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4" r:id="rId3"/>
    <p:sldMasterId id="2147483656" r:id="rId4"/>
  </p:sldMasterIdLst>
  <p:notesMasterIdLst>
    <p:notesMasterId r:id="rId72"/>
  </p:notesMasterIdLst>
  <p:sldIdLst>
    <p:sldId id="256" r:id="rId5"/>
    <p:sldId id="257" r:id="rId6"/>
    <p:sldId id="337" r:id="rId7"/>
    <p:sldId id="457" r:id="rId8"/>
    <p:sldId id="458" r:id="rId9"/>
    <p:sldId id="459" r:id="rId10"/>
    <p:sldId id="460" r:id="rId11"/>
    <p:sldId id="461" r:id="rId12"/>
    <p:sldId id="369" r:id="rId13"/>
    <p:sldId id="447" r:id="rId14"/>
    <p:sldId id="448" r:id="rId15"/>
    <p:sldId id="449" r:id="rId16"/>
    <p:sldId id="450" r:id="rId17"/>
    <p:sldId id="451" r:id="rId18"/>
    <p:sldId id="452" r:id="rId19"/>
    <p:sldId id="453" r:id="rId20"/>
    <p:sldId id="454" r:id="rId21"/>
    <p:sldId id="455" r:id="rId22"/>
    <p:sldId id="265" r:id="rId23"/>
    <p:sldId id="45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445" r:id="rId40"/>
    <p:sldId id="446" r:id="rId41"/>
    <p:sldId id="258" r:id="rId42"/>
    <p:sldId id="259" r:id="rId43"/>
    <p:sldId id="261" r:id="rId44"/>
    <p:sldId id="262" r:id="rId45"/>
    <p:sldId id="260" r:id="rId46"/>
    <p:sldId id="263" r:id="rId47"/>
    <p:sldId id="264" r:id="rId48"/>
    <p:sldId id="371" r:id="rId49"/>
    <p:sldId id="266" r:id="rId50"/>
    <p:sldId id="286" r:id="rId51"/>
    <p:sldId id="300" r:id="rId52"/>
    <p:sldId id="315" r:id="rId53"/>
    <p:sldId id="305" r:id="rId54"/>
    <p:sldId id="318" r:id="rId55"/>
    <p:sldId id="443" r:id="rId56"/>
    <p:sldId id="444" r:id="rId57"/>
    <p:sldId id="441" r:id="rId58"/>
    <p:sldId id="442" r:id="rId59"/>
    <p:sldId id="462" r:id="rId60"/>
    <p:sldId id="463" r:id="rId61"/>
    <p:sldId id="464" r:id="rId62"/>
    <p:sldId id="465" r:id="rId63"/>
    <p:sldId id="466" r:id="rId64"/>
    <p:sldId id="467" r:id="rId65"/>
    <p:sldId id="468" r:id="rId66"/>
    <p:sldId id="469" r:id="rId67"/>
    <p:sldId id="470" r:id="rId68"/>
    <p:sldId id="471" r:id="rId69"/>
    <p:sldId id="361" r:id="rId70"/>
    <p:sldId id="314" r:id="rId71"/>
  </p:sldIdLst>
  <p:sldSz cx="9144000" cy="6858000" type="screen4x3"/>
  <p:notesSz cx="6669088"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OBDtCz1tOHO6/XfEOGinc+/rQx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AE4924-3537-44C6-8299-C6098335A9C3}">
  <a:tblStyle styleId="{D0AE4924-3537-44C6-8299-C6098335A9C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3792" autoAdjust="0"/>
  </p:normalViewPr>
  <p:slideViewPr>
    <p:cSldViewPr snapToGrid="0">
      <p:cViewPr varScale="1">
        <p:scale>
          <a:sx n="130" d="100"/>
          <a:sy n="130" d="100"/>
        </p:scale>
        <p:origin x="1032" y="12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889250" cy="49418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778250" y="1"/>
            <a:ext cx="2889250" cy="49418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376898"/>
            <a:ext cx="2889250" cy="49418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chrome-extension://efaidnbmnnnibpcajpcglclefindmkaj/https:/www.caringtogether.org/wp-content/uploads/2022/02/From-caring-to-support-we-still-need-to-close-the-gap-for-young-carers-PDF-158kB.pdf"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chrome-extension://efaidnbmnnnibpcajpcglclefindmkaj/https:/www.childrenscommissioner.gov.uk/wp-content/uploads/2022/03/cco-young-carers-findings-from-the-big-ask-march-22.pdf"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7" name="Google Shape;97;p1: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	</a:t>
            </a:r>
            <a:endParaRPr/>
          </a:p>
        </p:txBody>
      </p:sp>
      <p:sp>
        <p:nvSpPr>
          <p:cNvPr id="98" name="Google Shape;98;p1:notes"/>
          <p:cNvSpPr txBox="1"/>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87a64b4b81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287a64b4b81_0_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87a64b4b81_0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287a64b4b81_0_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87fcbaa6ab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 name="Google Shape;196;g287fcbaa6ab_0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87a64b4b81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g287a64b4b81_0_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87fcbaa6ab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287fcbaa6ab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87a64b4b81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87a64b4b81_0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87fcbaa6ab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287fcbaa6ab_0_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3de23c0f0d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g23de23c0f0d_0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87fcbaa6ab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g287fcbaa6ab_0_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66751" y="4689239"/>
            <a:ext cx="5335587" cy="444293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87a64b4b81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287a64b4b81_0_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468c51dd95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g2468c51dd95_0_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87fcbaa6ab_0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287fcbaa6ab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462f8a9b7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g2462f8a9b77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87fcbaa6ab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287fcbaa6ab_0_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80a8f4fb5c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280a8f4fb5c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87a64b4b81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g287a64b4b81_0_1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88cbbc9faf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88cbbc9fa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288cbbc9fa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34</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3de23c0f0d_0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g23de23c0f0d_0_1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a:p>
        </p:txBody>
      </p:sp>
      <p:sp>
        <p:nvSpPr>
          <p:cNvPr id="84" name="Google Shape;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7b6282c2fe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7b6282c2fe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g27b6282c2fe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37</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7b6282c2fe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7b6282c2fe_0_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g27b6282c2fe_0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38</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7b6282c2fe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7b6282c2fe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g27b6282c2fe_0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7b6282c2fe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7b6282c2fe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27b6282c2fe_0_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7b6282c2fe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7b6282c2fe_0_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27b6282c2fe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41</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7b6282c2f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7b6282c2f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g27b6282c2f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42</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44</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521437" rtl="0" eaLnBrk="1" fontAlgn="auto" latinLnBrk="0" hangingPunct="1">
              <a:lnSpc>
                <a:spcPct val="100000"/>
              </a:lnSpc>
              <a:spcBef>
                <a:spcPts val="0"/>
              </a:spcBef>
              <a:spcAft>
                <a:spcPts val="0"/>
              </a:spcAft>
              <a:buClrTx/>
              <a:buSzTx/>
              <a:buFontTx/>
              <a:buNone/>
              <a:tabLst/>
              <a:defRPr/>
            </a:pPr>
            <a:fld id="{3AEED686-B6E5-8B4C-B471-CE32155820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21437"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3686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521437" rtl="0" eaLnBrk="1" fontAlgn="auto" latinLnBrk="0" hangingPunct="1">
              <a:lnSpc>
                <a:spcPct val="100000"/>
              </a:lnSpc>
              <a:spcBef>
                <a:spcPts val="0"/>
              </a:spcBef>
              <a:spcAft>
                <a:spcPts val="0"/>
              </a:spcAft>
              <a:buClrTx/>
              <a:buSzTx/>
              <a:buFontTx/>
              <a:buNone/>
              <a:tabLst/>
              <a:defRPr/>
            </a:pPr>
            <a:fld id="{3AEED686-B6E5-8B4C-B471-CE32155820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21437"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774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87a64b4b81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g287a64b4b81_0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baseline="0" dirty="0"/>
          </a:p>
        </p:txBody>
      </p:sp>
      <p:sp>
        <p:nvSpPr>
          <p:cNvPr id="4" name="Slide Number Placeholder 3"/>
          <p:cNvSpPr>
            <a:spLocks noGrp="1"/>
          </p:cNvSpPr>
          <p:nvPr>
            <p:ph type="sldNum" sz="quarter" idx="10"/>
          </p:nvPr>
        </p:nvSpPr>
        <p:spPr/>
        <p:txBody>
          <a:bodyPr/>
          <a:lstStyle/>
          <a:p>
            <a:pPr marL="0" marR="0" lvl="0" indent="0" algn="r" defTabSz="521437" rtl="0" eaLnBrk="1" fontAlgn="auto" latinLnBrk="0" hangingPunct="1">
              <a:lnSpc>
                <a:spcPct val="100000"/>
              </a:lnSpc>
              <a:spcBef>
                <a:spcPts val="0"/>
              </a:spcBef>
              <a:spcAft>
                <a:spcPts val="0"/>
              </a:spcAft>
              <a:buClrTx/>
              <a:buSzTx/>
              <a:buFontTx/>
              <a:buNone/>
              <a:tabLst/>
              <a:defRPr/>
            </a:pPr>
            <a:fld id="{3AEED686-B6E5-8B4C-B471-CE32155820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21437"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9323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algn="l"/>
            <a:r>
              <a:rPr lang="en-GB" sz="1800" b="0" i="0" u="sng" strike="noStrike" baseline="0" dirty="0">
                <a:latin typeface="OpenSans-Regular"/>
              </a:rPr>
              <a:t>References</a:t>
            </a:r>
          </a:p>
          <a:p>
            <a:pPr algn="l"/>
            <a:r>
              <a:rPr lang="en-GB" sz="1800" b="0" i="0" u="none" strike="noStrike" baseline="0" dirty="0">
                <a:latin typeface="OpenSans-Regular"/>
              </a:rPr>
              <a:t>1. From caring to support – we still need to close the gap for young carers, Caring Together (Feb 2022)</a:t>
            </a:r>
          </a:p>
          <a:p>
            <a:pPr marL="0" marR="0" lvl="0" indent="0" algn="l" defTabSz="521437" rtl="0" eaLnBrk="1" fontAlgn="auto" latinLnBrk="0" hangingPunct="1">
              <a:lnSpc>
                <a:spcPct val="100000"/>
              </a:lnSpc>
              <a:spcBef>
                <a:spcPts val="0"/>
              </a:spcBef>
              <a:spcAft>
                <a:spcPts val="0"/>
              </a:spcAft>
              <a:buClrTx/>
              <a:buSzTx/>
              <a:buFontTx/>
              <a:buNone/>
              <a:tabLst/>
              <a:defRPr/>
            </a:pPr>
            <a:r>
              <a:rPr lang="en-GB" sz="1800" dirty="0"/>
              <a:t>2. Young Carers Findings from The Big Ask, The Children’s Commissioner Report (March 2022)</a:t>
            </a:r>
          </a:p>
          <a:p>
            <a:pPr algn="l"/>
            <a:endParaRPr lang="en-GB" sz="1800" b="0" i="0" u="none" strike="noStrike" baseline="0" dirty="0">
              <a:latin typeface="OpenSans-Regular"/>
            </a:endParaRPr>
          </a:p>
          <a:p>
            <a:pPr algn="l"/>
            <a:endParaRPr lang="en-GB" sz="1800" b="0" i="0" u="none" strike="noStrike" baseline="0" dirty="0">
              <a:latin typeface="OpenSans-Regular"/>
            </a:endParaRPr>
          </a:p>
          <a:p>
            <a:pPr algn="l"/>
            <a:r>
              <a:rPr lang="en-GB" sz="1800" b="0" i="0" u="none" strike="noStrike" baseline="0" dirty="0">
                <a:latin typeface="OpenSans-Regular"/>
              </a:rPr>
              <a:t>In April 2021, the Children’s Commissioner for England, Dame Rachel de Souza, launched The Big Ask: a national consultation exercise with children in England</a:t>
            </a:r>
          </a:p>
          <a:p>
            <a:pPr algn="l"/>
            <a:r>
              <a:rPr lang="en-GB" sz="1800" b="0" i="0" u="none" strike="noStrike" baseline="0" dirty="0">
                <a:latin typeface="OpenSans-Regular"/>
              </a:rPr>
              <a:t>to ask them about their lives and their priorities, aspirations and worries for the future. The survey was shared with a wide range of organisations, including</a:t>
            </a:r>
          </a:p>
          <a:p>
            <a:pPr algn="l"/>
            <a:r>
              <a:rPr lang="en-GB" sz="1800" b="0" i="0" u="none" strike="noStrike" baseline="0" dirty="0">
                <a:latin typeface="OpenSans-Regular"/>
              </a:rPr>
              <a:t>children’s homes, charities and young carers’ projects. This report provides additional detail and analysis specifically focussed on </a:t>
            </a:r>
            <a:r>
              <a:rPr lang="en-GB" sz="1800" b="0" i="0" u="none" strike="noStrike" baseline="0" dirty="0" err="1">
                <a:latin typeface="OpenSans-Regular"/>
              </a:rPr>
              <a:t>youngcarers</a:t>
            </a:r>
            <a:r>
              <a:rPr lang="en-GB" sz="1800" b="0" i="0" u="none" strike="noStrike" baseline="0" dirty="0">
                <a:latin typeface="OpenSans-Regular"/>
              </a:rPr>
              <a:t>.</a:t>
            </a:r>
          </a:p>
          <a:p>
            <a:pPr algn="l"/>
            <a:endParaRPr lang="en-GB" sz="1800" b="0" i="0" u="none" strike="noStrike" baseline="0" dirty="0">
              <a:latin typeface="OpenSans-Regular"/>
            </a:endParaRPr>
          </a:p>
          <a:p>
            <a:pPr algn="l"/>
            <a:r>
              <a:rPr lang="en-GB" sz="1800" b="0" i="0" u="none" strike="noStrike" baseline="0" dirty="0">
                <a:latin typeface="OpenSans-Regular"/>
              </a:rPr>
              <a:t>In The Big Ask we received 6,008 responses from children who report that they are supported by a young carers’ project</a:t>
            </a:r>
          </a:p>
          <a:p>
            <a:pPr algn="l"/>
            <a:endParaRPr lang="en-GB" sz="1800" b="0" i="0" u="none" strike="noStrike" baseline="0" dirty="0">
              <a:latin typeface="OpenSans-Regular"/>
            </a:endParaRPr>
          </a:p>
          <a:p>
            <a:pPr algn="l"/>
            <a:r>
              <a:rPr lang="en-GB" sz="1800" b="0" i="0" u="none" strike="noStrike" baseline="0" dirty="0">
                <a:latin typeface="OpenSans-Regular"/>
              </a:rPr>
              <a:t>We also received an additional 25,669 responses from children aged 6-17 who indicated that they were unhappy with their family’s health but were not supported by a young carer’s project.</a:t>
            </a:r>
          </a:p>
          <a:p>
            <a:pPr algn="l"/>
            <a:endParaRPr lang="en-GB" sz="1800" b="0" i="0" u="none" strike="noStrike" baseline="0" dirty="0">
              <a:latin typeface="OpenSans-Regular"/>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 recent survey by the charity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Caring Together (2022) </a:t>
            </a:r>
            <a:r>
              <a:rPr lang="en-GB" sz="1800" dirty="0">
                <a:effectLst/>
                <a:latin typeface="Calibri" panose="020F0502020204030204" pitchFamily="34" charset="0"/>
                <a:ea typeface="Calibri" panose="020F0502020204030204" pitchFamily="34" charset="0"/>
                <a:cs typeface="Times New Roman" panose="02020603050405020304" pitchFamily="18" charset="0"/>
              </a:rPr>
              <a:t>found that on average young carers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were caring for 3 years before receiving any support</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there were some caring for more than 10 years. This can have a significant impact on their education, health and future opportunities.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Children’s Commissioner’s Big Ask Survey (2022) </a:t>
            </a:r>
            <a:r>
              <a:rPr lang="en-GB" sz="1800" dirty="0">
                <a:effectLst/>
                <a:latin typeface="Calibri" panose="020F0502020204030204" pitchFamily="34" charset="0"/>
                <a:ea typeface="Calibri" panose="020F0502020204030204" pitchFamily="34" charset="0"/>
                <a:cs typeface="Times New Roman" panose="02020603050405020304" pitchFamily="18" charset="0"/>
              </a:rPr>
              <a:t>reported that of 6,008 Young Carers surveyed,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Young Carers were generally more likely than other children to say they were unhappy with most aspects of their life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most notable differences were that young carers were more likely to be unhappy with:</a:t>
            </a: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Their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family’s health </a:t>
            </a:r>
            <a:r>
              <a:rPr lang="en-GB" sz="1800" dirty="0">
                <a:effectLst/>
                <a:latin typeface="Calibri" panose="020F0502020204030204" pitchFamily="34" charset="0"/>
                <a:ea typeface="Calibri" panose="020F0502020204030204" pitchFamily="34" charset="0"/>
                <a:cs typeface="Times New Roman" panose="02020603050405020304" pitchFamily="18" charset="0"/>
              </a:rPr>
              <a:t>(15% of young carers vs 6% of other children)</a:t>
            </a: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Their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mental health </a:t>
            </a:r>
            <a:r>
              <a:rPr lang="en-GB" sz="1800" dirty="0">
                <a:effectLst/>
                <a:latin typeface="Calibri" panose="020F0502020204030204" pitchFamily="34" charset="0"/>
                <a:ea typeface="Calibri" panose="020F0502020204030204" pitchFamily="34" charset="0"/>
                <a:cs typeface="Times New Roman" panose="02020603050405020304" pitchFamily="18" charset="0"/>
              </a:rPr>
              <a:t>(25% of young carers vs 20% of other children)</a:t>
            </a:r>
          </a:p>
          <a:p>
            <a:pPr marL="342900" lvl="0" indent="-342900">
              <a:lnSpc>
                <a:spcPct val="107000"/>
              </a:lnSpc>
              <a:spcAft>
                <a:spcPts val="800"/>
              </a:spcAft>
              <a:buFont typeface="Arial" panose="020B0604020202020204" pitchFamily="34" charset="0"/>
              <a:buChar char="•"/>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Their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family’s ability to buy the things </a:t>
            </a:r>
            <a:r>
              <a:rPr lang="en-GB" sz="1800" dirty="0">
                <a:effectLst/>
                <a:latin typeface="Calibri" panose="020F0502020204030204" pitchFamily="34" charset="0"/>
                <a:ea typeface="Calibri" panose="020F0502020204030204" pitchFamily="34" charset="0"/>
                <a:cs typeface="Times New Roman" panose="02020603050405020304" pitchFamily="18" charset="0"/>
              </a:rPr>
              <a:t>that they need (8% of young carers vs 3% other children)</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Their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family life </a:t>
            </a:r>
            <a:r>
              <a:rPr lang="en-GB" sz="1800" dirty="0">
                <a:effectLst/>
                <a:latin typeface="Calibri" panose="020F0502020204030204" pitchFamily="34" charset="0"/>
                <a:ea typeface="Calibri" panose="020F0502020204030204" pitchFamily="34" charset="0"/>
                <a:cs typeface="Times New Roman" panose="02020603050405020304" pitchFamily="18" charset="0"/>
              </a:rPr>
              <a:t>(11% of young carers vs 6% of other children)</a:t>
            </a:r>
          </a:p>
          <a:p>
            <a:pPr algn="l"/>
            <a:endParaRPr lang="en-GB" dirty="0"/>
          </a:p>
        </p:txBody>
      </p:sp>
      <p:sp>
        <p:nvSpPr>
          <p:cNvPr id="4" name="Slide Number Placeholder 3"/>
          <p:cNvSpPr>
            <a:spLocks noGrp="1"/>
          </p:cNvSpPr>
          <p:nvPr>
            <p:ph type="sldNum" sz="quarter" idx="10"/>
          </p:nvPr>
        </p:nvSpPr>
        <p:spPr/>
        <p:txBody>
          <a:bodyPr/>
          <a:lstStyle/>
          <a:p>
            <a:pPr marL="0" marR="0" lvl="0" indent="0" algn="r" defTabSz="521437" rtl="0" eaLnBrk="1" fontAlgn="auto" latinLnBrk="0" hangingPunct="1">
              <a:lnSpc>
                <a:spcPct val="100000"/>
              </a:lnSpc>
              <a:spcBef>
                <a:spcPts val="0"/>
              </a:spcBef>
              <a:spcAft>
                <a:spcPts val="0"/>
              </a:spcAft>
              <a:buClrTx/>
              <a:buSzTx/>
              <a:buFontTx/>
              <a:buNone/>
              <a:tabLst/>
              <a:defRPr/>
            </a:pPr>
            <a:fld id="{3AEED686-B6E5-8B4C-B471-CE32155820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21437"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5498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Sarah Collin</a:t>
            </a: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521437" rtl="0" eaLnBrk="1" fontAlgn="auto" latinLnBrk="0" hangingPunct="1">
              <a:lnSpc>
                <a:spcPct val="100000"/>
              </a:lnSpc>
              <a:spcBef>
                <a:spcPts val="0"/>
              </a:spcBef>
              <a:spcAft>
                <a:spcPts val="0"/>
              </a:spcAft>
              <a:buClrTx/>
              <a:buSzTx/>
              <a:buFontTx/>
              <a:buNone/>
              <a:tabLst/>
              <a:defRPr/>
            </a:pPr>
            <a:fld id="{3AEED686-B6E5-8B4C-B471-CE32155820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21437"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8276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19 schools in RBWM have trained 24 YC Champions (Sept 2023</a:t>
            </a:r>
          </a:p>
          <a:p>
            <a:endParaRPr lang="en-GB" dirty="0"/>
          </a:p>
          <a:p>
            <a:pPr marL="0" marR="0" lvl="0" indent="0" algn="l" defTabSz="521437"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Family Action regularly trains Young Carers Champions in RBWM using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Train the Trainer: Identification and Support of Young Carers, </a:t>
            </a:r>
            <a:r>
              <a:rPr lang="en-GB" sz="1800" dirty="0">
                <a:effectLst/>
                <a:latin typeface="Calibri" panose="020F0502020204030204" pitchFamily="34" charset="0"/>
                <a:ea typeface="Calibri" panose="020F0502020204030204" pitchFamily="34" charset="0"/>
                <a:cs typeface="Times New Roman" panose="02020603050405020304" pitchFamily="18" charset="0"/>
              </a:rPr>
              <a:t>written in partnership by the Department for Health and Social Care and Carers Trust. </a:t>
            </a:r>
          </a:p>
          <a:p>
            <a:endParaRPr lang="en-GB" dirty="0"/>
          </a:p>
        </p:txBody>
      </p:sp>
      <p:sp>
        <p:nvSpPr>
          <p:cNvPr id="4" name="Slide Number Placeholder 3"/>
          <p:cNvSpPr>
            <a:spLocks noGrp="1"/>
          </p:cNvSpPr>
          <p:nvPr>
            <p:ph type="sldNum" sz="quarter" idx="10"/>
          </p:nvPr>
        </p:nvSpPr>
        <p:spPr/>
        <p:txBody>
          <a:bodyPr/>
          <a:lstStyle/>
          <a:p>
            <a:pPr marL="0" marR="0" lvl="0" indent="0" algn="r" defTabSz="521437" rtl="0" eaLnBrk="1" fontAlgn="auto" latinLnBrk="0" hangingPunct="1">
              <a:lnSpc>
                <a:spcPct val="100000"/>
              </a:lnSpc>
              <a:spcBef>
                <a:spcPts val="0"/>
              </a:spcBef>
              <a:spcAft>
                <a:spcPts val="0"/>
              </a:spcAft>
              <a:buClrTx/>
              <a:buSzTx/>
              <a:buFontTx/>
              <a:buNone/>
              <a:tabLst/>
              <a:defRPr/>
            </a:pPr>
            <a:fld id="{3AEED686-B6E5-8B4C-B471-CE32155820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21437"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243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For KS1 and neurodiverse </a:t>
            </a:r>
            <a:r>
              <a:rPr lang="en-GB" dirty="0" err="1"/>
              <a:t>Ycs</a:t>
            </a:r>
            <a:r>
              <a:rPr lang="en-GB" dirty="0"/>
              <a:t>, we use a playhouse and explore who is in the family, who needs extra support and look at how they support that person in each room of the house. </a:t>
            </a:r>
          </a:p>
          <a:p>
            <a:r>
              <a:rPr lang="en-GB" dirty="0"/>
              <a:t>Consider, practical support, personal care, emotional support and sibling care</a:t>
            </a:r>
          </a:p>
          <a:p>
            <a:r>
              <a:rPr lang="en-GB" dirty="0"/>
              <a:t>Also consider, what support is being provided outside of the home? </a:t>
            </a:r>
          </a:p>
        </p:txBody>
      </p:sp>
      <p:sp>
        <p:nvSpPr>
          <p:cNvPr id="4" name="Slide Number Placeholder 3"/>
          <p:cNvSpPr>
            <a:spLocks noGrp="1"/>
          </p:cNvSpPr>
          <p:nvPr>
            <p:ph type="sldNum" sz="quarter" idx="10"/>
          </p:nvPr>
        </p:nvSpPr>
        <p:spPr/>
        <p:txBody>
          <a:bodyPr/>
          <a:lstStyle/>
          <a:p>
            <a:pPr marL="0" marR="0" lvl="0" indent="0" algn="r" defTabSz="521437" rtl="0" eaLnBrk="1" fontAlgn="auto" latinLnBrk="0" hangingPunct="1">
              <a:lnSpc>
                <a:spcPct val="100000"/>
              </a:lnSpc>
              <a:spcBef>
                <a:spcPts val="0"/>
              </a:spcBef>
              <a:spcAft>
                <a:spcPts val="0"/>
              </a:spcAft>
              <a:buClrTx/>
              <a:buSzTx/>
              <a:buFontTx/>
              <a:buNone/>
              <a:tabLst/>
              <a:defRPr/>
            </a:pPr>
            <a:fld id="{3AEED686-B6E5-8B4C-B471-CE32155820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21437"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780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521437" rtl="0" eaLnBrk="1" fontAlgn="auto" latinLnBrk="0" hangingPunct="1">
              <a:lnSpc>
                <a:spcPct val="100000"/>
              </a:lnSpc>
              <a:spcBef>
                <a:spcPts val="0"/>
              </a:spcBef>
              <a:spcAft>
                <a:spcPts val="0"/>
              </a:spcAft>
              <a:buClrTx/>
              <a:buSzTx/>
              <a:buFontTx/>
              <a:buNone/>
              <a:tabLst/>
              <a:defRPr/>
            </a:pPr>
            <a:fld id="{3AEED686-B6E5-8B4C-B471-CE32155820D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21437"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3579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6" name="Google Shape;236;p9: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	</a:t>
            </a:r>
            <a:endParaRPr/>
          </a:p>
        </p:txBody>
      </p:sp>
      <p:sp>
        <p:nvSpPr>
          <p:cNvPr id="237" name="Google Shape;237;p9:notes"/>
          <p:cNvSpPr txBox="1"/>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54</a:t>
            </a:fld>
            <a:endParaRPr/>
          </a:p>
        </p:txBody>
      </p:sp>
    </p:spTree>
    <p:extLst>
      <p:ext uri="{BB962C8B-B14F-4D97-AF65-F5344CB8AC3E}">
        <p14:creationId xmlns:p14="http://schemas.microsoft.com/office/powerpoint/2010/main" val="3014148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 name="Google Shape;100;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8a14efadec_0_100:notes"/>
          <p:cNvSpPr>
            <a:spLocks noGrp="1" noRot="1" noChangeAspect="1"/>
          </p:cNvSpPr>
          <p:nvPr>
            <p:ph type="sldImg" idx="2"/>
          </p:nvPr>
        </p:nvSpPr>
        <p:spPr>
          <a:xfrm>
            <a:off x="1132945" y="744497"/>
            <a:ext cx="4531500" cy="3722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g28a14efadec_0_100:notes"/>
          <p:cNvSpPr txBox="1">
            <a:spLocks noGrp="1"/>
          </p:cNvSpPr>
          <p:nvPr>
            <p:ph type="body" idx="1"/>
          </p:nvPr>
        </p:nvSpPr>
        <p:spPr>
          <a:xfrm>
            <a:off x="679768" y="4715147"/>
            <a:ext cx="5438100" cy="44670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400"/>
              </a:spcBef>
              <a:spcAft>
                <a:spcPts val="0"/>
              </a:spcAft>
              <a:buSzPts val="1400"/>
              <a:buNone/>
            </a:pPr>
            <a:endParaRPr/>
          </a:p>
        </p:txBody>
      </p:sp>
      <p:sp>
        <p:nvSpPr>
          <p:cNvPr id="108" name="Google Shape;108;g28a14efadec_0_100:notes"/>
          <p:cNvSpPr txBox="1">
            <a:spLocks noGrp="1"/>
          </p:cNvSpPr>
          <p:nvPr>
            <p:ph type="sldNum" idx="12"/>
          </p:nvPr>
        </p:nvSpPr>
        <p:spPr>
          <a:xfrm>
            <a:off x="3850443" y="9428571"/>
            <a:ext cx="2945700" cy="4962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57</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8a14efadec_0_156:notes"/>
          <p:cNvSpPr>
            <a:spLocks noGrp="1" noRot="1" noChangeAspect="1"/>
          </p:cNvSpPr>
          <p:nvPr>
            <p:ph type="sldImg" idx="2"/>
          </p:nvPr>
        </p:nvSpPr>
        <p:spPr>
          <a:xfrm>
            <a:off x="1132945" y="744497"/>
            <a:ext cx="4531500" cy="3722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28a14efadec_0_156:notes"/>
          <p:cNvSpPr txBox="1">
            <a:spLocks noGrp="1"/>
          </p:cNvSpPr>
          <p:nvPr>
            <p:ph type="body" idx="1"/>
          </p:nvPr>
        </p:nvSpPr>
        <p:spPr>
          <a:xfrm>
            <a:off x="679768" y="4715147"/>
            <a:ext cx="5438100" cy="44670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400"/>
              </a:spcBef>
              <a:spcAft>
                <a:spcPts val="0"/>
              </a:spcAft>
              <a:buSzPts val="1400"/>
              <a:buNone/>
            </a:pPr>
            <a:endParaRPr/>
          </a:p>
        </p:txBody>
      </p:sp>
      <p:sp>
        <p:nvSpPr>
          <p:cNvPr id="117" name="Google Shape;117;g28a14efadec_0_156:notes"/>
          <p:cNvSpPr txBox="1">
            <a:spLocks noGrp="1"/>
          </p:cNvSpPr>
          <p:nvPr>
            <p:ph type="sldNum" idx="12"/>
          </p:nvPr>
        </p:nvSpPr>
        <p:spPr>
          <a:xfrm>
            <a:off x="3850443" y="9428571"/>
            <a:ext cx="2945700" cy="496200"/>
          </a:xfrm>
          <a:prstGeom prst="rect">
            <a:avLst/>
          </a:prstGeom>
          <a:noFill/>
          <a:ln>
            <a:noFill/>
          </a:ln>
        </p:spPr>
        <p:txBody>
          <a:bodyPr spcFirstLastPara="1" wrap="square" lIns="91075" tIns="45525" rIns="91075" bIns="455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87a64b4b8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287a64b4b8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8a14efadec_0_6: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8a14efadec_0_6: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5" name="Google Shape;125;g28a14efadec_0_6: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59</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8a14efadec_0_11: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8a14efadec_0_11: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GB"/>
              <a:t>SP</a:t>
            </a:r>
            <a:endParaRPr/>
          </a:p>
        </p:txBody>
      </p:sp>
      <p:sp>
        <p:nvSpPr>
          <p:cNvPr id="132" name="Google Shape;132;g28a14efadec_0_11: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60</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8a14efadec_0_246:notes"/>
          <p:cNvSpPr>
            <a:spLocks noGrp="1" noRot="1" noChangeAspect="1"/>
          </p:cNvSpPr>
          <p:nvPr>
            <p:ph type="sldImg" idx="2"/>
          </p:nvPr>
        </p:nvSpPr>
        <p:spPr>
          <a:xfrm>
            <a:off x="950047" y="745229"/>
            <a:ext cx="4897800" cy="3721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8a14efadec_0_246: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GB"/>
              <a:t>JH</a:t>
            </a:r>
            <a:endParaRPr/>
          </a:p>
        </p:txBody>
      </p:sp>
      <p:sp>
        <p:nvSpPr>
          <p:cNvPr id="140" name="Google Shape;140;g28a14efadec_0_246:notes"/>
          <p:cNvSpPr txBox="1">
            <a:spLocks noGrp="1"/>
          </p:cNvSpPr>
          <p:nvPr>
            <p:ph type="sldNum" idx="12"/>
          </p:nvPr>
        </p:nvSpPr>
        <p:spPr>
          <a:xfrm>
            <a:off x="3850443" y="9428583"/>
            <a:ext cx="2945700" cy="496200"/>
          </a:xfrm>
          <a:prstGeom prst="rect">
            <a:avLst/>
          </a:prstGeom>
        </p:spPr>
        <p:txBody>
          <a:bodyPr spcFirstLastPara="1" wrap="square" lIns="86100" tIns="86100" rIns="86100" bIns="86100" anchor="b" anchorCtr="0">
            <a:noAutofit/>
          </a:bodyPr>
          <a:lstStyle/>
          <a:p>
            <a:pPr marL="0" lvl="0" indent="0" algn="r" rtl="0">
              <a:spcBef>
                <a:spcPts val="0"/>
              </a:spcBef>
              <a:spcAft>
                <a:spcPts val="0"/>
              </a:spcAft>
              <a:buNone/>
            </a:pPr>
            <a:fld id="{00000000-1234-1234-1234-123412341234}" type="slidenum">
              <a:rPr lang="en-GB" sz="1300"/>
              <a:t>61</a:t>
            </a:fld>
            <a:endParaRPr sz="13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8a14efadec_0_211: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8a14efadec_0_211: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400"/>
              <a:buFont typeface="Arial"/>
              <a:buNone/>
            </a:pPr>
            <a:r>
              <a:rPr lang="en-GB"/>
              <a:t>SP</a:t>
            </a:r>
            <a:endParaRPr/>
          </a:p>
        </p:txBody>
      </p:sp>
      <p:sp>
        <p:nvSpPr>
          <p:cNvPr id="148" name="Google Shape;148;g28a14efadec_0_211:notes"/>
          <p:cNvSpPr txBox="1">
            <a:spLocks noGrp="1"/>
          </p:cNvSpPr>
          <p:nvPr>
            <p:ph type="sldNum" idx="12"/>
          </p:nvPr>
        </p:nvSpPr>
        <p:spPr>
          <a:xfrm>
            <a:off x="3850443" y="9428583"/>
            <a:ext cx="2945700" cy="496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62</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7e05e6fa39_0_37: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5" name="Google Shape;155;g27e05e6fa39_0_37: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8a14efadec_0_284: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8a14efadec_0_284: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7" name="Google Shape;167;g28a14efadec_0_284:notes"/>
          <p:cNvSpPr txBox="1">
            <a:spLocks noGrp="1"/>
          </p:cNvSpPr>
          <p:nvPr>
            <p:ph type="sldNum" idx="12"/>
          </p:nvPr>
        </p:nvSpPr>
        <p:spPr>
          <a:xfrm>
            <a:off x="3850443" y="9428583"/>
            <a:ext cx="2945700" cy="496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64</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ba233946d2_1_29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4" name="Google Shape;174;g1ba233946d2_1_290:notes"/>
          <p:cNvSpPr>
            <a:spLocks noGrp="1" noRot="1" noChangeAspect="1"/>
          </p:cNvSpPr>
          <p:nvPr>
            <p:ph type="sldImg" idx="2"/>
          </p:nvPr>
        </p:nvSpPr>
        <p:spPr>
          <a:xfrm>
            <a:off x="917575" y="744538"/>
            <a:ext cx="4962600" cy="3722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6" name="Google Shape;236;p9: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	</a:t>
            </a:r>
            <a:endParaRPr/>
          </a:p>
        </p:txBody>
      </p:sp>
      <p:sp>
        <p:nvSpPr>
          <p:cNvPr id="237" name="Google Shape;237;p9:notes"/>
          <p:cNvSpPr txBox="1"/>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67</a:t>
            </a:fld>
            <a:endParaRPr/>
          </a:p>
        </p:txBody>
      </p:sp>
    </p:spTree>
    <p:extLst>
      <p:ext uri="{BB962C8B-B14F-4D97-AF65-F5344CB8AC3E}">
        <p14:creationId xmlns:p14="http://schemas.microsoft.com/office/powerpoint/2010/main" val="345785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7a64b4b81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g287a64b4b81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87fcbaa6ab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g287fcbaa6ab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87a64b4b81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g287a64b4b81_0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87fcbaa6ab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g287fcbaa6ab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3.pd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31.pd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Grey Background)">
  <p:cSld name="Title Slide (Grey Background)">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2415" y="2667000"/>
            <a:ext cx="314325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313" y="2895600"/>
            <a:ext cx="177165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999559" y="-2373"/>
            <a:ext cx="120015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050" noProof="0" dirty="0"/>
          </a:p>
        </p:txBody>
      </p:sp>
      <p:sp>
        <p:nvSpPr>
          <p:cNvPr id="15" name="Oval 14"/>
          <p:cNvSpPr/>
          <p:nvPr/>
        </p:nvSpPr>
        <p:spPr>
          <a:xfrm>
            <a:off x="6456759" y="5874054"/>
            <a:ext cx="74295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8"/>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userDrawn="1">
            <p:ph type="ctrTitle"/>
          </p:nvPr>
        </p:nvSpPr>
        <p:spPr>
          <a:xfrm>
            <a:off x="866216" y="2099733"/>
            <a:ext cx="6619244" cy="2677648"/>
          </a:xfrm>
        </p:spPr>
        <p:txBody>
          <a:bodyPr anchor="b"/>
          <a:lstStyle>
            <a:lvl1pPr>
              <a:defRPr sz="4050"/>
            </a:lvl1pPr>
          </a:lstStyle>
          <a:p>
            <a:r>
              <a:rPr lang="en-US" noProof="0"/>
              <a:t>Click to edit Master title style</a:t>
            </a:r>
          </a:p>
        </p:txBody>
      </p:sp>
      <p:sp>
        <p:nvSpPr>
          <p:cNvPr id="3" name="Subtitle 2"/>
          <p:cNvSpPr>
            <a:spLocks noGrp="1"/>
          </p:cNvSpPr>
          <p:nvPr userDrawn="1">
            <p:ph type="subTitle" idx="1"/>
          </p:nvPr>
        </p:nvSpPr>
        <p:spPr>
          <a:xfrm>
            <a:off x="866216" y="4777380"/>
            <a:ext cx="6619244" cy="861420"/>
          </a:xfrm>
        </p:spPr>
        <p:txBody>
          <a:bodyPr anchor="t"/>
          <a:lstStyle>
            <a:lvl1pPr marL="0" indent="0" algn="l">
              <a:buNone/>
              <a:defRPr cap="all">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a:t>Click to edit Master subtitle style</a:t>
            </a:r>
          </a:p>
        </p:txBody>
      </p:sp>
      <p:sp>
        <p:nvSpPr>
          <p:cNvPr id="4" name="Date Placeholder 3"/>
          <p:cNvSpPr>
            <a:spLocks noGrp="1"/>
          </p:cNvSpPr>
          <p:nvPr userDrawn="1">
            <p:ph type="dt" sz="half" idx="10"/>
          </p:nvPr>
        </p:nvSpPr>
        <p:spPr>
          <a:xfrm rot="5400000">
            <a:off x="7443218" y="1830324"/>
            <a:ext cx="990599" cy="228599"/>
          </a:xfrm>
        </p:spPr>
        <p:txBody>
          <a:bodyPr anchor="t"/>
          <a:lstStyle>
            <a:lvl1pPr algn="l">
              <a:defRPr b="0" i="0">
                <a:solidFill>
                  <a:schemeClr val="bg1"/>
                </a:solidFill>
              </a:defRPr>
            </a:lvl1pPr>
          </a:lstStyle>
          <a:p>
            <a:fld id="{75D0B1B9-C7DF-F64A-B488-12B3D5090923}" type="datetime1">
              <a:rPr lang="en-US" noProof="0" smtClean="0"/>
              <a:t>10/10/2023</a:t>
            </a:fld>
            <a:endParaRPr lang="en-US" noProof="0" dirty="0"/>
          </a:p>
        </p:txBody>
      </p:sp>
      <p:sp>
        <p:nvSpPr>
          <p:cNvPr id="5" name="Footer Placeholder 4"/>
          <p:cNvSpPr>
            <a:spLocks noGrp="1"/>
          </p:cNvSpPr>
          <p:nvPr userDrawn="1">
            <p:ph type="ftr" sz="quarter" idx="11"/>
          </p:nvPr>
        </p:nvSpPr>
        <p:spPr>
          <a:xfrm rot="5400000">
            <a:off x="6237220" y="3264921"/>
            <a:ext cx="3859795" cy="228601"/>
          </a:xfrm>
        </p:spPr>
        <p:txBody>
          <a:bodyPr/>
          <a:lstStyle>
            <a:lvl1pPr>
              <a:defRPr b="0" i="0">
                <a:solidFill>
                  <a:schemeClr val="bg1"/>
                </a:solidFill>
              </a:defRPr>
            </a:lvl1pPr>
          </a:lstStyle>
          <a:p>
            <a:endParaRPr lang="en-US" noProof="0" dirty="0"/>
          </a:p>
        </p:txBody>
      </p:sp>
      <p:sp>
        <p:nvSpPr>
          <p:cNvPr id="10" name="Rectangle 9"/>
          <p:cNvSpPr/>
          <p:nvPr userDrawn="1"/>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userDrawn="1">
            <p:ph type="sldNum" sz="quarter" idx="12"/>
          </p:nvPr>
        </p:nvSpPr>
        <p:spPr>
          <a:xfrm>
            <a:off x="7763257" y="292609"/>
            <a:ext cx="628649" cy="767687"/>
          </a:xfrm>
        </p:spPr>
        <p:txBody>
          <a:bodyPr/>
          <a:lstStyle>
            <a:lvl1pPr>
              <a:defRPr sz="2100" b="0" i="0">
                <a:latin typeface="+mj-lt"/>
              </a:defRPr>
            </a:lvl1p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269540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4 Icon Bullets Vertical Light">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B8ACAEC3-8D8C-3848-8630-7A0DFF3F6116}"/>
              </a:ext>
            </a:extLst>
          </p:cNvPr>
          <p:cNvSpPr>
            <a:spLocks noChangeAspect="1"/>
          </p:cNvSpPr>
          <p:nvPr userDrawn="1"/>
        </p:nvSpPr>
        <p:spPr>
          <a:xfrm>
            <a:off x="6524357" y="3702940"/>
            <a:ext cx="946404"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dirty="0"/>
          </a:p>
        </p:txBody>
      </p:sp>
      <p:sp>
        <p:nvSpPr>
          <p:cNvPr id="32" name="Picture Placeholder 9">
            <a:extLst>
              <a:ext uri="{FF2B5EF4-FFF2-40B4-BE49-F238E27FC236}">
                <a16:creationId xmlns:a16="http://schemas.microsoft.com/office/drawing/2014/main" id="{CC12BEA0-F502-0646-A370-7ECF194608D0}"/>
              </a:ext>
            </a:extLst>
          </p:cNvPr>
          <p:cNvSpPr>
            <a:spLocks noGrp="1"/>
          </p:cNvSpPr>
          <p:nvPr>
            <p:ph type="pic" sz="quarter" idx="24" hasCustomPrompt="1"/>
          </p:nvPr>
        </p:nvSpPr>
        <p:spPr>
          <a:xfrm>
            <a:off x="6648827" y="3869836"/>
            <a:ext cx="697464" cy="929952"/>
          </a:xfrm>
          <a:prstGeom prst="ellipse">
            <a:avLst/>
          </a:prstGeom>
          <a:noFill/>
          <a:effectLst/>
        </p:spPr>
        <p:txBody>
          <a:bodyPr anchor="ctr">
            <a:normAutofit/>
          </a:bodyPr>
          <a:lstStyle>
            <a:lvl1pPr marL="0" indent="0" algn="ctr">
              <a:buNone/>
              <a:defRPr sz="900" i="1"/>
            </a:lvl1pPr>
          </a:lstStyle>
          <a:p>
            <a:r>
              <a:rPr lang="en-US" noProof="0" dirty="0"/>
              <a:t>Select Icon</a:t>
            </a:r>
          </a:p>
        </p:txBody>
      </p:sp>
      <p:sp>
        <p:nvSpPr>
          <p:cNvPr id="29" name="Oval 28">
            <a:extLst>
              <a:ext uri="{FF2B5EF4-FFF2-40B4-BE49-F238E27FC236}">
                <a16:creationId xmlns:a16="http://schemas.microsoft.com/office/drawing/2014/main" id="{D58C6160-632A-B540-A7E5-81F40CEC1FE7}"/>
              </a:ext>
            </a:extLst>
          </p:cNvPr>
          <p:cNvSpPr>
            <a:spLocks noChangeAspect="1"/>
          </p:cNvSpPr>
          <p:nvPr userDrawn="1"/>
        </p:nvSpPr>
        <p:spPr>
          <a:xfrm>
            <a:off x="4715435" y="3706777"/>
            <a:ext cx="946404"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dirty="0"/>
          </a:p>
        </p:txBody>
      </p:sp>
      <p:sp>
        <p:nvSpPr>
          <p:cNvPr id="30" name="Picture Placeholder 9">
            <a:extLst>
              <a:ext uri="{FF2B5EF4-FFF2-40B4-BE49-F238E27FC236}">
                <a16:creationId xmlns:a16="http://schemas.microsoft.com/office/drawing/2014/main" id="{EB2FEBB6-C1E0-0D47-8CCC-05EE2F756590}"/>
              </a:ext>
            </a:extLst>
          </p:cNvPr>
          <p:cNvSpPr>
            <a:spLocks noGrp="1"/>
          </p:cNvSpPr>
          <p:nvPr>
            <p:ph type="pic" sz="quarter" idx="23" hasCustomPrompt="1"/>
          </p:nvPr>
        </p:nvSpPr>
        <p:spPr>
          <a:xfrm>
            <a:off x="4839203" y="3873673"/>
            <a:ext cx="697464" cy="929952"/>
          </a:xfrm>
          <a:prstGeom prst="ellipse">
            <a:avLst/>
          </a:prstGeom>
          <a:noFill/>
          <a:effectLst/>
        </p:spPr>
        <p:txBody>
          <a:bodyPr anchor="ctr">
            <a:normAutofit/>
          </a:bodyPr>
          <a:lstStyle>
            <a:lvl1pPr marL="0" indent="0" algn="ctr">
              <a:buNone/>
              <a:defRPr sz="900" i="1"/>
            </a:lvl1pPr>
          </a:lstStyle>
          <a:p>
            <a:r>
              <a:rPr lang="en-US" noProof="0" dirty="0"/>
              <a:t>Select Icon</a:t>
            </a:r>
          </a:p>
        </p:txBody>
      </p:sp>
      <p:sp>
        <p:nvSpPr>
          <p:cNvPr id="22" name="Oval 21">
            <a:extLst>
              <a:ext uri="{FF2B5EF4-FFF2-40B4-BE49-F238E27FC236}">
                <a16:creationId xmlns:a16="http://schemas.microsoft.com/office/drawing/2014/main" id="{7215E544-9553-AC42-B5C3-F7AE9AD6D815}"/>
              </a:ext>
            </a:extLst>
          </p:cNvPr>
          <p:cNvSpPr>
            <a:spLocks noChangeAspect="1"/>
          </p:cNvSpPr>
          <p:nvPr userDrawn="1"/>
        </p:nvSpPr>
        <p:spPr>
          <a:xfrm>
            <a:off x="6524357" y="799317"/>
            <a:ext cx="946404"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dirty="0"/>
          </a:p>
        </p:txBody>
      </p:sp>
      <p:sp>
        <p:nvSpPr>
          <p:cNvPr id="3" name="Oval 2">
            <a:extLst>
              <a:ext uri="{FF2B5EF4-FFF2-40B4-BE49-F238E27FC236}">
                <a16:creationId xmlns:a16="http://schemas.microsoft.com/office/drawing/2014/main" id="{F76E934A-C634-DF4D-992A-6E01917693AD}"/>
              </a:ext>
            </a:extLst>
          </p:cNvPr>
          <p:cNvSpPr>
            <a:spLocks noChangeAspect="1"/>
          </p:cNvSpPr>
          <p:nvPr userDrawn="1"/>
        </p:nvSpPr>
        <p:spPr>
          <a:xfrm>
            <a:off x="4716839" y="799317"/>
            <a:ext cx="946404"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noProof="0" dirty="0"/>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2227" y="0"/>
            <a:ext cx="9144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7" y="2287088"/>
            <a:ext cx="2579161" cy="2283824"/>
          </a:xfrm>
        </p:spPr>
        <p:txBody>
          <a:bodyPr anchor="ctr"/>
          <a:lstStyle>
            <a:lvl1pPr algn="l">
              <a:defRPr sz="1725"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6E94F40A-5592-5744-BFD7-61B04D70BFE7}" type="datetime1">
              <a:rPr lang="en-US" noProof="0" smtClean="0"/>
              <a:t>10/10/2023</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Text Placeholder 13">
            <a:extLst>
              <a:ext uri="{FF2B5EF4-FFF2-40B4-BE49-F238E27FC236}">
                <a16:creationId xmlns:a16="http://schemas.microsoft.com/office/drawing/2014/main" id="{9ADD13A9-A8EA-4B1C-AE31-FE189E0E8B86}"/>
              </a:ext>
            </a:extLst>
          </p:cNvPr>
          <p:cNvSpPr>
            <a:spLocks noGrp="1"/>
          </p:cNvSpPr>
          <p:nvPr>
            <p:ph type="body" sz="quarter" idx="14" hasCustomPrompt="1"/>
          </p:nvPr>
        </p:nvSpPr>
        <p:spPr>
          <a:xfrm>
            <a:off x="4317206" y="2351088"/>
            <a:ext cx="1744266" cy="774700"/>
          </a:xfrm>
        </p:spPr>
        <p:txBody>
          <a:bodyPr>
            <a:normAutofit/>
          </a:bodyPr>
          <a:lstStyle>
            <a:lvl1pPr marL="0" indent="0" algn="ctr">
              <a:buNone/>
              <a:defRPr sz="900"/>
            </a:lvl1pPr>
          </a:lstStyle>
          <a:p>
            <a:pPr lvl="0"/>
            <a:r>
              <a:rPr lang="en-US" noProof="0"/>
              <a:t>Edit bullet description</a:t>
            </a:r>
          </a:p>
        </p:txBody>
      </p:sp>
      <p:sp>
        <p:nvSpPr>
          <p:cNvPr id="18" name="Text Placeholder 13">
            <a:extLst>
              <a:ext uri="{FF2B5EF4-FFF2-40B4-BE49-F238E27FC236}">
                <a16:creationId xmlns:a16="http://schemas.microsoft.com/office/drawing/2014/main" id="{A2BAC124-81DA-4B8B-86CD-75C69A4D0DBB}"/>
              </a:ext>
            </a:extLst>
          </p:cNvPr>
          <p:cNvSpPr>
            <a:spLocks noGrp="1"/>
          </p:cNvSpPr>
          <p:nvPr>
            <p:ph type="body" sz="quarter" idx="16" hasCustomPrompt="1"/>
          </p:nvPr>
        </p:nvSpPr>
        <p:spPr>
          <a:xfrm>
            <a:off x="6125426" y="2351088"/>
            <a:ext cx="1744266" cy="774700"/>
          </a:xfrm>
        </p:spPr>
        <p:txBody>
          <a:bodyPr>
            <a:normAutofit/>
          </a:bodyPr>
          <a:lstStyle>
            <a:lvl1pPr marL="0" indent="0" algn="ctr">
              <a:buNone/>
              <a:defRPr sz="900"/>
            </a:lvl1pPr>
          </a:lstStyle>
          <a:p>
            <a:pPr lvl="0"/>
            <a:r>
              <a:rPr lang="en-US" noProof="0"/>
              <a:t>Edit bullet description</a:t>
            </a:r>
          </a:p>
        </p:txBody>
      </p:sp>
      <p:sp>
        <p:nvSpPr>
          <p:cNvPr id="26" name="Text Placeholder 13">
            <a:extLst>
              <a:ext uri="{FF2B5EF4-FFF2-40B4-BE49-F238E27FC236}">
                <a16:creationId xmlns:a16="http://schemas.microsoft.com/office/drawing/2014/main" id="{B493D355-B592-4395-8255-D1D4FB1CF1A6}"/>
              </a:ext>
            </a:extLst>
          </p:cNvPr>
          <p:cNvSpPr>
            <a:spLocks noGrp="1"/>
          </p:cNvSpPr>
          <p:nvPr>
            <p:ph type="body" sz="quarter" idx="18" hasCustomPrompt="1"/>
          </p:nvPr>
        </p:nvSpPr>
        <p:spPr>
          <a:xfrm>
            <a:off x="4317206" y="5258548"/>
            <a:ext cx="1744266" cy="774700"/>
          </a:xfrm>
        </p:spPr>
        <p:txBody>
          <a:bodyPr>
            <a:normAutofit/>
          </a:bodyPr>
          <a:lstStyle>
            <a:lvl1pPr marL="0" indent="0" algn="ctr">
              <a:buNone/>
              <a:defRPr sz="900"/>
            </a:lvl1pPr>
          </a:lstStyle>
          <a:p>
            <a:pPr lvl="0"/>
            <a:r>
              <a:rPr lang="en-US" noProof="0"/>
              <a:t>Edit bullet description</a:t>
            </a:r>
          </a:p>
        </p:txBody>
      </p:sp>
      <p:sp>
        <p:nvSpPr>
          <p:cNvPr id="28" name="Text Placeholder 13">
            <a:extLst>
              <a:ext uri="{FF2B5EF4-FFF2-40B4-BE49-F238E27FC236}">
                <a16:creationId xmlns:a16="http://schemas.microsoft.com/office/drawing/2014/main" id="{D0A496BB-AA13-44AE-AFA6-30D4ED5099E9}"/>
              </a:ext>
            </a:extLst>
          </p:cNvPr>
          <p:cNvSpPr>
            <a:spLocks noGrp="1"/>
          </p:cNvSpPr>
          <p:nvPr>
            <p:ph type="body" sz="quarter" idx="20" hasCustomPrompt="1"/>
          </p:nvPr>
        </p:nvSpPr>
        <p:spPr>
          <a:xfrm>
            <a:off x="6125426" y="5258548"/>
            <a:ext cx="1744266" cy="774700"/>
          </a:xfrm>
        </p:spPr>
        <p:txBody>
          <a:bodyPr>
            <a:normAutofit/>
          </a:bodyPr>
          <a:lstStyle>
            <a:lvl1pPr marL="0" indent="0" algn="ctr">
              <a:buNone/>
              <a:defRPr sz="900"/>
            </a:lvl1pPr>
          </a:lstStyle>
          <a:p>
            <a:pPr lvl="0"/>
            <a:r>
              <a:rPr lang="en-US" noProof="0"/>
              <a:t>Edit bullet description</a:t>
            </a:r>
          </a:p>
        </p:txBody>
      </p:sp>
      <p:sp>
        <p:nvSpPr>
          <p:cNvPr id="20" name="Picture Placeholder 9">
            <a:extLst>
              <a:ext uri="{FF2B5EF4-FFF2-40B4-BE49-F238E27FC236}">
                <a16:creationId xmlns:a16="http://schemas.microsoft.com/office/drawing/2014/main" id="{8E97E18E-0E31-B542-9578-D6E4DCD84680}"/>
              </a:ext>
            </a:extLst>
          </p:cNvPr>
          <p:cNvSpPr>
            <a:spLocks noGrp="1"/>
          </p:cNvSpPr>
          <p:nvPr>
            <p:ph type="pic" sz="quarter" idx="21" hasCustomPrompt="1"/>
          </p:nvPr>
        </p:nvSpPr>
        <p:spPr>
          <a:xfrm>
            <a:off x="4840607" y="966213"/>
            <a:ext cx="697464" cy="929952"/>
          </a:xfrm>
          <a:prstGeom prst="ellipse">
            <a:avLst/>
          </a:prstGeom>
          <a:noFill/>
          <a:effectLst/>
        </p:spPr>
        <p:txBody>
          <a:bodyPr anchor="ctr">
            <a:normAutofit/>
          </a:bodyPr>
          <a:lstStyle>
            <a:lvl1pPr marL="0" indent="0" algn="ctr">
              <a:buNone/>
              <a:defRPr sz="900" i="1"/>
            </a:lvl1pPr>
          </a:lstStyle>
          <a:p>
            <a:r>
              <a:rPr lang="en-US" noProof="0" dirty="0"/>
              <a:t>Select Icon</a:t>
            </a:r>
          </a:p>
        </p:txBody>
      </p:sp>
      <p:sp>
        <p:nvSpPr>
          <p:cNvPr id="24" name="Picture Placeholder 9">
            <a:extLst>
              <a:ext uri="{FF2B5EF4-FFF2-40B4-BE49-F238E27FC236}">
                <a16:creationId xmlns:a16="http://schemas.microsoft.com/office/drawing/2014/main" id="{7602DDF7-46BD-6045-BDB0-45F47B0B6A9C}"/>
              </a:ext>
            </a:extLst>
          </p:cNvPr>
          <p:cNvSpPr>
            <a:spLocks noGrp="1"/>
          </p:cNvSpPr>
          <p:nvPr>
            <p:ph type="pic" sz="quarter" idx="22" hasCustomPrompt="1"/>
          </p:nvPr>
        </p:nvSpPr>
        <p:spPr>
          <a:xfrm>
            <a:off x="6648827" y="965277"/>
            <a:ext cx="697464" cy="929952"/>
          </a:xfrm>
          <a:prstGeom prst="ellipse">
            <a:avLst/>
          </a:prstGeom>
          <a:noFill/>
          <a:effectLst/>
        </p:spPr>
        <p:txBody>
          <a:bodyPr anchor="ctr">
            <a:normAutofit/>
          </a:bodyPr>
          <a:lstStyle>
            <a:lvl1pPr marL="0" indent="0" algn="ctr">
              <a:buNone/>
              <a:defRPr sz="900" i="1"/>
            </a:lvl1pPr>
          </a:lstStyle>
          <a:p>
            <a:r>
              <a:rPr lang="en-US" noProof="0" dirty="0"/>
              <a:t>Select Icon</a:t>
            </a:r>
          </a:p>
        </p:txBody>
      </p:sp>
    </p:spTree>
    <p:extLst>
      <p:ext uri="{BB962C8B-B14F-4D97-AF65-F5344CB8AC3E}">
        <p14:creationId xmlns:p14="http://schemas.microsoft.com/office/powerpoint/2010/main" val="3665696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ullets as Icons 5X Vertical">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B480622-FB8F-493B-9965-971B07D752E2}"/>
              </a:ext>
            </a:extLst>
          </p:cNvPr>
          <p:cNvSpPr>
            <a:spLocks noGrp="1"/>
          </p:cNvSpPr>
          <p:nvPr>
            <p:ph type="body" sz="quarter" idx="13" hasCustomPrompt="1"/>
          </p:nvPr>
        </p:nvSpPr>
        <p:spPr>
          <a:xfrm>
            <a:off x="5094685" y="1748812"/>
            <a:ext cx="2889000" cy="720000"/>
          </a:xfrm>
          <a:prstGeom prst="roundRect">
            <a:avLst/>
          </a:prstGeom>
          <a:solidFill>
            <a:schemeClr val="bg1">
              <a:lumMod val="95000"/>
            </a:schemeClr>
          </a:solidFill>
          <a:ln w="31750">
            <a:solidFill>
              <a:schemeClr val="accent1"/>
            </a:solidFill>
          </a:ln>
        </p:spPr>
        <p:txBody>
          <a:bodyPr anchor="ctr">
            <a:normAutofit/>
          </a:bodyPr>
          <a:lstStyle>
            <a:lvl1pPr marL="0" indent="0">
              <a:buNone/>
              <a:defRPr sz="1575">
                <a:solidFill>
                  <a:schemeClr val="tx1"/>
                </a:solidFill>
              </a:defRPr>
            </a:lvl1pPr>
          </a:lstStyle>
          <a:p>
            <a:pPr lvl="0"/>
            <a:r>
              <a:rPr lang="en-US" noProof="0"/>
              <a:t>Text Item</a:t>
            </a:r>
          </a:p>
        </p:txBody>
      </p:sp>
      <p:sp>
        <p:nvSpPr>
          <p:cNvPr id="16" name="Text Placeholder 9">
            <a:extLst>
              <a:ext uri="{FF2B5EF4-FFF2-40B4-BE49-F238E27FC236}">
                <a16:creationId xmlns:a16="http://schemas.microsoft.com/office/drawing/2014/main" id="{2C5BC223-8B87-4685-A901-71B07847E41C}"/>
              </a:ext>
            </a:extLst>
          </p:cNvPr>
          <p:cNvSpPr>
            <a:spLocks noGrp="1"/>
          </p:cNvSpPr>
          <p:nvPr>
            <p:ph type="body" sz="quarter" idx="14" hasCustomPrompt="1"/>
          </p:nvPr>
        </p:nvSpPr>
        <p:spPr>
          <a:xfrm>
            <a:off x="5094685" y="2561156"/>
            <a:ext cx="2889000" cy="720000"/>
          </a:xfrm>
          <a:prstGeom prst="roundRect">
            <a:avLst/>
          </a:prstGeom>
          <a:solidFill>
            <a:schemeClr val="bg1">
              <a:lumMod val="95000"/>
            </a:schemeClr>
          </a:solidFill>
          <a:ln w="31750">
            <a:solidFill>
              <a:schemeClr val="accent2"/>
            </a:solidFill>
          </a:ln>
        </p:spPr>
        <p:txBody>
          <a:bodyPr anchor="ctr">
            <a:normAutofit/>
          </a:bodyPr>
          <a:lstStyle>
            <a:lvl1pPr marL="0" indent="0">
              <a:buNone/>
              <a:defRPr sz="1575">
                <a:solidFill>
                  <a:schemeClr val="tx1"/>
                </a:solidFill>
              </a:defRPr>
            </a:lvl1pPr>
          </a:lstStyle>
          <a:p>
            <a:pPr lvl="0"/>
            <a:r>
              <a:rPr lang="en-US" noProof="0"/>
              <a:t>Text Item</a:t>
            </a:r>
          </a:p>
        </p:txBody>
      </p:sp>
      <p:sp>
        <p:nvSpPr>
          <p:cNvPr id="17" name="Text Placeholder 9">
            <a:extLst>
              <a:ext uri="{FF2B5EF4-FFF2-40B4-BE49-F238E27FC236}">
                <a16:creationId xmlns:a16="http://schemas.microsoft.com/office/drawing/2014/main" id="{1AE3DDF2-FC22-4381-9763-408FEF9648BD}"/>
              </a:ext>
            </a:extLst>
          </p:cNvPr>
          <p:cNvSpPr>
            <a:spLocks noGrp="1"/>
          </p:cNvSpPr>
          <p:nvPr>
            <p:ph type="body" sz="quarter" idx="15" hasCustomPrompt="1"/>
          </p:nvPr>
        </p:nvSpPr>
        <p:spPr>
          <a:xfrm>
            <a:off x="5094685" y="3373501"/>
            <a:ext cx="2889000" cy="720000"/>
          </a:xfrm>
          <a:prstGeom prst="roundRect">
            <a:avLst/>
          </a:prstGeom>
          <a:solidFill>
            <a:schemeClr val="bg1">
              <a:lumMod val="95000"/>
            </a:schemeClr>
          </a:solidFill>
          <a:ln w="31750">
            <a:solidFill>
              <a:schemeClr val="accent3"/>
            </a:solidFill>
          </a:ln>
        </p:spPr>
        <p:txBody>
          <a:bodyPr anchor="ctr">
            <a:normAutofit/>
          </a:bodyPr>
          <a:lstStyle>
            <a:lvl1pPr marL="0" indent="0">
              <a:buNone/>
              <a:defRPr sz="1575">
                <a:solidFill>
                  <a:schemeClr val="tx1"/>
                </a:solidFill>
              </a:defRPr>
            </a:lvl1pPr>
          </a:lstStyle>
          <a:p>
            <a:pPr lvl="0"/>
            <a:r>
              <a:rPr lang="en-US" noProof="0"/>
              <a:t>Text Item</a:t>
            </a:r>
          </a:p>
        </p:txBody>
      </p:sp>
      <p:sp>
        <p:nvSpPr>
          <p:cNvPr id="18" name="Text Placeholder 9">
            <a:extLst>
              <a:ext uri="{FF2B5EF4-FFF2-40B4-BE49-F238E27FC236}">
                <a16:creationId xmlns:a16="http://schemas.microsoft.com/office/drawing/2014/main" id="{6170A2BF-28BF-4B27-B92D-B1423601B767}"/>
              </a:ext>
            </a:extLst>
          </p:cNvPr>
          <p:cNvSpPr>
            <a:spLocks noGrp="1"/>
          </p:cNvSpPr>
          <p:nvPr>
            <p:ph type="body" sz="quarter" idx="16" hasCustomPrompt="1"/>
          </p:nvPr>
        </p:nvSpPr>
        <p:spPr>
          <a:xfrm>
            <a:off x="5094685" y="4185846"/>
            <a:ext cx="2889000" cy="720000"/>
          </a:xfrm>
          <a:prstGeom prst="roundRect">
            <a:avLst/>
          </a:prstGeom>
          <a:solidFill>
            <a:schemeClr val="bg1">
              <a:lumMod val="95000"/>
            </a:schemeClr>
          </a:solidFill>
          <a:ln w="31750">
            <a:solidFill>
              <a:schemeClr val="accent4"/>
            </a:solidFill>
          </a:ln>
        </p:spPr>
        <p:txBody>
          <a:bodyPr anchor="ctr">
            <a:normAutofit/>
          </a:bodyPr>
          <a:lstStyle>
            <a:lvl1pPr marL="0" indent="0">
              <a:buNone/>
              <a:defRPr sz="1575">
                <a:solidFill>
                  <a:schemeClr val="tx1"/>
                </a:solidFill>
              </a:defRPr>
            </a:lvl1pPr>
          </a:lstStyle>
          <a:p>
            <a:pPr lvl="0"/>
            <a:r>
              <a:rPr lang="en-US" noProof="0"/>
              <a:t>Text Item</a:t>
            </a:r>
          </a:p>
        </p:txBody>
      </p:sp>
      <p:sp>
        <p:nvSpPr>
          <p:cNvPr id="19" name="Text Placeholder 9">
            <a:extLst>
              <a:ext uri="{FF2B5EF4-FFF2-40B4-BE49-F238E27FC236}">
                <a16:creationId xmlns:a16="http://schemas.microsoft.com/office/drawing/2014/main" id="{2DB1D08C-9D26-4EC5-B935-D6A265A2A672}"/>
              </a:ext>
            </a:extLst>
          </p:cNvPr>
          <p:cNvSpPr>
            <a:spLocks noGrp="1"/>
          </p:cNvSpPr>
          <p:nvPr>
            <p:ph type="body" sz="quarter" idx="17" hasCustomPrompt="1"/>
          </p:nvPr>
        </p:nvSpPr>
        <p:spPr>
          <a:xfrm>
            <a:off x="5094685" y="4998190"/>
            <a:ext cx="2889000" cy="720000"/>
          </a:xfrm>
          <a:prstGeom prst="roundRect">
            <a:avLst/>
          </a:prstGeom>
          <a:solidFill>
            <a:schemeClr val="bg1">
              <a:lumMod val="95000"/>
            </a:schemeClr>
          </a:solidFill>
          <a:ln w="31750">
            <a:solidFill>
              <a:schemeClr val="accent6"/>
            </a:solidFill>
          </a:ln>
        </p:spPr>
        <p:txBody>
          <a:bodyPr anchor="ctr">
            <a:normAutofit/>
          </a:bodyPr>
          <a:lstStyle>
            <a:lvl1pPr marL="0" indent="0">
              <a:buNone/>
              <a:defRPr sz="1575">
                <a:solidFill>
                  <a:schemeClr val="tx1"/>
                </a:solidFill>
              </a:defRPr>
            </a:lvl1pPr>
          </a:lstStyle>
          <a:p>
            <a:pPr lvl="0"/>
            <a:r>
              <a:rPr lang="en-US" noProof="0"/>
              <a:t>Text Item</a:t>
            </a:r>
          </a:p>
        </p:txBody>
      </p:sp>
      <p:grpSp>
        <p:nvGrpSpPr>
          <p:cNvPr id="23" name="Group 22">
            <a:extLst>
              <a:ext uri="{FF2B5EF4-FFF2-40B4-BE49-F238E27FC236}">
                <a16:creationId xmlns:a16="http://schemas.microsoft.com/office/drawing/2014/main" id="{A9677FD5-9A91-4866-B075-6DDE16433AC7}"/>
              </a:ext>
            </a:extLst>
          </p:cNvPr>
          <p:cNvGrpSpPr/>
          <p:nvPr userDrawn="1"/>
        </p:nvGrpSpPr>
        <p:grpSpPr>
          <a:xfrm>
            <a:off x="12227" y="0"/>
            <a:ext cx="9144000" cy="6858000"/>
            <a:chOff x="16303" y="6430358"/>
            <a:chExt cx="12192000" cy="6858000"/>
          </a:xfrm>
        </p:grpSpPr>
        <p:sp>
          <p:nvSpPr>
            <p:cNvPr id="11" name="Rectangle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7" y="2287088"/>
            <a:ext cx="2579161" cy="2283824"/>
          </a:xfrm>
        </p:spPr>
        <p:txBody>
          <a:bodyPr anchor="ctr"/>
          <a:lstStyle>
            <a:lvl1pPr algn="l">
              <a:defRPr sz="1725" b="0" cap="none"/>
            </a:lvl1pPr>
          </a:lstStyle>
          <a:p>
            <a:r>
              <a:rPr lang="en-US" noProof="0"/>
              <a:t>Click to edit Master title style</a:t>
            </a:r>
          </a:p>
        </p:txBody>
      </p:sp>
      <p:sp>
        <p:nvSpPr>
          <p:cNvPr id="4" name="Date Placeholder 3"/>
          <p:cNvSpPr>
            <a:spLocks noGrp="1"/>
          </p:cNvSpPr>
          <p:nvPr>
            <p:ph type="dt" sz="half" idx="10"/>
          </p:nvPr>
        </p:nvSpPr>
        <p:spPr/>
        <p:txBody>
          <a:bodyPr/>
          <a:lstStyle/>
          <a:p>
            <a:fld id="{397BD2BD-1F35-9841-A6BF-76BE540EE01F}" type="datetime1">
              <a:rPr lang="en-US" noProof="0" smtClean="0"/>
              <a:t>10/10/2023</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15" name="Rectangle 14"/>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FF96B15-8338-45D5-A943-561235072D66}" type="slidenum">
              <a:rPr lang="en-US" noProof="0" smtClean="0"/>
              <a:t>‹#›</a:t>
            </a:fld>
            <a:endParaRPr lang="en-US" noProof="0" dirty="0"/>
          </a:p>
        </p:txBody>
      </p:sp>
      <p:sp>
        <p:nvSpPr>
          <p:cNvPr id="14" name="Picture Placeholder 13">
            <a:extLst>
              <a:ext uri="{FF2B5EF4-FFF2-40B4-BE49-F238E27FC236}">
                <a16:creationId xmlns:a16="http://schemas.microsoft.com/office/drawing/2014/main" id="{9DDAF6ED-5E16-4D29-98B7-FB80DB3AAFEC}"/>
              </a:ext>
            </a:extLst>
          </p:cNvPr>
          <p:cNvSpPr>
            <a:spLocks noGrp="1"/>
          </p:cNvSpPr>
          <p:nvPr>
            <p:ph type="pic" sz="quarter" idx="18" hasCustomPrompt="1"/>
          </p:nvPr>
        </p:nvSpPr>
        <p:spPr>
          <a:xfrm>
            <a:off x="4402931" y="1840504"/>
            <a:ext cx="402462" cy="536616"/>
          </a:xfrm>
        </p:spPr>
        <p:txBody>
          <a:bodyPr lIns="0" tIns="0" rIns="0" bIns="0" anchor="ctr">
            <a:normAutofit/>
          </a:bodyPr>
          <a:lstStyle>
            <a:lvl1pPr marL="0" indent="0" algn="ctr">
              <a:buNone/>
              <a:defRPr sz="825" i="1"/>
            </a:lvl1pPr>
          </a:lstStyle>
          <a:p>
            <a:r>
              <a:rPr lang="en-US" noProof="0" dirty="0"/>
              <a:t>Icon</a:t>
            </a:r>
          </a:p>
        </p:txBody>
      </p:sp>
      <p:sp>
        <p:nvSpPr>
          <p:cNvPr id="21" name="Picture Placeholder 13">
            <a:extLst>
              <a:ext uri="{FF2B5EF4-FFF2-40B4-BE49-F238E27FC236}">
                <a16:creationId xmlns:a16="http://schemas.microsoft.com/office/drawing/2014/main" id="{8C305CB7-F303-430E-951A-7FC6F97062AA}"/>
              </a:ext>
            </a:extLst>
          </p:cNvPr>
          <p:cNvSpPr>
            <a:spLocks noGrp="1"/>
          </p:cNvSpPr>
          <p:nvPr>
            <p:ph type="pic" sz="quarter" idx="19" hasCustomPrompt="1"/>
          </p:nvPr>
        </p:nvSpPr>
        <p:spPr>
          <a:xfrm>
            <a:off x="4402931" y="2652849"/>
            <a:ext cx="402462" cy="536616"/>
          </a:xfrm>
        </p:spPr>
        <p:txBody>
          <a:bodyPr lIns="0" tIns="0" rIns="0" bIns="0" anchor="ctr">
            <a:normAutofit/>
          </a:bodyPr>
          <a:lstStyle>
            <a:lvl1pPr marL="0" indent="0" algn="ctr">
              <a:buNone/>
              <a:defRPr sz="825" i="1"/>
            </a:lvl1pPr>
          </a:lstStyle>
          <a:p>
            <a:r>
              <a:rPr lang="en-US" noProof="0" dirty="0"/>
              <a:t>Icon</a:t>
            </a:r>
          </a:p>
        </p:txBody>
      </p:sp>
      <p:sp>
        <p:nvSpPr>
          <p:cNvPr id="22" name="Picture Placeholder 13">
            <a:extLst>
              <a:ext uri="{FF2B5EF4-FFF2-40B4-BE49-F238E27FC236}">
                <a16:creationId xmlns:a16="http://schemas.microsoft.com/office/drawing/2014/main" id="{84D427E5-ED69-4A46-A9B7-F4DC4466F320}"/>
              </a:ext>
            </a:extLst>
          </p:cNvPr>
          <p:cNvSpPr>
            <a:spLocks noGrp="1"/>
          </p:cNvSpPr>
          <p:nvPr>
            <p:ph type="pic" sz="quarter" idx="20" hasCustomPrompt="1"/>
          </p:nvPr>
        </p:nvSpPr>
        <p:spPr>
          <a:xfrm>
            <a:off x="4402931" y="3465194"/>
            <a:ext cx="402462" cy="536616"/>
          </a:xfrm>
        </p:spPr>
        <p:txBody>
          <a:bodyPr lIns="0" tIns="0" rIns="0" bIns="0" anchor="ctr">
            <a:normAutofit/>
          </a:bodyPr>
          <a:lstStyle>
            <a:lvl1pPr marL="0" indent="0" algn="ctr">
              <a:buNone/>
              <a:defRPr sz="825" i="1"/>
            </a:lvl1pPr>
          </a:lstStyle>
          <a:p>
            <a:r>
              <a:rPr lang="en-US" noProof="0" dirty="0"/>
              <a:t>Icon</a:t>
            </a:r>
          </a:p>
        </p:txBody>
      </p:sp>
      <p:sp>
        <p:nvSpPr>
          <p:cNvPr id="24" name="Picture Placeholder 13">
            <a:extLst>
              <a:ext uri="{FF2B5EF4-FFF2-40B4-BE49-F238E27FC236}">
                <a16:creationId xmlns:a16="http://schemas.microsoft.com/office/drawing/2014/main" id="{3DDA902F-61D6-4F1C-86C6-D1F5584AE8B3}"/>
              </a:ext>
            </a:extLst>
          </p:cNvPr>
          <p:cNvSpPr>
            <a:spLocks noGrp="1"/>
          </p:cNvSpPr>
          <p:nvPr>
            <p:ph type="pic" sz="quarter" idx="21" hasCustomPrompt="1"/>
          </p:nvPr>
        </p:nvSpPr>
        <p:spPr>
          <a:xfrm>
            <a:off x="4402931" y="4277539"/>
            <a:ext cx="402462" cy="536616"/>
          </a:xfrm>
        </p:spPr>
        <p:txBody>
          <a:bodyPr lIns="0" tIns="0" rIns="0" bIns="0" anchor="ctr">
            <a:normAutofit/>
          </a:bodyPr>
          <a:lstStyle>
            <a:lvl1pPr marL="0" indent="0" algn="ctr">
              <a:buNone/>
              <a:defRPr sz="825" i="1"/>
            </a:lvl1pPr>
          </a:lstStyle>
          <a:p>
            <a:r>
              <a:rPr lang="en-US" noProof="0" dirty="0"/>
              <a:t>Icon</a:t>
            </a:r>
          </a:p>
        </p:txBody>
      </p:sp>
      <p:sp>
        <p:nvSpPr>
          <p:cNvPr id="26" name="Picture Placeholder 13">
            <a:extLst>
              <a:ext uri="{FF2B5EF4-FFF2-40B4-BE49-F238E27FC236}">
                <a16:creationId xmlns:a16="http://schemas.microsoft.com/office/drawing/2014/main" id="{D8B6871A-9C69-4437-A5AD-A0400BAF2C6D}"/>
              </a:ext>
            </a:extLst>
          </p:cNvPr>
          <p:cNvSpPr>
            <a:spLocks noGrp="1"/>
          </p:cNvSpPr>
          <p:nvPr>
            <p:ph type="pic" sz="quarter" idx="23" hasCustomPrompt="1"/>
          </p:nvPr>
        </p:nvSpPr>
        <p:spPr>
          <a:xfrm>
            <a:off x="4402931" y="5089882"/>
            <a:ext cx="402462" cy="536616"/>
          </a:xfrm>
        </p:spPr>
        <p:txBody>
          <a:bodyPr lIns="0" tIns="0" rIns="0" bIns="0" anchor="ctr">
            <a:normAutofit/>
          </a:bodyPr>
          <a:lstStyle>
            <a:lvl1pPr marL="0" indent="0" algn="ctr">
              <a:buNone/>
              <a:defRPr sz="825" i="1"/>
            </a:lvl1pPr>
          </a:lstStyle>
          <a:p>
            <a:r>
              <a:rPr lang="en-US" noProof="0" dirty="0"/>
              <a:t>Icon</a:t>
            </a:r>
          </a:p>
        </p:txBody>
      </p:sp>
    </p:spTree>
    <p:extLst>
      <p:ext uri="{BB962C8B-B14F-4D97-AF65-F5344CB8AC3E}">
        <p14:creationId xmlns:p14="http://schemas.microsoft.com/office/powerpoint/2010/main" val="4085532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Picture with Caption">
    <p:spTree>
      <p:nvGrpSpPr>
        <p:cNvPr id="1" name=""/>
        <p:cNvGrpSpPr/>
        <p:nvPr/>
      </p:nvGrpSpPr>
      <p:grpSpPr>
        <a:xfrm>
          <a:off x="0" y="0"/>
          <a:ext cx="0" cy="0"/>
          <a:chOff x="0" y="0"/>
          <a:chExt cx="0" cy="0"/>
        </a:xfrm>
      </p:grpSpPr>
      <p:grpSp>
        <p:nvGrpSpPr>
          <p:cNvPr id="20" name="Group 19"/>
          <p:cNvGrpSpPr/>
          <p:nvPr/>
        </p:nvGrpSpPr>
        <p:grpSpPr>
          <a:xfrm>
            <a:off x="0" y="-2372"/>
            <a:ext cx="9144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5430" y="1693332"/>
            <a:ext cx="2895195" cy="1735668"/>
          </a:xfrm>
        </p:spPr>
        <p:txBody>
          <a:bodyPr anchor="b">
            <a:normAutofit/>
          </a:bodyPr>
          <a:lstStyle>
            <a:lvl1pPr algn="l">
              <a:defRPr sz="1725" b="0"/>
            </a:lvl1pPr>
          </a:lstStyle>
          <a:p>
            <a:r>
              <a:rPr lang="en-US" noProof="0"/>
              <a:t>Click to edit Master title style</a:t>
            </a:r>
          </a:p>
        </p:txBody>
      </p:sp>
      <p:sp>
        <p:nvSpPr>
          <p:cNvPr id="22" name="Picture Placeholder 21">
            <a:extLst>
              <a:ext uri="{FF2B5EF4-FFF2-40B4-BE49-F238E27FC236}">
                <a16:creationId xmlns:a16="http://schemas.microsoft.com/office/drawing/2014/main" id="{215A5A73-8E13-4E38-8362-0A09BA944115}"/>
              </a:ext>
            </a:extLst>
          </p:cNvPr>
          <p:cNvSpPr>
            <a:spLocks noGrp="1"/>
          </p:cNvSpPr>
          <p:nvPr>
            <p:ph type="pic" idx="1"/>
          </p:nvPr>
        </p:nvSpPr>
        <p:spPr>
          <a:xfrm>
            <a:off x="4544146" y="478881"/>
            <a:ext cx="4187006"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anchor="ctr">
            <a:no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noProof="0"/>
              <a:t>Click icon to add picture</a:t>
            </a:r>
            <a:endParaRPr lang="en-US" noProof="0"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214313" indent="-214313">
              <a:buFont typeface="Arial" panose="020B0604020202020204" pitchFamily="34" charset="0"/>
              <a:buChar char="•"/>
              <a:defRPr sz="1050">
                <a:solidFill>
                  <a:schemeClr val="bg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noProof="0"/>
              <a:t>Edit Master text styles</a:t>
            </a:r>
          </a:p>
        </p:txBody>
      </p:sp>
      <p:sp>
        <p:nvSpPr>
          <p:cNvPr id="5" name="Date Placeholder 4"/>
          <p:cNvSpPr>
            <a:spLocks noGrp="1"/>
          </p:cNvSpPr>
          <p:nvPr>
            <p:ph type="dt" sz="half" idx="10"/>
          </p:nvPr>
        </p:nvSpPr>
        <p:spPr/>
        <p:txBody>
          <a:bodyPr/>
          <a:lstStyle/>
          <a:p>
            <a:fld id="{163A5200-74F0-9445-8847-A53AA9C11C7B}" type="datetime1">
              <a:rPr lang="en-US" noProof="0" smtClean="0"/>
              <a:t>10/10/2023</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FF96B15-8338-45D5-A943-561235072D66}" type="slidenum">
              <a:rPr lang="en-US" noProof="0" smtClean="0"/>
              <a:t>‹#›</a:t>
            </a:fld>
            <a:endParaRPr lang="en-US" noProof="0" dirty="0"/>
          </a:p>
        </p:txBody>
      </p:sp>
    </p:spTree>
    <p:extLst>
      <p:ext uri="{BB962C8B-B14F-4D97-AF65-F5344CB8AC3E}">
        <p14:creationId xmlns:p14="http://schemas.microsoft.com/office/powerpoint/2010/main" val="4082729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s only 23">
  <p:cSld name="Bullets only 23">
    <p:spTree>
      <p:nvGrpSpPr>
        <p:cNvPr id="1" name="Shape 48"/>
        <p:cNvGrpSpPr/>
        <p:nvPr/>
      </p:nvGrpSpPr>
      <p:grpSpPr>
        <a:xfrm>
          <a:off x="0" y="0"/>
          <a:ext cx="0" cy="0"/>
          <a:chOff x="0" y="0"/>
          <a:chExt cx="0" cy="0"/>
        </a:xfrm>
      </p:grpSpPr>
      <p:pic>
        <p:nvPicPr>
          <p:cNvPr id="49" name="Google Shape;49;p13" descr="S:\Childrens Services &amp; Culture\CDSI\PPC - Comms\2540 AfC Rebranding\Branding development\Matter&amp;Co\Master templates\Powerpoint\Powerpoint graphics Virtual School6.png"/>
          <p:cNvPicPr preferRelativeResize="0"/>
          <p:nvPr/>
        </p:nvPicPr>
        <p:blipFill rotWithShape="1">
          <a:blip r:embed="rId2">
            <a:alphaModFix/>
          </a:blip>
          <a:srcRect/>
          <a:stretch/>
        </p:blipFill>
        <p:spPr>
          <a:xfrm>
            <a:off x="0" y="0"/>
            <a:ext cx="6858000" cy="5143500"/>
          </a:xfrm>
          <a:prstGeom prst="rect">
            <a:avLst/>
          </a:prstGeom>
          <a:noFill/>
          <a:ln>
            <a:noFill/>
          </a:ln>
        </p:spPr>
      </p:pic>
    </p:spTree>
    <p:extLst>
      <p:ext uri="{BB962C8B-B14F-4D97-AF65-F5344CB8AC3E}">
        <p14:creationId xmlns:p14="http://schemas.microsoft.com/office/powerpoint/2010/main" val="1458247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ullets only">
  <p:cSld name="Bullets only">
    <p:spTree>
      <p:nvGrpSpPr>
        <p:cNvPr id="1" name="Shape 19"/>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alphaModFix amt="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362201"/>
            <a:ext cx="7772400" cy="1066800"/>
          </a:xfrm>
          <a:prstGeom prst="rect">
            <a:avLst/>
          </a:prstGeom>
        </p:spPr>
        <p:txBody>
          <a:bodyPr lIns="104287" tIns="52144" rIns="104287" bIns="52144">
            <a:normAutofit/>
          </a:bodyPr>
          <a:lstStyle>
            <a:lvl1pPr algn="l">
              <a:defRPr sz="3080" b="1" i="0">
                <a:solidFill>
                  <a:srgbClr val="89B749"/>
                </a:solidFill>
                <a:latin typeface="Arial"/>
                <a:cs typeface="Arial"/>
              </a:defRPr>
            </a:lvl1pPr>
          </a:lstStyle>
          <a:p>
            <a:r>
              <a:rPr lang="en-GB" dirty="0"/>
              <a:t>Headline title style</a:t>
            </a:r>
            <a:br>
              <a:rPr lang="en-GB" dirty="0"/>
            </a:br>
            <a:r>
              <a:rPr lang="en-GB" dirty="0"/>
              <a:t>Ariel bold 32pt</a:t>
            </a:r>
            <a:endParaRPr lang="en-US" dirty="0"/>
          </a:p>
        </p:txBody>
      </p:sp>
      <p:sp>
        <p:nvSpPr>
          <p:cNvPr id="3" name="Subtitle 2"/>
          <p:cNvSpPr>
            <a:spLocks noGrp="1"/>
          </p:cNvSpPr>
          <p:nvPr>
            <p:ph type="subTitle" idx="1" hasCustomPrompt="1"/>
          </p:nvPr>
        </p:nvSpPr>
        <p:spPr>
          <a:xfrm>
            <a:off x="685800" y="3429000"/>
            <a:ext cx="3352800" cy="457200"/>
          </a:xfrm>
          <a:prstGeom prst="rect">
            <a:avLst/>
          </a:prstGeom>
        </p:spPr>
        <p:txBody>
          <a:bodyPr lIns="104287" tIns="52144" rIns="104287" bIns="52144">
            <a:normAutofit/>
          </a:bodyPr>
          <a:lstStyle>
            <a:lvl1pPr marL="0" indent="0" algn="l">
              <a:buNone/>
              <a:defRPr sz="1968" b="0" i="0">
                <a:solidFill>
                  <a:schemeClr val="tx1">
                    <a:lumMod val="65000"/>
                    <a:lumOff val="35000"/>
                  </a:schemeClr>
                </a:solidFill>
                <a:latin typeface="Arial"/>
                <a:cs typeface="Arial"/>
              </a:defRPr>
            </a:lvl1pPr>
            <a:lvl2pPr marL="446089" indent="0" algn="ctr">
              <a:buNone/>
              <a:defRPr>
                <a:solidFill>
                  <a:schemeClr val="tx1">
                    <a:tint val="75000"/>
                  </a:schemeClr>
                </a:solidFill>
              </a:defRPr>
            </a:lvl2pPr>
            <a:lvl3pPr marL="892178" indent="0" algn="ctr">
              <a:buNone/>
              <a:defRPr>
                <a:solidFill>
                  <a:schemeClr val="tx1">
                    <a:tint val="75000"/>
                  </a:schemeClr>
                </a:solidFill>
              </a:defRPr>
            </a:lvl3pPr>
            <a:lvl4pPr marL="1338267" indent="0" algn="ctr">
              <a:buNone/>
              <a:defRPr>
                <a:solidFill>
                  <a:schemeClr val="tx1">
                    <a:tint val="75000"/>
                  </a:schemeClr>
                </a:solidFill>
              </a:defRPr>
            </a:lvl4pPr>
            <a:lvl5pPr marL="1784356" indent="0" algn="ctr">
              <a:buNone/>
              <a:defRPr>
                <a:solidFill>
                  <a:schemeClr val="tx1">
                    <a:tint val="75000"/>
                  </a:schemeClr>
                </a:solidFill>
              </a:defRPr>
            </a:lvl5pPr>
            <a:lvl6pPr marL="2230445" indent="0" algn="ctr">
              <a:buNone/>
              <a:defRPr>
                <a:solidFill>
                  <a:schemeClr val="tx1">
                    <a:tint val="75000"/>
                  </a:schemeClr>
                </a:solidFill>
              </a:defRPr>
            </a:lvl6pPr>
            <a:lvl7pPr marL="2676534" indent="0" algn="ctr">
              <a:buNone/>
              <a:defRPr>
                <a:solidFill>
                  <a:schemeClr val="tx1">
                    <a:tint val="75000"/>
                  </a:schemeClr>
                </a:solidFill>
              </a:defRPr>
            </a:lvl7pPr>
            <a:lvl8pPr marL="3122623" indent="0" algn="ctr">
              <a:buNone/>
              <a:defRPr>
                <a:solidFill>
                  <a:schemeClr val="tx1">
                    <a:tint val="75000"/>
                  </a:schemeClr>
                </a:solidFill>
              </a:defRPr>
            </a:lvl8pPr>
            <a:lvl9pPr marL="3568712" indent="0" algn="ctr">
              <a:buNone/>
              <a:defRPr>
                <a:solidFill>
                  <a:schemeClr val="tx1">
                    <a:tint val="75000"/>
                  </a:schemeClr>
                </a:solidFill>
              </a:defRPr>
            </a:lvl9pPr>
          </a:lstStyle>
          <a:p>
            <a:r>
              <a:rPr lang="en-GB" dirty="0"/>
              <a:t>Date here </a:t>
            </a:r>
            <a:endParaRPr lang="en-US" dirty="0"/>
          </a:p>
        </p:txBody>
      </p:sp>
      <p:pic>
        <p:nvPicPr>
          <p:cNvPr id="4" name="Picture 3" descr="FA_logo_Strap_COL_RGB.jpg"/>
          <p:cNvPicPr>
            <a:picLocks noChangeAspect="1"/>
          </p:cNvPicPr>
          <p:nvPr userDrawn="1"/>
        </p:nvPicPr>
        <p:blipFill>
          <a:blip r:embed="rId3"/>
          <a:stretch>
            <a:fillRect/>
          </a:stretch>
        </p:blipFill>
        <p:spPr>
          <a:xfrm>
            <a:off x="6400800" y="381000"/>
            <a:ext cx="2286000" cy="103806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5562600"/>
            <a:ext cx="9170604" cy="730087"/>
          </a:xfrm>
          <a:prstGeom prst="rect">
            <a:avLst/>
          </a:prstGeom>
        </p:spPr>
      </p:pic>
    </p:spTree>
    <p:extLst>
      <p:ext uri="{BB962C8B-B14F-4D97-AF65-F5344CB8AC3E}">
        <p14:creationId xmlns:p14="http://schemas.microsoft.com/office/powerpoint/2010/main" val="565446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alphaModFix amt="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362201"/>
            <a:ext cx="7772400" cy="1066800"/>
          </a:xfrm>
          <a:prstGeom prst="rect">
            <a:avLst/>
          </a:prstGeom>
        </p:spPr>
        <p:txBody>
          <a:bodyPr lIns="104287" tIns="52144" rIns="104287" bIns="52144">
            <a:normAutofit/>
          </a:bodyPr>
          <a:lstStyle>
            <a:lvl1pPr algn="l">
              <a:defRPr sz="3080" b="1" i="0">
                <a:solidFill>
                  <a:srgbClr val="89B749"/>
                </a:solidFill>
                <a:latin typeface="Arial"/>
                <a:cs typeface="Arial"/>
              </a:defRPr>
            </a:lvl1pPr>
          </a:lstStyle>
          <a:p>
            <a:r>
              <a:rPr lang="en-GB" dirty="0"/>
              <a:t>Headline title style</a:t>
            </a:r>
            <a:br>
              <a:rPr lang="en-GB" dirty="0"/>
            </a:br>
            <a:r>
              <a:rPr lang="en-GB" dirty="0"/>
              <a:t>Ariel bold 32pt</a:t>
            </a:r>
            <a:endParaRPr lang="en-US" dirty="0"/>
          </a:p>
        </p:txBody>
      </p:sp>
      <p:sp>
        <p:nvSpPr>
          <p:cNvPr id="3" name="Subtitle 2"/>
          <p:cNvSpPr>
            <a:spLocks noGrp="1"/>
          </p:cNvSpPr>
          <p:nvPr>
            <p:ph type="subTitle" idx="1" hasCustomPrompt="1"/>
          </p:nvPr>
        </p:nvSpPr>
        <p:spPr>
          <a:xfrm>
            <a:off x="685800" y="3429000"/>
            <a:ext cx="3352800" cy="457200"/>
          </a:xfrm>
          <a:prstGeom prst="rect">
            <a:avLst/>
          </a:prstGeom>
        </p:spPr>
        <p:txBody>
          <a:bodyPr lIns="104287" tIns="52144" rIns="104287" bIns="52144">
            <a:normAutofit/>
          </a:bodyPr>
          <a:lstStyle>
            <a:lvl1pPr marL="0" indent="0" algn="l">
              <a:buNone/>
              <a:defRPr sz="1968" b="0" i="0">
                <a:solidFill>
                  <a:schemeClr val="tx1">
                    <a:lumMod val="65000"/>
                    <a:lumOff val="35000"/>
                  </a:schemeClr>
                </a:solidFill>
                <a:latin typeface="Arial"/>
                <a:cs typeface="Arial"/>
              </a:defRPr>
            </a:lvl1pPr>
            <a:lvl2pPr marL="446089" indent="0" algn="ctr">
              <a:buNone/>
              <a:defRPr>
                <a:solidFill>
                  <a:schemeClr val="tx1">
                    <a:tint val="75000"/>
                  </a:schemeClr>
                </a:solidFill>
              </a:defRPr>
            </a:lvl2pPr>
            <a:lvl3pPr marL="892178" indent="0" algn="ctr">
              <a:buNone/>
              <a:defRPr>
                <a:solidFill>
                  <a:schemeClr val="tx1">
                    <a:tint val="75000"/>
                  </a:schemeClr>
                </a:solidFill>
              </a:defRPr>
            </a:lvl3pPr>
            <a:lvl4pPr marL="1338267" indent="0" algn="ctr">
              <a:buNone/>
              <a:defRPr>
                <a:solidFill>
                  <a:schemeClr val="tx1">
                    <a:tint val="75000"/>
                  </a:schemeClr>
                </a:solidFill>
              </a:defRPr>
            </a:lvl4pPr>
            <a:lvl5pPr marL="1784356" indent="0" algn="ctr">
              <a:buNone/>
              <a:defRPr>
                <a:solidFill>
                  <a:schemeClr val="tx1">
                    <a:tint val="75000"/>
                  </a:schemeClr>
                </a:solidFill>
              </a:defRPr>
            </a:lvl5pPr>
            <a:lvl6pPr marL="2230445" indent="0" algn="ctr">
              <a:buNone/>
              <a:defRPr>
                <a:solidFill>
                  <a:schemeClr val="tx1">
                    <a:tint val="75000"/>
                  </a:schemeClr>
                </a:solidFill>
              </a:defRPr>
            </a:lvl6pPr>
            <a:lvl7pPr marL="2676534" indent="0" algn="ctr">
              <a:buNone/>
              <a:defRPr>
                <a:solidFill>
                  <a:schemeClr val="tx1">
                    <a:tint val="75000"/>
                  </a:schemeClr>
                </a:solidFill>
              </a:defRPr>
            </a:lvl7pPr>
            <a:lvl8pPr marL="3122623" indent="0" algn="ctr">
              <a:buNone/>
              <a:defRPr>
                <a:solidFill>
                  <a:schemeClr val="tx1">
                    <a:tint val="75000"/>
                  </a:schemeClr>
                </a:solidFill>
              </a:defRPr>
            </a:lvl8pPr>
            <a:lvl9pPr marL="3568712" indent="0" algn="ctr">
              <a:buNone/>
              <a:defRPr>
                <a:solidFill>
                  <a:schemeClr val="tx1">
                    <a:tint val="75000"/>
                  </a:schemeClr>
                </a:solidFill>
              </a:defRPr>
            </a:lvl9pPr>
          </a:lstStyle>
          <a:p>
            <a:r>
              <a:rPr lang="en-GB" dirty="0"/>
              <a:t>Date here </a:t>
            </a:r>
            <a:endParaRPr lang="en-US" dirty="0"/>
          </a:p>
        </p:txBody>
      </p:sp>
      <p:pic>
        <p:nvPicPr>
          <p:cNvPr id="4" name="Picture 3" descr="FA_logo_Strap_COL_RGB.jpg"/>
          <p:cNvPicPr>
            <a:picLocks noChangeAspect="1"/>
          </p:cNvPicPr>
          <p:nvPr userDrawn="1"/>
        </p:nvPicPr>
        <p:blipFill>
          <a:blip r:embed="rId3"/>
          <a:stretch>
            <a:fillRect/>
          </a:stretch>
        </p:blipFill>
        <p:spPr>
          <a:xfrm>
            <a:off x="6400800" y="381000"/>
            <a:ext cx="2286000" cy="1038060"/>
          </a:xfrm>
          <a:prstGeom prst="rect">
            <a:avLst/>
          </a:prstGeom>
        </p:spPr>
      </p:pic>
      <p:pic>
        <p:nvPicPr>
          <p:cNvPr id="5" name="Picture 4"/>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5562600"/>
            <a:ext cx="9170604" cy="730087"/>
          </a:xfrm>
          <a:prstGeom prst="rect">
            <a:avLst/>
          </a:prstGeom>
        </p:spPr>
      </p:pic>
    </p:spTree>
    <p:extLst>
      <p:ext uri="{BB962C8B-B14F-4D97-AF65-F5344CB8AC3E}">
        <p14:creationId xmlns:p14="http://schemas.microsoft.com/office/powerpoint/2010/main" val="163992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ullets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7879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Grey Background)">
  <p:cSld name="1_Title Slide (Grey Background)">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19" name="Google Shape;19;p3" descr="AfC_RGB-Colour_ForGreyBackground.png"/>
          <p:cNvPicPr preferRelativeResize="0"/>
          <p:nvPr/>
        </p:nvPicPr>
        <p:blipFill rotWithShape="1">
          <a:blip r:embed="rId3">
            <a:alphaModFix/>
          </a:blip>
          <a:srcRect/>
          <a:stretch/>
        </p:blipFill>
        <p:spPr>
          <a:xfrm>
            <a:off x="488116" y="5662725"/>
            <a:ext cx="2979704" cy="772149"/>
          </a:xfrm>
          <a:prstGeom prst="rect">
            <a:avLst/>
          </a:prstGeom>
          <a:noFill/>
          <a:ln>
            <a:noFill/>
          </a:ln>
        </p:spPr>
      </p:pic>
      <p:sp>
        <p:nvSpPr>
          <p:cNvPr id="20" name="Google Shape;20;p3"/>
          <p:cNvSpPr txBox="1">
            <a:spLocks noGrp="1"/>
          </p:cNvSpPr>
          <p:nvPr>
            <p:ph type="body" idx="1"/>
          </p:nvPr>
        </p:nvSpPr>
        <p:spPr>
          <a:xfrm>
            <a:off x="1940053" y="2582296"/>
            <a:ext cx="5279897" cy="671512"/>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800"/>
              </a:spcBef>
              <a:spcAft>
                <a:spcPts val="0"/>
              </a:spcAft>
              <a:buClr>
                <a:srgbClr val="F4C239"/>
              </a:buClr>
              <a:buSzPts val="4000"/>
              <a:buFont typeface="Calibri"/>
              <a:buNone/>
              <a:defRPr sz="4000" b="0" i="0">
                <a:solidFill>
                  <a:srgbClr val="F4C239"/>
                </a:solidFill>
                <a:latin typeface="Calibri"/>
                <a:ea typeface="Calibri"/>
                <a:cs typeface="Calibri"/>
                <a:sym typeface="Calibri"/>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1" name="Google Shape;21;p3"/>
          <p:cNvSpPr txBox="1">
            <a:spLocks noGrp="1"/>
          </p:cNvSpPr>
          <p:nvPr>
            <p:ph type="body" idx="2"/>
          </p:nvPr>
        </p:nvSpPr>
        <p:spPr>
          <a:xfrm>
            <a:off x="1939925" y="3651643"/>
            <a:ext cx="5280025" cy="695325"/>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360"/>
              </a:spcBef>
              <a:spcAft>
                <a:spcPts val="0"/>
              </a:spcAft>
              <a:buClr>
                <a:schemeClr val="lt1"/>
              </a:buClr>
              <a:buSzPts val="1800"/>
              <a:buFont typeface="Calibri"/>
              <a:buNone/>
              <a:defRPr sz="1800">
                <a:solidFill>
                  <a:schemeClr val="lt1"/>
                </a:solidFill>
                <a:latin typeface="Calibri"/>
                <a:ea typeface="Calibri"/>
                <a:cs typeface="Calibri"/>
                <a:sym typeface="Calibri"/>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3368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Bullets only">
  <p:cSld name="1_Bullets only">
    <p:spTree>
      <p:nvGrpSpPr>
        <p:cNvPr id="1" name="Shape 38"/>
        <p:cNvGrpSpPr/>
        <p:nvPr/>
      </p:nvGrpSpPr>
      <p:grpSpPr>
        <a:xfrm>
          <a:off x="0" y="0"/>
          <a:ext cx="0" cy="0"/>
          <a:chOff x="0" y="0"/>
          <a:chExt cx="0" cy="0"/>
        </a:xfrm>
      </p:grpSpPr>
      <p:pic>
        <p:nvPicPr>
          <p:cNvPr id="39" name="Google Shape;39;p7"/>
          <p:cNvPicPr preferRelativeResize="0"/>
          <p:nvPr/>
        </p:nvPicPr>
        <p:blipFill rotWithShape="1">
          <a:blip r:embed="rId2">
            <a:alphaModFix/>
          </a:blip>
          <a:srcRect/>
          <a:stretch/>
        </p:blipFill>
        <p:spPr>
          <a:xfrm>
            <a:off x="0" y="0"/>
            <a:ext cx="9144000" cy="6858000"/>
          </a:xfrm>
          <a:prstGeom prst="rect">
            <a:avLst/>
          </a:prstGeom>
          <a:noFill/>
          <a:ln>
            <a:noFill/>
          </a:ln>
        </p:spPr>
      </p:pic>
      <p:cxnSp>
        <p:nvCxnSpPr>
          <p:cNvPr id="40" name="Google Shape;40;p7"/>
          <p:cNvCxnSpPr/>
          <p:nvPr/>
        </p:nvCxnSpPr>
        <p:spPr>
          <a:xfrm>
            <a:off x="4464359" y="1016301"/>
            <a:ext cx="4031395" cy="0"/>
          </a:xfrm>
          <a:prstGeom prst="straightConnector1">
            <a:avLst/>
          </a:prstGeom>
          <a:noFill/>
          <a:ln w="9525" cap="flat" cmpd="sng">
            <a:solidFill>
              <a:srgbClr val="F4C239"/>
            </a:solidFill>
            <a:prstDash val="solid"/>
            <a:round/>
            <a:headEnd type="none" w="sm" len="sm"/>
            <a:tailEnd type="none" w="sm" len="sm"/>
          </a:ln>
        </p:spPr>
      </p:cxnSp>
      <p:sp>
        <p:nvSpPr>
          <p:cNvPr id="41" name="Google Shape;41;p7"/>
          <p:cNvSpPr txBox="1">
            <a:spLocks noGrp="1"/>
          </p:cNvSpPr>
          <p:nvPr>
            <p:ph type="body" idx="1"/>
          </p:nvPr>
        </p:nvSpPr>
        <p:spPr>
          <a:xfrm>
            <a:off x="3579959" y="459738"/>
            <a:ext cx="4993429" cy="519113"/>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600"/>
              </a:spcBef>
              <a:spcAft>
                <a:spcPts val="0"/>
              </a:spcAft>
              <a:buClr>
                <a:srgbClr val="47434F"/>
              </a:buClr>
              <a:buSzPts val="3000"/>
              <a:buFont typeface="Calibri"/>
              <a:buNone/>
              <a:defRPr sz="3000" b="1">
                <a:solidFill>
                  <a:srgbClr val="47434F"/>
                </a:solidFill>
                <a:latin typeface="Calibri"/>
                <a:ea typeface="Calibri"/>
                <a:cs typeface="Calibri"/>
                <a:sym typeface="Calibri"/>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 name="Google Shape;42;p7"/>
          <p:cNvSpPr txBox="1">
            <a:spLocks noGrp="1"/>
          </p:cNvSpPr>
          <p:nvPr>
            <p:ph type="body" idx="2"/>
          </p:nvPr>
        </p:nvSpPr>
        <p:spPr>
          <a:xfrm>
            <a:off x="1654175" y="1789113"/>
            <a:ext cx="6121400" cy="4144135"/>
          </a:xfrm>
          <a:prstGeom prst="rect">
            <a:avLst/>
          </a:prstGeom>
          <a:noFill/>
          <a:ln>
            <a:noFill/>
          </a:ln>
        </p:spPr>
        <p:txBody>
          <a:bodyPr spcFirstLastPara="1" wrap="square" lIns="91425" tIns="45700" rIns="91425" bIns="45700" anchor="t" anchorCtr="0">
            <a:noAutofit/>
          </a:bodyPr>
          <a:lstStyle>
            <a:lvl1pPr marL="457200" lvl="0" indent="-317500" algn="l">
              <a:lnSpc>
                <a:spcPct val="120000"/>
              </a:lnSpc>
              <a:spcBef>
                <a:spcPts val="280"/>
              </a:spcBef>
              <a:spcAft>
                <a:spcPts val="0"/>
              </a:spcAft>
              <a:buClr>
                <a:srgbClr val="47434F"/>
              </a:buClr>
              <a:buSzPts val="1400"/>
              <a:buChar char="•"/>
              <a:defRPr sz="1400">
                <a:solidFill>
                  <a:srgbClr val="47434F"/>
                </a:solidFill>
                <a:latin typeface="Calibri"/>
                <a:ea typeface="Calibri"/>
                <a:cs typeface="Calibri"/>
                <a:sym typeface="Calibri"/>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57132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rapline">
  <p:cSld name="Strapline">
    <p:spTree>
      <p:nvGrpSpPr>
        <p:cNvPr id="1" name="Shape 15"/>
        <p:cNvGrpSpPr/>
        <p:nvPr/>
      </p:nvGrpSpPr>
      <p:grpSpPr>
        <a:xfrm>
          <a:off x="0" y="0"/>
          <a:ext cx="0" cy="0"/>
          <a:chOff x="0" y="0"/>
          <a:chExt cx="0" cy="0"/>
        </a:xfrm>
      </p:grpSpPr>
      <p:pic>
        <p:nvPicPr>
          <p:cNvPr id="16" name="Google Shape;16;p2" descr="AfC_PPT_Corporate_13A_backgrounds_2.eps"/>
          <p:cNvPicPr preferRelativeResize="0"/>
          <p:nvPr/>
        </p:nvPicPr>
        <p:blipFill rotWithShape="1">
          <a:blip r:embed="rId2">
            <a:alphaModFix/>
          </a:blip>
          <a:srcRect/>
          <a:stretch/>
        </p:blipFill>
        <p:spPr>
          <a:xfrm>
            <a:off x="0" y="0"/>
            <a:ext cx="9180000" cy="6885000"/>
          </a:xfrm>
          <a:prstGeom prst="rect">
            <a:avLst/>
          </a:prstGeom>
          <a:noFill/>
          <a:ln>
            <a:noFill/>
          </a:ln>
        </p:spPr>
      </p:pic>
    </p:spTree>
    <p:extLst>
      <p:ext uri="{BB962C8B-B14F-4D97-AF65-F5344CB8AC3E}">
        <p14:creationId xmlns:p14="http://schemas.microsoft.com/office/powerpoint/2010/main" val="396665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dk1"/>
        </a:solidFill>
        <a:effectLst/>
      </p:bgPr>
    </p:bg>
    <p:spTree>
      <p:nvGrpSpPr>
        <p:cNvPr id="1" name="Shape 15"/>
        <p:cNvGrpSpPr/>
        <p:nvPr/>
      </p:nvGrpSpPr>
      <p:grpSpPr>
        <a:xfrm>
          <a:off x="0" y="0"/>
          <a:ext cx="0" cy="0"/>
          <a:chOff x="0" y="0"/>
          <a:chExt cx="0" cy="0"/>
        </a:xfrm>
      </p:grpSpPr>
      <p:sp>
        <p:nvSpPr>
          <p:cNvPr id="16" name="Google Shape;16;p56"/>
          <p:cNvSpPr>
            <a:spLocks noGrp="1"/>
          </p:cNvSpPr>
          <p:nvPr>
            <p:ph type="pic" idx="2"/>
          </p:nvPr>
        </p:nvSpPr>
        <p:spPr>
          <a:xfrm>
            <a:off x="0" y="0"/>
            <a:ext cx="9144000" cy="6858000"/>
          </a:xfrm>
          <a:prstGeom prst="rect">
            <a:avLst/>
          </a:prstGeom>
          <a:noFill/>
          <a:ln>
            <a:noFill/>
          </a:ln>
        </p:spPr>
      </p:sp>
      <p:pic>
        <p:nvPicPr>
          <p:cNvPr id="17" name="Google Shape;17;p56"/>
          <p:cNvPicPr preferRelativeResize="0"/>
          <p:nvPr/>
        </p:nvPicPr>
        <p:blipFill rotWithShape="1">
          <a:blip r:embed="rId2">
            <a:alphaModFix/>
          </a:blip>
          <a:srcRect/>
          <a:stretch/>
        </p:blipFill>
        <p:spPr>
          <a:xfrm>
            <a:off x="6129001" y="2268000"/>
            <a:ext cx="2618096" cy="4050000"/>
          </a:xfrm>
          <a:prstGeom prst="rect">
            <a:avLst/>
          </a:prstGeom>
          <a:noFill/>
          <a:ln>
            <a:noFill/>
          </a:ln>
        </p:spPr>
      </p:pic>
      <p:sp>
        <p:nvSpPr>
          <p:cNvPr id="18" name="Google Shape;18;p56"/>
          <p:cNvSpPr txBox="1">
            <a:spLocks noGrp="1"/>
          </p:cNvSpPr>
          <p:nvPr>
            <p:ph type="ctrTitle"/>
          </p:nvPr>
        </p:nvSpPr>
        <p:spPr>
          <a:xfrm>
            <a:off x="6372000" y="3942000"/>
            <a:ext cx="2194510" cy="2114234"/>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550"/>
              <a:buFont typeface="Mulish ExtraBold"/>
              <a:buNone/>
              <a:defRPr sz="2663" b="1" i="0">
                <a:solidFill>
                  <a:schemeClr val="lt1"/>
                </a:solidFill>
                <a:latin typeface="Mulish ExtraBold"/>
                <a:ea typeface="Mulish ExtraBold"/>
                <a:cs typeface="Mulish ExtraBold"/>
                <a:sym typeface="Mulish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6"/>
          <p:cNvSpPr txBox="1">
            <a:spLocks noGrp="1"/>
          </p:cNvSpPr>
          <p:nvPr>
            <p:ph type="body" idx="1"/>
          </p:nvPr>
        </p:nvSpPr>
        <p:spPr>
          <a:xfrm>
            <a:off x="6372000" y="3654000"/>
            <a:ext cx="2194510" cy="216000"/>
          </a:xfrm>
          <a:prstGeom prst="rect">
            <a:avLst/>
          </a:prstGeom>
          <a:noFill/>
          <a:ln>
            <a:noFill/>
          </a:ln>
        </p:spPr>
        <p:txBody>
          <a:bodyPr spcFirstLastPara="1" wrap="square" lIns="0" tIns="0" rIns="0" bIns="0" anchor="t" anchorCtr="0">
            <a:normAutofit/>
          </a:bodyPr>
          <a:lstStyle>
            <a:lvl1pPr marL="342900" lvl="0" indent="-171450" algn="l">
              <a:lnSpc>
                <a:spcPct val="108000"/>
              </a:lnSpc>
              <a:spcBef>
                <a:spcPts val="0"/>
              </a:spcBef>
              <a:spcAft>
                <a:spcPts val="0"/>
              </a:spcAft>
              <a:buSzPts val="1740"/>
              <a:buNone/>
              <a:defRPr sz="1088" b="0" i="0">
                <a:solidFill>
                  <a:schemeClr val="lt1"/>
                </a:solidFill>
                <a:latin typeface="Mulish"/>
                <a:ea typeface="Mulish"/>
                <a:cs typeface="Mulish"/>
                <a:sym typeface="Mulish"/>
              </a:defRPr>
            </a:lvl1pPr>
            <a:lvl2pPr marL="685800" lvl="1" indent="-171450" algn="l">
              <a:lnSpc>
                <a:spcPct val="108000"/>
              </a:lnSpc>
              <a:spcBef>
                <a:spcPts val="450"/>
              </a:spcBef>
              <a:spcAft>
                <a:spcPts val="0"/>
              </a:spcAft>
              <a:buSzPts val="1400"/>
              <a:buNone/>
              <a:defRPr sz="1050"/>
            </a:lvl2pPr>
            <a:lvl3pPr marL="1028700" lvl="2" indent="-171450" algn="l">
              <a:lnSpc>
                <a:spcPct val="108000"/>
              </a:lnSpc>
              <a:spcBef>
                <a:spcPts val="450"/>
              </a:spcBef>
              <a:spcAft>
                <a:spcPts val="0"/>
              </a:spcAft>
              <a:buSzPts val="1200"/>
              <a:buNone/>
              <a:defRPr sz="900"/>
            </a:lvl3pPr>
            <a:lvl4pPr marL="1371600" lvl="3" indent="-171450" algn="l">
              <a:lnSpc>
                <a:spcPct val="90000"/>
              </a:lnSpc>
              <a:spcBef>
                <a:spcPts val="375"/>
              </a:spcBef>
              <a:spcAft>
                <a:spcPts val="0"/>
              </a:spcAft>
              <a:buSzPts val="1000"/>
              <a:buNone/>
              <a:defRPr sz="750"/>
            </a:lvl4pPr>
            <a:lvl5pPr marL="1714500" lvl="4" indent="-171450" algn="l">
              <a:lnSpc>
                <a:spcPct val="90000"/>
              </a:lnSpc>
              <a:spcBef>
                <a:spcPts val="375"/>
              </a:spcBef>
              <a:spcAft>
                <a:spcPts val="0"/>
              </a:spcAft>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pic>
        <p:nvPicPr>
          <p:cNvPr id="20" name="Google Shape;20;p56"/>
          <p:cNvPicPr preferRelativeResize="0"/>
          <p:nvPr/>
        </p:nvPicPr>
        <p:blipFill rotWithShape="1">
          <a:blip r:embed="rId3">
            <a:alphaModFix/>
          </a:blip>
          <a:srcRect/>
          <a:stretch/>
        </p:blipFill>
        <p:spPr>
          <a:xfrm>
            <a:off x="6372000" y="2556000"/>
            <a:ext cx="1552500" cy="488208"/>
          </a:xfrm>
          <a:prstGeom prst="rect">
            <a:avLst/>
          </a:prstGeom>
          <a:noFill/>
          <a:ln>
            <a:noFill/>
          </a:ln>
        </p:spPr>
      </p:pic>
    </p:spTree>
    <p:extLst>
      <p:ext uri="{BB962C8B-B14F-4D97-AF65-F5344CB8AC3E}">
        <p14:creationId xmlns:p14="http://schemas.microsoft.com/office/powerpoint/2010/main" val="3910138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content, circle image">
  <p:cSld name="Title, content, circle image">
    <p:bg>
      <p:bgPr>
        <a:solidFill>
          <a:srgbClr val="EDEEEE"/>
        </a:solidFill>
        <a:effectLst/>
      </p:bgPr>
    </p:bg>
    <p:spTree>
      <p:nvGrpSpPr>
        <p:cNvPr id="1" name="Shape 24"/>
        <p:cNvGrpSpPr/>
        <p:nvPr/>
      </p:nvGrpSpPr>
      <p:grpSpPr>
        <a:xfrm>
          <a:off x="0" y="0"/>
          <a:ext cx="0" cy="0"/>
          <a:chOff x="0" y="0"/>
          <a:chExt cx="0" cy="0"/>
        </a:xfrm>
      </p:grpSpPr>
      <p:sp>
        <p:nvSpPr>
          <p:cNvPr id="25" name="Google Shape;25;p59"/>
          <p:cNvSpPr>
            <a:spLocks noGrp="1"/>
          </p:cNvSpPr>
          <p:nvPr>
            <p:ph type="pic" idx="2"/>
          </p:nvPr>
        </p:nvSpPr>
        <p:spPr>
          <a:xfrm>
            <a:off x="5805001" y="0"/>
            <a:ext cx="3338999" cy="6858000"/>
          </a:xfrm>
          <a:prstGeom prst="rect">
            <a:avLst/>
          </a:prstGeom>
          <a:solidFill>
            <a:schemeClr val="lt1"/>
          </a:solidFill>
          <a:ln>
            <a:noFill/>
          </a:ln>
        </p:spPr>
      </p:sp>
      <p:pic>
        <p:nvPicPr>
          <p:cNvPr id="26" name="Google Shape;26;p59"/>
          <p:cNvPicPr preferRelativeResize="0"/>
          <p:nvPr/>
        </p:nvPicPr>
        <p:blipFill rotWithShape="1">
          <a:blip r:embed="rId2">
            <a:alphaModFix/>
          </a:blip>
          <a:srcRect/>
          <a:stretch/>
        </p:blipFill>
        <p:spPr>
          <a:xfrm>
            <a:off x="7965001" y="5040000"/>
            <a:ext cx="779324" cy="1044000"/>
          </a:xfrm>
          <a:prstGeom prst="rect">
            <a:avLst/>
          </a:prstGeom>
          <a:noFill/>
          <a:ln>
            <a:noFill/>
          </a:ln>
        </p:spPr>
      </p:pic>
      <p:sp>
        <p:nvSpPr>
          <p:cNvPr id="27" name="Google Shape;27;p59"/>
          <p:cNvSpPr txBox="1">
            <a:spLocks noGrp="1"/>
          </p:cNvSpPr>
          <p:nvPr>
            <p:ph type="body" idx="1"/>
          </p:nvPr>
        </p:nvSpPr>
        <p:spPr>
          <a:xfrm>
            <a:off x="391499" y="1620000"/>
            <a:ext cx="4860000" cy="4320000"/>
          </a:xfrm>
          <a:prstGeom prst="rect">
            <a:avLst/>
          </a:prstGeom>
          <a:noFill/>
          <a:ln>
            <a:noFill/>
          </a:ln>
        </p:spPr>
        <p:txBody>
          <a:bodyPr spcFirstLastPara="1" wrap="square" lIns="0" tIns="0" rIns="0" bIns="0" anchor="t" anchorCtr="0">
            <a:noAutofit/>
          </a:bodyPr>
          <a:lstStyle>
            <a:lvl1pPr marL="342900" lvl="0" indent="-257175" algn="l">
              <a:lnSpc>
                <a:spcPct val="108000"/>
              </a:lnSpc>
              <a:spcBef>
                <a:spcPts val="1350"/>
              </a:spcBef>
              <a:spcAft>
                <a:spcPts val="0"/>
              </a:spcAft>
              <a:buClr>
                <a:schemeClr val="lt2"/>
              </a:buClr>
              <a:buSzPts val="1800"/>
              <a:buChar char="•"/>
              <a:defRPr sz="1125" b="0" i="0">
                <a:solidFill>
                  <a:schemeClr val="dk1"/>
                </a:solidFill>
                <a:latin typeface="Mulish"/>
                <a:ea typeface="Mulish"/>
                <a:cs typeface="Mulish"/>
                <a:sym typeface="Mulish"/>
              </a:defRPr>
            </a:lvl1pPr>
            <a:lvl2pPr marL="685800" lvl="1" indent="-242888" algn="l">
              <a:lnSpc>
                <a:spcPct val="108000"/>
              </a:lnSpc>
              <a:spcBef>
                <a:spcPts val="450"/>
              </a:spcBef>
              <a:spcAft>
                <a:spcPts val="0"/>
              </a:spcAft>
              <a:buClr>
                <a:schemeClr val="lt2"/>
              </a:buClr>
              <a:buSzPts val="1500"/>
              <a:buFont typeface="NTR"/>
              <a:buChar char="–"/>
              <a:defRPr sz="1125" b="0" i="0">
                <a:solidFill>
                  <a:schemeClr val="dk1"/>
                </a:solidFill>
                <a:latin typeface="Mulish"/>
                <a:ea typeface="Mulish"/>
                <a:cs typeface="Mulish"/>
                <a:sym typeface="Mulish"/>
              </a:defRPr>
            </a:lvl2pPr>
            <a:lvl3pPr marL="1028700" lvl="2" indent="-238125" algn="l">
              <a:lnSpc>
                <a:spcPct val="108000"/>
              </a:lnSpc>
              <a:spcBef>
                <a:spcPts val="450"/>
              </a:spcBef>
              <a:spcAft>
                <a:spcPts val="0"/>
              </a:spcAft>
              <a:buClr>
                <a:schemeClr val="lt2"/>
              </a:buClr>
              <a:buSzPts val="1400"/>
              <a:buFont typeface="NTR"/>
              <a:buChar char="-"/>
              <a:defRPr sz="1050" b="0" i="0">
                <a:solidFill>
                  <a:schemeClr val="dk1"/>
                </a:solidFill>
                <a:latin typeface="Mulish"/>
                <a:ea typeface="Mulish"/>
                <a:cs typeface="Mulish"/>
                <a:sym typeface="Mulish"/>
              </a:defRPr>
            </a:lvl3pPr>
            <a:lvl4pPr marL="1371600" lvl="3" indent="-257175" algn="l">
              <a:lnSpc>
                <a:spcPct val="90000"/>
              </a:lnSpc>
              <a:spcBef>
                <a:spcPts val="375"/>
              </a:spcBef>
              <a:spcAft>
                <a:spcPts val="0"/>
              </a:spcAft>
              <a:buClr>
                <a:schemeClr val="lt2"/>
              </a:buClr>
              <a:buSzPts val="1800"/>
              <a:buChar char="•"/>
              <a:defRPr>
                <a:solidFill>
                  <a:schemeClr val="dk1"/>
                </a:solidFill>
              </a:defRPr>
            </a:lvl4pPr>
            <a:lvl5pPr marL="1714500" lvl="4" indent="-257175" algn="l">
              <a:lnSpc>
                <a:spcPct val="90000"/>
              </a:lnSpc>
              <a:spcBef>
                <a:spcPts val="375"/>
              </a:spcBef>
              <a:spcAft>
                <a:spcPts val="0"/>
              </a:spcAft>
              <a:buClr>
                <a:schemeClr val="lt2"/>
              </a:buClr>
              <a:buSzPts val="1800"/>
              <a:buChar char="•"/>
              <a:defRPr>
                <a:solidFill>
                  <a:schemeClr val="dk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8" name="Google Shape;28;p59"/>
          <p:cNvSpPr txBox="1">
            <a:spLocks noGrp="1"/>
          </p:cNvSpPr>
          <p:nvPr>
            <p:ph type="title"/>
          </p:nvPr>
        </p:nvSpPr>
        <p:spPr>
          <a:xfrm>
            <a:off x="364499" y="486000"/>
            <a:ext cx="5373000" cy="540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3500"/>
              <a:buFont typeface="Mulish ExtraBold"/>
              <a:buNone/>
              <a:defRPr sz="2625"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9"/>
          <p:cNvSpPr txBox="1">
            <a:spLocks noGrp="1"/>
          </p:cNvSpPr>
          <p:nvPr>
            <p:ph type="sldNum" idx="12"/>
          </p:nvPr>
        </p:nvSpPr>
        <p:spPr>
          <a:xfrm>
            <a:off x="386954" y="6472800"/>
            <a:ext cx="216000" cy="144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1pPr>
            <a:lvl2pPr marL="0" marR="0" lvl="1"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2pPr>
            <a:lvl3pPr marL="0" marR="0" lvl="2"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3pPr>
            <a:lvl4pPr marL="0" marR="0" lvl="3"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4pPr>
            <a:lvl5pPr marL="0" marR="0" lvl="4"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5pPr>
            <a:lvl6pPr marL="0" marR="0" lvl="5"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6pPr>
            <a:lvl7pPr marL="0" marR="0" lvl="6"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7pPr>
            <a:lvl8pPr marL="0" marR="0" lvl="7"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8pPr>
            <a:lvl9pPr marL="0" marR="0" lvl="8"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9pPr>
          </a:lstStyle>
          <a:p>
            <a:fld id="{00000000-1234-1234-1234-123412341234}" type="slidenum">
              <a:rPr lang="en-GB" smtClean="0"/>
              <a:pPr/>
              <a:t>‹#›</a:t>
            </a:fld>
            <a:endParaRPr lang="en-GB"/>
          </a:p>
        </p:txBody>
      </p:sp>
      <p:cxnSp>
        <p:nvCxnSpPr>
          <p:cNvPr id="30" name="Google Shape;30;p59"/>
          <p:cNvCxnSpPr/>
          <p:nvPr/>
        </p:nvCxnSpPr>
        <p:spPr>
          <a:xfrm>
            <a:off x="386954" y="6307200"/>
            <a:ext cx="8370094" cy="0"/>
          </a:xfrm>
          <a:prstGeom prst="straightConnector1">
            <a:avLst/>
          </a:prstGeom>
          <a:noFill/>
          <a:ln w="9525" cap="flat" cmpd="sng">
            <a:solidFill>
              <a:schemeClr val="lt2"/>
            </a:solidFill>
            <a:prstDash val="solid"/>
            <a:miter lim="800000"/>
            <a:headEnd type="none" w="sm" len="sm"/>
            <a:tailEnd type="none" w="sm" len="sm"/>
          </a:ln>
        </p:spPr>
      </p:cxnSp>
      <p:sp>
        <p:nvSpPr>
          <p:cNvPr id="31" name="Google Shape;31;p59"/>
          <p:cNvSpPr txBox="1"/>
          <p:nvPr/>
        </p:nvSpPr>
        <p:spPr>
          <a:xfrm>
            <a:off x="594000" y="6472800"/>
            <a:ext cx="540000"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1000"/>
              <a:buFont typeface="Mulish"/>
              <a:buNone/>
            </a:pPr>
            <a:r>
              <a:rPr lang="en-GB" sz="750" b="0" i="0" u="none" strike="noStrike" cap="none">
                <a:solidFill>
                  <a:schemeClr val="lt2"/>
                </a:solidFill>
                <a:latin typeface="Mulish"/>
                <a:ea typeface="Mulish"/>
                <a:cs typeface="Mulish"/>
                <a:sym typeface="Mulish"/>
              </a:rPr>
              <a:t>nurtureuk</a:t>
            </a:r>
            <a:endParaRPr sz="750" b="0" i="0" u="none" strike="noStrike" cap="none">
              <a:solidFill>
                <a:schemeClr val="lt2"/>
              </a:solidFill>
              <a:latin typeface="Mulish"/>
              <a:ea typeface="Mulish"/>
              <a:cs typeface="Mulish"/>
              <a:sym typeface="Mulish"/>
            </a:endParaRPr>
          </a:p>
        </p:txBody>
      </p:sp>
    </p:spTree>
    <p:extLst>
      <p:ext uri="{BB962C8B-B14F-4D97-AF65-F5344CB8AC3E}">
        <p14:creationId xmlns:p14="http://schemas.microsoft.com/office/powerpoint/2010/main" val="1508636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with image">
  <p:cSld name="Title and Content with image">
    <p:bg>
      <p:bgPr>
        <a:solidFill>
          <a:schemeClr val="lt1"/>
        </a:solidFill>
        <a:effectLst/>
      </p:bgPr>
    </p:bg>
    <p:spTree>
      <p:nvGrpSpPr>
        <p:cNvPr id="1" name="Shape 52"/>
        <p:cNvGrpSpPr/>
        <p:nvPr/>
      </p:nvGrpSpPr>
      <p:grpSpPr>
        <a:xfrm>
          <a:off x="0" y="0"/>
          <a:ext cx="0" cy="0"/>
          <a:chOff x="0" y="0"/>
          <a:chExt cx="0" cy="0"/>
        </a:xfrm>
      </p:grpSpPr>
      <p:sp>
        <p:nvSpPr>
          <p:cNvPr id="53" name="Google Shape;53;p60"/>
          <p:cNvSpPr>
            <a:spLocks noGrp="1"/>
          </p:cNvSpPr>
          <p:nvPr>
            <p:ph type="pic" idx="2"/>
          </p:nvPr>
        </p:nvSpPr>
        <p:spPr>
          <a:xfrm>
            <a:off x="5940001" y="1583998"/>
            <a:ext cx="2821499" cy="4356001"/>
          </a:xfrm>
          <a:prstGeom prst="rect">
            <a:avLst/>
          </a:prstGeom>
          <a:solidFill>
            <a:schemeClr val="dk1"/>
          </a:solidFill>
          <a:ln>
            <a:noFill/>
          </a:ln>
        </p:spPr>
      </p:sp>
      <p:sp>
        <p:nvSpPr>
          <p:cNvPr id="54" name="Google Shape;54;p60"/>
          <p:cNvSpPr txBox="1">
            <a:spLocks noGrp="1"/>
          </p:cNvSpPr>
          <p:nvPr>
            <p:ph type="body" idx="1"/>
          </p:nvPr>
        </p:nvSpPr>
        <p:spPr>
          <a:xfrm>
            <a:off x="391499" y="1620000"/>
            <a:ext cx="4860000" cy="4320000"/>
          </a:xfrm>
          <a:prstGeom prst="rect">
            <a:avLst/>
          </a:prstGeom>
          <a:noFill/>
          <a:ln>
            <a:noFill/>
          </a:ln>
        </p:spPr>
        <p:txBody>
          <a:bodyPr spcFirstLastPara="1" wrap="square" lIns="0" tIns="0" rIns="0" bIns="0" anchor="t" anchorCtr="0">
            <a:noAutofit/>
          </a:bodyPr>
          <a:lstStyle>
            <a:lvl1pPr marL="342900" lvl="0" indent="-257175" algn="l">
              <a:lnSpc>
                <a:spcPct val="108000"/>
              </a:lnSpc>
              <a:spcBef>
                <a:spcPts val="1350"/>
              </a:spcBef>
              <a:spcAft>
                <a:spcPts val="0"/>
              </a:spcAft>
              <a:buClr>
                <a:schemeClr val="lt2"/>
              </a:buClr>
              <a:buSzPts val="1800"/>
              <a:buChar char="•"/>
              <a:defRPr sz="1125" b="0" i="0">
                <a:solidFill>
                  <a:schemeClr val="dk1"/>
                </a:solidFill>
                <a:latin typeface="Mulish"/>
                <a:ea typeface="Mulish"/>
                <a:cs typeface="Mulish"/>
                <a:sym typeface="Mulish"/>
              </a:defRPr>
            </a:lvl1pPr>
            <a:lvl2pPr marL="685800" lvl="1" indent="-242888" algn="l">
              <a:lnSpc>
                <a:spcPct val="108000"/>
              </a:lnSpc>
              <a:spcBef>
                <a:spcPts val="450"/>
              </a:spcBef>
              <a:spcAft>
                <a:spcPts val="0"/>
              </a:spcAft>
              <a:buClr>
                <a:schemeClr val="lt2"/>
              </a:buClr>
              <a:buSzPts val="1500"/>
              <a:buFont typeface="NTR"/>
              <a:buChar char="–"/>
              <a:defRPr sz="1125" b="0" i="0">
                <a:solidFill>
                  <a:schemeClr val="dk1"/>
                </a:solidFill>
                <a:latin typeface="Mulish"/>
                <a:ea typeface="Mulish"/>
                <a:cs typeface="Mulish"/>
                <a:sym typeface="Mulish"/>
              </a:defRPr>
            </a:lvl2pPr>
            <a:lvl3pPr marL="1028700" lvl="2" indent="-238125" algn="l">
              <a:lnSpc>
                <a:spcPct val="108000"/>
              </a:lnSpc>
              <a:spcBef>
                <a:spcPts val="450"/>
              </a:spcBef>
              <a:spcAft>
                <a:spcPts val="0"/>
              </a:spcAft>
              <a:buClr>
                <a:schemeClr val="lt2"/>
              </a:buClr>
              <a:buSzPts val="1400"/>
              <a:buFont typeface="NTR"/>
              <a:buChar char="-"/>
              <a:defRPr sz="1050" b="0" i="0">
                <a:solidFill>
                  <a:schemeClr val="dk1"/>
                </a:solidFill>
                <a:latin typeface="Mulish"/>
                <a:ea typeface="Mulish"/>
                <a:cs typeface="Mulish"/>
                <a:sym typeface="Mulish"/>
              </a:defRPr>
            </a:lvl3pPr>
            <a:lvl4pPr marL="1371600" lvl="3" indent="-257175" algn="l">
              <a:lnSpc>
                <a:spcPct val="90000"/>
              </a:lnSpc>
              <a:spcBef>
                <a:spcPts val="375"/>
              </a:spcBef>
              <a:spcAft>
                <a:spcPts val="0"/>
              </a:spcAft>
              <a:buClr>
                <a:schemeClr val="lt2"/>
              </a:buClr>
              <a:buSzPts val="1800"/>
              <a:buChar char="•"/>
              <a:defRPr>
                <a:solidFill>
                  <a:schemeClr val="dk1"/>
                </a:solidFill>
              </a:defRPr>
            </a:lvl4pPr>
            <a:lvl5pPr marL="1714500" lvl="4" indent="-257175" algn="l">
              <a:lnSpc>
                <a:spcPct val="90000"/>
              </a:lnSpc>
              <a:spcBef>
                <a:spcPts val="375"/>
              </a:spcBef>
              <a:spcAft>
                <a:spcPts val="0"/>
              </a:spcAft>
              <a:buClr>
                <a:schemeClr val="lt2"/>
              </a:buClr>
              <a:buSzPts val="1800"/>
              <a:buChar char="•"/>
              <a:defRPr>
                <a:solidFill>
                  <a:schemeClr val="dk1"/>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5" name="Google Shape;55;p60"/>
          <p:cNvSpPr txBox="1">
            <a:spLocks noGrp="1"/>
          </p:cNvSpPr>
          <p:nvPr>
            <p:ph type="title"/>
          </p:nvPr>
        </p:nvSpPr>
        <p:spPr>
          <a:xfrm>
            <a:off x="364501" y="486000"/>
            <a:ext cx="8392547" cy="540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3500"/>
              <a:buFont typeface="Mulish ExtraBold"/>
              <a:buNone/>
              <a:defRPr sz="2625"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0"/>
          <p:cNvSpPr txBox="1">
            <a:spLocks noGrp="1"/>
          </p:cNvSpPr>
          <p:nvPr>
            <p:ph type="sldNum" idx="12"/>
          </p:nvPr>
        </p:nvSpPr>
        <p:spPr>
          <a:xfrm>
            <a:off x="386954" y="6472800"/>
            <a:ext cx="216000" cy="144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1pPr>
            <a:lvl2pPr marL="0" marR="0" lvl="1"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2pPr>
            <a:lvl3pPr marL="0" marR="0" lvl="2"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3pPr>
            <a:lvl4pPr marL="0" marR="0" lvl="3"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4pPr>
            <a:lvl5pPr marL="0" marR="0" lvl="4"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5pPr>
            <a:lvl6pPr marL="0" marR="0" lvl="5"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6pPr>
            <a:lvl7pPr marL="0" marR="0" lvl="6"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7pPr>
            <a:lvl8pPr marL="0" marR="0" lvl="7"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8pPr>
            <a:lvl9pPr marL="0" marR="0" lvl="8" indent="0" algn="l">
              <a:lnSpc>
                <a:spcPct val="100000"/>
              </a:lnSpc>
              <a:spcBef>
                <a:spcPts val="0"/>
              </a:spcBef>
              <a:spcAft>
                <a:spcPts val="0"/>
              </a:spcAft>
              <a:buClr>
                <a:srgbClr val="000000"/>
              </a:buClr>
              <a:buSzPts val="1000"/>
              <a:buFont typeface="Arial"/>
              <a:buNone/>
              <a:defRPr sz="750" b="1" i="0" u="none" strike="noStrike" cap="none">
                <a:solidFill>
                  <a:schemeClr val="lt2"/>
                </a:solidFill>
                <a:latin typeface="Mulish"/>
                <a:ea typeface="Mulish"/>
                <a:cs typeface="Mulish"/>
                <a:sym typeface="Mulish"/>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943568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Full photo">
  <p:cSld name="Full photo">
    <p:bg>
      <p:bgPr>
        <a:solidFill>
          <a:schemeClr val="dk1"/>
        </a:solidFill>
        <a:effectLst/>
      </p:bgPr>
    </p:bg>
    <p:spTree>
      <p:nvGrpSpPr>
        <p:cNvPr id="1" name="Shape 32"/>
        <p:cNvGrpSpPr/>
        <p:nvPr/>
      </p:nvGrpSpPr>
      <p:grpSpPr>
        <a:xfrm>
          <a:off x="0" y="0"/>
          <a:ext cx="0" cy="0"/>
          <a:chOff x="0" y="0"/>
          <a:chExt cx="0" cy="0"/>
        </a:xfrm>
      </p:grpSpPr>
      <p:sp>
        <p:nvSpPr>
          <p:cNvPr id="33" name="Google Shape;33;p62"/>
          <p:cNvSpPr>
            <a:spLocks noGrp="1"/>
          </p:cNvSpPr>
          <p:nvPr>
            <p:ph type="pic" idx="2"/>
          </p:nvPr>
        </p:nvSpPr>
        <p:spPr>
          <a:xfrm>
            <a:off x="0" y="0"/>
            <a:ext cx="9144000" cy="6858000"/>
          </a:xfrm>
          <a:prstGeom prst="rect">
            <a:avLst/>
          </a:prstGeom>
          <a:noFill/>
          <a:ln>
            <a:noFill/>
          </a:ln>
        </p:spPr>
      </p:sp>
      <p:sp>
        <p:nvSpPr>
          <p:cNvPr id="34" name="Google Shape;34;p62"/>
          <p:cNvSpPr txBox="1">
            <a:spLocks noGrp="1"/>
          </p:cNvSpPr>
          <p:nvPr>
            <p:ph type="sldNum" idx="12"/>
          </p:nvPr>
        </p:nvSpPr>
        <p:spPr>
          <a:xfrm>
            <a:off x="386954" y="6472800"/>
            <a:ext cx="216000" cy="144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000"/>
              <a:buFont typeface="Arial"/>
              <a:buNone/>
              <a:defRPr sz="750" b="1" i="0" u="none" strike="noStrike" cap="none">
                <a:solidFill>
                  <a:schemeClr val="lt1"/>
                </a:solidFill>
                <a:latin typeface="Mulish"/>
                <a:ea typeface="Mulish"/>
                <a:cs typeface="Mulish"/>
                <a:sym typeface="Mulish"/>
              </a:defRPr>
            </a:lvl1pPr>
            <a:lvl2pPr marL="0" marR="0" lvl="1" indent="0" algn="l">
              <a:lnSpc>
                <a:spcPct val="100000"/>
              </a:lnSpc>
              <a:spcBef>
                <a:spcPts val="0"/>
              </a:spcBef>
              <a:spcAft>
                <a:spcPts val="0"/>
              </a:spcAft>
              <a:buClr>
                <a:srgbClr val="000000"/>
              </a:buClr>
              <a:buSzPts val="1000"/>
              <a:buFont typeface="Arial"/>
              <a:buNone/>
              <a:defRPr sz="750" b="1" i="0" u="none" strike="noStrike" cap="none">
                <a:solidFill>
                  <a:schemeClr val="lt1"/>
                </a:solidFill>
                <a:latin typeface="Mulish"/>
                <a:ea typeface="Mulish"/>
                <a:cs typeface="Mulish"/>
                <a:sym typeface="Mulish"/>
              </a:defRPr>
            </a:lvl2pPr>
            <a:lvl3pPr marL="0" marR="0" lvl="2" indent="0" algn="l">
              <a:lnSpc>
                <a:spcPct val="100000"/>
              </a:lnSpc>
              <a:spcBef>
                <a:spcPts val="0"/>
              </a:spcBef>
              <a:spcAft>
                <a:spcPts val="0"/>
              </a:spcAft>
              <a:buClr>
                <a:srgbClr val="000000"/>
              </a:buClr>
              <a:buSzPts val="1000"/>
              <a:buFont typeface="Arial"/>
              <a:buNone/>
              <a:defRPr sz="750" b="1" i="0" u="none" strike="noStrike" cap="none">
                <a:solidFill>
                  <a:schemeClr val="lt1"/>
                </a:solidFill>
                <a:latin typeface="Mulish"/>
                <a:ea typeface="Mulish"/>
                <a:cs typeface="Mulish"/>
                <a:sym typeface="Mulish"/>
              </a:defRPr>
            </a:lvl3pPr>
            <a:lvl4pPr marL="0" marR="0" lvl="3" indent="0" algn="l">
              <a:lnSpc>
                <a:spcPct val="100000"/>
              </a:lnSpc>
              <a:spcBef>
                <a:spcPts val="0"/>
              </a:spcBef>
              <a:spcAft>
                <a:spcPts val="0"/>
              </a:spcAft>
              <a:buClr>
                <a:srgbClr val="000000"/>
              </a:buClr>
              <a:buSzPts val="1000"/>
              <a:buFont typeface="Arial"/>
              <a:buNone/>
              <a:defRPr sz="750" b="1" i="0" u="none" strike="noStrike" cap="none">
                <a:solidFill>
                  <a:schemeClr val="lt1"/>
                </a:solidFill>
                <a:latin typeface="Mulish"/>
                <a:ea typeface="Mulish"/>
                <a:cs typeface="Mulish"/>
                <a:sym typeface="Mulish"/>
              </a:defRPr>
            </a:lvl4pPr>
            <a:lvl5pPr marL="0" marR="0" lvl="4" indent="0" algn="l">
              <a:lnSpc>
                <a:spcPct val="100000"/>
              </a:lnSpc>
              <a:spcBef>
                <a:spcPts val="0"/>
              </a:spcBef>
              <a:spcAft>
                <a:spcPts val="0"/>
              </a:spcAft>
              <a:buClr>
                <a:srgbClr val="000000"/>
              </a:buClr>
              <a:buSzPts val="1000"/>
              <a:buFont typeface="Arial"/>
              <a:buNone/>
              <a:defRPr sz="750" b="1" i="0" u="none" strike="noStrike" cap="none">
                <a:solidFill>
                  <a:schemeClr val="lt1"/>
                </a:solidFill>
                <a:latin typeface="Mulish"/>
                <a:ea typeface="Mulish"/>
                <a:cs typeface="Mulish"/>
                <a:sym typeface="Mulish"/>
              </a:defRPr>
            </a:lvl5pPr>
            <a:lvl6pPr marL="0" marR="0" lvl="5" indent="0" algn="l">
              <a:lnSpc>
                <a:spcPct val="100000"/>
              </a:lnSpc>
              <a:spcBef>
                <a:spcPts val="0"/>
              </a:spcBef>
              <a:spcAft>
                <a:spcPts val="0"/>
              </a:spcAft>
              <a:buClr>
                <a:srgbClr val="000000"/>
              </a:buClr>
              <a:buSzPts val="1000"/>
              <a:buFont typeface="Arial"/>
              <a:buNone/>
              <a:defRPr sz="750" b="1" i="0" u="none" strike="noStrike" cap="none">
                <a:solidFill>
                  <a:schemeClr val="lt1"/>
                </a:solidFill>
                <a:latin typeface="Mulish"/>
                <a:ea typeface="Mulish"/>
                <a:cs typeface="Mulish"/>
                <a:sym typeface="Mulish"/>
              </a:defRPr>
            </a:lvl6pPr>
            <a:lvl7pPr marL="0" marR="0" lvl="6" indent="0" algn="l">
              <a:lnSpc>
                <a:spcPct val="100000"/>
              </a:lnSpc>
              <a:spcBef>
                <a:spcPts val="0"/>
              </a:spcBef>
              <a:spcAft>
                <a:spcPts val="0"/>
              </a:spcAft>
              <a:buClr>
                <a:srgbClr val="000000"/>
              </a:buClr>
              <a:buSzPts val="1000"/>
              <a:buFont typeface="Arial"/>
              <a:buNone/>
              <a:defRPr sz="750" b="1" i="0" u="none" strike="noStrike" cap="none">
                <a:solidFill>
                  <a:schemeClr val="lt1"/>
                </a:solidFill>
                <a:latin typeface="Mulish"/>
                <a:ea typeface="Mulish"/>
                <a:cs typeface="Mulish"/>
                <a:sym typeface="Mulish"/>
              </a:defRPr>
            </a:lvl7pPr>
            <a:lvl8pPr marL="0" marR="0" lvl="7" indent="0" algn="l">
              <a:lnSpc>
                <a:spcPct val="100000"/>
              </a:lnSpc>
              <a:spcBef>
                <a:spcPts val="0"/>
              </a:spcBef>
              <a:spcAft>
                <a:spcPts val="0"/>
              </a:spcAft>
              <a:buClr>
                <a:srgbClr val="000000"/>
              </a:buClr>
              <a:buSzPts val="1000"/>
              <a:buFont typeface="Arial"/>
              <a:buNone/>
              <a:defRPr sz="750" b="1" i="0" u="none" strike="noStrike" cap="none">
                <a:solidFill>
                  <a:schemeClr val="lt1"/>
                </a:solidFill>
                <a:latin typeface="Mulish"/>
                <a:ea typeface="Mulish"/>
                <a:cs typeface="Mulish"/>
                <a:sym typeface="Mulish"/>
              </a:defRPr>
            </a:lvl8pPr>
            <a:lvl9pPr marL="0" marR="0" lvl="8" indent="0" algn="l">
              <a:lnSpc>
                <a:spcPct val="100000"/>
              </a:lnSpc>
              <a:spcBef>
                <a:spcPts val="0"/>
              </a:spcBef>
              <a:spcAft>
                <a:spcPts val="0"/>
              </a:spcAft>
              <a:buClr>
                <a:srgbClr val="000000"/>
              </a:buClr>
              <a:buSzPts val="1000"/>
              <a:buFont typeface="Arial"/>
              <a:buNone/>
              <a:defRPr sz="750" b="1" i="0" u="none" strike="noStrike" cap="none">
                <a:solidFill>
                  <a:schemeClr val="lt1"/>
                </a:solidFill>
                <a:latin typeface="Mulish"/>
                <a:ea typeface="Mulish"/>
                <a:cs typeface="Mulish"/>
                <a:sym typeface="Mulish"/>
              </a:defRPr>
            </a:lvl9pPr>
          </a:lstStyle>
          <a:p>
            <a:fld id="{00000000-1234-1234-1234-123412341234}" type="slidenum">
              <a:rPr lang="en-GB" smtClean="0"/>
              <a:pPr/>
              <a:t>‹#›</a:t>
            </a:fld>
            <a:endParaRPr lang="en-GB"/>
          </a:p>
        </p:txBody>
      </p:sp>
      <p:cxnSp>
        <p:nvCxnSpPr>
          <p:cNvPr id="35" name="Google Shape;35;p62"/>
          <p:cNvCxnSpPr/>
          <p:nvPr/>
        </p:nvCxnSpPr>
        <p:spPr>
          <a:xfrm>
            <a:off x="386954" y="6307200"/>
            <a:ext cx="8370094" cy="0"/>
          </a:xfrm>
          <a:prstGeom prst="straightConnector1">
            <a:avLst/>
          </a:prstGeom>
          <a:noFill/>
          <a:ln w="9525" cap="flat" cmpd="sng">
            <a:solidFill>
              <a:schemeClr val="lt1"/>
            </a:solidFill>
            <a:prstDash val="solid"/>
            <a:miter lim="800000"/>
            <a:headEnd type="none" w="sm" len="sm"/>
            <a:tailEnd type="none" w="sm" len="sm"/>
          </a:ln>
        </p:spPr>
      </p:cxnSp>
      <p:sp>
        <p:nvSpPr>
          <p:cNvPr id="36" name="Google Shape;36;p62"/>
          <p:cNvSpPr txBox="1"/>
          <p:nvPr/>
        </p:nvSpPr>
        <p:spPr>
          <a:xfrm>
            <a:off x="594000" y="6472800"/>
            <a:ext cx="540000"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1000"/>
              <a:buFont typeface="Mulish"/>
              <a:buNone/>
            </a:pPr>
            <a:r>
              <a:rPr lang="en-GB" sz="750" b="0" i="0" u="none" strike="noStrike" cap="none">
                <a:solidFill>
                  <a:schemeClr val="lt1"/>
                </a:solidFill>
                <a:latin typeface="Mulish"/>
                <a:ea typeface="Mulish"/>
                <a:cs typeface="Mulish"/>
                <a:sym typeface="Mulish"/>
              </a:rPr>
              <a:t>nurtureuk</a:t>
            </a:r>
            <a:endParaRPr sz="750" b="0" i="0" u="none" strike="noStrike" cap="none">
              <a:solidFill>
                <a:schemeClr val="lt1"/>
              </a:solidFill>
              <a:latin typeface="Mulish"/>
              <a:ea typeface="Mulish"/>
              <a:cs typeface="Mulish"/>
              <a:sym typeface="Mulish"/>
            </a:endParaRPr>
          </a:p>
        </p:txBody>
      </p:sp>
    </p:spTree>
    <p:extLst>
      <p:ext uri="{BB962C8B-B14F-4D97-AF65-F5344CB8AC3E}">
        <p14:creationId xmlns:p14="http://schemas.microsoft.com/office/powerpoint/2010/main" val="20481317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7"/>
          <p:cNvPicPr preferRelativeResize="0"/>
          <p:nvPr/>
        </p:nvPicPr>
        <p:blipFill rotWithShape="1">
          <a:blip r:embed="rId16">
            <a:alphaModFix/>
          </a:blip>
          <a:srcRect/>
          <a:stretch/>
        </p:blipFill>
        <p:spPr>
          <a:xfrm>
            <a:off x="0" y="0"/>
            <a:ext cx="9144000" cy="6858000"/>
          </a:xfrm>
          <a:prstGeom prst="rect">
            <a:avLst/>
          </a:prstGeom>
          <a:noFill/>
          <a:ln>
            <a:noFill/>
          </a:ln>
        </p:spPr>
      </p:pic>
      <p:pic>
        <p:nvPicPr>
          <p:cNvPr id="11" name="Google Shape;11;p17"/>
          <p:cNvPicPr preferRelativeResize="0"/>
          <p:nvPr/>
        </p:nvPicPr>
        <p:blipFill rotWithShape="1">
          <a:blip r:embed="rId17">
            <a:alphaModFix/>
          </a:blip>
          <a:srcRect/>
          <a:stretch/>
        </p:blipFill>
        <p:spPr>
          <a:xfrm>
            <a:off x="487362" y="5662612"/>
            <a:ext cx="2979737" cy="771525"/>
          </a:xfrm>
          <a:prstGeom prst="rect">
            <a:avLst/>
          </a:prstGeom>
          <a:noFill/>
          <a:ln>
            <a:noFill/>
          </a:ln>
        </p:spPr>
      </p:pic>
      <p:sp>
        <p:nvSpPr>
          <p:cNvPr id="12" name="Google Shape;12;p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pic>
        <p:nvPicPr>
          <p:cNvPr id="16" name="Google Shape;16;p1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 name="Google Shape;17;p1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8" name="Google Shape;18;p1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779493"/>
      </p:ext>
    </p:extLst>
  </p:cSld>
  <p:clrMap bg1="lt1" tx1="dk1" bg2="lt2" tx2="dk2" accent1="accent1" accent2="accent2" accent3="accent3" accent4="accent4" accent5="accent5" accent6="accent6" hlink="hlink" folHlink="folHlink"/>
  <p:sldLayoutIdLst>
    <p:sldLayoutId id="2147483655" r:id="rId1"/>
  </p:sldLayoutIdLst>
  <p:hf hdr="0"/>
  <p:txStyles>
    <p:titleStyle>
      <a:lvl1pPr algn="ctr" defTabSz="446089" rtl="0" eaLnBrk="1" latinLnBrk="0" hangingPunct="1">
        <a:spcBef>
          <a:spcPct val="0"/>
        </a:spcBef>
        <a:buNone/>
        <a:defRPr sz="4278" kern="1200">
          <a:solidFill>
            <a:schemeClr val="tx1"/>
          </a:solidFill>
          <a:latin typeface="+mj-lt"/>
          <a:ea typeface="+mj-ea"/>
          <a:cs typeface="+mj-cs"/>
        </a:defRPr>
      </a:lvl1pPr>
    </p:titleStyle>
    <p:bodyStyle>
      <a:lvl1pPr marL="334566" indent="-334566" algn="l" defTabSz="446089" rtl="0" eaLnBrk="1" latinLnBrk="0" hangingPunct="1">
        <a:spcBef>
          <a:spcPct val="20000"/>
        </a:spcBef>
        <a:buFont typeface="Arial"/>
        <a:buChar char="•"/>
        <a:defRPr sz="3080" kern="1200">
          <a:solidFill>
            <a:schemeClr val="tx1"/>
          </a:solidFill>
          <a:latin typeface="+mn-lt"/>
          <a:ea typeface="+mn-ea"/>
          <a:cs typeface="+mn-cs"/>
        </a:defRPr>
      </a:lvl1pPr>
      <a:lvl2pPr marL="724894" indent="-278806" algn="l" defTabSz="446089" rtl="0" eaLnBrk="1" latinLnBrk="0" hangingPunct="1">
        <a:spcBef>
          <a:spcPct val="20000"/>
        </a:spcBef>
        <a:buFont typeface="Arial"/>
        <a:buChar char="–"/>
        <a:defRPr sz="2738" kern="1200">
          <a:solidFill>
            <a:schemeClr val="tx1"/>
          </a:solidFill>
          <a:latin typeface="+mn-lt"/>
          <a:ea typeface="+mn-ea"/>
          <a:cs typeface="+mn-cs"/>
        </a:defRPr>
      </a:lvl2pPr>
      <a:lvl3pPr marL="1115223" indent="-223044" algn="l" defTabSz="446089" rtl="0" eaLnBrk="1" latinLnBrk="0" hangingPunct="1">
        <a:spcBef>
          <a:spcPct val="20000"/>
        </a:spcBef>
        <a:buFont typeface="Arial"/>
        <a:buChar char="•"/>
        <a:defRPr sz="2310" kern="1200">
          <a:solidFill>
            <a:schemeClr val="tx1"/>
          </a:solidFill>
          <a:latin typeface="+mn-lt"/>
          <a:ea typeface="+mn-ea"/>
          <a:cs typeface="+mn-cs"/>
        </a:defRPr>
      </a:lvl3pPr>
      <a:lvl4pPr marL="1561311" indent="-223044" algn="l" defTabSz="446089" rtl="0" eaLnBrk="1" latinLnBrk="0" hangingPunct="1">
        <a:spcBef>
          <a:spcPct val="20000"/>
        </a:spcBef>
        <a:buFont typeface="Arial"/>
        <a:buChar char="–"/>
        <a:defRPr sz="1968" kern="1200">
          <a:solidFill>
            <a:schemeClr val="tx1"/>
          </a:solidFill>
          <a:latin typeface="+mn-lt"/>
          <a:ea typeface="+mn-ea"/>
          <a:cs typeface="+mn-cs"/>
        </a:defRPr>
      </a:lvl4pPr>
      <a:lvl5pPr marL="2007401" indent="-223044" algn="l" defTabSz="446089" rtl="0" eaLnBrk="1" latinLnBrk="0" hangingPunct="1">
        <a:spcBef>
          <a:spcPct val="20000"/>
        </a:spcBef>
        <a:buFont typeface="Arial"/>
        <a:buChar char="»"/>
        <a:defRPr sz="1968" kern="1200">
          <a:solidFill>
            <a:schemeClr val="tx1"/>
          </a:solidFill>
          <a:latin typeface="+mn-lt"/>
          <a:ea typeface="+mn-ea"/>
          <a:cs typeface="+mn-cs"/>
        </a:defRPr>
      </a:lvl5pPr>
      <a:lvl6pPr marL="2453489" indent="-223044" algn="l" defTabSz="446089" rtl="0" eaLnBrk="1" latinLnBrk="0" hangingPunct="1">
        <a:spcBef>
          <a:spcPct val="20000"/>
        </a:spcBef>
        <a:buFont typeface="Arial"/>
        <a:buChar char="•"/>
        <a:defRPr sz="1968" kern="1200">
          <a:solidFill>
            <a:schemeClr val="tx1"/>
          </a:solidFill>
          <a:latin typeface="+mn-lt"/>
          <a:ea typeface="+mn-ea"/>
          <a:cs typeface="+mn-cs"/>
        </a:defRPr>
      </a:lvl6pPr>
      <a:lvl7pPr marL="2899579" indent="-223044" algn="l" defTabSz="446089" rtl="0" eaLnBrk="1" latinLnBrk="0" hangingPunct="1">
        <a:spcBef>
          <a:spcPct val="20000"/>
        </a:spcBef>
        <a:buFont typeface="Arial"/>
        <a:buChar char="•"/>
        <a:defRPr sz="1968" kern="1200">
          <a:solidFill>
            <a:schemeClr val="tx1"/>
          </a:solidFill>
          <a:latin typeface="+mn-lt"/>
          <a:ea typeface="+mn-ea"/>
          <a:cs typeface="+mn-cs"/>
        </a:defRPr>
      </a:lvl7pPr>
      <a:lvl8pPr marL="3345668" indent="-223044" algn="l" defTabSz="446089" rtl="0" eaLnBrk="1" latinLnBrk="0" hangingPunct="1">
        <a:spcBef>
          <a:spcPct val="20000"/>
        </a:spcBef>
        <a:buFont typeface="Arial"/>
        <a:buChar char="•"/>
        <a:defRPr sz="1968" kern="1200">
          <a:solidFill>
            <a:schemeClr val="tx1"/>
          </a:solidFill>
          <a:latin typeface="+mn-lt"/>
          <a:ea typeface="+mn-ea"/>
          <a:cs typeface="+mn-cs"/>
        </a:defRPr>
      </a:lvl8pPr>
      <a:lvl9pPr marL="3791757" indent="-223044" algn="l" defTabSz="446089"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46089" rtl="0" eaLnBrk="1" latinLnBrk="0" hangingPunct="1">
        <a:defRPr sz="1797" kern="1200">
          <a:solidFill>
            <a:schemeClr val="tx1"/>
          </a:solidFill>
          <a:latin typeface="+mn-lt"/>
          <a:ea typeface="+mn-ea"/>
          <a:cs typeface="+mn-cs"/>
        </a:defRPr>
      </a:lvl1pPr>
      <a:lvl2pPr marL="446089" algn="l" defTabSz="446089" rtl="0" eaLnBrk="1" latinLnBrk="0" hangingPunct="1">
        <a:defRPr sz="1797" kern="1200">
          <a:solidFill>
            <a:schemeClr val="tx1"/>
          </a:solidFill>
          <a:latin typeface="+mn-lt"/>
          <a:ea typeface="+mn-ea"/>
          <a:cs typeface="+mn-cs"/>
        </a:defRPr>
      </a:lvl2pPr>
      <a:lvl3pPr marL="892178" algn="l" defTabSz="446089" rtl="0" eaLnBrk="1" latinLnBrk="0" hangingPunct="1">
        <a:defRPr sz="1797" kern="1200">
          <a:solidFill>
            <a:schemeClr val="tx1"/>
          </a:solidFill>
          <a:latin typeface="+mn-lt"/>
          <a:ea typeface="+mn-ea"/>
          <a:cs typeface="+mn-cs"/>
        </a:defRPr>
      </a:lvl3pPr>
      <a:lvl4pPr marL="1338267" algn="l" defTabSz="446089" rtl="0" eaLnBrk="1" latinLnBrk="0" hangingPunct="1">
        <a:defRPr sz="1797" kern="1200">
          <a:solidFill>
            <a:schemeClr val="tx1"/>
          </a:solidFill>
          <a:latin typeface="+mn-lt"/>
          <a:ea typeface="+mn-ea"/>
          <a:cs typeface="+mn-cs"/>
        </a:defRPr>
      </a:lvl4pPr>
      <a:lvl5pPr marL="1784356" algn="l" defTabSz="446089" rtl="0" eaLnBrk="1" latinLnBrk="0" hangingPunct="1">
        <a:defRPr sz="1797" kern="1200">
          <a:solidFill>
            <a:schemeClr val="tx1"/>
          </a:solidFill>
          <a:latin typeface="+mn-lt"/>
          <a:ea typeface="+mn-ea"/>
          <a:cs typeface="+mn-cs"/>
        </a:defRPr>
      </a:lvl5pPr>
      <a:lvl6pPr marL="2230445" algn="l" defTabSz="446089" rtl="0" eaLnBrk="1" latinLnBrk="0" hangingPunct="1">
        <a:defRPr sz="1797" kern="1200">
          <a:solidFill>
            <a:schemeClr val="tx1"/>
          </a:solidFill>
          <a:latin typeface="+mn-lt"/>
          <a:ea typeface="+mn-ea"/>
          <a:cs typeface="+mn-cs"/>
        </a:defRPr>
      </a:lvl6pPr>
      <a:lvl7pPr marL="2676534" algn="l" defTabSz="446089" rtl="0" eaLnBrk="1" latinLnBrk="0" hangingPunct="1">
        <a:defRPr sz="1797" kern="1200">
          <a:solidFill>
            <a:schemeClr val="tx1"/>
          </a:solidFill>
          <a:latin typeface="+mn-lt"/>
          <a:ea typeface="+mn-ea"/>
          <a:cs typeface="+mn-cs"/>
        </a:defRPr>
      </a:lvl7pPr>
      <a:lvl8pPr marL="3122623" algn="l" defTabSz="446089" rtl="0" eaLnBrk="1" latinLnBrk="0" hangingPunct="1">
        <a:defRPr sz="1797" kern="1200">
          <a:solidFill>
            <a:schemeClr val="tx1"/>
          </a:solidFill>
          <a:latin typeface="+mn-lt"/>
          <a:ea typeface="+mn-ea"/>
          <a:cs typeface="+mn-cs"/>
        </a:defRPr>
      </a:lvl8pPr>
      <a:lvl9pPr marL="3568712" algn="l" defTabSz="446089" rtl="0" eaLnBrk="1" latinLnBrk="0" hangingPunct="1">
        <a:defRPr sz="179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369878"/>
      </p:ext>
    </p:extLst>
  </p:cSld>
  <p:clrMap bg1="lt1" tx1="dk1" bg2="lt2" tx2="dk2" accent1="accent1" accent2="accent2" accent3="accent3" accent4="accent4" accent5="accent5" accent6="accent6" hlink="hlink" folHlink="folHlink"/>
  <p:sldLayoutIdLst>
    <p:sldLayoutId id="2147483657" r:id="rId1"/>
  </p:sldLayoutIdLst>
  <p:hf hdr="0"/>
  <p:txStyles>
    <p:titleStyle>
      <a:lvl1pPr algn="ctr" defTabSz="446089" rtl="0" eaLnBrk="1" latinLnBrk="0" hangingPunct="1">
        <a:spcBef>
          <a:spcPct val="0"/>
        </a:spcBef>
        <a:buNone/>
        <a:defRPr sz="4278" kern="1200">
          <a:solidFill>
            <a:schemeClr val="tx1"/>
          </a:solidFill>
          <a:latin typeface="+mj-lt"/>
          <a:ea typeface="+mj-ea"/>
          <a:cs typeface="+mj-cs"/>
        </a:defRPr>
      </a:lvl1pPr>
    </p:titleStyle>
    <p:bodyStyle>
      <a:lvl1pPr marL="334566" indent="-334566" algn="l" defTabSz="446089" rtl="0" eaLnBrk="1" latinLnBrk="0" hangingPunct="1">
        <a:spcBef>
          <a:spcPct val="20000"/>
        </a:spcBef>
        <a:buFont typeface="Arial"/>
        <a:buChar char="•"/>
        <a:defRPr sz="3080" kern="1200">
          <a:solidFill>
            <a:schemeClr val="tx1"/>
          </a:solidFill>
          <a:latin typeface="+mn-lt"/>
          <a:ea typeface="+mn-ea"/>
          <a:cs typeface="+mn-cs"/>
        </a:defRPr>
      </a:lvl1pPr>
      <a:lvl2pPr marL="724894" indent="-278806" algn="l" defTabSz="446089" rtl="0" eaLnBrk="1" latinLnBrk="0" hangingPunct="1">
        <a:spcBef>
          <a:spcPct val="20000"/>
        </a:spcBef>
        <a:buFont typeface="Arial"/>
        <a:buChar char="–"/>
        <a:defRPr sz="2738" kern="1200">
          <a:solidFill>
            <a:schemeClr val="tx1"/>
          </a:solidFill>
          <a:latin typeface="+mn-lt"/>
          <a:ea typeface="+mn-ea"/>
          <a:cs typeface="+mn-cs"/>
        </a:defRPr>
      </a:lvl2pPr>
      <a:lvl3pPr marL="1115223" indent="-223044" algn="l" defTabSz="446089" rtl="0" eaLnBrk="1" latinLnBrk="0" hangingPunct="1">
        <a:spcBef>
          <a:spcPct val="20000"/>
        </a:spcBef>
        <a:buFont typeface="Arial"/>
        <a:buChar char="•"/>
        <a:defRPr sz="2310" kern="1200">
          <a:solidFill>
            <a:schemeClr val="tx1"/>
          </a:solidFill>
          <a:latin typeface="+mn-lt"/>
          <a:ea typeface="+mn-ea"/>
          <a:cs typeface="+mn-cs"/>
        </a:defRPr>
      </a:lvl3pPr>
      <a:lvl4pPr marL="1561311" indent="-223044" algn="l" defTabSz="446089" rtl="0" eaLnBrk="1" latinLnBrk="0" hangingPunct="1">
        <a:spcBef>
          <a:spcPct val="20000"/>
        </a:spcBef>
        <a:buFont typeface="Arial"/>
        <a:buChar char="–"/>
        <a:defRPr sz="1968" kern="1200">
          <a:solidFill>
            <a:schemeClr val="tx1"/>
          </a:solidFill>
          <a:latin typeface="+mn-lt"/>
          <a:ea typeface="+mn-ea"/>
          <a:cs typeface="+mn-cs"/>
        </a:defRPr>
      </a:lvl4pPr>
      <a:lvl5pPr marL="2007401" indent="-223044" algn="l" defTabSz="446089" rtl="0" eaLnBrk="1" latinLnBrk="0" hangingPunct="1">
        <a:spcBef>
          <a:spcPct val="20000"/>
        </a:spcBef>
        <a:buFont typeface="Arial"/>
        <a:buChar char="»"/>
        <a:defRPr sz="1968" kern="1200">
          <a:solidFill>
            <a:schemeClr val="tx1"/>
          </a:solidFill>
          <a:latin typeface="+mn-lt"/>
          <a:ea typeface="+mn-ea"/>
          <a:cs typeface="+mn-cs"/>
        </a:defRPr>
      </a:lvl5pPr>
      <a:lvl6pPr marL="2453489" indent="-223044" algn="l" defTabSz="446089" rtl="0" eaLnBrk="1" latinLnBrk="0" hangingPunct="1">
        <a:spcBef>
          <a:spcPct val="20000"/>
        </a:spcBef>
        <a:buFont typeface="Arial"/>
        <a:buChar char="•"/>
        <a:defRPr sz="1968" kern="1200">
          <a:solidFill>
            <a:schemeClr val="tx1"/>
          </a:solidFill>
          <a:latin typeface="+mn-lt"/>
          <a:ea typeface="+mn-ea"/>
          <a:cs typeface="+mn-cs"/>
        </a:defRPr>
      </a:lvl6pPr>
      <a:lvl7pPr marL="2899579" indent="-223044" algn="l" defTabSz="446089" rtl="0" eaLnBrk="1" latinLnBrk="0" hangingPunct="1">
        <a:spcBef>
          <a:spcPct val="20000"/>
        </a:spcBef>
        <a:buFont typeface="Arial"/>
        <a:buChar char="•"/>
        <a:defRPr sz="1968" kern="1200">
          <a:solidFill>
            <a:schemeClr val="tx1"/>
          </a:solidFill>
          <a:latin typeface="+mn-lt"/>
          <a:ea typeface="+mn-ea"/>
          <a:cs typeface="+mn-cs"/>
        </a:defRPr>
      </a:lvl7pPr>
      <a:lvl8pPr marL="3345668" indent="-223044" algn="l" defTabSz="446089" rtl="0" eaLnBrk="1" latinLnBrk="0" hangingPunct="1">
        <a:spcBef>
          <a:spcPct val="20000"/>
        </a:spcBef>
        <a:buFont typeface="Arial"/>
        <a:buChar char="•"/>
        <a:defRPr sz="1968" kern="1200">
          <a:solidFill>
            <a:schemeClr val="tx1"/>
          </a:solidFill>
          <a:latin typeface="+mn-lt"/>
          <a:ea typeface="+mn-ea"/>
          <a:cs typeface="+mn-cs"/>
        </a:defRPr>
      </a:lvl8pPr>
      <a:lvl9pPr marL="3791757" indent="-223044" algn="l" defTabSz="446089"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46089" rtl="0" eaLnBrk="1" latinLnBrk="0" hangingPunct="1">
        <a:defRPr sz="1797" kern="1200">
          <a:solidFill>
            <a:schemeClr val="tx1"/>
          </a:solidFill>
          <a:latin typeface="+mn-lt"/>
          <a:ea typeface="+mn-ea"/>
          <a:cs typeface="+mn-cs"/>
        </a:defRPr>
      </a:lvl1pPr>
      <a:lvl2pPr marL="446089" algn="l" defTabSz="446089" rtl="0" eaLnBrk="1" latinLnBrk="0" hangingPunct="1">
        <a:defRPr sz="1797" kern="1200">
          <a:solidFill>
            <a:schemeClr val="tx1"/>
          </a:solidFill>
          <a:latin typeface="+mn-lt"/>
          <a:ea typeface="+mn-ea"/>
          <a:cs typeface="+mn-cs"/>
        </a:defRPr>
      </a:lvl2pPr>
      <a:lvl3pPr marL="892178" algn="l" defTabSz="446089" rtl="0" eaLnBrk="1" latinLnBrk="0" hangingPunct="1">
        <a:defRPr sz="1797" kern="1200">
          <a:solidFill>
            <a:schemeClr val="tx1"/>
          </a:solidFill>
          <a:latin typeface="+mn-lt"/>
          <a:ea typeface="+mn-ea"/>
          <a:cs typeface="+mn-cs"/>
        </a:defRPr>
      </a:lvl3pPr>
      <a:lvl4pPr marL="1338267" algn="l" defTabSz="446089" rtl="0" eaLnBrk="1" latinLnBrk="0" hangingPunct="1">
        <a:defRPr sz="1797" kern="1200">
          <a:solidFill>
            <a:schemeClr val="tx1"/>
          </a:solidFill>
          <a:latin typeface="+mn-lt"/>
          <a:ea typeface="+mn-ea"/>
          <a:cs typeface="+mn-cs"/>
        </a:defRPr>
      </a:lvl4pPr>
      <a:lvl5pPr marL="1784356" algn="l" defTabSz="446089" rtl="0" eaLnBrk="1" latinLnBrk="0" hangingPunct="1">
        <a:defRPr sz="1797" kern="1200">
          <a:solidFill>
            <a:schemeClr val="tx1"/>
          </a:solidFill>
          <a:latin typeface="+mn-lt"/>
          <a:ea typeface="+mn-ea"/>
          <a:cs typeface="+mn-cs"/>
        </a:defRPr>
      </a:lvl5pPr>
      <a:lvl6pPr marL="2230445" algn="l" defTabSz="446089" rtl="0" eaLnBrk="1" latinLnBrk="0" hangingPunct="1">
        <a:defRPr sz="1797" kern="1200">
          <a:solidFill>
            <a:schemeClr val="tx1"/>
          </a:solidFill>
          <a:latin typeface="+mn-lt"/>
          <a:ea typeface="+mn-ea"/>
          <a:cs typeface="+mn-cs"/>
        </a:defRPr>
      </a:lvl6pPr>
      <a:lvl7pPr marL="2676534" algn="l" defTabSz="446089" rtl="0" eaLnBrk="1" latinLnBrk="0" hangingPunct="1">
        <a:defRPr sz="1797" kern="1200">
          <a:solidFill>
            <a:schemeClr val="tx1"/>
          </a:solidFill>
          <a:latin typeface="+mn-lt"/>
          <a:ea typeface="+mn-ea"/>
          <a:cs typeface="+mn-cs"/>
        </a:defRPr>
      </a:lvl7pPr>
      <a:lvl8pPr marL="3122623" algn="l" defTabSz="446089" rtl="0" eaLnBrk="1" latinLnBrk="0" hangingPunct="1">
        <a:defRPr sz="1797" kern="1200">
          <a:solidFill>
            <a:schemeClr val="tx1"/>
          </a:solidFill>
          <a:latin typeface="+mn-lt"/>
          <a:ea typeface="+mn-ea"/>
          <a:cs typeface="+mn-cs"/>
        </a:defRPr>
      </a:lvl8pPr>
      <a:lvl9pPr marL="3568712" algn="l" defTabSz="446089"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leadershipupdate-rbwm.co.uk/semh-service/"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leadershipupdate-rbwm.co.uk/information-for-all-schoo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mailto:business@nurtureuk.org"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8.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mailto:Angela.Ferrucci@thamesvalley.police.uk" TargetMode="Externa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forms.gle/Kfyn7cLXWHkVmmkH9"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mailto:familyhubs@achievingforchildren.org.uk"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hyperlink" Target="chrome-extension://efaidnbmnnnibpcajpcglclefindmkaj/https:/www.childrenscommissioner.gov.uk/wp-content/uploads/2022/03/cco-young-carers-findings-from-the-big-ask-march-22.pdf" TargetMode="External"/><Relationship Id="rId4" Type="http://schemas.openxmlformats.org/officeDocument/2006/relationships/hyperlink" Target="chrome-extension://efaidnbmnnnibpcajpcglclefindmkaj/https:/www.caringtogether.org/wp-content/uploads/2022/02/From-caring-to-support-we-still-need-to-close-the-gap-for-young-carers-PDF-158kB.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16.xml"/><Relationship Id="rId5" Type="http://schemas.openxmlformats.org/officeDocument/2006/relationships/hyperlink" Target="mailto:rbwm.yc@family-action.org.uk" TargetMode="External"/><Relationship Id="rId4" Type="http://schemas.openxmlformats.org/officeDocument/2006/relationships/hyperlink" Target="https://www.childrenscommissioner.gov.uk/report/voices-of-englands-missing-childre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hyperlink" Target="https://twitter.com/hashtag/TheBigAmbition?src=hashtag_click" TargetMode="External"/><Relationship Id="rId2" Type="http://schemas.openxmlformats.org/officeDocument/2006/relationships/hyperlink" Target="https://rbwm.afcinfo.org.uk/pages/community-information/information-and-advice/rbwm-children-and-young-peoples-partnership/children-and-young-people-s-plan" TargetMode="External"/><Relationship Id="rId1" Type="http://schemas.openxmlformats.org/officeDocument/2006/relationships/slideLayout" Target="../slideLayouts/slideLayout2.xml"/><Relationship Id="rId6" Type="http://schemas.openxmlformats.org/officeDocument/2006/relationships/hyperlink" Target="https://afclearningportal.co.uk/Event/217302" TargetMode="External"/><Relationship Id="rId5" Type="http://schemas.openxmlformats.org/officeDocument/2006/relationships/hyperlink" Target="https://afclearningportal.co.uk/Event/217297" TargetMode="External"/><Relationship Id="rId4" Type="http://schemas.openxmlformats.org/officeDocument/2006/relationships/hyperlink" Target="https://t.co/4IF9nQHKX2"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ocs.google.com/forms/d/e/1FAIpQLSfyToDZHdXo5_OyuyYKySu2YpxiQaYuSfWpxjJ4qbF-3dd0hw/viewform?usp=sf_link"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ctrTitle" idx="4294967295"/>
          </p:nvPr>
        </p:nvSpPr>
        <p:spPr>
          <a:xfrm>
            <a:off x="0" y="2038350"/>
            <a:ext cx="9144000" cy="1470025"/>
          </a:xfrm>
          <a:prstGeom prst="rect">
            <a:avLst/>
          </a:prstGeom>
          <a:noFill/>
          <a:ln>
            <a:noFill/>
          </a:ln>
        </p:spPr>
        <p:txBody>
          <a:bodyPr spcFirstLastPara="1" wrap="square" lIns="91425" tIns="45700" rIns="91425" bIns="45700" anchor="ctr" anchorCtr="0">
            <a:noAutofit/>
          </a:bodyPr>
          <a:lstStyle/>
          <a:p>
            <a:pPr lvl="0">
              <a:buClr>
                <a:schemeClr val="lt1"/>
              </a:buClr>
              <a:buSzPts val="4400"/>
            </a:pPr>
            <a:r>
              <a:rPr lang="en-US" sz="4400" b="1" i="0" u="none" strike="noStrike" cap="none" dirty="0">
                <a:solidFill>
                  <a:schemeClr val="lt1"/>
                </a:solidFill>
                <a:latin typeface="Calibri"/>
                <a:ea typeface="Calibri"/>
                <a:cs typeface="Calibri"/>
                <a:sym typeface="Calibri"/>
              </a:rPr>
              <a:t>SEMH Network Meeting </a:t>
            </a:r>
            <a:br>
              <a:rPr lang="en-US" sz="4400" b="1" i="0" u="none" strike="noStrike" cap="none" dirty="0">
                <a:solidFill>
                  <a:schemeClr val="lt1"/>
                </a:solidFill>
                <a:latin typeface="Calibri"/>
                <a:ea typeface="Calibri"/>
                <a:cs typeface="Calibri"/>
                <a:sym typeface="Calibri"/>
              </a:rPr>
            </a:br>
            <a:br>
              <a:rPr lang="en-US" sz="4400" b="1" i="0" u="none" strike="noStrike" cap="none" dirty="0">
                <a:solidFill>
                  <a:schemeClr val="lt1"/>
                </a:solidFill>
                <a:latin typeface="Calibri"/>
                <a:ea typeface="Calibri"/>
                <a:cs typeface="Calibri"/>
                <a:sym typeface="Calibri"/>
              </a:rPr>
            </a:br>
            <a:r>
              <a:rPr lang="en-US" sz="4400" b="1" i="0" u="none" strike="noStrike" cap="none" dirty="0">
                <a:solidFill>
                  <a:schemeClr val="lt1"/>
                </a:solidFill>
                <a:latin typeface="Calibri"/>
                <a:ea typeface="Calibri"/>
                <a:cs typeface="Calibri"/>
                <a:sym typeface="Calibri"/>
              </a:rPr>
              <a:t>Tuesday 10</a:t>
            </a:r>
            <a:r>
              <a:rPr lang="en-US" sz="4400" b="1" i="0" u="none" strike="noStrike" cap="none" baseline="30000" dirty="0">
                <a:solidFill>
                  <a:schemeClr val="lt1"/>
                </a:solidFill>
                <a:latin typeface="Calibri"/>
                <a:ea typeface="Calibri"/>
                <a:cs typeface="Calibri"/>
                <a:sym typeface="Calibri"/>
              </a:rPr>
              <a:t>th</a:t>
            </a:r>
            <a:r>
              <a:rPr lang="en-US" sz="4400" b="1" i="0" u="none" strike="noStrike" cap="none" dirty="0">
                <a:solidFill>
                  <a:schemeClr val="lt1"/>
                </a:solidFill>
                <a:latin typeface="Calibri"/>
                <a:ea typeface="Calibri"/>
                <a:cs typeface="Calibri"/>
                <a:sym typeface="Calibri"/>
              </a:rPr>
              <a:t> October 2023</a:t>
            </a:r>
            <a:br>
              <a:rPr lang="en-US" sz="4400" b="1" i="0" u="none" strike="noStrike" cap="none" dirty="0">
                <a:solidFill>
                  <a:schemeClr val="lt1"/>
                </a:solidFill>
                <a:latin typeface="Calibri"/>
                <a:ea typeface="Calibri"/>
                <a:cs typeface="Calibri"/>
                <a:sym typeface="Calibri"/>
              </a:rPr>
            </a:br>
            <a:br>
              <a:rPr lang="en-US" sz="4400" b="1" i="0" u="none" strike="noStrike" cap="none" dirty="0">
                <a:solidFill>
                  <a:schemeClr val="lt1"/>
                </a:solidFill>
                <a:latin typeface="Calibri"/>
                <a:ea typeface="Calibri"/>
                <a:cs typeface="Calibri"/>
                <a:sym typeface="Calibri"/>
              </a:rPr>
            </a:br>
            <a:endParaRPr dirty="0"/>
          </a:p>
        </p:txBody>
      </p:sp>
      <p:sp>
        <p:nvSpPr>
          <p:cNvPr id="101" name="Google Shape;101;p1"/>
          <p:cNvSpPr txBox="1">
            <a:spLocks noGrp="1"/>
          </p:cNvSpPr>
          <p:nvPr>
            <p:ph type="subTitle" idx="4294967295"/>
          </p:nvPr>
        </p:nvSpPr>
        <p:spPr>
          <a:xfrm>
            <a:off x="4248150" y="4000500"/>
            <a:ext cx="4895850" cy="10398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560"/>
              </a:spcBef>
              <a:spcAft>
                <a:spcPts val="0"/>
              </a:spcAft>
              <a:buClr>
                <a:schemeClr val="lt1"/>
              </a:buClr>
              <a:buSzPts val="2800"/>
              <a:buFont typeface="Arial"/>
              <a:buNone/>
            </a:pPr>
            <a:r>
              <a:rPr lang="en-US" sz="2800" b="0" i="1" u="none" strike="noStrike" cap="none" dirty="0">
                <a:solidFill>
                  <a:schemeClr val="lt1"/>
                </a:solidFill>
                <a:latin typeface="Calibri"/>
                <a:ea typeface="Calibri"/>
                <a:cs typeface="Calibri"/>
                <a:sym typeface="Calibri"/>
              </a:rPr>
              <a:t>Welcome to this virtual forum</a:t>
            </a:r>
          </a:p>
          <a:p>
            <a:pPr marL="0" marR="0" lvl="0" indent="0" algn="l" rtl="0">
              <a:lnSpc>
                <a:spcPct val="100000"/>
              </a:lnSpc>
              <a:spcBef>
                <a:spcPts val="560"/>
              </a:spcBef>
              <a:spcAft>
                <a:spcPts val="0"/>
              </a:spcAft>
              <a:buClr>
                <a:schemeClr val="lt1"/>
              </a:buClr>
              <a:buSzPts val="2800"/>
              <a:buFont typeface="Arial"/>
              <a:buNone/>
            </a:pPr>
            <a:r>
              <a:rPr lang="en-US" sz="2800" b="0" i="1" u="none" strike="noStrike" cap="none" dirty="0">
                <a:solidFill>
                  <a:schemeClr val="lt1"/>
                </a:solidFill>
                <a:latin typeface="Calibri"/>
                <a:ea typeface="Calibri"/>
                <a:cs typeface="Calibri"/>
                <a:sym typeface="Calibri"/>
              </a:rPr>
              <a:t> </a:t>
            </a:r>
            <a:endParaRPr dirty="0"/>
          </a:p>
        </p:txBody>
      </p:sp>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
          <p:cNvPicPr preferRelativeResize="0"/>
          <p:nvPr/>
        </p:nvPicPr>
        <p:blipFill rotWithShape="1">
          <a:blip r:embed="rId3">
            <a:alphaModFix/>
          </a:blip>
          <a:srcRect b="14192"/>
          <a:stretch/>
        </p:blipFill>
        <p:spPr>
          <a:xfrm>
            <a:off x="0" y="857250"/>
            <a:ext cx="9144000" cy="5143500"/>
          </a:xfrm>
          <a:prstGeom prst="rect">
            <a:avLst/>
          </a:prstGeom>
          <a:noFill/>
          <a:ln>
            <a:noFill/>
          </a:ln>
        </p:spPr>
      </p:pic>
      <p:grpSp>
        <p:nvGrpSpPr>
          <p:cNvPr id="87" name="Google Shape;87;p1"/>
          <p:cNvGrpSpPr/>
          <p:nvPr/>
        </p:nvGrpSpPr>
        <p:grpSpPr>
          <a:xfrm>
            <a:off x="6129001" y="2558250"/>
            <a:ext cx="2618096" cy="3037500"/>
            <a:chOff x="8172000" y="2268000"/>
            <a:chExt cx="3490795" cy="4050000"/>
          </a:xfrm>
        </p:grpSpPr>
        <p:pic>
          <p:nvPicPr>
            <p:cNvPr id="88" name="Google Shape;88;p1"/>
            <p:cNvPicPr preferRelativeResize="0"/>
            <p:nvPr/>
          </p:nvPicPr>
          <p:blipFill rotWithShape="1">
            <a:blip r:embed="rId4">
              <a:alphaModFix/>
            </a:blip>
            <a:srcRect/>
            <a:stretch/>
          </p:blipFill>
          <p:spPr>
            <a:xfrm>
              <a:off x="8172000" y="2268000"/>
              <a:ext cx="3490795" cy="4050000"/>
            </a:xfrm>
            <a:prstGeom prst="rect">
              <a:avLst/>
            </a:prstGeom>
            <a:noFill/>
            <a:ln>
              <a:noFill/>
            </a:ln>
          </p:spPr>
        </p:pic>
        <p:pic>
          <p:nvPicPr>
            <p:cNvPr id="89" name="Google Shape;89;p1"/>
            <p:cNvPicPr preferRelativeResize="0"/>
            <p:nvPr/>
          </p:nvPicPr>
          <p:blipFill rotWithShape="1">
            <a:blip r:embed="rId5">
              <a:alphaModFix/>
            </a:blip>
            <a:srcRect/>
            <a:stretch/>
          </p:blipFill>
          <p:spPr>
            <a:xfrm>
              <a:off x="8496000" y="2556000"/>
              <a:ext cx="2070000" cy="488208"/>
            </a:xfrm>
            <a:prstGeom prst="rect">
              <a:avLst/>
            </a:prstGeom>
            <a:noFill/>
            <a:ln>
              <a:noFill/>
            </a:ln>
          </p:spPr>
        </p:pic>
      </p:grpSp>
      <p:sp>
        <p:nvSpPr>
          <p:cNvPr id="90" name="Google Shape;90;p1"/>
          <p:cNvSpPr txBox="1">
            <a:spLocks noGrp="1"/>
          </p:cNvSpPr>
          <p:nvPr>
            <p:ph type="ctrTitle"/>
          </p:nvPr>
        </p:nvSpPr>
        <p:spPr>
          <a:xfrm>
            <a:off x="6372000" y="3813750"/>
            <a:ext cx="2194510" cy="1585676"/>
          </a:xfrm>
          <a:prstGeom prst="rect">
            <a:avLst/>
          </a:prstGeom>
          <a:noFill/>
          <a:ln>
            <a:noFill/>
          </a:ln>
          <a:effectLst>
            <a:outerShdw blurRad="57150" dist="19050" dir="5400000" algn="bl" rotWithShape="0">
              <a:srgbClr val="000000">
                <a:alpha val="48627"/>
              </a:srgbClr>
            </a:outerShdw>
          </a:effectLst>
        </p:spPr>
        <p:txBody>
          <a:bodyPr spcFirstLastPara="1" wrap="square" lIns="0" tIns="0" rIns="0" bIns="0" anchor="t" anchorCtr="0">
            <a:noAutofit/>
          </a:bodyPr>
          <a:lstStyle/>
          <a:p>
            <a:pPr>
              <a:buSzPts val="2880"/>
            </a:pPr>
            <a:r>
              <a:rPr lang="en-GB" sz="1935"/>
              <a:t>B</a:t>
            </a:r>
            <a:r>
              <a:rPr lang="en-GB" sz="1733"/>
              <a:t>oxall Profile</a:t>
            </a:r>
            <a:r>
              <a:rPr lang="en-GB" sz="1395" baseline="30000">
                <a:latin typeface="Mulish"/>
                <a:ea typeface="Mulish"/>
                <a:cs typeface="Mulish"/>
                <a:sym typeface="Mulish"/>
              </a:rPr>
              <a:t>®</a:t>
            </a:r>
            <a:r>
              <a:rPr lang="en-GB" sz="1733"/>
              <a:t> Online 2023 Update </a:t>
            </a:r>
            <a:endParaRPr sz="1733"/>
          </a:p>
          <a:p>
            <a:pPr>
              <a:buSzPts val="2880"/>
            </a:pPr>
            <a:endParaRPr sz="1733"/>
          </a:p>
          <a:p>
            <a:pPr>
              <a:buSzPts val="2880"/>
            </a:pPr>
            <a:r>
              <a:rPr lang="en-GB" sz="1733"/>
              <a:t>Achieving for Children SEMH Network Meeting</a:t>
            </a:r>
            <a:endParaRPr sz="1733"/>
          </a:p>
        </p:txBody>
      </p:sp>
      <p:sp>
        <p:nvSpPr>
          <p:cNvPr id="91" name="Google Shape;91;p1"/>
          <p:cNvSpPr txBox="1">
            <a:spLocks noGrp="1"/>
          </p:cNvSpPr>
          <p:nvPr>
            <p:ph type="body" idx="1"/>
          </p:nvPr>
        </p:nvSpPr>
        <p:spPr>
          <a:xfrm>
            <a:off x="6372000" y="3597750"/>
            <a:ext cx="2194510" cy="162000"/>
          </a:xfrm>
          <a:prstGeom prst="rect">
            <a:avLst/>
          </a:prstGeom>
          <a:noFill/>
          <a:ln>
            <a:noFill/>
          </a:ln>
        </p:spPr>
        <p:txBody>
          <a:bodyPr spcFirstLastPara="1" wrap="square" lIns="0" tIns="0" rIns="0" bIns="0" anchor="t" anchorCtr="0">
            <a:normAutofit fontScale="92500" lnSpcReduction="10000"/>
          </a:bodyPr>
          <a:lstStyle/>
          <a:p>
            <a:pPr marL="5400" indent="0">
              <a:buSzPts val="1622"/>
            </a:pPr>
            <a:r>
              <a:rPr lang="en-GB"/>
              <a:t>October 2023</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g287a64b4b81_0_13"/>
          <p:cNvPicPr preferRelativeResize="0">
            <a:picLocks noGrp="1"/>
          </p:cNvPicPr>
          <p:nvPr>
            <p:ph type="pic" idx="2"/>
          </p:nvPr>
        </p:nvPicPr>
        <p:blipFill rotWithShape="1">
          <a:blip r:embed="rId3">
            <a:alphaModFix/>
          </a:blip>
          <a:srcRect l="28744" r="28752"/>
          <a:stretch/>
        </p:blipFill>
        <p:spPr>
          <a:xfrm flipH="1">
            <a:off x="6458100" y="857250"/>
            <a:ext cx="3333600" cy="5143500"/>
          </a:xfrm>
          <a:prstGeom prst="flowChartDelay">
            <a:avLst/>
          </a:prstGeom>
          <a:solidFill>
            <a:schemeClr val="lt1"/>
          </a:solidFill>
          <a:ln>
            <a:noFill/>
          </a:ln>
        </p:spPr>
      </p:pic>
      <p:sp>
        <p:nvSpPr>
          <p:cNvPr id="97" name="Google Shape;97;g287a64b4b81_0_13"/>
          <p:cNvSpPr txBox="1">
            <a:spLocks noGrp="1"/>
          </p:cNvSpPr>
          <p:nvPr>
            <p:ph type="body" idx="1"/>
          </p:nvPr>
        </p:nvSpPr>
        <p:spPr>
          <a:xfrm>
            <a:off x="444075" y="1841063"/>
            <a:ext cx="5836050" cy="3463425"/>
          </a:xfrm>
          <a:prstGeom prst="rect">
            <a:avLst/>
          </a:prstGeom>
          <a:noFill/>
          <a:ln>
            <a:noFill/>
          </a:ln>
        </p:spPr>
        <p:txBody>
          <a:bodyPr spcFirstLastPara="1" wrap="square" lIns="0" tIns="0" rIns="0" bIns="0" anchor="t" anchorCtr="0">
            <a:noAutofit/>
          </a:bodyPr>
          <a:lstStyle/>
          <a:p>
            <a:pPr indent="0">
              <a:lnSpc>
                <a:spcPct val="110000"/>
              </a:lnSpc>
              <a:spcBef>
                <a:spcPts val="225"/>
              </a:spcBef>
              <a:buNone/>
            </a:pPr>
            <a:endParaRPr sz="1200"/>
          </a:p>
          <a:p>
            <a:pPr indent="-242888">
              <a:lnSpc>
                <a:spcPct val="150000"/>
              </a:lnSpc>
              <a:spcBef>
                <a:spcPts val="0"/>
              </a:spcBef>
              <a:buSzPts val="1500"/>
            </a:pPr>
            <a:r>
              <a:rPr lang="en-GB"/>
              <a:t>At nurtureuk we are on a mission to improve the Boxall Profile® Online, to make it an even more </a:t>
            </a:r>
            <a:r>
              <a:rPr lang="en-GB" b="1"/>
              <a:t>powerful assessment tool</a:t>
            </a:r>
            <a:r>
              <a:rPr lang="en-GB"/>
              <a:t> for schools and educational settings to </a:t>
            </a:r>
            <a:r>
              <a:rPr lang="en-GB" b="1"/>
              <a:t>assess, plan, track </a:t>
            </a:r>
            <a:r>
              <a:rPr lang="en-GB"/>
              <a:t>and </a:t>
            </a:r>
            <a:r>
              <a:rPr lang="en-GB" b="1"/>
              <a:t>positively impact</a:t>
            </a:r>
            <a:r>
              <a:rPr lang="en-GB"/>
              <a:t> the social, emotional and behavioural needs of their children and young people.</a:t>
            </a:r>
            <a:endParaRPr/>
          </a:p>
          <a:p>
            <a:pPr indent="0">
              <a:lnSpc>
                <a:spcPct val="150000"/>
              </a:lnSpc>
              <a:spcBef>
                <a:spcPts val="0"/>
              </a:spcBef>
              <a:buNone/>
            </a:pPr>
            <a:endParaRPr sz="450"/>
          </a:p>
          <a:p>
            <a:pPr indent="-242888">
              <a:lnSpc>
                <a:spcPct val="150000"/>
              </a:lnSpc>
              <a:spcBef>
                <a:spcPts val="225"/>
              </a:spcBef>
              <a:buSzPts val="1500"/>
            </a:pPr>
            <a:r>
              <a:rPr lang="en-GB"/>
              <a:t>We use user feedback and user engagement to identify and prioritise future product development. Many of the new features are as a result of user feedback and analysis of helpdesk tickets. </a:t>
            </a:r>
            <a:endParaRPr/>
          </a:p>
          <a:p>
            <a:pPr indent="0">
              <a:lnSpc>
                <a:spcPct val="150000"/>
              </a:lnSpc>
              <a:spcBef>
                <a:spcPts val="225"/>
              </a:spcBef>
              <a:buNone/>
            </a:pPr>
            <a:endParaRPr sz="525"/>
          </a:p>
          <a:p>
            <a:pPr indent="-242888">
              <a:lnSpc>
                <a:spcPct val="150000"/>
              </a:lnSpc>
              <a:spcBef>
                <a:spcPts val="0"/>
              </a:spcBef>
              <a:buSzPts val="1500"/>
            </a:pPr>
            <a:r>
              <a:rPr lang="en-GB"/>
              <a:t>After listening to user feedback we have been working hard to update the Boxall Profile® Online to make it:</a:t>
            </a:r>
            <a:endParaRPr/>
          </a:p>
          <a:p>
            <a:pPr lvl="1" indent="-252413">
              <a:lnSpc>
                <a:spcPct val="150000"/>
              </a:lnSpc>
              <a:spcBef>
                <a:spcPts val="0"/>
              </a:spcBef>
              <a:buSzPts val="1700"/>
            </a:pPr>
            <a:r>
              <a:rPr lang="en-GB" sz="1200" b="1"/>
              <a:t>Easy to use</a:t>
            </a:r>
            <a:endParaRPr sz="1200" b="1"/>
          </a:p>
          <a:p>
            <a:pPr lvl="1" indent="-252413">
              <a:lnSpc>
                <a:spcPct val="150000"/>
              </a:lnSpc>
              <a:spcBef>
                <a:spcPts val="0"/>
              </a:spcBef>
              <a:buSzPts val="1700"/>
            </a:pPr>
            <a:r>
              <a:rPr lang="en-GB" sz="1200" b="1"/>
              <a:t>Simple to adopt across the whole school </a:t>
            </a:r>
            <a:endParaRPr sz="1200" b="1"/>
          </a:p>
          <a:p>
            <a:pPr lvl="1" indent="-252413">
              <a:lnSpc>
                <a:spcPct val="150000"/>
              </a:lnSpc>
              <a:spcBef>
                <a:spcPts val="0"/>
              </a:spcBef>
              <a:buSzPts val="1700"/>
            </a:pPr>
            <a:r>
              <a:rPr lang="en-GB" sz="1200" b="1"/>
              <a:t>Easy to track progress, measure and evidence impact</a:t>
            </a:r>
            <a:endParaRPr sz="900" b="1"/>
          </a:p>
          <a:p>
            <a:pPr marL="0" indent="0">
              <a:lnSpc>
                <a:spcPct val="110000"/>
              </a:lnSpc>
              <a:spcBef>
                <a:spcPts val="225"/>
              </a:spcBef>
              <a:buSzPts val="1600"/>
              <a:buNone/>
            </a:pPr>
            <a:endParaRPr sz="900"/>
          </a:p>
        </p:txBody>
      </p:sp>
      <p:sp>
        <p:nvSpPr>
          <p:cNvPr id="98" name="Google Shape;98;g287a64b4b81_0_13"/>
          <p:cNvSpPr txBox="1">
            <a:spLocks noGrp="1"/>
          </p:cNvSpPr>
          <p:nvPr>
            <p:ph type="title"/>
          </p:nvPr>
        </p:nvSpPr>
        <p:spPr>
          <a:xfrm>
            <a:off x="386962" y="1316250"/>
            <a:ext cx="7164000" cy="540000"/>
          </a:xfrm>
          <a:prstGeom prst="rect">
            <a:avLst/>
          </a:prstGeom>
          <a:noFill/>
          <a:ln>
            <a:noFill/>
          </a:ln>
        </p:spPr>
        <p:txBody>
          <a:bodyPr spcFirstLastPara="1" wrap="square" lIns="0" tIns="0" rIns="0" bIns="0" anchor="t" anchorCtr="0">
            <a:normAutofit/>
          </a:bodyPr>
          <a:lstStyle/>
          <a:p>
            <a:r>
              <a:rPr lang="en-GB"/>
              <a:t>What do schools need?</a:t>
            </a:r>
            <a:endParaRPr sz="1708" b="0"/>
          </a:p>
        </p:txBody>
      </p:sp>
      <p:sp>
        <p:nvSpPr>
          <p:cNvPr id="99" name="Google Shape;99;g287a64b4b81_0_13"/>
          <p:cNvSpPr txBox="1">
            <a:spLocks noGrp="1"/>
          </p:cNvSpPr>
          <p:nvPr>
            <p:ph type="sldNum" idx="12"/>
          </p:nvPr>
        </p:nvSpPr>
        <p:spPr>
          <a:xfrm>
            <a:off x="515938" y="8187300"/>
            <a:ext cx="288000" cy="144000"/>
          </a:xfrm>
          <a:prstGeom prst="rect">
            <a:avLst/>
          </a:prstGeom>
          <a:noFill/>
          <a:ln>
            <a:noFill/>
          </a:ln>
        </p:spPr>
        <p:txBody>
          <a:bodyPr spcFirstLastPara="1" wrap="square" lIns="0" tIns="0" rIns="0" bIns="0" anchor="t" anchorCtr="0">
            <a:noAutofit/>
          </a:bodyPr>
          <a:lstStyle/>
          <a:p>
            <a:fld id="{00000000-1234-1234-1234-123412341234}" type="slidenum">
              <a:rPr lang="en-GB"/>
              <a:pPr/>
              <a:t>11</a:t>
            </a:fld>
            <a:endParaRPr/>
          </a:p>
        </p:txBody>
      </p:sp>
      <p:sp>
        <p:nvSpPr>
          <p:cNvPr id="100" name="Google Shape;100;g287a64b4b81_0_13"/>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100"/>
            </a:pPr>
            <a:r>
              <a:rPr lang="en-GB" sz="825">
                <a:solidFill>
                  <a:schemeClr val="lt2"/>
                </a:solidFill>
                <a:latin typeface="Mulish"/>
                <a:ea typeface="Mulish"/>
                <a:cs typeface="Mulish"/>
                <a:sym typeface="Mulish"/>
              </a:rPr>
              <a:t>nurtureuk</a:t>
            </a:r>
            <a:endParaRPr sz="825">
              <a:solidFill>
                <a:schemeClr val="lt2"/>
              </a:solidFill>
              <a:latin typeface="Mulish"/>
              <a:ea typeface="Mulish"/>
              <a:cs typeface="Mulish"/>
              <a:sym typeface="Mulish"/>
            </a:endParaRPr>
          </a:p>
        </p:txBody>
      </p:sp>
      <p:grpSp>
        <p:nvGrpSpPr>
          <p:cNvPr id="101" name="Google Shape;101;g287a64b4b81_0_13"/>
          <p:cNvGrpSpPr/>
          <p:nvPr/>
        </p:nvGrpSpPr>
        <p:grpSpPr>
          <a:xfrm>
            <a:off x="386954" y="4637250"/>
            <a:ext cx="8370000" cy="950400"/>
            <a:chOff x="515938" y="5040000"/>
            <a:chExt cx="11160000" cy="1267200"/>
          </a:xfrm>
        </p:grpSpPr>
        <p:cxnSp>
          <p:nvCxnSpPr>
            <p:cNvPr id="102" name="Google Shape;102;g287a64b4b81_0_13"/>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103" name="Google Shape;103;g287a64b4b81_0_13"/>
            <p:cNvPicPr preferRelativeResize="0"/>
            <p:nvPr/>
          </p:nvPicPr>
          <p:blipFill rotWithShape="1">
            <a:blip r:embed="rId4">
              <a:alphaModFix/>
            </a:blip>
            <a:srcRect/>
            <a:stretch/>
          </p:blipFill>
          <p:spPr>
            <a:xfrm>
              <a:off x="10620001" y="5040000"/>
              <a:ext cx="1039100" cy="1044001"/>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g287a64b4b81_0_0"/>
          <p:cNvPicPr preferRelativeResize="0">
            <a:picLocks noGrp="1"/>
          </p:cNvPicPr>
          <p:nvPr>
            <p:ph type="pic" idx="2"/>
          </p:nvPr>
        </p:nvPicPr>
        <p:blipFill rotWithShape="1">
          <a:blip r:embed="rId3">
            <a:alphaModFix/>
          </a:blip>
          <a:srcRect l="28744" r="28752"/>
          <a:stretch/>
        </p:blipFill>
        <p:spPr>
          <a:xfrm flipH="1">
            <a:off x="6458100" y="857250"/>
            <a:ext cx="3333600" cy="5143500"/>
          </a:xfrm>
          <a:prstGeom prst="flowChartDelay">
            <a:avLst/>
          </a:prstGeom>
          <a:solidFill>
            <a:schemeClr val="lt1"/>
          </a:solidFill>
          <a:ln>
            <a:noFill/>
          </a:ln>
        </p:spPr>
      </p:pic>
      <p:sp>
        <p:nvSpPr>
          <p:cNvPr id="109" name="Google Shape;109;g287a64b4b81_0_0"/>
          <p:cNvSpPr txBox="1">
            <a:spLocks noGrp="1"/>
          </p:cNvSpPr>
          <p:nvPr>
            <p:ph type="title"/>
          </p:nvPr>
        </p:nvSpPr>
        <p:spPr>
          <a:xfrm>
            <a:off x="386962" y="1316250"/>
            <a:ext cx="7164000" cy="540000"/>
          </a:xfrm>
          <a:prstGeom prst="rect">
            <a:avLst/>
          </a:prstGeom>
          <a:noFill/>
          <a:ln>
            <a:noFill/>
          </a:ln>
        </p:spPr>
        <p:txBody>
          <a:bodyPr spcFirstLastPara="1" wrap="square" lIns="0" tIns="0" rIns="0" bIns="0" anchor="t" anchorCtr="0">
            <a:normAutofit/>
          </a:bodyPr>
          <a:lstStyle/>
          <a:p>
            <a:r>
              <a:rPr lang="en-GB"/>
              <a:t>What’s new? - 2023 Features Updates</a:t>
            </a:r>
            <a:endParaRPr sz="1708" b="0"/>
          </a:p>
        </p:txBody>
      </p:sp>
      <p:sp>
        <p:nvSpPr>
          <p:cNvPr id="110" name="Google Shape;110;g287a64b4b81_0_0"/>
          <p:cNvSpPr txBox="1">
            <a:spLocks noGrp="1"/>
          </p:cNvSpPr>
          <p:nvPr>
            <p:ph type="sldNum" idx="12"/>
          </p:nvPr>
        </p:nvSpPr>
        <p:spPr>
          <a:xfrm>
            <a:off x="515938" y="8187300"/>
            <a:ext cx="288000" cy="144000"/>
          </a:xfrm>
          <a:prstGeom prst="rect">
            <a:avLst/>
          </a:prstGeom>
          <a:noFill/>
          <a:ln>
            <a:noFill/>
          </a:ln>
        </p:spPr>
        <p:txBody>
          <a:bodyPr spcFirstLastPara="1" wrap="square" lIns="0" tIns="0" rIns="0" bIns="0" anchor="t" anchorCtr="0">
            <a:noAutofit/>
          </a:bodyPr>
          <a:lstStyle/>
          <a:p>
            <a:fld id="{00000000-1234-1234-1234-123412341234}" type="slidenum">
              <a:rPr lang="en-GB"/>
              <a:pPr/>
              <a:t>12</a:t>
            </a:fld>
            <a:endParaRPr/>
          </a:p>
        </p:txBody>
      </p:sp>
      <p:sp>
        <p:nvSpPr>
          <p:cNvPr id="111" name="Google Shape;111;g287a64b4b81_0_0"/>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100"/>
            </a:pPr>
            <a:r>
              <a:rPr lang="en-GB" sz="825">
                <a:solidFill>
                  <a:schemeClr val="lt2"/>
                </a:solidFill>
                <a:latin typeface="Mulish"/>
                <a:ea typeface="Mulish"/>
                <a:cs typeface="Mulish"/>
                <a:sym typeface="Mulish"/>
              </a:rPr>
              <a:t>nurtureuk</a:t>
            </a:r>
            <a:endParaRPr sz="825">
              <a:solidFill>
                <a:schemeClr val="lt2"/>
              </a:solidFill>
              <a:latin typeface="Mulish"/>
              <a:ea typeface="Mulish"/>
              <a:cs typeface="Mulish"/>
              <a:sym typeface="Mulish"/>
            </a:endParaRPr>
          </a:p>
        </p:txBody>
      </p:sp>
      <p:grpSp>
        <p:nvGrpSpPr>
          <p:cNvPr id="112" name="Google Shape;112;g287a64b4b81_0_0"/>
          <p:cNvGrpSpPr/>
          <p:nvPr/>
        </p:nvGrpSpPr>
        <p:grpSpPr>
          <a:xfrm>
            <a:off x="386954" y="4637250"/>
            <a:ext cx="8370000" cy="950400"/>
            <a:chOff x="515938" y="5040000"/>
            <a:chExt cx="11160000" cy="1267200"/>
          </a:xfrm>
        </p:grpSpPr>
        <p:cxnSp>
          <p:nvCxnSpPr>
            <p:cNvPr id="113" name="Google Shape;113;g287a64b4b81_0_0"/>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114" name="Google Shape;114;g287a64b4b81_0_0"/>
            <p:cNvPicPr preferRelativeResize="0"/>
            <p:nvPr/>
          </p:nvPicPr>
          <p:blipFill rotWithShape="1">
            <a:blip r:embed="rId4">
              <a:alphaModFix/>
            </a:blip>
            <a:srcRect/>
            <a:stretch/>
          </p:blipFill>
          <p:spPr>
            <a:xfrm>
              <a:off x="10620001" y="5040000"/>
              <a:ext cx="1039100" cy="1044001"/>
            </a:xfrm>
            <a:prstGeom prst="rect">
              <a:avLst/>
            </a:prstGeom>
            <a:noFill/>
            <a:ln>
              <a:noFill/>
            </a:ln>
          </p:spPr>
        </p:pic>
      </p:grpSp>
      <p:pic>
        <p:nvPicPr>
          <p:cNvPr id="115" name="Google Shape;115;g287a64b4b81_0_0"/>
          <p:cNvPicPr preferRelativeResize="0"/>
          <p:nvPr/>
        </p:nvPicPr>
        <p:blipFill>
          <a:blip r:embed="rId5">
            <a:alphaModFix/>
          </a:blip>
          <a:stretch>
            <a:fillRect/>
          </a:stretch>
        </p:blipFill>
        <p:spPr>
          <a:xfrm>
            <a:off x="-107325" y="2069175"/>
            <a:ext cx="7163999" cy="2716079"/>
          </a:xfrm>
          <a:prstGeom prst="rect">
            <a:avLst/>
          </a:prstGeom>
          <a:noFill/>
          <a:ln>
            <a:noFill/>
          </a:ln>
        </p:spPr>
      </p:pic>
      <p:sp>
        <p:nvSpPr>
          <p:cNvPr id="116" name="Google Shape;116;g287a64b4b81_0_0"/>
          <p:cNvSpPr/>
          <p:nvPr/>
        </p:nvSpPr>
        <p:spPr>
          <a:xfrm>
            <a:off x="496294" y="3233494"/>
            <a:ext cx="97875" cy="9787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050">
              <a:latin typeface="Mulish"/>
              <a:ea typeface="Mulish"/>
              <a:cs typeface="Mulish"/>
              <a:sym typeface="Mulish"/>
            </a:endParaRPr>
          </a:p>
        </p:txBody>
      </p:sp>
      <p:sp>
        <p:nvSpPr>
          <p:cNvPr id="117" name="Google Shape;117;g287a64b4b81_0_0"/>
          <p:cNvSpPr/>
          <p:nvPr/>
        </p:nvSpPr>
        <p:spPr>
          <a:xfrm>
            <a:off x="2005456" y="3233494"/>
            <a:ext cx="97875" cy="9787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050">
              <a:latin typeface="Mulish"/>
              <a:ea typeface="Mulish"/>
              <a:cs typeface="Mulish"/>
              <a:sym typeface="Mulish"/>
            </a:endParaRPr>
          </a:p>
        </p:txBody>
      </p:sp>
      <p:sp>
        <p:nvSpPr>
          <p:cNvPr id="118" name="Google Shape;118;g287a64b4b81_0_0"/>
          <p:cNvSpPr/>
          <p:nvPr/>
        </p:nvSpPr>
        <p:spPr>
          <a:xfrm>
            <a:off x="3508095" y="3238006"/>
            <a:ext cx="97875" cy="9787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050">
              <a:latin typeface="Mulish"/>
              <a:ea typeface="Mulish"/>
              <a:cs typeface="Mulish"/>
              <a:sym typeface="Mulish"/>
            </a:endParaRPr>
          </a:p>
        </p:txBody>
      </p:sp>
      <p:sp>
        <p:nvSpPr>
          <p:cNvPr id="119" name="Google Shape;119;g287a64b4b81_0_0"/>
          <p:cNvSpPr/>
          <p:nvPr/>
        </p:nvSpPr>
        <p:spPr>
          <a:xfrm>
            <a:off x="4956496" y="3230486"/>
            <a:ext cx="97875" cy="9787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050">
              <a:latin typeface="Mulish"/>
              <a:ea typeface="Mulish"/>
              <a:cs typeface="Mulish"/>
              <a:sym typeface="Mulish"/>
            </a:endParaRPr>
          </a:p>
        </p:txBody>
      </p:sp>
      <p:sp>
        <p:nvSpPr>
          <p:cNvPr id="120" name="Google Shape;120;g287a64b4b81_0_0"/>
          <p:cNvSpPr/>
          <p:nvPr/>
        </p:nvSpPr>
        <p:spPr>
          <a:xfrm>
            <a:off x="6265259" y="3205325"/>
            <a:ext cx="97875" cy="9787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050">
              <a:latin typeface="Mulish"/>
              <a:ea typeface="Mulish"/>
              <a:cs typeface="Mulish"/>
              <a:sym typeface="Mulish"/>
            </a:endParaRPr>
          </a:p>
        </p:txBody>
      </p:sp>
      <p:sp>
        <p:nvSpPr>
          <p:cNvPr id="121" name="Google Shape;121;g287a64b4b81_0_0"/>
          <p:cNvSpPr/>
          <p:nvPr/>
        </p:nvSpPr>
        <p:spPr>
          <a:xfrm>
            <a:off x="6068719" y="4207275"/>
            <a:ext cx="1288350" cy="1288350"/>
          </a:xfrm>
          <a:prstGeom prst="ellipse">
            <a:avLst/>
          </a:prstGeom>
          <a:solidFill>
            <a:srgbClr val="00C7B1"/>
          </a:solidFill>
          <a:ln>
            <a:noFill/>
          </a:ln>
        </p:spPr>
        <p:txBody>
          <a:bodyPr spcFirstLastPara="1" wrap="square" lIns="68569" tIns="68569" rIns="68569" bIns="68569" anchor="ctr" anchorCtr="0">
            <a:noAutofit/>
          </a:bodyPr>
          <a:lstStyle/>
          <a:p>
            <a:pPr algn="ctr">
              <a:buSzPts val="1300"/>
            </a:pPr>
            <a:endParaRPr sz="975" b="1">
              <a:solidFill>
                <a:srgbClr val="FFFFFF"/>
              </a:solidFill>
              <a:latin typeface="Mulish"/>
              <a:ea typeface="Mulish"/>
              <a:cs typeface="Mulish"/>
              <a:sym typeface="Mulish"/>
            </a:endParaRPr>
          </a:p>
        </p:txBody>
      </p:sp>
      <p:sp>
        <p:nvSpPr>
          <p:cNvPr id="122" name="Google Shape;122;g287a64b4b81_0_0"/>
          <p:cNvSpPr txBox="1"/>
          <p:nvPr/>
        </p:nvSpPr>
        <p:spPr>
          <a:xfrm>
            <a:off x="6190444" y="4435876"/>
            <a:ext cx="1044900" cy="877141"/>
          </a:xfrm>
          <a:prstGeom prst="rect">
            <a:avLst/>
          </a:prstGeom>
          <a:noFill/>
          <a:ln>
            <a:noFill/>
          </a:ln>
        </p:spPr>
        <p:txBody>
          <a:bodyPr spcFirstLastPara="1" wrap="square" lIns="68569" tIns="68569" rIns="68569" bIns="68569" anchor="t" anchorCtr="0">
            <a:spAutoFit/>
          </a:bodyPr>
          <a:lstStyle/>
          <a:p>
            <a:pPr algn="ctr">
              <a:buSzPts val="1200"/>
            </a:pPr>
            <a:r>
              <a:rPr lang="en-GB" sz="1125" b="1">
                <a:solidFill>
                  <a:srgbClr val="FFFFFF"/>
                </a:solidFill>
                <a:latin typeface="Mulish"/>
                <a:ea typeface="Mulish"/>
                <a:cs typeface="Mulish"/>
                <a:sym typeface="Mulish"/>
              </a:rPr>
              <a:t>Over </a:t>
            </a:r>
            <a:r>
              <a:rPr lang="en-GB" sz="1425" b="1">
                <a:solidFill>
                  <a:srgbClr val="FFFFFF"/>
                </a:solidFill>
                <a:latin typeface="Mulish"/>
                <a:ea typeface="Mulish"/>
                <a:cs typeface="Mulish"/>
                <a:sym typeface="Mulish"/>
              </a:rPr>
              <a:t>20</a:t>
            </a:r>
            <a:r>
              <a:rPr lang="en-GB" sz="1125" b="1">
                <a:solidFill>
                  <a:srgbClr val="FFFFFF"/>
                </a:solidFill>
                <a:latin typeface="Mulish"/>
                <a:ea typeface="Mulish"/>
                <a:cs typeface="Mulish"/>
                <a:sym typeface="Mulish"/>
              </a:rPr>
              <a:t> new features added so far in 2023</a:t>
            </a:r>
            <a:endParaRPr sz="1125" b="1">
              <a:solidFill>
                <a:srgbClr val="FFFFFF"/>
              </a:solidFill>
              <a:latin typeface="Mulish"/>
              <a:ea typeface="Mulish"/>
              <a:cs typeface="Mulish"/>
              <a:sym typeface="Mulish"/>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g287a64b4b81_0_25"/>
          <p:cNvPicPr preferRelativeResize="0"/>
          <p:nvPr/>
        </p:nvPicPr>
        <p:blipFill rotWithShape="1">
          <a:blip r:embed="rId3">
            <a:alphaModFix/>
          </a:blip>
          <a:srcRect/>
          <a:stretch/>
        </p:blipFill>
        <p:spPr>
          <a:xfrm>
            <a:off x="3447600" y="2899003"/>
            <a:ext cx="2021647" cy="1280850"/>
          </a:xfrm>
          <a:prstGeom prst="rect">
            <a:avLst/>
          </a:prstGeom>
          <a:noFill/>
          <a:ln>
            <a:noFill/>
          </a:ln>
        </p:spPr>
      </p:pic>
      <p:pic>
        <p:nvPicPr>
          <p:cNvPr id="128" name="Google Shape;128;g287a64b4b81_0_25"/>
          <p:cNvPicPr preferRelativeResize="0"/>
          <p:nvPr/>
        </p:nvPicPr>
        <p:blipFill rotWithShape="1">
          <a:blip r:embed="rId4">
            <a:alphaModFix/>
          </a:blip>
          <a:srcRect/>
          <a:stretch/>
        </p:blipFill>
        <p:spPr>
          <a:xfrm>
            <a:off x="6029748" y="2945128"/>
            <a:ext cx="2442112" cy="1188599"/>
          </a:xfrm>
          <a:prstGeom prst="rect">
            <a:avLst/>
          </a:prstGeom>
          <a:noFill/>
          <a:ln>
            <a:noFill/>
          </a:ln>
          <a:effectLst>
            <a:outerShdw blurRad="57150" dist="19050" dir="5400000" algn="bl" rotWithShape="0">
              <a:srgbClr val="000000">
                <a:alpha val="49800"/>
              </a:srgbClr>
            </a:outerShdw>
          </a:effectLst>
        </p:spPr>
      </p:pic>
      <p:sp>
        <p:nvSpPr>
          <p:cNvPr id="129" name="Google Shape;129;g287a64b4b81_0_25"/>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New UX, website &amp; brand</a:t>
            </a:r>
            <a:endParaRPr/>
          </a:p>
        </p:txBody>
      </p:sp>
      <p:sp>
        <p:nvSpPr>
          <p:cNvPr id="130" name="Google Shape;130;g287a64b4b81_0_25"/>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13</a:t>
            </a:fld>
            <a:endParaRPr/>
          </a:p>
        </p:txBody>
      </p:sp>
      <p:sp>
        <p:nvSpPr>
          <p:cNvPr id="131" name="Google Shape;131;g287a64b4b81_0_25"/>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132" name="Google Shape;132;g287a64b4b81_0_25"/>
          <p:cNvGrpSpPr/>
          <p:nvPr/>
        </p:nvGrpSpPr>
        <p:grpSpPr>
          <a:xfrm>
            <a:off x="386954" y="4637250"/>
            <a:ext cx="8370000" cy="950400"/>
            <a:chOff x="515938" y="5040000"/>
            <a:chExt cx="11160000" cy="1267200"/>
          </a:xfrm>
        </p:grpSpPr>
        <p:cxnSp>
          <p:nvCxnSpPr>
            <p:cNvPr id="133" name="Google Shape;133;g287a64b4b81_0_25"/>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134" name="Google Shape;134;g287a64b4b81_0_25"/>
            <p:cNvPicPr preferRelativeResize="0"/>
            <p:nvPr/>
          </p:nvPicPr>
          <p:blipFill rotWithShape="1">
            <a:blip r:embed="rId5">
              <a:alphaModFix/>
            </a:blip>
            <a:srcRect/>
            <a:stretch/>
          </p:blipFill>
          <p:spPr>
            <a:xfrm>
              <a:off x="10620001" y="5040000"/>
              <a:ext cx="1039100" cy="1044001"/>
            </a:xfrm>
            <a:prstGeom prst="rect">
              <a:avLst/>
            </a:prstGeom>
            <a:noFill/>
            <a:ln>
              <a:noFill/>
            </a:ln>
          </p:spPr>
        </p:pic>
      </p:grpSp>
      <p:sp>
        <p:nvSpPr>
          <p:cNvPr id="135" name="Google Shape;135;g287a64b4b81_0_25"/>
          <p:cNvSpPr txBox="1">
            <a:spLocks noGrp="1"/>
          </p:cNvSpPr>
          <p:nvPr>
            <p:ph type="body" idx="1"/>
          </p:nvPr>
        </p:nvSpPr>
        <p:spPr>
          <a:xfrm>
            <a:off x="386963" y="1979213"/>
            <a:ext cx="8142975" cy="3033450"/>
          </a:xfrm>
          <a:prstGeom prst="rect">
            <a:avLst/>
          </a:prstGeom>
          <a:noFill/>
          <a:ln>
            <a:noFill/>
          </a:ln>
        </p:spPr>
        <p:txBody>
          <a:bodyPr spcFirstLastPara="1" wrap="square" lIns="0" tIns="0" rIns="0" bIns="0" anchor="t" anchorCtr="0">
            <a:noAutofit/>
          </a:bodyPr>
          <a:lstStyle/>
          <a:p>
            <a:pPr marL="0" indent="0">
              <a:lnSpc>
                <a:spcPct val="115000"/>
              </a:lnSpc>
              <a:spcBef>
                <a:spcPts val="0"/>
              </a:spcBef>
              <a:buNone/>
            </a:pPr>
            <a:r>
              <a:rPr lang="en-GB" sz="1350"/>
              <a:t>Both the </a:t>
            </a:r>
            <a:r>
              <a:rPr lang="en-GB" sz="1350" b="1"/>
              <a:t>layout </a:t>
            </a:r>
            <a:r>
              <a:rPr lang="en-GB" sz="1350"/>
              <a:t>and </a:t>
            </a:r>
            <a:r>
              <a:rPr lang="en-GB" sz="1350" b="1"/>
              <a:t>design</a:t>
            </a:r>
            <a:r>
              <a:rPr lang="en-GB" sz="1350"/>
              <a:t> have been improved to make it easier to use and navigate and to improve the overall user experience.</a:t>
            </a:r>
            <a:endParaRPr sz="1350"/>
          </a:p>
          <a:p>
            <a:pPr marL="0" indent="0">
              <a:lnSpc>
                <a:spcPct val="115000"/>
              </a:lnSpc>
              <a:spcBef>
                <a:spcPts val="0"/>
              </a:spcBef>
              <a:buClr>
                <a:schemeClr val="dk2"/>
              </a:buClr>
              <a:buNone/>
            </a:pPr>
            <a:endParaRPr sz="1350"/>
          </a:p>
          <a:p>
            <a:pPr marL="0" indent="0">
              <a:lnSpc>
                <a:spcPct val="115000"/>
              </a:lnSpc>
              <a:spcBef>
                <a:spcPts val="0"/>
              </a:spcBef>
              <a:buNone/>
            </a:pPr>
            <a:endParaRPr sz="1350"/>
          </a:p>
          <a:p>
            <a:pPr marL="134999" indent="-43559">
              <a:buSzPts val="1920"/>
              <a:buNone/>
            </a:pPr>
            <a:endParaRPr sz="1200" b="1"/>
          </a:p>
        </p:txBody>
      </p:sp>
      <p:pic>
        <p:nvPicPr>
          <p:cNvPr id="136" name="Google Shape;136;g287a64b4b81_0_25" descr="Monitor Apple transparent PNG - StickPNG"/>
          <p:cNvPicPr preferRelativeResize="0"/>
          <p:nvPr/>
        </p:nvPicPr>
        <p:blipFill rotWithShape="1">
          <a:blip r:embed="rId6">
            <a:alphaModFix/>
          </a:blip>
          <a:srcRect/>
          <a:stretch/>
        </p:blipFill>
        <p:spPr>
          <a:xfrm>
            <a:off x="386962" y="2676206"/>
            <a:ext cx="2558156" cy="2164913"/>
          </a:xfrm>
          <a:prstGeom prst="rect">
            <a:avLst/>
          </a:prstGeom>
          <a:noFill/>
          <a:ln>
            <a:noFill/>
          </a:ln>
          <a:effectLst>
            <a:outerShdw blurRad="57150" dist="19050" dir="5400000" algn="bl" rotWithShape="0">
              <a:srgbClr val="000000">
                <a:alpha val="49800"/>
              </a:srgbClr>
            </a:outerShdw>
          </a:effectLst>
        </p:spPr>
      </p:pic>
      <p:pic>
        <p:nvPicPr>
          <p:cNvPr id="137" name="Google Shape;137;g287a64b4b81_0_25" descr="Monitor Apple transparent PNG - StickPNG"/>
          <p:cNvPicPr preferRelativeResize="0"/>
          <p:nvPr/>
        </p:nvPicPr>
        <p:blipFill rotWithShape="1">
          <a:blip r:embed="rId6">
            <a:alphaModFix/>
          </a:blip>
          <a:srcRect/>
          <a:stretch/>
        </p:blipFill>
        <p:spPr>
          <a:xfrm>
            <a:off x="3179343" y="2676206"/>
            <a:ext cx="2558156" cy="2164913"/>
          </a:xfrm>
          <a:prstGeom prst="rect">
            <a:avLst/>
          </a:prstGeom>
          <a:noFill/>
          <a:ln>
            <a:noFill/>
          </a:ln>
          <a:effectLst>
            <a:outerShdw blurRad="57150" dist="19050" dir="5400000" algn="bl" rotWithShape="0">
              <a:srgbClr val="000000">
                <a:alpha val="49800"/>
              </a:srgbClr>
            </a:outerShdw>
          </a:effectLst>
        </p:spPr>
      </p:pic>
      <p:pic>
        <p:nvPicPr>
          <p:cNvPr id="138" name="Google Shape;138;g287a64b4b81_0_25" descr="Monitor Apple transparent PNG - StickPNG"/>
          <p:cNvPicPr preferRelativeResize="0"/>
          <p:nvPr/>
        </p:nvPicPr>
        <p:blipFill rotWithShape="1">
          <a:blip r:embed="rId6">
            <a:alphaModFix/>
          </a:blip>
          <a:srcRect/>
          <a:stretch/>
        </p:blipFill>
        <p:spPr>
          <a:xfrm>
            <a:off x="5971724" y="2676206"/>
            <a:ext cx="2558156" cy="2164913"/>
          </a:xfrm>
          <a:prstGeom prst="rect">
            <a:avLst/>
          </a:prstGeom>
          <a:noFill/>
          <a:ln>
            <a:noFill/>
          </a:ln>
          <a:effectLst>
            <a:outerShdw blurRad="57150" dist="19050" dir="5400000" algn="bl" rotWithShape="0">
              <a:srgbClr val="000000">
                <a:alpha val="49800"/>
              </a:srgbClr>
            </a:outerShdw>
          </a:effectLst>
        </p:spPr>
      </p:pic>
      <p:pic>
        <p:nvPicPr>
          <p:cNvPr id="139" name="Google Shape;139;g287a64b4b81_0_25"/>
          <p:cNvPicPr preferRelativeResize="0"/>
          <p:nvPr/>
        </p:nvPicPr>
        <p:blipFill rotWithShape="1">
          <a:blip r:embed="rId7">
            <a:alphaModFix/>
          </a:blip>
          <a:srcRect/>
          <a:stretch/>
        </p:blipFill>
        <p:spPr>
          <a:xfrm>
            <a:off x="544441" y="3257550"/>
            <a:ext cx="2243194" cy="6897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287fcbaa6ab_0_3"/>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User Story</a:t>
            </a:r>
            <a:endParaRPr/>
          </a:p>
        </p:txBody>
      </p:sp>
      <p:sp>
        <p:nvSpPr>
          <p:cNvPr id="145" name="Google Shape;145;g287fcbaa6ab_0_3"/>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14</a:t>
            </a:fld>
            <a:endParaRPr/>
          </a:p>
        </p:txBody>
      </p:sp>
      <p:sp>
        <p:nvSpPr>
          <p:cNvPr id="146" name="Google Shape;146;g287fcbaa6ab_0_3"/>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sp>
        <p:nvSpPr>
          <p:cNvPr id="147" name="Google Shape;147;g287fcbaa6ab_0_3"/>
          <p:cNvSpPr/>
          <p:nvPr/>
        </p:nvSpPr>
        <p:spPr>
          <a:xfrm>
            <a:off x="1755788" y="2030194"/>
            <a:ext cx="5238225" cy="2695725"/>
          </a:xfrm>
          <a:prstGeom prst="wedgeRoundRectCallout">
            <a:avLst>
              <a:gd name="adj1" fmla="val -20833"/>
              <a:gd name="adj2" fmla="val 62500"/>
              <a:gd name="adj3" fmla="val 0"/>
            </a:avLst>
          </a:prstGeom>
          <a:solidFill>
            <a:srgbClr val="00C7B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algn="ctr"/>
            <a:r>
              <a:rPr lang="en-GB" sz="2475" b="1">
                <a:solidFill>
                  <a:schemeClr val="lt1"/>
                </a:solidFill>
                <a:latin typeface="Mulish"/>
                <a:ea typeface="Mulish"/>
                <a:cs typeface="Mulish"/>
                <a:sym typeface="Mulish"/>
              </a:rPr>
              <a:t>“As educators we need to have an overview of our whole school, classes and groups.”</a:t>
            </a:r>
            <a:endParaRPr sz="2475" b="1">
              <a:solidFill>
                <a:schemeClr val="lt1"/>
              </a:solidFill>
              <a:latin typeface="Mulish"/>
              <a:ea typeface="Mulish"/>
              <a:cs typeface="Mulish"/>
              <a:sym typeface="Mulish"/>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287a64b4b81_0_47"/>
          <p:cNvSpPr txBox="1">
            <a:spLocks noGrp="1"/>
          </p:cNvSpPr>
          <p:nvPr>
            <p:ph type="title"/>
          </p:nvPr>
        </p:nvSpPr>
        <p:spPr>
          <a:xfrm>
            <a:off x="364500" y="1221750"/>
            <a:ext cx="6687675" cy="405000"/>
          </a:xfrm>
          <a:prstGeom prst="rect">
            <a:avLst/>
          </a:prstGeom>
          <a:noFill/>
          <a:ln>
            <a:noFill/>
          </a:ln>
        </p:spPr>
        <p:txBody>
          <a:bodyPr spcFirstLastPara="1" wrap="square" lIns="0" tIns="0" rIns="0" bIns="0" anchor="t" anchorCtr="0">
            <a:normAutofit/>
          </a:bodyPr>
          <a:lstStyle/>
          <a:p>
            <a:r>
              <a:rPr lang="en-GB"/>
              <a:t>New whole school, class &amp; group views</a:t>
            </a:r>
            <a:endParaRPr/>
          </a:p>
        </p:txBody>
      </p:sp>
      <p:sp>
        <p:nvSpPr>
          <p:cNvPr id="153" name="Google Shape;153;g287a64b4b81_0_47"/>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15</a:t>
            </a:fld>
            <a:endParaRPr/>
          </a:p>
        </p:txBody>
      </p:sp>
      <p:sp>
        <p:nvSpPr>
          <p:cNvPr id="154" name="Google Shape;154;g287a64b4b81_0_47"/>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155" name="Google Shape;155;g287a64b4b81_0_47"/>
          <p:cNvGrpSpPr/>
          <p:nvPr/>
        </p:nvGrpSpPr>
        <p:grpSpPr>
          <a:xfrm>
            <a:off x="386954" y="4637250"/>
            <a:ext cx="8370000" cy="950400"/>
            <a:chOff x="515938" y="5040000"/>
            <a:chExt cx="11160000" cy="1267200"/>
          </a:xfrm>
        </p:grpSpPr>
        <p:cxnSp>
          <p:nvCxnSpPr>
            <p:cNvPr id="156" name="Google Shape;156;g287a64b4b81_0_47"/>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157" name="Google Shape;157;g287a64b4b81_0_47"/>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158" name="Google Shape;158;g287a64b4b81_0_47"/>
          <p:cNvSpPr txBox="1">
            <a:spLocks noGrp="1"/>
          </p:cNvSpPr>
          <p:nvPr>
            <p:ph type="body" idx="1"/>
          </p:nvPr>
        </p:nvSpPr>
        <p:spPr>
          <a:xfrm>
            <a:off x="386963" y="1763513"/>
            <a:ext cx="8077275" cy="3240000"/>
          </a:xfrm>
          <a:prstGeom prst="rect">
            <a:avLst/>
          </a:prstGeom>
          <a:noFill/>
          <a:ln>
            <a:noFill/>
          </a:ln>
        </p:spPr>
        <p:txBody>
          <a:bodyPr spcFirstLastPara="1" wrap="square" lIns="0" tIns="0" rIns="0" bIns="0" anchor="t" anchorCtr="0">
            <a:noAutofit/>
          </a:bodyPr>
          <a:lstStyle/>
          <a:p>
            <a:pPr marL="0" indent="0">
              <a:lnSpc>
                <a:spcPct val="115000"/>
              </a:lnSpc>
              <a:spcBef>
                <a:spcPts val="0"/>
              </a:spcBef>
              <a:buClr>
                <a:schemeClr val="dk2"/>
              </a:buClr>
              <a:buNone/>
            </a:pPr>
            <a:r>
              <a:rPr lang="en-GB" sz="1275"/>
              <a:t>Your homepage is your </a:t>
            </a:r>
            <a:r>
              <a:rPr lang="en-GB" sz="1275" b="1"/>
              <a:t>whole school overview</a:t>
            </a:r>
            <a:r>
              <a:rPr lang="en-GB" sz="1275"/>
              <a:t> of your organisations data. You can view the whole school, filter by year group or by strand and by date.</a:t>
            </a:r>
            <a:endParaRPr sz="1275"/>
          </a:p>
          <a:p>
            <a:pPr marL="0" indent="0">
              <a:lnSpc>
                <a:spcPct val="115000"/>
              </a:lnSpc>
              <a:spcBef>
                <a:spcPts val="0"/>
              </a:spcBef>
              <a:buClr>
                <a:schemeClr val="dk2"/>
              </a:buClr>
              <a:buNone/>
            </a:pPr>
            <a:endParaRPr sz="1275"/>
          </a:p>
          <a:p>
            <a:pPr marL="0" indent="0">
              <a:lnSpc>
                <a:spcPct val="115000"/>
              </a:lnSpc>
              <a:spcBef>
                <a:spcPts val="0"/>
              </a:spcBef>
              <a:buClr>
                <a:schemeClr val="dk2"/>
              </a:buClr>
              <a:buNone/>
            </a:pPr>
            <a:r>
              <a:rPr lang="en-GB" sz="1275"/>
              <a:t>From this page you can access your classes, groups and EBP’s. You can also create a new EBP.</a:t>
            </a:r>
            <a:endParaRPr sz="1275"/>
          </a:p>
          <a:p>
            <a:pPr marL="0" indent="0">
              <a:spcBef>
                <a:spcPts val="0"/>
              </a:spcBef>
              <a:buNone/>
            </a:pPr>
            <a:endParaRPr sz="1350"/>
          </a:p>
          <a:p>
            <a:pPr marL="134999" indent="-43559">
              <a:buSzPts val="1920"/>
              <a:buNone/>
            </a:pPr>
            <a:endParaRPr sz="1200" b="1"/>
          </a:p>
        </p:txBody>
      </p:sp>
      <p:pic>
        <p:nvPicPr>
          <p:cNvPr id="159" name="Google Shape;159;g287a64b4b81_0_47"/>
          <p:cNvPicPr preferRelativeResize="0"/>
          <p:nvPr/>
        </p:nvPicPr>
        <p:blipFill rotWithShape="1">
          <a:blip r:embed="rId4">
            <a:alphaModFix/>
          </a:blip>
          <a:srcRect/>
          <a:stretch/>
        </p:blipFill>
        <p:spPr>
          <a:xfrm>
            <a:off x="487613" y="3429010"/>
            <a:ext cx="3843882" cy="1870856"/>
          </a:xfrm>
          <a:prstGeom prst="rect">
            <a:avLst/>
          </a:prstGeom>
          <a:noFill/>
          <a:ln w="12700" cap="flat" cmpd="sng">
            <a:solidFill>
              <a:srgbClr val="505759"/>
            </a:solidFill>
            <a:prstDash val="solid"/>
            <a:miter lim="8000"/>
            <a:headEnd type="none" w="sm" len="sm"/>
            <a:tailEnd type="none" w="sm" len="sm"/>
          </a:ln>
          <a:effectLst>
            <a:outerShdw blurRad="57150" dist="19050" dir="5400000" algn="bl" rotWithShape="0">
              <a:srgbClr val="000000">
                <a:alpha val="49800"/>
              </a:srgbClr>
            </a:outerShdw>
          </a:effectLst>
        </p:spPr>
      </p:pic>
      <p:pic>
        <p:nvPicPr>
          <p:cNvPr id="160" name="Google Shape;160;g287a64b4b81_0_47"/>
          <p:cNvPicPr preferRelativeResize="0"/>
          <p:nvPr/>
        </p:nvPicPr>
        <p:blipFill rotWithShape="1">
          <a:blip r:embed="rId5">
            <a:alphaModFix/>
          </a:blip>
          <a:srcRect t="6471" r="41860" b="4631"/>
          <a:stretch/>
        </p:blipFill>
        <p:spPr>
          <a:xfrm>
            <a:off x="4735463" y="2741325"/>
            <a:ext cx="3728725" cy="1882818"/>
          </a:xfrm>
          <a:prstGeom prst="rect">
            <a:avLst/>
          </a:prstGeom>
          <a:noFill/>
          <a:ln w="12700" cap="flat" cmpd="sng">
            <a:solidFill>
              <a:srgbClr val="505759"/>
            </a:solidFill>
            <a:prstDash val="solid"/>
            <a:miter lim="8000"/>
            <a:headEnd type="none" w="sm" len="sm"/>
            <a:tailEnd type="none" w="sm" len="sm"/>
          </a:ln>
          <a:effectLst>
            <a:outerShdw blurRad="57150" dist="19050" dir="5400000" algn="bl" rotWithShape="0">
              <a:srgbClr val="000000">
                <a:alpha val="498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87fcbaa6ab_0_20"/>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User Story</a:t>
            </a:r>
            <a:endParaRPr/>
          </a:p>
        </p:txBody>
      </p:sp>
      <p:sp>
        <p:nvSpPr>
          <p:cNvPr id="166" name="Google Shape;166;g287fcbaa6ab_0_20"/>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16</a:t>
            </a:fld>
            <a:endParaRPr/>
          </a:p>
        </p:txBody>
      </p:sp>
      <p:sp>
        <p:nvSpPr>
          <p:cNvPr id="167" name="Google Shape;167;g287fcbaa6ab_0_20"/>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sp>
        <p:nvSpPr>
          <p:cNvPr id="168" name="Google Shape;168;g287fcbaa6ab_0_20"/>
          <p:cNvSpPr/>
          <p:nvPr/>
        </p:nvSpPr>
        <p:spPr>
          <a:xfrm>
            <a:off x="1755788" y="2030194"/>
            <a:ext cx="5238225" cy="2695725"/>
          </a:xfrm>
          <a:prstGeom prst="wedgeRoundRectCallout">
            <a:avLst>
              <a:gd name="adj1" fmla="val -20833"/>
              <a:gd name="adj2" fmla="val 62500"/>
              <a:gd name="adj3" fmla="val 0"/>
            </a:avLst>
          </a:prstGeom>
          <a:solidFill>
            <a:srgbClr val="00C7B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algn="ctr"/>
            <a:r>
              <a:rPr lang="en-GB" sz="2475" b="1">
                <a:solidFill>
                  <a:schemeClr val="lt1"/>
                </a:solidFill>
                <a:latin typeface="Mulish"/>
                <a:ea typeface="Mulish"/>
                <a:cs typeface="Mulish"/>
                <a:sym typeface="Mulish"/>
              </a:rPr>
              <a:t>“We need to be able to track the progress of our pupils.”</a:t>
            </a:r>
            <a:endParaRPr sz="2475" b="1">
              <a:solidFill>
                <a:schemeClr val="lt1"/>
              </a:solidFill>
              <a:latin typeface="Mulish"/>
              <a:ea typeface="Mulish"/>
              <a:cs typeface="Mulish"/>
              <a:sym typeface="Mulish"/>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87a64b4b81_0_80"/>
          <p:cNvSpPr txBox="1">
            <a:spLocks noGrp="1"/>
          </p:cNvSpPr>
          <p:nvPr>
            <p:ph type="title"/>
          </p:nvPr>
        </p:nvSpPr>
        <p:spPr>
          <a:xfrm>
            <a:off x="364500" y="1221750"/>
            <a:ext cx="6687675" cy="405000"/>
          </a:xfrm>
          <a:prstGeom prst="rect">
            <a:avLst/>
          </a:prstGeom>
          <a:noFill/>
          <a:ln>
            <a:noFill/>
          </a:ln>
        </p:spPr>
        <p:txBody>
          <a:bodyPr spcFirstLastPara="1" wrap="square" lIns="0" tIns="0" rIns="0" bIns="0" anchor="t" anchorCtr="0">
            <a:normAutofit/>
          </a:bodyPr>
          <a:lstStyle/>
          <a:p>
            <a:r>
              <a:rPr lang="en-GB"/>
              <a:t>New EBP page </a:t>
            </a:r>
            <a:endParaRPr/>
          </a:p>
        </p:txBody>
      </p:sp>
      <p:sp>
        <p:nvSpPr>
          <p:cNvPr id="174" name="Google Shape;174;g287a64b4b81_0_80"/>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17</a:t>
            </a:fld>
            <a:endParaRPr/>
          </a:p>
        </p:txBody>
      </p:sp>
      <p:sp>
        <p:nvSpPr>
          <p:cNvPr id="175" name="Google Shape;175;g287a64b4b81_0_80"/>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176" name="Google Shape;176;g287a64b4b81_0_80"/>
          <p:cNvGrpSpPr/>
          <p:nvPr/>
        </p:nvGrpSpPr>
        <p:grpSpPr>
          <a:xfrm>
            <a:off x="386954" y="4637250"/>
            <a:ext cx="8370000" cy="950400"/>
            <a:chOff x="515938" y="5040000"/>
            <a:chExt cx="11160000" cy="1267200"/>
          </a:xfrm>
        </p:grpSpPr>
        <p:cxnSp>
          <p:nvCxnSpPr>
            <p:cNvPr id="177" name="Google Shape;177;g287a64b4b81_0_80"/>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178" name="Google Shape;178;g287a64b4b81_0_80"/>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179" name="Google Shape;179;g287a64b4b81_0_80"/>
          <p:cNvSpPr txBox="1">
            <a:spLocks noGrp="1"/>
          </p:cNvSpPr>
          <p:nvPr>
            <p:ph type="body" idx="1"/>
          </p:nvPr>
        </p:nvSpPr>
        <p:spPr>
          <a:xfrm>
            <a:off x="386963" y="1772569"/>
            <a:ext cx="2974725" cy="3240000"/>
          </a:xfrm>
          <a:prstGeom prst="rect">
            <a:avLst/>
          </a:prstGeom>
          <a:noFill/>
          <a:ln>
            <a:noFill/>
          </a:ln>
        </p:spPr>
        <p:txBody>
          <a:bodyPr spcFirstLastPara="1" wrap="square" lIns="0" tIns="0" rIns="0" bIns="0" anchor="t" anchorCtr="0">
            <a:noAutofit/>
          </a:bodyPr>
          <a:lstStyle/>
          <a:p>
            <a:pPr marL="0" indent="0">
              <a:lnSpc>
                <a:spcPct val="115000"/>
              </a:lnSpc>
              <a:spcBef>
                <a:spcPts val="900"/>
              </a:spcBef>
              <a:buClr>
                <a:schemeClr val="dk2"/>
              </a:buClr>
              <a:buNone/>
            </a:pPr>
            <a:r>
              <a:rPr lang="en-GB" sz="1275"/>
              <a:t>We introduced the new EBP page.</a:t>
            </a:r>
            <a:endParaRPr sz="1275"/>
          </a:p>
          <a:p>
            <a:pPr marL="0" indent="0">
              <a:lnSpc>
                <a:spcPct val="115000"/>
              </a:lnSpc>
              <a:spcBef>
                <a:spcPts val="900"/>
              </a:spcBef>
              <a:buClr>
                <a:schemeClr val="dk2"/>
              </a:buClr>
              <a:buNone/>
            </a:pPr>
            <a:r>
              <a:rPr lang="en-GB" sz="1275"/>
              <a:t>Here you can easily:</a:t>
            </a:r>
            <a:endParaRPr sz="1275"/>
          </a:p>
          <a:p>
            <a:pPr indent="-266700">
              <a:lnSpc>
                <a:spcPct val="115000"/>
              </a:lnSpc>
              <a:spcBef>
                <a:spcPts val="900"/>
              </a:spcBef>
              <a:buSzPts val="2000"/>
            </a:pPr>
            <a:r>
              <a:rPr lang="en-GB" sz="1275"/>
              <a:t>Access and edit the profile details</a:t>
            </a:r>
            <a:endParaRPr sz="1275"/>
          </a:p>
          <a:p>
            <a:pPr indent="-266700">
              <a:lnSpc>
                <a:spcPct val="115000"/>
              </a:lnSpc>
              <a:spcBef>
                <a:spcPts val="0"/>
              </a:spcBef>
              <a:buSzPts val="2000"/>
            </a:pPr>
            <a:r>
              <a:rPr lang="en-GB" sz="1275"/>
              <a:t>Compare assessments</a:t>
            </a:r>
            <a:endParaRPr sz="1275"/>
          </a:p>
          <a:p>
            <a:pPr indent="-266700">
              <a:lnSpc>
                <a:spcPct val="115000"/>
              </a:lnSpc>
              <a:spcBef>
                <a:spcPts val="0"/>
              </a:spcBef>
              <a:buSzPts val="2000"/>
            </a:pPr>
            <a:r>
              <a:rPr lang="en-GB" sz="1275"/>
              <a:t>Add a new assessment</a:t>
            </a:r>
            <a:endParaRPr sz="1275"/>
          </a:p>
          <a:p>
            <a:pPr indent="-266700">
              <a:lnSpc>
                <a:spcPct val="115000"/>
              </a:lnSpc>
              <a:spcBef>
                <a:spcPts val="0"/>
              </a:spcBef>
              <a:buSzPts val="2000"/>
            </a:pPr>
            <a:r>
              <a:rPr lang="en-GB" sz="1275"/>
              <a:t>Add EBP to a group</a:t>
            </a:r>
            <a:endParaRPr sz="1275"/>
          </a:p>
          <a:p>
            <a:pPr indent="-266700">
              <a:lnSpc>
                <a:spcPct val="115000"/>
              </a:lnSpc>
              <a:spcBef>
                <a:spcPts val="0"/>
              </a:spcBef>
              <a:buSzPts val="2000"/>
            </a:pPr>
            <a:r>
              <a:rPr lang="en-GB" sz="1275"/>
              <a:t>Archive an EBP</a:t>
            </a:r>
            <a:endParaRPr sz="1275"/>
          </a:p>
          <a:p>
            <a:pPr indent="-266700">
              <a:lnSpc>
                <a:spcPct val="115000"/>
              </a:lnSpc>
              <a:spcBef>
                <a:spcPts val="0"/>
              </a:spcBef>
              <a:buSzPts val="2000"/>
            </a:pPr>
            <a:r>
              <a:rPr lang="en-GB" sz="1275"/>
              <a:t>See who has access to the EBP (bottom of page)</a:t>
            </a:r>
            <a:endParaRPr sz="1275"/>
          </a:p>
          <a:p>
            <a:pPr indent="-266700">
              <a:lnSpc>
                <a:spcPct val="115000"/>
              </a:lnSpc>
              <a:spcBef>
                <a:spcPts val="0"/>
              </a:spcBef>
              <a:buSzPts val="2000"/>
            </a:pPr>
            <a:r>
              <a:rPr lang="en-GB" sz="1275"/>
              <a:t>See their previous assessments and scores (bottom of page)</a:t>
            </a:r>
            <a:endParaRPr sz="1275"/>
          </a:p>
          <a:p>
            <a:pPr indent="-266700">
              <a:lnSpc>
                <a:spcPct val="115000"/>
              </a:lnSpc>
              <a:spcBef>
                <a:spcPts val="0"/>
              </a:spcBef>
              <a:buSzPts val="2000"/>
            </a:pPr>
            <a:r>
              <a:rPr lang="en-GB" sz="1275"/>
              <a:t>View EBP reports, Learning Plans, Evaluate Learning Plan and Delete</a:t>
            </a:r>
            <a:endParaRPr sz="1500"/>
          </a:p>
          <a:p>
            <a:pPr marL="0" indent="0">
              <a:spcBef>
                <a:spcPts val="0"/>
              </a:spcBef>
              <a:buNone/>
            </a:pPr>
            <a:endParaRPr/>
          </a:p>
          <a:p>
            <a:pPr marL="134999" indent="-43559">
              <a:buSzPts val="1920"/>
              <a:buNone/>
            </a:pPr>
            <a:endParaRPr sz="1200" b="1"/>
          </a:p>
        </p:txBody>
      </p:sp>
      <p:pic>
        <p:nvPicPr>
          <p:cNvPr id="180" name="Google Shape;180;g287a64b4b81_0_80"/>
          <p:cNvPicPr preferRelativeResize="0"/>
          <p:nvPr/>
        </p:nvPicPr>
        <p:blipFill rotWithShape="1">
          <a:blip r:embed="rId4">
            <a:alphaModFix/>
          </a:blip>
          <a:srcRect t="7322" r="42025" b="3701"/>
          <a:stretch/>
        </p:blipFill>
        <p:spPr>
          <a:xfrm>
            <a:off x="3361651" y="1539178"/>
            <a:ext cx="5507270" cy="2794598"/>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87a64b4b81_0_91"/>
          <p:cNvSpPr txBox="1">
            <a:spLocks noGrp="1"/>
          </p:cNvSpPr>
          <p:nvPr>
            <p:ph type="title"/>
          </p:nvPr>
        </p:nvSpPr>
        <p:spPr>
          <a:xfrm>
            <a:off x="364500" y="1221750"/>
            <a:ext cx="6687675" cy="405000"/>
          </a:xfrm>
          <a:prstGeom prst="rect">
            <a:avLst/>
          </a:prstGeom>
          <a:noFill/>
          <a:ln>
            <a:noFill/>
          </a:ln>
        </p:spPr>
        <p:txBody>
          <a:bodyPr spcFirstLastPara="1" wrap="square" lIns="0" tIns="0" rIns="0" bIns="0" anchor="t" anchorCtr="0">
            <a:normAutofit/>
          </a:bodyPr>
          <a:lstStyle/>
          <a:p>
            <a:r>
              <a:rPr lang="en-GB"/>
              <a:t>New report and cluster view</a:t>
            </a:r>
            <a:endParaRPr/>
          </a:p>
        </p:txBody>
      </p:sp>
      <p:sp>
        <p:nvSpPr>
          <p:cNvPr id="186" name="Google Shape;186;g287a64b4b81_0_91"/>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18</a:t>
            </a:fld>
            <a:endParaRPr/>
          </a:p>
        </p:txBody>
      </p:sp>
      <p:sp>
        <p:nvSpPr>
          <p:cNvPr id="187" name="Google Shape;187;g287a64b4b81_0_91"/>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188" name="Google Shape;188;g287a64b4b81_0_91"/>
          <p:cNvGrpSpPr/>
          <p:nvPr/>
        </p:nvGrpSpPr>
        <p:grpSpPr>
          <a:xfrm>
            <a:off x="386954" y="4637250"/>
            <a:ext cx="8370000" cy="950400"/>
            <a:chOff x="515938" y="5040000"/>
            <a:chExt cx="11160000" cy="1267200"/>
          </a:xfrm>
        </p:grpSpPr>
        <p:cxnSp>
          <p:nvCxnSpPr>
            <p:cNvPr id="189" name="Google Shape;189;g287a64b4b81_0_91"/>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190" name="Google Shape;190;g287a64b4b81_0_91"/>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191" name="Google Shape;191;g287a64b4b81_0_91"/>
          <p:cNvSpPr txBox="1">
            <a:spLocks noGrp="1"/>
          </p:cNvSpPr>
          <p:nvPr>
            <p:ph type="body" idx="1"/>
          </p:nvPr>
        </p:nvSpPr>
        <p:spPr>
          <a:xfrm>
            <a:off x="386963" y="1772569"/>
            <a:ext cx="4268475" cy="3240000"/>
          </a:xfrm>
          <a:prstGeom prst="rect">
            <a:avLst/>
          </a:prstGeom>
          <a:noFill/>
          <a:ln>
            <a:noFill/>
          </a:ln>
        </p:spPr>
        <p:txBody>
          <a:bodyPr spcFirstLastPara="1" wrap="square" lIns="0" tIns="0" rIns="0" bIns="0" anchor="t" anchorCtr="0">
            <a:noAutofit/>
          </a:bodyPr>
          <a:lstStyle/>
          <a:p>
            <a:pPr marL="0" indent="0">
              <a:lnSpc>
                <a:spcPct val="115000"/>
              </a:lnSpc>
              <a:spcBef>
                <a:spcPts val="0"/>
              </a:spcBef>
              <a:buClr>
                <a:schemeClr val="dk2"/>
              </a:buClr>
              <a:buNone/>
            </a:pPr>
            <a:r>
              <a:rPr lang="en-GB" sz="1200"/>
              <a:t>You can access the full BP report and the new cluster report.</a:t>
            </a:r>
            <a:endParaRPr sz="1200"/>
          </a:p>
          <a:p>
            <a:pPr marL="0" indent="0">
              <a:lnSpc>
                <a:spcPct val="115000"/>
              </a:lnSpc>
              <a:spcBef>
                <a:spcPts val="0"/>
              </a:spcBef>
              <a:buClr>
                <a:schemeClr val="dk2"/>
              </a:buClr>
              <a:buNone/>
            </a:pPr>
            <a:endParaRPr sz="1200"/>
          </a:p>
          <a:p>
            <a:pPr marL="0" indent="0">
              <a:lnSpc>
                <a:spcPct val="115000"/>
              </a:lnSpc>
              <a:spcBef>
                <a:spcPts val="0"/>
              </a:spcBef>
              <a:buClr>
                <a:schemeClr val="dk2"/>
              </a:buClr>
              <a:buNone/>
            </a:pPr>
            <a:r>
              <a:rPr lang="en-GB" sz="1200"/>
              <a:t>Here you can:</a:t>
            </a:r>
            <a:endParaRPr sz="1200"/>
          </a:p>
          <a:p>
            <a:pPr indent="-261938">
              <a:lnSpc>
                <a:spcPct val="115000"/>
              </a:lnSpc>
              <a:spcBef>
                <a:spcPts val="900"/>
              </a:spcBef>
              <a:buSzPts val="1900"/>
            </a:pPr>
            <a:r>
              <a:rPr lang="en-GB" sz="1200"/>
              <a:t>Show and compare to past EBP’s</a:t>
            </a:r>
            <a:endParaRPr sz="1200"/>
          </a:p>
          <a:p>
            <a:pPr indent="-261938">
              <a:lnSpc>
                <a:spcPct val="115000"/>
              </a:lnSpc>
              <a:spcBef>
                <a:spcPts val="0"/>
              </a:spcBef>
              <a:buSzPts val="1900"/>
            </a:pPr>
            <a:r>
              <a:rPr lang="en-GB" sz="1200"/>
              <a:t>Show descriptions, answers, print, export and save as a PDF.</a:t>
            </a:r>
            <a:endParaRPr sz="1200"/>
          </a:p>
          <a:p>
            <a:pPr indent="-261938">
              <a:lnSpc>
                <a:spcPct val="115000"/>
              </a:lnSpc>
              <a:spcBef>
                <a:spcPts val="0"/>
              </a:spcBef>
              <a:buSzPts val="1900"/>
            </a:pPr>
            <a:r>
              <a:rPr lang="en-GB" sz="1200"/>
              <a:t>Here you can select the new </a:t>
            </a:r>
            <a:r>
              <a:rPr lang="en-GB" sz="1200" b="1"/>
              <a:t>Cluster view </a:t>
            </a:r>
            <a:r>
              <a:rPr lang="en-GB" sz="1200"/>
              <a:t>which shows a summary where the pupil is for each section of the assessment.</a:t>
            </a:r>
            <a:endParaRPr sz="1200"/>
          </a:p>
          <a:p>
            <a:pPr lvl="1" indent="-238125">
              <a:lnSpc>
                <a:spcPct val="115000"/>
              </a:lnSpc>
              <a:spcBef>
                <a:spcPts val="0"/>
              </a:spcBef>
              <a:buSzPts val="1400"/>
            </a:pPr>
            <a:r>
              <a:rPr lang="en-GB" sz="1050"/>
              <a:t>Organisation of experience</a:t>
            </a:r>
            <a:endParaRPr sz="1050"/>
          </a:p>
          <a:p>
            <a:pPr lvl="1" indent="-238125">
              <a:lnSpc>
                <a:spcPct val="115000"/>
              </a:lnSpc>
              <a:spcBef>
                <a:spcPts val="0"/>
              </a:spcBef>
              <a:buSzPts val="1400"/>
            </a:pPr>
            <a:r>
              <a:rPr lang="en-GB" sz="1050"/>
              <a:t>Internalisation of control</a:t>
            </a:r>
            <a:endParaRPr sz="1050"/>
          </a:p>
          <a:p>
            <a:pPr lvl="1" indent="-238125">
              <a:lnSpc>
                <a:spcPct val="115000"/>
              </a:lnSpc>
              <a:spcBef>
                <a:spcPts val="0"/>
              </a:spcBef>
              <a:buSzPts val="1400"/>
            </a:pPr>
            <a:r>
              <a:rPr lang="en-GB" sz="1050"/>
              <a:t>Self-limiting features</a:t>
            </a:r>
            <a:endParaRPr sz="1050"/>
          </a:p>
          <a:p>
            <a:pPr lvl="1" indent="-238125">
              <a:lnSpc>
                <a:spcPct val="115000"/>
              </a:lnSpc>
              <a:spcBef>
                <a:spcPts val="0"/>
              </a:spcBef>
              <a:buSzPts val="1400"/>
            </a:pPr>
            <a:r>
              <a:rPr lang="en-GB" sz="1050"/>
              <a:t>Undeveloped behaviour</a:t>
            </a:r>
            <a:endParaRPr sz="1050"/>
          </a:p>
          <a:p>
            <a:pPr lvl="1" indent="-238125">
              <a:lnSpc>
                <a:spcPct val="115000"/>
              </a:lnSpc>
              <a:spcBef>
                <a:spcPts val="0"/>
              </a:spcBef>
              <a:buSzPts val="1400"/>
            </a:pPr>
            <a:r>
              <a:rPr lang="en-GB" sz="1050"/>
              <a:t>Unsupported behaviour</a:t>
            </a:r>
            <a:endParaRPr sz="1050"/>
          </a:p>
          <a:p>
            <a:pPr indent="-261938">
              <a:lnSpc>
                <a:spcPct val="115000"/>
              </a:lnSpc>
              <a:spcBef>
                <a:spcPts val="0"/>
              </a:spcBef>
              <a:buSzPts val="1900"/>
            </a:pPr>
            <a:r>
              <a:rPr lang="en-GB" sz="1200"/>
              <a:t>You can also access the assessment, learning plan, evaluate and now </a:t>
            </a:r>
            <a:r>
              <a:rPr lang="en-GB" sz="1200" b="1"/>
              <a:t>add notes to each strand.</a:t>
            </a:r>
            <a:endParaRPr sz="1425"/>
          </a:p>
          <a:p>
            <a:pPr marL="0" indent="0">
              <a:spcBef>
                <a:spcPts val="0"/>
              </a:spcBef>
              <a:buNone/>
            </a:pPr>
            <a:endParaRPr/>
          </a:p>
          <a:p>
            <a:pPr marL="134999" indent="-43559">
              <a:buSzPts val="1920"/>
              <a:buNone/>
            </a:pPr>
            <a:endParaRPr sz="1200" b="1"/>
          </a:p>
        </p:txBody>
      </p:sp>
      <p:pic>
        <p:nvPicPr>
          <p:cNvPr id="192" name="Google Shape;192;g287a64b4b81_0_91"/>
          <p:cNvPicPr preferRelativeResize="0"/>
          <p:nvPr/>
        </p:nvPicPr>
        <p:blipFill rotWithShape="1">
          <a:blip r:embed="rId4">
            <a:alphaModFix/>
          </a:blip>
          <a:srcRect t="7649" r="42025" b="3917"/>
          <a:stretch/>
        </p:blipFill>
        <p:spPr>
          <a:xfrm>
            <a:off x="5001750" y="1701413"/>
            <a:ext cx="3811124" cy="1921369"/>
          </a:xfrm>
          <a:prstGeom prst="rect">
            <a:avLst/>
          </a:prstGeom>
          <a:noFill/>
          <a:ln>
            <a:noFill/>
          </a:ln>
          <a:effectLst>
            <a:outerShdw blurRad="57150" dist="19050" dir="5400000" algn="bl" rotWithShape="0">
              <a:srgbClr val="000000">
                <a:alpha val="49800"/>
              </a:srgbClr>
            </a:outerShdw>
          </a:effectLst>
        </p:spPr>
      </p:pic>
      <p:pic>
        <p:nvPicPr>
          <p:cNvPr id="193" name="Google Shape;193;g287a64b4b81_0_91"/>
          <p:cNvPicPr preferRelativeResize="0"/>
          <p:nvPr/>
        </p:nvPicPr>
        <p:blipFill rotWithShape="1">
          <a:blip r:embed="rId5">
            <a:alphaModFix/>
          </a:blip>
          <a:srcRect l="8609" t="17463" r="49247" b="20739"/>
          <a:stretch/>
        </p:blipFill>
        <p:spPr>
          <a:xfrm>
            <a:off x="4458695" y="3734436"/>
            <a:ext cx="3463050" cy="1671302"/>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87fcbaa6ab_0_27"/>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User Story</a:t>
            </a:r>
            <a:endParaRPr/>
          </a:p>
        </p:txBody>
      </p:sp>
      <p:sp>
        <p:nvSpPr>
          <p:cNvPr id="199" name="Google Shape;199;g287fcbaa6ab_0_27"/>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19</a:t>
            </a:fld>
            <a:endParaRPr/>
          </a:p>
        </p:txBody>
      </p:sp>
      <p:sp>
        <p:nvSpPr>
          <p:cNvPr id="200" name="Google Shape;200;g287fcbaa6ab_0_27"/>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sp>
        <p:nvSpPr>
          <p:cNvPr id="201" name="Google Shape;201;g287fcbaa6ab_0_27"/>
          <p:cNvSpPr/>
          <p:nvPr/>
        </p:nvSpPr>
        <p:spPr>
          <a:xfrm>
            <a:off x="1755788" y="2030194"/>
            <a:ext cx="5238225" cy="2695725"/>
          </a:xfrm>
          <a:prstGeom prst="wedgeRoundRectCallout">
            <a:avLst>
              <a:gd name="adj1" fmla="val -20833"/>
              <a:gd name="adj2" fmla="val 62500"/>
              <a:gd name="adj3" fmla="val 0"/>
            </a:avLst>
          </a:prstGeom>
          <a:solidFill>
            <a:srgbClr val="00C7B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algn="ctr"/>
            <a:r>
              <a:rPr lang="en-GB" sz="2475" b="1">
                <a:solidFill>
                  <a:schemeClr val="lt1"/>
                </a:solidFill>
                <a:latin typeface="Mulish"/>
                <a:ea typeface="Mulish"/>
                <a:cs typeface="Mulish"/>
                <a:sym typeface="Mulish"/>
              </a:rPr>
              <a:t>“Our staff need to find EBP’s quickly and create groups with certain characteristics.”</a:t>
            </a:r>
            <a:endParaRPr sz="2475" b="1">
              <a:solidFill>
                <a:schemeClr val="lt1"/>
              </a:solidFill>
              <a:latin typeface="Mulish"/>
              <a:ea typeface="Mulish"/>
              <a:cs typeface="Mulish"/>
              <a:sym typeface="Mulish"/>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title" idx="4294967295"/>
          </p:nvPr>
        </p:nvSpPr>
        <p:spPr>
          <a:xfrm>
            <a:off x="320577" y="-133817"/>
            <a:ext cx="6318250" cy="1066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0" i="0" u="none" strike="noStrike" cap="none" dirty="0">
                <a:solidFill>
                  <a:schemeClr val="dk1"/>
                </a:solidFill>
                <a:latin typeface="Calibri"/>
                <a:ea typeface="Calibri"/>
                <a:cs typeface="Calibri"/>
                <a:sym typeface="Calibri"/>
              </a:rPr>
              <a:t>Agenda for today </a:t>
            </a:r>
            <a:endParaRPr dirty="0"/>
          </a:p>
        </p:txBody>
      </p:sp>
      <p:graphicFrame>
        <p:nvGraphicFramePr>
          <p:cNvPr id="2" name="Table 1">
            <a:extLst>
              <a:ext uri="{FF2B5EF4-FFF2-40B4-BE49-F238E27FC236}">
                <a16:creationId xmlns:a16="http://schemas.microsoft.com/office/drawing/2014/main" id="{CB1D7663-7E43-45CA-87D9-9712BE489399}"/>
              </a:ext>
            </a:extLst>
          </p:cNvPr>
          <p:cNvGraphicFramePr>
            <a:graphicFrameLocks noGrp="1"/>
          </p:cNvGraphicFramePr>
          <p:nvPr>
            <p:extLst>
              <p:ext uri="{D42A27DB-BD31-4B8C-83A1-F6EECF244321}">
                <p14:modId xmlns:p14="http://schemas.microsoft.com/office/powerpoint/2010/main" val="1073460129"/>
              </p:ext>
            </p:extLst>
          </p:nvPr>
        </p:nvGraphicFramePr>
        <p:xfrm>
          <a:off x="495300" y="932982"/>
          <a:ext cx="8317396" cy="4887122"/>
        </p:xfrm>
        <a:graphic>
          <a:graphicData uri="http://schemas.openxmlformats.org/drawingml/2006/table">
            <a:tbl>
              <a:tblPr firstRow="1" firstCol="1" bandRow="1"/>
              <a:tblGrid>
                <a:gridCol w="2618961">
                  <a:extLst>
                    <a:ext uri="{9D8B030D-6E8A-4147-A177-3AD203B41FA5}">
                      <a16:colId xmlns:a16="http://schemas.microsoft.com/office/drawing/2014/main" val="1463900563"/>
                    </a:ext>
                  </a:extLst>
                </a:gridCol>
                <a:gridCol w="3458817">
                  <a:extLst>
                    <a:ext uri="{9D8B030D-6E8A-4147-A177-3AD203B41FA5}">
                      <a16:colId xmlns:a16="http://schemas.microsoft.com/office/drawing/2014/main" val="45763209"/>
                    </a:ext>
                  </a:extLst>
                </a:gridCol>
                <a:gridCol w="2239618">
                  <a:extLst>
                    <a:ext uri="{9D8B030D-6E8A-4147-A177-3AD203B41FA5}">
                      <a16:colId xmlns:a16="http://schemas.microsoft.com/office/drawing/2014/main" val="607427478"/>
                    </a:ext>
                  </a:extLst>
                </a:gridCol>
              </a:tblGrid>
              <a:tr h="265293">
                <a:tc>
                  <a:txBody>
                    <a:bodyPr/>
                    <a:lstStyle/>
                    <a:p>
                      <a:pPr>
                        <a:lnSpc>
                          <a:spcPct val="107000"/>
                        </a:lnSpc>
                        <a:spcAft>
                          <a:spcPts val="800"/>
                        </a:spcAft>
                      </a:pPr>
                      <a:r>
                        <a:rPr lang="en-GB" sz="1600" b="1" dirty="0">
                          <a:effectLst/>
                          <a:latin typeface="Calibri" panose="020F0502020204030204" pitchFamily="34" charset="0"/>
                          <a:ea typeface="Calibri" panose="020F0502020204030204" pitchFamily="34" charset="0"/>
                          <a:cs typeface="Calibri" panose="020F0502020204030204" pitchFamily="34" charset="0"/>
                        </a:rPr>
                        <a:t>Item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en-GB"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Who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800"/>
                        </a:spcAft>
                      </a:pPr>
                      <a:r>
                        <a:rPr lang="en-GB" sz="1600" b="1">
                          <a:solidFill>
                            <a:srgbClr val="000000"/>
                          </a:solidFill>
                          <a:effectLst/>
                          <a:latin typeface="Calibri" panose="020F0502020204030204" pitchFamily="34" charset="0"/>
                          <a:ea typeface="Calibri" panose="020F0502020204030204" pitchFamily="34" charset="0"/>
                          <a:cs typeface="Calibri" panose="020F0502020204030204" pitchFamily="34" charset="0"/>
                        </a:rPr>
                        <a:t>Time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661154283"/>
                  </a:ext>
                </a:extLst>
              </a:tr>
              <a:tr h="265293">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dirty="0">
                          <a:effectLst/>
                          <a:latin typeface="Calibri" panose="020F0502020204030204" pitchFamily="34" charset="0"/>
                          <a:ea typeface="Calibri" panose="020F0502020204030204" pitchFamily="34" charset="0"/>
                          <a:cs typeface="Calibri" panose="020F0502020204030204" pitchFamily="34" charset="0"/>
                        </a:rPr>
                        <a:t>Welcome and </a:t>
                      </a:r>
                      <a:r>
                        <a:rPr lang="en-GB" sz="1600" dirty="0">
                          <a:effectLst/>
                          <a:latin typeface="Calibri" panose="020F0502020204030204" pitchFamily="34" charset="0"/>
                          <a:ea typeface="Calibri" panose="020F0502020204030204" pitchFamily="34" charset="0"/>
                          <a:cs typeface="Times New Roman" panose="02020603050405020304" pitchFamily="18" charset="0"/>
                        </a:rPr>
                        <a:t>Updates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effectLst/>
                          <a:latin typeface="Calibri" panose="020F0502020204030204" pitchFamily="34" charset="0"/>
                          <a:ea typeface="Calibri" panose="020F0502020204030204" pitchFamily="34" charset="0"/>
                          <a:cs typeface="Calibri" panose="020F0502020204030204" pitchFamily="34" charset="0"/>
                        </a:rPr>
                        <a:t>Al Whitelaw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3.30 pm (10 mins)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450091"/>
                  </a:ext>
                </a:extLst>
              </a:tr>
              <a:tr h="889624">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Thames Valley Police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dirty="0">
                          <a:solidFill>
                            <a:srgbClr val="3C4043"/>
                          </a:solidFill>
                          <a:effectLst/>
                          <a:latin typeface="Calibri" panose="020F0502020204030204" pitchFamily="34" charset="0"/>
                          <a:ea typeface="Calibri" panose="020F0502020204030204" pitchFamily="34" charset="0"/>
                          <a:cs typeface="Calibri" panose="020F0502020204030204" pitchFamily="34" charset="0"/>
                        </a:rPr>
                        <a:t>Angela </a:t>
                      </a:r>
                      <a:r>
                        <a:rPr lang="en-GB" sz="1600" b="1" dirty="0" err="1">
                          <a:solidFill>
                            <a:srgbClr val="3C4043"/>
                          </a:solidFill>
                          <a:effectLst/>
                          <a:latin typeface="Calibri" panose="020F0502020204030204" pitchFamily="34" charset="0"/>
                          <a:ea typeface="Calibri" panose="020F0502020204030204" pitchFamily="34" charset="0"/>
                          <a:cs typeface="Calibri" panose="020F0502020204030204" pitchFamily="34" charset="0"/>
                        </a:rPr>
                        <a:t>Ferrucci</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3.40 pm (15 mins)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3145947"/>
                  </a:ext>
                </a:extLst>
              </a:tr>
              <a:tr h="690145">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b="0"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Online Boxall Profile Updates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Joanne Davies</a:t>
                      </a:r>
                    </a:p>
                    <a:p>
                      <a:pPr>
                        <a:lnSpc>
                          <a:spcPct val="107000"/>
                        </a:lnSpc>
                        <a:spcAft>
                          <a:spcPts val="800"/>
                        </a:spcAft>
                      </a:pPr>
                      <a:r>
                        <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Rebecca Pope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dirty="0">
                          <a:effectLst/>
                          <a:latin typeface="Calibri" panose="020F0502020204030204" pitchFamily="34" charset="0"/>
                          <a:ea typeface="Calibri" panose="020F0502020204030204" pitchFamily="34" charset="0"/>
                          <a:cs typeface="Calibri" panose="020F0502020204030204" pitchFamily="34" charset="0"/>
                        </a:rPr>
                        <a:t>3.55pm (15 mins)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279640"/>
                  </a:ext>
                </a:extLst>
              </a:tr>
              <a:tr h="788737">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b="0"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Breathe</a:t>
                      </a:r>
                      <a:r>
                        <a:rPr lang="en-GB" sz="1600" dirty="0">
                          <a:effectLst/>
                          <a:latin typeface="Tahoma" panose="020B0604030504040204" pitchFamily="34" charset="0"/>
                          <a:ea typeface="Calibri" panose="020F0502020204030204" pitchFamily="34" charset="0"/>
                          <a:cs typeface="Times New Roman" panose="02020603050405020304" pitchFamily="18" charset="0"/>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algn="l" rtl="0">
                        <a:lnSpc>
                          <a:spcPct val="107000"/>
                        </a:lnSpc>
                        <a:spcBef>
                          <a:spcPts val="0"/>
                        </a:spcBef>
                        <a:spcAft>
                          <a:spcPts val="800"/>
                        </a:spcAft>
                        <a:buClr>
                          <a:srgbClr val="000000"/>
                        </a:buClr>
                        <a:buFont typeface="Arial"/>
                      </a:pPr>
                      <a:r>
                        <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Chris </a:t>
                      </a:r>
                      <a:r>
                        <a:rPr lang="en-GB" sz="1600" b="1" i="0" u="none" strike="noStrike" cap="none" dirty="0" err="1">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Caughey</a:t>
                      </a:r>
                      <a:endPar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4.10pm (15 mins)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176983"/>
                  </a:ext>
                </a:extLst>
              </a:tr>
              <a:tr h="818315">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Young Carers - Family Action</a:t>
                      </a: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endPar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Sarah Collin </a:t>
                      </a:r>
                    </a:p>
                    <a:p>
                      <a:pPr marR="0" algn="l" rtl="0">
                        <a:lnSpc>
                          <a:spcPct val="107000"/>
                        </a:lnSpc>
                        <a:spcBef>
                          <a:spcPts val="0"/>
                        </a:spcBef>
                        <a:spcAft>
                          <a:spcPts val="800"/>
                        </a:spcAft>
                        <a:buClr>
                          <a:srgbClr val="000000"/>
                        </a:buClr>
                        <a:buFont typeface="Arial"/>
                      </a:pPr>
                      <a:endPar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4.25 (15 mins)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025100"/>
                  </a:ext>
                </a:extLst>
              </a:tr>
              <a:tr h="633291">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b="1" i="0" u="none" strike="noStrike" cap="none" dirty="0">
                          <a:solidFill>
                            <a:schemeClr val="tx1"/>
                          </a:solidFill>
                          <a:effectLst/>
                          <a:latin typeface="Calibri" panose="020F0502020204030204" pitchFamily="34" charset="0"/>
                          <a:ea typeface="Calibri" panose="020F0502020204030204" pitchFamily="34" charset="0"/>
                          <a:cs typeface="Calibri" panose="020F0502020204030204" pitchFamily="34" charset="0"/>
                          <a:sym typeface="Arial"/>
                        </a:rPr>
                        <a:t>Virtual School – Oct ‘23 updates.</a:t>
                      </a:r>
                    </a:p>
                    <a:p>
                      <a:pPr>
                        <a:lnSpc>
                          <a:spcPct val="107000"/>
                        </a:lnSpc>
                        <a:spcAft>
                          <a:spcPts val="800"/>
                        </a:spcAft>
                      </a:pPr>
                      <a:r>
                        <a:rPr lang="en-GB"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en-GB"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Suzanne Parrott </a:t>
                      </a:r>
                    </a:p>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GB" sz="1600" b="1" dirty="0">
                          <a:effectLst/>
                          <a:latin typeface="Calibri" panose="020F0502020204030204" pitchFamily="34" charset="0"/>
                          <a:ea typeface="Calibri" panose="020F0502020204030204" pitchFamily="34" charset="0"/>
                          <a:cs typeface="Times New Roman" panose="02020603050405020304" pitchFamily="18" charset="0"/>
                        </a:rPr>
                        <a:t>Ritchie Clarke</a:t>
                      </a:r>
                      <a:r>
                        <a:rPr lang="en-GB" sz="1600" dirty="0">
                          <a:effectLst/>
                          <a:latin typeface="Calibri" panose="020F0502020204030204" pitchFamily="34" charset="0"/>
                          <a:ea typeface="Calibri" panose="020F0502020204030204" pitchFamily="34" charset="0"/>
                          <a:cs typeface="Times New Roman" panose="02020603050405020304" pitchFamily="18" charset="0"/>
                        </a:rPr>
                        <a:t> (Specialist EWO for Children with a SW)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600" dirty="0">
                          <a:effectLst/>
                          <a:latin typeface="Calibri" panose="020F0502020204030204" pitchFamily="34" charset="0"/>
                          <a:ea typeface="Calibri" panose="020F0502020204030204" pitchFamily="34" charset="0"/>
                          <a:cs typeface="Calibri" panose="020F0502020204030204" pitchFamily="34" charset="0"/>
                        </a:rPr>
                        <a:t>4.40pm (15 mins)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4552792"/>
                  </a:ext>
                </a:extLst>
              </a:tr>
              <a:tr h="215972">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Questions and Feedback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Calibri" panose="020F0502020204030204" pitchFamily="34"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387584"/>
                  </a:ext>
                </a:extLst>
              </a:tr>
            </a:tbl>
          </a:graphicData>
        </a:graphic>
      </p:graphicFrame>
      <p:sp>
        <p:nvSpPr>
          <p:cNvPr id="5" name="TextBox 4">
            <a:extLst>
              <a:ext uri="{FF2B5EF4-FFF2-40B4-BE49-F238E27FC236}">
                <a16:creationId xmlns:a16="http://schemas.microsoft.com/office/drawing/2014/main" id="{5BFE8669-8E7B-DA40-186F-DB34AB54E4ED}"/>
              </a:ext>
            </a:extLst>
          </p:cNvPr>
          <p:cNvSpPr txBox="1"/>
          <p:nvPr/>
        </p:nvSpPr>
        <p:spPr>
          <a:xfrm>
            <a:off x="411232" y="5966503"/>
            <a:ext cx="2838450" cy="523220"/>
          </a:xfrm>
          <a:prstGeom prst="rect">
            <a:avLst/>
          </a:prstGeom>
          <a:noFill/>
        </p:spPr>
        <p:txBody>
          <a:bodyPr wrap="square">
            <a:spAutoFit/>
          </a:bodyPr>
          <a:lstStyle/>
          <a:p>
            <a:r>
              <a:rPr lang="en-GB" dirty="0">
                <a:hlinkClick r:id="rId3"/>
              </a:rPr>
              <a:t>https://www.leadershipupdate-rbwm.co.uk/semh-service/</a:t>
            </a:r>
            <a:endParaRPr lang="en-GB" dirty="0"/>
          </a:p>
        </p:txBody>
      </p:sp>
      <p:sp>
        <p:nvSpPr>
          <p:cNvPr id="6" name="TextBox 5">
            <a:extLst>
              <a:ext uri="{FF2B5EF4-FFF2-40B4-BE49-F238E27FC236}">
                <a16:creationId xmlns:a16="http://schemas.microsoft.com/office/drawing/2014/main" id="{17B4D321-2ADF-6825-49E9-0BCA7B3BF2F8}"/>
              </a:ext>
            </a:extLst>
          </p:cNvPr>
          <p:cNvSpPr txBox="1"/>
          <p:nvPr/>
        </p:nvSpPr>
        <p:spPr>
          <a:xfrm>
            <a:off x="3192532" y="5966503"/>
            <a:ext cx="2838450" cy="738664"/>
          </a:xfrm>
          <a:prstGeom prst="rect">
            <a:avLst/>
          </a:prstGeom>
          <a:noFill/>
        </p:spPr>
        <p:txBody>
          <a:bodyPr wrap="square">
            <a:spAutoFit/>
          </a:bodyPr>
          <a:lstStyle/>
          <a:p>
            <a:r>
              <a:rPr lang="en-GB" dirty="0">
                <a:hlinkClick r:id="rId4"/>
              </a:rPr>
              <a:t>https://www.leadershipupdate-rbwm.co.uk/information-for-all-schools/</a:t>
            </a:r>
            <a:endParaRPr lang="en-GB" dirty="0"/>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287a64b4b81_0_58"/>
          <p:cNvSpPr txBox="1">
            <a:spLocks noGrp="1"/>
          </p:cNvSpPr>
          <p:nvPr>
            <p:ph type="title"/>
          </p:nvPr>
        </p:nvSpPr>
        <p:spPr>
          <a:xfrm>
            <a:off x="364500" y="1221750"/>
            <a:ext cx="6687675" cy="405000"/>
          </a:xfrm>
          <a:prstGeom prst="rect">
            <a:avLst/>
          </a:prstGeom>
          <a:noFill/>
          <a:ln>
            <a:noFill/>
          </a:ln>
        </p:spPr>
        <p:txBody>
          <a:bodyPr spcFirstLastPara="1" wrap="square" lIns="0" tIns="0" rIns="0" bIns="0" anchor="t" anchorCtr="0">
            <a:normAutofit/>
          </a:bodyPr>
          <a:lstStyle/>
          <a:p>
            <a:r>
              <a:rPr lang="en-GB"/>
              <a:t>New search, filter and custom groups</a:t>
            </a:r>
            <a:endParaRPr/>
          </a:p>
        </p:txBody>
      </p:sp>
      <p:sp>
        <p:nvSpPr>
          <p:cNvPr id="207" name="Google Shape;207;g287a64b4b81_0_58"/>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20</a:t>
            </a:fld>
            <a:endParaRPr/>
          </a:p>
        </p:txBody>
      </p:sp>
      <p:sp>
        <p:nvSpPr>
          <p:cNvPr id="208" name="Google Shape;208;g287a64b4b81_0_58"/>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209" name="Google Shape;209;g287a64b4b81_0_58"/>
          <p:cNvGrpSpPr/>
          <p:nvPr/>
        </p:nvGrpSpPr>
        <p:grpSpPr>
          <a:xfrm>
            <a:off x="386954" y="4637250"/>
            <a:ext cx="8370000" cy="950400"/>
            <a:chOff x="515938" y="5040000"/>
            <a:chExt cx="11160000" cy="1267200"/>
          </a:xfrm>
        </p:grpSpPr>
        <p:cxnSp>
          <p:nvCxnSpPr>
            <p:cNvPr id="210" name="Google Shape;210;g287a64b4b81_0_58"/>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211" name="Google Shape;211;g287a64b4b81_0_58"/>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212" name="Google Shape;212;g287a64b4b81_0_58"/>
          <p:cNvSpPr txBox="1">
            <a:spLocks noGrp="1"/>
          </p:cNvSpPr>
          <p:nvPr>
            <p:ph type="body" idx="1"/>
          </p:nvPr>
        </p:nvSpPr>
        <p:spPr>
          <a:xfrm>
            <a:off x="364500" y="2049300"/>
            <a:ext cx="3311325" cy="3240000"/>
          </a:xfrm>
          <a:prstGeom prst="rect">
            <a:avLst/>
          </a:prstGeom>
          <a:noFill/>
          <a:ln>
            <a:noFill/>
          </a:ln>
        </p:spPr>
        <p:txBody>
          <a:bodyPr spcFirstLastPara="1" wrap="square" lIns="0" tIns="0" rIns="0" bIns="0" anchor="t" anchorCtr="0">
            <a:noAutofit/>
          </a:bodyPr>
          <a:lstStyle/>
          <a:p>
            <a:pPr marL="0" indent="0">
              <a:lnSpc>
                <a:spcPct val="115000"/>
              </a:lnSpc>
              <a:spcBef>
                <a:spcPts val="900"/>
              </a:spcBef>
              <a:buNone/>
            </a:pPr>
            <a:r>
              <a:rPr lang="en-GB" sz="1275"/>
              <a:t>You can now </a:t>
            </a:r>
            <a:r>
              <a:rPr lang="en-GB" sz="1275" b="1"/>
              <a:t>search</a:t>
            </a:r>
            <a:r>
              <a:rPr lang="en-GB" sz="1275"/>
              <a:t> and </a:t>
            </a:r>
            <a:r>
              <a:rPr lang="en-GB" sz="1275" b="1"/>
              <a:t>filter</a:t>
            </a:r>
            <a:r>
              <a:rPr lang="en-GB" sz="1275"/>
              <a:t> EBP’s and create </a:t>
            </a:r>
            <a:r>
              <a:rPr lang="en-GB" sz="1275" b="1"/>
              <a:t>custom groups</a:t>
            </a:r>
            <a:r>
              <a:rPr lang="en-GB" sz="1275"/>
              <a:t>. You can add to groups, archive and give access to users.</a:t>
            </a:r>
            <a:endParaRPr sz="1275"/>
          </a:p>
          <a:p>
            <a:pPr marL="0" indent="0">
              <a:lnSpc>
                <a:spcPct val="115000"/>
              </a:lnSpc>
              <a:spcBef>
                <a:spcPts val="900"/>
              </a:spcBef>
              <a:buClr>
                <a:schemeClr val="dk2"/>
              </a:buClr>
              <a:buNone/>
            </a:pPr>
            <a:r>
              <a:rPr lang="en-GB" sz="1275" b="1"/>
              <a:t>Search</a:t>
            </a:r>
            <a:r>
              <a:rPr lang="en-GB" sz="1275"/>
              <a:t> - </a:t>
            </a:r>
            <a:r>
              <a:rPr lang="en-GB" sz="1200"/>
              <a:t>You can use the search box to search by reference or name to find a specific EBP.</a:t>
            </a:r>
            <a:endParaRPr sz="1200"/>
          </a:p>
          <a:p>
            <a:pPr marL="0" indent="0">
              <a:lnSpc>
                <a:spcPct val="115000"/>
              </a:lnSpc>
              <a:spcBef>
                <a:spcPts val="900"/>
              </a:spcBef>
              <a:buClr>
                <a:schemeClr val="dk2"/>
              </a:buClr>
              <a:buNone/>
            </a:pPr>
            <a:r>
              <a:rPr lang="en-GB" sz="1275" b="1"/>
              <a:t>Filter</a:t>
            </a:r>
            <a:r>
              <a:rPr lang="en-GB" sz="1275"/>
              <a:t> - </a:t>
            </a:r>
            <a:r>
              <a:rPr lang="en-GB" sz="1200"/>
              <a:t>You can filter by date, year group, class or additional filters. The additional features data is populated from the EBP &amp; profile pages.</a:t>
            </a:r>
            <a:endParaRPr sz="1200"/>
          </a:p>
          <a:p>
            <a:pPr marL="0" indent="0">
              <a:lnSpc>
                <a:spcPct val="115000"/>
              </a:lnSpc>
              <a:spcBef>
                <a:spcPts val="900"/>
              </a:spcBef>
              <a:buClr>
                <a:schemeClr val="dk2"/>
              </a:buClr>
              <a:buNone/>
            </a:pPr>
            <a:r>
              <a:rPr lang="en-GB" sz="1275" b="1"/>
              <a:t>Custom Groups</a:t>
            </a:r>
            <a:r>
              <a:rPr lang="en-GB" sz="1275"/>
              <a:t> - </a:t>
            </a:r>
            <a:r>
              <a:rPr lang="en-GB" sz="1200"/>
              <a:t>Once you have filtered your EBP’s you can </a:t>
            </a:r>
            <a:r>
              <a:rPr lang="en-GB" sz="1200" b="1"/>
              <a:t>select all</a:t>
            </a:r>
            <a:r>
              <a:rPr lang="en-GB" sz="1200"/>
              <a:t> or </a:t>
            </a:r>
            <a:r>
              <a:rPr lang="en-GB" sz="1200" b="1"/>
              <a:t>select individually </a:t>
            </a:r>
            <a:r>
              <a:rPr lang="en-GB" sz="1200"/>
              <a:t>and then add to a group (existing or create a new one) at the bottom of the page.</a:t>
            </a:r>
            <a:endParaRPr sz="1200"/>
          </a:p>
          <a:p>
            <a:pPr marL="0" indent="0">
              <a:spcBef>
                <a:spcPts val="900"/>
              </a:spcBef>
              <a:buClr>
                <a:schemeClr val="dk2"/>
              </a:buClr>
              <a:buNone/>
            </a:pPr>
            <a:endParaRPr sz="1200"/>
          </a:p>
          <a:p>
            <a:pPr marL="0" indent="0">
              <a:lnSpc>
                <a:spcPct val="115000"/>
              </a:lnSpc>
              <a:spcBef>
                <a:spcPts val="0"/>
              </a:spcBef>
              <a:buNone/>
            </a:pPr>
            <a:endParaRPr sz="1350"/>
          </a:p>
          <a:p>
            <a:pPr marL="0" indent="0">
              <a:spcBef>
                <a:spcPts val="0"/>
              </a:spcBef>
              <a:buNone/>
            </a:pPr>
            <a:endParaRPr/>
          </a:p>
          <a:p>
            <a:pPr marL="134999" indent="-43559">
              <a:buSzPts val="1920"/>
              <a:buNone/>
            </a:pPr>
            <a:endParaRPr sz="1200" b="1"/>
          </a:p>
        </p:txBody>
      </p:sp>
      <p:pic>
        <p:nvPicPr>
          <p:cNvPr id="213" name="Google Shape;213;g287a64b4b81_0_58"/>
          <p:cNvPicPr preferRelativeResize="0"/>
          <p:nvPr/>
        </p:nvPicPr>
        <p:blipFill rotWithShape="1">
          <a:blip r:embed="rId4">
            <a:alphaModFix/>
          </a:blip>
          <a:srcRect t="6278" r="42359" b="4793"/>
          <a:stretch/>
        </p:blipFill>
        <p:spPr>
          <a:xfrm>
            <a:off x="3891955" y="1968075"/>
            <a:ext cx="4967720" cy="2528738"/>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87fcbaa6ab_0_34"/>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User Story</a:t>
            </a:r>
            <a:endParaRPr/>
          </a:p>
        </p:txBody>
      </p:sp>
      <p:sp>
        <p:nvSpPr>
          <p:cNvPr id="219" name="Google Shape;219;g287fcbaa6ab_0_34"/>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21</a:t>
            </a:fld>
            <a:endParaRPr/>
          </a:p>
        </p:txBody>
      </p:sp>
      <p:sp>
        <p:nvSpPr>
          <p:cNvPr id="220" name="Google Shape;220;g287fcbaa6ab_0_34"/>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sp>
        <p:nvSpPr>
          <p:cNvPr id="221" name="Google Shape;221;g287fcbaa6ab_0_34"/>
          <p:cNvSpPr/>
          <p:nvPr/>
        </p:nvSpPr>
        <p:spPr>
          <a:xfrm>
            <a:off x="1755788" y="2030194"/>
            <a:ext cx="5238225" cy="2695725"/>
          </a:xfrm>
          <a:prstGeom prst="wedgeRoundRectCallout">
            <a:avLst>
              <a:gd name="adj1" fmla="val -20833"/>
              <a:gd name="adj2" fmla="val 62500"/>
              <a:gd name="adj3" fmla="val 0"/>
            </a:avLst>
          </a:prstGeom>
          <a:solidFill>
            <a:srgbClr val="00C7B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algn="ctr"/>
            <a:r>
              <a:rPr lang="en-GB" sz="2475" b="1">
                <a:solidFill>
                  <a:schemeClr val="lt1"/>
                </a:solidFill>
                <a:latin typeface="Mulish"/>
                <a:ea typeface="Mulish"/>
                <a:cs typeface="Mulish"/>
                <a:sym typeface="Mulish"/>
              </a:rPr>
              <a:t>“Moving children to the next school year/class is too slow and difficult!”</a:t>
            </a:r>
            <a:endParaRPr sz="2475" b="1">
              <a:solidFill>
                <a:schemeClr val="lt1"/>
              </a:solidFill>
              <a:latin typeface="Mulish"/>
              <a:ea typeface="Mulish"/>
              <a:cs typeface="Mulish"/>
              <a:sym typeface="Mulish"/>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87a64b4b81_0_36"/>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New end of year migration</a:t>
            </a:r>
            <a:endParaRPr/>
          </a:p>
        </p:txBody>
      </p:sp>
      <p:sp>
        <p:nvSpPr>
          <p:cNvPr id="227" name="Google Shape;227;g287a64b4b81_0_36"/>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22</a:t>
            </a:fld>
            <a:endParaRPr/>
          </a:p>
        </p:txBody>
      </p:sp>
      <p:sp>
        <p:nvSpPr>
          <p:cNvPr id="228" name="Google Shape;228;g287a64b4b81_0_36"/>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229" name="Google Shape;229;g287a64b4b81_0_36"/>
          <p:cNvGrpSpPr/>
          <p:nvPr/>
        </p:nvGrpSpPr>
        <p:grpSpPr>
          <a:xfrm>
            <a:off x="386954" y="4637250"/>
            <a:ext cx="8370000" cy="950400"/>
            <a:chOff x="515938" y="5040000"/>
            <a:chExt cx="11160000" cy="1267200"/>
          </a:xfrm>
        </p:grpSpPr>
        <p:cxnSp>
          <p:nvCxnSpPr>
            <p:cNvPr id="230" name="Google Shape;230;g287a64b4b81_0_36"/>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231" name="Google Shape;231;g287a64b4b81_0_36"/>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232" name="Google Shape;232;g287a64b4b81_0_36"/>
          <p:cNvSpPr txBox="1">
            <a:spLocks noGrp="1"/>
          </p:cNvSpPr>
          <p:nvPr>
            <p:ph type="body" idx="1"/>
          </p:nvPr>
        </p:nvSpPr>
        <p:spPr>
          <a:xfrm>
            <a:off x="386963" y="1772569"/>
            <a:ext cx="3078225" cy="3240000"/>
          </a:xfrm>
          <a:prstGeom prst="rect">
            <a:avLst/>
          </a:prstGeom>
          <a:noFill/>
          <a:ln>
            <a:noFill/>
          </a:ln>
        </p:spPr>
        <p:txBody>
          <a:bodyPr spcFirstLastPara="1" wrap="square" lIns="0" tIns="0" rIns="0" bIns="0" anchor="t" anchorCtr="0">
            <a:noAutofit/>
          </a:bodyPr>
          <a:lstStyle/>
          <a:p>
            <a:pPr marL="0" indent="0">
              <a:lnSpc>
                <a:spcPct val="115000"/>
              </a:lnSpc>
              <a:spcBef>
                <a:spcPts val="0"/>
              </a:spcBef>
              <a:buClr>
                <a:schemeClr val="dk2"/>
              </a:buClr>
              <a:buNone/>
            </a:pPr>
            <a:r>
              <a:rPr lang="en-GB" sz="1200"/>
              <a:t>We have developed a </a:t>
            </a:r>
            <a:r>
              <a:rPr lang="en-GB" sz="1200" b="1"/>
              <a:t>simple and easy </a:t>
            </a:r>
            <a:r>
              <a:rPr lang="en-GB" sz="1200"/>
              <a:t>way to move all pupils to their next class at the end of the academic year.</a:t>
            </a:r>
            <a:endParaRPr sz="1200"/>
          </a:p>
          <a:p>
            <a:pPr marL="0" indent="0">
              <a:lnSpc>
                <a:spcPct val="115000"/>
              </a:lnSpc>
              <a:spcBef>
                <a:spcPts val="900"/>
              </a:spcBef>
              <a:buClr>
                <a:schemeClr val="dk2"/>
              </a:buClr>
              <a:buNone/>
            </a:pPr>
            <a:r>
              <a:rPr lang="en-GB" sz="1200"/>
              <a:t>Simply select which class each class is migrating to. For any children that are leaving the setting you can select “remove these children from all classes”. You can also select “do not move children in the class” or use “uncategorised”</a:t>
            </a:r>
            <a:endParaRPr sz="1200"/>
          </a:p>
          <a:p>
            <a:pPr marL="0" indent="0">
              <a:lnSpc>
                <a:spcPct val="115000"/>
              </a:lnSpc>
              <a:spcBef>
                <a:spcPts val="900"/>
              </a:spcBef>
              <a:buClr>
                <a:schemeClr val="dk2"/>
              </a:buClr>
              <a:buSzPts val="1100"/>
              <a:buNone/>
            </a:pPr>
            <a:r>
              <a:rPr lang="en-GB" sz="1200"/>
              <a:t>When you are happy with your selections you can submit, review, edit if necessary and then update all classes ready for the next academic year.</a:t>
            </a:r>
            <a:endParaRPr sz="1200"/>
          </a:p>
          <a:p>
            <a:pPr marL="0" indent="0">
              <a:lnSpc>
                <a:spcPct val="115000"/>
              </a:lnSpc>
              <a:spcBef>
                <a:spcPts val="900"/>
              </a:spcBef>
              <a:buClr>
                <a:schemeClr val="dk2"/>
              </a:buClr>
              <a:buNone/>
            </a:pPr>
            <a:r>
              <a:rPr lang="en-GB" sz="1200" b="1"/>
              <a:t>Organisations will still be able to move children individually if required.</a:t>
            </a:r>
            <a:endParaRPr sz="1200" b="1"/>
          </a:p>
          <a:p>
            <a:pPr marL="0" indent="0">
              <a:spcBef>
                <a:spcPts val="900"/>
              </a:spcBef>
              <a:buNone/>
            </a:pPr>
            <a:endParaRPr sz="1350"/>
          </a:p>
          <a:p>
            <a:pPr marL="134999" indent="-43559">
              <a:buSzPts val="1920"/>
              <a:buNone/>
            </a:pPr>
            <a:endParaRPr sz="1200" b="1"/>
          </a:p>
        </p:txBody>
      </p:sp>
      <p:pic>
        <p:nvPicPr>
          <p:cNvPr id="233" name="Google Shape;233;g287a64b4b81_0_36"/>
          <p:cNvPicPr preferRelativeResize="0"/>
          <p:nvPr/>
        </p:nvPicPr>
        <p:blipFill rotWithShape="1">
          <a:blip r:embed="rId4">
            <a:alphaModFix/>
          </a:blip>
          <a:srcRect l="8517" t="18219" r="50671" b="18143"/>
          <a:stretch/>
        </p:blipFill>
        <p:spPr>
          <a:xfrm>
            <a:off x="3714938" y="1849857"/>
            <a:ext cx="5270607" cy="2704669"/>
          </a:xfrm>
          <a:prstGeom prst="rect">
            <a:avLst/>
          </a:prstGeom>
          <a:noFill/>
          <a:ln>
            <a:noFill/>
          </a:ln>
          <a:effectLst>
            <a:outerShdw blurRad="57150" dist="19050" dir="5400000" algn="bl" rotWithShape="0">
              <a:srgbClr val="000000">
                <a:alpha val="49800"/>
              </a:srgbClr>
            </a:outerShdw>
          </a:effectLst>
        </p:spPr>
      </p:pic>
      <p:sp>
        <p:nvSpPr>
          <p:cNvPr id="234" name="Google Shape;234;g287a64b4b81_0_36"/>
          <p:cNvSpPr/>
          <p:nvPr/>
        </p:nvSpPr>
        <p:spPr>
          <a:xfrm>
            <a:off x="7506375" y="1269206"/>
            <a:ext cx="1288350" cy="1288350"/>
          </a:xfrm>
          <a:prstGeom prst="ellipse">
            <a:avLst/>
          </a:prstGeom>
          <a:solidFill>
            <a:srgbClr val="00C7B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algn="ctr">
              <a:buSzPts val="1300"/>
            </a:pPr>
            <a:endParaRPr sz="975" b="1">
              <a:solidFill>
                <a:srgbClr val="FFFFFF"/>
              </a:solidFill>
              <a:latin typeface="Mulish"/>
              <a:ea typeface="Mulish"/>
              <a:cs typeface="Mulish"/>
              <a:sym typeface="Mulish"/>
            </a:endParaRPr>
          </a:p>
        </p:txBody>
      </p:sp>
      <p:sp>
        <p:nvSpPr>
          <p:cNvPr id="235" name="Google Shape;235;g287a64b4b81_0_36"/>
          <p:cNvSpPr txBox="1"/>
          <p:nvPr/>
        </p:nvSpPr>
        <p:spPr>
          <a:xfrm>
            <a:off x="7628100" y="1584432"/>
            <a:ext cx="1044900" cy="657850"/>
          </a:xfrm>
          <a:prstGeom prst="rect">
            <a:avLst/>
          </a:prstGeom>
          <a:noFill/>
          <a:ln>
            <a:noFill/>
          </a:ln>
        </p:spPr>
        <p:txBody>
          <a:bodyPr spcFirstLastPara="1" wrap="square" lIns="68569" tIns="68569" rIns="68569" bIns="68569" anchor="t" anchorCtr="0">
            <a:spAutoFit/>
          </a:bodyPr>
          <a:lstStyle/>
          <a:p>
            <a:pPr algn="ctr">
              <a:buSzPts val="1200"/>
            </a:pPr>
            <a:r>
              <a:rPr lang="en-GB" sz="1125">
                <a:solidFill>
                  <a:srgbClr val="FFFFFF"/>
                </a:solidFill>
                <a:latin typeface="Mulish"/>
                <a:ea typeface="Mulish"/>
                <a:cs typeface="Mulish"/>
                <a:sym typeface="Mulish"/>
              </a:rPr>
              <a:t>Available in </a:t>
            </a:r>
            <a:r>
              <a:rPr lang="en-GB" sz="1125" b="1">
                <a:solidFill>
                  <a:srgbClr val="FFFFFF"/>
                </a:solidFill>
                <a:latin typeface="Mulish"/>
                <a:ea typeface="Mulish"/>
                <a:cs typeface="Mulish"/>
                <a:sym typeface="Mulish"/>
              </a:rPr>
              <a:t>Manage my Organisation</a:t>
            </a:r>
            <a:endParaRPr sz="1125">
              <a:solidFill>
                <a:srgbClr val="FFFFFF"/>
              </a:solidFill>
              <a:latin typeface="Mulish"/>
              <a:ea typeface="Mulish"/>
              <a:cs typeface="Mulish"/>
              <a:sym typeface="Mulish"/>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287fcbaa6ab_0_41"/>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User Story</a:t>
            </a:r>
            <a:endParaRPr/>
          </a:p>
        </p:txBody>
      </p:sp>
      <p:sp>
        <p:nvSpPr>
          <p:cNvPr id="241" name="Google Shape;241;g287fcbaa6ab_0_41"/>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23</a:t>
            </a:fld>
            <a:endParaRPr/>
          </a:p>
        </p:txBody>
      </p:sp>
      <p:sp>
        <p:nvSpPr>
          <p:cNvPr id="242" name="Google Shape;242;g287fcbaa6ab_0_41"/>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sp>
        <p:nvSpPr>
          <p:cNvPr id="243" name="Google Shape;243;g287fcbaa6ab_0_41"/>
          <p:cNvSpPr/>
          <p:nvPr/>
        </p:nvSpPr>
        <p:spPr>
          <a:xfrm>
            <a:off x="1755788" y="2030194"/>
            <a:ext cx="5238225" cy="2695725"/>
          </a:xfrm>
          <a:prstGeom prst="wedgeRoundRectCallout">
            <a:avLst>
              <a:gd name="adj1" fmla="val -20833"/>
              <a:gd name="adj2" fmla="val 62500"/>
              <a:gd name="adj3" fmla="val 0"/>
            </a:avLst>
          </a:prstGeom>
          <a:solidFill>
            <a:srgbClr val="00C7B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algn="ctr"/>
            <a:r>
              <a:rPr lang="en-GB" sz="2475" b="1">
                <a:solidFill>
                  <a:schemeClr val="lt1"/>
                </a:solidFill>
                <a:latin typeface="Mulish"/>
                <a:ea typeface="Mulish"/>
                <a:cs typeface="Mulish"/>
                <a:sym typeface="Mulish"/>
              </a:rPr>
              <a:t>“We need to add all of our pupils in one go!”</a:t>
            </a:r>
            <a:endParaRPr sz="2475" b="1">
              <a:solidFill>
                <a:schemeClr val="lt1"/>
              </a:solidFill>
              <a:latin typeface="Mulish"/>
              <a:ea typeface="Mulish"/>
              <a:cs typeface="Mulish"/>
              <a:sym typeface="Mulish"/>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5"/>
          <p:cNvPicPr preferRelativeResize="0"/>
          <p:nvPr/>
        </p:nvPicPr>
        <p:blipFill rotWithShape="1">
          <a:blip r:embed="rId3">
            <a:alphaModFix/>
          </a:blip>
          <a:srcRect/>
          <a:stretch/>
        </p:blipFill>
        <p:spPr>
          <a:xfrm>
            <a:off x="6573282" y="2571497"/>
            <a:ext cx="2317894" cy="1364982"/>
          </a:xfrm>
          <a:prstGeom prst="rect">
            <a:avLst/>
          </a:prstGeom>
          <a:noFill/>
          <a:ln>
            <a:noFill/>
          </a:ln>
          <a:effectLst>
            <a:outerShdw blurRad="57150" dist="19050" dir="5400000" algn="bl" rotWithShape="0">
              <a:srgbClr val="000000">
                <a:alpha val="50000"/>
              </a:srgbClr>
            </a:outerShdw>
          </a:effectLst>
        </p:spPr>
      </p:pic>
      <p:sp>
        <p:nvSpPr>
          <p:cNvPr id="249" name="Google Shape;249;p5"/>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Import</a:t>
            </a:r>
            <a:endParaRPr/>
          </a:p>
        </p:txBody>
      </p:sp>
      <p:sp>
        <p:nvSpPr>
          <p:cNvPr id="250" name="Google Shape;250;p5"/>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24</a:t>
            </a:fld>
            <a:endParaRPr/>
          </a:p>
        </p:txBody>
      </p:sp>
      <p:sp>
        <p:nvSpPr>
          <p:cNvPr id="251" name="Google Shape;251;p5"/>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252" name="Google Shape;252;p5"/>
          <p:cNvGrpSpPr/>
          <p:nvPr/>
        </p:nvGrpSpPr>
        <p:grpSpPr>
          <a:xfrm>
            <a:off x="386954" y="4637250"/>
            <a:ext cx="8370094" cy="950400"/>
            <a:chOff x="515938" y="5040000"/>
            <a:chExt cx="11160125" cy="1267200"/>
          </a:xfrm>
        </p:grpSpPr>
        <p:cxnSp>
          <p:nvCxnSpPr>
            <p:cNvPr id="253" name="Google Shape;253;p5"/>
            <p:cNvCxnSpPr/>
            <p:nvPr/>
          </p:nvCxnSpPr>
          <p:spPr>
            <a:xfrm>
              <a:off x="515938" y="6307200"/>
              <a:ext cx="11160125" cy="0"/>
            </a:xfrm>
            <a:prstGeom prst="straightConnector1">
              <a:avLst/>
            </a:prstGeom>
            <a:noFill/>
            <a:ln w="9525" cap="flat" cmpd="sng">
              <a:solidFill>
                <a:schemeClr val="lt2"/>
              </a:solidFill>
              <a:prstDash val="solid"/>
              <a:miter lim="800000"/>
              <a:headEnd type="none" w="sm" len="sm"/>
              <a:tailEnd type="none" w="sm" len="sm"/>
            </a:ln>
          </p:spPr>
        </p:cxnSp>
        <p:pic>
          <p:nvPicPr>
            <p:cNvPr id="254" name="Google Shape;254;p5"/>
            <p:cNvPicPr preferRelativeResize="0"/>
            <p:nvPr/>
          </p:nvPicPr>
          <p:blipFill rotWithShape="1">
            <a:blip r:embed="rId4">
              <a:alphaModFix/>
            </a:blip>
            <a:srcRect/>
            <a:stretch/>
          </p:blipFill>
          <p:spPr>
            <a:xfrm>
              <a:off x="10620001" y="5040000"/>
              <a:ext cx="1039099" cy="1044000"/>
            </a:xfrm>
            <a:prstGeom prst="rect">
              <a:avLst/>
            </a:prstGeom>
            <a:noFill/>
            <a:ln>
              <a:noFill/>
            </a:ln>
          </p:spPr>
        </p:pic>
      </p:grpSp>
      <p:sp>
        <p:nvSpPr>
          <p:cNvPr id="255" name="Google Shape;255;p5"/>
          <p:cNvSpPr txBox="1">
            <a:spLocks noGrp="1"/>
          </p:cNvSpPr>
          <p:nvPr>
            <p:ph type="body" idx="1"/>
          </p:nvPr>
        </p:nvSpPr>
        <p:spPr>
          <a:xfrm>
            <a:off x="386963" y="1809000"/>
            <a:ext cx="8034975" cy="3240000"/>
          </a:xfrm>
          <a:prstGeom prst="rect">
            <a:avLst/>
          </a:prstGeom>
          <a:noFill/>
          <a:ln>
            <a:noFill/>
          </a:ln>
        </p:spPr>
        <p:txBody>
          <a:bodyPr spcFirstLastPara="1" wrap="square" lIns="0" tIns="0" rIns="0" bIns="0" anchor="t" anchorCtr="0">
            <a:noAutofit/>
          </a:bodyPr>
          <a:lstStyle/>
          <a:p>
            <a:pPr marL="0" indent="0">
              <a:lnSpc>
                <a:spcPct val="115000"/>
              </a:lnSpc>
              <a:spcBef>
                <a:spcPts val="0"/>
              </a:spcBef>
              <a:buNone/>
            </a:pPr>
            <a:r>
              <a:rPr lang="en-GB" sz="1350"/>
              <a:t>We have introduced a simple way for organisations to import their pupil data through our new</a:t>
            </a:r>
            <a:r>
              <a:rPr lang="en-GB" sz="1350" b="1"/>
              <a:t> Import Function</a:t>
            </a:r>
            <a:r>
              <a:rPr lang="en-GB" sz="1350"/>
              <a:t>. This will allow organisations to bulk upload their pupil data and allocate to the correct classes. This will save settings valuable time and resources.</a:t>
            </a:r>
            <a:endParaRPr sz="1350"/>
          </a:p>
          <a:p>
            <a:pPr marL="0" indent="0">
              <a:lnSpc>
                <a:spcPct val="115000"/>
              </a:lnSpc>
              <a:spcBef>
                <a:spcPts val="0"/>
              </a:spcBef>
              <a:buNone/>
            </a:pPr>
            <a:endParaRPr sz="1350"/>
          </a:p>
          <a:p>
            <a:pPr marL="0" indent="0">
              <a:lnSpc>
                <a:spcPct val="115000"/>
              </a:lnSpc>
              <a:spcBef>
                <a:spcPts val="0"/>
              </a:spcBef>
              <a:buNone/>
            </a:pPr>
            <a:r>
              <a:rPr lang="en-GB" sz="1350"/>
              <a:t>You will find this function in your </a:t>
            </a:r>
            <a:r>
              <a:rPr lang="en-GB" sz="1350" b="1"/>
              <a:t>My EBP’s</a:t>
            </a:r>
            <a:r>
              <a:rPr lang="en-GB" sz="1350"/>
              <a:t> menu.</a:t>
            </a:r>
            <a:endParaRPr sz="1350"/>
          </a:p>
          <a:p>
            <a:pPr marL="0" indent="0">
              <a:lnSpc>
                <a:spcPct val="115000"/>
              </a:lnSpc>
              <a:spcBef>
                <a:spcPts val="0"/>
              </a:spcBef>
              <a:buNone/>
            </a:pPr>
            <a:endParaRPr sz="1350"/>
          </a:p>
          <a:p>
            <a:pPr marL="0" indent="0">
              <a:spcBef>
                <a:spcPts val="0"/>
              </a:spcBef>
              <a:buNone/>
            </a:pPr>
            <a:endParaRPr/>
          </a:p>
          <a:p>
            <a:pPr marL="135000" indent="-43559">
              <a:buSzPts val="1920"/>
              <a:buNone/>
            </a:pPr>
            <a:endParaRPr sz="1200" b="1"/>
          </a:p>
        </p:txBody>
      </p:sp>
      <p:pic>
        <p:nvPicPr>
          <p:cNvPr id="256" name="Google Shape;256;p5"/>
          <p:cNvPicPr preferRelativeResize="0"/>
          <p:nvPr/>
        </p:nvPicPr>
        <p:blipFill rotWithShape="1">
          <a:blip r:embed="rId5">
            <a:alphaModFix/>
          </a:blip>
          <a:srcRect/>
          <a:stretch/>
        </p:blipFill>
        <p:spPr>
          <a:xfrm>
            <a:off x="386963" y="3257879"/>
            <a:ext cx="5958294" cy="1821009"/>
          </a:xfrm>
          <a:prstGeom prst="rect">
            <a:avLst/>
          </a:prstGeom>
          <a:noFill/>
          <a:ln>
            <a:noFill/>
          </a:ln>
          <a:effectLst>
            <a:outerShdw blurRad="57150" dist="19050" dir="5400000" algn="bl" rotWithShape="0">
              <a:srgbClr val="000000">
                <a:alpha val="50000"/>
              </a:srgbClr>
            </a:outerShdw>
          </a:effectLst>
        </p:spPr>
      </p:pic>
      <p:sp>
        <p:nvSpPr>
          <p:cNvPr id="257" name="Google Shape;257;p5"/>
          <p:cNvSpPr/>
          <p:nvPr/>
        </p:nvSpPr>
        <p:spPr>
          <a:xfrm>
            <a:off x="7330352" y="3441448"/>
            <a:ext cx="663525" cy="101025"/>
          </a:xfrm>
          <a:prstGeom prst="flowChartAlternateProcess">
            <a:avLst/>
          </a:prstGeom>
          <a:noFill/>
          <a:ln w="9525" cap="flat" cmpd="sng">
            <a:solidFill>
              <a:srgbClr val="00C7B1"/>
            </a:solidFill>
            <a:prstDash val="solid"/>
            <a:round/>
            <a:headEnd type="none" w="sm" len="sm"/>
            <a:tailEnd type="none" w="sm" len="sm"/>
          </a:ln>
        </p:spPr>
        <p:txBody>
          <a:bodyPr spcFirstLastPara="1" wrap="square" lIns="68569" tIns="68569" rIns="68569" bIns="68569" anchor="ctr" anchorCtr="0">
            <a:noAutofit/>
          </a:bodyPr>
          <a:lstStyle/>
          <a:p>
            <a:pPr algn="ctr">
              <a:buSzPts val="1400"/>
            </a:pPr>
            <a:endParaRPr sz="1050">
              <a:latin typeface="Mulish"/>
              <a:ea typeface="Mulish"/>
              <a:cs typeface="Mulish"/>
              <a:sym typeface="Mulish"/>
            </a:endParaRPr>
          </a:p>
        </p:txBody>
      </p:sp>
      <p:cxnSp>
        <p:nvCxnSpPr>
          <p:cNvPr id="258" name="Google Shape;258;p5"/>
          <p:cNvCxnSpPr/>
          <p:nvPr/>
        </p:nvCxnSpPr>
        <p:spPr>
          <a:xfrm rot="10800000" flipH="1">
            <a:off x="5325638" y="2817038"/>
            <a:ext cx="2178450" cy="633825"/>
          </a:xfrm>
          <a:prstGeom prst="straightConnector1">
            <a:avLst/>
          </a:prstGeom>
          <a:noFill/>
          <a:ln w="9525" cap="flat" cmpd="sng">
            <a:solidFill>
              <a:srgbClr val="505759"/>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3de23c0f0d_0_12"/>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Import</a:t>
            </a:r>
            <a:endParaRPr/>
          </a:p>
        </p:txBody>
      </p:sp>
      <p:sp>
        <p:nvSpPr>
          <p:cNvPr id="264" name="Google Shape;264;g23de23c0f0d_0_12"/>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25</a:t>
            </a:fld>
            <a:endParaRPr/>
          </a:p>
        </p:txBody>
      </p:sp>
      <p:sp>
        <p:nvSpPr>
          <p:cNvPr id="265" name="Google Shape;265;g23de23c0f0d_0_12"/>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266" name="Google Shape;266;g23de23c0f0d_0_12"/>
          <p:cNvGrpSpPr/>
          <p:nvPr/>
        </p:nvGrpSpPr>
        <p:grpSpPr>
          <a:xfrm>
            <a:off x="386954" y="4637250"/>
            <a:ext cx="8370000" cy="950400"/>
            <a:chOff x="515938" y="5040000"/>
            <a:chExt cx="11160000" cy="1267200"/>
          </a:xfrm>
        </p:grpSpPr>
        <p:cxnSp>
          <p:nvCxnSpPr>
            <p:cNvPr id="267" name="Google Shape;267;g23de23c0f0d_0_12"/>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268" name="Google Shape;268;g23de23c0f0d_0_12"/>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269" name="Google Shape;269;g23de23c0f0d_0_12"/>
          <p:cNvSpPr txBox="1">
            <a:spLocks noGrp="1"/>
          </p:cNvSpPr>
          <p:nvPr>
            <p:ph type="body" idx="1"/>
          </p:nvPr>
        </p:nvSpPr>
        <p:spPr>
          <a:xfrm>
            <a:off x="386963" y="1809000"/>
            <a:ext cx="4079025" cy="3240000"/>
          </a:xfrm>
          <a:prstGeom prst="rect">
            <a:avLst/>
          </a:prstGeom>
          <a:noFill/>
          <a:ln>
            <a:noFill/>
          </a:ln>
        </p:spPr>
        <p:txBody>
          <a:bodyPr spcFirstLastPara="1" wrap="square" lIns="0" tIns="0" rIns="0" bIns="0" anchor="t" anchorCtr="0">
            <a:noAutofit/>
          </a:bodyPr>
          <a:lstStyle/>
          <a:p>
            <a:pPr marL="0" indent="0">
              <a:lnSpc>
                <a:spcPct val="115000"/>
              </a:lnSpc>
              <a:spcBef>
                <a:spcPts val="0"/>
              </a:spcBef>
              <a:buNone/>
            </a:pPr>
            <a:r>
              <a:rPr lang="en-GB" sz="1425" b="1">
                <a:solidFill>
                  <a:srgbClr val="00C7B1"/>
                </a:solidFill>
              </a:rPr>
              <a:t>Step 1</a:t>
            </a:r>
            <a:endParaRPr sz="1425" b="1">
              <a:solidFill>
                <a:srgbClr val="00C7B1"/>
              </a:solidFill>
            </a:endParaRPr>
          </a:p>
          <a:p>
            <a:pPr marL="0" indent="0">
              <a:lnSpc>
                <a:spcPct val="115000"/>
              </a:lnSpc>
              <a:spcBef>
                <a:spcPts val="0"/>
              </a:spcBef>
              <a:buNone/>
            </a:pPr>
            <a:r>
              <a:rPr lang="en-GB" sz="1200"/>
              <a:t>Download the unique spreadsheet that contains all the columns that you will need to fill out in order to import data into your Boxall Profile® Online organisation. </a:t>
            </a:r>
            <a:endParaRPr sz="1200"/>
          </a:p>
          <a:p>
            <a:pPr marL="0" indent="0">
              <a:lnSpc>
                <a:spcPct val="115000"/>
              </a:lnSpc>
              <a:spcBef>
                <a:spcPts val="0"/>
              </a:spcBef>
              <a:buNone/>
            </a:pPr>
            <a:r>
              <a:rPr lang="en-GB" sz="1200" b="1"/>
              <a:t>Please note you will need to select from the drop-down menus available to ensure you enter the data in the correct format. If the additional/optional fields are not relevant you can leave blank or select Not Applicable.</a:t>
            </a:r>
            <a:endParaRPr sz="1200" b="1"/>
          </a:p>
          <a:p>
            <a:pPr marL="0" indent="0">
              <a:lnSpc>
                <a:spcPct val="115000"/>
              </a:lnSpc>
              <a:spcBef>
                <a:spcPts val="0"/>
              </a:spcBef>
              <a:buNone/>
            </a:pPr>
            <a:endParaRPr sz="1200" b="1"/>
          </a:p>
          <a:p>
            <a:pPr marL="0" indent="0">
              <a:lnSpc>
                <a:spcPct val="115000"/>
              </a:lnSpc>
              <a:spcBef>
                <a:spcPts val="0"/>
              </a:spcBef>
              <a:buNone/>
            </a:pPr>
            <a:r>
              <a:rPr lang="en-GB" sz="1425" b="1">
                <a:solidFill>
                  <a:srgbClr val="00C7B1"/>
                </a:solidFill>
              </a:rPr>
              <a:t>Step 2</a:t>
            </a:r>
            <a:endParaRPr sz="1275">
              <a:solidFill>
                <a:srgbClr val="00C7B1"/>
              </a:solidFill>
            </a:endParaRPr>
          </a:p>
          <a:p>
            <a:pPr marL="0" indent="0">
              <a:lnSpc>
                <a:spcPct val="115000"/>
              </a:lnSpc>
              <a:spcBef>
                <a:spcPts val="0"/>
              </a:spcBef>
              <a:buSzPts val="1600"/>
              <a:buNone/>
            </a:pPr>
            <a:r>
              <a:rPr lang="en-GB" sz="1200"/>
              <a:t>Once you have completed your template, save it as an </a:t>
            </a:r>
            <a:r>
              <a:rPr lang="en-GB" sz="1200" b="1"/>
              <a:t>excel sheet</a:t>
            </a:r>
            <a:r>
              <a:rPr lang="en-GB" sz="1200"/>
              <a:t> and upload it using the browse and upload file function. </a:t>
            </a:r>
            <a:endParaRPr sz="1200"/>
          </a:p>
          <a:p>
            <a:pPr marL="0" indent="0">
              <a:lnSpc>
                <a:spcPct val="115000"/>
              </a:lnSpc>
              <a:spcBef>
                <a:spcPts val="0"/>
              </a:spcBef>
              <a:buClr>
                <a:schemeClr val="dk2"/>
              </a:buClr>
              <a:buSzPts val="1600"/>
              <a:buNone/>
            </a:pPr>
            <a:r>
              <a:rPr lang="en-GB" sz="1200" b="1"/>
              <a:t>Please note you will be able to add classes that don’t appear on the list or your organisation and these will be created for you. Year groups will need to be managed in Manage your organisation.</a:t>
            </a:r>
            <a:endParaRPr sz="1200" b="1"/>
          </a:p>
          <a:p>
            <a:pPr marL="0" indent="0">
              <a:lnSpc>
                <a:spcPct val="115000"/>
              </a:lnSpc>
              <a:spcBef>
                <a:spcPts val="0"/>
              </a:spcBef>
              <a:buNone/>
            </a:pPr>
            <a:endParaRPr sz="1200"/>
          </a:p>
          <a:p>
            <a:pPr marL="0" indent="0">
              <a:lnSpc>
                <a:spcPct val="115000"/>
              </a:lnSpc>
              <a:spcBef>
                <a:spcPts val="0"/>
              </a:spcBef>
              <a:buNone/>
            </a:pPr>
            <a:r>
              <a:rPr lang="en-GB" sz="1200"/>
              <a:t> </a:t>
            </a:r>
            <a:endParaRPr sz="1200"/>
          </a:p>
          <a:p>
            <a:pPr marL="0" indent="0">
              <a:lnSpc>
                <a:spcPct val="115000"/>
              </a:lnSpc>
              <a:spcBef>
                <a:spcPts val="0"/>
              </a:spcBef>
              <a:buNone/>
            </a:pPr>
            <a:endParaRPr sz="1200"/>
          </a:p>
          <a:p>
            <a:pPr marL="0" indent="0">
              <a:lnSpc>
                <a:spcPct val="115000"/>
              </a:lnSpc>
              <a:spcBef>
                <a:spcPts val="0"/>
              </a:spcBef>
              <a:buNone/>
            </a:pPr>
            <a:endParaRPr sz="1200"/>
          </a:p>
          <a:p>
            <a:pPr marL="0" indent="0">
              <a:lnSpc>
                <a:spcPct val="115000"/>
              </a:lnSpc>
              <a:spcBef>
                <a:spcPts val="0"/>
              </a:spcBef>
              <a:buNone/>
            </a:pPr>
            <a:endParaRPr sz="1200"/>
          </a:p>
          <a:p>
            <a:pPr marL="0" indent="0">
              <a:lnSpc>
                <a:spcPct val="115000"/>
              </a:lnSpc>
              <a:spcBef>
                <a:spcPts val="0"/>
              </a:spcBef>
              <a:buNone/>
            </a:pPr>
            <a:r>
              <a:rPr lang="en-GB" sz="1200"/>
              <a:t> </a:t>
            </a:r>
            <a:endParaRPr sz="1200"/>
          </a:p>
          <a:p>
            <a:pPr marL="0" indent="0">
              <a:lnSpc>
                <a:spcPct val="115000"/>
              </a:lnSpc>
              <a:spcBef>
                <a:spcPts val="0"/>
              </a:spcBef>
              <a:buNone/>
            </a:pPr>
            <a:endParaRPr sz="1200"/>
          </a:p>
          <a:p>
            <a:pPr marL="134999" indent="-43559">
              <a:buSzPts val="1920"/>
              <a:buNone/>
            </a:pPr>
            <a:endParaRPr sz="1200" b="1"/>
          </a:p>
        </p:txBody>
      </p:sp>
      <p:sp>
        <p:nvSpPr>
          <p:cNvPr id="270" name="Google Shape;270;g23de23c0f0d_0_12"/>
          <p:cNvSpPr txBox="1"/>
          <p:nvPr/>
        </p:nvSpPr>
        <p:spPr>
          <a:xfrm>
            <a:off x="4888406" y="1386450"/>
            <a:ext cx="3868650" cy="3145454"/>
          </a:xfrm>
          <a:prstGeom prst="rect">
            <a:avLst/>
          </a:prstGeom>
          <a:noFill/>
          <a:ln>
            <a:noFill/>
          </a:ln>
        </p:spPr>
        <p:txBody>
          <a:bodyPr spcFirstLastPara="1" wrap="square" lIns="68569" tIns="68569" rIns="68569" bIns="68569" anchor="t" anchorCtr="0">
            <a:spAutoFit/>
          </a:bodyPr>
          <a:lstStyle/>
          <a:p>
            <a:pPr>
              <a:lnSpc>
                <a:spcPct val="115000"/>
              </a:lnSpc>
              <a:buSzPts val="1600"/>
            </a:pPr>
            <a:endParaRPr sz="1050" b="1">
              <a:solidFill>
                <a:schemeClr val="dk1"/>
              </a:solidFill>
              <a:latin typeface="Mulish"/>
              <a:ea typeface="Mulish"/>
              <a:cs typeface="Mulish"/>
              <a:sym typeface="Mulish"/>
            </a:endParaRPr>
          </a:p>
          <a:p>
            <a:pPr>
              <a:lnSpc>
                <a:spcPct val="115000"/>
              </a:lnSpc>
              <a:buSzPts val="1600"/>
            </a:pPr>
            <a:endParaRPr sz="1200" b="1">
              <a:solidFill>
                <a:schemeClr val="dk1"/>
              </a:solidFill>
              <a:latin typeface="Mulish"/>
              <a:ea typeface="Mulish"/>
              <a:cs typeface="Mulish"/>
              <a:sym typeface="Mulish"/>
            </a:endParaRPr>
          </a:p>
          <a:p>
            <a:pPr>
              <a:lnSpc>
                <a:spcPct val="115000"/>
              </a:lnSpc>
              <a:buClr>
                <a:schemeClr val="dk2"/>
              </a:buClr>
              <a:buSzPts val="1800"/>
            </a:pPr>
            <a:r>
              <a:rPr lang="en-GB" sz="1425" b="1">
                <a:solidFill>
                  <a:srgbClr val="00C7B1"/>
                </a:solidFill>
                <a:latin typeface="Mulish"/>
                <a:ea typeface="Mulish"/>
                <a:cs typeface="Mulish"/>
                <a:sym typeface="Mulish"/>
              </a:rPr>
              <a:t>Step 3</a:t>
            </a:r>
            <a:endParaRPr sz="1425" b="1">
              <a:solidFill>
                <a:srgbClr val="00C7B1"/>
              </a:solidFill>
              <a:latin typeface="Mulish"/>
              <a:ea typeface="Mulish"/>
              <a:cs typeface="Mulish"/>
              <a:sym typeface="Mulish"/>
            </a:endParaRPr>
          </a:p>
          <a:p>
            <a:pPr>
              <a:lnSpc>
                <a:spcPct val="115000"/>
              </a:lnSpc>
              <a:buClr>
                <a:schemeClr val="dk2"/>
              </a:buClr>
              <a:buSzPts val="1600"/>
            </a:pPr>
            <a:r>
              <a:rPr lang="en-GB" sz="1200">
                <a:solidFill>
                  <a:schemeClr val="dk1"/>
                </a:solidFill>
                <a:latin typeface="Mulish"/>
                <a:ea typeface="Mulish"/>
                <a:cs typeface="Mulish"/>
                <a:sym typeface="Mulish"/>
              </a:rPr>
              <a:t>Review the import summary, make any amends if needed and re-upload. </a:t>
            </a:r>
            <a:endParaRPr sz="1200">
              <a:solidFill>
                <a:schemeClr val="dk1"/>
              </a:solidFill>
              <a:latin typeface="Mulish"/>
              <a:ea typeface="Mulish"/>
              <a:cs typeface="Mulish"/>
              <a:sym typeface="Mulish"/>
            </a:endParaRPr>
          </a:p>
          <a:p>
            <a:pPr>
              <a:lnSpc>
                <a:spcPct val="115000"/>
              </a:lnSpc>
              <a:buClr>
                <a:schemeClr val="dk2"/>
              </a:buClr>
              <a:buSzPts val="1800"/>
            </a:pPr>
            <a:endParaRPr sz="1350" b="1">
              <a:solidFill>
                <a:schemeClr val="dk1"/>
              </a:solidFill>
              <a:latin typeface="Mulish"/>
              <a:ea typeface="Mulish"/>
              <a:cs typeface="Mulish"/>
              <a:sym typeface="Mulish"/>
            </a:endParaRPr>
          </a:p>
          <a:p>
            <a:pPr>
              <a:lnSpc>
                <a:spcPct val="115000"/>
              </a:lnSpc>
              <a:buClr>
                <a:schemeClr val="dk2"/>
              </a:buClr>
              <a:buSzPts val="1800"/>
            </a:pPr>
            <a:r>
              <a:rPr lang="en-GB" sz="1425" b="1">
                <a:solidFill>
                  <a:srgbClr val="00C7B1"/>
                </a:solidFill>
                <a:latin typeface="Mulish"/>
                <a:ea typeface="Mulish"/>
                <a:cs typeface="Mulish"/>
                <a:sym typeface="Mulish"/>
              </a:rPr>
              <a:t>Step 4</a:t>
            </a:r>
            <a:endParaRPr sz="1425" b="1">
              <a:solidFill>
                <a:srgbClr val="00C7B1"/>
              </a:solidFill>
              <a:latin typeface="Mulish"/>
              <a:ea typeface="Mulish"/>
              <a:cs typeface="Mulish"/>
              <a:sym typeface="Mulish"/>
            </a:endParaRPr>
          </a:p>
          <a:p>
            <a:pPr>
              <a:lnSpc>
                <a:spcPct val="115000"/>
              </a:lnSpc>
              <a:buClr>
                <a:schemeClr val="dk2"/>
              </a:buClr>
              <a:buSzPts val="1600"/>
            </a:pPr>
            <a:r>
              <a:rPr lang="en-GB" sz="1200">
                <a:solidFill>
                  <a:schemeClr val="dk1"/>
                </a:solidFill>
                <a:latin typeface="Mulish"/>
                <a:ea typeface="Mulish"/>
                <a:cs typeface="Mulish"/>
                <a:sym typeface="Mulish"/>
              </a:rPr>
              <a:t>Once you are happy with your import, simply click </a:t>
            </a:r>
            <a:r>
              <a:rPr lang="en-GB" sz="1200" b="1">
                <a:solidFill>
                  <a:schemeClr val="dk1"/>
                </a:solidFill>
                <a:latin typeface="Mulish"/>
                <a:ea typeface="Mulish"/>
                <a:cs typeface="Mulish"/>
                <a:sym typeface="Mulish"/>
              </a:rPr>
              <a:t>“import” </a:t>
            </a:r>
            <a:r>
              <a:rPr lang="en-GB" sz="1200">
                <a:solidFill>
                  <a:schemeClr val="dk1"/>
                </a:solidFill>
                <a:latin typeface="Mulish"/>
                <a:ea typeface="Mulish"/>
                <a:cs typeface="Mulish"/>
                <a:sym typeface="Mulish"/>
              </a:rPr>
              <a:t>and your data will be added to your organisation ready for you to start adding assessments. </a:t>
            </a:r>
            <a:r>
              <a:rPr lang="en-GB" sz="1200" b="1">
                <a:solidFill>
                  <a:schemeClr val="dk1"/>
                </a:solidFill>
                <a:latin typeface="Mulish"/>
                <a:ea typeface="Mulish"/>
                <a:cs typeface="Mulish"/>
                <a:sym typeface="Mulish"/>
              </a:rPr>
              <a:t>You will receive a message when complete and see an overview of your import.</a:t>
            </a:r>
            <a:endParaRPr sz="1200" b="1">
              <a:solidFill>
                <a:schemeClr val="dk1"/>
              </a:solidFill>
              <a:latin typeface="Mulish"/>
              <a:ea typeface="Mulish"/>
              <a:cs typeface="Mulish"/>
              <a:sym typeface="Mulish"/>
            </a:endParaRPr>
          </a:p>
          <a:p>
            <a:pPr marL="134999" indent="-43559">
              <a:lnSpc>
                <a:spcPct val="108000"/>
              </a:lnSpc>
              <a:spcBef>
                <a:spcPts val="1350"/>
              </a:spcBef>
              <a:buSzPts val="1600"/>
            </a:pPr>
            <a:endParaRPr sz="1200">
              <a:solidFill>
                <a:schemeClr val="dk1"/>
              </a:solidFill>
              <a:latin typeface="Mulish"/>
              <a:ea typeface="Mulish"/>
              <a:cs typeface="Mulish"/>
              <a:sym typeface="Mulish"/>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87fcbaa6ab_0_48"/>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User Story</a:t>
            </a:r>
            <a:endParaRPr/>
          </a:p>
        </p:txBody>
      </p:sp>
      <p:sp>
        <p:nvSpPr>
          <p:cNvPr id="276" name="Google Shape;276;g287fcbaa6ab_0_48"/>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26</a:t>
            </a:fld>
            <a:endParaRPr/>
          </a:p>
        </p:txBody>
      </p:sp>
      <p:sp>
        <p:nvSpPr>
          <p:cNvPr id="277" name="Google Shape;277;g287fcbaa6ab_0_48"/>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sp>
        <p:nvSpPr>
          <p:cNvPr id="278" name="Google Shape;278;g287fcbaa6ab_0_48"/>
          <p:cNvSpPr/>
          <p:nvPr/>
        </p:nvSpPr>
        <p:spPr>
          <a:xfrm>
            <a:off x="1755788" y="2030194"/>
            <a:ext cx="5238225" cy="2695725"/>
          </a:xfrm>
          <a:prstGeom prst="wedgeRoundRectCallout">
            <a:avLst>
              <a:gd name="adj1" fmla="val -20833"/>
              <a:gd name="adj2" fmla="val 62500"/>
              <a:gd name="adj3" fmla="val 0"/>
            </a:avLst>
          </a:prstGeom>
          <a:solidFill>
            <a:srgbClr val="00C7B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algn="ctr"/>
            <a:r>
              <a:rPr lang="en-GB" sz="2475" b="1">
                <a:solidFill>
                  <a:schemeClr val="lt1"/>
                </a:solidFill>
                <a:latin typeface="Mulish"/>
                <a:ea typeface="Mulish"/>
                <a:cs typeface="Mulish"/>
                <a:sym typeface="Mulish"/>
              </a:rPr>
              <a:t>“Our team need access to our pupil data for reporting and be able to remove older pupils easily (but not delete).”</a:t>
            </a:r>
            <a:endParaRPr sz="2475" b="1">
              <a:solidFill>
                <a:schemeClr val="lt1"/>
              </a:solidFill>
              <a:latin typeface="Mulish"/>
              <a:ea typeface="Mulish"/>
              <a:cs typeface="Mulish"/>
              <a:sym typeface="Mulish"/>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87a64b4b81_0_69"/>
          <p:cNvSpPr txBox="1">
            <a:spLocks noGrp="1"/>
          </p:cNvSpPr>
          <p:nvPr>
            <p:ph type="title"/>
          </p:nvPr>
        </p:nvSpPr>
        <p:spPr>
          <a:xfrm>
            <a:off x="364500" y="1221750"/>
            <a:ext cx="6687675" cy="405000"/>
          </a:xfrm>
          <a:prstGeom prst="rect">
            <a:avLst/>
          </a:prstGeom>
          <a:noFill/>
          <a:ln>
            <a:noFill/>
          </a:ln>
        </p:spPr>
        <p:txBody>
          <a:bodyPr spcFirstLastPara="1" wrap="square" lIns="0" tIns="0" rIns="0" bIns="0" anchor="t" anchorCtr="0">
            <a:normAutofit/>
          </a:bodyPr>
          <a:lstStyle/>
          <a:p>
            <a:r>
              <a:rPr lang="en-GB"/>
              <a:t>Export</a:t>
            </a:r>
            <a:endParaRPr/>
          </a:p>
        </p:txBody>
      </p:sp>
      <p:sp>
        <p:nvSpPr>
          <p:cNvPr id="284" name="Google Shape;284;g287a64b4b81_0_69"/>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27</a:t>
            </a:fld>
            <a:endParaRPr/>
          </a:p>
        </p:txBody>
      </p:sp>
      <p:sp>
        <p:nvSpPr>
          <p:cNvPr id="285" name="Google Shape;285;g287a64b4b81_0_69"/>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286" name="Google Shape;286;g287a64b4b81_0_69"/>
          <p:cNvGrpSpPr/>
          <p:nvPr/>
        </p:nvGrpSpPr>
        <p:grpSpPr>
          <a:xfrm>
            <a:off x="386954" y="4637250"/>
            <a:ext cx="8370000" cy="950400"/>
            <a:chOff x="515938" y="5040000"/>
            <a:chExt cx="11160000" cy="1267200"/>
          </a:xfrm>
        </p:grpSpPr>
        <p:cxnSp>
          <p:nvCxnSpPr>
            <p:cNvPr id="287" name="Google Shape;287;g287a64b4b81_0_69"/>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288" name="Google Shape;288;g287a64b4b81_0_69"/>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289" name="Google Shape;289;g287a64b4b81_0_69"/>
          <p:cNvSpPr txBox="1">
            <a:spLocks noGrp="1"/>
          </p:cNvSpPr>
          <p:nvPr>
            <p:ph type="body" idx="1"/>
          </p:nvPr>
        </p:nvSpPr>
        <p:spPr>
          <a:xfrm>
            <a:off x="386963" y="1772569"/>
            <a:ext cx="8049600" cy="3240000"/>
          </a:xfrm>
          <a:prstGeom prst="rect">
            <a:avLst/>
          </a:prstGeom>
          <a:noFill/>
          <a:ln>
            <a:noFill/>
          </a:ln>
        </p:spPr>
        <p:txBody>
          <a:bodyPr spcFirstLastPara="1" wrap="square" lIns="0" tIns="0" rIns="0" bIns="0" anchor="t" anchorCtr="0">
            <a:noAutofit/>
          </a:bodyPr>
          <a:lstStyle/>
          <a:p>
            <a:pPr marL="0" indent="0">
              <a:spcBef>
                <a:spcPts val="0"/>
              </a:spcBef>
              <a:buClr>
                <a:schemeClr val="dk2"/>
              </a:buClr>
              <a:buNone/>
            </a:pPr>
            <a:r>
              <a:rPr lang="en-GB" sz="1275"/>
              <a:t>You can </a:t>
            </a:r>
            <a:r>
              <a:rPr lang="en-GB" sz="1275" b="1"/>
              <a:t>Export BP’s Data</a:t>
            </a:r>
            <a:r>
              <a:rPr lang="en-GB" sz="1275"/>
              <a:t> as a CSV file. </a:t>
            </a:r>
            <a:endParaRPr sz="1275"/>
          </a:p>
          <a:p>
            <a:pPr marL="0" indent="0">
              <a:spcBef>
                <a:spcPts val="0"/>
              </a:spcBef>
              <a:buClr>
                <a:schemeClr val="dk2"/>
              </a:buClr>
              <a:buNone/>
            </a:pPr>
            <a:endParaRPr sz="1275"/>
          </a:p>
          <a:p>
            <a:pPr marL="0" indent="0">
              <a:spcBef>
                <a:spcPts val="0"/>
              </a:spcBef>
              <a:buClr>
                <a:schemeClr val="dk2"/>
              </a:buClr>
              <a:buNone/>
            </a:pPr>
            <a:r>
              <a:rPr lang="en-GB" sz="1275"/>
              <a:t>This is will help with the creation of bespoke reports by the organisations to compare, measure and track progress over time.</a:t>
            </a:r>
            <a:endParaRPr sz="1275"/>
          </a:p>
          <a:p>
            <a:pPr marL="0" indent="0">
              <a:lnSpc>
                <a:spcPct val="115000"/>
              </a:lnSpc>
              <a:spcBef>
                <a:spcPts val="0"/>
              </a:spcBef>
              <a:buNone/>
            </a:pPr>
            <a:endParaRPr sz="1350"/>
          </a:p>
          <a:p>
            <a:pPr marL="0" indent="0">
              <a:spcBef>
                <a:spcPts val="0"/>
              </a:spcBef>
              <a:buNone/>
            </a:pPr>
            <a:endParaRPr/>
          </a:p>
          <a:p>
            <a:pPr marL="134999" indent="-43559">
              <a:buSzPts val="1920"/>
              <a:buNone/>
            </a:pPr>
            <a:endParaRPr sz="1200" b="1"/>
          </a:p>
        </p:txBody>
      </p:sp>
      <p:pic>
        <p:nvPicPr>
          <p:cNvPr id="290" name="Google Shape;290;g287a64b4b81_0_69"/>
          <p:cNvPicPr preferRelativeResize="0"/>
          <p:nvPr/>
        </p:nvPicPr>
        <p:blipFill rotWithShape="1">
          <a:blip r:embed="rId4">
            <a:alphaModFix/>
          </a:blip>
          <a:srcRect l="589" t="6304" r="42185" b="11173"/>
          <a:stretch/>
        </p:blipFill>
        <p:spPr>
          <a:xfrm>
            <a:off x="1946288" y="2781863"/>
            <a:ext cx="5347258" cy="2537850"/>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468c51dd95_0_43"/>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Archive</a:t>
            </a:r>
            <a:endParaRPr/>
          </a:p>
        </p:txBody>
      </p:sp>
      <p:sp>
        <p:nvSpPr>
          <p:cNvPr id="296" name="Google Shape;296;g2468c51dd95_0_43"/>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28</a:t>
            </a:fld>
            <a:endParaRPr/>
          </a:p>
        </p:txBody>
      </p:sp>
      <p:sp>
        <p:nvSpPr>
          <p:cNvPr id="297" name="Google Shape;297;g2468c51dd95_0_43"/>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298" name="Google Shape;298;g2468c51dd95_0_43"/>
          <p:cNvGrpSpPr/>
          <p:nvPr/>
        </p:nvGrpSpPr>
        <p:grpSpPr>
          <a:xfrm>
            <a:off x="386954" y="4637250"/>
            <a:ext cx="8370000" cy="950400"/>
            <a:chOff x="515938" y="5040000"/>
            <a:chExt cx="11160000" cy="1267200"/>
          </a:xfrm>
        </p:grpSpPr>
        <p:cxnSp>
          <p:nvCxnSpPr>
            <p:cNvPr id="299" name="Google Shape;299;g2468c51dd95_0_43"/>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300" name="Google Shape;300;g2468c51dd95_0_43"/>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301" name="Google Shape;301;g2468c51dd95_0_43"/>
          <p:cNvSpPr txBox="1">
            <a:spLocks noGrp="1"/>
          </p:cNvSpPr>
          <p:nvPr>
            <p:ph type="body" idx="1"/>
          </p:nvPr>
        </p:nvSpPr>
        <p:spPr>
          <a:xfrm>
            <a:off x="430669" y="1935000"/>
            <a:ext cx="8231625" cy="3240000"/>
          </a:xfrm>
          <a:prstGeom prst="rect">
            <a:avLst/>
          </a:prstGeom>
          <a:noFill/>
          <a:ln>
            <a:noFill/>
          </a:ln>
        </p:spPr>
        <p:txBody>
          <a:bodyPr spcFirstLastPara="1" wrap="square" lIns="0" tIns="0" rIns="0" bIns="0" anchor="t" anchorCtr="0">
            <a:noAutofit/>
          </a:bodyPr>
          <a:lstStyle/>
          <a:p>
            <a:pPr marL="0" indent="0">
              <a:lnSpc>
                <a:spcPct val="115000"/>
              </a:lnSpc>
              <a:spcBef>
                <a:spcPts val="0"/>
              </a:spcBef>
              <a:buNone/>
            </a:pPr>
            <a:r>
              <a:rPr lang="en-GB" sz="1200"/>
              <a:t>We have developed a </a:t>
            </a:r>
            <a:r>
              <a:rPr lang="en-GB" sz="1200" b="1"/>
              <a:t>simple way</a:t>
            </a:r>
            <a:r>
              <a:rPr lang="en-GB" sz="1200"/>
              <a:t> for you to archive your older pupil data so that the data you are viewing is relevant and representative of your current students. You can archive EBP’s by selecting the ones you wish to archive on the Search EBP’s page, groups and classes and selecting Archive EBP’s at the bottom of the page.</a:t>
            </a:r>
            <a:endParaRPr sz="1200"/>
          </a:p>
          <a:p>
            <a:pPr marL="0" indent="0">
              <a:lnSpc>
                <a:spcPct val="115000"/>
              </a:lnSpc>
              <a:spcBef>
                <a:spcPts val="0"/>
              </a:spcBef>
              <a:buNone/>
            </a:pPr>
            <a:endParaRPr sz="1200"/>
          </a:p>
          <a:p>
            <a:pPr marL="0" indent="0">
              <a:lnSpc>
                <a:spcPct val="115000"/>
              </a:lnSpc>
              <a:spcBef>
                <a:spcPts val="0"/>
              </a:spcBef>
              <a:buNone/>
            </a:pPr>
            <a:endParaRPr sz="1200"/>
          </a:p>
          <a:p>
            <a:pPr marL="0" indent="0">
              <a:lnSpc>
                <a:spcPct val="115000"/>
              </a:lnSpc>
              <a:spcBef>
                <a:spcPts val="0"/>
              </a:spcBef>
              <a:buNone/>
            </a:pPr>
            <a:endParaRPr sz="1200"/>
          </a:p>
          <a:p>
            <a:pPr marL="0" indent="0">
              <a:lnSpc>
                <a:spcPct val="115000"/>
              </a:lnSpc>
              <a:spcBef>
                <a:spcPts val="0"/>
              </a:spcBef>
              <a:buNone/>
            </a:pPr>
            <a:endParaRPr sz="1200"/>
          </a:p>
          <a:p>
            <a:pPr marL="0" indent="0">
              <a:lnSpc>
                <a:spcPct val="115000"/>
              </a:lnSpc>
              <a:spcBef>
                <a:spcPts val="0"/>
              </a:spcBef>
              <a:buNone/>
            </a:pPr>
            <a:endParaRPr sz="1200"/>
          </a:p>
          <a:p>
            <a:pPr marL="0" indent="0">
              <a:lnSpc>
                <a:spcPct val="115000"/>
              </a:lnSpc>
              <a:spcBef>
                <a:spcPts val="0"/>
              </a:spcBef>
              <a:buNone/>
            </a:pPr>
            <a:r>
              <a:rPr lang="en-GB" sz="1200"/>
              <a:t>You can then view and access your archived data from the My EBP’s menu and you can also unarchive data if required.</a:t>
            </a:r>
            <a:endParaRPr sz="1200"/>
          </a:p>
          <a:p>
            <a:pPr marL="0" indent="0">
              <a:lnSpc>
                <a:spcPct val="115000"/>
              </a:lnSpc>
              <a:spcBef>
                <a:spcPts val="0"/>
              </a:spcBef>
              <a:buNone/>
            </a:pPr>
            <a:endParaRPr sz="1200"/>
          </a:p>
          <a:p>
            <a:pPr marL="0" indent="0">
              <a:spcBef>
                <a:spcPts val="0"/>
              </a:spcBef>
              <a:buNone/>
            </a:pPr>
            <a:endParaRPr sz="975"/>
          </a:p>
          <a:p>
            <a:pPr marL="134999" indent="-43559">
              <a:buSzPts val="1920"/>
              <a:buNone/>
            </a:pPr>
            <a:endParaRPr sz="1200" b="1"/>
          </a:p>
        </p:txBody>
      </p:sp>
      <p:pic>
        <p:nvPicPr>
          <p:cNvPr id="302" name="Google Shape;302;g2468c51dd95_0_43"/>
          <p:cNvPicPr preferRelativeResize="0"/>
          <p:nvPr/>
        </p:nvPicPr>
        <p:blipFill rotWithShape="1">
          <a:blip r:embed="rId4">
            <a:alphaModFix/>
          </a:blip>
          <a:srcRect/>
          <a:stretch/>
        </p:blipFill>
        <p:spPr>
          <a:xfrm>
            <a:off x="1896675" y="2754938"/>
            <a:ext cx="5190451" cy="668569"/>
          </a:xfrm>
          <a:prstGeom prst="rect">
            <a:avLst/>
          </a:prstGeom>
          <a:noFill/>
          <a:ln>
            <a:noFill/>
          </a:ln>
          <a:effectLst>
            <a:outerShdw blurRad="57150" dist="19050" dir="5400000" algn="bl" rotWithShape="0">
              <a:srgbClr val="000000">
                <a:alpha val="50000"/>
              </a:srgbClr>
            </a:outerShdw>
          </a:effectLst>
        </p:spPr>
      </p:pic>
      <p:pic>
        <p:nvPicPr>
          <p:cNvPr id="303" name="Google Shape;303;g2468c51dd95_0_43"/>
          <p:cNvPicPr preferRelativeResize="0"/>
          <p:nvPr/>
        </p:nvPicPr>
        <p:blipFill rotWithShape="1">
          <a:blip r:embed="rId5">
            <a:alphaModFix/>
          </a:blip>
          <a:srcRect/>
          <a:stretch/>
        </p:blipFill>
        <p:spPr>
          <a:xfrm>
            <a:off x="3205107" y="3926644"/>
            <a:ext cx="2682751" cy="1579838"/>
          </a:xfrm>
          <a:prstGeom prst="rect">
            <a:avLst/>
          </a:prstGeom>
          <a:noFill/>
          <a:ln>
            <a:noFill/>
          </a:ln>
          <a:effectLst>
            <a:outerShdw blurRad="57150" dist="19050" dir="5400000" algn="bl" rotWithShape="0">
              <a:srgbClr val="000000">
                <a:alpha val="50000"/>
              </a:srgbClr>
            </a:outerShdw>
          </a:effectLst>
        </p:spPr>
      </p:pic>
      <p:sp>
        <p:nvSpPr>
          <p:cNvPr id="304" name="Google Shape;304;g2468c51dd95_0_43"/>
          <p:cNvSpPr/>
          <p:nvPr/>
        </p:nvSpPr>
        <p:spPr>
          <a:xfrm>
            <a:off x="4087364" y="5091206"/>
            <a:ext cx="603225" cy="171450"/>
          </a:xfrm>
          <a:prstGeom prst="flowChartAlternateProcess">
            <a:avLst/>
          </a:prstGeom>
          <a:noFill/>
          <a:ln w="9525" cap="flat" cmpd="sng">
            <a:solidFill>
              <a:srgbClr val="00C7B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algn="ctr">
              <a:buSzPts val="1400"/>
            </a:pPr>
            <a:endParaRPr sz="1050">
              <a:latin typeface="Mulish"/>
              <a:ea typeface="Mulish"/>
              <a:cs typeface="Mulish"/>
              <a:sym typeface="Mulish"/>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87fcbaa6ab_0_55"/>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User Story</a:t>
            </a:r>
            <a:endParaRPr/>
          </a:p>
        </p:txBody>
      </p:sp>
      <p:sp>
        <p:nvSpPr>
          <p:cNvPr id="310" name="Google Shape;310;g287fcbaa6ab_0_55"/>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29</a:t>
            </a:fld>
            <a:endParaRPr/>
          </a:p>
        </p:txBody>
      </p:sp>
      <p:sp>
        <p:nvSpPr>
          <p:cNvPr id="311" name="Google Shape;311;g287fcbaa6ab_0_55"/>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sp>
        <p:nvSpPr>
          <p:cNvPr id="312" name="Google Shape;312;g287fcbaa6ab_0_55"/>
          <p:cNvSpPr/>
          <p:nvPr/>
        </p:nvSpPr>
        <p:spPr>
          <a:xfrm>
            <a:off x="1755788" y="2030194"/>
            <a:ext cx="5238225" cy="2695725"/>
          </a:xfrm>
          <a:prstGeom prst="wedgeRoundRectCallout">
            <a:avLst>
              <a:gd name="adj1" fmla="val -20833"/>
              <a:gd name="adj2" fmla="val 62500"/>
              <a:gd name="adj3" fmla="val 0"/>
            </a:avLst>
          </a:prstGeom>
          <a:solidFill>
            <a:srgbClr val="00C7B1"/>
          </a:solidFill>
          <a:ln>
            <a:noFill/>
          </a:ln>
        </p:spPr>
        <p:txBody>
          <a:bodyPr spcFirstLastPara="1" wrap="square" lIns="68569" tIns="68569" rIns="68569" bIns="68569" anchor="ctr" anchorCtr="0">
            <a:noAutofit/>
          </a:bodyPr>
          <a:lstStyle/>
          <a:p>
            <a:pPr algn="ctr"/>
            <a:r>
              <a:rPr lang="en-GB" sz="2475" b="1">
                <a:solidFill>
                  <a:schemeClr val="lt1"/>
                </a:solidFill>
                <a:latin typeface="Mulish"/>
                <a:ea typeface="Mulish"/>
                <a:cs typeface="Mulish"/>
                <a:sym typeface="Mulish"/>
              </a:rPr>
              <a:t>“We need all of our staff to be trained in the Boxall Profile® Online to improve whole school use and impact.”</a:t>
            </a:r>
            <a:endParaRPr sz="2475" b="1">
              <a:solidFill>
                <a:schemeClr val="lt1"/>
              </a:solidFill>
              <a:latin typeface="Mulish"/>
              <a:ea typeface="Mulish"/>
              <a:cs typeface="Mulish"/>
              <a:sym typeface="Mulish"/>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3">
            <a:extLst>
              <a:ext uri="{FF2B5EF4-FFF2-40B4-BE49-F238E27FC236}">
                <a16:creationId xmlns:a16="http://schemas.microsoft.com/office/drawing/2014/main" id="{5A3149CD-C111-4AAD-AE84-FA487797EA78}"/>
              </a:ext>
            </a:extLst>
          </p:cNvPr>
          <p:cNvSpPr txBox="1">
            <a:spLocks/>
          </p:cNvSpPr>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chemeClr val="lt1"/>
              </a:buClr>
              <a:buSzPts val="4400"/>
            </a:pPr>
            <a:br>
              <a:rPr lang="en-US" dirty="0">
                <a:solidFill>
                  <a:schemeClr val="bg1"/>
                </a:solidFill>
              </a:rPr>
            </a:br>
            <a:br>
              <a:rPr lang="en-US" dirty="0">
                <a:solidFill>
                  <a:schemeClr val="bg1"/>
                </a:solidFill>
              </a:rPr>
            </a:br>
            <a:r>
              <a:rPr lang="en-US" dirty="0">
                <a:solidFill>
                  <a:schemeClr val="bg1"/>
                </a:solidFill>
                <a:latin typeface="Calibri" panose="020F0502020204030204" pitchFamily="34" charset="0"/>
                <a:cs typeface="Calibri" panose="020F0502020204030204" pitchFamily="34" charset="0"/>
              </a:rPr>
              <a:t> </a:t>
            </a:r>
            <a:br>
              <a:rPr lang="en-US" dirty="0">
                <a:solidFill>
                  <a:schemeClr val="bg1"/>
                </a:solidFill>
                <a:latin typeface="Calibri" panose="020F0502020204030204" pitchFamily="34" charset="0"/>
                <a:cs typeface="Calibri" panose="020F0502020204030204" pitchFamily="34" charset="0"/>
              </a:rPr>
            </a:br>
            <a:r>
              <a:rPr lang="en-US" sz="4800" dirty="0">
                <a:solidFill>
                  <a:schemeClr val="bg1"/>
                </a:solidFill>
                <a:latin typeface="Calibri" panose="020F0502020204030204" pitchFamily="34" charset="0"/>
                <a:cs typeface="Calibri" panose="020F0502020204030204" pitchFamily="34" charset="0"/>
              </a:rPr>
              <a:t>Thames Valley Police</a:t>
            </a:r>
            <a:endParaRPr lang="en-US" dirty="0">
              <a:solidFill>
                <a:schemeClr val="bg1"/>
              </a:solidFill>
              <a:latin typeface="Calibri" panose="020F0502020204030204" pitchFamily="34" charset="0"/>
              <a:cs typeface="Calibri" panose="020F0502020204030204" pitchFamily="34" charset="0"/>
            </a:endParaRPr>
          </a:p>
          <a:p>
            <a:pPr>
              <a:buClr>
                <a:schemeClr val="lt1"/>
              </a:buClr>
              <a:buSzPts val="4400"/>
            </a:pPr>
            <a:endParaRPr lang="en-US" dirty="0">
              <a:solidFill>
                <a:schemeClr val="bg1"/>
              </a:solidFill>
              <a:latin typeface="Calibri" panose="020F0502020204030204" pitchFamily="34" charset="0"/>
              <a:cs typeface="Calibri" panose="020F0502020204030204" pitchFamily="34" charset="0"/>
            </a:endParaRPr>
          </a:p>
          <a:p>
            <a:pPr>
              <a:lnSpc>
                <a:spcPct val="107000"/>
              </a:lnSpc>
              <a:spcAft>
                <a:spcPts val="800"/>
              </a:spcAft>
            </a:pPr>
            <a:r>
              <a:rPr lang="en-GB" sz="4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Angella </a:t>
            </a:r>
            <a:r>
              <a:rPr lang="en-GB" sz="4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Ferrucci</a:t>
            </a:r>
            <a:endParaRPr lang="en-GB"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buClr>
                <a:schemeClr val="lt1"/>
              </a:buClr>
              <a:buSzPts val="4400"/>
            </a:pPr>
            <a:b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br>
            <a:b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br>
            <a:br>
              <a:rPr lang="en-US" dirty="0">
                <a:solidFill>
                  <a:schemeClr val="bg1"/>
                </a:solidFill>
              </a:rPr>
            </a:br>
            <a:r>
              <a:rPr lang="en-US" i="1" dirty="0">
                <a:solidFill>
                  <a:schemeClr val="bg1"/>
                </a:solidFill>
              </a:rPr>
              <a:t> </a:t>
            </a:r>
            <a:br>
              <a:rPr lang="en-US" i="1" dirty="0">
                <a:solidFill>
                  <a:schemeClr val="bg1"/>
                </a:solidFill>
              </a:rPr>
            </a:br>
            <a:r>
              <a:rPr lang="en-US" dirty="0">
                <a:solidFill>
                  <a:schemeClr val="bg1"/>
                </a:solidFill>
              </a:rPr>
              <a:t> </a:t>
            </a:r>
          </a:p>
        </p:txBody>
      </p:sp>
    </p:spTree>
    <p:extLst>
      <p:ext uri="{BB962C8B-B14F-4D97-AF65-F5344CB8AC3E}">
        <p14:creationId xmlns:p14="http://schemas.microsoft.com/office/powerpoint/2010/main" val="204435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462f8a9b77_0_2"/>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Introduction to BPO Course</a:t>
            </a:r>
            <a:endParaRPr/>
          </a:p>
        </p:txBody>
      </p:sp>
      <p:sp>
        <p:nvSpPr>
          <p:cNvPr id="318" name="Google Shape;318;g2462f8a9b77_0_2"/>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30</a:t>
            </a:fld>
            <a:endParaRPr/>
          </a:p>
        </p:txBody>
      </p:sp>
      <p:sp>
        <p:nvSpPr>
          <p:cNvPr id="319" name="Google Shape;319;g2462f8a9b77_0_2"/>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320" name="Google Shape;320;g2462f8a9b77_0_2"/>
          <p:cNvGrpSpPr/>
          <p:nvPr/>
        </p:nvGrpSpPr>
        <p:grpSpPr>
          <a:xfrm>
            <a:off x="386954" y="4637250"/>
            <a:ext cx="8370000" cy="950400"/>
            <a:chOff x="515938" y="5040000"/>
            <a:chExt cx="11160000" cy="1267200"/>
          </a:xfrm>
        </p:grpSpPr>
        <p:cxnSp>
          <p:nvCxnSpPr>
            <p:cNvPr id="321" name="Google Shape;321;g2462f8a9b77_0_2"/>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322" name="Google Shape;322;g2462f8a9b77_0_2"/>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323" name="Google Shape;323;g2462f8a9b77_0_2"/>
          <p:cNvSpPr txBox="1">
            <a:spLocks noGrp="1"/>
          </p:cNvSpPr>
          <p:nvPr>
            <p:ph type="body" idx="1"/>
          </p:nvPr>
        </p:nvSpPr>
        <p:spPr>
          <a:xfrm>
            <a:off x="386963" y="1913738"/>
            <a:ext cx="8239050" cy="3240000"/>
          </a:xfrm>
          <a:prstGeom prst="rect">
            <a:avLst/>
          </a:prstGeom>
          <a:noFill/>
          <a:ln>
            <a:noFill/>
          </a:ln>
        </p:spPr>
        <p:txBody>
          <a:bodyPr spcFirstLastPara="1" wrap="square" lIns="0" tIns="0" rIns="0" bIns="0" anchor="t" anchorCtr="0">
            <a:noAutofit/>
          </a:bodyPr>
          <a:lstStyle/>
          <a:p>
            <a:pPr marL="0" indent="0">
              <a:lnSpc>
                <a:spcPct val="115000"/>
              </a:lnSpc>
              <a:spcBef>
                <a:spcPts val="0"/>
              </a:spcBef>
              <a:buNone/>
            </a:pPr>
            <a:r>
              <a:rPr lang="en-GB" sz="1200"/>
              <a:t>To improve an organisation's experience of using the Boxall Profile® Online they will now receive a code to access the online </a:t>
            </a:r>
            <a:r>
              <a:rPr lang="en-GB" sz="1200" b="1"/>
              <a:t>Introduction to the Boxall Profile® Online course</a:t>
            </a:r>
            <a:r>
              <a:rPr lang="en-GB" sz="1200"/>
              <a:t> with every subscription. Each code will allow </a:t>
            </a:r>
            <a:r>
              <a:rPr lang="en-GB" sz="1200" b="1"/>
              <a:t>10 staff members</a:t>
            </a:r>
            <a:r>
              <a:rPr lang="en-GB" sz="1200"/>
              <a:t> to access the course and you will find the coupon code in your </a:t>
            </a:r>
            <a:r>
              <a:rPr lang="en-GB" sz="1200" b="1"/>
              <a:t>Subscriptions &amp; Payments</a:t>
            </a:r>
            <a:r>
              <a:rPr lang="en-GB" sz="1200"/>
              <a:t> page. You can also track your usage of the code on this page.</a:t>
            </a:r>
            <a:endParaRPr sz="1200"/>
          </a:p>
          <a:p>
            <a:pPr marL="0" indent="0">
              <a:lnSpc>
                <a:spcPct val="115000"/>
              </a:lnSpc>
              <a:spcBef>
                <a:spcPts val="0"/>
              </a:spcBef>
              <a:buNone/>
            </a:pPr>
            <a:endParaRPr sz="1200"/>
          </a:p>
          <a:p>
            <a:pPr marL="0" indent="0">
              <a:lnSpc>
                <a:spcPct val="115000"/>
              </a:lnSpc>
              <a:spcBef>
                <a:spcPts val="0"/>
              </a:spcBef>
              <a:buNone/>
            </a:pPr>
            <a:r>
              <a:rPr lang="en-GB" sz="1200"/>
              <a:t>To access the course please visit </a:t>
            </a:r>
            <a:r>
              <a:rPr lang="en-GB" sz="1200" b="1"/>
              <a:t>The Introduction to the Boxall Profile® Online</a:t>
            </a:r>
            <a:r>
              <a:rPr lang="en-GB" sz="1200"/>
              <a:t> and use the unique coupon code provided.</a:t>
            </a:r>
            <a:endParaRPr sz="1200"/>
          </a:p>
          <a:p>
            <a:pPr marL="0" indent="0">
              <a:spcBef>
                <a:spcPts val="0"/>
              </a:spcBef>
              <a:buNone/>
            </a:pPr>
            <a:endParaRPr/>
          </a:p>
          <a:p>
            <a:pPr marL="134999" indent="-43559">
              <a:buSzPts val="1920"/>
              <a:buNone/>
            </a:pPr>
            <a:endParaRPr sz="1200" b="1"/>
          </a:p>
        </p:txBody>
      </p:sp>
      <p:pic>
        <p:nvPicPr>
          <p:cNvPr id="324" name="Google Shape;324;g2462f8a9b77_0_2"/>
          <p:cNvPicPr preferRelativeResize="0"/>
          <p:nvPr/>
        </p:nvPicPr>
        <p:blipFill rotWithShape="1">
          <a:blip r:embed="rId4">
            <a:alphaModFix/>
          </a:blip>
          <a:srcRect/>
          <a:stretch/>
        </p:blipFill>
        <p:spPr>
          <a:xfrm>
            <a:off x="1490381" y="3379144"/>
            <a:ext cx="5682225" cy="2070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287fcbaa6ab_0_77"/>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What’s next?</a:t>
            </a:r>
            <a:endParaRPr/>
          </a:p>
        </p:txBody>
      </p:sp>
      <p:sp>
        <p:nvSpPr>
          <p:cNvPr id="330" name="Google Shape;330;g287fcbaa6ab_0_77"/>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31</a:t>
            </a:fld>
            <a:endParaRPr/>
          </a:p>
        </p:txBody>
      </p:sp>
      <p:sp>
        <p:nvSpPr>
          <p:cNvPr id="331" name="Google Shape;331;g287fcbaa6ab_0_77"/>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332" name="Google Shape;332;g287fcbaa6ab_0_77"/>
          <p:cNvGrpSpPr/>
          <p:nvPr/>
        </p:nvGrpSpPr>
        <p:grpSpPr>
          <a:xfrm>
            <a:off x="386954" y="4637250"/>
            <a:ext cx="8370000" cy="950400"/>
            <a:chOff x="515938" y="5040000"/>
            <a:chExt cx="11160000" cy="1267200"/>
          </a:xfrm>
        </p:grpSpPr>
        <p:cxnSp>
          <p:nvCxnSpPr>
            <p:cNvPr id="333" name="Google Shape;333;g287fcbaa6ab_0_77"/>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334" name="Google Shape;334;g287fcbaa6ab_0_77"/>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335" name="Google Shape;335;g287fcbaa6ab_0_77"/>
          <p:cNvSpPr txBox="1">
            <a:spLocks noGrp="1"/>
          </p:cNvSpPr>
          <p:nvPr>
            <p:ph type="body" idx="1"/>
          </p:nvPr>
        </p:nvSpPr>
        <p:spPr>
          <a:xfrm>
            <a:off x="386963" y="1913738"/>
            <a:ext cx="8239050" cy="3240000"/>
          </a:xfrm>
          <a:prstGeom prst="rect">
            <a:avLst/>
          </a:prstGeom>
          <a:noFill/>
          <a:ln>
            <a:noFill/>
          </a:ln>
        </p:spPr>
        <p:txBody>
          <a:bodyPr spcFirstLastPara="1" wrap="square" lIns="0" tIns="0" rIns="0" bIns="0" anchor="t" anchorCtr="0">
            <a:noAutofit/>
          </a:bodyPr>
          <a:lstStyle/>
          <a:p>
            <a:pPr marL="0" indent="0">
              <a:lnSpc>
                <a:spcPct val="115000"/>
              </a:lnSpc>
              <a:spcBef>
                <a:spcPts val="0"/>
              </a:spcBef>
              <a:buNone/>
            </a:pPr>
            <a:endParaRPr sz="1200"/>
          </a:p>
          <a:p>
            <a:pPr marL="0" indent="0">
              <a:spcBef>
                <a:spcPts val="0"/>
              </a:spcBef>
              <a:buNone/>
            </a:pPr>
            <a:endParaRPr/>
          </a:p>
          <a:p>
            <a:pPr marL="134999" indent="-43559">
              <a:buSzPts val="1920"/>
              <a:buNone/>
            </a:pPr>
            <a:endParaRPr sz="1200" b="1"/>
          </a:p>
        </p:txBody>
      </p:sp>
      <p:pic>
        <p:nvPicPr>
          <p:cNvPr id="336" name="Google Shape;336;g287fcbaa6ab_0_77"/>
          <p:cNvPicPr preferRelativeResize="0"/>
          <p:nvPr/>
        </p:nvPicPr>
        <p:blipFill rotWithShape="1">
          <a:blip r:embed="rId4">
            <a:alphaModFix/>
          </a:blip>
          <a:srcRect/>
          <a:stretch/>
        </p:blipFill>
        <p:spPr>
          <a:xfrm>
            <a:off x="2679448" y="2144253"/>
            <a:ext cx="4017485" cy="1955349"/>
          </a:xfrm>
          <a:prstGeom prst="rect">
            <a:avLst/>
          </a:prstGeom>
          <a:noFill/>
          <a:ln>
            <a:noFill/>
          </a:ln>
          <a:effectLst>
            <a:outerShdw blurRad="57150" dist="19050" dir="5400000" algn="bl" rotWithShape="0">
              <a:srgbClr val="000000">
                <a:alpha val="49800"/>
              </a:srgbClr>
            </a:outerShdw>
          </a:effectLst>
        </p:spPr>
      </p:pic>
      <p:pic>
        <p:nvPicPr>
          <p:cNvPr id="337" name="Google Shape;337;g287fcbaa6ab_0_77" descr="Monitor Apple transparent PNG - StickPNG"/>
          <p:cNvPicPr preferRelativeResize="0"/>
          <p:nvPr/>
        </p:nvPicPr>
        <p:blipFill rotWithShape="1">
          <a:blip r:embed="rId5">
            <a:alphaModFix/>
          </a:blip>
          <a:srcRect/>
          <a:stretch/>
        </p:blipFill>
        <p:spPr>
          <a:xfrm>
            <a:off x="2583995" y="1644703"/>
            <a:ext cx="4208389" cy="3561468"/>
          </a:xfrm>
          <a:prstGeom prst="rect">
            <a:avLst/>
          </a:prstGeom>
          <a:noFill/>
          <a:ln>
            <a:noFill/>
          </a:ln>
          <a:effectLst>
            <a:outerShdw blurRad="57150" dist="19050" dir="5400000" algn="bl" rotWithShape="0">
              <a:srgbClr val="000000">
                <a:alpha val="49800"/>
              </a:srgbClr>
            </a:outerShdw>
          </a:effectLst>
        </p:spPr>
      </p:pic>
      <p:sp>
        <p:nvSpPr>
          <p:cNvPr id="338" name="Google Shape;338;g287fcbaa6ab_0_77"/>
          <p:cNvSpPr/>
          <p:nvPr/>
        </p:nvSpPr>
        <p:spPr>
          <a:xfrm>
            <a:off x="1576050" y="3950231"/>
            <a:ext cx="1288350" cy="1288350"/>
          </a:xfrm>
          <a:prstGeom prst="ellipse">
            <a:avLst/>
          </a:prstGeom>
          <a:solidFill>
            <a:srgbClr val="00C7B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algn="ctr">
              <a:buSzPts val="1300"/>
            </a:pPr>
            <a:endParaRPr sz="975" b="1">
              <a:solidFill>
                <a:srgbClr val="FFFFFF"/>
              </a:solidFill>
              <a:latin typeface="Mulish"/>
              <a:ea typeface="Mulish"/>
              <a:cs typeface="Mulish"/>
              <a:sym typeface="Mulish"/>
            </a:endParaRPr>
          </a:p>
        </p:txBody>
      </p:sp>
      <p:sp>
        <p:nvSpPr>
          <p:cNvPr id="339" name="Google Shape;339;g287fcbaa6ab_0_77"/>
          <p:cNvSpPr txBox="1"/>
          <p:nvPr/>
        </p:nvSpPr>
        <p:spPr>
          <a:xfrm>
            <a:off x="1697775" y="4317319"/>
            <a:ext cx="1044900" cy="553976"/>
          </a:xfrm>
          <a:prstGeom prst="rect">
            <a:avLst/>
          </a:prstGeom>
          <a:noFill/>
          <a:ln>
            <a:noFill/>
          </a:ln>
        </p:spPr>
        <p:txBody>
          <a:bodyPr spcFirstLastPara="1" wrap="square" lIns="68569" tIns="68569" rIns="68569" bIns="68569" anchor="t" anchorCtr="0">
            <a:spAutoFit/>
          </a:bodyPr>
          <a:lstStyle/>
          <a:p>
            <a:pPr algn="ctr">
              <a:buSzPts val="1200"/>
            </a:pPr>
            <a:r>
              <a:rPr lang="en-GB" sz="1350" b="1">
                <a:solidFill>
                  <a:srgbClr val="FFFFFF"/>
                </a:solidFill>
                <a:latin typeface="Mulish"/>
                <a:ea typeface="Mulish"/>
                <a:cs typeface="Mulish"/>
                <a:sym typeface="Mulish"/>
              </a:rPr>
              <a:t>PLANS</a:t>
            </a:r>
            <a:endParaRPr sz="1350" b="1">
              <a:solidFill>
                <a:srgbClr val="FFFFFF"/>
              </a:solidFill>
              <a:latin typeface="Mulish"/>
              <a:ea typeface="Mulish"/>
              <a:cs typeface="Mulish"/>
              <a:sym typeface="Mulish"/>
            </a:endParaRPr>
          </a:p>
          <a:p>
            <a:pPr algn="ctr">
              <a:buSzPts val="1200"/>
            </a:pPr>
            <a:r>
              <a:rPr lang="en-GB" sz="1350">
                <a:solidFill>
                  <a:srgbClr val="FFFFFF"/>
                </a:solidFill>
                <a:latin typeface="Mulish"/>
                <a:ea typeface="Mulish"/>
                <a:cs typeface="Mulish"/>
                <a:sym typeface="Mulish"/>
              </a:rPr>
              <a:t>2023/2024</a:t>
            </a:r>
            <a:endParaRPr sz="1350">
              <a:solidFill>
                <a:srgbClr val="FFFFFF"/>
              </a:solidFill>
              <a:latin typeface="Mulish"/>
              <a:ea typeface="Mulish"/>
              <a:cs typeface="Mulish"/>
              <a:sym typeface="Mulish"/>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80a8f4fb5c_0_34"/>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Product development roadmap</a:t>
            </a:r>
            <a:endParaRPr/>
          </a:p>
        </p:txBody>
      </p:sp>
      <p:sp>
        <p:nvSpPr>
          <p:cNvPr id="345" name="Google Shape;345;g280a8f4fb5c_0_34"/>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32</a:t>
            </a:fld>
            <a:endParaRPr/>
          </a:p>
        </p:txBody>
      </p:sp>
      <p:sp>
        <p:nvSpPr>
          <p:cNvPr id="346" name="Google Shape;346;g280a8f4fb5c_0_34"/>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347" name="Google Shape;347;g280a8f4fb5c_0_34"/>
          <p:cNvGrpSpPr/>
          <p:nvPr/>
        </p:nvGrpSpPr>
        <p:grpSpPr>
          <a:xfrm>
            <a:off x="386954" y="4637250"/>
            <a:ext cx="8370000" cy="950400"/>
            <a:chOff x="515938" y="5040000"/>
            <a:chExt cx="11160000" cy="1267200"/>
          </a:xfrm>
        </p:grpSpPr>
        <p:cxnSp>
          <p:nvCxnSpPr>
            <p:cNvPr id="348" name="Google Shape;348;g280a8f4fb5c_0_34"/>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349" name="Google Shape;349;g280a8f4fb5c_0_34"/>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350" name="Google Shape;350;g280a8f4fb5c_0_34"/>
          <p:cNvSpPr txBox="1">
            <a:spLocks noGrp="1"/>
          </p:cNvSpPr>
          <p:nvPr>
            <p:ph type="body" idx="1"/>
          </p:nvPr>
        </p:nvSpPr>
        <p:spPr>
          <a:xfrm>
            <a:off x="386963" y="1772569"/>
            <a:ext cx="5856525" cy="3240000"/>
          </a:xfrm>
          <a:prstGeom prst="rect">
            <a:avLst/>
          </a:prstGeom>
          <a:noFill/>
          <a:ln>
            <a:noFill/>
          </a:ln>
        </p:spPr>
        <p:txBody>
          <a:bodyPr spcFirstLastPara="1" wrap="square" lIns="0" tIns="0" rIns="0" bIns="0" anchor="t" anchorCtr="0">
            <a:noAutofit/>
          </a:bodyPr>
          <a:lstStyle/>
          <a:p>
            <a:pPr indent="0">
              <a:lnSpc>
                <a:spcPct val="115000"/>
              </a:lnSpc>
              <a:spcBef>
                <a:spcPts val="0"/>
              </a:spcBef>
              <a:buNone/>
            </a:pPr>
            <a:endParaRPr sz="1500"/>
          </a:p>
          <a:p>
            <a:pPr indent="-266700">
              <a:lnSpc>
                <a:spcPct val="115000"/>
              </a:lnSpc>
              <a:spcBef>
                <a:spcPts val="0"/>
              </a:spcBef>
              <a:buSzPts val="2000"/>
            </a:pPr>
            <a:r>
              <a:rPr lang="en-GB" sz="1500"/>
              <a:t>Over the Autumn we will be working on the following product updates:</a:t>
            </a:r>
            <a:endParaRPr sz="1500"/>
          </a:p>
          <a:p>
            <a:pPr indent="0">
              <a:lnSpc>
                <a:spcPct val="115000"/>
              </a:lnSpc>
              <a:spcBef>
                <a:spcPts val="0"/>
              </a:spcBef>
              <a:buNone/>
            </a:pPr>
            <a:endParaRPr sz="1500" b="1"/>
          </a:p>
          <a:p>
            <a:pPr lvl="1" indent="-261938">
              <a:lnSpc>
                <a:spcPct val="115000"/>
              </a:lnSpc>
              <a:spcBef>
                <a:spcPts val="0"/>
              </a:spcBef>
              <a:buSzPts val="1900"/>
            </a:pPr>
            <a:r>
              <a:rPr lang="en-GB" sz="1425" b="1"/>
              <a:t>Parent/Carer Guidance &amp; Engagement </a:t>
            </a:r>
            <a:endParaRPr sz="1425" b="1"/>
          </a:p>
          <a:p>
            <a:pPr lvl="1" indent="-261938">
              <a:lnSpc>
                <a:spcPct val="115000"/>
              </a:lnSpc>
              <a:spcBef>
                <a:spcPts val="0"/>
              </a:spcBef>
              <a:buSzPts val="1900"/>
            </a:pPr>
            <a:r>
              <a:rPr lang="en-GB" sz="1425" b="1"/>
              <a:t>Teacher Guidance for conversations with Parents/Carers</a:t>
            </a:r>
            <a:endParaRPr sz="1425" b="1"/>
          </a:p>
          <a:p>
            <a:pPr lvl="1" indent="-261938">
              <a:lnSpc>
                <a:spcPct val="115000"/>
              </a:lnSpc>
              <a:spcBef>
                <a:spcPts val="0"/>
              </a:spcBef>
              <a:buSzPts val="1900"/>
            </a:pPr>
            <a:r>
              <a:rPr lang="en-GB" sz="1425" b="1"/>
              <a:t>Class &amp; Group Learning Plans</a:t>
            </a:r>
            <a:endParaRPr sz="1425" b="1"/>
          </a:p>
          <a:p>
            <a:pPr lvl="1" indent="-261938">
              <a:lnSpc>
                <a:spcPct val="115000"/>
              </a:lnSpc>
              <a:spcBef>
                <a:spcPts val="0"/>
              </a:spcBef>
              <a:buSzPts val="1900"/>
            </a:pPr>
            <a:r>
              <a:rPr lang="en-GB" sz="1425" b="1"/>
              <a:t>New Dashboard: Whole School, Class &amp; Group progress tracking</a:t>
            </a:r>
            <a:endParaRPr sz="1425" b="1"/>
          </a:p>
          <a:p>
            <a:pPr lvl="1" indent="-261938">
              <a:lnSpc>
                <a:spcPct val="115000"/>
              </a:lnSpc>
              <a:spcBef>
                <a:spcPts val="0"/>
              </a:spcBef>
              <a:buSzPts val="1900"/>
            </a:pPr>
            <a:r>
              <a:rPr lang="en-GB" sz="1425" b="1"/>
              <a:t>Resource &amp; Learning Plan review</a:t>
            </a:r>
            <a:endParaRPr sz="1425" b="1"/>
          </a:p>
          <a:p>
            <a:pPr marL="0" indent="0">
              <a:lnSpc>
                <a:spcPct val="115000"/>
              </a:lnSpc>
              <a:spcBef>
                <a:spcPts val="0"/>
              </a:spcBef>
              <a:buNone/>
            </a:pPr>
            <a:endParaRPr sz="1500" b="1"/>
          </a:p>
          <a:p>
            <a:pPr marL="0" indent="0">
              <a:lnSpc>
                <a:spcPct val="115000"/>
              </a:lnSpc>
              <a:spcBef>
                <a:spcPts val="0"/>
              </a:spcBef>
              <a:buNone/>
            </a:pPr>
            <a:r>
              <a:rPr lang="en-GB" sz="1500"/>
              <a:t>All new features will be shared within the product and in our </a:t>
            </a:r>
            <a:r>
              <a:rPr lang="en-GB" sz="1500" b="1"/>
              <a:t>What’s New </a:t>
            </a:r>
            <a:r>
              <a:rPr lang="en-GB" sz="1500"/>
              <a:t>blog series on our website.</a:t>
            </a:r>
            <a:endParaRPr sz="1500"/>
          </a:p>
        </p:txBody>
      </p:sp>
      <p:pic>
        <p:nvPicPr>
          <p:cNvPr id="351" name="Google Shape;351;g280a8f4fb5c_0_34"/>
          <p:cNvPicPr preferRelativeResize="0"/>
          <p:nvPr/>
        </p:nvPicPr>
        <p:blipFill>
          <a:blip r:embed="rId4">
            <a:alphaModFix/>
          </a:blip>
          <a:stretch>
            <a:fillRect/>
          </a:stretch>
        </p:blipFill>
        <p:spPr>
          <a:xfrm>
            <a:off x="6205837" y="1057837"/>
            <a:ext cx="2924720" cy="357941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287a64b4b81_0_116"/>
          <p:cNvSpPr txBox="1">
            <a:spLocks noGrp="1"/>
          </p:cNvSpPr>
          <p:nvPr>
            <p:ph type="title"/>
          </p:nvPr>
        </p:nvSpPr>
        <p:spPr>
          <a:xfrm>
            <a:off x="364499" y="1221750"/>
            <a:ext cx="5373000" cy="405000"/>
          </a:xfrm>
          <a:prstGeom prst="rect">
            <a:avLst/>
          </a:prstGeom>
          <a:noFill/>
          <a:ln>
            <a:noFill/>
          </a:ln>
        </p:spPr>
        <p:txBody>
          <a:bodyPr spcFirstLastPara="1" wrap="square" lIns="0" tIns="0" rIns="0" bIns="0" anchor="t" anchorCtr="0">
            <a:normAutofit/>
          </a:bodyPr>
          <a:lstStyle/>
          <a:p>
            <a:r>
              <a:rPr lang="en-GB"/>
              <a:t>Achieving for Children adoption</a:t>
            </a:r>
            <a:endParaRPr/>
          </a:p>
        </p:txBody>
      </p:sp>
      <p:sp>
        <p:nvSpPr>
          <p:cNvPr id="357" name="Google Shape;357;g287a64b4b81_0_116"/>
          <p:cNvSpPr txBox="1">
            <a:spLocks noGrp="1"/>
          </p:cNvSpPr>
          <p:nvPr>
            <p:ph type="sldNum" idx="12"/>
          </p:nvPr>
        </p:nvSpPr>
        <p:spPr>
          <a:xfrm>
            <a:off x="386954" y="5711850"/>
            <a:ext cx="216000" cy="108000"/>
          </a:xfrm>
          <a:prstGeom prst="rect">
            <a:avLst/>
          </a:prstGeom>
          <a:noFill/>
          <a:ln>
            <a:noFill/>
          </a:ln>
        </p:spPr>
        <p:txBody>
          <a:bodyPr spcFirstLastPara="1" wrap="square" lIns="0" tIns="0" rIns="0" bIns="0" anchor="t" anchorCtr="0">
            <a:noAutofit/>
          </a:bodyPr>
          <a:lstStyle/>
          <a:p>
            <a:fld id="{00000000-1234-1234-1234-123412341234}" type="slidenum">
              <a:rPr lang="en-GB"/>
              <a:pPr/>
              <a:t>33</a:t>
            </a:fld>
            <a:endParaRPr/>
          </a:p>
        </p:txBody>
      </p:sp>
      <p:sp>
        <p:nvSpPr>
          <p:cNvPr id="358" name="Google Shape;358;g287a64b4b81_0_116"/>
          <p:cNvSpPr txBox="1"/>
          <p:nvPr/>
        </p:nvSpPr>
        <p:spPr>
          <a:xfrm>
            <a:off x="594000" y="5711850"/>
            <a:ext cx="540000" cy="108000"/>
          </a:xfrm>
          <a:prstGeom prst="rect">
            <a:avLst/>
          </a:prstGeom>
          <a:noFill/>
          <a:ln>
            <a:noFill/>
          </a:ln>
        </p:spPr>
        <p:txBody>
          <a:bodyPr spcFirstLastPara="1" wrap="square" lIns="0" tIns="0" rIns="0" bIns="0" anchor="t" anchorCtr="0">
            <a:noAutofit/>
          </a:bodyPr>
          <a:lstStyle/>
          <a:p>
            <a:pPr>
              <a:buClr>
                <a:schemeClr val="accent1"/>
              </a:buClr>
              <a:buSzPts val="1000"/>
            </a:pPr>
            <a:r>
              <a:rPr lang="en-GB" sz="750">
                <a:solidFill>
                  <a:schemeClr val="lt2"/>
                </a:solidFill>
                <a:latin typeface="Mulish"/>
                <a:ea typeface="Mulish"/>
                <a:cs typeface="Mulish"/>
                <a:sym typeface="Mulish"/>
              </a:rPr>
              <a:t>nurtureuk</a:t>
            </a:r>
            <a:endParaRPr sz="750">
              <a:solidFill>
                <a:schemeClr val="lt2"/>
              </a:solidFill>
              <a:latin typeface="Mulish"/>
              <a:ea typeface="Mulish"/>
              <a:cs typeface="Mulish"/>
              <a:sym typeface="Mulish"/>
            </a:endParaRPr>
          </a:p>
        </p:txBody>
      </p:sp>
      <p:grpSp>
        <p:nvGrpSpPr>
          <p:cNvPr id="359" name="Google Shape;359;g287a64b4b81_0_116"/>
          <p:cNvGrpSpPr/>
          <p:nvPr/>
        </p:nvGrpSpPr>
        <p:grpSpPr>
          <a:xfrm>
            <a:off x="386954" y="4637250"/>
            <a:ext cx="8370000" cy="950400"/>
            <a:chOff x="515938" y="5040000"/>
            <a:chExt cx="11160000" cy="1267200"/>
          </a:xfrm>
        </p:grpSpPr>
        <p:cxnSp>
          <p:nvCxnSpPr>
            <p:cNvPr id="360" name="Google Shape;360;g287a64b4b81_0_116"/>
            <p:cNvCxnSpPr/>
            <p:nvPr/>
          </p:nvCxnSpPr>
          <p:spPr>
            <a:xfrm>
              <a:off x="515938" y="6307200"/>
              <a:ext cx="11160000" cy="0"/>
            </a:xfrm>
            <a:prstGeom prst="straightConnector1">
              <a:avLst/>
            </a:prstGeom>
            <a:noFill/>
            <a:ln w="9525" cap="flat" cmpd="sng">
              <a:solidFill>
                <a:schemeClr val="lt2"/>
              </a:solidFill>
              <a:prstDash val="solid"/>
              <a:miter lim="800000"/>
              <a:headEnd type="none" w="sm" len="sm"/>
              <a:tailEnd type="none" w="sm" len="sm"/>
            </a:ln>
          </p:spPr>
        </p:cxnSp>
        <p:pic>
          <p:nvPicPr>
            <p:cNvPr id="361" name="Google Shape;361;g287a64b4b81_0_116"/>
            <p:cNvPicPr preferRelativeResize="0"/>
            <p:nvPr/>
          </p:nvPicPr>
          <p:blipFill rotWithShape="1">
            <a:blip r:embed="rId3">
              <a:alphaModFix/>
            </a:blip>
            <a:srcRect/>
            <a:stretch/>
          </p:blipFill>
          <p:spPr>
            <a:xfrm>
              <a:off x="10620001" y="5040000"/>
              <a:ext cx="1039100" cy="1044001"/>
            </a:xfrm>
            <a:prstGeom prst="rect">
              <a:avLst/>
            </a:prstGeom>
            <a:noFill/>
            <a:ln>
              <a:noFill/>
            </a:ln>
          </p:spPr>
        </p:pic>
      </p:grpSp>
      <p:sp>
        <p:nvSpPr>
          <p:cNvPr id="362" name="Google Shape;362;g287a64b4b81_0_116"/>
          <p:cNvSpPr txBox="1">
            <a:spLocks noGrp="1"/>
          </p:cNvSpPr>
          <p:nvPr>
            <p:ph type="body" idx="1"/>
          </p:nvPr>
        </p:nvSpPr>
        <p:spPr>
          <a:xfrm>
            <a:off x="1552238" y="2001169"/>
            <a:ext cx="5966775" cy="502650"/>
          </a:xfrm>
          <a:prstGeom prst="rect">
            <a:avLst/>
          </a:prstGeom>
          <a:noFill/>
          <a:ln>
            <a:noFill/>
          </a:ln>
        </p:spPr>
        <p:txBody>
          <a:bodyPr spcFirstLastPara="1" wrap="square" lIns="0" tIns="0" rIns="0" bIns="0" anchor="t" anchorCtr="0">
            <a:noAutofit/>
          </a:bodyPr>
          <a:lstStyle/>
          <a:p>
            <a:pPr marL="0" indent="0">
              <a:lnSpc>
                <a:spcPct val="115000"/>
              </a:lnSpc>
              <a:spcBef>
                <a:spcPts val="0"/>
              </a:spcBef>
              <a:buNone/>
            </a:pPr>
            <a:r>
              <a:rPr lang="en-GB" sz="1650" b="1"/>
              <a:t>61</a:t>
            </a:r>
            <a:r>
              <a:rPr lang="en-GB" sz="1650"/>
              <a:t> Organisations set up</a:t>
            </a:r>
            <a:endParaRPr sz="1650"/>
          </a:p>
          <a:p>
            <a:pPr marL="0" indent="0">
              <a:lnSpc>
                <a:spcPct val="115000"/>
              </a:lnSpc>
              <a:spcBef>
                <a:spcPts val="0"/>
              </a:spcBef>
              <a:buNone/>
            </a:pPr>
            <a:endParaRPr sz="1500"/>
          </a:p>
        </p:txBody>
      </p:sp>
      <p:graphicFrame>
        <p:nvGraphicFramePr>
          <p:cNvPr id="363" name="Google Shape;363;g287a64b4b81_0_116"/>
          <p:cNvGraphicFramePr/>
          <p:nvPr/>
        </p:nvGraphicFramePr>
        <p:xfrm>
          <a:off x="1552200" y="2580038"/>
          <a:ext cx="5966776" cy="2000140"/>
        </p:xfrm>
        <a:graphic>
          <a:graphicData uri="http://schemas.openxmlformats.org/drawingml/2006/table">
            <a:tbl>
              <a:tblPr>
                <a:noFill/>
              </a:tblPr>
              <a:tblGrid>
                <a:gridCol w="2983388">
                  <a:extLst>
                    <a:ext uri="{9D8B030D-6E8A-4147-A177-3AD203B41FA5}">
                      <a16:colId xmlns:a16="http://schemas.microsoft.com/office/drawing/2014/main" val="20000"/>
                    </a:ext>
                  </a:extLst>
                </a:gridCol>
                <a:gridCol w="2983388">
                  <a:extLst>
                    <a:ext uri="{9D8B030D-6E8A-4147-A177-3AD203B41FA5}">
                      <a16:colId xmlns:a16="http://schemas.microsoft.com/office/drawing/2014/main" val="20001"/>
                    </a:ext>
                  </a:extLst>
                </a:gridCol>
              </a:tblGrid>
              <a:tr h="400028">
                <a:tc>
                  <a:txBody>
                    <a:bodyPr/>
                    <a:lstStyle/>
                    <a:p>
                      <a:pPr marL="0" lvl="0" indent="0" algn="l" rtl="0">
                        <a:spcBef>
                          <a:spcPts val="0"/>
                        </a:spcBef>
                        <a:spcAft>
                          <a:spcPts val="0"/>
                        </a:spcAft>
                        <a:buNone/>
                      </a:pPr>
                      <a:r>
                        <a:rPr lang="en-GB" sz="1700" b="1">
                          <a:solidFill>
                            <a:schemeClr val="lt1"/>
                          </a:solidFill>
                          <a:latin typeface="Mulish"/>
                          <a:ea typeface="Mulish"/>
                          <a:cs typeface="Mulish"/>
                          <a:sym typeface="Mulish"/>
                        </a:rPr>
                        <a:t>Number of Org’s</a:t>
                      </a:r>
                      <a:endParaRPr sz="1700" b="1">
                        <a:solidFill>
                          <a:schemeClr val="lt1"/>
                        </a:solidFill>
                        <a:latin typeface="Mulish"/>
                        <a:ea typeface="Mulish"/>
                        <a:cs typeface="Mulish"/>
                        <a:sym typeface="Mulish"/>
                      </a:endParaRPr>
                    </a:p>
                  </a:txBody>
                  <a:tcPr marL="68569" marR="68569" marT="68569" marB="68569">
                    <a:solidFill>
                      <a:srgbClr val="00C7B1"/>
                    </a:solidFill>
                  </a:tcPr>
                </a:tc>
                <a:tc>
                  <a:txBody>
                    <a:bodyPr/>
                    <a:lstStyle/>
                    <a:p>
                      <a:pPr marL="0" lvl="0" indent="0" algn="l" rtl="0">
                        <a:spcBef>
                          <a:spcPts val="0"/>
                        </a:spcBef>
                        <a:spcAft>
                          <a:spcPts val="0"/>
                        </a:spcAft>
                        <a:buNone/>
                      </a:pPr>
                      <a:r>
                        <a:rPr lang="en-GB" sz="1700" b="1">
                          <a:solidFill>
                            <a:schemeClr val="lt1"/>
                          </a:solidFill>
                          <a:latin typeface="Mulish"/>
                          <a:ea typeface="Mulish"/>
                          <a:cs typeface="Mulish"/>
                          <a:sym typeface="Mulish"/>
                        </a:rPr>
                        <a:t>Number of EBP’s created</a:t>
                      </a:r>
                      <a:endParaRPr sz="1700" b="1">
                        <a:solidFill>
                          <a:schemeClr val="lt1"/>
                        </a:solidFill>
                        <a:latin typeface="Mulish"/>
                        <a:ea typeface="Mulish"/>
                        <a:cs typeface="Mulish"/>
                        <a:sym typeface="Mulish"/>
                      </a:endParaRPr>
                    </a:p>
                  </a:txBody>
                  <a:tcPr marL="68569" marR="68569" marT="68569" marB="68569">
                    <a:solidFill>
                      <a:srgbClr val="00C7B1"/>
                    </a:solidFill>
                  </a:tcPr>
                </a:tc>
                <a:extLst>
                  <a:ext uri="{0D108BD9-81ED-4DB2-BD59-A6C34878D82A}">
                    <a16:rowId xmlns:a16="http://schemas.microsoft.com/office/drawing/2014/main" val="10000"/>
                  </a:ext>
                </a:extLst>
              </a:tr>
              <a:tr h="400028">
                <a:tc>
                  <a:txBody>
                    <a:bodyPr/>
                    <a:lstStyle/>
                    <a:p>
                      <a:pPr marL="0" lvl="0" indent="0" algn="l" rtl="0">
                        <a:spcBef>
                          <a:spcPts val="0"/>
                        </a:spcBef>
                        <a:spcAft>
                          <a:spcPts val="0"/>
                        </a:spcAft>
                        <a:buNone/>
                      </a:pPr>
                      <a:r>
                        <a:rPr lang="en-GB" sz="1700" b="1">
                          <a:solidFill>
                            <a:schemeClr val="dk1"/>
                          </a:solidFill>
                          <a:latin typeface="Mulish"/>
                          <a:ea typeface="Mulish"/>
                          <a:cs typeface="Mulish"/>
                          <a:sym typeface="Mulish"/>
                        </a:rPr>
                        <a:t>21</a:t>
                      </a:r>
                      <a:endParaRPr sz="1700" b="1">
                        <a:solidFill>
                          <a:schemeClr val="dk1"/>
                        </a:solidFill>
                        <a:latin typeface="Mulish"/>
                        <a:ea typeface="Mulish"/>
                        <a:cs typeface="Mulish"/>
                        <a:sym typeface="Mulish"/>
                      </a:endParaRPr>
                    </a:p>
                  </a:txBody>
                  <a:tcPr marL="68569" marR="68569" marT="68569" marB="68569"/>
                </a:tc>
                <a:tc>
                  <a:txBody>
                    <a:bodyPr/>
                    <a:lstStyle/>
                    <a:p>
                      <a:pPr marL="0" lvl="0" indent="0" algn="l" rtl="0">
                        <a:spcBef>
                          <a:spcPts val="0"/>
                        </a:spcBef>
                        <a:spcAft>
                          <a:spcPts val="0"/>
                        </a:spcAft>
                        <a:buNone/>
                      </a:pPr>
                      <a:r>
                        <a:rPr lang="en-GB" sz="1700" b="1">
                          <a:solidFill>
                            <a:schemeClr val="dk1"/>
                          </a:solidFill>
                          <a:latin typeface="Mulish"/>
                          <a:ea typeface="Mulish"/>
                          <a:cs typeface="Mulish"/>
                          <a:sym typeface="Mulish"/>
                        </a:rPr>
                        <a:t>Less than 10</a:t>
                      </a:r>
                      <a:endParaRPr sz="1700" b="1">
                        <a:solidFill>
                          <a:schemeClr val="dk1"/>
                        </a:solidFill>
                        <a:latin typeface="Mulish"/>
                        <a:ea typeface="Mulish"/>
                        <a:cs typeface="Mulish"/>
                        <a:sym typeface="Mulish"/>
                      </a:endParaRPr>
                    </a:p>
                  </a:txBody>
                  <a:tcPr marL="68569" marR="68569" marT="68569" marB="68569"/>
                </a:tc>
                <a:extLst>
                  <a:ext uri="{0D108BD9-81ED-4DB2-BD59-A6C34878D82A}">
                    <a16:rowId xmlns:a16="http://schemas.microsoft.com/office/drawing/2014/main" val="10001"/>
                  </a:ext>
                </a:extLst>
              </a:tr>
              <a:tr h="400028">
                <a:tc>
                  <a:txBody>
                    <a:bodyPr/>
                    <a:lstStyle/>
                    <a:p>
                      <a:pPr marL="0" lvl="0" indent="0" algn="l" rtl="0">
                        <a:spcBef>
                          <a:spcPts val="0"/>
                        </a:spcBef>
                        <a:spcAft>
                          <a:spcPts val="0"/>
                        </a:spcAft>
                        <a:buNone/>
                      </a:pPr>
                      <a:r>
                        <a:rPr lang="en-GB" sz="1700" b="1">
                          <a:solidFill>
                            <a:schemeClr val="dk1"/>
                          </a:solidFill>
                          <a:latin typeface="Mulish"/>
                          <a:ea typeface="Mulish"/>
                          <a:cs typeface="Mulish"/>
                          <a:sym typeface="Mulish"/>
                        </a:rPr>
                        <a:t>21</a:t>
                      </a:r>
                      <a:endParaRPr sz="1700" b="1">
                        <a:solidFill>
                          <a:schemeClr val="dk1"/>
                        </a:solidFill>
                        <a:latin typeface="Mulish"/>
                        <a:ea typeface="Mulish"/>
                        <a:cs typeface="Mulish"/>
                        <a:sym typeface="Mulish"/>
                      </a:endParaRPr>
                    </a:p>
                  </a:txBody>
                  <a:tcPr marL="68569" marR="68569" marT="68569" marB="68569"/>
                </a:tc>
                <a:tc>
                  <a:txBody>
                    <a:bodyPr/>
                    <a:lstStyle/>
                    <a:p>
                      <a:pPr marL="0" lvl="0" indent="0" algn="l" rtl="0">
                        <a:spcBef>
                          <a:spcPts val="0"/>
                        </a:spcBef>
                        <a:spcAft>
                          <a:spcPts val="0"/>
                        </a:spcAft>
                        <a:buNone/>
                      </a:pPr>
                      <a:r>
                        <a:rPr lang="en-GB" sz="1700" b="1">
                          <a:solidFill>
                            <a:schemeClr val="dk1"/>
                          </a:solidFill>
                          <a:latin typeface="Mulish"/>
                          <a:ea typeface="Mulish"/>
                          <a:cs typeface="Mulish"/>
                          <a:sym typeface="Mulish"/>
                        </a:rPr>
                        <a:t>11 - 50</a:t>
                      </a:r>
                      <a:endParaRPr sz="1700" b="1">
                        <a:solidFill>
                          <a:schemeClr val="dk1"/>
                        </a:solidFill>
                        <a:latin typeface="Mulish"/>
                        <a:ea typeface="Mulish"/>
                        <a:cs typeface="Mulish"/>
                        <a:sym typeface="Mulish"/>
                      </a:endParaRPr>
                    </a:p>
                  </a:txBody>
                  <a:tcPr marL="68569" marR="68569" marT="68569" marB="68569"/>
                </a:tc>
                <a:extLst>
                  <a:ext uri="{0D108BD9-81ED-4DB2-BD59-A6C34878D82A}">
                    <a16:rowId xmlns:a16="http://schemas.microsoft.com/office/drawing/2014/main" val="10002"/>
                  </a:ext>
                </a:extLst>
              </a:tr>
              <a:tr h="400028">
                <a:tc>
                  <a:txBody>
                    <a:bodyPr/>
                    <a:lstStyle/>
                    <a:p>
                      <a:pPr marL="0" lvl="0" indent="0" algn="l" rtl="0">
                        <a:spcBef>
                          <a:spcPts val="0"/>
                        </a:spcBef>
                        <a:spcAft>
                          <a:spcPts val="0"/>
                        </a:spcAft>
                        <a:buNone/>
                      </a:pPr>
                      <a:r>
                        <a:rPr lang="en-GB" sz="1700" b="1">
                          <a:solidFill>
                            <a:schemeClr val="dk1"/>
                          </a:solidFill>
                          <a:latin typeface="Mulish"/>
                          <a:ea typeface="Mulish"/>
                          <a:cs typeface="Mulish"/>
                          <a:sym typeface="Mulish"/>
                        </a:rPr>
                        <a:t>9</a:t>
                      </a:r>
                      <a:endParaRPr sz="1700" b="1">
                        <a:solidFill>
                          <a:schemeClr val="dk1"/>
                        </a:solidFill>
                        <a:latin typeface="Mulish"/>
                        <a:ea typeface="Mulish"/>
                        <a:cs typeface="Mulish"/>
                        <a:sym typeface="Mulish"/>
                      </a:endParaRPr>
                    </a:p>
                  </a:txBody>
                  <a:tcPr marL="68569" marR="68569" marT="68569" marB="68569"/>
                </a:tc>
                <a:tc>
                  <a:txBody>
                    <a:bodyPr/>
                    <a:lstStyle/>
                    <a:p>
                      <a:pPr marL="0" lvl="0" indent="0" algn="l" rtl="0">
                        <a:spcBef>
                          <a:spcPts val="0"/>
                        </a:spcBef>
                        <a:spcAft>
                          <a:spcPts val="0"/>
                        </a:spcAft>
                        <a:buNone/>
                      </a:pPr>
                      <a:r>
                        <a:rPr lang="en-GB" sz="1700" b="1">
                          <a:solidFill>
                            <a:schemeClr val="dk1"/>
                          </a:solidFill>
                          <a:latin typeface="Mulish"/>
                          <a:ea typeface="Mulish"/>
                          <a:cs typeface="Mulish"/>
                          <a:sym typeface="Mulish"/>
                        </a:rPr>
                        <a:t>51 - 100</a:t>
                      </a:r>
                      <a:endParaRPr sz="1700" b="1">
                        <a:solidFill>
                          <a:schemeClr val="dk1"/>
                        </a:solidFill>
                        <a:latin typeface="Mulish"/>
                        <a:ea typeface="Mulish"/>
                        <a:cs typeface="Mulish"/>
                        <a:sym typeface="Mulish"/>
                      </a:endParaRPr>
                    </a:p>
                  </a:txBody>
                  <a:tcPr marL="68569" marR="68569" marT="68569" marB="68569"/>
                </a:tc>
                <a:extLst>
                  <a:ext uri="{0D108BD9-81ED-4DB2-BD59-A6C34878D82A}">
                    <a16:rowId xmlns:a16="http://schemas.microsoft.com/office/drawing/2014/main" val="10003"/>
                  </a:ext>
                </a:extLst>
              </a:tr>
              <a:tr h="400028">
                <a:tc>
                  <a:txBody>
                    <a:bodyPr/>
                    <a:lstStyle/>
                    <a:p>
                      <a:pPr marL="0" lvl="0" indent="0" algn="l" rtl="0">
                        <a:spcBef>
                          <a:spcPts val="0"/>
                        </a:spcBef>
                        <a:spcAft>
                          <a:spcPts val="0"/>
                        </a:spcAft>
                        <a:buNone/>
                      </a:pPr>
                      <a:r>
                        <a:rPr lang="en-GB" sz="1700" b="1">
                          <a:solidFill>
                            <a:schemeClr val="dk1"/>
                          </a:solidFill>
                          <a:latin typeface="Mulish"/>
                          <a:ea typeface="Mulish"/>
                          <a:cs typeface="Mulish"/>
                          <a:sym typeface="Mulish"/>
                        </a:rPr>
                        <a:t>10</a:t>
                      </a:r>
                      <a:endParaRPr sz="1700" b="1">
                        <a:solidFill>
                          <a:schemeClr val="dk1"/>
                        </a:solidFill>
                        <a:latin typeface="Mulish"/>
                        <a:ea typeface="Mulish"/>
                        <a:cs typeface="Mulish"/>
                        <a:sym typeface="Mulish"/>
                      </a:endParaRPr>
                    </a:p>
                  </a:txBody>
                  <a:tcPr marL="68569" marR="68569" marT="68569" marB="68569"/>
                </a:tc>
                <a:tc>
                  <a:txBody>
                    <a:bodyPr/>
                    <a:lstStyle/>
                    <a:p>
                      <a:pPr marL="0" lvl="0" indent="0" algn="l" rtl="0">
                        <a:spcBef>
                          <a:spcPts val="0"/>
                        </a:spcBef>
                        <a:spcAft>
                          <a:spcPts val="0"/>
                        </a:spcAft>
                        <a:buNone/>
                      </a:pPr>
                      <a:r>
                        <a:rPr lang="en-GB" sz="1700" b="1">
                          <a:solidFill>
                            <a:schemeClr val="dk1"/>
                          </a:solidFill>
                          <a:latin typeface="Mulish"/>
                          <a:ea typeface="Mulish"/>
                          <a:cs typeface="Mulish"/>
                          <a:sym typeface="Mulish"/>
                        </a:rPr>
                        <a:t>101 - 420</a:t>
                      </a:r>
                      <a:endParaRPr sz="1700" b="1">
                        <a:solidFill>
                          <a:schemeClr val="dk1"/>
                        </a:solidFill>
                        <a:latin typeface="Mulish"/>
                        <a:ea typeface="Mulish"/>
                        <a:cs typeface="Mulish"/>
                        <a:sym typeface="Mulish"/>
                      </a:endParaRPr>
                    </a:p>
                  </a:txBody>
                  <a:tcPr marL="68569" marR="68569" marT="68569" marB="68569"/>
                </a:tc>
                <a:extLst>
                  <a:ext uri="{0D108BD9-81ED-4DB2-BD59-A6C34878D82A}">
                    <a16:rowId xmlns:a16="http://schemas.microsoft.com/office/drawing/2014/main" val="10004"/>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88cbbc9faf_0_0"/>
          <p:cNvSpPr txBox="1">
            <a:spLocks noGrp="1"/>
          </p:cNvSpPr>
          <p:nvPr>
            <p:ph type="body" idx="1"/>
          </p:nvPr>
        </p:nvSpPr>
        <p:spPr>
          <a:xfrm>
            <a:off x="386963" y="2108175"/>
            <a:ext cx="4860000" cy="3000600"/>
          </a:xfrm>
          <a:prstGeom prst="rect">
            <a:avLst/>
          </a:prstGeom>
        </p:spPr>
        <p:txBody>
          <a:bodyPr spcFirstLastPara="1" wrap="square" lIns="0" tIns="0" rIns="0" bIns="0" anchor="t" anchorCtr="0">
            <a:noAutofit/>
          </a:bodyPr>
          <a:lstStyle/>
          <a:p>
            <a:pPr marL="0" indent="0">
              <a:spcBef>
                <a:spcPts val="0"/>
              </a:spcBef>
              <a:buNone/>
            </a:pPr>
            <a:r>
              <a:rPr lang="en-GB" sz="1200" b="1">
                <a:solidFill>
                  <a:srgbClr val="8A1338"/>
                </a:solidFill>
                <a:highlight>
                  <a:schemeClr val="lt1"/>
                </a:highlight>
              </a:rPr>
              <a:t>Theory &amp; Practice of Boxall Profile (£199 per delegate)</a:t>
            </a:r>
            <a:endParaRPr sz="1200" b="1">
              <a:solidFill>
                <a:srgbClr val="8A1338"/>
              </a:solidFill>
              <a:highlight>
                <a:schemeClr val="lt1"/>
              </a:highlight>
            </a:endParaRPr>
          </a:p>
          <a:p>
            <a:pPr marL="0" indent="0">
              <a:spcBef>
                <a:spcPts val="0"/>
              </a:spcBef>
              <a:buClr>
                <a:schemeClr val="dk2"/>
              </a:buClr>
              <a:buSzPts val="1100"/>
              <a:buNone/>
            </a:pPr>
            <a:r>
              <a:rPr lang="en-GB" sz="900">
                <a:solidFill>
                  <a:srgbClr val="8A1338"/>
                </a:solidFill>
                <a:highlight>
                  <a:schemeClr val="lt1"/>
                </a:highlight>
              </a:rPr>
              <a:t>Duration:</a:t>
            </a:r>
            <a:r>
              <a:rPr lang="en-GB" sz="900">
                <a:solidFill>
                  <a:srgbClr val="4F6068"/>
                </a:solidFill>
                <a:highlight>
                  <a:schemeClr val="lt1"/>
                </a:highlight>
              </a:rPr>
              <a:t> 1 day</a:t>
            </a:r>
            <a:endParaRPr sz="900">
              <a:solidFill>
                <a:srgbClr val="4F6068"/>
              </a:solidFill>
              <a:highlight>
                <a:schemeClr val="lt1"/>
              </a:highlight>
            </a:endParaRPr>
          </a:p>
          <a:p>
            <a:pPr marL="0" indent="0">
              <a:spcBef>
                <a:spcPts val="0"/>
              </a:spcBef>
              <a:buClr>
                <a:schemeClr val="dk2"/>
              </a:buClr>
              <a:buSzPts val="1100"/>
              <a:buNone/>
            </a:pPr>
            <a:r>
              <a:rPr lang="en-GB" sz="900">
                <a:solidFill>
                  <a:srgbClr val="8A1338"/>
                </a:solidFill>
                <a:highlight>
                  <a:schemeClr val="lt1"/>
                </a:highlight>
              </a:rPr>
              <a:t>Time:</a:t>
            </a:r>
            <a:r>
              <a:rPr lang="en-GB" sz="900">
                <a:solidFill>
                  <a:srgbClr val="4F6068"/>
                </a:solidFill>
                <a:highlight>
                  <a:schemeClr val="lt1"/>
                </a:highlight>
              </a:rPr>
              <a:t> 9:00-16:00 </a:t>
            </a:r>
            <a:endParaRPr sz="900">
              <a:solidFill>
                <a:srgbClr val="4F6068"/>
              </a:solidFill>
              <a:highlight>
                <a:schemeClr val="lt1"/>
              </a:highlight>
            </a:endParaRPr>
          </a:p>
          <a:p>
            <a:pPr marL="0" indent="0">
              <a:spcBef>
                <a:spcPts val="0"/>
              </a:spcBef>
              <a:buClr>
                <a:schemeClr val="dk2"/>
              </a:buClr>
              <a:buSzPts val="1100"/>
              <a:buNone/>
            </a:pPr>
            <a:r>
              <a:rPr lang="en-GB" sz="900">
                <a:solidFill>
                  <a:srgbClr val="8A1338"/>
                </a:solidFill>
                <a:highlight>
                  <a:schemeClr val="lt1"/>
                </a:highlight>
              </a:rPr>
              <a:t>Format:</a:t>
            </a:r>
            <a:r>
              <a:rPr lang="en-GB" sz="900">
                <a:solidFill>
                  <a:srgbClr val="4F6068"/>
                </a:solidFill>
                <a:highlight>
                  <a:schemeClr val="lt1"/>
                </a:highlight>
              </a:rPr>
              <a:t> online via Zoom</a:t>
            </a:r>
            <a:endParaRPr sz="900">
              <a:solidFill>
                <a:srgbClr val="4F6068"/>
              </a:solidFill>
              <a:highlight>
                <a:schemeClr val="lt1"/>
              </a:highlight>
            </a:endParaRPr>
          </a:p>
          <a:p>
            <a:pPr marL="0" indent="0">
              <a:spcBef>
                <a:spcPts val="0"/>
              </a:spcBef>
              <a:buClr>
                <a:schemeClr val="dk2"/>
              </a:buClr>
              <a:buSzPts val="1400"/>
              <a:buNone/>
            </a:pPr>
            <a:r>
              <a:rPr lang="en-GB" sz="900">
                <a:solidFill>
                  <a:srgbClr val="8A1338"/>
                </a:solidFill>
                <a:highlight>
                  <a:schemeClr val="lt1"/>
                </a:highlight>
              </a:rPr>
              <a:t>Group size:</a:t>
            </a:r>
            <a:r>
              <a:rPr lang="en-GB" sz="900">
                <a:solidFill>
                  <a:srgbClr val="4F6068"/>
                </a:solidFill>
                <a:highlight>
                  <a:schemeClr val="lt1"/>
                </a:highlight>
              </a:rPr>
              <a:t> 8-12 delegates</a:t>
            </a:r>
            <a:endParaRPr sz="900">
              <a:solidFill>
                <a:srgbClr val="4F6068"/>
              </a:solidFill>
              <a:highlight>
                <a:schemeClr val="lt1"/>
              </a:highlight>
            </a:endParaRPr>
          </a:p>
          <a:p>
            <a:pPr marL="0" indent="0">
              <a:spcBef>
                <a:spcPts val="0"/>
              </a:spcBef>
              <a:buClr>
                <a:schemeClr val="dk2"/>
              </a:buClr>
              <a:buSzPts val="1400"/>
              <a:buNone/>
            </a:pPr>
            <a:endParaRPr sz="825">
              <a:solidFill>
                <a:srgbClr val="4F6068"/>
              </a:solidFill>
              <a:highlight>
                <a:schemeClr val="lt1"/>
              </a:highlight>
            </a:endParaRPr>
          </a:p>
          <a:p>
            <a:pPr marL="0" indent="0">
              <a:spcBef>
                <a:spcPts val="0"/>
              </a:spcBef>
              <a:buClr>
                <a:schemeClr val="dk2"/>
              </a:buClr>
              <a:buSzPts val="1400"/>
              <a:buNone/>
            </a:pPr>
            <a:r>
              <a:rPr lang="en-GB" sz="825" b="1">
                <a:solidFill>
                  <a:srgbClr val="4F6068"/>
                </a:solidFill>
                <a:highlight>
                  <a:schemeClr val="lt1"/>
                </a:highlight>
              </a:rPr>
              <a:t>What Will I Learn?</a:t>
            </a:r>
            <a:endParaRPr sz="825" b="1">
              <a:solidFill>
                <a:srgbClr val="4F6068"/>
              </a:solidFill>
              <a:highlight>
                <a:schemeClr val="lt1"/>
              </a:highlight>
            </a:endParaRPr>
          </a:p>
          <a:p>
            <a:pPr marL="0" indent="0">
              <a:spcBef>
                <a:spcPts val="0"/>
              </a:spcBef>
              <a:buClr>
                <a:schemeClr val="dk2"/>
              </a:buClr>
              <a:buSzPts val="1400"/>
              <a:buNone/>
            </a:pPr>
            <a:endParaRPr sz="825" b="1">
              <a:solidFill>
                <a:srgbClr val="4F6068"/>
              </a:solidFill>
              <a:highlight>
                <a:schemeClr val="lt1"/>
              </a:highlight>
            </a:endParaRPr>
          </a:p>
          <a:p>
            <a:pPr indent="-223838">
              <a:lnSpc>
                <a:spcPct val="115000"/>
              </a:lnSpc>
              <a:spcBef>
                <a:spcPts val="0"/>
              </a:spcBef>
              <a:buClr>
                <a:srgbClr val="616263"/>
              </a:buClr>
              <a:buSzPts val="1100"/>
              <a:buFont typeface="Mulish"/>
              <a:buChar char="●"/>
            </a:pPr>
            <a:r>
              <a:rPr lang="en-GB" sz="825">
                <a:solidFill>
                  <a:srgbClr val="616263"/>
                </a:solidFill>
                <a:highlight>
                  <a:schemeClr val="lt1"/>
                </a:highlight>
              </a:rPr>
              <a:t>How to identify, assess, interpret and plan support for children and young people using The Boxall Profile®</a:t>
            </a:r>
            <a:endParaRPr sz="825">
              <a:solidFill>
                <a:srgbClr val="616263"/>
              </a:solidFill>
              <a:highlight>
                <a:schemeClr val="lt1"/>
              </a:highlight>
            </a:endParaRPr>
          </a:p>
          <a:p>
            <a:pPr indent="-223838">
              <a:lnSpc>
                <a:spcPct val="115000"/>
              </a:lnSpc>
              <a:spcBef>
                <a:spcPts val="0"/>
              </a:spcBef>
              <a:buClr>
                <a:srgbClr val="616263"/>
              </a:buClr>
              <a:buSzPts val="1100"/>
              <a:buFont typeface="Mulish"/>
              <a:buChar char="●"/>
            </a:pPr>
            <a:r>
              <a:rPr lang="en-GB" sz="825">
                <a:solidFill>
                  <a:srgbClr val="616263"/>
                </a:solidFill>
                <a:highlight>
                  <a:schemeClr val="lt1"/>
                </a:highlight>
              </a:rPr>
              <a:t>How to use the Boxall Profile® to complete an online assessment.</a:t>
            </a:r>
            <a:endParaRPr sz="825">
              <a:solidFill>
                <a:srgbClr val="616263"/>
              </a:solidFill>
              <a:highlight>
                <a:schemeClr val="lt1"/>
              </a:highlight>
            </a:endParaRPr>
          </a:p>
          <a:p>
            <a:pPr indent="-223838">
              <a:lnSpc>
                <a:spcPct val="115000"/>
              </a:lnSpc>
              <a:spcBef>
                <a:spcPts val="0"/>
              </a:spcBef>
              <a:buClr>
                <a:srgbClr val="616263"/>
              </a:buClr>
              <a:buSzPts val="1100"/>
              <a:buFont typeface="Mulish"/>
              <a:buChar char="●"/>
            </a:pPr>
            <a:r>
              <a:rPr lang="en-GB" sz="825">
                <a:solidFill>
                  <a:srgbClr val="616263"/>
                </a:solidFill>
                <a:highlight>
                  <a:schemeClr val="lt1"/>
                </a:highlight>
              </a:rPr>
              <a:t>How to use the Boxall Profile® to strategically plan interventions for individuals, whole groups, classes and schools</a:t>
            </a:r>
            <a:endParaRPr sz="825">
              <a:solidFill>
                <a:srgbClr val="616263"/>
              </a:solidFill>
              <a:highlight>
                <a:schemeClr val="lt1"/>
              </a:highlight>
            </a:endParaRPr>
          </a:p>
          <a:p>
            <a:pPr indent="-223838">
              <a:lnSpc>
                <a:spcPct val="115000"/>
              </a:lnSpc>
              <a:spcBef>
                <a:spcPts val="0"/>
              </a:spcBef>
              <a:buClr>
                <a:srgbClr val="616263"/>
              </a:buClr>
              <a:buSzPts val="1100"/>
              <a:buFont typeface="Mulish"/>
              <a:buChar char="●"/>
            </a:pPr>
            <a:r>
              <a:rPr lang="en-GB" sz="825">
                <a:solidFill>
                  <a:srgbClr val="616263"/>
                </a:solidFill>
                <a:highlight>
                  <a:schemeClr val="lt1"/>
                </a:highlight>
              </a:rPr>
              <a:t>The Six Principles of Nurture and how these link to the assessment tool</a:t>
            </a:r>
            <a:endParaRPr sz="825">
              <a:solidFill>
                <a:srgbClr val="616263"/>
              </a:solidFill>
              <a:highlight>
                <a:schemeClr val="lt1"/>
              </a:highlight>
            </a:endParaRPr>
          </a:p>
          <a:p>
            <a:pPr indent="-223838">
              <a:lnSpc>
                <a:spcPct val="115000"/>
              </a:lnSpc>
              <a:spcBef>
                <a:spcPts val="0"/>
              </a:spcBef>
              <a:buClr>
                <a:srgbClr val="616263"/>
              </a:buClr>
              <a:buSzPts val="1100"/>
              <a:buFont typeface="Mulish"/>
              <a:buChar char="●"/>
            </a:pPr>
            <a:r>
              <a:rPr lang="en-GB" sz="825">
                <a:solidFill>
                  <a:srgbClr val="616263"/>
                </a:solidFill>
                <a:highlight>
                  <a:schemeClr val="lt1"/>
                </a:highlight>
              </a:rPr>
              <a:t>The impact of early childhood experiences on pupil development and wellbeing</a:t>
            </a:r>
            <a:endParaRPr sz="825">
              <a:solidFill>
                <a:srgbClr val="616263"/>
              </a:solidFill>
              <a:highlight>
                <a:schemeClr val="lt1"/>
              </a:highlight>
            </a:endParaRPr>
          </a:p>
          <a:p>
            <a:pPr indent="-223838">
              <a:lnSpc>
                <a:spcPct val="115000"/>
              </a:lnSpc>
              <a:spcBef>
                <a:spcPts val="0"/>
              </a:spcBef>
              <a:buClr>
                <a:srgbClr val="616263"/>
              </a:buClr>
              <a:buSzPts val="1100"/>
              <a:buFont typeface="Mulish"/>
              <a:buChar char="●"/>
            </a:pPr>
            <a:r>
              <a:rPr lang="en-GB" sz="825">
                <a:solidFill>
                  <a:srgbClr val="616263"/>
                </a:solidFill>
                <a:highlight>
                  <a:schemeClr val="lt1"/>
                </a:highlight>
              </a:rPr>
              <a:t>The significance of neuroscience and Attachment theory</a:t>
            </a:r>
            <a:endParaRPr sz="825">
              <a:solidFill>
                <a:srgbClr val="616263"/>
              </a:solidFill>
              <a:highlight>
                <a:schemeClr val="lt1"/>
              </a:highlight>
            </a:endParaRPr>
          </a:p>
          <a:p>
            <a:pPr marL="0" indent="0">
              <a:lnSpc>
                <a:spcPct val="115000"/>
              </a:lnSpc>
              <a:spcBef>
                <a:spcPts val="600"/>
              </a:spcBef>
              <a:spcAft>
                <a:spcPts val="600"/>
              </a:spcAft>
              <a:buClr>
                <a:schemeClr val="dk2"/>
              </a:buClr>
              <a:buSzPts val="1100"/>
              <a:buNone/>
            </a:pPr>
            <a:r>
              <a:rPr lang="en-GB" sz="825">
                <a:solidFill>
                  <a:srgbClr val="616263"/>
                </a:solidFill>
                <a:highlight>
                  <a:schemeClr val="lt1"/>
                </a:highlight>
              </a:rPr>
              <a:t>We recommend someone with strategic responsibility for the Boxall Profile in your school attends.</a:t>
            </a:r>
            <a:endParaRPr/>
          </a:p>
        </p:txBody>
      </p:sp>
      <p:sp>
        <p:nvSpPr>
          <p:cNvPr id="370" name="Google Shape;370;g288cbbc9faf_0_0"/>
          <p:cNvSpPr txBox="1">
            <a:spLocks noGrp="1"/>
          </p:cNvSpPr>
          <p:nvPr>
            <p:ph type="title"/>
          </p:nvPr>
        </p:nvSpPr>
        <p:spPr>
          <a:xfrm>
            <a:off x="364500" y="1221750"/>
            <a:ext cx="8392500" cy="405000"/>
          </a:xfrm>
          <a:prstGeom prst="rect">
            <a:avLst/>
          </a:prstGeom>
        </p:spPr>
        <p:txBody>
          <a:bodyPr spcFirstLastPara="1" wrap="square" lIns="0" tIns="0" rIns="0" bIns="0" anchor="t" anchorCtr="0">
            <a:normAutofit/>
          </a:bodyPr>
          <a:lstStyle/>
          <a:p>
            <a:r>
              <a:rPr lang="en-GB"/>
              <a:t>Additional Training for Schools</a:t>
            </a:r>
            <a:endParaRPr/>
          </a:p>
        </p:txBody>
      </p:sp>
      <p:sp>
        <p:nvSpPr>
          <p:cNvPr id="371" name="Google Shape;371;g288cbbc9faf_0_0"/>
          <p:cNvSpPr txBox="1">
            <a:spLocks noGrp="1"/>
          </p:cNvSpPr>
          <p:nvPr>
            <p:ph type="sldNum" idx="12"/>
          </p:nvPr>
        </p:nvSpPr>
        <p:spPr>
          <a:xfrm>
            <a:off x="386954" y="5711850"/>
            <a:ext cx="216000" cy="108000"/>
          </a:xfrm>
          <a:prstGeom prst="rect">
            <a:avLst/>
          </a:prstGeom>
        </p:spPr>
        <p:txBody>
          <a:bodyPr spcFirstLastPara="1" wrap="square" lIns="0" tIns="0" rIns="0" bIns="0" anchor="t" anchorCtr="0">
            <a:noAutofit/>
          </a:bodyPr>
          <a:lstStyle/>
          <a:p>
            <a:fld id="{00000000-1234-1234-1234-123412341234}" type="slidenum">
              <a:rPr lang="en-GB"/>
              <a:pPr/>
              <a:t>34</a:t>
            </a:fld>
            <a:endParaRPr/>
          </a:p>
        </p:txBody>
      </p:sp>
      <p:grpSp>
        <p:nvGrpSpPr>
          <p:cNvPr id="372" name="Google Shape;372;g288cbbc9faf_0_0"/>
          <p:cNvGrpSpPr/>
          <p:nvPr/>
        </p:nvGrpSpPr>
        <p:grpSpPr>
          <a:xfrm>
            <a:off x="5885029" y="2072214"/>
            <a:ext cx="2729332" cy="3120972"/>
            <a:chOff x="5863425" y="1437850"/>
            <a:chExt cx="2729400" cy="3121050"/>
          </a:xfrm>
        </p:grpSpPr>
        <p:sp>
          <p:nvSpPr>
            <p:cNvPr id="373" name="Google Shape;373;g288cbbc9faf_0_0"/>
            <p:cNvSpPr/>
            <p:nvPr/>
          </p:nvSpPr>
          <p:spPr>
            <a:xfrm>
              <a:off x="5863425" y="1675300"/>
              <a:ext cx="2729400" cy="2883600"/>
            </a:xfrm>
            <a:prstGeom prst="roundRect">
              <a:avLst>
                <a:gd name="adj" fmla="val 16667"/>
              </a:avLst>
            </a:prstGeom>
            <a:solidFill>
              <a:schemeClr val="lt1"/>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a:lnSpc>
                  <a:spcPct val="108000"/>
                </a:lnSpc>
                <a:spcBef>
                  <a:spcPts val="375"/>
                </a:spcBef>
              </a:pPr>
              <a:endParaRPr sz="900">
                <a:solidFill>
                  <a:schemeClr val="accent3"/>
                </a:solidFill>
                <a:latin typeface="Mulish"/>
                <a:ea typeface="Mulish"/>
                <a:cs typeface="Mulish"/>
                <a:sym typeface="Mulish"/>
              </a:endParaRPr>
            </a:p>
            <a:p>
              <a:pPr marL="447675" indent="-238125">
                <a:lnSpc>
                  <a:spcPct val="108000"/>
                </a:lnSpc>
                <a:spcBef>
                  <a:spcPts val="375"/>
                </a:spcBef>
                <a:buClr>
                  <a:schemeClr val="accent3"/>
                </a:buClr>
                <a:buSzPts val="1200"/>
                <a:buFont typeface="Mulish"/>
                <a:buChar char="●"/>
              </a:pPr>
              <a:r>
                <a:rPr lang="en-GB" sz="900">
                  <a:solidFill>
                    <a:schemeClr val="accent3"/>
                  </a:solidFill>
                  <a:latin typeface="Mulish"/>
                  <a:ea typeface="Mulish"/>
                  <a:cs typeface="Mulish"/>
                  <a:sym typeface="Mulish"/>
                </a:rPr>
                <a:t>Beyond the Boxall Profile®: Whole Class Strategies</a:t>
              </a:r>
              <a:endParaRPr sz="900">
                <a:solidFill>
                  <a:schemeClr val="accent3"/>
                </a:solidFill>
                <a:latin typeface="Mulish"/>
                <a:ea typeface="Mulish"/>
                <a:cs typeface="Mulish"/>
                <a:sym typeface="Mulish"/>
              </a:endParaRPr>
            </a:p>
            <a:p>
              <a:pPr marL="447675" indent="-238125">
                <a:lnSpc>
                  <a:spcPct val="108000"/>
                </a:lnSpc>
                <a:spcBef>
                  <a:spcPts val="375"/>
                </a:spcBef>
                <a:buClr>
                  <a:schemeClr val="accent3"/>
                </a:buClr>
                <a:buSzPts val="1200"/>
                <a:buFont typeface="Mulish"/>
                <a:buChar char="●"/>
              </a:pPr>
              <a:r>
                <a:rPr lang="en-GB" sz="900">
                  <a:solidFill>
                    <a:schemeClr val="accent3"/>
                  </a:solidFill>
                  <a:latin typeface="Mulish"/>
                  <a:ea typeface="Mulish"/>
                  <a:cs typeface="Mulish"/>
                  <a:sym typeface="Mulish"/>
                </a:rPr>
                <a:t>School membership</a:t>
              </a:r>
              <a:endParaRPr sz="900">
                <a:solidFill>
                  <a:schemeClr val="accent3"/>
                </a:solidFill>
                <a:latin typeface="Mulish"/>
                <a:ea typeface="Mulish"/>
                <a:cs typeface="Mulish"/>
                <a:sym typeface="Mulish"/>
              </a:endParaRPr>
            </a:p>
            <a:p>
              <a:pPr marL="447675" indent="-238125">
                <a:lnSpc>
                  <a:spcPct val="108000"/>
                </a:lnSpc>
                <a:spcBef>
                  <a:spcPts val="375"/>
                </a:spcBef>
                <a:buClr>
                  <a:schemeClr val="accent3"/>
                </a:buClr>
                <a:buSzPts val="1200"/>
                <a:buFont typeface="Mulish"/>
                <a:buChar char="●"/>
              </a:pPr>
              <a:r>
                <a:rPr lang="en-GB" sz="900">
                  <a:solidFill>
                    <a:schemeClr val="accent3"/>
                  </a:solidFill>
                  <a:latin typeface="Mulish"/>
                  <a:ea typeface="Mulish"/>
                  <a:cs typeface="Mulish"/>
                  <a:sym typeface="Mulish"/>
                </a:rPr>
                <a:t>National Nurturing Schools Programme - embedding a whole school approach</a:t>
              </a:r>
              <a:endParaRPr sz="900">
                <a:solidFill>
                  <a:schemeClr val="accent3"/>
                </a:solidFill>
                <a:latin typeface="Mulish"/>
                <a:ea typeface="Mulish"/>
                <a:cs typeface="Mulish"/>
                <a:sym typeface="Mulish"/>
              </a:endParaRPr>
            </a:p>
            <a:p>
              <a:pPr marL="447675" indent="-238125">
                <a:lnSpc>
                  <a:spcPct val="108000"/>
                </a:lnSpc>
                <a:spcBef>
                  <a:spcPts val="375"/>
                </a:spcBef>
                <a:buClr>
                  <a:schemeClr val="accent3"/>
                </a:buClr>
                <a:buSzPts val="1200"/>
                <a:buFont typeface="Mulish"/>
                <a:buChar char="●"/>
              </a:pPr>
              <a:r>
                <a:rPr lang="en-GB" sz="900">
                  <a:solidFill>
                    <a:schemeClr val="accent3"/>
                  </a:solidFill>
                  <a:latin typeface="Mulish"/>
                  <a:ea typeface="Mulish"/>
                  <a:cs typeface="Mulish"/>
                  <a:sym typeface="Mulish"/>
                </a:rPr>
                <a:t>Theory and Practice of Nurture Groups</a:t>
              </a:r>
              <a:endParaRPr sz="900">
                <a:solidFill>
                  <a:schemeClr val="accent3"/>
                </a:solidFill>
                <a:latin typeface="Mulish"/>
                <a:ea typeface="Mulish"/>
                <a:cs typeface="Mulish"/>
                <a:sym typeface="Mulish"/>
              </a:endParaRPr>
            </a:p>
            <a:p>
              <a:pPr>
                <a:lnSpc>
                  <a:spcPct val="108000"/>
                </a:lnSpc>
                <a:spcBef>
                  <a:spcPts val="375"/>
                </a:spcBef>
              </a:pPr>
              <a:endParaRPr sz="900">
                <a:solidFill>
                  <a:schemeClr val="accent3"/>
                </a:solidFill>
                <a:latin typeface="Mulish"/>
                <a:ea typeface="Mulish"/>
                <a:cs typeface="Mulish"/>
                <a:sym typeface="Mulish"/>
              </a:endParaRPr>
            </a:p>
            <a:p>
              <a:pPr>
                <a:lnSpc>
                  <a:spcPct val="108000"/>
                </a:lnSpc>
                <a:spcBef>
                  <a:spcPts val="375"/>
                </a:spcBef>
              </a:pPr>
              <a:r>
                <a:rPr lang="en-GB" sz="900">
                  <a:solidFill>
                    <a:schemeClr val="accent3"/>
                  </a:solidFill>
                  <a:latin typeface="Mulish"/>
                  <a:ea typeface="Mulish"/>
                  <a:cs typeface="Mulish"/>
                  <a:sym typeface="Mulish"/>
                </a:rPr>
                <a:t>Please contact </a:t>
              </a:r>
              <a:r>
                <a:rPr lang="en-GB" sz="900" u="sng">
                  <a:solidFill>
                    <a:schemeClr val="hlink"/>
                  </a:solidFill>
                  <a:latin typeface="Mulish"/>
                  <a:ea typeface="Mulish"/>
                  <a:cs typeface="Mulish"/>
                  <a:sym typeface="Mulish"/>
                  <a:hlinkClick r:id="rId3"/>
                </a:rPr>
                <a:t>business@nurtureuk.org</a:t>
              </a:r>
              <a:r>
                <a:rPr lang="en-GB" sz="900">
                  <a:solidFill>
                    <a:schemeClr val="accent3"/>
                  </a:solidFill>
                  <a:latin typeface="Mulish"/>
                  <a:ea typeface="Mulish"/>
                  <a:cs typeface="Mulish"/>
                  <a:sym typeface="Mulish"/>
                </a:rPr>
                <a:t> for more information</a:t>
              </a:r>
              <a:endParaRPr sz="900">
                <a:solidFill>
                  <a:schemeClr val="accent3"/>
                </a:solidFill>
                <a:latin typeface="Mulish"/>
                <a:ea typeface="Mulish"/>
                <a:cs typeface="Mulish"/>
                <a:sym typeface="Mulish"/>
              </a:endParaRPr>
            </a:p>
            <a:p>
              <a:pPr>
                <a:lnSpc>
                  <a:spcPct val="108000"/>
                </a:lnSpc>
              </a:pPr>
              <a:endParaRPr sz="900">
                <a:solidFill>
                  <a:schemeClr val="accent3"/>
                </a:solidFill>
                <a:latin typeface="Mulish"/>
                <a:ea typeface="Mulish"/>
                <a:cs typeface="Mulish"/>
                <a:sym typeface="Mulish"/>
              </a:endParaRPr>
            </a:p>
          </p:txBody>
        </p:sp>
        <p:sp>
          <p:nvSpPr>
            <p:cNvPr id="374" name="Google Shape;374;g288cbbc9faf_0_0"/>
            <p:cNvSpPr/>
            <p:nvPr/>
          </p:nvSpPr>
          <p:spPr>
            <a:xfrm>
              <a:off x="5863425" y="1437850"/>
              <a:ext cx="2729400" cy="615300"/>
            </a:xfrm>
            <a:prstGeom prst="roundRect">
              <a:avLst>
                <a:gd name="adj" fmla="val 16667"/>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lgn="ctr"/>
              <a:r>
                <a:rPr lang="en-GB" sz="1050" b="1">
                  <a:solidFill>
                    <a:schemeClr val="lt1"/>
                  </a:solidFill>
                  <a:latin typeface="Mulish"/>
                  <a:ea typeface="Mulish"/>
                  <a:cs typeface="Mulish"/>
                  <a:sym typeface="Mulish"/>
                </a:rPr>
                <a:t>Other available training and resources</a:t>
              </a:r>
              <a:endParaRPr sz="1050" b="1">
                <a:solidFill>
                  <a:schemeClr val="lt1"/>
                </a:solidFill>
                <a:latin typeface="Mulish"/>
                <a:ea typeface="Mulish"/>
                <a:cs typeface="Mulish"/>
                <a:sym typeface="Mulish"/>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g23de23c0f0d_0_128"/>
          <p:cNvPicPr preferRelativeResize="0">
            <a:picLocks noGrp="1"/>
          </p:cNvPicPr>
          <p:nvPr>
            <p:ph type="pic" idx="2"/>
          </p:nvPr>
        </p:nvPicPr>
        <p:blipFill rotWithShape="1">
          <a:blip r:embed="rId3">
            <a:alphaModFix/>
          </a:blip>
          <a:srcRect t="7832" b="7841"/>
          <a:stretch/>
        </p:blipFill>
        <p:spPr>
          <a:xfrm>
            <a:off x="0" y="857251"/>
            <a:ext cx="9144000" cy="5143499"/>
          </a:xfrm>
          <a:prstGeom prst="rect">
            <a:avLst/>
          </a:prstGeom>
          <a:noFill/>
          <a:ln>
            <a:noFill/>
          </a:ln>
        </p:spPr>
      </p:pic>
      <p:grpSp>
        <p:nvGrpSpPr>
          <p:cNvPr id="380" name="Google Shape;380;g23de23c0f0d_0_128"/>
          <p:cNvGrpSpPr/>
          <p:nvPr/>
        </p:nvGrpSpPr>
        <p:grpSpPr>
          <a:xfrm>
            <a:off x="386954" y="2787881"/>
            <a:ext cx="2605501" cy="2807870"/>
            <a:chOff x="515938" y="2268001"/>
            <a:chExt cx="3474001" cy="3743826"/>
          </a:xfrm>
        </p:grpSpPr>
        <p:pic>
          <p:nvPicPr>
            <p:cNvPr id="381" name="Google Shape;381;g23de23c0f0d_0_128"/>
            <p:cNvPicPr preferRelativeResize="0"/>
            <p:nvPr/>
          </p:nvPicPr>
          <p:blipFill rotWithShape="1">
            <a:blip r:embed="rId4">
              <a:alphaModFix/>
            </a:blip>
            <a:srcRect/>
            <a:stretch/>
          </p:blipFill>
          <p:spPr>
            <a:xfrm>
              <a:off x="515938" y="2268001"/>
              <a:ext cx="3474001" cy="3743826"/>
            </a:xfrm>
            <a:prstGeom prst="rect">
              <a:avLst/>
            </a:prstGeom>
            <a:noFill/>
            <a:ln>
              <a:noFill/>
            </a:ln>
          </p:spPr>
        </p:pic>
        <p:pic>
          <p:nvPicPr>
            <p:cNvPr id="382" name="Google Shape;382;g23de23c0f0d_0_128"/>
            <p:cNvPicPr preferRelativeResize="0"/>
            <p:nvPr/>
          </p:nvPicPr>
          <p:blipFill rotWithShape="1">
            <a:blip r:embed="rId5">
              <a:alphaModFix/>
            </a:blip>
            <a:srcRect/>
            <a:stretch/>
          </p:blipFill>
          <p:spPr>
            <a:xfrm>
              <a:off x="838800" y="2556000"/>
              <a:ext cx="2070001" cy="488208"/>
            </a:xfrm>
            <a:prstGeom prst="rect">
              <a:avLst/>
            </a:prstGeom>
            <a:noFill/>
            <a:ln>
              <a:noFill/>
            </a:ln>
          </p:spPr>
        </p:pic>
        <p:sp>
          <p:nvSpPr>
            <p:cNvPr id="383" name="Google Shape;383;g23de23c0f0d_0_128"/>
            <p:cNvSpPr txBox="1"/>
            <p:nvPr/>
          </p:nvSpPr>
          <p:spPr>
            <a:xfrm>
              <a:off x="838800" y="3348000"/>
              <a:ext cx="2808000" cy="360000"/>
            </a:xfrm>
            <a:prstGeom prst="rect">
              <a:avLst/>
            </a:prstGeom>
            <a:noFill/>
            <a:ln>
              <a:noFill/>
            </a:ln>
          </p:spPr>
          <p:txBody>
            <a:bodyPr spcFirstLastPara="1" wrap="square" lIns="0" tIns="0" rIns="0" bIns="0" anchor="t" anchorCtr="0">
              <a:noAutofit/>
            </a:bodyPr>
            <a:lstStyle/>
            <a:p>
              <a:pPr>
                <a:lnSpc>
                  <a:spcPct val="102000"/>
                </a:lnSpc>
                <a:buSzPts val="2000"/>
              </a:pPr>
              <a:r>
                <a:rPr lang="en-GB" sz="1500" b="1">
                  <a:solidFill>
                    <a:schemeClr val="lt1"/>
                  </a:solidFill>
                  <a:latin typeface="Mulish"/>
                  <a:ea typeface="Mulish"/>
                  <a:cs typeface="Mulish"/>
                  <a:sym typeface="Mulish"/>
                </a:rPr>
                <a:t>For more information</a:t>
              </a:r>
              <a:endParaRPr sz="1500">
                <a:solidFill>
                  <a:schemeClr val="lt1"/>
                </a:solidFill>
                <a:latin typeface="Mulish"/>
                <a:ea typeface="Mulish"/>
                <a:cs typeface="Mulish"/>
                <a:sym typeface="Mulish"/>
              </a:endParaRPr>
            </a:p>
          </p:txBody>
        </p:sp>
        <p:sp>
          <p:nvSpPr>
            <p:cNvPr id="384" name="Google Shape;384;g23de23c0f0d_0_128"/>
            <p:cNvSpPr txBox="1"/>
            <p:nvPr/>
          </p:nvSpPr>
          <p:spPr>
            <a:xfrm>
              <a:off x="838800" y="3924000"/>
              <a:ext cx="2808000" cy="1800000"/>
            </a:xfrm>
            <a:prstGeom prst="rect">
              <a:avLst/>
            </a:prstGeom>
            <a:noFill/>
            <a:ln>
              <a:noFill/>
            </a:ln>
          </p:spPr>
          <p:txBody>
            <a:bodyPr spcFirstLastPara="1" wrap="square" lIns="0" tIns="0" rIns="0" bIns="0" anchor="t" anchorCtr="0">
              <a:noAutofit/>
            </a:bodyPr>
            <a:lstStyle/>
            <a:p>
              <a:pPr marL="323999">
                <a:lnSpc>
                  <a:spcPct val="102000"/>
                </a:lnSpc>
                <a:buSzPts val="1600"/>
              </a:pPr>
              <a:r>
                <a:rPr lang="en-GB" sz="1200">
                  <a:solidFill>
                    <a:schemeClr val="lt1"/>
                  </a:solidFill>
                  <a:latin typeface="Mulish"/>
                  <a:ea typeface="Mulish"/>
                  <a:cs typeface="Mulish"/>
                  <a:sym typeface="Mulish"/>
                </a:rPr>
                <a:t>@nurtureuktweets </a:t>
              </a:r>
              <a:endParaRPr sz="1050"/>
            </a:p>
            <a:p>
              <a:pPr marL="782999">
                <a:lnSpc>
                  <a:spcPct val="102000"/>
                </a:lnSpc>
                <a:spcBef>
                  <a:spcPts val="750"/>
                </a:spcBef>
                <a:buSzPts val="1600"/>
              </a:pPr>
              <a:r>
                <a:rPr lang="en-GB" sz="1200">
                  <a:solidFill>
                    <a:schemeClr val="lt1"/>
                  </a:solidFill>
                  <a:latin typeface="Mulish"/>
                  <a:ea typeface="Mulish"/>
                  <a:cs typeface="Mulish"/>
                  <a:sym typeface="Mulish"/>
                </a:rPr>
                <a:t>/nurtureuk</a:t>
              </a:r>
              <a:endParaRPr sz="1050"/>
            </a:p>
            <a:p>
              <a:pPr marL="323999">
                <a:lnSpc>
                  <a:spcPct val="102000"/>
                </a:lnSpc>
                <a:spcBef>
                  <a:spcPts val="750"/>
                </a:spcBef>
                <a:buSzPts val="1600"/>
              </a:pPr>
              <a:r>
                <a:rPr lang="en-GB" sz="1200">
                  <a:solidFill>
                    <a:schemeClr val="lt1"/>
                  </a:solidFill>
                  <a:latin typeface="Mulish"/>
                  <a:ea typeface="Mulish"/>
                  <a:cs typeface="Mulish"/>
                  <a:sym typeface="Mulish"/>
                </a:rPr>
                <a:t>nurtureuk</a:t>
              </a:r>
              <a:endParaRPr sz="1050"/>
            </a:p>
            <a:p>
              <a:pPr marL="323999">
                <a:lnSpc>
                  <a:spcPct val="102000"/>
                </a:lnSpc>
                <a:spcBef>
                  <a:spcPts val="750"/>
                </a:spcBef>
                <a:buSzPts val="1600"/>
              </a:pPr>
              <a:r>
                <a:rPr lang="en-GB" sz="1200">
                  <a:solidFill>
                    <a:schemeClr val="lt1"/>
                  </a:solidFill>
                  <a:latin typeface="Mulish"/>
                  <a:ea typeface="Mulish"/>
                  <a:cs typeface="Mulish"/>
                  <a:sym typeface="Mulish"/>
                </a:rPr>
                <a:t>business@nurtureuk.org</a:t>
              </a:r>
              <a:endParaRPr sz="1050"/>
            </a:p>
            <a:p>
              <a:pPr marL="323999">
                <a:lnSpc>
                  <a:spcPct val="102000"/>
                </a:lnSpc>
                <a:spcBef>
                  <a:spcPts val="750"/>
                </a:spcBef>
                <a:buSzPts val="1600"/>
              </a:pPr>
              <a:r>
                <a:rPr lang="en-GB" sz="1200">
                  <a:solidFill>
                    <a:schemeClr val="lt1"/>
                  </a:solidFill>
                  <a:latin typeface="Mulish"/>
                  <a:ea typeface="Mulish"/>
                  <a:cs typeface="Mulish"/>
                  <a:sym typeface="Mulish"/>
                </a:rPr>
                <a:t>www.nurtureuk.org</a:t>
              </a:r>
              <a:endParaRPr sz="1050"/>
            </a:p>
          </p:txBody>
        </p:sp>
        <p:pic>
          <p:nvPicPr>
            <p:cNvPr id="385" name="Google Shape;385;g23de23c0f0d_0_128"/>
            <p:cNvPicPr preferRelativeResize="0"/>
            <p:nvPr/>
          </p:nvPicPr>
          <p:blipFill rotWithShape="1">
            <a:blip r:embed="rId6">
              <a:alphaModFix/>
            </a:blip>
            <a:srcRect/>
            <a:stretch/>
          </p:blipFill>
          <p:spPr>
            <a:xfrm>
              <a:off x="838800" y="3924000"/>
              <a:ext cx="252000" cy="252000"/>
            </a:xfrm>
            <a:prstGeom prst="rect">
              <a:avLst/>
            </a:prstGeom>
            <a:noFill/>
            <a:ln>
              <a:noFill/>
            </a:ln>
          </p:spPr>
        </p:pic>
        <p:grpSp>
          <p:nvGrpSpPr>
            <p:cNvPr id="386" name="Google Shape;386;g23de23c0f0d_0_128"/>
            <p:cNvGrpSpPr/>
            <p:nvPr/>
          </p:nvGrpSpPr>
          <p:grpSpPr>
            <a:xfrm>
              <a:off x="838800" y="4300200"/>
              <a:ext cx="875997" cy="255600"/>
              <a:chOff x="838800" y="4291200"/>
              <a:chExt cx="875997" cy="255600"/>
            </a:xfrm>
          </p:grpSpPr>
          <p:pic>
            <p:nvPicPr>
              <p:cNvPr id="387" name="Google Shape;387;g23de23c0f0d_0_128"/>
              <p:cNvPicPr preferRelativeResize="0"/>
              <p:nvPr/>
            </p:nvPicPr>
            <p:blipFill rotWithShape="1">
              <a:blip r:embed="rId7">
                <a:alphaModFix/>
              </a:blip>
              <a:srcRect/>
              <a:stretch/>
            </p:blipFill>
            <p:spPr>
              <a:xfrm>
                <a:off x="838800" y="4291200"/>
                <a:ext cx="255600" cy="255600"/>
              </a:xfrm>
              <a:prstGeom prst="rect">
                <a:avLst/>
              </a:prstGeom>
              <a:noFill/>
              <a:ln>
                <a:noFill/>
              </a:ln>
            </p:spPr>
          </p:pic>
          <p:pic>
            <p:nvPicPr>
              <p:cNvPr id="388" name="Google Shape;388;g23de23c0f0d_0_128"/>
              <p:cNvPicPr preferRelativeResize="0"/>
              <p:nvPr/>
            </p:nvPicPr>
            <p:blipFill rotWithShape="1">
              <a:blip r:embed="rId8">
                <a:alphaModFix/>
              </a:blip>
              <a:srcRect/>
              <a:stretch/>
            </p:blipFill>
            <p:spPr>
              <a:xfrm>
                <a:off x="1152000" y="4291200"/>
                <a:ext cx="255600" cy="255600"/>
              </a:xfrm>
              <a:prstGeom prst="rect">
                <a:avLst/>
              </a:prstGeom>
              <a:noFill/>
              <a:ln>
                <a:noFill/>
              </a:ln>
            </p:spPr>
          </p:pic>
          <p:pic>
            <p:nvPicPr>
              <p:cNvPr id="389" name="Google Shape;389;g23de23c0f0d_0_128"/>
              <p:cNvPicPr preferRelativeResize="0"/>
              <p:nvPr/>
            </p:nvPicPr>
            <p:blipFill rotWithShape="1">
              <a:blip r:embed="rId9">
                <a:alphaModFix/>
              </a:blip>
              <a:srcRect/>
              <a:stretch/>
            </p:blipFill>
            <p:spPr>
              <a:xfrm>
                <a:off x="1459197" y="4291200"/>
                <a:ext cx="255600" cy="255600"/>
              </a:xfrm>
              <a:prstGeom prst="rect">
                <a:avLst/>
              </a:prstGeom>
              <a:noFill/>
              <a:ln>
                <a:noFill/>
              </a:ln>
            </p:spPr>
          </p:pic>
        </p:grpSp>
        <p:pic>
          <p:nvPicPr>
            <p:cNvPr id="390" name="Google Shape;390;g23de23c0f0d_0_128"/>
            <p:cNvPicPr preferRelativeResize="0"/>
            <p:nvPr/>
          </p:nvPicPr>
          <p:blipFill rotWithShape="1">
            <a:blip r:embed="rId10">
              <a:alphaModFix/>
            </a:blip>
            <a:srcRect/>
            <a:stretch/>
          </p:blipFill>
          <p:spPr>
            <a:xfrm>
              <a:off x="838800" y="4680000"/>
              <a:ext cx="255600" cy="255600"/>
            </a:xfrm>
            <a:prstGeom prst="rect">
              <a:avLst/>
            </a:prstGeom>
            <a:noFill/>
            <a:ln>
              <a:noFill/>
            </a:ln>
          </p:spPr>
        </p:pic>
        <p:pic>
          <p:nvPicPr>
            <p:cNvPr id="391" name="Google Shape;391;g23de23c0f0d_0_128"/>
            <p:cNvPicPr preferRelativeResize="0"/>
            <p:nvPr/>
          </p:nvPicPr>
          <p:blipFill rotWithShape="1">
            <a:blip r:embed="rId11">
              <a:alphaModFix/>
            </a:blip>
            <a:srcRect/>
            <a:stretch/>
          </p:blipFill>
          <p:spPr>
            <a:xfrm>
              <a:off x="835200" y="5059800"/>
              <a:ext cx="255600" cy="255600"/>
            </a:xfrm>
            <a:prstGeom prst="rect">
              <a:avLst/>
            </a:prstGeom>
            <a:noFill/>
            <a:ln>
              <a:noFill/>
            </a:ln>
          </p:spPr>
        </p:pic>
        <p:pic>
          <p:nvPicPr>
            <p:cNvPr id="392" name="Google Shape;392;g23de23c0f0d_0_128"/>
            <p:cNvPicPr preferRelativeResize="0"/>
            <p:nvPr/>
          </p:nvPicPr>
          <p:blipFill rotWithShape="1">
            <a:blip r:embed="rId12">
              <a:alphaModFix/>
            </a:blip>
            <a:srcRect/>
            <a:stretch/>
          </p:blipFill>
          <p:spPr>
            <a:xfrm>
              <a:off x="835200" y="5436000"/>
              <a:ext cx="255600" cy="255600"/>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cxnSp>
        <p:nvCxnSpPr>
          <p:cNvPr id="60" name="Google Shape;60;p11"/>
          <p:cNvCxnSpPr/>
          <p:nvPr/>
        </p:nvCxnSpPr>
        <p:spPr>
          <a:xfrm>
            <a:off x="1940053" y="3847549"/>
            <a:ext cx="5280144" cy="0"/>
          </a:xfrm>
          <a:prstGeom prst="straightConnector1">
            <a:avLst/>
          </a:prstGeom>
          <a:noFill/>
          <a:ln w="9525" cap="flat" cmpd="sng">
            <a:solidFill>
              <a:srgbClr val="F4C239"/>
            </a:solidFill>
            <a:prstDash val="solid"/>
            <a:round/>
            <a:headEnd type="none" w="sm" len="sm"/>
            <a:tailEnd type="none" w="sm" len="sm"/>
          </a:ln>
        </p:spPr>
      </p:cxnSp>
      <p:sp>
        <p:nvSpPr>
          <p:cNvPr id="61" name="Google Shape;61;p11"/>
          <p:cNvSpPr txBox="1">
            <a:spLocks noGrp="1"/>
          </p:cNvSpPr>
          <p:nvPr>
            <p:ph type="body" idx="1"/>
          </p:nvPr>
        </p:nvSpPr>
        <p:spPr>
          <a:xfrm>
            <a:off x="1932003" y="2537946"/>
            <a:ext cx="5280000" cy="1139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4C239"/>
              </a:buClr>
              <a:buSzPts val="4000"/>
              <a:buFont typeface="Calibri"/>
              <a:buNone/>
            </a:pPr>
            <a:endParaRPr>
              <a:latin typeface="Quattrocento Sans"/>
              <a:ea typeface="Quattrocento Sans"/>
              <a:cs typeface="Quattrocento Sans"/>
              <a:sym typeface="Quattrocento Sans"/>
            </a:endParaRPr>
          </a:p>
          <a:p>
            <a:pPr marL="0" lvl="0" indent="0" algn="ctr" rtl="0">
              <a:lnSpc>
                <a:spcPct val="100000"/>
              </a:lnSpc>
              <a:spcBef>
                <a:spcPts val="0"/>
              </a:spcBef>
              <a:spcAft>
                <a:spcPts val="0"/>
              </a:spcAft>
              <a:buClr>
                <a:srgbClr val="F4C239"/>
              </a:buClr>
              <a:buSzPts val="4000"/>
              <a:buFont typeface="Calibri"/>
              <a:buNone/>
            </a:pPr>
            <a:r>
              <a:rPr lang="en-GB">
                <a:latin typeface="Roboto"/>
                <a:ea typeface="Roboto"/>
                <a:cs typeface="Roboto"/>
                <a:sym typeface="Roboto"/>
              </a:rPr>
              <a:t>BREATHE </a:t>
            </a:r>
            <a:endParaRPr>
              <a:latin typeface="Roboto"/>
              <a:ea typeface="Roboto"/>
              <a:cs typeface="Roboto"/>
              <a:sym typeface="Roboto"/>
            </a:endParaRPr>
          </a:p>
          <a:p>
            <a:pPr marL="0" lvl="0" indent="0" algn="ctr" rtl="0">
              <a:lnSpc>
                <a:spcPct val="100000"/>
              </a:lnSpc>
              <a:spcBef>
                <a:spcPts val="0"/>
              </a:spcBef>
              <a:spcAft>
                <a:spcPts val="0"/>
              </a:spcAft>
              <a:buClr>
                <a:srgbClr val="F4C239"/>
              </a:buClr>
              <a:buSzPts val="4000"/>
              <a:buFont typeface="Calibri"/>
              <a:buNone/>
            </a:pPr>
            <a:endParaRPr>
              <a:latin typeface="Quattrocento Sans"/>
              <a:ea typeface="Quattrocento Sans"/>
              <a:cs typeface="Quattrocento Sans"/>
              <a:sym typeface="Quattrocento Sans"/>
            </a:endParaRPr>
          </a:p>
        </p:txBody>
      </p:sp>
      <p:sp>
        <p:nvSpPr>
          <p:cNvPr id="62" name="Google Shape;62;p11"/>
          <p:cNvSpPr txBox="1">
            <a:spLocks noGrp="1"/>
          </p:cNvSpPr>
          <p:nvPr>
            <p:ph type="body" idx="2"/>
          </p:nvPr>
        </p:nvSpPr>
        <p:spPr>
          <a:xfrm>
            <a:off x="1932000" y="3894355"/>
            <a:ext cx="5280000" cy="695400"/>
          </a:xfrm>
          <a:prstGeom prst="rect">
            <a:avLst/>
          </a:prstGeom>
          <a:noFill/>
          <a:ln>
            <a:noFill/>
          </a:ln>
        </p:spPr>
        <p:txBody>
          <a:bodyPr spcFirstLastPara="1" wrap="square" lIns="91425" tIns="45700" rIns="91425" bIns="45700" anchor="t" anchorCtr="0">
            <a:noAutofit/>
          </a:bodyPr>
          <a:lstStyle/>
          <a:p>
            <a:pPr marL="0" lvl="0" indent="0">
              <a:lnSpc>
                <a:spcPct val="107000"/>
              </a:lnSpc>
              <a:spcBef>
                <a:spcPts val="0"/>
              </a:spcBef>
              <a:spcAft>
                <a:spcPts val="800"/>
              </a:spcAft>
              <a:buClr>
                <a:srgbClr val="000000"/>
              </a:buClr>
              <a:buSzPts val="1400"/>
              <a:defRPr/>
            </a:pPr>
            <a:r>
              <a:rPr lang="en-GB" sz="2400">
                <a:solidFill>
                  <a:srgbClr val="FFFFFF"/>
                </a:solidFill>
                <a:latin typeface="Calibri" panose="020F0502020204030204" pitchFamily="34" charset="0"/>
                <a:ea typeface="Calibri" panose="020F0502020204030204" pitchFamily="34" charset="0"/>
                <a:cs typeface="Calibri" panose="020F0502020204030204" pitchFamily="34" charset="0"/>
              </a:rPr>
              <a:t>Chris Caughey</a:t>
            </a:r>
            <a:endParaRPr lang="en-GB" sz="2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3" name="Google Shape;63;p11"/>
          <p:cNvPicPr preferRelativeResize="0"/>
          <p:nvPr/>
        </p:nvPicPr>
        <p:blipFill>
          <a:blip r:embed="rId3">
            <a:alphaModFix/>
          </a:blip>
          <a:stretch>
            <a:fillRect/>
          </a:stretch>
        </p:blipFill>
        <p:spPr>
          <a:xfrm>
            <a:off x="6531650" y="5177075"/>
            <a:ext cx="2344125" cy="1442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2"/>
          <p:cNvSpPr txBox="1">
            <a:spLocks noGrp="1"/>
          </p:cNvSpPr>
          <p:nvPr>
            <p:ph type="body" idx="1"/>
          </p:nvPr>
        </p:nvSpPr>
        <p:spPr>
          <a:xfrm>
            <a:off x="3579959" y="459738"/>
            <a:ext cx="4993500" cy="519000"/>
          </a:xfrm>
          <a:prstGeom prst="rect">
            <a:avLst/>
          </a:prstGeom>
        </p:spPr>
        <p:txBody>
          <a:bodyPr spcFirstLastPara="1" wrap="square" lIns="91425" tIns="45700" rIns="91425" bIns="45700" anchor="t" anchorCtr="0">
            <a:noAutofit/>
          </a:bodyPr>
          <a:lstStyle/>
          <a:p>
            <a:pPr marL="0" lvl="0" indent="0" algn="r" rtl="0">
              <a:spcBef>
                <a:spcPts val="600"/>
              </a:spcBef>
              <a:spcAft>
                <a:spcPts val="0"/>
              </a:spcAft>
              <a:buNone/>
            </a:pPr>
            <a:r>
              <a:rPr lang="en-GB">
                <a:latin typeface="Roboto"/>
                <a:ea typeface="Roboto"/>
                <a:cs typeface="Roboto"/>
                <a:sym typeface="Roboto"/>
              </a:rPr>
              <a:t>Background</a:t>
            </a:r>
            <a:endParaRPr>
              <a:latin typeface="Roboto"/>
              <a:ea typeface="Roboto"/>
              <a:cs typeface="Roboto"/>
              <a:sym typeface="Roboto"/>
            </a:endParaRPr>
          </a:p>
        </p:txBody>
      </p:sp>
      <p:sp>
        <p:nvSpPr>
          <p:cNvPr id="70" name="Google Shape;70;p12"/>
          <p:cNvSpPr txBox="1">
            <a:spLocks noGrp="1"/>
          </p:cNvSpPr>
          <p:nvPr>
            <p:ph type="body" idx="2"/>
          </p:nvPr>
        </p:nvSpPr>
        <p:spPr>
          <a:xfrm>
            <a:off x="327425" y="1626150"/>
            <a:ext cx="8664000" cy="4144200"/>
          </a:xfrm>
          <a:prstGeom prst="rect">
            <a:avLst/>
          </a:prstGeom>
        </p:spPr>
        <p:txBody>
          <a:bodyPr spcFirstLastPara="1" wrap="square" lIns="91425" tIns="45700" rIns="91425" bIns="45700" anchor="t" anchorCtr="0">
            <a:noAutofit/>
          </a:bodyPr>
          <a:lstStyle/>
          <a:p>
            <a:pPr marL="0" lvl="0" indent="0" algn="just" rtl="0">
              <a:spcBef>
                <a:spcPts val="280"/>
              </a:spcBef>
              <a:spcAft>
                <a:spcPts val="0"/>
              </a:spcAft>
              <a:buNone/>
            </a:pPr>
            <a:r>
              <a:rPr lang="en-GB" sz="2100">
                <a:latin typeface="Roboto"/>
                <a:ea typeface="Roboto"/>
                <a:cs typeface="Roboto"/>
                <a:sym typeface="Roboto"/>
              </a:rPr>
              <a:t>Following a gap being recognised in RBWM provision for a group supporting child/young person victims of domestic abuse, the Family Hub Service and The DASH Charity have developed a pilot programme running October - December 2023.</a:t>
            </a:r>
            <a:endParaRPr sz="2100">
              <a:latin typeface="Roboto"/>
              <a:ea typeface="Roboto"/>
              <a:cs typeface="Roboto"/>
              <a:sym typeface="Roboto"/>
            </a:endParaRPr>
          </a:p>
          <a:p>
            <a:pPr marL="0" lvl="0" indent="0" algn="just" rtl="0">
              <a:spcBef>
                <a:spcPts val="280"/>
              </a:spcBef>
              <a:spcAft>
                <a:spcPts val="0"/>
              </a:spcAft>
              <a:buNone/>
            </a:pPr>
            <a:endParaRPr sz="2100">
              <a:latin typeface="Roboto"/>
              <a:ea typeface="Roboto"/>
              <a:cs typeface="Roboto"/>
              <a:sym typeface="Roboto"/>
            </a:endParaRPr>
          </a:p>
          <a:p>
            <a:pPr marL="0" lvl="0" indent="0" algn="just" rtl="0">
              <a:spcBef>
                <a:spcPts val="280"/>
              </a:spcBef>
              <a:spcAft>
                <a:spcPts val="0"/>
              </a:spcAft>
              <a:buNone/>
            </a:pPr>
            <a:r>
              <a:rPr lang="en-GB" sz="2100">
                <a:latin typeface="Roboto"/>
                <a:ea typeface="Roboto"/>
                <a:cs typeface="Roboto"/>
                <a:sym typeface="Roboto"/>
              </a:rPr>
              <a:t>The programme named BREATHE will aim in supporting children and young people in RBWM who are or have been affected by unhealthy, conflicting and abusive behaviours in parent or carer relationships.</a:t>
            </a:r>
            <a:endParaRPr sz="2100">
              <a:latin typeface="Roboto"/>
              <a:ea typeface="Roboto"/>
              <a:cs typeface="Roboto"/>
              <a:sym typeface="Roboto"/>
            </a:endParaRPr>
          </a:p>
          <a:p>
            <a:pPr marL="0" lvl="0" indent="0" algn="just" rtl="0">
              <a:spcBef>
                <a:spcPts val="280"/>
              </a:spcBef>
              <a:spcAft>
                <a:spcPts val="0"/>
              </a:spcAft>
              <a:buNone/>
            </a:pPr>
            <a:endParaRPr sz="1700">
              <a:latin typeface="Roboto"/>
              <a:ea typeface="Roboto"/>
              <a:cs typeface="Roboto"/>
              <a:sym typeface="Roboto"/>
            </a:endParaRPr>
          </a:p>
          <a:p>
            <a:pPr marL="0" lvl="0" indent="0" algn="just" rtl="0">
              <a:spcBef>
                <a:spcPts val="280"/>
              </a:spcBef>
              <a:spcAft>
                <a:spcPts val="0"/>
              </a:spcAft>
              <a:buClr>
                <a:schemeClr val="dk1"/>
              </a:buClr>
              <a:buSzPts val="1100"/>
              <a:buFont typeface="Arial"/>
              <a:buNone/>
            </a:pPr>
            <a:endParaRPr sz="1700">
              <a:latin typeface="Roboto"/>
              <a:ea typeface="Roboto"/>
              <a:cs typeface="Roboto"/>
              <a:sym typeface="Roboto"/>
            </a:endParaRPr>
          </a:p>
          <a:p>
            <a:pPr marL="0" lvl="0" indent="0" algn="just" rtl="0">
              <a:spcBef>
                <a:spcPts val="280"/>
              </a:spcBef>
              <a:spcAft>
                <a:spcPts val="0"/>
              </a:spcAft>
              <a:buNone/>
            </a:pPr>
            <a:endParaRPr sz="1700">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3"/>
          <p:cNvSpPr txBox="1">
            <a:spLocks noGrp="1"/>
          </p:cNvSpPr>
          <p:nvPr>
            <p:ph type="body" idx="1"/>
          </p:nvPr>
        </p:nvSpPr>
        <p:spPr>
          <a:xfrm>
            <a:off x="3579959" y="459738"/>
            <a:ext cx="4993500" cy="519000"/>
          </a:xfrm>
          <a:prstGeom prst="rect">
            <a:avLst/>
          </a:prstGeom>
        </p:spPr>
        <p:txBody>
          <a:bodyPr spcFirstLastPara="1" wrap="square" lIns="91425" tIns="45700" rIns="91425" bIns="45700" anchor="t" anchorCtr="0">
            <a:noAutofit/>
          </a:bodyPr>
          <a:lstStyle/>
          <a:p>
            <a:pPr marL="0" lvl="0" indent="0" algn="r" rtl="0">
              <a:spcBef>
                <a:spcPts val="600"/>
              </a:spcBef>
              <a:spcAft>
                <a:spcPts val="0"/>
              </a:spcAft>
              <a:buNone/>
            </a:pPr>
            <a:r>
              <a:rPr lang="en-GB">
                <a:latin typeface="Roboto"/>
                <a:ea typeface="Roboto"/>
                <a:cs typeface="Roboto"/>
                <a:sym typeface="Roboto"/>
              </a:rPr>
              <a:t>Programme Aims</a:t>
            </a:r>
            <a:endParaRPr>
              <a:latin typeface="Roboto"/>
              <a:ea typeface="Roboto"/>
              <a:cs typeface="Roboto"/>
              <a:sym typeface="Roboto"/>
            </a:endParaRPr>
          </a:p>
        </p:txBody>
      </p:sp>
      <p:sp>
        <p:nvSpPr>
          <p:cNvPr id="77" name="Google Shape;77;p13"/>
          <p:cNvSpPr txBox="1">
            <a:spLocks noGrp="1"/>
          </p:cNvSpPr>
          <p:nvPr>
            <p:ph type="body" idx="2"/>
          </p:nvPr>
        </p:nvSpPr>
        <p:spPr>
          <a:xfrm>
            <a:off x="463225" y="1789125"/>
            <a:ext cx="8379000" cy="4144200"/>
          </a:xfrm>
          <a:prstGeom prst="rect">
            <a:avLst/>
          </a:prstGeom>
        </p:spPr>
        <p:txBody>
          <a:bodyPr spcFirstLastPara="1" wrap="square" lIns="91425" tIns="45700" rIns="91425" bIns="45700" anchor="t" anchorCtr="0">
            <a:noAutofit/>
          </a:bodyPr>
          <a:lstStyle/>
          <a:p>
            <a:pPr marL="0" lvl="0" indent="0" algn="l" rtl="0">
              <a:spcBef>
                <a:spcPts val="280"/>
              </a:spcBef>
              <a:spcAft>
                <a:spcPts val="0"/>
              </a:spcAft>
              <a:buClr>
                <a:schemeClr val="dk1"/>
              </a:buClr>
              <a:buSzPts val="1100"/>
              <a:buFont typeface="Arial"/>
              <a:buNone/>
            </a:pPr>
            <a:endParaRPr/>
          </a:p>
          <a:p>
            <a:pPr marL="457200" lvl="0" indent="-387350" algn="l" rtl="0">
              <a:spcBef>
                <a:spcPts val="280"/>
              </a:spcBef>
              <a:spcAft>
                <a:spcPts val="0"/>
              </a:spcAft>
              <a:buSzPts val="2500"/>
              <a:buFont typeface="Roboto"/>
              <a:buChar char="•"/>
            </a:pPr>
            <a:r>
              <a:rPr lang="en-GB" sz="2500">
                <a:latin typeface="Roboto"/>
                <a:ea typeface="Roboto"/>
                <a:cs typeface="Roboto"/>
                <a:sym typeface="Roboto"/>
              </a:rPr>
              <a:t>increase confidence and esteem</a:t>
            </a:r>
            <a:endParaRPr sz="2500">
              <a:latin typeface="Roboto"/>
              <a:ea typeface="Roboto"/>
              <a:cs typeface="Roboto"/>
              <a:sym typeface="Roboto"/>
            </a:endParaRPr>
          </a:p>
          <a:p>
            <a:pPr marL="457200" lvl="0" indent="-387350" algn="l" rtl="0">
              <a:spcBef>
                <a:spcPts val="0"/>
              </a:spcBef>
              <a:spcAft>
                <a:spcPts val="0"/>
              </a:spcAft>
              <a:buSzPts val="2500"/>
              <a:buFont typeface="Roboto"/>
              <a:buChar char="•"/>
            </a:pPr>
            <a:r>
              <a:rPr lang="en-GB" sz="2500">
                <a:latin typeface="Roboto"/>
                <a:ea typeface="Roboto"/>
                <a:cs typeface="Roboto"/>
                <a:sym typeface="Roboto"/>
              </a:rPr>
              <a:t>reflect on past experiences</a:t>
            </a:r>
            <a:endParaRPr sz="2500">
              <a:latin typeface="Roboto"/>
              <a:ea typeface="Roboto"/>
              <a:cs typeface="Roboto"/>
              <a:sym typeface="Roboto"/>
            </a:endParaRPr>
          </a:p>
          <a:p>
            <a:pPr marL="457200" lvl="0" indent="-387350" algn="l" rtl="0">
              <a:spcBef>
                <a:spcPts val="0"/>
              </a:spcBef>
              <a:spcAft>
                <a:spcPts val="0"/>
              </a:spcAft>
              <a:buSzPts val="2500"/>
              <a:buFont typeface="Roboto"/>
              <a:buChar char="•"/>
            </a:pPr>
            <a:r>
              <a:rPr lang="en-GB" sz="2500">
                <a:latin typeface="Roboto"/>
                <a:ea typeface="Roboto"/>
                <a:cs typeface="Roboto"/>
                <a:sym typeface="Roboto"/>
              </a:rPr>
              <a:t>increase understanding of healthy and unhealthy relationships</a:t>
            </a:r>
            <a:endParaRPr sz="2500">
              <a:latin typeface="Roboto"/>
              <a:ea typeface="Roboto"/>
              <a:cs typeface="Roboto"/>
              <a:sym typeface="Roboto"/>
            </a:endParaRPr>
          </a:p>
          <a:p>
            <a:pPr marL="457200" lvl="0" indent="-387350" algn="l" rtl="0">
              <a:spcBef>
                <a:spcPts val="0"/>
              </a:spcBef>
              <a:spcAft>
                <a:spcPts val="0"/>
              </a:spcAft>
              <a:buSzPts val="2500"/>
              <a:buFont typeface="Roboto"/>
              <a:buChar char="•"/>
            </a:pPr>
            <a:r>
              <a:rPr lang="en-GB" sz="2500">
                <a:latin typeface="Roboto"/>
                <a:ea typeface="Roboto"/>
                <a:cs typeface="Roboto"/>
                <a:sym typeface="Roboto"/>
              </a:rPr>
              <a:t>learn strategies to support wellbeing</a:t>
            </a:r>
            <a:endParaRPr sz="2500">
              <a:latin typeface="Roboto"/>
              <a:ea typeface="Roboto"/>
              <a:cs typeface="Roboto"/>
              <a:sym typeface="Roboto"/>
            </a:endParaRPr>
          </a:p>
          <a:p>
            <a:pPr marL="457200" lvl="0" indent="-387350" algn="l" rtl="0">
              <a:spcBef>
                <a:spcPts val="0"/>
              </a:spcBef>
              <a:spcAft>
                <a:spcPts val="0"/>
              </a:spcAft>
              <a:buSzPts val="2500"/>
              <a:buFont typeface="Roboto"/>
              <a:buChar char="•"/>
            </a:pPr>
            <a:r>
              <a:rPr lang="en-GB" sz="2500">
                <a:latin typeface="Roboto"/>
                <a:ea typeface="Roboto"/>
                <a:cs typeface="Roboto"/>
                <a:sym typeface="Roboto"/>
              </a:rPr>
              <a:t>understand how to keep safe</a:t>
            </a:r>
            <a:endParaRPr sz="2500">
              <a:latin typeface="Roboto"/>
              <a:ea typeface="Roboto"/>
              <a:cs typeface="Roboto"/>
              <a:sym typeface="Roboto"/>
            </a:endParaRPr>
          </a:p>
          <a:p>
            <a:pPr marL="0" lvl="0" indent="0" algn="l" rtl="0">
              <a:spcBef>
                <a:spcPts val="28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4"/>
          <p:cNvSpPr txBox="1">
            <a:spLocks noGrp="1"/>
          </p:cNvSpPr>
          <p:nvPr>
            <p:ph type="body" idx="1"/>
          </p:nvPr>
        </p:nvSpPr>
        <p:spPr>
          <a:xfrm>
            <a:off x="3579959" y="459738"/>
            <a:ext cx="4993500" cy="519000"/>
          </a:xfrm>
          <a:prstGeom prst="rect">
            <a:avLst/>
          </a:prstGeom>
        </p:spPr>
        <p:txBody>
          <a:bodyPr spcFirstLastPara="1" wrap="square" lIns="91425" tIns="45700" rIns="91425" bIns="45700" anchor="t" anchorCtr="0">
            <a:noAutofit/>
          </a:bodyPr>
          <a:lstStyle/>
          <a:p>
            <a:pPr marL="0" lvl="0" indent="0" algn="r" rtl="0">
              <a:spcBef>
                <a:spcPts val="600"/>
              </a:spcBef>
              <a:spcAft>
                <a:spcPts val="0"/>
              </a:spcAft>
              <a:buNone/>
            </a:pPr>
            <a:r>
              <a:rPr lang="en-GB">
                <a:latin typeface="Roboto"/>
                <a:ea typeface="Roboto"/>
                <a:cs typeface="Roboto"/>
                <a:sym typeface="Roboto"/>
              </a:rPr>
              <a:t>Criteria</a:t>
            </a:r>
            <a:endParaRPr>
              <a:latin typeface="Roboto"/>
              <a:ea typeface="Roboto"/>
              <a:cs typeface="Roboto"/>
              <a:sym typeface="Roboto"/>
            </a:endParaRPr>
          </a:p>
        </p:txBody>
      </p:sp>
      <p:sp>
        <p:nvSpPr>
          <p:cNvPr id="84" name="Google Shape;84;p14"/>
          <p:cNvSpPr txBox="1">
            <a:spLocks noGrp="1"/>
          </p:cNvSpPr>
          <p:nvPr>
            <p:ph type="body" idx="2"/>
          </p:nvPr>
        </p:nvSpPr>
        <p:spPr>
          <a:xfrm>
            <a:off x="476775" y="526175"/>
            <a:ext cx="8379000" cy="4144200"/>
          </a:xfrm>
          <a:prstGeom prst="rect">
            <a:avLst/>
          </a:prstGeom>
        </p:spPr>
        <p:txBody>
          <a:bodyPr spcFirstLastPara="1" wrap="square" lIns="91425" tIns="45700" rIns="91425" bIns="45700" anchor="t" anchorCtr="0">
            <a:noAutofit/>
          </a:bodyPr>
          <a:lstStyle/>
          <a:p>
            <a:pPr marL="0" lvl="0" indent="0" algn="just" rtl="0">
              <a:lnSpc>
                <a:spcPct val="115000"/>
              </a:lnSpc>
              <a:spcBef>
                <a:spcPts val="1300"/>
              </a:spcBef>
              <a:spcAft>
                <a:spcPts val="0"/>
              </a:spcAft>
              <a:buClr>
                <a:schemeClr val="dk1"/>
              </a:buClr>
              <a:buSzPts val="1100"/>
              <a:buFont typeface="Arial"/>
              <a:buNone/>
            </a:pPr>
            <a:endParaRPr sz="2500" b="1" dirty="0">
              <a:solidFill>
                <a:schemeClr val="dk1"/>
              </a:solidFill>
              <a:latin typeface="Roboto"/>
              <a:ea typeface="Roboto"/>
              <a:cs typeface="Roboto"/>
              <a:sym typeface="Roboto"/>
            </a:endParaRPr>
          </a:p>
          <a:p>
            <a:pPr marL="457200" lvl="0" indent="-387350" algn="just" rtl="0">
              <a:lnSpc>
                <a:spcPct val="115000"/>
              </a:lnSpc>
              <a:spcBef>
                <a:spcPts val="1300"/>
              </a:spcBef>
              <a:spcAft>
                <a:spcPts val="0"/>
              </a:spcAft>
              <a:buClr>
                <a:schemeClr val="dk1"/>
              </a:buClr>
              <a:buSzPts val="2500"/>
              <a:buFont typeface="Roboto"/>
              <a:buChar char="●"/>
            </a:pPr>
            <a:r>
              <a:rPr lang="en-GB" sz="2500" dirty="0">
                <a:solidFill>
                  <a:schemeClr val="dk1"/>
                </a:solidFill>
                <a:latin typeface="Roboto"/>
                <a:ea typeface="Roboto"/>
                <a:cs typeface="Roboto"/>
                <a:sym typeface="Roboto"/>
              </a:rPr>
              <a:t>RBWM resident</a:t>
            </a:r>
            <a:endParaRPr sz="2500" dirty="0">
              <a:solidFill>
                <a:schemeClr val="dk1"/>
              </a:solidFill>
              <a:latin typeface="Roboto"/>
              <a:ea typeface="Roboto"/>
              <a:cs typeface="Roboto"/>
              <a:sym typeface="Roboto"/>
            </a:endParaRPr>
          </a:p>
          <a:p>
            <a:pPr marL="457200" lvl="0" indent="-387350" algn="just" rtl="0">
              <a:lnSpc>
                <a:spcPct val="115000"/>
              </a:lnSpc>
              <a:spcBef>
                <a:spcPts val="0"/>
              </a:spcBef>
              <a:spcAft>
                <a:spcPts val="0"/>
              </a:spcAft>
              <a:buClr>
                <a:schemeClr val="dk1"/>
              </a:buClr>
              <a:buSzPts val="2500"/>
              <a:buFont typeface="Roboto"/>
              <a:buChar char="●"/>
            </a:pPr>
            <a:r>
              <a:rPr lang="en-GB" sz="2500" dirty="0">
                <a:solidFill>
                  <a:schemeClr val="dk1"/>
                </a:solidFill>
                <a:latin typeface="Roboto"/>
                <a:ea typeface="Roboto"/>
                <a:cs typeface="Roboto"/>
                <a:sym typeface="Roboto"/>
              </a:rPr>
              <a:t>Living or lived in a setting where unhealthy, conflicting and/or abusive behaviours are/were present</a:t>
            </a:r>
            <a:endParaRPr sz="2500" dirty="0">
              <a:solidFill>
                <a:schemeClr val="dk1"/>
              </a:solidFill>
              <a:latin typeface="Roboto"/>
              <a:ea typeface="Roboto"/>
              <a:cs typeface="Roboto"/>
              <a:sym typeface="Roboto"/>
            </a:endParaRPr>
          </a:p>
          <a:p>
            <a:pPr marL="457200" lvl="0" indent="-387350" algn="just" rtl="0">
              <a:lnSpc>
                <a:spcPct val="115000"/>
              </a:lnSpc>
              <a:spcBef>
                <a:spcPts val="0"/>
              </a:spcBef>
              <a:spcAft>
                <a:spcPts val="0"/>
              </a:spcAft>
              <a:buClr>
                <a:schemeClr val="dk1"/>
              </a:buClr>
              <a:buSzPts val="2500"/>
              <a:buFont typeface="Roboto"/>
              <a:buChar char="●"/>
            </a:pPr>
            <a:r>
              <a:rPr lang="en-GB" sz="2500" dirty="0">
                <a:solidFill>
                  <a:schemeClr val="dk1"/>
                </a:solidFill>
                <a:latin typeface="Roboto"/>
                <a:ea typeface="Roboto"/>
                <a:cs typeface="Roboto"/>
                <a:sym typeface="Roboto"/>
              </a:rPr>
              <a:t>Parent/Carer and Child/YP must agree to referral being completed and recognise need for support</a:t>
            </a:r>
            <a:br>
              <a:rPr lang="en-GB" sz="2500" dirty="0">
                <a:solidFill>
                  <a:schemeClr val="dk1"/>
                </a:solidFill>
                <a:latin typeface="Roboto"/>
                <a:ea typeface="Roboto"/>
                <a:cs typeface="Roboto"/>
                <a:sym typeface="Roboto"/>
              </a:rPr>
            </a:br>
            <a:r>
              <a:rPr lang="en-GB" sz="2500" b="1" dirty="0">
                <a:solidFill>
                  <a:schemeClr val="dk1"/>
                </a:solidFill>
                <a:latin typeface="Roboto"/>
                <a:ea typeface="Roboto"/>
                <a:cs typeface="Roboto"/>
                <a:sym typeface="Roboto"/>
              </a:rPr>
              <a:t>Through referral process and following pilot programme assessment</a:t>
            </a:r>
            <a:endParaRPr sz="2500" b="1" dirty="0">
              <a:solidFill>
                <a:schemeClr val="dk1"/>
              </a:solidFill>
              <a:latin typeface="Roboto"/>
              <a:ea typeface="Roboto"/>
              <a:cs typeface="Roboto"/>
              <a:sym typeface="Roboto"/>
            </a:endParaRPr>
          </a:p>
          <a:p>
            <a:pPr marL="457200" lvl="0" indent="-387350" algn="just" rtl="0">
              <a:lnSpc>
                <a:spcPct val="115000"/>
              </a:lnSpc>
              <a:spcBef>
                <a:spcPts val="0"/>
              </a:spcBef>
              <a:spcAft>
                <a:spcPts val="0"/>
              </a:spcAft>
              <a:buClr>
                <a:schemeClr val="dk1"/>
              </a:buClr>
              <a:buSzPts val="2500"/>
              <a:buFont typeface="Roboto"/>
              <a:buChar char="●"/>
            </a:pPr>
            <a:r>
              <a:rPr lang="en-GB" sz="2500" dirty="0">
                <a:solidFill>
                  <a:schemeClr val="dk1"/>
                </a:solidFill>
                <a:latin typeface="Roboto"/>
                <a:ea typeface="Roboto"/>
                <a:cs typeface="Roboto"/>
                <a:sym typeface="Roboto"/>
              </a:rPr>
              <a:t>Age group yet to be determined however 8-13yrs is current focus</a:t>
            </a:r>
            <a:endParaRPr sz="2500" dirty="0">
              <a:solidFill>
                <a:schemeClr val="dk1"/>
              </a:solidFill>
              <a:latin typeface="Roboto"/>
              <a:ea typeface="Roboto"/>
              <a:cs typeface="Roboto"/>
              <a:sym typeface="Roboto"/>
            </a:endParaRPr>
          </a:p>
          <a:p>
            <a:pPr marL="457200" lvl="0" indent="-387350" algn="just" rtl="0">
              <a:lnSpc>
                <a:spcPct val="115000"/>
              </a:lnSpc>
              <a:spcBef>
                <a:spcPts val="0"/>
              </a:spcBef>
              <a:spcAft>
                <a:spcPts val="0"/>
              </a:spcAft>
              <a:buClr>
                <a:schemeClr val="dk1"/>
              </a:buClr>
              <a:buSzPts val="2500"/>
              <a:buFont typeface="Roboto"/>
              <a:buChar char="●"/>
            </a:pPr>
            <a:r>
              <a:rPr lang="en-GB" sz="2500" dirty="0">
                <a:solidFill>
                  <a:schemeClr val="dk1"/>
                </a:solidFill>
                <a:latin typeface="Roboto"/>
                <a:ea typeface="Roboto"/>
                <a:cs typeface="Roboto"/>
                <a:sym typeface="Roboto"/>
              </a:rPr>
              <a:t>Additional Needs/Disabilities - individually discussed</a:t>
            </a:r>
            <a:endParaRPr sz="2500" dirty="0">
              <a:solidFill>
                <a:schemeClr val="dk1"/>
              </a:solidFill>
              <a:latin typeface="Roboto"/>
              <a:ea typeface="Roboto"/>
              <a:cs typeface="Roboto"/>
              <a:sym typeface="Roboto"/>
            </a:endParaRPr>
          </a:p>
          <a:p>
            <a:pPr marL="457200" lvl="0" indent="-387350" algn="just" rtl="0">
              <a:lnSpc>
                <a:spcPct val="115000"/>
              </a:lnSpc>
              <a:spcBef>
                <a:spcPts val="0"/>
              </a:spcBef>
              <a:spcAft>
                <a:spcPts val="0"/>
              </a:spcAft>
              <a:buClr>
                <a:schemeClr val="dk1"/>
              </a:buClr>
              <a:buSzPts val="2500"/>
              <a:buFont typeface="Roboto"/>
              <a:buChar char="●"/>
            </a:pPr>
            <a:r>
              <a:rPr lang="en-GB" sz="2500" dirty="0">
                <a:solidFill>
                  <a:schemeClr val="dk1"/>
                </a:solidFill>
                <a:latin typeface="Roboto"/>
                <a:ea typeface="Roboto"/>
                <a:cs typeface="Roboto"/>
                <a:sym typeface="Roboto"/>
              </a:rPr>
              <a:t>Participant must be able to engage in a group setting</a:t>
            </a:r>
            <a:endParaRPr sz="2500" dirty="0">
              <a:solidFill>
                <a:schemeClr val="dk1"/>
              </a:solidFill>
              <a:latin typeface="Roboto"/>
              <a:ea typeface="Roboto"/>
              <a:cs typeface="Roboto"/>
              <a:sym typeface="Roboto"/>
            </a:endParaRPr>
          </a:p>
          <a:p>
            <a:pPr marL="457200" lvl="0" indent="-387350" algn="just" rtl="0">
              <a:lnSpc>
                <a:spcPct val="115000"/>
              </a:lnSpc>
              <a:spcBef>
                <a:spcPts val="0"/>
              </a:spcBef>
              <a:spcAft>
                <a:spcPts val="0"/>
              </a:spcAft>
              <a:buClr>
                <a:schemeClr val="dk1"/>
              </a:buClr>
              <a:buSzPts val="2500"/>
              <a:buFont typeface="Roboto"/>
              <a:buChar char="●"/>
            </a:pPr>
            <a:r>
              <a:rPr lang="en-GB" sz="2500" dirty="0">
                <a:solidFill>
                  <a:schemeClr val="dk1"/>
                </a:solidFill>
                <a:latin typeface="Roboto"/>
                <a:ea typeface="Roboto"/>
                <a:cs typeface="Roboto"/>
                <a:sym typeface="Roboto"/>
              </a:rPr>
              <a:t>Sibling relationships to be assessed</a:t>
            </a:r>
            <a:endParaRPr sz="2500" dirty="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B41E-FC51-4047-9C2D-7FA6782DAFEB}"/>
              </a:ext>
            </a:extLst>
          </p:cNvPr>
          <p:cNvSpPr>
            <a:spLocks noGrp="1"/>
          </p:cNvSpPr>
          <p:nvPr>
            <p:ph type="ctrTitle"/>
          </p:nvPr>
        </p:nvSpPr>
        <p:spPr>
          <a:xfrm>
            <a:off x="1483436" y="2245630"/>
            <a:ext cx="6619244" cy="2008236"/>
          </a:xfrm>
        </p:spPr>
        <p:txBody>
          <a:bodyPr/>
          <a:lstStyle/>
          <a:p>
            <a:pPr algn="ctr"/>
            <a:r>
              <a:rPr lang="en-US" dirty="0">
                <a:solidFill>
                  <a:schemeClr val="bg1"/>
                </a:solidFill>
              </a:rPr>
              <a:t>Thames Valley Police</a:t>
            </a:r>
            <a:br>
              <a:rPr lang="en-US" dirty="0">
                <a:solidFill>
                  <a:schemeClr val="bg1"/>
                </a:solidFill>
              </a:rPr>
            </a:br>
            <a:r>
              <a:rPr lang="en-US" dirty="0">
                <a:solidFill>
                  <a:schemeClr val="bg1"/>
                </a:solidFill>
              </a:rPr>
              <a:t> </a:t>
            </a:r>
          </a:p>
        </p:txBody>
      </p:sp>
      <p:sp>
        <p:nvSpPr>
          <p:cNvPr id="3" name="Subtitle 2">
            <a:extLst>
              <a:ext uri="{FF2B5EF4-FFF2-40B4-BE49-F238E27FC236}">
                <a16:creationId xmlns:a16="http://schemas.microsoft.com/office/drawing/2014/main" id="{252E989F-747B-4007-9C7A-A35E8B662A7B}"/>
              </a:ext>
            </a:extLst>
          </p:cNvPr>
          <p:cNvSpPr>
            <a:spLocks noGrp="1"/>
          </p:cNvSpPr>
          <p:nvPr>
            <p:ph type="subTitle" idx="1"/>
          </p:nvPr>
        </p:nvSpPr>
        <p:spPr>
          <a:xfrm>
            <a:off x="866216" y="4440285"/>
            <a:ext cx="7569124" cy="1011825"/>
          </a:xfrm>
        </p:spPr>
        <p:txBody>
          <a:bodyPr>
            <a:normAutofit fontScale="55000" lnSpcReduction="20000"/>
          </a:bodyPr>
          <a:lstStyle/>
          <a:p>
            <a:pPr algn="ctr"/>
            <a:r>
              <a:rPr lang="en-US" dirty="0">
                <a:solidFill>
                  <a:schemeClr val="bg1"/>
                </a:solidFill>
              </a:rPr>
              <a:t>PC 6351 Angela Ferrucci – safeguarding schools officer</a:t>
            </a:r>
          </a:p>
          <a:p>
            <a:pPr algn="ctr"/>
            <a:r>
              <a:rPr lang="en-US" dirty="0">
                <a:hlinkClick r:id="rId2"/>
              </a:rPr>
              <a:t>Angela.Ferrucci@thamesvalley.police.uk</a:t>
            </a:r>
            <a:endParaRPr lang="en-US" dirty="0"/>
          </a:p>
          <a:p>
            <a:pPr algn="ctr"/>
            <a:r>
              <a:rPr lang="en-US" dirty="0">
                <a:solidFill>
                  <a:schemeClr val="bg1"/>
                </a:solidFill>
              </a:rPr>
              <a:t>07968 190529</a:t>
            </a:r>
          </a:p>
        </p:txBody>
      </p:sp>
    </p:spTree>
    <p:extLst>
      <p:ext uri="{BB962C8B-B14F-4D97-AF65-F5344CB8AC3E}">
        <p14:creationId xmlns:p14="http://schemas.microsoft.com/office/powerpoint/2010/main" val="306700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body" idx="1"/>
          </p:nvPr>
        </p:nvSpPr>
        <p:spPr>
          <a:xfrm>
            <a:off x="3579959" y="459738"/>
            <a:ext cx="4993500" cy="519000"/>
          </a:xfrm>
          <a:prstGeom prst="rect">
            <a:avLst/>
          </a:prstGeom>
        </p:spPr>
        <p:txBody>
          <a:bodyPr spcFirstLastPara="1" wrap="square" lIns="91425" tIns="45700" rIns="91425" bIns="45700" anchor="t" anchorCtr="0">
            <a:noAutofit/>
          </a:bodyPr>
          <a:lstStyle/>
          <a:p>
            <a:pPr marL="0" lvl="0" indent="0" algn="r" rtl="0">
              <a:spcBef>
                <a:spcPts val="600"/>
              </a:spcBef>
              <a:spcAft>
                <a:spcPts val="0"/>
              </a:spcAft>
              <a:buNone/>
            </a:pPr>
            <a:r>
              <a:rPr lang="en-GB">
                <a:latin typeface="Roboto"/>
                <a:ea typeface="Roboto"/>
                <a:cs typeface="Roboto"/>
                <a:sym typeface="Roboto"/>
              </a:rPr>
              <a:t>Update </a:t>
            </a:r>
            <a:endParaRPr>
              <a:latin typeface="Roboto"/>
              <a:ea typeface="Roboto"/>
              <a:cs typeface="Roboto"/>
              <a:sym typeface="Roboto"/>
            </a:endParaRPr>
          </a:p>
        </p:txBody>
      </p:sp>
      <p:sp>
        <p:nvSpPr>
          <p:cNvPr id="98" name="Google Shape;98;p16"/>
          <p:cNvSpPr txBox="1">
            <a:spLocks noGrp="1"/>
          </p:cNvSpPr>
          <p:nvPr>
            <p:ph type="body" idx="2"/>
          </p:nvPr>
        </p:nvSpPr>
        <p:spPr>
          <a:xfrm>
            <a:off x="463225" y="1244595"/>
            <a:ext cx="8379000" cy="4144200"/>
          </a:xfrm>
          <a:prstGeom prst="rect">
            <a:avLst/>
          </a:prstGeom>
        </p:spPr>
        <p:txBody>
          <a:bodyPr spcFirstLastPara="1" wrap="square" lIns="91425" tIns="45700" rIns="91425" bIns="45700" anchor="t" anchorCtr="0">
            <a:noAutofit/>
          </a:bodyPr>
          <a:lstStyle/>
          <a:p>
            <a:pPr marL="0" lvl="0" indent="0" algn="l" rtl="0">
              <a:spcBef>
                <a:spcPts val="280"/>
              </a:spcBef>
              <a:spcAft>
                <a:spcPts val="0"/>
              </a:spcAft>
              <a:buNone/>
            </a:pPr>
            <a:endParaRPr dirty="0"/>
          </a:p>
          <a:p>
            <a:pPr marL="457200" lvl="0" indent="-387350" algn="l" rtl="0">
              <a:spcBef>
                <a:spcPts val="280"/>
              </a:spcBef>
              <a:spcAft>
                <a:spcPts val="0"/>
              </a:spcAft>
              <a:buSzPts val="2500"/>
              <a:buFont typeface="Roboto"/>
              <a:buChar char="•"/>
            </a:pPr>
            <a:r>
              <a:rPr lang="en-GB" sz="2500" dirty="0">
                <a:latin typeface="Roboto"/>
                <a:ea typeface="Roboto"/>
                <a:cs typeface="Roboto"/>
                <a:sym typeface="Roboto"/>
              </a:rPr>
              <a:t>Location booked - Windsor Family Hub </a:t>
            </a:r>
            <a:endParaRPr sz="2500" dirty="0">
              <a:latin typeface="Roboto"/>
              <a:ea typeface="Roboto"/>
              <a:cs typeface="Roboto"/>
              <a:sym typeface="Roboto"/>
            </a:endParaRPr>
          </a:p>
          <a:p>
            <a:pPr marL="457200" lvl="0" indent="-387350" algn="l" rtl="0">
              <a:spcBef>
                <a:spcPts val="0"/>
              </a:spcBef>
              <a:spcAft>
                <a:spcPts val="0"/>
              </a:spcAft>
              <a:buSzPts val="2500"/>
              <a:buFont typeface="Roboto"/>
              <a:buChar char="•"/>
            </a:pPr>
            <a:r>
              <a:rPr lang="en-GB" sz="2500" dirty="0">
                <a:latin typeface="Roboto"/>
                <a:ea typeface="Roboto"/>
                <a:cs typeface="Roboto"/>
                <a:sym typeface="Roboto"/>
              </a:rPr>
              <a:t>2 x delivery staff highlighted ( 1 x AFC, 1 x DASH) </a:t>
            </a:r>
            <a:endParaRPr sz="2500" dirty="0">
              <a:latin typeface="Roboto"/>
              <a:ea typeface="Roboto"/>
              <a:cs typeface="Roboto"/>
              <a:sym typeface="Roboto"/>
            </a:endParaRPr>
          </a:p>
          <a:p>
            <a:pPr marL="457200" lvl="0" indent="-387350" algn="l" rtl="0">
              <a:spcBef>
                <a:spcPts val="0"/>
              </a:spcBef>
              <a:spcAft>
                <a:spcPts val="0"/>
              </a:spcAft>
              <a:buSzPts val="2500"/>
              <a:buFont typeface="Roboto"/>
              <a:buChar char="•"/>
            </a:pPr>
            <a:r>
              <a:rPr lang="en-GB" sz="2500" dirty="0">
                <a:latin typeface="Roboto"/>
                <a:ea typeface="Roboto"/>
                <a:cs typeface="Roboto"/>
                <a:sym typeface="Roboto"/>
              </a:rPr>
              <a:t>Referral information sent across relevant services at the beginning of Summer 2023 and again September 2023</a:t>
            </a:r>
            <a:endParaRPr sz="2500" dirty="0">
              <a:latin typeface="Roboto"/>
              <a:ea typeface="Roboto"/>
              <a:cs typeface="Roboto"/>
              <a:sym typeface="Roboto"/>
            </a:endParaRPr>
          </a:p>
          <a:p>
            <a:pPr marL="457200" lvl="0" indent="-387350" algn="l" rtl="0">
              <a:spcBef>
                <a:spcPts val="0"/>
              </a:spcBef>
              <a:spcAft>
                <a:spcPts val="0"/>
              </a:spcAft>
              <a:buSzPts val="2500"/>
              <a:buFont typeface="Roboto"/>
              <a:buChar char="•"/>
            </a:pPr>
            <a:r>
              <a:rPr lang="en-GB" sz="2500" dirty="0">
                <a:latin typeface="Roboto"/>
                <a:ea typeface="Roboto"/>
                <a:cs typeface="Roboto"/>
                <a:sym typeface="Roboto"/>
              </a:rPr>
              <a:t>15 referrals received, 9 confirmed ( 1 x school, 6 x social care, 8 x early help)</a:t>
            </a:r>
            <a:endParaRPr sz="2500" dirty="0">
              <a:latin typeface="Roboto"/>
              <a:ea typeface="Roboto"/>
              <a:cs typeface="Roboto"/>
              <a:sym typeface="Roboto"/>
            </a:endParaRPr>
          </a:p>
          <a:p>
            <a:pPr marL="0" lvl="0" indent="0" algn="l" rtl="0">
              <a:spcBef>
                <a:spcPts val="280"/>
              </a:spcBef>
              <a:spcAft>
                <a:spcPts val="0"/>
              </a:spcAft>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3">
            <a:alphaModFix/>
          </a:blip>
          <a:srcRect l="25049" t="17602" r="44357" b="5834"/>
          <a:stretch/>
        </p:blipFill>
        <p:spPr>
          <a:xfrm>
            <a:off x="2188662" y="73801"/>
            <a:ext cx="4766674" cy="6710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5"/>
          <p:cNvSpPr txBox="1">
            <a:spLocks noGrp="1"/>
          </p:cNvSpPr>
          <p:nvPr>
            <p:ph type="body" idx="1"/>
          </p:nvPr>
        </p:nvSpPr>
        <p:spPr>
          <a:xfrm>
            <a:off x="3579959" y="459738"/>
            <a:ext cx="4993500" cy="519000"/>
          </a:xfrm>
          <a:prstGeom prst="rect">
            <a:avLst/>
          </a:prstGeom>
        </p:spPr>
        <p:txBody>
          <a:bodyPr spcFirstLastPara="1" wrap="square" lIns="91425" tIns="45700" rIns="91425" bIns="45700" anchor="t" anchorCtr="0">
            <a:noAutofit/>
          </a:bodyPr>
          <a:lstStyle/>
          <a:p>
            <a:pPr marL="0" lvl="0" indent="0" algn="r" rtl="0">
              <a:spcBef>
                <a:spcPts val="600"/>
              </a:spcBef>
              <a:spcAft>
                <a:spcPts val="0"/>
              </a:spcAft>
              <a:buNone/>
            </a:pPr>
            <a:r>
              <a:rPr lang="en-GB">
                <a:latin typeface="Roboto"/>
                <a:ea typeface="Roboto"/>
                <a:cs typeface="Roboto"/>
                <a:sym typeface="Roboto"/>
              </a:rPr>
              <a:t>Referrals</a:t>
            </a:r>
            <a:endParaRPr>
              <a:latin typeface="Roboto"/>
              <a:ea typeface="Roboto"/>
              <a:cs typeface="Roboto"/>
              <a:sym typeface="Roboto"/>
            </a:endParaRPr>
          </a:p>
        </p:txBody>
      </p:sp>
      <p:sp>
        <p:nvSpPr>
          <p:cNvPr id="91" name="Google Shape;91;p15"/>
          <p:cNvSpPr txBox="1">
            <a:spLocks noGrp="1"/>
          </p:cNvSpPr>
          <p:nvPr>
            <p:ph type="body" idx="2"/>
          </p:nvPr>
        </p:nvSpPr>
        <p:spPr>
          <a:xfrm>
            <a:off x="187200" y="1829850"/>
            <a:ext cx="9144000" cy="4144200"/>
          </a:xfrm>
          <a:prstGeom prst="rect">
            <a:avLst/>
          </a:prstGeom>
        </p:spPr>
        <p:txBody>
          <a:bodyPr spcFirstLastPara="1" wrap="square" lIns="91425" tIns="45700" rIns="91425" bIns="45700" anchor="t" anchorCtr="0">
            <a:noAutofit/>
          </a:bodyPr>
          <a:lstStyle/>
          <a:p>
            <a:pPr marL="0" lvl="0" indent="0" algn="l" rtl="0">
              <a:spcBef>
                <a:spcPts val="280"/>
              </a:spcBef>
              <a:spcAft>
                <a:spcPts val="0"/>
              </a:spcAft>
              <a:buNone/>
            </a:pPr>
            <a:endParaRPr sz="2100">
              <a:solidFill>
                <a:srgbClr val="222222"/>
              </a:solidFill>
              <a:highlight>
                <a:srgbClr val="FFFFFF"/>
              </a:highlight>
              <a:latin typeface="Roboto"/>
              <a:ea typeface="Roboto"/>
              <a:cs typeface="Roboto"/>
              <a:sym typeface="Roboto"/>
            </a:endParaRPr>
          </a:p>
          <a:p>
            <a:pPr marL="0" lvl="0" indent="0" algn="l" rtl="0">
              <a:spcBef>
                <a:spcPts val="280"/>
              </a:spcBef>
              <a:spcAft>
                <a:spcPts val="0"/>
              </a:spcAft>
              <a:buNone/>
            </a:pPr>
            <a:endParaRPr sz="2100">
              <a:solidFill>
                <a:srgbClr val="222222"/>
              </a:solidFill>
              <a:highlight>
                <a:srgbClr val="FFFFFF"/>
              </a:highlight>
              <a:latin typeface="Roboto"/>
              <a:ea typeface="Roboto"/>
              <a:cs typeface="Roboto"/>
              <a:sym typeface="Roboto"/>
            </a:endParaRPr>
          </a:p>
          <a:p>
            <a:pPr marL="0" lvl="0" indent="0" algn="l" rtl="0">
              <a:spcBef>
                <a:spcPts val="280"/>
              </a:spcBef>
              <a:spcAft>
                <a:spcPts val="0"/>
              </a:spcAft>
              <a:buNone/>
            </a:pPr>
            <a:r>
              <a:rPr lang="en-GB" sz="3000" u="sng">
                <a:solidFill>
                  <a:srgbClr val="1155CC"/>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https://forms.gle/Kfyn7cLXW kVm kH9</a:t>
            </a:r>
            <a:br>
              <a:rPr lang="en-GB" sz="3000">
                <a:solidFill>
                  <a:srgbClr val="222222"/>
                </a:solidFill>
                <a:highlight>
                  <a:srgbClr val="FFFFFF"/>
                </a:highlight>
                <a:latin typeface="Roboto"/>
                <a:ea typeface="Roboto"/>
                <a:cs typeface="Roboto"/>
                <a:sym typeface="Roboto"/>
              </a:rPr>
            </a:br>
            <a:r>
              <a:rPr lang="en-GB" sz="3000">
                <a:solidFill>
                  <a:srgbClr val="222222"/>
                </a:solidFill>
                <a:highlight>
                  <a:srgbClr val="FFFFFF"/>
                </a:highlight>
                <a:latin typeface="Roboto"/>
                <a:ea typeface="Roboto"/>
                <a:cs typeface="Roboto"/>
                <a:sym typeface="Roboto"/>
              </a:rPr>
              <a:t> </a:t>
            </a:r>
            <a:br>
              <a:rPr lang="en-GB" sz="3000">
                <a:solidFill>
                  <a:srgbClr val="222222"/>
                </a:solidFill>
                <a:highlight>
                  <a:srgbClr val="FFFFFF"/>
                </a:highlight>
                <a:latin typeface="Roboto"/>
                <a:ea typeface="Roboto"/>
                <a:cs typeface="Roboto"/>
                <a:sym typeface="Roboto"/>
              </a:rPr>
            </a:br>
            <a:r>
              <a:rPr lang="en-GB" sz="3000">
                <a:solidFill>
                  <a:srgbClr val="222222"/>
                </a:solidFill>
                <a:highlight>
                  <a:srgbClr val="FFFFFF"/>
                </a:highlight>
                <a:latin typeface="Roboto"/>
                <a:ea typeface="Roboto"/>
                <a:cs typeface="Roboto"/>
                <a:sym typeface="Roboto"/>
              </a:rPr>
              <a:t>(referrals should be completed by or supported by a professional) </a:t>
            </a:r>
            <a:endParaRPr sz="3300">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8"/>
          <p:cNvSpPr txBox="1"/>
          <p:nvPr/>
        </p:nvSpPr>
        <p:spPr>
          <a:xfrm>
            <a:off x="436075" y="2474625"/>
            <a:ext cx="8216100" cy="18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900" b="1">
                <a:latin typeface="Roboto"/>
                <a:ea typeface="Roboto"/>
                <a:cs typeface="Roboto"/>
                <a:sym typeface="Roboto"/>
              </a:rPr>
              <a:t>Contact Information</a:t>
            </a:r>
            <a:endParaRPr sz="2900" b="1">
              <a:latin typeface="Roboto"/>
              <a:ea typeface="Roboto"/>
              <a:cs typeface="Roboto"/>
              <a:sym typeface="Roboto"/>
            </a:endParaRPr>
          </a:p>
          <a:p>
            <a:pPr marL="0" lvl="0" indent="0" algn="l" rtl="0">
              <a:spcBef>
                <a:spcPts val="0"/>
              </a:spcBef>
              <a:spcAft>
                <a:spcPts val="0"/>
              </a:spcAft>
              <a:buNone/>
            </a:pPr>
            <a:endParaRPr sz="2900">
              <a:latin typeface="Roboto"/>
              <a:ea typeface="Roboto"/>
              <a:cs typeface="Roboto"/>
              <a:sym typeface="Roboto"/>
            </a:endParaRPr>
          </a:p>
          <a:p>
            <a:pPr marL="0" lvl="0" indent="0" algn="l" rtl="0">
              <a:spcBef>
                <a:spcPts val="0"/>
              </a:spcBef>
              <a:spcAft>
                <a:spcPts val="0"/>
              </a:spcAft>
              <a:buNone/>
            </a:pPr>
            <a:r>
              <a:rPr lang="en-GB" sz="2900">
                <a:latin typeface="Roboto"/>
                <a:ea typeface="Roboto"/>
                <a:cs typeface="Roboto"/>
                <a:sym typeface="Roboto"/>
              </a:rPr>
              <a:t>Email: </a:t>
            </a:r>
            <a:r>
              <a:rPr lang="en-GB" sz="2900" u="sng">
                <a:solidFill>
                  <a:schemeClr val="hlink"/>
                </a:solidFill>
                <a:latin typeface="Roboto"/>
                <a:ea typeface="Roboto"/>
                <a:cs typeface="Roboto"/>
                <a:sym typeface="Roboto"/>
                <a:hlinkClick r:id="rId3"/>
              </a:rPr>
              <a:t>familyhubs@achievingforchildren.org.uk</a:t>
            </a:r>
            <a:endParaRPr sz="2900">
              <a:latin typeface="Roboto"/>
              <a:ea typeface="Roboto"/>
              <a:cs typeface="Roboto"/>
              <a:sym typeface="Roboto"/>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9" descr="S:\Childrens Services &amp; Culture\CDSI\PPC - Comms\2540 AfC Rebranding\Branding development\Matter&amp;Co\Master Logo Suite\AFC Main Logo\CMYK\PNGs\With Strapline\AfC_CMYK-Strapline_foryellowbackground.png"/>
          <p:cNvPicPr preferRelativeResize="0"/>
          <p:nvPr/>
        </p:nvPicPr>
        <p:blipFill rotWithShape="1">
          <a:blip r:embed="rId3">
            <a:alphaModFix/>
          </a:blip>
          <a:srcRect/>
          <a:stretch/>
        </p:blipFill>
        <p:spPr>
          <a:xfrm>
            <a:off x="1717039" y="1923359"/>
            <a:ext cx="5872166" cy="276643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3">
            <a:extLst>
              <a:ext uri="{FF2B5EF4-FFF2-40B4-BE49-F238E27FC236}">
                <a16:creationId xmlns:a16="http://schemas.microsoft.com/office/drawing/2014/main" id="{5A3149CD-C111-4AAD-AE84-FA487797EA78}"/>
              </a:ext>
            </a:extLst>
          </p:cNvPr>
          <p:cNvSpPr txBox="1">
            <a:spLocks/>
          </p:cNvSpPr>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buClr>
                <a:srgbClr val="FFFFFF"/>
              </a:buClr>
              <a:buSzPts val="4400"/>
            </a:pPr>
            <a:br>
              <a:rPr kumimoji="0" lang="en-US" sz="4400" b="0" i="0" u="none" strike="noStrike" kern="0" cap="none" spc="0" normalizeH="0" baseline="0" noProof="0" dirty="0">
                <a:ln>
                  <a:noFill/>
                </a:ln>
                <a:solidFill>
                  <a:srgbClr val="FFFFFF"/>
                </a:solidFill>
                <a:effectLst/>
                <a:uLnTx/>
                <a:uFillTx/>
                <a:latin typeface="Calibri"/>
                <a:cs typeface="Calibri"/>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 </a:t>
            </a:r>
            <a:b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br>
            <a:r>
              <a:rPr lang="en-GB" dirty="0">
                <a:solidFill>
                  <a:schemeClr val="bg1"/>
                </a:solidFill>
              </a:rPr>
              <a:t>Supporting Young Carers in your School / Educational Setting</a:t>
            </a: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7000"/>
              </a:lnSpc>
              <a:spcBef>
                <a:spcPts val="0"/>
              </a:spcBef>
              <a:spcAft>
                <a:spcPts val="800"/>
              </a:spcAft>
              <a:buClr>
                <a:srgbClr val="000000"/>
              </a:buClr>
              <a:buSzPts val="1400"/>
              <a:buFont typeface="Arial"/>
              <a:buNone/>
              <a:tabLst/>
              <a:defRPr/>
            </a:pPr>
            <a:r>
              <a:rPr kumimoji="0" lang="en-GB" sz="4400" b="0" i="0" u="non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Sarah Collin</a:t>
            </a:r>
            <a:endParaRPr kumimoji="0" lang="en-GB" sz="4400" b="0" i="0" u="non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1" u="none" strike="noStrike" kern="0" cap="none" spc="0" normalizeH="0" baseline="0" noProof="0" dirty="0">
                <a:ln>
                  <a:noFill/>
                </a:ln>
                <a:solidFill>
                  <a:srgbClr val="FFFFFF"/>
                </a:solidFill>
                <a:effectLst/>
                <a:uLnTx/>
                <a:uFillTx/>
                <a:latin typeface="Calibri"/>
                <a:cs typeface="Calibri"/>
                <a:sym typeface="Calibri"/>
              </a:rPr>
              <a:t> </a:t>
            </a:r>
            <a:br>
              <a:rPr kumimoji="0" lang="en-US" sz="4400" b="0" i="1"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a:cs typeface="Calibri"/>
                <a:sym typeface="Calibri"/>
              </a:rPr>
              <a:t> </a:t>
            </a:r>
          </a:p>
        </p:txBody>
      </p:sp>
    </p:spTree>
    <p:extLst>
      <p:ext uri="{BB962C8B-B14F-4D97-AF65-F5344CB8AC3E}">
        <p14:creationId xmlns:p14="http://schemas.microsoft.com/office/powerpoint/2010/main" val="1683502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96961"/>
            <a:ext cx="8198338" cy="1848059"/>
          </a:xfrm>
        </p:spPr>
        <p:txBody>
          <a:bodyPr>
            <a:normAutofit fontScale="90000"/>
          </a:bodyPr>
          <a:lstStyle/>
          <a:p>
            <a:r>
              <a:rPr lang="en-US" sz="4534" dirty="0">
                <a:latin typeface="VAG Rounded Std" panose="020F0502020204020204" pitchFamily="34" charset="0"/>
              </a:rPr>
              <a:t>Supporting Young Carers </a:t>
            </a:r>
            <a:br>
              <a:rPr lang="en-US" sz="4534" dirty="0">
                <a:latin typeface="VAG Rounded Std" panose="020F0502020204020204" pitchFamily="34" charset="0"/>
              </a:rPr>
            </a:br>
            <a:r>
              <a:rPr lang="en-US" sz="4534" dirty="0">
                <a:latin typeface="VAG Rounded Std" panose="020F0502020204020204" pitchFamily="34" charset="0"/>
              </a:rPr>
              <a:t>in your School/ Educational Setting</a:t>
            </a:r>
            <a:br>
              <a:rPr lang="en-US" dirty="0">
                <a:latin typeface="VAG Rounded Std" panose="020F0502020204020204" pitchFamily="34" charset="0"/>
              </a:rPr>
            </a:br>
            <a:br>
              <a:rPr lang="en-US" dirty="0">
                <a:latin typeface="VAG Rounded Std" panose="020F0502020204020204" pitchFamily="34" charset="0"/>
              </a:rPr>
            </a:br>
            <a:r>
              <a:rPr lang="en-US" dirty="0">
                <a:solidFill>
                  <a:schemeClr val="tx1">
                    <a:lumMod val="65000"/>
                    <a:lumOff val="35000"/>
                  </a:schemeClr>
                </a:solidFill>
                <a:latin typeface="VAG Rounded Std" panose="020F0502020204020204" pitchFamily="34" charset="0"/>
              </a:rPr>
              <a:t>Family Action Young Carers</a:t>
            </a:r>
            <a:br>
              <a:rPr lang="en-US" dirty="0">
                <a:solidFill>
                  <a:schemeClr val="tx1">
                    <a:lumMod val="65000"/>
                    <a:lumOff val="35000"/>
                  </a:schemeClr>
                </a:solidFill>
                <a:latin typeface="VAG Rounded Std" panose="020F0502020204020204" pitchFamily="34" charset="0"/>
              </a:rPr>
            </a:br>
            <a:r>
              <a:rPr lang="en-US" sz="2310" dirty="0">
                <a:solidFill>
                  <a:schemeClr val="tx1">
                    <a:lumMod val="65000"/>
                    <a:lumOff val="35000"/>
                  </a:schemeClr>
                </a:solidFill>
                <a:latin typeface="VAG Rounded Std" panose="020F0502020204020204" pitchFamily="34" charset="0"/>
              </a:rPr>
              <a:t>rbwm.yc@family-action.org.uk</a:t>
            </a:r>
            <a:br>
              <a:rPr lang="en-US" dirty="0">
                <a:solidFill>
                  <a:schemeClr val="tx1">
                    <a:lumMod val="65000"/>
                    <a:lumOff val="35000"/>
                  </a:schemeClr>
                </a:solidFill>
                <a:latin typeface="VAG Rounded Std" panose="020F0502020204020204" pitchFamily="34" charset="0"/>
              </a:rPr>
            </a:br>
            <a:br>
              <a:rPr lang="en-US" dirty="0">
                <a:solidFill>
                  <a:schemeClr val="tx1">
                    <a:lumMod val="65000"/>
                    <a:lumOff val="35000"/>
                  </a:schemeClr>
                </a:solidFill>
                <a:latin typeface="VAG Rounded Std" panose="020F0502020204020204" pitchFamily="34" charset="0"/>
              </a:rPr>
            </a:br>
            <a:br>
              <a:rPr lang="en-US" dirty="0">
                <a:solidFill>
                  <a:schemeClr val="tx1">
                    <a:lumMod val="65000"/>
                    <a:lumOff val="35000"/>
                  </a:schemeClr>
                </a:solidFill>
                <a:latin typeface="VAG Rounded Std" panose="020F0502020204020204" pitchFamily="34" charset="0"/>
              </a:rPr>
            </a:br>
            <a:endParaRPr lang="en-US" dirty="0">
              <a:solidFill>
                <a:schemeClr val="tx1">
                  <a:lumMod val="65000"/>
                  <a:lumOff val="35000"/>
                </a:schemeClr>
              </a:solidFill>
              <a:latin typeface="VAG Rounded Std" panose="020F0502020204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07096" y="1967936"/>
            <a:ext cx="6345003" cy="2198551"/>
          </a:xfrm>
          <a:prstGeom prst="rect">
            <a:avLst/>
          </a:prstGeom>
          <a:noFill/>
        </p:spPr>
        <p:txBody>
          <a:bodyPr wrap="square" rtlCol="0">
            <a:spAutoFit/>
          </a:bodyPr>
          <a:lstStyle/>
          <a:p>
            <a:pPr algn="ctr" defTabSz="446089">
              <a:buClrTx/>
            </a:pPr>
            <a:r>
              <a:rPr lang="en-US" sz="1711" kern="1200" dirty="0">
                <a:solidFill>
                  <a:prstClr val="black">
                    <a:lumMod val="65000"/>
                    <a:lumOff val="35000"/>
                  </a:prstClr>
                </a:solidFill>
                <a:latin typeface="VAG Rounded Std" panose="020F0502020204020204" pitchFamily="34" charset="0"/>
                <a:ea typeface="+mn-ea"/>
                <a:cs typeface="+mn-cs"/>
              </a:rPr>
              <a:t>A young carer is someone under 18 who helps look after someone in their family who is ill, disabled or misuses drugs or alcohol. </a:t>
            </a:r>
          </a:p>
          <a:p>
            <a:pPr algn="ctr" defTabSz="446089">
              <a:buClrTx/>
            </a:pPr>
            <a:endParaRPr lang="en-US" sz="1711" kern="1200" dirty="0">
              <a:solidFill>
                <a:prstClr val="black">
                  <a:lumMod val="65000"/>
                  <a:lumOff val="35000"/>
                </a:prstClr>
              </a:solidFill>
              <a:latin typeface="VAG Rounded Std" panose="020F0502020204020204" pitchFamily="34" charset="0"/>
              <a:ea typeface="+mn-ea"/>
              <a:cs typeface="+mn-cs"/>
            </a:endParaRPr>
          </a:p>
          <a:p>
            <a:pPr algn="ctr" defTabSz="446089">
              <a:buClrTx/>
            </a:pPr>
            <a:endParaRPr lang="en-US" sz="1711" kern="1200" dirty="0">
              <a:solidFill>
                <a:prstClr val="black">
                  <a:lumMod val="65000"/>
                  <a:lumOff val="35000"/>
                </a:prstClr>
              </a:solidFill>
              <a:latin typeface="VAG Rounded Std" panose="020F0502020204020204" pitchFamily="34" charset="0"/>
              <a:ea typeface="+mn-ea"/>
              <a:cs typeface="+mn-cs"/>
            </a:endParaRPr>
          </a:p>
          <a:p>
            <a:pPr algn="ctr" defTabSz="446089">
              <a:buClrTx/>
            </a:pPr>
            <a:endParaRPr lang="en-US" sz="1711" kern="1200" dirty="0">
              <a:solidFill>
                <a:prstClr val="black">
                  <a:lumMod val="65000"/>
                  <a:lumOff val="35000"/>
                </a:prstClr>
              </a:solidFill>
              <a:latin typeface="VAG Rounded Std" panose="020F0502020204020204" pitchFamily="34" charset="0"/>
              <a:ea typeface="+mn-ea"/>
              <a:cs typeface="+mn-cs"/>
            </a:endParaRPr>
          </a:p>
          <a:p>
            <a:pPr algn="ctr" defTabSz="446089">
              <a:buClrTx/>
            </a:pPr>
            <a:endParaRPr lang="en-US" sz="1711" kern="1200" dirty="0">
              <a:solidFill>
                <a:prstClr val="black">
                  <a:lumMod val="65000"/>
                  <a:lumOff val="35000"/>
                </a:prstClr>
              </a:solidFill>
              <a:latin typeface="VAG Rounded Std" panose="020F0502020204020204" pitchFamily="34" charset="0"/>
              <a:ea typeface="+mn-ea"/>
              <a:cs typeface="+mn-cs"/>
            </a:endParaRPr>
          </a:p>
          <a:p>
            <a:pPr algn="ctr" defTabSz="446089">
              <a:buClrTx/>
            </a:pPr>
            <a:endParaRPr lang="en-US" sz="1711" kern="1200" dirty="0">
              <a:solidFill>
                <a:prstClr val="black">
                  <a:lumMod val="65000"/>
                  <a:lumOff val="35000"/>
                </a:prstClr>
              </a:solidFill>
              <a:latin typeface="VAG Rounded Std" panose="020F0502020204020204" pitchFamily="34" charset="0"/>
              <a:ea typeface="+mn-ea"/>
              <a:cs typeface="+mn-cs"/>
            </a:endParaRPr>
          </a:p>
          <a:p>
            <a:pPr algn="ctr" defTabSz="446089">
              <a:buClrTx/>
            </a:pPr>
            <a:endParaRPr lang="en-GB" sz="1711" kern="1200" dirty="0">
              <a:solidFill>
                <a:prstClr val="black">
                  <a:lumMod val="65000"/>
                  <a:lumOff val="35000"/>
                </a:prstClr>
              </a:solidFill>
              <a:latin typeface="VAG Rounded Std" panose="020F0502020204020204" pitchFamily="34" charset="0"/>
              <a:ea typeface="+mn-ea"/>
              <a:cs typeface="+mn-cs"/>
            </a:endParaRPr>
          </a:p>
        </p:txBody>
      </p:sp>
      <p:sp>
        <p:nvSpPr>
          <p:cNvPr id="7" name="Title 3"/>
          <p:cNvSpPr txBox="1">
            <a:spLocks/>
          </p:cNvSpPr>
          <p:nvPr/>
        </p:nvSpPr>
        <p:spPr>
          <a:xfrm>
            <a:off x="506270" y="1022208"/>
            <a:ext cx="5597903" cy="513617"/>
          </a:xfrm>
          <a:prstGeom prst="rect">
            <a:avLst/>
          </a:prstGeom>
        </p:spPr>
        <p:txBody>
          <a:bodyPr lIns="89216" tIns="44609" rIns="89216" bIns="44609">
            <a:normAutofit/>
          </a:bodyPr>
          <a:lstStyle>
            <a:lvl1pPr algn="l" defTabSz="521437" rtl="0" eaLnBrk="1" latinLnBrk="0" hangingPunct="1">
              <a:spcBef>
                <a:spcPct val="0"/>
              </a:spcBef>
              <a:buNone/>
              <a:defRPr sz="3600" b="1" i="0" kern="1200">
                <a:solidFill>
                  <a:srgbClr val="89B749"/>
                </a:solidFill>
                <a:latin typeface="Arial"/>
                <a:ea typeface="+mj-ea"/>
                <a:cs typeface="Arial"/>
              </a:defRPr>
            </a:lvl1pPr>
          </a:lstStyle>
          <a:p>
            <a:pPr defTabSz="446089">
              <a:buClrTx/>
            </a:pPr>
            <a:r>
              <a:rPr lang="en-US" sz="2395" dirty="0">
                <a:latin typeface="VAG Rounded Std" panose="020F0502020204020204" pitchFamily="34" charset="0"/>
              </a:rPr>
              <a:t>Who is a young carer?</a:t>
            </a:r>
          </a:p>
        </p:txBody>
      </p:sp>
      <p:pic>
        <p:nvPicPr>
          <p:cNvPr id="2" name="Picture 1"/>
          <p:cNvPicPr>
            <a:picLocks noChangeAspect="1"/>
          </p:cNvPicPr>
          <p:nvPr/>
        </p:nvPicPr>
        <p:blipFill rotWithShape="1">
          <a:blip r:embed="rId4"/>
          <a:srcRect l="46068" t="46681" r="45663" b="43787"/>
          <a:stretch/>
        </p:blipFill>
        <p:spPr>
          <a:xfrm>
            <a:off x="3832777" y="2874582"/>
            <a:ext cx="1293641" cy="800826"/>
          </a:xfrm>
          <a:prstGeom prst="rect">
            <a:avLst/>
          </a:prstGeom>
        </p:spPr>
      </p:pic>
      <p:sp>
        <p:nvSpPr>
          <p:cNvPr id="4" name="Rectangle 3"/>
          <p:cNvSpPr/>
          <p:nvPr/>
        </p:nvSpPr>
        <p:spPr>
          <a:xfrm>
            <a:off x="1272762" y="3905170"/>
            <a:ext cx="6413671" cy="987450"/>
          </a:xfrm>
          <a:prstGeom prst="rect">
            <a:avLst/>
          </a:prstGeom>
        </p:spPr>
        <p:txBody>
          <a:bodyPr wrap="square">
            <a:spAutoFit/>
          </a:bodyPr>
          <a:lstStyle/>
          <a:p>
            <a:pPr algn="ctr" defTabSz="446089">
              <a:buClrTx/>
            </a:pPr>
            <a:r>
              <a:rPr lang="en-US" sz="1711" kern="1200" dirty="0">
                <a:solidFill>
                  <a:prstClr val="black">
                    <a:lumMod val="65000"/>
                    <a:lumOff val="35000"/>
                  </a:prstClr>
                </a:solidFill>
                <a:latin typeface="VAG Rounded Std" panose="020F0502020204020204" pitchFamily="34" charset="0"/>
                <a:ea typeface="+mn-ea"/>
                <a:cs typeface="+mn-cs"/>
              </a:rPr>
              <a:t>1 in 5 young people take on a caring responsibility at home</a:t>
            </a:r>
          </a:p>
          <a:p>
            <a:pPr algn="ctr" defTabSz="446089">
              <a:buClrTx/>
            </a:pPr>
            <a:endParaRPr lang="en-US" sz="2053" kern="1200" dirty="0">
              <a:solidFill>
                <a:prstClr val="black">
                  <a:lumMod val="65000"/>
                  <a:lumOff val="35000"/>
                </a:prstClr>
              </a:solidFill>
              <a:latin typeface="VAG Rounded Std" panose="020F0502020204020204" pitchFamily="34" charset="0"/>
              <a:ea typeface="+mn-ea"/>
              <a:cs typeface="+mn-cs"/>
            </a:endParaRPr>
          </a:p>
          <a:p>
            <a:pPr algn="ctr" defTabSz="446089">
              <a:buClrTx/>
            </a:pPr>
            <a:r>
              <a:rPr lang="en-US" sz="2053" b="1" kern="1200" dirty="0">
                <a:solidFill>
                  <a:srgbClr val="89B749"/>
                </a:solidFill>
                <a:latin typeface="VAG Rounded Std" panose="020F0502020204020204" pitchFamily="34" charset="0"/>
                <a:ea typeface="+mn-ea"/>
                <a:cs typeface="+mn-cs"/>
              </a:rPr>
              <a:t>6000+</a:t>
            </a:r>
            <a:r>
              <a:rPr lang="en-US" sz="2053" kern="1200" dirty="0">
                <a:solidFill>
                  <a:prstClr val="black">
                    <a:lumMod val="65000"/>
                    <a:lumOff val="35000"/>
                  </a:prstClr>
                </a:solidFill>
                <a:latin typeface="VAG Rounded Std" panose="020F0502020204020204" pitchFamily="34" charset="0"/>
                <a:ea typeface="+mn-ea"/>
                <a:cs typeface="+mn-cs"/>
              </a:rPr>
              <a:t> </a:t>
            </a:r>
            <a:r>
              <a:rPr lang="en-US" sz="1711" kern="1200" dirty="0">
                <a:solidFill>
                  <a:prstClr val="black">
                    <a:lumMod val="65000"/>
                    <a:lumOff val="35000"/>
                  </a:prstClr>
                </a:solidFill>
                <a:latin typeface="VAG Rounded Std" panose="020F0502020204020204" pitchFamily="34" charset="0"/>
                <a:ea typeface="+mn-ea"/>
                <a:cs typeface="+mn-cs"/>
              </a:rPr>
              <a:t>Young Carers living in RBWM</a:t>
            </a:r>
          </a:p>
        </p:txBody>
      </p:sp>
    </p:spTree>
    <p:extLst>
      <p:ext uri="{BB962C8B-B14F-4D97-AF65-F5344CB8AC3E}">
        <p14:creationId xmlns:p14="http://schemas.microsoft.com/office/powerpoint/2010/main" val="214844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905018" y="1642543"/>
            <a:ext cx="3411576" cy="2421047"/>
          </a:xfrm>
          <a:prstGeom prst="rect">
            <a:avLst/>
          </a:prstGeom>
          <a:noFill/>
        </p:spPr>
        <p:txBody>
          <a:bodyPr wrap="square" rtlCol="0">
            <a:spAutoFit/>
          </a:bodyPr>
          <a:lstStyle/>
          <a:p>
            <a:pPr algn="just" defTabSz="446089">
              <a:lnSpc>
                <a:spcPct val="150000"/>
              </a:lnSpc>
              <a:buClrTx/>
              <a:defRPr/>
            </a:pPr>
            <a:r>
              <a:rPr lang="en-US" sz="1711" b="1" kern="1200" dirty="0">
                <a:solidFill>
                  <a:prstClr val="black">
                    <a:lumMod val="65000"/>
                    <a:lumOff val="35000"/>
                  </a:prstClr>
                </a:solidFill>
                <a:latin typeface="VAG Rounded Std" panose="020F0502020204020204" pitchFamily="34" charset="0"/>
                <a:ea typeface="+mn-ea"/>
                <a:cs typeface="+mn-cs"/>
              </a:rPr>
              <a:t>Caring Roles and Responsibilities</a:t>
            </a:r>
          </a:p>
          <a:p>
            <a:pPr algn="just" defTabSz="446089">
              <a:lnSpc>
                <a:spcPct val="150000"/>
              </a:lnSpc>
              <a:buClrTx/>
              <a:defRPr/>
            </a:pPr>
            <a:r>
              <a:rPr lang="en-US" sz="1711" kern="1200" dirty="0">
                <a:solidFill>
                  <a:prstClr val="black">
                    <a:lumMod val="65000"/>
                    <a:lumOff val="35000"/>
                  </a:prstClr>
                </a:solidFill>
                <a:latin typeface="VAG Rounded Std" panose="020F0502020204020204" pitchFamily="34" charset="0"/>
                <a:ea typeface="+mn-ea"/>
                <a:cs typeface="+mn-cs"/>
              </a:rPr>
              <a:t>•	Practical tasks </a:t>
            </a:r>
          </a:p>
          <a:p>
            <a:pPr algn="just" defTabSz="446089">
              <a:lnSpc>
                <a:spcPct val="150000"/>
              </a:lnSpc>
              <a:buClrTx/>
              <a:defRPr/>
            </a:pPr>
            <a:r>
              <a:rPr lang="en-US" sz="1711" kern="1200" dirty="0">
                <a:solidFill>
                  <a:prstClr val="black">
                    <a:lumMod val="65000"/>
                    <a:lumOff val="35000"/>
                  </a:prstClr>
                </a:solidFill>
                <a:latin typeface="VAG Rounded Std" panose="020F0502020204020204" pitchFamily="34" charset="0"/>
                <a:ea typeface="+mn-ea"/>
                <a:cs typeface="+mn-cs"/>
              </a:rPr>
              <a:t>•	Personal care</a:t>
            </a:r>
          </a:p>
          <a:p>
            <a:pPr algn="just" defTabSz="446089">
              <a:lnSpc>
                <a:spcPct val="150000"/>
              </a:lnSpc>
              <a:buClrTx/>
              <a:defRPr/>
            </a:pPr>
            <a:r>
              <a:rPr lang="en-US" sz="1711" kern="1200" dirty="0">
                <a:solidFill>
                  <a:prstClr val="black">
                    <a:lumMod val="65000"/>
                    <a:lumOff val="35000"/>
                  </a:prstClr>
                </a:solidFill>
                <a:latin typeface="VAG Rounded Std" panose="020F0502020204020204" pitchFamily="34" charset="0"/>
                <a:ea typeface="+mn-ea"/>
                <a:cs typeface="+mn-cs"/>
              </a:rPr>
              <a:t>•	Emotional Support</a:t>
            </a:r>
          </a:p>
          <a:p>
            <a:pPr algn="just" defTabSz="446089">
              <a:lnSpc>
                <a:spcPct val="150000"/>
              </a:lnSpc>
              <a:buClrTx/>
              <a:defRPr/>
            </a:pPr>
            <a:r>
              <a:rPr lang="en-US" sz="1711" kern="1200" dirty="0">
                <a:solidFill>
                  <a:prstClr val="black">
                    <a:lumMod val="65000"/>
                    <a:lumOff val="35000"/>
                  </a:prstClr>
                </a:solidFill>
                <a:latin typeface="VAG Rounded Std" panose="020F0502020204020204" pitchFamily="34" charset="0"/>
                <a:ea typeface="+mn-ea"/>
                <a:cs typeface="+mn-cs"/>
              </a:rPr>
              <a:t>•	Sibling Care </a:t>
            </a:r>
          </a:p>
          <a:p>
            <a:pPr algn="just" defTabSz="446089">
              <a:lnSpc>
                <a:spcPct val="150000"/>
              </a:lnSpc>
              <a:buClrTx/>
              <a:defRPr/>
            </a:pPr>
            <a:endParaRPr lang="en-US" sz="1711" kern="1200" dirty="0">
              <a:solidFill>
                <a:prstClr val="black">
                  <a:lumMod val="65000"/>
                  <a:lumOff val="35000"/>
                </a:prstClr>
              </a:solidFill>
              <a:latin typeface="VAG Rounded Std" panose="020F0502020204020204" pitchFamily="34" charset="0"/>
              <a:ea typeface="+mn-ea"/>
              <a:cs typeface="+mn-cs"/>
            </a:endParaRPr>
          </a:p>
        </p:txBody>
      </p:sp>
      <p:sp>
        <p:nvSpPr>
          <p:cNvPr id="7" name="Title 3"/>
          <p:cNvSpPr txBox="1">
            <a:spLocks/>
          </p:cNvSpPr>
          <p:nvPr/>
        </p:nvSpPr>
        <p:spPr>
          <a:xfrm>
            <a:off x="506270" y="718514"/>
            <a:ext cx="5597903" cy="513617"/>
          </a:xfrm>
          <a:prstGeom prst="rect">
            <a:avLst/>
          </a:prstGeom>
        </p:spPr>
        <p:txBody>
          <a:bodyPr lIns="89216" tIns="44609" rIns="89216" bIns="44609">
            <a:normAutofit/>
          </a:bodyPr>
          <a:lstStyle>
            <a:lvl1pPr algn="l" defTabSz="521437" rtl="0" eaLnBrk="1" latinLnBrk="0" hangingPunct="1">
              <a:spcBef>
                <a:spcPct val="0"/>
              </a:spcBef>
              <a:buNone/>
              <a:defRPr sz="3600" b="1" i="0" kern="1200">
                <a:solidFill>
                  <a:srgbClr val="89B749"/>
                </a:solidFill>
                <a:latin typeface="Arial"/>
                <a:ea typeface="+mj-ea"/>
                <a:cs typeface="Arial"/>
              </a:defRPr>
            </a:lvl1pPr>
          </a:lstStyle>
          <a:p>
            <a:pPr defTabSz="446089">
              <a:buClrTx/>
              <a:defRPr/>
            </a:pPr>
            <a:r>
              <a:rPr lang="en-US" sz="2395" dirty="0">
                <a:latin typeface="VAG Rounded Std" panose="020F0502020204020204" pitchFamily="34" charset="0"/>
              </a:rPr>
              <a:t>Young </a:t>
            </a:r>
            <a:r>
              <a:rPr lang="en-US" sz="2395" dirty="0" err="1">
                <a:latin typeface="VAG Rounded Std" panose="020F0502020204020204" pitchFamily="34" charset="0"/>
              </a:rPr>
              <a:t>Carers’</a:t>
            </a:r>
            <a:r>
              <a:rPr lang="en-US" sz="2395" dirty="0">
                <a:latin typeface="VAG Rounded Std" panose="020F0502020204020204" pitchFamily="34" charset="0"/>
              </a:rPr>
              <a:t> Lived Experience</a:t>
            </a:r>
          </a:p>
        </p:txBody>
      </p:sp>
      <p:sp>
        <p:nvSpPr>
          <p:cNvPr id="2" name="Rectangle 1"/>
          <p:cNvSpPr/>
          <p:nvPr/>
        </p:nvSpPr>
        <p:spPr>
          <a:xfrm>
            <a:off x="895066" y="3860214"/>
            <a:ext cx="3091546" cy="1198533"/>
          </a:xfrm>
          <a:prstGeom prst="rect">
            <a:avLst/>
          </a:prstGeom>
          <a:ln>
            <a:solidFill>
              <a:srgbClr val="CAF55D"/>
            </a:solidFill>
          </a:ln>
        </p:spPr>
        <p:txBody>
          <a:bodyPr wrap="square">
            <a:spAutoFit/>
          </a:bodyPr>
          <a:lstStyle/>
          <a:p>
            <a:pPr algn="ctr" defTabSz="446089">
              <a:buClrTx/>
              <a:defRPr/>
            </a:pPr>
            <a:r>
              <a:rPr lang="en-US" sz="1797" kern="1200" dirty="0">
                <a:solidFill>
                  <a:prstClr val="black">
                    <a:lumMod val="65000"/>
                    <a:lumOff val="35000"/>
                  </a:prstClr>
                </a:solidFill>
                <a:latin typeface="VAG Rounded Std" panose="020F0502020204020204" pitchFamily="34" charset="0"/>
                <a:ea typeface="+mn-ea"/>
                <a:cs typeface="+mn-cs"/>
              </a:rPr>
              <a:t>It is very important that the tasks a young carer undertakes are </a:t>
            </a:r>
          </a:p>
          <a:p>
            <a:pPr algn="ctr" defTabSz="446089">
              <a:buClrTx/>
              <a:defRPr/>
            </a:pPr>
            <a:r>
              <a:rPr lang="en-US" sz="1797" kern="1200" dirty="0">
                <a:solidFill>
                  <a:prstClr val="black">
                    <a:lumMod val="65000"/>
                    <a:lumOff val="35000"/>
                  </a:prstClr>
                </a:solidFill>
                <a:latin typeface="VAG Rounded Std" panose="020F0502020204020204" pitchFamily="34" charset="0"/>
                <a:ea typeface="+mn-ea"/>
                <a:cs typeface="+mn-cs"/>
              </a:rPr>
              <a:t>age- and gender- appropriate.</a:t>
            </a:r>
          </a:p>
        </p:txBody>
      </p:sp>
      <p:sp>
        <p:nvSpPr>
          <p:cNvPr id="8" name="TextBox 7"/>
          <p:cNvSpPr txBox="1"/>
          <p:nvPr/>
        </p:nvSpPr>
        <p:spPr>
          <a:xfrm>
            <a:off x="5048615" y="1642543"/>
            <a:ext cx="3779279" cy="2421047"/>
          </a:xfrm>
          <a:prstGeom prst="rect">
            <a:avLst/>
          </a:prstGeom>
          <a:noFill/>
        </p:spPr>
        <p:txBody>
          <a:bodyPr wrap="square" rtlCol="0">
            <a:spAutoFit/>
          </a:bodyPr>
          <a:lstStyle/>
          <a:p>
            <a:pPr algn="just" defTabSz="446089">
              <a:lnSpc>
                <a:spcPct val="150000"/>
              </a:lnSpc>
              <a:buClrTx/>
              <a:defRPr/>
            </a:pPr>
            <a:r>
              <a:rPr lang="en-US" sz="1711" b="1" kern="1200" dirty="0">
                <a:solidFill>
                  <a:prstClr val="black">
                    <a:lumMod val="65000"/>
                    <a:lumOff val="35000"/>
                  </a:prstClr>
                </a:solidFill>
                <a:latin typeface="VAG Rounded Std" panose="020F0502020204020204" pitchFamily="34" charset="0"/>
                <a:ea typeface="+mn-ea"/>
                <a:cs typeface="+mn-cs"/>
              </a:rPr>
              <a:t>Impact of Caring</a:t>
            </a:r>
          </a:p>
          <a:p>
            <a:pPr algn="just" defTabSz="446089">
              <a:lnSpc>
                <a:spcPct val="150000"/>
              </a:lnSpc>
              <a:buClrTx/>
              <a:defRPr/>
            </a:pPr>
            <a:r>
              <a:rPr lang="en-US" sz="1711" kern="1200" dirty="0">
                <a:solidFill>
                  <a:prstClr val="black">
                    <a:lumMod val="65000"/>
                    <a:lumOff val="35000"/>
                  </a:prstClr>
                </a:solidFill>
                <a:latin typeface="VAG Rounded Std" panose="020F0502020204020204" pitchFamily="34" charset="0"/>
                <a:ea typeface="+mn-ea"/>
                <a:cs typeface="+mn-cs"/>
              </a:rPr>
              <a:t>•	Physical and emotional health</a:t>
            </a:r>
          </a:p>
          <a:p>
            <a:pPr algn="just" defTabSz="446089">
              <a:lnSpc>
                <a:spcPct val="150000"/>
              </a:lnSpc>
              <a:buClrTx/>
              <a:defRPr/>
            </a:pPr>
            <a:r>
              <a:rPr lang="en-US" sz="1711" kern="1200" dirty="0">
                <a:solidFill>
                  <a:prstClr val="black">
                    <a:lumMod val="65000"/>
                    <a:lumOff val="35000"/>
                  </a:prstClr>
                </a:solidFill>
                <a:latin typeface="VAG Rounded Std" panose="020F0502020204020204" pitchFamily="34" charset="0"/>
                <a:ea typeface="+mn-ea"/>
                <a:cs typeface="+mn-cs"/>
              </a:rPr>
              <a:t>•	Educationally</a:t>
            </a:r>
          </a:p>
          <a:p>
            <a:pPr algn="just" defTabSz="446089">
              <a:lnSpc>
                <a:spcPct val="150000"/>
              </a:lnSpc>
              <a:buClrTx/>
              <a:defRPr/>
            </a:pPr>
            <a:r>
              <a:rPr lang="en-US" sz="1711" kern="1200" dirty="0">
                <a:solidFill>
                  <a:prstClr val="black">
                    <a:lumMod val="65000"/>
                    <a:lumOff val="35000"/>
                  </a:prstClr>
                </a:solidFill>
                <a:latin typeface="VAG Rounded Std" panose="020F0502020204020204" pitchFamily="34" charset="0"/>
                <a:ea typeface="+mn-ea"/>
                <a:cs typeface="+mn-cs"/>
              </a:rPr>
              <a:t>•	Socially</a:t>
            </a:r>
          </a:p>
          <a:p>
            <a:pPr algn="just" defTabSz="446089">
              <a:lnSpc>
                <a:spcPct val="150000"/>
              </a:lnSpc>
              <a:buClrTx/>
              <a:defRPr/>
            </a:pPr>
            <a:r>
              <a:rPr lang="en-US" sz="1711" kern="1200" dirty="0">
                <a:solidFill>
                  <a:prstClr val="black">
                    <a:lumMod val="65000"/>
                    <a:lumOff val="35000"/>
                  </a:prstClr>
                </a:solidFill>
                <a:latin typeface="VAG Rounded Std" panose="020F0502020204020204" pitchFamily="34" charset="0"/>
                <a:ea typeface="+mn-ea"/>
                <a:cs typeface="+mn-cs"/>
              </a:rPr>
              <a:t>•	Environmentally </a:t>
            </a:r>
          </a:p>
          <a:p>
            <a:pPr algn="just" defTabSz="446089">
              <a:lnSpc>
                <a:spcPct val="150000"/>
              </a:lnSpc>
              <a:buClrTx/>
              <a:defRPr/>
            </a:pPr>
            <a:endParaRPr lang="en-US" sz="1711" kern="1200" dirty="0">
              <a:solidFill>
                <a:prstClr val="black">
                  <a:lumMod val="65000"/>
                  <a:lumOff val="35000"/>
                </a:prstClr>
              </a:solidFill>
              <a:latin typeface="VAG Rounded Std" panose="020F0502020204020204" pitchFamily="34" charset="0"/>
              <a:ea typeface="+mn-ea"/>
              <a:cs typeface="+mn-cs"/>
            </a:endParaRPr>
          </a:p>
        </p:txBody>
      </p:sp>
      <p:sp>
        <p:nvSpPr>
          <p:cNvPr id="9" name="Rectangle 8"/>
          <p:cNvSpPr/>
          <p:nvPr/>
        </p:nvSpPr>
        <p:spPr>
          <a:xfrm>
            <a:off x="5026471" y="3865384"/>
            <a:ext cx="3091546" cy="1145442"/>
          </a:xfrm>
          <a:prstGeom prst="rect">
            <a:avLst/>
          </a:prstGeom>
          <a:ln>
            <a:solidFill>
              <a:srgbClr val="CAF55D"/>
            </a:solidFill>
          </a:ln>
        </p:spPr>
        <p:txBody>
          <a:bodyPr wrap="square">
            <a:spAutoFit/>
          </a:bodyPr>
          <a:lstStyle/>
          <a:p>
            <a:pPr algn="ctr" defTabSz="446089">
              <a:buClrTx/>
              <a:defRPr/>
            </a:pPr>
            <a:r>
              <a:rPr lang="en-US" sz="1711" kern="1200" dirty="0">
                <a:solidFill>
                  <a:prstClr val="black">
                    <a:lumMod val="65000"/>
                    <a:lumOff val="35000"/>
                  </a:prstClr>
                </a:solidFill>
                <a:latin typeface="VAG Rounded Std" panose="020F0502020204020204" pitchFamily="34" charset="0"/>
                <a:ea typeface="+mn-ea"/>
                <a:cs typeface="+mn-cs"/>
              </a:rPr>
              <a:t>While they continue to provide care, young carers should be able to lead healthy and fulfilling lives.</a:t>
            </a:r>
          </a:p>
        </p:txBody>
      </p:sp>
      <p:pic>
        <p:nvPicPr>
          <p:cNvPr id="6" name="Picture 5">
            <a:extLst>
              <a:ext uri="{FF2B5EF4-FFF2-40B4-BE49-F238E27FC236}">
                <a16:creationId xmlns:a16="http://schemas.microsoft.com/office/drawing/2014/main" id="{FAA8CB9A-7B15-4345-A45D-ECBE884FC5E5}"/>
              </a:ext>
            </a:extLst>
          </p:cNvPr>
          <p:cNvPicPr>
            <a:picLocks noChangeAspect="1"/>
          </p:cNvPicPr>
          <p:nvPr/>
        </p:nvPicPr>
        <p:blipFill>
          <a:blip r:embed="rId4"/>
          <a:stretch>
            <a:fillRect/>
          </a:stretch>
        </p:blipFill>
        <p:spPr>
          <a:xfrm>
            <a:off x="4540888" y="2152359"/>
            <a:ext cx="495473" cy="1429049"/>
          </a:xfrm>
          <a:prstGeom prst="rect">
            <a:avLst/>
          </a:prstGeom>
        </p:spPr>
      </p:pic>
    </p:spTree>
    <p:extLst>
      <p:ext uri="{BB962C8B-B14F-4D97-AF65-F5344CB8AC3E}">
        <p14:creationId xmlns:p14="http://schemas.microsoft.com/office/powerpoint/2010/main" val="6802813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3"/>
          <p:cNvSpPr>
            <a:spLocks noGrp="1"/>
          </p:cNvSpPr>
          <p:nvPr>
            <p:ph type="ctrTitle"/>
          </p:nvPr>
        </p:nvSpPr>
        <p:spPr>
          <a:xfrm>
            <a:off x="506270" y="795716"/>
            <a:ext cx="5597903" cy="647221"/>
          </a:xfrm>
        </p:spPr>
        <p:txBody>
          <a:bodyPr>
            <a:normAutofit/>
          </a:bodyPr>
          <a:lstStyle/>
          <a:p>
            <a:r>
              <a:rPr lang="en-US" sz="2395" dirty="0">
                <a:latin typeface="VAG Rounded Std" panose="020F0502020204020204" pitchFamily="34" charset="0"/>
              </a:rPr>
              <a:t>Reports on the Impact of caring (2022)</a:t>
            </a:r>
          </a:p>
        </p:txBody>
      </p:sp>
      <p:sp>
        <p:nvSpPr>
          <p:cNvPr id="17" name="TextBox 16">
            <a:extLst>
              <a:ext uri="{FF2B5EF4-FFF2-40B4-BE49-F238E27FC236}">
                <a16:creationId xmlns:a16="http://schemas.microsoft.com/office/drawing/2014/main" id="{7210EA9F-D6A4-4C28-A6EE-723BC04C17A5}"/>
              </a:ext>
            </a:extLst>
          </p:cNvPr>
          <p:cNvSpPr txBox="1"/>
          <p:nvPr/>
        </p:nvSpPr>
        <p:spPr>
          <a:xfrm>
            <a:off x="814280" y="1580941"/>
            <a:ext cx="7392237" cy="882165"/>
          </a:xfrm>
          <a:prstGeom prst="rect">
            <a:avLst/>
          </a:prstGeom>
          <a:noFill/>
        </p:spPr>
        <p:txBody>
          <a:bodyPr wrap="square" rtlCol="0">
            <a:spAutoFit/>
          </a:bodyPr>
          <a:lstStyle/>
          <a:p>
            <a:pPr marL="391135" indent="-391135" defTabSz="446089">
              <a:buClrTx/>
              <a:buFont typeface="+mj-lt"/>
              <a:buAutoNum type="arabicPeriod"/>
              <a:defRPr/>
            </a:pPr>
            <a:r>
              <a:rPr lang="en-GB" sz="1711" kern="1200" dirty="0">
                <a:solidFill>
                  <a:prstClr val="black">
                    <a:lumMod val="65000"/>
                    <a:lumOff val="35000"/>
                  </a:prstClr>
                </a:solidFill>
                <a:latin typeface="VAG Rounded Std" panose="020F0502020204020204" pitchFamily="34" charset="0"/>
                <a:ea typeface="+mn-ea"/>
                <a:cs typeface="+mn-cs"/>
              </a:rPr>
              <a:t>On average young carers </a:t>
            </a:r>
            <a:r>
              <a:rPr lang="en-GB" sz="1711" b="1" kern="1200" dirty="0">
                <a:solidFill>
                  <a:prstClr val="black">
                    <a:lumMod val="65000"/>
                    <a:lumOff val="35000"/>
                  </a:prstClr>
                </a:solidFill>
                <a:latin typeface="VAG Rounded Std" panose="020F0502020204020204" pitchFamily="34" charset="0"/>
                <a:ea typeface="+mn-ea"/>
                <a:cs typeface="+mn-cs"/>
              </a:rPr>
              <a:t>were caring for 3 years before receiving any support</a:t>
            </a:r>
            <a:r>
              <a:rPr lang="en-GB" sz="1711" kern="1200" dirty="0">
                <a:solidFill>
                  <a:prstClr val="black">
                    <a:lumMod val="65000"/>
                    <a:lumOff val="35000"/>
                  </a:prstClr>
                </a:solidFill>
                <a:latin typeface="VAG Rounded Std" panose="020F0502020204020204" pitchFamily="34" charset="0"/>
                <a:ea typeface="+mn-ea"/>
                <a:cs typeface="+mn-cs"/>
              </a:rPr>
              <a:t>, and there were some caring for more than 10 years. </a:t>
            </a:r>
          </a:p>
          <a:p>
            <a:pPr algn="r" defTabSz="446089">
              <a:buClrTx/>
              <a:defRPr/>
            </a:pPr>
            <a:r>
              <a:rPr lang="en-GB" sz="1711" kern="1200" dirty="0">
                <a:solidFill>
                  <a:prstClr val="black">
                    <a:lumMod val="65000"/>
                    <a:lumOff val="35000"/>
                  </a:prstClr>
                </a:solidFill>
                <a:latin typeface="VAG Rounded Std" panose="020F0502020204020204" pitchFamily="34" charset="0"/>
                <a:ea typeface="+mn-ea"/>
                <a:cs typeface="+mn-cs"/>
                <a:hlinkClick r:id="rId4"/>
              </a:rPr>
              <a:t>Caring Together (2022)</a:t>
            </a:r>
            <a:endParaRPr lang="en-GB" sz="1711" kern="1200" dirty="0">
              <a:solidFill>
                <a:prstClr val="black">
                  <a:lumMod val="65000"/>
                  <a:lumOff val="35000"/>
                </a:prstClr>
              </a:solidFill>
              <a:latin typeface="VAG Rounded Std" panose="020F0502020204020204" pitchFamily="34" charset="0"/>
              <a:ea typeface="+mn-ea"/>
              <a:cs typeface="+mn-cs"/>
            </a:endParaRPr>
          </a:p>
        </p:txBody>
      </p:sp>
      <p:sp>
        <p:nvSpPr>
          <p:cNvPr id="4" name="TextBox 3">
            <a:extLst>
              <a:ext uri="{FF2B5EF4-FFF2-40B4-BE49-F238E27FC236}">
                <a16:creationId xmlns:a16="http://schemas.microsoft.com/office/drawing/2014/main" id="{9B8D46F4-178F-4DB9-A1B3-2092586E9D66}"/>
              </a:ext>
            </a:extLst>
          </p:cNvPr>
          <p:cNvSpPr txBox="1"/>
          <p:nvPr/>
        </p:nvSpPr>
        <p:spPr>
          <a:xfrm>
            <a:off x="814280" y="2587833"/>
            <a:ext cx="3449710" cy="1671996"/>
          </a:xfrm>
          <a:prstGeom prst="rect">
            <a:avLst/>
          </a:prstGeom>
          <a:noFill/>
        </p:spPr>
        <p:txBody>
          <a:bodyPr wrap="square" rtlCol="0">
            <a:spAutoFit/>
          </a:bodyPr>
          <a:lstStyle/>
          <a:p>
            <a:pPr marL="391135" indent="-391135" algn="just" defTabSz="446089">
              <a:buClrTx/>
              <a:buFontTx/>
              <a:buAutoNum type="arabicPeriod" startAt="2"/>
              <a:defRPr/>
            </a:pPr>
            <a:r>
              <a:rPr lang="en-GB" sz="1711" kern="1200" dirty="0">
                <a:solidFill>
                  <a:prstClr val="black">
                    <a:lumMod val="65000"/>
                    <a:lumOff val="35000"/>
                  </a:prstClr>
                </a:solidFill>
                <a:latin typeface="VAG Rounded Std" panose="020F0502020204020204" pitchFamily="34" charset="0"/>
                <a:ea typeface="+mn-ea"/>
                <a:cs typeface="+mn-cs"/>
              </a:rPr>
              <a:t>Young Carers were generally more likely than other children to say they were unhappy with most aspects of their life. </a:t>
            </a:r>
            <a:r>
              <a:rPr lang="en-GB" sz="1711" kern="1200" dirty="0">
                <a:solidFill>
                  <a:prstClr val="black">
                    <a:lumMod val="65000"/>
                    <a:lumOff val="35000"/>
                  </a:prstClr>
                </a:solidFill>
                <a:latin typeface="VAG Rounded Std" panose="020F0502020204020204" pitchFamily="34" charset="0"/>
                <a:ea typeface="+mn-ea"/>
                <a:cs typeface="+mn-cs"/>
                <a:hlinkClick r:id="rId5"/>
              </a:rPr>
              <a:t>Children’s Commissioner’s Big Ask Survey (2022)</a:t>
            </a:r>
            <a:endParaRPr lang="en-GB" sz="1711" kern="1200" dirty="0">
              <a:solidFill>
                <a:prstClr val="black">
                  <a:lumMod val="65000"/>
                  <a:lumOff val="35000"/>
                </a:prstClr>
              </a:solidFill>
              <a:latin typeface="VAG Rounded Std" panose="020F0502020204020204" pitchFamily="34" charset="0"/>
              <a:ea typeface="+mn-ea"/>
              <a:cs typeface="+mn-cs"/>
            </a:endParaRPr>
          </a:p>
        </p:txBody>
      </p:sp>
      <p:pic>
        <p:nvPicPr>
          <p:cNvPr id="2" name="Picture 1">
            <a:extLst>
              <a:ext uri="{FF2B5EF4-FFF2-40B4-BE49-F238E27FC236}">
                <a16:creationId xmlns:a16="http://schemas.microsoft.com/office/drawing/2014/main" id="{4F4E4AF9-BC45-18C7-C3C5-CE2781B6301D}"/>
              </a:ext>
            </a:extLst>
          </p:cNvPr>
          <p:cNvPicPr>
            <a:picLocks noChangeAspect="1"/>
          </p:cNvPicPr>
          <p:nvPr/>
        </p:nvPicPr>
        <p:blipFill>
          <a:blip r:embed="rId6"/>
          <a:stretch>
            <a:fillRect/>
          </a:stretch>
        </p:blipFill>
        <p:spPr>
          <a:xfrm>
            <a:off x="4202389" y="2568049"/>
            <a:ext cx="4629090" cy="2882832"/>
          </a:xfrm>
          <a:prstGeom prst="rect">
            <a:avLst/>
          </a:prstGeom>
        </p:spPr>
      </p:pic>
    </p:spTree>
    <p:extLst>
      <p:ext uri="{BB962C8B-B14F-4D97-AF65-F5344CB8AC3E}">
        <p14:creationId xmlns:p14="http://schemas.microsoft.com/office/powerpoint/2010/main" val="38122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B52-A20E-426B-B7E0-1B6AAB46C89F}"/>
              </a:ext>
            </a:extLst>
          </p:cNvPr>
          <p:cNvSpPr>
            <a:spLocks noGrp="1"/>
          </p:cNvSpPr>
          <p:nvPr>
            <p:ph type="title"/>
          </p:nvPr>
        </p:nvSpPr>
        <p:spPr>
          <a:xfrm>
            <a:off x="402772" y="2782303"/>
            <a:ext cx="3211286" cy="1712868"/>
          </a:xfrm>
        </p:spPr>
        <p:txBody>
          <a:bodyPr/>
          <a:lstStyle/>
          <a:p>
            <a:pPr algn="ctr"/>
            <a:r>
              <a:rPr lang="en-US" sz="2400" dirty="0">
                <a:latin typeface="+mn-lt"/>
              </a:rPr>
              <a:t>Safer Schools</a:t>
            </a:r>
            <a:br>
              <a:rPr lang="en-US" sz="2400" dirty="0">
                <a:latin typeface="+mn-lt"/>
              </a:rPr>
            </a:br>
            <a:r>
              <a:rPr lang="en-US" sz="2400" dirty="0">
                <a:latin typeface="+mn-lt"/>
              </a:rPr>
              <a:t>4 Key Principles</a:t>
            </a:r>
            <a:br>
              <a:rPr lang="en-US" dirty="0">
                <a:latin typeface="+mn-lt"/>
              </a:rPr>
            </a:br>
            <a:br>
              <a:rPr lang="en-US" sz="1500" dirty="0">
                <a:latin typeface="+mn-lt"/>
              </a:rPr>
            </a:br>
            <a:r>
              <a:rPr lang="en-GB" altLang="en-US" sz="1500" dirty="0">
                <a:latin typeface="+mn-lt"/>
                <a:ea typeface="Times New Roman" panose="02020603050405020304" pitchFamily="18" charset="0"/>
                <a:cs typeface="Arial" panose="020B0604020202020204" pitchFamily="34" charset="0"/>
              </a:rPr>
              <a:t>This supports the policy of keeping children out of the Criminal Justice System unless it is absolutely necessary and appropriate.</a:t>
            </a:r>
            <a:br>
              <a:rPr lang="en-GB" altLang="en-US" sz="1500" dirty="0">
                <a:latin typeface="+mn-lt"/>
                <a:ea typeface="Times New Roman" panose="02020603050405020304" pitchFamily="18" charset="0"/>
                <a:cs typeface="Arial" panose="020B0604020202020204" pitchFamily="34" charset="0"/>
              </a:rPr>
            </a:br>
            <a:br>
              <a:rPr lang="en-GB" altLang="en-US" sz="1500" dirty="0">
                <a:latin typeface="+mn-lt"/>
                <a:ea typeface="Times New Roman" panose="02020603050405020304" pitchFamily="18" charset="0"/>
                <a:cs typeface="Arial" panose="020B0604020202020204" pitchFamily="34" charset="0"/>
              </a:rPr>
            </a:br>
            <a:r>
              <a:rPr lang="en-GB" altLang="en-US" sz="1500" b="1" dirty="0">
                <a:latin typeface="+mn-lt"/>
              </a:rPr>
              <a:t>It is the responsibility of the school to obtain prior parental consent for any requests for an officer to speak with a student</a:t>
            </a:r>
            <a:br>
              <a:rPr lang="en-GB" altLang="en-US" sz="1500" b="1" dirty="0"/>
            </a:br>
            <a:br>
              <a:rPr lang="en-GB" altLang="en-US" sz="1500" b="1" dirty="0">
                <a:latin typeface="Arial" panose="020B0604020202020204" pitchFamily="34" charset="0"/>
                <a:ea typeface="Calibri" panose="020F0502020204030204" pitchFamily="34" charset="0"/>
                <a:cs typeface="Arial" panose="020B0604020202020204" pitchFamily="34" charset="0"/>
              </a:rPr>
            </a:br>
            <a:endParaRPr lang="en-US" sz="1500" dirty="0"/>
          </a:p>
        </p:txBody>
      </p:sp>
      <p:pic>
        <p:nvPicPr>
          <p:cNvPr id="12" name="Picture Placeholder 11">
            <a:extLst>
              <a:ext uri="{FF2B5EF4-FFF2-40B4-BE49-F238E27FC236}">
                <a16:creationId xmlns:a16="http://schemas.microsoft.com/office/drawing/2014/main" id="{E1DDCE14-088F-46E3-A4A0-3D2F40EA673F}"/>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4898827" y="1670825"/>
            <a:ext cx="581025" cy="549000"/>
          </a:xfrm>
        </p:spPr>
      </p:pic>
      <p:sp>
        <p:nvSpPr>
          <p:cNvPr id="4" name="Text Placeholder 3">
            <a:extLst>
              <a:ext uri="{FF2B5EF4-FFF2-40B4-BE49-F238E27FC236}">
                <a16:creationId xmlns:a16="http://schemas.microsoft.com/office/drawing/2014/main" id="{0436469F-A292-4492-BAAB-2F581AD4AC1D}"/>
              </a:ext>
            </a:extLst>
          </p:cNvPr>
          <p:cNvSpPr>
            <a:spLocks noGrp="1"/>
          </p:cNvSpPr>
          <p:nvPr>
            <p:ph type="body" sz="quarter" idx="14"/>
          </p:nvPr>
        </p:nvSpPr>
        <p:spPr/>
        <p:txBody>
          <a:bodyPr>
            <a:normAutofit lnSpcReduction="10000"/>
          </a:bodyPr>
          <a:lstStyle/>
          <a:p>
            <a:pPr>
              <a:lnSpc>
                <a:spcPct val="107000"/>
              </a:lnSpc>
              <a:spcAft>
                <a:spcPts val="1069"/>
              </a:spcAft>
              <a:buSzPts val="1000"/>
            </a:pPr>
            <a:r>
              <a:rPr lang="en-GB" altLang="en-US" sz="975" dirty="0">
                <a:latin typeface="Arial" panose="020B0604020202020204" pitchFamily="34" charset="0"/>
                <a:ea typeface="Times New Roman" panose="02020603050405020304" pitchFamily="18" charset="0"/>
                <a:cs typeface="Arial" panose="020B0604020202020204" pitchFamily="34" charset="0"/>
              </a:rPr>
              <a:t>Reduce crime and victimisation amongst young people </a:t>
            </a:r>
            <a:endParaRPr lang="en-GB" altLang="en-US" sz="975"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14" name="Picture Placeholder 13">
            <a:extLst>
              <a:ext uri="{FF2B5EF4-FFF2-40B4-BE49-F238E27FC236}">
                <a16:creationId xmlns:a16="http://schemas.microsoft.com/office/drawing/2014/main" id="{9B25FBAB-6696-4071-A181-E7F39B4AA1EF}"/>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4493558" y="3638737"/>
            <a:ext cx="1395156" cy="945000"/>
          </a:xfrm>
        </p:spPr>
      </p:pic>
      <p:sp>
        <p:nvSpPr>
          <p:cNvPr id="6" name="Text Placeholder 5">
            <a:extLst>
              <a:ext uri="{FF2B5EF4-FFF2-40B4-BE49-F238E27FC236}">
                <a16:creationId xmlns:a16="http://schemas.microsoft.com/office/drawing/2014/main" id="{410CAEE2-2C63-436A-B2D5-4E3D73081993}"/>
              </a:ext>
            </a:extLst>
          </p:cNvPr>
          <p:cNvSpPr>
            <a:spLocks noGrp="1"/>
          </p:cNvSpPr>
          <p:nvPr>
            <p:ph type="body" sz="quarter" idx="16"/>
          </p:nvPr>
        </p:nvSpPr>
        <p:spPr/>
        <p:txBody>
          <a:bodyPr>
            <a:normAutofit lnSpcReduction="10000"/>
          </a:bodyPr>
          <a:lstStyle/>
          <a:p>
            <a:pPr>
              <a:lnSpc>
                <a:spcPct val="107000"/>
              </a:lnSpc>
              <a:spcAft>
                <a:spcPts val="1069"/>
              </a:spcAft>
              <a:buSzPts val="1000"/>
            </a:pPr>
            <a:r>
              <a:rPr lang="en-GB" altLang="en-US" sz="975" dirty="0">
                <a:latin typeface="Arial" panose="020B0604020202020204" pitchFamily="34" charset="0"/>
                <a:ea typeface="Times New Roman" panose="02020603050405020304" pitchFamily="18" charset="0"/>
                <a:cs typeface="Arial" panose="020B0604020202020204" pitchFamily="34" charset="0"/>
              </a:rPr>
              <a:t>Provide a safe and secure school community to enhance learning</a:t>
            </a:r>
            <a:endParaRPr lang="en-GB" altLang="en-US" sz="975"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16" name="Picture Placeholder 15">
            <a:extLst>
              <a:ext uri="{FF2B5EF4-FFF2-40B4-BE49-F238E27FC236}">
                <a16:creationId xmlns:a16="http://schemas.microsoft.com/office/drawing/2014/main" id="{2ABB9B2C-8073-4AE8-9BDD-46925F1DD0E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tretch>
            <a:fillRect/>
          </a:stretch>
        </p:blipFill>
        <p:spPr>
          <a:xfrm>
            <a:off x="6695504" y="1771748"/>
            <a:ext cx="632760" cy="324290"/>
          </a:xfrm>
        </p:spPr>
      </p:pic>
      <p:sp>
        <p:nvSpPr>
          <p:cNvPr id="8" name="Text Placeholder 7">
            <a:extLst>
              <a:ext uri="{FF2B5EF4-FFF2-40B4-BE49-F238E27FC236}">
                <a16:creationId xmlns:a16="http://schemas.microsoft.com/office/drawing/2014/main" id="{A68D70ED-10B5-4BE6-AD26-6087054C33D1}"/>
              </a:ext>
            </a:extLst>
          </p:cNvPr>
          <p:cNvSpPr>
            <a:spLocks noGrp="1"/>
          </p:cNvSpPr>
          <p:nvPr>
            <p:ph type="body" sz="quarter" idx="18"/>
          </p:nvPr>
        </p:nvSpPr>
        <p:spPr/>
        <p:txBody>
          <a:bodyPr>
            <a:normAutofit fontScale="85000" lnSpcReduction="10000"/>
          </a:bodyPr>
          <a:lstStyle/>
          <a:p>
            <a:pPr>
              <a:lnSpc>
                <a:spcPct val="107000"/>
              </a:lnSpc>
              <a:spcAft>
                <a:spcPts val="1069"/>
              </a:spcAft>
              <a:buSzPts val="1000"/>
            </a:pPr>
            <a:r>
              <a:rPr lang="en-GB" altLang="en-US" sz="975" dirty="0">
                <a:latin typeface="Arial" panose="020B0604020202020204" pitchFamily="34" charset="0"/>
                <a:ea typeface="Times New Roman" panose="02020603050405020304" pitchFamily="18" charset="0"/>
                <a:cs typeface="Arial" panose="020B0604020202020204" pitchFamily="34" charset="0"/>
              </a:rPr>
              <a:t>Keeping young people in education, actively learning and achieving their full potential </a:t>
            </a:r>
            <a:endParaRPr lang="en-GB" altLang="en-US" sz="975" dirty="0">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18" name="Picture Placeholder 17">
            <a:extLst>
              <a:ext uri="{FF2B5EF4-FFF2-40B4-BE49-F238E27FC236}">
                <a16:creationId xmlns:a16="http://schemas.microsoft.com/office/drawing/2014/main" id="{DC211434-F1B3-4E2F-B008-4EEA0ACB3356}"/>
              </a:ext>
            </a:extLst>
          </p:cNvPr>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tretch>
            <a:fillRect/>
          </a:stretch>
        </p:blipFill>
        <p:spPr>
          <a:xfrm>
            <a:off x="6686457" y="3794512"/>
            <a:ext cx="638728" cy="633449"/>
          </a:xfrm>
        </p:spPr>
      </p:pic>
      <p:sp>
        <p:nvSpPr>
          <p:cNvPr id="10" name="Text Placeholder 9">
            <a:extLst>
              <a:ext uri="{FF2B5EF4-FFF2-40B4-BE49-F238E27FC236}">
                <a16:creationId xmlns:a16="http://schemas.microsoft.com/office/drawing/2014/main" id="{220DCE5B-BE86-496B-83B4-E1F188607D9E}"/>
              </a:ext>
            </a:extLst>
          </p:cNvPr>
          <p:cNvSpPr>
            <a:spLocks noGrp="1"/>
          </p:cNvSpPr>
          <p:nvPr>
            <p:ph type="body" sz="quarter" idx="20"/>
          </p:nvPr>
        </p:nvSpPr>
        <p:spPr/>
        <p:txBody>
          <a:bodyPr>
            <a:noAutofit/>
          </a:bodyPr>
          <a:lstStyle/>
          <a:p>
            <a:pPr>
              <a:lnSpc>
                <a:spcPct val="107000"/>
              </a:lnSpc>
              <a:spcAft>
                <a:spcPts val="1069"/>
              </a:spcAft>
              <a:buSzPts val="1000"/>
            </a:pPr>
            <a:r>
              <a:rPr lang="en-GB" altLang="en-US" dirty="0">
                <a:latin typeface="Arial" panose="020B0604020202020204" pitchFamily="34" charset="0"/>
                <a:ea typeface="Times New Roman" panose="02020603050405020304" pitchFamily="18" charset="0"/>
                <a:cs typeface="Arial" panose="020B0604020202020204" pitchFamily="34" charset="0"/>
              </a:rPr>
              <a:t>Delivering a partnership approach with young people, challenge unacceptable behaviour and develop a respect for themselves and their community.</a:t>
            </a:r>
          </a:p>
        </p:txBody>
      </p:sp>
      <p:sp>
        <p:nvSpPr>
          <p:cNvPr id="3" name="Slide Number Placeholder 2">
            <a:extLst>
              <a:ext uri="{FF2B5EF4-FFF2-40B4-BE49-F238E27FC236}">
                <a16:creationId xmlns:a16="http://schemas.microsoft.com/office/drawing/2014/main" id="{0E198AB5-8BDA-AB41-9AEF-8516B23BB694}"/>
              </a:ext>
            </a:extLst>
          </p:cNvPr>
          <p:cNvSpPr>
            <a:spLocks noGrp="1"/>
          </p:cNvSpPr>
          <p:nvPr>
            <p:ph type="sldNum" sz="quarter" idx="12"/>
          </p:nvPr>
        </p:nvSpPr>
        <p:spPr/>
        <p:txBody>
          <a:bodyPr/>
          <a:lstStyle/>
          <a:p>
            <a:fld id="{9FF96B15-8338-45D5-A943-561235072D66}" type="slidenum">
              <a:rPr lang="en-US" smtClean="0"/>
              <a:t>5</a:t>
            </a:fld>
            <a:endParaRPr lang="en-US" dirty="0"/>
          </a:p>
        </p:txBody>
      </p:sp>
    </p:spTree>
    <p:extLst>
      <p:ext uri="{BB962C8B-B14F-4D97-AF65-F5344CB8AC3E}">
        <p14:creationId xmlns:p14="http://schemas.microsoft.com/office/powerpoint/2010/main" val="2321051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06270" y="1888951"/>
            <a:ext cx="8069858" cy="1935273"/>
          </a:xfrm>
          <a:prstGeom prst="rect">
            <a:avLst/>
          </a:prstGeom>
          <a:noFill/>
        </p:spPr>
        <p:txBody>
          <a:bodyPr wrap="square" rtlCol="0">
            <a:spAutoFit/>
          </a:bodyPr>
          <a:lstStyle/>
          <a:p>
            <a:pPr algn="just" defTabSz="446089">
              <a:buClrTx/>
              <a:defRPr/>
            </a:pPr>
            <a:endParaRPr lang="en-US" sz="1711" kern="1200" dirty="0">
              <a:solidFill>
                <a:prstClr val="black">
                  <a:lumMod val="65000"/>
                  <a:lumOff val="35000"/>
                </a:prstClr>
              </a:solidFill>
              <a:latin typeface="VAG Rounded Std" panose="020F0502020204020204" pitchFamily="34" charset="0"/>
              <a:ea typeface="+mn-ea"/>
              <a:cs typeface="+mn-cs"/>
            </a:endParaRPr>
          </a:p>
          <a:p>
            <a:pPr marL="2523796" lvl="5" indent="-293351" algn="just" defTabSz="446089">
              <a:buClrTx/>
              <a:buFont typeface="Wingdings" panose="05000000000000000000" pitchFamily="2" charset="2"/>
              <a:buChar char="§"/>
              <a:defRPr/>
            </a:pPr>
            <a:r>
              <a:rPr lang="en-US" sz="1711" kern="1200" dirty="0">
                <a:solidFill>
                  <a:prstClr val="black">
                    <a:lumMod val="65000"/>
                    <a:lumOff val="35000"/>
                  </a:prstClr>
                </a:solidFill>
                <a:latin typeface="VAG Rounded Std" panose="020F0502020204020204" pitchFamily="34" charset="0"/>
                <a:ea typeface="+mn-ea"/>
                <a:cs typeface="+mn-cs"/>
              </a:rPr>
              <a:t>Fear</a:t>
            </a:r>
          </a:p>
          <a:p>
            <a:pPr marL="2523796" lvl="5" indent="-293351" algn="just" defTabSz="446089">
              <a:buClrTx/>
              <a:buFont typeface="Wingdings" panose="05000000000000000000" pitchFamily="2" charset="2"/>
              <a:buChar char="§"/>
              <a:defRPr/>
            </a:pPr>
            <a:r>
              <a:rPr lang="en-US" sz="1711" kern="1200" dirty="0">
                <a:solidFill>
                  <a:prstClr val="black">
                    <a:lumMod val="65000"/>
                    <a:lumOff val="35000"/>
                  </a:prstClr>
                </a:solidFill>
                <a:latin typeface="VAG Rounded Std" panose="020F0502020204020204" pitchFamily="34" charset="0"/>
                <a:ea typeface="+mn-ea"/>
                <a:cs typeface="+mn-cs"/>
              </a:rPr>
              <a:t>Stigma</a:t>
            </a:r>
          </a:p>
          <a:p>
            <a:pPr marL="2523796" lvl="5" indent="-293351" algn="just" defTabSz="446089">
              <a:buClrTx/>
              <a:buFont typeface="Wingdings" panose="05000000000000000000" pitchFamily="2" charset="2"/>
              <a:buChar char="§"/>
              <a:defRPr/>
            </a:pPr>
            <a:r>
              <a:rPr lang="en-US" sz="1711" kern="1200" dirty="0">
                <a:solidFill>
                  <a:prstClr val="black">
                    <a:lumMod val="65000"/>
                    <a:lumOff val="35000"/>
                  </a:prstClr>
                </a:solidFill>
                <a:latin typeface="VAG Rounded Std" panose="020F0502020204020204" pitchFamily="34" charset="0"/>
                <a:ea typeface="+mn-ea"/>
                <a:cs typeface="+mn-cs"/>
              </a:rPr>
              <a:t>Not </a:t>
            </a:r>
            <a:r>
              <a:rPr lang="en-US" sz="1711" kern="1200" dirty="0" err="1">
                <a:solidFill>
                  <a:prstClr val="black">
                    <a:lumMod val="65000"/>
                    <a:lumOff val="35000"/>
                  </a:prstClr>
                </a:solidFill>
                <a:latin typeface="VAG Rounded Std" panose="020F0502020204020204" pitchFamily="34" charset="0"/>
                <a:ea typeface="+mn-ea"/>
                <a:cs typeface="+mn-cs"/>
              </a:rPr>
              <a:t>recognising</a:t>
            </a:r>
            <a:r>
              <a:rPr lang="en-US" sz="1711" kern="1200" dirty="0">
                <a:solidFill>
                  <a:prstClr val="black">
                    <a:lumMod val="65000"/>
                    <a:lumOff val="35000"/>
                  </a:prstClr>
                </a:solidFill>
                <a:latin typeface="VAG Rounded Std" panose="020F0502020204020204" pitchFamily="34" charset="0"/>
                <a:ea typeface="+mn-ea"/>
                <a:cs typeface="+mn-cs"/>
              </a:rPr>
              <a:t> caring role</a:t>
            </a:r>
          </a:p>
          <a:p>
            <a:pPr marL="2523796" lvl="5" indent="-293351" algn="just" defTabSz="446089">
              <a:buClrTx/>
              <a:buFont typeface="Wingdings" panose="05000000000000000000" pitchFamily="2" charset="2"/>
              <a:buChar char="§"/>
              <a:defRPr/>
            </a:pPr>
            <a:r>
              <a:rPr lang="en-US" sz="1711" kern="1200" dirty="0">
                <a:solidFill>
                  <a:prstClr val="black">
                    <a:lumMod val="65000"/>
                    <a:lumOff val="35000"/>
                  </a:prstClr>
                </a:solidFill>
                <a:latin typeface="VAG Rounded Std" panose="020F0502020204020204" pitchFamily="34" charset="0"/>
                <a:ea typeface="+mn-ea"/>
                <a:cs typeface="+mn-cs"/>
              </a:rPr>
              <a:t>Coping well enough – little disadvantage</a:t>
            </a:r>
          </a:p>
          <a:p>
            <a:pPr marL="2523796" lvl="5" indent="-293351" algn="just" defTabSz="446089">
              <a:buClrTx/>
              <a:buFont typeface="Wingdings" panose="05000000000000000000" pitchFamily="2" charset="2"/>
              <a:buChar char="§"/>
              <a:defRPr/>
            </a:pPr>
            <a:r>
              <a:rPr lang="en-US" sz="1711" kern="1200" dirty="0">
                <a:solidFill>
                  <a:prstClr val="black">
                    <a:lumMod val="65000"/>
                    <a:lumOff val="35000"/>
                  </a:prstClr>
                </a:solidFill>
                <a:latin typeface="VAG Rounded Std" panose="020F0502020204020204" pitchFamily="34" charset="0"/>
                <a:ea typeface="+mn-ea"/>
                <a:cs typeface="+mn-cs"/>
              </a:rPr>
              <a:t>Previous experiences of professional support</a:t>
            </a:r>
          </a:p>
          <a:p>
            <a:pPr marL="2523796" lvl="5" indent="-293351" algn="just" defTabSz="446089">
              <a:buClrTx/>
              <a:buFont typeface="Wingdings" panose="05000000000000000000" pitchFamily="2" charset="2"/>
              <a:buChar char="§"/>
              <a:defRPr/>
            </a:pPr>
            <a:r>
              <a:rPr lang="en-US" sz="1711" kern="1200" dirty="0">
                <a:solidFill>
                  <a:prstClr val="black">
                    <a:lumMod val="65000"/>
                    <a:lumOff val="35000"/>
                  </a:prstClr>
                </a:solidFill>
                <a:latin typeface="VAG Rounded Std" panose="020F0502020204020204" pitchFamily="34" charset="0"/>
                <a:ea typeface="+mn-ea"/>
                <a:cs typeface="+mn-cs"/>
              </a:rPr>
              <a:t>Cultural barriers</a:t>
            </a:r>
          </a:p>
        </p:txBody>
      </p:sp>
      <p:sp>
        <p:nvSpPr>
          <p:cNvPr id="7" name="Title 3"/>
          <p:cNvSpPr txBox="1">
            <a:spLocks/>
          </p:cNvSpPr>
          <p:nvPr/>
        </p:nvSpPr>
        <p:spPr>
          <a:xfrm>
            <a:off x="506270" y="1098526"/>
            <a:ext cx="5597903" cy="513617"/>
          </a:xfrm>
          <a:prstGeom prst="rect">
            <a:avLst/>
          </a:prstGeom>
        </p:spPr>
        <p:txBody>
          <a:bodyPr lIns="89216" tIns="44609" rIns="89216" bIns="44609">
            <a:normAutofit/>
          </a:bodyPr>
          <a:lstStyle>
            <a:lvl1pPr algn="l" defTabSz="521437" rtl="0" eaLnBrk="1" latinLnBrk="0" hangingPunct="1">
              <a:spcBef>
                <a:spcPct val="0"/>
              </a:spcBef>
              <a:buNone/>
              <a:defRPr sz="3600" b="1" i="0" kern="1200">
                <a:solidFill>
                  <a:srgbClr val="89B749"/>
                </a:solidFill>
                <a:latin typeface="Arial"/>
                <a:ea typeface="+mj-ea"/>
                <a:cs typeface="Arial"/>
              </a:defRPr>
            </a:lvl1pPr>
          </a:lstStyle>
          <a:p>
            <a:pPr defTabSz="446089">
              <a:buClrTx/>
              <a:defRPr/>
            </a:pPr>
            <a:r>
              <a:rPr lang="en-US" sz="2395" dirty="0">
                <a:latin typeface="VAG Rounded Std" panose="020F0502020204020204" pitchFamily="34" charset="0"/>
              </a:rPr>
              <a:t>Barriers to seeking support</a:t>
            </a:r>
          </a:p>
        </p:txBody>
      </p:sp>
      <p:pic>
        <p:nvPicPr>
          <p:cNvPr id="4" name="Picture 3"/>
          <p:cNvPicPr>
            <a:picLocks noChangeAspect="1"/>
          </p:cNvPicPr>
          <p:nvPr/>
        </p:nvPicPr>
        <p:blipFill>
          <a:blip r:embed="rId4"/>
          <a:stretch>
            <a:fillRect/>
          </a:stretch>
        </p:blipFill>
        <p:spPr>
          <a:xfrm>
            <a:off x="1984717" y="2258563"/>
            <a:ext cx="495473" cy="1429049"/>
          </a:xfrm>
          <a:prstGeom prst="rect">
            <a:avLst/>
          </a:prstGeom>
        </p:spPr>
      </p:pic>
      <p:sp>
        <p:nvSpPr>
          <p:cNvPr id="2" name="Rectangle 1"/>
          <p:cNvSpPr/>
          <p:nvPr/>
        </p:nvSpPr>
        <p:spPr>
          <a:xfrm>
            <a:off x="845081" y="4168224"/>
            <a:ext cx="7392237" cy="618887"/>
          </a:xfrm>
          <a:prstGeom prst="rect">
            <a:avLst/>
          </a:prstGeom>
        </p:spPr>
        <p:txBody>
          <a:bodyPr wrap="square">
            <a:spAutoFit/>
          </a:bodyPr>
          <a:lstStyle/>
          <a:p>
            <a:pPr algn="ctr" defTabSz="446089">
              <a:buClrTx/>
              <a:defRPr/>
            </a:pPr>
            <a:r>
              <a:rPr lang="en-US" sz="1711" kern="1200" dirty="0">
                <a:solidFill>
                  <a:prstClr val="black">
                    <a:lumMod val="65000"/>
                    <a:lumOff val="35000"/>
                  </a:prstClr>
                </a:solidFill>
                <a:latin typeface="VAG Rounded Std" panose="020F0502020204020204" pitchFamily="34" charset="0"/>
                <a:ea typeface="+mn-ea"/>
                <a:cs typeface="+mn-cs"/>
              </a:rPr>
              <a:t>Professional and family barriers need to be considered in order to identify and support hidden young carers. </a:t>
            </a:r>
          </a:p>
        </p:txBody>
      </p:sp>
    </p:spTree>
    <p:extLst>
      <p:ext uri="{BB962C8B-B14F-4D97-AF65-F5344CB8AC3E}">
        <p14:creationId xmlns:p14="http://schemas.microsoft.com/office/powerpoint/2010/main" val="11574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03D0B6-7DFA-41DD-A51B-3FAD68616DA0}"/>
              </a:ext>
            </a:extLst>
          </p:cNvPr>
          <p:cNvSpPr/>
          <p:nvPr/>
        </p:nvSpPr>
        <p:spPr>
          <a:xfrm>
            <a:off x="814280" y="4353030"/>
            <a:ext cx="7392237" cy="677622"/>
          </a:xfrm>
          <a:prstGeom prst="rect">
            <a:avLst/>
          </a:prstGeom>
          <a:solidFill>
            <a:srgbClr val="EDF8C4"/>
          </a:solid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46089">
              <a:buClrTx/>
            </a:pPr>
            <a:endParaRPr lang="en-GB" sz="1797" kern="1200">
              <a:solidFill>
                <a:prstClr val="white"/>
              </a:solidFill>
              <a:latin typeface="Calibri"/>
            </a:endParaRPr>
          </a:p>
        </p:txBody>
      </p:sp>
      <p:sp>
        <p:nvSpPr>
          <p:cNvPr id="17" name="TextBox 16">
            <a:extLst>
              <a:ext uri="{FF2B5EF4-FFF2-40B4-BE49-F238E27FC236}">
                <a16:creationId xmlns:a16="http://schemas.microsoft.com/office/drawing/2014/main" id="{7210EA9F-D6A4-4C28-A6EE-723BC04C17A5}"/>
              </a:ext>
            </a:extLst>
          </p:cNvPr>
          <p:cNvSpPr txBox="1"/>
          <p:nvPr/>
        </p:nvSpPr>
        <p:spPr>
          <a:xfrm>
            <a:off x="814280" y="1651977"/>
            <a:ext cx="7392237" cy="3778342"/>
          </a:xfrm>
          <a:prstGeom prst="rect">
            <a:avLst/>
          </a:prstGeom>
          <a:noFill/>
        </p:spPr>
        <p:txBody>
          <a:bodyPr wrap="square" rtlCol="0">
            <a:spAutoFit/>
          </a:bodyPr>
          <a:lstStyle/>
          <a:p>
            <a:pPr algn="just" defTabSz="446089">
              <a:buClrTx/>
              <a:defRPr/>
            </a:pPr>
            <a:r>
              <a:rPr lang="en-GB" sz="1711" kern="1200" dirty="0">
                <a:solidFill>
                  <a:prstClr val="black">
                    <a:lumMod val="65000"/>
                    <a:lumOff val="35000"/>
                  </a:prstClr>
                </a:solidFill>
                <a:latin typeface="VAG Rounded Std" panose="020F0502020204020204" pitchFamily="34" charset="0"/>
                <a:ea typeface="+mn-ea"/>
                <a:cs typeface="+mn-cs"/>
              </a:rPr>
              <a:t>The Children’s Commissioner recommends that every school has Young Carers Champions so that every young carer has a trusted adult in school they can go to if things are difficult or they need more support. </a:t>
            </a:r>
          </a:p>
          <a:p>
            <a:pPr algn="r" defTabSz="446089">
              <a:buClrTx/>
              <a:defRPr/>
            </a:pPr>
            <a:r>
              <a:rPr lang="en-GB" sz="1711" kern="1200" dirty="0">
                <a:solidFill>
                  <a:prstClr val="black">
                    <a:lumMod val="65000"/>
                    <a:lumOff val="35000"/>
                  </a:prstClr>
                </a:solidFill>
                <a:latin typeface="VAG Rounded Std" panose="020F0502020204020204" pitchFamily="34" charset="0"/>
                <a:ea typeface="+mn-ea"/>
                <a:cs typeface="+mn-cs"/>
                <a:hlinkClick r:id="rId4"/>
              </a:rPr>
              <a:t>Voices Of England’s Missing Children Report</a:t>
            </a:r>
            <a:r>
              <a:rPr lang="en-GB" sz="1711" kern="1200" dirty="0">
                <a:solidFill>
                  <a:prstClr val="black">
                    <a:lumMod val="65000"/>
                    <a:lumOff val="35000"/>
                  </a:prstClr>
                </a:solidFill>
                <a:latin typeface="VAG Rounded Std" panose="020F0502020204020204" pitchFamily="34" charset="0"/>
                <a:ea typeface="+mn-ea"/>
                <a:cs typeface="+mn-cs"/>
              </a:rPr>
              <a:t> (2022)</a:t>
            </a:r>
          </a:p>
          <a:p>
            <a:pPr algn="just" defTabSz="446089">
              <a:buClrTx/>
              <a:defRPr/>
            </a:pPr>
            <a:endParaRPr lang="en-GB" sz="1711" kern="1200" dirty="0">
              <a:solidFill>
                <a:prstClr val="black">
                  <a:lumMod val="65000"/>
                  <a:lumOff val="35000"/>
                </a:prstClr>
              </a:solidFill>
              <a:latin typeface="VAG Rounded Std" panose="020F0502020204020204" pitchFamily="34" charset="0"/>
              <a:ea typeface="+mn-ea"/>
              <a:cs typeface="+mn-cs"/>
            </a:endParaRPr>
          </a:p>
          <a:p>
            <a:pPr algn="ctr" defTabSz="446089">
              <a:buClrTx/>
              <a:defRPr/>
            </a:pPr>
            <a:r>
              <a:rPr lang="en-GB" sz="1711" b="1" kern="1200" dirty="0">
                <a:solidFill>
                  <a:prstClr val="black">
                    <a:lumMod val="65000"/>
                    <a:lumOff val="35000"/>
                  </a:prstClr>
                </a:solidFill>
                <a:latin typeface="VAG Rounded Std" panose="020F0502020204020204" pitchFamily="34" charset="0"/>
                <a:ea typeface="+mn-ea"/>
                <a:cs typeface="+mn-cs"/>
              </a:rPr>
              <a:t>Train the Trainer: Identification and Support of Young Carers</a:t>
            </a:r>
          </a:p>
          <a:p>
            <a:pPr algn="ctr" defTabSz="446089">
              <a:buClrTx/>
              <a:defRPr/>
            </a:pPr>
            <a:r>
              <a:rPr lang="en-GB" sz="1711" kern="1200" dirty="0">
                <a:solidFill>
                  <a:prstClr val="black">
                    <a:lumMod val="65000"/>
                    <a:lumOff val="35000"/>
                  </a:prstClr>
                </a:solidFill>
                <a:latin typeface="VAG Rounded Std" panose="020F0502020204020204" pitchFamily="34" charset="0"/>
                <a:ea typeface="+mn-ea"/>
                <a:cs typeface="+mn-cs"/>
              </a:rPr>
              <a:t>14th November 2023, 9am – 1pm </a:t>
            </a:r>
          </a:p>
          <a:p>
            <a:pPr algn="ctr" defTabSz="446089">
              <a:buClrTx/>
              <a:defRPr/>
            </a:pPr>
            <a:r>
              <a:rPr lang="en-GB" sz="1711" kern="1200" dirty="0">
                <a:solidFill>
                  <a:prstClr val="black">
                    <a:lumMod val="65000"/>
                    <a:lumOff val="35000"/>
                  </a:prstClr>
                </a:solidFill>
                <a:latin typeface="VAG Rounded Std" panose="020F0502020204020204" pitchFamily="34" charset="0"/>
                <a:ea typeface="+mn-ea"/>
                <a:cs typeface="+mn-cs"/>
              </a:rPr>
              <a:t>23rd April 2024, 9am – 1pm </a:t>
            </a:r>
          </a:p>
          <a:p>
            <a:pPr algn="ctr" defTabSz="446089">
              <a:buClrTx/>
              <a:defRPr/>
            </a:pPr>
            <a:r>
              <a:rPr lang="en-GB" sz="1711" kern="1200" dirty="0">
                <a:solidFill>
                  <a:prstClr val="black">
                    <a:lumMod val="65000"/>
                    <a:lumOff val="35000"/>
                  </a:prstClr>
                </a:solidFill>
                <a:latin typeface="VAG Rounded Std" panose="020F0502020204020204" pitchFamily="34" charset="0"/>
                <a:ea typeface="+mn-ea"/>
                <a:cs typeface="+mn-cs"/>
              </a:rPr>
              <a:t>24th April 2024, 1pm – 5pm</a:t>
            </a:r>
          </a:p>
          <a:p>
            <a:pPr algn="ctr" defTabSz="446089">
              <a:buClrTx/>
              <a:defRPr/>
            </a:pPr>
            <a:endParaRPr lang="en-GB" sz="1711" b="1" kern="1200" dirty="0">
              <a:solidFill>
                <a:prstClr val="black">
                  <a:lumMod val="65000"/>
                  <a:lumOff val="35000"/>
                </a:prstClr>
              </a:solidFill>
              <a:latin typeface="VAG Rounded Std" panose="020F0502020204020204" pitchFamily="34" charset="0"/>
              <a:ea typeface="+mn-ea"/>
              <a:cs typeface="+mn-cs"/>
            </a:endParaRPr>
          </a:p>
          <a:p>
            <a:pPr algn="just" defTabSz="446089">
              <a:buClrTx/>
              <a:defRPr/>
            </a:pPr>
            <a:endParaRPr lang="en-GB" sz="856" kern="1200" dirty="0">
              <a:solidFill>
                <a:prstClr val="black">
                  <a:lumMod val="65000"/>
                  <a:lumOff val="35000"/>
                </a:prstClr>
              </a:solidFill>
              <a:latin typeface="VAG Rounded Std" panose="020F0502020204020204" pitchFamily="34" charset="0"/>
              <a:ea typeface="+mn-ea"/>
              <a:cs typeface="+mn-cs"/>
            </a:endParaRPr>
          </a:p>
          <a:p>
            <a:pPr algn="ctr" defTabSz="446089">
              <a:buClrTx/>
              <a:defRPr/>
            </a:pPr>
            <a:r>
              <a:rPr lang="en-GB" sz="1711" kern="1200" dirty="0">
                <a:solidFill>
                  <a:prstClr val="black">
                    <a:lumMod val="65000"/>
                    <a:lumOff val="35000"/>
                  </a:prstClr>
                </a:solidFill>
                <a:latin typeface="VAG Rounded Std" panose="020F0502020204020204" pitchFamily="34" charset="0"/>
                <a:ea typeface="+mn-ea"/>
                <a:cs typeface="+mn-cs"/>
              </a:rPr>
              <a:t> </a:t>
            </a:r>
            <a:r>
              <a:rPr lang="en-GB" sz="1711" b="1" kern="1200" dirty="0">
                <a:solidFill>
                  <a:prstClr val="black">
                    <a:lumMod val="65000"/>
                    <a:lumOff val="35000"/>
                  </a:prstClr>
                </a:solidFill>
                <a:latin typeface="VAG Rounded Std" panose="020F0502020204020204" pitchFamily="34" charset="0"/>
                <a:ea typeface="+mn-ea"/>
                <a:cs typeface="+mn-cs"/>
              </a:rPr>
              <a:t>Tip</a:t>
            </a:r>
            <a:r>
              <a:rPr lang="en-GB" sz="1711" kern="1200" dirty="0">
                <a:solidFill>
                  <a:prstClr val="black">
                    <a:lumMod val="65000"/>
                    <a:lumOff val="35000"/>
                  </a:prstClr>
                </a:solidFill>
                <a:latin typeface="VAG Rounded Std" panose="020F0502020204020204" pitchFamily="34" charset="0"/>
                <a:ea typeface="+mn-ea"/>
                <a:cs typeface="+mn-cs"/>
              </a:rPr>
              <a:t>: We recommend that a minimum of 2 members of staff    </a:t>
            </a:r>
          </a:p>
          <a:p>
            <a:pPr algn="ctr" defTabSz="446089">
              <a:buClrTx/>
              <a:defRPr/>
            </a:pPr>
            <a:r>
              <a:rPr lang="en-GB" sz="1711" kern="1200" dirty="0">
                <a:solidFill>
                  <a:prstClr val="black">
                    <a:lumMod val="65000"/>
                    <a:lumOff val="35000"/>
                  </a:prstClr>
                </a:solidFill>
                <a:latin typeface="VAG Rounded Std" panose="020F0502020204020204" pitchFamily="34" charset="0"/>
                <a:ea typeface="+mn-ea"/>
                <a:cs typeface="+mn-cs"/>
              </a:rPr>
              <a:t>are nominated to become Young Carer Champions. </a:t>
            </a:r>
          </a:p>
          <a:p>
            <a:pPr algn="ctr" defTabSz="446089">
              <a:buClrTx/>
              <a:defRPr/>
            </a:pPr>
            <a:endParaRPr lang="en-GB" sz="856" kern="1200" dirty="0">
              <a:solidFill>
                <a:prstClr val="black">
                  <a:lumMod val="65000"/>
                  <a:lumOff val="35000"/>
                </a:prstClr>
              </a:solidFill>
              <a:latin typeface="VAG Rounded Std" panose="020F0502020204020204" pitchFamily="34" charset="0"/>
              <a:ea typeface="+mn-ea"/>
              <a:cs typeface="+mn-cs"/>
            </a:endParaRPr>
          </a:p>
          <a:p>
            <a:pPr algn="ctr" defTabSz="446089">
              <a:buClrTx/>
              <a:defRPr/>
            </a:pPr>
            <a:r>
              <a:rPr lang="en-US" sz="1711" kern="1200" dirty="0">
                <a:solidFill>
                  <a:prstClr val="black">
                    <a:lumMod val="65000"/>
                    <a:lumOff val="35000"/>
                  </a:prstClr>
                </a:solidFill>
                <a:latin typeface="VAG Rounded Std" panose="020F0502020204020204" pitchFamily="34" charset="0"/>
                <a:ea typeface="+mn-ea"/>
                <a:cs typeface="+mn-cs"/>
              </a:rPr>
              <a:t>Contact </a:t>
            </a:r>
            <a:r>
              <a:rPr lang="en-US" sz="1711" kern="1200" dirty="0">
                <a:solidFill>
                  <a:prstClr val="black">
                    <a:lumMod val="65000"/>
                    <a:lumOff val="35000"/>
                  </a:prstClr>
                </a:solidFill>
                <a:latin typeface="VAG Rounded Std" panose="020F0502020204020204" pitchFamily="34" charset="0"/>
                <a:ea typeface="+mn-ea"/>
                <a:cs typeface="+mn-cs"/>
                <a:hlinkClick r:id="rId5"/>
              </a:rPr>
              <a:t>rbwm.yc@family-action.org.uk</a:t>
            </a:r>
            <a:r>
              <a:rPr lang="en-US" sz="1711" kern="1200" dirty="0">
                <a:solidFill>
                  <a:prstClr val="black">
                    <a:lumMod val="65000"/>
                    <a:lumOff val="35000"/>
                  </a:prstClr>
                </a:solidFill>
                <a:latin typeface="VAG Rounded Std" panose="020F0502020204020204" pitchFamily="34" charset="0"/>
                <a:ea typeface="+mn-ea"/>
                <a:cs typeface="+mn-cs"/>
              </a:rPr>
              <a:t> to register your interest in this training.</a:t>
            </a:r>
          </a:p>
        </p:txBody>
      </p:sp>
      <p:sp>
        <p:nvSpPr>
          <p:cNvPr id="6" name="Title 3"/>
          <p:cNvSpPr>
            <a:spLocks noGrp="1"/>
          </p:cNvSpPr>
          <p:nvPr>
            <p:ph type="ctrTitle"/>
          </p:nvPr>
        </p:nvSpPr>
        <p:spPr>
          <a:xfrm>
            <a:off x="506270" y="795716"/>
            <a:ext cx="5597903" cy="647221"/>
          </a:xfrm>
        </p:spPr>
        <p:txBody>
          <a:bodyPr>
            <a:normAutofit/>
          </a:bodyPr>
          <a:lstStyle/>
          <a:p>
            <a:r>
              <a:rPr lang="en-US" sz="2395" dirty="0">
                <a:latin typeface="VAG Rounded Std" panose="020F0502020204020204" pitchFamily="34" charset="0"/>
              </a:rPr>
              <a:t>Train Young Carers Champions</a:t>
            </a:r>
          </a:p>
        </p:txBody>
      </p:sp>
    </p:spTree>
    <p:extLst>
      <p:ext uri="{BB962C8B-B14F-4D97-AF65-F5344CB8AC3E}">
        <p14:creationId xmlns:p14="http://schemas.microsoft.com/office/powerpoint/2010/main" val="1779376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3"/>
          <p:cNvSpPr>
            <a:spLocks noGrp="1"/>
          </p:cNvSpPr>
          <p:nvPr>
            <p:ph type="ctrTitle"/>
          </p:nvPr>
        </p:nvSpPr>
        <p:spPr>
          <a:xfrm>
            <a:off x="506270" y="964922"/>
            <a:ext cx="5597903" cy="647221"/>
          </a:xfrm>
        </p:spPr>
        <p:txBody>
          <a:bodyPr>
            <a:normAutofit/>
          </a:bodyPr>
          <a:lstStyle/>
          <a:p>
            <a:r>
              <a:rPr lang="en-US" sz="2395" dirty="0">
                <a:latin typeface="VAG Rounded Std" panose="020F0502020204020204" pitchFamily="34" charset="0"/>
              </a:rPr>
              <a:t>Young Carers Pre-Screening Tool</a:t>
            </a:r>
          </a:p>
        </p:txBody>
      </p:sp>
      <p:sp>
        <p:nvSpPr>
          <p:cNvPr id="10" name="Subtitle 2"/>
          <p:cNvSpPr txBox="1">
            <a:spLocks/>
          </p:cNvSpPr>
          <p:nvPr/>
        </p:nvSpPr>
        <p:spPr>
          <a:xfrm>
            <a:off x="583276" y="1457738"/>
            <a:ext cx="7885052" cy="1103478"/>
          </a:xfrm>
          <a:prstGeom prst="rect">
            <a:avLst/>
          </a:prstGeom>
          <a:solidFill>
            <a:schemeClr val="bg1">
              <a:lumMod val="95000"/>
            </a:schemeClr>
          </a:solidFill>
        </p:spPr>
        <p:txBody>
          <a:bodyPr vert="horz" lIns="78226" tIns="39113" rIns="78226" bIns="39113"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782269">
              <a:spcBef>
                <a:spcPts val="856"/>
              </a:spcBef>
              <a:buClrTx/>
              <a:defRPr/>
            </a:pPr>
            <a:r>
              <a:rPr lang="en-GB" sz="2053" b="1" dirty="0">
                <a:solidFill>
                  <a:prstClr val="black">
                    <a:lumMod val="65000"/>
                    <a:lumOff val="35000"/>
                  </a:prstClr>
                </a:solidFill>
                <a:latin typeface="VAG Rounded Std" panose="020F0502020204020204" pitchFamily="34" charset="0"/>
              </a:rPr>
              <a:t>Professional curiosity</a:t>
            </a:r>
            <a:br>
              <a:rPr lang="en-GB" sz="2738" b="1" dirty="0">
                <a:solidFill>
                  <a:prstClr val="black">
                    <a:lumMod val="65000"/>
                    <a:lumOff val="35000"/>
                  </a:prstClr>
                </a:solidFill>
                <a:latin typeface="VAG Rounded Std" panose="020F0502020204020204" pitchFamily="34" charset="0"/>
              </a:rPr>
            </a:br>
            <a:br>
              <a:rPr lang="en-GB" sz="1797" b="1" dirty="0">
                <a:solidFill>
                  <a:prstClr val="black">
                    <a:lumMod val="65000"/>
                    <a:lumOff val="35000"/>
                  </a:prstClr>
                </a:solidFill>
                <a:latin typeface="VAG Rounded Std" panose="020F0502020204020204" pitchFamily="34" charset="0"/>
              </a:rPr>
            </a:br>
            <a:r>
              <a:rPr lang="en-GB" sz="1797" dirty="0">
                <a:solidFill>
                  <a:prstClr val="black">
                    <a:lumMod val="65000"/>
                    <a:lumOff val="35000"/>
                  </a:prstClr>
                </a:solidFill>
                <a:latin typeface="VAG Rounded Std" panose="020F0502020204020204" pitchFamily="34" charset="0"/>
              </a:rPr>
              <a:t>‘The capacity to explore, probe and understand what is happening within a family rather than making assumptions or accepting at face value, and applying critical evaluation to any information received’. </a:t>
            </a:r>
            <a:endParaRPr lang="en-US" sz="1797" dirty="0">
              <a:solidFill>
                <a:prstClr val="black">
                  <a:lumMod val="65000"/>
                  <a:lumOff val="35000"/>
                </a:prstClr>
              </a:solidFill>
              <a:latin typeface="VAG Rounded Std" panose="020F0502020204020204" pitchFamily="34" charset="0"/>
            </a:endParaRPr>
          </a:p>
        </p:txBody>
      </p:sp>
      <p:pic>
        <p:nvPicPr>
          <p:cNvPr id="7" name="Picture 6">
            <a:extLst>
              <a:ext uri="{FF2B5EF4-FFF2-40B4-BE49-F238E27FC236}">
                <a16:creationId xmlns:a16="http://schemas.microsoft.com/office/drawing/2014/main" id="{A23CCBDE-5395-43D9-A214-60B9D9CBF801}"/>
              </a:ext>
            </a:extLst>
          </p:cNvPr>
          <p:cNvPicPr>
            <a:picLocks noChangeAspect="1"/>
          </p:cNvPicPr>
          <p:nvPr/>
        </p:nvPicPr>
        <p:blipFill rotWithShape="1">
          <a:blip r:embed="rId4"/>
          <a:srcRect l="25747" t="27417" r="25073" b="6089"/>
          <a:stretch/>
        </p:blipFill>
        <p:spPr>
          <a:xfrm rot="20174825">
            <a:off x="1791776" y="2828882"/>
            <a:ext cx="2887153" cy="2096152"/>
          </a:xfrm>
          <a:prstGeom prst="rect">
            <a:avLst/>
          </a:prstGeom>
        </p:spPr>
      </p:pic>
      <p:pic>
        <p:nvPicPr>
          <p:cNvPr id="13" name="Picture 12">
            <a:extLst>
              <a:ext uri="{FF2B5EF4-FFF2-40B4-BE49-F238E27FC236}">
                <a16:creationId xmlns:a16="http://schemas.microsoft.com/office/drawing/2014/main" id="{E0498142-88A4-4B72-AC5B-1245B13ACAE9}"/>
              </a:ext>
            </a:extLst>
          </p:cNvPr>
          <p:cNvPicPr>
            <a:picLocks noChangeAspect="1"/>
          </p:cNvPicPr>
          <p:nvPr/>
        </p:nvPicPr>
        <p:blipFill rotWithShape="1">
          <a:blip r:embed="rId5"/>
          <a:srcRect l="25748" t="26893" r="25073" b="6089"/>
          <a:stretch/>
        </p:blipFill>
        <p:spPr>
          <a:xfrm rot="20838011">
            <a:off x="2287317" y="2700144"/>
            <a:ext cx="2956895" cy="2163762"/>
          </a:xfrm>
          <a:prstGeom prst="rect">
            <a:avLst/>
          </a:prstGeom>
        </p:spPr>
      </p:pic>
      <p:pic>
        <p:nvPicPr>
          <p:cNvPr id="15" name="Picture 14">
            <a:extLst>
              <a:ext uri="{FF2B5EF4-FFF2-40B4-BE49-F238E27FC236}">
                <a16:creationId xmlns:a16="http://schemas.microsoft.com/office/drawing/2014/main" id="{65C2A216-6BFB-4934-802A-C088C839C1C0}"/>
              </a:ext>
            </a:extLst>
          </p:cNvPr>
          <p:cNvPicPr>
            <a:picLocks noChangeAspect="1"/>
          </p:cNvPicPr>
          <p:nvPr/>
        </p:nvPicPr>
        <p:blipFill rotWithShape="1">
          <a:blip r:embed="rId6"/>
          <a:srcRect l="25747" t="27299" r="24400" b="8223"/>
          <a:stretch/>
        </p:blipFill>
        <p:spPr>
          <a:xfrm rot="21255606">
            <a:off x="2854785" y="2713651"/>
            <a:ext cx="3158285" cy="2193430"/>
          </a:xfrm>
          <a:prstGeom prst="rect">
            <a:avLst/>
          </a:prstGeom>
        </p:spPr>
      </p:pic>
      <p:pic>
        <p:nvPicPr>
          <p:cNvPr id="3" name="Picture 2">
            <a:extLst>
              <a:ext uri="{FF2B5EF4-FFF2-40B4-BE49-F238E27FC236}">
                <a16:creationId xmlns:a16="http://schemas.microsoft.com/office/drawing/2014/main" id="{0FAC9075-59DC-49BA-B682-8F87D80549D4}"/>
              </a:ext>
            </a:extLst>
          </p:cNvPr>
          <p:cNvPicPr>
            <a:picLocks noChangeAspect="1"/>
          </p:cNvPicPr>
          <p:nvPr/>
        </p:nvPicPr>
        <p:blipFill rotWithShape="1">
          <a:blip r:embed="rId7"/>
          <a:srcRect l="24400" t="27744" r="23726" b="6090"/>
          <a:stretch/>
        </p:blipFill>
        <p:spPr>
          <a:xfrm>
            <a:off x="3505091" y="2604028"/>
            <a:ext cx="3414508" cy="2338703"/>
          </a:xfrm>
          <a:prstGeom prst="rect">
            <a:avLst/>
          </a:prstGeom>
        </p:spPr>
      </p:pic>
    </p:spTree>
    <p:extLst>
      <p:ext uri="{BB962C8B-B14F-4D97-AF65-F5344CB8AC3E}">
        <p14:creationId xmlns:p14="http://schemas.microsoft.com/office/powerpoint/2010/main" val="5384961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3"/>
          <p:cNvSpPr>
            <a:spLocks noGrp="1"/>
          </p:cNvSpPr>
          <p:nvPr>
            <p:ph type="ctrTitle"/>
          </p:nvPr>
        </p:nvSpPr>
        <p:spPr>
          <a:xfrm>
            <a:off x="506270" y="795716"/>
            <a:ext cx="5597903" cy="647221"/>
          </a:xfrm>
        </p:spPr>
        <p:txBody>
          <a:bodyPr>
            <a:normAutofit/>
          </a:bodyPr>
          <a:lstStyle/>
          <a:p>
            <a:r>
              <a:rPr lang="en-US" sz="2395" dirty="0">
                <a:latin typeface="VAG Rounded Std" panose="020F0502020204020204" pitchFamily="34" charset="0"/>
              </a:rPr>
              <a:t>Young Carers Pre-Screening Tool</a:t>
            </a:r>
          </a:p>
        </p:txBody>
      </p:sp>
      <p:sp>
        <p:nvSpPr>
          <p:cNvPr id="17" name="TextBox 16">
            <a:extLst>
              <a:ext uri="{FF2B5EF4-FFF2-40B4-BE49-F238E27FC236}">
                <a16:creationId xmlns:a16="http://schemas.microsoft.com/office/drawing/2014/main" id="{7210EA9F-D6A4-4C28-A6EE-723BC04C17A5}"/>
              </a:ext>
            </a:extLst>
          </p:cNvPr>
          <p:cNvSpPr txBox="1"/>
          <p:nvPr/>
        </p:nvSpPr>
        <p:spPr>
          <a:xfrm>
            <a:off x="814280" y="1396135"/>
            <a:ext cx="7392237" cy="4922181"/>
          </a:xfrm>
          <a:prstGeom prst="rect">
            <a:avLst/>
          </a:prstGeom>
          <a:noFill/>
        </p:spPr>
        <p:txBody>
          <a:bodyPr wrap="square" rtlCol="0">
            <a:spAutoFit/>
          </a:bodyPr>
          <a:lstStyle/>
          <a:p>
            <a:pPr algn="just" defTabSz="446089">
              <a:buClrTx/>
              <a:defRPr/>
            </a:pPr>
            <a:r>
              <a:rPr lang="en-US" sz="1711" b="1" kern="1200" dirty="0">
                <a:solidFill>
                  <a:prstClr val="black">
                    <a:lumMod val="65000"/>
                    <a:lumOff val="35000"/>
                  </a:prstClr>
                </a:solidFill>
                <a:latin typeface="VAG Rounded Std" panose="020F0502020204020204" pitchFamily="34" charset="0"/>
                <a:ea typeface="+mn-ea"/>
                <a:cs typeface="+mn-cs"/>
              </a:rPr>
              <a:t>Things to consider</a:t>
            </a:r>
            <a:endParaRPr lang="en-GB" sz="1711" kern="1200" dirty="0">
              <a:solidFill>
                <a:prstClr val="black">
                  <a:lumMod val="65000"/>
                  <a:lumOff val="35000"/>
                </a:prstClr>
              </a:solidFill>
              <a:latin typeface="VAG Rounded Std" panose="020F0502020204020204" pitchFamily="34" charset="0"/>
              <a:ea typeface="+mn-ea"/>
              <a:cs typeface="+mn-cs"/>
            </a:endParaRPr>
          </a:p>
          <a:p>
            <a:pPr marL="293351" indent="-293351" algn="just" defTabSz="446089">
              <a:buClrTx/>
              <a:buFont typeface="Arial" panose="020B0604020202020204" pitchFamily="34" charset="0"/>
              <a:buChar char="•"/>
              <a:defRPr/>
            </a:pPr>
            <a:r>
              <a:rPr lang="en-GB" sz="1711" kern="1200" dirty="0">
                <a:solidFill>
                  <a:prstClr val="black">
                    <a:lumMod val="65000"/>
                    <a:lumOff val="35000"/>
                  </a:prstClr>
                </a:solidFill>
                <a:latin typeface="VAG Rounded Std" panose="020F0502020204020204" pitchFamily="34" charset="0"/>
                <a:ea typeface="+mn-ea"/>
                <a:cs typeface="+mn-cs"/>
              </a:rPr>
              <a:t>Are the caring tasks &amp; responsibilities a reasonable demand on the young person? </a:t>
            </a:r>
          </a:p>
          <a:p>
            <a:pPr algn="just" defTabSz="446089">
              <a:buClrTx/>
              <a:defRPr/>
            </a:pPr>
            <a:endParaRPr lang="en-GB" sz="1711" kern="1200" dirty="0">
              <a:solidFill>
                <a:prstClr val="black">
                  <a:lumMod val="65000"/>
                  <a:lumOff val="35000"/>
                </a:prstClr>
              </a:solidFill>
              <a:latin typeface="VAG Rounded Std" panose="020F0502020204020204" pitchFamily="34" charset="0"/>
              <a:ea typeface="+mn-ea"/>
              <a:cs typeface="+mn-cs"/>
            </a:endParaRPr>
          </a:p>
          <a:p>
            <a:pPr marL="293351" indent="-293351" algn="just" defTabSz="446089">
              <a:buClrTx/>
              <a:buFont typeface="Arial" panose="020B0604020202020204" pitchFamily="34" charset="0"/>
              <a:buChar char="•"/>
              <a:defRPr/>
            </a:pPr>
            <a:r>
              <a:rPr lang="en-GB" sz="1711" kern="1200" dirty="0">
                <a:solidFill>
                  <a:prstClr val="black">
                    <a:lumMod val="65000"/>
                    <a:lumOff val="35000"/>
                  </a:prstClr>
                </a:solidFill>
                <a:latin typeface="VAG Rounded Std" panose="020F0502020204020204" pitchFamily="34" charset="0"/>
                <a:ea typeface="+mn-ea"/>
                <a:cs typeface="+mn-cs"/>
              </a:rPr>
              <a:t>Does the young person enjoy caring?</a:t>
            </a:r>
          </a:p>
          <a:p>
            <a:pPr algn="just" defTabSz="446089">
              <a:buClrTx/>
              <a:defRPr/>
            </a:pPr>
            <a:endParaRPr lang="en-GB" sz="1711" kern="1200" dirty="0">
              <a:solidFill>
                <a:prstClr val="black">
                  <a:lumMod val="65000"/>
                  <a:lumOff val="35000"/>
                </a:prstClr>
              </a:solidFill>
              <a:latin typeface="VAG Rounded Std" panose="020F0502020204020204" pitchFamily="34" charset="0"/>
              <a:ea typeface="+mn-ea"/>
              <a:cs typeface="+mn-cs"/>
            </a:endParaRPr>
          </a:p>
          <a:p>
            <a:pPr marL="293351" indent="-293351" algn="just" defTabSz="446089">
              <a:buClrTx/>
              <a:buFont typeface="Arial" panose="020B0604020202020204" pitchFamily="34" charset="0"/>
              <a:buChar char="•"/>
              <a:defRPr/>
            </a:pPr>
            <a:r>
              <a:rPr lang="en-GB" sz="1711" kern="1200" dirty="0">
                <a:solidFill>
                  <a:prstClr val="black">
                    <a:lumMod val="65000"/>
                    <a:lumOff val="35000"/>
                  </a:prstClr>
                </a:solidFill>
                <a:latin typeface="VAG Rounded Std" panose="020F0502020204020204" pitchFamily="34" charset="0"/>
                <a:ea typeface="+mn-ea"/>
                <a:cs typeface="+mn-cs"/>
              </a:rPr>
              <a:t>Is the young person safe in their caring role? </a:t>
            </a:r>
          </a:p>
          <a:p>
            <a:pPr algn="just" defTabSz="446089">
              <a:buClrTx/>
              <a:defRPr/>
            </a:pPr>
            <a:endParaRPr lang="en-GB" sz="1711" kern="1200" dirty="0">
              <a:solidFill>
                <a:prstClr val="black">
                  <a:lumMod val="65000"/>
                  <a:lumOff val="35000"/>
                </a:prstClr>
              </a:solidFill>
              <a:latin typeface="VAG Rounded Std" panose="020F0502020204020204" pitchFamily="34" charset="0"/>
              <a:ea typeface="+mn-ea"/>
              <a:cs typeface="+mn-cs"/>
            </a:endParaRPr>
          </a:p>
          <a:p>
            <a:pPr marL="293351" indent="-293351" algn="just" defTabSz="446089">
              <a:buClrTx/>
              <a:buFont typeface="Arial" panose="020B0604020202020204" pitchFamily="34" charset="0"/>
              <a:buChar char="•"/>
              <a:defRPr/>
            </a:pPr>
            <a:r>
              <a:rPr lang="en-GB" sz="1711" kern="1200" dirty="0">
                <a:solidFill>
                  <a:prstClr val="black">
                    <a:lumMod val="65000"/>
                    <a:lumOff val="35000"/>
                  </a:prstClr>
                </a:solidFill>
                <a:latin typeface="VAG Rounded Std" panose="020F0502020204020204" pitchFamily="34" charset="0"/>
                <a:ea typeface="+mn-ea"/>
                <a:cs typeface="+mn-cs"/>
              </a:rPr>
              <a:t>Are there any tasks or responsibilities they wish they could stop doing? </a:t>
            </a:r>
          </a:p>
          <a:p>
            <a:pPr algn="just" defTabSz="446089">
              <a:buClrTx/>
              <a:defRPr/>
            </a:pPr>
            <a:endParaRPr lang="en-GB" sz="1711" kern="1200" dirty="0">
              <a:solidFill>
                <a:prstClr val="black">
                  <a:lumMod val="65000"/>
                  <a:lumOff val="35000"/>
                </a:prstClr>
              </a:solidFill>
              <a:latin typeface="VAG Rounded Std" panose="020F0502020204020204" pitchFamily="34" charset="0"/>
              <a:ea typeface="+mn-ea"/>
              <a:cs typeface="+mn-cs"/>
            </a:endParaRPr>
          </a:p>
          <a:p>
            <a:pPr marL="293351" indent="-293351" algn="just" defTabSz="446089">
              <a:buClrTx/>
              <a:buFont typeface="Arial" panose="020B0604020202020204" pitchFamily="34" charset="0"/>
              <a:buChar char="•"/>
              <a:defRPr/>
            </a:pPr>
            <a:r>
              <a:rPr lang="en-GB" sz="1711" kern="1200" dirty="0">
                <a:solidFill>
                  <a:prstClr val="black">
                    <a:lumMod val="65000"/>
                    <a:lumOff val="35000"/>
                  </a:prstClr>
                </a:solidFill>
                <a:latin typeface="VAG Rounded Std" panose="020F0502020204020204" pitchFamily="34" charset="0"/>
                <a:ea typeface="+mn-ea"/>
                <a:cs typeface="+mn-cs"/>
              </a:rPr>
              <a:t>What do they worry about? </a:t>
            </a:r>
          </a:p>
          <a:p>
            <a:pPr algn="just" defTabSz="446089">
              <a:buClrTx/>
              <a:defRPr/>
            </a:pPr>
            <a:endParaRPr lang="en-GB" sz="1711" kern="1200" dirty="0">
              <a:solidFill>
                <a:prstClr val="black">
                  <a:lumMod val="65000"/>
                  <a:lumOff val="35000"/>
                </a:prstClr>
              </a:solidFill>
              <a:latin typeface="VAG Rounded Std" panose="020F0502020204020204" pitchFamily="34" charset="0"/>
              <a:ea typeface="+mn-ea"/>
              <a:cs typeface="+mn-cs"/>
            </a:endParaRPr>
          </a:p>
          <a:p>
            <a:pPr marL="293351" indent="-293351" algn="just" defTabSz="446089">
              <a:buClrTx/>
              <a:buFont typeface="Arial" panose="020B0604020202020204" pitchFamily="34" charset="0"/>
              <a:buChar char="•"/>
              <a:defRPr/>
            </a:pPr>
            <a:r>
              <a:rPr lang="en-GB" sz="1711" kern="1200" dirty="0">
                <a:solidFill>
                  <a:prstClr val="black">
                    <a:lumMod val="65000"/>
                    <a:lumOff val="35000"/>
                  </a:prstClr>
                </a:solidFill>
                <a:latin typeface="VAG Rounded Std" panose="020F0502020204020204" pitchFamily="34" charset="0"/>
                <a:ea typeface="+mn-ea"/>
                <a:cs typeface="+mn-cs"/>
              </a:rPr>
              <a:t>Is there potential for the care-giving tasks to have a negative impact on the young person’s physical, emotional and/or social wellbeing?</a:t>
            </a:r>
          </a:p>
          <a:p>
            <a:pPr marL="293351" indent="-293351" algn="just" defTabSz="446089">
              <a:lnSpc>
                <a:spcPct val="150000"/>
              </a:lnSpc>
              <a:buClrTx/>
              <a:buFont typeface="Arial" panose="020B0604020202020204" pitchFamily="34" charset="0"/>
              <a:buChar char="•"/>
              <a:defRPr/>
            </a:pPr>
            <a:endParaRPr lang="en-GB" sz="1711" kern="1200" dirty="0">
              <a:solidFill>
                <a:prstClr val="black">
                  <a:lumMod val="65000"/>
                  <a:lumOff val="35000"/>
                </a:prstClr>
              </a:solidFill>
              <a:latin typeface="VAG Rounded Std" panose="020F0502020204020204" pitchFamily="34" charset="0"/>
              <a:ea typeface="+mn-ea"/>
              <a:cs typeface="+mn-cs"/>
            </a:endParaRPr>
          </a:p>
          <a:p>
            <a:pPr algn="just" defTabSz="446089">
              <a:lnSpc>
                <a:spcPct val="150000"/>
              </a:lnSpc>
              <a:buClrTx/>
              <a:defRPr/>
            </a:pPr>
            <a:endParaRPr lang="en-US" sz="1711" kern="1200" dirty="0">
              <a:solidFill>
                <a:prstClr val="black">
                  <a:lumMod val="65000"/>
                  <a:lumOff val="35000"/>
                </a:prstClr>
              </a:solidFill>
              <a:latin typeface="VAG Rounded Std" panose="020F0502020204020204" pitchFamily="34" charset="0"/>
              <a:ea typeface="+mn-ea"/>
              <a:cs typeface="+mn-cs"/>
            </a:endParaRPr>
          </a:p>
          <a:p>
            <a:pPr algn="just" defTabSz="446089">
              <a:lnSpc>
                <a:spcPct val="150000"/>
              </a:lnSpc>
              <a:buClrTx/>
              <a:defRPr/>
            </a:pPr>
            <a:endParaRPr lang="en-US" sz="1711" kern="1200" dirty="0">
              <a:solidFill>
                <a:prstClr val="black">
                  <a:lumMod val="65000"/>
                  <a:lumOff val="35000"/>
                </a:prstClr>
              </a:solidFill>
              <a:latin typeface="VAG Rounded Std" panose="020F0502020204020204" pitchFamily="34" charset="0"/>
              <a:ea typeface="+mn-ea"/>
              <a:cs typeface="+mn-cs"/>
            </a:endParaRPr>
          </a:p>
        </p:txBody>
      </p:sp>
    </p:spTree>
    <p:extLst>
      <p:ext uri="{BB962C8B-B14F-4D97-AF65-F5344CB8AC3E}">
        <p14:creationId xmlns:p14="http://schemas.microsoft.com/office/powerpoint/2010/main" val="2776319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txBox="1">
            <a:spLocks noGrp="1"/>
          </p:cNvSpPr>
          <p:nvPr>
            <p:ph type="ctrTitle" idx="4294967295"/>
          </p:nvPr>
        </p:nvSpPr>
        <p:spPr>
          <a:xfrm>
            <a:off x="499165" y="3127076"/>
            <a:ext cx="8458200" cy="1470025"/>
          </a:xfrm>
          <a:prstGeom prst="rect">
            <a:avLst/>
          </a:prstGeom>
          <a:noFill/>
          <a:ln>
            <a:noFill/>
          </a:ln>
        </p:spPr>
        <p:txBody>
          <a:bodyPr spcFirstLastPara="1" wrap="square" lIns="91425" tIns="45700" rIns="91425" bIns="45700" anchor="ctr" anchorCtr="0">
            <a:noAutofit/>
          </a:bodyPr>
          <a:lstStyle/>
          <a:p>
            <a:pPr>
              <a:lnSpc>
                <a:spcPct val="107000"/>
              </a:lnSpc>
              <a:spcAft>
                <a:spcPts val="800"/>
              </a:spcAft>
            </a:pPr>
            <a:r>
              <a:rPr lang="en-GB" b="1" dirty="0">
                <a:solidFill>
                  <a:schemeClr val="bg1"/>
                </a:solidFill>
                <a:latin typeface="Calibri" panose="020F0502020204030204" pitchFamily="34" charset="0"/>
                <a:cs typeface="Calibri" panose="020F0502020204030204" pitchFamily="34" charset="0"/>
              </a:rPr>
              <a:t>Additional Info</a:t>
            </a:r>
            <a:br>
              <a:rPr lang="en-GB" b="1" dirty="0">
                <a:solidFill>
                  <a:schemeClr val="bg1"/>
                </a:solidFill>
                <a:latin typeface="Calibri" panose="020F0502020204030204" pitchFamily="34" charset="0"/>
                <a:cs typeface="Calibri" panose="020F0502020204030204" pitchFamily="34" charset="0"/>
              </a:rPr>
            </a:br>
            <a:endParaRPr dirty="0"/>
          </a:p>
        </p:txBody>
      </p:sp>
    </p:spTree>
    <p:extLst>
      <p:ext uri="{BB962C8B-B14F-4D97-AF65-F5344CB8AC3E}">
        <p14:creationId xmlns:p14="http://schemas.microsoft.com/office/powerpoint/2010/main" val="1545860742"/>
      </p:ext>
    </p:extLst>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3">
            <a:extLst>
              <a:ext uri="{FF2B5EF4-FFF2-40B4-BE49-F238E27FC236}">
                <a16:creationId xmlns:a16="http://schemas.microsoft.com/office/drawing/2014/main" id="{5A3149CD-C111-4AAD-AE84-FA487797EA78}"/>
              </a:ext>
            </a:extLst>
          </p:cNvPr>
          <p:cNvSpPr txBox="1">
            <a:spLocks/>
          </p:cNvSpPr>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a:cs typeface="Calibri"/>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 </a:t>
            </a:r>
            <a:b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br>
            <a:r>
              <a:rPr kumimoji="0" lang="en-GB" sz="4400" b="0" i="0" u="none" strike="noStrike" kern="0" cap="none" spc="0" normalizeH="0" baseline="0" noProof="0" dirty="0">
                <a:ln>
                  <a:noFill/>
                </a:ln>
                <a:solidFill>
                  <a:srgbClr val="FFFFFF"/>
                </a:solidFill>
                <a:effectLst/>
                <a:uLnTx/>
                <a:uFillTx/>
                <a:latin typeface="Calibri"/>
                <a:cs typeface="Calibri"/>
                <a:sym typeface="Calibri"/>
              </a:rPr>
              <a:t>Virtual School</a:t>
            </a: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7000"/>
              </a:lnSpc>
              <a:spcBef>
                <a:spcPts val="0"/>
              </a:spcBef>
              <a:spcAft>
                <a:spcPts val="800"/>
              </a:spcAft>
              <a:buClr>
                <a:srgbClr val="000000"/>
              </a:buClr>
              <a:buSzPts val="1400"/>
              <a:buFont typeface="Arial"/>
              <a:buNone/>
              <a:tabLst/>
              <a:defRPr/>
            </a:pPr>
            <a:r>
              <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Suzanne Parrot</a:t>
            </a:r>
            <a:endParaRPr kumimoji="0" lang="en-GB"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1" u="none" strike="noStrike" kern="0" cap="none" spc="0" normalizeH="0" baseline="0" noProof="0" dirty="0">
                <a:ln>
                  <a:noFill/>
                </a:ln>
                <a:solidFill>
                  <a:srgbClr val="FFFFFF"/>
                </a:solidFill>
                <a:effectLst/>
                <a:uLnTx/>
                <a:uFillTx/>
                <a:latin typeface="Calibri"/>
                <a:cs typeface="Calibri"/>
                <a:sym typeface="Calibri"/>
              </a:rPr>
              <a:t> </a:t>
            </a:r>
            <a:br>
              <a:rPr kumimoji="0" lang="en-US" sz="4400" b="0" i="1"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a:cs typeface="Calibri"/>
                <a:sym typeface="Calibri"/>
              </a:rPr>
              <a:t> </a:t>
            </a:r>
          </a:p>
        </p:txBody>
      </p:sp>
      <p:sp>
        <p:nvSpPr>
          <p:cNvPr id="6" name="TextBox 5">
            <a:extLst>
              <a:ext uri="{FF2B5EF4-FFF2-40B4-BE49-F238E27FC236}">
                <a16:creationId xmlns:a16="http://schemas.microsoft.com/office/drawing/2014/main" id="{C78EB49C-5B95-32BC-EC6A-B36E3FF2FF5F}"/>
              </a:ext>
            </a:extLst>
          </p:cNvPr>
          <p:cNvSpPr txBox="1"/>
          <p:nvPr/>
        </p:nvSpPr>
        <p:spPr>
          <a:xfrm>
            <a:off x="2286000" y="3275112"/>
            <a:ext cx="4572000" cy="307777"/>
          </a:xfrm>
          <a:prstGeom prst="rect">
            <a:avLst/>
          </a:prstGeom>
          <a:noFill/>
        </p:spPr>
        <p:txBody>
          <a:bodyPr wrap="square">
            <a:spAutoFit/>
          </a:bodyPr>
          <a:lstStyle/>
          <a:p>
            <a:r>
              <a:rPr lang="en-GB" b="0" dirty="0">
                <a:effectLst/>
              </a:rPr>
              <a:t> </a:t>
            </a:r>
            <a:endParaRPr lang="en-GB" dirty="0"/>
          </a:p>
        </p:txBody>
      </p:sp>
      <p:sp>
        <p:nvSpPr>
          <p:cNvPr id="10" name="TextBox 9">
            <a:extLst>
              <a:ext uri="{FF2B5EF4-FFF2-40B4-BE49-F238E27FC236}">
                <a16:creationId xmlns:a16="http://schemas.microsoft.com/office/drawing/2014/main" id="{25C9F768-2977-F310-A5AD-8667A72DE6C8}"/>
              </a:ext>
            </a:extLst>
          </p:cNvPr>
          <p:cNvSpPr txBox="1"/>
          <p:nvPr/>
        </p:nvSpPr>
        <p:spPr>
          <a:xfrm>
            <a:off x="2286000" y="3275112"/>
            <a:ext cx="4572000" cy="307777"/>
          </a:xfrm>
          <a:prstGeom prst="rect">
            <a:avLst/>
          </a:prstGeom>
          <a:noFill/>
        </p:spPr>
        <p:txBody>
          <a:bodyPr wrap="square">
            <a:spAutoFit/>
          </a:bodyPr>
          <a:lstStyle/>
          <a:p>
            <a:r>
              <a:rPr lang="en-GB" b="0" dirty="0">
                <a:effectLst/>
              </a:rPr>
              <a:t> </a:t>
            </a:r>
            <a:endParaRPr lang="en-GB" dirty="0"/>
          </a:p>
        </p:txBody>
      </p:sp>
    </p:spTree>
    <p:extLst>
      <p:ext uri="{BB962C8B-B14F-4D97-AF65-F5344CB8AC3E}">
        <p14:creationId xmlns:p14="http://schemas.microsoft.com/office/powerpoint/2010/main" val="2770516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cxnSp>
        <p:nvCxnSpPr>
          <p:cNvPr id="102" name="Google Shape;102;p25"/>
          <p:cNvCxnSpPr/>
          <p:nvPr/>
        </p:nvCxnSpPr>
        <p:spPr>
          <a:xfrm>
            <a:off x="1939925" y="3848100"/>
            <a:ext cx="5280025" cy="0"/>
          </a:xfrm>
          <a:prstGeom prst="straightConnector1">
            <a:avLst/>
          </a:prstGeom>
          <a:noFill/>
          <a:ln w="9525" cap="flat" cmpd="sng">
            <a:solidFill>
              <a:srgbClr val="B74398"/>
            </a:solidFill>
            <a:prstDash val="solid"/>
            <a:round/>
            <a:headEnd type="none" w="sm" len="sm"/>
            <a:tailEnd type="none" w="sm" len="sm"/>
          </a:ln>
        </p:spPr>
      </p:cxnSp>
      <p:sp>
        <p:nvSpPr>
          <p:cNvPr id="103" name="Google Shape;103;p25"/>
          <p:cNvSpPr txBox="1">
            <a:spLocks noGrp="1"/>
          </p:cNvSpPr>
          <p:nvPr>
            <p:ph type="body" idx="4294967295"/>
          </p:nvPr>
        </p:nvSpPr>
        <p:spPr>
          <a:xfrm>
            <a:off x="562525" y="1468850"/>
            <a:ext cx="7497600" cy="1870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400"/>
              <a:buNone/>
            </a:pPr>
            <a:r>
              <a:rPr lang="en-GB" sz="4800" b="1">
                <a:solidFill>
                  <a:schemeClr val="lt1"/>
                </a:solidFill>
              </a:rPr>
              <a:t>AfC Virtual School </a:t>
            </a:r>
            <a:endParaRPr sz="4800" b="1">
              <a:solidFill>
                <a:schemeClr val="lt1"/>
              </a:solidFill>
            </a:endParaRPr>
          </a:p>
          <a:p>
            <a:pPr marL="0" lvl="0" indent="0" algn="ctr" rtl="0">
              <a:spcBef>
                <a:spcPts val="0"/>
              </a:spcBef>
              <a:spcAft>
                <a:spcPts val="0"/>
              </a:spcAft>
              <a:buClr>
                <a:schemeClr val="lt1"/>
              </a:buClr>
              <a:buSzPts val="4400"/>
              <a:buNone/>
            </a:pPr>
            <a:r>
              <a:rPr lang="en-GB" sz="4800" b="1">
                <a:solidFill>
                  <a:schemeClr val="lt1"/>
                </a:solidFill>
              </a:rPr>
              <a:t>Update October 2023</a:t>
            </a:r>
            <a:endParaRPr sz="4800" b="1">
              <a:solidFill>
                <a:schemeClr val="lt1"/>
              </a:solidFill>
            </a:endParaRPr>
          </a:p>
          <a:p>
            <a:pPr marL="0" lvl="0" indent="0" algn="ctr" rtl="0">
              <a:spcBef>
                <a:spcPts val="0"/>
              </a:spcBef>
              <a:spcAft>
                <a:spcPts val="0"/>
              </a:spcAft>
              <a:buClr>
                <a:schemeClr val="lt1"/>
              </a:buClr>
              <a:buSzPts val="4400"/>
              <a:buNone/>
            </a:pPr>
            <a:endParaRPr sz="4800" b="1">
              <a:solidFill>
                <a:schemeClr val="lt1"/>
              </a:solidFill>
            </a:endParaRPr>
          </a:p>
        </p:txBody>
      </p:sp>
      <p:sp>
        <p:nvSpPr>
          <p:cNvPr id="104" name="Google Shape;104;p25"/>
          <p:cNvSpPr txBox="1">
            <a:spLocks noGrp="1"/>
          </p:cNvSpPr>
          <p:nvPr>
            <p:ph type="body" idx="4294967295"/>
          </p:nvPr>
        </p:nvSpPr>
        <p:spPr>
          <a:xfrm>
            <a:off x="770350" y="3848106"/>
            <a:ext cx="6940800" cy="1535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000"/>
              <a:buNone/>
            </a:pPr>
            <a:endParaRPr sz="2500" b="1">
              <a:solidFill>
                <a:schemeClr val="lt1"/>
              </a:solidFill>
              <a:latin typeface="verdana"/>
              <a:ea typeface="verdana"/>
              <a:cs typeface="verdana"/>
              <a:sym typeface="verdana"/>
            </a:endParaRPr>
          </a:p>
          <a:p>
            <a:pPr marL="0" lvl="0" indent="0" algn="l" rtl="0">
              <a:spcBef>
                <a:spcPts val="400"/>
              </a:spcBef>
              <a:spcAft>
                <a:spcPts val="0"/>
              </a:spcAft>
              <a:buClr>
                <a:schemeClr val="dk1"/>
              </a:buClr>
              <a:buSzPts val="2000"/>
              <a:buNone/>
            </a:pPr>
            <a:endParaRPr sz="2000" b="1">
              <a:solidFill>
                <a:schemeClr val="lt1"/>
              </a:solidFill>
              <a:latin typeface="verdana"/>
              <a:ea typeface="verdana"/>
              <a:cs typeface="verdana"/>
              <a:sym typeface="verdana"/>
            </a:endParaRPr>
          </a:p>
          <a:p>
            <a:pPr marL="0" lvl="0" indent="0" algn="l" rtl="0">
              <a:spcBef>
                <a:spcPts val="400"/>
              </a:spcBef>
              <a:spcAft>
                <a:spcPts val="0"/>
              </a:spcAft>
              <a:buClr>
                <a:schemeClr val="lt1"/>
              </a:buClr>
              <a:buSzPts val="2000"/>
              <a:buNone/>
            </a:pPr>
            <a:br>
              <a:rPr lang="en-GB" sz="2000">
                <a:solidFill>
                  <a:schemeClr val="lt1"/>
                </a:solidFill>
              </a:rPr>
            </a:br>
            <a:endParaRPr sz="2000">
              <a:solidFill>
                <a:schemeClr val="lt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6"/>
          <p:cNvPicPr preferRelativeResize="0"/>
          <p:nvPr/>
        </p:nvPicPr>
        <p:blipFill>
          <a:blip r:embed="rId3">
            <a:alphaModFix/>
          </a:blip>
          <a:stretch>
            <a:fillRect/>
          </a:stretch>
        </p:blipFill>
        <p:spPr>
          <a:xfrm>
            <a:off x="1245425" y="672088"/>
            <a:ext cx="7666399" cy="5513825"/>
          </a:xfrm>
          <a:prstGeom prst="rect">
            <a:avLst/>
          </a:prstGeom>
          <a:noFill/>
          <a:ln>
            <a:noFill/>
          </a:ln>
        </p:spPr>
      </p:pic>
      <p:sp>
        <p:nvSpPr>
          <p:cNvPr id="111" name="Google Shape;111;p26"/>
          <p:cNvSpPr/>
          <p:nvPr/>
        </p:nvSpPr>
        <p:spPr>
          <a:xfrm>
            <a:off x="32200" y="1836725"/>
            <a:ext cx="1643400" cy="8985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Leadership</a:t>
            </a:r>
            <a:endParaRPr sz="1800" b="0" i="0" u="none" strike="noStrike" cap="none">
              <a:solidFill>
                <a:schemeClr val="lt1"/>
              </a:solidFill>
              <a:latin typeface="Arial"/>
              <a:ea typeface="Arial"/>
              <a:cs typeface="Arial"/>
              <a:sym typeface="Arial"/>
            </a:endParaRPr>
          </a:p>
        </p:txBody>
      </p:sp>
      <p:sp>
        <p:nvSpPr>
          <p:cNvPr id="112" name="Google Shape;112;p26"/>
          <p:cNvSpPr/>
          <p:nvPr/>
        </p:nvSpPr>
        <p:spPr>
          <a:xfrm>
            <a:off x="32050" y="3016800"/>
            <a:ext cx="1643400" cy="9837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EPs</a:t>
            </a:r>
            <a:endParaRPr sz="1800" b="0" i="0" u="none" strike="noStrike" cap="none">
              <a:solidFill>
                <a:schemeClr val="lt1"/>
              </a:solidFill>
              <a:latin typeface="Arial"/>
              <a:ea typeface="Arial"/>
              <a:cs typeface="Arial"/>
              <a:sym typeface="Arial"/>
            </a:endParaRPr>
          </a:p>
        </p:txBody>
      </p:sp>
      <p:sp>
        <p:nvSpPr>
          <p:cNvPr id="113" name="Google Shape;113;p26"/>
          <p:cNvSpPr/>
          <p:nvPr/>
        </p:nvSpPr>
        <p:spPr>
          <a:xfrm>
            <a:off x="32200" y="4280575"/>
            <a:ext cx="1643400" cy="11844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rial"/>
                <a:ea typeface="Arial"/>
                <a:cs typeface="Arial"/>
                <a:sym typeface="Arial"/>
              </a:rPr>
              <a:t>Business Hub</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7"/>
          <p:cNvPicPr preferRelativeResize="0"/>
          <p:nvPr/>
        </p:nvPicPr>
        <p:blipFill>
          <a:blip r:embed="rId3">
            <a:alphaModFix/>
          </a:blip>
          <a:stretch>
            <a:fillRect/>
          </a:stretch>
        </p:blipFill>
        <p:spPr>
          <a:xfrm>
            <a:off x="1101075" y="304475"/>
            <a:ext cx="7828626" cy="6034700"/>
          </a:xfrm>
          <a:prstGeom prst="rect">
            <a:avLst/>
          </a:prstGeom>
          <a:noFill/>
          <a:ln>
            <a:noFill/>
          </a:ln>
        </p:spPr>
      </p:pic>
      <p:sp>
        <p:nvSpPr>
          <p:cNvPr id="120" name="Google Shape;120;p27"/>
          <p:cNvSpPr/>
          <p:nvPr/>
        </p:nvSpPr>
        <p:spPr>
          <a:xfrm>
            <a:off x="-89275" y="1505250"/>
            <a:ext cx="1714500" cy="11652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500">
                <a:solidFill>
                  <a:schemeClr val="lt1"/>
                </a:solidFill>
              </a:rPr>
              <a:t>Extended Duties Team</a:t>
            </a:r>
            <a:endParaRPr sz="1800" b="0" i="0" u="none" strike="noStrike" cap="none">
              <a:solidFill>
                <a:schemeClr val="lt1"/>
              </a:solidFill>
              <a:latin typeface="Arial"/>
              <a:ea typeface="Arial"/>
              <a:cs typeface="Arial"/>
              <a:sym typeface="Arial"/>
            </a:endParaRPr>
          </a:p>
        </p:txBody>
      </p:sp>
      <p:sp>
        <p:nvSpPr>
          <p:cNvPr id="121" name="Google Shape;121;p27"/>
          <p:cNvSpPr/>
          <p:nvPr/>
        </p:nvSpPr>
        <p:spPr>
          <a:xfrm>
            <a:off x="0" y="3656725"/>
            <a:ext cx="1884900" cy="1165200"/>
          </a:xfrm>
          <a:prstGeom prs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500">
                <a:solidFill>
                  <a:schemeClr val="lt1"/>
                </a:solidFill>
              </a:rPr>
              <a:t>AfC Virtual College Team</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8"/>
          <p:cNvSpPr txBox="1"/>
          <p:nvPr/>
        </p:nvSpPr>
        <p:spPr>
          <a:xfrm>
            <a:off x="1322725" y="2202625"/>
            <a:ext cx="7404300" cy="338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900" b="1">
                <a:solidFill>
                  <a:srgbClr val="B74398"/>
                </a:solidFill>
                <a:latin typeface="Calibri"/>
                <a:ea typeface="Calibri"/>
                <a:cs typeface="Calibri"/>
                <a:sym typeface="Calibri"/>
              </a:rPr>
              <a:t>Attachment Aware Schools’ Award 2023</a:t>
            </a:r>
            <a:endParaRPr sz="2900" b="1">
              <a:solidFill>
                <a:srgbClr val="B74398"/>
              </a:solidFill>
              <a:latin typeface="Calibri"/>
              <a:ea typeface="Calibri"/>
              <a:cs typeface="Calibri"/>
              <a:sym typeface="Calibri"/>
            </a:endParaRPr>
          </a:p>
          <a:p>
            <a:pPr marL="0" lvl="0" indent="0" algn="l" rtl="0">
              <a:spcBef>
                <a:spcPts val="0"/>
              </a:spcBef>
              <a:spcAft>
                <a:spcPts val="0"/>
              </a:spcAft>
              <a:buNone/>
            </a:pPr>
            <a:endParaRPr sz="230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GB" sz="2600">
                <a:latin typeface="Calibri"/>
                <a:ea typeface="Calibri"/>
                <a:cs typeface="Calibri"/>
                <a:sym typeface="Calibri"/>
              </a:rPr>
              <a:t>72 schools registered for this year</a:t>
            </a:r>
            <a:endParaRPr sz="260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GB" sz="2600">
                <a:latin typeface="Calibri"/>
                <a:ea typeface="Calibri"/>
                <a:cs typeface="Calibri"/>
                <a:sym typeface="Calibri"/>
              </a:rPr>
              <a:t>Bronze, Silver and new Gold Award</a:t>
            </a:r>
            <a:endParaRPr sz="260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GB" sz="2600">
                <a:latin typeface="Calibri"/>
                <a:ea typeface="Calibri"/>
                <a:cs typeface="Calibri"/>
                <a:sym typeface="Calibri"/>
              </a:rPr>
              <a:t>Bronze - Introduces</a:t>
            </a:r>
            <a:endParaRPr sz="260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GB" sz="2600">
                <a:latin typeface="Calibri"/>
                <a:ea typeface="Calibri"/>
                <a:cs typeface="Calibri"/>
                <a:sym typeface="Calibri"/>
              </a:rPr>
              <a:t>Silver- Embeds</a:t>
            </a:r>
            <a:endParaRPr sz="260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GB" sz="2600">
                <a:latin typeface="Calibri"/>
                <a:ea typeface="Calibri"/>
                <a:cs typeface="Calibri"/>
                <a:sym typeface="Calibri"/>
              </a:rPr>
              <a:t>Gold -’Ripples Out’ to families and local provisions.</a:t>
            </a:r>
            <a:endParaRPr sz="2600">
              <a:latin typeface="Calibri"/>
              <a:ea typeface="Calibri"/>
              <a:cs typeface="Calibri"/>
              <a:sym typeface="Calibri"/>
            </a:endParaRPr>
          </a:p>
        </p:txBody>
      </p:sp>
      <p:pic>
        <p:nvPicPr>
          <p:cNvPr id="128" name="Google Shape;128;p28"/>
          <p:cNvPicPr preferRelativeResize="0"/>
          <p:nvPr/>
        </p:nvPicPr>
        <p:blipFill rotWithShape="1">
          <a:blip r:embed="rId3">
            <a:alphaModFix/>
          </a:blip>
          <a:srcRect/>
          <a:stretch/>
        </p:blipFill>
        <p:spPr>
          <a:xfrm>
            <a:off x="3408031" y="229457"/>
            <a:ext cx="1996250" cy="1570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Inputs</a:t>
            </a:r>
          </a:p>
        </p:txBody>
      </p:sp>
      <p:sp>
        <p:nvSpPr>
          <p:cNvPr id="3" name="Text Placeholder 2"/>
          <p:cNvSpPr>
            <a:spLocks noGrp="1"/>
          </p:cNvSpPr>
          <p:nvPr>
            <p:ph type="body" sz="quarter" idx="14"/>
          </p:nvPr>
        </p:nvSpPr>
        <p:spPr/>
        <p:txBody>
          <a:bodyPr>
            <a:normAutofit/>
          </a:bodyPr>
          <a:lstStyle/>
          <a:p>
            <a:r>
              <a:rPr lang="en-GB" dirty="0"/>
              <a:t>Restorative Justice</a:t>
            </a:r>
          </a:p>
        </p:txBody>
      </p:sp>
      <p:sp>
        <p:nvSpPr>
          <p:cNvPr id="4" name="Text Placeholder 3"/>
          <p:cNvSpPr>
            <a:spLocks noGrp="1"/>
          </p:cNvSpPr>
          <p:nvPr>
            <p:ph type="body" sz="quarter" idx="15"/>
          </p:nvPr>
        </p:nvSpPr>
        <p:spPr/>
        <p:txBody>
          <a:bodyPr>
            <a:normAutofit/>
          </a:bodyPr>
          <a:lstStyle/>
          <a:p>
            <a:r>
              <a:rPr lang="en-GB" dirty="0"/>
              <a:t>L&amp;D, New Leaf, LLWAK</a:t>
            </a:r>
          </a:p>
        </p:txBody>
      </p:sp>
      <p:sp>
        <p:nvSpPr>
          <p:cNvPr id="5" name="Text Placeholder 4"/>
          <p:cNvSpPr>
            <a:spLocks noGrp="1"/>
          </p:cNvSpPr>
          <p:nvPr>
            <p:ph type="body" sz="quarter" idx="16"/>
          </p:nvPr>
        </p:nvSpPr>
        <p:spPr/>
        <p:txBody>
          <a:bodyPr/>
          <a:lstStyle/>
          <a:p>
            <a:r>
              <a:rPr lang="en-GB" dirty="0"/>
              <a:t>Exploitation Tool</a:t>
            </a:r>
          </a:p>
        </p:txBody>
      </p:sp>
      <p:sp>
        <p:nvSpPr>
          <p:cNvPr id="6" name="Text Placeholder 5"/>
          <p:cNvSpPr>
            <a:spLocks noGrp="1"/>
          </p:cNvSpPr>
          <p:nvPr>
            <p:ph type="body" sz="quarter" idx="17"/>
          </p:nvPr>
        </p:nvSpPr>
        <p:spPr/>
        <p:txBody>
          <a:bodyPr/>
          <a:lstStyle/>
          <a:p>
            <a:r>
              <a:rPr lang="en-GB" dirty="0"/>
              <a:t>Projects </a:t>
            </a:r>
          </a:p>
        </p:txBody>
      </p:sp>
      <p:sp>
        <p:nvSpPr>
          <p:cNvPr id="7" name="Title 6"/>
          <p:cNvSpPr>
            <a:spLocks noGrp="1"/>
          </p:cNvSpPr>
          <p:nvPr>
            <p:ph type="title"/>
          </p:nvPr>
        </p:nvSpPr>
        <p:spPr/>
        <p:txBody>
          <a:bodyPr/>
          <a:lstStyle/>
          <a:p>
            <a:r>
              <a:rPr lang="en-GB" dirty="0"/>
              <a:t>Interventions, Referrals &amp; Projects</a:t>
            </a:r>
          </a:p>
        </p:txBody>
      </p:sp>
      <p:sp>
        <p:nvSpPr>
          <p:cNvPr id="8" name="Slide Number Placeholder 7"/>
          <p:cNvSpPr>
            <a:spLocks noGrp="1"/>
          </p:cNvSpPr>
          <p:nvPr>
            <p:ph type="sldNum" sz="quarter" idx="12"/>
          </p:nvPr>
        </p:nvSpPr>
        <p:spPr/>
        <p:txBody>
          <a:bodyPr/>
          <a:lstStyle/>
          <a:p>
            <a:fld id="{9FF96B15-8338-45D5-A943-561235072D66}" type="slidenum">
              <a:rPr lang="en-US" noProof="0" smtClean="0"/>
              <a:t>6</a:t>
            </a:fld>
            <a:endParaRPr lang="en-US" noProof="0" dirty="0"/>
          </a:p>
        </p:txBody>
      </p:sp>
    </p:spTree>
    <p:extLst>
      <p:ext uri="{BB962C8B-B14F-4D97-AF65-F5344CB8AC3E}">
        <p14:creationId xmlns:p14="http://schemas.microsoft.com/office/powerpoint/2010/main" val="3028023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9"/>
          <p:cNvSpPr txBox="1"/>
          <p:nvPr/>
        </p:nvSpPr>
        <p:spPr>
          <a:xfrm>
            <a:off x="722225" y="1331200"/>
            <a:ext cx="6639300" cy="496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50"/>
              <a:buFont typeface="Arial"/>
              <a:buNone/>
            </a:pPr>
            <a:r>
              <a:rPr lang="en-GB" sz="2850" b="1" i="0" u="none" strike="noStrike" cap="none">
                <a:solidFill>
                  <a:srgbClr val="B74398"/>
                </a:solidFill>
                <a:highlight>
                  <a:srgbClr val="F8F9FA"/>
                </a:highlight>
                <a:latin typeface="Roboto"/>
                <a:ea typeface="Roboto"/>
                <a:cs typeface="Roboto"/>
                <a:sym typeface="Roboto"/>
              </a:rPr>
              <a:t>A Message from last years Cohort…</a:t>
            </a:r>
            <a:endParaRPr sz="2850" b="1" i="0" u="none" strike="noStrike" cap="none">
              <a:solidFill>
                <a:srgbClr val="B74398"/>
              </a:solidFill>
              <a:highlight>
                <a:srgbClr val="F8F9FA"/>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2650"/>
              <a:buFont typeface="Arial"/>
              <a:buNone/>
            </a:pPr>
            <a:endParaRPr sz="2650" b="1" i="0" u="none" strike="noStrike" cap="none">
              <a:solidFill>
                <a:srgbClr val="B74398"/>
              </a:solidFill>
              <a:highlight>
                <a:srgbClr val="F8F9FA"/>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2150"/>
              <a:buFont typeface="Arial"/>
              <a:buNone/>
            </a:pPr>
            <a:endParaRPr sz="2150" b="1" i="1" u="none" strike="noStrike" cap="none">
              <a:solidFill>
                <a:srgbClr val="B74398"/>
              </a:solidFill>
              <a:highlight>
                <a:srgbClr val="F8F9FA"/>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GB" sz="2750" i="1" u="none" strike="noStrike" cap="none">
                <a:solidFill>
                  <a:schemeClr val="dk1"/>
                </a:solidFill>
                <a:highlight>
                  <a:srgbClr val="F8F9FA"/>
                </a:highlight>
                <a:latin typeface="Roboto"/>
                <a:ea typeface="Roboto"/>
                <a:cs typeface="Roboto"/>
                <a:sym typeface="Roboto"/>
              </a:rPr>
              <a:t>“The Attachment Aware Schools Award has been exceptionally impactful; particularly on mindset!”</a:t>
            </a:r>
            <a:endParaRPr sz="2750" i="1" u="none" strike="noStrike" cap="none">
              <a:solidFill>
                <a:schemeClr val="dk1"/>
              </a:solidFill>
              <a:highlight>
                <a:srgbClr val="F8F9FA"/>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2750" i="1">
              <a:solidFill>
                <a:schemeClr val="dk1"/>
              </a:solidFill>
              <a:highlight>
                <a:srgbClr val="F8F9FA"/>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GB" sz="2750">
                <a:solidFill>
                  <a:srgbClr val="B74398"/>
                </a:solidFill>
                <a:highlight>
                  <a:srgbClr val="F8F9FA"/>
                </a:highlight>
                <a:latin typeface="Roboto"/>
                <a:ea typeface="Roboto"/>
                <a:cs typeface="Roboto"/>
                <a:sym typeface="Roboto"/>
              </a:rPr>
              <a:t>If you your school has not been on the programme then sign up for 2024-25</a:t>
            </a:r>
            <a:endParaRPr sz="2750">
              <a:solidFill>
                <a:srgbClr val="B74398"/>
              </a:solidFill>
              <a:highlight>
                <a:srgbClr val="F8F9FA"/>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endParaRPr sz="2750" i="1">
              <a:solidFill>
                <a:schemeClr val="dk1"/>
              </a:solidFill>
              <a:highlight>
                <a:srgbClr val="F8F9FA"/>
              </a:highlight>
              <a:latin typeface="Roboto"/>
              <a:ea typeface="Roboto"/>
              <a:cs typeface="Roboto"/>
              <a:sym typeface="Roboto"/>
            </a:endParaRPr>
          </a:p>
          <a:p>
            <a:pPr marL="0" marR="0" lvl="0" indent="0" algn="l" rtl="0">
              <a:lnSpc>
                <a:spcPct val="100000"/>
              </a:lnSpc>
              <a:spcBef>
                <a:spcPts val="0"/>
              </a:spcBef>
              <a:spcAft>
                <a:spcPts val="0"/>
              </a:spcAft>
              <a:buClr>
                <a:schemeClr val="dk1"/>
              </a:buClr>
              <a:buSzPts val="1100"/>
              <a:buFont typeface="Arial"/>
              <a:buNone/>
            </a:pPr>
            <a:r>
              <a:rPr lang="en-GB" sz="2750" i="1">
                <a:solidFill>
                  <a:schemeClr val="dk1"/>
                </a:solidFill>
                <a:highlight>
                  <a:srgbClr val="F8F9FA"/>
                </a:highlight>
                <a:latin typeface="Roboto"/>
                <a:ea typeface="Roboto"/>
                <a:cs typeface="Roboto"/>
                <a:sym typeface="Roboto"/>
              </a:rPr>
              <a:t>tav.juttla@achievingforchildren.org.uk</a:t>
            </a:r>
            <a:endParaRPr sz="2750" i="1">
              <a:solidFill>
                <a:schemeClr val="dk1"/>
              </a:solidFill>
              <a:highlight>
                <a:srgbClr val="F8F9FA"/>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35" name="Google Shape;135;p29"/>
          <p:cNvSpPr txBox="1"/>
          <p:nvPr/>
        </p:nvSpPr>
        <p:spPr>
          <a:xfrm>
            <a:off x="161025" y="574500"/>
            <a:ext cx="3059700" cy="87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b="1">
              <a:solidFill>
                <a:srgbClr val="222222"/>
              </a:solidFill>
              <a:latin typeface="Calibri"/>
              <a:ea typeface="Calibri"/>
              <a:cs typeface="Calibri"/>
              <a:sym typeface="Calibri"/>
            </a:endParaRPr>
          </a:p>
        </p:txBody>
      </p:sp>
      <p:pic>
        <p:nvPicPr>
          <p:cNvPr id="136" name="Google Shape;136;p29"/>
          <p:cNvPicPr preferRelativeResize="0"/>
          <p:nvPr/>
        </p:nvPicPr>
        <p:blipFill rotWithShape="1">
          <a:blip r:embed="rId3">
            <a:alphaModFix/>
          </a:blip>
          <a:srcRect/>
          <a:stretch/>
        </p:blipFill>
        <p:spPr>
          <a:xfrm>
            <a:off x="7454324" y="258204"/>
            <a:ext cx="1612500" cy="12686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30" title="Points scored"/>
          <p:cNvPicPr preferRelativeResize="0"/>
          <p:nvPr/>
        </p:nvPicPr>
        <p:blipFill>
          <a:blip r:embed="rId3">
            <a:alphaModFix/>
          </a:blip>
          <a:stretch>
            <a:fillRect/>
          </a:stretch>
        </p:blipFill>
        <p:spPr>
          <a:xfrm>
            <a:off x="919550" y="1856734"/>
            <a:ext cx="7304901" cy="4516851"/>
          </a:xfrm>
          <a:prstGeom prst="rect">
            <a:avLst/>
          </a:prstGeom>
          <a:noFill/>
          <a:ln>
            <a:noFill/>
          </a:ln>
        </p:spPr>
      </p:pic>
      <p:sp>
        <p:nvSpPr>
          <p:cNvPr id="143" name="Google Shape;143;p30"/>
          <p:cNvSpPr txBox="1"/>
          <p:nvPr/>
        </p:nvSpPr>
        <p:spPr>
          <a:xfrm>
            <a:off x="695125" y="1089275"/>
            <a:ext cx="8126400" cy="11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b="1">
                <a:solidFill>
                  <a:srgbClr val="B21E96"/>
                </a:solidFill>
                <a:latin typeface="Calibri"/>
                <a:ea typeface="Calibri"/>
                <a:cs typeface="Calibri"/>
                <a:sym typeface="Calibri"/>
              </a:rPr>
              <a:t>Whole school training</a:t>
            </a:r>
            <a:endParaRPr sz="3000" b="1">
              <a:solidFill>
                <a:srgbClr val="B21E96"/>
              </a:solidFill>
              <a:latin typeface="Calibri"/>
              <a:ea typeface="Calibri"/>
              <a:cs typeface="Calibri"/>
              <a:sym typeface="Calibri"/>
            </a:endParaRPr>
          </a:p>
        </p:txBody>
      </p:sp>
      <p:pic>
        <p:nvPicPr>
          <p:cNvPr id="144" name="Google Shape;144;p30"/>
          <p:cNvPicPr preferRelativeResize="0"/>
          <p:nvPr/>
        </p:nvPicPr>
        <p:blipFill rotWithShape="1">
          <a:blip r:embed="rId4">
            <a:alphaModFix/>
          </a:blip>
          <a:srcRect/>
          <a:stretch/>
        </p:blipFill>
        <p:spPr>
          <a:xfrm>
            <a:off x="0" y="0"/>
            <a:ext cx="2171700" cy="82393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1"/>
          <p:cNvSpPr txBox="1"/>
          <p:nvPr/>
        </p:nvSpPr>
        <p:spPr>
          <a:xfrm>
            <a:off x="69900" y="1209000"/>
            <a:ext cx="9004200" cy="564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1" i="0" u="none" strike="noStrike" cap="none">
                <a:solidFill>
                  <a:srgbClr val="B21E96"/>
                </a:solidFill>
                <a:latin typeface="Arial"/>
                <a:ea typeface="Arial"/>
                <a:cs typeface="Arial"/>
                <a:sym typeface="Arial"/>
              </a:rPr>
              <a:t>AfC Virtual School and College 202</a:t>
            </a:r>
            <a:r>
              <a:rPr lang="en-GB" sz="2100" b="1">
                <a:solidFill>
                  <a:srgbClr val="B21E96"/>
                </a:solidFill>
              </a:rPr>
              <a:t>3</a:t>
            </a:r>
            <a:r>
              <a:rPr lang="en-GB" sz="2100" b="1" i="0" u="none" strike="noStrike" cap="none">
                <a:solidFill>
                  <a:srgbClr val="B21E96"/>
                </a:solidFill>
                <a:latin typeface="Arial"/>
                <a:ea typeface="Arial"/>
                <a:cs typeface="Arial"/>
                <a:sym typeface="Arial"/>
              </a:rPr>
              <a:t> achievements:</a:t>
            </a:r>
            <a:endParaRPr sz="2100" b="1" i="0" u="none" strike="noStrike" cap="none">
              <a:solidFill>
                <a:srgbClr val="B21E9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a:solidFill>
                <a:schemeClr val="dk1"/>
              </a:solidFill>
            </a:endParaRPr>
          </a:p>
          <a:p>
            <a:pPr marL="0" marR="0" lvl="0" indent="0" algn="l" rtl="0">
              <a:lnSpc>
                <a:spcPct val="100000"/>
              </a:lnSpc>
              <a:spcBef>
                <a:spcPts val="0"/>
              </a:spcBef>
              <a:spcAft>
                <a:spcPts val="0"/>
              </a:spcAft>
              <a:buClr>
                <a:srgbClr val="000000"/>
              </a:buClr>
              <a:buSzPts val="1600"/>
              <a:buFont typeface="Arial"/>
              <a:buNone/>
            </a:pPr>
            <a:r>
              <a:rPr lang="en-GB" sz="1800" b="1" i="0" u="none" strike="noStrike" cap="none">
                <a:solidFill>
                  <a:schemeClr val="dk1"/>
                </a:solidFill>
                <a:latin typeface="Arial"/>
                <a:ea typeface="Arial"/>
                <a:cs typeface="Arial"/>
                <a:sym typeface="Arial"/>
              </a:rPr>
              <a:t>KS4</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Arial"/>
                <a:ea typeface="Arial"/>
                <a:cs typeface="Arial"/>
                <a:sym typeface="Arial"/>
              </a:rPr>
              <a:t>Attainment 8 </a:t>
            </a:r>
            <a:r>
              <a:rPr lang="en-GB" sz="1800">
                <a:solidFill>
                  <a:schemeClr val="dk1"/>
                </a:solidFill>
              </a:rPr>
              <a:t>28</a:t>
            </a:r>
            <a:r>
              <a:rPr lang="en-GB" sz="1800" b="0" i="0" u="none" strike="noStrike" cap="none">
                <a:solidFill>
                  <a:schemeClr val="dk1"/>
                </a:solidFill>
                <a:latin typeface="Arial"/>
                <a:ea typeface="Arial"/>
                <a:cs typeface="Arial"/>
                <a:sym typeface="Arial"/>
              </a:rPr>
              <a:t> compared with 2</a:t>
            </a:r>
            <a:r>
              <a:rPr lang="en-GB" sz="1800">
                <a:solidFill>
                  <a:schemeClr val="dk1"/>
                </a:solidFill>
              </a:rPr>
              <a:t>0</a:t>
            </a:r>
            <a:r>
              <a:rPr lang="en-GB" sz="1800" b="0" i="0" u="none" strike="noStrike" cap="none">
                <a:solidFill>
                  <a:schemeClr val="dk1"/>
                </a:solidFill>
                <a:latin typeface="Arial"/>
                <a:ea typeface="Arial"/>
                <a:cs typeface="Arial"/>
                <a:sym typeface="Arial"/>
              </a:rPr>
              <a:t>.</a:t>
            </a:r>
            <a:r>
              <a:rPr lang="en-GB" sz="1800">
                <a:solidFill>
                  <a:schemeClr val="dk1"/>
                </a:solidFill>
              </a:rPr>
              <a:t>3</a:t>
            </a:r>
            <a:r>
              <a:rPr lang="en-GB" sz="1800" b="0" i="0" u="none" strike="noStrike" cap="none">
                <a:solidFill>
                  <a:schemeClr val="dk1"/>
                </a:solidFill>
                <a:latin typeface="Arial"/>
                <a:ea typeface="Arial"/>
                <a:cs typeface="Arial"/>
                <a:sym typeface="Arial"/>
              </a:rPr>
              <a:t> National looked after and </a:t>
            </a:r>
            <a:r>
              <a:rPr lang="en-GB" sz="1800">
                <a:solidFill>
                  <a:schemeClr val="dk1"/>
                </a:solidFill>
              </a:rPr>
              <a:t>48</a:t>
            </a:r>
            <a:r>
              <a:rPr lang="en-GB" sz="1800" b="0" i="0" u="none" strike="noStrike" cap="none">
                <a:solidFill>
                  <a:schemeClr val="dk1"/>
                </a:solidFill>
                <a:latin typeface="Arial"/>
                <a:ea typeface="Arial"/>
                <a:cs typeface="Arial"/>
                <a:sym typeface="Arial"/>
              </a:rPr>
              <a:t>.</a:t>
            </a:r>
            <a:r>
              <a:rPr lang="en-GB" sz="1800">
                <a:solidFill>
                  <a:schemeClr val="dk1"/>
                </a:solidFill>
              </a:rPr>
              <a:t>8</a:t>
            </a:r>
            <a:r>
              <a:rPr lang="en-GB" sz="1800" b="0" i="0" u="none" strike="noStrike" cap="none">
                <a:solidFill>
                  <a:schemeClr val="dk1"/>
                </a:solidFill>
                <a:latin typeface="Arial"/>
                <a:ea typeface="Arial"/>
                <a:cs typeface="Arial"/>
                <a:sym typeface="Arial"/>
              </a:rPr>
              <a:t> all pupils</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Arial"/>
                <a:ea typeface="Arial"/>
                <a:cs typeface="Arial"/>
                <a:sym typeface="Arial"/>
              </a:rPr>
              <a:t>English and Maths grade 5 </a:t>
            </a:r>
            <a:r>
              <a:rPr lang="en-GB" sz="1800">
                <a:solidFill>
                  <a:schemeClr val="dk1"/>
                </a:solidFill>
              </a:rPr>
              <a:t>18</a:t>
            </a:r>
            <a:r>
              <a:rPr lang="en-GB" sz="1800" b="0" i="0" u="none" strike="noStrike" cap="none">
                <a:solidFill>
                  <a:schemeClr val="dk1"/>
                </a:solidFill>
                <a:latin typeface="Arial"/>
                <a:ea typeface="Arial"/>
                <a:cs typeface="Arial"/>
                <a:sym typeface="Arial"/>
              </a:rPr>
              <a:t>% compared with 1</a:t>
            </a:r>
            <a:r>
              <a:rPr lang="en-GB" sz="1800">
                <a:solidFill>
                  <a:schemeClr val="dk1"/>
                </a:solidFill>
              </a:rPr>
              <a:t>1</a:t>
            </a:r>
            <a:r>
              <a:rPr lang="en-GB" sz="1800" b="0" i="0" u="none" strike="noStrike" cap="none">
                <a:solidFill>
                  <a:schemeClr val="dk1"/>
                </a:solidFill>
                <a:latin typeface="Arial"/>
                <a:ea typeface="Arial"/>
                <a:cs typeface="Arial"/>
                <a:sym typeface="Arial"/>
              </a:rPr>
              <a:t>% CLA nationally </a:t>
            </a:r>
            <a:endParaRPr sz="1800">
              <a:solidFill>
                <a:schemeClr val="dk1"/>
              </a:solidFill>
            </a:endParaRPr>
          </a:p>
          <a:p>
            <a:pPr marL="457200" marR="0" lvl="0" indent="0" algn="l" rtl="0">
              <a:lnSpc>
                <a:spcPct val="100000"/>
              </a:lnSpc>
              <a:spcBef>
                <a:spcPts val="0"/>
              </a:spcBef>
              <a:spcAft>
                <a:spcPts val="0"/>
              </a:spcAft>
              <a:buNone/>
            </a:pPr>
            <a:endParaRPr sz="1800">
              <a:solidFill>
                <a:schemeClr val="dk1"/>
              </a:solidFill>
            </a:endParaRPr>
          </a:p>
          <a:p>
            <a:pPr marL="457200" marR="0" lvl="0" indent="0" algn="l" rtl="0">
              <a:lnSpc>
                <a:spcPct val="100000"/>
              </a:lnSpc>
              <a:spcBef>
                <a:spcPts val="0"/>
              </a:spcBef>
              <a:spcAft>
                <a:spcPts val="0"/>
              </a:spcAft>
              <a:buNone/>
            </a:pPr>
            <a:endParaRPr sz="1800">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n-GB" sz="1800" b="1" i="0" u="none" strike="noStrike" cap="none">
                <a:solidFill>
                  <a:schemeClr val="dk1"/>
                </a:solidFill>
                <a:latin typeface="Arial"/>
                <a:ea typeface="Arial"/>
                <a:cs typeface="Arial"/>
                <a:sym typeface="Arial"/>
              </a:rPr>
              <a:t>KS5</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GB" sz="1800">
                <a:solidFill>
                  <a:schemeClr val="dk1"/>
                </a:solidFill>
              </a:rPr>
              <a:t>95.2</a:t>
            </a:r>
            <a:r>
              <a:rPr lang="en-GB" sz="1800" b="0" i="0" u="none" strike="noStrike" cap="none">
                <a:solidFill>
                  <a:schemeClr val="dk1"/>
                </a:solidFill>
                <a:latin typeface="Arial"/>
                <a:ea typeface="Arial"/>
                <a:cs typeface="Arial"/>
                <a:sym typeface="Arial"/>
              </a:rPr>
              <a:t>% </a:t>
            </a:r>
            <a:r>
              <a:rPr lang="en-GB" sz="1800">
                <a:solidFill>
                  <a:schemeClr val="dk1"/>
                </a:solidFill>
              </a:rPr>
              <a:t>achieved qualifications</a:t>
            </a:r>
            <a:r>
              <a:rPr lang="en-GB" sz="1800" b="0" i="0" u="none" strike="noStrike" cap="none">
                <a:solidFill>
                  <a:schemeClr val="dk1"/>
                </a:solidFill>
                <a:latin typeface="Arial"/>
                <a:ea typeface="Arial"/>
                <a:cs typeface="Arial"/>
                <a:sym typeface="Arial"/>
              </a:rPr>
              <a:t> at a level appropriate to their ability</a:t>
            </a:r>
            <a:r>
              <a:rPr lang="en-GB" sz="1800">
                <a:solidFill>
                  <a:schemeClr val="dk1"/>
                </a:solidFill>
              </a:rPr>
              <a:t>. </a:t>
            </a:r>
            <a:r>
              <a:rPr lang="en-GB" sz="1800" b="0" i="0" u="none" strike="noStrike" cap="none">
                <a:solidFill>
                  <a:schemeClr val="dk1"/>
                </a:solidFill>
                <a:latin typeface="Arial"/>
                <a:ea typeface="Arial"/>
                <a:cs typeface="Arial"/>
                <a:sym typeface="Arial"/>
              </a:rPr>
              <a:t>This compares with 46% in 2019 and 80% in 2021</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Char char="•"/>
            </a:pPr>
            <a:r>
              <a:rPr lang="en-GB" sz="1800">
                <a:solidFill>
                  <a:schemeClr val="dk1"/>
                </a:solidFill>
              </a:rPr>
              <a:t>35.7% </a:t>
            </a:r>
            <a:r>
              <a:rPr lang="en-GB" sz="1800" b="0" i="0" u="none" strike="noStrike" cap="none">
                <a:solidFill>
                  <a:schemeClr val="dk1"/>
                </a:solidFill>
                <a:latin typeface="Arial"/>
                <a:ea typeface="Arial"/>
                <a:cs typeface="Arial"/>
                <a:sym typeface="Arial"/>
              </a:rPr>
              <a:t>undertook level 3 qualifications compared to 51% of non-looked after young people. In 2019 </a:t>
            </a:r>
            <a:r>
              <a:rPr lang="en-GB" sz="1800">
                <a:solidFill>
                  <a:schemeClr val="dk1"/>
                </a:solidFill>
              </a:rPr>
              <a:t>22.7</a:t>
            </a:r>
            <a:r>
              <a:rPr lang="en-GB" sz="1800" b="0" i="0" u="none" strike="noStrike" cap="none">
                <a:solidFill>
                  <a:schemeClr val="dk1"/>
                </a:solidFill>
                <a:latin typeface="Arial"/>
                <a:ea typeface="Arial"/>
                <a:cs typeface="Arial"/>
                <a:sym typeface="Arial"/>
              </a:rPr>
              <a:t>% of AfC young people achieved this level of qualification.</a:t>
            </a:r>
            <a:endParaRPr sz="18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Char char="•"/>
            </a:pPr>
            <a:r>
              <a:rPr lang="en-GB" sz="1800" b="0" i="0" u="none" strike="noStrike" cap="none">
                <a:solidFill>
                  <a:schemeClr val="dk1"/>
                </a:solidFill>
                <a:latin typeface="Arial"/>
                <a:ea typeface="Arial"/>
                <a:cs typeface="Arial"/>
                <a:sym typeface="Arial"/>
              </a:rPr>
              <a:t>20.3% admission to University compared with 6% Nationally</a:t>
            </a:r>
            <a:endParaRPr sz="1800" b="0"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1800">
              <a:solidFill>
                <a:schemeClr val="dk1"/>
              </a:solidFill>
            </a:endParaRPr>
          </a:p>
          <a:p>
            <a:pPr marL="0" marR="0" lvl="0" indent="0" algn="l" rtl="0">
              <a:lnSpc>
                <a:spcPct val="100000"/>
              </a:lnSpc>
              <a:spcBef>
                <a:spcPts val="0"/>
              </a:spcBef>
              <a:spcAft>
                <a:spcPts val="0"/>
              </a:spcAft>
              <a:buClr>
                <a:schemeClr val="dk1"/>
              </a:buClr>
              <a:buSzPts val="1800"/>
              <a:buChar char="•"/>
            </a:pPr>
            <a:r>
              <a:rPr lang="en-GB" sz="1800">
                <a:solidFill>
                  <a:schemeClr val="dk1"/>
                </a:solidFill>
              </a:rPr>
              <a:t>14.2% of Year 13 completed the year as NEET compared with 28.5% Nationally</a:t>
            </a:r>
            <a:endParaRPr sz="1800">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p:txBody>
      </p:sp>
      <p:pic>
        <p:nvPicPr>
          <p:cNvPr id="151" name="Google Shape;151;p31"/>
          <p:cNvPicPr preferRelativeResize="0"/>
          <p:nvPr/>
        </p:nvPicPr>
        <p:blipFill rotWithShape="1">
          <a:blip r:embed="rId3">
            <a:alphaModFix/>
          </a:blip>
          <a:srcRect/>
          <a:stretch/>
        </p:blipFill>
        <p:spPr>
          <a:xfrm>
            <a:off x="7454327" y="258191"/>
            <a:ext cx="1112965" cy="875665"/>
          </a:xfrm>
          <a:prstGeom prst="rect">
            <a:avLst/>
          </a:prstGeom>
          <a:noFill/>
          <a:ln>
            <a:noFill/>
          </a:ln>
        </p:spPr>
      </p:pic>
      <p:pic>
        <p:nvPicPr>
          <p:cNvPr id="152" name="Google Shape;152;p31"/>
          <p:cNvPicPr preferRelativeResize="0"/>
          <p:nvPr/>
        </p:nvPicPr>
        <p:blipFill rotWithShape="1">
          <a:blip r:embed="rId4">
            <a:alphaModFix/>
          </a:blip>
          <a:srcRect/>
          <a:stretch/>
        </p:blipFill>
        <p:spPr>
          <a:xfrm>
            <a:off x="-2" y="-4"/>
            <a:ext cx="2420322" cy="91447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32"/>
          <p:cNvPicPr preferRelativeResize="0"/>
          <p:nvPr/>
        </p:nvPicPr>
        <p:blipFill rotWithShape="1">
          <a:blip r:embed="rId3">
            <a:alphaModFix/>
          </a:blip>
          <a:srcRect/>
          <a:stretch/>
        </p:blipFill>
        <p:spPr>
          <a:xfrm>
            <a:off x="6434223" y="98346"/>
            <a:ext cx="2420322" cy="914479"/>
          </a:xfrm>
          <a:prstGeom prst="rect">
            <a:avLst/>
          </a:prstGeom>
          <a:noFill/>
          <a:ln>
            <a:noFill/>
          </a:ln>
        </p:spPr>
      </p:pic>
      <p:sp>
        <p:nvSpPr>
          <p:cNvPr id="158" name="Google Shape;158;p32"/>
          <p:cNvSpPr txBox="1"/>
          <p:nvPr/>
        </p:nvSpPr>
        <p:spPr>
          <a:xfrm>
            <a:off x="1599025" y="340825"/>
            <a:ext cx="5440200" cy="67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rgbClr val="B74398"/>
              </a:buClr>
              <a:buSzPts val="5400"/>
              <a:buFont typeface="Arial"/>
              <a:buNone/>
            </a:pPr>
            <a:r>
              <a:rPr lang="en-GB" sz="4300" b="1">
                <a:solidFill>
                  <a:srgbClr val="B74398"/>
                </a:solidFill>
                <a:latin typeface="Calibri"/>
                <a:ea typeface="Calibri"/>
                <a:cs typeface="Calibri"/>
                <a:sym typeface="Calibri"/>
              </a:rPr>
              <a:t> </a:t>
            </a:r>
            <a:endParaRPr sz="4300" b="1" i="0" u="none" strike="noStrike" cap="none">
              <a:solidFill>
                <a:srgbClr val="B74398"/>
              </a:solidFill>
              <a:latin typeface="Calibri"/>
              <a:ea typeface="Calibri"/>
              <a:cs typeface="Calibri"/>
              <a:sym typeface="Calibri"/>
            </a:endParaRPr>
          </a:p>
        </p:txBody>
      </p:sp>
      <p:sp>
        <p:nvSpPr>
          <p:cNvPr id="159" name="Google Shape;159;p32"/>
          <p:cNvSpPr txBox="1"/>
          <p:nvPr/>
        </p:nvSpPr>
        <p:spPr>
          <a:xfrm>
            <a:off x="423575" y="1012825"/>
            <a:ext cx="8506800" cy="3324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800" b="1">
              <a:highlight>
                <a:srgbClr val="FFFFFF"/>
              </a:highlight>
              <a:latin typeface="Calibri"/>
              <a:ea typeface="Calibri"/>
              <a:cs typeface="Calibri"/>
              <a:sym typeface="Calibri"/>
            </a:endParaRPr>
          </a:p>
          <a:p>
            <a:pPr marL="0" lvl="0" indent="0" algn="ctr" rtl="0">
              <a:spcBef>
                <a:spcPts val="0"/>
              </a:spcBef>
              <a:spcAft>
                <a:spcPts val="0"/>
              </a:spcAft>
              <a:buNone/>
            </a:pPr>
            <a:endParaRPr sz="3800">
              <a:highlight>
                <a:srgbClr val="FFFFFF"/>
              </a:highlight>
              <a:latin typeface="Calibri"/>
              <a:ea typeface="Calibri"/>
              <a:cs typeface="Calibri"/>
              <a:sym typeface="Calibri"/>
            </a:endParaRPr>
          </a:p>
          <a:p>
            <a:pPr marL="0" lvl="0" indent="0" algn="ctr" rtl="0">
              <a:spcBef>
                <a:spcPts val="0"/>
              </a:spcBef>
              <a:spcAft>
                <a:spcPts val="0"/>
              </a:spcAft>
              <a:buNone/>
            </a:pPr>
            <a:endParaRPr sz="3200" b="1">
              <a:solidFill>
                <a:schemeClr val="dk1"/>
              </a:solidFill>
              <a:latin typeface="Calibri"/>
              <a:ea typeface="Calibri"/>
              <a:cs typeface="Calibri"/>
              <a:sym typeface="Calibri"/>
            </a:endParaRPr>
          </a:p>
          <a:p>
            <a:pPr marL="0" lvl="0" indent="0" algn="ctr" rtl="0">
              <a:spcBef>
                <a:spcPts val="0"/>
              </a:spcBef>
              <a:spcAft>
                <a:spcPts val="0"/>
              </a:spcAft>
              <a:buNone/>
            </a:pPr>
            <a:endParaRPr sz="9600" b="1">
              <a:solidFill>
                <a:schemeClr val="dk1"/>
              </a:solidFill>
              <a:latin typeface="Calibri"/>
              <a:ea typeface="Calibri"/>
              <a:cs typeface="Calibri"/>
              <a:sym typeface="Calibri"/>
            </a:endParaRPr>
          </a:p>
        </p:txBody>
      </p:sp>
      <p:sp>
        <p:nvSpPr>
          <p:cNvPr id="160" name="Google Shape;160;p32"/>
          <p:cNvSpPr txBox="1"/>
          <p:nvPr/>
        </p:nvSpPr>
        <p:spPr>
          <a:xfrm>
            <a:off x="396550" y="928875"/>
            <a:ext cx="56706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b="1">
                <a:latin typeface="Calibri"/>
                <a:ea typeface="Calibri"/>
                <a:cs typeface="Calibri"/>
                <a:sym typeface="Calibri"/>
              </a:rPr>
              <a:t>“I got into medicine at Manchester! :) Thank you for everything” </a:t>
            </a:r>
            <a:endParaRPr sz="2600" b="1">
              <a:latin typeface="Calibri"/>
              <a:ea typeface="Calibri"/>
              <a:cs typeface="Calibri"/>
              <a:sym typeface="Calibri"/>
            </a:endParaRPr>
          </a:p>
        </p:txBody>
      </p:sp>
      <p:sp>
        <p:nvSpPr>
          <p:cNvPr id="161" name="Google Shape;161;p32"/>
          <p:cNvSpPr txBox="1"/>
          <p:nvPr/>
        </p:nvSpPr>
        <p:spPr>
          <a:xfrm>
            <a:off x="2297775" y="2028875"/>
            <a:ext cx="6084000" cy="6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500" b="1">
                <a:solidFill>
                  <a:srgbClr val="B74398"/>
                </a:solidFill>
                <a:latin typeface="Calibri"/>
                <a:ea typeface="Calibri"/>
                <a:cs typeface="Calibri"/>
                <a:sym typeface="Calibri"/>
              </a:rPr>
              <a:t>“I start College tomorrow, I’m doing level 2 Diploma in sports. Football is going great thank you.” </a:t>
            </a:r>
            <a:endParaRPr sz="2500" b="1">
              <a:solidFill>
                <a:srgbClr val="B74398"/>
              </a:solidFill>
              <a:latin typeface="Calibri"/>
              <a:ea typeface="Calibri"/>
              <a:cs typeface="Calibri"/>
              <a:sym typeface="Calibri"/>
            </a:endParaRPr>
          </a:p>
        </p:txBody>
      </p:sp>
      <p:sp>
        <p:nvSpPr>
          <p:cNvPr id="162" name="Google Shape;162;p32"/>
          <p:cNvSpPr txBox="1"/>
          <p:nvPr/>
        </p:nvSpPr>
        <p:spPr>
          <a:xfrm>
            <a:off x="722475" y="3386900"/>
            <a:ext cx="5853000" cy="6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b="1">
                <a:latin typeface="Calibri"/>
                <a:ea typeface="Calibri"/>
                <a:cs typeface="Calibri"/>
                <a:sym typeface="Calibri"/>
              </a:rPr>
              <a:t>“...getting the business off the ground. Hustling everyday” </a:t>
            </a:r>
            <a:endParaRPr sz="2600" b="1">
              <a:latin typeface="Calibri"/>
              <a:ea typeface="Calibri"/>
              <a:cs typeface="Calibri"/>
              <a:sym typeface="Calibri"/>
            </a:endParaRPr>
          </a:p>
        </p:txBody>
      </p:sp>
      <p:sp>
        <p:nvSpPr>
          <p:cNvPr id="163" name="Google Shape;163;p32"/>
          <p:cNvSpPr txBox="1"/>
          <p:nvPr/>
        </p:nvSpPr>
        <p:spPr>
          <a:xfrm>
            <a:off x="396550" y="4603625"/>
            <a:ext cx="6642600" cy="11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600" b="1">
                <a:solidFill>
                  <a:srgbClr val="B74398"/>
                </a:solidFill>
                <a:latin typeface="Calibri"/>
                <a:ea typeface="Calibri"/>
                <a:cs typeface="Calibri"/>
                <a:sym typeface="Calibri"/>
              </a:rPr>
              <a:t>“My place is confirmed [Kingston University scholarship]. I will definitely go out with my friends and celebrate. I am excited”</a:t>
            </a:r>
            <a:endParaRPr sz="2600" b="1">
              <a:solidFill>
                <a:srgbClr val="B74398"/>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3"/>
          <p:cNvSpPr txBox="1"/>
          <p:nvPr/>
        </p:nvSpPr>
        <p:spPr>
          <a:xfrm>
            <a:off x="841050" y="1915075"/>
            <a:ext cx="7461900" cy="4248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GB" sz="3100" b="1">
                <a:solidFill>
                  <a:srgbClr val="B74398"/>
                </a:solidFill>
                <a:latin typeface="Calibri"/>
                <a:ea typeface="Calibri"/>
                <a:cs typeface="Calibri"/>
                <a:sym typeface="Calibri"/>
              </a:rPr>
              <a:t>Other Priorities</a:t>
            </a:r>
            <a:endParaRPr sz="3100" b="1">
              <a:solidFill>
                <a:srgbClr val="B74398"/>
              </a:solidFill>
              <a:latin typeface="Calibri"/>
              <a:ea typeface="Calibri"/>
              <a:cs typeface="Calibri"/>
              <a:sym typeface="Calibri"/>
            </a:endParaRPr>
          </a:p>
          <a:p>
            <a:pPr marL="457200" lvl="0" indent="0" algn="l" rtl="0">
              <a:spcBef>
                <a:spcPts val="0"/>
              </a:spcBef>
              <a:spcAft>
                <a:spcPts val="0"/>
              </a:spcAft>
              <a:buNone/>
            </a:pPr>
            <a:endParaRPr sz="19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GB" sz="2000">
                <a:latin typeface="Calibri"/>
                <a:ea typeface="Calibri"/>
                <a:cs typeface="Calibri"/>
                <a:sym typeface="Calibri"/>
              </a:rPr>
              <a:t>Extended Duties - supporting CIN and CP students</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GB" sz="2000">
                <a:latin typeface="Calibri"/>
                <a:ea typeface="Calibri"/>
                <a:cs typeface="Calibri"/>
                <a:sym typeface="Calibri"/>
              </a:rPr>
              <a:t>Reducing Absence- CLA currently 3.6% Average Absence and 11.4% Persistent Absence and CIn and CP although high are below national.   </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GB" sz="2000">
                <a:latin typeface="Calibri"/>
                <a:ea typeface="Calibri"/>
                <a:cs typeface="Calibri"/>
                <a:sym typeface="Calibri"/>
              </a:rPr>
              <a:t>Reducing Exclusion - 11 Exclusions CIN and 16 CP last school year- future for these children is statistically not positive</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GB" sz="2000">
                <a:latin typeface="Calibri"/>
                <a:ea typeface="Calibri"/>
                <a:cs typeface="Calibri"/>
                <a:sym typeface="Calibri"/>
              </a:rPr>
              <a:t>School stability for CLA - down 10% to 69% from a year ago. </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GB" sz="2000">
                <a:latin typeface="Calibri"/>
                <a:ea typeface="Calibri"/>
                <a:cs typeface="Calibri"/>
                <a:sym typeface="Calibri"/>
              </a:rPr>
              <a:t>Transition Hub - 12 week programme supporting Child, Home and School</a:t>
            </a:r>
            <a:endParaRPr sz="2000">
              <a:latin typeface="Calibri"/>
              <a:ea typeface="Calibri"/>
              <a:cs typeface="Calibri"/>
              <a:sym typeface="Calibri"/>
            </a:endParaRPr>
          </a:p>
          <a:p>
            <a:pPr marL="457200" lvl="0" indent="-355600" algn="l" rtl="0">
              <a:spcBef>
                <a:spcPts val="0"/>
              </a:spcBef>
              <a:spcAft>
                <a:spcPts val="0"/>
              </a:spcAft>
              <a:buSzPts val="2000"/>
              <a:buFont typeface="Calibri"/>
              <a:buChar char="●"/>
            </a:pPr>
            <a:r>
              <a:rPr lang="en-GB" sz="2000">
                <a:latin typeface="Calibri"/>
                <a:ea typeface="Calibri"/>
                <a:cs typeface="Calibri"/>
                <a:sym typeface="Calibri"/>
              </a:rPr>
              <a:t>Welcome Programme - ESOL and trips for UASC students</a:t>
            </a:r>
            <a:endParaRPr sz="20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70" name="Google Shape;170;p33"/>
          <p:cNvPicPr preferRelativeResize="0"/>
          <p:nvPr/>
        </p:nvPicPr>
        <p:blipFill rotWithShape="1">
          <a:blip r:embed="rId3">
            <a:alphaModFix/>
          </a:blip>
          <a:srcRect/>
          <a:stretch/>
        </p:blipFill>
        <p:spPr>
          <a:xfrm>
            <a:off x="6434223" y="98346"/>
            <a:ext cx="2420322" cy="914479"/>
          </a:xfrm>
          <a:prstGeom prst="rect">
            <a:avLst/>
          </a:prstGeom>
          <a:noFill/>
          <a:ln>
            <a:noFill/>
          </a:ln>
        </p:spPr>
      </p:pic>
      <p:pic>
        <p:nvPicPr>
          <p:cNvPr id="171" name="Google Shape;171;p33"/>
          <p:cNvPicPr preferRelativeResize="0"/>
          <p:nvPr/>
        </p:nvPicPr>
        <p:blipFill rotWithShape="1">
          <a:blip r:embed="rId4">
            <a:alphaModFix/>
          </a:blip>
          <a:srcRect/>
          <a:stretch/>
        </p:blipFill>
        <p:spPr>
          <a:xfrm>
            <a:off x="0" y="-1"/>
            <a:ext cx="1885850" cy="14837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4" descr="S:\Childrens Services &amp; Culture\CDSI\PPC - Comms\2540 AfC Rebranding\Branding development\Matter&amp;Co\Master Logo Suite\AFC Main Logo\CMYK\PNGs\With Strapline\AfC_CMYK-Strapline_foryellowbackground.png"/>
          <p:cNvPicPr preferRelativeResize="0"/>
          <p:nvPr/>
        </p:nvPicPr>
        <p:blipFill rotWithShape="1">
          <a:blip r:embed="rId3">
            <a:alphaModFix/>
          </a:blip>
          <a:srcRect/>
          <a:stretch/>
        </p:blipFill>
        <p:spPr>
          <a:xfrm>
            <a:off x="1717675" y="1924050"/>
            <a:ext cx="5872166" cy="27654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362CFF-F37B-5BB9-A836-CE7F51EDBF96}"/>
              </a:ext>
            </a:extLst>
          </p:cNvPr>
          <p:cNvSpPr txBox="1"/>
          <p:nvPr/>
        </p:nvSpPr>
        <p:spPr>
          <a:xfrm>
            <a:off x="4410075" y="5010150"/>
            <a:ext cx="1696045" cy="790575"/>
          </a:xfrm>
          <a:prstGeom prst="rect">
            <a:avLst/>
          </a:prstGeom>
          <a:noFill/>
        </p:spPr>
        <p:txBody>
          <a:bodyPr wrap="square" rtlCol="0">
            <a:spAutoFit/>
          </a:bodyPr>
          <a:lstStyle/>
          <a:p>
            <a:endParaRPr lang="en-GB" dirty="0"/>
          </a:p>
        </p:txBody>
      </p:sp>
      <p:sp>
        <p:nvSpPr>
          <p:cNvPr id="7" name="Rectangle 2">
            <a:extLst>
              <a:ext uri="{FF2B5EF4-FFF2-40B4-BE49-F238E27FC236}">
                <a16:creationId xmlns:a16="http://schemas.microsoft.com/office/drawing/2014/main" id="{ABF63E0A-178D-538E-5660-928C74269188}"/>
              </a:ext>
            </a:extLst>
          </p:cNvPr>
          <p:cNvSpPr>
            <a:spLocks noChangeArrowheads="1"/>
          </p:cNvSpPr>
          <p:nvPr/>
        </p:nvSpPr>
        <p:spPr bwMode="auto">
          <a:xfrm>
            <a:off x="4096047" y="549443"/>
            <a:ext cx="4933950"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Children and Young People’s Plan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rPr>
              <a:t>https://rbwm.afcinfo.org.uk/pages/community-information/information-and-advice/rbwm-children-and-young-people's-partnership/children-and-young-people-s-plan</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5B12E062-34C6-D5C7-AD0A-E16EF0F13CFA}"/>
              </a:ext>
            </a:extLst>
          </p:cNvPr>
          <p:cNvSpPr txBox="1"/>
          <p:nvPr/>
        </p:nvSpPr>
        <p:spPr>
          <a:xfrm>
            <a:off x="686097" y="5139006"/>
            <a:ext cx="4572000" cy="1169551"/>
          </a:xfrm>
          <a:prstGeom prst="rect">
            <a:avLst/>
          </a:prstGeom>
          <a:noFill/>
        </p:spPr>
        <p:txBody>
          <a:bodyPr wrap="square">
            <a:spAutoFit/>
          </a:bodyPr>
          <a:lstStyle/>
          <a:p>
            <a:r>
              <a:rPr lang="en-GB" b="0" i="0" dirty="0">
                <a:solidFill>
                  <a:srgbClr val="0F1419"/>
                </a:solidFill>
                <a:effectLst/>
                <a:latin typeface="TwitterChirp"/>
              </a:rPr>
              <a:t>As part of </a:t>
            </a:r>
            <a:r>
              <a:rPr lang="en-GB" b="0" i="0" u="none" strike="noStrike" dirty="0">
                <a:solidFill>
                  <a:srgbClr val="1D9BF0"/>
                </a:solidFill>
                <a:effectLst/>
                <a:latin typeface="TwitterChirp"/>
                <a:hlinkClick r:id="rId3"/>
              </a:rPr>
              <a:t>#TheBigAmbition</a:t>
            </a:r>
            <a:r>
              <a:rPr lang="en-GB" b="0" i="0" dirty="0">
                <a:solidFill>
                  <a:srgbClr val="0F1419"/>
                </a:solidFill>
                <a:effectLst/>
                <a:latin typeface="TwitterChirp"/>
              </a:rPr>
              <a:t>, </a:t>
            </a:r>
            <a:r>
              <a:rPr lang="en-GB" dirty="0">
                <a:solidFill>
                  <a:srgbClr val="0F1419"/>
                </a:solidFill>
                <a:latin typeface="TwitterChirp"/>
              </a:rPr>
              <a:t>Rachael </a:t>
            </a:r>
            <a:r>
              <a:rPr lang="en-GB" dirty="0" err="1">
                <a:solidFill>
                  <a:srgbClr val="0F1419"/>
                </a:solidFill>
                <a:latin typeface="TwitterChirp"/>
              </a:rPr>
              <a:t>deSouza</a:t>
            </a:r>
            <a:r>
              <a:rPr lang="en-GB" dirty="0">
                <a:solidFill>
                  <a:srgbClr val="0F1419"/>
                </a:solidFill>
                <a:latin typeface="TwitterChirp"/>
              </a:rPr>
              <a:t> </a:t>
            </a:r>
            <a:r>
              <a:rPr lang="en-GB" b="0" i="0" dirty="0">
                <a:solidFill>
                  <a:srgbClr val="0F1419"/>
                </a:solidFill>
                <a:effectLst/>
                <a:latin typeface="TwitterChirp"/>
              </a:rPr>
              <a:t>wants children all across England to tell her what they would like the Government to focus on to make their lives better. To take part in my survey, head to: </a:t>
            </a:r>
            <a:r>
              <a:rPr lang="en-GB" b="0" i="0" u="none" strike="noStrike" dirty="0">
                <a:solidFill>
                  <a:srgbClr val="1D9BF0"/>
                </a:solidFill>
                <a:effectLst/>
                <a:latin typeface="inherit"/>
                <a:hlinkClick r:id="rId4"/>
              </a:rPr>
              <a:t>https://</a:t>
            </a:r>
            <a:r>
              <a:rPr lang="en-GB" b="0" i="0" u="none" strike="noStrike" dirty="0">
                <a:solidFill>
                  <a:srgbClr val="1D9BF0"/>
                </a:solidFill>
                <a:effectLst/>
                <a:latin typeface="TwitterChirp"/>
                <a:hlinkClick r:id="rId4"/>
              </a:rPr>
              <a:t>childrenscommissioner.gov.uk/thebigambition</a:t>
            </a:r>
            <a:endParaRPr lang="en-GB" dirty="0"/>
          </a:p>
        </p:txBody>
      </p:sp>
      <p:sp>
        <p:nvSpPr>
          <p:cNvPr id="4" name="TextBox 3">
            <a:extLst>
              <a:ext uri="{FF2B5EF4-FFF2-40B4-BE49-F238E27FC236}">
                <a16:creationId xmlns:a16="http://schemas.microsoft.com/office/drawing/2014/main" id="{7F85CA64-AC35-E0D5-9807-D77EF37A3E6E}"/>
              </a:ext>
            </a:extLst>
          </p:cNvPr>
          <p:cNvSpPr txBox="1"/>
          <p:nvPr/>
        </p:nvSpPr>
        <p:spPr>
          <a:xfrm>
            <a:off x="180975" y="1884372"/>
            <a:ext cx="8963025" cy="2677656"/>
          </a:xfrm>
          <a:prstGeom prst="rect">
            <a:avLst/>
          </a:prstGeom>
          <a:noFill/>
        </p:spPr>
        <p:txBody>
          <a:bodyPr wrap="square">
            <a:spAutoFit/>
          </a:bodyPr>
          <a:lstStyle/>
          <a:p>
            <a:pPr algn="l"/>
            <a:r>
              <a:rPr lang="en-GB" sz="1200" b="1" i="0" dirty="0">
                <a:solidFill>
                  <a:srgbClr val="000000"/>
                </a:solidFill>
                <a:effectLst/>
                <a:latin typeface="arial, sans-serif"/>
              </a:rPr>
              <a:t>Multi-agency Threshold Guidance launch- 31 October 2023</a:t>
            </a:r>
            <a:endParaRPr lang="en-GB" sz="1200" b="0" i="0" dirty="0">
              <a:solidFill>
                <a:srgbClr val="222222"/>
              </a:solidFill>
              <a:effectLst/>
              <a:latin typeface="Arial" panose="020B0604020202020204" pitchFamily="34" charset="0"/>
            </a:endParaRPr>
          </a:p>
          <a:p>
            <a:pPr algn="l"/>
            <a:br>
              <a:rPr lang="en-GB" sz="1200" b="0" i="0" dirty="0">
                <a:solidFill>
                  <a:srgbClr val="000000"/>
                </a:solidFill>
                <a:effectLst/>
                <a:latin typeface="arial, sans-serif"/>
              </a:rPr>
            </a:br>
            <a:endParaRPr lang="en-GB" sz="1200" b="0" i="0" dirty="0">
              <a:solidFill>
                <a:srgbClr val="222222"/>
              </a:solidFill>
              <a:effectLst/>
              <a:latin typeface="Arial" panose="020B0604020202020204" pitchFamily="34" charset="0"/>
            </a:endParaRPr>
          </a:p>
          <a:p>
            <a:pPr algn="l"/>
            <a:r>
              <a:rPr lang="en-GB" sz="1200" b="0" i="0" dirty="0">
                <a:solidFill>
                  <a:srgbClr val="000000"/>
                </a:solidFill>
                <a:effectLst/>
                <a:latin typeface="arial, sans-serif"/>
              </a:rPr>
              <a:t>AfC are offering a choice of two workshops on the 31/10/2023 to launch our freshly updated Multi agency threshold guidance to all partners who support our children and young people . The sessions will be facilitated by colleagues from AfC Early help, Social care and Education.</a:t>
            </a:r>
            <a:endParaRPr lang="en-GB" sz="1200" b="0" i="0" dirty="0">
              <a:solidFill>
                <a:srgbClr val="222222"/>
              </a:solidFill>
              <a:effectLst/>
              <a:latin typeface="Arial" panose="020B0604020202020204" pitchFamily="34" charset="0"/>
            </a:endParaRPr>
          </a:p>
          <a:p>
            <a:pPr algn="l"/>
            <a:endParaRPr lang="en-GB" sz="1200" b="0" i="0" dirty="0">
              <a:solidFill>
                <a:srgbClr val="222222"/>
              </a:solidFill>
              <a:effectLst/>
              <a:latin typeface="Arial" panose="020B0604020202020204" pitchFamily="34" charset="0"/>
            </a:endParaRPr>
          </a:p>
          <a:p>
            <a:pPr algn="l"/>
            <a:r>
              <a:rPr lang="en-GB" sz="1200" b="0" i="0" dirty="0">
                <a:solidFill>
                  <a:srgbClr val="000000"/>
                </a:solidFill>
                <a:effectLst/>
                <a:latin typeface="arial, sans-serif"/>
              </a:rPr>
              <a:t>The workshops will give all attendees an update on the latest guidance and then an opportunity to discuss some case studies before sharing best practice around Information sharing and consent.</a:t>
            </a:r>
            <a:endParaRPr lang="en-GB" sz="1200" b="0" i="0" dirty="0">
              <a:solidFill>
                <a:srgbClr val="222222"/>
              </a:solidFill>
              <a:effectLst/>
              <a:latin typeface="Arial" panose="020B0604020202020204" pitchFamily="34" charset="0"/>
            </a:endParaRPr>
          </a:p>
          <a:p>
            <a:pPr algn="l"/>
            <a:endParaRPr lang="en-GB" sz="1200" b="0" i="0" dirty="0">
              <a:solidFill>
                <a:srgbClr val="222222"/>
              </a:solidFill>
              <a:effectLst/>
              <a:latin typeface="Arial" panose="020B0604020202020204" pitchFamily="34" charset="0"/>
            </a:endParaRPr>
          </a:p>
          <a:p>
            <a:pPr algn="l"/>
            <a:r>
              <a:rPr lang="en-GB" sz="1200" b="0" i="0" dirty="0">
                <a:solidFill>
                  <a:srgbClr val="000000"/>
                </a:solidFill>
                <a:effectLst/>
                <a:latin typeface="arial, sans-serif"/>
              </a:rPr>
              <a:t>Places will be offered on a first come first served basis but in the interest of fairness we will be limiting places to two per setting</a:t>
            </a:r>
            <a:endParaRPr lang="en-GB" sz="1200" b="0" i="0" dirty="0">
              <a:solidFill>
                <a:srgbClr val="222222"/>
              </a:solidFill>
              <a:effectLst/>
              <a:latin typeface="Arial" panose="020B0604020202020204" pitchFamily="34" charset="0"/>
            </a:endParaRPr>
          </a:p>
          <a:p>
            <a:pPr algn="l"/>
            <a:endParaRPr lang="en-GB" sz="1200" b="0" i="0" dirty="0">
              <a:solidFill>
                <a:srgbClr val="222222"/>
              </a:solidFill>
              <a:effectLst/>
              <a:latin typeface="Arial" panose="020B0604020202020204" pitchFamily="34" charset="0"/>
            </a:endParaRPr>
          </a:p>
          <a:p>
            <a:pPr algn="l"/>
            <a:r>
              <a:rPr lang="en-GB" sz="1200" b="0" i="0" dirty="0">
                <a:solidFill>
                  <a:srgbClr val="1155CC"/>
                </a:solidFill>
                <a:effectLst/>
                <a:latin typeface="arial, sans-serif"/>
                <a:hlinkClick r:id="rId5"/>
              </a:rPr>
              <a:t>Multi-agency Threshold Guidance Launch (Windsor &amp; Maidenhead)</a:t>
            </a:r>
            <a:r>
              <a:rPr lang="en-GB" sz="1200" b="0" i="0" dirty="0">
                <a:solidFill>
                  <a:srgbClr val="222222"/>
                </a:solidFill>
                <a:effectLst/>
                <a:latin typeface="arial, sans-serif"/>
              </a:rPr>
              <a:t> - </a:t>
            </a:r>
            <a:r>
              <a:rPr lang="en-GB" sz="1200" b="0" i="0" dirty="0">
                <a:solidFill>
                  <a:srgbClr val="343431"/>
                </a:solidFill>
                <a:effectLst/>
                <a:latin typeface="arial, sans-serif"/>
              </a:rPr>
              <a:t>Tue, 31 Oct 2023 09:30 - 12:00</a:t>
            </a:r>
            <a:endParaRPr lang="en-GB" sz="1200" b="0" i="0" dirty="0">
              <a:solidFill>
                <a:srgbClr val="222222"/>
              </a:solidFill>
              <a:effectLst/>
              <a:latin typeface="Arial" panose="020B0604020202020204" pitchFamily="34" charset="0"/>
            </a:endParaRPr>
          </a:p>
          <a:p>
            <a:pPr algn="l"/>
            <a:r>
              <a:rPr lang="en-GB" sz="1200" b="0" i="0" dirty="0">
                <a:solidFill>
                  <a:srgbClr val="0A58CA"/>
                </a:solidFill>
                <a:effectLst/>
                <a:latin typeface="arial, sans-serif"/>
                <a:hlinkClick r:id="rId6"/>
              </a:rPr>
              <a:t>Multi-agency Threshold Guidance Launch (Windsor &amp; Maidenhead)</a:t>
            </a:r>
            <a:r>
              <a:rPr lang="en-GB" sz="1200" b="0" i="0" dirty="0">
                <a:solidFill>
                  <a:srgbClr val="222222"/>
                </a:solidFill>
                <a:effectLst/>
                <a:latin typeface="arial, sans-serif"/>
              </a:rPr>
              <a:t> - </a:t>
            </a:r>
            <a:r>
              <a:rPr lang="en-GB" sz="1200" b="0" i="0" dirty="0">
                <a:solidFill>
                  <a:srgbClr val="343431"/>
                </a:solidFill>
                <a:effectLst/>
                <a:latin typeface="arial, sans-serif"/>
              </a:rPr>
              <a:t>Tue, 31 Oct 2023 13:00 - 15:30</a:t>
            </a:r>
            <a:endParaRPr lang="en-GB" sz="12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2829886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txBox="1">
            <a:spLocks noGrp="1"/>
          </p:cNvSpPr>
          <p:nvPr>
            <p:ph type="ctrTitle" idx="4294967295"/>
          </p:nvPr>
        </p:nvSpPr>
        <p:spPr>
          <a:xfrm>
            <a:off x="470590" y="3127076"/>
            <a:ext cx="8458200" cy="1470025"/>
          </a:xfrm>
          <a:prstGeom prst="rect">
            <a:avLst/>
          </a:prstGeom>
          <a:noFill/>
          <a:ln>
            <a:noFill/>
          </a:ln>
        </p:spPr>
        <p:txBody>
          <a:bodyPr spcFirstLastPara="1" wrap="square" lIns="91425" tIns="45700" rIns="91425" bIns="45700" anchor="ctr" anchorCtr="0">
            <a:noAutofit/>
          </a:bodyPr>
          <a:lstStyle/>
          <a:p>
            <a:pPr>
              <a:lnSpc>
                <a:spcPct val="107000"/>
              </a:lnSpc>
              <a:spcAft>
                <a:spcPts val="800"/>
              </a:spcAft>
            </a:pPr>
            <a:r>
              <a:rPr lang="en-GB" b="1" dirty="0">
                <a:solidFill>
                  <a:schemeClr val="bg1"/>
                </a:solidFill>
                <a:latin typeface="Calibri" panose="020F0502020204030204" pitchFamily="34" charset="0"/>
                <a:cs typeface="Calibri" panose="020F0502020204030204" pitchFamily="34" charset="0"/>
              </a:rPr>
              <a:t>Questions and </a:t>
            </a:r>
            <a:br>
              <a:rPr lang="en-GB" b="1" dirty="0">
                <a:solidFill>
                  <a:schemeClr val="bg1"/>
                </a:solidFill>
                <a:latin typeface="Calibri" panose="020F0502020204030204" pitchFamily="34" charset="0"/>
                <a:cs typeface="Calibri" panose="020F0502020204030204" pitchFamily="34" charset="0"/>
              </a:rPr>
            </a:br>
            <a:r>
              <a:rPr lang="en-GB" b="1" dirty="0">
                <a:solidFill>
                  <a:schemeClr val="bg1"/>
                </a:solidFill>
                <a:latin typeface="Calibri" panose="020F0502020204030204" pitchFamily="34" charset="0"/>
                <a:cs typeface="Calibri" panose="020F0502020204030204" pitchFamily="34" charset="0"/>
                <a:hlinkClick r:id="rId3"/>
              </a:rPr>
              <a:t>Feedback Form</a:t>
            </a:r>
            <a:br>
              <a:rPr lang="en-US" sz="4400" b="0" i="1" u="none" strike="noStrike" cap="none" dirty="0">
                <a:solidFill>
                  <a:schemeClr val="lt1"/>
                </a:solidFill>
                <a:latin typeface="Calibri"/>
                <a:ea typeface="Calibri"/>
                <a:cs typeface="Calibri"/>
                <a:sym typeface="Calibri"/>
              </a:rPr>
            </a:br>
            <a:r>
              <a:rPr lang="en-US" sz="4400" b="1" i="0" u="none" strike="noStrike" cap="none" dirty="0">
                <a:solidFill>
                  <a:schemeClr val="lt1"/>
                </a:solidFill>
                <a:latin typeface="Calibri"/>
                <a:ea typeface="Calibri"/>
                <a:cs typeface="Calibri"/>
                <a:sym typeface="Calibri"/>
              </a:rPr>
              <a:t> </a:t>
            </a:r>
            <a:endParaRPr dirty="0"/>
          </a:p>
        </p:txBody>
      </p:sp>
    </p:spTree>
    <p:extLst>
      <p:ext uri="{BB962C8B-B14F-4D97-AF65-F5344CB8AC3E}">
        <p14:creationId xmlns:p14="http://schemas.microsoft.com/office/powerpoint/2010/main" val="2672289069"/>
      </p:ext>
    </p:extLst>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8343" y="2572566"/>
            <a:ext cx="3240779" cy="1712868"/>
          </a:xfrm>
        </p:spPr>
        <p:txBody>
          <a:bodyPr/>
          <a:lstStyle/>
          <a:p>
            <a:pPr algn="ctr"/>
            <a:r>
              <a:rPr lang="en-GB" altLang="en-US" sz="3000" dirty="0"/>
              <a:t>Intelligence Submission Form</a:t>
            </a:r>
            <a:br>
              <a:rPr lang="en-GB" altLang="en-US" sz="1500" dirty="0"/>
            </a:br>
            <a:br>
              <a:rPr lang="en-GB" altLang="en-US" sz="1500" dirty="0"/>
            </a:br>
            <a:r>
              <a:rPr lang="en-GB" altLang="en-US" sz="1500" dirty="0" err="1"/>
              <a:t>Form</a:t>
            </a:r>
            <a:r>
              <a:rPr lang="en-GB" altLang="en-US" sz="1500" dirty="0"/>
              <a:t> to be completed to share intelligence with TVP</a:t>
            </a:r>
            <a:br>
              <a:rPr lang="en-GB" altLang="en-US" sz="1500" dirty="0"/>
            </a:br>
            <a:br>
              <a:rPr lang="en-GB" altLang="en-US" sz="1500" dirty="0"/>
            </a:br>
            <a:r>
              <a:rPr lang="en-GB" altLang="en-US" sz="1500" dirty="0"/>
              <a:t>Please complete all sections of the form with as much detail as you have</a:t>
            </a:r>
            <a:br>
              <a:rPr lang="en-GB" altLang="en-US" sz="1500" dirty="0"/>
            </a:br>
            <a:br>
              <a:rPr lang="en-GB" altLang="en-US" sz="1500" dirty="0"/>
            </a:br>
            <a:r>
              <a:rPr lang="en-GB" altLang="en-US" sz="1500" b="1" dirty="0"/>
              <a:t>It can take time for intel to be processed so if urgent please consider whether the best course of action would be 101 or 999 in an emergency.</a:t>
            </a:r>
            <a:endParaRPr lang="en-US" b="1" dirty="0"/>
          </a:p>
        </p:txBody>
      </p:sp>
      <p:sp>
        <p:nvSpPr>
          <p:cNvPr id="8" name="Slide Number Placeholder 7"/>
          <p:cNvSpPr>
            <a:spLocks noGrp="1"/>
          </p:cNvSpPr>
          <p:nvPr>
            <p:ph type="sldNum" sz="quarter" idx="12"/>
          </p:nvPr>
        </p:nvSpPr>
        <p:spPr/>
        <p:txBody>
          <a:bodyPr/>
          <a:lstStyle/>
          <a:p>
            <a:fld id="{9FF96B15-8338-45D5-A943-561235072D66}" type="slidenum">
              <a:rPr lang="en-US" noProof="0" smtClean="0"/>
              <a:t>7</a:t>
            </a:fld>
            <a:endParaRPr lang="en-US" noProof="0" dirty="0"/>
          </a:p>
        </p:txBody>
      </p:sp>
      <p:pic>
        <p:nvPicPr>
          <p:cNvPr id="4" name="Picture 3"/>
          <p:cNvPicPr>
            <a:picLocks noChangeAspect="1"/>
          </p:cNvPicPr>
          <p:nvPr/>
        </p:nvPicPr>
        <p:blipFill>
          <a:blip r:embed="rId2"/>
          <a:stretch>
            <a:fillRect/>
          </a:stretch>
        </p:blipFill>
        <p:spPr>
          <a:xfrm>
            <a:off x="4036694" y="887458"/>
            <a:ext cx="3908789" cy="5141870"/>
          </a:xfrm>
          <a:prstGeom prst="rect">
            <a:avLst/>
          </a:prstGeom>
        </p:spPr>
      </p:pic>
    </p:spTree>
    <p:extLst>
      <p:ext uri="{BB962C8B-B14F-4D97-AF65-F5344CB8AC3E}">
        <p14:creationId xmlns:p14="http://schemas.microsoft.com/office/powerpoint/2010/main" val="1384970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D910-12C6-474C-AE9A-EBF2857CDAC9}"/>
              </a:ext>
            </a:extLst>
          </p:cNvPr>
          <p:cNvSpPr>
            <a:spLocks noGrp="1"/>
          </p:cNvSpPr>
          <p:nvPr>
            <p:ph type="title"/>
          </p:nvPr>
        </p:nvSpPr>
        <p:spPr>
          <a:xfrm>
            <a:off x="875228" y="2715077"/>
            <a:ext cx="2895195" cy="1301751"/>
          </a:xfrm>
        </p:spPr>
        <p:txBody>
          <a:bodyPr spcFirstLastPara="1" vert="horz" wrap="square" lIns="68580" tIns="34290" rIns="68580" bIns="34290" rtlCol="0" anchor="ctr" anchorCtr="0">
            <a:normAutofit fontScale="90000"/>
          </a:bodyPr>
          <a:lstStyle/>
          <a:p>
            <a:pPr algn="ctr">
              <a:lnSpc>
                <a:spcPct val="90000"/>
              </a:lnSpc>
            </a:pPr>
            <a:r>
              <a:rPr lang="en-US" sz="3000" dirty="0">
                <a:solidFill>
                  <a:schemeClr val="bg1"/>
                </a:solidFill>
              </a:rPr>
              <a:t>Operation ENCOMPASS</a:t>
            </a:r>
            <a:br>
              <a:rPr lang="en-US" sz="3000" dirty="0">
                <a:solidFill>
                  <a:schemeClr val="bg1"/>
                </a:solidFill>
              </a:rPr>
            </a:br>
            <a:br>
              <a:rPr lang="en-US" sz="3000" dirty="0">
                <a:solidFill>
                  <a:schemeClr val="bg1"/>
                </a:solidFill>
              </a:rPr>
            </a:br>
            <a:r>
              <a:rPr lang="en-US" sz="1650" dirty="0">
                <a:solidFill>
                  <a:schemeClr val="bg1"/>
                </a:solidFill>
              </a:rPr>
              <a:t>Please ensure that your details are kept up to date on the ENCOMPASS database, please update us if you have a change in Headteacher or DSL</a:t>
            </a:r>
          </a:p>
        </p:txBody>
      </p:sp>
      <p:sp>
        <p:nvSpPr>
          <p:cNvPr id="4" name="Slide Number Placeholder 3">
            <a:extLst>
              <a:ext uri="{FF2B5EF4-FFF2-40B4-BE49-F238E27FC236}">
                <a16:creationId xmlns:a16="http://schemas.microsoft.com/office/drawing/2014/main" id="{C79DD2B4-B372-0144-9E8A-188A2C9B2EC2}"/>
              </a:ext>
            </a:extLst>
          </p:cNvPr>
          <p:cNvSpPr>
            <a:spLocks noGrp="1"/>
          </p:cNvSpPr>
          <p:nvPr>
            <p:ph type="sldNum" sz="quarter" idx="12"/>
          </p:nvPr>
        </p:nvSpPr>
        <p:spPr/>
        <p:txBody>
          <a:bodyPr/>
          <a:lstStyle/>
          <a:p>
            <a:fld id="{9FF96B15-8338-45D5-A943-561235072D66}" type="slidenum">
              <a:rPr lang="en-US" smtClean="0"/>
              <a:t>8</a:t>
            </a:fld>
            <a:endParaRPr lang="en-US" dirty="0"/>
          </a:p>
        </p:txBody>
      </p:sp>
      <p:sp>
        <p:nvSpPr>
          <p:cNvPr id="9" name="Rectangle 8"/>
          <p:cNvSpPr/>
          <p:nvPr/>
        </p:nvSpPr>
        <p:spPr>
          <a:xfrm>
            <a:off x="4511415" y="1366929"/>
            <a:ext cx="4632585" cy="2746906"/>
          </a:xfrm>
          <a:prstGeom prst="rect">
            <a:avLst/>
          </a:prstGeom>
        </p:spPr>
        <p:txBody>
          <a:bodyPr wrap="square">
            <a:spAutoFit/>
          </a:bodyPr>
          <a:lstStyle/>
          <a:p>
            <a:endParaRPr lang="en-GB" altLang="en-US" sz="1050" dirty="0"/>
          </a:p>
          <a:p>
            <a:r>
              <a:rPr lang="en-GB" altLang="en-US" sz="1050" dirty="0"/>
              <a:t>! </a:t>
            </a:r>
          </a:p>
          <a:p>
            <a:endParaRPr lang="en-GB" altLang="en-US" sz="1050" dirty="0"/>
          </a:p>
          <a:p>
            <a:r>
              <a:rPr lang="en-GB" altLang="en-US" sz="1050" dirty="0"/>
              <a:t>Only relevant to domestic abuse or domestic incidents where the child is present.</a:t>
            </a:r>
          </a:p>
          <a:p>
            <a:endParaRPr lang="en-GB" altLang="en-US" sz="1050" dirty="0"/>
          </a:p>
          <a:p>
            <a:r>
              <a:rPr lang="en-GB" altLang="en-US" sz="1050" dirty="0"/>
              <a:t>Automated email to the lead, which is usually the Headteacher.  </a:t>
            </a:r>
          </a:p>
          <a:p>
            <a:endParaRPr lang="en-GB" altLang="en-US" sz="1050" b="1" dirty="0"/>
          </a:p>
          <a:p>
            <a:r>
              <a:rPr lang="en-GB" altLang="en-US" sz="1050" dirty="0"/>
              <a:t>You will only be told that there was an incident and not details of the incident.  This is for your awareness should the child need support throughout the school day.</a:t>
            </a:r>
          </a:p>
          <a:p>
            <a:endParaRPr lang="en-GB" altLang="en-US" sz="1050" dirty="0"/>
          </a:p>
          <a:p>
            <a:r>
              <a:rPr lang="en-GB" altLang="en-US" sz="1050" dirty="0"/>
              <a:t>Please update your contacts with the new email address for any queries:</a:t>
            </a:r>
          </a:p>
          <a:p>
            <a:pPr algn="ctr"/>
            <a:endParaRPr lang="en-GB" sz="1800" b="1" dirty="0">
              <a:solidFill>
                <a:srgbClr val="92D050"/>
              </a:solidFill>
              <a:hlinkClick r:id=""/>
            </a:endParaRPr>
          </a:p>
          <a:p>
            <a:pPr algn="ctr"/>
            <a:r>
              <a:rPr lang="en-GB" sz="1800" b="1" dirty="0">
                <a:solidFill>
                  <a:srgbClr val="92D050"/>
                </a:solidFill>
                <a:hlinkClick r:id=""/>
              </a:rPr>
              <a:t>ENCompass@thamesvalley.police.uk</a:t>
            </a:r>
            <a:endParaRPr lang="en-GB" sz="1800" b="1" dirty="0">
              <a:solidFill>
                <a:srgbClr val="92D050"/>
              </a:solidFill>
            </a:endParaRPr>
          </a:p>
        </p:txBody>
      </p:sp>
    </p:spTree>
    <p:extLst>
      <p:ext uri="{BB962C8B-B14F-4D97-AF65-F5344CB8AC3E}">
        <p14:creationId xmlns:p14="http://schemas.microsoft.com/office/powerpoint/2010/main" val="3162439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3;p3">
            <a:extLst>
              <a:ext uri="{FF2B5EF4-FFF2-40B4-BE49-F238E27FC236}">
                <a16:creationId xmlns:a16="http://schemas.microsoft.com/office/drawing/2014/main" id="{5A3149CD-C111-4AAD-AE84-FA487797EA78}"/>
              </a:ext>
            </a:extLst>
          </p:cNvPr>
          <p:cNvSpPr txBox="1">
            <a:spLocks/>
          </p:cNvSpPr>
          <p:nvPr/>
        </p:nvSpPr>
        <p:spPr>
          <a:xfrm>
            <a:off x="342900" y="2960687"/>
            <a:ext cx="8458200"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a:cs typeface="Calibri"/>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 </a:t>
            </a:r>
            <a:b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br>
            <a:r>
              <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rPr>
              <a:t>Nurture UK</a:t>
            </a: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r>
              <a:rPr lang="en-US" dirty="0">
                <a:solidFill>
                  <a:srgbClr val="FFFFFF"/>
                </a:solidFill>
                <a:latin typeface="Calibri" panose="020F0502020204030204" pitchFamily="34" charset="0"/>
                <a:cs typeface="Calibri" panose="020F0502020204030204" pitchFamily="34" charset="0"/>
              </a:rPr>
              <a:t>Online Boxall Profile</a:t>
            </a: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endParaRPr kumimoji="0" lang="en-US" sz="44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Calibri"/>
            </a:endParaRPr>
          </a:p>
          <a:p>
            <a:pPr>
              <a:lnSpc>
                <a:spcPct val="107000"/>
              </a:lnSpc>
              <a:spcAft>
                <a:spcPts val="800"/>
              </a:spcAft>
            </a:pPr>
            <a:r>
              <a:rPr lang="en-GB" sz="4400" b="1"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Joanne Davies</a:t>
            </a:r>
          </a:p>
          <a:p>
            <a:pPr>
              <a:lnSpc>
                <a:spcPct val="107000"/>
              </a:lnSpc>
              <a:spcAft>
                <a:spcPts val="800"/>
              </a:spcAft>
            </a:pPr>
            <a:r>
              <a:rPr lang="en-GB" sz="4400" b="1" i="0" u="none" strike="noStrike" cap="none"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Arial"/>
              </a:rPr>
              <a:t>Rebecca Pope</a:t>
            </a:r>
          </a:p>
          <a:p>
            <a:pPr marL="0" marR="0" lvl="0" indent="0" algn="ctr" defTabSz="914400" rtl="0" eaLnBrk="1" fontAlgn="auto" latinLnBrk="0" hangingPunct="1">
              <a:lnSpc>
                <a:spcPct val="100000"/>
              </a:lnSpc>
              <a:spcBef>
                <a:spcPts val="0"/>
              </a:spcBef>
              <a:spcAft>
                <a:spcPts val="0"/>
              </a:spcAft>
              <a:buClr>
                <a:srgbClr val="FFFFFF"/>
              </a:buClr>
              <a:buSzPts val="4400"/>
              <a:buFont typeface="Arial"/>
              <a:buNone/>
              <a:tabLst/>
              <a:defRPr/>
            </a:pP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sym typeface="Calibri"/>
              </a:rPr>
            </a:br>
            <a:br>
              <a:rPr kumimoji="0" lang="en-US" sz="4400" b="0" i="0" u="none" strike="noStrike" kern="0" cap="none" spc="0" normalizeH="0" baseline="0" noProof="0" dirty="0">
                <a:ln>
                  <a:noFill/>
                </a:ln>
                <a:solidFill>
                  <a:srgbClr val="FFFFFF"/>
                </a:solidFill>
                <a:effectLst/>
                <a:uLnTx/>
                <a:uFillTx/>
                <a:latin typeface="Calibri"/>
                <a:cs typeface="Calibri"/>
                <a:sym typeface="Calibri"/>
              </a:rPr>
            </a:br>
            <a:r>
              <a:rPr kumimoji="0" lang="en-US" sz="4400" b="0" i="1" u="none" strike="noStrike" kern="0" cap="none" spc="0" normalizeH="0" baseline="0" noProof="0" dirty="0">
                <a:ln>
                  <a:noFill/>
                </a:ln>
                <a:solidFill>
                  <a:srgbClr val="FFFFFF"/>
                </a:solidFill>
                <a:effectLst/>
                <a:uLnTx/>
                <a:uFillTx/>
                <a:latin typeface="Calibri"/>
                <a:cs typeface="Calibri"/>
                <a:sym typeface="Calibri"/>
              </a:rPr>
              <a:t> </a:t>
            </a:r>
            <a:br>
              <a:rPr kumimoji="0" lang="en-US" sz="4400" b="0" i="1" u="none" strike="noStrike" kern="0" cap="none" spc="0" normalizeH="0" baseline="0" noProof="0" dirty="0">
                <a:ln>
                  <a:noFill/>
                </a:ln>
                <a:solidFill>
                  <a:srgbClr val="FFFFFF"/>
                </a:solidFill>
                <a:effectLst/>
                <a:uLnTx/>
                <a:uFillTx/>
                <a:latin typeface="Calibri"/>
                <a:cs typeface="Calibri"/>
                <a:sym typeface="Calibri"/>
              </a:rPr>
            </a:br>
            <a:r>
              <a:rPr kumimoji="0" lang="en-US" sz="4400" b="0" i="0" u="none" strike="noStrike" kern="0" cap="none" spc="0" normalizeH="0" baseline="0" noProof="0" dirty="0">
                <a:ln>
                  <a:noFill/>
                </a:ln>
                <a:solidFill>
                  <a:srgbClr val="FFFFFF"/>
                </a:solidFill>
                <a:effectLst/>
                <a:uLnTx/>
                <a:uFillTx/>
                <a:latin typeface="Calibri"/>
                <a:cs typeface="Calibri"/>
                <a:sym typeface="Calibri"/>
              </a:rPr>
              <a:t> </a:t>
            </a:r>
          </a:p>
        </p:txBody>
      </p:sp>
    </p:spTree>
    <p:extLst>
      <p:ext uri="{BB962C8B-B14F-4D97-AF65-F5344CB8AC3E}">
        <p14:creationId xmlns:p14="http://schemas.microsoft.com/office/powerpoint/2010/main" val="3161168841"/>
      </p:ext>
    </p:extLst>
  </p:cSld>
  <p:clrMapOvr>
    <a:masterClrMapping/>
  </p:clrMapOvr>
</p:sld>
</file>

<file path=ppt/theme/theme1.xml><?xml version="1.0" encoding="utf-8"?>
<a:theme xmlns:a="http://schemas.openxmlformats.org/drawingml/2006/main" name="1_Powerpoint_master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owerpoint_master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Young Carers and the School Census 2023" id="{0D633CB5-D0B1-492E-BBF2-B6633EF26D7F}" vid="{87131D24-ECA2-479A-B3F3-3BC82B85F9D8}"/>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7464</TotalTime>
  <Words>4053</Words>
  <Application>Microsoft Office PowerPoint</Application>
  <PresentationFormat>On-screen Show (4:3)</PresentationFormat>
  <Paragraphs>547</Paragraphs>
  <Slides>67</Slides>
  <Notes>57</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67</vt:i4>
      </vt:variant>
    </vt:vector>
  </HeadingPairs>
  <TitlesOfParts>
    <vt:vector size="86" baseType="lpstr">
      <vt:lpstr>Arial</vt:lpstr>
      <vt:lpstr>arial, sans-serif</vt:lpstr>
      <vt:lpstr>Calibri</vt:lpstr>
      <vt:lpstr>inherit</vt:lpstr>
      <vt:lpstr>Mulish</vt:lpstr>
      <vt:lpstr>Mulish ExtraBold</vt:lpstr>
      <vt:lpstr>NTR</vt:lpstr>
      <vt:lpstr>OpenSans-Regular</vt:lpstr>
      <vt:lpstr>Quattrocento Sans</vt:lpstr>
      <vt:lpstr>Roboto</vt:lpstr>
      <vt:lpstr>Tahoma</vt:lpstr>
      <vt:lpstr>TwitterChirp</vt:lpstr>
      <vt:lpstr>VAG Rounded Std</vt:lpstr>
      <vt:lpstr>verdana</vt:lpstr>
      <vt:lpstr>Wingdings</vt:lpstr>
      <vt:lpstr>1_Powerpoint_master_template</vt:lpstr>
      <vt:lpstr>2_Powerpoint_master_template</vt:lpstr>
      <vt:lpstr>Office Theme</vt:lpstr>
      <vt:lpstr>1_Office Theme</vt:lpstr>
      <vt:lpstr>SEMH Network Meeting   Tuesday 10th October 2023  </vt:lpstr>
      <vt:lpstr>Agenda for today </vt:lpstr>
      <vt:lpstr>PowerPoint Presentation</vt:lpstr>
      <vt:lpstr>Thames Valley Police  </vt:lpstr>
      <vt:lpstr>Safer Schools 4 Key Principles  This supports the policy of keeping children out of the Criminal Justice System unless it is absolutely necessary and appropriate.  It is the responsibility of the school to obtain prior parental consent for any requests for an officer to speak with a student  </vt:lpstr>
      <vt:lpstr>Interventions, Referrals &amp; Projects</vt:lpstr>
      <vt:lpstr>Intelligence Submission Form  Form to be completed to share intelligence with TVP  Please complete all sections of the form with as much detail as you have  It can take time for intel to be processed so if urgent please consider whether the best course of action would be 101 or 999 in an emergency.</vt:lpstr>
      <vt:lpstr>Operation ENCOMPASS  Please ensure that your details are kept up to date on the ENCOMPASS database, please update us if you have a change in Headteacher or DSL</vt:lpstr>
      <vt:lpstr>PowerPoint Presentation</vt:lpstr>
      <vt:lpstr>Boxall Profile® Online 2023 Update   Achieving for Children SEMH Network Meeting</vt:lpstr>
      <vt:lpstr>What do schools need?</vt:lpstr>
      <vt:lpstr>What’s new? - 2023 Features Updates</vt:lpstr>
      <vt:lpstr>New UX, website &amp; brand</vt:lpstr>
      <vt:lpstr>User Story</vt:lpstr>
      <vt:lpstr>New whole school, class &amp; group views</vt:lpstr>
      <vt:lpstr>User Story</vt:lpstr>
      <vt:lpstr>New EBP page </vt:lpstr>
      <vt:lpstr>New report and cluster view</vt:lpstr>
      <vt:lpstr>User Story</vt:lpstr>
      <vt:lpstr>New search, filter and custom groups</vt:lpstr>
      <vt:lpstr>User Story</vt:lpstr>
      <vt:lpstr>New end of year migration</vt:lpstr>
      <vt:lpstr>User Story</vt:lpstr>
      <vt:lpstr>Import</vt:lpstr>
      <vt:lpstr>Import</vt:lpstr>
      <vt:lpstr>User Story</vt:lpstr>
      <vt:lpstr>Export</vt:lpstr>
      <vt:lpstr>Archive</vt:lpstr>
      <vt:lpstr>User Story</vt:lpstr>
      <vt:lpstr>Introduction to BPO Course</vt:lpstr>
      <vt:lpstr>What’s next?</vt:lpstr>
      <vt:lpstr>Product development roadmap</vt:lpstr>
      <vt:lpstr>Achieving for Children adoption</vt:lpstr>
      <vt:lpstr>Additional Training for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Young Carers  in your School/ Educational Setting  Family Action Young Carers rbwm.yc@family-action.org.uk   </vt:lpstr>
      <vt:lpstr>PowerPoint Presentation</vt:lpstr>
      <vt:lpstr>PowerPoint Presentation</vt:lpstr>
      <vt:lpstr>Reports on the Impact of caring (2022)</vt:lpstr>
      <vt:lpstr>PowerPoint Presentation</vt:lpstr>
      <vt:lpstr>Train Young Carers Champions</vt:lpstr>
      <vt:lpstr>Young Carers Pre-Screening Tool</vt:lpstr>
      <vt:lpstr>Young Carers Pre-Screening Tool</vt:lpstr>
      <vt:lpstr>Additional Info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Feedback Form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Leadership Forum 29th January 2021</dc:title>
  <dc:creator>User1</dc:creator>
  <cp:lastModifiedBy>Alasdair Whitelaw (AfC)</cp:lastModifiedBy>
  <cp:revision>92</cp:revision>
  <cp:lastPrinted>2022-11-16T13:37:34Z</cp:lastPrinted>
  <dcterms:created xsi:type="dcterms:W3CDTF">2013-04-23T07:58:54Z</dcterms:created>
  <dcterms:modified xsi:type="dcterms:W3CDTF">2023-10-10T16:09:14Z</dcterms:modified>
</cp:coreProperties>
</file>