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5" r:id="rId1"/>
  </p:sldMasterIdLst>
  <p:sldIdLst>
    <p:sldId id="256" r:id="rId2"/>
    <p:sldId id="263" r:id="rId3"/>
    <p:sldId id="258" r:id="rId4"/>
    <p:sldId id="259" r:id="rId5"/>
    <p:sldId id="276" r:id="rId6"/>
    <p:sldId id="261" r:id="rId7"/>
    <p:sldId id="264" r:id="rId8"/>
    <p:sldId id="277" r:id="rId9"/>
    <p:sldId id="278" r:id="rId10"/>
    <p:sldId id="279" r:id="rId11"/>
    <p:sldId id="280" r:id="rId12"/>
    <p:sldId id="262" r:id="rId13"/>
    <p:sldId id="275" r:id="rId14"/>
    <p:sldId id="268" r:id="rId15"/>
    <p:sldId id="267" r:id="rId16"/>
    <p:sldId id="274" r:id="rId17"/>
    <p:sldId id="266" r:id="rId18"/>
    <p:sldId id="257" r:id="rId19"/>
    <p:sldId id="26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94660"/>
  </p:normalViewPr>
  <p:slideViewPr>
    <p:cSldViewPr snapToGrid="0">
      <p:cViewPr varScale="1">
        <p:scale>
          <a:sx n="59" d="100"/>
          <a:sy n="59" d="100"/>
        </p:scale>
        <p:origin x="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0900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69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7918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627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9408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879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51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3653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2723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973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6487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060DB42-8566-4757-BB0C-886BB64F21C9}" type="datetimeFigureOut">
              <a:rPr lang="en-GB" smtClean="0"/>
              <a:t>12/05/2022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5883490-BFA7-4741-8C3F-32EEE0731A8A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13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F014D-3A5A-4E9A-8C42-B3CF93D6D9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4277356"/>
            <a:ext cx="9966960" cy="1560320"/>
          </a:xfrm>
        </p:spPr>
        <p:txBody>
          <a:bodyPr>
            <a:normAutofit/>
          </a:bodyPr>
          <a:lstStyle/>
          <a:p>
            <a:pPr algn="ctr"/>
            <a:r>
              <a:rPr lang="en-GB" sz="4900" b="1" dirty="0">
                <a:solidFill>
                  <a:srgbClr val="30503C"/>
                </a:solidFill>
              </a:rPr>
              <a:t>A brief introduction to working with EAL Learners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71AF64-46B6-43C4-A274-2DB20D959F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09" r="1" b="23169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1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908F60-FC13-45ED-A9E1-EC0B509485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61" t="34761" r="29553" b="25874"/>
          <a:stretch/>
        </p:blipFill>
        <p:spPr>
          <a:xfrm>
            <a:off x="729348" y="468086"/>
            <a:ext cx="10384966" cy="545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83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A6E85B-F341-448F-9E67-49F07A7E8F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250" t="32857" r="27500" b="13968"/>
          <a:stretch/>
        </p:blipFill>
        <p:spPr>
          <a:xfrm>
            <a:off x="1045029" y="718624"/>
            <a:ext cx="10167257" cy="518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80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7632F1-8562-41BF-8AC8-A46E030FDD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98" b="9256"/>
          <a:stretch/>
        </p:blipFill>
        <p:spPr>
          <a:xfrm>
            <a:off x="374765" y="0"/>
            <a:ext cx="11442470" cy="22533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C951CE-23D5-4CB5-83D5-B297DA9625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4" t="20158" r="22768" b="5715"/>
          <a:stretch/>
        </p:blipFill>
        <p:spPr>
          <a:xfrm>
            <a:off x="374765" y="2253344"/>
            <a:ext cx="11442470" cy="387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318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A6A0C1-A8A4-4197-985E-69287E973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1" y="218803"/>
            <a:ext cx="11421075" cy="589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29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B610BC7-3BF5-4E61-B9A4-E5B1B1821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23834"/>
              </p:ext>
            </p:extLst>
          </p:nvPr>
        </p:nvGraphicFramePr>
        <p:xfrm>
          <a:off x="333375" y="1560851"/>
          <a:ext cx="11430000" cy="4698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7500">
                  <a:extLst>
                    <a:ext uri="{9D8B030D-6E8A-4147-A177-3AD203B41FA5}">
                      <a16:colId xmlns:a16="http://schemas.microsoft.com/office/drawing/2014/main" val="3941029610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4007277870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1821708704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4033437208"/>
                    </a:ext>
                  </a:extLst>
                </a:gridCol>
              </a:tblGrid>
              <a:tr h="1566145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Pictures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Illustrations</a:t>
                      </a:r>
                    </a:p>
                    <a:p>
                      <a:pPr algn="ctr"/>
                      <a:endParaRPr lang="en-GB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Signs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Labels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Videos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Google Translate or similar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0469303"/>
                  </a:ext>
                </a:extLst>
              </a:tr>
              <a:tr h="156614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Substitution Tables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Word Mats with illustrations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Good examples of spoken English</a:t>
                      </a:r>
                    </a:p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More able pupils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Buddy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221664"/>
                  </a:ext>
                </a:extLst>
              </a:tr>
              <a:tr h="156614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Model reading and writing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Allow them to write in their first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Hi-light key words to look up in a bi-lingual dictionary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Barrier Games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570152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997F403-457F-46CC-915C-490E4946C4A3}"/>
              </a:ext>
            </a:extLst>
          </p:cNvPr>
          <p:cNvSpPr txBox="1"/>
          <p:nvPr/>
        </p:nvSpPr>
        <p:spPr>
          <a:xfrm>
            <a:off x="333375" y="95250"/>
            <a:ext cx="11449050" cy="144655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endParaRPr lang="en-GB" sz="2400" b="1" dirty="0"/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Classroom Strategies</a:t>
            </a:r>
          </a:p>
          <a:p>
            <a:pPr algn="ctr"/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778382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E8431D-22C6-405E-84A4-3CAE113BC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" y="104775"/>
            <a:ext cx="11237977" cy="610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86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6F58B8-A02B-428E-84D5-66B6298E58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014"/>
          <a:stretch/>
        </p:blipFill>
        <p:spPr>
          <a:xfrm>
            <a:off x="323850" y="304800"/>
            <a:ext cx="115062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213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CBF76164-75C7-4167-8487-D3FCE19E8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" y="247650"/>
            <a:ext cx="1123797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18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BFAB9F-02E6-4022-A8F5-CAD858C928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3564" y="695325"/>
            <a:ext cx="10624872" cy="522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39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BA444A-7351-4689-A1A1-7A925616B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38125"/>
            <a:ext cx="10905066" cy="576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07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FB9023-F943-42B1-AF38-85876B3C3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19" y="450846"/>
            <a:ext cx="8242506" cy="59563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7547E4-DE81-4E93-95A0-EB775EF19050}"/>
              </a:ext>
            </a:extLst>
          </p:cNvPr>
          <p:cNvSpPr txBox="1"/>
          <p:nvPr/>
        </p:nvSpPr>
        <p:spPr>
          <a:xfrm>
            <a:off x="468086" y="6477000"/>
            <a:ext cx="260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Cummins 1981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A814C3-D2E1-4DC8-803B-0A0E820D61A5}"/>
              </a:ext>
            </a:extLst>
          </p:cNvPr>
          <p:cNvSpPr txBox="1"/>
          <p:nvPr/>
        </p:nvSpPr>
        <p:spPr>
          <a:xfrm>
            <a:off x="8697686" y="243512"/>
            <a:ext cx="325039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accent2">
                    <a:lumMod val="50000"/>
                  </a:schemeClr>
                </a:solidFill>
              </a:rPr>
              <a:t>New arrivals can remain silent for up to two years, observing and listening to good practice.</a:t>
            </a:r>
          </a:p>
          <a:p>
            <a:endParaRPr lang="en-GB" sz="22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200" dirty="0">
                <a:solidFill>
                  <a:schemeClr val="accent2">
                    <a:lumMod val="50000"/>
                  </a:schemeClr>
                </a:solidFill>
              </a:rPr>
              <a:t>BICS = Social Language</a:t>
            </a:r>
          </a:p>
          <a:p>
            <a:r>
              <a:rPr lang="en-GB" sz="2200" dirty="0">
                <a:solidFill>
                  <a:schemeClr val="accent2">
                    <a:lumMod val="50000"/>
                  </a:schemeClr>
                </a:solidFill>
              </a:rPr>
              <a:t>Talking between peers, basic instructions, the naming of things</a:t>
            </a:r>
          </a:p>
          <a:p>
            <a:endParaRPr lang="en-GB" sz="22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GB" sz="2200" dirty="0">
                <a:solidFill>
                  <a:schemeClr val="accent2">
                    <a:lumMod val="50000"/>
                  </a:schemeClr>
                </a:solidFill>
              </a:rPr>
              <a:t>CALP = Subject Specific Language</a:t>
            </a:r>
          </a:p>
          <a:p>
            <a:r>
              <a:rPr lang="en-GB" sz="2200" dirty="0">
                <a:solidFill>
                  <a:schemeClr val="accent2">
                    <a:lumMod val="50000"/>
                  </a:schemeClr>
                </a:solidFill>
              </a:rPr>
              <a:t>Words associated with the curriculum, procedures, reasoning, dates, calculations</a:t>
            </a:r>
          </a:p>
        </p:txBody>
      </p:sp>
    </p:spTree>
    <p:extLst>
      <p:ext uri="{BB962C8B-B14F-4D97-AF65-F5344CB8AC3E}">
        <p14:creationId xmlns:p14="http://schemas.microsoft.com/office/powerpoint/2010/main" val="3833602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7103F3-ECF1-4303-B3A7-1DCF236D7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519" y="799753"/>
            <a:ext cx="3459351" cy="36905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D0F7C8-BF90-46EC-B294-332AC586A5D5}"/>
              </a:ext>
            </a:extLst>
          </p:cNvPr>
          <p:cNvSpPr txBox="1"/>
          <p:nvPr/>
        </p:nvSpPr>
        <p:spPr>
          <a:xfrm>
            <a:off x="6104456" y="4490302"/>
            <a:ext cx="55564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http://www.bell-foundation.org.uk.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ABC6FD-5C87-404C-A1C9-8443F272AC47}"/>
              </a:ext>
            </a:extLst>
          </p:cNvPr>
          <p:cNvSpPr txBox="1"/>
          <p:nvPr/>
        </p:nvSpPr>
        <p:spPr>
          <a:xfrm>
            <a:off x="958944" y="4573078"/>
            <a:ext cx="39559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https://www.axcultures.com/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569285-7A2A-42D3-B782-BA3C161AF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662" y="1286308"/>
            <a:ext cx="5990050" cy="27174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C86C1B-B411-4F70-9DD8-E3EA479297B4}"/>
              </a:ext>
            </a:extLst>
          </p:cNvPr>
          <p:cNvSpPr txBox="1"/>
          <p:nvPr/>
        </p:nvSpPr>
        <p:spPr>
          <a:xfrm>
            <a:off x="3109430" y="5487517"/>
            <a:ext cx="5556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https://www.nassea.org.uk/eal-assessment-framework/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34C250-8062-462F-91DE-4E4E970C98AA}"/>
              </a:ext>
            </a:extLst>
          </p:cNvPr>
          <p:cNvSpPr txBox="1"/>
          <p:nvPr/>
        </p:nvSpPr>
        <p:spPr>
          <a:xfrm>
            <a:off x="2714625" y="5953125"/>
            <a:ext cx="615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accent2">
                    <a:lumMod val="75000"/>
                  </a:schemeClr>
                </a:solidFill>
              </a:rPr>
              <a:t>Flash Academy and EAL Nexus</a:t>
            </a:r>
          </a:p>
        </p:txBody>
      </p:sp>
    </p:spTree>
    <p:extLst>
      <p:ext uri="{BB962C8B-B14F-4D97-AF65-F5344CB8AC3E}">
        <p14:creationId xmlns:p14="http://schemas.microsoft.com/office/powerpoint/2010/main" val="3098108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57D4E-6561-4955-86E6-474BFE60D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69167"/>
            <a:ext cx="11811000" cy="1920875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en-GB" sz="4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4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4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4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 are our English language learners?</a:t>
            </a:r>
            <a:br>
              <a:rPr lang="en-GB" sz="36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Understanding individual learners’ backgrounds helps us to meet their learning needs appropriately</a:t>
            </a:r>
            <a:r>
              <a:rPr lang="en-GB" sz="13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GB" sz="13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823F7-058D-430B-9110-AB40B775FD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178050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Diverse in background they may have: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recently arrived in the country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been here for a number of years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been born here.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5EDBE-6598-4CCB-B46D-5133802B9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78050"/>
            <a:ext cx="582929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Diverse in English language proficiency they may: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be new learners of English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use English as a main language but not yet at age-expected proficiency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be fluent (bi/multilingual) in English and other language/s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have uneven English language skills across the four modes of listening, speaking, reading, and writing and vocabulary.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BE0544-4FC5-4BD8-AA86-37F9FD4EC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4" y="4019550"/>
            <a:ext cx="3431070" cy="253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5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DB5E29-E905-4121-AFD0-0D39CD3CD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18" y="588997"/>
            <a:ext cx="5474682" cy="44199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EA8303-8F20-46D3-9774-C480DE6C2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948" y="576043"/>
            <a:ext cx="5340559" cy="44138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023707-045D-4D86-8EA0-8735E7D42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4291" y="3687983"/>
            <a:ext cx="2426418" cy="22252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C69832-064A-4F43-B1FD-CA08429A4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094" y="3602632"/>
            <a:ext cx="4810161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43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E30D28F-96B1-4211-B95D-91A92CF22359}"/>
              </a:ext>
            </a:extLst>
          </p:cNvPr>
          <p:cNvSpPr txBox="1"/>
          <p:nvPr/>
        </p:nvSpPr>
        <p:spPr>
          <a:xfrm>
            <a:off x="5591174" y="373359"/>
            <a:ext cx="632460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The diverse nature of English language learners requires schools to offer differentiated levels of support.</a:t>
            </a:r>
          </a:p>
          <a:p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/>
              <a:t>Very new learners of English will need individual or small-group teaching, in a structured fashion, where they can be taught new vocabulary and ‘social’ language.</a:t>
            </a:r>
          </a:p>
          <a:p>
            <a:endParaRPr lang="en-GB" sz="24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As learners’ language skills increase, they can be introduced to other subjects with support from the EAL teacher. Responsibility for this support should be gradually transferred to the classroom teacher.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790C7F-2D7C-4D98-B8CD-3F7F6E8C55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268" t="39047" r="8750" b="13175"/>
          <a:stretch/>
        </p:blipFill>
        <p:spPr>
          <a:xfrm>
            <a:off x="674914" y="185057"/>
            <a:ext cx="4474028" cy="384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952B53-D996-4759-8DA8-B791B7F373EC}"/>
              </a:ext>
            </a:extLst>
          </p:cNvPr>
          <p:cNvSpPr txBox="1"/>
          <p:nvPr/>
        </p:nvSpPr>
        <p:spPr>
          <a:xfrm>
            <a:off x="674914" y="4352925"/>
            <a:ext cx="4474029" cy="175432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</a:rPr>
              <a:t>Intervention </a:t>
            </a:r>
          </a:p>
          <a:p>
            <a:pPr algn="ctr"/>
            <a:r>
              <a:rPr lang="en-GB" sz="5400" b="1" dirty="0">
                <a:solidFill>
                  <a:schemeClr val="bg1"/>
                </a:solidFill>
              </a:rPr>
              <a:t>is key</a:t>
            </a:r>
          </a:p>
        </p:txBody>
      </p:sp>
    </p:spTree>
    <p:extLst>
      <p:ext uri="{BB962C8B-B14F-4D97-AF65-F5344CB8AC3E}">
        <p14:creationId xmlns:p14="http://schemas.microsoft.com/office/powerpoint/2010/main" val="3092882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CF3222-E72B-495E-B9E0-8893DCECA3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10" y="2231070"/>
            <a:ext cx="4091819" cy="2395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16F29D-4681-4C65-8C38-D2E909A9D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1" y="217715"/>
            <a:ext cx="7271656" cy="599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0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8C8CA2-BA1D-4FEE-ABC9-31263FCFF0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47" t="22699" r="28304" b="10318"/>
          <a:stretch/>
        </p:blipFill>
        <p:spPr>
          <a:xfrm>
            <a:off x="1524000" y="206829"/>
            <a:ext cx="9154885" cy="601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97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0D13E7-8822-4853-8B94-ED7BBBCDF4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53" t="45079" r="30179" b="22540"/>
          <a:stretch/>
        </p:blipFill>
        <p:spPr>
          <a:xfrm>
            <a:off x="519261" y="838199"/>
            <a:ext cx="10910739" cy="514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0595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667</TotalTime>
  <Words>339</Words>
  <Application>Microsoft Office PowerPoint</Application>
  <PresentationFormat>Widescreen</PresentationFormat>
  <Paragraphs>48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Retrospect</vt:lpstr>
      <vt:lpstr>A brief introduction to working with EAL Learners</vt:lpstr>
      <vt:lpstr>PowerPoint Presentation</vt:lpstr>
      <vt:lpstr>PowerPoint Presentation</vt:lpstr>
      <vt:lpstr>    Who are our English language learners? Understanding individual learners’ backgrounds helps us to meet their learning needs appropriately.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 Colton (AfC)</dc:creator>
  <cp:lastModifiedBy>Clair Colton (AfC)</cp:lastModifiedBy>
  <cp:revision>28</cp:revision>
  <dcterms:created xsi:type="dcterms:W3CDTF">2022-03-28T15:14:54Z</dcterms:created>
  <dcterms:modified xsi:type="dcterms:W3CDTF">2022-05-12T14:52:11Z</dcterms:modified>
</cp:coreProperties>
</file>