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6.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7.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8.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9.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EA_1280F1C4.xml" ContentType="application/vnd.ms-powerpoint.comments+xml"/>
  <Override PartName="/ppt/notesSlides/notesSlide6.xml" ContentType="application/vnd.openxmlformats-officedocument.presentationml.notesSlide+xml"/>
  <Override PartName="/ppt/comments/modernComment_1EF_B690B76.xml" ContentType="application/vnd.ms-powerpoint.comments+xml"/>
  <Override PartName="/ppt/comments/modernComment_1F0_5746B4E3.xml" ContentType="application/vnd.ms-powerpoint.comments+xml"/>
  <Override PartName="/ppt/comments/modernComment_1F1_FD75FFEB.xml" ContentType="application/vnd.ms-powerpoint.comments+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0" r:id="rId2"/>
    <p:sldMasterId id="2147483685" r:id="rId3"/>
    <p:sldMasterId id="2147483701" r:id="rId4"/>
    <p:sldMasterId id="2147483704" r:id="rId5"/>
    <p:sldMasterId id="2147483716" r:id="rId6"/>
    <p:sldMasterId id="2147483719" r:id="rId7"/>
    <p:sldMasterId id="2147483731" r:id="rId8"/>
    <p:sldMasterId id="2147483743" r:id="rId9"/>
    <p:sldMasterId id="2147483755" r:id="rId10"/>
  </p:sldMasterIdLst>
  <p:notesMasterIdLst>
    <p:notesMasterId r:id="rId96"/>
  </p:notesMasterIdLst>
  <p:sldIdLst>
    <p:sldId id="256" r:id="rId11"/>
    <p:sldId id="257" r:id="rId12"/>
    <p:sldId id="489" r:id="rId13"/>
    <p:sldId id="266" r:id="rId14"/>
    <p:sldId id="482" r:id="rId15"/>
    <p:sldId id="277" r:id="rId16"/>
    <p:sldId id="337" r:id="rId17"/>
    <p:sldId id="296" r:id="rId18"/>
    <p:sldId id="483" r:id="rId19"/>
    <p:sldId id="300" r:id="rId20"/>
    <p:sldId id="302" r:id="rId21"/>
    <p:sldId id="303" r:id="rId22"/>
    <p:sldId id="472" r:id="rId23"/>
    <p:sldId id="490" r:id="rId24"/>
    <p:sldId id="491" r:id="rId25"/>
    <p:sldId id="492" r:id="rId26"/>
    <p:sldId id="493" r:id="rId27"/>
    <p:sldId id="494" r:id="rId28"/>
    <p:sldId id="495" r:id="rId29"/>
    <p:sldId id="496" r:id="rId30"/>
    <p:sldId id="497" r:id="rId31"/>
    <p:sldId id="267" r:id="rId32"/>
    <p:sldId id="498" r:id="rId33"/>
    <p:sldId id="499" r:id="rId34"/>
    <p:sldId id="474" r:id="rId35"/>
    <p:sldId id="506" r:id="rId36"/>
    <p:sldId id="312" r:id="rId37"/>
    <p:sldId id="371" r:id="rId38"/>
    <p:sldId id="380" r:id="rId39"/>
    <p:sldId id="379" r:id="rId40"/>
    <p:sldId id="313" r:id="rId41"/>
    <p:sldId id="507" r:id="rId42"/>
    <p:sldId id="508" r:id="rId43"/>
    <p:sldId id="310" r:id="rId44"/>
    <p:sldId id="280" r:id="rId45"/>
    <p:sldId id="381" r:id="rId46"/>
    <p:sldId id="311" r:id="rId47"/>
    <p:sldId id="480" r:id="rId48"/>
    <p:sldId id="484" r:id="rId49"/>
    <p:sldId id="485" r:id="rId50"/>
    <p:sldId id="486" r:id="rId51"/>
    <p:sldId id="487" r:id="rId52"/>
    <p:sldId id="488" r:id="rId53"/>
    <p:sldId id="481" r:id="rId54"/>
    <p:sldId id="292" r:id="rId55"/>
    <p:sldId id="284" r:id="rId56"/>
    <p:sldId id="500" r:id="rId57"/>
    <p:sldId id="501" r:id="rId58"/>
    <p:sldId id="502" r:id="rId59"/>
    <p:sldId id="287" r:id="rId60"/>
    <p:sldId id="503" r:id="rId61"/>
    <p:sldId id="289" r:id="rId62"/>
    <p:sldId id="504" r:id="rId63"/>
    <p:sldId id="288" r:id="rId64"/>
    <p:sldId id="505" r:id="rId65"/>
    <p:sldId id="479" r:id="rId66"/>
    <p:sldId id="286" r:id="rId67"/>
    <p:sldId id="290" r:id="rId68"/>
    <p:sldId id="291" r:id="rId69"/>
    <p:sldId id="293" r:id="rId70"/>
    <p:sldId id="281" r:id="rId71"/>
    <p:sldId id="294" r:id="rId72"/>
    <p:sldId id="285" r:id="rId73"/>
    <p:sldId id="298" r:id="rId74"/>
    <p:sldId id="297" r:id="rId75"/>
    <p:sldId id="308" r:id="rId76"/>
    <p:sldId id="309" r:id="rId77"/>
    <p:sldId id="307" r:id="rId78"/>
    <p:sldId id="299" r:id="rId79"/>
    <p:sldId id="304" r:id="rId80"/>
    <p:sldId id="283" r:id="rId81"/>
    <p:sldId id="301" r:id="rId82"/>
    <p:sldId id="475" r:id="rId83"/>
    <p:sldId id="476" r:id="rId84"/>
    <p:sldId id="477" r:id="rId85"/>
    <p:sldId id="258" r:id="rId86"/>
    <p:sldId id="259" r:id="rId87"/>
    <p:sldId id="260" r:id="rId88"/>
    <p:sldId id="261" r:id="rId89"/>
    <p:sldId id="262" r:id="rId90"/>
    <p:sldId id="263" r:id="rId91"/>
    <p:sldId id="264" r:id="rId92"/>
    <p:sldId id="265" r:id="rId93"/>
    <p:sldId id="478" r:id="rId94"/>
    <p:sldId id="314" r:id="rId95"/>
  </p:sldIdLst>
  <p:sldSz cx="9144000" cy="6858000" type="screen4x3"/>
  <p:notesSz cx="6669088" cy="987266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7" roundtripDataSignature="AMtx7mhOBDtCz1tOHO6/XfEOGinc+/rQx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4A3AC5-346A-57A0-357A-F6E76582B898}" name="Ryan Gordon" initials="RG" userId="S::ryan.gordon@getberkshireactive.org::22ce5c47-0563-4bb9-90f1-3c03c28fd3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0AE4924-3537-44C6-8299-C6098335A9C3}">
  <a:tblStyle styleId="{D0AE4924-3537-44C6-8299-C6098335A9C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93792" autoAdjust="0"/>
  </p:normalViewPr>
  <p:slideViewPr>
    <p:cSldViewPr snapToGrid="0">
      <p:cViewPr varScale="1">
        <p:scale>
          <a:sx n="60" d="100"/>
          <a:sy n="60" d="100"/>
        </p:scale>
        <p:origin x="1432" y="6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slide" Target="slides/slide53.xml"/><Relationship Id="rId68" Type="http://schemas.openxmlformats.org/officeDocument/2006/relationships/slide" Target="slides/slide58.xml"/><Relationship Id="rId76" Type="http://schemas.openxmlformats.org/officeDocument/2006/relationships/slide" Target="slides/slide66.xml"/><Relationship Id="rId84" Type="http://schemas.openxmlformats.org/officeDocument/2006/relationships/slide" Target="slides/slide74.xml"/><Relationship Id="rId89" Type="http://schemas.openxmlformats.org/officeDocument/2006/relationships/slide" Target="slides/slide79.xml"/><Relationship Id="rId97" Type="http://customschemas.google.com/relationships/presentationmetadata" Target="metadata"/><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slide" Target="slides/slide82.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slide" Target="slides/slide64.xml"/><Relationship Id="rId79" Type="http://schemas.openxmlformats.org/officeDocument/2006/relationships/slide" Target="slides/slide69.xml"/><Relationship Id="rId87" Type="http://schemas.openxmlformats.org/officeDocument/2006/relationships/slide" Target="slides/slide77.xml"/><Relationship Id="rId102" Type="http://schemas.microsoft.com/office/2018/10/relationships/authors" Target="authors.xml"/><Relationship Id="rId5" Type="http://schemas.openxmlformats.org/officeDocument/2006/relationships/slideMaster" Target="slideMasters/slideMaster5.xml"/><Relationship Id="rId61" Type="http://schemas.openxmlformats.org/officeDocument/2006/relationships/slide" Target="slides/slide51.xml"/><Relationship Id="rId82" Type="http://schemas.openxmlformats.org/officeDocument/2006/relationships/slide" Target="slides/slide72.xml"/><Relationship Id="rId90" Type="http://schemas.openxmlformats.org/officeDocument/2006/relationships/slide" Target="slides/slide80.xml"/><Relationship Id="rId95" Type="http://schemas.openxmlformats.org/officeDocument/2006/relationships/slide" Target="slides/slide85.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slide" Target="slides/slide67.xml"/><Relationship Id="rId100"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slide" Target="slides/slide75.xml"/><Relationship Id="rId93" Type="http://schemas.openxmlformats.org/officeDocument/2006/relationships/slide" Target="slides/slide83.xml"/><Relationship Id="rId98"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slide" Target="slides/slide78.xml"/><Relationship Id="rId91" Type="http://schemas.openxmlformats.org/officeDocument/2006/relationships/slide" Target="slides/slide81.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slide" Target="slides/slide84.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s>
</file>

<file path=ppt/comments/modernComment_1EA_1280F1C4.xml><?xml version="1.0" encoding="utf-8"?>
<p188:cmLst xmlns:a="http://schemas.openxmlformats.org/drawingml/2006/main" xmlns:r="http://schemas.openxmlformats.org/officeDocument/2006/relationships" xmlns:p188="http://schemas.microsoft.com/office/powerpoint/2018/8/main">
  <p188:cm id="{A6D96476-CE7B-4A2C-9ACD-F4D68EBD5274}" authorId="{344A3AC5-346A-57A0-357A-F6E76582B898}" created="2024-09-24T15:15:34.879">
    <pc:sldMkLst xmlns:pc="http://schemas.microsoft.com/office/powerpoint/2013/main/command">
      <pc:docMk/>
      <pc:sldMk cId="310440388" sldId="265"/>
    </pc:sldMkLst>
    <p188:txBody>
      <a:bodyPr/>
      <a:lstStyle/>
      <a:p>
        <a:r>
          <a:rPr lang="en-GB"/>
          <a:t>[@Bukunmi  Akinwumi] Add in a few graphics or pictures here to make this slide a little more pleasing to look at. If you cant find any, ask Beth? Also the whole PowerPoint needs to be formatted in the same way- ie same colour, font, etc. Again we can work on this tomorrow. </a:t>
        </a:r>
      </a:p>
    </p188:txBody>
  </p188:cm>
</p188:cmLst>
</file>

<file path=ppt/comments/modernComment_1EF_B690B76.xml><?xml version="1.0" encoding="utf-8"?>
<p188:cmLst xmlns:a="http://schemas.openxmlformats.org/drawingml/2006/main" xmlns:r="http://schemas.openxmlformats.org/officeDocument/2006/relationships" xmlns:p188="http://schemas.microsoft.com/office/powerpoint/2018/8/main">
  <p188:cm id="{9918218A-66D2-4BA1-A205-AD77D10B76D6}" authorId="{344A3AC5-346A-57A0-357A-F6E76582B898}" created="2024-09-24T15:05:30.685">
    <pc:sldMkLst xmlns:pc="http://schemas.microsoft.com/office/powerpoint/2013/main/command">
      <pc:docMk/>
      <pc:sldMk cId="191433590" sldId="260"/>
    </pc:sldMkLst>
    <p188:txBody>
      <a:bodyPr/>
      <a:lstStyle/>
      <a:p>
        <a:r>
          <a:rPr lang="en-GB"/>
          <a:t>[@Bukunmi  Akinwumi] Be good to break down more the 30+ participants into what they are doing. Also start to add notes of what you are going to speak about in the notes section below each slide if you can. </a:t>
        </a:r>
      </a:p>
    </p188:txBody>
  </p188:cm>
</p188:cmLst>
</file>

<file path=ppt/comments/modernComment_1F0_5746B4E3.xml><?xml version="1.0" encoding="utf-8"?>
<p188:cmLst xmlns:a="http://schemas.openxmlformats.org/drawingml/2006/main" xmlns:r="http://schemas.openxmlformats.org/officeDocument/2006/relationships" xmlns:p188="http://schemas.microsoft.com/office/powerpoint/2018/8/main">
  <p188:cm id="{431D67FE-5964-4952-8C41-99F830DB8551}" authorId="{344A3AC5-346A-57A0-357A-F6E76582B898}" created="2024-09-24T15:06:27.201">
    <pc:sldMkLst xmlns:pc="http://schemas.microsoft.com/office/powerpoint/2013/main/command">
      <pc:docMk/>
      <pc:sldMk cId="1464251619" sldId="262"/>
    </pc:sldMkLst>
    <p188:txBody>
      <a:bodyPr/>
      <a:lstStyle/>
      <a:p>
        <a:r>
          <a:rPr lang="en-GB"/>
          <a:t>[@Bukunmi  Akinwumi] Can you possibly show one of the forms that Matthew has completed? Take a screen shot and add it in. </a:t>
        </a:r>
      </a:p>
    </p188:txBody>
  </p188:cm>
</p188:cmLst>
</file>

<file path=ppt/comments/modernComment_1F1_FD75FFEB.xml><?xml version="1.0" encoding="utf-8"?>
<p188:cmLst xmlns:a="http://schemas.openxmlformats.org/drawingml/2006/main" xmlns:r="http://schemas.openxmlformats.org/officeDocument/2006/relationships" xmlns:p188="http://schemas.microsoft.com/office/powerpoint/2018/8/main">
  <p188:cm id="{79F3B031-4C45-4D5C-A15A-4A1E953C0E62}" authorId="{344A3AC5-346A-57A0-357A-F6E76582B898}" created="2024-09-24T15:07:44.978">
    <pc:sldMkLst xmlns:pc="http://schemas.microsoft.com/office/powerpoint/2013/main/command">
      <pc:docMk/>
      <pc:sldMk cId="4252368875" sldId="261"/>
    </pc:sldMkLst>
    <p188:txBody>
      <a:bodyPr/>
      <a:lstStyle/>
      <a:p>
        <a:r>
          <a:rPr lang="en-GB"/>
          <a:t>[@Bukunmi  Akinwumi] We can talk about this slide in this one and the event slides. My question would be how do we prove this? Taken from questionnaires, speaking directly etc- we just need to show how we have got this info </a:t>
        </a:r>
      </a:p>
    </p188:txBody>
  </p188:cm>
</p188:cmLst>
</file>

<file path=ppt/diagrams/_rels/data1.xml.rels><?xml version="1.0" encoding="UTF-8" standalone="yes"?>
<Relationships xmlns="http://schemas.openxmlformats.org/package/2006/relationships"><Relationship Id="rId1" Type="http://schemas.openxmlformats.org/officeDocument/2006/relationships/hyperlink" Target="https://www.fph.org.uk/what-is-public-health/"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s://www.fph.org.uk/what-is-public-health/"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D91C29-E9B5-4CFE-A893-B75E9B94572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AD645E72-DD3A-4ED1-8CF3-DA900A39F6CF}">
      <dgm:prSet custT="1"/>
      <dgm:spPr>
        <a:solidFill>
          <a:srgbClr val="833F8C"/>
        </a:solidFill>
      </dgm:spPr>
      <dgm:t>
        <a:bodyPr/>
        <a:lstStyle/>
        <a:p>
          <a:r>
            <a:rPr lang="en-GB" sz="1800" b="0" i="0" dirty="0">
              <a:latin typeface="Arial" panose="020B0604020202020204" pitchFamily="34" charset="0"/>
              <a:cs typeface="Arial" panose="020B0604020202020204" pitchFamily="34" charset="0"/>
            </a:rPr>
            <a:t>The shared aim of the diverse range of public health work is to offer populations the best chance to live long lives in good health. (</a:t>
          </a:r>
          <a:r>
            <a:rPr lang="en-GB" sz="1800" b="0" i="0" dirty="0">
              <a:latin typeface="Arial" panose="020B0604020202020204" pitchFamily="34" charset="0"/>
              <a:cs typeface="Arial" panose="020B0604020202020204" pitchFamily="34" charset="0"/>
              <a:hlinkClick xmlns:r="http://schemas.openxmlformats.org/officeDocument/2006/relationships" r:id="rId1"/>
            </a:rPr>
            <a:t>Faculty of Public Health, 2024</a:t>
          </a:r>
          <a:r>
            <a:rPr lang="en-GB" sz="1800" b="0" i="0" dirty="0">
              <a:latin typeface="Arial" panose="020B0604020202020204" pitchFamily="34" charset="0"/>
              <a:cs typeface="Arial" panose="020B0604020202020204" pitchFamily="34" charset="0"/>
            </a:rPr>
            <a:t>)</a:t>
          </a:r>
          <a:endParaRPr lang="en-GB" sz="1800" dirty="0">
            <a:latin typeface="Arial" panose="020B0604020202020204" pitchFamily="34" charset="0"/>
            <a:cs typeface="Arial" panose="020B0604020202020204" pitchFamily="34" charset="0"/>
          </a:endParaRPr>
        </a:p>
      </dgm:t>
    </dgm:pt>
    <dgm:pt modelId="{5911CA06-DBC9-4937-B191-97845AC7129A}" type="parTrans" cxnId="{17075FF2-D54B-4604-A857-B62C827B6EFE}">
      <dgm:prSet/>
      <dgm:spPr/>
      <dgm:t>
        <a:bodyPr/>
        <a:lstStyle/>
        <a:p>
          <a:endParaRPr lang="en-GB" sz="1800">
            <a:latin typeface="Arial" panose="020B0604020202020204" pitchFamily="34" charset="0"/>
            <a:cs typeface="Arial" panose="020B0604020202020204" pitchFamily="34" charset="0"/>
          </a:endParaRPr>
        </a:p>
      </dgm:t>
    </dgm:pt>
    <dgm:pt modelId="{D74FC179-6742-40E6-B1CF-CB5511FC2D53}" type="sibTrans" cxnId="{17075FF2-D54B-4604-A857-B62C827B6EFE}">
      <dgm:prSet/>
      <dgm:spPr/>
      <dgm:t>
        <a:bodyPr/>
        <a:lstStyle/>
        <a:p>
          <a:endParaRPr lang="en-GB" sz="1800">
            <a:latin typeface="Arial" panose="020B0604020202020204" pitchFamily="34" charset="0"/>
            <a:cs typeface="Arial" panose="020B0604020202020204" pitchFamily="34" charset="0"/>
          </a:endParaRPr>
        </a:p>
      </dgm:t>
    </dgm:pt>
    <dgm:pt modelId="{E9167A59-7A23-4C6E-A301-664445A9C2B7}">
      <dgm:prSet custT="1"/>
      <dgm:spPr>
        <a:solidFill>
          <a:srgbClr val="833F8C"/>
        </a:solidFill>
      </dgm:spPr>
      <dgm:t>
        <a:bodyPr/>
        <a:lstStyle/>
        <a:p>
          <a:r>
            <a:rPr lang="en-GB" sz="1800" b="0" i="0" dirty="0">
              <a:latin typeface="Arial" panose="020B0604020202020204" pitchFamily="34" charset="0"/>
              <a:cs typeface="Arial" panose="020B0604020202020204" pitchFamily="34" charset="0"/>
            </a:rPr>
            <a:t>Rather than focussing on the health of the individual, public health works to protect and improve the health of communities and populations at local, regional, national, and global level. (</a:t>
          </a:r>
          <a:r>
            <a:rPr lang="en-GB" sz="1800" b="0" i="0" dirty="0">
              <a:latin typeface="Arial" panose="020B0604020202020204" pitchFamily="34" charset="0"/>
              <a:cs typeface="Arial" panose="020B0604020202020204" pitchFamily="34" charset="0"/>
              <a:hlinkClick xmlns:r="http://schemas.openxmlformats.org/officeDocument/2006/relationships" r:id="rId1"/>
            </a:rPr>
            <a:t>Faculty of Public Health, 2024</a:t>
          </a:r>
          <a:r>
            <a:rPr lang="en-GB" sz="1800" b="0" i="0" dirty="0">
              <a:latin typeface="Arial" panose="020B0604020202020204" pitchFamily="34" charset="0"/>
              <a:cs typeface="Arial" panose="020B0604020202020204" pitchFamily="34" charset="0"/>
            </a:rPr>
            <a:t>)</a:t>
          </a:r>
        </a:p>
      </dgm:t>
    </dgm:pt>
    <dgm:pt modelId="{BBF7F8A0-F3CD-4550-A593-73084B227C62}" type="parTrans" cxnId="{B84974CA-75E3-47EF-9227-F6494CC661F7}">
      <dgm:prSet/>
      <dgm:spPr/>
      <dgm:t>
        <a:bodyPr/>
        <a:lstStyle/>
        <a:p>
          <a:endParaRPr lang="en-GB" sz="1800">
            <a:latin typeface="Arial" panose="020B0604020202020204" pitchFamily="34" charset="0"/>
            <a:cs typeface="Arial" panose="020B0604020202020204" pitchFamily="34" charset="0"/>
          </a:endParaRPr>
        </a:p>
      </dgm:t>
    </dgm:pt>
    <dgm:pt modelId="{77E86307-CA94-4296-A557-DDC45BDCE239}" type="sibTrans" cxnId="{B84974CA-75E3-47EF-9227-F6494CC661F7}">
      <dgm:prSet/>
      <dgm:spPr/>
      <dgm:t>
        <a:bodyPr/>
        <a:lstStyle/>
        <a:p>
          <a:endParaRPr lang="en-GB" sz="1800">
            <a:latin typeface="Arial" panose="020B0604020202020204" pitchFamily="34" charset="0"/>
            <a:cs typeface="Arial" panose="020B0604020202020204" pitchFamily="34" charset="0"/>
          </a:endParaRPr>
        </a:p>
      </dgm:t>
    </dgm:pt>
    <dgm:pt modelId="{D3BFD497-F11F-4418-981F-E4B3E983BB40}">
      <dgm:prSet custT="1"/>
      <dgm:spPr>
        <a:solidFill>
          <a:srgbClr val="833F8C"/>
        </a:solidFill>
      </dgm:spPr>
      <dgm:t>
        <a:bodyPr/>
        <a:lstStyle/>
        <a:p>
          <a:r>
            <a:rPr lang="en-GB" sz="1800" b="0" i="0" dirty="0">
              <a:latin typeface="Arial" panose="020B0604020202020204" pitchFamily="34" charset="0"/>
              <a:cs typeface="Arial" panose="020B0604020202020204" pitchFamily="34" charset="0"/>
            </a:rPr>
            <a:t>The Public Health Team at the Royal Borough of Windsor and Maidenhead aims to reduce health inequalities and support those at a higher risk of ill-health.   </a:t>
          </a:r>
        </a:p>
      </dgm:t>
    </dgm:pt>
    <dgm:pt modelId="{2A4F9048-64CF-4248-A058-FE2B7F7BFF0D}" type="parTrans" cxnId="{6106C6F6-377A-4D4D-94C6-B0E93B61986D}">
      <dgm:prSet/>
      <dgm:spPr/>
      <dgm:t>
        <a:bodyPr/>
        <a:lstStyle/>
        <a:p>
          <a:endParaRPr lang="en-GB" sz="1800"/>
        </a:p>
      </dgm:t>
    </dgm:pt>
    <dgm:pt modelId="{812A2BDB-7906-401F-8D36-F7029EE1C6E5}" type="sibTrans" cxnId="{6106C6F6-377A-4D4D-94C6-B0E93B61986D}">
      <dgm:prSet/>
      <dgm:spPr/>
      <dgm:t>
        <a:bodyPr/>
        <a:lstStyle/>
        <a:p>
          <a:endParaRPr lang="en-GB" sz="1800"/>
        </a:p>
      </dgm:t>
    </dgm:pt>
    <dgm:pt modelId="{5F669087-C2C5-4833-85F3-202224003554}" type="pres">
      <dgm:prSet presAssocID="{88D91C29-E9B5-4CFE-A893-B75E9B94572C}" presName="linear" presStyleCnt="0">
        <dgm:presLayoutVars>
          <dgm:animLvl val="lvl"/>
          <dgm:resizeHandles val="exact"/>
        </dgm:presLayoutVars>
      </dgm:prSet>
      <dgm:spPr/>
    </dgm:pt>
    <dgm:pt modelId="{257E88C3-412E-4EBD-85EE-D1288BC29E83}" type="pres">
      <dgm:prSet presAssocID="{AD645E72-DD3A-4ED1-8CF3-DA900A39F6CF}" presName="parentText" presStyleLbl="node1" presStyleIdx="0" presStyleCnt="3">
        <dgm:presLayoutVars>
          <dgm:chMax val="0"/>
          <dgm:bulletEnabled val="1"/>
        </dgm:presLayoutVars>
      </dgm:prSet>
      <dgm:spPr/>
    </dgm:pt>
    <dgm:pt modelId="{69EB0347-BC62-4675-A9BC-0A4FDF0838AF}" type="pres">
      <dgm:prSet presAssocID="{D74FC179-6742-40E6-B1CF-CB5511FC2D53}" presName="spacer" presStyleCnt="0"/>
      <dgm:spPr/>
    </dgm:pt>
    <dgm:pt modelId="{B033829C-6263-4F19-9CD1-63150DEDDBC7}" type="pres">
      <dgm:prSet presAssocID="{E9167A59-7A23-4C6E-A301-664445A9C2B7}" presName="parentText" presStyleLbl="node1" presStyleIdx="1" presStyleCnt="3">
        <dgm:presLayoutVars>
          <dgm:chMax val="0"/>
          <dgm:bulletEnabled val="1"/>
        </dgm:presLayoutVars>
      </dgm:prSet>
      <dgm:spPr/>
    </dgm:pt>
    <dgm:pt modelId="{92C47288-749E-404D-9FE7-9961AA52285F}" type="pres">
      <dgm:prSet presAssocID="{77E86307-CA94-4296-A557-DDC45BDCE239}" presName="spacer" presStyleCnt="0"/>
      <dgm:spPr/>
    </dgm:pt>
    <dgm:pt modelId="{9FFE0B00-E52A-4A13-887D-FDFD5EB22053}" type="pres">
      <dgm:prSet presAssocID="{D3BFD497-F11F-4418-981F-E4B3E983BB40}" presName="parentText" presStyleLbl="node1" presStyleIdx="2" presStyleCnt="3">
        <dgm:presLayoutVars>
          <dgm:chMax val="0"/>
          <dgm:bulletEnabled val="1"/>
        </dgm:presLayoutVars>
      </dgm:prSet>
      <dgm:spPr/>
    </dgm:pt>
  </dgm:ptLst>
  <dgm:cxnLst>
    <dgm:cxn modelId="{D0FC135E-9417-4855-A757-44118ACE899C}" type="presOf" srcId="{E9167A59-7A23-4C6E-A301-664445A9C2B7}" destId="{B033829C-6263-4F19-9CD1-63150DEDDBC7}" srcOrd="0" destOrd="0" presId="urn:microsoft.com/office/officeart/2005/8/layout/vList2"/>
    <dgm:cxn modelId="{91DAEEAC-61B6-4BAB-B7BE-7A91D942D9A4}" type="presOf" srcId="{AD645E72-DD3A-4ED1-8CF3-DA900A39F6CF}" destId="{257E88C3-412E-4EBD-85EE-D1288BC29E83}" srcOrd="0" destOrd="0" presId="urn:microsoft.com/office/officeart/2005/8/layout/vList2"/>
    <dgm:cxn modelId="{C4D568AF-5A04-46FD-8840-CEB0050FFA84}" type="presOf" srcId="{D3BFD497-F11F-4418-981F-E4B3E983BB40}" destId="{9FFE0B00-E52A-4A13-887D-FDFD5EB22053}" srcOrd="0" destOrd="0" presId="urn:microsoft.com/office/officeart/2005/8/layout/vList2"/>
    <dgm:cxn modelId="{94640EB1-9E62-4F71-8763-F3748E53A54E}" type="presOf" srcId="{88D91C29-E9B5-4CFE-A893-B75E9B94572C}" destId="{5F669087-C2C5-4833-85F3-202224003554}" srcOrd="0" destOrd="0" presId="urn:microsoft.com/office/officeart/2005/8/layout/vList2"/>
    <dgm:cxn modelId="{B84974CA-75E3-47EF-9227-F6494CC661F7}" srcId="{88D91C29-E9B5-4CFE-A893-B75E9B94572C}" destId="{E9167A59-7A23-4C6E-A301-664445A9C2B7}" srcOrd="1" destOrd="0" parTransId="{BBF7F8A0-F3CD-4550-A593-73084B227C62}" sibTransId="{77E86307-CA94-4296-A557-DDC45BDCE239}"/>
    <dgm:cxn modelId="{17075FF2-D54B-4604-A857-B62C827B6EFE}" srcId="{88D91C29-E9B5-4CFE-A893-B75E9B94572C}" destId="{AD645E72-DD3A-4ED1-8CF3-DA900A39F6CF}" srcOrd="0" destOrd="0" parTransId="{5911CA06-DBC9-4937-B191-97845AC7129A}" sibTransId="{D74FC179-6742-40E6-B1CF-CB5511FC2D53}"/>
    <dgm:cxn modelId="{6106C6F6-377A-4D4D-94C6-B0E93B61986D}" srcId="{88D91C29-E9B5-4CFE-A893-B75E9B94572C}" destId="{D3BFD497-F11F-4418-981F-E4B3E983BB40}" srcOrd="2" destOrd="0" parTransId="{2A4F9048-64CF-4248-A058-FE2B7F7BFF0D}" sibTransId="{812A2BDB-7906-401F-8D36-F7029EE1C6E5}"/>
    <dgm:cxn modelId="{4D716A5C-3AD8-4BEC-A701-0826C54A8407}" type="presParOf" srcId="{5F669087-C2C5-4833-85F3-202224003554}" destId="{257E88C3-412E-4EBD-85EE-D1288BC29E83}" srcOrd="0" destOrd="0" presId="urn:microsoft.com/office/officeart/2005/8/layout/vList2"/>
    <dgm:cxn modelId="{6B379D87-8A68-469E-B68A-A6FED159E537}" type="presParOf" srcId="{5F669087-C2C5-4833-85F3-202224003554}" destId="{69EB0347-BC62-4675-A9BC-0A4FDF0838AF}" srcOrd="1" destOrd="0" presId="urn:microsoft.com/office/officeart/2005/8/layout/vList2"/>
    <dgm:cxn modelId="{DA0D1FD0-6335-4140-B8DE-DED6C318F097}" type="presParOf" srcId="{5F669087-C2C5-4833-85F3-202224003554}" destId="{B033829C-6263-4F19-9CD1-63150DEDDBC7}" srcOrd="2" destOrd="0" presId="urn:microsoft.com/office/officeart/2005/8/layout/vList2"/>
    <dgm:cxn modelId="{76A5AFAC-9420-49F0-BED4-C9BEBF8DFCCC}" type="presParOf" srcId="{5F669087-C2C5-4833-85F3-202224003554}" destId="{92C47288-749E-404D-9FE7-9961AA52285F}" srcOrd="3" destOrd="0" presId="urn:microsoft.com/office/officeart/2005/8/layout/vList2"/>
    <dgm:cxn modelId="{2A81242D-7C61-47DE-A166-76B896E57DC1}" type="presParOf" srcId="{5F669087-C2C5-4833-85F3-202224003554}" destId="{9FFE0B00-E52A-4A13-887D-FDFD5EB22053}"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FADE0D-8825-4E76-857C-D0180EA963B9}" type="doc">
      <dgm:prSet loTypeId="urn:microsoft.com/office/officeart/2005/8/layout/venn1" loCatId="relationship" qsTypeId="urn:microsoft.com/office/officeart/2005/8/quickstyle/simple1" qsCatId="simple" csTypeId="urn:microsoft.com/office/officeart/2005/8/colors/accent1_2" csCatId="accent1" phldr="1"/>
      <dgm:spPr/>
    </dgm:pt>
    <dgm:pt modelId="{56487DDC-2B43-4EE0-962C-0B6E37A48BE1}">
      <dgm:prSet phldrT="[Text]" custT="1"/>
      <dgm:spPr>
        <a:solidFill>
          <a:srgbClr val="833F8C">
            <a:alpha val="50000"/>
          </a:srgbClr>
        </a:solidFill>
      </dgm:spPr>
      <dgm:t>
        <a:bodyPr/>
        <a:lstStyle/>
        <a:p>
          <a:r>
            <a:rPr lang="en-GB" sz="2000" b="1" dirty="0">
              <a:solidFill>
                <a:schemeClr val="bg1"/>
              </a:solidFill>
            </a:rPr>
            <a:t>Health Improvement</a:t>
          </a:r>
        </a:p>
      </dgm:t>
    </dgm:pt>
    <dgm:pt modelId="{4D4AC04F-1C0E-4984-9B60-4A9ADEFC0945}" type="parTrans" cxnId="{04A78878-6D69-440F-84B0-65B849E020FB}">
      <dgm:prSet/>
      <dgm:spPr/>
      <dgm:t>
        <a:bodyPr/>
        <a:lstStyle/>
        <a:p>
          <a:endParaRPr lang="en-GB"/>
        </a:p>
      </dgm:t>
    </dgm:pt>
    <dgm:pt modelId="{79224975-D3E0-4382-B24C-6D768EB69318}" type="sibTrans" cxnId="{04A78878-6D69-440F-84B0-65B849E020FB}">
      <dgm:prSet/>
      <dgm:spPr/>
      <dgm:t>
        <a:bodyPr/>
        <a:lstStyle/>
        <a:p>
          <a:endParaRPr lang="en-GB"/>
        </a:p>
      </dgm:t>
    </dgm:pt>
    <dgm:pt modelId="{21CC9FD5-9ACC-41FB-A691-6A252BCAEC14}">
      <dgm:prSet phldrT="[Text]" custT="1"/>
      <dgm:spPr>
        <a:solidFill>
          <a:srgbClr val="833F8C">
            <a:alpha val="50000"/>
          </a:srgbClr>
        </a:solidFill>
      </dgm:spPr>
      <dgm:t>
        <a:bodyPr/>
        <a:lstStyle/>
        <a:p>
          <a:r>
            <a:rPr lang="en-GB" sz="2000" b="1" dirty="0">
              <a:solidFill>
                <a:schemeClr val="bg1"/>
              </a:solidFill>
            </a:rPr>
            <a:t>Healthcare public health</a:t>
          </a:r>
        </a:p>
      </dgm:t>
    </dgm:pt>
    <dgm:pt modelId="{57E52869-A8E7-4B12-814C-3BA6540A24A5}" type="parTrans" cxnId="{DB28F20D-4F49-4E44-B656-1F0E309AF6CB}">
      <dgm:prSet/>
      <dgm:spPr/>
      <dgm:t>
        <a:bodyPr/>
        <a:lstStyle/>
        <a:p>
          <a:endParaRPr lang="en-GB"/>
        </a:p>
      </dgm:t>
    </dgm:pt>
    <dgm:pt modelId="{BFB020B2-1091-4231-BA56-0E39E4D87FD9}" type="sibTrans" cxnId="{DB28F20D-4F49-4E44-B656-1F0E309AF6CB}">
      <dgm:prSet/>
      <dgm:spPr/>
      <dgm:t>
        <a:bodyPr/>
        <a:lstStyle/>
        <a:p>
          <a:endParaRPr lang="en-GB"/>
        </a:p>
      </dgm:t>
    </dgm:pt>
    <dgm:pt modelId="{12972B20-AF46-4139-BB41-831579F353D6}">
      <dgm:prSet phldrT="[Text]" custT="1"/>
      <dgm:spPr>
        <a:solidFill>
          <a:srgbClr val="833F8C">
            <a:alpha val="50000"/>
          </a:srgbClr>
        </a:solidFill>
      </dgm:spPr>
      <dgm:t>
        <a:bodyPr/>
        <a:lstStyle/>
        <a:p>
          <a:r>
            <a:rPr lang="en-GB" sz="2000" b="1">
              <a:solidFill>
                <a:schemeClr val="bg1"/>
              </a:solidFill>
            </a:rPr>
            <a:t>Health protection</a:t>
          </a:r>
          <a:endParaRPr lang="en-GB" sz="2000"/>
        </a:p>
      </dgm:t>
    </dgm:pt>
    <dgm:pt modelId="{B666BE21-E29B-4350-BB46-ABB24100B1BD}" type="parTrans" cxnId="{DABC3AA1-264D-4E6E-891C-CC8411CA96D0}">
      <dgm:prSet/>
      <dgm:spPr/>
      <dgm:t>
        <a:bodyPr/>
        <a:lstStyle/>
        <a:p>
          <a:endParaRPr lang="en-GB"/>
        </a:p>
      </dgm:t>
    </dgm:pt>
    <dgm:pt modelId="{39D40015-6D26-45B4-8F1E-00781532FF20}" type="sibTrans" cxnId="{DABC3AA1-264D-4E6E-891C-CC8411CA96D0}">
      <dgm:prSet/>
      <dgm:spPr/>
      <dgm:t>
        <a:bodyPr/>
        <a:lstStyle/>
        <a:p>
          <a:endParaRPr lang="en-GB"/>
        </a:p>
      </dgm:t>
    </dgm:pt>
    <dgm:pt modelId="{21EA3E33-AA6D-4A4D-909B-D09DC27575B4}" type="pres">
      <dgm:prSet presAssocID="{90FADE0D-8825-4E76-857C-D0180EA963B9}" presName="compositeShape" presStyleCnt="0">
        <dgm:presLayoutVars>
          <dgm:chMax val="7"/>
          <dgm:dir/>
          <dgm:resizeHandles val="exact"/>
        </dgm:presLayoutVars>
      </dgm:prSet>
      <dgm:spPr/>
    </dgm:pt>
    <dgm:pt modelId="{3EB56E76-EC6D-4337-8837-0D1BB26729A2}" type="pres">
      <dgm:prSet presAssocID="{56487DDC-2B43-4EE0-962C-0B6E37A48BE1}" presName="circ1" presStyleLbl="vennNode1" presStyleIdx="0" presStyleCnt="3" custScaleX="110237"/>
      <dgm:spPr/>
    </dgm:pt>
    <dgm:pt modelId="{D48499FD-7119-4731-87C4-DFA449CC326B}" type="pres">
      <dgm:prSet presAssocID="{56487DDC-2B43-4EE0-962C-0B6E37A48BE1}" presName="circ1Tx" presStyleLbl="revTx" presStyleIdx="0" presStyleCnt="0">
        <dgm:presLayoutVars>
          <dgm:chMax val="0"/>
          <dgm:chPref val="0"/>
          <dgm:bulletEnabled val="1"/>
        </dgm:presLayoutVars>
      </dgm:prSet>
      <dgm:spPr/>
    </dgm:pt>
    <dgm:pt modelId="{439E5C52-242F-4E40-91B3-D324330354D4}" type="pres">
      <dgm:prSet presAssocID="{21CC9FD5-9ACC-41FB-A691-6A252BCAEC14}" presName="circ2" presStyleLbl="vennNode1" presStyleIdx="1" presStyleCnt="3"/>
      <dgm:spPr/>
    </dgm:pt>
    <dgm:pt modelId="{440D60A3-4DD8-4BBF-BC65-2C05E9AD534A}" type="pres">
      <dgm:prSet presAssocID="{21CC9FD5-9ACC-41FB-A691-6A252BCAEC14}" presName="circ2Tx" presStyleLbl="revTx" presStyleIdx="0" presStyleCnt="0">
        <dgm:presLayoutVars>
          <dgm:chMax val="0"/>
          <dgm:chPref val="0"/>
          <dgm:bulletEnabled val="1"/>
        </dgm:presLayoutVars>
      </dgm:prSet>
      <dgm:spPr/>
    </dgm:pt>
    <dgm:pt modelId="{331AFAD8-3E81-44D4-911F-278D510FA97D}" type="pres">
      <dgm:prSet presAssocID="{12972B20-AF46-4139-BB41-831579F353D6}" presName="circ3" presStyleLbl="vennNode1" presStyleIdx="2" presStyleCnt="3"/>
      <dgm:spPr/>
    </dgm:pt>
    <dgm:pt modelId="{A00AF2BF-F79B-4445-8F2E-54673B63F5ED}" type="pres">
      <dgm:prSet presAssocID="{12972B20-AF46-4139-BB41-831579F353D6}" presName="circ3Tx" presStyleLbl="revTx" presStyleIdx="0" presStyleCnt="0">
        <dgm:presLayoutVars>
          <dgm:chMax val="0"/>
          <dgm:chPref val="0"/>
          <dgm:bulletEnabled val="1"/>
        </dgm:presLayoutVars>
      </dgm:prSet>
      <dgm:spPr/>
    </dgm:pt>
  </dgm:ptLst>
  <dgm:cxnLst>
    <dgm:cxn modelId="{2F16110C-2964-43B4-8AFD-4B672FC9950A}" type="presOf" srcId="{90FADE0D-8825-4E76-857C-D0180EA963B9}" destId="{21EA3E33-AA6D-4A4D-909B-D09DC27575B4}" srcOrd="0" destOrd="0" presId="urn:microsoft.com/office/officeart/2005/8/layout/venn1"/>
    <dgm:cxn modelId="{DB28F20D-4F49-4E44-B656-1F0E309AF6CB}" srcId="{90FADE0D-8825-4E76-857C-D0180EA963B9}" destId="{21CC9FD5-9ACC-41FB-A691-6A252BCAEC14}" srcOrd="1" destOrd="0" parTransId="{57E52869-A8E7-4B12-814C-3BA6540A24A5}" sibTransId="{BFB020B2-1091-4231-BA56-0E39E4D87FD9}"/>
    <dgm:cxn modelId="{0D288818-6E8A-4E31-AD9C-5A07690CDE0F}" type="presOf" srcId="{12972B20-AF46-4139-BB41-831579F353D6}" destId="{331AFAD8-3E81-44D4-911F-278D510FA97D}" srcOrd="0" destOrd="0" presId="urn:microsoft.com/office/officeart/2005/8/layout/venn1"/>
    <dgm:cxn modelId="{C281701A-C55E-4221-BF35-B7BB04BFBD81}" type="presOf" srcId="{56487DDC-2B43-4EE0-962C-0B6E37A48BE1}" destId="{D48499FD-7119-4731-87C4-DFA449CC326B}" srcOrd="1" destOrd="0" presId="urn:microsoft.com/office/officeart/2005/8/layout/venn1"/>
    <dgm:cxn modelId="{9FE8AD4E-4EDA-4C36-A2F3-216771A560BD}" type="presOf" srcId="{56487DDC-2B43-4EE0-962C-0B6E37A48BE1}" destId="{3EB56E76-EC6D-4337-8837-0D1BB26729A2}" srcOrd="0" destOrd="0" presId="urn:microsoft.com/office/officeart/2005/8/layout/venn1"/>
    <dgm:cxn modelId="{4504CB6F-6947-406B-8AA1-A581A77E4E6B}" type="presOf" srcId="{21CC9FD5-9ACC-41FB-A691-6A252BCAEC14}" destId="{440D60A3-4DD8-4BBF-BC65-2C05E9AD534A}" srcOrd="1" destOrd="0" presId="urn:microsoft.com/office/officeart/2005/8/layout/venn1"/>
    <dgm:cxn modelId="{19D8DB57-82D9-44EF-8F98-5A56D8B7602B}" type="presOf" srcId="{12972B20-AF46-4139-BB41-831579F353D6}" destId="{A00AF2BF-F79B-4445-8F2E-54673B63F5ED}" srcOrd="1" destOrd="0" presId="urn:microsoft.com/office/officeart/2005/8/layout/venn1"/>
    <dgm:cxn modelId="{04A78878-6D69-440F-84B0-65B849E020FB}" srcId="{90FADE0D-8825-4E76-857C-D0180EA963B9}" destId="{56487DDC-2B43-4EE0-962C-0B6E37A48BE1}" srcOrd="0" destOrd="0" parTransId="{4D4AC04F-1C0E-4984-9B60-4A9ADEFC0945}" sibTransId="{79224975-D3E0-4382-B24C-6D768EB69318}"/>
    <dgm:cxn modelId="{4340758E-FCAD-4A3D-97F8-65C0C80E334E}" type="presOf" srcId="{21CC9FD5-9ACC-41FB-A691-6A252BCAEC14}" destId="{439E5C52-242F-4E40-91B3-D324330354D4}" srcOrd="0" destOrd="0" presId="urn:microsoft.com/office/officeart/2005/8/layout/venn1"/>
    <dgm:cxn modelId="{DABC3AA1-264D-4E6E-891C-CC8411CA96D0}" srcId="{90FADE0D-8825-4E76-857C-D0180EA963B9}" destId="{12972B20-AF46-4139-BB41-831579F353D6}" srcOrd="2" destOrd="0" parTransId="{B666BE21-E29B-4350-BB46-ABB24100B1BD}" sibTransId="{39D40015-6D26-45B4-8F1E-00781532FF20}"/>
    <dgm:cxn modelId="{DE402EDF-7500-48BE-A588-3C27A92EA02C}" type="presParOf" srcId="{21EA3E33-AA6D-4A4D-909B-D09DC27575B4}" destId="{3EB56E76-EC6D-4337-8837-0D1BB26729A2}" srcOrd="0" destOrd="0" presId="urn:microsoft.com/office/officeart/2005/8/layout/venn1"/>
    <dgm:cxn modelId="{7CBDB6D2-D5E3-4B59-809B-A4992F340989}" type="presParOf" srcId="{21EA3E33-AA6D-4A4D-909B-D09DC27575B4}" destId="{D48499FD-7119-4731-87C4-DFA449CC326B}" srcOrd="1" destOrd="0" presId="urn:microsoft.com/office/officeart/2005/8/layout/venn1"/>
    <dgm:cxn modelId="{3120A278-DA6C-429C-9C48-97C79BCA0D78}" type="presParOf" srcId="{21EA3E33-AA6D-4A4D-909B-D09DC27575B4}" destId="{439E5C52-242F-4E40-91B3-D324330354D4}" srcOrd="2" destOrd="0" presId="urn:microsoft.com/office/officeart/2005/8/layout/venn1"/>
    <dgm:cxn modelId="{6114553F-B343-4889-A1E0-10C6E6585370}" type="presParOf" srcId="{21EA3E33-AA6D-4A4D-909B-D09DC27575B4}" destId="{440D60A3-4DD8-4BBF-BC65-2C05E9AD534A}" srcOrd="3" destOrd="0" presId="urn:microsoft.com/office/officeart/2005/8/layout/venn1"/>
    <dgm:cxn modelId="{ED63CCDC-24AE-4A27-AAD5-E63EF64BE7E9}" type="presParOf" srcId="{21EA3E33-AA6D-4A4D-909B-D09DC27575B4}" destId="{331AFAD8-3E81-44D4-911F-278D510FA97D}" srcOrd="4" destOrd="0" presId="urn:microsoft.com/office/officeart/2005/8/layout/venn1"/>
    <dgm:cxn modelId="{6CDBE8A2-AD07-4713-AE16-34F2274BAEE5}" type="presParOf" srcId="{21EA3E33-AA6D-4A4D-909B-D09DC27575B4}" destId="{A00AF2BF-F79B-4445-8F2E-54673B63F5ED}" srcOrd="5" destOrd="0" presId="urn:microsoft.com/office/officeart/2005/8/layout/venn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E5F121F-4546-4BFC-A2A4-267BB5A6C0CE}"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GB"/>
        </a:p>
      </dgm:t>
    </dgm:pt>
    <dgm:pt modelId="{68081ED6-1188-4358-8B43-22A81B3BAE20}">
      <dgm:prSet custT="1"/>
      <dgm:spPr>
        <a:solidFill>
          <a:srgbClr val="833F8C"/>
        </a:solidFill>
      </dgm:spPr>
      <dgm:t>
        <a:bodyPr/>
        <a:lstStyle/>
        <a:p>
          <a:r>
            <a:rPr lang="en-GB" sz="1600">
              <a:latin typeface="Arial" panose="020B0604020202020204" pitchFamily="34" charset="0"/>
              <a:cs typeface="Arial" panose="020B0604020202020204" pitchFamily="34" charset="0"/>
            </a:rPr>
            <a:t>Step 1: Co-ordination (immediate response)</a:t>
          </a:r>
        </a:p>
      </dgm:t>
    </dgm:pt>
    <dgm:pt modelId="{1534C3FD-EFBF-4C56-AA54-3A3EEB605AED}" type="parTrans" cxnId="{5823ADE0-9037-4798-95BD-C0211819A7ED}">
      <dgm:prSet/>
      <dgm:spPr/>
      <dgm:t>
        <a:bodyPr/>
        <a:lstStyle/>
        <a:p>
          <a:endParaRPr lang="en-GB" sz="1600">
            <a:latin typeface="Arial" panose="020B0604020202020204" pitchFamily="34" charset="0"/>
            <a:cs typeface="Arial" panose="020B0604020202020204" pitchFamily="34" charset="0"/>
          </a:endParaRPr>
        </a:p>
      </dgm:t>
    </dgm:pt>
    <dgm:pt modelId="{1B0EF58F-BFC4-4262-81D2-7725844A2954}" type="sibTrans" cxnId="{5823ADE0-9037-4798-95BD-C0211819A7ED}">
      <dgm:prSet/>
      <dgm:spPr/>
      <dgm:t>
        <a:bodyPr/>
        <a:lstStyle/>
        <a:p>
          <a:endParaRPr lang="en-GB" sz="1600">
            <a:latin typeface="Arial" panose="020B0604020202020204" pitchFamily="34" charset="0"/>
            <a:cs typeface="Arial" panose="020B0604020202020204" pitchFamily="34" charset="0"/>
          </a:endParaRPr>
        </a:p>
      </dgm:t>
    </dgm:pt>
    <dgm:pt modelId="{3BE8BB38-CAE2-4E5C-8B3D-0937EA5E2264}">
      <dgm:prSet custT="1"/>
      <dgm:spPr>
        <a:solidFill>
          <a:srgbClr val="833F8C"/>
        </a:solidFill>
      </dgm:spPr>
      <dgm:t>
        <a:bodyPr/>
        <a:lstStyle/>
        <a:p>
          <a:r>
            <a:rPr lang="en-GB" sz="1600" dirty="0">
              <a:latin typeface="Arial" panose="020B0604020202020204" pitchFamily="34" charset="0"/>
              <a:cs typeface="Arial" panose="020B0604020202020204" pitchFamily="34" charset="0"/>
            </a:rPr>
            <a:t>Step 2: Establish the facts, follow the CDR process &amp; contact with family (within 24 hours)</a:t>
          </a:r>
        </a:p>
      </dgm:t>
    </dgm:pt>
    <dgm:pt modelId="{610AFDF9-928B-4660-BF57-18101905FDB0}" type="parTrans" cxnId="{55E1B1BF-C9C6-4E71-BEB4-FE0EC54EA54C}">
      <dgm:prSet/>
      <dgm:spPr/>
      <dgm:t>
        <a:bodyPr/>
        <a:lstStyle/>
        <a:p>
          <a:endParaRPr lang="en-GB" sz="1600">
            <a:latin typeface="Arial" panose="020B0604020202020204" pitchFamily="34" charset="0"/>
            <a:cs typeface="Arial" panose="020B0604020202020204" pitchFamily="34" charset="0"/>
          </a:endParaRPr>
        </a:p>
      </dgm:t>
    </dgm:pt>
    <dgm:pt modelId="{7532C095-DA04-4C40-B1B8-15A20885AA79}" type="sibTrans" cxnId="{55E1B1BF-C9C6-4E71-BEB4-FE0EC54EA54C}">
      <dgm:prSet/>
      <dgm:spPr/>
      <dgm:t>
        <a:bodyPr/>
        <a:lstStyle/>
        <a:p>
          <a:endParaRPr lang="en-GB" sz="1600">
            <a:latin typeface="Arial" panose="020B0604020202020204" pitchFamily="34" charset="0"/>
            <a:cs typeface="Arial" panose="020B0604020202020204" pitchFamily="34" charset="0"/>
          </a:endParaRPr>
        </a:p>
      </dgm:t>
    </dgm:pt>
    <dgm:pt modelId="{FEEEF430-E5C8-4C2E-BF3E-67B1FF70FC22}">
      <dgm:prSet custT="1"/>
      <dgm:spPr>
        <a:solidFill>
          <a:srgbClr val="833F8C"/>
        </a:solidFill>
      </dgm:spPr>
      <dgm:t>
        <a:bodyPr/>
        <a:lstStyle/>
        <a:p>
          <a:r>
            <a:rPr lang="en-GB" sz="1600">
              <a:latin typeface="Arial" panose="020B0604020202020204" pitchFamily="34" charset="0"/>
              <a:cs typeface="Arial" panose="020B0604020202020204" pitchFamily="34" charset="0"/>
            </a:rPr>
            <a:t>Step 3: Media contact (as soon as possible)</a:t>
          </a:r>
        </a:p>
      </dgm:t>
    </dgm:pt>
    <dgm:pt modelId="{02A7B68B-B761-474A-9381-7BCDD793AEF0}" type="parTrans" cxnId="{965F1657-E684-4BAE-BC4F-A78B9F062D8C}">
      <dgm:prSet/>
      <dgm:spPr/>
      <dgm:t>
        <a:bodyPr/>
        <a:lstStyle/>
        <a:p>
          <a:endParaRPr lang="en-GB" sz="1600">
            <a:latin typeface="Arial" panose="020B0604020202020204" pitchFamily="34" charset="0"/>
            <a:cs typeface="Arial" panose="020B0604020202020204" pitchFamily="34" charset="0"/>
          </a:endParaRPr>
        </a:p>
      </dgm:t>
    </dgm:pt>
    <dgm:pt modelId="{EC9A724E-43F6-4ACD-9053-358C98A829B0}" type="sibTrans" cxnId="{965F1657-E684-4BAE-BC4F-A78B9F062D8C}">
      <dgm:prSet/>
      <dgm:spPr/>
      <dgm:t>
        <a:bodyPr/>
        <a:lstStyle/>
        <a:p>
          <a:endParaRPr lang="en-GB" sz="1600">
            <a:latin typeface="Arial" panose="020B0604020202020204" pitchFamily="34" charset="0"/>
            <a:cs typeface="Arial" panose="020B0604020202020204" pitchFamily="34" charset="0"/>
          </a:endParaRPr>
        </a:p>
      </dgm:t>
    </dgm:pt>
    <dgm:pt modelId="{B7B045FA-9F22-4A75-9E4E-60839A01536A}">
      <dgm:prSet custT="1"/>
      <dgm:spPr>
        <a:solidFill>
          <a:srgbClr val="833F8C"/>
        </a:solidFill>
      </dgm:spPr>
      <dgm:t>
        <a:bodyPr/>
        <a:lstStyle/>
        <a:p>
          <a:r>
            <a:rPr lang="en-GB" sz="1600" dirty="0">
              <a:latin typeface="Arial" panose="020B0604020202020204" pitchFamily="34" charset="0"/>
              <a:cs typeface="Arial" panose="020B0604020202020204" pitchFamily="34" charset="0"/>
            </a:rPr>
            <a:t>Step 4: Contact other agencies who may have been in contact with the CYP</a:t>
          </a:r>
        </a:p>
      </dgm:t>
    </dgm:pt>
    <dgm:pt modelId="{6EDA0DBA-C1F3-4599-B272-18A90523FA67}" type="parTrans" cxnId="{5C7D6BB5-AD9E-499F-8FEF-6BC52C2026C5}">
      <dgm:prSet/>
      <dgm:spPr/>
      <dgm:t>
        <a:bodyPr/>
        <a:lstStyle/>
        <a:p>
          <a:endParaRPr lang="en-GB" sz="1600">
            <a:latin typeface="Arial" panose="020B0604020202020204" pitchFamily="34" charset="0"/>
            <a:cs typeface="Arial" panose="020B0604020202020204" pitchFamily="34" charset="0"/>
          </a:endParaRPr>
        </a:p>
      </dgm:t>
    </dgm:pt>
    <dgm:pt modelId="{4FCB31E7-EE11-462C-B5B8-A3AD17F48CE3}" type="sibTrans" cxnId="{5C7D6BB5-AD9E-499F-8FEF-6BC52C2026C5}">
      <dgm:prSet/>
      <dgm:spPr/>
      <dgm:t>
        <a:bodyPr/>
        <a:lstStyle/>
        <a:p>
          <a:endParaRPr lang="en-GB" sz="1600">
            <a:latin typeface="Arial" panose="020B0604020202020204" pitchFamily="34" charset="0"/>
            <a:cs typeface="Arial" panose="020B0604020202020204" pitchFamily="34" charset="0"/>
          </a:endParaRPr>
        </a:p>
      </dgm:t>
    </dgm:pt>
    <dgm:pt modelId="{77F070C0-240F-4A00-B2C1-63CBFC54F8EF}">
      <dgm:prSet custT="1"/>
      <dgm:spPr>
        <a:solidFill>
          <a:srgbClr val="833F8C"/>
        </a:solidFill>
      </dgm:spPr>
      <dgm:t>
        <a:bodyPr/>
        <a:lstStyle/>
        <a:p>
          <a:r>
            <a:rPr lang="en-GB" sz="1600" dirty="0">
              <a:latin typeface="Arial" panose="020B0604020202020204" pitchFamily="34" charset="0"/>
              <a:cs typeface="Arial" panose="020B0604020202020204" pitchFamily="34" charset="0"/>
            </a:rPr>
            <a:t>Step 5: Communicate and take care of staff (within 1 day)</a:t>
          </a:r>
        </a:p>
      </dgm:t>
    </dgm:pt>
    <dgm:pt modelId="{AA46DEEA-573C-455C-ADF5-57372256FD98}" type="parTrans" cxnId="{19C0FFC4-A283-4859-84CB-3C08F2D4EE6A}">
      <dgm:prSet/>
      <dgm:spPr/>
      <dgm:t>
        <a:bodyPr/>
        <a:lstStyle/>
        <a:p>
          <a:endParaRPr lang="en-GB" sz="1600">
            <a:latin typeface="Arial" panose="020B0604020202020204" pitchFamily="34" charset="0"/>
            <a:cs typeface="Arial" panose="020B0604020202020204" pitchFamily="34" charset="0"/>
          </a:endParaRPr>
        </a:p>
      </dgm:t>
    </dgm:pt>
    <dgm:pt modelId="{24BC11E2-6D5B-4408-AEDB-82D4D9B1158F}" type="sibTrans" cxnId="{19C0FFC4-A283-4859-84CB-3C08F2D4EE6A}">
      <dgm:prSet/>
      <dgm:spPr/>
      <dgm:t>
        <a:bodyPr/>
        <a:lstStyle/>
        <a:p>
          <a:endParaRPr lang="en-GB" sz="1600">
            <a:latin typeface="Arial" panose="020B0604020202020204" pitchFamily="34" charset="0"/>
            <a:cs typeface="Arial" panose="020B0604020202020204" pitchFamily="34" charset="0"/>
          </a:endParaRPr>
        </a:p>
      </dgm:t>
    </dgm:pt>
    <dgm:pt modelId="{B980F9E1-48CF-4CFC-B4BA-43E99546A937}">
      <dgm:prSet custT="1"/>
      <dgm:spPr>
        <a:solidFill>
          <a:srgbClr val="833F8C"/>
        </a:solidFill>
      </dgm:spPr>
      <dgm:t>
        <a:bodyPr/>
        <a:lstStyle/>
        <a:p>
          <a:r>
            <a:rPr lang="en-GB" sz="1600" dirty="0">
              <a:latin typeface="Arial" panose="020B0604020202020204" pitchFamily="34" charset="0"/>
              <a:cs typeface="Arial" panose="020B0604020202020204" pitchFamily="34" charset="0"/>
            </a:rPr>
            <a:t>Step 6: Communicate and take care of students (within 1 day)</a:t>
          </a:r>
        </a:p>
      </dgm:t>
    </dgm:pt>
    <dgm:pt modelId="{01E1798C-6BAD-448E-930D-8DB154BF4A03}" type="parTrans" cxnId="{4008B293-1FB5-4D8C-8251-86F3473A3D3F}">
      <dgm:prSet/>
      <dgm:spPr/>
      <dgm:t>
        <a:bodyPr/>
        <a:lstStyle/>
        <a:p>
          <a:endParaRPr lang="en-GB" sz="1600">
            <a:latin typeface="Arial" panose="020B0604020202020204" pitchFamily="34" charset="0"/>
            <a:cs typeface="Arial" panose="020B0604020202020204" pitchFamily="34" charset="0"/>
          </a:endParaRPr>
        </a:p>
      </dgm:t>
    </dgm:pt>
    <dgm:pt modelId="{B511EE4E-D787-489B-ADE9-4D638B2BB969}" type="sibTrans" cxnId="{4008B293-1FB5-4D8C-8251-86F3473A3D3F}">
      <dgm:prSet/>
      <dgm:spPr/>
      <dgm:t>
        <a:bodyPr/>
        <a:lstStyle/>
        <a:p>
          <a:endParaRPr lang="en-GB" sz="1600">
            <a:latin typeface="Arial" panose="020B0604020202020204" pitchFamily="34" charset="0"/>
            <a:cs typeface="Arial" panose="020B0604020202020204" pitchFamily="34" charset="0"/>
          </a:endParaRPr>
        </a:p>
      </dgm:t>
    </dgm:pt>
    <dgm:pt modelId="{221C9BF6-82E5-4D34-97A0-81079DB03E58}">
      <dgm:prSet custT="1"/>
      <dgm:spPr>
        <a:solidFill>
          <a:srgbClr val="833F8C"/>
        </a:solidFill>
      </dgm:spPr>
      <dgm:t>
        <a:bodyPr/>
        <a:lstStyle/>
        <a:p>
          <a:r>
            <a:rPr lang="en-GB" sz="1600">
              <a:latin typeface="Arial" panose="020B0604020202020204" pitchFamily="34" charset="0"/>
              <a:cs typeface="Arial" panose="020B0604020202020204" pitchFamily="34" charset="0"/>
            </a:rPr>
            <a:t>Step 7: Funeral</a:t>
          </a:r>
        </a:p>
      </dgm:t>
    </dgm:pt>
    <dgm:pt modelId="{FC42BCFC-AFC2-48FE-8DAB-F58D0DD04288}" type="parTrans" cxnId="{27C70DFD-0CD6-4799-843F-13C137B4C7D4}">
      <dgm:prSet/>
      <dgm:spPr/>
      <dgm:t>
        <a:bodyPr/>
        <a:lstStyle/>
        <a:p>
          <a:endParaRPr lang="en-GB" sz="1600">
            <a:latin typeface="Arial" panose="020B0604020202020204" pitchFamily="34" charset="0"/>
            <a:cs typeface="Arial" panose="020B0604020202020204" pitchFamily="34" charset="0"/>
          </a:endParaRPr>
        </a:p>
      </dgm:t>
    </dgm:pt>
    <dgm:pt modelId="{B385D585-951D-4904-B8DC-2D9AE5390D8E}" type="sibTrans" cxnId="{27C70DFD-0CD6-4799-843F-13C137B4C7D4}">
      <dgm:prSet/>
      <dgm:spPr/>
      <dgm:t>
        <a:bodyPr/>
        <a:lstStyle/>
        <a:p>
          <a:endParaRPr lang="en-GB" sz="1600">
            <a:latin typeface="Arial" panose="020B0604020202020204" pitchFamily="34" charset="0"/>
            <a:cs typeface="Arial" panose="020B0604020202020204" pitchFamily="34" charset="0"/>
          </a:endParaRPr>
        </a:p>
      </dgm:t>
    </dgm:pt>
    <dgm:pt modelId="{983790FC-4335-4C46-973A-2A12654DC4A8}">
      <dgm:prSet custT="1"/>
      <dgm:spPr>
        <a:solidFill>
          <a:srgbClr val="833F8C"/>
        </a:solidFill>
      </dgm:spPr>
      <dgm:t>
        <a:bodyPr/>
        <a:lstStyle/>
        <a:p>
          <a:r>
            <a:rPr lang="en-GB" sz="1600">
              <a:latin typeface="Arial" panose="020B0604020202020204" pitchFamily="34" charset="0"/>
              <a:cs typeface="Arial" panose="020B0604020202020204" pitchFamily="34" charset="0"/>
            </a:rPr>
            <a:t>Step 8: Memorials</a:t>
          </a:r>
        </a:p>
      </dgm:t>
    </dgm:pt>
    <dgm:pt modelId="{93DE373E-F5E6-4A13-BA8E-B6371D052F86}" type="parTrans" cxnId="{1EC60CBD-92A1-4363-A429-CE466E8D485C}">
      <dgm:prSet/>
      <dgm:spPr/>
      <dgm:t>
        <a:bodyPr/>
        <a:lstStyle/>
        <a:p>
          <a:endParaRPr lang="en-GB" sz="1600">
            <a:latin typeface="Arial" panose="020B0604020202020204" pitchFamily="34" charset="0"/>
            <a:cs typeface="Arial" panose="020B0604020202020204" pitchFamily="34" charset="0"/>
          </a:endParaRPr>
        </a:p>
      </dgm:t>
    </dgm:pt>
    <dgm:pt modelId="{E1749DBA-B5B9-474D-AEA9-B1409DAF0A08}" type="sibTrans" cxnId="{1EC60CBD-92A1-4363-A429-CE466E8D485C}">
      <dgm:prSet/>
      <dgm:spPr/>
      <dgm:t>
        <a:bodyPr/>
        <a:lstStyle/>
        <a:p>
          <a:endParaRPr lang="en-GB" sz="1600">
            <a:latin typeface="Arial" panose="020B0604020202020204" pitchFamily="34" charset="0"/>
            <a:cs typeface="Arial" panose="020B0604020202020204" pitchFamily="34" charset="0"/>
          </a:endParaRPr>
        </a:p>
      </dgm:t>
    </dgm:pt>
    <dgm:pt modelId="{EC705A4F-A09A-4770-B828-0B675B658343}">
      <dgm:prSet custT="1"/>
      <dgm:spPr>
        <a:solidFill>
          <a:srgbClr val="833F8C"/>
        </a:solidFill>
      </dgm:spPr>
      <dgm:t>
        <a:bodyPr/>
        <a:lstStyle/>
        <a:p>
          <a:r>
            <a:rPr lang="en-GB" sz="1600" dirty="0">
              <a:latin typeface="Arial" panose="020B0604020202020204" pitchFamily="34" charset="0"/>
              <a:cs typeface="Arial" panose="020B0604020202020204" pitchFamily="34" charset="0"/>
            </a:rPr>
            <a:t>Step 9: Evaluation &amp; Follow up</a:t>
          </a:r>
        </a:p>
      </dgm:t>
    </dgm:pt>
    <dgm:pt modelId="{A6052327-B1D5-4DC4-A511-F32CB684ED08}" type="parTrans" cxnId="{897362FA-6019-4B08-AB4E-349865AFC22C}">
      <dgm:prSet/>
      <dgm:spPr/>
      <dgm:t>
        <a:bodyPr/>
        <a:lstStyle/>
        <a:p>
          <a:endParaRPr lang="en-GB" sz="1600">
            <a:latin typeface="Arial" panose="020B0604020202020204" pitchFamily="34" charset="0"/>
            <a:cs typeface="Arial" panose="020B0604020202020204" pitchFamily="34" charset="0"/>
          </a:endParaRPr>
        </a:p>
      </dgm:t>
    </dgm:pt>
    <dgm:pt modelId="{D8DA3CFA-7EBA-4ED9-844D-9C008B556764}" type="sibTrans" cxnId="{897362FA-6019-4B08-AB4E-349865AFC22C}">
      <dgm:prSet/>
      <dgm:spPr/>
      <dgm:t>
        <a:bodyPr/>
        <a:lstStyle/>
        <a:p>
          <a:endParaRPr lang="en-GB" sz="1600">
            <a:latin typeface="Arial" panose="020B0604020202020204" pitchFamily="34" charset="0"/>
            <a:cs typeface="Arial" panose="020B0604020202020204" pitchFamily="34" charset="0"/>
          </a:endParaRPr>
        </a:p>
      </dgm:t>
    </dgm:pt>
    <dgm:pt modelId="{B8230097-987D-41D5-8EC3-847014F401D7}" type="pres">
      <dgm:prSet presAssocID="{1E5F121F-4546-4BFC-A2A4-267BB5A6C0CE}" presName="Name0" presStyleCnt="0">
        <dgm:presLayoutVars>
          <dgm:dir/>
          <dgm:animLvl val="lvl"/>
          <dgm:resizeHandles val="exact"/>
        </dgm:presLayoutVars>
      </dgm:prSet>
      <dgm:spPr/>
    </dgm:pt>
    <dgm:pt modelId="{5C5E7FD9-6DE8-4687-9D7D-448BB9A86D38}" type="pres">
      <dgm:prSet presAssocID="{EC705A4F-A09A-4770-B828-0B675B658343}" presName="boxAndChildren" presStyleCnt="0"/>
      <dgm:spPr/>
    </dgm:pt>
    <dgm:pt modelId="{55A8177E-3A18-43FE-BFE9-7C4B876A5A73}" type="pres">
      <dgm:prSet presAssocID="{EC705A4F-A09A-4770-B828-0B675B658343}" presName="parentTextBox" presStyleLbl="node1" presStyleIdx="0" presStyleCnt="9"/>
      <dgm:spPr/>
    </dgm:pt>
    <dgm:pt modelId="{940F479E-20C2-40CC-8C72-90CFEFD2CE26}" type="pres">
      <dgm:prSet presAssocID="{E1749DBA-B5B9-474D-AEA9-B1409DAF0A08}" presName="sp" presStyleCnt="0"/>
      <dgm:spPr/>
    </dgm:pt>
    <dgm:pt modelId="{9150EB45-0305-4ABB-9174-124A8D9FFDEB}" type="pres">
      <dgm:prSet presAssocID="{983790FC-4335-4C46-973A-2A12654DC4A8}" presName="arrowAndChildren" presStyleCnt="0"/>
      <dgm:spPr/>
    </dgm:pt>
    <dgm:pt modelId="{1A909346-F8C5-43BB-A619-4194F1DC8544}" type="pres">
      <dgm:prSet presAssocID="{983790FC-4335-4C46-973A-2A12654DC4A8}" presName="parentTextArrow" presStyleLbl="node1" presStyleIdx="1" presStyleCnt="9"/>
      <dgm:spPr/>
    </dgm:pt>
    <dgm:pt modelId="{6D29D9C7-C6E4-42BA-B1BF-A5BBD96A8267}" type="pres">
      <dgm:prSet presAssocID="{B385D585-951D-4904-B8DC-2D9AE5390D8E}" presName="sp" presStyleCnt="0"/>
      <dgm:spPr/>
    </dgm:pt>
    <dgm:pt modelId="{616445EC-DE3D-4C62-B551-A050C7941A76}" type="pres">
      <dgm:prSet presAssocID="{221C9BF6-82E5-4D34-97A0-81079DB03E58}" presName="arrowAndChildren" presStyleCnt="0"/>
      <dgm:spPr/>
    </dgm:pt>
    <dgm:pt modelId="{3B53C5A7-697E-4373-8315-7ABD77A2085E}" type="pres">
      <dgm:prSet presAssocID="{221C9BF6-82E5-4D34-97A0-81079DB03E58}" presName="parentTextArrow" presStyleLbl="node1" presStyleIdx="2" presStyleCnt="9"/>
      <dgm:spPr/>
    </dgm:pt>
    <dgm:pt modelId="{4E0157AB-3F29-4E59-B57D-1952BD51B441}" type="pres">
      <dgm:prSet presAssocID="{B511EE4E-D787-489B-ADE9-4D638B2BB969}" presName="sp" presStyleCnt="0"/>
      <dgm:spPr/>
    </dgm:pt>
    <dgm:pt modelId="{09794EFA-E00E-4986-A199-4312FDE85DB8}" type="pres">
      <dgm:prSet presAssocID="{B980F9E1-48CF-4CFC-B4BA-43E99546A937}" presName="arrowAndChildren" presStyleCnt="0"/>
      <dgm:spPr/>
    </dgm:pt>
    <dgm:pt modelId="{B1CACD56-B060-446B-90D8-173FCFF34646}" type="pres">
      <dgm:prSet presAssocID="{B980F9E1-48CF-4CFC-B4BA-43E99546A937}" presName="parentTextArrow" presStyleLbl="node1" presStyleIdx="3" presStyleCnt="9"/>
      <dgm:spPr/>
    </dgm:pt>
    <dgm:pt modelId="{7F6B7B1B-607F-422A-8755-250A2E4C6B29}" type="pres">
      <dgm:prSet presAssocID="{24BC11E2-6D5B-4408-AEDB-82D4D9B1158F}" presName="sp" presStyleCnt="0"/>
      <dgm:spPr/>
    </dgm:pt>
    <dgm:pt modelId="{E1AED9AF-9512-4B3A-8CDD-A890E08FBDDE}" type="pres">
      <dgm:prSet presAssocID="{77F070C0-240F-4A00-B2C1-63CBFC54F8EF}" presName="arrowAndChildren" presStyleCnt="0"/>
      <dgm:spPr/>
    </dgm:pt>
    <dgm:pt modelId="{17CE8E95-2E58-458A-AE0E-3C0E826B442E}" type="pres">
      <dgm:prSet presAssocID="{77F070C0-240F-4A00-B2C1-63CBFC54F8EF}" presName="parentTextArrow" presStyleLbl="node1" presStyleIdx="4" presStyleCnt="9"/>
      <dgm:spPr/>
    </dgm:pt>
    <dgm:pt modelId="{855C6E6B-FD76-4851-BE03-C6AD0C31B7F9}" type="pres">
      <dgm:prSet presAssocID="{4FCB31E7-EE11-462C-B5B8-A3AD17F48CE3}" presName="sp" presStyleCnt="0"/>
      <dgm:spPr/>
    </dgm:pt>
    <dgm:pt modelId="{1DF4AFE2-94C6-4409-B83F-7BB1149C1F18}" type="pres">
      <dgm:prSet presAssocID="{B7B045FA-9F22-4A75-9E4E-60839A01536A}" presName="arrowAndChildren" presStyleCnt="0"/>
      <dgm:spPr/>
    </dgm:pt>
    <dgm:pt modelId="{32DC7BF1-923B-4D7A-8489-29CD31866D06}" type="pres">
      <dgm:prSet presAssocID="{B7B045FA-9F22-4A75-9E4E-60839A01536A}" presName="parentTextArrow" presStyleLbl="node1" presStyleIdx="5" presStyleCnt="9"/>
      <dgm:spPr/>
    </dgm:pt>
    <dgm:pt modelId="{EB0F96E1-6371-4D2B-966A-8A0D14AFCA32}" type="pres">
      <dgm:prSet presAssocID="{EC9A724E-43F6-4ACD-9053-358C98A829B0}" presName="sp" presStyleCnt="0"/>
      <dgm:spPr/>
    </dgm:pt>
    <dgm:pt modelId="{5CA55168-E461-4E99-8858-61B691E4F71E}" type="pres">
      <dgm:prSet presAssocID="{FEEEF430-E5C8-4C2E-BF3E-67B1FF70FC22}" presName="arrowAndChildren" presStyleCnt="0"/>
      <dgm:spPr/>
    </dgm:pt>
    <dgm:pt modelId="{2042D6B2-6140-4AA0-9558-3FAF236C717D}" type="pres">
      <dgm:prSet presAssocID="{FEEEF430-E5C8-4C2E-BF3E-67B1FF70FC22}" presName="parentTextArrow" presStyleLbl="node1" presStyleIdx="6" presStyleCnt="9" custLinFactNeighborY="886"/>
      <dgm:spPr/>
    </dgm:pt>
    <dgm:pt modelId="{B2964D12-94C3-4D55-B148-4E720BEE7F00}" type="pres">
      <dgm:prSet presAssocID="{7532C095-DA04-4C40-B1B8-15A20885AA79}" presName="sp" presStyleCnt="0"/>
      <dgm:spPr/>
    </dgm:pt>
    <dgm:pt modelId="{8269BA7B-33F4-4327-B6D6-B35EDE453ADE}" type="pres">
      <dgm:prSet presAssocID="{3BE8BB38-CAE2-4E5C-8B3D-0937EA5E2264}" presName="arrowAndChildren" presStyleCnt="0"/>
      <dgm:spPr/>
    </dgm:pt>
    <dgm:pt modelId="{FDC7BBC8-3917-40CB-8D4F-71BC24D59B57}" type="pres">
      <dgm:prSet presAssocID="{3BE8BB38-CAE2-4E5C-8B3D-0937EA5E2264}" presName="parentTextArrow" presStyleLbl="node1" presStyleIdx="7" presStyleCnt="9" custScaleY="152521"/>
      <dgm:spPr/>
    </dgm:pt>
    <dgm:pt modelId="{D9139B05-4236-4C17-B683-56F2C4165E78}" type="pres">
      <dgm:prSet presAssocID="{1B0EF58F-BFC4-4262-81D2-7725844A2954}" presName="sp" presStyleCnt="0"/>
      <dgm:spPr/>
    </dgm:pt>
    <dgm:pt modelId="{C4801314-6606-44A0-9CE8-14585CE60531}" type="pres">
      <dgm:prSet presAssocID="{68081ED6-1188-4358-8B43-22A81B3BAE20}" presName="arrowAndChildren" presStyleCnt="0"/>
      <dgm:spPr/>
    </dgm:pt>
    <dgm:pt modelId="{EC416149-4787-4CA3-B721-28EDCBB9FD7D}" type="pres">
      <dgm:prSet presAssocID="{68081ED6-1188-4358-8B43-22A81B3BAE20}" presName="parentTextArrow" presStyleLbl="node1" presStyleIdx="8" presStyleCnt="9"/>
      <dgm:spPr/>
    </dgm:pt>
  </dgm:ptLst>
  <dgm:cxnLst>
    <dgm:cxn modelId="{2EDB2B3B-9687-4074-A722-E92FFB1AF5B2}" type="presOf" srcId="{EC705A4F-A09A-4770-B828-0B675B658343}" destId="{55A8177E-3A18-43FE-BFE9-7C4B876A5A73}" srcOrd="0" destOrd="0" presId="urn:microsoft.com/office/officeart/2005/8/layout/process4"/>
    <dgm:cxn modelId="{4C76635D-0D4C-4E8F-8C28-FFB56E2CAA92}" type="presOf" srcId="{FEEEF430-E5C8-4C2E-BF3E-67B1FF70FC22}" destId="{2042D6B2-6140-4AA0-9558-3FAF236C717D}" srcOrd="0" destOrd="0" presId="urn:microsoft.com/office/officeart/2005/8/layout/process4"/>
    <dgm:cxn modelId="{1DC07849-376D-46CA-B223-EEADCD482BA4}" type="presOf" srcId="{1E5F121F-4546-4BFC-A2A4-267BB5A6C0CE}" destId="{B8230097-987D-41D5-8EC3-847014F401D7}" srcOrd="0" destOrd="0" presId="urn:microsoft.com/office/officeart/2005/8/layout/process4"/>
    <dgm:cxn modelId="{780B964E-CED8-46FA-87C4-FB1E698CB326}" type="presOf" srcId="{221C9BF6-82E5-4D34-97A0-81079DB03E58}" destId="{3B53C5A7-697E-4373-8315-7ABD77A2085E}" srcOrd="0" destOrd="0" presId="urn:microsoft.com/office/officeart/2005/8/layout/process4"/>
    <dgm:cxn modelId="{BBB86A71-7AB6-49C9-A18C-C08F4BA12FF1}" type="presOf" srcId="{B7B045FA-9F22-4A75-9E4E-60839A01536A}" destId="{32DC7BF1-923B-4D7A-8489-29CD31866D06}" srcOrd="0" destOrd="0" presId="urn:microsoft.com/office/officeart/2005/8/layout/process4"/>
    <dgm:cxn modelId="{965F1657-E684-4BAE-BC4F-A78B9F062D8C}" srcId="{1E5F121F-4546-4BFC-A2A4-267BB5A6C0CE}" destId="{FEEEF430-E5C8-4C2E-BF3E-67B1FF70FC22}" srcOrd="2" destOrd="0" parTransId="{02A7B68B-B761-474A-9381-7BCDD793AEF0}" sibTransId="{EC9A724E-43F6-4ACD-9053-358C98A829B0}"/>
    <dgm:cxn modelId="{8609F577-3FFD-48E2-98DC-FC998202309B}" type="presOf" srcId="{77F070C0-240F-4A00-B2C1-63CBFC54F8EF}" destId="{17CE8E95-2E58-458A-AE0E-3C0E826B442E}" srcOrd="0" destOrd="0" presId="urn:microsoft.com/office/officeart/2005/8/layout/process4"/>
    <dgm:cxn modelId="{4008B293-1FB5-4D8C-8251-86F3473A3D3F}" srcId="{1E5F121F-4546-4BFC-A2A4-267BB5A6C0CE}" destId="{B980F9E1-48CF-4CFC-B4BA-43E99546A937}" srcOrd="5" destOrd="0" parTransId="{01E1798C-6BAD-448E-930D-8DB154BF4A03}" sibTransId="{B511EE4E-D787-489B-ADE9-4D638B2BB969}"/>
    <dgm:cxn modelId="{DED316B4-2D05-418A-AB72-0E30BBA2E9FB}" type="presOf" srcId="{983790FC-4335-4C46-973A-2A12654DC4A8}" destId="{1A909346-F8C5-43BB-A619-4194F1DC8544}" srcOrd="0" destOrd="0" presId="urn:microsoft.com/office/officeart/2005/8/layout/process4"/>
    <dgm:cxn modelId="{C74062B4-58EC-4A22-9498-3C0A362ACB18}" type="presOf" srcId="{3BE8BB38-CAE2-4E5C-8B3D-0937EA5E2264}" destId="{FDC7BBC8-3917-40CB-8D4F-71BC24D59B57}" srcOrd="0" destOrd="0" presId="urn:microsoft.com/office/officeart/2005/8/layout/process4"/>
    <dgm:cxn modelId="{5C7D6BB5-AD9E-499F-8FEF-6BC52C2026C5}" srcId="{1E5F121F-4546-4BFC-A2A4-267BB5A6C0CE}" destId="{B7B045FA-9F22-4A75-9E4E-60839A01536A}" srcOrd="3" destOrd="0" parTransId="{6EDA0DBA-C1F3-4599-B272-18A90523FA67}" sibTransId="{4FCB31E7-EE11-462C-B5B8-A3AD17F48CE3}"/>
    <dgm:cxn modelId="{1EC60CBD-92A1-4363-A429-CE466E8D485C}" srcId="{1E5F121F-4546-4BFC-A2A4-267BB5A6C0CE}" destId="{983790FC-4335-4C46-973A-2A12654DC4A8}" srcOrd="7" destOrd="0" parTransId="{93DE373E-F5E6-4A13-BA8E-B6371D052F86}" sibTransId="{E1749DBA-B5B9-474D-AEA9-B1409DAF0A08}"/>
    <dgm:cxn modelId="{55E1B1BF-C9C6-4E71-BEB4-FE0EC54EA54C}" srcId="{1E5F121F-4546-4BFC-A2A4-267BB5A6C0CE}" destId="{3BE8BB38-CAE2-4E5C-8B3D-0937EA5E2264}" srcOrd="1" destOrd="0" parTransId="{610AFDF9-928B-4660-BF57-18101905FDB0}" sibTransId="{7532C095-DA04-4C40-B1B8-15A20885AA79}"/>
    <dgm:cxn modelId="{E1724CC2-17A6-4913-8EF1-1A614A48B2F3}" type="presOf" srcId="{B980F9E1-48CF-4CFC-B4BA-43E99546A937}" destId="{B1CACD56-B060-446B-90D8-173FCFF34646}" srcOrd="0" destOrd="0" presId="urn:microsoft.com/office/officeart/2005/8/layout/process4"/>
    <dgm:cxn modelId="{19C0FFC4-A283-4859-84CB-3C08F2D4EE6A}" srcId="{1E5F121F-4546-4BFC-A2A4-267BB5A6C0CE}" destId="{77F070C0-240F-4A00-B2C1-63CBFC54F8EF}" srcOrd="4" destOrd="0" parTransId="{AA46DEEA-573C-455C-ADF5-57372256FD98}" sibTransId="{24BC11E2-6D5B-4408-AEDB-82D4D9B1158F}"/>
    <dgm:cxn modelId="{AC62C9D2-04FD-40DB-9FA3-C70235F5B341}" type="presOf" srcId="{68081ED6-1188-4358-8B43-22A81B3BAE20}" destId="{EC416149-4787-4CA3-B721-28EDCBB9FD7D}" srcOrd="0" destOrd="0" presId="urn:microsoft.com/office/officeart/2005/8/layout/process4"/>
    <dgm:cxn modelId="{5823ADE0-9037-4798-95BD-C0211819A7ED}" srcId="{1E5F121F-4546-4BFC-A2A4-267BB5A6C0CE}" destId="{68081ED6-1188-4358-8B43-22A81B3BAE20}" srcOrd="0" destOrd="0" parTransId="{1534C3FD-EFBF-4C56-AA54-3A3EEB605AED}" sibTransId="{1B0EF58F-BFC4-4262-81D2-7725844A2954}"/>
    <dgm:cxn modelId="{897362FA-6019-4B08-AB4E-349865AFC22C}" srcId="{1E5F121F-4546-4BFC-A2A4-267BB5A6C0CE}" destId="{EC705A4F-A09A-4770-B828-0B675B658343}" srcOrd="8" destOrd="0" parTransId="{A6052327-B1D5-4DC4-A511-F32CB684ED08}" sibTransId="{D8DA3CFA-7EBA-4ED9-844D-9C008B556764}"/>
    <dgm:cxn modelId="{27C70DFD-0CD6-4799-843F-13C137B4C7D4}" srcId="{1E5F121F-4546-4BFC-A2A4-267BB5A6C0CE}" destId="{221C9BF6-82E5-4D34-97A0-81079DB03E58}" srcOrd="6" destOrd="0" parTransId="{FC42BCFC-AFC2-48FE-8DAB-F58D0DD04288}" sibTransId="{B385D585-951D-4904-B8DC-2D9AE5390D8E}"/>
    <dgm:cxn modelId="{3A7EA5E4-6180-4F98-B5C0-5FA5CCEA06C1}" type="presParOf" srcId="{B8230097-987D-41D5-8EC3-847014F401D7}" destId="{5C5E7FD9-6DE8-4687-9D7D-448BB9A86D38}" srcOrd="0" destOrd="0" presId="urn:microsoft.com/office/officeart/2005/8/layout/process4"/>
    <dgm:cxn modelId="{DA3C98F4-F564-47EB-991B-BDDD6C1A8B22}" type="presParOf" srcId="{5C5E7FD9-6DE8-4687-9D7D-448BB9A86D38}" destId="{55A8177E-3A18-43FE-BFE9-7C4B876A5A73}" srcOrd="0" destOrd="0" presId="urn:microsoft.com/office/officeart/2005/8/layout/process4"/>
    <dgm:cxn modelId="{FCA26B6C-E441-4F52-8D0B-8729C11039D9}" type="presParOf" srcId="{B8230097-987D-41D5-8EC3-847014F401D7}" destId="{940F479E-20C2-40CC-8C72-90CFEFD2CE26}" srcOrd="1" destOrd="0" presId="urn:microsoft.com/office/officeart/2005/8/layout/process4"/>
    <dgm:cxn modelId="{68B17C24-4848-4452-9B95-143AC08E6882}" type="presParOf" srcId="{B8230097-987D-41D5-8EC3-847014F401D7}" destId="{9150EB45-0305-4ABB-9174-124A8D9FFDEB}" srcOrd="2" destOrd="0" presId="urn:microsoft.com/office/officeart/2005/8/layout/process4"/>
    <dgm:cxn modelId="{AD0E4FF6-5535-4527-97E7-947CE28829B7}" type="presParOf" srcId="{9150EB45-0305-4ABB-9174-124A8D9FFDEB}" destId="{1A909346-F8C5-43BB-A619-4194F1DC8544}" srcOrd="0" destOrd="0" presId="urn:microsoft.com/office/officeart/2005/8/layout/process4"/>
    <dgm:cxn modelId="{4840790C-664E-46C8-8D83-B38863E34764}" type="presParOf" srcId="{B8230097-987D-41D5-8EC3-847014F401D7}" destId="{6D29D9C7-C6E4-42BA-B1BF-A5BBD96A8267}" srcOrd="3" destOrd="0" presId="urn:microsoft.com/office/officeart/2005/8/layout/process4"/>
    <dgm:cxn modelId="{EFB8AA51-1662-4439-912E-2FA262728B12}" type="presParOf" srcId="{B8230097-987D-41D5-8EC3-847014F401D7}" destId="{616445EC-DE3D-4C62-B551-A050C7941A76}" srcOrd="4" destOrd="0" presId="urn:microsoft.com/office/officeart/2005/8/layout/process4"/>
    <dgm:cxn modelId="{E9EC208F-001C-4347-B194-3208F8CCCAE3}" type="presParOf" srcId="{616445EC-DE3D-4C62-B551-A050C7941A76}" destId="{3B53C5A7-697E-4373-8315-7ABD77A2085E}" srcOrd="0" destOrd="0" presId="urn:microsoft.com/office/officeart/2005/8/layout/process4"/>
    <dgm:cxn modelId="{F72AF1C9-4FA9-4CD3-B180-3AA00C9744DA}" type="presParOf" srcId="{B8230097-987D-41D5-8EC3-847014F401D7}" destId="{4E0157AB-3F29-4E59-B57D-1952BD51B441}" srcOrd="5" destOrd="0" presId="urn:microsoft.com/office/officeart/2005/8/layout/process4"/>
    <dgm:cxn modelId="{854CF3E4-0037-46D1-A4E1-25EDC16AB732}" type="presParOf" srcId="{B8230097-987D-41D5-8EC3-847014F401D7}" destId="{09794EFA-E00E-4986-A199-4312FDE85DB8}" srcOrd="6" destOrd="0" presId="urn:microsoft.com/office/officeart/2005/8/layout/process4"/>
    <dgm:cxn modelId="{42976A13-1A18-43C0-BFD8-176B9DC4DB83}" type="presParOf" srcId="{09794EFA-E00E-4986-A199-4312FDE85DB8}" destId="{B1CACD56-B060-446B-90D8-173FCFF34646}" srcOrd="0" destOrd="0" presId="urn:microsoft.com/office/officeart/2005/8/layout/process4"/>
    <dgm:cxn modelId="{51ED9DE1-BB35-48D3-A3F2-81F475D1D23D}" type="presParOf" srcId="{B8230097-987D-41D5-8EC3-847014F401D7}" destId="{7F6B7B1B-607F-422A-8755-250A2E4C6B29}" srcOrd="7" destOrd="0" presId="urn:microsoft.com/office/officeart/2005/8/layout/process4"/>
    <dgm:cxn modelId="{87DC8067-CB20-4A86-A673-824F90E30050}" type="presParOf" srcId="{B8230097-987D-41D5-8EC3-847014F401D7}" destId="{E1AED9AF-9512-4B3A-8CDD-A890E08FBDDE}" srcOrd="8" destOrd="0" presId="urn:microsoft.com/office/officeart/2005/8/layout/process4"/>
    <dgm:cxn modelId="{D06522E9-32A2-4A02-B365-09D65163B7D6}" type="presParOf" srcId="{E1AED9AF-9512-4B3A-8CDD-A890E08FBDDE}" destId="{17CE8E95-2E58-458A-AE0E-3C0E826B442E}" srcOrd="0" destOrd="0" presId="urn:microsoft.com/office/officeart/2005/8/layout/process4"/>
    <dgm:cxn modelId="{E35BA4A7-9F20-4281-88E1-05AF23278BF6}" type="presParOf" srcId="{B8230097-987D-41D5-8EC3-847014F401D7}" destId="{855C6E6B-FD76-4851-BE03-C6AD0C31B7F9}" srcOrd="9" destOrd="0" presId="urn:microsoft.com/office/officeart/2005/8/layout/process4"/>
    <dgm:cxn modelId="{41F691C1-2710-40B8-BF2A-033307C9D3DA}" type="presParOf" srcId="{B8230097-987D-41D5-8EC3-847014F401D7}" destId="{1DF4AFE2-94C6-4409-B83F-7BB1149C1F18}" srcOrd="10" destOrd="0" presId="urn:microsoft.com/office/officeart/2005/8/layout/process4"/>
    <dgm:cxn modelId="{B62D9AA7-5EF4-450A-A7DD-EE863539C600}" type="presParOf" srcId="{1DF4AFE2-94C6-4409-B83F-7BB1149C1F18}" destId="{32DC7BF1-923B-4D7A-8489-29CD31866D06}" srcOrd="0" destOrd="0" presId="urn:microsoft.com/office/officeart/2005/8/layout/process4"/>
    <dgm:cxn modelId="{E3E4BC0E-AC6A-45AA-AC72-082646E135CF}" type="presParOf" srcId="{B8230097-987D-41D5-8EC3-847014F401D7}" destId="{EB0F96E1-6371-4D2B-966A-8A0D14AFCA32}" srcOrd="11" destOrd="0" presId="urn:microsoft.com/office/officeart/2005/8/layout/process4"/>
    <dgm:cxn modelId="{08873DC1-3518-4EB7-A037-BD30D83BC80F}" type="presParOf" srcId="{B8230097-987D-41D5-8EC3-847014F401D7}" destId="{5CA55168-E461-4E99-8858-61B691E4F71E}" srcOrd="12" destOrd="0" presId="urn:microsoft.com/office/officeart/2005/8/layout/process4"/>
    <dgm:cxn modelId="{A4DDF955-314D-46B8-8D09-9976E209B46B}" type="presParOf" srcId="{5CA55168-E461-4E99-8858-61B691E4F71E}" destId="{2042D6B2-6140-4AA0-9558-3FAF236C717D}" srcOrd="0" destOrd="0" presId="urn:microsoft.com/office/officeart/2005/8/layout/process4"/>
    <dgm:cxn modelId="{64A24FD0-FC9E-4265-A791-6DBAFC2BA26B}" type="presParOf" srcId="{B8230097-987D-41D5-8EC3-847014F401D7}" destId="{B2964D12-94C3-4D55-B148-4E720BEE7F00}" srcOrd="13" destOrd="0" presId="urn:microsoft.com/office/officeart/2005/8/layout/process4"/>
    <dgm:cxn modelId="{14518B0E-4476-4DD5-837F-C7CEB332D80C}" type="presParOf" srcId="{B8230097-987D-41D5-8EC3-847014F401D7}" destId="{8269BA7B-33F4-4327-B6D6-B35EDE453ADE}" srcOrd="14" destOrd="0" presId="urn:microsoft.com/office/officeart/2005/8/layout/process4"/>
    <dgm:cxn modelId="{343AE33D-3CEE-4BF1-BB77-1688FD69839D}" type="presParOf" srcId="{8269BA7B-33F4-4327-B6D6-B35EDE453ADE}" destId="{FDC7BBC8-3917-40CB-8D4F-71BC24D59B57}" srcOrd="0" destOrd="0" presId="urn:microsoft.com/office/officeart/2005/8/layout/process4"/>
    <dgm:cxn modelId="{4D696D5E-86C4-42AD-8387-B552FC8314DE}" type="presParOf" srcId="{B8230097-987D-41D5-8EC3-847014F401D7}" destId="{D9139B05-4236-4C17-B683-56F2C4165E78}" srcOrd="15" destOrd="0" presId="urn:microsoft.com/office/officeart/2005/8/layout/process4"/>
    <dgm:cxn modelId="{ED232A8E-76BB-445B-8E5E-C585FBF42AAA}" type="presParOf" srcId="{B8230097-987D-41D5-8EC3-847014F401D7}" destId="{C4801314-6606-44A0-9CE8-14585CE60531}" srcOrd="16" destOrd="0" presId="urn:microsoft.com/office/officeart/2005/8/layout/process4"/>
    <dgm:cxn modelId="{083FCB4E-7D0F-453A-9D04-12B12B22D873}" type="presParOf" srcId="{C4801314-6606-44A0-9CE8-14585CE60531}" destId="{EC416149-4787-4CA3-B721-28EDCBB9FD7D}" srcOrd="0" destOrd="0" presId="urn:microsoft.com/office/officeart/2005/8/layout/process4"/>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BC79B45-1E29-4C19-9C15-45D4B2E1F1A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77F6D7B5-B3C6-4D5F-965A-5AC5204E7DC0}">
      <dgm:prSet custT="1"/>
      <dgm:spPr>
        <a:solidFill>
          <a:srgbClr val="833F8C"/>
        </a:solidFill>
      </dgm:spPr>
      <dgm:t>
        <a:bodyPr/>
        <a:lstStyle/>
        <a:p>
          <a:r>
            <a:rPr lang="en-GB" sz="1800" dirty="0">
              <a:latin typeface="Arial" panose="020B0604020202020204" pitchFamily="34" charset="0"/>
              <a:cs typeface="Arial" panose="020B0604020202020204" pitchFamily="34" charset="0"/>
            </a:rPr>
            <a:t>We are currently developing an RBWM Suicide prevention action plan. </a:t>
          </a:r>
        </a:p>
      </dgm:t>
    </dgm:pt>
    <dgm:pt modelId="{650B9F04-EDEF-4BBB-B003-CB6626C2BACB}" type="parTrans" cxnId="{F64852E8-4673-4896-B105-28028711D4AC}">
      <dgm:prSet/>
      <dgm:spPr/>
      <dgm:t>
        <a:bodyPr/>
        <a:lstStyle/>
        <a:p>
          <a:endParaRPr lang="en-GB" sz="4000">
            <a:latin typeface="Arial" panose="020B0604020202020204" pitchFamily="34" charset="0"/>
            <a:cs typeface="Arial" panose="020B0604020202020204" pitchFamily="34" charset="0"/>
          </a:endParaRPr>
        </a:p>
      </dgm:t>
    </dgm:pt>
    <dgm:pt modelId="{2E3A802F-1082-48FC-A77C-AE1FDD31EED2}" type="sibTrans" cxnId="{F64852E8-4673-4896-B105-28028711D4AC}">
      <dgm:prSet/>
      <dgm:spPr/>
      <dgm:t>
        <a:bodyPr/>
        <a:lstStyle/>
        <a:p>
          <a:endParaRPr lang="en-GB" sz="4000">
            <a:latin typeface="Arial" panose="020B0604020202020204" pitchFamily="34" charset="0"/>
            <a:cs typeface="Arial" panose="020B0604020202020204" pitchFamily="34" charset="0"/>
          </a:endParaRPr>
        </a:p>
      </dgm:t>
    </dgm:pt>
    <dgm:pt modelId="{C702A75B-A5C3-42D5-AD1C-E0C7F6C0B3F1}">
      <dgm:prSet custT="1"/>
      <dgm:spPr>
        <a:solidFill>
          <a:srgbClr val="833F8C"/>
        </a:solidFill>
      </dgm:spPr>
      <dgm:t>
        <a:bodyPr/>
        <a:lstStyle/>
        <a:p>
          <a:r>
            <a:rPr lang="en-GB" sz="1800">
              <a:latin typeface="Arial" panose="020B0604020202020204" pitchFamily="34" charset="0"/>
              <a:cs typeface="Arial" panose="020B0604020202020204" pitchFamily="34" charset="0"/>
            </a:rPr>
            <a:t>The focus will be on children, young people and the workplace. </a:t>
          </a:r>
        </a:p>
      </dgm:t>
    </dgm:pt>
    <dgm:pt modelId="{0E36F7A2-B945-4D7D-BD67-FB7F6AA23079}" type="parTrans" cxnId="{EB2EBC73-76CA-4569-8A57-E4DDEC1A1087}">
      <dgm:prSet/>
      <dgm:spPr/>
      <dgm:t>
        <a:bodyPr/>
        <a:lstStyle/>
        <a:p>
          <a:endParaRPr lang="en-GB" sz="4000">
            <a:latin typeface="Arial" panose="020B0604020202020204" pitchFamily="34" charset="0"/>
            <a:cs typeface="Arial" panose="020B0604020202020204" pitchFamily="34" charset="0"/>
          </a:endParaRPr>
        </a:p>
      </dgm:t>
    </dgm:pt>
    <dgm:pt modelId="{277CF4EA-DB29-4A46-BD66-0996B66E6A81}" type="sibTrans" cxnId="{EB2EBC73-76CA-4569-8A57-E4DDEC1A1087}">
      <dgm:prSet/>
      <dgm:spPr/>
      <dgm:t>
        <a:bodyPr/>
        <a:lstStyle/>
        <a:p>
          <a:endParaRPr lang="en-GB" sz="4000">
            <a:latin typeface="Arial" panose="020B0604020202020204" pitchFamily="34" charset="0"/>
            <a:cs typeface="Arial" panose="020B0604020202020204" pitchFamily="34" charset="0"/>
          </a:endParaRPr>
        </a:p>
      </dgm:t>
    </dgm:pt>
    <dgm:pt modelId="{EDD9DE92-E84D-4784-8DDF-BF707C258B66}">
      <dgm:prSet custT="1"/>
      <dgm:spPr>
        <a:solidFill>
          <a:srgbClr val="833F8C"/>
        </a:solidFill>
      </dgm:spPr>
      <dgm:t>
        <a:bodyPr/>
        <a:lstStyle/>
        <a:p>
          <a:r>
            <a:rPr lang="en-GB" sz="1800" dirty="0">
              <a:latin typeface="Arial" panose="020B0604020202020204" pitchFamily="34" charset="0"/>
              <a:cs typeface="Arial" panose="020B0604020202020204" pitchFamily="34" charset="0"/>
            </a:rPr>
            <a:t>Would anyone be willing to support on this? It would be good to have your insight on this. </a:t>
          </a:r>
        </a:p>
      </dgm:t>
    </dgm:pt>
    <dgm:pt modelId="{693B90A2-CBE0-4D8F-94D7-E0F1A4ED6F66}" type="parTrans" cxnId="{EF088C7A-CF0F-4B4D-8F3F-35D62B4802DC}">
      <dgm:prSet/>
      <dgm:spPr/>
      <dgm:t>
        <a:bodyPr/>
        <a:lstStyle/>
        <a:p>
          <a:endParaRPr lang="en-GB" sz="4000">
            <a:latin typeface="Arial" panose="020B0604020202020204" pitchFamily="34" charset="0"/>
            <a:cs typeface="Arial" panose="020B0604020202020204" pitchFamily="34" charset="0"/>
          </a:endParaRPr>
        </a:p>
      </dgm:t>
    </dgm:pt>
    <dgm:pt modelId="{4927A00A-A1BF-4791-A505-AB78D9EE53D8}" type="sibTrans" cxnId="{EF088C7A-CF0F-4B4D-8F3F-35D62B4802DC}">
      <dgm:prSet/>
      <dgm:spPr/>
      <dgm:t>
        <a:bodyPr/>
        <a:lstStyle/>
        <a:p>
          <a:endParaRPr lang="en-GB" sz="4000">
            <a:latin typeface="Arial" panose="020B0604020202020204" pitchFamily="34" charset="0"/>
            <a:cs typeface="Arial" panose="020B0604020202020204" pitchFamily="34" charset="0"/>
          </a:endParaRPr>
        </a:p>
      </dgm:t>
    </dgm:pt>
    <dgm:pt modelId="{AC430C9C-A936-4054-9449-577FD52E4605}" type="pres">
      <dgm:prSet presAssocID="{ABC79B45-1E29-4C19-9C15-45D4B2E1F1A2}" presName="linear" presStyleCnt="0">
        <dgm:presLayoutVars>
          <dgm:animLvl val="lvl"/>
          <dgm:resizeHandles val="exact"/>
        </dgm:presLayoutVars>
      </dgm:prSet>
      <dgm:spPr/>
    </dgm:pt>
    <dgm:pt modelId="{735D98D6-9DDA-43DD-8594-2432B8F27FBF}" type="pres">
      <dgm:prSet presAssocID="{77F6D7B5-B3C6-4D5F-965A-5AC5204E7DC0}" presName="parentText" presStyleLbl="node1" presStyleIdx="0" presStyleCnt="3">
        <dgm:presLayoutVars>
          <dgm:chMax val="0"/>
          <dgm:bulletEnabled val="1"/>
        </dgm:presLayoutVars>
      </dgm:prSet>
      <dgm:spPr/>
    </dgm:pt>
    <dgm:pt modelId="{4D210195-4361-4065-BD8E-A5D573A04640}" type="pres">
      <dgm:prSet presAssocID="{2E3A802F-1082-48FC-A77C-AE1FDD31EED2}" presName="spacer" presStyleCnt="0"/>
      <dgm:spPr/>
    </dgm:pt>
    <dgm:pt modelId="{7A4CAEFA-C36B-4145-B54B-A3B28CF47717}" type="pres">
      <dgm:prSet presAssocID="{C702A75B-A5C3-42D5-AD1C-E0C7F6C0B3F1}" presName="parentText" presStyleLbl="node1" presStyleIdx="1" presStyleCnt="3">
        <dgm:presLayoutVars>
          <dgm:chMax val="0"/>
          <dgm:bulletEnabled val="1"/>
        </dgm:presLayoutVars>
      </dgm:prSet>
      <dgm:spPr/>
    </dgm:pt>
    <dgm:pt modelId="{7F93863A-57F1-4271-9989-6A1A40D06A28}" type="pres">
      <dgm:prSet presAssocID="{277CF4EA-DB29-4A46-BD66-0996B66E6A81}" presName="spacer" presStyleCnt="0"/>
      <dgm:spPr/>
    </dgm:pt>
    <dgm:pt modelId="{096F25D3-503B-40E1-A6B7-AA6673552A02}" type="pres">
      <dgm:prSet presAssocID="{EDD9DE92-E84D-4784-8DDF-BF707C258B66}" presName="parentText" presStyleLbl="node1" presStyleIdx="2" presStyleCnt="3">
        <dgm:presLayoutVars>
          <dgm:chMax val="0"/>
          <dgm:bulletEnabled val="1"/>
        </dgm:presLayoutVars>
      </dgm:prSet>
      <dgm:spPr/>
    </dgm:pt>
  </dgm:ptLst>
  <dgm:cxnLst>
    <dgm:cxn modelId="{3E62AF70-CCC4-4C9D-8260-C3BC86D671E7}" type="presOf" srcId="{EDD9DE92-E84D-4784-8DDF-BF707C258B66}" destId="{096F25D3-503B-40E1-A6B7-AA6673552A02}" srcOrd="0" destOrd="0" presId="urn:microsoft.com/office/officeart/2005/8/layout/vList2"/>
    <dgm:cxn modelId="{EB2EBC73-76CA-4569-8A57-E4DDEC1A1087}" srcId="{ABC79B45-1E29-4C19-9C15-45D4B2E1F1A2}" destId="{C702A75B-A5C3-42D5-AD1C-E0C7F6C0B3F1}" srcOrd="1" destOrd="0" parTransId="{0E36F7A2-B945-4D7D-BD67-FB7F6AA23079}" sibTransId="{277CF4EA-DB29-4A46-BD66-0996B66E6A81}"/>
    <dgm:cxn modelId="{EF088C7A-CF0F-4B4D-8F3F-35D62B4802DC}" srcId="{ABC79B45-1E29-4C19-9C15-45D4B2E1F1A2}" destId="{EDD9DE92-E84D-4784-8DDF-BF707C258B66}" srcOrd="2" destOrd="0" parTransId="{693B90A2-CBE0-4D8F-94D7-E0F1A4ED6F66}" sibTransId="{4927A00A-A1BF-4791-A505-AB78D9EE53D8}"/>
    <dgm:cxn modelId="{730991A9-E757-4745-9E6B-A241C10F57BD}" type="presOf" srcId="{77F6D7B5-B3C6-4D5F-965A-5AC5204E7DC0}" destId="{735D98D6-9DDA-43DD-8594-2432B8F27FBF}" srcOrd="0" destOrd="0" presId="urn:microsoft.com/office/officeart/2005/8/layout/vList2"/>
    <dgm:cxn modelId="{B131DFE1-DEDB-4458-9698-69F6E75572E0}" type="presOf" srcId="{C702A75B-A5C3-42D5-AD1C-E0C7F6C0B3F1}" destId="{7A4CAEFA-C36B-4145-B54B-A3B28CF47717}" srcOrd="0" destOrd="0" presId="urn:microsoft.com/office/officeart/2005/8/layout/vList2"/>
    <dgm:cxn modelId="{F64852E8-4673-4896-B105-28028711D4AC}" srcId="{ABC79B45-1E29-4C19-9C15-45D4B2E1F1A2}" destId="{77F6D7B5-B3C6-4D5F-965A-5AC5204E7DC0}" srcOrd="0" destOrd="0" parTransId="{650B9F04-EDEF-4BBB-B003-CB6626C2BACB}" sibTransId="{2E3A802F-1082-48FC-A77C-AE1FDD31EED2}"/>
    <dgm:cxn modelId="{B3DCCEF6-BE36-41FA-97FF-4143E3431EA2}" type="presOf" srcId="{ABC79B45-1E29-4C19-9C15-45D4B2E1F1A2}" destId="{AC430C9C-A936-4054-9449-577FD52E4605}" srcOrd="0" destOrd="0" presId="urn:microsoft.com/office/officeart/2005/8/layout/vList2"/>
    <dgm:cxn modelId="{86A9C098-7AE5-4E63-BFA7-7B3C3298AB9F}" type="presParOf" srcId="{AC430C9C-A936-4054-9449-577FD52E4605}" destId="{735D98D6-9DDA-43DD-8594-2432B8F27FBF}" srcOrd="0" destOrd="0" presId="urn:microsoft.com/office/officeart/2005/8/layout/vList2"/>
    <dgm:cxn modelId="{738C49C9-2D9F-45B3-96AF-1BEA0237780F}" type="presParOf" srcId="{AC430C9C-A936-4054-9449-577FD52E4605}" destId="{4D210195-4361-4065-BD8E-A5D573A04640}" srcOrd="1" destOrd="0" presId="urn:microsoft.com/office/officeart/2005/8/layout/vList2"/>
    <dgm:cxn modelId="{3457BDF2-6DEA-4D3B-B621-FF5C1DF12160}" type="presParOf" srcId="{AC430C9C-A936-4054-9449-577FD52E4605}" destId="{7A4CAEFA-C36B-4145-B54B-A3B28CF47717}" srcOrd="2" destOrd="0" presId="urn:microsoft.com/office/officeart/2005/8/layout/vList2"/>
    <dgm:cxn modelId="{6AA9DA58-10C8-4D7B-9A3A-047A323EBDC6}" type="presParOf" srcId="{AC430C9C-A936-4054-9449-577FD52E4605}" destId="{7F93863A-57F1-4271-9989-6A1A40D06A28}" srcOrd="3" destOrd="0" presId="urn:microsoft.com/office/officeart/2005/8/layout/vList2"/>
    <dgm:cxn modelId="{5A49C560-4642-4BD3-897C-A2A4FC129C57}" type="presParOf" srcId="{AC430C9C-A936-4054-9449-577FD52E4605}" destId="{096F25D3-503B-40E1-A6B7-AA6673552A02}"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5726A20-6A27-475F-91DE-4A7FC24340F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937F760D-9F97-4630-AD57-BC9F328119B5}">
      <dgm:prSet custT="1"/>
      <dgm:spPr>
        <a:solidFill>
          <a:srgbClr val="833F8C"/>
        </a:solidFill>
      </dgm:spPr>
      <dgm:t>
        <a:bodyPr/>
        <a:lstStyle/>
        <a:p>
          <a:r>
            <a:rPr lang="en-GB" sz="2000" dirty="0">
              <a:latin typeface="Arial" panose="020B0604020202020204" pitchFamily="34" charset="0"/>
              <a:cs typeface="Arial" panose="020B0604020202020204" pitchFamily="34" charset="0"/>
            </a:rPr>
            <a:t>How can we, in Public Health Support you?</a:t>
          </a:r>
        </a:p>
      </dgm:t>
    </dgm:pt>
    <dgm:pt modelId="{E55C0253-91F4-4552-996A-D92379F83974}" type="parTrans" cxnId="{8F0CD117-81DF-45C4-A8EE-BEC04EEE0C7F}">
      <dgm:prSet/>
      <dgm:spPr/>
      <dgm:t>
        <a:bodyPr/>
        <a:lstStyle/>
        <a:p>
          <a:endParaRPr lang="en-GB" sz="2000"/>
        </a:p>
      </dgm:t>
    </dgm:pt>
    <dgm:pt modelId="{D8197BA7-B134-4AA3-827E-BB60A232957A}" type="sibTrans" cxnId="{8F0CD117-81DF-45C4-A8EE-BEC04EEE0C7F}">
      <dgm:prSet/>
      <dgm:spPr/>
      <dgm:t>
        <a:bodyPr/>
        <a:lstStyle/>
        <a:p>
          <a:endParaRPr lang="en-GB" sz="2000"/>
        </a:p>
      </dgm:t>
    </dgm:pt>
    <dgm:pt modelId="{652C8FD2-03BB-418A-807B-3F87A899738D}">
      <dgm:prSet custT="1"/>
      <dgm:spPr>
        <a:solidFill>
          <a:srgbClr val="833F8C"/>
        </a:solidFill>
      </dgm:spPr>
      <dgm:t>
        <a:bodyPr/>
        <a:lstStyle/>
        <a:p>
          <a:r>
            <a:rPr lang="en-GB" sz="2000" dirty="0">
              <a:latin typeface="Arial" panose="020B0604020202020204" pitchFamily="34" charset="0"/>
              <a:cs typeface="Arial" panose="020B0604020202020204" pitchFamily="34" charset="0"/>
            </a:rPr>
            <a:t>How can we work together? </a:t>
          </a:r>
        </a:p>
      </dgm:t>
    </dgm:pt>
    <dgm:pt modelId="{8370234E-FF2A-4D16-8792-A79B49E0C56B}" type="parTrans" cxnId="{26032375-DD13-4336-AB50-FAB981817D02}">
      <dgm:prSet/>
      <dgm:spPr/>
      <dgm:t>
        <a:bodyPr/>
        <a:lstStyle/>
        <a:p>
          <a:endParaRPr lang="en-GB" sz="2000"/>
        </a:p>
      </dgm:t>
    </dgm:pt>
    <dgm:pt modelId="{308121E0-4C6A-4B25-961A-9594C8EA4E0D}" type="sibTrans" cxnId="{26032375-DD13-4336-AB50-FAB981817D02}">
      <dgm:prSet/>
      <dgm:spPr/>
      <dgm:t>
        <a:bodyPr/>
        <a:lstStyle/>
        <a:p>
          <a:endParaRPr lang="en-GB" sz="2000"/>
        </a:p>
      </dgm:t>
    </dgm:pt>
    <dgm:pt modelId="{60D0B7F7-4D6C-4B27-AE0F-87878E189344}" type="pres">
      <dgm:prSet presAssocID="{75726A20-6A27-475F-91DE-4A7FC24340FC}" presName="linear" presStyleCnt="0">
        <dgm:presLayoutVars>
          <dgm:animLvl val="lvl"/>
          <dgm:resizeHandles val="exact"/>
        </dgm:presLayoutVars>
      </dgm:prSet>
      <dgm:spPr/>
    </dgm:pt>
    <dgm:pt modelId="{61152538-B6C6-444B-AE06-DEC4B708B14F}" type="pres">
      <dgm:prSet presAssocID="{937F760D-9F97-4630-AD57-BC9F328119B5}" presName="parentText" presStyleLbl="node1" presStyleIdx="0" presStyleCnt="2">
        <dgm:presLayoutVars>
          <dgm:chMax val="0"/>
          <dgm:bulletEnabled val="1"/>
        </dgm:presLayoutVars>
      </dgm:prSet>
      <dgm:spPr/>
    </dgm:pt>
    <dgm:pt modelId="{7BF4D067-1098-402A-98C0-23F4F6E242AA}" type="pres">
      <dgm:prSet presAssocID="{D8197BA7-B134-4AA3-827E-BB60A232957A}" presName="spacer" presStyleCnt="0"/>
      <dgm:spPr/>
    </dgm:pt>
    <dgm:pt modelId="{D5FA2B89-435A-4249-AA5A-E0C04C7039F6}" type="pres">
      <dgm:prSet presAssocID="{652C8FD2-03BB-418A-807B-3F87A899738D}" presName="parentText" presStyleLbl="node1" presStyleIdx="1" presStyleCnt="2">
        <dgm:presLayoutVars>
          <dgm:chMax val="0"/>
          <dgm:bulletEnabled val="1"/>
        </dgm:presLayoutVars>
      </dgm:prSet>
      <dgm:spPr/>
    </dgm:pt>
  </dgm:ptLst>
  <dgm:cxnLst>
    <dgm:cxn modelId="{BE596212-3BDC-4403-872F-4240818A70B2}" type="presOf" srcId="{652C8FD2-03BB-418A-807B-3F87A899738D}" destId="{D5FA2B89-435A-4249-AA5A-E0C04C7039F6}" srcOrd="0" destOrd="0" presId="urn:microsoft.com/office/officeart/2005/8/layout/vList2"/>
    <dgm:cxn modelId="{8F0CD117-81DF-45C4-A8EE-BEC04EEE0C7F}" srcId="{75726A20-6A27-475F-91DE-4A7FC24340FC}" destId="{937F760D-9F97-4630-AD57-BC9F328119B5}" srcOrd="0" destOrd="0" parTransId="{E55C0253-91F4-4552-996A-D92379F83974}" sibTransId="{D8197BA7-B134-4AA3-827E-BB60A232957A}"/>
    <dgm:cxn modelId="{26556F38-D861-478D-A786-68E698990084}" type="presOf" srcId="{75726A20-6A27-475F-91DE-4A7FC24340FC}" destId="{60D0B7F7-4D6C-4B27-AE0F-87878E189344}" srcOrd="0" destOrd="0" presId="urn:microsoft.com/office/officeart/2005/8/layout/vList2"/>
    <dgm:cxn modelId="{26032375-DD13-4336-AB50-FAB981817D02}" srcId="{75726A20-6A27-475F-91DE-4A7FC24340FC}" destId="{652C8FD2-03BB-418A-807B-3F87A899738D}" srcOrd="1" destOrd="0" parTransId="{8370234E-FF2A-4D16-8792-A79B49E0C56B}" sibTransId="{308121E0-4C6A-4B25-961A-9594C8EA4E0D}"/>
    <dgm:cxn modelId="{B06E6BFC-88DB-438A-861E-7C8C901D8DD8}" type="presOf" srcId="{937F760D-9F97-4630-AD57-BC9F328119B5}" destId="{61152538-B6C6-444B-AE06-DEC4B708B14F}" srcOrd="0" destOrd="0" presId="urn:microsoft.com/office/officeart/2005/8/layout/vList2"/>
    <dgm:cxn modelId="{F460259C-9BCF-412C-92D7-490D0B20B4E4}" type="presParOf" srcId="{60D0B7F7-4D6C-4B27-AE0F-87878E189344}" destId="{61152538-B6C6-444B-AE06-DEC4B708B14F}" srcOrd="0" destOrd="0" presId="urn:microsoft.com/office/officeart/2005/8/layout/vList2"/>
    <dgm:cxn modelId="{E2B1F5C2-FB54-4D07-97CF-FCC8D1965901}" type="presParOf" srcId="{60D0B7F7-4D6C-4B27-AE0F-87878E189344}" destId="{7BF4D067-1098-402A-98C0-23F4F6E242AA}" srcOrd="1" destOrd="0" presId="urn:microsoft.com/office/officeart/2005/8/layout/vList2"/>
    <dgm:cxn modelId="{3A34050C-D034-46F9-8B56-E28AC07C8B29}" type="presParOf" srcId="{60D0B7F7-4D6C-4B27-AE0F-87878E189344}" destId="{D5FA2B89-435A-4249-AA5A-E0C04C7039F6}"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E2FD2F4-D56A-4FB5-926C-AE45E4E85B1E}"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US"/>
        </a:p>
      </dgm:t>
    </dgm:pt>
    <dgm:pt modelId="{087B5EE4-FE74-40D6-B569-DC567F155BB4}">
      <dgm:prSet/>
      <dgm:spPr/>
      <dgm:t>
        <a:bodyPr/>
        <a:lstStyle/>
        <a:p>
          <a:r>
            <a:rPr lang="en-GB" dirty="0">
              <a:effectLst>
                <a:outerShdw blurRad="38100" dist="38100" dir="2700000" algn="tl">
                  <a:srgbClr val="000000">
                    <a:alpha val="43137"/>
                  </a:srgbClr>
                </a:outerShdw>
              </a:effectLst>
            </a:rPr>
            <a:t>Mary Keenan</a:t>
          </a:r>
        </a:p>
        <a:p>
          <a:r>
            <a:rPr lang="en-GB" dirty="0"/>
            <a:t>Head of Operations</a:t>
          </a:r>
          <a:endParaRPr lang="en-US" dirty="0"/>
        </a:p>
      </dgm:t>
    </dgm:pt>
    <dgm:pt modelId="{CF504900-903D-4F14-817D-9FF488C18D1E}" type="parTrans" cxnId="{BADBB1A2-D4F9-4771-871F-0507D0F9D7AB}">
      <dgm:prSet/>
      <dgm:spPr/>
      <dgm:t>
        <a:bodyPr/>
        <a:lstStyle/>
        <a:p>
          <a:endParaRPr lang="en-US"/>
        </a:p>
      </dgm:t>
    </dgm:pt>
    <dgm:pt modelId="{CF00CA8C-F7BF-4E23-8A23-65CD64FB3CE4}" type="sibTrans" cxnId="{BADBB1A2-D4F9-4771-871F-0507D0F9D7AB}">
      <dgm:prSet/>
      <dgm:spPr/>
      <dgm:t>
        <a:bodyPr/>
        <a:lstStyle/>
        <a:p>
          <a:endParaRPr lang="en-US"/>
        </a:p>
      </dgm:t>
    </dgm:pt>
    <dgm:pt modelId="{EA91A2DE-CA92-444D-9B4D-65E9B04D0BC4}">
      <dgm:prSet/>
      <dgm:spPr/>
      <dgm:t>
        <a:bodyPr/>
        <a:lstStyle/>
        <a:p>
          <a:r>
            <a:rPr lang="en-GB" dirty="0">
              <a:effectLst>
                <a:outerShdw blurRad="38100" dist="38100" dir="2700000" algn="tl">
                  <a:srgbClr val="000000">
                    <a:alpha val="43137"/>
                  </a:srgbClr>
                </a:outerShdw>
              </a:effectLst>
            </a:rPr>
            <a:t>Rachel Goymer  </a:t>
          </a:r>
        </a:p>
        <a:p>
          <a:r>
            <a:rPr lang="en-GB" dirty="0"/>
            <a:t>Head of Curriculum</a:t>
          </a:r>
          <a:endParaRPr lang="en-US" dirty="0"/>
        </a:p>
      </dgm:t>
    </dgm:pt>
    <dgm:pt modelId="{74D0CE24-95D4-43F3-9C3A-48DE854AD72A}" type="parTrans" cxnId="{FBA61717-9217-4449-B61A-0B9502169379}">
      <dgm:prSet/>
      <dgm:spPr/>
      <dgm:t>
        <a:bodyPr/>
        <a:lstStyle/>
        <a:p>
          <a:endParaRPr lang="en-US"/>
        </a:p>
      </dgm:t>
    </dgm:pt>
    <dgm:pt modelId="{F4F26758-685F-4511-BC80-FC64A65CBB55}" type="sibTrans" cxnId="{FBA61717-9217-4449-B61A-0B9502169379}">
      <dgm:prSet/>
      <dgm:spPr/>
      <dgm:t>
        <a:bodyPr/>
        <a:lstStyle/>
        <a:p>
          <a:endParaRPr lang="en-US"/>
        </a:p>
      </dgm:t>
    </dgm:pt>
    <dgm:pt modelId="{206B2841-FCCB-430E-9DF7-A4AA0B319B8E}" type="pres">
      <dgm:prSet presAssocID="{BE2FD2F4-D56A-4FB5-926C-AE45E4E85B1E}" presName="hierChild1" presStyleCnt="0">
        <dgm:presLayoutVars>
          <dgm:chPref val="1"/>
          <dgm:dir/>
          <dgm:animOne val="branch"/>
          <dgm:animLvl val="lvl"/>
          <dgm:resizeHandles/>
        </dgm:presLayoutVars>
      </dgm:prSet>
      <dgm:spPr/>
    </dgm:pt>
    <dgm:pt modelId="{93DB6670-F485-44C7-87EB-30250A633501}" type="pres">
      <dgm:prSet presAssocID="{087B5EE4-FE74-40D6-B569-DC567F155BB4}" presName="hierRoot1" presStyleCnt="0"/>
      <dgm:spPr/>
    </dgm:pt>
    <dgm:pt modelId="{DAA71166-0CCB-4E74-9E68-05B456126F38}" type="pres">
      <dgm:prSet presAssocID="{087B5EE4-FE74-40D6-B569-DC567F155BB4}" presName="composite" presStyleCnt="0"/>
      <dgm:spPr/>
    </dgm:pt>
    <dgm:pt modelId="{DD1D9898-9FB1-401B-8A29-C968D0EDFB96}" type="pres">
      <dgm:prSet presAssocID="{087B5EE4-FE74-40D6-B569-DC567F155BB4}" presName="background" presStyleLbl="node0" presStyleIdx="0" presStyleCnt="2"/>
      <dgm:spPr>
        <a:solidFill>
          <a:srgbClr val="006666"/>
        </a:solidFill>
      </dgm:spPr>
    </dgm:pt>
    <dgm:pt modelId="{A4381C3B-5E94-4ACC-9AF7-68FED2B19147}" type="pres">
      <dgm:prSet presAssocID="{087B5EE4-FE74-40D6-B569-DC567F155BB4}" presName="text" presStyleLbl="fgAcc0" presStyleIdx="0" presStyleCnt="2" custLinFactNeighborX="274" custLinFactNeighborY="-864">
        <dgm:presLayoutVars>
          <dgm:chPref val="3"/>
        </dgm:presLayoutVars>
      </dgm:prSet>
      <dgm:spPr/>
    </dgm:pt>
    <dgm:pt modelId="{E9C1F6ED-E171-4AB4-8F70-728F41567914}" type="pres">
      <dgm:prSet presAssocID="{087B5EE4-FE74-40D6-B569-DC567F155BB4}" presName="hierChild2" presStyleCnt="0"/>
      <dgm:spPr/>
    </dgm:pt>
    <dgm:pt modelId="{8612A955-798D-4FE0-A65E-DF8BAB0D832B}" type="pres">
      <dgm:prSet presAssocID="{EA91A2DE-CA92-444D-9B4D-65E9B04D0BC4}" presName="hierRoot1" presStyleCnt="0"/>
      <dgm:spPr/>
    </dgm:pt>
    <dgm:pt modelId="{FEE2807C-BC54-4760-8FF2-59E12E3BA651}" type="pres">
      <dgm:prSet presAssocID="{EA91A2DE-CA92-444D-9B4D-65E9B04D0BC4}" presName="composite" presStyleCnt="0"/>
      <dgm:spPr/>
    </dgm:pt>
    <dgm:pt modelId="{444FC1EE-89F6-45CE-BC3F-75AB8218EEC7}" type="pres">
      <dgm:prSet presAssocID="{EA91A2DE-CA92-444D-9B4D-65E9B04D0BC4}" presName="background" presStyleLbl="node0" presStyleIdx="1" presStyleCnt="2"/>
      <dgm:spPr>
        <a:solidFill>
          <a:srgbClr val="006666"/>
        </a:solidFill>
      </dgm:spPr>
    </dgm:pt>
    <dgm:pt modelId="{757C325D-207E-420B-8458-97D8075E735F}" type="pres">
      <dgm:prSet presAssocID="{EA91A2DE-CA92-444D-9B4D-65E9B04D0BC4}" presName="text" presStyleLbl="fgAcc0" presStyleIdx="1" presStyleCnt="2">
        <dgm:presLayoutVars>
          <dgm:chPref val="3"/>
        </dgm:presLayoutVars>
      </dgm:prSet>
      <dgm:spPr/>
    </dgm:pt>
    <dgm:pt modelId="{CF03D0C9-8D84-45BF-800D-F5B848CB100E}" type="pres">
      <dgm:prSet presAssocID="{EA91A2DE-CA92-444D-9B4D-65E9B04D0BC4}" presName="hierChild2" presStyleCnt="0"/>
      <dgm:spPr/>
    </dgm:pt>
  </dgm:ptLst>
  <dgm:cxnLst>
    <dgm:cxn modelId="{FBA61717-9217-4449-B61A-0B9502169379}" srcId="{BE2FD2F4-D56A-4FB5-926C-AE45E4E85B1E}" destId="{EA91A2DE-CA92-444D-9B4D-65E9B04D0BC4}" srcOrd="1" destOrd="0" parTransId="{74D0CE24-95D4-43F3-9C3A-48DE854AD72A}" sibTransId="{F4F26758-685F-4511-BC80-FC64A65CBB55}"/>
    <dgm:cxn modelId="{EB599B44-3E54-423D-8B01-559E56450986}" type="presOf" srcId="{BE2FD2F4-D56A-4FB5-926C-AE45E4E85B1E}" destId="{206B2841-FCCB-430E-9DF7-A4AA0B319B8E}" srcOrd="0" destOrd="0" presId="urn:microsoft.com/office/officeart/2005/8/layout/hierarchy1"/>
    <dgm:cxn modelId="{F71CE857-B90B-49A5-876D-A51FBB5AB6A2}" type="presOf" srcId="{087B5EE4-FE74-40D6-B569-DC567F155BB4}" destId="{A4381C3B-5E94-4ACC-9AF7-68FED2B19147}" srcOrd="0" destOrd="0" presId="urn:microsoft.com/office/officeart/2005/8/layout/hierarchy1"/>
    <dgm:cxn modelId="{C5C38F78-63DD-4434-889C-4CDB88940DB6}" type="presOf" srcId="{EA91A2DE-CA92-444D-9B4D-65E9B04D0BC4}" destId="{757C325D-207E-420B-8458-97D8075E735F}" srcOrd="0" destOrd="0" presId="urn:microsoft.com/office/officeart/2005/8/layout/hierarchy1"/>
    <dgm:cxn modelId="{BADBB1A2-D4F9-4771-871F-0507D0F9D7AB}" srcId="{BE2FD2F4-D56A-4FB5-926C-AE45E4E85B1E}" destId="{087B5EE4-FE74-40D6-B569-DC567F155BB4}" srcOrd="0" destOrd="0" parTransId="{CF504900-903D-4F14-817D-9FF488C18D1E}" sibTransId="{CF00CA8C-F7BF-4E23-8A23-65CD64FB3CE4}"/>
    <dgm:cxn modelId="{8530ADA6-0CF5-486F-B8A9-2C416D0BAD3E}" type="presParOf" srcId="{206B2841-FCCB-430E-9DF7-A4AA0B319B8E}" destId="{93DB6670-F485-44C7-87EB-30250A633501}" srcOrd="0" destOrd="0" presId="urn:microsoft.com/office/officeart/2005/8/layout/hierarchy1"/>
    <dgm:cxn modelId="{3BE02BD5-4A1B-49CC-9381-C18101168B61}" type="presParOf" srcId="{93DB6670-F485-44C7-87EB-30250A633501}" destId="{DAA71166-0CCB-4E74-9E68-05B456126F38}" srcOrd="0" destOrd="0" presId="urn:microsoft.com/office/officeart/2005/8/layout/hierarchy1"/>
    <dgm:cxn modelId="{16B879BC-EC3F-4FDF-A3BB-5F84B9F9FB76}" type="presParOf" srcId="{DAA71166-0CCB-4E74-9E68-05B456126F38}" destId="{DD1D9898-9FB1-401B-8A29-C968D0EDFB96}" srcOrd="0" destOrd="0" presId="urn:microsoft.com/office/officeart/2005/8/layout/hierarchy1"/>
    <dgm:cxn modelId="{1BA109A3-0F5F-406C-B84F-FA32E5D074BB}" type="presParOf" srcId="{DAA71166-0CCB-4E74-9E68-05B456126F38}" destId="{A4381C3B-5E94-4ACC-9AF7-68FED2B19147}" srcOrd="1" destOrd="0" presId="urn:microsoft.com/office/officeart/2005/8/layout/hierarchy1"/>
    <dgm:cxn modelId="{31685067-C0C5-4431-B3D1-E9291529ABB6}" type="presParOf" srcId="{93DB6670-F485-44C7-87EB-30250A633501}" destId="{E9C1F6ED-E171-4AB4-8F70-728F41567914}" srcOrd="1" destOrd="0" presId="urn:microsoft.com/office/officeart/2005/8/layout/hierarchy1"/>
    <dgm:cxn modelId="{264603E8-A394-4FC1-BD47-91FB8EF5D726}" type="presParOf" srcId="{206B2841-FCCB-430E-9DF7-A4AA0B319B8E}" destId="{8612A955-798D-4FE0-A65E-DF8BAB0D832B}" srcOrd="1" destOrd="0" presId="urn:microsoft.com/office/officeart/2005/8/layout/hierarchy1"/>
    <dgm:cxn modelId="{8B28EF15-F2EB-4ECB-A64A-21E50C75F6A5}" type="presParOf" srcId="{8612A955-798D-4FE0-A65E-DF8BAB0D832B}" destId="{FEE2807C-BC54-4760-8FF2-59E12E3BA651}" srcOrd="0" destOrd="0" presId="urn:microsoft.com/office/officeart/2005/8/layout/hierarchy1"/>
    <dgm:cxn modelId="{923A041B-DB03-494B-9D25-F12627297A42}" type="presParOf" srcId="{FEE2807C-BC54-4760-8FF2-59E12E3BA651}" destId="{444FC1EE-89F6-45CE-BC3F-75AB8218EEC7}" srcOrd="0" destOrd="0" presId="urn:microsoft.com/office/officeart/2005/8/layout/hierarchy1"/>
    <dgm:cxn modelId="{A98E5E5B-0E5D-4D80-A1E0-3AC64A2DB3F4}" type="presParOf" srcId="{FEE2807C-BC54-4760-8FF2-59E12E3BA651}" destId="{757C325D-207E-420B-8458-97D8075E735F}" srcOrd="1" destOrd="0" presId="urn:microsoft.com/office/officeart/2005/8/layout/hierarchy1"/>
    <dgm:cxn modelId="{38799FA1-B37C-4AFF-8D6E-D922E29A4CF8}" type="presParOf" srcId="{8612A955-798D-4FE0-A65E-DF8BAB0D832B}" destId="{CF03D0C9-8D84-45BF-800D-F5B848CB100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7E88C3-412E-4EBD-85EE-D1288BC29E83}">
      <dsp:nvSpPr>
        <dsp:cNvPr id="0" name=""/>
        <dsp:cNvSpPr/>
      </dsp:nvSpPr>
      <dsp:spPr>
        <a:xfrm>
          <a:off x="0" y="92449"/>
          <a:ext cx="8278586" cy="1216800"/>
        </a:xfrm>
        <a:prstGeom prst="roundRec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0" i="0" kern="1200" dirty="0">
              <a:latin typeface="Arial" panose="020B0604020202020204" pitchFamily="34" charset="0"/>
              <a:cs typeface="Arial" panose="020B0604020202020204" pitchFamily="34" charset="0"/>
            </a:rPr>
            <a:t>The shared aim of the diverse range of public health work is to offer populations the best chance to live long lives in good health. (</a:t>
          </a:r>
          <a:r>
            <a:rPr lang="en-GB" sz="1800" b="0" i="0" kern="1200" dirty="0">
              <a:latin typeface="Arial" panose="020B0604020202020204" pitchFamily="34" charset="0"/>
              <a:cs typeface="Arial" panose="020B0604020202020204" pitchFamily="34" charset="0"/>
              <a:hlinkClick xmlns:r="http://schemas.openxmlformats.org/officeDocument/2006/relationships" r:id="rId1"/>
            </a:rPr>
            <a:t>Faculty of Public Health, 2024</a:t>
          </a:r>
          <a:r>
            <a:rPr lang="en-GB" sz="1800" b="0" i="0" kern="1200" dirty="0">
              <a:latin typeface="Arial" panose="020B0604020202020204" pitchFamily="34" charset="0"/>
              <a:cs typeface="Arial" panose="020B0604020202020204" pitchFamily="34" charset="0"/>
            </a:rPr>
            <a:t>)</a:t>
          </a:r>
          <a:endParaRPr lang="en-GB" sz="1800" kern="1200" dirty="0">
            <a:latin typeface="Arial" panose="020B0604020202020204" pitchFamily="34" charset="0"/>
            <a:cs typeface="Arial" panose="020B0604020202020204" pitchFamily="34" charset="0"/>
          </a:endParaRPr>
        </a:p>
      </dsp:txBody>
      <dsp:txXfrm>
        <a:off x="59399" y="151848"/>
        <a:ext cx="8159788" cy="1098002"/>
      </dsp:txXfrm>
    </dsp:sp>
    <dsp:sp modelId="{B033829C-6263-4F19-9CD1-63150DEDDBC7}">
      <dsp:nvSpPr>
        <dsp:cNvPr id="0" name=""/>
        <dsp:cNvSpPr/>
      </dsp:nvSpPr>
      <dsp:spPr>
        <a:xfrm>
          <a:off x="0" y="1496450"/>
          <a:ext cx="8278586" cy="1216800"/>
        </a:xfrm>
        <a:prstGeom prst="roundRec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0" i="0" kern="1200" dirty="0">
              <a:latin typeface="Arial" panose="020B0604020202020204" pitchFamily="34" charset="0"/>
              <a:cs typeface="Arial" panose="020B0604020202020204" pitchFamily="34" charset="0"/>
            </a:rPr>
            <a:t>Rather than focussing on the health of the individual, public health works to protect and improve the health of communities and populations at local, regional, national, and global level. (</a:t>
          </a:r>
          <a:r>
            <a:rPr lang="en-GB" sz="1800" b="0" i="0" kern="1200" dirty="0">
              <a:latin typeface="Arial" panose="020B0604020202020204" pitchFamily="34" charset="0"/>
              <a:cs typeface="Arial" panose="020B0604020202020204" pitchFamily="34" charset="0"/>
              <a:hlinkClick xmlns:r="http://schemas.openxmlformats.org/officeDocument/2006/relationships" r:id="rId1"/>
            </a:rPr>
            <a:t>Faculty of Public Health, 2024</a:t>
          </a:r>
          <a:r>
            <a:rPr lang="en-GB" sz="1800" b="0" i="0" kern="1200" dirty="0">
              <a:latin typeface="Arial" panose="020B0604020202020204" pitchFamily="34" charset="0"/>
              <a:cs typeface="Arial" panose="020B0604020202020204" pitchFamily="34" charset="0"/>
            </a:rPr>
            <a:t>)</a:t>
          </a:r>
        </a:p>
      </dsp:txBody>
      <dsp:txXfrm>
        <a:off x="59399" y="1555849"/>
        <a:ext cx="8159788" cy="1098002"/>
      </dsp:txXfrm>
    </dsp:sp>
    <dsp:sp modelId="{9FFE0B00-E52A-4A13-887D-FDFD5EB22053}">
      <dsp:nvSpPr>
        <dsp:cNvPr id="0" name=""/>
        <dsp:cNvSpPr/>
      </dsp:nvSpPr>
      <dsp:spPr>
        <a:xfrm>
          <a:off x="0" y="2900450"/>
          <a:ext cx="8278586" cy="1216800"/>
        </a:xfrm>
        <a:prstGeom prst="roundRec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b="0" i="0" kern="1200" dirty="0">
              <a:latin typeface="Arial" panose="020B0604020202020204" pitchFamily="34" charset="0"/>
              <a:cs typeface="Arial" panose="020B0604020202020204" pitchFamily="34" charset="0"/>
            </a:rPr>
            <a:t>The Public Health Team at the Royal Borough of Windsor and Maidenhead aims to reduce health inequalities and support those at a higher risk of ill-health.   </a:t>
          </a:r>
        </a:p>
      </dsp:txBody>
      <dsp:txXfrm>
        <a:off x="59399" y="2959849"/>
        <a:ext cx="8159788"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B56E76-EC6D-4337-8837-0D1BB26729A2}">
      <dsp:nvSpPr>
        <dsp:cNvPr id="0" name=""/>
        <dsp:cNvSpPr/>
      </dsp:nvSpPr>
      <dsp:spPr>
        <a:xfrm>
          <a:off x="1751401" y="46580"/>
          <a:ext cx="2464732" cy="2235848"/>
        </a:xfrm>
        <a:prstGeom prst="ellipse">
          <a:avLst/>
        </a:prstGeom>
        <a:solidFill>
          <a:srgbClr val="833F8C">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bg1"/>
              </a:solidFill>
            </a:rPr>
            <a:t>Health Improvement</a:t>
          </a:r>
        </a:p>
      </dsp:txBody>
      <dsp:txXfrm>
        <a:off x="2080032" y="437853"/>
        <a:ext cx="1807470" cy="1006131"/>
      </dsp:txXfrm>
    </dsp:sp>
    <dsp:sp modelId="{439E5C52-242F-4E40-91B3-D324330354D4}">
      <dsp:nvSpPr>
        <dsp:cNvPr id="0" name=""/>
        <dsp:cNvSpPr/>
      </dsp:nvSpPr>
      <dsp:spPr>
        <a:xfrm>
          <a:off x="2672612" y="1443985"/>
          <a:ext cx="2235848" cy="2235848"/>
        </a:xfrm>
        <a:prstGeom prst="ellipse">
          <a:avLst/>
        </a:prstGeom>
        <a:solidFill>
          <a:srgbClr val="833F8C">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b="1" kern="1200" dirty="0">
              <a:solidFill>
                <a:schemeClr val="bg1"/>
              </a:solidFill>
            </a:rPr>
            <a:t>Healthcare public health</a:t>
          </a:r>
        </a:p>
      </dsp:txBody>
      <dsp:txXfrm>
        <a:off x="3356409" y="2021579"/>
        <a:ext cx="1341509" cy="1229716"/>
      </dsp:txXfrm>
    </dsp:sp>
    <dsp:sp modelId="{331AFAD8-3E81-44D4-911F-278D510FA97D}">
      <dsp:nvSpPr>
        <dsp:cNvPr id="0" name=""/>
        <dsp:cNvSpPr/>
      </dsp:nvSpPr>
      <dsp:spPr>
        <a:xfrm>
          <a:off x="1059075" y="1443985"/>
          <a:ext cx="2235848" cy="2235848"/>
        </a:xfrm>
        <a:prstGeom prst="ellipse">
          <a:avLst/>
        </a:prstGeom>
        <a:solidFill>
          <a:srgbClr val="833F8C">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b="1" kern="1200">
              <a:solidFill>
                <a:schemeClr val="bg1"/>
              </a:solidFill>
            </a:rPr>
            <a:t>Health protection</a:t>
          </a:r>
          <a:endParaRPr lang="en-GB" sz="2000" kern="1200"/>
        </a:p>
      </dsp:txBody>
      <dsp:txXfrm>
        <a:off x="1269617" y="2021579"/>
        <a:ext cx="1341509" cy="12297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A8177E-3A18-43FE-BFE9-7C4B876A5A73}">
      <dsp:nvSpPr>
        <dsp:cNvPr id="0" name=""/>
        <dsp:cNvSpPr/>
      </dsp:nvSpPr>
      <dsp:spPr>
        <a:xfrm>
          <a:off x="0" y="4391994"/>
          <a:ext cx="8229600" cy="337908"/>
        </a:xfrm>
        <a:prstGeom prst="rec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Arial" panose="020B0604020202020204" pitchFamily="34" charset="0"/>
              <a:cs typeface="Arial" panose="020B0604020202020204" pitchFamily="34" charset="0"/>
            </a:rPr>
            <a:t>Step 9: Evaluation &amp; Follow up</a:t>
          </a:r>
        </a:p>
      </dsp:txBody>
      <dsp:txXfrm>
        <a:off x="0" y="4391994"/>
        <a:ext cx="8229600" cy="337908"/>
      </dsp:txXfrm>
    </dsp:sp>
    <dsp:sp modelId="{1A909346-F8C5-43BB-A619-4194F1DC8544}">
      <dsp:nvSpPr>
        <dsp:cNvPr id="0" name=""/>
        <dsp:cNvSpPr/>
      </dsp:nvSpPr>
      <dsp:spPr>
        <a:xfrm rot="10800000">
          <a:off x="0" y="3877360"/>
          <a:ext cx="8229600" cy="519702"/>
        </a:xfrm>
        <a:prstGeom prst="upArrowCallou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a:latin typeface="Arial" panose="020B0604020202020204" pitchFamily="34" charset="0"/>
              <a:cs typeface="Arial" panose="020B0604020202020204" pitchFamily="34" charset="0"/>
            </a:rPr>
            <a:t>Step 8: Memorials</a:t>
          </a:r>
        </a:p>
      </dsp:txBody>
      <dsp:txXfrm rot="10800000">
        <a:off x="0" y="3877360"/>
        <a:ext cx="8229600" cy="337687"/>
      </dsp:txXfrm>
    </dsp:sp>
    <dsp:sp modelId="{3B53C5A7-697E-4373-8315-7ABD77A2085E}">
      <dsp:nvSpPr>
        <dsp:cNvPr id="0" name=""/>
        <dsp:cNvSpPr/>
      </dsp:nvSpPr>
      <dsp:spPr>
        <a:xfrm rot="10800000">
          <a:off x="0" y="3362725"/>
          <a:ext cx="8229600" cy="519702"/>
        </a:xfrm>
        <a:prstGeom prst="upArrowCallou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a:latin typeface="Arial" panose="020B0604020202020204" pitchFamily="34" charset="0"/>
              <a:cs typeface="Arial" panose="020B0604020202020204" pitchFamily="34" charset="0"/>
            </a:rPr>
            <a:t>Step 7: Funeral</a:t>
          </a:r>
        </a:p>
      </dsp:txBody>
      <dsp:txXfrm rot="10800000">
        <a:off x="0" y="3362725"/>
        <a:ext cx="8229600" cy="337687"/>
      </dsp:txXfrm>
    </dsp:sp>
    <dsp:sp modelId="{B1CACD56-B060-446B-90D8-173FCFF34646}">
      <dsp:nvSpPr>
        <dsp:cNvPr id="0" name=""/>
        <dsp:cNvSpPr/>
      </dsp:nvSpPr>
      <dsp:spPr>
        <a:xfrm rot="10800000">
          <a:off x="0" y="2848091"/>
          <a:ext cx="8229600" cy="519702"/>
        </a:xfrm>
        <a:prstGeom prst="upArrowCallou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Arial" panose="020B0604020202020204" pitchFamily="34" charset="0"/>
              <a:cs typeface="Arial" panose="020B0604020202020204" pitchFamily="34" charset="0"/>
            </a:rPr>
            <a:t>Step 6: Communicate and take care of students (within 1 day)</a:t>
          </a:r>
        </a:p>
      </dsp:txBody>
      <dsp:txXfrm rot="10800000">
        <a:off x="0" y="2848091"/>
        <a:ext cx="8229600" cy="337687"/>
      </dsp:txXfrm>
    </dsp:sp>
    <dsp:sp modelId="{17CE8E95-2E58-458A-AE0E-3C0E826B442E}">
      <dsp:nvSpPr>
        <dsp:cNvPr id="0" name=""/>
        <dsp:cNvSpPr/>
      </dsp:nvSpPr>
      <dsp:spPr>
        <a:xfrm rot="10800000">
          <a:off x="0" y="2333457"/>
          <a:ext cx="8229600" cy="519702"/>
        </a:xfrm>
        <a:prstGeom prst="upArrowCallou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Arial" panose="020B0604020202020204" pitchFamily="34" charset="0"/>
              <a:cs typeface="Arial" panose="020B0604020202020204" pitchFamily="34" charset="0"/>
            </a:rPr>
            <a:t>Step 5: Communicate and take care of staff (within 1 day)</a:t>
          </a:r>
        </a:p>
      </dsp:txBody>
      <dsp:txXfrm rot="10800000">
        <a:off x="0" y="2333457"/>
        <a:ext cx="8229600" cy="337687"/>
      </dsp:txXfrm>
    </dsp:sp>
    <dsp:sp modelId="{32DC7BF1-923B-4D7A-8489-29CD31866D06}">
      <dsp:nvSpPr>
        <dsp:cNvPr id="0" name=""/>
        <dsp:cNvSpPr/>
      </dsp:nvSpPr>
      <dsp:spPr>
        <a:xfrm rot="10800000">
          <a:off x="0" y="1818823"/>
          <a:ext cx="8229600" cy="519702"/>
        </a:xfrm>
        <a:prstGeom prst="upArrowCallou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Arial" panose="020B0604020202020204" pitchFamily="34" charset="0"/>
              <a:cs typeface="Arial" panose="020B0604020202020204" pitchFamily="34" charset="0"/>
            </a:rPr>
            <a:t>Step 4: Contact other agencies who may have been in contact with the CYP</a:t>
          </a:r>
        </a:p>
      </dsp:txBody>
      <dsp:txXfrm rot="10800000">
        <a:off x="0" y="1818823"/>
        <a:ext cx="8229600" cy="337687"/>
      </dsp:txXfrm>
    </dsp:sp>
    <dsp:sp modelId="{2042D6B2-6140-4AA0-9558-3FAF236C717D}">
      <dsp:nvSpPr>
        <dsp:cNvPr id="0" name=""/>
        <dsp:cNvSpPr/>
      </dsp:nvSpPr>
      <dsp:spPr>
        <a:xfrm rot="10800000">
          <a:off x="0" y="1308793"/>
          <a:ext cx="8229600" cy="519702"/>
        </a:xfrm>
        <a:prstGeom prst="upArrowCallou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a:latin typeface="Arial" panose="020B0604020202020204" pitchFamily="34" charset="0"/>
              <a:cs typeface="Arial" panose="020B0604020202020204" pitchFamily="34" charset="0"/>
            </a:rPr>
            <a:t>Step 3: Media contact (as soon as possible)</a:t>
          </a:r>
        </a:p>
      </dsp:txBody>
      <dsp:txXfrm rot="10800000">
        <a:off x="0" y="1308793"/>
        <a:ext cx="8229600" cy="337687"/>
      </dsp:txXfrm>
    </dsp:sp>
    <dsp:sp modelId="{FDC7BBC8-3917-40CB-8D4F-71BC24D59B57}">
      <dsp:nvSpPr>
        <dsp:cNvPr id="0" name=""/>
        <dsp:cNvSpPr/>
      </dsp:nvSpPr>
      <dsp:spPr>
        <a:xfrm rot="10800000">
          <a:off x="0" y="516601"/>
          <a:ext cx="8229600" cy="792655"/>
        </a:xfrm>
        <a:prstGeom prst="upArrowCallou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Arial" panose="020B0604020202020204" pitchFamily="34" charset="0"/>
              <a:cs typeface="Arial" panose="020B0604020202020204" pitchFamily="34" charset="0"/>
            </a:rPr>
            <a:t>Step 2: Establish the facts, follow the CDR process &amp; contact with family (within 24 hours)</a:t>
          </a:r>
        </a:p>
      </dsp:txBody>
      <dsp:txXfrm rot="10800000">
        <a:off x="0" y="516601"/>
        <a:ext cx="8229600" cy="515043"/>
      </dsp:txXfrm>
    </dsp:sp>
    <dsp:sp modelId="{EC416149-4787-4CA3-B721-28EDCBB9FD7D}">
      <dsp:nvSpPr>
        <dsp:cNvPr id="0" name=""/>
        <dsp:cNvSpPr/>
      </dsp:nvSpPr>
      <dsp:spPr>
        <a:xfrm rot="10800000">
          <a:off x="0" y="1967"/>
          <a:ext cx="8229600" cy="519702"/>
        </a:xfrm>
        <a:prstGeom prst="upArrowCallou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a:latin typeface="Arial" panose="020B0604020202020204" pitchFamily="34" charset="0"/>
              <a:cs typeface="Arial" panose="020B0604020202020204" pitchFamily="34" charset="0"/>
            </a:rPr>
            <a:t>Step 1: Co-ordination (immediate response)</a:t>
          </a:r>
        </a:p>
      </dsp:txBody>
      <dsp:txXfrm rot="10800000">
        <a:off x="0" y="1967"/>
        <a:ext cx="8229600" cy="33768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5D98D6-9DDA-43DD-8594-2432B8F27FBF}">
      <dsp:nvSpPr>
        <dsp:cNvPr id="0" name=""/>
        <dsp:cNvSpPr/>
      </dsp:nvSpPr>
      <dsp:spPr>
        <a:xfrm>
          <a:off x="0" y="13631"/>
          <a:ext cx="8278586" cy="804960"/>
        </a:xfrm>
        <a:prstGeom prst="roundRec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kern="1200" dirty="0">
              <a:latin typeface="Arial" panose="020B0604020202020204" pitchFamily="34" charset="0"/>
              <a:cs typeface="Arial" panose="020B0604020202020204" pitchFamily="34" charset="0"/>
            </a:rPr>
            <a:t>We are currently developing an RBWM Suicide prevention action plan. </a:t>
          </a:r>
        </a:p>
      </dsp:txBody>
      <dsp:txXfrm>
        <a:off x="39295" y="52926"/>
        <a:ext cx="8199996" cy="726370"/>
      </dsp:txXfrm>
    </dsp:sp>
    <dsp:sp modelId="{7A4CAEFA-C36B-4145-B54B-A3B28CF47717}">
      <dsp:nvSpPr>
        <dsp:cNvPr id="0" name=""/>
        <dsp:cNvSpPr/>
      </dsp:nvSpPr>
      <dsp:spPr>
        <a:xfrm>
          <a:off x="0" y="942431"/>
          <a:ext cx="8278586" cy="804960"/>
        </a:xfrm>
        <a:prstGeom prst="roundRec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kern="1200">
              <a:latin typeface="Arial" panose="020B0604020202020204" pitchFamily="34" charset="0"/>
              <a:cs typeface="Arial" panose="020B0604020202020204" pitchFamily="34" charset="0"/>
            </a:rPr>
            <a:t>The focus will be on children, young people and the workplace. </a:t>
          </a:r>
        </a:p>
      </dsp:txBody>
      <dsp:txXfrm>
        <a:off x="39295" y="981726"/>
        <a:ext cx="8199996" cy="726370"/>
      </dsp:txXfrm>
    </dsp:sp>
    <dsp:sp modelId="{096F25D3-503B-40E1-A6B7-AA6673552A02}">
      <dsp:nvSpPr>
        <dsp:cNvPr id="0" name=""/>
        <dsp:cNvSpPr/>
      </dsp:nvSpPr>
      <dsp:spPr>
        <a:xfrm>
          <a:off x="0" y="1871231"/>
          <a:ext cx="8278586" cy="804960"/>
        </a:xfrm>
        <a:prstGeom prst="roundRec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GB" sz="1800" kern="1200" dirty="0">
              <a:latin typeface="Arial" panose="020B0604020202020204" pitchFamily="34" charset="0"/>
              <a:cs typeface="Arial" panose="020B0604020202020204" pitchFamily="34" charset="0"/>
            </a:rPr>
            <a:t>Would anyone be willing to support on this? It would be good to have your insight on this. </a:t>
          </a:r>
        </a:p>
      </dsp:txBody>
      <dsp:txXfrm>
        <a:off x="39295" y="1910526"/>
        <a:ext cx="8199996" cy="7263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152538-B6C6-444B-AE06-DEC4B708B14F}">
      <dsp:nvSpPr>
        <dsp:cNvPr id="0" name=""/>
        <dsp:cNvSpPr/>
      </dsp:nvSpPr>
      <dsp:spPr>
        <a:xfrm>
          <a:off x="0" y="14124"/>
          <a:ext cx="8229600" cy="823680"/>
        </a:xfrm>
        <a:prstGeom prst="roundRec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How can we, in Public Health Support you?</a:t>
          </a:r>
        </a:p>
      </dsp:txBody>
      <dsp:txXfrm>
        <a:off x="40209" y="54333"/>
        <a:ext cx="8149182" cy="743262"/>
      </dsp:txXfrm>
    </dsp:sp>
    <dsp:sp modelId="{D5FA2B89-435A-4249-AA5A-E0C04C7039F6}">
      <dsp:nvSpPr>
        <dsp:cNvPr id="0" name=""/>
        <dsp:cNvSpPr/>
      </dsp:nvSpPr>
      <dsp:spPr>
        <a:xfrm>
          <a:off x="0" y="964525"/>
          <a:ext cx="8229600" cy="823680"/>
        </a:xfrm>
        <a:prstGeom prst="roundRect">
          <a:avLst/>
        </a:prstGeom>
        <a:solidFill>
          <a:srgbClr val="833F8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How can we work together? </a:t>
          </a:r>
        </a:p>
      </dsp:txBody>
      <dsp:txXfrm>
        <a:off x="40209" y="1004734"/>
        <a:ext cx="8149182" cy="74326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1D9898-9FB1-401B-8A29-C968D0EDFB96}">
      <dsp:nvSpPr>
        <dsp:cNvPr id="0" name=""/>
        <dsp:cNvSpPr/>
      </dsp:nvSpPr>
      <dsp:spPr>
        <a:xfrm>
          <a:off x="10088" y="348295"/>
          <a:ext cx="3335112" cy="2117796"/>
        </a:xfrm>
        <a:prstGeom prst="roundRect">
          <a:avLst>
            <a:gd name="adj" fmla="val 10000"/>
          </a:avLst>
        </a:prstGeom>
        <a:solidFill>
          <a:srgbClr val="00666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381C3B-5E94-4ACC-9AF7-68FED2B19147}">
      <dsp:nvSpPr>
        <dsp:cNvPr id="0" name=""/>
        <dsp:cNvSpPr/>
      </dsp:nvSpPr>
      <dsp:spPr>
        <a:xfrm>
          <a:off x="380656" y="700334"/>
          <a:ext cx="3335112" cy="211779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GB" sz="3600" kern="1200" dirty="0">
              <a:effectLst>
                <a:outerShdw blurRad="38100" dist="38100" dir="2700000" algn="tl">
                  <a:srgbClr val="000000">
                    <a:alpha val="43137"/>
                  </a:srgbClr>
                </a:outerShdw>
              </a:effectLst>
            </a:rPr>
            <a:t>Mary Keenan</a:t>
          </a:r>
        </a:p>
        <a:p>
          <a:pPr marL="0" lvl="0" indent="0" algn="ctr" defTabSz="1600200">
            <a:lnSpc>
              <a:spcPct val="90000"/>
            </a:lnSpc>
            <a:spcBef>
              <a:spcPct val="0"/>
            </a:spcBef>
            <a:spcAft>
              <a:spcPct val="35000"/>
            </a:spcAft>
            <a:buNone/>
          </a:pPr>
          <a:r>
            <a:rPr lang="en-GB" sz="3600" kern="1200" dirty="0"/>
            <a:t>Head of Operations</a:t>
          </a:r>
          <a:endParaRPr lang="en-US" sz="3600" kern="1200" dirty="0"/>
        </a:p>
      </dsp:txBody>
      <dsp:txXfrm>
        <a:off x="442684" y="762362"/>
        <a:ext cx="3211056" cy="1993740"/>
      </dsp:txXfrm>
    </dsp:sp>
    <dsp:sp modelId="{444FC1EE-89F6-45CE-BC3F-75AB8218EEC7}">
      <dsp:nvSpPr>
        <dsp:cNvPr id="0" name=""/>
        <dsp:cNvSpPr/>
      </dsp:nvSpPr>
      <dsp:spPr>
        <a:xfrm>
          <a:off x="4077199" y="366592"/>
          <a:ext cx="3335112" cy="2117796"/>
        </a:xfrm>
        <a:prstGeom prst="roundRect">
          <a:avLst>
            <a:gd name="adj" fmla="val 10000"/>
          </a:avLst>
        </a:prstGeom>
        <a:solidFill>
          <a:srgbClr val="00666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7C325D-207E-420B-8458-97D8075E735F}">
      <dsp:nvSpPr>
        <dsp:cNvPr id="0" name=""/>
        <dsp:cNvSpPr/>
      </dsp:nvSpPr>
      <dsp:spPr>
        <a:xfrm>
          <a:off x="4447767" y="718632"/>
          <a:ext cx="3335112" cy="211779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GB" sz="3600" kern="1200" dirty="0">
              <a:effectLst>
                <a:outerShdw blurRad="38100" dist="38100" dir="2700000" algn="tl">
                  <a:srgbClr val="000000">
                    <a:alpha val="43137"/>
                  </a:srgbClr>
                </a:outerShdw>
              </a:effectLst>
            </a:rPr>
            <a:t>Rachel Goymer  </a:t>
          </a:r>
        </a:p>
        <a:p>
          <a:pPr marL="0" lvl="0" indent="0" algn="ctr" defTabSz="1600200">
            <a:lnSpc>
              <a:spcPct val="90000"/>
            </a:lnSpc>
            <a:spcBef>
              <a:spcPct val="0"/>
            </a:spcBef>
            <a:spcAft>
              <a:spcPct val="35000"/>
            </a:spcAft>
            <a:buNone/>
          </a:pPr>
          <a:r>
            <a:rPr lang="en-GB" sz="3600" kern="1200" dirty="0"/>
            <a:t>Head of Curriculum</a:t>
          </a:r>
          <a:endParaRPr lang="en-US" sz="3600" kern="1200" dirty="0"/>
        </a:p>
      </dsp:txBody>
      <dsp:txXfrm>
        <a:off x="4509795" y="780660"/>
        <a:ext cx="3211056" cy="19937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1"/>
            <a:ext cx="2889250" cy="49418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778250" y="1"/>
            <a:ext cx="2889250" cy="494185"/>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65188" y="739775"/>
            <a:ext cx="4938712" cy="37036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66751" y="4689239"/>
            <a:ext cx="5335587" cy="4442935"/>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9376898"/>
            <a:ext cx="2889250" cy="494185"/>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778250" y="9376898"/>
            <a:ext cx="2889250" cy="49418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adph.org.uk/wp-content/uploads/2016/09/Interpreting-the-ringfenced-grant-conditions-and-mandateGATEWAY.pdf"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link.springer.com/article/10.1007/s40894-019-00119-9#:~:text=First%2C%20we%20ascertained%20the%20percentage,in%20the%20very%20broadest%20sense."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childrenscommissioner.gov.uk/blog/the-big-ask-voices-shining-a-light-on-young-carers/"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1:notes"/>
          <p:cNvSpPr>
            <a:spLocks noGrp="1" noRot="1" noChangeAspect="1"/>
          </p:cNvSpPr>
          <p:nvPr>
            <p:ph type="sldImg" idx="2"/>
          </p:nvPr>
        </p:nvSpPr>
        <p:spPr>
          <a:xfrm>
            <a:off x="865188" y="739775"/>
            <a:ext cx="4938712" cy="3703638"/>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97" name="Google Shape;97;p1:notes"/>
          <p:cNvSpPr txBox="1">
            <a:spLocks noGrp="1"/>
          </p:cNvSpPr>
          <p:nvPr>
            <p:ph type="body" idx="1"/>
          </p:nvPr>
        </p:nvSpPr>
        <p:spPr>
          <a:xfrm>
            <a:off x="666751" y="4689239"/>
            <a:ext cx="5335587" cy="444293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800"/>
              <a:buNone/>
            </a:pPr>
            <a:r>
              <a:rPr lang="en-US"/>
              <a:t>	</a:t>
            </a:r>
            <a:endParaRPr/>
          </a:p>
        </p:txBody>
      </p:sp>
      <p:sp>
        <p:nvSpPr>
          <p:cNvPr id="98" name="Google Shape;98;p1:notes"/>
          <p:cNvSpPr txBox="1"/>
          <p:nvPr/>
        </p:nvSpPr>
        <p:spPr>
          <a:xfrm>
            <a:off x="3778250" y="9376898"/>
            <a:ext cx="2889250" cy="49418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rgbClr val="000000"/>
                </a:solidFill>
                <a:latin typeface="Arial"/>
                <a:ea typeface="Arial"/>
                <a:cs typeface="Arial"/>
                <a:sym typeface="Arial"/>
              </a:rP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a:t>A number of other responsibilities including violence reduction, physical activity, air quality, community nutrition, water fluoridation schemes, communication campaigns, VAWG, environment, health inequalities, </a:t>
            </a:r>
          </a:p>
          <a:p>
            <a:pPr marL="171450" indent="-171450">
              <a:buFont typeface="Arial" panose="020B0604020202020204" pitchFamily="34" charset="0"/>
              <a:buChar char="•"/>
            </a:pPr>
            <a:r>
              <a:rPr lang="en-GB"/>
              <a:t>Different acts and regulations specific the responsibilities of public health teams within local authorities </a:t>
            </a:r>
            <a:r>
              <a:rPr lang="en-GB">
                <a:hlinkClick r:id="rId3"/>
              </a:rPr>
              <a:t>Interpreting the ringfenced public health grant (adph.org.uk)</a:t>
            </a:r>
            <a:r>
              <a:rPr lang="en-GB"/>
              <a:t> </a:t>
            </a:r>
          </a:p>
          <a:p>
            <a:pPr marL="171450" indent="-171450">
              <a:buFont typeface="Arial" panose="020B0604020202020204" pitchFamily="34" charset="0"/>
              <a:buChar char="•"/>
            </a:pPr>
            <a:endParaRPr lang="en-GB"/>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4C4E22-BF5A-4501-8FE3-72C9474A9A3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59718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 All. When I was asked to present this today the first question I asked myself is what is postvention. So postvention is the term given to activities and programmes that are intended to assist those who have been bereaved by suicide to cope with what has happened. Suicide prevention and postvention closely relate in that postvention can also prevent further deaths’ Samaritans, 2017).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22AFC7-DDD8-4539-9F9F-95CF4D87D35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48481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4C4E22-BF5A-4501-8FE3-72C9474A9A3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29917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CYP are one of the vulnerable groups targeted in the new Government Suicide Prevention Strategy</a:t>
            </a:r>
          </a:p>
          <a:p>
            <a:r>
              <a:rPr lang="en-GB" dirty="0"/>
              <a:t>There is also a Berkshire wide Suicide Prevention Strategy and there will be East Berkshire and RBWM action plans which are currently being developed.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4C4E22-BF5A-4501-8FE3-72C9474A9A3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9084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GB" dirty="0"/>
              <a:t>Overall, the dark blue indicates it is the school / colleges responsibility to investigate, light blue indicates pathway is in place and green shapes and boxes indicate pathways which are to be developed. These include 18-25 vulnerable adults, &gt;18 adult pathway and &gt;25 SEN pathway. </a:t>
            </a:r>
          </a:p>
          <a:p>
            <a:endParaRPr lang="en-GB" dirty="0"/>
          </a:p>
          <a:p>
            <a:r>
              <a:rPr lang="en-GB" dirty="0"/>
              <a:t>Looking at the CYP death by suspected suicide in RBWM this would go to a Pan Berkshire child death review. This could then be directed to the school and Frimley ICB led Joint Agency Response which may lead to a cluster response if required. </a:t>
            </a:r>
          </a:p>
          <a:p>
            <a:endParaRPr lang="en-GB" dirty="0"/>
          </a:p>
          <a:p>
            <a:r>
              <a:rPr lang="en-GB" dirty="0"/>
              <a:t>Looking at the death by suspected suicide of CYP who lives / goes to school in RBWM but unfortunately dies outside the Borough. In this scenario the out of areas child death review takes place which due to the evidence gathering may be passed onto the Pan Berkshire Child death review to schools crisis in response team and follow a similar example to the one I mentioned earlier. However, it could go from the OOA CDR into the OOA led Joint area Response which feeds into the Pan Berkshire CDR and leads to a cluster response. </a:t>
            </a:r>
          </a:p>
          <a:p>
            <a:endParaRPr lang="en-GB" dirty="0"/>
          </a:p>
          <a:p>
            <a:r>
              <a:rPr lang="en-GB" dirty="0"/>
              <a:t>The protocol will be shared with immediate neighbours where we may need to liaise with for an OOA response. </a:t>
            </a:r>
          </a:p>
          <a:p>
            <a:endParaRPr lang="en-GB" dirty="0"/>
          </a:p>
          <a:p>
            <a:r>
              <a:rPr lang="en-GB" dirty="0"/>
              <a:t>In Summary the main process involved is the Pan Berkshire Child Death Review (CDR); Number of key steps involved for schools and colleges; Working on the areas yet to be developed; RBWM Suicide Prevention Lead is Sue Foley, Consultant PH for CYP, Families and Suicide Prevention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4C4E22-BF5A-4501-8FE3-72C9474A9A3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59681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GB" dirty="0"/>
              <a:t>Step 1: The LA suicide prevention lead, ,mobiles a suicide cluster response group which is a system wide response to suicide prevention, with the focus of preventing further suicides. </a:t>
            </a:r>
          </a:p>
          <a:p>
            <a:r>
              <a:rPr lang="en-GB" dirty="0"/>
              <a:t>Step 2: Establishing the facts will come from the suicide response group meeting and the family will be informed appropriately. </a:t>
            </a:r>
          </a:p>
          <a:p>
            <a:r>
              <a:rPr lang="en-GB" dirty="0"/>
              <a:t>Step 3: for media contact, this must be done responsibly. This means confirming as much information as possible before contacting the school and respecting the families wishes, liaise with police, coordinate school / college admin so that the family does not receive any general requests.</a:t>
            </a:r>
          </a:p>
          <a:p>
            <a:r>
              <a:rPr lang="en-GB" dirty="0"/>
              <a:t>Step 4: Contacting agencies who may have been in contact with the pupil and retrieving further information. It could be a sports club  or that the  individual has been in contact with MH services. </a:t>
            </a:r>
          </a:p>
          <a:p>
            <a:r>
              <a:rPr lang="en-GB" dirty="0"/>
              <a:t>Step 5: Communicate and take care of staff. </a:t>
            </a:r>
          </a:p>
          <a:p>
            <a:r>
              <a:rPr lang="en-GB" dirty="0"/>
              <a:t>Step 6: Communicate and take care of pupils within one day. Resources will be provided for staff to use to do this appropriately. Support for both parents, pupils and staff is essential during this time. </a:t>
            </a:r>
          </a:p>
          <a:p>
            <a:r>
              <a:rPr lang="en-GB" dirty="0"/>
              <a:t>Step 7: Funeral</a:t>
            </a:r>
          </a:p>
          <a:p>
            <a:r>
              <a:rPr lang="en-GB" dirty="0"/>
              <a:t>Step 8: Memorials. This is tricky as people usually wish to create a shrine and it can create a focus for other suicides. There is information in the protocol on how to do this and how it could be more of an event. </a:t>
            </a:r>
          </a:p>
          <a:p>
            <a:r>
              <a:rPr lang="en-GB" dirty="0"/>
              <a:t>Step 9: Review the process, identify learning points and implement those. The inquests may take time, so it is important to be aware of this.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22AFC7-DDD8-4539-9F9F-95CF4D87D35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69262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4C4E22-BF5A-4501-8FE3-72C9474A9A3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677423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We are EOB, an Alternative Provision that provides courses in Creative Digital Media that are recognised and accredited by the RSL board.  We pride ourselves on the fact that our students are not just gaming but are engaging in something they love and learning at the same time.</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30a4e42b745_0_3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30a4e42b745_0_3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Primarily the students that attend us have ASD or ADHD and need a smaller, more relaxed environment. We operate on a ratio of 1:5 allowing the classes to be more intimate and calmer, therefore supporting those students for whom mainstream is too overwhelming. The students have their own workstation which stays the same each day they are in and the teacher has access to these all of the time. They can communicate in class verbally to the teacher or type to ask for help.</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30a4e42b745_0_2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30a4e42b745_0_2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Primarily the students that attend us have ASD or ADHD and need a smaller, more relaxed environment. We operate on a ratio of 1:5 allowing the classes to be more intimate and calmer, therefore supporting those students for whom mainstream is too overwhelming. The students have their own workstation which stays the same each day they are in and the teacher has access to these all of the time. They can communicate in class verbally to the teacher or type to ask for help.</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2:notes"/>
          <p:cNvSpPr txBox="1">
            <a:spLocks noGrp="1"/>
          </p:cNvSpPr>
          <p:nvPr>
            <p:ph type="body" idx="1"/>
          </p:nvPr>
        </p:nvSpPr>
        <p:spPr>
          <a:xfrm>
            <a:off x="666751" y="4689239"/>
            <a:ext cx="5335587" cy="444293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2:notes"/>
          <p:cNvSpPr>
            <a:spLocks noGrp="1" noRot="1" noChangeAspect="1"/>
          </p:cNvSpPr>
          <p:nvPr>
            <p:ph type="sldImg" idx="2"/>
          </p:nvPr>
        </p:nvSpPr>
        <p:spPr>
          <a:xfrm>
            <a:off x="865188" y="739775"/>
            <a:ext cx="4938712" cy="370363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30a4e42b745_0_29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30a4e42b745_0_2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Primarily the students that attend us have ASD or ADHD and need a smaller, more relaxed environment. We operate on a ratio of 1:5 allowing the classes to be more intimate and calmer, therefore supporting those students for whom mainstream is too overwhelming. The students have their own workstation which stays the same each day they are in and the teacher has access to these all of the time. They can communicate in class verbally to the teacher or type to ask for help.</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30a4e42b745_0_30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30a4e42b745_0_3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Primarily the students that attend us have ASD or ADHD and need a smaller, more relaxed environment. We operate on a ratio of 1:5 allowing the classes to be more intimate and calmer, therefore supporting those students for whom mainstream is too overwhelming. The students have their own workstation which stays the same each day they are in and the teacher has access to these all of the time. They can communicate in class verbally to the teacher or type to ask for help.</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According to the 2021 UK census, there are 22,636 pupils living in RBWM. Research has indicated that that 20% of children have a caring role, the top 10% of whom have significant caring responsibilities. This equates to a potential of 4,527 young carers resident in RBWM. </a:t>
            </a:r>
          </a:p>
          <a:p>
            <a:pPr algn="just">
              <a:lnSpc>
                <a:spcPct val="107000"/>
              </a:lnSpc>
              <a:spcAft>
                <a:spcPts val="800"/>
              </a:spcAft>
            </a:pPr>
            <a:endParaRPr lang="en-GB" sz="12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Young Carers Research, Practice and Policy: An Overview and Critical Perspective on Possible Future Directions</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 Joseph </a:t>
            </a:r>
            <a:r>
              <a:rPr lang="en-GB" sz="1200" i="1" kern="100" dirty="0">
                <a:effectLst/>
                <a:latin typeface="Calibri" panose="020F0502020204030204" pitchFamily="34" charset="0"/>
                <a:ea typeface="Calibri" panose="020F0502020204030204" pitchFamily="34" charset="0"/>
                <a:cs typeface="Times New Roman" panose="02020603050405020304" pitchFamily="18" charset="0"/>
              </a:rPr>
              <a:t>et al</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 (2020) </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49070B-7293-4480-B235-675C1704092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54174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In 2022, The Children’s Commissioner for England, Dame Rachel De Souza, undertook the largest survey of children, The Big Ask, in global history. Over half a million children in England responded. Results indicated that young carers were more unhappy with overall life than the rest of children without caring roles. The levels of unhappiness across all areas of life increased as young carers got older. </a:t>
            </a:r>
          </a:p>
          <a:p>
            <a:r>
              <a:rPr lang="en-GB" sz="12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The Big Ask Voices: Shining a light on young carers</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 The Children’s Commissioner (2022)</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49070B-7293-4480-B235-675C1704092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98772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49070B-7293-4480-B235-675C1704092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86413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49070B-7293-4480-B235-675C1704092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9162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2"/>
        <p:cNvGrpSpPr/>
        <p:nvPr/>
      </p:nvGrpSpPr>
      <p:grpSpPr>
        <a:xfrm>
          <a:off x="0" y="0"/>
          <a:ext cx="0" cy="0"/>
          <a:chOff x="0" y="0"/>
          <a:chExt cx="0" cy="0"/>
        </a:xfrm>
      </p:grpSpPr>
      <p:sp>
        <p:nvSpPr>
          <p:cNvPr id="1493" name="Google Shape;1493;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94" name="Google Shape;149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9"/>
        <p:cNvGrpSpPr/>
        <p:nvPr/>
      </p:nvGrpSpPr>
      <p:grpSpPr>
        <a:xfrm>
          <a:off x="0" y="0"/>
          <a:ext cx="0" cy="0"/>
          <a:chOff x="0" y="0"/>
          <a:chExt cx="0" cy="0"/>
        </a:xfrm>
      </p:grpSpPr>
      <p:sp>
        <p:nvSpPr>
          <p:cNvPr id="1500" name="Google Shape;1500;p3:notes"/>
          <p:cNvSpPr txBox="1">
            <a:spLocks noGrp="1"/>
          </p:cNvSpPr>
          <p:nvPr>
            <p:ph type="body" idx="1"/>
          </p:nvPr>
        </p:nvSpPr>
        <p:spPr>
          <a:xfrm>
            <a:off x="685801" y="4400551"/>
            <a:ext cx="5486400" cy="3600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1501" name="Google Shape;150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4"/>
        <p:cNvGrpSpPr/>
        <p:nvPr/>
      </p:nvGrpSpPr>
      <p:grpSpPr>
        <a:xfrm>
          <a:off x="0" y="0"/>
          <a:ext cx="0" cy="0"/>
          <a:chOff x="0" y="0"/>
          <a:chExt cx="0" cy="0"/>
        </a:xfrm>
      </p:grpSpPr>
      <p:sp>
        <p:nvSpPr>
          <p:cNvPr id="1525" name="Google Shape;1525;p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6" name="Google Shape;1526;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3"/>
        <p:cNvGrpSpPr/>
        <p:nvPr/>
      </p:nvGrpSpPr>
      <p:grpSpPr>
        <a:xfrm>
          <a:off x="0" y="0"/>
          <a:ext cx="0" cy="0"/>
          <a:chOff x="0" y="0"/>
          <a:chExt cx="0" cy="0"/>
        </a:xfrm>
      </p:grpSpPr>
      <p:sp>
        <p:nvSpPr>
          <p:cNvPr id="1534" name="Google Shape;1534;p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5" name="Google Shape;1535;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27c938ce799_0_243:notes"/>
          <p:cNvSpPr txBox="1">
            <a:spLocks noGrp="1"/>
          </p:cNvSpPr>
          <p:nvPr>
            <p:ph type="body" idx="1"/>
          </p:nvPr>
        </p:nvSpPr>
        <p:spPr>
          <a:xfrm>
            <a:off x="674210" y="4751213"/>
            <a:ext cx="5393619" cy="388744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2" name="Google Shape;132;g27c938ce799_0_243:notes"/>
          <p:cNvSpPr>
            <a:spLocks noGrp="1" noRot="1" noChangeAspect="1"/>
          </p:cNvSpPr>
          <p:nvPr>
            <p:ph type="sldImg" idx="2"/>
          </p:nvPr>
        </p:nvSpPr>
        <p:spPr>
          <a:xfrm>
            <a:off x="1150938" y="1235075"/>
            <a:ext cx="444023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3"/>
        <p:cNvGrpSpPr/>
        <p:nvPr/>
      </p:nvGrpSpPr>
      <p:grpSpPr>
        <a:xfrm>
          <a:off x="0" y="0"/>
          <a:ext cx="0" cy="0"/>
          <a:chOff x="0" y="0"/>
          <a:chExt cx="0" cy="0"/>
        </a:xfrm>
      </p:grpSpPr>
      <p:sp>
        <p:nvSpPr>
          <p:cNvPr id="1544" name="Google Shape;1544;g156fa5956b4_0_5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45" name="Google Shape;1545;g156fa5956b4_0_5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5"/>
        <p:cNvGrpSpPr/>
        <p:nvPr/>
      </p:nvGrpSpPr>
      <p:grpSpPr>
        <a:xfrm>
          <a:off x="0" y="0"/>
          <a:ext cx="0" cy="0"/>
          <a:chOff x="0" y="0"/>
          <a:chExt cx="0" cy="0"/>
        </a:xfrm>
      </p:grpSpPr>
      <p:sp>
        <p:nvSpPr>
          <p:cNvPr id="1556" name="Google Shape;1556;g156fa5956b4_0_167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understanding the numbers</a:t>
            </a:r>
            <a:endParaRPr/>
          </a:p>
          <a:p>
            <a:pPr marL="0" lvl="0" indent="0" algn="l" rtl="0">
              <a:lnSpc>
                <a:spcPct val="100000"/>
              </a:lnSpc>
              <a:spcBef>
                <a:spcPts val="0"/>
              </a:spcBef>
              <a:spcAft>
                <a:spcPts val="0"/>
              </a:spcAft>
              <a:buSzPts val="1400"/>
              <a:buNone/>
            </a:pPr>
            <a:r>
              <a:rPr lang="en-US"/>
              <a:t>engagement</a:t>
            </a:r>
            <a:endParaRPr/>
          </a:p>
          <a:p>
            <a:pPr marL="0" lvl="0" indent="0" algn="l" rtl="0">
              <a:lnSpc>
                <a:spcPct val="100000"/>
              </a:lnSpc>
              <a:spcBef>
                <a:spcPts val="0"/>
              </a:spcBef>
              <a:spcAft>
                <a:spcPts val="0"/>
              </a:spcAft>
              <a:buSzPts val="1400"/>
              <a:buNone/>
            </a:pPr>
            <a:r>
              <a:rPr lang="en-US"/>
              <a:t>candidate utilisations</a:t>
            </a:r>
            <a:endParaRPr/>
          </a:p>
          <a:p>
            <a:pPr marL="0" lvl="0" indent="0" algn="l" rtl="0">
              <a:lnSpc>
                <a:spcPct val="100000"/>
              </a:lnSpc>
              <a:spcBef>
                <a:spcPts val="0"/>
              </a:spcBef>
              <a:spcAft>
                <a:spcPts val="0"/>
              </a:spcAft>
              <a:buSzPts val="1400"/>
              <a:buNone/>
            </a:pPr>
            <a:r>
              <a:rPr lang="en-US"/>
              <a:t>candidate ownership</a:t>
            </a:r>
            <a:endParaRPr/>
          </a:p>
          <a:p>
            <a:pPr marL="0" lvl="0" indent="0" algn="l" rtl="0">
              <a:lnSpc>
                <a:spcPct val="100000"/>
              </a:lnSpc>
              <a:spcBef>
                <a:spcPts val="0"/>
              </a:spcBef>
              <a:spcAft>
                <a:spcPts val="0"/>
              </a:spcAft>
              <a:buSzPts val="1400"/>
              <a:buNone/>
            </a:pPr>
            <a:r>
              <a:rPr lang="en-US"/>
              <a:t>who can help  / support us</a:t>
            </a:r>
            <a:endParaRPr/>
          </a:p>
          <a:p>
            <a:pPr marL="0" lvl="0" indent="0" algn="l" rtl="0">
              <a:lnSpc>
                <a:spcPct val="100000"/>
              </a:lnSpc>
              <a:spcBef>
                <a:spcPts val="0"/>
              </a:spcBef>
              <a:spcAft>
                <a:spcPts val="0"/>
              </a:spcAft>
              <a:buSzPts val="1400"/>
              <a:buNone/>
            </a:pPr>
            <a:endParaRPr/>
          </a:p>
        </p:txBody>
      </p:sp>
      <p:sp>
        <p:nvSpPr>
          <p:cNvPr id="1557" name="Google Shape;1557;g156fa5956b4_0_167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9"/>
        <p:cNvGrpSpPr/>
        <p:nvPr/>
      </p:nvGrpSpPr>
      <p:grpSpPr>
        <a:xfrm>
          <a:off x="0" y="0"/>
          <a:ext cx="0" cy="0"/>
          <a:chOff x="0" y="0"/>
          <a:chExt cx="0" cy="0"/>
        </a:xfrm>
      </p:grpSpPr>
      <p:sp>
        <p:nvSpPr>
          <p:cNvPr id="1570" name="Google Shape;1570;g156fa5956b4_0_22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understanding the numbers</a:t>
            </a:r>
            <a:endParaRPr/>
          </a:p>
          <a:p>
            <a:pPr marL="0" lvl="0" indent="0" algn="l" rtl="0">
              <a:lnSpc>
                <a:spcPct val="100000"/>
              </a:lnSpc>
              <a:spcBef>
                <a:spcPts val="0"/>
              </a:spcBef>
              <a:spcAft>
                <a:spcPts val="0"/>
              </a:spcAft>
              <a:buSzPts val="1400"/>
              <a:buNone/>
            </a:pPr>
            <a:r>
              <a:rPr lang="en-US"/>
              <a:t>engagement</a:t>
            </a:r>
            <a:endParaRPr/>
          </a:p>
          <a:p>
            <a:pPr marL="0" lvl="0" indent="0" algn="l" rtl="0">
              <a:lnSpc>
                <a:spcPct val="100000"/>
              </a:lnSpc>
              <a:spcBef>
                <a:spcPts val="0"/>
              </a:spcBef>
              <a:spcAft>
                <a:spcPts val="0"/>
              </a:spcAft>
              <a:buSzPts val="1400"/>
              <a:buNone/>
            </a:pPr>
            <a:r>
              <a:rPr lang="en-US"/>
              <a:t>candidate utilisations</a:t>
            </a:r>
            <a:endParaRPr/>
          </a:p>
          <a:p>
            <a:pPr marL="0" lvl="0" indent="0" algn="l" rtl="0">
              <a:lnSpc>
                <a:spcPct val="100000"/>
              </a:lnSpc>
              <a:spcBef>
                <a:spcPts val="0"/>
              </a:spcBef>
              <a:spcAft>
                <a:spcPts val="0"/>
              </a:spcAft>
              <a:buSzPts val="1400"/>
              <a:buNone/>
            </a:pPr>
            <a:r>
              <a:rPr lang="en-US"/>
              <a:t>candidate ownership</a:t>
            </a:r>
            <a:endParaRPr/>
          </a:p>
          <a:p>
            <a:pPr marL="0" lvl="0" indent="0" algn="l" rtl="0">
              <a:lnSpc>
                <a:spcPct val="100000"/>
              </a:lnSpc>
              <a:spcBef>
                <a:spcPts val="0"/>
              </a:spcBef>
              <a:spcAft>
                <a:spcPts val="0"/>
              </a:spcAft>
              <a:buSzPts val="1400"/>
              <a:buNone/>
            </a:pPr>
            <a:r>
              <a:rPr lang="en-US"/>
              <a:t>who can help  / support us</a:t>
            </a:r>
            <a:endParaRPr/>
          </a:p>
          <a:p>
            <a:pPr marL="0" lvl="0" indent="0" algn="l" rtl="0">
              <a:lnSpc>
                <a:spcPct val="100000"/>
              </a:lnSpc>
              <a:spcBef>
                <a:spcPts val="0"/>
              </a:spcBef>
              <a:spcAft>
                <a:spcPts val="0"/>
              </a:spcAft>
              <a:buSzPts val="1400"/>
              <a:buNone/>
            </a:pPr>
            <a:endParaRPr/>
          </a:p>
        </p:txBody>
      </p:sp>
      <p:sp>
        <p:nvSpPr>
          <p:cNvPr id="1571" name="Google Shape;1571;g156fa5956b4_0_22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5"/>
        <p:cNvGrpSpPr/>
        <p:nvPr/>
      </p:nvGrpSpPr>
      <p:grpSpPr>
        <a:xfrm>
          <a:off x="0" y="0"/>
          <a:ext cx="0" cy="0"/>
          <a:chOff x="0" y="0"/>
          <a:chExt cx="0" cy="0"/>
        </a:xfrm>
      </p:grpSpPr>
      <p:sp>
        <p:nvSpPr>
          <p:cNvPr id="1586" name="Google Shape;1586;g156fa5956b4_0_27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understanding the numbers</a:t>
            </a:r>
            <a:endParaRPr/>
          </a:p>
          <a:p>
            <a:pPr marL="0" lvl="0" indent="0" algn="l" rtl="0">
              <a:lnSpc>
                <a:spcPct val="100000"/>
              </a:lnSpc>
              <a:spcBef>
                <a:spcPts val="0"/>
              </a:spcBef>
              <a:spcAft>
                <a:spcPts val="0"/>
              </a:spcAft>
              <a:buSzPts val="1400"/>
              <a:buNone/>
            </a:pPr>
            <a:r>
              <a:rPr lang="en-US"/>
              <a:t>engagement</a:t>
            </a:r>
            <a:endParaRPr/>
          </a:p>
          <a:p>
            <a:pPr marL="0" lvl="0" indent="0" algn="l" rtl="0">
              <a:lnSpc>
                <a:spcPct val="100000"/>
              </a:lnSpc>
              <a:spcBef>
                <a:spcPts val="0"/>
              </a:spcBef>
              <a:spcAft>
                <a:spcPts val="0"/>
              </a:spcAft>
              <a:buSzPts val="1400"/>
              <a:buNone/>
            </a:pPr>
            <a:r>
              <a:rPr lang="en-US"/>
              <a:t>candidate utilisations</a:t>
            </a:r>
            <a:endParaRPr/>
          </a:p>
          <a:p>
            <a:pPr marL="0" lvl="0" indent="0" algn="l" rtl="0">
              <a:lnSpc>
                <a:spcPct val="100000"/>
              </a:lnSpc>
              <a:spcBef>
                <a:spcPts val="0"/>
              </a:spcBef>
              <a:spcAft>
                <a:spcPts val="0"/>
              </a:spcAft>
              <a:buSzPts val="1400"/>
              <a:buNone/>
            </a:pPr>
            <a:r>
              <a:rPr lang="en-US"/>
              <a:t>candidate ownership</a:t>
            </a:r>
            <a:endParaRPr/>
          </a:p>
          <a:p>
            <a:pPr marL="0" lvl="0" indent="0" algn="l" rtl="0">
              <a:lnSpc>
                <a:spcPct val="100000"/>
              </a:lnSpc>
              <a:spcBef>
                <a:spcPts val="0"/>
              </a:spcBef>
              <a:spcAft>
                <a:spcPts val="0"/>
              </a:spcAft>
              <a:buSzPts val="1400"/>
              <a:buNone/>
            </a:pPr>
            <a:r>
              <a:rPr lang="en-US"/>
              <a:t>who can help  / support us</a:t>
            </a:r>
            <a:endParaRPr/>
          </a:p>
          <a:p>
            <a:pPr marL="0" lvl="0" indent="0" algn="l" rtl="0">
              <a:lnSpc>
                <a:spcPct val="100000"/>
              </a:lnSpc>
              <a:spcBef>
                <a:spcPts val="0"/>
              </a:spcBef>
              <a:spcAft>
                <a:spcPts val="0"/>
              </a:spcAft>
              <a:buSzPts val="1400"/>
              <a:buNone/>
            </a:pPr>
            <a:endParaRPr/>
          </a:p>
        </p:txBody>
      </p:sp>
      <p:sp>
        <p:nvSpPr>
          <p:cNvPr id="1587" name="Google Shape;1587;g156fa5956b4_0_278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7"/>
        <p:cNvGrpSpPr/>
        <p:nvPr/>
      </p:nvGrpSpPr>
      <p:grpSpPr>
        <a:xfrm>
          <a:off x="0" y="0"/>
          <a:ext cx="0" cy="0"/>
          <a:chOff x="0" y="0"/>
          <a:chExt cx="0" cy="0"/>
        </a:xfrm>
      </p:grpSpPr>
      <p:sp>
        <p:nvSpPr>
          <p:cNvPr id="1598" name="Google Shape;1598;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99" name="Google Shape;1599;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1"/>
        <p:cNvGrpSpPr/>
        <p:nvPr/>
      </p:nvGrpSpPr>
      <p:grpSpPr>
        <a:xfrm>
          <a:off x="0" y="0"/>
          <a:ext cx="0" cy="0"/>
          <a:chOff x="0" y="0"/>
          <a:chExt cx="0" cy="0"/>
        </a:xfrm>
      </p:grpSpPr>
      <p:sp>
        <p:nvSpPr>
          <p:cNvPr id="1612" name="Google Shape;1612;p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3" name="Google Shape;161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9:notes"/>
          <p:cNvSpPr>
            <a:spLocks noGrp="1" noRot="1" noChangeAspect="1"/>
          </p:cNvSpPr>
          <p:nvPr>
            <p:ph type="sldImg" idx="2"/>
          </p:nvPr>
        </p:nvSpPr>
        <p:spPr>
          <a:xfrm>
            <a:off x="865188" y="739775"/>
            <a:ext cx="4938712" cy="3703638"/>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236" name="Google Shape;236;p9:notes"/>
          <p:cNvSpPr txBox="1">
            <a:spLocks noGrp="1"/>
          </p:cNvSpPr>
          <p:nvPr>
            <p:ph type="body" idx="1"/>
          </p:nvPr>
        </p:nvSpPr>
        <p:spPr>
          <a:xfrm>
            <a:off x="666751" y="4689239"/>
            <a:ext cx="5335587" cy="444293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800"/>
              <a:buNone/>
            </a:pPr>
            <a:r>
              <a:rPr lang="en-US"/>
              <a:t>	</a:t>
            </a:r>
            <a:endParaRPr/>
          </a:p>
        </p:txBody>
      </p:sp>
      <p:sp>
        <p:nvSpPr>
          <p:cNvPr id="237" name="Google Shape;237;p9:notes"/>
          <p:cNvSpPr txBox="1"/>
          <p:nvPr/>
        </p:nvSpPr>
        <p:spPr>
          <a:xfrm>
            <a:off x="3778250" y="9376898"/>
            <a:ext cx="2889250" cy="49418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rgbClr val="000000"/>
                </a:solidFill>
                <a:latin typeface="Arial"/>
                <a:ea typeface="Arial"/>
                <a:cs typeface="Arial"/>
                <a:sym typeface="Arial"/>
              </a:rPr>
              <a:t>85</a:t>
            </a:fld>
            <a:endParaRPr/>
          </a:p>
        </p:txBody>
      </p:sp>
    </p:spTree>
    <p:extLst>
      <p:ext uri="{BB962C8B-B14F-4D97-AF65-F5344CB8AC3E}">
        <p14:creationId xmlns:p14="http://schemas.microsoft.com/office/powerpoint/2010/main" val="3457852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Phase 1 ‘response’:</a:t>
            </a:r>
          </a:p>
          <a:p>
            <a:pPr marL="171450" indent="-171450">
              <a:buFont typeface="Arial" panose="020B0604020202020204" pitchFamily="34" charset="0"/>
              <a:buChar char="•"/>
            </a:pPr>
            <a:r>
              <a:rPr lang="en-GB" dirty="0"/>
              <a:t>TFLP creates a cross-functional action plan for all services based on recommendations of the Gold Panel and with the practitioners involved with the family. </a:t>
            </a:r>
          </a:p>
          <a:p>
            <a:pPr marL="171450" indent="-171450">
              <a:buFont typeface="Arial" panose="020B0604020202020204" pitchFamily="34" charset="0"/>
              <a:buChar char="•"/>
            </a:pPr>
            <a:r>
              <a:rPr lang="en-GB" dirty="0"/>
              <a:t>Complete outcome star with family. </a:t>
            </a:r>
          </a:p>
          <a:p>
            <a:pPr marL="171450" indent="-171450">
              <a:buFont typeface="Arial" panose="020B0604020202020204" pitchFamily="34" charset="0"/>
              <a:buChar char="•"/>
            </a:pPr>
            <a:r>
              <a:rPr lang="en-GB" dirty="0"/>
              <a:t>Provide updates for Gold Panel. </a:t>
            </a:r>
          </a:p>
          <a:p>
            <a:r>
              <a:rPr lang="en-GB" dirty="0"/>
              <a:t>Once Gold Panel is satisfied that the family no longer needs ‘response’ phase then progress to phase 2.</a:t>
            </a:r>
          </a:p>
          <a:p>
            <a:r>
              <a:rPr lang="en-GB" dirty="0"/>
              <a:t>Phase 2 ‘recovery’:</a:t>
            </a:r>
          </a:p>
          <a:p>
            <a:pPr marL="171450" indent="-171450">
              <a:buFont typeface="Arial" panose="020B0604020202020204" pitchFamily="34" charset="0"/>
              <a:buChar char="•"/>
            </a:pPr>
            <a:r>
              <a:rPr lang="en-GB" dirty="0"/>
              <a:t>TFLP establishes longer-term resilience-building ambitions the family has. </a:t>
            </a:r>
          </a:p>
          <a:p>
            <a:pPr marL="171450" indent="-171450">
              <a:buFont typeface="Arial" panose="020B0604020202020204" pitchFamily="34" charset="0"/>
              <a:buChar char="•"/>
            </a:pPr>
            <a:r>
              <a:rPr lang="en-GB" dirty="0"/>
              <a:t>Complete updates outcome star with family. </a:t>
            </a:r>
          </a:p>
          <a:p>
            <a:pPr marL="171450" indent="-171450">
              <a:buFont typeface="Arial" panose="020B0604020202020204" pitchFamily="34" charset="0"/>
              <a:buChar char="•"/>
            </a:pPr>
            <a:r>
              <a:rPr lang="en-GB" dirty="0"/>
              <a:t>Final lessons learned and evaluation. </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4C4E22-BF5A-4501-8FE3-72C9474A9A3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64747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4C4E22-BF5A-4501-8FE3-72C9474A9A3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85979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B81FA8-5489-4A28-958D-7491E23847AB}"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35602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Public health is about giving people the equity to thrive. We support people to make the healthy choices through signposting and education.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4C4E22-BF5A-4501-8FE3-72C9474A9A3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1834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GB" dirty="0"/>
              <a:t>Examples of Health Care Public Health: NHS Health checks. </a:t>
            </a:r>
            <a:r>
              <a:rPr lang="en-GB" b="0" i="0" dirty="0">
                <a:solidFill>
                  <a:srgbClr val="272774"/>
                </a:solidFill>
                <a:effectLst/>
                <a:latin typeface="ff-tisa-sans-web-pro"/>
              </a:rPr>
              <a:t>This involves ensuring health services are of consistently high quality and especially that they are evidence-informed and value-based, and address issues of effectiveness, efficiency and equity.</a:t>
            </a:r>
          </a:p>
          <a:p>
            <a:r>
              <a:rPr lang="en-GB" b="0" i="0" dirty="0">
                <a:solidFill>
                  <a:srgbClr val="272774"/>
                </a:solidFill>
                <a:effectLst/>
                <a:latin typeface="ff-tisa-sans-web-pro"/>
              </a:rPr>
              <a:t>Health Protection professionals work to protect the population from health threats, emergencies, and disasters. They develop emergency response plans, coordinate preparedness efforts, and provide guidance on managing public health emergencies such as infectious disease outbreaks, natural disasters, or chemical incidents.</a:t>
            </a:r>
          </a:p>
          <a:p>
            <a:r>
              <a:rPr lang="en-GB" b="0" i="0" dirty="0">
                <a:solidFill>
                  <a:srgbClr val="272774"/>
                </a:solidFill>
                <a:effectLst/>
                <a:latin typeface="ff-tisa-sans-web-pro"/>
              </a:rPr>
              <a:t>Health improvement focuses on develop and implement health promotion campaigns and initiatives to raise awareness about healthy lifestyles, disease prevention, and the importance of vaccinations. They promote awareness on topics such as nutrition, physical activity, sexual health, and substance use.</a:t>
            </a:r>
            <a:endParaRPr lang="en-GB" dirty="0"/>
          </a:p>
          <a:p>
            <a:r>
              <a:rPr lang="en-GB" dirty="0"/>
              <a:t>Reducing health inequalities is a key focus of the public health team. This involves adopting a Universal Proportionalism approach. </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4C4E22-BF5A-4501-8FE3-72C9474A9A3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1800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solidFill>
                  <a:srgbClr val="0B0C0C"/>
                </a:solidFill>
                <a:effectLst/>
                <a:latin typeface="GDS Transport"/>
              </a:rPr>
              <a:t>The purpose of this slide is showing you what factors can influence health. For young people this is also relevant as their parents income / where they live will be influenced by a lot of these factors. </a:t>
            </a:r>
            <a:endParaRPr lang="en-GB" dirty="0"/>
          </a:p>
          <a:p>
            <a:pPr marL="171450" indent="-171450">
              <a:buFont typeface="Arial" panose="020B0604020202020204" pitchFamily="34" charset="0"/>
              <a:buChar char="•"/>
            </a:pPr>
            <a:r>
              <a:rPr lang="en-GB" dirty="0"/>
              <a:t>Moving from the red circle out we move from individual characteristics to general socio-economic , cultural and environmental conditions. </a:t>
            </a:r>
          </a:p>
          <a:p>
            <a:pPr marL="171450" indent="-171450">
              <a:buFont typeface="Arial" panose="020B0604020202020204" pitchFamily="34" charset="0"/>
              <a:buChar char="•"/>
            </a:pPr>
            <a:r>
              <a:rPr lang="en-GB" dirty="0"/>
              <a:t>Starting with personal characteristics, the core of the model. This involves sex, age, ethnic group and hereditary conditions. </a:t>
            </a:r>
          </a:p>
          <a:p>
            <a:pPr marL="171450" indent="-171450">
              <a:buFont typeface="Arial" panose="020B0604020202020204" pitchFamily="34" charset="0"/>
              <a:buChar char="•"/>
            </a:pPr>
            <a:r>
              <a:rPr lang="en-GB" dirty="0"/>
              <a:t>Individual lifestyle factors include behaviours such as smoking, alcohol use, physical activity and weight management / diet. </a:t>
            </a:r>
          </a:p>
          <a:p>
            <a:pPr marL="171450" indent="-171450">
              <a:buFont typeface="Arial" panose="020B0604020202020204" pitchFamily="34" charset="0"/>
              <a:buChar char="•"/>
            </a:pPr>
            <a:r>
              <a:rPr lang="en-GB" dirty="0"/>
              <a:t>Social and community networks include family and wider social circles. </a:t>
            </a:r>
          </a:p>
          <a:p>
            <a:pPr marL="171450" indent="-171450">
              <a:buFont typeface="Arial" panose="020B0604020202020204" pitchFamily="34" charset="0"/>
              <a:buChar char="•"/>
            </a:pPr>
            <a:r>
              <a:rPr lang="en-GB" dirty="0"/>
              <a:t>Living and working conditions include access and opportunities in relation to jobs, housing, work, education and welfare services (Access)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solidFill>
                  <a:srgbClr val="0B0C0C"/>
                </a:solidFill>
                <a:effectLst/>
                <a:latin typeface="GDS Transport"/>
              </a:rPr>
              <a:t>General socioeconomic, cultural and environmental conditions include factors such as disposable income, taxation, and availability of work.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i="0" dirty="0">
              <a:solidFill>
                <a:srgbClr val="0B0C0C"/>
              </a:solidFill>
              <a:effectLst/>
              <a:latin typeface="GDS Transport"/>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4C4E22-BF5A-4501-8FE3-72C9474A9A3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46343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Grey Background)">
  <p:cSld name="Title Slide (Grey Background)">
    <p:spTree>
      <p:nvGrpSpPr>
        <p:cNvPr id="1" name="Shape 14"/>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6AC3B-11B9-5518-7824-79D3E2C7C78A}"/>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F7EFBB09-DAB3-4AB4-49F7-63419C3E61E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A71E54D-E689-2B80-7EE8-61C804E02575}"/>
              </a:ext>
            </a:extLst>
          </p:cNvPr>
          <p:cNvSpPr>
            <a:spLocks noGrp="1"/>
          </p:cNvSpPr>
          <p:nvPr>
            <p:ph type="dt" sz="half" idx="10"/>
          </p:nvPr>
        </p:nvSpPr>
        <p:spPr/>
        <p:txBody>
          <a:bodyPr/>
          <a:lstStyle/>
          <a:p>
            <a:fld id="{9929043F-92CC-4E67-AEC7-520557A5A606}" type="datetimeFigureOut">
              <a:rPr lang="en-GB" smtClean="0"/>
              <a:t>15/10/2024</a:t>
            </a:fld>
            <a:endParaRPr lang="en-GB"/>
          </a:p>
        </p:txBody>
      </p:sp>
      <p:sp>
        <p:nvSpPr>
          <p:cNvPr id="5" name="Footer Placeholder 4">
            <a:extLst>
              <a:ext uri="{FF2B5EF4-FFF2-40B4-BE49-F238E27FC236}">
                <a16:creationId xmlns:a16="http://schemas.microsoft.com/office/drawing/2014/main" id="{B2212E65-7CE6-8E9E-3990-BC543416F0A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EB29DA1-B41A-D433-B710-E90E9A82C36D}"/>
              </a:ext>
            </a:extLst>
          </p:cNvPr>
          <p:cNvSpPr>
            <a:spLocks noGrp="1"/>
          </p:cNvSpPr>
          <p:nvPr>
            <p:ph type="sldNum" sz="quarter" idx="12"/>
          </p:nvPr>
        </p:nvSpPr>
        <p:spPr/>
        <p:txBody>
          <a:bodyPr/>
          <a:lstStyle/>
          <a:p>
            <a:fld id="{2D7E9F2E-D361-4FB1-B98E-84FB94948C7F}" type="slidenum">
              <a:rPr lang="en-GB" smtClean="0"/>
              <a:t>‹#›</a:t>
            </a:fld>
            <a:endParaRPr lang="en-GB"/>
          </a:p>
        </p:txBody>
      </p:sp>
    </p:spTree>
    <p:extLst>
      <p:ext uri="{BB962C8B-B14F-4D97-AF65-F5344CB8AC3E}">
        <p14:creationId xmlns:p14="http://schemas.microsoft.com/office/powerpoint/2010/main" val="3299020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8592D02-64ED-4618-933C-497A52F96422}" type="datetimeFigureOut">
              <a:rPr lang="en-GB" smtClean="0"/>
              <a:t>15/10/2024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1E7217-0337-42EE-9825-C1A6D155AD96}" type="slidenum">
              <a:rPr lang="en-GB" smtClean="0"/>
              <a:t>‹#›</a:t>
            </a:fld>
            <a:endParaRPr lang="en-GB"/>
          </a:p>
        </p:txBody>
      </p:sp>
    </p:spTree>
    <p:extLst>
      <p:ext uri="{BB962C8B-B14F-4D97-AF65-F5344CB8AC3E}">
        <p14:creationId xmlns:p14="http://schemas.microsoft.com/office/powerpoint/2010/main" val="33958443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olding Slide">
    <p:spTree>
      <p:nvGrpSpPr>
        <p:cNvPr id="1" name=""/>
        <p:cNvGrpSpPr/>
        <p:nvPr/>
      </p:nvGrpSpPr>
      <p:grpSpPr>
        <a:xfrm>
          <a:off x="0" y="0"/>
          <a:ext cx="0" cy="0"/>
          <a:chOff x="0" y="0"/>
          <a:chExt cx="0" cy="0"/>
        </a:xfrm>
      </p:grpSpPr>
      <p:sp>
        <p:nvSpPr>
          <p:cNvPr id="21" name="Picture Placeholder 20"/>
          <p:cNvSpPr>
            <a:spLocks noGrp="1"/>
          </p:cNvSpPr>
          <p:nvPr>
            <p:ph type="pic" sz="quarter" idx="10"/>
          </p:nvPr>
        </p:nvSpPr>
        <p:spPr>
          <a:xfrm>
            <a:off x="6010797" y="-19455"/>
            <a:ext cx="3133204" cy="5787002"/>
          </a:xfrm>
          <a:custGeom>
            <a:avLst/>
            <a:gdLst>
              <a:gd name="connsiteX0" fmla="*/ 864029 w 4177605"/>
              <a:gd name="connsiteY0" fmla="*/ 0 h 5787002"/>
              <a:gd name="connsiteX1" fmla="*/ 4177605 w 4177605"/>
              <a:gd name="connsiteY1" fmla="*/ 0 h 5787002"/>
              <a:gd name="connsiteX2" fmla="*/ 4177605 w 4177605"/>
              <a:gd name="connsiteY2" fmla="*/ 5704787 h 5787002"/>
              <a:gd name="connsiteX3" fmla="*/ 4128647 w 4177605"/>
              <a:gd name="connsiteY3" fmla="*/ 5716241 h 5787002"/>
              <a:gd name="connsiteX4" fmla="*/ 3436144 w 4177605"/>
              <a:gd name="connsiteY4" fmla="*/ 5787002 h 5787002"/>
              <a:gd name="connsiteX5" fmla="*/ 0 w 4177605"/>
              <a:gd name="connsiteY5" fmla="*/ 2304027 h 5787002"/>
              <a:gd name="connsiteX6" fmla="*/ 784648 w 4177605"/>
              <a:gd name="connsiteY6" fmla="*/ 88532 h 578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7605" h="5787002">
                <a:moveTo>
                  <a:pt x="864029" y="0"/>
                </a:moveTo>
                <a:lnTo>
                  <a:pt x="4177605" y="0"/>
                </a:lnTo>
                <a:lnTo>
                  <a:pt x="4177605" y="5704787"/>
                </a:lnTo>
                <a:lnTo>
                  <a:pt x="4128647" y="5716241"/>
                </a:lnTo>
                <a:cubicBezTo>
                  <a:pt x="3904962" y="5762637"/>
                  <a:pt x="3673360" y="5787002"/>
                  <a:pt x="3436144" y="5787002"/>
                </a:cubicBezTo>
                <a:cubicBezTo>
                  <a:pt x="1538414" y="5787002"/>
                  <a:pt x="0" y="4227621"/>
                  <a:pt x="0" y="2304027"/>
                </a:cubicBezTo>
                <a:cubicBezTo>
                  <a:pt x="0" y="1462455"/>
                  <a:pt x="294462" y="690595"/>
                  <a:pt x="784648" y="88532"/>
                </a:cubicBezTo>
                <a:close/>
              </a:path>
            </a:pathLst>
          </a:custGeom>
          <a:solidFill>
            <a:srgbClr val="178351"/>
          </a:solidFill>
        </p:spPr>
        <p:txBody>
          <a:bodyPr rtlCol="0">
            <a:noAutofit/>
          </a:bodyPr>
          <a:lstStyle>
            <a:lvl1pPr marL="0" indent="0">
              <a:buNone/>
              <a:defRPr/>
            </a:lvl1pPr>
          </a:lstStyle>
          <a:p>
            <a:pPr lvl="0"/>
            <a:r>
              <a:rPr lang="en-US" noProof="0"/>
              <a:t>Click icon to add picture</a:t>
            </a:r>
            <a:endParaRPr lang="en-GB" noProof="0" dirty="0"/>
          </a:p>
        </p:txBody>
      </p:sp>
      <p:sp>
        <p:nvSpPr>
          <p:cNvPr id="24" name="Title 1"/>
          <p:cNvSpPr>
            <a:spLocks noGrp="1"/>
          </p:cNvSpPr>
          <p:nvPr>
            <p:ph type="ctrTitle"/>
          </p:nvPr>
        </p:nvSpPr>
        <p:spPr>
          <a:xfrm>
            <a:off x="310551" y="2144989"/>
            <a:ext cx="4939082" cy="1916218"/>
          </a:xfrm>
        </p:spPr>
        <p:txBody>
          <a:bodyPr anchor="ctr" anchorCtr="0"/>
          <a:lstStyle>
            <a:lvl1pPr algn="l">
              <a:lnSpc>
                <a:spcPct val="100000"/>
              </a:lnSpc>
              <a:defRPr sz="4500">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129965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Text Placeholder 3"/>
          <p:cNvSpPr>
            <a:spLocks noGrp="1"/>
          </p:cNvSpPr>
          <p:nvPr>
            <p:ph type="body" sz="quarter" idx="10"/>
          </p:nvPr>
        </p:nvSpPr>
        <p:spPr>
          <a:xfrm>
            <a:off x="308754" y="4066031"/>
            <a:ext cx="5623110" cy="1203418"/>
          </a:xfrm>
        </p:spPr>
        <p:txBody>
          <a:bodyPr/>
          <a:lstStyle>
            <a:lvl1pPr marL="0" indent="0">
              <a:buClr>
                <a:srgbClr val="BDCF3C"/>
              </a:buClr>
              <a:buNone/>
              <a:defRPr/>
            </a:lvl1pPr>
            <a:lvl2pPr>
              <a:buClr>
                <a:srgbClr val="BDCF3C"/>
              </a:buClr>
              <a:defRPr/>
            </a:lvl2pPr>
            <a:lvl3pPr>
              <a:buClr>
                <a:srgbClr val="BDCF3C"/>
              </a:buClr>
              <a:defRPr/>
            </a:lvl3pPr>
            <a:lvl4pPr>
              <a:buClr>
                <a:srgbClr val="BDCF3C"/>
              </a:buClr>
              <a:defRPr/>
            </a:lvl4pPr>
            <a:lvl5pPr>
              <a:buClr>
                <a:srgbClr val="BDCF3C"/>
              </a:buClr>
              <a:defRPr/>
            </a:lvl5pPr>
          </a:lstStyle>
          <a:p>
            <a:pPr lvl="0"/>
            <a:r>
              <a:rPr lang="en-US"/>
              <a:t>Click to edit Master text styles</a:t>
            </a:r>
          </a:p>
        </p:txBody>
      </p:sp>
      <p:sp>
        <p:nvSpPr>
          <p:cNvPr id="2" name="Picture Placeholder 20">
            <a:extLst>
              <a:ext uri="{FF2B5EF4-FFF2-40B4-BE49-F238E27FC236}">
                <a16:creationId xmlns:a16="http://schemas.microsoft.com/office/drawing/2014/main" id="{AEED597E-31BC-BB40-1BE0-FA0B383547CB}"/>
              </a:ext>
            </a:extLst>
          </p:cNvPr>
          <p:cNvSpPr>
            <a:spLocks noGrp="1"/>
          </p:cNvSpPr>
          <p:nvPr>
            <p:ph type="pic" sz="quarter" idx="11"/>
          </p:nvPr>
        </p:nvSpPr>
        <p:spPr>
          <a:xfrm>
            <a:off x="6010797" y="-19455"/>
            <a:ext cx="3133204" cy="5787002"/>
          </a:xfrm>
          <a:custGeom>
            <a:avLst/>
            <a:gdLst>
              <a:gd name="connsiteX0" fmla="*/ 864029 w 4177605"/>
              <a:gd name="connsiteY0" fmla="*/ 0 h 5787002"/>
              <a:gd name="connsiteX1" fmla="*/ 4177605 w 4177605"/>
              <a:gd name="connsiteY1" fmla="*/ 0 h 5787002"/>
              <a:gd name="connsiteX2" fmla="*/ 4177605 w 4177605"/>
              <a:gd name="connsiteY2" fmla="*/ 5704787 h 5787002"/>
              <a:gd name="connsiteX3" fmla="*/ 4128647 w 4177605"/>
              <a:gd name="connsiteY3" fmla="*/ 5716241 h 5787002"/>
              <a:gd name="connsiteX4" fmla="*/ 3436144 w 4177605"/>
              <a:gd name="connsiteY4" fmla="*/ 5787002 h 5787002"/>
              <a:gd name="connsiteX5" fmla="*/ 0 w 4177605"/>
              <a:gd name="connsiteY5" fmla="*/ 2304027 h 5787002"/>
              <a:gd name="connsiteX6" fmla="*/ 784648 w 4177605"/>
              <a:gd name="connsiteY6" fmla="*/ 88532 h 578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7605" h="5787002">
                <a:moveTo>
                  <a:pt x="864029" y="0"/>
                </a:moveTo>
                <a:lnTo>
                  <a:pt x="4177605" y="0"/>
                </a:lnTo>
                <a:lnTo>
                  <a:pt x="4177605" y="5704787"/>
                </a:lnTo>
                <a:lnTo>
                  <a:pt x="4128647" y="5716241"/>
                </a:lnTo>
                <a:cubicBezTo>
                  <a:pt x="3904962" y="5762637"/>
                  <a:pt x="3673360" y="5787002"/>
                  <a:pt x="3436144" y="5787002"/>
                </a:cubicBezTo>
                <a:cubicBezTo>
                  <a:pt x="1538414" y="5787002"/>
                  <a:pt x="0" y="4227621"/>
                  <a:pt x="0" y="2304027"/>
                </a:cubicBezTo>
                <a:cubicBezTo>
                  <a:pt x="0" y="1462455"/>
                  <a:pt x="294462" y="690595"/>
                  <a:pt x="784648" y="88532"/>
                </a:cubicBezTo>
                <a:close/>
              </a:path>
            </a:pathLst>
          </a:custGeom>
          <a:solidFill>
            <a:srgbClr val="178351"/>
          </a:solidFill>
        </p:spPr>
        <p:txBody>
          <a:bodyPr rtlCol="0">
            <a:noAutofit/>
          </a:bodyPr>
          <a:lstStyle>
            <a:lvl1pPr marL="0" indent="0">
              <a:buNone/>
              <a:defRPr/>
            </a:lvl1pPr>
          </a:lstStyle>
          <a:p>
            <a:pPr lvl="0"/>
            <a:r>
              <a:rPr lang="en-US" noProof="0"/>
              <a:t>Click icon to add picture</a:t>
            </a:r>
            <a:endParaRPr lang="en-GB" noProof="0" dirty="0"/>
          </a:p>
        </p:txBody>
      </p:sp>
      <p:sp>
        <p:nvSpPr>
          <p:cNvPr id="3" name="Title 1">
            <a:extLst>
              <a:ext uri="{FF2B5EF4-FFF2-40B4-BE49-F238E27FC236}">
                <a16:creationId xmlns:a16="http://schemas.microsoft.com/office/drawing/2014/main" id="{D6A923C4-C3F1-BC1D-9CD2-282019214E23}"/>
              </a:ext>
            </a:extLst>
          </p:cNvPr>
          <p:cNvSpPr>
            <a:spLocks noGrp="1"/>
          </p:cNvSpPr>
          <p:nvPr>
            <p:ph type="ctrTitle"/>
          </p:nvPr>
        </p:nvSpPr>
        <p:spPr>
          <a:xfrm>
            <a:off x="310551" y="2144989"/>
            <a:ext cx="5623110" cy="1916218"/>
          </a:xfrm>
        </p:spPr>
        <p:txBody>
          <a:bodyPr anchor="ctr" anchorCtr="0"/>
          <a:lstStyle>
            <a:lvl1pPr algn="l">
              <a:lnSpc>
                <a:spcPct val="100000"/>
              </a:lnSpc>
              <a:defRPr sz="4500">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6804808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3" name="Title 1"/>
          <p:cNvSpPr>
            <a:spLocks noGrp="1"/>
          </p:cNvSpPr>
          <p:nvPr>
            <p:ph type="ctrTitle"/>
          </p:nvPr>
        </p:nvSpPr>
        <p:spPr>
          <a:xfrm>
            <a:off x="310551" y="2791970"/>
            <a:ext cx="8160492" cy="1203418"/>
          </a:xfrm>
        </p:spPr>
        <p:txBody>
          <a:bodyPr anchor="b"/>
          <a:lstStyle>
            <a:lvl1pPr algn="l">
              <a:lnSpc>
                <a:spcPct val="100000"/>
              </a:lnSpc>
              <a:defRPr sz="4500">
                <a:solidFill>
                  <a:srgbClr val="178351"/>
                </a:solidFill>
              </a:defRPr>
            </a:lvl1pPr>
          </a:lstStyle>
          <a:p>
            <a:r>
              <a:rPr lang="en-US"/>
              <a:t>Click to edit Master title style</a:t>
            </a:r>
            <a:endParaRPr lang="en-US" dirty="0"/>
          </a:p>
        </p:txBody>
      </p:sp>
      <p:sp>
        <p:nvSpPr>
          <p:cNvPr id="14" name="Text Placeholder 3"/>
          <p:cNvSpPr>
            <a:spLocks noGrp="1"/>
          </p:cNvSpPr>
          <p:nvPr>
            <p:ph type="body" sz="quarter" idx="10"/>
          </p:nvPr>
        </p:nvSpPr>
        <p:spPr>
          <a:xfrm>
            <a:off x="308754" y="4066031"/>
            <a:ext cx="8206596" cy="1203418"/>
          </a:xfrm>
        </p:spPr>
        <p:txBody>
          <a:bodyPr/>
          <a:lstStyle>
            <a:lvl1pPr marL="0" indent="0">
              <a:buClr>
                <a:srgbClr val="BDCF3C"/>
              </a:buClr>
              <a:buNone/>
              <a:defRPr/>
            </a:lvl1pPr>
            <a:lvl2pPr>
              <a:buClr>
                <a:srgbClr val="BDCF3C"/>
              </a:buClr>
              <a:defRPr/>
            </a:lvl2pPr>
            <a:lvl3pPr>
              <a:buClr>
                <a:srgbClr val="BDCF3C"/>
              </a:buClr>
              <a:defRPr/>
            </a:lvl3pPr>
            <a:lvl4pPr>
              <a:buClr>
                <a:srgbClr val="BDCF3C"/>
              </a:buClr>
              <a:defRPr/>
            </a:lvl4pPr>
            <a:lvl5pPr>
              <a:buClr>
                <a:srgbClr val="BDCF3C"/>
              </a:buClr>
              <a:defRPr/>
            </a:lvl5pPr>
          </a:lstStyle>
          <a:p>
            <a:pPr lvl="0"/>
            <a:r>
              <a:rPr lang="en-US"/>
              <a:t>Click to edit Master text styles</a:t>
            </a:r>
          </a:p>
        </p:txBody>
      </p:sp>
    </p:spTree>
    <p:extLst>
      <p:ext uri="{BB962C8B-B14F-4D97-AF65-F5344CB8AC3E}">
        <p14:creationId xmlns:p14="http://schemas.microsoft.com/office/powerpoint/2010/main" val="37197773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5E8FB6-9205-6FA7-E48A-0E8BC31137A9}"/>
              </a:ext>
            </a:extLst>
          </p:cNvPr>
          <p:cNvSpPr/>
          <p:nvPr userDrawn="1"/>
        </p:nvSpPr>
        <p:spPr>
          <a:xfrm>
            <a:off x="0" y="0"/>
            <a:ext cx="9144000" cy="6858000"/>
          </a:xfrm>
          <a:prstGeom prst="rect">
            <a:avLst/>
          </a:prstGeom>
          <a:solidFill>
            <a:srgbClr val="1783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13" name="Title 1"/>
          <p:cNvSpPr>
            <a:spLocks noGrp="1"/>
          </p:cNvSpPr>
          <p:nvPr>
            <p:ph type="ctrTitle"/>
          </p:nvPr>
        </p:nvSpPr>
        <p:spPr>
          <a:xfrm>
            <a:off x="310551" y="2791970"/>
            <a:ext cx="8160492" cy="1203418"/>
          </a:xfrm>
        </p:spPr>
        <p:txBody>
          <a:bodyPr anchor="b"/>
          <a:lstStyle>
            <a:lvl1pPr algn="l">
              <a:lnSpc>
                <a:spcPct val="100000"/>
              </a:lnSpc>
              <a:defRPr sz="4500">
                <a:solidFill>
                  <a:schemeClr val="bg1"/>
                </a:solidFill>
              </a:defRPr>
            </a:lvl1pPr>
          </a:lstStyle>
          <a:p>
            <a:r>
              <a:rPr lang="en-US"/>
              <a:t>Click to edit Master title style</a:t>
            </a:r>
            <a:endParaRPr lang="en-US" dirty="0"/>
          </a:p>
        </p:txBody>
      </p:sp>
      <p:sp>
        <p:nvSpPr>
          <p:cNvPr id="14" name="Text Placeholder 3"/>
          <p:cNvSpPr>
            <a:spLocks noGrp="1"/>
          </p:cNvSpPr>
          <p:nvPr>
            <p:ph type="body" sz="quarter" idx="10"/>
          </p:nvPr>
        </p:nvSpPr>
        <p:spPr>
          <a:xfrm>
            <a:off x="308754" y="4066031"/>
            <a:ext cx="8206596" cy="1203418"/>
          </a:xfrm>
        </p:spPr>
        <p:txBody>
          <a:bodyPr/>
          <a:lstStyle>
            <a:lvl1pPr marL="0" indent="0">
              <a:buClr>
                <a:srgbClr val="BDCF3C"/>
              </a:buClr>
              <a:buNone/>
              <a:defRPr>
                <a:solidFill>
                  <a:schemeClr val="bg1"/>
                </a:solidFill>
              </a:defRPr>
            </a:lvl1pPr>
            <a:lvl2pPr>
              <a:buClr>
                <a:srgbClr val="BDCF3C"/>
              </a:buClr>
              <a:defRPr/>
            </a:lvl2pPr>
            <a:lvl3pPr>
              <a:buClr>
                <a:srgbClr val="BDCF3C"/>
              </a:buClr>
              <a:defRPr/>
            </a:lvl3pPr>
            <a:lvl4pPr>
              <a:buClr>
                <a:srgbClr val="BDCF3C"/>
              </a:buClr>
              <a:defRPr/>
            </a:lvl4pPr>
            <a:lvl5pPr>
              <a:buClr>
                <a:srgbClr val="BDCF3C"/>
              </a:buClr>
              <a:defRPr/>
            </a:lvl5pPr>
          </a:lstStyle>
          <a:p>
            <a:pPr lvl="0"/>
            <a:r>
              <a:rPr lang="en-US"/>
              <a:t>Click to edit Master text styles</a:t>
            </a:r>
          </a:p>
        </p:txBody>
      </p:sp>
      <p:pic>
        <p:nvPicPr>
          <p:cNvPr id="5" name="Picture 4" descr="A white arrow with black text&#10;&#10;Description automatically generated">
            <a:extLst>
              <a:ext uri="{FF2B5EF4-FFF2-40B4-BE49-F238E27FC236}">
                <a16:creationId xmlns:a16="http://schemas.microsoft.com/office/drawing/2014/main" id="{46BBF941-5AA7-2CA6-C330-4322067D87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1300" y="5531443"/>
            <a:ext cx="1055392" cy="989079"/>
          </a:xfrm>
          <a:prstGeom prst="rect">
            <a:avLst/>
          </a:prstGeom>
        </p:spPr>
      </p:pic>
    </p:spTree>
    <p:extLst>
      <p:ext uri="{BB962C8B-B14F-4D97-AF65-F5344CB8AC3E}">
        <p14:creationId xmlns:p14="http://schemas.microsoft.com/office/powerpoint/2010/main" val="26082494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ulleted List">
    <p:spTree>
      <p:nvGrpSpPr>
        <p:cNvPr id="1" name=""/>
        <p:cNvGrpSpPr/>
        <p:nvPr/>
      </p:nvGrpSpPr>
      <p:grpSpPr>
        <a:xfrm>
          <a:off x="0" y="0"/>
          <a:ext cx="0" cy="0"/>
          <a:chOff x="0" y="0"/>
          <a:chExt cx="0" cy="0"/>
        </a:xfrm>
      </p:grpSpPr>
      <p:sp>
        <p:nvSpPr>
          <p:cNvPr id="2" name="Title 1"/>
          <p:cNvSpPr>
            <a:spLocks noGrp="1"/>
          </p:cNvSpPr>
          <p:nvPr>
            <p:ph type="title"/>
          </p:nvPr>
        </p:nvSpPr>
        <p:spPr>
          <a:xfrm>
            <a:off x="310551" y="416496"/>
            <a:ext cx="8475453" cy="1325563"/>
          </a:xfrm>
        </p:spPr>
        <p:txBody>
          <a:bodyPr anchor="ctr" anchorCtr="0"/>
          <a:lstStyle>
            <a:lvl1pPr>
              <a:lnSpc>
                <a:spcPct val="120000"/>
              </a:lnSpc>
              <a:defRPr/>
            </a:lvl1pPr>
          </a:lstStyle>
          <a:p>
            <a:r>
              <a:rPr lang="en-US"/>
              <a:t>Click to edit Master title style</a:t>
            </a:r>
            <a:endParaRPr lang="en-GB" dirty="0"/>
          </a:p>
        </p:txBody>
      </p:sp>
      <p:sp>
        <p:nvSpPr>
          <p:cNvPr id="4" name="Text Placeholder 3"/>
          <p:cNvSpPr>
            <a:spLocks noGrp="1"/>
          </p:cNvSpPr>
          <p:nvPr>
            <p:ph type="body" sz="quarter" idx="10"/>
          </p:nvPr>
        </p:nvSpPr>
        <p:spPr>
          <a:xfrm>
            <a:off x="310551" y="1900238"/>
            <a:ext cx="8475453" cy="3082728"/>
          </a:xfrm>
        </p:spPr>
        <p:txBody>
          <a:bodyPr/>
          <a:lstStyle>
            <a:lvl1pPr marL="171450" indent="-171450">
              <a:lnSpc>
                <a:spcPct val="110000"/>
              </a:lnSpc>
              <a:spcBef>
                <a:spcPts val="0"/>
              </a:spcBef>
              <a:buClr>
                <a:srgbClr val="178351"/>
              </a:buClr>
              <a:buFont typeface="Arial" panose="020B0604020202020204" pitchFamily="34" charset="0"/>
              <a:buChar char="•"/>
              <a:defRPr sz="1500">
                <a:latin typeface="VAGRounded LT Thin" panose="02000303030000020004" pitchFamily="2" charset="0"/>
              </a:defRPr>
            </a:lvl1pPr>
            <a:lvl2pPr marL="514350" indent="-171450">
              <a:lnSpc>
                <a:spcPct val="110000"/>
              </a:lnSpc>
              <a:spcBef>
                <a:spcPts val="0"/>
              </a:spcBef>
              <a:buClr>
                <a:srgbClr val="178351"/>
              </a:buClr>
              <a:buFont typeface="Arial" panose="020B0604020202020204" pitchFamily="34" charset="0"/>
              <a:buChar char="•"/>
              <a:defRPr sz="1500">
                <a:latin typeface="VAGRounded LT Thin" panose="02000303030000020004" pitchFamily="2" charset="0"/>
              </a:defRPr>
            </a:lvl2pPr>
            <a:lvl3pPr marL="857250" indent="-171450">
              <a:lnSpc>
                <a:spcPct val="110000"/>
              </a:lnSpc>
              <a:spcBef>
                <a:spcPts val="0"/>
              </a:spcBef>
              <a:buClr>
                <a:srgbClr val="178351"/>
              </a:buClr>
              <a:buFont typeface="Arial" panose="020B0604020202020204" pitchFamily="34" charset="0"/>
              <a:buChar char="•"/>
              <a:defRPr sz="1500">
                <a:latin typeface="VAGRounded LT Thin" panose="02000303030000020004" pitchFamily="2" charset="0"/>
              </a:defRPr>
            </a:lvl3pPr>
            <a:lvl4pPr marL="1243013" indent="-214313">
              <a:lnSpc>
                <a:spcPct val="110000"/>
              </a:lnSpc>
              <a:spcBef>
                <a:spcPts val="0"/>
              </a:spcBef>
              <a:buClr>
                <a:srgbClr val="178351"/>
              </a:buClr>
              <a:buFont typeface="Arial" panose="020B0604020202020204" pitchFamily="34" charset="0"/>
              <a:buChar char="•"/>
              <a:defRPr sz="1500">
                <a:latin typeface="VAGRounded LT Thin" panose="02000303030000020004" pitchFamily="2" charset="0"/>
              </a:defRPr>
            </a:lvl4pPr>
            <a:lvl5pPr>
              <a:buClr>
                <a:srgbClr val="BDCF3C"/>
              </a:buClr>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82754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ullets with quote">
    <p:spTree>
      <p:nvGrpSpPr>
        <p:cNvPr id="1" name=""/>
        <p:cNvGrpSpPr/>
        <p:nvPr/>
      </p:nvGrpSpPr>
      <p:grpSpPr>
        <a:xfrm>
          <a:off x="0" y="0"/>
          <a:ext cx="0" cy="0"/>
          <a:chOff x="0" y="0"/>
          <a:chExt cx="0" cy="0"/>
        </a:xfrm>
      </p:grpSpPr>
      <p:sp>
        <p:nvSpPr>
          <p:cNvPr id="2" name="Title 1"/>
          <p:cNvSpPr>
            <a:spLocks noGrp="1"/>
          </p:cNvSpPr>
          <p:nvPr>
            <p:ph type="title"/>
          </p:nvPr>
        </p:nvSpPr>
        <p:spPr>
          <a:xfrm>
            <a:off x="310551" y="416496"/>
            <a:ext cx="8204799" cy="1325563"/>
          </a:xfrm>
        </p:spPr>
        <p:txBody>
          <a:bodyPr anchor="ctr" anchorCtr="0"/>
          <a:lstStyle>
            <a:lvl1pPr>
              <a:lnSpc>
                <a:spcPct val="120000"/>
              </a:lnSpc>
              <a:defRPr/>
            </a:lvl1pPr>
          </a:lstStyle>
          <a:p>
            <a:r>
              <a:rPr lang="en-US"/>
              <a:t>Click to edit Master title style</a:t>
            </a:r>
            <a:endParaRPr lang="en-GB" dirty="0"/>
          </a:p>
        </p:txBody>
      </p:sp>
      <p:sp>
        <p:nvSpPr>
          <p:cNvPr id="4" name="Text Placeholder 3"/>
          <p:cNvSpPr>
            <a:spLocks noGrp="1"/>
          </p:cNvSpPr>
          <p:nvPr>
            <p:ph type="body" sz="quarter" idx="10"/>
          </p:nvPr>
        </p:nvSpPr>
        <p:spPr>
          <a:xfrm>
            <a:off x="310552" y="1900238"/>
            <a:ext cx="4854836" cy="3301490"/>
          </a:xfrm>
        </p:spPr>
        <p:txBody>
          <a:bodyPr/>
          <a:lstStyle>
            <a:lvl1pPr marL="171450" indent="-171450">
              <a:lnSpc>
                <a:spcPct val="110000"/>
              </a:lnSpc>
              <a:spcBef>
                <a:spcPts val="0"/>
              </a:spcBef>
              <a:buClr>
                <a:srgbClr val="178351"/>
              </a:buClr>
              <a:buFont typeface="Arial" panose="020B0604020202020204" pitchFamily="34" charset="0"/>
              <a:buChar char="•"/>
              <a:defRPr sz="1500">
                <a:latin typeface="VAGRounded LT Thin" panose="02000303030000020004" pitchFamily="2" charset="0"/>
              </a:defRPr>
            </a:lvl1pPr>
            <a:lvl2pPr marL="514350" indent="-171450">
              <a:lnSpc>
                <a:spcPct val="110000"/>
              </a:lnSpc>
              <a:spcBef>
                <a:spcPts val="0"/>
              </a:spcBef>
              <a:buClr>
                <a:srgbClr val="178351"/>
              </a:buClr>
              <a:buFont typeface="Arial" panose="020B0604020202020204" pitchFamily="34" charset="0"/>
              <a:buChar char="•"/>
              <a:defRPr sz="1500">
                <a:latin typeface="VAGRounded LT Thin" panose="02000303030000020004" pitchFamily="2" charset="0"/>
              </a:defRPr>
            </a:lvl2pPr>
            <a:lvl3pPr marL="857250" indent="-171450">
              <a:lnSpc>
                <a:spcPct val="110000"/>
              </a:lnSpc>
              <a:spcBef>
                <a:spcPts val="0"/>
              </a:spcBef>
              <a:buClr>
                <a:srgbClr val="178351"/>
              </a:buClr>
              <a:buFont typeface="Arial" panose="020B0604020202020204" pitchFamily="34" charset="0"/>
              <a:buChar char="•"/>
              <a:defRPr sz="1500">
                <a:latin typeface="VAGRounded LT Thin" panose="02000303030000020004" pitchFamily="2" charset="0"/>
              </a:defRPr>
            </a:lvl3pPr>
            <a:lvl4pPr marL="1243013" indent="-214313">
              <a:lnSpc>
                <a:spcPct val="110000"/>
              </a:lnSpc>
              <a:spcBef>
                <a:spcPts val="0"/>
              </a:spcBef>
              <a:buClr>
                <a:srgbClr val="178351"/>
              </a:buClr>
              <a:buFont typeface="Arial" panose="020B0604020202020204" pitchFamily="34" charset="0"/>
              <a:buChar char="•"/>
              <a:defRPr sz="1500">
                <a:latin typeface="VAGRounded LT Thin" panose="02000303030000020004" pitchFamily="2" charset="0"/>
              </a:defRPr>
            </a:lvl4pPr>
            <a:lvl5pPr>
              <a:buClr>
                <a:srgbClr val="BDCF3C"/>
              </a:buClr>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p:cNvSpPr>
            <a:spLocks noGrp="1"/>
          </p:cNvSpPr>
          <p:nvPr>
            <p:ph type="body" sz="quarter" idx="11"/>
          </p:nvPr>
        </p:nvSpPr>
        <p:spPr>
          <a:xfrm>
            <a:off x="5442348" y="1900239"/>
            <a:ext cx="3073003" cy="4092575"/>
          </a:xfrm>
        </p:spPr>
        <p:txBody>
          <a:bodyPr>
            <a:normAutofit/>
          </a:bodyPr>
          <a:lstStyle>
            <a:lvl1pPr marL="0" indent="0" algn="r">
              <a:lnSpc>
                <a:spcPct val="100000"/>
              </a:lnSpc>
              <a:buNone/>
              <a:defRPr sz="2850">
                <a:solidFill>
                  <a:srgbClr val="178351"/>
                </a:solidFill>
                <a:latin typeface="VAGRounded LT Bold" panose="02000803030000020004" pitchFamily="2" charset="0"/>
              </a:defRPr>
            </a:lvl1pPr>
            <a:lvl2pPr marL="342900" indent="0">
              <a:buNone/>
              <a:defRPr>
                <a:latin typeface="VAGRounded LT Bold" panose="02000803030000020004" pitchFamily="2" charset="0"/>
              </a:defRPr>
            </a:lvl2pPr>
            <a:lvl3pPr marL="685800" indent="0">
              <a:buNone/>
              <a:defRPr>
                <a:latin typeface="VAGRounded LT Bold" panose="02000803030000020004" pitchFamily="2" charset="0"/>
              </a:defRPr>
            </a:lvl3pPr>
            <a:lvl4pPr marL="1028700" indent="0">
              <a:buNone/>
              <a:defRPr>
                <a:latin typeface="VAGRounded LT Bold" panose="02000803030000020004" pitchFamily="2" charset="0"/>
              </a:defRPr>
            </a:lvl4pPr>
            <a:lvl5pPr marL="1371600" indent="0">
              <a:buNone/>
              <a:defRPr>
                <a:latin typeface="VAGRounded LT Bold" panose="02000803030000020004" pitchFamily="2" charset="0"/>
              </a:defRPr>
            </a:lvl5pPr>
          </a:lstStyle>
          <a:p>
            <a:pPr lvl="0"/>
            <a:r>
              <a:rPr lang="en-US"/>
              <a:t>Click to edit Master text styles</a:t>
            </a:r>
          </a:p>
        </p:txBody>
      </p:sp>
    </p:spTree>
    <p:extLst>
      <p:ext uri="{BB962C8B-B14F-4D97-AF65-F5344CB8AC3E}">
        <p14:creationId xmlns:p14="http://schemas.microsoft.com/office/powerpoint/2010/main" val="35534640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tandard Tex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F30FBBF-90E7-61F8-0F15-ED3C9DFCAFC8}"/>
              </a:ext>
            </a:extLst>
          </p:cNvPr>
          <p:cNvSpPr>
            <a:spLocks noGrp="1"/>
          </p:cNvSpPr>
          <p:nvPr>
            <p:ph type="title"/>
          </p:nvPr>
        </p:nvSpPr>
        <p:spPr>
          <a:xfrm>
            <a:off x="310551" y="416496"/>
            <a:ext cx="8475453" cy="1325563"/>
          </a:xfrm>
        </p:spPr>
        <p:txBody>
          <a:bodyPr anchor="ctr" anchorCtr="0"/>
          <a:lstStyle>
            <a:lvl1pPr>
              <a:lnSpc>
                <a:spcPct val="120000"/>
              </a:lnSpc>
              <a:defRPr/>
            </a:lvl1pPr>
          </a:lstStyle>
          <a:p>
            <a:r>
              <a:rPr lang="en-US"/>
              <a:t>Click to edit Master title style</a:t>
            </a:r>
            <a:endParaRPr lang="en-GB" dirty="0"/>
          </a:p>
        </p:txBody>
      </p:sp>
      <p:sp>
        <p:nvSpPr>
          <p:cNvPr id="5" name="Text Placeholder 3">
            <a:extLst>
              <a:ext uri="{FF2B5EF4-FFF2-40B4-BE49-F238E27FC236}">
                <a16:creationId xmlns:a16="http://schemas.microsoft.com/office/drawing/2014/main" id="{8AAF5543-9A88-1156-A74F-EED3BB540B65}"/>
              </a:ext>
            </a:extLst>
          </p:cNvPr>
          <p:cNvSpPr>
            <a:spLocks noGrp="1"/>
          </p:cNvSpPr>
          <p:nvPr>
            <p:ph type="body" sz="quarter" idx="10"/>
          </p:nvPr>
        </p:nvSpPr>
        <p:spPr>
          <a:xfrm>
            <a:off x="310551" y="1900238"/>
            <a:ext cx="8475453" cy="3082728"/>
          </a:xfrm>
        </p:spPr>
        <p:txBody>
          <a:bodyPr/>
          <a:lstStyle>
            <a:lvl1pPr marL="0" indent="0">
              <a:buClr>
                <a:srgbClr val="178351"/>
              </a:buClr>
              <a:buFont typeface="Arial" panose="020B0604020202020204" pitchFamily="34" charset="0"/>
              <a:buNone/>
              <a:defRPr sz="1500"/>
            </a:lvl1pPr>
            <a:lvl2pPr marL="514350" indent="-171450">
              <a:buClr>
                <a:srgbClr val="178351"/>
              </a:buClr>
              <a:buFont typeface="Arial" panose="020B0604020202020204" pitchFamily="34" charset="0"/>
              <a:buChar char="•"/>
              <a:defRPr sz="1650"/>
            </a:lvl2pPr>
            <a:lvl3pPr marL="857250" indent="-171450">
              <a:buClr>
                <a:srgbClr val="178351"/>
              </a:buClr>
              <a:buFont typeface="Arial" panose="020B0604020202020204" pitchFamily="34" charset="0"/>
              <a:buChar char="•"/>
              <a:defRPr/>
            </a:lvl3pPr>
            <a:lvl4pPr marL="1243013" indent="-214313">
              <a:buClr>
                <a:srgbClr val="178351"/>
              </a:buClr>
              <a:buFont typeface="Arial" panose="020B0604020202020204" pitchFamily="34" charset="0"/>
              <a:buChar char="•"/>
              <a:defRPr/>
            </a:lvl4pPr>
            <a:lvl5pPr>
              <a:buClr>
                <a:srgbClr val="BDCF3C"/>
              </a:buClr>
              <a:defRPr/>
            </a:lvl5pPr>
          </a:lstStyle>
          <a:p>
            <a:pPr lvl="0"/>
            <a:r>
              <a:rPr lang="en-US"/>
              <a:t>Click to edit Master text styles</a:t>
            </a:r>
          </a:p>
        </p:txBody>
      </p:sp>
    </p:spTree>
    <p:extLst>
      <p:ext uri="{BB962C8B-B14F-4D97-AF65-F5344CB8AC3E}">
        <p14:creationId xmlns:p14="http://schemas.microsoft.com/office/powerpoint/2010/main" val="40404293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tandard text with quote">
    <p:spTree>
      <p:nvGrpSpPr>
        <p:cNvPr id="1" name=""/>
        <p:cNvGrpSpPr/>
        <p:nvPr/>
      </p:nvGrpSpPr>
      <p:grpSpPr>
        <a:xfrm>
          <a:off x="0" y="0"/>
          <a:ext cx="0" cy="0"/>
          <a:chOff x="0" y="0"/>
          <a:chExt cx="0" cy="0"/>
        </a:xfrm>
      </p:grpSpPr>
      <p:sp>
        <p:nvSpPr>
          <p:cNvPr id="2" name="Title 1"/>
          <p:cNvSpPr>
            <a:spLocks noGrp="1"/>
          </p:cNvSpPr>
          <p:nvPr>
            <p:ph type="title"/>
          </p:nvPr>
        </p:nvSpPr>
        <p:spPr>
          <a:xfrm>
            <a:off x="310551" y="416496"/>
            <a:ext cx="8533681" cy="1325563"/>
          </a:xfrm>
        </p:spPr>
        <p:txBody>
          <a:bodyPr anchor="ctr" anchorCtr="0"/>
          <a:lstStyle>
            <a:lvl1pPr>
              <a:lnSpc>
                <a:spcPct val="120000"/>
              </a:lnSpc>
              <a:defRPr/>
            </a:lvl1pPr>
          </a:lstStyle>
          <a:p>
            <a:r>
              <a:rPr lang="en-US"/>
              <a:t>Click to edit Master title style</a:t>
            </a:r>
            <a:endParaRPr lang="en-GB" dirty="0"/>
          </a:p>
        </p:txBody>
      </p:sp>
      <p:sp>
        <p:nvSpPr>
          <p:cNvPr id="4" name="Text Placeholder 3"/>
          <p:cNvSpPr>
            <a:spLocks noGrp="1"/>
          </p:cNvSpPr>
          <p:nvPr>
            <p:ph type="body" sz="quarter" idx="10"/>
          </p:nvPr>
        </p:nvSpPr>
        <p:spPr>
          <a:xfrm>
            <a:off x="310552" y="1900238"/>
            <a:ext cx="4884020" cy="3082728"/>
          </a:xfrm>
        </p:spPr>
        <p:txBody>
          <a:bodyPr/>
          <a:lstStyle>
            <a:lvl1pPr marL="0" indent="0">
              <a:buClr>
                <a:srgbClr val="BDCF3C"/>
              </a:buClr>
              <a:buNone/>
              <a:defRPr/>
            </a:lvl1pPr>
            <a:lvl2pPr>
              <a:buClr>
                <a:srgbClr val="BDCF3C"/>
              </a:buClr>
              <a:defRPr/>
            </a:lvl2pPr>
            <a:lvl3pPr>
              <a:buClr>
                <a:srgbClr val="BDCF3C"/>
              </a:buClr>
              <a:defRPr/>
            </a:lvl3pPr>
            <a:lvl4pPr>
              <a:buClr>
                <a:srgbClr val="BDCF3C"/>
              </a:buClr>
              <a:defRPr/>
            </a:lvl4pPr>
            <a:lvl5pPr>
              <a:buClr>
                <a:srgbClr val="BDCF3C"/>
              </a:buClr>
              <a:defRPr/>
            </a:lvl5pPr>
          </a:lstStyle>
          <a:p>
            <a:pPr lvl="0"/>
            <a:r>
              <a:rPr lang="en-US"/>
              <a:t>Click to edit Master text styles</a:t>
            </a:r>
          </a:p>
        </p:txBody>
      </p:sp>
      <p:sp>
        <p:nvSpPr>
          <p:cNvPr id="6" name="Text Placeholder 6"/>
          <p:cNvSpPr>
            <a:spLocks noGrp="1"/>
          </p:cNvSpPr>
          <p:nvPr>
            <p:ph type="body" sz="quarter" idx="11"/>
          </p:nvPr>
        </p:nvSpPr>
        <p:spPr>
          <a:xfrm>
            <a:off x="5442348" y="1900239"/>
            <a:ext cx="3401884" cy="4092575"/>
          </a:xfrm>
        </p:spPr>
        <p:txBody>
          <a:bodyPr>
            <a:normAutofit/>
          </a:bodyPr>
          <a:lstStyle>
            <a:lvl1pPr marL="0" indent="0" algn="r">
              <a:lnSpc>
                <a:spcPct val="100000"/>
              </a:lnSpc>
              <a:buNone/>
              <a:defRPr sz="2850">
                <a:solidFill>
                  <a:srgbClr val="178351"/>
                </a:solidFill>
                <a:latin typeface="VAGRounded LT Bold" panose="02000803030000020004" pitchFamily="2" charset="0"/>
              </a:defRPr>
            </a:lvl1pPr>
            <a:lvl2pPr marL="342900" indent="0">
              <a:buNone/>
              <a:defRPr>
                <a:latin typeface="VAGRounded LT Bold" panose="02000803030000020004" pitchFamily="2" charset="0"/>
              </a:defRPr>
            </a:lvl2pPr>
            <a:lvl3pPr marL="685800" indent="0">
              <a:buNone/>
              <a:defRPr>
                <a:latin typeface="VAGRounded LT Bold" panose="02000803030000020004" pitchFamily="2" charset="0"/>
              </a:defRPr>
            </a:lvl3pPr>
            <a:lvl4pPr marL="1028700" indent="0">
              <a:buNone/>
              <a:defRPr>
                <a:latin typeface="VAGRounded LT Bold" panose="02000803030000020004" pitchFamily="2" charset="0"/>
              </a:defRPr>
            </a:lvl4pPr>
            <a:lvl5pPr marL="1371600" indent="0">
              <a:buNone/>
              <a:defRPr>
                <a:latin typeface="VAGRounded LT Bold" panose="02000803030000020004" pitchFamily="2" charset="0"/>
              </a:defRPr>
            </a:lvl5pPr>
          </a:lstStyle>
          <a:p>
            <a:pPr lvl="0"/>
            <a:r>
              <a:rPr lang="en-US"/>
              <a:t>Click to edit Master text styles</a:t>
            </a:r>
          </a:p>
        </p:txBody>
      </p:sp>
    </p:spTree>
    <p:extLst>
      <p:ext uri="{BB962C8B-B14F-4D97-AF65-F5344CB8AC3E}">
        <p14:creationId xmlns:p14="http://schemas.microsoft.com/office/powerpoint/2010/main" val="48890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a1 Title Slide">
  <p:cSld name="a1 Title Slide">
    <p:bg>
      <p:bgPr>
        <a:solidFill>
          <a:schemeClr val="dk1"/>
        </a:solidFill>
        <a:effectLst/>
      </p:bgPr>
    </p:bg>
    <p:spTree>
      <p:nvGrpSpPr>
        <p:cNvPr id="1" name="Shape 111"/>
        <p:cNvGrpSpPr/>
        <p:nvPr/>
      </p:nvGrpSpPr>
      <p:grpSpPr>
        <a:xfrm>
          <a:off x="0" y="0"/>
          <a:ext cx="0" cy="0"/>
          <a:chOff x="0" y="0"/>
          <a:chExt cx="0" cy="0"/>
        </a:xfrm>
      </p:grpSpPr>
      <p:pic>
        <p:nvPicPr>
          <p:cNvPr id="112" name="Google Shape;112;p14"/>
          <p:cNvPicPr preferRelativeResize="0"/>
          <p:nvPr/>
        </p:nvPicPr>
        <p:blipFill rotWithShape="1">
          <a:blip r:embed="rId2">
            <a:alphaModFix/>
          </a:blip>
          <a:srcRect l="50000" t="9"/>
          <a:stretch/>
        </p:blipFill>
        <p:spPr>
          <a:xfrm>
            <a:off x="4571999" y="425"/>
            <a:ext cx="4572000" cy="6857150"/>
          </a:xfrm>
          <a:prstGeom prst="rect">
            <a:avLst/>
          </a:prstGeom>
          <a:noFill/>
          <a:ln>
            <a:noFill/>
          </a:ln>
        </p:spPr>
      </p:pic>
      <p:grpSp>
        <p:nvGrpSpPr>
          <p:cNvPr id="113" name="Google Shape;113;p14"/>
          <p:cNvGrpSpPr/>
          <p:nvPr/>
        </p:nvGrpSpPr>
        <p:grpSpPr>
          <a:xfrm>
            <a:off x="-206316" y="-321601"/>
            <a:ext cx="9556631" cy="7500882"/>
            <a:chOff x="-275088" y="-321601"/>
            <a:chExt cx="12742174" cy="7500882"/>
          </a:xfrm>
        </p:grpSpPr>
        <p:grpSp>
          <p:nvGrpSpPr>
            <p:cNvPr id="114" name="Google Shape;114;p14"/>
            <p:cNvGrpSpPr/>
            <p:nvPr/>
          </p:nvGrpSpPr>
          <p:grpSpPr>
            <a:xfrm>
              <a:off x="0" y="-321601"/>
              <a:ext cx="12192000" cy="179680"/>
              <a:chOff x="0" y="0"/>
              <a:chExt cx="12192000" cy="6858000"/>
            </a:xfrm>
          </p:grpSpPr>
          <p:cxnSp>
            <p:nvCxnSpPr>
              <p:cNvPr id="115" name="Google Shape;115;p14"/>
              <p:cNvCxnSpPr/>
              <p:nvPr/>
            </p:nvCxnSpPr>
            <p:spPr>
              <a:xfrm>
                <a:off x="74406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16" name="Google Shape;116;p14"/>
              <p:cNvCxnSpPr/>
              <p:nvPr/>
            </p:nvCxnSpPr>
            <p:spPr>
              <a:xfrm>
                <a:off x="1144841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17" name="Google Shape;117;p14"/>
              <p:cNvCxnSpPr/>
              <p:nvPr/>
            </p:nvCxnSpPr>
            <p:spPr>
              <a:xfrm>
                <a:off x="164834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18" name="Google Shape;118;p14"/>
              <p:cNvCxnSpPr/>
              <p:nvPr/>
            </p:nvCxnSpPr>
            <p:spPr>
              <a:xfrm>
                <a:off x="149594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19" name="Google Shape;119;p14"/>
              <p:cNvCxnSpPr/>
              <p:nvPr/>
            </p:nvCxnSpPr>
            <p:spPr>
              <a:xfrm>
                <a:off x="240141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20" name="Google Shape;120;p14"/>
              <p:cNvCxnSpPr/>
              <p:nvPr/>
            </p:nvCxnSpPr>
            <p:spPr>
              <a:xfrm>
                <a:off x="2553167"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21" name="Google Shape;121;p14"/>
              <p:cNvCxnSpPr/>
              <p:nvPr/>
            </p:nvCxnSpPr>
            <p:spPr>
              <a:xfrm>
                <a:off x="3305969"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22" name="Google Shape;122;p14"/>
              <p:cNvCxnSpPr/>
              <p:nvPr/>
            </p:nvCxnSpPr>
            <p:spPr>
              <a:xfrm>
                <a:off x="345757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23" name="Google Shape;123;p14"/>
              <p:cNvCxnSpPr/>
              <p:nvPr/>
            </p:nvCxnSpPr>
            <p:spPr>
              <a:xfrm>
                <a:off x="421117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24" name="Google Shape;124;p14"/>
              <p:cNvCxnSpPr/>
              <p:nvPr/>
            </p:nvCxnSpPr>
            <p:spPr>
              <a:xfrm>
                <a:off x="4362776"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25" name="Google Shape;125;p14"/>
              <p:cNvCxnSpPr/>
              <p:nvPr/>
            </p:nvCxnSpPr>
            <p:spPr>
              <a:xfrm>
                <a:off x="511557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26" name="Google Shape;126;p14"/>
              <p:cNvCxnSpPr/>
              <p:nvPr/>
            </p:nvCxnSpPr>
            <p:spPr>
              <a:xfrm>
                <a:off x="526718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27" name="Google Shape;127;p14"/>
              <p:cNvCxnSpPr/>
              <p:nvPr/>
            </p:nvCxnSpPr>
            <p:spPr>
              <a:xfrm>
                <a:off x="6019986"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28" name="Google Shape;128;p14"/>
              <p:cNvCxnSpPr/>
              <p:nvPr/>
            </p:nvCxnSpPr>
            <p:spPr>
              <a:xfrm>
                <a:off x="617238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29" name="Google Shape;129;p14"/>
              <p:cNvCxnSpPr/>
              <p:nvPr/>
            </p:nvCxnSpPr>
            <p:spPr>
              <a:xfrm>
                <a:off x="692439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30" name="Google Shape;130;p14"/>
              <p:cNvCxnSpPr/>
              <p:nvPr/>
            </p:nvCxnSpPr>
            <p:spPr>
              <a:xfrm>
                <a:off x="707600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31" name="Google Shape;131;p14"/>
              <p:cNvCxnSpPr/>
              <p:nvPr/>
            </p:nvCxnSpPr>
            <p:spPr>
              <a:xfrm>
                <a:off x="782959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32" name="Google Shape;132;p14"/>
              <p:cNvCxnSpPr/>
              <p:nvPr/>
            </p:nvCxnSpPr>
            <p:spPr>
              <a:xfrm>
                <a:off x="798120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33" name="Google Shape;133;p14"/>
              <p:cNvCxnSpPr/>
              <p:nvPr/>
            </p:nvCxnSpPr>
            <p:spPr>
              <a:xfrm>
                <a:off x="8734003"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34" name="Google Shape;134;p14"/>
              <p:cNvCxnSpPr/>
              <p:nvPr/>
            </p:nvCxnSpPr>
            <p:spPr>
              <a:xfrm>
                <a:off x="888799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35" name="Google Shape;135;p14"/>
              <p:cNvCxnSpPr/>
              <p:nvPr/>
            </p:nvCxnSpPr>
            <p:spPr>
              <a:xfrm>
                <a:off x="963920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36" name="Google Shape;136;p14"/>
              <p:cNvCxnSpPr/>
              <p:nvPr/>
            </p:nvCxnSpPr>
            <p:spPr>
              <a:xfrm>
                <a:off x="979081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37" name="Google Shape;137;p14"/>
              <p:cNvCxnSpPr/>
              <p:nvPr/>
            </p:nvCxnSpPr>
            <p:spPr>
              <a:xfrm>
                <a:off x="1054520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38" name="Google Shape;138;p14"/>
              <p:cNvCxnSpPr/>
              <p:nvPr/>
            </p:nvCxnSpPr>
            <p:spPr>
              <a:xfrm>
                <a:off x="10697599"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39" name="Google Shape;139;p14"/>
              <p:cNvCxnSpPr/>
              <p:nvPr/>
            </p:nvCxnSpPr>
            <p:spPr>
              <a:xfrm>
                <a:off x="6096000" y="0"/>
                <a:ext cx="0" cy="6858000"/>
              </a:xfrm>
              <a:prstGeom prst="straightConnector1">
                <a:avLst/>
              </a:prstGeom>
              <a:noFill/>
              <a:ln w="9525" cap="flat" cmpd="sng">
                <a:solidFill>
                  <a:srgbClr val="000000"/>
                </a:solidFill>
                <a:prstDash val="lgDash"/>
                <a:miter lim="800000"/>
                <a:headEnd type="none" w="sm" len="sm"/>
                <a:tailEnd type="none" w="sm" len="sm"/>
              </a:ln>
            </p:spPr>
          </p:cxnSp>
          <p:cxnSp>
            <p:nvCxnSpPr>
              <p:cNvPr id="140" name="Google Shape;140;p14"/>
              <p:cNvCxnSpPr/>
              <p:nvPr/>
            </p:nvCxnSpPr>
            <p:spPr>
              <a:xfrm>
                <a:off x="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41" name="Google Shape;141;p14"/>
              <p:cNvCxnSpPr/>
              <p:nvPr/>
            </p:nvCxnSpPr>
            <p:spPr>
              <a:xfrm>
                <a:off x="12192000" y="0"/>
                <a:ext cx="0" cy="6858000"/>
              </a:xfrm>
              <a:prstGeom prst="straightConnector1">
                <a:avLst/>
              </a:prstGeom>
              <a:noFill/>
              <a:ln w="9525" cap="flat" cmpd="sng">
                <a:solidFill>
                  <a:srgbClr val="000000"/>
                </a:solidFill>
                <a:prstDash val="solid"/>
                <a:miter lim="800000"/>
                <a:headEnd type="none" w="sm" len="sm"/>
                <a:tailEnd type="none" w="sm" len="sm"/>
              </a:ln>
            </p:spPr>
          </p:cxnSp>
        </p:grpSp>
        <p:grpSp>
          <p:nvGrpSpPr>
            <p:cNvPr id="142" name="Google Shape;142;p14"/>
            <p:cNvGrpSpPr/>
            <p:nvPr/>
          </p:nvGrpSpPr>
          <p:grpSpPr>
            <a:xfrm>
              <a:off x="-275088" y="0"/>
              <a:ext cx="180000" cy="6858000"/>
              <a:chOff x="0" y="0"/>
              <a:chExt cx="144000" cy="6858000"/>
            </a:xfrm>
          </p:grpSpPr>
          <p:cxnSp>
            <p:nvCxnSpPr>
              <p:cNvPr id="143" name="Google Shape;143;p14"/>
              <p:cNvCxnSpPr/>
              <p:nvPr/>
            </p:nvCxnSpPr>
            <p:spPr>
              <a:xfrm>
                <a:off x="0" y="6000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44" name="Google Shape;144;p14"/>
              <p:cNvCxnSpPr/>
              <p:nvPr/>
            </p:nvCxnSpPr>
            <p:spPr>
              <a:xfrm>
                <a:off x="0" y="7524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45" name="Google Shape;145;p14"/>
              <p:cNvCxnSpPr/>
              <p:nvPr/>
            </p:nvCxnSpPr>
            <p:spPr>
              <a:xfrm>
                <a:off x="0" y="9048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46" name="Google Shape;146;p14"/>
              <p:cNvCxnSpPr/>
              <p:nvPr/>
            </p:nvCxnSpPr>
            <p:spPr>
              <a:xfrm>
                <a:off x="0" y="1658588"/>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47" name="Google Shape;147;p14"/>
              <p:cNvCxnSpPr/>
              <p:nvPr/>
            </p:nvCxnSpPr>
            <p:spPr>
              <a:xfrm>
                <a:off x="0" y="1810988"/>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48" name="Google Shape;148;p14"/>
              <p:cNvCxnSpPr/>
              <p:nvPr/>
            </p:nvCxnSpPr>
            <p:spPr>
              <a:xfrm>
                <a:off x="0" y="2564606"/>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49" name="Google Shape;149;p14"/>
              <p:cNvCxnSpPr/>
              <p:nvPr/>
            </p:nvCxnSpPr>
            <p:spPr>
              <a:xfrm>
                <a:off x="0" y="2717006"/>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50" name="Google Shape;150;p14"/>
              <p:cNvCxnSpPr/>
              <p:nvPr/>
            </p:nvCxnSpPr>
            <p:spPr>
              <a:xfrm>
                <a:off x="0" y="346948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51" name="Google Shape;151;p14"/>
              <p:cNvCxnSpPr/>
              <p:nvPr/>
            </p:nvCxnSpPr>
            <p:spPr>
              <a:xfrm>
                <a:off x="0" y="362188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52" name="Google Shape;152;p14"/>
              <p:cNvCxnSpPr/>
              <p:nvPr/>
            </p:nvCxnSpPr>
            <p:spPr>
              <a:xfrm>
                <a:off x="0" y="4373213"/>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53" name="Google Shape;153;p14"/>
              <p:cNvCxnSpPr/>
              <p:nvPr/>
            </p:nvCxnSpPr>
            <p:spPr>
              <a:xfrm>
                <a:off x="0" y="4525613"/>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54" name="Google Shape;154;p14"/>
              <p:cNvCxnSpPr/>
              <p:nvPr/>
            </p:nvCxnSpPr>
            <p:spPr>
              <a:xfrm>
                <a:off x="0" y="527923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55" name="Google Shape;155;p14"/>
              <p:cNvCxnSpPr/>
              <p:nvPr/>
            </p:nvCxnSpPr>
            <p:spPr>
              <a:xfrm>
                <a:off x="0" y="543163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56" name="Google Shape;156;p14"/>
              <p:cNvCxnSpPr/>
              <p:nvPr/>
            </p:nvCxnSpPr>
            <p:spPr>
              <a:xfrm>
                <a:off x="0" y="618391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57" name="Google Shape;157;p14"/>
              <p:cNvCxnSpPr/>
              <p:nvPr/>
            </p:nvCxnSpPr>
            <p:spPr>
              <a:xfrm>
                <a:off x="0" y="633631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58" name="Google Shape;158;p14"/>
              <p:cNvCxnSpPr/>
              <p:nvPr/>
            </p:nvCxnSpPr>
            <p:spPr>
              <a:xfrm>
                <a:off x="0" y="6858000"/>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59" name="Google Shape;159;p14"/>
              <p:cNvCxnSpPr/>
              <p:nvPr/>
            </p:nvCxnSpPr>
            <p:spPr>
              <a:xfrm>
                <a:off x="0" y="0"/>
                <a:ext cx="144000" cy="0"/>
              </a:xfrm>
              <a:prstGeom prst="straightConnector1">
                <a:avLst/>
              </a:prstGeom>
              <a:noFill/>
              <a:ln w="9525" cap="flat" cmpd="sng">
                <a:solidFill>
                  <a:srgbClr val="000000"/>
                </a:solidFill>
                <a:prstDash val="solid"/>
                <a:miter lim="800000"/>
                <a:headEnd type="none" w="sm" len="sm"/>
                <a:tailEnd type="none" w="sm" len="sm"/>
              </a:ln>
            </p:spPr>
          </p:cxnSp>
        </p:grpSp>
        <p:grpSp>
          <p:nvGrpSpPr>
            <p:cNvPr id="160" name="Google Shape;160;p14"/>
            <p:cNvGrpSpPr/>
            <p:nvPr/>
          </p:nvGrpSpPr>
          <p:grpSpPr>
            <a:xfrm>
              <a:off x="0" y="6999601"/>
              <a:ext cx="12192000" cy="179680"/>
              <a:chOff x="0" y="0"/>
              <a:chExt cx="12192000" cy="6858000"/>
            </a:xfrm>
          </p:grpSpPr>
          <p:cxnSp>
            <p:nvCxnSpPr>
              <p:cNvPr id="161" name="Google Shape;161;p14"/>
              <p:cNvCxnSpPr/>
              <p:nvPr/>
            </p:nvCxnSpPr>
            <p:spPr>
              <a:xfrm>
                <a:off x="74406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62" name="Google Shape;162;p14"/>
              <p:cNvCxnSpPr/>
              <p:nvPr/>
            </p:nvCxnSpPr>
            <p:spPr>
              <a:xfrm>
                <a:off x="1144841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63" name="Google Shape;163;p14"/>
              <p:cNvCxnSpPr/>
              <p:nvPr/>
            </p:nvCxnSpPr>
            <p:spPr>
              <a:xfrm>
                <a:off x="164834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64" name="Google Shape;164;p14"/>
              <p:cNvCxnSpPr/>
              <p:nvPr/>
            </p:nvCxnSpPr>
            <p:spPr>
              <a:xfrm>
                <a:off x="149594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65" name="Google Shape;165;p14"/>
              <p:cNvCxnSpPr/>
              <p:nvPr/>
            </p:nvCxnSpPr>
            <p:spPr>
              <a:xfrm>
                <a:off x="240141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66" name="Google Shape;166;p14"/>
              <p:cNvCxnSpPr/>
              <p:nvPr/>
            </p:nvCxnSpPr>
            <p:spPr>
              <a:xfrm>
                <a:off x="2553167"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67" name="Google Shape;167;p14"/>
              <p:cNvCxnSpPr/>
              <p:nvPr/>
            </p:nvCxnSpPr>
            <p:spPr>
              <a:xfrm>
                <a:off x="3305969"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68" name="Google Shape;168;p14"/>
              <p:cNvCxnSpPr/>
              <p:nvPr/>
            </p:nvCxnSpPr>
            <p:spPr>
              <a:xfrm>
                <a:off x="345757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69" name="Google Shape;169;p14"/>
              <p:cNvCxnSpPr/>
              <p:nvPr/>
            </p:nvCxnSpPr>
            <p:spPr>
              <a:xfrm>
                <a:off x="421117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70" name="Google Shape;170;p14"/>
              <p:cNvCxnSpPr/>
              <p:nvPr/>
            </p:nvCxnSpPr>
            <p:spPr>
              <a:xfrm>
                <a:off x="4362776"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71" name="Google Shape;171;p14"/>
              <p:cNvCxnSpPr/>
              <p:nvPr/>
            </p:nvCxnSpPr>
            <p:spPr>
              <a:xfrm>
                <a:off x="511557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72" name="Google Shape;172;p14"/>
              <p:cNvCxnSpPr/>
              <p:nvPr/>
            </p:nvCxnSpPr>
            <p:spPr>
              <a:xfrm>
                <a:off x="526718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73" name="Google Shape;173;p14"/>
              <p:cNvCxnSpPr/>
              <p:nvPr/>
            </p:nvCxnSpPr>
            <p:spPr>
              <a:xfrm>
                <a:off x="6019986"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74" name="Google Shape;174;p14"/>
              <p:cNvCxnSpPr/>
              <p:nvPr/>
            </p:nvCxnSpPr>
            <p:spPr>
              <a:xfrm>
                <a:off x="617238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75" name="Google Shape;175;p14"/>
              <p:cNvCxnSpPr/>
              <p:nvPr/>
            </p:nvCxnSpPr>
            <p:spPr>
              <a:xfrm>
                <a:off x="692439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76" name="Google Shape;176;p14"/>
              <p:cNvCxnSpPr/>
              <p:nvPr/>
            </p:nvCxnSpPr>
            <p:spPr>
              <a:xfrm>
                <a:off x="707600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77" name="Google Shape;177;p14"/>
              <p:cNvCxnSpPr/>
              <p:nvPr/>
            </p:nvCxnSpPr>
            <p:spPr>
              <a:xfrm>
                <a:off x="782959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78" name="Google Shape;178;p14"/>
              <p:cNvCxnSpPr/>
              <p:nvPr/>
            </p:nvCxnSpPr>
            <p:spPr>
              <a:xfrm>
                <a:off x="798120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79" name="Google Shape;179;p14"/>
              <p:cNvCxnSpPr/>
              <p:nvPr/>
            </p:nvCxnSpPr>
            <p:spPr>
              <a:xfrm>
                <a:off x="8734003"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80" name="Google Shape;180;p14"/>
              <p:cNvCxnSpPr/>
              <p:nvPr/>
            </p:nvCxnSpPr>
            <p:spPr>
              <a:xfrm>
                <a:off x="888799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81" name="Google Shape;181;p14"/>
              <p:cNvCxnSpPr/>
              <p:nvPr/>
            </p:nvCxnSpPr>
            <p:spPr>
              <a:xfrm>
                <a:off x="963920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82" name="Google Shape;182;p14"/>
              <p:cNvCxnSpPr/>
              <p:nvPr/>
            </p:nvCxnSpPr>
            <p:spPr>
              <a:xfrm>
                <a:off x="979081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83" name="Google Shape;183;p14"/>
              <p:cNvCxnSpPr/>
              <p:nvPr/>
            </p:nvCxnSpPr>
            <p:spPr>
              <a:xfrm>
                <a:off x="1054520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84" name="Google Shape;184;p14"/>
              <p:cNvCxnSpPr/>
              <p:nvPr/>
            </p:nvCxnSpPr>
            <p:spPr>
              <a:xfrm>
                <a:off x="10697599"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85" name="Google Shape;185;p14"/>
              <p:cNvCxnSpPr/>
              <p:nvPr/>
            </p:nvCxnSpPr>
            <p:spPr>
              <a:xfrm>
                <a:off x="6096000" y="0"/>
                <a:ext cx="0" cy="6858000"/>
              </a:xfrm>
              <a:prstGeom prst="straightConnector1">
                <a:avLst/>
              </a:prstGeom>
              <a:noFill/>
              <a:ln w="9525" cap="flat" cmpd="sng">
                <a:solidFill>
                  <a:srgbClr val="000000"/>
                </a:solidFill>
                <a:prstDash val="lgDash"/>
                <a:miter lim="800000"/>
                <a:headEnd type="none" w="sm" len="sm"/>
                <a:tailEnd type="none" w="sm" len="sm"/>
              </a:ln>
            </p:spPr>
          </p:cxnSp>
          <p:cxnSp>
            <p:nvCxnSpPr>
              <p:cNvPr id="186" name="Google Shape;186;p14"/>
              <p:cNvCxnSpPr/>
              <p:nvPr/>
            </p:nvCxnSpPr>
            <p:spPr>
              <a:xfrm>
                <a:off x="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187" name="Google Shape;187;p14"/>
              <p:cNvCxnSpPr/>
              <p:nvPr/>
            </p:nvCxnSpPr>
            <p:spPr>
              <a:xfrm>
                <a:off x="12192000" y="0"/>
                <a:ext cx="0" cy="6858000"/>
              </a:xfrm>
              <a:prstGeom prst="straightConnector1">
                <a:avLst/>
              </a:prstGeom>
              <a:noFill/>
              <a:ln w="9525" cap="flat" cmpd="sng">
                <a:solidFill>
                  <a:srgbClr val="000000"/>
                </a:solidFill>
                <a:prstDash val="solid"/>
                <a:miter lim="800000"/>
                <a:headEnd type="none" w="sm" len="sm"/>
                <a:tailEnd type="none" w="sm" len="sm"/>
              </a:ln>
            </p:spPr>
          </p:cxnSp>
        </p:grpSp>
        <p:grpSp>
          <p:nvGrpSpPr>
            <p:cNvPr id="188" name="Google Shape;188;p14"/>
            <p:cNvGrpSpPr/>
            <p:nvPr/>
          </p:nvGrpSpPr>
          <p:grpSpPr>
            <a:xfrm>
              <a:off x="12323086" y="0"/>
              <a:ext cx="144000" cy="6858000"/>
              <a:chOff x="0" y="0"/>
              <a:chExt cx="144000" cy="6858000"/>
            </a:xfrm>
          </p:grpSpPr>
          <p:cxnSp>
            <p:nvCxnSpPr>
              <p:cNvPr id="189" name="Google Shape;189;p14"/>
              <p:cNvCxnSpPr/>
              <p:nvPr/>
            </p:nvCxnSpPr>
            <p:spPr>
              <a:xfrm>
                <a:off x="0" y="6000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90" name="Google Shape;190;p14"/>
              <p:cNvCxnSpPr/>
              <p:nvPr/>
            </p:nvCxnSpPr>
            <p:spPr>
              <a:xfrm>
                <a:off x="0" y="7524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91" name="Google Shape;191;p14"/>
              <p:cNvCxnSpPr/>
              <p:nvPr/>
            </p:nvCxnSpPr>
            <p:spPr>
              <a:xfrm>
                <a:off x="0" y="9048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92" name="Google Shape;192;p14"/>
              <p:cNvCxnSpPr/>
              <p:nvPr/>
            </p:nvCxnSpPr>
            <p:spPr>
              <a:xfrm>
                <a:off x="0" y="1658588"/>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93" name="Google Shape;193;p14"/>
              <p:cNvCxnSpPr/>
              <p:nvPr/>
            </p:nvCxnSpPr>
            <p:spPr>
              <a:xfrm>
                <a:off x="0" y="1810988"/>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94" name="Google Shape;194;p14"/>
              <p:cNvCxnSpPr/>
              <p:nvPr/>
            </p:nvCxnSpPr>
            <p:spPr>
              <a:xfrm>
                <a:off x="0" y="2564606"/>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95" name="Google Shape;195;p14"/>
              <p:cNvCxnSpPr/>
              <p:nvPr/>
            </p:nvCxnSpPr>
            <p:spPr>
              <a:xfrm>
                <a:off x="0" y="2717006"/>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96" name="Google Shape;196;p14"/>
              <p:cNvCxnSpPr/>
              <p:nvPr/>
            </p:nvCxnSpPr>
            <p:spPr>
              <a:xfrm>
                <a:off x="0" y="346948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97" name="Google Shape;197;p14"/>
              <p:cNvCxnSpPr/>
              <p:nvPr/>
            </p:nvCxnSpPr>
            <p:spPr>
              <a:xfrm>
                <a:off x="0" y="362188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98" name="Google Shape;198;p14"/>
              <p:cNvCxnSpPr/>
              <p:nvPr/>
            </p:nvCxnSpPr>
            <p:spPr>
              <a:xfrm>
                <a:off x="0" y="4373213"/>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199" name="Google Shape;199;p14"/>
              <p:cNvCxnSpPr/>
              <p:nvPr/>
            </p:nvCxnSpPr>
            <p:spPr>
              <a:xfrm>
                <a:off x="0" y="4525613"/>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200" name="Google Shape;200;p14"/>
              <p:cNvCxnSpPr/>
              <p:nvPr/>
            </p:nvCxnSpPr>
            <p:spPr>
              <a:xfrm>
                <a:off x="0" y="527923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201" name="Google Shape;201;p14"/>
              <p:cNvCxnSpPr/>
              <p:nvPr/>
            </p:nvCxnSpPr>
            <p:spPr>
              <a:xfrm>
                <a:off x="0" y="543163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202" name="Google Shape;202;p14"/>
              <p:cNvCxnSpPr/>
              <p:nvPr/>
            </p:nvCxnSpPr>
            <p:spPr>
              <a:xfrm>
                <a:off x="0" y="618391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203" name="Google Shape;203;p14"/>
              <p:cNvCxnSpPr/>
              <p:nvPr/>
            </p:nvCxnSpPr>
            <p:spPr>
              <a:xfrm>
                <a:off x="0" y="633631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204" name="Google Shape;204;p14"/>
              <p:cNvCxnSpPr/>
              <p:nvPr/>
            </p:nvCxnSpPr>
            <p:spPr>
              <a:xfrm>
                <a:off x="0" y="6858000"/>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205" name="Google Shape;205;p14"/>
              <p:cNvCxnSpPr/>
              <p:nvPr/>
            </p:nvCxnSpPr>
            <p:spPr>
              <a:xfrm>
                <a:off x="0" y="0"/>
                <a:ext cx="144000" cy="0"/>
              </a:xfrm>
              <a:prstGeom prst="straightConnector1">
                <a:avLst/>
              </a:prstGeom>
              <a:noFill/>
              <a:ln w="9525" cap="flat" cmpd="sng">
                <a:solidFill>
                  <a:srgbClr val="000000"/>
                </a:solidFill>
                <a:prstDash val="solid"/>
                <a:miter lim="800000"/>
                <a:headEnd type="none" w="sm" len="sm"/>
                <a:tailEnd type="none" w="sm" len="sm"/>
              </a:ln>
            </p:spPr>
          </p:cxnSp>
        </p:grpSp>
      </p:grpSp>
      <p:sp>
        <p:nvSpPr>
          <p:cNvPr id="206" name="Google Shape;206;p14"/>
          <p:cNvSpPr txBox="1">
            <a:spLocks noGrp="1"/>
          </p:cNvSpPr>
          <p:nvPr>
            <p:ph type="ctrTitle"/>
          </p:nvPr>
        </p:nvSpPr>
        <p:spPr>
          <a:xfrm>
            <a:off x="557688" y="1094488"/>
            <a:ext cx="3956175" cy="2375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rgbClr val="CA80FF"/>
              </a:buClr>
              <a:buSzPts val="4200"/>
              <a:buFont typeface="Tahoma"/>
              <a:buNone/>
              <a:defRPr sz="3150">
                <a:solidFill>
                  <a:srgbClr val="CA80FF"/>
                </a:solidFill>
              </a:defRPr>
            </a:lvl1pPr>
            <a:lvl2pPr lvl="1" algn="l">
              <a:lnSpc>
                <a:spcPct val="100000"/>
              </a:lnSpc>
              <a:spcBef>
                <a:spcPts val="0"/>
              </a:spcBef>
              <a:spcAft>
                <a:spcPts val="0"/>
              </a:spcAft>
              <a:buClr>
                <a:srgbClr val="CA80FF"/>
              </a:buClr>
              <a:buSzPts val="1400"/>
              <a:buNone/>
              <a:defRPr>
                <a:solidFill>
                  <a:srgbClr val="CA80FF"/>
                </a:solidFill>
              </a:defRPr>
            </a:lvl2pPr>
            <a:lvl3pPr lvl="2" algn="l">
              <a:lnSpc>
                <a:spcPct val="100000"/>
              </a:lnSpc>
              <a:spcBef>
                <a:spcPts val="0"/>
              </a:spcBef>
              <a:spcAft>
                <a:spcPts val="0"/>
              </a:spcAft>
              <a:buClr>
                <a:srgbClr val="CA80FF"/>
              </a:buClr>
              <a:buSzPts val="1400"/>
              <a:buNone/>
              <a:defRPr>
                <a:solidFill>
                  <a:srgbClr val="CA80FF"/>
                </a:solidFill>
              </a:defRPr>
            </a:lvl3pPr>
            <a:lvl4pPr lvl="3" algn="l">
              <a:lnSpc>
                <a:spcPct val="100000"/>
              </a:lnSpc>
              <a:spcBef>
                <a:spcPts val="0"/>
              </a:spcBef>
              <a:spcAft>
                <a:spcPts val="0"/>
              </a:spcAft>
              <a:buClr>
                <a:srgbClr val="CA80FF"/>
              </a:buClr>
              <a:buSzPts val="1400"/>
              <a:buNone/>
              <a:defRPr>
                <a:solidFill>
                  <a:srgbClr val="CA80FF"/>
                </a:solidFill>
              </a:defRPr>
            </a:lvl4pPr>
            <a:lvl5pPr lvl="4" algn="l">
              <a:lnSpc>
                <a:spcPct val="100000"/>
              </a:lnSpc>
              <a:spcBef>
                <a:spcPts val="0"/>
              </a:spcBef>
              <a:spcAft>
                <a:spcPts val="0"/>
              </a:spcAft>
              <a:buClr>
                <a:srgbClr val="CA80FF"/>
              </a:buClr>
              <a:buSzPts val="1400"/>
              <a:buNone/>
              <a:defRPr>
                <a:solidFill>
                  <a:srgbClr val="CA80FF"/>
                </a:solidFill>
              </a:defRPr>
            </a:lvl5pPr>
            <a:lvl6pPr lvl="5" algn="l">
              <a:lnSpc>
                <a:spcPct val="100000"/>
              </a:lnSpc>
              <a:spcBef>
                <a:spcPts val="0"/>
              </a:spcBef>
              <a:spcAft>
                <a:spcPts val="0"/>
              </a:spcAft>
              <a:buClr>
                <a:srgbClr val="CA80FF"/>
              </a:buClr>
              <a:buSzPts val="1400"/>
              <a:buNone/>
              <a:defRPr>
                <a:solidFill>
                  <a:srgbClr val="CA80FF"/>
                </a:solidFill>
              </a:defRPr>
            </a:lvl6pPr>
            <a:lvl7pPr lvl="6" algn="l">
              <a:lnSpc>
                <a:spcPct val="100000"/>
              </a:lnSpc>
              <a:spcBef>
                <a:spcPts val="0"/>
              </a:spcBef>
              <a:spcAft>
                <a:spcPts val="0"/>
              </a:spcAft>
              <a:buClr>
                <a:srgbClr val="CA80FF"/>
              </a:buClr>
              <a:buSzPts val="1400"/>
              <a:buNone/>
              <a:defRPr>
                <a:solidFill>
                  <a:srgbClr val="CA80FF"/>
                </a:solidFill>
              </a:defRPr>
            </a:lvl7pPr>
            <a:lvl8pPr lvl="7" algn="l">
              <a:lnSpc>
                <a:spcPct val="100000"/>
              </a:lnSpc>
              <a:spcBef>
                <a:spcPts val="0"/>
              </a:spcBef>
              <a:spcAft>
                <a:spcPts val="0"/>
              </a:spcAft>
              <a:buClr>
                <a:srgbClr val="CA80FF"/>
              </a:buClr>
              <a:buSzPts val="1400"/>
              <a:buNone/>
              <a:defRPr>
                <a:solidFill>
                  <a:srgbClr val="CA80FF"/>
                </a:solidFill>
              </a:defRPr>
            </a:lvl8pPr>
            <a:lvl9pPr lvl="8" algn="l">
              <a:lnSpc>
                <a:spcPct val="100000"/>
              </a:lnSpc>
              <a:spcBef>
                <a:spcPts val="0"/>
              </a:spcBef>
              <a:spcAft>
                <a:spcPts val="0"/>
              </a:spcAft>
              <a:buClr>
                <a:srgbClr val="CA80FF"/>
              </a:buClr>
              <a:buSzPts val="1400"/>
              <a:buNone/>
              <a:defRPr>
                <a:solidFill>
                  <a:srgbClr val="CA80FF"/>
                </a:solidFill>
              </a:defRPr>
            </a:lvl9pPr>
          </a:lstStyle>
          <a:p>
            <a:endParaRPr/>
          </a:p>
        </p:txBody>
      </p:sp>
      <p:sp>
        <p:nvSpPr>
          <p:cNvPr id="207" name="Google Shape;207;p14"/>
          <p:cNvSpPr txBox="1">
            <a:spLocks noGrp="1"/>
          </p:cNvSpPr>
          <p:nvPr>
            <p:ph type="subTitle" idx="1"/>
          </p:nvPr>
        </p:nvSpPr>
        <p:spPr>
          <a:xfrm>
            <a:off x="556496" y="3469286"/>
            <a:ext cx="3957300" cy="903900"/>
          </a:xfrm>
          <a:prstGeom prst="rect">
            <a:avLst/>
          </a:prstGeom>
          <a:noFill/>
          <a:ln>
            <a:noFill/>
          </a:ln>
        </p:spPr>
        <p:txBody>
          <a:bodyPr spcFirstLastPara="1" wrap="square" lIns="0" tIns="0" rIns="0" bIns="0" anchor="t" anchorCtr="0">
            <a:noAutofit/>
          </a:bodyPr>
          <a:lstStyle>
            <a:lvl1pPr lvl="0" algn="l">
              <a:lnSpc>
                <a:spcPct val="108000"/>
              </a:lnSpc>
              <a:spcBef>
                <a:spcPts val="180"/>
              </a:spcBef>
              <a:spcAft>
                <a:spcPts val="0"/>
              </a:spcAft>
              <a:buClr>
                <a:srgbClr val="FFFFFF"/>
              </a:buClr>
              <a:buSzPts val="2400"/>
              <a:buNone/>
              <a:defRPr sz="1800">
                <a:solidFill>
                  <a:srgbClr val="FFFFFF"/>
                </a:solidFill>
              </a:defRPr>
            </a:lvl1pPr>
            <a:lvl2pPr lvl="1" algn="ctr">
              <a:lnSpc>
                <a:spcPct val="108000"/>
              </a:lnSpc>
              <a:spcBef>
                <a:spcPts val="180"/>
              </a:spcBef>
              <a:spcAft>
                <a:spcPts val="0"/>
              </a:spcAft>
              <a:buClr>
                <a:schemeClr val="dk1"/>
              </a:buClr>
              <a:buSzPts val="2000"/>
              <a:buNone/>
              <a:defRPr sz="1500"/>
            </a:lvl2pPr>
            <a:lvl3pPr lvl="2" algn="ctr">
              <a:lnSpc>
                <a:spcPct val="108000"/>
              </a:lnSpc>
              <a:spcBef>
                <a:spcPts val="180"/>
              </a:spcBef>
              <a:spcAft>
                <a:spcPts val="0"/>
              </a:spcAft>
              <a:buClr>
                <a:schemeClr val="dk1"/>
              </a:buClr>
              <a:buSzPts val="1800"/>
              <a:buNone/>
              <a:defRPr sz="1350"/>
            </a:lvl3pPr>
            <a:lvl4pPr lvl="3" algn="ctr">
              <a:lnSpc>
                <a:spcPct val="108000"/>
              </a:lnSpc>
              <a:spcBef>
                <a:spcPts val="180"/>
              </a:spcBef>
              <a:spcAft>
                <a:spcPts val="0"/>
              </a:spcAft>
              <a:buClr>
                <a:schemeClr val="dk1"/>
              </a:buClr>
              <a:buSzPts val="1600"/>
              <a:buNone/>
              <a:defRPr sz="1200"/>
            </a:lvl4pPr>
            <a:lvl5pPr lvl="4" algn="ctr">
              <a:lnSpc>
                <a:spcPct val="108000"/>
              </a:lnSpc>
              <a:spcBef>
                <a:spcPts val="180"/>
              </a:spcBef>
              <a:spcAft>
                <a:spcPts val="0"/>
              </a:spcAft>
              <a:buClr>
                <a:schemeClr val="dk1"/>
              </a:buClr>
              <a:buSzPts val="1600"/>
              <a:buNone/>
              <a:defRPr sz="1200"/>
            </a:lvl5pPr>
            <a:lvl6pPr lvl="5" algn="ctr">
              <a:lnSpc>
                <a:spcPct val="108000"/>
              </a:lnSpc>
              <a:spcBef>
                <a:spcPts val="180"/>
              </a:spcBef>
              <a:spcAft>
                <a:spcPts val="0"/>
              </a:spcAft>
              <a:buClr>
                <a:schemeClr val="dk1"/>
              </a:buClr>
              <a:buSzPts val="1600"/>
              <a:buNone/>
              <a:defRPr sz="1200"/>
            </a:lvl6pPr>
            <a:lvl7pPr lvl="6" algn="ctr">
              <a:lnSpc>
                <a:spcPct val="108000"/>
              </a:lnSpc>
              <a:spcBef>
                <a:spcPts val="180"/>
              </a:spcBef>
              <a:spcAft>
                <a:spcPts val="0"/>
              </a:spcAft>
              <a:buClr>
                <a:schemeClr val="dk1"/>
              </a:buClr>
              <a:buSzPts val="1600"/>
              <a:buNone/>
              <a:defRPr sz="1200"/>
            </a:lvl7pPr>
            <a:lvl8pPr lvl="7" algn="ctr">
              <a:lnSpc>
                <a:spcPct val="108000"/>
              </a:lnSpc>
              <a:spcBef>
                <a:spcPts val="180"/>
              </a:spcBef>
              <a:spcAft>
                <a:spcPts val="0"/>
              </a:spcAft>
              <a:buClr>
                <a:schemeClr val="dk1"/>
              </a:buClr>
              <a:buSzPts val="1600"/>
              <a:buNone/>
              <a:defRPr sz="1200"/>
            </a:lvl8pPr>
            <a:lvl9pPr lvl="8" algn="ctr">
              <a:lnSpc>
                <a:spcPct val="108000"/>
              </a:lnSpc>
              <a:spcBef>
                <a:spcPts val="180"/>
              </a:spcBef>
              <a:spcAft>
                <a:spcPts val="0"/>
              </a:spcAft>
              <a:buClr>
                <a:schemeClr val="dk1"/>
              </a:buClr>
              <a:buSzPts val="1600"/>
              <a:buNone/>
              <a:defRPr sz="1200"/>
            </a:lvl9pPr>
          </a:lstStyle>
          <a:p>
            <a:endParaRPr/>
          </a:p>
        </p:txBody>
      </p:sp>
      <p:sp>
        <p:nvSpPr>
          <p:cNvPr id="208" name="Google Shape;208;p14"/>
          <p:cNvSpPr txBox="1">
            <a:spLocks noGrp="1"/>
          </p:cNvSpPr>
          <p:nvPr>
            <p:ph type="body" idx="2"/>
          </p:nvPr>
        </p:nvSpPr>
        <p:spPr>
          <a:xfrm>
            <a:off x="555300" y="4373213"/>
            <a:ext cx="3957300" cy="906000"/>
          </a:xfrm>
          <a:prstGeom prst="rect">
            <a:avLst/>
          </a:prstGeom>
          <a:noFill/>
          <a:ln>
            <a:noFill/>
          </a:ln>
        </p:spPr>
        <p:txBody>
          <a:bodyPr spcFirstLastPara="1" wrap="square" lIns="0" tIns="115200" rIns="0" bIns="0" anchor="t" anchorCtr="0">
            <a:noAutofit/>
          </a:bodyPr>
          <a:lstStyle>
            <a:lvl1pPr marL="342900" lvl="0" indent="-171450" algn="l">
              <a:lnSpc>
                <a:spcPct val="108000"/>
              </a:lnSpc>
              <a:spcBef>
                <a:spcPts val="0"/>
              </a:spcBef>
              <a:spcAft>
                <a:spcPts val="0"/>
              </a:spcAft>
              <a:buClr>
                <a:srgbClr val="FFFFFF"/>
              </a:buClr>
              <a:buSzPts val="1300"/>
              <a:buNone/>
              <a:defRPr sz="975">
                <a:solidFill>
                  <a:srgbClr val="FFFFFF"/>
                </a:solidFill>
              </a:defRPr>
            </a:lvl1pPr>
            <a:lvl2pPr marL="685800" lvl="1" indent="-171450" algn="l">
              <a:lnSpc>
                <a:spcPct val="108000"/>
              </a:lnSpc>
              <a:spcBef>
                <a:spcPts val="180"/>
              </a:spcBef>
              <a:spcAft>
                <a:spcPts val="0"/>
              </a:spcAft>
              <a:buClr>
                <a:srgbClr val="FFFFFF"/>
              </a:buClr>
              <a:buSzPts val="1400"/>
              <a:buNone/>
              <a:defRPr sz="1050">
                <a:solidFill>
                  <a:srgbClr val="FFFFFF"/>
                </a:solidFill>
              </a:defRPr>
            </a:lvl2pPr>
            <a:lvl3pPr marL="1028700" lvl="2" indent="-171450" algn="l">
              <a:lnSpc>
                <a:spcPct val="108000"/>
              </a:lnSpc>
              <a:spcBef>
                <a:spcPts val="180"/>
              </a:spcBef>
              <a:spcAft>
                <a:spcPts val="0"/>
              </a:spcAft>
              <a:buClr>
                <a:srgbClr val="FFFFFF"/>
              </a:buClr>
              <a:buSzPts val="1400"/>
              <a:buNone/>
              <a:defRPr sz="1050">
                <a:solidFill>
                  <a:srgbClr val="FFFFFF"/>
                </a:solidFill>
              </a:defRPr>
            </a:lvl3pPr>
            <a:lvl4pPr marL="1371600" lvl="3" indent="-171450" algn="l">
              <a:lnSpc>
                <a:spcPct val="108000"/>
              </a:lnSpc>
              <a:spcBef>
                <a:spcPts val="180"/>
              </a:spcBef>
              <a:spcAft>
                <a:spcPts val="0"/>
              </a:spcAft>
              <a:buClr>
                <a:srgbClr val="FFFFFF"/>
              </a:buClr>
              <a:buSzPts val="1400"/>
              <a:buNone/>
              <a:defRPr sz="1050">
                <a:solidFill>
                  <a:srgbClr val="FFFFFF"/>
                </a:solidFill>
              </a:defRPr>
            </a:lvl4pPr>
            <a:lvl5pPr marL="1714500" lvl="4" indent="-171450" algn="l">
              <a:lnSpc>
                <a:spcPct val="108000"/>
              </a:lnSpc>
              <a:spcBef>
                <a:spcPts val="180"/>
              </a:spcBef>
              <a:spcAft>
                <a:spcPts val="0"/>
              </a:spcAft>
              <a:buClr>
                <a:srgbClr val="FFFFFF"/>
              </a:buClr>
              <a:buSzPts val="1400"/>
              <a:buNone/>
              <a:defRPr sz="1050">
                <a:solidFill>
                  <a:srgbClr val="FFFFFF"/>
                </a:solidFill>
              </a:defRPr>
            </a:lvl5pPr>
            <a:lvl6pPr marL="2057400" lvl="5" indent="-257175" algn="l">
              <a:lnSpc>
                <a:spcPct val="108000"/>
              </a:lnSpc>
              <a:spcBef>
                <a:spcPts val="180"/>
              </a:spcBef>
              <a:spcAft>
                <a:spcPts val="0"/>
              </a:spcAft>
              <a:buClr>
                <a:schemeClr val="dk1"/>
              </a:buClr>
              <a:buSzPts val="1800"/>
              <a:buChar char="▪"/>
              <a:defRPr/>
            </a:lvl6pPr>
            <a:lvl7pPr marL="2400300" lvl="6" indent="-257175" algn="l">
              <a:lnSpc>
                <a:spcPct val="108000"/>
              </a:lnSpc>
              <a:spcBef>
                <a:spcPts val="180"/>
              </a:spcBef>
              <a:spcAft>
                <a:spcPts val="0"/>
              </a:spcAft>
              <a:buClr>
                <a:schemeClr val="dk1"/>
              </a:buClr>
              <a:buSzPts val="1800"/>
              <a:buChar char="▪"/>
              <a:defRPr/>
            </a:lvl7pPr>
            <a:lvl8pPr marL="2743200" lvl="7" indent="-257175" algn="l">
              <a:lnSpc>
                <a:spcPct val="108000"/>
              </a:lnSpc>
              <a:spcBef>
                <a:spcPts val="180"/>
              </a:spcBef>
              <a:spcAft>
                <a:spcPts val="0"/>
              </a:spcAft>
              <a:buClr>
                <a:schemeClr val="dk1"/>
              </a:buClr>
              <a:buSzPts val="1800"/>
              <a:buChar char="▪"/>
              <a:defRPr/>
            </a:lvl8pPr>
            <a:lvl9pPr marL="3086100" lvl="8" indent="-257175" algn="l">
              <a:lnSpc>
                <a:spcPct val="108000"/>
              </a:lnSpc>
              <a:spcBef>
                <a:spcPts val="180"/>
              </a:spcBef>
              <a:spcAft>
                <a:spcPts val="0"/>
              </a:spcAft>
              <a:buClr>
                <a:schemeClr val="dk1"/>
              </a:buClr>
              <a:buSzPts val="1800"/>
              <a:buChar char="▪"/>
              <a:defRPr/>
            </a:lvl9pPr>
          </a:lstStyle>
          <a:p>
            <a:endParaRPr/>
          </a:p>
        </p:txBody>
      </p:sp>
      <p:pic>
        <p:nvPicPr>
          <p:cNvPr id="209" name="Google Shape;209;p14"/>
          <p:cNvPicPr preferRelativeResize="0"/>
          <p:nvPr/>
        </p:nvPicPr>
        <p:blipFill rotWithShape="1">
          <a:blip r:embed="rId3">
            <a:alphaModFix/>
          </a:blip>
          <a:srcRect l="248" r="247"/>
          <a:stretch/>
        </p:blipFill>
        <p:spPr>
          <a:xfrm>
            <a:off x="557688" y="5663083"/>
            <a:ext cx="1920022" cy="561600"/>
          </a:xfrm>
          <a:prstGeom prst="rect">
            <a:avLst/>
          </a:prstGeom>
          <a:noFill/>
          <a:ln>
            <a:noFill/>
          </a:ln>
        </p:spPr>
      </p:pic>
    </p:spTree>
    <p:extLst>
      <p:ext uri="{BB962C8B-B14F-4D97-AF65-F5344CB8AC3E}">
        <p14:creationId xmlns:p14="http://schemas.microsoft.com/office/powerpoint/2010/main" val="3131895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6010797" y="-19455"/>
            <a:ext cx="3133204" cy="5787002"/>
          </a:xfrm>
          <a:custGeom>
            <a:avLst/>
            <a:gdLst>
              <a:gd name="connsiteX0" fmla="*/ 864029 w 4177605"/>
              <a:gd name="connsiteY0" fmla="*/ 0 h 5787002"/>
              <a:gd name="connsiteX1" fmla="*/ 4177605 w 4177605"/>
              <a:gd name="connsiteY1" fmla="*/ 0 h 5787002"/>
              <a:gd name="connsiteX2" fmla="*/ 4177605 w 4177605"/>
              <a:gd name="connsiteY2" fmla="*/ 5704787 h 5787002"/>
              <a:gd name="connsiteX3" fmla="*/ 4128647 w 4177605"/>
              <a:gd name="connsiteY3" fmla="*/ 5716241 h 5787002"/>
              <a:gd name="connsiteX4" fmla="*/ 3436144 w 4177605"/>
              <a:gd name="connsiteY4" fmla="*/ 5787002 h 5787002"/>
              <a:gd name="connsiteX5" fmla="*/ 0 w 4177605"/>
              <a:gd name="connsiteY5" fmla="*/ 2304027 h 5787002"/>
              <a:gd name="connsiteX6" fmla="*/ 784648 w 4177605"/>
              <a:gd name="connsiteY6" fmla="*/ 88532 h 578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7605" h="5787002">
                <a:moveTo>
                  <a:pt x="864029" y="0"/>
                </a:moveTo>
                <a:lnTo>
                  <a:pt x="4177605" y="0"/>
                </a:lnTo>
                <a:lnTo>
                  <a:pt x="4177605" y="5704787"/>
                </a:lnTo>
                <a:lnTo>
                  <a:pt x="4128647" y="5716241"/>
                </a:lnTo>
                <a:cubicBezTo>
                  <a:pt x="3904962" y="5762637"/>
                  <a:pt x="3673360" y="5787002"/>
                  <a:pt x="3436144" y="5787002"/>
                </a:cubicBezTo>
                <a:cubicBezTo>
                  <a:pt x="1538414" y="5787002"/>
                  <a:pt x="0" y="4227621"/>
                  <a:pt x="0" y="2304027"/>
                </a:cubicBezTo>
                <a:cubicBezTo>
                  <a:pt x="0" y="1462455"/>
                  <a:pt x="294462" y="690595"/>
                  <a:pt x="784648" y="88532"/>
                </a:cubicBezTo>
                <a:close/>
              </a:path>
            </a:pathLst>
          </a:custGeom>
          <a:noFill/>
        </p:spPr>
        <p:txBody>
          <a:bodyPr rtlCol="0">
            <a:noAutofit/>
          </a:bodyPr>
          <a:lstStyle/>
          <a:p>
            <a:pPr lvl="0"/>
            <a:r>
              <a:rPr lang="en-US" noProof="0"/>
              <a:t>Click icon to add picture</a:t>
            </a:r>
            <a:endParaRPr lang="en-GB" noProof="0" dirty="0"/>
          </a:p>
        </p:txBody>
      </p:sp>
      <p:sp>
        <p:nvSpPr>
          <p:cNvPr id="3" name="Title 1">
            <a:extLst>
              <a:ext uri="{FF2B5EF4-FFF2-40B4-BE49-F238E27FC236}">
                <a16:creationId xmlns:a16="http://schemas.microsoft.com/office/drawing/2014/main" id="{36433F62-BA81-92D5-C8EB-86E0637BC829}"/>
              </a:ext>
            </a:extLst>
          </p:cNvPr>
          <p:cNvSpPr>
            <a:spLocks noGrp="1"/>
          </p:cNvSpPr>
          <p:nvPr>
            <p:ph type="title"/>
          </p:nvPr>
        </p:nvSpPr>
        <p:spPr>
          <a:xfrm>
            <a:off x="310551" y="416496"/>
            <a:ext cx="5441112" cy="1325563"/>
          </a:xfrm>
        </p:spPr>
        <p:txBody>
          <a:bodyPr anchor="ctr" anchorCtr="0"/>
          <a:lstStyle>
            <a:lvl1pPr>
              <a:lnSpc>
                <a:spcPct val="100000"/>
              </a:lnSpc>
              <a:defRPr/>
            </a:lvl1pPr>
          </a:lstStyle>
          <a:p>
            <a:r>
              <a:rPr lang="en-US"/>
              <a:t>Click to edit Master title style</a:t>
            </a:r>
            <a:endParaRPr lang="en-GB" dirty="0"/>
          </a:p>
        </p:txBody>
      </p:sp>
      <p:sp>
        <p:nvSpPr>
          <p:cNvPr id="5" name="Text Placeholder 3">
            <a:extLst>
              <a:ext uri="{FF2B5EF4-FFF2-40B4-BE49-F238E27FC236}">
                <a16:creationId xmlns:a16="http://schemas.microsoft.com/office/drawing/2014/main" id="{4E952DF4-35D4-3702-D7DD-91811316DF11}"/>
              </a:ext>
            </a:extLst>
          </p:cNvPr>
          <p:cNvSpPr>
            <a:spLocks noGrp="1"/>
          </p:cNvSpPr>
          <p:nvPr>
            <p:ph type="body" sz="quarter" idx="10"/>
          </p:nvPr>
        </p:nvSpPr>
        <p:spPr>
          <a:xfrm>
            <a:off x="310552" y="1900238"/>
            <a:ext cx="5441111" cy="3082728"/>
          </a:xfrm>
        </p:spPr>
        <p:txBody>
          <a:bodyPr/>
          <a:lstStyle>
            <a:lvl1pPr marL="0" indent="0">
              <a:buClr>
                <a:srgbClr val="BDCF3C"/>
              </a:buClr>
              <a:buNone/>
              <a:defRPr/>
            </a:lvl1pPr>
            <a:lvl2pPr>
              <a:buClr>
                <a:srgbClr val="BDCF3C"/>
              </a:buClr>
              <a:defRPr/>
            </a:lvl2pPr>
            <a:lvl3pPr>
              <a:buClr>
                <a:srgbClr val="BDCF3C"/>
              </a:buClr>
              <a:defRPr/>
            </a:lvl3pPr>
            <a:lvl4pPr>
              <a:buClr>
                <a:srgbClr val="BDCF3C"/>
              </a:buClr>
              <a:defRPr/>
            </a:lvl4pPr>
            <a:lvl5pPr>
              <a:buClr>
                <a:srgbClr val="BDCF3C"/>
              </a:buClr>
              <a:defRPr/>
            </a:lvl5pPr>
          </a:lstStyle>
          <a:p>
            <a:pPr lvl="0"/>
            <a:r>
              <a:rPr lang="en-US"/>
              <a:t>Click to edit Master text styles</a:t>
            </a:r>
          </a:p>
        </p:txBody>
      </p:sp>
    </p:spTree>
    <p:extLst>
      <p:ext uri="{BB962C8B-B14F-4D97-AF65-F5344CB8AC3E}">
        <p14:creationId xmlns:p14="http://schemas.microsoft.com/office/powerpoint/2010/main" val="32275979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impact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5897F6E-F7BC-C7C3-D4D4-DC51E3D2C958}"/>
              </a:ext>
            </a:extLst>
          </p:cNvPr>
          <p:cNvSpPr/>
          <p:nvPr userDrawn="1"/>
        </p:nvSpPr>
        <p:spPr>
          <a:xfrm>
            <a:off x="0" y="0"/>
            <a:ext cx="9144000" cy="6858000"/>
          </a:xfrm>
          <a:prstGeom prst="rect">
            <a:avLst/>
          </a:prstGeom>
          <a:solidFill>
            <a:srgbClr val="1783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26" name="Title 1"/>
          <p:cNvSpPr>
            <a:spLocks noGrp="1"/>
          </p:cNvSpPr>
          <p:nvPr>
            <p:ph type="ctrTitle"/>
          </p:nvPr>
        </p:nvSpPr>
        <p:spPr>
          <a:xfrm>
            <a:off x="310551" y="1996895"/>
            <a:ext cx="7433595" cy="2387600"/>
          </a:xfrm>
        </p:spPr>
        <p:txBody>
          <a:bodyPr anchor="b"/>
          <a:lstStyle>
            <a:lvl1pPr algn="l">
              <a:lnSpc>
                <a:spcPct val="100000"/>
              </a:lnSpc>
              <a:defRPr sz="4500">
                <a:solidFill>
                  <a:schemeClr val="bg1"/>
                </a:solidFill>
              </a:defRPr>
            </a:lvl1pPr>
          </a:lstStyle>
          <a:p>
            <a:r>
              <a:rPr lang="en-US"/>
              <a:t>Click to edit Master title style</a:t>
            </a:r>
            <a:endParaRPr lang="en-US" dirty="0"/>
          </a:p>
        </p:txBody>
      </p:sp>
      <p:pic>
        <p:nvPicPr>
          <p:cNvPr id="6" name="Graphic 5">
            <a:extLst>
              <a:ext uri="{FF2B5EF4-FFF2-40B4-BE49-F238E27FC236}">
                <a16:creationId xmlns:a16="http://schemas.microsoft.com/office/drawing/2014/main" id="{CCF395E6-5BA0-5BFD-4A8F-C59975CB1CC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4746" y="5215034"/>
            <a:ext cx="1198418" cy="1597890"/>
          </a:xfrm>
          <a:prstGeom prst="rect">
            <a:avLst/>
          </a:prstGeom>
        </p:spPr>
      </p:pic>
    </p:spTree>
    <p:extLst>
      <p:ext uri="{BB962C8B-B14F-4D97-AF65-F5344CB8AC3E}">
        <p14:creationId xmlns:p14="http://schemas.microsoft.com/office/powerpoint/2010/main" val="1756560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Image/impact slid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AEEBCCC-45A8-75FD-3391-AE10E358C9D4}"/>
              </a:ext>
            </a:extLst>
          </p:cNvPr>
          <p:cNvSpPr/>
          <p:nvPr userDrawn="1"/>
        </p:nvSpPr>
        <p:spPr>
          <a:xfrm>
            <a:off x="0" y="0"/>
            <a:ext cx="9144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pic>
        <p:nvPicPr>
          <p:cNvPr id="9" name="Graphic 8">
            <a:extLst>
              <a:ext uri="{FF2B5EF4-FFF2-40B4-BE49-F238E27FC236}">
                <a16:creationId xmlns:a16="http://schemas.microsoft.com/office/drawing/2014/main" id="{56F86F0D-9914-09A7-7355-9D03F9E78A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4746" y="5215034"/>
            <a:ext cx="1198418" cy="1597890"/>
          </a:xfrm>
          <a:prstGeom prst="rect">
            <a:avLst/>
          </a:prstGeom>
        </p:spPr>
      </p:pic>
      <p:sp>
        <p:nvSpPr>
          <p:cNvPr id="10" name="Title 1">
            <a:extLst>
              <a:ext uri="{FF2B5EF4-FFF2-40B4-BE49-F238E27FC236}">
                <a16:creationId xmlns:a16="http://schemas.microsoft.com/office/drawing/2014/main" id="{2DFE0C58-3B7E-3809-C1C0-5EEE60305456}"/>
              </a:ext>
            </a:extLst>
          </p:cNvPr>
          <p:cNvSpPr>
            <a:spLocks noGrp="1"/>
          </p:cNvSpPr>
          <p:nvPr>
            <p:ph type="ctrTitle"/>
          </p:nvPr>
        </p:nvSpPr>
        <p:spPr>
          <a:xfrm>
            <a:off x="310551" y="1996895"/>
            <a:ext cx="7433595" cy="2387600"/>
          </a:xfrm>
        </p:spPr>
        <p:txBody>
          <a:bodyPr anchor="b"/>
          <a:lstStyle>
            <a:lvl1pPr algn="l">
              <a:lnSpc>
                <a:spcPct val="100000"/>
              </a:lnSpc>
              <a:defRPr sz="4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59798878"/>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Image/impact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5897F6E-F7BC-C7C3-D4D4-DC51E3D2C958}"/>
              </a:ext>
            </a:extLst>
          </p:cNvPr>
          <p:cNvSpPr/>
          <p:nvPr userDrawn="1"/>
        </p:nvSpPr>
        <p:spPr>
          <a:xfrm>
            <a:off x="0" y="0"/>
            <a:ext cx="9144000" cy="6858000"/>
          </a:xfrm>
          <a:prstGeom prst="rect">
            <a:avLst/>
          </a:prstGeom>
          <a:solidFill>
            <a:srgbClr val="7758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pic>
        <p:nvPicPr>
          <p:cNvPr id="2" name="Graphic 1">
            <a:extLst>
              <a:ext uri="{FF2B5EF4-FFF2-40B4-BE49-F238E27FC236}">
                <a16:creationId xmlns:a16="http://schemas.microsoft.com/office/drawing/2014/main" id="{5B7EA8A7-9C9C-0315-F0BB-7B7DC095D10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4746" y="5215034"/>
            <a:ext cx="1198418" cy="1597890"/>
          </a:xfrm>
          <a:prstGeom prst="rect">
            <a:avLst/>
          </a:prstGeom>
        </p:spPr>
      </p:pic>
      <p:sp>
        <p:nvSpPr>
          <p:cNvPr id="3" name="Title 1">
            <a:extLst>
              <a:ext uri="{FF2B5EF4-FFF2-40B4-BE49-F238E27FC236}">
                <a16:creationId xmlns:a16="http://schemas.microsoft.com/office/drawing/2014/main" id="{554FDCF6-E10A-3413-0FBE-3E85F8B07DA1}"/>
              </a:ext>
            </a:extLst>
          </p:cNvPr>
          <p:cNvSpPr>
            <a:spLocks noGrp="1"/>
          </p:cNvSpPr>
          <p:nvPr>
            <p:ph type="ctrTitle"/>
          </p:nvPr>
        </p:nvSpPr>
        <p:spPr>
          <a:xfrm>
            <a:off x="310551" y="1996895"/>
            <a:ext cx="7433595" cy="2387600"/>
          </a:xfrm>
        </p:spPr>
        <p:txBody>
          <a:bodyPr anchor="b"/>
          <a:lstStyle>
            <a:lvl1pPr algn="l">
              <a:lnSpc>
                <a:spcPct val="100000"/>
              </a:lnSpc>
              <a:defRPr sz="4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0577997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losing slide">
    <p:spTree>
      <p:nvGrpSpPr>
        <p:cNvPr id="1" name=""/>
        <p:cNvGrpSpPr/>
        <p:nvPr/>
      </p:nvGrpSpPr>
      <p:grpSpPr>
        <a:xfrm>
          <a:off x="0" y="0"/>
          <a:ext cx="0" cy="0"/>
          <a:chOff x="0" y="0"/>
          <a:chExt cx="0" cy="0"/>
        </a:xfrm>
      </p:grpSpPr>
      <p:sp>
        <p:nvSpPr>
          <p:cNvPr id="12" name="Title 1"/>
          <p:cNvSpPr>
            <a:spLocks noGrp="1"/>
          </p:cNvSpPr>
          <p:nvPr>
            <p:ph type="ctrTitle"/>
          </p:nvPr>
        </p:nvSpPr>
        <p:spPr>
          <a:xfrm>
            <a:off x="310551" y="2791970"/>
            <a:ext cx="5407019" cy="1203418"/>
          </a:xfrm>
        </p:spPr>
        <p:txBody>
          <a:bodyPr anchor="b"/>
          <a:lstStyle>
            <a:lvl1pPr algn="l">
              <a:lnSpc>
                <a:spcPct val="100000"/>
              </a:lnSpc>
              <a:defRPr sz="4500"/>
            </a:lvl1pPr>
          </a:lstStyle>
          <a:p>
            <a:r>
              <a:rPr lang="en-US"/>
              <a:t>Click to edit Master title style</a:t>
            </a:r>
            <a:endParaRPr lang="en-US" dirty="0"/>
          </a:p>
        </p:txBody>
      </p:sp>
      <p:sp>
        <p:nvSpPr>
          <p:cNvPr id="13" name="Text Placeholder 3"/>
          <p:cNvSpPr>
            <a:spLocks noGrp="1"/>
          </p:cNvSpPr>
          <p:nvPr>
            <p:ph type="body" sz="quarter" idx="11"/>
          </p:nvPr>
        </p:nvSpPr>
        <p:spPr>
          <a:xfrm>
            <a:off x="310551" y="4066031"/>
            <a:ext cx="5407019" cy="1203418"/>
          </a:xfrm>
        </p:spPr>
        <p:txBody>
          <a:bodyPr/>
          <a:lstStyle>
            <a:lvl1pPr marL="0" indent="0">
              <a:buClr>
                <a:srgbClr val="BDCF3C"/>
              </a:buClr>
              <a:buNone/>
              <a:defRPr/>
            </a:lvl1pPr>
            <a:lvl2pPr>
              <a:buClr>
                <a:srgbClr val="BDCF3C"/>
              </a:buClr>
              <a:defRPr/>
            </a:lvl2pPr>
            <a:lvl3pPr>
              <a:buClr>
                <a:srgbClr val="BDCF3C"/>
              </a:buClr>
              <a:defRPr/>
            </a:lvl3pPr>
            <a:lvl4pPr>
              <a:buClr>
                <a:srgbClr val="BDCF3C"/>
              </a:buClr>
              <a:defRPr/>
            </a:lvl4pPr>
            <a:lvl5pPr>
              <a:buClr>
                <a:srgbClr val="BDCF3C"/>
              </a:buClr>
              <a:defRPr/>
            </a:lvl5pPr>
          </a:lstStyle>
          <a:p>
            <a:pPr lvl="0"/>
            <a:r>
              <a:rPr lang="en-US"/>
              <a:t>Click to edit Master text styles</a:t>
            </a:r>
          </a:p>
        </p:txBody>
      </p:sp>
      <p:sp>
        <p:nvSpPr>
          <p:cNvPr id="3" name="Picture Placeholder 20">
            <a:extLst>
              <a:ext uri="{FF2B5EF4-FFF2-40B4-BE49-F238E27FC236}">
                <a16:creationId xmlns:a16="http://schemas.microsoft.com/office/drawing/2014/main" id="{B104C1FC-9E41-5B56-0DF5-DC747D7A04DA}"/>
              </a:ext>
            </a:extLst>
          </p:cNvPr>
          <p:cNvSpPr>
            <a:spLocks noGrp="1"/>
          </p:cNvSpPr>
          <p:nvPr>
            <p:ph type="pic" sz="quarter" idx="10"/>
          </p:nvPr>
        </p:nvSpPr>
        <p:spPr>
          <a:xfrm>
            <a:off x="6010797" y="-19455"/>
            <a:ext cx="3133204" cy="5787002"/>
          </a:xfrm>
          <a:custGeom>
            <a:avLst/>
            <a:gdLst>
              <a:gd name="connsiteX0" fmla="*/ 864029 w 4177605"/>
              <a:gd name="connsiteY0" fmla="*/ 0 h 5787002"/>
              <a:gd name="connsiteX1" fmla="*/ 4177605 w 4177605"/>
              <a:gd name="connsiteY1" fmla="*/ 0 h 5787002"/>
              <a:gd name="connsiteX2" fmla="*/ 4177605 w 4177605"/>
              <a:gd name="connsiteY2" fmla="*/ 5704787 h 5787002"/>
              <a:gd name="connsiteX3" fmla="*/ 4128647 w 4177605"/>
              <a:gd name="connsiteY3" fmla="*/ 5716241 h 5787002"/>
              <a:gd name="connsiteX4" fmla="*/ 3436144 w 4177605"/>
              <a:gd name="connsiteY4" fmla="*/ 5787002 h 5787002"/>
              <a:gd name="connsiteX5" fmla="*/ 0 w 4177605"/>
              <a:gd name="connsiteY5" fmla="*/ 2304027 h 5787002"/>
              <a:gd name="connsiteX6" fmla="*/ 784648 w 4177605"/>
              <a:gd name="connsiteY6" fmla="*/ 88532 h 578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7605" h="5787002">
                <a:moveTo>
                  <a:pt x="864029" y="0"/>
                </a:moveTo>
                <a:lnTo>
                  <a:pt x="4177605" y="0"/>
                </a:lnTo>
                <a:lnTo>
                  <a:pt x="4177605" y="5704787"/>
                </a:lnTo>
                <a:lnTo>
                  <a:pt x="4128647" y="5716241"/>
                </a:lnTo>
                <a:cubicBezTo>
                  <a:pt x="3904962" y="5762637"/>
                  <a:pt x="3673360" y="5787002"/>
                  <a:pt x="3436144" y="5787002"/>
                </a:cubicBezTo>
                <a:cubicBezTo>
                  <a:pt x="1538414" y="5787002"/>
                  <a:pt x="0" y="4227621"/>
                  <a:pt x="0" y="2304027"/>
                </a:cubicBezTo>
                <a:cubicBezTo>
                  <a:pt x="0" y="1462455"/>
                  <a:pt x="294462" y="690595"/>
                  <a:pt x="784648" y="88532"/>
                </a:cubicBezTo>
                <a:close/>
              </a:path>
            </a:pathLst>
          </a:custGeom>
          <a:solidFill>
            <a:srgbClr val="178351"/>
          </a:solidFill>
        </p:spPr>
        <p:txBody>
          <a:bodyPr rtlCol="0">
            <a:noAutofit/>
          </a:bodyPr>
          <a:lstStyle>
            <a:lvl1pPr marL="0" indent="0">
              <a:buNone/>
              <a:defRPr/>
            </a:lvl1pPr>
          </a:lstStyle>
          <a:p>
            <a:pPr lvl="0"/>
            <a:r>
              <a:rPr lang="en-US" noProof="0"/>
              <a:t>Click icon to add picture</a:t>
            </a:r>
            <a:endParaRPr lang="en-GB" noProof="0" dirty="0"/>
          </a:p>
        </p:txBody>
      </p:sp>
    </p:spTree>
    <p:extLst>
      <p:ext uri="{BB962C8B-B14F-4D97-AF65-F5344CB8AC3E}">
        <p14:creationId xmlns:p14="http://schemas.microsoft.com/office/powerpoint/2010/main" val="8023416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rand Slid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CF395E6-5BA0-5BFD-4A8F-C59975CB1CC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4746" y="5215034"/>
            <a:ext cx="1198418" cy="1597890"/>
          </a:xfrm>
          <a:prstGeom prst="rect">
            <a:avLst/>
          </a:prstGeom>
        </p:spPr>
      </p:pic>
      <p:sp>
        <p:nvSpPr>
          <p:cNvPr id="5" name="Rectangle 4">
            <a:extLst>
              <a:ext uri="{FF2B5EF4-FFF2-40B4-BE49-F238E27FC236}">
                <a16:creationId xmlns:a16="http://schemas.microsoft.com/office/drawing/2014/main" id="{35897F6E-F7BC-C7C3-D4D4-DC51E3D2C958}"/>
              </a:ext>
            </a:extLst>
          </p:cNvPr>
          <p:cNvSpPr/>
          <p:nvPr userDrawn="1"/>
        </p:nvSpPr>
        <p:spPr>
          <a:xfrm>
            <a:off x="0" y="0"/>
            <a:ext cx="9144000" cy="6858000"/>
          </a:xfrm>
          <a:prstGeom prst="rect">
            <a:avLst/>
          </a:prstGeom>
          <a:solidFill>
            <a:srgbClr val="1783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pic>
        <p:nvPicPr>
          <p:cNvPr id="3" name="Picture 2" descr="A white arrow with black text&#10;&#10;Description automatically generated">
            <a:extLst>
              <a:ext uri="{FF2B5EF4-FFF2-40B4-BE49-F238E27FC236}">
                <a16:creationId xmlns:a16="http://schemas.microsoft.com/office/drawing/2014/main" id="{FC1BA15A-0630-C829-5509-F14F53EA9DA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698994" y="2378776"/>
            <a:ext cx="1746012" cy="1636305"/>
          </a:xfrm>
          <a:prstGeom prst="rect">
            <a:avLst/>
          </a:prstGeom>
        </p:spPr>
      </p:pic>
      <p:sp>
        <p:nvSpPr>
          <p:cNvPr id="7" name="TextBox 6">
            <a:extLst>
              <a:ext uri="{FF2B5EF4-FFF2-40B4-BE49-F238E27FC236}">
                <a16:creationId xmlns:a16="http://schemas.microsoft.com/office/drawing/2014/main" id="{D7FE6F6D-36BF-7653-674F-562D3D2DDD72}"/>
              </a:ext>
            </a:extLst>
          </p:cNvPr>
          <p:cNvSpPr txBox="1"/>
          <p:nvPr userDrawn="1"/>
        </p:nvSpPr>
        <p:spPr>
          <a:xfrm>
            <a:off x="3506029" y="4513729"/>
            <a:ext cx="2131943" cy="415498"/>
          </a:xfrm>
          <a:prstGeom prst="rect">
            <a:avLst/>
          </a:prstGeom>
          <a:noFill/>
        </p:spPr>
        <p:txBody>
          <a:bodyPr wrap="square" rtlCol="0">
            <a:spAutoFit/>
          </a:bodyPr>
          <a:lstStyle/>
          <a:p>
            <a:pPr marL="0" marR="0" lvl="0" indent="0" algn="ctr" defTabSz="342900" rtl="0" eaLnBrk="0" fontAlgn="base" latinLnBrk="0" hangingPunct="0">
              <a:lnSpc>
                <a:spcPct val="100000"/>
              </a:lnSpc>
              <a:spcBef>
                <a:spcPct val="0"/>
              </a:spcBef>
              <a:spcAft>
                <a:spcPct val="0"/>
              </a:spcAft>
              <a:buClrTx/>
              <a:buSzTx/>
              <a:buFontTx/>
              <a:buNone/>
              <a:tabLst/>
              <a:defRPr/>
            </a:pPr>
            <a:r>
              <a:rPr lang="en-US" sz="1050" dirty="0">
                <a:solidFill>
                  <a:schemeClr val="bg1"/>
                </a:solidFill>
              </a:rPr>
              <a:t>www.family-action.org.uk</a:t>
            </a:r>
          </a:p>
          <a:p>
            <a:pPr algn="ctr"/>
            <a:endParaRPr lang="en-GB" sz="1050" dirty="0">
              <a:solidFill>
                <a:schemeClr val="bg1"/>
              </a:solidFill>
            </a:endParaRPr>
          </a:p>
        </p:txBody>
      </p:sp>
    </p:spTree>
    <p:extLst>
      <p:ext uri="{BB962C8B-B14F-4D97-AF65-F5344CB8AC3E}">
        <p14:creationId xmlns:p14="http://schemas.microsoft.com/office/powerpoint/2010/main" val="1702235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No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21664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Royal Borough Logo">
    <p:spTree>
      <p:nvGrpSpPr>
        <p:cNvPr id="1" name=""/>
        <p:cNvGrpSpPr/>
        <p:nvPr/>
      </p:nvGrpSpPr>
      <p:grpSpPr>
        <a:xfrm>
          <a:off x="0" y="0"/>
          <a:ext cx="0" cy="0"/>
          <a:chOff x="0" y="0"/>
          <a:chExt cx="0" cy="0"/>
        </a:xfrm>
      </p:grpSpPr>
      <p:pic>
        <p:nvPicPr>
          <p:cNvPr id="3" name="Picture 2" descr="Y:\PR\Ryan\Adhoc Requests\2016-17\Council Crest\Portrait Purple (2243 x 2467).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84368" y="260648"/>
            <a:ext cx="982072" cy="1080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00849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DECC7-3415-103A-4CBF-6BC2BBEB045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3666ACE-CBEF-D12D-98A0-CE4DA69A88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67941AA-C604-B4DE-F0F9-807C8F729C3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DA82DE1-6B24-4384-9231-350CEAAE3DB9}" type="datetimeFigureOut">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15/10/2024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857E4EC2-9864-0571-8895-C938D3D735A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66C3DB7D-2476-8A2D-4EC9-AF5AD8F2C73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D8518F-4D5D-4CAC-AF68-9DB2906DE4F9}"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599158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992767"/>
            <a:ext cx="8520600" cy="27368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3778833"/>
            <a:ext cx="85206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4899919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 1">
    <p:spTree>
      <p:nvGrpSpPr>
        <p:cNvPr id="1" name="Shape 309"/>
        <p:cNvGrpSpPr/>
        <p:nvPr/>
      </p:nvGrpSpPr>
      <p:grpSpPr>
        <a:xfrm>
          <a:off x="0" y="0"/>
          <a:ext cx="0" cy="0"/>
          <a:chOff x="0" y="0"/>
          <a:chExt cx="0" cy="0"/>
        </a:xfrm>
      </p:grpSpPr>
      <p:sp>
        <p:nvSpPr>
          <p:cNvPr id="310" name="Google Shape;310;p16"/>
          <p:cNvSpPr txBox="1">
            <a:spLocks noGrp="1"/>
          </p:cNvSpPr>
          <p:nvPr>
            <p:ph type="title"/>
          </p:nvPr>
        </p:nvSpPr>
        <p:spPr>
          <a:xfrm>
            <a:off x="202500" y="270000"/>
            <a:ext cx="8000100" cy="936000"/>
          </a:xfrm>
          <a:prstGeom prst="rect">
            <a:avLst/>
          </a:prstGeom>
          <a:noFill/>
          <a:ln>
            <a:noFill/>
          </a:ln>
        </p:spPr>
        <p:txBody>
          <a:bodyPr spcFirstLastPara="1" wrap="square" lIns="0" tIns="0" rIns="0" bIns="0" anchor="t" anchorCtr="0">
            <a:noAutofit/>
          </a:bodyPr>
          <a:lstStyle>
            <a:lvl1pPr lvl="0" algn="l">
              <a:lnSpc>
                <a:spcPct val="101000"/>
              </a:lnSpc>
              <a:spcBef>
                <a:spcPts val="0"/>
              </a:spcBef>
              <a:spcAft>
                <a:spcPts val="0"/>
              </a:spcAft>
              <a:buClr>
                <a:schemeClr val="dk1"/>
              </a:buClr>
              <a:buSzPts val="19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1" name="Google Shape;311;p16"/>
          <p:cNvSpPr txBox="1">
            <a:spLocks noGrp="1"/>
          </p:cNvSpPr>
          <p:nvPr>
            <p:ph type="body" idx="1"/>
          </p:nvPr>
        </p:nvSpPr>
        <p:spPr>
          <a:xfrm>
            <a:off x="571951" y="1660524"/>
            <a:ext cx="8000100" cy="4500000"/>
          </a:xfrm>
          <a:prstGeom prst="rect">
            <a:avLst/>
          </a:prstGeom>
          <a:noFill/>
          <a:ln>
            <a:noFill/>
          </a:ln>
        </p:spPr>
        <p:txBody>
          <a:bodyPr spcFirstLastPara="1" wrap="square" lIns="0" tIns="71925" rIns="0" bIns="0" anchor="t" anchorCtr="0">
            <a:noAutofit/>
          </a:bodyPr>
          <a:lstStyle>
            <a:lvl1pPr marL="342900" lvl="0" indent="-261938" algn="l">
              <a:lnSpc>
                <a:spcPct val="114000"/>
              </a:lnSpc>
              <a:spcBef>
                <a:spcPts val="0"/>
              </a:spcBef>
              <a:spcAft>
                <a:spcPts val="0"/>
              </a:spcAft>
              <a:buSzPts val="1900"/>
              <a:buChar char="•"/>
              <a:defRPr/>
            </a:lvl1pPr>
            <a:lvl2pPr marL="685800" lvl="1" indent="-261938" algn="l">
              <a:lnSpc>
                <a:spcPct val="114000"/>
              </a:lnSpc>
              <a:spcBef>
                <a:spcPts val="0"/>
              </a:spcBef>
              <a:spcAft>
                <a:spcPts val="0"/>
              </a:spcAft>
              <a:buSzPts val="1900"/>
              <a:buChar char="•"/>
              <a:defRPr/>
            </a:lvl2pPr>
            <a:lvl3pPr marL="1028700" lvl="2" indent="-261938" algn="l">
              <a:lnSpc>
                <a:spcPct val="120000"/>
              </a:lnSpc>
              <a:spcBef>
                <a:spcPts val="0"/>
              </a:spcBef>
              <a:spcAft>
                <a:spcPts val="0"/>
              </a:spcAft>
              <a:buSzPts val="1900"/>
              <a:buChar char="•"/>
              <a:defRPr/>
            </a:lvl3pPr>
            <a:lvl4pPr marL="1371600" lvl="3" indent="-261938" algn="l">
              <a:lnSpc>
                <a:spcPct val="120000"/>
              </a:lnSpc>
              <a:spcBef>
                <a:spcPts val="0"/>
              </a:spcBef>
              <a:spcAft>
                <a:spcPts val="0"/>
              </a:spcAft>
              <a:buSzPts val="1900"/>
              <a:buChar char="▪"/>
              <a:defRPr/>
            </a:lvl4pPr>
            <a:lvl5pPr marL="1714500" lvl="4" indent="-261938" algn="l">
              <a:lnSpc>
                <a:spcPct val="120000"/>
              </a:lnSpc>
              <a:spcBef>
                <a:spcPts val="0"/>
              </a:spcBef>
              <a:spcAft>
                <a:spcPts val="0"/>
              </a:spcAft>
              <a:buClr>
                <a:schemeClr val="dk1"/>
              </a:buClr>
              <a:buSzPts val="1900"/>
              <a:buChar char="▪"/>
              <a:defRPr/>
            </a:lvl5pPr>
            <a:lvl6pPr marL="2057400" lvl="5" indent="-261938" algn="l">
              <a:lnSpc>
                <a:spcPct val="120000"/>
              </a:lnSpc>
              <a:spcBef>
                <a:spcPts val="0"/>
              </a:spcBef>
              <a:spcAft>
                <a:spcPts val="0"/>
              </a:spcAft>
              <a:buClr>
                <a:schemeClr val="dk1"/>
              </a:buClr>
              <a:buSzPts val="1900"/>
              <a:buChar char="▪"/>
              <a:defRPr/>
            </a:lvl6pPr>
            <a:lvl7pPr marL="2400300" lvl="6" indent="-261938" algn="l">
              <a:lnSpc>
                <a:spcPct val="120000"/>
              </a:lnSpc>
              <a:spcBef>
                <a:spcPts val="0"/>
              </a:spcBef>
              <a:spcAft>
                <a:spcPts val="0"/>
              </a:spcAft>
              <a:buClr>
                <a:schemeClr val="dk1"/>
              </a:buClr>
              <a:buSzPts val="1900"/>
              <a:buChar char="▪"/>
              <a:defRPr/>
            </a:lvl7pPr>
            <a:lvl8pPr marL="2743200" lvl="7" indent="-261938" algn="l">
              <a:lnSpc>
                <a:spcPct val="120000"/>
              </a:lnSpc>
              <a:spcBef>
                <a:spcPts val="0"/>
              </a:spcBef>
              <a:spcAft>
                <a:spcPts val="0"/>
              </a:spcAft>
              <a:buClr>
                <a:schemeClr val="dk1"/>
              </a:buClr>
              <a:buSzPts val="1900"/>
              <a:buChar char="▪"/>
              <a:defRPr/>
            </a:lvl8pPr>
            <a:lvl9pPr marL="3086100" lvl="8" indent="-261938" algn="l">
              <a:lnSpc>
                <a:spcPct val="120000"/>
              </a:lnSpc>
              <a:spcBef>
                <a:spcPts val="0"/>
              </a:spcBef>
              <a:spcAft>
                <a:spcPts val="0"/>
              </a:spcAft>
              <a:buClr>
                <a:schemeClr val="dk1"/>
              </a:buClr>
              <a:buSzPts val="1900"/>
              <a:buChar char="▪"/>
              <a:defRPr/>
            </a:lvl9pPr>
          </a:lstStyle>
          <a:p>
            <a:endParaRPr/>
          </a:p>
        </p:txBody>
      </p:sp>
    </p:spTree>
    <p:extLst>
      <p:ext uri="{BB962C8B-B14F-4D97-AF65-F5344CB8AC3E}">
        <p14:creationId xmlns:p14="http://schemas.microsoft.com/office/powerpoint/2010/main" val="17389505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867800"/>
            <a:ext cx="85206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4974554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7020883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536633"/>
            <a:ext cx="3999900" cy="4555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536633"/>
            <a:ext cx="3999900" cy="45552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2817082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9385580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740800"/>
            <a:ext cx="2808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852800"/>
            <a:ext cx="2808000" cy="42392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5539795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600200"/>
            <a:ext cx="63678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9840652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4572000" y="-167"/>
            <a:ext cx="4572000" cy="6858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 name="Google Shape;37;p9"/>
          <p:cNvSpPr txBox="1">
            <a:spLocks noGrp="1"/>
          </p:cNvSpPr>
          <p:nvPr>
            <p:ph type="title"/>
          </p:nvPr>
        </p:nvSpPr>
        <p:spPr>
          <a:xfrm>
            <a:off x="265500" y="1644233"/>
            <a:ext cx="40452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3737433"/>
            <a:ext cx="40452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965433"/>
            <a:ext cx="3837000" cy="49268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2002809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5640767"/>
            <a:ext cx="5998800" cy="8068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7591685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474833"/>
            <a:ext cx="85206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4202967"/>
            <a:ext cx="8520600" cy="17344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294148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962736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3 divider">
  <p:cSld name="c3 divider">
    <p:spTree>
      <p:nvGrpSpPr>
        <p:cNvPr id="1" name="Shape 422"/>
        <p:cNvGrpSpPr/>
        <p:nvPr/>
      </p:nvGrpSpPr>
      <p:grpSpPr>
        <a:xfrm>
          <a:off x="0" y="0"/>
          <a:ext cx="0" cy="0"/>
          <a:chOff x="0" y="0"/>
          <a:chExt cx="0" cy="0"/>
        </a:xfrm>
      </p:grpSpPr>
      <p:pic>
        <p:nvPicPr>
          <p:cNvPr id="423" name="Google Shape;423;p18"/>
          <p:cNvPicPr preferRelativeResize="0"/>
          <p:nvPr/>
        </p:nvPicPr>
        <p:blipFill rotWithShape="1">
          <a:blip r:embed="rId2">
            <a:alphaModFix/>
          </a:blip>
          <a:srcRect l="42163"/>
          <a:stretch/>
        </p:blipFill>
        <p:spPr>
          <a:xfrm>
            <a:off x="3855281" y="0"/>
            <a:ext cx="5288721" cy="6858000"/>
          </a:xfrm>
          <a:prstGeom prst="rect">
            <a:avLst/>
          </a:prstGeom>
          <a:noFill/>
          <a:ln>
            <a:noFill/>
          </a:ln>
        </p:spPr>
      </p:pic>
      <p:sp>
        <p:nvSpPr>
          <p:cNvPr id="424" name="Google Shape;424;p18"/>
          <p:cNvSpPr>
            <a:spLocks noGrp="1"/>
          </p:cNvSpPr>
          <p:nvPr>
            <p:ph type="pic" idx="2"/>
          </p:nvPr>
        </p:nvSpPr>
        <p:spPr>
          <a:xfrm>
            <a:off x="4313681" y="768100"/>
            <a:ext cx="3840525" cy="5120700"/>
          </a:xfrm>
          <a:prstGeom prst="ellipse">
            <a:avLst/>
          </a:prstGeom>
          <a:noFill/>
          <a:ln>
            <a:noFill/>
          </a:ln>
        </p:spPr>
      </p:sp>
      <p:sp>
        <p:nvSpPr>
          <p:cNvPr id="425" name="Google Shape;425;p18"/>
          <p:cNvSpPr txBox="1">
            <a:spLocks noGrp="1"/>
          </p:cNvSpPr>
          <p:nvPr>
            <p:ph type="title"/>
          </p:nvPr>
        </p:nvSpPr>
        <p:spPr>
          <a:xfrm>
            <a:off x="557008" y="2484575"/>
            <a:ext cx="3033450" cy="16620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2700"/>
              <a:buFont typeface="Tahoma"/>
              <a:buNone/>
              <a:defRPr sz="2025">
                <a:solidFill>
                  <a:schemeClr val="dk1"/>
                </a:solidFill>
              </a:defRPr>
            </a:lvl1pPr>
            <a:lvl2pPr lvl="1" algn="l">
              <a:lnSpc>
                <a:spcPct val="100000"/>
              </a:lnSpc>
              <a:spcBef>
                <a:spcPts val="0"/>
              </a:spcBef>
              <a:spcAft>
                <a:spcPts val="0"/>
              </a:spcAft>
              <a:buClr>
                <a:schemeClr val="dk1"/>
              </a:buClr>
              <a:buSzPts val="1400"/>
              <a:buNone/>
              <a:defRPr>
                <a:solidFill>
                  <a:schemeClr val="dk1"/>
                </a:solidFill>
              </a:defRPr>
            </a:lvl2pPr>
            <a:lvl3pPr lvl="2" algn="l">
              <a:lnSpc>
                <a:spcPct val="100000"/>
              </a:lnSpc>
              <a:spcBef>
                <a:spcPts val="0"/>
              </a:spcBef>
              <a:spcAft>
                <a:spcPts val="0"/>
              </a:spcAft>
              <a:buClr>
                <a:schemeClr val="dk1"/>
              </a:buClr>
              <a:buSzPts val="1400"/>
              <a:buNone/>
              <a:defRPr>
                <a:solidFill>
                  <a:schemeClr val="dk1"/>
                </a:solidFill>
              </a:defRPr>
            </a:lvl3pPr>
            <a:lvl4pPr lvl="3" algn="l">
              <a:lnSpc>
                <a:spcPct val="100000"/>
              </a:lnSpc>
              <a:spcBef>
                <a:spcPts val="0"/>
              </a:spcBef>
              <a:spcAft>
                <a:spcPts val="0"/>
              </a:spcAft>
              <a:buClr>
                <a:schemeClr val="dk1"/>
              </a:buClr>
              <a:buSzPts val="1400"/>
              <a:buNone/>
              <a:defRPr>
                <a:solidFill>
                  <a:schemeClr val="dk1"/>
                </a:solidFill>
              </a:defRPr>
            </a:lvl4pPr>
            <a:lvl5pPr lvl="4" algn="l">
              <a:lnSpc>
                <a:spcPct val="100000"/>
              </a:lnSpc>
              <a:spcBef>
                <a:spcPts val="0"/>
              </a:spcBef>
              <a:spcAft>
                <a:spcPts val="0"/>
              </a:spcAft>
              <a:buClr>
                <a:schemeClr val="dk1"/>
              </a:buClr>
              <a:buSzPts val="1400"/>
              <a:buNone/>
              <a:defRPr>
                <a:solidFill>
                  <a:schemeClr val="dk1"/>
                </a:solidFill>
              </a:defRPr>
            </a:lvl5pPr>
            <a:lvl6pPr lvl="5" algn="l">
              <a:lnSpc>
                <a:spcPct val="100000"/>
              </a:lnSpc>
              <a:spcBef>
                <a:spcPts val="0"/>
              </a:spcBef>
              <a:spcAft>
                <a:spcPts val="0"/>
              </a:spcAft>
              <a:buClr>
                <a:schemeClr val="dk1"/>
              </a:buClr>
              <a:buSzPts val="1400"/>
              <a:buNone/>
              <a:defRPr>
                <a:solidFill>
                  <a:schemeClr val="dk1"/>
                </a:solidFill>
              </a:defRPr>
            </a:lvl6pPr>
            <a:lvl7pPr lvl="6" algn="l">
              <a:lnSpc>
                <a:spcPct val="100000"/>
              </a:lnSpc>
              <a:spcBef>
                <a:spcPts val="0"/>
              </a:spcBef>
              <a:spcAft>
                <a:spcPts val="0"/>
              </a:spcAft>
              <a:buClr>
                <a:schemeClr val="dk1"/>
              </a:buClr>
              <a:buSzPts val="1400"/>
              <a:buNone/>
              <a:defRPr>
                <a:solidFill>
                  <a:schemeClr val="dk1"/>
                </a:solidFill>
              </a:defRPr>
            </a:lvl7pPr>
            <a:lvl8pPr lvl="7" algn="l">
              <a:lnSpc>
                <a:spcPct val="100000"/>
              </a:lnSpc>
              <a:spcBef>
                <a:spcPts val="0"/>
              </a:spcBef>
              <a:spcAft>
                <a:spcPts val="0"/>
              </a:spcAft>
              <a:buClr>
                <a:schemeClr val="dk1"/>
              </a:buClr>
              <a:buSzPts val="1400"/>
              <a:buNone/>
              <a:defRPr>
                <a:solidFill>
                  <a:schemeClr val="dk1"/>
                </a:solidFill>
              </a:defRPr>
            </a:lvl8pPr>
            <a:lvl9pPr lvl="8" algn="l">
              <a:lnSpc>
                <a:spcPct val="100000"/>
              </a:lnSpc>
              <a:spcBef>
                <a:spcPts val="0"/>
              </a:spcBef>
              <a:spcAft>
                <a:spcPts val="0"/>
              </a:spcAft>
              <a:buClr>
                <a:schemeClr val="dk1"/>
              </a:buClr>
              <a:buSzPts val="1400"/>
              <a:buNone/>
              <a:defRPr>
                <a:solidFill>
                  <a:schemeClr val="dk1"/>
                </a:solidFill>
              </a:defRPr>
            </a:lvl9pPr>
          </a:lstStyle>
          <a:p>
            <a:endParaRPr/>
          </a:p>
        </p:txBody>
      </p:sp>
      <p:sp>
        <p:nvSpPr>
          <p:cNvPr id="426" name="Google Shape;426;p18"/>
          <p:cNvSpPr txBox="1">
            <a:spLocks noGrp="1"/>
          </p:cNvSpPr>
          <p:nvPr>
            <p:ph type="dt" idx="10"/>
          </p:nvPr>
        </p:nvSpPr>
        <p:spPr>
          <a:xfrm>
            <a:off x="0" y="-321601"/>
            <a:ext cx="563175" cy="179400"/>
          </a:xfrm>
          <a:prstGeom prst="rect">
            <a:avLst/>
          </a:prstGeom>
          <a:noFill/>
          <a:ln>
            <a:noFill/>
          </a:ln>
        </p:spPr>
        <p:txBody>
          <a:bodyPr spcFirstLastPara="1" wrap="square" lIns="0" tIns="3600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7" name="Google Shape;427;p18"/>
          <p:cNvSpPr txBox="1">
            <a:spLocks noGrp="1"/>
          </p:cNvSpPr>
          <p:nvPr>
            <p:ph type="ftr" idx="11"/>
          </p:nvPr>
        </p:nvSpPr>
        <p:spPr>
          <a:xfrm>
            <a:off x="556999" y="6335743"/>
            <a:ext cx="7874325" cy="522300"/>
          </a:xfrm>
          <a:prstGeom prst="rect">
            <a:avLst/>
          </a:prstGeom>
          <a:noFill/>
          <a:ln>
            <a:noFill/>
          </a:ln>
        </p:spPr>
        <p:txBody>
          <a:bodyPr spcFirstLastPara="1" wrap="square" lIns="0" tIns="36000" rIns="0" bIns="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8" name="Google Shape;428;p18"/>
          <p:cNvSpPr txBox="1">
            <a:spLocks noGrp="1"/>
          </p:cNvSpPr>
          <p:nvPr>
            <p:ph type="sldNum" idx="12"/>
          </p:nvPr>
        </p:nvSpPr>
        <p:spPr>
          <a:xfrm>
            <a:off x="8531445" y="6335743"/>
            <a:ext cx="612450" cy="522300"/>
          </a:xfrm>
          <a:prstGeom prst="rect">
            <a:avLst/>
          </a:prstGeom>
          <a:noFill/>
          <a:ln>
            <a:noFill/>
          </a:ln>
        </p:spPr>
        <p:txBody>
          <a:bodyPr spcFirstLastPara="1" wrap="square" lIns="0" tIns="36000" rIns="0" bIns="0" anchor="t" anchorCtr="0">
            <a:noAutofit/>
          </a:bodyPr>
          <a:lstStyle>
            <a:lvl1pPr marL="0" marR="0" lvl="0"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1pPr>
            <a:lvl2pPr marL="0" marR="0" lvl="1"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2pPr>
            <a:lvl3pPr marL="0" marR="0" lvl="2"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3pPr>
            <a:lvl4pPr marL="0" marR="0" lvl="3"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4pPr>
            <a:lvl5pPr marL="0" marR="0" lvl="4"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5pPr>
            <a:lvl6pPr marL="0" marR="0" lvl="5"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6pPr>
            <a:lvl7pPr marL="0" marR="0" lvl="6"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7pPr>
            <a:lvl8pPr marL="0" marR="0" lvl="7"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8pPr>
            <a:lvl9pPr marL="0" marR="0" lvl="8"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9pPr>
          </a:lstStyle>
          <a:p>
            <a:fld id="{00000000-1234-1234-1234-123412341234}" type="slidenum">
              <a:rPr lang="en-US" smtClean="0"/>
              <a:pPr/>
              <a:t>‹#›</a:t>
            </a:fld>
            <a:endParaRPr lang="en-US"/>
          </a:p>
        </p:txBody>
      </p:sp>
      <p:pic>
        <p:nvPicPr>
          <p:cNvPr id="429" name="Google Shape;429;p18"/>
          <p:cNvPicPr preferRelativeResize="0"/>
          <p:nvPr/>
        </p:nvPicPr>
        <p:blipFill rotWithShape="1">
          <a:blip r:embed="rId3">
            <a:alphaModFix/>
          </a:blip>
          <a:srcRect l="376" r="377"/>
          <a:stretch/>
        </p:blipFill>
        <p:spPr>
          <a:xfrm>
            <a:off x="558046" y="6335743"/>
            <a:ext cx="286958" cy="183518"/>
          </a:xfrm>
          <a:prstGeom prst="rect">
            <a:avLst/>
          </a:prstGeom>
          <a:noFill/>
          <a:ln>
            <a:noFill/>
          </a:ln>
        </p:spPr>
      </p:pic>
      <p:grpSp>
        <p:nvGrpSpPr>
          <p:cNvPr id="430" name="Google Shape;430;p18"/>
          <p:cNvGrpSpPr/>
          <p:nvPr/>
        </p:nvGrpSpPr>
        <p:grpSpPr>
          <a:xfrm>
            <a:off x="558046" y="6335743"/>
            <a:ext cx="7927586" cy="183518"/>
            <a:chOff x="744061" y="6335743"/>
            <a:chExt cx="10570114" cy="183518"/>
          </a:xfrm>
        </p:grpSpPr>
        <p:sp>
          <p:nvSpPr>
            <p:cNvPr id="431" name="Google Shape;431;p18"/>
            <p:cNvSpPr/>
            <p:nvPr/>
          </p:nvSpPr>
          <p:spPr>
            <a:xfrm>
              <a:off x="11303254" y="6391909"/>
              <a:ext cx="10921" cy="126872"/>
            </a:xfrm>
            <a:custGeom>
              <a:avLst/>
              <a:gdLst/>
              <a:ahLst/>
              <a:cxnLst/>
              <a:rect l="l" t="t" r="r" b="b"/>
              <a:pathLst>
                <a:path w="10921" h="126872" extrusionOk="0">
                  <a:moveTo>
                    <a:pt x="10922" y="126873"/>
                  </a:moveTo>
                  <a:lnTo>
                    <a:pt x="0" y="126873"/>
                  </a:lnTo>
                  <a:lnTo>
                    <a:pt x="0" y="0"/>
                  </a:lnTo>
                  <a:lnTo>
                    <a:pt x="10922" y="0"/>
                  </a:lnTo>
                  <a:lnTo>
                    <a:pt x="10922" y="12687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350" b="0" i="0" u="none" strike="noStrike" cap="none">
                <a:solidFill>
                  <a:schemeClr val="dk1"/>
                </a:solidFill>
                <a:latin typeface="Tahoma"/>
                <a:ea typeface="Tahoma"/>
                <a:cs typeface="Tahoma"/>
                <a:sym typeface="Tahoma"/>
              </a:endParaRPr>
            </a:p>
          </p:txBody>
        </p:sp>
        <p:pic>
          <p:nvPicPr>
            <p:cNvPr id="432" name="Google Shape;432;p18"/>
            <p:cNvPicPr preferRelativeResize="0"/>
            <p:nvPr/>
          </p:nvPicPr>
          <p:blipFill rotWithShape="1">
            <a:blip r:embed="rId4">
              <a:alphaModFix/>
            </a:blip>
            <a:srcRect l="562" r="552"/>
            <a:stretch/>
          </p:blipFill>
          <p:spPr>
            <a:xfrm>
              <a:off x="744061" y="6335743"/>
              <a:ext cx="381212" cy="183518"/>
            </a:xfrm>
            <a:prstGeom prst="rect">
              <a:avLst/>
            </a:prstGeom>
            <a:noFill/>
            <a:ln>
              <a:noFill/>
            </a:ln>
          </p:spPr>
        </p:pic>
      </p:grpSp>
      <p:pic>
        <p:nvPicPr>
          <p:cNvPr id="433" name="Google Shape;433;p18"/>
          <p:cNvPicPr preferRelativeResize="0"/>
          <p:nvPr/>
        </p:nvPicPr>
        <p:blipFill rotWithShape="1">
          <a:blip r:embed="rId5">
            <a:alphaModFix/>
          </a:blip>
          <a:srcRect l="77355"/>
          <a:stretch/>
        </p:blipFill>
        <p:spPr>
          <a:xfrm>
            <a:off x="7073475" y="0"/>
            <a:ext cx="2070524" cy="6858000"/>
          </a:xfrm>
          <a:prstGeom prst="rect">
            <a:avLst/>
          </a:prstGeom>
          <a:noFill/>
          <a:ln>
            <a:noFill/>
          </a:ln>
        </p:spPr>
      </p:pic>
    </p:spTree>
    <p:extLst>
      <p:ext uri="{BB962C8B-B14F-4D97-AF65-F5344CB8AC3E}">
        <p14:creationId xmlns:p14="http://schemas.microsoft.com/office/powerpoint/2010/main" val="36044022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Portrait image with text">
  <p:cSld name="Portrait image with text">
    <p:spTree>
      <p:nvGrpSpPr>
        <p:cNvPr id="1"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a:stretch/>
        </p:blipFill>
        <p:spPr>
          <a:xfrm>
            <a:off x="0" y="1"/>
            <a:ext cx="9144002" cy="6858001"/>
          </a:xfrm>
          <a:prstGeom prst="rect">
            <a:avLst/>
          </a:prstGeom>
          <a:noFill/>
          <a:ln>
            <a:noFill/>
          </a:ln>
        </p:spPr>
      </p:pic>
    </p:spTree>
    <p:extLst>
      <p:ext uri="{BB962C8B-B14F-4D97-AF65-F5344CB8AC3E}">
        <p14:creationId xmlns:p14="http://schemas.microsoft.com/office/powerpoint/2010/main" val="31332706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ullets only">
  <p:cSld name="Bullets only">
    <p:spTree>
      <p:nvGrpSpPr>
        <p:cNvPr id="1" name="Shape 22"/>
        <p:cNvGrpSpPr/>
        <p:nvPr/>
      </p:nvGrpSpPr>
      <p:grpSpPr>
        <a:xfrm>
          <a:off x="0" y="0"/>
          <a:ext cx="0" cy="0"/>
          <a:chOff x="0" y="0"/>
          <a:chExt cx="0" cy="0"/>
        </a:xfrm>
      </p:grpSpPr>
      <p:pic>
        <p:nvPicPr>
          <p:cNvPr id="23" name="Google Shape;23;p5"/>
          <p:cNvPicPr preferRelativeResize="0"/>
          <p:nvPr/>
        </p:nvPicPr>
        <p:blipFill rotWithShape="1">
          <a:blip r:embed="rId2">
            <a:alphaModFix/>
          </a:blip>
          <a:srcRect/>
          <a:stretch/>
        </p:blipFill>
        <p:spPr>
          <a:xfrm>
            <a:off x="0" y="1"/>
            <a:ext cx="9144002" cy="6858001"/>
          </a:xfrm>
          <a:prstGeom prst="rect">
            <a:avLst/>
          </a:prstGeom>
          <a:noFill/>
          <a:ln>
            <a:noFill/>
          </a:ln>
        </p:spPr>
      </p:pic>
    </p:spTree>
    <p:extLst>
      <p:ext uri="{BB962C8B-B14F-4D97-AF65-F5344CB8AC3E}">
        <p14:creationId xmlns:p14="http://schemas.microsoft.com/office/powerpoint/2010/main" val="32176954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83A6F-19DC-207E-20A6-2346763A8924}"/>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C58D99F3-4F9D-2F8C-2F51-B4C69E2F43D1}"/>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3AF496E-9AAA-E3E4-6AA9-920257C2A23C}"/>
              </a:ext>
            </a:extLst>
          </p:cNvPr>
          <p:cNvSpPr>
            <a:spLocks noGrp="1"/>
          </p:cNvSpPr>
          <p:nvPr>
            <p:ph type="dt" sz="half" idx="10"/>
          </p:nvPr>
        </p:nvSpPr>
        <p:spPr/>
        <p:txBody>
          <a:bodyPr/>
          <a:lstStyle/>
          <a:p>
            <a:fld id="{A8A94CBA-46BA-4EE9-B5A7-F8E28227AB56}" type="datetimeFigureOut">
              <a:rPr lang="en-GB" smtClean="0"/>
              <a:t>15/10/2024</a:t>
            </a:fld>
            <a:endParaRPr lang="en-GB"/>
          </a:p>
        </p:txBody>
      </p:sp>
      <p:sp>
        <p:nvSpPr>
          <p:cNvPr id="5" name="Footer Placeholder 4">
            <a:extLst>
              <a:ext uri="{FF2B5EF4-FFF2-40B4-BE49-F238E27FC236}">
                <a16:creationId xmlns:a16="http://schemas.microsoft.com/office/drawing/2014/main" id="{F2384BB7-15E0-20C8-9214-0117E063288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B2A317-1F61-2367-711E-F72EABF8897E}"/>
              </a:ext>
            </a:extLst>
          </p:cNvPr>
          <p:cNvSpPr>
            <a:spLocks noGrp="1"/>
          </p:cNvSpPr>
          <p:nvPr>
            <p:ph type="sldNum" sz="quarter" idx="12"/>
          </p:nvPr>
        </p:nvSpPr>
        <p:spPr/>
        <p:txBody>
          <a:bodyPr/>
          <a:lstStyle/>
          <a:p>
            <a:fld id="{EF98556E-4905-4590-8083-EA27E1A6A292}" type="slidenum">
              <a:rPr lang="en-GB" smtClean="0"/>
              <a:t>‹#›</a:t>
            </a:fld>
            <a:endParaRPr lang="en-GB"/>
          </a:p>
        </p:txBody>
      </p:sp>
    </p:spTree>
    <p:extLst>
      <p:ext uri="{BB962C8B-B14F-4D97-AF65-F5344CB8AC3E}">
        <p14:creationId xmlns:p14="http://schemas.microsoft.com/office/powerpoint/2010/main" val="227776476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19622-3DF6-D781-D2FA-3BC10707654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17F2B3D-533E-F435-FAC3-1534B5CF9B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BC912A5-9C0F-C7BA-E31A-B87E3DFC2D0C}"/>
              </a:ext>
            </a:extLst>
          </p:cNvPr>
          <p:cNvSpPr>
            <a:spLocks noGrp="1"/>
          </p:cNvSpPr>
          <p:nvPr>
            <p:ph type="dt" sz="half" idx="10"/>
          </p:nvPr>
        </p:nvSpPr>
        <p:spPr/>
        <p:txBody>
          <a:bodyPr/>
          <a:lstStyle/>
          <a:p>
            <a:fld id="{A8A94CBA-46BA-4EE9-B5A7-F8E28227AB56}" type="datetimeFigureOut">
              <a:rPr lang="en-GB" smtClean="0"/>
              <a:t>15/10/2024</a:t>
            </a:fld>
            <a:endParaRPr lang="en-GB"/>
          </a:p>
        </p:txBody>
      </p:sp>
      <p:sp>
        <p:nvSpPr>
          <p:cNvPr id="5" name="Footer Placeholder 4">
            <a:extLst>
              <a:ext uri="{FF2B5EF4-FFF2-40B4-BE49-F238E27FC236}">
                <a16:creationId xmlns:a16="http://schemas.microsoft.com/office/drawing/2014/main" id="{807028F5-91D1-DF01-D627-217737CAB25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9BF5016-F510-FDEC-9CAD-20537294228C}"/>
              </a:ext>
            </a:extLst>
          </p:cNvPr>
          <p:cNvSpPr>
            <a:spLocks noGrp="1"/>
          </p:cNvSpPr>
          <p:nvPr>
            <p:ph type="sldNum" sz="quarter" idx="12"/>
          </p:nvPr>
        </p:nvSpPr>
        <p:spPr/>
        <p:txBody>
          <a:bodyPr/>
          <a:lstStyle/>
          <a:p>
            <a:fld id="{EF98556E-4905-4590-8083-EA27E1A6A292}" type="slidenum">
              <a:rPr lang="en-GB" smtClean="0"/>
              <a:t>‹#›</a:t>
            </a:fld>
            <a:endParaRPr lang="en-GB"/>
          </a:p>
        </p:txBody>
      </p:sp>
    </p:spTree>
    <p:extLst>
      <p:ext uri="{BB962C8B-B14F-4D97-AF65-F5344CB8AC3E}">
        <p14:creationId xmlns:p14="http://schemas.microsoft.com/office/powerpoint/2010/main" val="22400979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9B429-6374-06AD-E060-FDEF0FF40577}"/>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357A74F-9559-2A3E-C060-AC401ECD4A6C}"/>
              </a:ext>
            </a:extLst>
          </p:cNvPr>
          <p:cNvSpPr>
            <a:spLocks noGrp="1"/>
          </p:cNvSpPr>
          <p:nvPr>
            <p:ph type="body" idx="1"/>
          </p:nvPr>
        </p:nvSpPr>
        <p:spPr>
          <a:xfrm>
            <a:off x="623888" y="4589464"/>
            <a:ext cx="7886700" cy="150018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7E1001-8DCC-F987-6326-FCDF817CA897}"/>
              </a:ext>
            </a:extLst>
          </p:cNvPr>
          <p:cNvSpPr>
            <a:spLocks noGrp="1"/>
          </p:cNvSpPr>
          <p:nvPr>
            <p:ph type="dt" sz="half" idx="10"/>
          </p:nvPr>
        </p:nvSpPr>
        <p:spPr/>
        <p:txBody>
          <a:bodyPr/>
          <a:lstStyle/>
          <a:p>
            <a:fld id="{A8A94CBA-46BA-4EE9-B5A7-F8E28227AB56}" type="datetimeFigureOut">
              <a:rPr lang="en-GB" smtClean="0"/>
              <a:t>15/10/2024</a:t>
            </a:fld>
            <a:endParaRPr lang="en-GB"/>
          </a:p>
        </p:txBody>
      </p:sp>
      <p:sp>
        <p:nvSpPr>
          <p:cNvPr id="5" name="Footer Placeholder 4">
            <a:extLst>
              <a:ext uri="{FF2B5EF4-FFF2-40B4-BE49-F238E27FC236}">
                <a16:creationId xmlns:a16="http://schemas.microsoft.com/office/drawing/2014/main" id="{3BEC6248-7A4E-4D68-C77D-B0FC2BB701A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01B9A66-D87A-4B6A-4751-99FEDD5ABCC3}"/>
              </a:ext>
            </a:extLst>
          </p:cNvPr>
          <p:cNvSpPr>
            <a:spLocks noGrp="1"/>
          </p:cNvSpPr>
          <p:nvPr>
            <p:ph type="sldNum" sz="quarter" idx="12"/>
          </p:nvPr>
        </p:nvSpPr>
        <p:spPr/>
        <p:txBody>
          <a:bodyPr/>
          <a:lstStyle/>
          <a:p>
            <a:fld id="{EF98556E-4905-4590-8083-EA27E1A6A292}" type="slidenum">
              <a:rPr lang="en-GB" smtClean="0"/>
              <a:t>‹#›</a:t>
            </a:fld>
            <a:endParaRPr lang="en-GB"/>
          </a:p>
        </p:txBody>
      </p:sp>
    </p:spTree>
    <p:extLst>
      <p:ext uri="{BB962C8B-B14F-4D97-AF65-F5344CB8AC3E}">
        <p14:creationId xmlns:p14="http://schemas.microsoft.com/office/powerpoint/2010/main" val="2235569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7037F-8DE8-BFAF-B5BC-E76258C00BE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3ABA484-0619-E1D4-1332-962247A279A7}"/>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01B158D-E36A-CA70-F114-E7A5234DA04D}"/>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7A0901A-F335-3CAD-EC63-A8D5E1B3E6AB}"/>
              </a:ext>
            </a:extLst>
          </p:cNvPr>
          <p:cNvSpPr>
            <a:spLocks noGrp="1"/>
          </p:cNvSpPr>
          <p:nvPr>
            <p:ph type="dt" sz="half" idx="10"/>
          </p:nvPr>
        </p:nvSpPr>
        <p:spPr/>
        <p:txBody>
          <a:bodyPr/>
          <a:lstStyle/>
          <a:p>
            <a:fld id="{A8A94CBA-46BA-4EE9-B5A7-F8E28227AB56}" type="datetimeFigureOut">
              <a:rPr lang="en-GB" smtClean="0"/>
              <a:t>15/10/2024</a:t>
            </a:fld>
            <a:endParaRPr lang="en-GB"/>
          </a:p>
        </p:txBody>
      </p:sp>
      <p:sp>
        <p:nvSpPr>
          <p:cNvPr id="6" name="Footer Placeholder 5">
            <a:extLst>
              <a:ext uri="{FF2B5EF4-FFF2-40B4-BE49-F238E27FC236}">
                <a16:creationId xmlns:a16="http://schemas.microsoft.com/office/drawing/2014/main" id="{5E99967B-C101-4558-A266-84B5DC0C073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ED3F8FF-4FC0-B3AE-0D24-3FB4DBDC1059}"/>
              </a:ext>
            </a:extLst>
          </p:cNvPr>
          <p:cNvSpPr>
            <a:spLocks noGrp="1"/>
          </p:cNvSpPr>
          <p:nvPr>
            <p:ph type="sldNum" sz="quarter" idx="12"/>
          </p:nvPr>
        </p:nvSpPr>
        <p:spPr/>
        <p:txBody>
          <a:bodyPr/>
          <a:lstStyle/>
          <a:p>
            <a:fld id="{EF98556E-4905-4590-8083-EA27E1A6A292}" type="slidenum">
              <a:rPr lang="en-GB" smtClean="0"/>
              <a:t>‹#›</a:t>
            </a:fld>
            <a:endParaRPr lang="en-GB"/>
          </a:p>
        </p:txBody>
      </p:sp>
    </p:spTree>
    <p:extLst>
      <p:ext uri="{BB962C8B-B14F-4D97-AF65-F5344CB8AC3E}">
        <p14:creationId xmlns:p14="http://schemas.microsoft.com/office/powerpoint/2010/main" val="11262683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35538-0995-4DE3-01D9-A9A9A2649EC0}"/>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D1CC4DA-20A5-A28E-4334-79A8103BC33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610076F2-9ACD-4894-9ED4-33260A2CE1A8}"/>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BB28FECE-C57B-D0EE-6B56-B6326E24B881}"/>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0652DBAE-C4A7-BC1F-F7D2-E48D6C04348E}"/>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6C9DAB2-179E-BE5C-1624-95BE2FB1BD62}"/>
              </a:ext>
            </a:extLst>
          </p:cNvPr>
          <p:cNvSpPr>
            <a:spLocks noGrp="1"/>
          </p:cNvSpPr>
          <p:nvPr>
            <p:ph type="dt" sz="half" idx="10"/>
          </p:nvPr>
        </p:nvSpPr>
        <p:spPr/>
        <p:txBody>
          <a:bodyPr/>
          <a:lstStyle/>
          <a:p>
            <a:fld id="{A8A94CBA-46BA-4EE9-B5A7-F8E28227AB56}" type="datetimeFigureOut">
              <a:rPr lang="en-GB" smtClean="0"/>
              <a:t>15/10/2024</a:t>
            </a:fld>
            <a:endParaRPr lang="en-GB"/>
          </a:p>
        </p:txBody>
      </p:sp>
      <p:sp>
        <p:nvSpPr>
          <p:cNvPr id="8" name="Footer Placeholder 7">
            <a:extLst>
              <a:ext uri="{FF2B5EF4-FFF2-40B4-BE49-F238E27FC236}">
                <a16:creationId xmlns:a16="http://schemas.microsoft.com/office/drawing/2014/main" id="{2BB0F3E7-8572-A92F-81DE-E8A225CE96C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DD4F94C-64AF-A9E3-C23A-43CA93DBFC6C}"/>
              </a:ext>
            </a:extLst>
          </p:cNvPr>
          <p:cNvSpPr>
            <a:spLocks noGrp="1"/>
          </p:cNvSpPr>
          <p:nvPr>
            <p:ph type="sldNum" sz="quarter" idx="12"/>
          </p:nvPr>
        </p:nvSpPr>
        <p:spPr/>
        <p:txBody>
          <a:bodyPr/>
          <a:lstStyle/>
          <a:p>
            <a:fld id="{EF98556E-4905-4590-8083-EA27E1A6A292}" type="slidenum">
              <a:rPr lang="en-GB" smtClean="0"/>
              <a:t>‹#›</a:t>
            </a:fld>
            <a:endParaRPr lang="en-GB"/>
          </a:p>
        </p:txBody>
      </p:sp>
    </p:spTree>
    <p:extLst>
      <p:ext uri="{BB962C8B-B14F-4D97-AF65-F5344CB8AC3E}">
        <p14:creationId xmlns:p14="http://schemas.microsoft.com/office/powerpoint/2010/main" val="275346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5F834-5361-1C55-CBA3-53AEA4D3824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FD21DDF-AD58-59F8-08CC-08A7CFBB2FC2}"/>
              </a:ext>
            </a:extLst>
          </p:cNvPr>
          <p:cNvSpPr>
            <a:spLocks noGrp="1"/>
          </p:cNvSpPr>
          <p:nvPr>
            <p:ph type="dt" sz="half" idx="10"/>
          </p:nvPr>
        </p:nvSpPr>
        <p:spPr/>
        <p:txBody>
          <a:bodyPr/>
          <a:lstStyle/>
          <a:p>
            <a:fld id="{A8A94CBA-46BA-4EE9-B5A7-F8E28227AB56}" type="datetimeFigureOut">
              <a:rPr lang="en-GB" smtClean="0"/>
              <a:t>15/10/2024</a:t>
            </a:fld>
            <a:endParaRPr lang="en-GB"/>
          </a:p>
        </p:txBody>
      </p:sp>
      <p:sp>
        <p:nvSpPr>
          <p:cNvPr id="4" name="Footer Placeholder 3">
            <a:extLst>
              <a:ext uri="{FF2B5EF4-FFF2-40B4-BE49-F238E27FC236}">
                <a16:creationId xmlns:a16="http://schemas.microsoft.com/office/drawing/2014/main" id="{C64B94D8-0F6E-86A5-C210-E194FC1DF1F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1AF07BB-537E-1540-C84D-98CC64CA5D0A}"/>
              </a:ext>
            </a:extLst>
          </p:cNvPr>
          <p:cNvSpPr>
            <a:spLocks noGrp="1"/>
          </p:cNvSpPr>
          <p:nvPr>
            <p:ph type="sldNum" sz="quarter" idx="12"/>
          </p:nvPr>
        </p:nvSpPr>
        <p:spPr/>
        <p:txBody>
          <a:bodyPr/>
          <a:lstStyle/>
          <a:p>
            <a:fld id="{EF98556E-4905-4590-8083-EA27E1A6A292}" type="slidenum">
              <a:rPr lang="en-GB" smtClean="0"/>
              <a:t>‹#›</a:t>
            </a:fld>
            <a:endParaRPr lang="en-GB"/>
          </a:p>
        </p:txBody>
      </p:sp>
    </p:spTree>
    <p:extLst>
      <p:ext uri="{BB962C8B-B14F-4D97-AF65-F5344CB8AC3E}">
        <p14:creationId xmlns:p14="http://schemas.microsoft.com/office/powerpoint/2010/main" val="33694595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05B1-4C42-75D9-D377-F4C5E0156891}"/>
              </a:ext>
            </a:extLst>
          </p:cNvPr>
          <p:cNvSpPr>
            <a:spLocks noGrp="1"/>
          </p:cNvSpPr>
          <p:nvPr>
            <p:ph type="dt" sz="half" idx="10"/>
          </p:nvPr>
        </p:nvSpPr>
        <p:spPr/>
        <p:txBody>
          <a:bodyPr/>
          <a:lstStyle/>
          <a:p>
            <a:fld id="{A8A94CBA-46BA-4EE9-B5A7-F8E28227AB56}" type="datetimeFigureOut">
              <a:rPr lang="en-GB" smtClean="0"/>
              <a:t>15/10/2024</a:t>
            </a:fld>
            <a:endParaRPr lang="en-GB"/>
          </a:p>
        </p:txBody>
      </p:sp>
      <p:sp>
        <p:nvSpPr>
          <p:cNvPr id="3" name="Footer Placeholder 2">
            <a:extLst>
              <a:ext uri="{FF2B5EF4-FFF2-40B4-BE49-F238E27FC236}">
                <a16:creationId xmlns:a16="http://schemas.microsoft.com/office/drawing/2014/main" id="{6962E901-4D50-AD82-5D54-8AD38648CA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E7D1FB0-4EB4-A102-1D6F-07F4EDEDF69F}"/>
              </a:ext>
            </a:extLst>
          </p:cNvPr>
          <p:cNvSpPr>
            <a:spLocks noGrp="1"/>
          </p:cNvSpPr>
          <p:nvPr>
            <p:ph type="sldNum" sz="quarter" idx="12"/>
          </p:nvPr>
        </p:nvSpPr>
        <p:spPr/>
        <p:txBody>
          <a:bodyPr/>
          <a:lstStyle/>
          <a:p>
            <a:fld id="{EF98556E-4905-4590-8083-EA27E1A6A292}" type="slidenum">
              <a:rPr lang="en-GB" smtClean="0"/>
              <a:t>‹#›</a:t>
            </a:fld>
            <a:endParaRPr lang="en-GB"/>
          </a:p>
        </p:txBody>
      </p:sp>
    </p:spTree>
    <p:extLst>
      <p:ext uri="{BB962C8B-B14F-4D97-AF65-F5344CB8AC3E}">
        <p14:creationId xmlns:p14="http://schemas.microsoft.com/office/powerpoint/2010/main" val="14738090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B280A-367C-9794-4228-828BDB5BB2CB}"/>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32062EF-A64D-F627-010E-9BB8AB94DF80}"/>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152BF32-3A7E-54DC-EFE4-398F225E5EF3}"/>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9A27C084-239E-FD53-D1F8-C02BA4689575}"/>
              </a:ext>
            </a:extLst>
          </p:cNvPr>
          <p:cNvSpPr>
            <a:spLocks noGrp="1"/>
          </p:cNvSpPr>
          <p:nvPr>
            <p:ph type="dt" sz="half" idx="10"/>
          </p:nvPr>
        </p:nvSpPr>
        <p:spPr/>
        <p:txBody>
          <a:bodyPr/>
          <a:lstStyle/>
          <a:p>
            <a:fld id="{A8A94CBA-46BA-4EE9-B5A7-F8E28227AB56}" type="datetimeFigureOut">
              <a:rPr lang="en-GB" smtClean="0"/>
              <a:t>15/10/2024</a:t>
            </a:fld>
            <a:endParaRPr lang="en-GB"/>
          </a:p>
        </p:txBody>
      </p:sp>
      <p:sp>
        <p:nvSpPr>
          <p:cNvPr id="6" name="Footer Placeholder 5">
            <a:extLst>
              <a:ext uri="{FF2B5EF4-FFF2-40B4-BE49-F238E27FC236}">
                <a16:creationId xmlns:a16="http://schemas.microsoft.com/office/drawing/2014/main" id="{D525ED5C-BC26-A8F9-22B2-55E0E39211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0822829-31FD-0782-4846-D33A2B7F8EBC}"/>
              </a:ext>
            </a:extLst>
          </p:cNvPr>
          <p:cNvSpPr>
            <a:spLocks noGrp="1"/>
          </p:cNvSpPr>
          <p:nvPr>
            <p:ph type="sldNum" sz="quarter" idx="12"/>
          </p:nvPr>
        </p:nvSpPr>
        <p:spPr/>
        <p:txBody>
          <a:bodyPr/>
          <a:lstStyle/>
          <a:p>
            <a:fld id="{EF98556E-4905-4590-8083-EA27E1A6A292}" type="slidenum">
              <a:rPr lang="en-GB" smtClean="0"/>
              <a:t>‹#›</a:t>
            </a:fld>
            <a:endParaRPr lang="en-GB"/>
          </a:p>
        </p:txBody>
      </p:sp>
    </p:spTree>
    <p:extLst>
      <p:ext uri="{BB962C8B-B14F-4D97-AF65-F5344CB8AC3E}">
        <p14:creationId xmlns:p14="http://schemas.microsoft.com/office/powerpoint/2010/main" val="1151840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4 divider">
  <p:cSld name="c4 divider">
    <p:bg>
      <p:bgPr>
        <a:solidFill>
          <a:schemeClr val="dk1"/>
        </a:solidFill>
        <a:effectLst/>
      </p:bgPr>
    </p:bg>
    <p:spTree>
      <p:nvGrpSpPr>
        <p:cNvPr id="1" name="Shape 434"/>
        <p:cNvGrpSpPr/>
        <p:nvPr/>
      </p:nvGrpSpPr>
      <p:grpSpPr>
        <a:xfrm>
          <a:off x="0" y="0"/>
          <a:ext cx="0" cy="0"/>
          <a:chOff x="0" y="0"/>
          <a:chExt cx="0" cy="0"/>
        </a:xfrm>
      </p:grpSpPr>
      <p:pic>
        <p:nvPicPr>
          <p:cNvPr id="435" name="Google Shape;435;p19"/>
          <p:cNvPicPr preferRelativeResize="0"/>
          <p:nvPr/>
        </p:nvPicPr>
        <p:blipFill rotWithShape="1">
          <a:blip r:embed="rId2">
            <a:alphaModFix/>
          </a:blip>
          <a:srcRect/>
          <a:stretch/>
        </p:blipFill>
        <p:spPr>
          <a:xfrm>
            <a:off x="-2" y="0"/>
            <a:ext cx="9144000" cy="6858000"/>
          </a:xfrm>
          <a:prstGeom prst="rect">
            <a:avLst/>
          </a:prstGeom>
          <a:noFill/>
          <a:ln>
            <a:noFill/>
          </a:ln>
        </p:spPr>
      </p:pic>
      <p:sp>
        <p:nvSpPr>
          <p:cNvPr id="436" name="Google Shape;436;p19"/>
          <p:cNvSpPr>
            <a:spLocks noGrp="1"/>
          </p:cNvSpPr>
          <p:nvPr>
            <p:ph type="pic" idx="2"/>
          </p:nvPr>
        </p:nvSpPr>
        <p:spPr>
          <a:xfrm>
            <a:off x="596644" y="759250"/>
            <a:ext cx="4074750" cy="5334000"/>
          </a:xfrm>
          <a:prstGeom prst="ellipse">
            <a:avLst/>
          </a:prstGeom>
          <a:noFill/>
          <a:ln>
            <a:noFill/>
          </a:ln>
        </p:spPr>
      </p:sp>
      <p:pic>
        <p:nvPicPr>
          <p:cNvPr id="437" name="Google Shape;437;p19"/>
          <p:cNvPicPr preferRelativeResize="0"/>
          <p:nvPr/>
        </p:nvPicPr>
        <p:blipFill rotWithShape="1">
          <a:blip r:embed="rId3">
            <a:alphaModFix/>
          </a:blip>
          <a:srcRect l="41238"/>
          <a:stretch/>
        </p:blipFill>
        <p:spPr>
          <a:xfrm>
            <a:off x="3770962" y="0"/>
            <a:ext cx="5373039" cy="6858000"/>
          </a:xfrm>
          <a:prstGeom prst="rect">
            <a:avLst/>
          </a:prstGeom>
          <a:noFill/>
          <a:ln>
            <a:noFill/>
          </a:ln>
        </p:spPr>
      </p:pic>
      <p:sp>
        <p:nvSpPr>
          <p:cNvPr id="438" name="Google Shape;438;p19"/>
          <p:cNvSpPr txBox="1">
            <a:spLocks noGrp="1"/>
          </p:cNvSpPr>
          <p:nvPr>
            <p:ph type="title"/>
          </p:nvPr>
        </p:nvSpPr>
        <p:spPr>
          <a:xfrm>
            <a:off x="5342382" y="2484575"/>
            <a:ext cx="3237075" cy="16620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rgbClr val="FFFFFF"/>
              </a:buClr>
              <a:buSzPts val="2700"/>
              <a:buFont typeface="Tahoma"/>
              <a:buNone/>
              <a:defRPr sz="2025">
                <a:solidFill>
                  <a:srgbClr val="FFFFFF"/>
                </a:solidFill>
              </a:defRPr>
            </a:lvl1pPr>
            <a:lvl2pPr lvl="1" algn="l">
              <a:lnSpc>
                <a:spcPct val="100000"/>
              </a:lnSpc>
              <a:spcBef>
                <a:spcPts val="0"/>
              </a:spcBef>
              <a:spcAft>
                <a:spcPts val="0"/>
              </a:spcAft>
              <a:buClr>
                <a:srgbClr val="FFFFFF"/>
              </a:buClr>
              <a:buSzPts val="1400"/>
              <a:buNone/>
              <a:defRPr>
                <a:solidFill>
                  <a:srgbClr val="FFFFFF"/>
                </a:solidFill>
              </a:defRPr>
            </a:lvl2pPr>
            <a:lvl3pPr lvl="2" algn="l">
              <a:lnSpc>
                <a:spcPct val="100000"/>
              </a:lnSpc>
              <a:spcBef>
                <a:spcPts val="0"/>
              </a:spcBef>
              <a:spcAft>
                <a:spcPts val="0"/>
              </a:spcAft>
              <a:buClr>
                <a:srgbClr val="FFFFFF"/>
              </a:buClr>
              <a:buSzPts val="1400"/>
              <a:buNone/>
              <a:defRPr>
                <a:solidFill>
                  <a:srgbClr val="FFFFFF"/>
                </a:solidFill>
              </a:defRPr>
            </a:lvl3pPr>
            <a:lvl4pPr lvl="3" algn="l">
              <a:lnSpc>
                <a:spcPct val="100000"/>
              </a:lnSpc>
              <a:spcBef>
                <a:spcPts val="0"/>
              </a:spcBef>
              <a:spcAft>
                <a:spcPts val="0"/>
              </a:spcAft>
              <a:buClr>
                <a:srgbClr val="FFFFFF"/>
              </a:buClr>
              <a:buSzPts val="1400"/>
              <a:buNone/>
              <a:defRPr>
                <a:solidFill>
                  <a:srgbClr val="FFFFFF"/>
                </a:solidFill>
              </a:defRPr>
            </a:lvl4pPr>
            <a:lvl5pPr lvl="4" algn="l">
              <a:lnSpc>
                <a:spcPct val="100000"/>
              </a:lnSpc>
              <a:spcBef>
                <a:spcPts val="0"/>
              </a:spcBef>
              <a:spcAft>
                <a:spcPts val="0"/>
              </a:spcAft>
              <a:buClr>
                <a:srgbClr val="FFFFFF"/>
              </a:buClr>
              <a:buSzPts val="1400"/>
              <a:buNone/>
              <a:defRPr>
                <a:solidFill>
                  <a:srgbClr val="FFFFFF"/>
                </a:solidFill>
              </a:defRPr>
            </a:lvl5pPr>
            <a:lvl6pPr lvl="5" algn="l">
              <a:lnSpc>
                <a:spcPct val="100000"/>
              </a:lnSpc>
              <a:spcBef>
                <a:spcPts val="0"/>
              </a:spcBef>
              <a:spcAft>
                <a:spcPts val="0"/>
              </a:spcAft>
              <a:buClr>
                <a:srgbClr val="FFFFFF"/>
              </a:buClr>
              <a:buSzPts val="1400"/>
              <a:buNone/>
              <a:defRPr>
                <a:solidFill>
                  <a:srgbClr val="FFFFFF"/>
                </a:solidFill>
              </a:defRPr>
            </a:lvl6pPr>
            <a:lvl7pPr lvl="6" algn="l">
              <a:lnSpc>
                <a:spcPct val="100000"/>
              </a:lnSpc>
              <a:spcBef>
                <a:spcPts val="0"/>
              </a:spcBef>
              <a:spcAft>
                <a:spcPts val="0"/>
              </a:spcAft>
              <a:buClr>
                <a:srgbClr val="FFFFFF"/>
              </a:buClr>
              <a:buSzPts val="1400"/>
              <a:buNone/>
              <a:defRPr>
                <a:solidFill>
                  <a:srgbClr val="FFFFFF"/>
                </a:solidFill>
              </a:defRPr>
            </a:lvl7pPr>
            <a:lvl8pPr lvl="7" algn="l">
              <a:lnSpc>
                <a:spcPct val="100000"/>
              </a:lnSpc>
              <a:spcBef>
                <a:spcPts val="0"/>
              </a:spcBef>
              <a:spcAft>
                <a:spcPts val="0"/>
              </a:spcAft>
              <a:buClr>
                <a:srgbClr val="FFFFFF"/>
              </a:buClr>
              <a:buSzPts val="1400"/>
              <a:buNone/>
              <a:defRPr>
                <a:solidFill>
                  <a:srgbClr val="FFFFFF"/>
                </a:solidFill>
              </a:defRPr>
            </a:lvl8pPr>
            <a:lvl9pPr lvl="8" algn="l">
              <a:lnSpc>
                <a:spcPct val="100000"/>
              </a:lnSpc>
              <a:spcBef>
                <a:spcPts val="0"/>
              </a:spcBef>
              <a:spcAft>
                <a:spcPts val="0"/>
              </a:spcAft>
              <a:buClr>
                <a:srgbClr val="FFFFFF"/>
              </a:buClr>
              <a:buSzPts val="1400"/>
              <a:buNone/>
              <a:defRPr>
                <a:solidFill>
                  <a:srgbClr val="FFFFFF"/>
                </a:solidFill>
              </a:defRPr>
            </a:lvl9pPr>
          </a:lstStyle>
          <a:p>
            <a:endParaRPr/>
          </a:p>
        </p:txBody>
      </p:sp>
      <p:sp>
        <p:nvSpPr>
          <p:cNvPr id="439" name="Google Shape;439;p19"/>
          <p:cNvSpPr txBox="1">
            <a:spLocks noGrp="1"/>
          </p:cNvSpPr>
          <p:nvPr>
            <p:ph type="dt" idx="10"/>
          </p:nvPr>
        </p:nvSpPr>
        <p:spPr>
          <a:xfrm>
            <a:off x="0" y="-321601"/>
            <a:ext cx="563175" cy="179400"/>
          </a:xfrm>
          <a:prstGeom prst="rect">
            <a:avLst/>
          </a:prstGeom>
          <a:noFill/>
          <a:ln>
            <a:noFill/>
          </a:ln>
        </p:spPr>
        <p:txBody>
          <a:bodyPr spcFirstLastPara="1" wrap="square" lIns="0" tIns="3600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0" name="Google Shape;440;p19"/>
          <p:cNvSpPr txBox="1">
            <a:spLocks noGrp="1"/>
          </p:cNvSpPr>
          <p:nvPr>
            <p:ph type="ftr" idx="11"/>
          </p:nvPr>
        </p:nvSpPr>
        <p:spPr>
          <a:xfrm>
            <a:off x="556999" y="6335743"/>
            <a:ext cx="7874325" cy="522300"/>
          </a:xfrm>
          <a:prstGeom prst="rect">
            <a:avLst/>
          </a:prstGeom>
          <a:noFill/>
          <a:ln>
            <a:noFill/>
          </a:ln>
        </p:spPr>
        <p:txBody>
          <a:bodyPr spcFirstLastPara="1" wrap="square" lIns="0" tIns="36000" rIns="0" bIns="0" anchor="t" anchorCtr="0">
            <a:noAutofit/>
          </a:bodyPr>
          <a:lstStyle>
            <a:lvl1pPr lvl="0" algn="r">
              <a:lnSpc>
                <a:spcPct val="100000"/>
              </a:lnSpc>
              <a:spcBef>
                <a:spcPts val="0"/>
              </a:spcBef>
              <a:spcAft>
                <a:spcPts val="0"/>
              </a:spcAft>
              <a:buClr>
                <a:srgbClr val="FFFFFF"/>
              </a:buClr>
              <a:buSzPts val="1400"/>
              <a:buNone/>
              <a:defRPr>
                <a:solidFill>
                  <a:srgbClr val="FFFFFF"/>
                </a:solidFill>
              </a:defRPr>
            </a:lvl1pPr>
            <a:lvl2pPr lvl="1" algn="l">
              <a:lnSpc>
                <a:spcPct val="100000"/>
              </a:lnSpc>
              <a:spcBef>
                <a:spcPts val="0"/>
              </a:spcBef>
              <a:spcAft>
                <a:spcPts val="0"/>
              </a:spcAft>
              <a:buClr>
                <a:srgbClr val="FFFFFF"/>
              </a:buClr>
              <a:buSzPts val="1400"/>
              <a:buNone/>
              <a:defRPr>
                <a:solidFill>
                  <a:srgbClr val="FFFFFF"/>
                </a:solidFill>
              </a:defRPr>
            </a:lvl2pPr>
            <a:lvl3pPr lvl="2" algn="l">
              <a:lnSpc>
                <a:spcPct val="100000"/>
              </a:lnSpc>
              <a:spcBef>
                <a:spcPts val="0"/>
              </a:spcBef>
              <a:spcAft>
                <a:spcPts val="0"/>
              </a:spcAft>
              <a:buClr>
                <a:srgbClr val="FFFFFF"/>
              </a:buClr>
              <a:buSzPts val="1400"/>
              <a:buNone/>
              <a:defRPr>
                <a:solidFill>
                  <a:srgbClr val="FFFFFF"/>
                </a:solidFill>
              </a:defRPr>
            </a:lvl3pPr>
            <a:lvl4pPr lvl="3" algn="l">
              <a:lnSpc>
                <a:spcPct val="100000"/>
              </a:lnSpc>
              <a:spcBef>
                <a:spcPts val="0"/>
              </a:spcBef>
              <a:spcAft>
                <a:spcPts val="0"/>
              </a:spcAft>
              <a:buClr>
                <a:srgbClr val="FFFFFF"/>
              </a:buClr>
              <a:buSzPts val="1400"/>
              <a:buNone/>
              <a:defRPr>
                <a:solidFill>
                  <a:srgbClr val="FFFFFF"/>
                </a:solidFill>
              </a:defRPr>
            </a:lvl4pPr>
            <a:lvl5pPr lvl="4" algn="l">
              <a:lnSpc>
                <a:spcPct val="100000"/>
              </a:lnSpc>
              <a:spcBef>
                <a:spcPts val="0"/>
              </a:spcBef>
              <a:spcAft>
                <a:spcPts val="0"/>
              </a:spcAft>
              <a:buClr>
                <a:srgbClr val="FFFFFF"/>
              </a:buClr>
              <a:buSzPts val="1400"/>
              <a:buNone/>
              <a:defRPr>
                <a:solidFill>
                  <a:srgbClr val="FFFFFF"/>
                </a:solidFill>
              </a:defRPr>
            </a:lvl5pPr>
            <a:lvl6pPr lvl="5" algn="l">
              <a:lnSpc>
                <a:spcPct val="100000"/>
              </a:lnSpc>
              <a:spcBef>
                <a:spcPts val="0"/>
              </a:spcBef>
              <a:spcAft>
                <a:spcPts val="0"/>
              </a:spcAft>
              <a:buClr>
                <a:srgbClr val="FFFFFF"/>
              </a:buClr>
              <a:buSzPts val="1400"/>
              <a:buNone/>
              <a:defRPr>
                <a:solidFill>
                  <a:srgbClr val="FFFFFF"/>
                </a:solidFill>
              </a:defRPr>
            </a:lvl6pPr>
            <a:lvl7pPr lvl="6" algn="l">
              <a:lnSpc>
                <a:spcPct val="100000"/>
              </a:lnSpc>
              <a:spcBef>
                <a:spcPts val="0"/>
              </a:spcBef>
              <a:spcAft>
                <a:spcPts val="0"/>
              </a:spcAft>
              <a:buClr>
                <a:srgbClr val="FFFFFF"/>
              </a:buClr>
              <a:buSzPts val="1400"/>
              <a:buNone/>
              <a:defRPr>
                <a:solidFill>
                  <a:srgbClr val="FFFFFF"/>
                </a:solidFill>
              </a:defRPr>
            </a:lvl7pPr>
            <a:lvl8pPr lvl="7" algn="l">
              <a:lnSpc>
                <a:spcPct val="100000"/>
              </a:lnSpc>
              <a:spcBef>
                <a:spcPts val="0"/>
              </a:spcBef>
              <a:spcAft>
                <a:spcPts val="0"/>
              </a:spcAft>
              <a:buClr>
                <a:srgbClr val="FFFFFF"/>
              </a:buClr>
              <a:buSzPts val="1400"/>
              <a:buNone/>
              <a:defRPr>
                <a:solidFill>
                  <a:srgbClr val="FFFFFF"/>
                </a:solidFill>
              </a:defRPr>
            </a:lvl8pPr>
            <a:lvl9pPr lvl="8" algn="l">
              <a:lnSpc>
                <a:spcPct val="100000"/>
              </a:lnSpc>
              <a:spcBef>
                <a:spcPts val="0"/>
              </a:spcBef>
              <a:spcAft>
                <a:spcPts val="0"/>
              </a:spcAft>
              <a:buClr>
                <a:srgbClr val="FFFFFF"/>
              </a:buClr>
              <a:buSzPts val="1400"/>
              <a:buNone/>
              <a:defRPr>
                <a:solidFill>
                  <a:srgbClr val="FFFFFF"/>
                </a:solidFill>
              </a:defRPr>
            </a:lvl9pPr>
          </a:lstStyle>
          <a:p>
            <a:endParaRPr/>
          </a:p>
        </p:txBody>
      </p:sp>
      <p:sp>
        <p:nvSpPr>
          <p:cNvPr id="441" name="Google Shape;441;p19"/>
          <p:cNvSpPr txBox="1">
            <a:spLocks noGrp="1"/>
          </p:cNvSpPr>
          <p:nvPr>
            <p:ph type="sldNum" idx="12"/>
          </p:nvPr>
        </p:nvSpPr>
        <p:spPr>
          <a:xfrm>
            <a:off x="8531445" y="6335743"/>
            <a:ext cx="612450" cy="522300"/>
          </a:xfrm>
          <a:prstGeom prst="rect">
            <a:avLst/>
          </a:prstGeom>
          <a:noFill/>
          <a:ln>
            <a:noFill/>
          </a:ln>
        </p:spPr>
        <p:txBody>
          <a:bodyPr spcFirstLastPara="1" wrap="square" lIns="0" tIns="36000" rIns="0" bIns="0" anchor="t" anchorCtr="0">
            <a:noAutofit/>
          </a:bodyPr>
          <a:lstStyle>
            <a:lvl1pPr marL="0" marR="0" lvl="0" indent="0" algn="l">
              <a:lnSpc>
                <a:spcPct val="100000"/>
              </a:lnSpc>
              <a:spcBef>
                <a:spcPts val="0"/>
              </a:spcBef>
              <a:spcAft>
                <a:spcPts val="0"/>
              </a:spcAft>
              <a:buClr>
                <a:srgbClr val="000000"/>
              </a:buClr>
              <a:buSzPts val="1050"/>
              <a:buFont typeface="Arial"/>
              <a:buNone/>
              <a:defRPr sz="788" b="0" i="0" u="none" strike="noStrike" cap="none">
                <a:solidFill>
                  <a:srgbClr val="FFFFFF"/>
                </a:solidFill>
                <a:latin typeface="Tahoma"/>
                <a:ea typeface="Tahoma"/>
                <a:cs typeface="Tahoma"/>
                <a:sym typeface="Tahoma"/>
              </a:defRPr>
            </a:lvl1pPr>
            <a:lvl2pPr marL="0" marR="0" lvl="1" indent="0" algn="l">
              <a:lnSpc>
                <a:spcPct val="100000"/>
              </a:lnSpc>
              <a:spcBef>
                <a:spcPts val="0"/>
              </a:spcBef>
              <a:spcAft>
                <a:spcPts val="0"/>
              </a:spcAft>
              <a:buClr>
                <a:srgbClr val="000000"/>
              </a:buClr>
              <a:buSzPts val="1050"/>
              <a:buFont typeface="Arial"/>
              <a:buNone/>
              <a:defRPr sz="788" b="0" i="0" u="none" strike="noStrike" cap="none">
                <a:solidFill>
                  <a:srgbClr val="FFFFFF"/>
                </a:solidFill>
                <a:latin typeface="Tahoma"/>
                <a:ea typeface="Tahoma"/>
                <a:cs typeface="Tahoma"/>
                <a:sym typeface="Tahoma"/>
              </a:defRPr>
            </a:lvl2pPr>
            <a:lvl3pPr marL="0" marR="0" lvl="2" indent="0" algn="l">
              <a:lnSpc>
                <a:spcPct val="100000"/>
              </a:lnSpc>
              <a:spcBef>
                <a:spcPts val="0"/>
              </a:spcBef>
              <a:spcAft>
                <a:spcPts val="0"/>
              </a:spcAft>
              <a:buClr>
                <a:srgbClr val="000000"/>
              </a:buClr>
              <a:buSzPts val="1050"/>
              <a:buFont typeface="Arial"/>
              <a:buNone/>
              <a:defRPr sz="788" b="0" i="0" u="none" strike="noStrike" cap="none">
                <a:solidFill>
                  <a:srgbClr val="FFFFFF"/>
                </a:solidFill>
                <a:latin typeface="Tahoma"/>
                <a:ea typeface="Tahoma"/>
                <a:cs typeface="Tahoma"/>
                <a:sym typeface="Tahoma"/>
              </a:defRPr>
            </a:lvl3pPr>
            <a:lvl4pPr marL="0" marR="0" lvl="3" indent="0" algn="l">
              <a:lnSpc>
                <a:spcPct val="100000"/>
              </a:lnSpc>
              <a:spcBef>
                <a:spcPts val="0"/>
              </a:spcBef>
              <a:spcAft>
                <a:spcPts val="0"/>
              </a:spcAft>
              <a:buClr>
                <a:srgbClr val="000000"/>
              </a:buClr>
              <a:buSzPts val="1050"/>
              <a:buFont typeface="Arial"/>
              <a:buNone/>
              <a:defRPr sz="788" b="0" i="0" u="none" strike="noStrike" cap="none">
                <a:solidFill>
                  <a:srgbClr val="FFFFFF"/>
                </a:solidFill>
                <a:latin typeface="Tahoma"/>
                <a:ea typeface="Tahoma"/>
                <a:cs typeface="Tahoma"/>
                <a:sym typeface="Tahoma"/>
              </a:defRPr>
            </a:lvl4pPr>
            <a:lvl5pPr marL="0" marR="0" lvl="4" indent="0" algn="l">
              <a:lnSpc>
                <a:spcPct val="100000"/>
              </a:lnSpc>
              <a:spcBef>
                <a:spcPts val="0"/>
              </a:spcBef>
              <a:spcAft>
                <a:spcPts val="0"/>
              </a:spcAft>
              <a:buClr>
                <a:srgbClr val="000000"/>
              </a:buClr>
              <a:buSzPts val="1050"/>
              <a:buFont typeface="Arial"/>
              <a:buNone/>
              <a:defRPr sz="788" b="0" i="0" u="none" strike="noStrike" cap="none">
                <a:solidFill>
                  <a:srgbClr val="FFFFFF"/>
                </a:solidFill>
                <a:latin typeface="Tahoma"/>
                <a:ea typeface="Tahoma"/>
                <a:cs typeface="Tahoma"/>
                <a:sym typeface="Tahoma"/>
              </a:defRPr>
            </a:lvl5pPr>
            <a:lvl6pPr marL="0" marR="0" lvl="5" indent="0" algn="l">
              <a:lnSpc>
                <a:spcPct val="100000"/>
              </a:lnSpc>
              <a:spcBef>
                <a:spcPts val="0"/>
              </a:spcBef>
              <a:spcAft>
                <a:spcPts val="0"/>
              </a:spcAft>
              <a:buClr>
                <a:srgbClr val="000000"/>
              </a:buClr>
              <a:buSzPts val="1050"/>
              <a:buFont typeface="Arial"/>
              <a:buNone/>
              <a:defRPr sz="788" b="0" i="0" u="none" strike="noStrike" cap="none">
                <a:solidFill>
                  <a:srgbClr val="FFFFFF"/>
                </a:solidFill>
                <a:latin typeface="Tahoma"/>
                <a:ea typeface="Tahoma"/>
                <a:cs typeface="Tahoma"/>
                <a:sym typeface="Tahoma"/>
              </a:defRPr>
            </a:lvl6pPr>
            <a:lvl7pPr marL="0" marR="0" lvl="6" indent="0" algn="l">
              <a:lnSpc>
                <a:spcPct val="100000"/>
              </a:lnSpc>
              <a:spcBef>
                <a:spcPts val="0"/>
              </a:spcBef>
              <a:spcAft>
                <a:spcPts val="0"/>
              </a:spcAft>
              <a:buClr>
                <a:srgbClr val="000000"/>
              </a:buClr>
              <a:buSzPts val="1050"/>
              <a:buFont typeface="Arial"/>
              <a:buNone/>
              <a:defRPr sz="788" b="0" i="0" u="none" strike="noStrike" cap="none">
                <a:solidFill>
                  <a:srgbClr val="FFFFFF"/>
                </a:solidFill>
                <a:latin typeface="Tahoma"/>
                <a:ea typeface="Tahoma"/>
                <a:cs typeface="Tahoma"/>
                <a:sym typeface="Tahoma"/>
              </a:defRPr>
            </a:lvl7pPr>
            <a:lvl8pPr marL="0" marR="0" lvl="7" indent="0" algn="l">
              <a:lnSpc>
                <a:spcPct val="100000"/>
              </a:lnSpc>
              <a:spcBef>
                <a:spcPts val="0"/>
              </a:spcBef>
              <a:spcAft>
                <a:spcPts val="0"/>
              </a:spcAft>
              <a:buClr>
                <a:srgbClr val="000000"/>
              </a:buClr>
              <a:buSzPts val="1050"/>
              <a:buFont typeface="Arial"/>
              <a:buNone/>
              <a:defRPr sz="788" b="0" i="0" u="none" strike="noStrike" cap="none">
                <a:solidFill>
                  <a:srgbClr val="FFFFFF"/>
                </a:solidFill>
                <a:latin typeface="Tahoma"/>
                <a:ea typeface="Tahoma"/>
                <a:cs typeface="Tahoma"/>
                <a:sym typeface="Tahoma"/>
              </a:defRPr>
            </a:lvl8pPr>
            <a:lvl9pPr marL="0" marR="0" lvl="8" indent="0" algn="l">
              <a:lnSpc>
                <a:spcPct val="100000"/>
              </a:lnSpc>
              <a:spcBef>
                <a:spcPts val="0"/>
              </a:spcBef>
              <a:spcAft>
                <a:spcPts val="0"/>
              </a:spcAft>
              <a:buClr>
                <a:srgbClr val="000000"/>
              </a:buClr>
              <a:buSzPts val="1050"/>
              <a:buFont typeface="Arial"/>
              <a:buNone/>
              <a:defRPr sz="788" b="0" i="0" u="none" strike="noStrike" cap="none">
                <a:solidFill>
                  <a:srgbClr val="FFFFFF"/>
                </a:solidFill>
                <a:latin typeface="Tahoma"/>
                <a:ea typeface="Tahoma"/>
                <a:cs typeface="Tahoma"/>
                <a:sym typeface="Tahoma"/>
              </a:defRPr>
            </a:lvl9pPr>
          </a:lstStyle>
          <a:p>
            <a:fld id="{00000000-1234-1234-1234-123412341234}" type="slidenum">
              <a:rPr lang="en-US" smtClean="0"/>
              <a:pPr/>
              <a:t>‹#›</a:t>
            </a:fld>
            <a:endParaRPr lang="en-US"/>
          </a:p>
        </p:txBody>
      </p:sp>
      <p:grpSp>
        <p:nvGrpSpPr>
          <p:cNvPr id="442" name="Google Shape;442;p19"/>
          <p:cNvGrpSpPr/>
          <p:nvPr/>
        </p:nvGrpSpPr>
        <p:grpSpPr>
          <a:xfrm>
            <a:off x="558046" y="6335743"/>
            <a:ext cx="7927586" cy="183518"/>
            <a:chOff x="744061" y="6335743"/>
            <a:chExt cx="10570114" cy="183518"/>
          </a:xfrm>
        </p:grpSpPr>
        <p:pic>
          <p:nvPicPr>
            <p:cNvPr id="443" name="Google Shape;443;p19"/>
            <p:cNvPicPr preferRelativeResize="0"/>
            <p:nvPr/>
          </p:nvPicPr>
          <p:blipFill rotWithShape="1">
            <a:blip r:embed="rId4">
              <a:alphaModFix/>
            </a:blip>
            <a:srcRect l="376" r="377"/>
            <a:stretch/>
          </p:blipFill>
          <p:spPr>
            <a:xfrm>
              <a:off x="744061" y="6335743"/>
              <a:ext cx="382610" cy="183518"/>
            </a:xfrm>
            <a:prstGeom prst="rect">
              <a:avLst/>
            </a:prstGeom>
            <a:noFill/>
            <a:ln>
              <a:noFill/>
            </a:ln>
          </p:spPr>
        </p:pic>
        <p:sp>
          <p:nvSpPr>
            <p:cNvPr id="444" name="Google Shape;444;p19"/>
            <p:cNvSpPr/>
            <p:nvPr/>
          </p:nvSpPr>
          <p:spPr>
            <a:xfrm>
              <a:off x="11303254" y="6391909"/>
              <a:ext cx="10921" cy="126872"/>
            </a:xfrm>
            <a:custGeom>
              <a:avLst/>
              <a:gdLst/>
              <a:ahLst/>
              <a:cxnLst/>
              <a:rect l="l" t="t" r="r" b="b"/>
              <a:pathLst>
                <a:path w="10921" h="126872" extrusionOk="0">
                  <a:moveTo>
                    <a:pt x="10922" y="126873"/>
                  </a:moveTo>
                  <a:lnTo>
                    <a:pt x="0" y="126873"/>
                  </a:lnTo>
                  <a:lnTo>
                    <a:pt x="0" y="0"/>
                  </a:lnTo>
                  <a:lnTo>
                    <a:pt x="10922" y="0"/>
                  </a:lnTo>
                  <a:lnTo>
                    <a:pt x="10922" y="12687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350" b="0" i="0" u="none" strike="noStrike" cap="none">
                <a:solidFill>
                  <a:schemeClr val="dk1"/>
                </a:solidFill>
                <a:latin typeface="Tahoma"/>
                <a:ea typeface="Tahoma"/>
                <a:cs typeface="Tahoma"/>
                <a:sym typeface="Tahoma"/>
              </a:endParaRPr>
            </a:p>
          </p:txBody>
        </p:sp>
      </p:grpSp>
    </p:spTree>
    <p:extLst>
      <p:ext uri="{BB962C8B-B14F-4D97-AF65-F5344CB8AC3E}">
        <p14:creationId xmlns:p14="http://schemas.microsoft.com/office/powerpoint/2010/main" val="20910501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567AA-68AB-3668-EFDA-5AB2E2221C43}"/>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102FB58-A1B9-54A2-3479-EFFA1261A952}"/>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a:extLst>
              <a:ext uri="{FF2B5EF4-FFF2-40B4-BE49-F238E27FC236}">
                <a16:creationId xmlns:a16="http://schemas.microsoft.com/office/drawing/2014/main" id="{3FCA66D5-77A6-88BE-99D9-5CECB6F932F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9E093D92-6FB6-EBCF-7F4D-7B981B9A2158}"/>
              </a:ext>
            </a:extLst>
          </p:cNvPr>
          <p:cNvSpPr>
            <a:spLocks noGrp="1"/>
          </p:cNvSpPr>
          <p:nvPr>
            <p:ph type="dt" sz="half" idx="10"/>
          </p:nvPr>
        </p:nvSpPr>
        <p:spPr/>
        <p:txBody>
          <a:bodyPr/>
          <a:lstStyle/>
          <a:p>
            <a:fld id="{A8A94CBA-46BA-4EE9-B5A7-F8E28227AB56}" type="datetimeFigureOut">
              <a:rPr lang="en-GB" smtClean="0"/>
              <a:t>15/10/2024</a:t>
            </a:fld>
            <a:endParaRPr lang="en-GB"/>
          </a:p>
        </p:txBody>
      </p:sp>
      <p:sp>
        <p:nvSpPr>
          <p:cNvPr id="6" name="Footer Placeholder 5">
            <a:extLst>
              <a:ext uri="{FF2B5EF4-FFF2-40B4-BE49-F238E27FC236}">
                <a16:creationId xmlns:a16="http://schemas.microsoft.com/office/drawing/2014/main" id="{776B766C-3AF4-1989-2E85-8519E7E1DAC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4B6F3CD-507A-9291-774B-012B5CA09295}"/>
              </a:ext>
            </a:extLst>
          </p:cNvPr>
          <p:cNvSpPr>
            <a:spLocks noGrp="1"/>
          </p:cNvSpPr>
          <p:nvPr>
            <p:ph type="sldNum" sz="quarter" idx="12"/>
          </p:nvPr>
        </p:nvSpPr>
        <p:spPr/>
        <p:txBody>
          <a:bodyPr/>
          <a:lstStyle/>
          <a:p>
            <a:fld id="{EF98556E-4905-4590-8083-EA27E1A6A292}" type="slidenum">
              <a:rPr lang="en-GB" smtClean="0"/>
              <a:t>‹#›</a:t>
            </a:fld>
            <a:endParaRPr lang="en-GB"/>
          </a:p>
        </p:txBody>
      </p:sp>
    </p:spTree>
    <p:extLst>
      <p:ext uri="{BB962C8B-B14F-4D97-AF65-F5344CB8AC3E}">
        <p14:creationId xmlns:p14="http://schemas.microsoft.com/office/powerpoint/2010/main" val="4504288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CED34-6485-7D01-34AC-4AD92D74C51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CA9A0B6-AC1E-7B71-56E1-2408128A27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3E18ED6-7533-AB07-E77D-533ACC39F850}"/>
              </a:ext>
            </a:extLst>
          </p:cNvPr>
          <p:cNvSpPr>
            <a:spLocks noGrp="1"/>
          </p:cNvSpPr>
          <p:nvPr>
            <p:ph type="dt" sz="half" idx="10"/>
          </p:nvPr>
        </p:nvSpPr>
        <p:spPr/>
        <p:txBody>
          <a:bodyPr/>
          <a:lstStyle/>
          <a:p>
            <a:fld id="{A8A94CBA-46BA-4EE9-B5A7-F8E28227AB56}" type="datetimeFigureOut">
              <a:rPr lang="en-GB" smtClean="0"/>
              <a:t>15/10/2024</a:t>
            </a:fld>
            <a:endParaRPr lang="en-GB"/>
          </a:p>
        </p:txBody>
      </p:sp>
      <p:sp>
        <p:nvSpPr>
          <p:cNvPr id="5" name="Footer Placeholder 4">
            <a:extLst>
              <a:ext uri="{FF2B5EF4-FFF2-40B4-BE49-F238E27FC236}">
                <a16:creationId xmlns:a16="http://schemas.microsoft.com/office/drawing/2014/main" id="{85F98A5F-AFAD-BBD2-8A2A-E4BCD9B8EB4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3494FD-C62D-814B-EBA8-77AA2156D181}"/>
              </a:ext>
            </a:extLst>
          </p:cNvPr>
          <p:cNvSpPr>
            <a:spLocks noGrp="1"/>
          </p:cNvSpPr>
          <p:nvPr>
            <p:ph type="sldNum" sz="quarter" idx="12"/>
          </p:nvPr>
        </p:nvSpPr>
        <p:spPr/>
        <p:txBody>
          <a:bodyPr/>
          <a:lstStyle/>
          <a:p>
            <a:fld id="{EF98556E-4905-4590-8083-EA27E1A6A292}" type="slidenum">
              <a:rPr lang="en-GB" smtClean="0"/>
              <a:t>‹#›</a:t>
            </a:fld>
            <a:endParaRPr lang="en-GB"/>
          </a:p>
        </p:txBody>
      </p:sp>
    </p:spTree>
    <p:extLst>
      <p:ext uri="{BB962C8B-B14F-4D97-AF65-F5344CB8AC3E}">
        <p14:creationId xmlns:p14="http://schemas.microsoft.com/office/powerpoint/2010/main" val="23642686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B0F47EF-3A8B-D2F1-3241-30502438993F}"/>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64A3E71-BB05-0F68-DA43-FE2DFE7BB075}"/>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11DD3C-E077-6CB3-27B5-E6760E06DDDD}"/>
              </a:ext>
            </a:extLst>
          </p:cNvPr>
          <p:cNvSpPr>
            <a:spLocks noGrp="1"/>
          </p:cNvSpPr>
          <p:nvPr>
            <p:ph type="dt" sz="half" idx="10"/>
          </p:nvPr>
        </p:nvSpPr>
        <p:spPr/>
        <p:txBody>
          <a:bodyPr/>
          <a:lstStyle/>
          <a:p>
            <a:fld id="{A8A94CBA-46BA-4EE9-B5A7-F8E28227AB56}" type="datetimeFigureOut">
              <a:rPr lang="en-GB" smtClean="0"/>
              <a:t>15/10/2024</a:t>
            </a:fld>
            <a:endParaRPr lang="en-GB"/>
          </a:p>
        </p:txBody>
      </p:sp>
      <p:sp>
        <p:nvSpPr>
          <p:cNvPr id="5" name="Footer Placeholder 4">
            <a:extLst>
              <a:ext uri="{FF2B5EF4-FFF2-40B4-BE49-F238E27FC236}">
                <a16:creationId xmlns:a16="http://schemas.microsoft.com/office/drawing/2014/main" id="{D29F29B2-73A5-3428-215D-23430DCE734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2479ACB-ABEB-624D-52E1-FEA3655BB02A}"/>
              </a:ext>
            </a:extLst>
          </p:cNvPr>
          <p:cNvSpPr>
            <a:spLocks noGrp="1"/>
          </p:cNvSpPr>
          <p:nvPr>
            <p:ph type="sldNum" sz="quarter" idx="12"/>
          </p:nvPr>
        </p:nvSpPr>
        <p:spPr/>
        <p:txBody>
          <a:bodyPr/>
          <a:lstStyle/>
          <a:p>
            <a:fld id="{EF98556E-4905-4590-8083-EA27E1A6A292}" type="slidenum">
              <a:rPr lang="en-GB" smtClean="0"/>
              <a:t>‹#›</a:t>
            </a:fld>
            <a:endParaRPr lang="en-GB"/>
          </a:p>
        </p:txBody>
      </p:sp>
    </p:spTree>
    <p:extLst>
      <p:ext uri="{BB962C8B-B14F-4D97-AF65-F5344CB8AC3E}">
        <p14:creationId xmlns:p14="http://schemas.microsoft.com/office/powerpoint/2010/main" val="1290224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762"/>
            <a:ext cx="6858000" cy="2387203"/>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1641"/>
            <a:ext cx="6858000" cy="1656159"/>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DEEDD8D-8771-4F15-9AC4-508DB4D5562F}" type="datetimeFigureOut">
              <a:rPr lang="en-GB" smtClean="0"/>
              <a:t>15/10/2024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40629404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DEEDD8D-8771-4F15-9AC4-508DB4D5562F}" type="datetimeFigureOut">
              <a:rPr lang="en-GB" smtClean="0"/>
              <a:t>15/10/2024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21737866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418" y="1709737"/>
            <a:ext cx="7886700" cy="2852738"/>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4418" y="4589860"/>
            <a:ext cx="7886700" cy="150018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DEEDD8D-8771-4F15-9AC4-508DB4D5562F}" type="datetimeFigureOut">
              <a:rPr lang="en-GB" smtClean="0"/>
              <a:t>15/10/2024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40424622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1" y="1825229"/>
            <a:ext cx="3841749" cy="435173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73602" y="1825229"/>
            <a:ext cx="3841751" cy="435173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DEEDD8D-8771-4F15-9AC4-508DB4D5562F}" type="datetimeFigureOut">
              <a:rPr lang="en-GB" smtClean="0"/>
              <a:t>15/10/2024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37570099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767" y="365524"/>
            <a:ext cx="7886700" cy="1325165"/>
          </a:xfrm>
        </p:spPr>
        <p:txBody>
          <a:bodyPr/>
          <a:lstStyle/>
          <a:p>
            <a:r>
              <a:rPr lang="en-US"/>
              <a:t>Click to edit Master title style</a:t>
            </a:r>
            <a:endParaRPr lang="en-GB"/>
          </a:p>
        </p:txBody>
      </p:sp>
      <p:sp>
        <p:nvSpPr>
          <p:cNvPr id="3" name="Text Placeholder 2"/>
          <p:cNvSpPr>
            <a:spLocks noGrp="1"/>
          </p:cNvSpPr>
          <p:nvPr>
            <p:ph type="body" idx="1"/>
          </p:nvPr>
        </p:nvSpPr>
        <p:spPr>
          <a:xfrm>
            <a:off x="630769" y="1681162"/>
            <a:ext cx="3867151" cy="8239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769" y="2505077"/>
            <a:ext cx="3867151" cy="36849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3" y="1681162"/>
            <a:ext cx="3888316" cy="8239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3" y="2505077"/>
            <a:ext cx="3888316" cy="36849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DEEDD8D-8771-4F15-9AC4-508DB4D5562F}" type="datetimeFigureOut">
              <a:rPr lang="en-GB" smtClean="0"/>
              <a:t>15/10/2024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11626087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DEEDD8D-8771-4F15-9AC4-508DB4D5562F}" type="datetimeFigureOut">
              <a:rPr lang="en-GB" smtClean="0"/>
              <a:t>15/10/2024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79065531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EEDD8D-8771-4F15-9AC4-508DB4D5562F}" type="datetimeFigureOut">
              <a:rPr lang="en-GB" smtClean="0"/>
              <a:t>15/10/2024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298081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1 1">
  <p:cSld name="title and content 1 1">
    <p:spTree>
      <p:nvGrpSpPr>
        <p:cNvPr id="1" name="Shape 445"/>
        <p:cNvGrpSpPr/>
        <p:nvPr/>
      </p:nvGrpSpPr>
      <p:grpSpPr>
        <a:xfrm>
          <a:off x="0" y="0"/>
          <a:ext cx="0" cy="0"/>
          <a:chOff x="0" y="0"/>
          <a:chExt cx="0" cy="0"/>
        </a:xfrm>
      </p:grpSpPr>
      <p:sp>
        <p:nvSpPr>
          <p:cNvPr id="446" name="Google Shape;446;g156fa5956b4_0_558"/>
          <p:cNvSpPr txBox="1">
            <a:spLocks noGrp="1"/>
          </p:cNvSpPr>
          <p:nvPr>
            <p:ph type="title"/>
          </p:nvPr>
        </p:nvSpPr>
        <p:spPr>
          <a:xfrm>
            <a:off x="571950" y="552450"/>
            <a:ext cx="8000100" cy="936000"/>
          </a:xfrm>
          <a:prstGeom prst="rect">
            <a:avLst/>
          </a:prstGeom>
          <a:noFill/>
          <a:ln>
            <a:noFill/>
          </a:ln>
        </p:spPr>
        <p:txBody>
          <a:bodyPr spcFirstLastPara="1" wrap="square" lIns="0" tIns="0" rIns="0" bIns="0" anchor="t" anchorCtr="0">
            <a:noAutofit/>
          </a:bodyPr>
          <a:lstStyle>
            <a:lvl1pPr lvl="0" algn="l">
              <a:lnSpc>
                <a:spcPct val="101000"/>
              </a:lnSpc>
              <a:spcBef>
                <a:spcPts val="0"/>
              </a:spcBef>
              <a:spcAft>
                <a:spcPts val="0"/>
              </a:spcAft>
              <a:buClr>
                <a:schemeClr val="dk1"/>
              </a:buClr>
              <a:buSzPts val="3100"/>
              <a:buFont typeface="Tahoma"/>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a:endParaRPr/>
          </a:p>
        </p:txBody>
      </p:sp>
      <p:sp>
        <p:nvSpPr>
          <p:cNvPr id="447" name="Google Shape;447;g156fa5956b4_0_558"/>
          <p:cNvSpPr txBox="1">
            <a:spLocks noGrp="1"/>
          </p:cNvSpPr>
          <p:nvPr>
            <p:ph type="body" idx="1"/>
          </p:nvPr>
        </p:nvSpPr>
        <p:spPr>
          <a:xfrm>
            <a:off x="571950" y="1660524"/>
            <a:ext cx="8000100" cy="4500000"/>
          </a:xfrm>
          <a:prstGeom prst="rect">
            <a:avLst/>
          </a:prstGeom>
          <a:noFill/>
          <a:ln>
            <a:noFill/>
          </a:ln>
        </p:spPr>
        <p:txBody>
          <a:bodyPr spcFirstLastPara="1" wrap="square" lIns="0" tIns="72000" rIns="0" bIns="0" anchor="t" anchorCtr="0">
            <a:noAutofit/>
          </a:bodyPr>
          <a:lstStyle>
            <a:lvl1pPr marL="342900" lvl="0" indent="-261938" algn="l">
              <a:lnSpc>
                <a:spcPct val="114000"/>
              </a:lnSpc>
              <a:spcBef>
                <a:spcPts val="0"/>
              </a:spcBef>
              <a:spcAft>
                <a:spcPts val="0"/>
              </a:spcAft>
              <a:buSzPts val="1900"/>
              <a:buChar char="•"/>
              <a:defRPr/>
            </a:lvl1pPr>
            <a:lvl2pPr marL="685800" lvl="1" indent="-261938" algn="l">
              <a:lnSpc>
                <a:spcPct val="114000"/>
              </a:lnSpc>
              <a:spcBef>
                <a:spcPts val="0"/>
              </a:spcBef>
              <a:spcAft>
                <a:spcPts val="0"/>
              </a:spcAft>
              <a:buSzPts val="1900"/>
              <a:buChar char="•"/>
              <a:defRPr/>
            </a:lvl2pPr>
            <a:lvl3pPr marL="1028700" lvl="2" indent="-261938" algn="l">
              <a:lnSpc>
                <a:spcPct val="120000"/>
              </a:lnSpc>
              <a:spcBef>
                <a:spcPts val="0"/>
              </a:spcBef>
              <a:spcAft>
                <a:spcPts val="0"/>
              </a:spcAft>
              <a:buSzPts val="1900"/>
              <a:buChar char="•"/>
              <a:defRPr/>
            </a:lvl3pPr>
            <a:lvl4pPr marL="1371600" lvl="3" indent="-261938" algn="l">
              <a:lnSpc>
                <a:spcPct val="120000"/>
              </a:lnSpc>
              <a:spcBef>
                <a:spcPts val="0"/>
              </a:spcBef>
              <a:spcAft>
                <a:spcPts val="0"/>
              </a:spcAft>
              <a:buSzPts val="1900"/>
              <a:buChar char="•"/>
              <a:defRPr/>
            </a:lvl4pPr>
            <a:lvl5pPr marL="1714500" lvl="4" indent="-261938" algn="l">
              <a:lnSpc>
                <a:spcPct val="120000"/>
              </a:lnSpc>
              <a:spcBef>
                <a:spcPts val="0"/>
              </a:spcBef>
              <a:spcAft>
                <a:spcPts val="0"/>
              </a:spcAft>
              <a:buClr>
                <a:schemeClr val="dk1"/>
              </a:buClr>
              <a:buSzPts val="1900"/>
              <a:buChar char="–"/>
              <a:defRPr/>
            </a:lvl5pPr>
            <a:lvl6pPr marL="2057400" lvl="5" indent="-261938" algn="l">
              <a:lnSpc>
                <a:spcPct val="120000"/>
              </a:lnSpc>
              <a:spcBef>
                <a:spcPts val="0"/>
              </a:spcBef>
              <a:spcAft>
                <a:spcPts val="0"/>
              </a:spcAft>
              <a:buClr>
                <a:schemeClr val="dk1"/>
              </a:buClr>
              <a:buSzPts val="1900"/>
              <a:buChar char="–"/>
              <a:defRPr/>
            </a:lvl6pPr>
            <a:lvl7pPr marL="2400300" lvl="6" indent="-261938" algn="l">
              <a:lnSpc>
                <a:spcPct val="120000"/>
              </a:lnSpc>
              <a:spcBef>
                <a:spcPts val="0"/>
              </a:spcBef>
              <a:spcAft>
                <a:spcPts val="0"/>
              </a:spcAft>
              <a:buClr>
                <a:schemeClr val="dk1"/>
              </a:buClr>
              <a:buSzPts val="1900"/>
              <a:buChar char="–"/>
              <a:defRPr/>
            </a:lvl7pPr>
            <a:lvl8pPr marL="2743200" lvl="7" indent="-261938" algn="l">
              <a:lnSpc>
                <a:spcPct val="120000"/>
              </a:lnSpc>
              <a:spcBef>
                <a:spcPts val="0"/>
              </a:spcBef>
              <a:spcAft>
                <a:spcPts val="0"/>
              </a:spcAft>
              <a:buClr>
                <a:schemeClr val="dk1"/>
              </a:buClr>
              <a:buSzPts val="1900"/>
              <a:buChar char="–"/>
              <a:defRPr/>
            </a:lvl8pPr>
            <a:lvl9pPr marL="3086100" lvl="8" indent="-261938" algn="l">
              <a:lnSpc>
                <a:spcPct val="120000"/>
              </a:lnSpc>
              <a:spcBef>
                <a:spcPts val="0"/>
              </a:spcBef>
              <a:spcAft>
                <a:spcPts val="0"/>
              </a:spcAft>
              <a:buClr>
                <a:schemeClr val="dk1"/>
              </a:buClr>
              <a:buSzPts val="1900"/>
              <a:buChar char="–"/>
              <a:defRPr/>
            </a:lvl9pPr>
          </a:lstStyle>
          <a:p>
            <a:endParaRPr/>
          </a:p>
        </p:txBody>
      </p:sp>
      <p:sp>
        <p:nvSpPr>
          <p:cNvPr id="448" name="Google Shape;448;g156fa5956b4_0_558"/>
          <p:cNvSpPr txBox="1">
            <a:spLocks noGrp="1"/>
          </p:cNvSpPr>
          <p:nvPr>
            <p:ph type="ftr" idx="11"/>
          </p:nvPr>
        </p:nvSpPr>
        <p:spPr>
          <a:xfrm>
            <a:off x="4556413" y="6249600"/>
            <a:ext cx="3784500" cy="3651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500"/>
              <a:buNone/>
              <a:defRPr sz="1125"/>
            </a:lvl1pPr>
            <a:lvl2pPr lvl="1" algn="l">
              <a:lnSpc>
                <a:spcPct val="100000"/>
              </a:lnSpc>
              <a:spcBef>
                <a:spcPts val="0"/>
              </a:spcBef>
              <a:spcAft>
                <a:spcPts val="0"/>
              </a:spcAft>
              <a:buSzPts val="1500"/>
              <a:buNone/>
              <a:defRPr sz="1125"/>
            </a:lvl2pPr>
            <a:lvl3pPr lvl="2" algn="l">
              <a:lnSpc>
                <a:spcPct val="100000"/>
              </a:lnSpc>
              <a:spcBef>
                <a:spcPts val="0"/>
              </a:spcBef>
              <a:spcAft>
                <a:spcPts val="0"/>
              </a:spcAft>
              <a:buSzPts val="1500"/>
              <a:buNone/>
              <a:defRPr sz="1125"/>
            </a:lvl3pPr>
            <a:lvl4pPr lvl="3" algn="l">
              <a:lnSpc>
                <a:spcPct val="100000"/>
              </a:lnSpc>
              <a:spcBef>
                <a:spcPts val="0"/>
              </a:spcBef>
              <a:spcAft>
                <a:spcPts val="0"/>
              </a:spcAft>
              <a:buSzPts val="1500"/>
              <a:buNone/>
              <a:defRPr sz="1125"/>
            </a:lvl4pPr>
            <a:lvl5pPr lvl="4" algn="l">
              <a:lnSpc>
                <a:spcPct val="100000"/>
              </a:lnSpc>
              <a:spcBef>
                <a:spcPts val="0"/>
              </a:spcBef>
              <a:spcAft>
                <a:spcPts val="0"/>
              </a:spcAft>
              <a:buSzPts val="1500"/>
              <a:buNone/>
              <a:defRPr sz="1125"/>
            </a:lvl5pPr>
            <a:lvl6pPr lvl="5" algn="l">
              <a:lnSpc>
                <a:spcPct val="100000"/>
              </a:lnSpc>
              <a:spcBef>
                <a:spcPts val="0"/>
              </a:spcBef>
              <a:spcAft>
                <a:spcPts val="0"/>
              </a:spcAft>
              <a:buSzPts val="1500"/>
              <a:buNone/>
              <a:defRPr sz="1125"/>
            </a:lvl6pPr>
            <a:lvl7pPr lvl="6" algn="l">
              <a:lnSpc>
                <a:spcPct val="100000"/>
              </a:lnSpc>
              <a:spcBef>
                <a:spcPts val="0"/>
              </a:spcBef>
              <a:spcAft>
                <a:spcPts val="0"/>
              </a:spcAft>
              <a:buSzPts val="1500"/>
              <a:buNone/>
              <a:defRPr sz="1125"/>
            </a:lvl7pPr>
            <a:lvl8pPr lvl="7" algn="l">
              <a:lnSpc>
                <a:spcPct val="100000"/>
              </a:lnSpc>
              <a:spcBef>
                <a:spcPts val="0"/>
              </a:spcBef>
              <a:spcAft>
                <a:spcPts val="0"/>
              </a:spcAft>
              <a:buSzPts val="1500"/>
              <a:buNone/>
              <a:defRPr sz="1125"/>
            </a:lvl8pPr>
            <a:lvl9pPr lvl="8" algn="l">
              <a:lnSpc>
                <a:spcPct val="100000"/>
              </a:lnSpc>
              <a:spcBef>
                <a:spcPts val="0"/>
              </a:spcBef>
              <a:spcAft>
                <a:spcPts val="0"/>
              </a:spcAft>
              <a:buSzPts val="1500"/>
              <a:buNone/>
              <a:defRPr sz="1125"/>
            </a:lvl9pPr>
          </a:lstStyle>
          <a:p>
            <a:endParaRPr/>
          </a:p>
        </p:txBody>
      </p:sp>
      <p:sp>
        <p:nvSpPr>
          <p:cNvPr id="449" name="Google Shape;449;g156fa5956b4_0_558"/>
          <p:cNvSpPr txBox="1">
            <a:spLocks noGrp="1"/>
          </p:cNvSpPr>
          <p:nvPr>
            <p:ph type="sldNum" idx="12"/>
          </p:nvPr>
        </p:nvSpPr>
        <p:spPr>
          <a:xfrm>
            <a:off x="8374894" y="6249600"/>
            <a:ext cx="192825" cy="3651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100"/>
              <a:buFont typeface="Arial"/>
              <a:buNone/>
              <a:defRPr sz="825" b="0" i="0" u="none" strike="noStrike" cap="none">
                <a:solidFill>
                  <a:srgbClr val="CDCDCD"/>
                </a:solidFill>
                <a:latin typeface="Tahoma"/>
                <a:ea typeface="Tahoma"/>
                <a:cs typeface="Tahoma"/>
                <a:sym typeface="Tahoma"/>
              </a:defRPr>
            </a:lvl1pPr>
            <a:lvl2pPr marL="0" marR="0" lvl="1" indent="0" algn="r">
              <a:lnSpc>
                <a:spcPct val="100000"/>
              </a:lnSpc>
              <a:spcBef>
                <a:spcPts val="0"/>
              </a:spcBef>
              <a:spcAft>
                <a:spcPts val="0"/>
              </a:spcAft>
              <a:buClr>
                <a:srgbClr val="000000"/>
              </a:buClr>
              <a:buSzPts val="1100"/>
              <a:buFont typeface="Arial"/>
              <a:buNone/>
              <a:defRPr sz="825" b="0" i="0" u="none" strike="noStrike" cap="none">
                <a:solidFill>
                  <a:srgbClr val="CDCDCD"/>
                </a:solidFill>
                <a:latin typeface="Tahoma"/>
                <a:ea typeface="Tahoma"/>
                <a:cs typeface="Tahoma"/>
                <a:sym typeface="Tahoma"/>
              </a:defRPr>
            </a:lvl2pPr>
            <a:lvl3pPr marL="0" marR="0" lvl="2" indent="0" algn="r">
              <a:lnSpc>
                <a:spcPct val="100000"/>
              </a:lnSpc>
              <a:spcBef>
                <a:spcPts val="0"/>
              </a:spcBef>
              <a:spcAft>
                <a:spcPts val="0"/>
              </a:spcAft>
              <a:buClr>
                <a:srgbClr val="000000"/>
              </a:buClr>
              <a:buSzPts val="1100"/>
              <a:buFont typeface="Arial"/>
              <a:buNone/>
              <a:defRPr sz="825" b="0" i="0" u="none" strike="noStrike" cap="none">
                <a:solidFill>
                  <a:srgbClr val="CDCDCD"/>
                </a:solidFill>
                <a:latin typeface="Tahoma"/>
                <a:ea typeface="Tahoma"/>
                <a:cs typeface="Tahoma"/>
                <a:sym typeface="Tahoma"/>
              </a:defRPr>
            </a:lvl3pPr>
            <a:lvl4pPr marL="0" marR="0" lvl="3" indent="0" algn="r">
              <a:lnSpc>
                <a:spcPct val="100000"/>
              </a:lnSpc>
              <a:spcBef>
                <a:spcPts val="0"/>
              </a:spcBef>
              <a:spcAft>
                <a:spcPts val="0"/>
              </a:spcAft>
              <a:buClr>
                <a:srgbClr val="000000"/>
              </a:buClr>
              <a:buSzPts val="1100"/>
              <a:buFont typeface="Arial"/>
              <a:buNone/>
              <a:defRPr sz="825" b="0" i="0" u="none" strike="noStrike" cap="none">
                <a:solidFill>
                  <a:srgbClr val="CDCDCD"/>
                </a:solidFill>
                <a:latin typeface="Tahoma"/>
                <a:ea typeface="Tahoma"/>
                <a:cs typeface="Tahoma"/>
                <a:sym typeface="Tahoma"/>
              </a:defRPr>
            </a:lvl4pPr>
            <a:lvl5pPr marL="0" marR="0" lvl="4" indent="0" algn="r">
              <a:lnSpc>
                <a:spcPct val="100000"/>
              </a:lnSpc>
              <a:spcBef>
                <a:spcPts val="0"/>
              </a:spcBef>
              <a:spcAft>
                <a:spcPts val="0"/>
              </a:spcAft>
              <a:buClr>
                <a:srgbClr val="000000"/>
              </a:buClr>
              <a:buSzPts val="1100"/>
              <a:buFont typeface="Arial"/>
              <a:buNone/>
              <a:defRPr sz="825" b="0" i="0" u="none" strike="noStrike" cap="none">
                <a:solidFill>
                  <a:srgbClr val="CDCDCD"/>
                </a:solidFill>
                <a:latin typeface="Tahoma"/>
                <a:ea typeface="Tahoma"/>
                <a:cs typeface="Tahoma"/>
                <a:sym typeface="Tahoma"/>
              </a:defRPr>
            </a:lvl5pPr>
            <a:lvl6pPr marL="0" marR="0" lvl="5" indent="0" algn="r">
              <a:lnSpc>
                <a:spcPct val="100000"/>
              </a:lnSpc>
              <a:spcBef>
                <a:spcPts val="0"/>
              </a:spcBef>
              <a:spcAft>
                <a:spcPts val="0"/>
              </a:spcAft>
              <a:buClr>
                <a:srgbClr val="000000"/>
              </a:buClr>
              <a:buSzPts val="1100"/>
              <a:buFont typeface="Arial"/>
              <a:buNone/>
              <a:defRPr sz="825" b="0" i="0" u="none" strike="noStrike" cap="none">
                <a:solidFill>
                  <a:srgbClr val="CDCDCD"/>
                </a:solidFill>
                <a:latin typeface="Tahoma"/>
                <a:ea typeface="Tahoma"/>
                <a:cs typeface="Tahoma"/>
                <a:sym typeface="Tahoma"/>
              </a:defRPr>
            </a:lvl6pPr>
            <a:lvl7pPr marL="0" marR="0" lvl="6" indent="0" algn="r">
              <a:lnSpc>
                <a:spcPct val="100000"/>
              </a:lnSpc>
              <a:spcBef>
                <a:spcPts val="0"/>
              </a:spcBef>
              <a:spcAft>
                <a:spcPts val="0"/>
              </a:spcAft>
              <a:buClr>
                <a:srgbClr val="000000"/>
              </a:buClr>
              <a:buSzPts val="1100"/>
              <a:buFont typeface="Arial"/>
              <a:buNone/>
              <a:defRPr sz="825" b="0" i="0" u="none" strike="noStrike" cap="none">
                <a:solidFill>
                  <a:srgbClr val="CDCDCD"/>
                </a:solidFill>
                <a:latin typeface="Tahoma"/>
                <a:ea typeface="Tahoma"/>
                <a:cs typeface="Tahoma"/>
                <a:sym typeface="Tahoma"/>
              </a:defRPr>
            </a:lvl7pPr>
            <a:lvl8pPr marL="0" marR="0" lvl="7" indent="0" algn="r">
              <a:lnSpc>
                <a:spcPct val="100000"/>
              </a:lnSpc>
              <a:spcBef>
                <a:spcPts val="0"/>
              </a:spcBef>
              <a:spcAft>
                <a:spcPts val="0"/>
              </a:spcAft>
              <a:buClr>
                <a:srgbClr val="000000"/>
              </a:buClr>
              <a:buSzPts val="1100"/>
              <a:buFont typeface="Arial"/>
              <a:buNone/>
              <a:defRPr sz="825" b="0" i="0" u="none" strike="noStrike" cap="none">
                <a:solidFill>
                  <a:srgbClr val="CDCDCD"/>
                </a:solidFill>
                <a:latin typeface="Tahoma"/>
                <a:ea typeface="Tahoma"/>
                <a:cs typeface="Tahoma"/>
                <a:sym typeface="Tahoma"/>
              </a:defRPr>
            </a:lvl8pPr>
            <a:lvl9pPr marL="0" marR="0" lvl="8" indent="0" algn="r">
              <a:lnSpc>
                <a:spcPct val="100000"/>
              </a:lnSpc>
              <a:spcBef>
                <a:spcPts val="0"/>
              </a:spcBef>
              <a:spcAft>
                <a:spcPts val="0"/>
              </a:spcAft>
              <a:buClr>
                <a:srgbClr val="000000"/>
              </a:buClr>
              <a:buSzPts val="1100"/>
              <a:buFont typeface="Arial"/>
              <a:buNone/>
              <a:defRPr sz="825" b="0" i="0" u="none" strike="noStrike" cap="none">
                <a:solidFill>
                  <a:srgbClr val="CDCDCD"/>
                </a:solidFill>
                <a:latin typeface="Tahoma"/>
                <a:ea typeface="Tahoma"/>
                <a:cs typeface="Tahoma"/>
                <a:sym typeface="Tahoma"/>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44376615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767" y="457200"/>
            <a:ext cx="294851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8318" y="987030"/>
            <a:ext cx="4629149" cy="48744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767" y="2057400"/>
            <a:ext cx="2948517" cy="38111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DEEDD8D-8771-4F15-9AC4-508DB4D5562F}" type="datetimeFigureOut">
              <a:rPr lang="en-GB" smtClean="0"/>
              <a:t>15/10/2024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95732599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767" y="457200"/>
            <a:ext cx="294851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8318" y="987030"/>
            <a:ext cx="4629149" cy="48744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767" y="2057400"/>
            <a:ext cx="2948517" cy="38111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DEEDD8D-8771-4F15-9AC4-508DB4D5562F}" type="datetimeFigureOut">
              <a:rPr lang="en-GB" smtClean="0"/>
              <a:t>15/10/2024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12242072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DEEDD8D-8771-4F15-9AC4-508DB4D5562F}" type="datetimeFigureOut">
              <a:rPr lang="en-GB" smtClean="0"/>
              <a:t>15/10/2024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73688175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4736" y="365524"/>
            <a:ext cx="1970617" cy="581144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1" y="365524"/>
            <a:ext cx="5712883" cy="581144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DEEDD8D-8771-4F15-9AC4-508DB4D5562F}" type="datetimeFigureOut">
              <a:rPr lang="en-GB" smtClean="0"/>
              <a:t>15/10/2024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66955383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6C95887-3B33-4F23-878D-9F5EAE0ED822}" type="datetime1">
              <a:rPr lang="en-GB" smtClean="0"/>
              <a:t>15/10/2024</a:t>
            </a:fld>
            <a:endParaRPr lang="en-GB"/>
          </a:p>
        </p:txBody>
      </p:sp>
      <p:sp>
        <p:nvSpPr>
          <p:cNvPr id="5" name="Footer Placeholder 4"/>
          <p:cNvSpPr>
            <a:spLocks noGrp="1"/>
          </p:cNvSpPr>
          <p:nvPr>
            <p:ph type="ftr" sz="quarter" idx="11"/>
          </p:nvPr>
        </p:nvSpPr>
        <p:spPr/>
        <p:txBody>
          <a:bodyPr/>
          <a:lstStyle/>
          <a:p>
            <a:r>
              <a:rPr lang="en-GB"/>
              <a:t>The Link Prospectus 2021-2022</a:t>
            </a:r>
          </a:p>
        </p:txBody>
      </p:sp>
      <p:sp>
        <p:nvSpPr>
          <p:cNvPr id="6" name="Slide Number Placeholder 5"/>
          <p:cNvSpPr>
            <a:spLocks noGrp="1"/>
          </p:cNvSpPr>
          <p:nvPr>
            <p:ph type="sldNum" sz="quarter" idx="12"/>
          </p:nvPr>
        </p:nvSpPr>
        <p:spPr/>
        <p:txBody>
          <a:bodyPr/>
          <a:lstStyle/>
          <a:p>
            <a:fld id="{A0DD4363-6E03-49E4-B3EF-D94766C1D4EB}" type="slidenum">
              <a:rPr lang="en-GB" smtClean="0"/>
              <a:t>‹#›</a:t>
            </a:fld>
            <a:endParaRPr lang="en-GB"/>
          </a:p>
        </p:txBody>
      </p:sp>
    </p:spTree>
    <p:extLst>
      <p:ext uri="{BB962C8B-B14F-4D97-AF65-F5344CB8AC3E}">
        <p14:creationId xmlns:p14="http://schemas.microsoft.com/office/powerpoint/2010/main" val="1773637556"/>
      </p:ext>
    </p:extLst>
  </p:cSld>
  <p:clrMapOvr>
    <a:masterClrMapping/>
  </p:clrMapOvr>
  <p:hf sldNum="0"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006666"/>
                </a:solidFill>
                <a:effectLst>
                  <a:outerShdw blurRad="38100" dist="38100" dir="2700000" algn="tl">
                    <a:srgbClr val="000000">
                      <a:alpha val="43137"/>
                    </a:srgbClr>
                  </a:outerShdw>
                </a:effectLst>
                <a:latin typeface="+mn-lt"/>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10/15/2024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pic>
        <p:nvPicPr>
          <p:cNvPr id="9" name="Picture 8" descr="A logo with text on it&#10;&#10;Description automatically generated">
            <a:extLst>
              <a:ext uri="{FF2B5EF4-FFF2-40B4-BE49-F238E27FC236}">
                <a16:creationId xmlns:a16="http://schemas.microsoft.com/office/drawing/2014/main" id="{4E64AD64-4166-FE1C-0D8E-3332D88F99C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73992" y="5679338"/>
            <a:ext cx="2311066" cy="995249"/>
          </a:xfrm>
          <a:prstGeom prst="rect">
            <a:avLst/>
          </a:prstGeom>
        </p:spPr>
      </p:pic>
    </p:spTree>
    <p:extLst>
      <p:ext uri="{BB962C8B-B14F-4D97-AF65-F5344CB8AC3E}">
        <p14:creationId xmlns:p14="http://schemas.microsoft.com/office/powerpoint/2010/main" val="1890751684"/>
      </p:ext>
    </p:extLst>
  </p:cSld>
  <p:clrMapOvr>
    <a:masterClrMapping/>
  </p:clrMapOvr>
  <p:hf sldNum="0"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F58459-FBDF-4087-9E08-72560BA058BD}" type="datetime1">
              <a:rPr lang="en-GB" smtClean="0"/>
              <a:t>15/10/2024</a:t>
            </a:fld>
            <a:endParaRPr lang="en-GB"/>
          </a:p>
        </p:txBody>
      </p:sp>
      <p:sp>
        <p:nvSpPr>
          <p:cNvPr id="5" name="Footer Placeholder 4"/>
          <p:cNvSpPr>
            <a:spLocks noGrp="1"/>
          </p:cNvSpPr>
          <p:nvPr>
            <p:ph type="ftr" sz="quarter" idx="11"/>
          </p:nvPr>
        </p:nvSpPr>
        <p:spPr/>
        <p:txBody>
          <a:bodyPr/>
          <a:lstStyle/>
          <a:p>
            <a:r>
              <a:rPr lang="en-GB"/>
              <a:t>The Link Prospectus 2021-2022</a:t>
            </a:r>
          </a:p>
        </p:txBody>
      </p:sp>
      <p:sp>
        <p:nvSpPr>
          <p:cNvPr id="6" name="Slide Number Placeholder 5"/>
          <p:cNvSpPr>
            <a:spLocks noGrp="1"/>
          </p:cNvSpPr>
          <p:nvPr>
            <p:ph type="sldNum" sz="quarter" idx="12"/>
          </p:nvPr>
        </p:nvSpPr>
        <p:spPr/>
        <p:txBody>
          <a:bodyPr/>
          <a:lstStyle/>
          <a:p>
            <a:fld id="{A0DD4363-6E03-49E4-B3EF-D94766C1D4EB}" type="slidenum">
              <a:rPr lang="en-GB" smtClean="0"/>
              <a:t>‹#›</a:t>
            </a:fld>
            <a:endParaRPr lang="en-GB"/>
          </a:p>
        </p:txBody>
      </p:sp>
    </p:spTree>
    <p:extLst>
      <p:ext uri="{BB962C8B-B14F-4D97-AF65-F5344CB8AC3E}">
        <p14:creationId xmlns:p14="http://schemas.microsoft.com/office/powerpoint/2010/main" val="2398510325"/>
      </p:ext>
    </p:extLst>
  </p:cSld>
  <p:clrMapOvr>
    <a:masterClrMapping/>
  </p:clrMapOvr>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1DC0C7A-5031-49C5-AD67-8A637A4F4FDF}" type="datetime1">
              <a:rPr lang="en-GB" smtClean="0"/>
              <a:t>15/10/2024</a:t>
            </a:fld>
            <a:endParaRPr lang="en-GB"/>
          </a:p>
        </p:txBody>
      </p:sp>
      <p:sp>
        <p:nvSpPr>
          <p:cNvPr id="6" name="Footer Placeholder 5"/>
          <p:cNvSpPr>
            <a:spLocks noGrp="1"/>
          </p:cNvSpPr>
          <p:nvPr>
            <p:ph type="ftr" sz="quarter" idx="11"/>
          </p:nvPr>
        </p:nvSpPr>
        <p:spPr/>
        <p:txBody>
          <a:bodyPr/>
          <a:lstStyle/>
          <a:p>
            <a:r>
              <a:rPr lang="en-GB"/>
              <a:t>The Link Prospectus 2021-2022</a:t>
            </a:r>
          </a:p>
        </p:txBody>
      </p:sp>
      <p:sp>
        <p:nvSpPr>
          <p:cNvPr id="7" name="Slide Number Placeholder 6"/>
          <p:cNvSpPr>
            <a:spLocks noGrp="1"/>
          </p:cNvSpPr>
          <p:nvPr>
            <p:ph type="sldNum" sz="quarter" idx="12"/>
          </p:nvPr>
        </p:nvSpPr>
        <p:spPr/>
        <p:txBody>
          <a:bodyPr/>
          <a:lstStyle/>
          <a:p>
            <a:fld id="{A0DD4363-6E03-49E4-B3EF-D94766C1D4EB}" type="slidenum">
              <a:rPr lang="en-GB" smtClean="0"/>
              <a:t>‹#›</a:t>
            </a:fld>
            <a:endParaRPr lang="en-GB"/>
          </a:p>
        </p:txBody>
      </p:sp>
    </p:spTree>
    <p:extLst>
      <p:ext uri="{BB962C8B-B14F-4D97-AF65-F5344CB8AC3E}">
        <p14:creationId xmlns:p14="http://schemas.microsoft.com/office/powerpoint/2010/main" val="3345145010"/>
      </p:ext>
    </p:extLst>
  </p:cSld>
  <p:clrMapOvr>
    <a:masterClrMapping/>
  </p:clrMapOvr>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6BF4A21-2477-41F8-B0FA-21B331A29EFF}" type="datetime1">
              <a:rPr lang="en-GB" smtClean="0"/>
              <a:t>15/10/2024</a:t>
            </a:fld>
            <a:endParaRPr lang="en-GB"/>
          </a:p>
        </p:txBody>
      </p:sp>
      <p:sp>
        <p:nvSpPr>
          <p:cNvPr id="8" name="Footer Placeholder 7"/>
          <p:cNvSpPr>
            <a:spLocks noGrp="1"/>
          </p:cNvSpPr>
          <p:nvPr>
            <p:ph type="ftr" sz="quarter" idx="11"/>
          </p:nvPr>
        </p:nvSpPr>
        <p:spPr/>
        <p:txBody>
          <a:bodyPr/>
          <a:lstStyle/>
          <a:p>
            <a:r>
              <a:rPr lang="en-GB"/>
              <a:t>The Link Prospectus 2021-2022</a:t>
            </a:r>
          </a:p>
        </p:txBody>
      </p:sp>
      <p:sp>
        <p:nvSpPr>
          <p:cNvPr id="9" name="Slide Number Placeholder 8"/>
          <p:cNvSpPr>
            <a:spLocks noGrp="1"/>
          </p:cNvSpPr>
          <p:nvPr>
            <p:ph type="sldNum" sz="quarter" idx="12"/>
          </p:nvPr>
        </p:nvSpPr>
        <p:spPr/>
        <p:txBody>
          <a:bodyPr/>
          <a:lstStyle/>
          <a:p>
            <a:fld id="{A0DD4363-6E03-49E4-B3EF-D94766C1D4EB}" type="slidenum">
              <a:rPr lang="en-GB" smtClean="0"/>
              <a:t>‹#›</a:t>
            </a:fld>
            <a:endParaRPr lang="en-GB"/>
          </a:p>
        </p:txBody>
      </p:sp>
    </p:spTree>
    <p:extLst>
      <p:ext uri="{BB962C8B-B14F-4D97-AF65-F5344CB8AC3E}">
        <p14:creationId xmlns:p14="http://schemas.microsoft.com/office/powerpoint/2010/main" val="3080364478"/>
      </p:ext>
    </p:extLst>
  </p:cSld>
  <p:clrMapOvr>
    <a:masterClrMapping/>
  </p:clrMapOvr>
  <p:hf sldNum="0"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6195624-1DF3-4E3C-BBC5-BD839C69CF2C}" type="datetime1">
              <a:rPr lang="en-GB" smtClean="0"/>
              <a:t>15/10/2024</a:t>
            </a:fld>
            <a:endParaRPr lang="en-GB"/>
          </a:p>
        </p:txBody>
      </p:sp>
      <p:sp>
        <p:nvSpPr>
          <p:cNvPr id="4" name="Footer Placeholder 3"/>
          <p:cNvSpPr>
            <a:spLocks noGrp="1"/>
          </p:cNvSpPr>
          <p:nvPr>
            <p:ph type="ftr" sz="quarter" idx="11"/>
          </p:nvPr>
        </p:nvSpPr>
        <p:spPr/>
        <p:txBody>
          <a:bodyPr/>
          <a:lstStyle/>
          <a:p>
            <a:r>
              <a:rPr lang="en-GB"/>
              <a:t>The Link Prospectus 2021-2022</a:t>
            </a:r>
          </a:p>
        </p:txBody>
      </p:sp>
      <p:sp>
        <p:nvSpPr>
          <p:cNvPr id="5" name="Slide Number Placeholder 4"/>
          <p:cNvSpPr>
            <a:spLocks noGrp="1"/>
          </p:cNvSpPr>
          <p:nvPr>
            <p:ph type="sldNum" sz="quarter" idx="12"/>
          </p:nvPr>
        </p:nvSpPr>
        <p:spPr/>
        <p:txBody>
          <a:bodyPr/>
          <a:lstStyle/>
          <a:p>
            <a:fld id="{A0DD4363-6E03-49E4-B3EF-D94766C1D4EB}" type="slidenum">
              <a:rPr lang="en-GB" smtClean="0"/>
              <a:t>‹#›</a:t>
            </a:fld>
            <a:endParaRPr lang="en-GB"/>
          </a:p>
        </p:txBody>
      </p:sp>
    </p:spTree>
    <p:extLst>
      <p:ext uri="{BB962C8B-B14F-4D97-AF65-F5344CB8AC3E}">
        <p14:creationId xmlns:p14="http://schemas.microsoft.com/office/powerpoint/2010/main" val="163904898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1 full image and title">
  <p:cSld name="e1 full image and title">
    <p:bg>
      <p:bgPr>
        <a:solidFill>
          <a:schemeClr val="dk1"/>
        </a:solidFill>
        <a:effectLst/>
      </p:bgPr>
    </p:bg>
    <p:spTree>
      <p:nvGrpSpPr>
        <p:cNvPr id="1" name="Shape 458"/>
        <p:cNvGrpSpPr/>
        <p:nvPr/>
      </p:nvGrpSpPr>
      <p:grpSpPr>
        <a:xfrm>
          <a:off x="0" y="0"/>
          <a:ext cx="0" cy="0"/>
          <a:chOff x="0" y="0"/>
          <a:chExt cx="0" cy="0"/>
        </a:xfrm>
      </p:grpSpPr>
      <p:sp>
        <p:nvSpPr>
          <p:cNvPr id="459" name="Google Shape;459;p24"/>
          <p:cNvSpPr>
            <a:spLocks noGrp="1"/>
          </p:cNvSpPr>
          <p:nvPr>
            <p:ph type="pic" idx="2"/>
          </p:nvPr>
        </p:nvSpPr>
        <p:spPr>
          <a:xfrm>
            <a:off x="0" y="0"/>
            <a:ext cx="9144000" cy="6858000"/>
          </a:xfrm>
          <a:prstGeom prst="rect">
            <a:avLst/>
          </a:prstGeom>
          <a:noFill/>
          <a:ln>
            <a:noFill/>
          </a:ln>
        </p:spPr>
      </p:sp>
      <p:sp>
        <p:nvSpPr>
          <p:cNvPr id="460" name="Google Shape;460;p24"/>
          <p:cNvSpPr txBox="1">
            <a:spLocks noGrp="1"/>
          </p:cNvSpPr>
          <p:nvPr>
            <p:ph type="title"/>
          </p:nvPr>
        </p:nvSpPr>
        <p:spPr>
          <a:xfrm>
            <a:off x="563108" y="754913"/>
            <a:ext cx="3966525" cy="553998"/>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rgbClr val="FFFFFF"/>
              </a:buClr>
              <a:buSzPts val="4800"/>
              <a:buFont typeface="Tahoma"/>
              <a:buNone/>
              <a:defRPr sz="3600">
                <a:solidFill>
                  <a:srgbClr val="FFFFFF"/>
                </a:solidFill>
              </a:defRPr>
            </a:lvl1pPr>
            <a:lvl2pPr lvl="1" algn="l">
              <a:lnSpc>
                <a:spcPct val="100000"/>
              </a:lnSpc>
              <a:spcBef>
                <a:spcPts val="0"/>
              </a:spcBef>
              <a:spcAft>
                <a:spcPts val="0"/>
              </a:spcAft>
              <a:buClr>
                <a:srgbClr val="FFFFFF"/>
              </a:buClr>
              <a:buSzPts val="4800"/>
              <a:buNone/>
              <a:defRPr sz="3600">
                <a:solidFill>
                  <a:srgbClr val="FFFFFF"/>
                </a:solidFill>
              </a:defRPr>
            </a:lvl2pPr>
            <a:lvl3pPr lvl="2" algn="l">
              <a:lnSpc>
                <a:spcPct val="100000"/>
              </a:lnSpc>
              <a:spcBef>
                <a:spcPts val="0"/>
              </a:spcBef>
              <a:spcAft>
                <a:spcPts val="0"/>
              </a:spcAft>
              <a:buClr>
                <a:srgbClr val="FFFFFF"/>
              </a:buClr>
              <a:buSzPts val="4800"/>
              <a:buNone/>
              <a:defRPr sz="3600">
                <a:solidFill>
                  <a:srgbClr val="FFFFFF"/>
                </a:solidFill>
              </a:defRPr>
            </a:lvl3pPr>
            <a:lvl4pPr lvl="3" algn="l">
              <a:lnSpc>
                <a:spcPct val="100000"/>
              </a:lnSpc>
              <a:spcBef>
                <a:spcPts val="0"/>
              </a:spcBef>
              <a:spcAft>
                <a:spcPts val="0"/>
              </a:spcAft>
              <a:buClr>
                <a:srgbClr val="FFFFFF"/>
              </a:buClr>
              <a:buSzPts val="4800"/>
              <a:buNone/>
              <a:defRPr sz="3600">
                <a:solidFill>
                  <a:srgbClr val="FFFFFF"/>
                </a:solidFill>
              </a:defRPr>
            </a:lvl4pPr>
            <a:lvl5pPr lvl="4" algn="l">
              <a:lnSpc>
                <a:spcPct val="100000"/>
              </a:lnSpc>
              <a:spcBef>
                <a:spcPts val="0"/>
              </a:spcBef>
              <a:spcAft>
                <a:spcPts val="0"/>
              </a:spcAft>
              <a:buClr>
                <a:srgbClr val="FFFFFF"/>
              </a:buClr>
              <a:buSzPts val="4800"/>
              <a:buNone/>
              <a:defRPr sz="3600">
                <a:solidFill>
                  <a:srgbClr val="FFFFFF"/>
                </a:solidFill>
              </a:defRPr>
            </a:lvl5pPr>
            <a:lvl6pPr lvl="5" algn="l">
              <a:lnSpc>
                <a:spcPct val="100000"/>
              </a:lnSpc>
              <a:spcBef>
                <a:spcPts val="0"/>
              </a:spcBef>
              <a:spcAft>
                <a:spcPts val="0"/>
              </a:spcAft>
              <a:buClr>
                <a:srgbClr val="FFFFFF"/>
              </a:buClr>
              <a:buSzPts val="4800"/>
              <a:buNone/>
              <a:defRPr sz="3600">
                <a:solidFill>
                  <a:srgbClr val="FFFFFF"/>
                </a:solidFill>
              </a:defRPr>
            </a:lvl6pPr>
            <a:lvl7pPr lvl="6" algn="l">
              <a:lnSpc>
                <a:spcPct val="100000"/>
              </a:lnSpc>
              <a:spcBef>
                <a:spcPts val="0"/>
              </a:spcBef>
              <a:spcAft>
                <a:spcPts val="0"/>
              </a:spcAft>
              <a:buClr>
                <a:srgbClr val="FFFFFF"/>
              </a:buClr>
              <a:buSzPts val="4800"/>
              <a:buNone/>
              <a:defRPr sz="3600">
                <a:solidFill>
                  <a:srgbClr val="FFFFFF"/>
                </a:solidFill>
              </a:defRPr>
            </a:lvl7pPr>
            <a:lvl8pPr lvl="7" algn="l">
              <a:lnSpc>
                <a:spcPct val="100000"/>
              </a:lnSpc>
              <a:spcBef>
                <a:spcPts val="0"/>
              </a:spcBef>
              <a:spcAft>
                <a:spcPts val="0"/>
              </a:spcAft>
              <a:buClr>
                <a:srgbClr val="FFFFFF"/>
              </a:buClr>
              <a:buSzPts val="4800"/>
              <a:buNone/>
              <a:defRPr sz="3600">
                <a:solidFill>
                  <a:srgbClr val="FFFFFF"/>
                </a:solidFill>
              </a:defRPr>
            </a:lvl8pPr>
            <a:lvl9pPr lvl="8" algn="l">
              <a:lnSpc>
                <a:spcPct val="100000"/>
              </a:lnSpc>
              <a:spcBef>
                <a:spcPts val="0"/>
              </a:spcBef>
              <a:spcAft>
                <a:spcPts val="0"/>
              </a:spcAft>
              <a:buClr>
                <a:srgbClr val="FFFFFF"/>
              </a:buClr>
              <a:buSzPts val="4800"/>
              <a:buNone/>
              <a:defRPr sz="3600">
                <a:solidFill>
                  <a:srgbClr val="FFFFFF"/>
                </a:solidFill>
              </a:defRPr>
            </a:lvl9pPr>
          </a:lstStyle>
          <a:p>
            <a:endParaRPr/>
          </a:p>
        </p:txBody>
      </p:sp>
      <p:sp>
        <p:nvSpPr>
          <p:cNvPr id="461" name="Google Shape;461;p24"/>
          <p:cNvSpPr txBox="1">
            <a:spLocks noGrp="1"/>
          </p:cNvSpPr>
          <p:nvPr>
            <p:ph type="dt" idx="10"/>
          </p:nvPr>
        </p:nvSpPr>
        <p:spPr>
          <a:xfrm>
            <a:off x="0" y="-321601"/>
            <a:ext cx="563175" cy="179400"/>
          </a:xfrm>
          <a:prstGeom prst="rect">
            <a:avLst/>
          </a:prstGeom>
          <a:noFill/>
          <a:ln>
            <a:noFill/>
          </a:ln>
        </p:spPr>
        <p:txBody>
          <a:bodyPr spcFirstLastPara="1" wrap="square" lIns="0" tIns="3600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2" name="Google Shape;462;p24"/>
          <p:cNvSpPr txBox="1">
            <a:spLocks noGrp="1"/>
          </p:cNvSpPr>
          <p:nvPr>
            <p:ph type="ftr" idx="11"/>
          </p:nvPr>
        </p:nvSpPr>
        <p:spPr>
          <a:xfrm>
            <a:off x="556999" y="6335743"/>
            <a:ext cx="7874325" cy="522300"/>
          </a:xfrm>
          <a:prstGeom prst="rect">
            <a:avLst/>
          </a:prstGeom>
          <a:noFill/>
          <a:ln>
            <a:noFill/>
          </a:ln>
        </p:spPr>
        <p:txBody>
          <a:bodyPr spcFirstLastPara="1" wrap="square" lIns="0" tIns="36000" rIns="0" bIns="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3" name="Google Shape;463;p24"/>
          <p:cNvSpPr txBox="1">
            <a:spLocks noGrp="1"/>
          </p:cNvSpPr>
          <p:nvPr>
            <p:ph type="sldNum" idx="12"/>
          </p:nvPr>
        </p:nvSpPr>
        <p:spPr>
          <a:xfrm>
            <a:off x="8531445" y="6335743"/>
            <a:ext cx="612450" cy="522300"/>
          </a:xfrm>
          <a:prstGeom prst="rect">
            <a:avLst/>
          </a:prstGeom>
          <a:noFill/>
          <a:ln>
            <a:noFill/>
          </a:ln>
        </p:spPr>
        <p:txBody>
          <a:bodyPr spcFirstLastPara="1" wrap="square" lIns="0" tIns="36000" rIns="0" bIns="0" anchor="t" anchorCtr="0">
            <a:noAutofit/>
          </a:bodyPr>
          <a:lstStyle>
            <a:lvl1pPr marL="0" marR="0" lvl="0"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1pPr>
            <a:lvl2pPr marL="0" marR="0" lvl="1"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2pPr>
            <a:lvl3pPr marL="0" marR="0" lvl="2"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3pPr>
            <a:lvl4pPr marL="0" marR="0" lvl="3"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4pPr>
            <a:lvl5pPr marL="0" marR="0" lvl="4"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5pPr>
            <a:lvl6pPr marL="0" marR="0" lvl="5"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6pPr>
            <a:lvl7pPr marL="0" marR="0" lvl="6"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7pPr>
            <a:lvl8pPr marL="0" marR="0" lvl="7"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8pPr>
            <a:lvl9pPr marL="0" marR="0" lvl="8" indent="0" algn="l">
              <a:lnSpc>
                <a:spcPct val="100000"/>
              </a:lnSpc>
              <a:spcBef>
                <a:spcPts val="0"/>
              </a:spcBef>
              <a:spcAft>
                <a:spcPts val="0"/>
              </a:spcAft>
              <a:buClr>
                <a:srgbClr val="000000"/>
              </a:buClr>
              <a:buSzPts val="1050"/>
              <a:buFont typeface="Arial"/>
              <a:buNone/>
              <a:defRPr sz="788" b="0" i="0" u="none" strike="noStrike" cap="none">
                <a:solidFill>
                  <a:srgbClr val="000000"/>
                </a:solidFill>
                <a:latin typeface="Tahoma"/>
                <a:ea typeface="Tahoma"/>
                <a:cs typeface="Tahoma"/>
                <a:sym typeface="Tahoma"/>
              </a:defRPr>
            </a:lvl9pPr>
          </a:lstStyle>
          <a:p>
            <a:fld id="{00000000-1234-1234-1234-123412341234}" type="slidenum">
              <a:rPr lang="en-US" smtClean="0"/>
              <a:pPr/>
              <a:t>‹#›</a:t>
            </a:fld>
            <a:endParaRPr lang="en-US"/>
          </a:p>
        </p:txBody>
      </p:sp>
      <p:grpSp>
        <p:nvGrpSpPr>
          <p:cNvPr id="464" name="Google Shape;464;p24"/>
          <p:cNvGrpSpPr/>
          <p:nvPr/>
        </p:nvGrpSpPr>
        <p:grpSpPr>
          <a:xfrm>
            <a:off x="558046" y="6335743"/>
            <a:ext cx="7927586" cy="183518"/>
            <a:chOff x="744061" y="6335743"/>
            <a:chExt cx="10570114" cy="183518"/>
          </a:xfrm>
        </p:grpSpPr>
        <p:sp>
          <p:nvSpPr>
            <p:cNvPr id="465" name="Google Shape;465;p24"/>
            <p:cNvSpPr/>
            <p:nvPr/>
          </p:nvSpPr>
          <p:spPr>
            <a:xfrm>
              <a:off x="11303254" y="6391909"/>
              <a:ext cx="10921" cy="126872"/>
            </a:xfrm>
            <a:custGeom>
              <a:avLst/>
              <a:gdLst/>
              <a:ahLst/>
              <a:cxnLst/>
              <a:rect l="l" t="t" r="r" b="b"/>
              <a:pathLst>
                <a:path w="10921" h="126872" extrusionOk="0">
                  <a:moveTo>
                    <a:pt x="10922" y="126873"/>
                  </a:moveTo>
                  <a:lnTo>
                    <a:pt x="0" y="126873"/>
                  </a:lnTo>
                  <a:lnTo>
                    <a:pt x="0" y="0"/>
                  </a:lnTo>
                  <a:lnTo>
                    <a:pt x="10922" y="0"/>
                  </a:lnTo>
                  <a:lnTo>
                    <a:pt x="10922" y="126873"/>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350" b="0" i="0" u="none" strike="noStrike" cap="none">
                <a:solidFill>
                  <a:schemeClr val="dk1"/>
                </a:solidFill>
                <a:latin typeface="Tahoma"/>
                <a:ea typeface="Tahoma"/>
                <a:cs typeface="Tahoma"/>
                <a:sym typeface="Tahoma"/>
              </a:endParaRPr>
            </a:p>
          </p:txBody>
        </p:sp>
        <p:pic>
          <p:nvPicPr>
            <p:cNvPr id="466" name="Google Shape;466;p24"/>
            <p:cNvPicPr preferRelativeResize="0"/>
            <p:nvPr/>
          </p:nvPicPr>
          <p:blipFill rotWithShape="1">
            <a:blip r:embed="rId2">
              <a:alphaModFix/>
            </a:blip>
            <a:srcRect l="562" r="552"/>
            <a:stretch/>
          </p:blipFill>
          <p:spPr>
            <a:xfrm>
              <a:off x="744061" y="6335743"/>
              <a:ext cx="381212" cy="183518"/>
            </a:xfrm>
            <a:prstGeom prst="rect">
              <a:avLst/>
            </a:prstGeom>
            <a:noFill/>
            <a:ln>
              <a:noFill/>
            </a:ln>
          </p:spPr>
        </p:pic>
      </p:grpSp>
    </p:spTree>
    <p:extLst>
      <p:ext uri="{BB962C8B-B14F-4D97-AF65-F5344CB8AC3E}">
        <p14:creationId xmlns:p14="http://schemas.microsoft.com/office/powerpoint/2010/main" val="359071200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739E33-7ED4-4166-8160-6E172AE3CB1C}" type="datetime1">
              <a:rPr lang="en-GB" smtClean="0"/>
              <a:t>15/10/2024</a:t>
            </a:fld>
            <a:endParaRPr lang="en-GB"/>
          </a:p>
        </p:txBody>
      </p:sp>
      <p:sp>
        <p:nvSpPr>
          <p:cNvPr id="3" name="Footer Placeholder 2"/>
          <p:cNvSpPr>
            <a:spLocks noGrp="1"/>
          </p:cNvSpPr>
          <p:nvPr>
            <p:ph type="ftr" sz="quarter" idx="11"/>
          </p:nvPr>
        </p:nvSpPr>
        <p:spPr/>
        <p:txBody>
          <a:bodyPr/>
          <a:lstStyle/>
          <a:p>
            <a:r>
              <a:rPr lang="en-GB"/>
              <a:t>The Link Prospectus 2021-2022</a:t>
            </a:r>
          </a:p>
        </p:txBody>
      </p:sp>
      <p:sp>
        <p:nvSpPr>
          <p:cNvPr id="4" name="Slide Number Placeholder 3"/>
          <p:cNvSpPr>
            <a:spLocks noGrp="1"/>
          </p:cNvSpPr>
          <p:nvPr>
            <p:ph type="sldNum" sz="quarter" idx="12"/>
          </p:nvPr>
        </p:nvSpPr>
        <p:spPr/>
        <p:txBody>
          <a:bodyPr/>
          <a:lstStyle/>
          <a:p>
            <a:fld id="{A0DD4363-6E03-49E4-B3EF-D94766C1D4EB}" type="slidenum">
              <a:rPr lang="en-GB" smtClean="0"/>
              <a:t>‹#›</a:t>
            </a:fld>
            <a:endParaRPr lang="en-GB"/>
          </a:p>
        </p:txBody>
      </p:sp>
    </p:spTree>
    <p:extLst>
      <p:ext uri="{BB962C8B-B14F-4D97-AF65-F5344CB8AC3E}">
        <p14:creationId xmlns:p14="http://schemas.microsoft.com/office/powerpoint/2010/main" val="2730277121"/>
      </p:ext>
    </p:extLst>
  </p:cSld>
  <p:clrMapOvr>
    <a:masterClrMapping/>
  </p:clrMapOvr>
  <p:hf sldNum="0"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75AA37-D691-494F-8D81-01372F7DF301}" type="datetime1">
              <a:rPr lang="en-GB" smtClean="0"/>
              <a:t>15/10/2024</a:t>
            </a:fld>
            <a:endParaRPr lang="en-GB"/>
          </a:p>
        </p:txBody>
      </p:sp>
      <p:sp>
        <p:nvSpPr>
          <p:cNvPr id="6" name="Footer Placeholder 5"/>
          <p:cNvSpPr>
            <a:spLocks noGrp="1"/>
          </p:cNvSpPr>
          <p:nvPr>
            <p:ph type="ftr" sz="quarter" idx="11"/>
          </p:nvPr>
        </p:nvSpPr>
        <p:spPr/>
        <p:txBody>
          <a:bodyPr/>
          <a:lstStyle/>
          <a:p>
            <a:r>
              <a:rPr lang="en-GB"/>
              <a:t>The Link Prospectus 2021-2022</a:t>
            </a:r>
          </a:p>
        </p:txBody>
      </p:sp>
      <p:sp>
        <p:nvSpPr>
          <p:cNvPr id="7" name="Slide Number Placeholder 6"/>
          <p:cNvSpPr>
            <a:spLocks noGrp="1"/>
          </p:cNvSpPr>
          <p:nvPr>
            <p:ph type="sldNum" sz="quarter" idx="12"/>
          </p:nvPr>
        </p:nvSpPr>
        <p:spPr/>
        <p:txBody>
          <a:bodyPr/>
          <a:lstStyle/>
          <a:p>
            <a:fld id="{A0DD4363-6E03-49E4-B3EF-D94766C1D4EB}" type="slidenum">
              <a:rPr lang="en-GB" smtClean="0"/>
              <a:t>‹#›</a:t>
            </a:fld>
            <a:endParaRPr lang="en-GB"/>
          </a:p>
        </p:txBody>
      </p:sp>
    </p:spTree>
    <p:extLst>
      <p:ext uri="{BB962C8B-B14F-4D97-AF65-F5344CB8AC3E}">
        <p14:creationId xmlns:p14="http://schemas.microsoft.com/office/powerpoint/2010/main" val="1769751691"/>
      </p:ext>
    </p:extLst>
  </p:cSld>
  <p:clrMapOvr>
    <a:masterClrMapping/>
  </p:clrMapOvr>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4BA21BB-5E24-4A35-B9EA-B743CB39851B}" type="datetime1">
              <a:rPr lang="en-GB" smtClean="0"/>
              <a:t>15/10/2024</a:t>
            </a:fld>
            <a:endParaRPr lang="en-GB"/>
          </a:p>
        </p:txBody>
      </p:sp>
      <p:sp>
        <p:nvSpPr>
          <p:cNvPr id="6" name="Footer Placeholder 5"/>
          <p:cNvSpPr>
            <a:spLocks noGrp="1"/>
          </p:cNvSpPr>
          <p:nvPr>
            <p:ph type="ftr" sz="quarter" idx="11"/>
          </p:nvPr>
        </p:nvSpPr>
        <p:spPr/>
        <p:txBody>
          <a:bodyPr/>
          <a:lstStyle/>
          <a:p>
            <a:r>
              <a:rPr lang="en-GB"/>
              <a:t>The Link Prospectus 2021-2022</a:t>
            </a:r>
          </a:p>
        </p:txBody>
      </p:sp>
      <p:sp>
        <p:nvSpPr>
          <p:cNvPr id="7" name="Slide Number Placeholder 6"/>
          <p:cNvSpPr>
            <a:spLocks noGrp="1"/>
          </p:cNvSpPr>
          <p:nvPr>
            <p:ph type="sldNum" sz="quarter" idx="12"/>
          </p:nvPr>
        </p:nvSpPr>
        <p:spPr/>
        <p:txBody>
          <a:bodyPr/>
          <a:lstStyle/>
          <a:p>
            <a:fld id="{A0DD4363-6E03-49E4-B3EF-D94766C1D4EB}" type="slidenum">
              <a:rPr lang="en-GB" smtClean="0"/>
              <a:t>‹#›</a:t>
            </a:fld>
            <a:endParaRPr lang="en-GB"/>
          </a:p>
        </p:txBody>
      </p:sp>
    </p:spTree>
    <p:extLst>
      <p:ext uri="{BB962C8B-B14F-4D97-AF65-F5344CB8AC3E}">
        <p14:creationId xmlns:p14="http://schemas.microsoft.com/office/powerpoint/2010/main" val="1160618749"/>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37CDBF-5E13-4AB7-BAF8-F8FF28E01A9F}" type="datetime1">
              <a:rPr lang="en-GB" smtClean="0"/>
              <a:t>15/10/2024</a:t>
            </a:fld>
            <a:endParaRPr lang="en-GB"/>
          </a:p>
        </p:txBody>
      </p:sp>
      <p:sp>
        <p:nvSpPr>
          <p:cNvPr id="5" name="Footer Placeholder 4"/>
          <p:cNvSpPr>
            <a:spLocks noGrp="1"/>
          </p:cNvSpPr>
          <p:nvPr>
            <p:ph type="ftr" sz="quarter" idx="11"/>
          </p:nvPr>
        </p:nvSpPr>
        <p:spPr/>
        <p:txBody>
          <a:bodyPr/>
          <a:lstStyle/>
          <a:p>
            <a:r>
              <a:rPr lang="en-GB"/>
              <a:t>The Link Prospectus 2021-2022</a:t>
            </a:r>
          </a:p>
        </p:txBody>
      </p:sp>
      <p:sp>
        <p:nvSpPr>
          <p:cNvPr id="6" name="Slide Number Placeholder 5"/>
          <p:cNvSpPr>
            <a:spLocks noGrp="1"/>
          </p:cNvSpPr>
          <p:nvPr>
            <p:ph type="sldNum" sz="quarter" idx="12"/>
          </p:nvPr>
        </p:nvSpPr>
        <p:spPr/>
        <p:txBody>
          <a:bodyPr/>
          <a:lstStyle/>
          <a:p>
            <a:fld id="{A0DD4363-6E03-49E4-B3EF-D94766C1D4EB}" type="slidenum">
              <a:rPr lang="en-GB" smtClean="0"/>
              <a:t>‹#›</a:t>
            </a:fld>
            <a:endParaRPr lang="en-GB"/>
          </a:p>
        </p:txBody>
      </p:sp>
    </p:spTree>
    <p:extLst>
      <p:ext uri="{BB962C8B-B14F-4D97-AF65-F5344CB8AC3E}">
        <p14:creationId xmlns:p14="http://schemas.microsoft.com/office/powerpoint/2010/main" val="3203976656"/>
      </p:ext>
    </p:extLst>
  </p:cSld>
  <p:clrMapOvr>
    <a:masterClrMapping/>
  </p:clrMapOvr>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91D3FA3-DABA-42B5-AD71-3719A18311D0}" type="datetime1">
              <a:rPr lang="en-GB" smtClean="0"/>
              <a:t>15/10/2024</a:t>
            </a:fld>
            <a:endParaRPr lang="en-GB"/>
          </a:p>
        </p:txBody>
      </p:sp>
      <p:sp>
        <p:nvSpPr>
          <p:cNvPr id="5" name="Footer Placeholder 4"/>
          <p:cNvSpPr>
            <a:spLocks noGrp="1"/>
          </p:cNvSpPr>
          <p:nvPr>
            <p:ph type="ftr" sz="quarter" idx="11"/>
          </p:nvPr>
        </p:nvSpPr>
        <p:spPr/>
        <p:txBody>
          <a:bodyPr/>
          <a:lstStyle/>
          <a:p>
            <a:r>
              <a:rPr lang="en-GB"/>
              <a:t>The Link Prospectus 2021-2022</a:t>
            </a:r>
          </a:p>
        </p:txBody>
      </p:sp>
      <p:sp>
        <p:nvSpPr>
          <p:cNvPr id="6" name="Slide Number Placeholder 5"/>
          <p:cNvSpPr>
            <a:spLocks noGrp="1"/>
          </p:cNvSpPr>
          <p:nvPr>
            <p:ph type="sldNum" sz="quarter" idx="12"/>
          </p:nvPr>
        </p:nvSpPr>
        <p:spPr/>
        <p:txBody>
          <a:bodyPr/>
          <a:lstStyle/>
          <a:p>
            <a:fld id="{A0DD4363-6E03-49E4-B3EF-D94766C1D4EB}" type="slidenum">
              <a:rPr lang="en-GB" smtClean="0"/>
              <a:t>‹#›</a:t>
            </a:fld>
            <a:endParaRPr lang="en-GB"/>
          </a:p>
        </p:txBody>
      </p:sp>
    </p:spTree>
    <p:extLst>
      <p:ext uri="{BB962C8B-B14F-4D97-AF65-F5344CB8AC3E}">
        <p14:creationId xmlns:p14="http://schemas.microsoft.com/office/powerpoint/2010/main" val="2010649534"/>
      </p:ext>
    </p:extLst>
  </p:cSld>
  <p:clrMapOvr>
    <a:masterClrMapping/>
  </p:clrMapOvr>
  <p:hf sldNum="0"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DEEDD8D-8771-4F15-9AC4-508DB4D5562F}" type="datetimeFigureOut">
              <a:rPr lang="en-GB" smtClean="0"/>
              <a:t>15/10/2024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399293677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DEEDD8D-8771-4F15-9AC4-508DB4D5562F}" type="datetimeFigureOut">
              <a:rPr lang="en-GB" smtClean="0"/>
              <a:t>15/10/2024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260902772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DEEDD8D-8771-4F15-9AC4-508DB4D5562F}" type="datetimeFigureOut">
              <a:rPr lang="en-GB" smtClean="0"/>
              <a:t>15/10/2024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20894711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DEEDD8D-8771-4F15-9AC4-508DB4D5562F}" type="datetimeFigureOut">
              <a:rPr lang="en-GB" smtClean="0"/>
              <a:t>15/10/2024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19682517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DEEDD8D-8771-4F15-9AC4-508DB4D5562F}" type="datetimeFigureOut">
              <a:rPr lang="en-GB" smtClean="0"/>
              <a:t>15/10/2024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2342756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x4 closing">
  <p:cSld name="x4 closing">
    <p:bg>
      <p:bgPr>
        <a:solidFill>
          <a:schemeClr val="dk1"/>
        </a:solidFill>
        <a:effectLst/>
      </p:bgPr>
    </p:bg>
    <p:spTree>
      <p:nvGrpSpPr>
        <p:cNvPr id="1" name="Shape 467"/>
        <p:cNvGrpSpPr/>
        <p:nvPr/>
      </p:nvGrpSpPr>
      <p:grpSpPr>
        <a:xfrm>
          <a:off x="0" y="0"/>
          <a:ext cx="0" cy="0"/>
          <a:chOff x="0" y="0"/>
          <a:chExt cx="0" cy="0"/>
        </a:xfrm>
      </p:grpSpPr>
      <p:pic>
        <p:nvPicPr>
          <p:cNvPr id="468" name="Google Shape;468;p25"/>
          <p:cNvPicPr preferRelativeResize="0"/>
          <p:nvPr/>
        </p:nvPicPr>
        <p:blipFill rotWithShape="1">
          <a:blip r:embed="rId2">
            <a:alphaModFix/>
          </a:blip>
          <a:srcRect/>
          <a:stretch/>
        </p:blipFill>
        <p:spPr>
          <a:xfrm>
            <a:off x="0" y="0"/>
            <a:ext cx="9144000" cy="6858000"/>
          </a:xfrm>
          <a:prstGeom prst="rect">
            <a:avLst/>
          </a:prstGeom>
          <a:noFill/>
          <a:ln>
            <a:noFill/>
          </a:ln>
        </p:spPr>
      </p:pic>
      <p:grpSp>
        <p:nvGrpSpPr>
          <p:cNvPr id="469" name="Google Shape;469;p25"/>
          <p:cNvGrpSpPr/>
          <p:nvPr/>
        </p:nvGrpSpPr>
        <p:grpSpPr>
          <a:xfrm>
            <a:off x="-206316" y="-321601"/>
            <a:ext cx="9556631" cy="7500882"/>
            <a:chOff x="-275088" y="-321601"/>
            <a:chExt cx="12742174" cy="7500882"/>
          </a:xfrm>
        </p:grpSpPr>
        <p:grpSp>
          <p:nvGrpSpPr>
            <p:cNvPr id="470" name="Google Shape;470;p25"/>
            <p:cNvGrpSpPr/>
            <p:nvPr/>
          </p:nvGrpSpPr>
          <p:grpSpPr>
            <a:xfrm>
              <a:off x="0" y="-321601"/>
              <a:ext cx="12192000" cy="179680"/>
              <a:chOff x="0" y="0"/>
              <a:chExt cx="12192000" cy="6858000"/>
            </a:xfrm>
          </p:grpSpPr>
          <p:cxnSp>
            <p:nvCxnSpPr>
              <p:cNvPr id="471" name="Google Shape;471;p25"/>
              <p:cNvCxnSpPr/>
              <p:nvPr/>
            </p:nvCxnSpPr>
            <p:spPr>
              <a:xfrm>
                <a:off x="74406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72" name="Google Shape;472;p25"/>
              <p:cNvCxnSpPr/>
              <p:nvPr/>
            </p:nvCxnSpPr>
            <p:spPr>
              <a:xfrm>
                <a:off x="1144841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73" name="Google Shape;473;p25"/>
              <p:cNvCxnSpPr/>
              <p:nvPr/>
            </p:nvCxnSpPr>
            <p:spPr>
              <a:xfrm>
                <a:off x="164834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74" name="Google Shape;474;p25"/>
              <p:cNvCxnSpPr/>
              <p:nvPr/>
            </p:nvCxnSpPr>
            <p:spPr>
              <a:xfrm>
                <a:off x="149594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75" name="Google Shape;475;p25"/>
              <p:cNvCxnSpPr/>
              <p:nvPr/>
            </p:nvCxnSpPr>
            <p:spPr>
              <a:xfrm>
                <a:off x="240141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76" name="Google Shape;476;p25"/>
              <p:cNvCxnSpPr/>
              <p:nvPr/>
            </p:nvCxnSpPr>
            <p:spPr>
              <a:xfrm>
                <a:off x="2553167"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77" name="Google Shape;477;p25"/>
              <p:cNvCxnSpPr/>
              <p:nvPr/>
            </p:nvCxnSpPr>
            <p:spPr>
              <a:xfrm>
                <a:off x="3305969"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78" name="Google Shape;478;p25"/>
              <p:cNvCxnSpPr/>
              <p:nvPr/>
            </p:nvCxnSpPr>
            <p:spPr>
              <a:xfrm>
                <a:off x="345757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79" name="Google Shape;479;p25"/>
              <p:cNvCxnSpPr/>
              <p:nvPr/>
            </p:nvCxnSpPr>
            <p:spPr>
              <a:xfrm>
                <a:off x="421117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80" name="Google Shape;480;p25"/>
              <p:cNvCxnSpPr/>
              <p:nvPr/>
            </p:nvCxnSpPr>
            <p:spPr>
              <a:xfrm>
                <a:off x="4362776"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81" name="Google Shape;481;p25"/>
              <p:cNvCxnSpPr/>
              <p:nvPr/>
            </p:nvCxnSpPr>
            <p:spPr>
              <a:xfrm>
                <a:off x="511557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82" name="Google Shape;482;p25"/>
              <p:cNvCxnSpPr/>
              <p:nvPr/>
            </p:nvCxnSpPr>
            <p:spPr>
              <a:xfrm>
                <a:off x="526718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83" name="Google Shape;483;p25"/>
              <p:cNvCxnSpPr/>
              <p:nvPr/>
            </p:nvCxnSpPr>
            <p:spPr>
              <a:xfrm>
                <a:off x="6019986"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84" name="Google Shape;484;p25"/>
              <p:cNvCxnSpPr/>
              <p:nvPr/>
            </p:nvCxnSpPr>
            <p:spPr>
              <a:xfrm>
                <a:off x="617238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85" name="Google Shape;485;p25"/>
              <p:cNvCxnSpPr/>
              <p:nvPr/>
            </p:nvCxnSpPr>
            <p:spPr>
              <a:xfrm>
                <a:off x="692439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86" name="Google Shape;486;p25"/>
              <p:cNvCxnSpPr/>
              <p:nvPr/>
            </p:nvCxnSpPr>
            <p:spPr>
              <a:xfrm>
                <a:off x="707600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87" name="Google Shape;487;p25"/>
              <p:cNvCxnSpPr/>
              <p:nvPr/>
            </p:nvCxnSpPr>
            <p:spPr>
              <a:xfrm>
                <a:off x="782959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88" name="Google Shape;488;p25"/>
              <p:cNvCxnSpPr/>
              <p:nvPr/>
            </p:nvCxnSpPr>
            <p:spPr>
              <a:xfrm>
                <a:off x="798120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89" name="Google Shape;489;p25"/>
              <p:cNvCxnSpPr/>
              <p:nvPr/>
            </p:nvCxnSpPr>
            <p:spPr>
              <a:xfrm>
                <a:off x="8734003"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90" name="Google Shape;490;p25"/>
              <p:cNvCxnSpPr/>
              <p:nvPr/>
            </p:nvCxnSpPr>
            <p:spPr>
              <a:xfrm>
                <a:off x="888799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91" name="Google Shape;491;p25"/>
              <p:cNvCxnSpPr/>
              <p:nvPr/>
            </p:nvCxnSpPr>
            <p:spPr>
              <a:xfrm>
                <a:off x="963920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92" name="Google Shape;492;p25"/>
              <p:cNvCxnSpPr/>
              <p:nvPr/>
            </p:nvCxnSpPr>
            <p:spPr>
              <a:xfrm>
                <a:off x="979081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93" name="Google Shape;493;p25"/>
              <p:cNvCxnSpPr/>
              <p:nvPr/>
            </p:nvCxnSpPr>
            <p:spPr>
              <a:xfrm>
                <a:off x="1054520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94" name="Google Shape;494;p25"/>
              <p:cNvCxnSpPr/>
              <p:nvPr/>
            </p:nvCxnSpPr>
            <p:spPr>
              <a:xfrm>
                <a:off x="10697599"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95" name="Google Shape;495;p25"/>
              <p:cNvCxnSpPr/>
              <p:nvPr/>
            </p:nvCxnSpPr>
            <p:spPr>
              <a:xfrm>
                <a:off x="6096000" y="0"/>
                <a:ext cx="0" cy="6858000"/>
              </a:xfrm>
              <a:prstGeom prst="straightConnector1">
                <a:avLst/>
              </a:prstGeom>
              <a:noFill/>
              <a:ln w="9525" cap="flat" cmpd="sng">
                <a:solidFill>
                  <a:srgbClr val="000000"/>
                </a:solidFill>
                <a:prstDash val="lgDash"/>
                <a:miter lim="800000"/>
                <a:headEnd type="none" w="sm" len="sm"/>
                <a:tailEnd type="none" w="sm" len="sm"/>
              </a:ln>
            </p:spPr>
          </p:cxnSp>
          <p:cxnSp>
            <p:nvCxnSpPr>
              <p:cNvPr id="496" name="Google Shape;496;p25"/>
              <p:cNvCxnSpPr/>
              <p:nvPr/>
            </p:nvCxnSpPr>
            <p:spPr>
              <a:xfrm>
                <a:off x="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497" name="Google Shape;497;p25"/>
              <p:cNvCxnSpPr/>
              <p:nvPr/>
            </p:nvCxnSpPr>
            <p:spPr>
              <a:xfrm>
                <a:off x="12192000" y="0"/>
                <a:ext cx="0" cy="6858000"/>
              </a:xfrm>
              <a:prstGeom prst="straightConnector1">
                <a:avLst/>
              </a:prstGeom>
              <a:noFill/>
              <a:ln w="9525" cap="flat" cmpd="sng">
                <a:solidFill>
                  <a:srgbClr val="000000"/>
                </a:solidFill>
                <a:prstDash val="solid"/>
                <a:miter lim="800000"/>
                <a:headEnd type="none" w="sm" len="sm"/>
                <a:tailEnd type="none" w="sm" len="sm"/>
              </a:ln>
            </p:spPr>
          </p:cxnSp>
        </p:grpSp>
        <p:grpSp>
          <p:nvGrpSpPr>
            <p:cNvPr id="498" name="Google Shape;498;p25"/>
            <p:cNvGrpSpPr/>
            <p:nvPr/>
          </p:nvGrpSpPr>
          <p:grpSpPr>
            <a:xfrm>
              <a:off x="-275088" y="0"/>
              <a:ext cx="180000" cy="6858000"/>
              <a:chOff x="0" y="0"/>
              <a:chExt cx="144000" cy="6858000"/>
            </a:xfrm>
          </p:grpSpPr>
          <p:cxnSp>
            <p:nvCxnSpPr>
              <p:cNvPr id="499" name="Google Shape;499;p25"/>
              <p:cNvCxnSpPr/>
              <p:nvPr/>
            </p:nvCxnSpPr>
            <p:spPr>
              <a:xfrm>
                <a:off x="0" y="6000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00" name="Google Shape;500;p25"/>
              <p:cNvCxnSpPr/>
              <p:nvPr/>
            </p:nvCxnSpPr>
            <p:spPr>
              <a:xfrm>
                <a:off x="0" y="7524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01" name="Google Shape;501;p25"/>
              <p:cNvCxnSpPr/>
              <p:nvPr/>
            </p:nvCxnSpPr>
            <p:spPr>
              <a:xfrm>
                <a:off x="0" y="9048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02" name="Google Shape;502;p25"/>
              <p:cNvCxnSpPr/>
              <p:nvPr/>
            </p:nvCxnSpPr>
            <p:spPr>
              <a:xfrm>
                <a:off x="0" y="1658588"/>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03" name="Google Shape;503;p25"/>
              <p:cNvCxnSpPr/>
              <p:nvPr/>
            </p:nvCxnSpPr>
            <p:spPr>
              <a:xfrm>
                <a:off x="0" y="1810988"/>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04" name="Google Shape;504;p25"/>
              <p:cNvCxnSpPr/>
              <p:nvPr/>
            </p:nvCxnSpPr>
            <p:spPr>
              <a:xfrm>
                <a:off x="0" y="2564606"/>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05" name="Google Shape;505;p25"/>
              <p:cNvCxnSpPr/>
              <p:nvPr/>
            </p:nvCxnSpPr>
            <p:spPr>
              <a:xfrm>
                <a:off x="0" y="2717006"/>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06" name="Google Shape;506;p25"/>
              <p:cNvCxnSpPr/>
              <p:nvPr/>
            </p:nvCxnSpPr>
            <p:spPr>
              <a:xfrm>
                <a:off x="0" y="346948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07" name="Google Shape;507;p25"/>
              <p:cNvCxnSpPr/>
              <p:nvPr/>
            </p:nvCxnSpPr>
            <p:spPr>
              <a:xfrm>
                <a:off x="0" y="362188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08" name="Google Shape;508;p25"/>
              <p:cNvCxnSpPr/>
              <p:nvPr/>
            </p:nvCxnSpPr>
            <p:spPr>
              <a:xfrm>
                <a:off x="0" y="4373213"/>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09" name="Google Shape;509;p25"/>
              <p:cNvCxnSpPr/>
              <p:nvPr/>
            </p:nvCxnSpPr>
            <p:spPr>
              <a:xfrm>
                <a:off x="0" y="4525613"/>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10" name="Google Shape;510;p25"/>
              <p:cNvCxnSpPr/>
              <p:nvPr/>
            </p:nvCxnSpPr>
            <p:spPr>
              <a:xfrm>
                <a:off x="0" y="527923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11" name="Google Shape;511;p25"/>
              <p:cNvCxnSpPr/>
              <p:nvPr/>
            </p:nvCxnSpPr>
            <p:spPr>
              <a:xfrm>
                <a:off x="0" y="543163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12" name="Google Shape;512;p25"/>
              <p:cNvCxnSpPr/>
              <p:nvPr/>
            </p:nvCxnSpPr>
            <p:spPr>
              <a:xfrm>
                <a:off x="0" y="618391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13" name="Google Shape;513;p25"/>
              <p:cNvCxnSpPr/>
              <p:nvPr/>
            </p:nvCxnSpPr>
            <p:spPr>
              <a:xfrm>
                <a:off x="0" y="633631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14" name="Google Shape;514;p25"/>
              <p:cNvCxnSpPr/>
              <p:nvPr/>
            </p:nvCxnSpPr>
            <p:spPr>
              <a:xfrm>
                <a:off x="0" y="6858000"/>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15" name="Google Shape;515;p25"/>
              <p:cNvCxnSpPr/>
              <p:nvPr/>
            </p:nvCxnSpPr>
            <p:spPr>
              <a:xfrm>
                <a:off x="0" y="0"/>
                <a:ext cx="144000" cy="0"/>
              </a:xfrm>
              <a:prstGeom prst="straightConnector1">
                <a:avLst/>
              </a:prstGeom>
              <a:noFill/>
              <a:ln w="9525" cap="flat" cmpd="sng">
                <a:solidFill>
                  <a:srgbClr val="000000"/>
                </a:solidFill>
                <a:prstDash val="solid"/>
                <a:miter lim="800000"/>
                <a:headEnd type="none" w="sm" len="sm"/>
                <a:tailEnd type="none" w="sm" len="sm"/>
              </a:ln>
            </p:spPr>
          </p:cxnSp>
        </p:grpSp>
        <p:grpSp>
          <p:nvGrpSpPr>
            <p:cNvPr id="516" name="Google Shape;516;p25"/>
            <p:cNvGrpSpPr/>
            <p:nvPr/>
          </p:nvGrpSpPr>
          <p:grpSpPr>
            <a:xfrm>
              <a:off x="0" y="6999601"/>
              <a:ext cx="12192000" cy="179680"/>
              <a:chOff x="0" y="0"/>
              <a:chExt cx="12192000" cy="6858000"/>
            </a:xfrm>
          </p:grpSpPr>
          <p:cxnSp>
            <p:nvCxnSpPr>
              <p:cNvPr id="517" name="Google Shape;517;p25"/>
              <p:cNvCxnSpPr/>
              <p:nvPr/>
            </p:nvCxnSpPr>
            <p:spPr>
              <a:xfrm>
                <a:off x="74406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18" name="Google Shape;518;p25"/>
              <p:cNvCxnSpPr/>
              <p:nvPr/>
            </p:nvCxnSpPr>
            <p:spPr>
              <a:xfrm>
                <a:off x="1144841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19" name="Google Shape;519;p25"/>
              <p:cNvCxnSpPr/>
              <p:nvPr/>
            </p:nvCxnSpPr>
            <p:spPr>
              <a:xfrm>
                <a:off x="164834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20" name="Google Shape;520;p25"/>
              <p:cNvCxnSpPr/>
              <p:nvPr/>
            </p:nvCxnSpPr>
            <p:spPr>
              <a:xfrm>
                <a:off x="149594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21" name="Google Shape;521;p25"/>
              <p:cNvCxnSpPr/>
              <p:nvPr/>
            </p:nvCxnSpPr>
            <p:spPr>
              <a:xfrm>
                <a:off x="240141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22" name="Google Shape;522;p25"/>
              <p:cNvCxnSpPr/>
              <p:nvPr/>
            </p:nvCxnSpPr>
            <p:spPr>
              <a:xfrm>
                <a:off x="2553167"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23" name="Google Shape;523;p25"/>
              <p:cNvCxnSpPr/>
              <p:nvPr/>
            </p:nvCxnSpPr>
            <p:spPr>
              <a:xfrm>
                <a:off x="3305969"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24" name="Google Shape;524;p25"/>
              <p:cNvCxnSpPr/>
              <p:nvPr/>
            </p:nvCxnSpPr>
            <p:spPr>
              <a:xfrm>
                <a:off x="345757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25" name="Google Shape;525;p25"/>
              <p:cNvCxnSpPr/>
              <p:nvPr/>
            </p:nvCxnSpPr>
            <p:spPr>
              <a:xfrm>
                <a:off x="421117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26" name="Google Shape;526;p25"/>
              <p:cNvCxnSpPr/>
              <p:nvPr/>
            </p:nvCxnSpPr>
            <p:spPr>
              <a:xfrm>
                <a:off x="4362776"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27" name="Google Shape;527;p25"/>
              <p:cNvCxnSpPr/>
              <p:nvPr/>
            </p:nvCxnSpPr>
            <p:spPr>
              <a:xfrm>
                <a:off x="5115578"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28" name="Google Shape;528;p25"/>
              <p:cNvCxnSpPr/>
              <p:nvPr/>
            </p:nvCxnSpPr>
            <p:spPr>
              <a:xfrm>
                <a:off x="526718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29" name="Google Shape;529;p25"/>
              <p:cNvCxnSpPr/>
              <p:nvPr/>
            </p:nvCxnSpPr>
            <p:spPr>
              <a:xfrm>
                <a:off x="6019986"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30" name="Google Shape;530;p25"/>
              <p:cNvCxnSpPr/>
              <p:nvPr/>
            </p:nvCxnSpPr>
            <p:spPr>
              <a:xfrm>
                <a:off x="617238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31" name="Google Shape;531;p25"/>
              <p:cNvCxnSpPr/>
              <p:nvPr/>
            </p:nvCxnSpPr>
            <p:spPr>
              <a:xfrm>
                <a:off x="692439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32" name="Google Shape;532;p25"/>
              <p:cNvCxnSpPr/>
              <p:nvPr/>
            </p:nvCxnSpPr>
            <p:spPr>
              <a:xfrm>
                <a:off x="707600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33" name="Google Shape;533;p25"/>
              <p:cNvCxnSpPr/>
              <p:nvPr/>
            </p:nvCxnSpPr>
            <p:spPr>
              <a:xfrm>
                <a:off x="7829595"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34" name="Google Shape;534;p25"/>
              <p:cNvCxnSpPr/>
              <p:nvPr/>
            </p:nvCxnSpPr>
            <p:spPr>
              <a:xfrm>
                <a:off x="7981201"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35" name="Google Shape;535;p25"/>
              <p:cNvCxnSpPr/>
              <p:nvPr/>
            </p:nvCxnSpPr>
            <p:spPr>
              <a:xfrm>
                <a:off x="8734003"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36" name="Google Shape;536;p25"/>
              <p:cNvCxnSpPr/>
              <p:nvPr/>
            </p:nvCxnSpPr>
            <p:spPr>
              <a:xfrm>
                <a:off x="888799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37" name="Google Shape;537;p25"/>
              <p:cNvCxnSpPr/>
              <p:nvPr/>
            </p:nvCxnSpPr>
            <p:spPr>
              <a:xfrm>
                <a:off x="9639204"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38" name="Google Shape;538;p25"/>
              <p:cNvCxnSpPr/>
              <p:nvPr/>
            </p:nvCxnSpPr>
            <p:spPr>
              <a:xfrm>
                <a:off x="979081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39" name="Google Shape;539;p25"/>
              <p:cNvCxnSpPr/>
              <p:nvPr/>
            </p:nvCxnSpPr>
            <p:spPr>
              <a:xfrm>
                <a:off x="1054520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40" name="Google Shape;540;p25"/>
              <p:cNvCxnSpPr/>
              <p:nvPr/>
            </p:nvCxnSpPr>
            <p:spPr>
              <a:xfrm>
                <a:off x="10697599"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41" name="Google Shape;541;p25"/>
              <p:cNvCxnSpPr/>
              <p:nvPr/>
            </p:nvCxnSpPr>
            <p:spPr>
              <a:xfrm>
                <a:off x="6096000" y="0"/>
                <a:ext cx="0" cy="6858000"/>
              </a:xfrm>
              <a:prstGeom prst="straightConnector1">
                <a:avLst/>
              </a:prstGeom>
              <a:noFill/>
              <a:ln w="9525" cap="flat" cmpd="sng">
                <a:solidFill>
                  <a:srgbClr val="000000"/>
                </a:solidFill>
                <a:prstDash val="lgDash"/>
                <a:miter lim="800000"/>
                <a:headEnd type="none" w="sm" len="sm"/>
                <a:tailEnd type="none" w="sm" len="sm"/>
              </a:ln>
            </p:spPr>
          </p:cxnSp>
          <p:cxnSp>
            <p:nvCxnSpPr>
              <p:cNvPr id="542" name="Google Shape;542;p25"/>
              <p:cNvCxnSpPr/>
              <p:nvPr/>
            </p:nvCxnSpPr>
            <p:spPr>
              <a:xfrm>
                <a:off x="0" y="0"/>
                <a:ext cx="0" cy="6858000"/>
              </a:xfrm>
              <a:prstGeom prst="straightConnector1">
                <a:avLst/>
              </a:prstGeom>
              <a:noFill/>
              <a:ln w="9525" cap="flat" cmpd="sng">
                <a:solidFill>
                  <a:srgbClr val="000000"/>
                </a:solidFill>
                <a:prstDash val="solid"/>
                <a:miter lim="800000"/>
                <a:headEnd type="none" w="sm" len="sm"/>
                <a:tailEnd type="none" w="sm" len="sm"/>
              </a:ln>
            </p:spPr>
          </p:cxnSp>
          <p:cxnSp>
            <p:nvCxnSpPr>
              <p:cNvPr id="543" name="Google Shape;543;p25"/>
              <p:cNvCxnSpPr/>
              <p:nvPr/>
            </p:nvCxnSpPr>
            <p:spPr>
              <a:xfrm>
                <a:off x="12192000" y="0"/>
                <a:ext cx="0" cy="6858000"/>
              </a:xfrm>
              <a:prstGeom prst="straightConnector1">
                <a:avLst/>
              </a:prstGeom>
              <a:noFill/>
              <a:ln w="9525" cap="flat" cmpd="sng">
                <a:solidFill>
                  <a:srgbClr val="000000"/>
                </a:solidFill>
                <a:prstDash val="solid"/>
                <a:miter lim="800000"/>
                <a:headEnd type="none" w="sm" len="sm"/>
                <a:tailEnd type="none" w="sm" len="sm"/>
              </a:ln>
            </p:spPr>
          </p:cxnSp>
        </p:grpSp>
        <p:grpSp>
          <p:nvGrpSpPr>
            <p:cNvPr id="544" name="Google Shape;544;p25"/>
            <p:cNvGrpSpPr/>
            <p:nvPr/>
          </p:nvGrpSpPr>
          <p:grpSpPr>
            <a:xfrm>
              <a:off x="12323086" y="0"/>
              <a:ext cx="144000" cy="6858000"/>
              <a:chOff x="0" y="0"/>
              <a:chExt cx="144000" cy="6858000"/>
            </a:xfrm>
          </p:grpSpPr>
          <p:cxnSp>
            <p:nvCxnSpPr>
              <p:cNvPr id="545" name="Google Shape;545;p25"/>
              <p:cNvCxnSpPr/>
              <p:nvPr/>
            </p:nvCxnSpPr>
            <p:spPr>
              <a:xfrm>
                <a:off x="0" y="6000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46" name="Google Shape;546;p25"/>
              <p:cNvCxnSpPr/>
              <p:nvPr/>
            </p:nvCxnSpPr>
            <p:spPr>
              <a:xfrm>
                <a:off x="0" y="7524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47" name="Google Shape;547;p25"/>
              <p:cNvCxnSpPr/>
              <p:nvPr/>
            </p:nvCxnSpPr>
            <p:spPr>
              <a:xfrm>
                <a:off x="0" y="90487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48" name="Google Shape;548;p25"/>
              <p:cNvCxnSpPr/>
              <p:nvPr/>
            </p:nvCxnSpPr>
            <p:spPr>
              <a:xfrm>
                <a:off x="0" y="1658588"/>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49" name="Google Shape;549;p25"/>
              <p:cNvCxnSpPr/>
              <p:nvPr/>
            </p:nvCxnSpPr>
            <p:spPr>
              <a:xfrm>
                <a:off x="0" y="1810988"/>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50" name="Google Shape;550;p25"/>
              <p:cNvCxnSpPr/>
              <p:nvPr/>
            </p:nvCxnSpPr>
            <p:spPr>
              <a:xfrm>
                <a:off x="0" y="2564606"/>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51" name="Google Shape;551;p25"/>
              <p:cNvCxnSpPr/>
              <p:nvPr/>
            </p:nvCxnSpPr>
            <p:spPr>
              <a:xfrm>
                <a:off x="0" y="2717006"/>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52" name="Google Shape;552;p25"/>
              <p:cNvCxnSpPr/>
              <p:nvPr/>
            </p:nvCxnSpPr>
            <p:spPr>
              <a:xfrm>
                <a:off x="0" y="346948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53" name="Google Shape;553;p25"/>
              <p:cNvCxnSpPr/>
              <p:nvPr/>
            </p:nvCxnSpPr>
            <p:spPr>
              <a:xfrm>
                <a:off x="0" y="362188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54" name="Google Shape;554;p25"/>
              <p:cNvCxnSpPr/>
              <p:nvPr/>
            </p:nvCxnSpPr>
            <p:spPr>
              <a:xfrm>
                <a:off x="0" y="4373213"/>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55" name="Google Shape;555;p25"/>
              <p:cNvCxnSpPr/>
              <p:nvPr/>
            </p:nvCxnSpPr>
            <p:spPr>
              <a:xfrm>
                <a:off x="0" y="4525613"/>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56" name="Google Shape;556;p25"/>
              <p:cNvCxnSpPr/>
              <p:nvPr/>
            </p:nvCxnSpPr>
            <p:spPr>
              <a:xfrm>
                <a:off x="0" y="527923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57" name="Google Shape;557;p25"/>
              <p:cNvCxnSpPr/>
              <p:nvPr/>
            </p:nvCxnSpPr>
            <p:spPr>
              <a:xfrm>
                <a:off x="0" y="5431631"/>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58" name="Google Shape;558;p25"/>
              <p:cNvCxnSpPr/>
              <p:nvPr/>
            </p:nvCxnSpPr>
            <p:spPr>
              <a:xfrm>
                <a:off x="0" y="618391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59" name="Google Shape;559;p25"/>
              <p:cNvCxnSpPr/>
              <p:nvPr/>
            </p:nvCxnSpPr>
            <p:spPr>
              <a:xfrm>
                <a:off x="0" y="6336315"/>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60" name="Google Shape;560;p25"/>
              <p:cNvCxnSpPr/>
              <p:nvPr/>
            </p:nvCxnSpPr>
            <p:spPr>
              <a:xfrm>
                <a:off x="0" y="6858000"/>
                <a:ext cx="144000" cy="0"/>
              </a:xfrm>
              <a:prstGeom prst="straightConnector1">
                <a:avLst/>
              </a:prstGeom>
              <a:noFill/>
              <a:ln w="9525" cap="flat" cmpd="sng">
                <a:solidFill>
                  <a:srgbClr val="000000"/>
                </a:solidFill>
                <a:prstDash val="solid"/>
                <a:miter lim="800000"/>
                <a:headEnd type="none" w="sm" len="sm"/>
                <a:tailEnd type="none" w="sm" len="sm"/>
              </a:ln>
            </p:spPr>
          </p:cxnSp>
          <p:cxnSp>
            <p:nvCxnSpPr>
              <p:cNvPr id="561" name="Google Shape;561;p25"/>
              <p:cNvCxnSpPr/>
              <p:nvPr/>
            </p:nvCxnSpPr>
            <p:spPr>
              <a:xfrm>
                <a:off x="0" y="0"/>
                <a:ext cx="144000" cy="0"/>
              </a:xfrm>
              <a:prstGeom prst="straightConnector1">
                <a:avLst/>
              </a:prstGeom>
              <a:noFill/>
              <a:ln w="9525" cap="flat" cmpd="sng">
                <a:solidFill>
                  <a:srgbClr val="000000"/>
                </a:solidFill>
                <a:prstDash val="solid"/>
                <a:miter lim="800000"/>
                <a:headEnd type="none" w="sm" len="sm"/>
                <a:tailEnd type="none" w="sm" len="sm"/>
              </a:ln>
            </p:spPr>
          </p:cxnSp>
        </p:grpSp>
      </p:grpSp>
      <p:sp>
        <p:nvSpPr>
          <p:cNvPr id="562" name="Google Shape;562;p25"/>
          <p:cNvSpPr txBox="1">
            <a:spLocks noGrp="1"/>
          </p:cNvSpPr>
          <p:nvPr>
            <p:ph type="ctrTitle"/>
          </p:nvPr>
        </p:nvSpPr>
        <p:spPr>
          <a:xfrm>
            <a:off x="1389450" y="2154825"/>
            <a:ext cx="6775425" cy="2009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rgbClr val="FFFFFF"/>
              </a:buClr>
              <a:buSzPts val="14300"/>
              <a:buFont typeface="Tahoma"/>
              <a:buNone/>
              <a:defRPr sz="10725">
                <a:solidFill>
                  <a:srgbClr val="FFFFFF"/>
                </a:solidFill>
              </a:defRPr>
            </a:lvl1pPr>
            <a:lvl2pPr lvl="1" algn="l">
              <a:lnSpc>
                <a:spcPct val="100000"/>
              </a:lnSpc>
              <a:spcBef>
                <a:spcPts val="0"/>
              </a:spcBef>
              <a:spcAft>
                <a:spcPts val="0"/>
              </a:spcAft>
              <a:buClr>
                <a:srgbClr val="FFFFFF"/>
              </a:buClr>
              <a:buSzPts val="14300"/>
              <a:buNone/>
              <a:defRPr sz="10725">
                <a:solidFill>
                  <a:srgbClr val="FFFFFF"/>
                </a:solidFill>
              </a:defRPr>
            </a:lvl2pPr>
            <a:lvl3pPr lvl="2" algn="l">
              <a:lnSpc>
                <a:spcPct val="100000"/>
              </a:lnSpc>
              <a:spcBef>
                <a:spcPts val="0"/>
              </a:spcBef>
              <a:spcAft>
                <a:spcPts val="0"/>
              </a:spcAft>
              <a:buClr>
                <a:srgbClr val="FFFFFF"/>
              </a:buClr>
              <a:buSzPts val="14300"/>
              <a:buNone/>
              <a:defRPr sz="10725">
                <a:solidFill>
                  <a:srgbClr val="FFFFFF"/>
                </a:solidFill>
              </a:defRPr>
            </a:lvl3pPr>
            <a:lvl4pPr lvl="3" algn="l">
              <a:lnSpc>
                <a:spcPct val="100000"/>
              </a:lnSpc>
              <a:spcBef>
                <a:spcPts val="0"/>
              </a:spcBef>
              <a:spcAft>
                <a:spcPts val="0"/>
              </a:spcAft>
              <a:buClr>
                <a:srgbClr val="FFFFFF"/>
              </a:buClr>
              <a:buSzPts val="14300"/>
              <a:buNone/>
              <a:defRPr sz="10725">
                <a:solidFill>
                  <a:srgbClr val="FFFFFF"/>
                </a:solidFill>
              </a:defRPr>
            </a:lvl4pPr>
            <a:lvl5pPr lvl="4" algn="l">
              <a:lnSpc>
                <a:spcPct val="100000"/>
              </a:lnSpc>
              <a:spcBef>
                <a:spcPts val="0"/>
              </a:spcBef>
              <a:spcAft>
                <a:spcPts val="0"/>
              </a:spcAft>
              <a:buClr>
                <a:srgbClr val="FFFFFF"/>
              </a:buClr>
              <a:buSzPts val="14300"/>
              <a:buNone/>
              <a:defRPr sz="10725">
                <a:solidFill>
                  <a:srgbClr val="FFFFFF"/>
                </a:solidFill>
              </a:defRPr>
            </a:lvl5pPr>
            <a:lvl6pPr lvl="5" algn="l">
              <a:lnSpc>
                <a:spcPct val="100000"/>
              </a:lnSpc>
              <a:spcBef>
                <a:spcPts val="0"/>
              </a:spcBef>
              <a:spcAft>
                <a:spcPts val="0"/>
              </a:spcAft>
              <a:buClr>
                <a:srgbClr val="FFFFFF"/>
              </a:buClr>
              <a:buSzPts val="14300"/>
              <a:buNone/>
              <a:defRPr sz="10725">
                <a:solidFill>
                  <a:srgbClr val="FFFFFF"/>
                </a:solidFill>
              </a:defRPr>
            </a:lvl6pPr>
            <a:lvl7pPr lvl="6" algn="l">
              <a:lnSpc>
                <a:spcPct val="100000"/>
              </a:lnSpc>
              <a:spcBef>
                <a:spcPts val="0"/>
              </a:spcBef>
              <a:spcAft>
                <a:spcPts val="0"/>
              </a:spcAft>
              <a:buClr>
                <a:srgbClr val="FFFFFF"/>
              </a:buClr>
              <a:buSzPts val="14300"/>
              <a:buNone/>
              <a:defRPr sz="10725">
                <a:solidFill>
                  <a:srgbClr val="FFFFFF"/>
                </a:solidFill>
              </a:defRPr>
            </a:lvl7pPr>
            <a:lvl8pPr lvl="7" algn="l">
              <a:lnSpc>
                <a:spcPct val="100000"/>
              </a:lnSpc>
              <a:spcBef>
                <a:spcPts val="0"/>
              </a:spcBef>
              <a:spcAft>
                <a:spcPts val="0"/>
              </a:spcAft>
              <a:buClr>
                <a:srgbClr val="FFFFFF"/>
              </a:buClr>
              <a:buSzPts val="14300"/>
              <a:buNone/>
              <a:defRPr sz="10725">
                <a:solidFill>
                  <a:srgbClr val="FFFFFF"/>
                </a:solidFill>
              </a:defRPr>
            </a:lvl8pPr>
            <a:lvl9pPr lvl="8" algn="l">
              <a:lnSpc>
                <a:spcPct val="100000"/>
              </a:lnSpc>
              <a:spcBef>
                <a:spcPts val="0"/>
              </a:spcBef>
              <a:spcAft>
                <a:spcPts val="0"/>
              </a:spcAft>
              <a:buClr>
                <a:srgbClr val="FFFFFF"/>
              </a:buClr>
              <a:buSzPts val="14300"/>
              <a:buNone/>
              <a:defRPr sz="10725">
                <a:solidFill>
                  <a:srgbClr val="FFFFFF"/>
                </a:solidFill>
              </a:defRPr>
            </a:lvl9pPr>
          </a:lstStyle>
          <a:p>
            <a:endParaRPr/>
          </a:p>
        </p:txBody>
      </p:sp>
      <p:pic>
        <p:nvPicPr>
          <p:cNvPr id="563" name="Google Shape;563;p25"/>
          <p:cNvPicPr preferRelativeResize="0"/>
          <p:nvPr/>
        </p:nvPicPr>
        <p:blipFill rotWithShape="1">
          <a:blip r:embed="rId3">
            <a:alphaModFix/>
          </a:blip>
          <a:srcRect l="248" r="247"/>
          <a:stretch/>
        </p:blipFill>
        <p:spPr>
          <a:xfrm>
            <a:off x="557688" y="5663083"/>
            <a:ext cx="1920022" cy="561600"/>
          </a:xfrm>
          <a:prstGeom prst="rect">
            <a:avLst/>
          </a:prstGeom>
          <a:noFill/>
          <a:ln>
            <a:noFill/>
          </a:ln>
        </p:spPr>
      </p:pic>
    </p:spTree>
    <p:extLst>
      <p:ext uri="{BB962C8B-B14F-4D97-AF65-F5344CB8AC3E}">
        <p14:creationId xmlns:p14="http://schemas.microsoft.com/office/powerpoint/2010/main" val="41169253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DEEDD8D-8771-4F15-9AC4-508DB4D5562F}" type="datetimeFigureOut">
              <a:rPr lang="en-GB" smtClean="0"/>
              <a:t>15/10/2024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71872423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EEDD8D-8771-4F15-9AC4-508DB4D5562F}" type="datetimeFigureOut">
              <a:rPr lang="en-GB" smtClean="0"/>
              <a:t>15/10/2024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406887039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DEEDD8D-8771-4F15-9AC4-508DB4D5562F}" type="datetimeFigureOut">
              <a:rPr lang="en-GB" smtClean="0"/>
              <a:t>15/10/2024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406476499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DEEDD8D-8771-4F15-9AC4-508DB4D5562F}" type="datetimeFigureOut">
              <a:rPr lang="en-GB" smtClean="0"/>
              <a:t>15/10/2024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269710203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DEEDD8D-8771-4F15-9AC4-508DB4D5562F}" type="datetimeFigureOut">
              <a:rPr lang="en-GB" smtClean="0"/>
              <a:t>15/10/2024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32678053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DEEDD8D-8771-4F15-9AC4-508DB4D5562F}" type="datetimeFigureOut">
              <a:rPr lang="en-GB" smtClean="0"/>
              <a:t>15/10/2024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1845F1A-F26F-43A0-9642-4D821B55E173}" type="slidenum">
              <a:rPr lang="en-GB" smtClean="0"/>
              <a:t>‹#›</a:t>
            </a:fld>
            <a:endParaRPr lang="en-GB"/>
          </a:p>
        </p:txBody>
      </p:sp>
    </p:spTree>
    <p:extLst>
      <p:ext uri="{BB962C8B-B14F-4D97-AF65-F5344CB8AC3E}">
        <p14:creationId xmlns:p14="http://schemas.microsoft.com/office/powerpoint/2010/main" val="1335183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ullets only">
  <p:cSld name="Bullets only">
    <p:spTree>
      <p:nvGrpSpPr>
        <p:cNvPr id="1" name="Shape 19"/>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10.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image" Target="../media/image12.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1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3.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7.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theme" Target="../theme/theme8.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9.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7"/>
          <p:cNvPicPr preferRelativeResize="0"/>
          <p:nvPr/>
        </p:nvPicPr>
        <p:blipFill rotWithShape="1">
          <a:blip r:embed="rId10">
            <a:alphaModFix/>
          </a:blip>
          <a:srcRect/>
          <a:stretch/>
        </p:blipFill>
        <p:spPr>
          <a:xfrm>
            <a:off x="0" y="0"/>
            <a:ext cx="9144000" cy="6858000"/>
          </a:xfrm>
          <a:prstGeom prst="rect">
            <a:avLst/>
          </a:prstGeom>
          <a:noFill/>
          <a:ln>
            <a:noFill/>
          </a:ln>
        </p:spPr>
      </p:pic>
      <p:pic>
        <p:nvPicPr>
          <p:cNvPr id="11" name="Google Shape;11;p17"/>
          <p:cNvPicPr preferRelativeResize="0"/>
          <p:nvPr/>
        </p:nvPicPr>
        <p:blipFill rotWithShape="1">
          <a:blip r:embed="rId11">
            <a:alphaModFix/>
          </a:blip>
          <a:srcRect/>
          <a:stretch/>
        </p:blipFill>
        <p:spPr>
          <a:xfrm>
            <a:off x="487362" y="5662612"/>
            <a:ext cx="2979737" cy="771525"/>
          </a:xfrm>
          <a:prstGeom prst="rect">
            <a:avLst/>
          </a:prstGeom>
          <a:noFill/>
          <a:ln>
            <a:noFill/>
          </a:ln>
        </p:spPr>
      </p:pic>
      <p:sp>
        <p:nvSpPr>
          <p:cNvPr id="12" name="Google Shape;12;p17"/>
          <p:cNvSpPr txBox="1">
            <a:spLocks noGrp="1"/>
          </p:cNvSpPr>
          <p:nvPr>
            <p:ph type="title"/>
          </p:nvPr>
        </p:nvSpPr>
        <p:spPr>
          <a:xfrm>
            <a:off x="457200" y="274637"/>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3" name="Google Shape;13;p17"/>
          <p:cNvSpPr txBox="1">
            <a:spLocks noGrp="1"/>
          </p:cNvSpPr>
          <p:nvPr>
            <p:ph type="body" idx="1"/>
          </p:nvPr>
        </p:nvSpPr>
        <p:spPr>
          <a:xfrm>
            <a:off x="457200" y="1600200"/>
            <a:ext cx="8229600" cy="4525962"/>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78" r:id="rId2"/>
    <p:sldLayoutId id="2147483679" r:id="rId3"/>
    <p:sldLayoutId id="2147483680" r:id="rId4"/>
    <p:sldLayoutId id="2147483681" r:id="rId5"/>
    <p:sldLayoutId id="2147483682" r:id="rId6"/>
    <p:sldLayoutId id="2147483683" r:id="rId7"/>
    <p:sldLayoutId id="2147483684"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371B4-98B5-4E22-A132-C501DA6CEDF7}" type="datetime1">
              <a:rPr lang="en-GB" smtClean="0"/>
              <a:t>15/10/2024</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The Link Prospectus 2021-2022</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DD4363-6E03-49E4-B3EF-D94766C1D4EB}" type="slidenum">
              <a:rPr lang="en-GB" smtClean="0"/>
              <a:t>‹#›</a:t>
            </a:fld>
            <a:endParaRPr lang="en-GB"/>
          </a:p>
        </p:txBody>
      </p:sp>
    </p:spTree>
    <p:extLst>
      <p:ext uri="{BB962C8B-B14F-4D97-AF65-F5344CB8AC3E}">
        <p14:creationId xmlns:p14="http://schemas.microsoft.com/office/powerpoint/2010/main" val="1428899628"/>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5">
            <a:alphaModFix/>
          </a:blip>
          <a:srcRect/>
          <a:stretch/>
        </p:blipFill>
        <p:spPr>
          <a:xfrm>
            <a:off x="0" y="0"/>
            <a:ext cx="9144000" cy="6858000"/>
          </a:xfrm>
          <a:prstGeom prst="rect">
            <a:avLst/>
          </a:prstGeom>
          <a:noFill/>
          <a:ln>
            <a:noFill/>
          </a:ln>
        </p:spPr>
      </p:pic>
      <p:sp>
        <p:nvSpPr>
          <p:cNvPr id="17" name="Google Shape;17;p19"/>
          <p:cNvSpPr txBox="1">
            <a:spLocks noGrp="1"/>
          </p:cNvSpPr>
          <p:nvPr>
            <p:ph type="title"/>
          </p:nvPr>
        </p:nvSpPr>
        <p:spPr>
          <a:xfrm>
            <a:off x="457200" y="274637"/>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8" name="Google Shape;18;p19"/>
          <p:cNvSpPr txBox="1">
            <a:spLocks noGrp="1"/>
          </p:cNvSpPr>
          <p:nvPr>
            <p:ph type="body" idx="1"/>
          </p:nvPr>
        </p:nvSpPr>
        <p:spPr>
          <a:xfrm>
            <a:off x="457200" y="1600200"/>
            <a:ext cx="8229600" cy="4525962"/>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1" r:id="rId1"/>
    <p:sldLayoutId id="2147483676" r:id="rId2"/>
    <p:sldLayoutId id="2147483700"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CF2F7479-B715-0181-1775-331C7152B154}"/>
              </a:ext>
            </a:extLst>
          </p:cNvPr>
          <p:cNvSpPr>
            <a:spLocks noGrp="1" noChangeArrowheads="1"/>
          </p:cNvSpPr>
          <p:nvPr>
            <p:ph type="title"/>
          </p:nvPr>
        </p:nvSpPr>
        <p:spPr bwMode="auto">
          <a:xfrm>
            <a:off x="310551" y="365126"/>
            <a:ext cx="8204799"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Text Placeholder 2">
            <a:extLst>
              <a:ext uri="{FF2B5EF4-FFF2-40B4-BE49-F238E27FC236}">
                <a16:creationId xmlns:a16="http://schemas.microsoft.com/office/drawing/2014/main" id="{7E9D31DD-EA12-6792-22AB-18FB109F6D14}"/>
              </a:ext>
            </a:extLst>
          </p:cNvPr>
          <p:cNvSpPr>
            <a:spLocks noGrp="1" noChangeArrowheads="1"/>
          </p:cNvSpPr>
          <p:nvPr>
            <p:ph type="body" idx="1"/>
          </p:nvPr>
        </p:nvSpPr>
        <p:spPr bwMode="auto">
          <a:xfrm>
            <a:off x="310551" y="1825626"/>
            <a:ext cx="8204799" cy="3445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pic>
        <p:nvPicPr>
          <p:cNvPr id="2" name="Picture 1" descr="A green arrow with black text&#10;&#10;Description automatically generated">
            <a:extLst>
              <a:ext uri="{FF2B5EF4-FFF2-40B4-BE49-F238E27FC236}">
                <a16:creationId xmlns:a16="http://schemas.microsoft.com/office/drawing/2014/main" id="{F1E5114C-D6C8-7177-C27D-A02A7DAC3BB4}"/>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310551" y="5547805"/>
            <a:ext cx="1008434" cy="945071"/>
          </a:xfrm>
          <a:prstGeom prst="rect">
            <a:avLst/>
          </a:prstGeom>
        </p:spPr>
      </p:pic>
    </p:spTree>
    <p:extLst>
      <p:ext uri="{BB962C8B-B14F-4D97-AF65-F5344CB8AC3E}">
        <p14:creationId xmlns:p14="http://schemas.microsoft.com/office/powerpoint/2010/main" val="223334724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Lst>
  <p:txStyles>
    <p:titleStyle>
      <a:lvl1pPr algn="l" rtl="0" eaLnBrk="1" fontAlgn="base" hangingPunct="1">
        <a:lnSpc>
          <a:spcPct val="90000"/>
        </a:lnSpc>
        <a:spcBef>
          <a:spcPct val="0"/>
        </a:spcBef>
        <a:spcAft>
          <a:spcPct val="0"/>
        </a:spcAft>
        <a:defRPr sz="3300" kern="1200">
          <a:solidFill>
            <a:schemeClr val="tx1"/>
          </a:solidFill>
          <a:latin typeface="VAGRounded LT Bold" panose="02000803030000020004" pitchFamily="2" charset="0"/>
          <a:ea typeface="+mj-ea"/>
          <a:cs typeface="+mj-cs"/>
        </a:defRPr>
      </a:lvl1pPr>
      <a:lvl2pPr algn="l" rtl="0" eaLnBrk="1" fontAlgn="base" hangingPunct="1">
        <a:lnSpc>
          <a:spcPct val="90000"/>
        </a:lnSpc>
        <a:spcBef>
          <a:spcPct val="0"/>
        </a:spcBef>
        <a:spcAft>
          <a:spcPct val="0"/>
        </a:spcAft>
        <a:defRPr sz="3300">
          <a:solidFill>
            <a:schemeClr val="tx1"/>
          </a:solidFill>
          <a:latin typeface="VAGRounded LT Bold" panose="02000803030000020004" pitchFamily="2" charset="0"/>
        </a:defRPr>
      </a:lvl2pPr>
      <a:lvl3pPr algn="l" rtl="0" eaLnBrk="1" fontAlgn="base" hangingPunct="1">
        <a:lnSpc>
          <a:spcPct val="90000"/>
        </a:lnSpc>
        <a:spcBef>
          <a:spcPct val="0"/>
        </a:spcBef>
        <a:spcAft>
          <a:spcPct val="0"/>
        </a:spcAft>
        <a:defRPr sz="3300">
          <a:solidFill>
            <a:schemeClr val="tx1"/>
          </a:solidFill>
          <a:latin typeface="VAGRounded LT Bold" panose="02000803030000020004" pitchFamily="2" charset="0"/>
        </a:defRPr>
      </a:lvl3pPr>
      <a:lvl4pPr algn="l" rtl="0" eaLnBrk="1" fontAlgn="base" hangingPunct="1">
        <a:lnSpc>
          <a:spcPct val="90000"/>
        </a:lnSpc>
        <a:spcBef>
          <a:spcPct val="0"/>
        </a:spcBef>
        <a:spcAft>
          <a:spcPct val="0"/>
        </a:spcAft>
        <a:defRPr sz="3300">
          <a:solidFill>
            <a:schemeClr val="tx1"/>
          </a:solidFill>
          <a:latin typeface="VAGRounded LT Bold" panose="02000803030000020004" pitchFamily="2" charset="0"/>
        </a:defRPr>
      </a:lvl4pPr>
      <a:lvl5pPr algn="l" rtl="0" eaLnBrk="1" fontAlgn="base" hangingPunct="1">
        <a:lnSpc>
          <a:spcPct val="90000"/>
        </a:lnSpc>
        <a:spcBef>
          <a:spcPct val="0"/>
        </a:spcBef>
        <a:spcAft>
          <a:spcPct val="0"/>
        </a:spcAft>
        <a:defRPr sz="3300">
          <a:solidFill>
            <a:schemeClr val="tx1"/>
          </a:solidFill>
          <a:latin typeface="VAGRounded LT Bold" panose="02000803030000020004" pitchFamily="2" charset="0"/>
        </a:defRPr>
      </a:lvl5pPr>
      <a:lvl6pPr marL="342900" algn="l" rtl="0" eaLnBrk="1" fontAlgn="base" hangingPunct="1">
        <a:lnSpc>
          <a:spcPct val="90000"/>
        </a:lnSpc>
        <a:spcBef>
          <a:spcPct val="0"/>
        </a:spcBef>
        <a:spcAft>
          <a:spcPct val="0"/>
        </a:spcAft>
        <a:defRPr sz="3300">
          <a:solidFill>
            <a:schemeClr val="tx1"/>
          </a:solidFill>
          <a:latin typeface="VAGRounded LT Bold" panose="02000803030000020004" pitchFamily="2" charset="0"/>
        </a:defRPr>
      </a:lvl6pPr>
      <a:lvl7pPr marL="685800" algn="l" rtl="0" eaLnBrk="1" fontAlgn="base" hangingPunct="1">
        <a:lnSpc>
          <a:spcPct val="90000"/>
        </a:lnSpc>
        <a:spcBef>
          <a:spcPct val="0"/>
        </a:spcBef>
        <a:spcAft>
          <a:spcPct val="0"/>
        </a:spcAft>
        <a:defRPr sz="3300">
          <a:solidFill>
            <a:schemeClr val="tx1"/>
          </a:solidFill>
          <a:latin typeface="VAGRounded LT Bold" panose="02000803030000020004" pitchFamily="2" charset="0"/>
        </a:defRPr>
      </a:lvl7pPr>
      <a:lvl8pPr marL="1028700" algn="l" rtl="0" eaLnBrk="1" fontAlgn="base" hangingPunct="1">
        <a:lnSpc>
          <a:spcPct val="90000"/>
        </a:lnSpc>
        <a:spcBef>
          <a:spcPct val="0"/>
        </a:spcBef>
        <a:spcAft>
          <a:spcPct val="0"/>
        </a:spcAft>
        <a:defRPr sz="3300">
          <a:solidFill>
            <a:schemeClr val="tx1"/>
          </a:solidFill>
          <a:latin typeface="VAGRounded LT Bold" panose="02000803030000020004" pitchFamily="2" charset="0"/>
        </a:defRPr>
      </a:lvl8pPr>
      <a:lvl9pPr marL="1371600" algn="l" rtl="0" eaLnBrk="1" fontAlgn="base" hangingPunct="1">
        <a:lnSpc>
          <a:spcPct val="90000"/>
        </a:lnSpc>
        <a:spcBef>
          <a:spcPct val="0"/>
        </a:spcBef>
        <a:spcAft>
          <a:spcPct val="0"/>
        </a:spcAft>
        <a:defRPr sz="3300">
          <a:solidFill>
            <a:schemeClr val="tx1"/>
          </a:solidFill>
          <a:latin typeface="VAGRounded LT Bold" panose="02000803030000020004" pitchFamily="2" charset="0"/>
        </a:defRPr>
      </a:lvl9pPr>
    </p:titleStyle>
    <p:bodyStyle>
      <a:lvl1pPr marL="171450" indent="-171450" algn="l" rtl="0" eaLnBrk="1" fontAlgn="base" hangingPunct="1">
        <a:lnSpc>
          <a:spcPct val="110000"/>
        </a:lnSpc>
        <a:spcBef>
          <a:spcPts val="0"/>
        </a:spcBef>
        <a:spcAft>
          <a:spcPct val="0"/>
        </a:spcAft>
        <a:buClr>
          <a:srgbClr val="178351"/>
        </a:buClr>
        <a:buFont typeface="Arial" panose="020B0604020202020204" pitchFamily="34" charset="0"/>
        <a:buChar char="•"/>
        <a:defRPr sz="1500" kern="1200" baseline="0">
          <a:solidFill>
            <a:schemeClr val="tx1"/>
          </a:solidFill>
          <a:latin typeface="VAGRounded LT Thin" panose="02000303030000020004" pitchFamily="2" charset="0"/>
          <a:ea typeface="+mn-ea"/>
          <a:cs typeface="+mn-cs"/>
        </a:defRPr>
      </a:lvl1pPr>
      <a:lvl2pPr marL="514350" indent="-171450" algn="l" rtl="0" eaLnBrk="1" fontAlgn="base" hangingPunct="1">
        <a:lnSpc>
          <a:spcPct val="110000"/>
        </a:lnSpc>
        <a:spcBef>
          <a:spcPts val="0"/>
        </a:spcBef>
        <a:spcAft>
          <a:spcPct val="0"/>
        </a:spcAft>
        <a:buClr>
          <a:srgbClr val="178351"/>
        </a:buClr>
        <a:buFont typeface="Arial" panose="020B0604020202020204" pitchFamily="34" charset="0"/>
        <a:buChar char="•"/>
        <a:defRPr sz="1500" kern="1200" baseline="0">
          <a:solidFill>
            <a:schemeClr val="tx1"/>
          </a:solidFill>
          <a:latin typeface="VAGRounded LT Thin" panose="02000303030000020004" pitchFamily="2" charset="0"/>
          <a:ea typeface="+mn-ea"/>
          <a:cs typeface="+mn-cs"/>
        </a:defRPr>
      </a:lvl2pPr>
      <a:lvl3pPr marL="857250" indent="-171450" algn="l" rtl="0" eaLnBrk="1" fontAlgn="base" hangingPunct="1">
        <a:lnSpc>
          <a:spcPct val="110000"/>
        </a:lnSpc>
        <a:spcBef>
          <a:spcPts val="0"/>
        </a:spcBef>
        <a:spcAft>
          <a:spcPct val="0"/>
        </a:spcAft>
        <a:buClr>
          <a:srgbClr val="178351"/>
        </a:buClr>
        <a:buFont typeface="Arial" panose="020B0604020202020204" pitchFamily="34" charset="0"/>
        <a:buChar char="•"/>
        <a:defRPr sz="1500" kern="1200" baseline="0">
          <a:solidFill>
            <a:schemeClr val="tx1"/>
          </a:solidFill>
          <a:latin typeface="VAGRounded LT Thin" panose="02000303030000020004" pitchFamily="2" charset="0"/>
          <a:ea typeface="+mn-ea"/>
          <a:cs typeface="+mn-cs"/>
        </a:defRPr>
      </a:lvl3pPr>
      <a:lvl4pPr marL="1200150" indent="-171450" algn="l" rtl="0" eaLnBrk="1" fontAlgn="base" hangingPunct="1">
        <a:lnSpc>
          <a:spcPct val="90000"/>
        </a:lnSpc>
        <a:spcBef>
          <a:spcPts val="375"/>
        </a:spcBef>
        <a:spcAft>
          <a:spcPct val="0"/>
        </a:spcAft>
        <a:buClr>
          <a:srgbClr val="BDCF3C"/>
        </a:buClr>
        <a:buFont typeface="Arial" panose="020B0604020202020204" pitchFamily="34" charset="0"/>
        <a:buChar char="•"/>
        <a:defRPr kern="1200">
          <a:solidFill>
            <a:schemeClr val="tx1"/>
          </a:solidFill>
          <a:latin typeface="+mn-lt"/>
          <a:ea typeface="+mn-ea"/>
          <a:cs typeface="+mn-cs"/>
        </a:defRPr>
      </a:lvl4pPr>
      <a:lvl5pPr marL="1543050" indent="-171450" algn="l" rtl="0" eaLnBrk="1" fontAlgn="base" hangingPunct="1">
        <a:lnSpc>
          <a:spcPct val="90000"/>
        </a:lnSpc>
        <a:spcBef>
          <a:spcPts val="375"/>
        </a:spcBef>
        <a:spcAft>
          <a:spcPct val="0"/>
        </a:spcAft>
        <a:buClr>
          <a:srgbClr val="BDCF3C"/>
        </a:buClr>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851104" cy="1143000"/>
          </a:xfrm>
          <a:prstGeom prst="rect">
            <a:avLst/>
          </a:prstGeom>
        </p:spPr>
        <p:txBody>
          <a:bodyPr vert="horz" lIns="0" tIns="0" rIns="0" bIns="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AEE856-88FC-4031-A5B2-B7E3F081319F}" type="datetimeFigureOut">
              <a:rPr lang="en-GB" smtClean="0"/>
              <a:t>15/10/2024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FFBFD3-3247-4F8B-B487-F8155A7B53FB}" type="slidenum">
              <a:rPr lang="en-GB" smtClean="0"/>
              <a:t>‹#›</a:t>
            </a:fld>
            <a:endParaRPr lang="en-GB"/>
          </a:p>
        </p:txBody>
      </p:sp>
      <p:grpSp>
        <p:nvGrpSpPr>
          <p:cNvPr id="9" name="Group 8"/>
          <p:cNvGrpSpPr/>
          <p:nvPr userDrawn="1"/>
        </p:nvGrpSpPr>
        <p:grpSpPr>
          <a:xfrm>
            <a:off x="251520" y="6309320"/>
            <a:ext cx="8640960" cy="224408"/>
            <a:chOff x="0" y="6309320"/>
            <a:chExt cx="9144000" cy="224408"/>
          </a:xfrm>
        </p:grpSpPr>
        <p:sp>
          <p:nvSpPr>
            <p:cNvPr id="7" name="Rectangle 6"/>
            <p:cNvSpPr/>
            <p:nvPr userDrawn="1"/>
          </p:nvSpPr>
          <p:spPr>
            <a:xfrm>
              <a:off x="0" y="6309320"/>
              <a:ext cx="9144000" cy="72008"/>
            </a:xfrm>
            <a:prstGeom prst="rect">
              <a:avLst/>
            </a:prstGeom>
            <a:solidFill>
              <a:srgbClr val="B6985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7030A0"/>
                </a:solidFill>
              </a:endParaRPr>
            </a:p>
          </p:txBody>
        </p:sp>
        <p:sp>
          <p:nvSpPr>
            <p:cNvPr id="8" name="Rectangle 7"/>
            <p:cNvSpPr/>
            <p:nvPr userDrawn="1"/>
          </p:nvSpPr>
          <p:spPr>
            <a:xfrm>
              <a:off x="0" y="6461720"/>
              <a:ext cx="9144000" cy="72008"/>
            </a:xfrm>
            <a:prstGeom prst="rect">
              <a:avLst/>
            </a:prstGeom>
            <a:solidFill>
              <a:srgbClr val="833F8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7030A0"/>
                </a:solidFill>
              </a:endParaRPr>
            </a:p>
          </p:txBody>
        </p:sp>
      </p:grpSp>
    </p:spTree>
    <p:extLst>
      <p:ext uri="{BB962C8B-B14F-4D97-AF65-F5344CB8AC3E}">
        <p14:creationId xmlns:p14="http://schemas.microsoft.com/office/powerpoint/2010/main" val="4134563967"/>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67" r:id="rId3"/>
  </p:sldLayoutIdLst>
  <p:txStyles>
    <p:titleStyle>
      <a:lvl1pPr algn="l" defTabSz="914400" rtl="0" eaLnBrk="1" latinLnBrk="0" hangingPunct="1">
        <a:spcBef>
          <a:spcPct val="0"/>
        </a:spcBef>
        <a:buNone/>
        <a:defRPr sz="44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rgbClr val="833F8C"/>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rgbClr val="833F8C"/>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rgbClr val="833F8C"/>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rgbClr val="833F8C"/>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rgbClr val="833F8C"/>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593367"/>
            <a:ext cx="85206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607935059"/>
      </p:ext>
    </p:extLst>
  </p:cSld>
  <p:clrMap bg1="lt1" tx1="dk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7"/>
            <a:ext cx="82296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57200" y="1600200"/>
            <a:ext cx="8229600" cy="45260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1"/>
            <a:ext cx="2133600" cy="3652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124200" y="6356351"/>
            <a:ext cx="2895600" cy="365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53200" y="6356351"/>
            <a:ext cx="2133600" cy="3652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711014463"/>
      </p:ext>
    </p:extLst>
  </p:cSld>
  <p:clrMap bg1="lt1" tx1="dk1" bg2="dk2" tx2="lt2" accent1="accent1" accent2="accent2" accent3="accent3" accent4="accent4" accent5="accent5" accent6="accent6" hlink="hlink" folHlink="folHlink"/>
  <p:sldLayoutIdLst>
    <p:sldLayoutId id="2147483717" r:id="rId1"/>
    <p:sldLayoutId id="2147483718"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760D31-1FF8-E450-BA64-05703DC1293B}"/>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7D28DC7-55C3-8341-41E4-76276EC1341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C26C84D-92D9-4C80-36B2-8B0A04F627E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82000"/>
                  </a:schemeClr>
                </a:solidFill>
              </a:defRPr>
            </a:lvl1pPr>
          </a:lstStyle>
          <a:p>
            <a:fld id="{A8A94CBA-46BA-4EE9-B5A7-F8E28227AB56}" type="datetimeFigureOut">
              <a:rPr lang="en-GB" smtClean="0"/>
              <a:t>15/10/2024</a:t>
            </a:fld>
            <a:endParaRPr lang="en-GB"/>
          </a:p>
        </p:txBody>
      </p:sp>
      <p:sp>
        <p:nvSpPr>
          <p:cNvPr id="5" name="Footer Placeholder 4">
            <a:extLst>
              <a:ext uri="{FF2B5EF4-FFF2-40B4-BE49-F238E27FC236}">
                <a16:creationId xmlns:a16="http://schemas.microsoft.com/office/drawing/2014/main" id="{7AE88952-ADB0-5C88-D441-67EE8E67F85E}"/>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CF3D1C88-1A74-94A9-9D33-A613DD186A8A}"/>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82000"/>
                  </a:schemeClr>
                </a:solidFill>
              </a:defRPr>
            </a:lvl1pPr>
          </a:lstStyle>
          <a:p>
            <a:fld id="{EF98556E-4905-4590-8083-EA27E1A6A292}" type="slidenum">
              <a:rPr lang="en-GB" smtClean="0"/>
              <a:t>‹#›</a:t>
            </a:fld>
            <a:endParaRPr lang="en-GB"/>
          </a:p>
        </p:txBody>
      </p:sp>
    </p:spTree>
    <p:extLst>
      <p:ext uri="{BB962C8B-B14F-4D97-AF65-F5344CB8AC3E}">
        <p14:creationId xmlns:p14="http://schemas.microsoft.com/office/powerpoint/2010/main" val="4073191574"/>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3" y="365524"/>
            <a:ext cx="7886700" cy="132516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3" y="1825229"/>
            <a:ext cx="7886700" cy="435173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1" y="6356749"/>
            <a:ext cx="2057400" cy="364331"/>
          </a:xfrm>
          <a:prstGeom prst="rect">
            <a:avLst/>
          </a:prstGeom>
        </p:spPr>
        <p:txBody>
          <a:bodyPr vert="horz" lIns="91440" tIns="45720" rIns="91440" bIns="45720" rtlCol="0" anchor="ctr"/>
          <a:lstStyle>
            <a:lvl1pPr algn="l">
              <a:defRPr sz="1200">
                <a:solidFill>
                  <a:schemeClr val="tx1">
                    <a:tint val="75000"/>
                  </a:schemeClr>
                </a:solidFill>
              </a:defRPr>
            </a:lvl1pPr>
          </a:lstStyle>
          <a:p>
            <a:fld id="{2DEEDD8D-8771-4F15-9AC4-508DB4D5562F}" type="datetimeFigureOut">
              <a:rPr lang="en-GB" smtClean="0"/>
              <a:t>15/10/2024</a:t>
            </a:fld>
            <a:endParaRPr lang="en-GB"/>
          </a:p>
        </p:txBody>
      </p:sp>
      <p:sp>
        <p:nvSpPr>
          <p:cNvPr id="5" name="Footer Placeholder 4"/>
          <p:cNvSpPr>
            <a:spLocks noGrp="1"/>
          </p:cNvSpPr>
          <p:nvPr>
            <p:ph type="ftr" sz="quarter" idx="3"/>
          </p:nvPr>
        </p:nvSpPr>
        <p:spPr>
          <a:xfrm>
            <a:off x="3028953" y="6356749"/>
            <a:ext cx="3086100" cy="36433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1" y="6356749"/>
            <a:ext cx="2057400" cy="364331"/>
          </a:xfrm>
          <a:prstGeom prst="rect">
            <a:avLst/>
          </a:prstGeom>
        </p:spPr>
        <p:txBody>
          <a:bodyPr vert="horz" lIns="91440" tIns="45720" rIns="91440" bIns="45720" rtlCol="0" anchor="ctr"/>
          <a:lstStyle>
            <a:lvl1pPr algn="r">
              <a:defRPr sz="1200">
                <a:solidFill>
                  <a:schemeClr val="tx1">
                    <a:tint val="75000"/>
                  </a:schemeClr>
                </a:solidFill>
              </a:defRPr>
            </a:lvl1pPr>
          </a:lstStyle>
          <a:p>
            <a:fld id="{B1845F1A-F26F-43A0-9642-4D821B55E173}" type="slidenum">
              <a:rPr lang="en-GB" smtClean="0"/>
              <a:t>‹#›</a:t>
            </a:fld>
            <a:endParaRPr lang="en-GB"/>
          </a:p>
        </p:txBody>
      </p:sp>
    </p:spTree>
    <p:extLst>
      <p:ext uri="{BB962C8B-B14F-4D97-AF65-F5344CB8AC3E}">
        <p14:creationId xmlns:p14="http://schemas.microsoft.com/office/powerpoint/2010/main" val="2304902473"/>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371B4-98B5-4E22-A132-C501DA6CEDF7}" type="datetime1">
              <a:rPr lang="en-GB" smtClean="0"/>
              <a:t>15/10/2024</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The Link Prospectus 2021-2022</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DD4363-6E03-49E4-B3EF-D94766C1D4EB}" type="slidenum">
              <a:rPr lang="en-GB" smtClean="0"/>
              <a:t>‹#›</a:t>
            </a:fld>
            <a:endParaRPr lang="en-GB"/>
          </a:p>
        </p:txBody>
      </p:sp>
    </p:spTree>
    <p:extLst>
      <p:ext uri="{BB962C8B-B14F-4D97-AF65-F5344CB8AC3E}">
        <p14:creationId xmlns:p14="http://schemas.microsoft.com/office/powerpoint/2010/main" val="1544358928"/>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microsoft.com/office/2018/10/relationships/comments" Target="../comments/modernComment_1EA_1280F1C4.xml"/><Relationship Id="rId1" Type="http://schemas.openxmlformats.org/officeDocument/2006/relationships/slideLayout" Target="../slideLayouts/slideLayout43.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1EF_B690B76.xml"/><Relationship Id="rId2" Type="http://schemas.openxmlformats.org/officeDocument/2006/relationships/notesSlide" Target="../notesSlides/notesSlide6.xml"/><Relationship Id="rId1" Type="http://schemas.openxmlformats.org/officeDocument/2006/relationships/slideLayout" Target="../slideLayouts/slideLayout43.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hyperlink" Target="https://www.leadershipupdate-rbwm.co.uk/semh-service/"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hyperlink" Target="https://www.leadershipupdate-rbwm.co.uk/information-for-all-school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microsoft.com/office/2018/10/relationships/comments" Target="../comments/modernComment_1F0_5746B4E3.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5.svg"/><Relationship Id="rId2" Type="http://schemas.microsoft.com/office/2018/10/relationships/comments" Target="../comments/modernComment_1F1_FD75FFEB.xml"/><Relationship Id="rId1" Type="http://schemas.openxmlformats.org/officeDocument/2006/relationships/slideLayout" Target="../slideLayouts/slideLayout43.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3.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hyperlink" Target="mailto:anne.bishop@achievingforchildren.org.uk" TargetMode="External"/><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hyperlink" Target="https://www.gov.uk/government/publications/suicide-prevention-strategy-for-england-2023-to-2028/suicide-prevention-in-england-5-year-cross-sector-strategy#providing-tailored-and-targeted-support-to-priority-groups" TargetMode="External"/><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2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2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31.xml"/><Relationship Id="rId4" Type="http://schemas.openxmlformats.org/officeDocument/2006/relationships/image" Target="../media/image46.jpg"/></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31.xml"/><Relationship Id="rId5" Type="http://schemas.openxmlformats.org/officeDocument/2006/relationships/image" Target="../media/image48.png"/><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31.xml"/><Relationship Id="rId5" Type="http://schemas.openxmlformats.org/officeDocument/2006/relationships/image" Target="../media/image50.png"/><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31.xml"/><Relationship Id="rId5" Type="http://schemas.openxmlformats.org/officeDocument/2006/relationships/image" Target="../media/image51.png"/><Relationship Id="rId4" Type="http://schemas.openxmlformats.org/officeDocument/2006/relationships/hyperlink" Target="mailto:info@eobacademy.com"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3.xml"/></Relationships>
</file>

<file path=ppt/slides/_rels/slide46.xml.rels><?xml version="1.0" encoding="UTF-8" standalone="yes"?>
<Relationships xmlns="http://schemas.openxmlformats.org/package/2006/relationships"><Relationship Id="rId8" Type="http://schemas.openxmlformats.org/officeDocument/2006/relationships/hyperlink" Target="mailto:Rachel.Goymer@manorgreenschool.co.uk" TargetMode="External"/><Relationship Id="rId3" Type="http://schemas.openxmlformats.org/officeDocument/2006/relationships/diagramLayout" Target="../diagrams/layout6.xml"/><Relationship Id="rId7" Type="http://schemas.openxmlformats.org/officeDocument/2006/relationships/hyperlink" Target="mailto:Mary.Keenan@manorgreenschool.co.uk" TargetMode="External"/><Relationship Id="rId2" Type="http://schemas.openxmlformats.org/officeDocument/2006/relationships/diagramData" Target="../diagrams/data6.xml"/><Relationship Id="rId1" Type="http://schemas.openxmlformats.org/officeDocument/2006/relationships/slideLayout" Target="../slideLayouts/slideLayout6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5.xml"/></Relationships>
</file>

<file path=ppt/slides/_rels/slide4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5.xml"/></Relationships>
</file>

<file path=ppt/slides/_rels/slide4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5.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5.xml"/></Relationships>
</file>

<file path=ppt/slides/_rels/slide5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5.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mailto:MGSLink@manorgreenschool.co.uk" TargetMode="External"/><Relationship Id="rId1" Type="http://schemas.openxmlformats.org/officeDocument/2006/relationships/slideLayout" Target="../slideLayouts/slideLayout65.xml"/></Relationships>
</file>

<file path=ppt/slides/_rels/slide5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65.xml"/></Relationships>
</file>

<file path=ppt/slides/_rels/slide5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7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hyperlink" Target="mailto:sarah.collin@family-action.org.uk" TargetMode="Externa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s://youngcarersinschools.com/young-carers-challenge/?utm_campaign=14111687_Help%20Carers%20Trust%20and%20the%20Young%20Carers%20Alliance%20promote%20the%20Young%20Carers%20Challenge%20in%20your%20local%20schools%20Budget%20Holder%20V%20Morgan&amp;utm_medium=email&amp;utm_source=Carers%20Trust&amp;dm_i=I34,8EGNB,OYNDJ,YNY5V,1" TargetMode="Externa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https://carers.org/what-we-do/young-carers-education-report" TargetMode="External"/><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16.xml"/><Relationship Id="rId4" Type="http://schemas.openxmlformats.org/officeDocument/2006/relationships/image" Target="../media/image68.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hyperlink" Target="mailto:rbwm.yc@family-action.org.uk" TargetMode="Externa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2.xml.rels><?xml version="1.0" encoding="UTF-8" standalone="yes"?>
<Relationships xmlns="http://schemas.openxmlformats.org/package/2006/relationships"><Relationship Id="rId3" Type="http://schemas.openxmlformats.org/officeDocument/2006/relationships/hyperlink" Target="mailto:rbwm.yc@family-action.org.uk" TargetMode="External"/><Relationship Id="rId2" Type="http://schemas.openxmlformats.org/officeDocument/2006/relationships/hyperlink" Target="https://www.family-action.org.uk/what-we-do/children-families/young-carers-windsor-maidenhead/" TargetMode="External"/><Relationship Id="rId1" Type="http://schemas.openxmlformats.org/officeDocument/2006/relationships/slideLayout" Target="../slideLayouts/slideLayout2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hyperlink" Target="mailto:hazel.baxter@randstad.co.uk"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s/_rels/slide76.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7.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7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8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7.xml"/><Relationship Id="rId4" Type="http://schemas.openxmlformats.org/officeDocument/2006/relationships/image" Target="../media/image24.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8" Type="http://schemas.openxmlformats.org/officeDocument/2006/relationships/hyperlink" Target="https://drive.google.com/drive/u/0/folders/12_MqUKCj8N93FtTGOA7z-Z3SS5t4R_s1" TargetMode="External"/><Relationship Id="rId3" Type="http://schemas.openxmlformats.org/officeDocument/2006/relationships/image" Target="../media/image83.jpg"/><Relationship Id="rId7" Type="http://schemas.openxmlformats.org/officeDocument/2006/relationships/hyperlink" Target="https://docs.google.com/document/d/1-fWpE-gINuZpJiTZ8XnrX5G77dctY5pNh9b0dvPlAMc/edit"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hyperlink" Target="https://docs.google.com/document/d/1cCaM8lK0XDIAkkyHG57VNrP6a044vkbpyyKC1vZljsE/edit" TargetMode="External"/><Relationship Id="rId5" Type="http://schemas.openxmlformats.org/officeDocument/2006/relationships/hyperlink" Target="https://docs.google.com/document/d/1JH8svNRoRzw-3s56quvfMbgrHjR-GehhWxe_AtZimSU/edit" TargetMode="External"/><Relationship Id="rId4" Type="http://schemas.openxmlformats.org/officeDocument/2006/relationships/image" Target="../media/image7.png"/><Relationship Id="rId9" Type="http://schemas.openxmlformats.org/officeDocument/2006/relationships/hyperlink" Target="https://docs.google.com/document/d/16f7fOrGwg6nfRnzkYt4WinaPHDNkt78KbjTy7MG9SyY/edit" TargetMode="Externa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hyperlink" Target="https://forms.gle/rnhVsgsxvUL1FmZs8"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hyperlink" Target="https://www.leadershipupdate-rbwm.co.uk/"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
          <p:cNvSpPr txBox="1">
            <a:spLocks noGrp="1"/>
          </p:cNvSpPr>
          <p:nvPr>
            <p:ph type="ctrTitle" idx="4294967295"/>
          </p:nvPr>
        </p:nvSpPr>
        <p:spPr>
          <a:xfrm>
            <a:off x="0" y="2038350"/>
            <a:ext cx="9144000" cy="1470025"/>
          </a:xfrm>
          <a:prstGeom prst="rect">
            <a:avLst/>
          </a:prstGeom>
          <a:noFill/>
          <a:ln>
            <a:noFill/>
          </a:ln>
        </p:spPr>
        <p:txBody>
          <a:bodyPr spcFirstLastPara="1" wrap="square" lIns="91425" tIns="45700" rIns="91425" bIns="45700" anchor="ctr" anchorCtr="0">
            <a:noAutofit/>
          </a:bodyPr>
          <a:lstStyle/>
          <a:p>
            <a:pPr lvl="0">
              <a:buClr>
                <a:schemeClr val="lt1"/>
              </a:buClr>
              <a:buSzPts val="4400"/>
            </a:pPr>
            <a:r>
              <a:rPr lang="en-US" sz="4400" b="1" i="0" u="none" strike="noStrike" cap="none" dirty="0">
                <a:solidFill>
                  <a:schemeClr val="lt1"/>
                </a:solidFill>
                <a:latin typeface="Calibri"/>
                <a:ea typeface="Calibri"/>
                <a:cs typeface="Calibri"/>
                <a:sym typeface="Calibri"/>
              </a:rPr>
              <a:t>SEMH Network Meeting </a:t>
            </a:r>
            <a:br>
              <a:rPr lang="en-US" sz="4400" b="1" i="0" u="none" strike="noStrike" cap="none" dirty="0">
                <a:solidFill>
                  <a:schemeClr val="lt1"/>
                </a:solidFill>
                <a:latin typeface="Calibri"/>
                <a:ea typeface="Calibri"/>
                <a:cs typeface="Calibri"/>
                <a:sym typeface="Calibri"/>
              </a:rPr>
            </a:br>
            <a:br>
              <a:rPr lang="en-US" sz="4400" b="1" i="0" u="none" strike="noStrike" cap="none" dirty="0">
                <a:solidFill>
                  <a:schemeClr val="lt1"/>
                </a:solidFill>
                <a:latin typeface="Calibri"/>
                <a:ea typeface="Calibri"/>
                <a:cs typeface="Calibri"/>
                <a:sym typeface="Calibri"/>
              </a:rPr>
            </a:br>
            <a:r>
              <a:rPr lang="en-US" sz="4400" b="1" i="0" u="none" strike="noStrike" cap="none" dirty="0">
                <a:solidFill>
                  <a:schemeClr val="lt1"/>
                </a:solidFill>
                <a:latin typeface="Calibri"/>
                <a:ea typeface="Calibri"/>
                <a:cs typeface="Calibri"/>
                <a:sym typeface="Calibri"/>
              </a:rPr>
              <a:t>Tuesday 15</a:t>
            </a:r>
            <a:r>
              <a:rPr lang="en-US" sz="4400" b="1" i="0" u="none" strike="noStrike" cap="none" baseline="30000" dirty="0">
                <a:solidFill>
                  <a:schemeClr val="lt1"/>
                </a:solidFill>
                <a:latin typeface="Calibri"/>
                <a:ea typeface="Calibri"/>
                <a:cs typeface="Calibri"/>
                <a:sym typeface="Calibri"/>
              </a:rPr>
              <a:t>th</a:t>
            </a:r>
            <a:r>
              <a:rPr lang="en-US" sz="4400" b="1" i="0" u="none" strike="noStrike" cap="none" dirty="0">
                <a:solidFill>
                  <a:schemeClr val="lt1"/>
                </a:solidFill>
                <a:latin typeface="Calibri"/>
                <a:ea typeface="Calibri"/>
                <a:cs typeface="Calibri"/>
                <a:sym typeface="Calibri"/>
              </a:rPr>
              <a:t> October 2024</a:t>
            </a:r>
            <a:br>
              <a:rPr lang="en-US" sz="4400" b="1" i="0" u="none" strike="noStrike" cap="none" dirty="0">
                <a:solidFill>
                  <a:schemeClr val="lt1"/>
                </a:solidFill>
                <a:latin typeface="Calibri"/>
                <a:ea typeface="Calibri"/>
                <a:cs typeface="Calibri"/>
                <a:sym typeface="Calibri"/>
              </a:rPr>
            </a:br>
            <a:br>
              <a:rPr lang="en-US" sz="4400" b="1" i="0" u="none" strike="noStrike" cap="none" dirty="0">
                <a:solidFill>
                  <a:schemeClr val="lt1"/>
                </a:solidFill>
                <a:latin typeface="Calibri"/>
                <a:ea typeface="Calibri"/>
                <a:cs typeface="Calibri"/>
                <a:sym typeface="Calibri"/>
              </a:rPr>
            </a:br>
            <a:endParaRPr dirty="0"/>
          </a:p>
        </p:txBody>
      </p:sp>
      <p:sp>
        <p:nvSpPr>
          <p:cNvPr id="101" name="Google Shape;101;p1"/>
          <p:cNvSpPr txBox="1">
            <a:spLocks noGrp="1"/>
          </p:cNvSpPr>
          <p:nvPr>
            <p:ph type="subTitle" idx="4294967295"/>
          </p:nvPr>
        </p:nvSpPr>
        <p:spPr>
          <a:xfrm>
            <a:off x="4248150" y="4000500"/>
            <a:ext cx="4895850" cy="10398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00"/>
              <a:buFont typeface="Arial"/>
              <a:buNone/>
            </a:pPr>
            <a:endParaRPr sz="3200" b="0" i="0" u="none" strike="noStrike" cap="none" dirty="0">
              <a:solidFill>
                <a:schemeClr val="lt1"/>
              </a:solidFill>
              <a:latin typeface="Calibri"/>
              <a:ea typeface="Calibri"/>
              <a:cs typeface="Calibri"/>
              <a:sym typeface="Calibri"/>
            </a:endParaRPr>
          </a:p>
          <a:p>
            <a:pPr marL="0" marR="0" lvl="0" indent="0" algn="l" rtl="0">
              <a:lnSpc>
                <a:spcPct val="100000"/>
              </a:lnSpc>
              <a:spcBef>
                <a:spcPts val="560"/>
              </a:spcBef>
              <a:spcAft>
                <a:spcPts val="0"/>
              </a:spcAft>
              <a:buClr>
                <a:schemeClr val="lt1"/>
              </a:buClr>
              <a:buSzPts val="2800"/>
              <a:buFont typeface="Arial"/>
              <a:buNone/>
            </a:pPr>
            <a:r>
              <a:rPr lang="en-US" sz="2800" b="0" i="1" u="none" strike="noStrike" cap="none" dirty="0">
                <a:solidFill>
                  <a:schemeClr val="lt1"/>
                </a:solidFill>
                <a:latin typeface="Calibri"/>
                <a:ea typeface="Calibri"/>
                <a:cs typeface="Calibri"/>
                <a:sym typeface="Calibri"/>
              </a:rPr>
              <a:t>Welcome to this virtual forum</a:t>
            </a:r>
          </a:p>
          <a:p>
            <a:pPr marL="0" marR="0" lvl="0" indent="0" algn="l" rtl="0">
              <a:lnSpc>
                <a:spcPct val="100000"/>
              </a:lnSpc>
              <a:spcBef>
                <a:spcPts val="560"/>
              </a:spcBef>
              <a:spcAft>
                <a:spcPts val="0"/>
              </a:spcAft>
              <a:buClr>
                <a:schemeClr val="lt1"/>
              </a:buClr>
              <a:buSzPts val="2800"/>
              <a:buFont typeface="Arial"/>
              <a:buNone/>
            </a:pPr>
            <a:r>
              <a:rPr lang="en-US" sz="2800" b="0" i="1" u="none" strike="noStrike" cap="none" dirty="0">
                <a:solidFill>
                  <a:schemeClr val="lt1"/>
                </a:solidFill>
                <a:latin typeface="Calibri"/>
                <a:ea typeface="Calibri"/>
                <a:cs typeface="Calibri"/>
                <a:sym typeface="Calibri"/>
              </a:rPr>
              <a:t> </a:t>
            </a:r>
            <a:endParaRPr dirty="0"/>
          </a:p>
        </p:txBody>
      </p:sp>
    </p:spTree>
  </p:cSld>
  <p:clrMapOvr>
    <a:masterClrMapping/>
  </p:clrMapOvr>
  <p:transition spd="slow">
    <p:push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829450-0E1F-3CEE-F18C-4A5EEFAF8816}"/>
              </a:ext>
            </a:extLst>
          </p:cNvPr>
          <p:cNvSpPr txBox="1"/>
          <p:nvPr/>
        </p:nvSpPr>
        <p:spPr>
          <a:xfrm>
            <a:off x="323528" y="260648"/>
            <a:ext cx="576064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833F8C"/>
                </a:solidFill>
                <a:effectLst/>
                <a:uLnTx/>
                <a:uFillTx/>
                <a:latin typeface="Arial" panose="020B0604020202020204" pitchFamily="34" charset="0"/>
                <a:ea typeface="+mn-ea"/>
                <a:cs typeface="Arial" panose="020B0604020202020204" pitchFamily="34" charset="0"/>
              </a:rPr>
              <a:t>Eligibility Criteria </a:t>
            </a:r>
            <a:endParaRPr kumimoji="0" lang="en-GB" sz="3600" b="1" i="0" u="none" strike="noStrike" kern="1200" cap="none" spc="0" normalizeH="0" baseline="0" noProof="0" dirty="0">
              <a:ln>
                <a:noFill/>
              </a:ln>
              <a:solidFill>
                <a:srgbClr val="833F8C"/>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9E3D36F5-1E7A-8823-F11D-6D483EF13B94}"/>
              </a:ext>
            </a:extLst>
          </p:cNvPr>
          <p:cNvPicPr>
            <a:picLocks noChangeAspect="1"/>
          </p:cNvPicPr>
          <p:nvPr/>
        </p:nvPicPr>
        <p:blipFill rotWithShape="1">
          <a:blip r:embed="rId3"/>
          <a:srcRect l="57087" r="6689"/>
          <a:stretch/>
        </p:blipFill>
        <p:spPr>
          <a:xfrm>
            <a:off x="323528" y="906979"/>
            <a:ext cx="8496944" cy="5258325"/>
          </a:xfrm>
          <a:prstGeom prst="rect">
            <a:avLst/>
          </a:prstGeom>
        </p:spPr>
      </p:pic>
    </p:spTree>
    <p:extLst>
      <p:ext uri="{BB962C8B-B14F-4D97-AF65-F5344CB8AC3E}">
        <p14:creationId xmlns:p14="http://schemas.microsoft.com/office/powerpoint/2010/main" val="1754837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34BFDE8-D271-C5C1-E60B-8FCC569B055E}"/>
              </a:ext>
            </a:extLst>
          </p:cNvPr>
          <p:cNvSpPr txBox="1"/>
          <p:nvPr/>
        </p:nvSpPr>
        <p:spPr>
          <a:xfrm>
            <a:off x="251520" y="188640"/>
            <a:ext cx="7632848"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833F8C"/>
                </a:solidFill>
                <a:effectLst/>
                <a:uLnTx/>
                <a:uFillTx/>
                <a:latin typeface="Arial" panose="020B0604020202020204" pitchFamily="34" charset="0"/>
                <a:ea typeface="+mn-ea"/>
                <a:cs typeface="Arial" panose="020B0604020202020204" pitchFamily="34" charset="0"/>
              </a:rPr>
              <a:t>Why would I refer a family to the Think Family Pathway? </a:t>
            </a:r>
            <a:endParaRPr kumimoji="0" lang="en-GB" sz="3600" b="1" i="0" u="none" strike="noStrike" kern="1200" cap="none" spc="0" normalizeH="0" baseline="0" noProof="0" dirty="0">
              <a:ln>
                <a:noFill/>
              </a:ln>
              <a:solidFill>
                <a:srgbClr val="833F8C"/>
              </a:solidFill>
              <a:effectLst/>
              <a:uLnTx/>
              <a:uFillTx/>
              <a:latin typeface="Calibri"/>
              <a:ea typeface="+mn-ea"/>
              <a:cs typeface="+mn-cs"/>
            </a:endParaRPr>
          </a:p>
        </p:txBody>
      </p:sp>
      <p:sp>
        <p:nvSpPr>
          <p:cNvPr id="5" name="TextBox 4">
            <a:extLst>
              <a:ext uri="{FF2B5EF4-FFF2-40B4-BE49-F238E27FC236}">
                <a16:creationId xmlns:a16="http://schemas.microsoft.com/office/drawing/2014/main" id="{E09EC305-78C1-4748-CCB3-EE77CA74B08E}"/>
              </a:ext>
            </a:extLst>
          </p:cNvPr>
          <p:cNvSpPr txBox="1"/>
          <p:nvPr/>
        </p:nvSpPr>
        <p:spPr>
          <a:xfrm>
            <a:off x="143508" y="1997839"/>
            <a:ext cx="8856984" cy="347787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Tier 1 cases aims to reduce dependency and pressure across our services by providing wrap-around support in the community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Tier 2 cases enables caseworkers to tap into a network using Early Help avenues, cross-departmental insights and working with the voluntary community sector</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Tier 3 cases enables caseworkers who are experiencing challenges in coordinating support across services to be supported by the Think Family Practitioner and Gold Panel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For families it will help ensure that they receiving co-ordinated support across services and have the best opportunity for positive outcomes and long-term resilience </a:t>
            </a:r>
          </a:p>
        </p:txBody>
      </p:sp>
    </p:spTree>
    <p:extLst>
      <p:ext uri="{BB962C8B-B14F-4D97-AF65-F5344CB8AC3E}">
        <p14:creationId xmlns:p14="http://schemas.microsoft.com/office/powerpoint/2010/main" val="3977857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54E52FD-A431-55FD-D6E5-04B8E4B80655}"/>
              </a:ext>
            </a:extLst>
          </p:cNvPr>
          <p:cNvPicPr>
            <a:picLocks noChangeAspect="1"/>
          </p:cNvPicPr>
          <p:nvPr/>
        </p:nvPicPr>
        <p:blipFill>
          <a:blip r:embed="rId2"/>
          <a:stretch>
            <a:fillRect/>
          </a:stretch>
        </p:blipFill>
        <p:spPr>
          <a:xfrm>
            <a:off x="0" y="1524832"/>
            <a:ext cx="9144000" cy="3808336"/>
          </a:xfrm>
          <a:prstGeom prst="rect">
            <a:avLst/>
          </a:prstGeom>
        </p:spPr>
      </p:pic>
      <p:sp>
        <p:nvSpPr>
          <p:cNvPr id="4" name="TextBox 3">
            <a:extLst>
              <a:ext uri="{FF2B5EF4-FFF2-40B4-BE49-F238E27FC236}">
                <a16:creationId xmlns:a16="http://schemas.microsoft.com/office/drawing/2014/main" id="{55804239-1CBA-DFEF-F036-7025BB1EB5BF}"/>
              </a:ext>
            </a:extLst>
          </p:cNvPr>
          <p:cNvSpPr txBox="1"/>
          <p:nvPr/>
        </p:nvSpPr>
        <p:spPr>
          <a:xfrm>
            <a:off x="179512" y="260648"/>
            <a:ext cx="756084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833F8C"/>
                </a:solidFill>
                <a:effectLst/>
                <a:uLnTx/>
                <a:uFillTx/>
                <a:latin typeface="Arial" panose="020B0604020202020204" pitchFamily="34" charset="0"/>
                <a:ea typeface="+mn-ea"/>
                <a:cs typeface="Arial" panose="020B0604020202020204" pitchFamily="34" charset="0"/>
              </a:rPr>
              <a:t>Referral Process</a:t>
            </a:r>
            <a:endParaRPr kumimoji="0" lang="en-GB" sz="3600" b="1" i="0" u="none" strike="noStrike" kern="1200" cap="none" spc="0" normalizeH="0" baseline="0" noProof="0" dirty="0">
              <a:ln>
                <a:noFill/>
              </a:ln>
              <a:solidFill>
                <a:srgbClr val="833F8C"/>
              </a:solidFill>
              <a:effectLst/>
              <a:uLnTx/>
              <a:uFillTx/>
              <a:latin typeface="Calibri"/>
              <a:ea typeface="+mn-ea"/>
              <a:cs typeface="+mn-cs"/>
            </a:endParaRPr>
          </a:p>
        </p:txBody>
      </p:sp>
    </p:spTree>
    <p:extLst>
      <p:ext uri="{BB962C8B-B14F-4D97-AF65-F5344CB8AC3E}">
        <p14:creationId xmlns:p14="http://schemas.microsoft.com/office/powerpoint/2010/main" val="1484488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3;p3">
            <a:extLst>
              <a:ext uri="{FF2B5EF4-FFF2-40B4-BE49-F238E27FC236}">
                <a16:creationId xmlns:a16="http://schemas.microsoft.com/office/drawing/2014/main" id="{5A3149CD-C111-4AAD-AE84-FA487797EA78}"/>
              </a:ext>
            </a:extLst>
          </p:cNvPr>
          <p:cNvSpPr txBox="1">
            <a:spLocks/>
          </p:cNvSpPr>
          <p:nvPr/>
        </p:nvSpPr>
        <p:spPr>
          <a:xfrm>
            <a:off x="342900" y="2960687"/>
            <a:ext cx="8458200" cy="14700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chemeClr val="lt1"/>
              </a:buClr>
              <a:buSzPts val="4400"/>
            </a:pPr>
            <a:br>
              <a:rPr lang="en-US" dirty="0">
                <a:solidFill>
                  <a:schemeClr val="bg1"/>
                </a:solidFill>
              </a:rPr>
            </a:br>
            <a:br>
              <a:rPr lang="en-US" dirty="0">
                <a:solidFill>
                  <a:schemeClr val="bg1"/>
                </a:solidFill>
              </a:rPr>
            </a:br>
            <a:r>
              <a:rPr lang="en-US" dirty="0">
                <a:solidFill>
                  <a:schemeClr val="bg1"/>
                </a:solidFill>
                <a:latin typeface="Calibri" panose="020F0502020204030204" pitchFamily="34" charset="0"/>
                <a:cs typeface="Calibri" panose="020F0502020204030204" pitchFamily="34" charset="0"/>
              </a:rPr>
              <a:t> </a:t>
            </a:r>
            <a:br>
              <a:rPr lang="en-US" dirty="0">
                <a:solidFill>
                  <a:schemeClr val="bg1"/>
                </a:solidFill>
                <a:latin typeface="Calibri" panose="020F0502020204030204" pitchFamily="34" charset="0"/>
                <a:cs typeface="Calibri" panose="020F0502020204030204" pitchFamily="34" charset="0"/>
              </a:rPr>
            </a:br>
            <a:r>
              <a:rPr lang="en-US" sz="4800" dirty="0">
                <a:solidFill>
                  <a:schemeClr val="bg1"/>
                </a:solidFill>
                <a:latin typeface="Calibri" panose="020F0502020204030204" pitchFamily="34" charset="0"/>
                <a:cs typeface="Calibri" panose="020F0502020204030204" pitchFamily="34" charset="0"/>
              </a:rPr>
              <a:t>Get Berkshire Active</a:t>
            </a:r>
            <a:endParaRPr lang="en-US" dirty="0">
              <a:solidFill>
                <a:schemeClr val="bg1"/>
              </a:solidFill>
              <a:latin typeface="Calibri" panose="020F0502020204030204" pitchFamily="34" charset="0"/>
              <a:cs typeface="Calibri" panose="020F0502020204030204" pitchFamily="34" charset="0"/>
            </a:endParaRPr>
          </a:p>
          <a:p>
            <a:pPr marR="0" rtl="0">
              <a:lnSpc>
                <a:spcPct val="107000"/>
              </a:lnSpc>
              <a:spcBef>
                <a:spcPts val="0"/>
              </a:spcBef>
              <a:spcAft>
                <a:spcPts val="800"/>
              </a:spcAft>
              <a:buClr>
                <a:srgbClr val="000000"/>
              </a:buClr>
              <a:buFont typeface="Arial"/>
            </a:pPr>
            <a:r>
              <a:rPr lang="en-GB" sz="3200" b="1" i="0" u="none" strike="noStrike" cap="none" dirty="0">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rPr>
              <a:t>Ryan Gordon</a:t>
            </a:r>
          </a:p>
          <a:p>
            <a:pPr marR="0" rtl="0">
              <a:lnSpc>
                <a:spcPct val="107000"/>
              </a:lnSpc>
              <a:spcBef>
                <a:spcPts val="0"/>
              </a:spcBef>
              <a:spcAft>
                <a:spcPts val="800"/>
              </a:spcAft>
              <a:buClr>
                <a:srgbClr val="000000"/>
              </a:buClr>
              <a:buFont typeface="Arial"/>
            </a:pPr>
            <a:r>
              <a:rPr lang="en-GB" sz="3200" b="1" i="0" u="none" strike="noStrike" cap="none" dirty="0" err="1">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rPr>
              <a:t>Bukunmi</a:t>
            </a:r>
            <a:r>
              <a:rPr lang="en-GB" sz="3200" b="1" i="0" u="none" strike="noStrike" cap="none" dirty="0">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rPr>
              <a:t> </a:t>
            </a:r>
            <a:r>
              <a:rPr lang="en-GB" sz="3200" b="1" i="0" u="none" strike="noStrike" cap="none" dirty="0" err="1">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rPr>
              <a:t>Akinwumi</a:t>
            </a:r>
            <a:endParaRPr lang="en-GB" sz="3200" b="1" i="0" u="none" strike="noStrike" cap="none" dirty="0">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endParaRPr>
          </a:p>
          <a:p>
            <a:pPr>
              <a:buClr>
                <a:schemeClr val="lt1"/>
              </a:buClr>
              <a:buSzPts val="4400"/>
            </a:pP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rPr>
            </a:br>
            <a:r>
              <a:rPr lang="en-US" i="1" dirty="0">
                <a:solidFill>
                  <a:schemeClr val="bg1"/>
                </a:solidFill>
              </a:rPr>
              <a:t> </a:t>
            </a:r>
            <a:br>
              <a:rPr lang="en-US" i="1" dirty="0">
                <a:solidFill>
                  <a:schemeClr val="bg1"/>
                </a:solidFill>
              </a:rPr>
            </a:br>
            <a:r>
              <a:rPr lang="en-US" dirty="0">
                <a:solidFill>
                  <a:schemeClr val="bg1"/>
                </a:solidFill>
              </a:rPr>
              <a:t> </a:t>
            </a:r>
          </a:p>
        </p:txBody>
      </p:sp>
      <p:sp>
        <p:nvSpPr>
          <p:cNvPr id="4" name="TextBox 3">
            <a:extLst>
              <a:ext uri="{FF2B5EF4-FFF2-40B4-BE49-F238E27FC236}">
                <a16:creationId xmlns:a16="http://schemas.microsoft.com/office/drawing/2014/main" id="{CAA388E8-55F7-608C-5906-CB491D8FDE15}"/>
              </a:ext>
            </a:extLst>
          </p:cNvPr>
          <p:cNvSpPr txBox="1"/>
          <p:nvPr/>
        </p:nvSpPr>
        <p:spPr>
          <a:xfrm>
            <a:off x="2286000" y="3275112"/>
            <a:ext cx="4572000" cy="307777"/>
          </a:xfrm>
          <a:prstGeom prst="rect">
            <a:avLst/>
          </a:prstGeom>
          <a:noFill/>
        </p:spPr>
        <p:txBody>
          <a:bodyPr wrap="square">
            <a:spAutoFit/>
          </a:bodyPr>
          <a:lstStyle/>
          <a:p>
            <a:r>
              <a:rPr lang="en-GB" b="0" dirty="0">
                <a:effectLst/>
              </a:rPr>
              <a:t> </a:t>
            </a:r>
            <a:endParaRPr lang="en-GB" dirty="0"/>
          </a:p>
        </p:txBody>
      </p:sp>
    </p:spTree>
    <p:extLst>
      <p:ext uri="{BB962C8B-B14F-4D97-AF65-F5344CB8AC3E}">
        <p14:creationId xmlns:p14="http://schemas.microsoft.com/office/powerpoint/2010/main" val="4206447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6915C5C-1C2B-04AF-1B45-1147D8F29A03}"/>
              </a:ext>
            </a:extLst>
          </p:cNvPr>
          <p:cNvPicPr>
            <a:picLocks noChangeAspect="1"/>
          </p:cNvPicPr>
          <p:nvPr/>
        </p:nvPicPr>
        <p:blipFill>
          <a:blip r:embed="rId3">
            <a:alphaModFix amt="50000"/>
          </a:blip>
          <a:stretch>
            <a:fillRect/>
          </a:stretch>
        </p:blipFill>
        <p:spPr>
          <a:xfrm>
            <a:off x="-5" y="836449"/>
            <a:ext cx="9144000" cy="6302063"/>
          </a:xfrm>
          <a:prstGeom prst="rect">
            <a:avLst/>
          </a:prstGeom>
          <a:effectLst>
            <a:reflection stA="27000" endPos="62000" dist="50800" dir="5400000" sy="-100000" algn="bl" rotWithShape="0"/>
          </a:effectLst>
        </p:spPr>
      </p:pic>
      <p:pic>
        <p:nvPicPr>
          <p:cNvPr id="4" name="Picture 3">
            <a:extLst>
              <a:ext uri="{FF2B5EF4-FFF2-40B4-BE49-F238E27FC236}">
                <a16:creationId xmlns:a16="http://schemas.microsoft.com/office/drawing/2014/main" id="{C6CB261E-955C-F715-FEF8-54457F7CFE83}"/>
              </a:ext>
            </a:extLst>
          </p:cNvPr>
          <p:cNvPicPr>
            <a:picLocks noChangeAspect="1"/>
          </p:cNvPicPr>
          <p:nvPr/>
        </p:nvPicPr>
        <p:blipFill>
          <a:blip r:embed="rId4"/>
          <a:stretch>
            <a:fillRect/>
          </a:stretch>
        </p:blipFill>
        <p:spPr>
          <a:xfrm>
            <a:off x="0" y="2729231"/>
            <a:ext cx="9144000" cy="987552"/>
          </a:xfrm>
          <a:prstGeom prst="rect">
            <a:avLst/>
          </a:prstGeom>
        </p:spPr>
      </p:pic>
      <p:sp>
        <p:nvSpPr>
          <p:cNvPr id="2" name="Title 1">
            <a:extLst>
              <a:ext uri="{FF2B5EF4-FFF2-40B4-BE49-F238E27FC236}">
                <a16:creationId xmlns:a16="http://schemas.microsoft.com/office/drawing/2014/main" id="{714C8542-3221-F4B6-D229-5EE9D0353D78}"/>
              </a:ext>
            </a:extLst>
          </p:cNvPr>
          <p:cNvSpPr>
            <a:spLocks noGrp="1"/>
          </p:cNvSpPr>
          <p:nvPr>
            <p:ph type="title"/>
          </p:nvPr>
        </p:nvSpPr>
        <p:spPr>
          <a:xfrm>
            <a:off x="222486" y="2244062"/>
            <a:ext cx="8699024" cy="1743419"/>
          </a:xfrm>
        </p:spPr>
        <p:txBody>
          <a:bodyPr/>
          <a:lstStyle/>
          <a:p>
            <a:r>
              <a:rPr lang="en-GB" b="1">
                <a:solidFill>
                  <a:schemeClr val="bg2"/>
                </a:solidFill>
              </a:rPr>
              <a:t>Targeted Community Sports Programme Update</a:t>
            </a:r>
          </a:p>
        </p:txBody>
      </p:sp>
      <p:sp>
        <p:nvSpPr>
          <p:cNvPr id="3" name="Content Placeholder 2">
            <a:extLst>
              <a:ext uri="{FF2B5EF4-FFF2-40B4-BE49-F238E27FC236}">
                <a16:creationId xmlns:a16="http://schemas.microsoft.com/office/drawing/2014/main" id="{98294BF6-CBC6-5CA3-DBFD-399ACEC296A5}"/>
              </a:ext>
            </a:extLst>
          </p:cNvPr>
          <p:cNvSpPr>
            <a:spLocks noGrp="1"/>
          </p:cNvSpPr>
          <p:nvPr>
            <p:ph idx="1"/>
          </p:nvPr>
        </p:nvSpPr>
        <p:spPr>
          <a:xfrm>
            <a:off x="2469322" y="3827343"/>
            <a:ext cx="5257890" cy="559235"/>
          </a:xfrm>
        </p:spPr>
        <p:txBody>
          <a:bodyPr>
            <a:normAutofit/>
          </a:bodyPr>
          <a:lstStyle/>
          <a:p>
            <a:pPr marL="0" indent="0">
              <a:buNone/>
            </a:pPr>
            <a:r>
              <a:rPr lang="en-GB" sz="2400" b="1" u="sng"/>
              <a:t>RBWM Crime Prevention Programme</a:t>
            </a:r>
          </a:p>
          <a:p>
            <a:endParaRPr lang="en-GB"/>
          </a:p>
        </p:txBody>
      </p:sp>
    </p:spTree>
    <p:extLst>
      <p:ext uri="{BB962C8B-B14F-4D97-AF65-F5344CB8AC3E}">
        <p14:creationId xmlns:p14="http://schemas.microsoft.com/office/powerpoint/2010/main" val="310440388"/>
      </p:ext>
    </p:extLst>
  </p:cSld>
  <p:clrMapOvr>
    <a:masterClrMapping/>
  </p:clrMapOvr>
  <p:extLst>
    <p:ext uri="{6950BFC3-D8DA-4A85-94F7-54DA5524770B}">
      <p188:commentRel xmlns:p188="http://schemas.microsoft.com/office/powerpoint/2018/8/main" r:id="rId2"/>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company name&#10;&#10;Description automatically generated">
            <a:extLst>
              <a:ext uri="{FF2B5EF4-FFF2-40B4-BE49-F238E27FC236}">
                <a16:creationId xmlns:a16="http://schemas.microsoft.com/office/drawing/2014/main" id="{D25F57F3-2838-4944-8E16-19B6EB2CD165}"/>
              </a:ext>
            </a:extLst>
          </p:cNvPr>
          <p:cNvPicPr>
            <a:picLocks noChangeAspect="1"/>
          </p:cNvPicPr>
          <p:nvPr/>
        </p:nvPicPr>
        <p:blipFill rotWithShape="1">
          <a:blip r:embed="rId2"/>
          <a:srcRect r="34581" b="-366"/>
          <a:stretch/>
        </p:blipFill>
        <p:spPr>
          <a:xfrm rot="5400000">
            <a:off x="4077859" y="-3220610"/>
            <a:ext cx="988282" cy="9144002"/>
          </a:xfrm>
          <a:prstGeom prst="rect">
            <a:avLst/>
          </a:prstGeom>
        </p:spPr>
      </p:pic>
      <p:sp>
        <p:nvSpPr>
          <p:cNvPr id="2" name="Title 1">
            <a:extLst>
              <a:ext uri="{FF2B5EF4-FFF2-40B4-BE49-F238E27FC236}">
                <a16:creationId xmlns:a16="http://schemas.microsoft.com/office/drawing/2014/main" id="{2D482B71-8A46-50DB-AADB-C0A847987BDE}"/>
              </a:ext>
            </a:extLst>
          </p:cNvPr>
          <p:cNvSpPr>
            <a:spLocks noGrp="1"/>
          </p:cNvSpPr>
          <p:nvPr>
            <p:ph type="ctrTitle"/>
          </p:nvPr>
        </p:nvSpPr>
        <p:spPr>
          <a:xfrm>
            <a:off x="1259295" y="871989"/>
            <a:ext cx="6247954" cy="718601"/>
          </a:xfrm>
        </p:spPr>
        <p:txBody>
          <a:bodyPr/>
          <a:lstStyle/>
          <a:p>
            <a:r>
              <a:rPr lang="en-GB">
                <a:solidFill>
                  <a:schemeClr val="bg2"/>
                </a:solidFill>
              </a:rPr>
              <a:t>The Journey So far…</a:t>
            </a:r>
          </a:p>
        </p:txBody>
      </p:sp>
      <p:sp>
        <p:nvSpPr>
          <p:cNvPr id="3" name="Subtitle 2">
            <a:extLst>
              <a:ext uri="{FF2B5EF4-FFF2-40B4-BE49-F238E27FC236}">
                <a16:creationId xmlns:a16="http://schemas.microsoft.com/office/drawing/2014/main" id="{B72E234D-521C-6DE9-AF44-DF37E1A3C65B}"/>
              </a:ext>
            </a:extLst>
          </p:cNvPr>
          <p:cNvSpPr>
            <a:spLocks noGrp="1"/>
          </p:cNvSpPr>
          <p:nvPr>
            <p:ph type="subTitle" idx="1"/>
          </p:nvPr>
        </p:nvSpPr>
        <p:spPr>
          <a:xfrm>
            <a:off x="232588" y="1928543"/>
            <a:ext cx="8301369" cy="3677222"/>
          </a:xfrm>
        </p:spPr>
        <p:txBody>
          <a:bodyPr>
            <a:normAutofit/>
          </a:bodyPr>
          <a:lstStyle/>
          <a:p>
            <a:pPr marL="257175" indent="-257175" algn="l">
              <a:buFont typeface="Arial" panose="020B0604020202020204" pitchFamily="34" charset="0"/>
              <a:buChar char="•"/>
            </a:pPr>
            <a:r>
              <a:rPr lang="en-GB">
                <a:solidFill>
                  <a:srgbClr val="772B92"/>
                </a:solidFill>
              </a:rPr>
              <a:t>September 2023- GBA successful in a Community Safety Grant application. (with help from StreetGames) </a:t>
            </a:r>
          </a:p>
          <a:p>
            <a:pPr algn="l"/>
            <a:endParaRPr lang="en-GB">
              <a:solidFill>
                <a:srgbClr val="772B92"/>
              </a:solidFill>
            </a:endParaRPr>
          </a:p>
          <a:p>
            <a:pPr marL="257175" indent="-257175" algn="l">
              <a:buFont typeface="Arial" panose="020B0604020202020204" pitchFamily="34" charset="0"/>
              <a:buChar char="•"/>
            </a:pPr>
            <a:r>
              <a:rPr lang="en-GB">
                <a:solidFill>
                  <a:srgbClr val="772B92"/>
                </a:solidFill>
              </a:rPr>
              <a:t>THE AIM: Build a multi-agency referral pathway, so that any young person (at risk or vulnerable) could access fully funded sporting opportunities with trusted local sports organisations </a:t>
            </a:r>
          </a:p>
          <a:p>
            <a:pPr algn="l"/>
            <a:endParaRPr lang="en-GB">
              <a:solidFill>
                <a:srgbClr val="772B92"/>
              </a:solidFill>
            </a:endParaRPr>
          </a:p>
          <a:p>
            <a:pPr marL="257175" indent="-257175" algn="l">
              <a:buFont typeface="Arial" panose="020B0604020202020204" pitchFamily="34" charset="0"/>
              <a:buChar char="•"/>
            </a:pPr>
            <a:r>
              <a:rPr lang="en-GB">
                <a:solidFill>
                  <a:srgbClr val="772B92"/>
                </a:solidFill>
              </a:rPr>
              <a:t>Few Smaller Aims: Bring together those key stakeholders across RBWM to build partnerships and collaboration </a:t>
            </a:r>
          </a:p>
          <a:p>
            <a:pPr algn="l"/>
            <a:r>
              <a:rPr lang="en-GB">
                <a:solidFill>
                  <a:srgbClr val="772B92"/>
                </a:solidFill>
              </a:rPr>
              <a:t>Coordinate and provide appropriate training for the sport workforce</a:t>
            </a:r>
          </a:p>
          <a:p>
            <a:pPr algn="l"/>
            <a:r>
              <a:rPr lang="en-GB">
                <a:solidFill>
                  <a:srgbClr val="772B92"/>
                </a:solidFill>
              </a:rPr>
              <a:t>Look to add sustainability to this work past the funding cycle </a:t>
            </a:r>
          </a:p>
          <a:p>
            <a:endParaRPr lang="en-GB" sz="525">
              <a:solidFill>
                <a:srgbClr val="772B92"/>
              </a:solidFill>
            </a:endParaRPr>
          </a:p>
        </p:txBody>
      </p:sp>
    </p:spTree>
    <p:extLst>
      <p:ext uri="{BB962C8B-B14F-4D97-AF65-F5344CB8AC3E}">
        <p14:creationId xmlns:p14="http://schemas.microsoft.com/office/powerpoint/2010/main" val="1674888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9D8E37-163C-A15C-DC9A-2B7D4E83006D}"/>
              </a:ext>
            </a:extLst>
          </p:cNvPr>
          <p:cNvPicPr>
            <a:picLocks noChangeAspect="1"/>
          </p:cNvPicPr>
          <p:nvPr/>
        </p:nvPicPr>
        <p:blipFill>
          <a:blip r:embed="rId2"/>
          <a:stretch>
            <a:fillRect/>
          </a:stretch>
        </p:blipFill>
        <p:spPr>
          <a:xfrm>
            <a:off x="-57839" y="779853"/>
            <a:ext cx="9144000" cy="1345414"/>
          </a:xfrm>
          <a:prstGeom prst="rect">
            <a:avLst/>
          </a:prstGeom>
        </p:spPr>
      </p:pic>
      <p:sp>
        <p:nvSpPr>
          <p:cNvPr id="2" name="Title 1">
            <a:extLst>
              <a:ext uri="{FF2B5EF4-FFF2-40B4-BE49-F238E27FC236}">
                <a16:creationId xmlns:a16="http://schemas.microsoft.com/office/drawing/2014/main" id="{408B0333-13A5-3122-81E4-D9F68D33A866}"/>
              </a:ext>
            </a:extLst>
          </p:cNvPr>
          <p:cNvSpPr>
            <a:spLocks noGrp="1"/>
          </p:cNvSpPr>
          <p:nvPr>
            <p:ph type="title"/>
          </p:nvPr>
        </p:nvSpPr>
        <p:spPr>
          <a:xfrm>
            <a:off x="570812" y="857251"/>
            <a:ext cx="7886700" cy="994172"/>
          </a:xfrm>
        </p:spPr>
        <p:txBody>
          <a:bodyPr/>
          <a:lstStyle/>
          <a:p>
            <a:r>
              <a:rPr lang="en-GB">
                <a:solidFill>
                  <a:schemeClr val="bg2"/>
                </a:solidFill>
              </a:rPr>
              <a:t>Journey Continued..</a:t>
            </a:r>
          </a:p>
        </p:txBody>
      </p:sp>
      <p:sp>
        <p:nvSpPr>
          <p:cNvPr id="3" name="Content Placeholder 2">
            <a:extLst>
              <a:ext uri="{FF2B5EF4-FFF2-40B4-BE49-F238E27FC236}">
                <a16:creationId xmlns:a16="http://schemas.microsoft.com/office/drawing/2014/main" id="{2A69FB77-CD98-06A2-70F4-060346A34B25}"/>
              </a:ext>
            </a:extLst>
          </p:cNvPr>
          <p:cNvSpPr>
            <a:spLocks noGrp="1"/>
          </p:cNvSpPr>
          <p:nvPr>
            <p:ph idx="1"/>
          </p:nvPr>
        </p:nvSpPr>
        <p:spPr>
          <a:xfrm>
            <a:off x="628650" y="2226469"/>
            <a:ext cx="7886700" cy="870482"/>
          </a:xfrm>
        </p:spPr>
        <p:txBody>
          <a:bodyPr>
            <a:normAutofit/>
          </a:bodyPr>
          <a:lstStyle/>
          <a:p>
            <a:r>
              <a:rPr lang="en-GB" sz="1500">
                <a:solidFill>
                  <a:srgbClr val="772B92"/>
                </a:solidFill>
              </a:rPr>
              <a:t>September/October 2023: Consultation with relevant partners begins including AFC, local sports clubs etc.  </a:t>
            </a:r>
          </a:p>
          <a:p>
            <a:r>
              <a:rPr lang="en-GB" sz="1500">
                <a:solidFill>
                  <a:srgbClr val="772B92"/>
                </a:solidFill>
              </a:rPr>
              <a:t>November-March 2023: GBA Referral Pathway and Safeguarding Checklist Built  </a:t>
            </a:r>
          </a:p>
          <a:p>
            <a:endParaRPr lang="en-GB" sz="1500">
              <a:solidFill>
                <a:srgbClr val="772B92"/>
              </a:solidFill>
            </a:endParaRPr>
          </a:p>
        </p:txBody>
      </p:sp>
      <p:pic>
        <p:nvPicPr>
          <p:cNvPr id="5" name="Picture 4" descr="A diagram of steps to a group of people&#10;&#10;Description automatically generated">
            <a:extLst>
              <a:ext uri="{FF2B5EF4-FFF2-40B4-BE49-F238E27FC236}">
                <a16:creationId xmlns:a16="http://schemas.microsoft.com/office/drawing/2014/main" id="{670B9DD6-5A71-6D57-B0B2-1BB7783548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9187" y="3057887"/>
            <a:ext cx="4729949" cy="2725412"/>
          </a:xfrm>
          <a:prstGeom prst="rect">
            <a:avLst/>
          </a:prstGeom>
        </p:spPr>
      </p:pic>
    </p:spTree>
    <p:extLst>
      <p:ext uri="{BB962C8B-B14F-4D97-AF65-F5344CB8AC3E}">
        <p14:creationId xmlns:p14="http://schemas.microsoft.com/office/powerpoint/2010/main" val="41212660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9D8E37-163C-A15C-DC9A-2B7D4E83006D}"/>
              </a:ext>
            </a:extLst>
          </p:cNvPr>
          <p:cNvPicPr>
            <a:picLocks noChangeAspect="1"/>
          </p:cNvPicPr>
          <p:nvPr/>
        </p:nvPicPr>
        <p:blipFill>
          <a:blip r:embed="rId2"/>
          <a:stretch>
            <a:fillRect/>
          </a:stretch>
        </p:blipFill>
        <p:spPr>
          <a:xfrm>
            <a:off x="-57839" y="779853"/>
            <a:ext cx="9144000" cy="1345414"/>
          </a:xfrm>
          <a:prstGeom prst="rect">
            <a:avLst/>
          </a:prstGeom>
        </p:spPr>
      </p:pic>
      <p:sp>
        <p:nvSpPr>
          <p:cNvPr id="2" name="Title 1">
            <a:extLst>
              <a:ext uri="{FF2B5EF4-FFF2-40B4-BE49-F238E27FC236}">
                <a16:creationId xmlns:a16="http://schemas.microsoft.com/office/drawing/2014/main" id="{408B0333-13A5-3122-81E4-D9F68D33A866}"/>
              </a:ext>
            </a:extLst>
          </p:cNvPr>
          <p:cNvSpPr>
            <a:spLocks noGrp="1"/>
          </p:cNvSpPr>
          <p:nvPr>
            <p:ph type="title"/>
          </p:nvPr>
        </p:nvSpPr>
        <p:spPr>
          <a:xfrm>
            <a:off x="570812" y="857251"/>
            <a:ext cx="7886700" cy="994172"/>
          </a:xfrm>
        </p:spPr>
        <p:txBody>
          <a:bodyPr/>
          <a:lstStyle/>
          <a:p>
            <a:r>
              <a:rPr lang="en-GB">
                <a:solidFill>
                  <a:schemeClr val="bg2"/>
                </a:solidFill>
              </a:rPr>
              <a:t>Journey Continued..</a:t>
            </a:r>
          </a:p>
        </p:txBody>
      </p:sp>
      <p:sp>
        <p:nvSpPr>
          <p:cNvPr id="9" name="TextBox 8">
            <a:extLst>
              <a:ext uri="{FF2B5EF4-FFF2-40B4-BE49-F238E27FC236}">
                <a16:creationId xmlns:a16="http://schemas.microsoft.com/office/drawing/2014/main" id="{C793512C-46FB-634A-C348-0CEF151FB2E4}"/>
              </a:ext>
            </a:extLst>
          </p:cNvPr>
          <p:cNvSpPr txBox="1"/>
          <p:nvPr/>
        </p:nvSpPr>
        <p:spPr>
          <a:xfrm>
            <a:off x="156258" y="2214861"/>
            <a:ext cx="8301254" cy="3647152"/>
          </a:xfrm>
          <a:prstGeom prst="rect">
            <a:avLst/>
          </a:prstGeom>
          <a:noFill/>
        </p:spPr>
        <p:txBody>
          <a:bodyPr wrap="square">
            <a:spAutoFit/>
          </a:bodyPr>
          <a:lstStyle/>
          <a:p>
            <a:pPr marL="1028700" indent="-214313" defTabSz="685800">
              <a:buClrTx/>
              <a:buFont typeface="Arial"/>
              <a:buChar char="•"/>
            </a:pPr>
            <a:r>
              <a:rPr lang="en-US" sz="2100" kern="1200">
                <a:solidFill>
                  <a:srgbClr val="751493"/>
                </a:solidFill>
                <a:latin typeface="Calibri "/>
                <a:ea typeface="+mn-ea"/>
                <a:cs typeface="Calibri Light"/>
              </a:rPr>
              <a:t>March 24: Referrals Open and Beginning to provide investment through training and equipment into local sports clubs. </a:t>
            </a:r>
          </a:p>
          <a:p>
            <a:pPr marL="1028700" indent="-214313" defTabSz="685800">
              <a:buClrTx/>
              <a:buFont typeface="Arial"/>
              <a:buChar char="•"/>
            </a:pPr>
            <a:r>
              <a:rPr lang="en-US" sz="2100" kern="1200">
                <a:solidFill>
                  <a:srgbClr val="751493"/>
                </a:solidFill>
                <a:latin typeface="Calibri "/>
                <a:ea typeface="+mn-ea"/>
                <a:cs typeface="Calibri Light"/>
              </a:rPr>
              <a:t>Safeguarding Checklist Completed with all clubs  </a:t>
            </a:r>
          </a:p>
          <a:p>
            <a:pPr marL="1028700" indent="-214313" defTabSz="685800">
              <a:buClrTx/>
              <a:buFont typeface="Arial"/>
              <a:buChar char="•"/>
            </a:pPr>
            <a:endParaRPr lang="en-US" sz="2100" kern="1200">
              <a:solidFill>
                <a:srgbClr val="751493"/>
              </a:solidFill>
              <a:latin typeface="Calibri "/>
              <a:ea typeface="+mn-ea"/>
              <a:cs typeface="Calibri Light"/>
            </a:endParaRPr>
          </a:p>
          <a:p>
            <a:pPr marL="1028700" indent="-214313" defTabSz="685800">
              <a:buClrTx/>
              <a:buFont typeface="Arial"/>
              <a:buChar char="•"/>
            </a:pPr>
            <a:r>
              <a:rPr lang="en-US" sz="2100" kern="1200">
                <a:solidFill>
                  <a:srgbClr val="751493"/>
                </a:solidFill>
                <a:latin typeface="Calibri "/>
                <a:ea typeface="+mn-ea"/>
                <a:cs typeface="Calibri Light"/>
              </a:rPr>
              <a:t>April 24: First referrals received and beginning to be placed! </a:t>
            </a:r>
          </a:p>
          <a:p>
            <a:pPr marL="1028700" indent="-214313" defTabSz="685800">
              <a:buClrTx/>
              <a:buFont typeface="Arial"/>
              <a:buChar char="•"/>
            </a:pPr>
            <a:endParaRPr lang="en-US" sz="2100" kern="1200">
              <a:solidFill>
                <a:srgbClr val="751493"/>
              </a:solidFill>
              <a:latin typeface="Calibri "/>
              <a:ea typeface="+mn-ea"/>
              <a:cs typeface="Calibri Light"/>
            </a:endParaRPr>
          </a:p>
          <a:p>
            <a:pPr marL="1028700" indent="-214313" defTabSz="685800">
              <a:buClrTx/>
              <a:buFont typeface="Arial"/>
              <a:buChar char="•"/>
            </a:pPr>
            <a:r>
              <a:rPr lang="en-US" sz="2100" kern="1200">
                <a:solidFill>
                  <a:srgbClr val="751493"/>
                </a:solidFill>
                <a:latin typeface="Calibri "/>
                <a:ea typeface="+mn-ea"/>
                <a:cs typeface="Calibri Light"/>
              </a:rPr>
              <a:t>April-June: Workforce Training- Coaching with Emotional Intelligence training run by Mobile Team Challenge to 12 coaches and PT instructors. Funded places on StreetGames online training (ACES and Trauma Informed Practices, Engaging Difficult YP </a:t>
            </a:r>
            <a:r>
              <a:rPr lang="en-US" sz="2100" kern="1200" err="1">
                <a:solidFill>
                  <a:srgbClr val="751493"/>
                </a:solidFill>
                <a:latin typeface="Calibri "/>
                <a:ea typeface="+mn-ea"/>
                <a:cs typeface="Calibri Light"/>
              </a:rPr>
              <a:t>etc</a:t>
            </a:r>
            <a:r>
              <a:rPr lang="en-US" sz="2100" kern="1200">
                <a:solidFill>
                  <a:srgbClr val="751493"/>
                </a:solidFill>
                <a:latin typeface="Calibri "/>
                <a:ea typeface="+mn-ea"/>
                <a:cs typeface="Calibri Light"/>
              </a:rPr>
              <a:t>)</a:t>
            </a:r>
          </a:p>
          <a:p>
            <a:pPr marL="1028700" indent="-214313" defTabSz="685800">
              <a:buClrTx/>
              <a:buFont typeface="Arial"/>
              <a:buChar char="•"/>
            </a:pPr>
            <a:endParaRPr lang="en-US" sz="2100" kern="1200">
              <a:solidFill>
                <a:srgbClr val="751493"/>
              </a:solidFill>
              <a:latin typeface="Calibri "/>
              <a:ea typeface="+mn-ea"/>
              <a:cs typeface="Calibri Light"/>
            </a:endParaRPr>
          </a:p>
        </p:txBody>
      </p:sp>
    </p:spTree>
    <p:extLst>
      <p:ext uri="{BB962C8B-B14F-4D97-AF65-F5344CB8AC3E}">
        <p14:creationId xmlns:p14="http://schemas.microsoft.com/office/powerpoint/2010/main" val="23540561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AD28A3-4E50-FB0E-4025-69ED3FBC8633}"/>
              </a:ext>
            </a:extLst>
          </p:cNvPr>
          <p:cNvPicPr>
            <a:picLocks noChangeAspect="1"/>
          </p:cNvPicPr>
          <p:nvPr/>
        </p:nvPicPr>
        <p:blipFill>
          <a:blip r:embed="rId2"/>
          <a:stretch>
            <a:fillRect/>
          </a:stretch>
        </p:blipFill>
        <p:spPr>
          <a:xfrm>
            <a:off x="0" y="830454"/>
            <a:ext cx="9144000" cy="1345414"/>
          </a:xfrm>
          <a:prstGeom prst="rect">
            <a:avLst/>
          </a:prstGeom>
        </p:spPr>
      </p:pic>
      <p:sp>
        <p:nvSpPr>
          <p:cNvPr id="2" name="Title 1">
            <a:extLst>
              <a:ext uri="{FF2B5EF4-FFF2-40B4-BE49-F238E27FC236}">
                <a16:creationId xmlns:a16="http://schemas.microsoft.com/office/drawing/2014/main" id="{5DF46E11-12F6-140E-ED6A-380CF84115ED}"/>
              </a:ext>
            </a:extLst>
          </p:cNvPr>
          <p:cNvSpPr>
            <a:spLocks noGrp="1"/>
          </p:cNvSpPr>
          <p:nvPr>
            <p:ph type="title"/>
          </p:nvPr>
        </p:nvSpPr>
        <p:spPr>
          <a:xfrm>
            <a:off x="628650" y="932791"/>
            <a:ext cx="7886700" cy="994172"/>
          </a:xfrm>
        </p:spPr>
        <p:txBody>
          <a:bodyPr/>
          <a:lstStyle/>
          <a:p>
            <a:r>
              <a:rPr lang="en-GB">
                <a:solidFill>
                  <a:schemeClr val="bg2"/>
                </a:solidFill>
              </a:rPr>
              <a:t>Clubs/Activities Provided</a:t>
            </a:r>
          </a:p>
        </p:txBody>
      </p:sp>
      <p:sp>
        <p:nvSpPr>
          <p:cNvPr id="3" name="Content Placeholder 2">
            <a:extLst>
              <a:ext uri="{FF2B5EF4-FFF2-40B4-BE49-F238E27FC236}">
                <a16:creationId xmlns:a16="http://schemas.microsoft.com/office/drawing/2014/main" id="{452196D2-B822-86A1-02FC-E259A5A7FDEF}"/>
              </a:ext>
            </a:extLst>
          </p:cNvPr>
          <p:cNvSpPr>
            <a:spLocks noGrp="1"/>
          </p:cNvSpPr>
          <p:nvPr>
            <p:ph idx="1"/>
          </p:nvPr>
        </p:nvSpPr>
        <p:spPr/>
        <p:txBody>
          <a:bodyPr/>
          <a:lstStyle/>
          <a:p>
            <a:r>
              <a:rPr lang="en-GB">
                <a:solidFill>
                  <a:srgbClr val="772B92"/>
                </a:solidFill>
              </a:rPr>
              <a:t>Fighters Republic - Boxing</a:t>
            </a:r>
          </a:p>
          <a:p>
            <a:r>
              <a:rPr lang="en-GB">
                <a:solidFill>
                  <a:srgbClr val="772B92"/>
                </a:solidFill>
              </a:rPr>
              <a:t>The Sport Collective – Gymnastics/Dance/Sports Coaching</a:t>
            </a:r>
          </a:p>
          <a:p>
            <a:r>
              <a:rPr lang="en-GB">
                <a:solidFill>
                  <a:srgbClr val="772B92"/>
                </a:solidFill>
              </a:rPr>
              <a:t>Windsor Wrestling – Olympic Wrestling</a:t>
            </a:r>
          </a:p>
          <a:p>
            <a:r>
              <a:rPr lang="en-GB">
                <a:solidFill>
                  <a:srgbClr val="772B92"/>
                </a:solidFill>
              </a:rPr>
              <a:t>Leisure Focus – Gym</a:t>
            </a:r>
          </a:p>
          <a:p>
            <a:r>
              <a:rPr lang="en-GB">
                <a:solidFill>
                  <a:srgbClr val="772B92"/>
                </a:solidFill>
              </a:rPr>
              <a:t>Boxing Evolution- Boxing</a:t>
            </a:r>
          </a:p>
          <a:p>
            <a:r>
              <a:rPr lang="en-GB">
                <a:solidFill>
                  <a:srgbClr val="772B92"/>
                </a:solidFill>
              </a:rPr>
              <a:t>Windsor and Eton FC  - Football</a:t>
            </a:r>
          </a:p>
          <a:p>
            <a:r>
              <a:rPr lang="en-GB">
                <a:solidFill>
                  <a:srgbClr val="772B92"/>
                </a:solidFill>
              </a:rPr>
              <a:t>Maidenhead Softball- Softball </a:t>
            </a:r>
          </a:p>
          <a:p>
            <a:r>
              <a:rPr lang="en-GB">
                <a:solidFill>
                  <a:srgbClr val="772B92"/>
                </a:solidFill>
              </a:rPr>
              <a:t>Ace Martial Arts – Mixed Martial Arts</a:t>
            </a:r>
          </a:p>
          <a:p>
            <a:endParaRPr lang="en-GB">
              <a:solidFill>
                <a:srgbClr val="772B92"/>
              </a:solidFill>
            </a:endParaRPr>
          </a:p>
        </p:txBody>
      </p:sp>
    </p:spTree>
    <p:extLst>
      <p:ext uri="{BB962C8B-B14F-4D97-AF65-F5344CB8AC3E}">
        <p14:creationId xmlns:p14="http://schemas.microsoft.com/office/powerpoint/2010/main" val="2771887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0393B5-E60A-5EEA-A114-0763AD9A1EB8}"/>
              </a:ext>
            </a:extLst>
          </p:cNvPr>
          <p:cNvPicPr>
            <a:picLocks noChangeAspect="1"/>
          </p:cNvPicPr>
          <p:nvPr/>
        </p:nvPicPr>
        <p:blipFill>
          <a:blip r:embed="rId4"/>
          <a:stretch>
            <a:fillRect/>
          </a:stretch>
        </p:blipFill>
        <p:spPr>
          <a:xfrm>
            <a:off x="0" y="779853"/>
            <a:ext cx="9144000" cy="1345414"/>
          </a:xfrm>
          <a:prstGeom prst="rect">
            <a:avLst/>
          </a:prstGeom>
        </p:spPr>
      </p:pic>
      <p:sp>
        <p:nvSpPr>
          <p:cNvPr id="2" name="Title 1">
            <a:extLst>
              <a:ext uri="{FF2B5EF4-FFF2-40B4-BE49-F238E27FC236}">
                <a16:creationId xmlns:a16="http://schemas.microsoft.com/office/drawing/2014/main" id="{08436C63-29A0-5E08-1AE5-FEDC5B586CDF}"/>
              </a:ext>
            </a:extLst>
          </p:cNvPr>
          <p:cNvSpPr>
            <a:spLocks noGrp="1"/>
          </p:cNvSpPr>
          <p:nvPr>
            <p:ph type="title"/>
          </p:nvPr>
        </p:nvSpPr>
        <p:spPr>
          <a:xfrm>
            <a:off x="628650" y="870942"/>
            <a:ext cx="7886700" cy="994172"/>
          </a:xfrm>
        </p:spPr>
        <p:txBody>
          <a:bodyPr/>
          <a:lstStyle/>
          <a:p>
            <a:r>
              <a:rPr lang="en-GB">
                <a:solidFill>
                  <a:schemeClr val="bg2"/>
                </a:solidFill>
              </a:rPr>
              <a:t>Number of referrals &amp; Participation Level</a:t>
            </a:r>
          </a:p>
        </p:txBody>
      </p:sp>
      <p:sp>
        <p:nvSpPr>
          <p:cNvPr id="3" name="Content Placeholder 2">
            <a:extLst>
              <a:ext uri="{FF2B5EF4-FFF2-40B4-BE49-F238E27FC236}">
                <a16:creationId xmlns:a16="http://schemas.microsoft.com/office/drawing/2014/main" id="{68F5184C-2F59-2A17-C878-DC1483F12B18}"/>
              </a:ext>
            </a:extLst>
          </p:cNvPr>
          <p:cNvSpPr>
            <a:spLocks noGrp="1"/>
          </p:cNvSpPr>
          <p:nvPr>
            <p:ph idx="1"/>
          </p:nvPr>
        </p:nvSpPr>
        <p:spPr>
          <a:xfrm>
            <a:off x="628650" y="2226468"/>
            <a:ext cx="7886700" cy="3657088"/>
          </a:xfrm>
        </p:spPr>
        <p:txBody>
          <a:bodyPr>
            <a:normAutofit fontScale="92500" lnSpcReduction="10000"/>
          </a:bodyPr>
          <a:lstStyle/>
          <a:p>
            <a:r>
              <a:rPr lang="en-GB" dirty="0">
                <a:solidFill>
                  <a:srgbClr val="772B92"/>
                </a:solidFill>
              </a:rPr>
              <a:t>58 YP referred</a:t>
            </a:r>
          </a:p>
          <a:p>
            <a:endParaRPr lang="en-GB" dirty="0">
              <a:solidFill>
                <a:srgbClr val="772B92"/>
              </a:solidFill>
            </a:endParaRPr>
          </a:p>
          <a:p>
            <a:r>
              <a:rPr lang="en-GB" dirty="0">
                <a:solidFill>
                  <a:srgbClr val="772B92"/>
                </a:solidFill>
              </a:rPr>
              <a:t>60% participation level (34 YP participating)</a:t>
            </a:r>
          </a:p>
          <a:p>
            <a:endParaRPr lang="en-GB" dirty="0">
              <a:solidFill>
                <a:srgbClr val="772B92"/>
              </a:solidFill>
            </a:endParaRPr>
          </a:p>
          <a:p>
            <a:r>
              <a:rPr lang="en-GB" dirty="0">
                <a:solidFill>
                  <a:srgbClr val="772B92"/>
                </a:solidFill>
              </a:rPr>
              <a:t>150+ hours of activity time by participants</a:t>
            </a:r>
          </a:p>
          <a:p>
            <a:r>
              <a:rPr lang="en-GB" dirty="0">
                <a:solidFill>
                  <a:srgbClr val="772B92"/>
                </a:solidFill>
              </a:rPr>
              <a:t>Majority of participants are engaged in boxing(40%)</a:t>
            </a:r>
          </a:p>
          <a:p>
            <a:endParaRPr lang="en-GB" dirty="0">
              <a:solidFill>
                <a:srgbClr val="772B92"/>
              </a:solidFill>
            </a:endParaRPr>
          </a:p>
          <a:p>
            <a:r>
              <a:rPr lang="en-GB" dirty="0">
                <a:solidFill>
                  <a:srgbClr val="772B92"/>
                </a:solidFill>
              </a:rPr>
              <a:t>The gym comes in as a strong second favourite</a:t>
            </a:r>
          </a:p>
          <a:p>
            <a:endParaRPr lang="en-GB" dirty="0">
              <a:solidFill>
                <a:srgbClr val="772B92"/>
              </a:solidFill>
            </a:endParaRPr>
          </a:p>
          <a:p>
            <a:r>
              <a:rPr lang="en-GB" dirty="0">
                <a:solidFill>
                  <a:srgbClr val="772B92"/>
                </a:solidFill>
              </a:rPr>
              <a:t>About 20% of participants participate in more than one activity-</a:t>
            </a:r>
            <a:r>
              <a:rPr lang="en-GB" dirty="0" err="1">
                <a:solidFill>
                  <a:srgbClr val="772B92"/>
                </a:solidFill>
              </a:rPr>
              <a:t>E.g</a:t>
            </a:r>
            <a:r>
              <a:rPr lang="en-GB" dirty="0">
                <a:solidFill>
                  <a:srgbClr val="772B92"/>
                </a:solidFill>
              </a:rPr>
              <a:t> boxing and gym combined</a:t>
            </a:r>
          </a:p>
          <a:p>
            <a:endParaRPr lang="en-GB" dirty="0">
              <a:solidFill>
                <a:srgbClr val="772B92"/>
              </a:solidFill>
            </a:endParaRPr>
          </a:p>
        </p:txBody>
      </p:sp>
    </p:spTree>
    <p:extLst>
      <p:ext uri="{BB962C8B-B14F-4D97-AF65-F5344CB8AC3E}">
        <p14:creationId xmlns:p14="http://schemas.microsoft.com/office/powerpoint/2010/main" val="191433590"/>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
          <p:cNvSpPr txBox="1">
            <a:spLocks noGrp="1"/>
          </p:cNvSpPr>
          <p:nvPr>
            <p:ph type="title" idx="4294967295"/>
          </p:nvPr>
        </p:nvSpPr>
        <p:spPr>
          <a:xfrm>
            <a:off x="320577" y="-133817"/>
            <a:ext cx="6318250" cy="1066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800"/>
              <a:buFont typeface="Calibri"/>
              <a:buNone/>
            </a:pPr>
            <a:r>
              <a:rPr lang="en-US" sz="2800" b="0" i="0" u="none" strike="noStrike" cap="none" dirty="0">
                <a:solidFill>
                  <a:schemeClr val="dk1"/>
                </a:solidFill>
                <a:latin typeface="Calibri"/>
                <a:ea typeface="Calibri"/>
                <a:cs typeface="Calibri"/>
                <a:sym typeface="Calibri"/>
              </a:rPr>
              <a:t>Agenda for today </a:t>
            </a:r>
            <a:endParaRPr dirty="0"/>
          </a:p>
        </p:txBody>
      </p:sp>
      <p:graphicFrame>
        <p:nvGraphicFramePr>
          <p:cNvPr id="2" name="Table 1">
            <a:extLst>
              <a:ext uri="{FF2B5EF4-FFF2-40B4-BE49-F238E27FC236}">
                <a16:creationId xmlns:a16="http://schemas.microsoft.com/office/drawing/2014/main" id="{CB1D7663-7E43-45CA-87D9-9712BE489399}"/>
              </a:ext>
            </a:extLst>
          </p:cNvPr>
          <p:cNvGraphicFramePr>
            <a:graphicFrameLocks noGrp="1"/>
          </p:cNvGraphicFramePr>
          <p:nvPr>
            <p:extLst>
              <p:ext uri="{D42A27DB-BD31-4B8C-83A1-F6EECF244321}">
                <p14:modId xmlns:p14="http://schemas.microsoft.com/office/powerpoint/2010/main" val="2699317153"/>
              </p:ext>
            </p:extLst>
          </p:nvPr>
        </p:nvGraphicFramePr>
        <p:xfrm>
          <a:off x="512305" y="1373599"/>
          <a:ext cx="8377085" cy="4913155"/>
        </p:xfrm>
        <a:graphic>
          <a:graphicData uri="http://schemas.openxmlformats.org/drawingml/2006/table">
            <a:tbl>
              <a:tblPr firstRow="1" firstCol="1" bandRow="1"/>
              <a:tblGrid>
                <a:gridCol w="2509920">
                  <a:extLst>
                    <a:ext uri="{9D8B030D-6E8A-4147-A177-3AD203B41FA5}">
                      <a16:colId xmlns:a16="http://schemas.microsoft.com/office/drawing/2014/main" val="1463900563"/>
                    </a:ext>
                  </a:extLst>
                </a:gridCol>
                <a:gridCol w="3561232">
                  <a:extLst>
                    <a:ext uri="{9D8B030D-6E8A-4147-A177-3AD203B41FA5}">
                      <a16:colId xmlns:a16="http://schemas.microsoft.com/office/drawing/2014/main" val="45763209"/>
                    </a:ext>
                  </a:extLst>
                </a:gridCol>
                <a:gridCol w="2305933">
                  <a:extLst>
                    <a:ext uri="{9D8B030D-6E8A-4147-A177-3AD203B41FA5}">
                      <a16:colId xmlns:a16="http://schemas.microsoft.com/office/drawing/2014/main" val="607427478"/>
                    </a:ext>
                  </a:extLst>
                </a:gridCol>
              </a:tblGrid>
              <a:tr h="234091">
                <a:tc>
                  <a:txBody>
                    <a:bodyPr/>
                    <a:lstStyle/>
                    <a:p>
                      <a:pPr>
                        <a:lnSpc>
                          <a:spcPct val="107000"/>
                        </a:lnSpc>
                        <a:spcAft>
                          <a:spcPts val="800"/>
                        </a:spcAft>
                      </a:pPr>
                      <a:r>
                        <a:rPr lang="en-GB" sz="1600" b="1" dirty="0">
                          <a:effectLst/>
                          <a:latin typeface="Calibri" panose="020F0502020204030204" pitchFamily="34" charset="0"/>
                          <a:ea typeface="Calibri" panose="020F0502020204030204" pitchFamily="34" charset="0"/>
                          <a:cs typeface="Calibri" panose="020F0502020204030204" pitchFamily="34" charset="0"/>
                        </a:rPr>
                        <a:t>Item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nSpc>
                          <a:spcPct val="107000"/>
                        </a:lnSpc>
                        <a:spcAft>
                          <a:spcPts val="800"/>
                        </a:spcAft>
                      </a:pPr>
                      <a:r>
                        <a:rPr lang="en-GB" sz="1600" b="1">
                          <a:solidFill>
                            <a:srgbClr val="000000"/>
                          </a:solidFill>
                          <a:effectLst/>
                          <a:latin typeface="Calibri" panose="020F0502020204030204" pitchFamily="34" charset="0"/>
                          <a:ea typeface="Calibri" panose="020F0502020204030204" pitchFamily="34" charset="0"/>
                          <a:cs typeface="Calibri" panose="020F0502020204030204" pitchFamily="34" charset="0"/>
                        </a:rPr>
                        <a:t>Who </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nSpc>
                          <a:spcPct val="107000"/>
                        </a:lnSpc>
                        <a:spcAft>
                          <a:spcPts val="800"/>
                        </a:spcAft>
                      </a:pPr>
                      <a:r>
                        <a:rPr lang="en-GB" sz="1600" b="1">
                          <a:solidFill>
                            <a:srgbClr val="000000"/>
                          </a:solidFill>
                          <a:effectLst/>
                          <a:latin typeface="Calibri" panose="020F0502020204030204" pitchFamily="34" charset="0"/>
                          <a:ea typeface="Calibri" panose="020F0502020204030204" pitchFamily="34" charset="0"/>
                          <a:cs typeface="Calibri" panose="020F0502020204030204" pitchFamily="34" charset="0"/>
                        </a:rPr>
                        <a:t>Time </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661154283"/>
                  </a:ext>
                </a:extLst>
              </a:tr>
              <a:tr h="563345">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dirty="0">
                          <a:effectLst/>
                          <a:latin typeface="Calibri" panose="020F0502020204030204" pitchFamily="34" charset="0"/>
                          <a:ea typeface="Calibri" panose="020F0502020204030204" pitchFamily="34" charset="0"/>
                          <a:cs typeface="Calibri" panose="020F0502020204030204" pitchFamily="34" charset="0"/>
                        </a:rPr>
                        <a:t>Welcome and </a:t>
                      </a:r>
                      <a:r>
                        <a:rPr lang="en-GB" sz="1600" dirty="0">
                          <a:effectLst/>
                          <a:latin typeface="Calibri" panose="020F0502020204030204" pitchFamily="34" charset="0"/>
                          <a:ea typeface="Calibri" panose="020F0502020204030204" pitchFamily="34" charset="0"/>
                          <a:cs typeface="Times New Roman" panose="02020603050405020304" pitchFamily="18" charset="0"/>
                        </a:rPr>
                        <a:t>Updates</a:t>
                      </a:r>
                    </a:p>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Physical Intervention (Team Teach)</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1" dirty="0">
                          <a:effectLst/>
                          <a:latin typeface="Tahoma" panose="020B0604030504040204" pitchFamily="34" charset="0"/>
                          <a:ea typeface="Tahoma" panose="020B0604030504040204" pitchFamily="34" charset="0"/>
                          <a:cs typeface="Tahoma" panose="020B0604030504040204" pitchFamily="34" charset="0"/>
                        </a:rPr>
                        <a:t>Al Whitelaw / Debbie Nayar</a:t>
                      </a:r>
                    </a:p>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1" dirty="0">
                          <a:effectLst/>
                          <a:latin typeface="Tahoma" panose="020B0604030504040204" pitchFamily="34" charset="0"/>
                          <a:ea typeface="Tahoma" panose="020B0604030504040204" pitchFamily="34" charset="0"/>
                          <a:cs typeface="Tahoma" panose="020B0604030504040204" pitchFamily="34" charset="0"/>
                        </a:rPr>
                        <a:t>Anne Bishop – Area SENCo</a:t>
                      </a:r>
                    </a:p>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Myles </a:t>
                      </a:r>
                      <a:r>
                        <a:rPr lang="en-GB" sz="1600" b="1" i="0" u="none" strike="noStrike" cap="none" dirty="0" err="1">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Gresswell</a:t>
                      </a:r>
                      <a:r>
                        <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 – </a:t>
                      </a:r>
                      <a:r>
                        <a:rPr lang="en-GB" sz="14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Woodlands Park</a:t>
                      </a:r>
                      <a:endParaRPr lang="en-GB" sz="14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600" dirty="0">
                          <a:effectLst/>
                          <a:latin typeface="Calibri" panose="020F0502020204030204" pitchFamily="34" charset="0"/>
                          <a:ea typeface="Calibri" panose="020F0502020204030204" pitchFamily="34" charset="0"/>
                          <a:cs typeface="Calibri" panose="020F0502020204030204" pitchFamily="34" charset="0"/>
                        </a:rPr>
                        <a:t>3.30 pm (10 mins)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8450091"/>
                  </a:ext>
                </a:extLst>
              </a:tr>
              <a:tr h="595041">
                <a:tc>
                  <a:txBody>
                    <a:bodyPr/>
                    <a:lstStyle/>
                    <a:p>
                      <a:pPr>
                        <a:lnSpc>
                          <a:spcPct val="107000"/>
                        </a:lnSpc>
                        <a:spcAft>
                          <a:spcPts val="80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Think Family presentation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600" b="1" dirty="0">
                          <a:effectLst/>
                          <a:latin typeface="Tahoma" panose="020B0604030504040204" pitchFamily="34" charset="0"/>
                          <a:ea typeface="Tahoma" panose="020B0604030504040204" pitchFamily="34" charset="0"/>
                          <a:cs typeface="Tahoma" panose="020B0604030504040204" pitchFamily="34" charset="0"/>
                        </a:rPr>
                        <a:t>Gemma Burgin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600" dirty="0">
                          <a:effectLst/>
                          <a:latin typeface="Calibri" panose="020F0502020204030204" pitchFamily="34" charset="0"/>
                          <a:ea typeface="Calibri" panose="020F0502020204030204" pitchFamily="34" charset="0"/>
                          <a:cs typeface="Calibri" panose="020F0502020204030204" pitchFamily="34" charset="0"/>
                        </a:rPr>
                        <a:t>3.40pm (10 mins)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3145947"/>
                  </a:ext>
                </a:extLst>
              </a:tr>
              <a:tr h="563345">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dirty="0">
                          <a:effectLst/>
                          <a:latin typeface="Calibri" panose="020F0502020204030204" pitchFamily="34" charset="0"/>
                          <a:ea typeface="Calibri" panose="020F0502020204030204" pitchFamily="34" charset="0"/>
                          <a:cs typeface="Times New Roman" panose="02020603050405020304" pitchFamily="18" charset="0"/>
                        </a:rPr>
                        <a:t>Get Berkshire Active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algn="l" rtl="0">
                        <a:lnSpc>
                          <a:spcPct val="107000"/>
                        </a:lnSpc>
                        <a:spcBef>
                          <a:spcPts val="0"/>
                        </a:spcBef>
                        <a:spcAft>
                          <a:spcPts val="800"/>
                        </a:spcAft>
                        <a:buClr>
                          <a:srgbClr val="000000"/>
                        </a:buClr>
                        <a:buFont typeface="Arial"/>
                      </a:pPr>
                      <a:r>
                        <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Ryan Gordon</a:t>
                      </a:r>
                    </a:p>
                    <a:p>
                      <a:pPr marR="0" algn="l" rtl="0">
                        <a:lnSpc>
                          <a:spcPct val="107000"/>
                        </a:lnSpc>
                        <a:spcBef>
                          <a:spcPts val="0"/>
                        </a:spcBef>
                        <a:spcAft>
                          <a:spcPts val="800"/>
                        </a:spcAft>
                        <a:buClr>
                          <a:srgbClr val="000000"/>
                        </a:buClr>
                        <a:buFont typeface="Arial"/>
                      </a:pPr>
                      <a:r>
                        <a:rPr lang="en-GB" sz="1600" b="1" i="0" u="none" strike="noStrike" cap="none" dirty="0" err="1">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Bukunmi</a:t>
                      </a:r>
                      <a:r>
                        <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 </a:t>
                      </a:r>
                      <a:r>
                        <a:rPr lang="en-GB" sz="1600" b="1" i="0" u="none" strike="noStrike" cap="none" dirty="0" err="1">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Akinwumi</a:t>
                      </a:r>
                      <a:endPar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600" dirty="0">
                          <a:effectLst/>
                          <a:latin typeface="Calibri" panose="020F0502020204030204" pitchFamily="34" charset="0"/>
                          <a:ea typeface="Calibri" panose="020F0502020204030204" pitchFamily="34" charset="0"/>
                          <a:cs typeface="Calibri" panose="020F0502020204030204" pitchFamily="34" charset="0"/>
                        </a:rPr>
                        <a:t>3.50pm (10 mins)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6052282"/>
                  </a:ext>
                </a:extLst>
              </a:tr>
              <a:tr h="563345">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Talking Head - Suicide prevention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algn="l" rtl="0">
                        <a:lnSpc>
                          <a:spcPct val="107000"/>
                        </a:lnSpc>
                        <a:spcBef>
                          <a:spcPts val="0"/>
                        </a:spcBef>
                        <a:spcAft>
                          <a:spcPts val="800"/>
                        </a:spcAft>
                        <a:buClr>
                          <a:srgbClr val="000000"/>
                        </a:buClr>
                        <a:buFont typeface="Arial"/>
                      </a:pPr>
                      <a:r>
                        <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Aiden Gilbert-Ball</a:t>
                      </a:r>
                    </a:p>
                    <a:p>
                      <a:pPr marR="0" algn="l" rtl="0">
                        <a:lnSpc>
                          <a:spcPct val="107000"/>
                        </a:lnSpc>
                        <a:spcBef>
                          <a:spcPts val="0"/>
                        </a:spcBef>
                        <a:spcAft>
                          <a:spcPts val="800"/>
                        </a:spcAft>
                        <a:buClr>
                          <a:srgbClr val="000000"/>
                        </a:buClr>
                        <a:buFont typeface="Arial"/>
                      </a:pPr>
                      <a:r>
                        <a:rPr lang="en-GB" sz="1600" b="1" i="0" u="none" strike="noStrike" cap="none">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Sue Foley</a:t>
                      </a:r>
                      <a:endPar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4.00 (10mins)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4670378"/>
                  </a:ext>
                </a:extLst>
              </a:tr>
              <a:tr h="389591">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Enemies of Boredom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algn="l" rtl="0">
                        <a:lnSpc>
                          <a:spcPct val="107000"/>
                        </a:lnSpc>
                        <a:spcBef>
                          <a:spcPts val="0"/>
                        </a:spcBef>
                        <a:spcAft>
                          <a:spcPts val="800"/>
                        </a:spcAft>
                        <a:buClr>
                          <a:srgbClr val="000000"/>
                        </a:buClr>
                        <a:buFont typeface="Arial"/>
                      </a:pPr>
                      <a:r>
                        <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Tracey Clark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4.10 pm (10 mins)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025100"/>
                  </a:ext>
                </a:extLst>
              </a:tr>
              <a:tr h="389591">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Young Carers update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algn="l" rtl="0">
                        <a:lnSpc>
                          <a:spcPct val="107000"/>
                        </a:lnSpc>
                        <a:spcBef>
                          <a:spcPts val="0"/>
                        </a:spcBef>
                        <a:spcAft>
                          <a:spcPts val="800"/>
                        </a:spcAft>
                        <a:buClr>
                          <a:srgbClr val="000000"/>
                        </a:buClr>
                        <a:buFont typeface="Arial"/>
                      </a:pPr>
                      <a:r>
                        <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Sarah Collins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4.20pm (10mins)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7075640"/>
                  </a:ext>
                </a:extLst>
              </a:tr>
              <a:tr h="479094">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Randstad Tuition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Hazel Baxter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4.30 pm (10 mins)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8413211"/>
                  </a:ext>
                </a:extLst>
              </a:tr>
              <a:tr h="643917">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The Link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Mary Keenan </a:t>
                      </a:r>
                    </a:p>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Rachel </a:t>
                      </a:r>
                      <a:r>
                        <a:rPr lang="en-GB" sz="1600" b="1" i="0" u="none" strike="noStrike" cap="none" dirty="0" err="1">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rPr>
                        <a:t>Goymer</a:t>
                      </a:r>
                      <a:endParaRPr lang="en-GB" sz="1600" b="1" i="0" u="none" strike="noStrike" cap="none" dirty="0">
                        <a:solidFill>
                          <a:schemeClr val="tx1"/>
                        </a:solidFill>
                        <a:effectLst/>
                        <a:latin typeface="Tahoma" panose="020B0604030504040204" pitchFamily="34" charset="0"/>
                        <a:ea typeface="Tahoma" panose="020B0604030504040204" pitchFamily="34" charset="0"/>
                        <a:cs typeface="Tahoma" panose="020B0604030504040204" pitchFamily="34" charset="0"/>
                        <a:sym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GB" sz="16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5.40 (10mins)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9977380"/>
                  </a:ext>
                </a:extLst>
              </a:tr>
            </a:tbl>
          </a:graphicData>
        </a:graphic>
      </p:graphicFrame>
      <p:sp>
        <p:nvSpPr>
          <p:cNvPr id="5" name="TextBox 4">
            <a:extLst>
              <a:ext uri="{FF2B5EF4-FFF2-40B4-BE49-F238E27FC236}">
                <a16:creationId xmlns:a16="http://schemas.microsoft.com/office/drawing/2014/main" id="{5BFE8669-8E7B-DA40-186F-DB34AB54E4ED}"/>
              </a:ext>
            </a:extLst>
          </p:cNvPr>
          <p:cNvSpPr txBox="1"/>
          <p:nvPr/>
        </p:nvSpPr>
        <p:spPr>
          <a:xfrm>
            <a:off x="6638827" y="188843"/>
            <a:ext cx="2838450" cy="523220"/>
          </a:xfrm>
          <a:prstGeom prst="rect">
            <a:avLst/>
          </a:prstGeom>
          <a:noFill/>
        </p:spPr>
        <p:txBody>
          <a:bodyPr wrap="square">
            <a:spAutoFit/>
          </a:bodyPr>
          <a:lstStyle/>
          <a:p>
            <a:r>
              <a:rPr lang="en-GB" dirty="0">
                <a:hlinkClick r:id="rId3"/>
              </a:rPr>
              <a:t>https://www.leadershipupdate-rbwm.co.uk/semh-service/</a:t>
            </a:r>
            <a:endParaRPr lang="en-GB" dirty="0"/>
          </a:p>
        </p:txBody>
      </p:sp>
      <p:sp>
        <p:nvSpPr>
          <p:cNvPr id="6" name="TextBox 5">
            <a:extLst>
              <a:ext uri="{FF2B5EF4-FFF2-40B4-BE49-F238E27FC236}">
                <a16:creationId xmlns:a16="http://schemas.microsoft.com/office/drawing/2014/main" id="{17B4D321-2ADF-6825-49E9-0BCA7B3BF2F8}"/>
              </a:ext>
            </a:extLst>
          </p:cNvPr>
          <p:cNvSpPr txBox="1"/>
          <p:nvPr/>
        </p:nvSpPr>
        <p:spPr>
          <a:xfrm>
            <a:off x="3800377" y="30251"/>
            <a:ext cx="2838450" cy="738664"/>
          </a:xfrm>
          <a:prstGeom prst="rect">
            <a:avLst/>
          </a:prstGeom>
          <a:noFill/>
        </p:spPr>
        <p:txBody>
          <a:bodyPr wrap="square">
            <a:spAutoFit/>
          </a:bodyPr>
          <a:lstStyle/>
          <a:p>
            <a:r>
              <a:rPr lang="en-GB" dirty="0">
                <a:hlinkClick r:id="rId4"/>
              </a:rPr>
              <a:t>https://www.leadershipupdate-rbwm.co.uk/information-for-all-schools/</a:t>
            </a:r>
            <a:endParaRPr lang="en-GB" dirty="0"/>
          </a:p>
        </p:txBody>
      </p:sp>
      <p:sp>
        <p:nvSpPr>
          <p:cNvPr id="3" name="TextBox 2">
            <a:extLst>
              <a:ext uri="{FF2B5EF4-FFF2-40B4-BE49-F238E27FC236}">
                <a16:creationId xmlns:a16="http://schemas.microsoft.com/office/drawing/2014/main" id="{02BE4A94-115A-D283-AEA5-07847AEBF368}"/>
              </a:ext>
            </a:extLst>
          </p:cNvPr>
          <p:cNvSpPr txBox="1"/>
          <p:nvPr/>
        </p:nvSpPr>
        <p:spPr>
          <a:xfrm>
            <a:off x="988828" y="6390167"/>
            <a:ext cx="3965944" cy="307777"/>
          </a:xfrm>
          <a:prstGeom prst="rect">
            <a:avLst/>
          </a:prstGeom>
          <a:noFill/>
        </p:spPr>
        <p:txBody>
          <a:bodyPr wrap="square" rtlCol="0">
            <a:spAutoFit/>
          </a:bodyPr>
          <a:lstStyle/>
          <a:p>
            <a:r>
              <a:rPr lang="en-GB" dirty="0"/>
              <a:t>Secretary of State – Bridgett Phillipson 4pm</a:t>
            </a: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61EB94-E2F6-F091-E4FF-D01A855B2F68}"/>
              </a:ext>
            </a:extLst>
          </p:cNvPr>
          <p:cNvPicPr>
            <a:picLocks noChangeAspect="1"/>
          </p:cNvPicPr>
          <p:nvPr/>
        </p:nvPicPr>
        <p:blipFill>
          <a:blip r:embed="rId3"/>
          <a:stretch>
            <a:fillRect/>
          </a:stretch>
        </p:blipFill>
        <p:spPr>
          <a:xfrm>
            <a:off x="0" y="830454"/>
            <a:ext cx="9144000" cy="1345414"/>
          </a:xfrm>
          <a:prstGeom prst="rect">
            <a:avLst/>
          </a:prstGeom>
        </p:spPr>
      </p:pic>
      <p:sp>
        <p:nvSpPr>
          <p:cNvPr id="2" name="Title 1">
            <a:extLst>
              <a:ext uri="{FF2B5EF4-FFF2-40B4-BE49-F238E27FC236}">
                <a16:creationId xmlns:a16="http://schemas.microsoft.com/office/drawing/2014/main" id="{1637A23D-37D2-DCC3-9EC6-FD3151F257BB}"/>
              </a:ext>
            </a:extLst>
          </p:cNvPr>
          <p:cNvSpPr>
            <a:spLocks noGrp="1"/>
          </p:cNvSpPr>
          <p:nvPr>
            <p:ph type="title"/>
          </p:nvPr>
        </p:nvSpPr>
        <p:spPr>
          <a:xfrm>
            <a:off x="628650" y="941053"/>
            <a:ext cx="7886700" cy="994172"/>
          </a:xfrm>
        </p:spPr>
        <p:txBody>
          <a:bodyPr/>
          <a:lstStyle/>
          <a:p>
            <a:r>
              <a:rPr lang="en-GB">
                <a:solidFill>
                  <a:schemeClr val="bg2"/>
                </a:solidFill>
              </a:rPr>
              <a:t>Feedback &amp; Evaluation Process</a:t>
            </a:r>
          </a:p>
        </p:txBody>
      </p:sp>
      <p:sp>
        <p:nvSpPr>
          <p:cNvPr id="3" name="Content Placeholder 2">
            <a:extLst>
              <a:ext uri="{FF2B5EF4-FFF2-40B4-BE49-F238E27FC236}">
                <a16:creationId xmlns:a16="http://schemas.microsoft.com/office/drawing/2014/main" id="{4F7BEB3A-060E-5C3D-2366-FD68A7865E67}"/>
              </a:ext>
            </a:extLst>
          </p:cNvPr>
          <p:cNvSpPr>
            <a:spLocks noGrp="1"/>
          </p:cNvSpPr>
          <p:nvPr>
            <p:ph idx="1"/>
          </p:nvPr>
        </p:nvSpPr>
        <p:spPr/>
        <p:txBody>
          <a:bodyPr/>
          <a:lstStyle/>
          <a:p>
            <a:r>
              <a:rPr lang="en-GB">
                <a:solidFill>
                  <a:srgbClr val="772B92"/>
                </a:solidFill>
              </a:rPr>
              <a:t>Created feedback forms for coaches, referrers, and parents/guardians</a:t>
            </a:r>
          </a:p>
          <a:p>
            <a:endParaRPr lang="en-GB">
              <a:solidFill>
                <a:srgbClr val="772B92"/>
              </a:solidFill>
            </a:endParaRPr>
          </a:p>
          <a:p>
            <a:r>
              <a:rPr lang="en-GB">
                <a:solidFill>
                  <a:srgbClr val="772B92"/>
                </a:solidFill>
              </a:rPr>
              <a:t>Gather participant feedback through direct conversations during regular site visits</a:t>
            </a:r>
          </a:p>
          <a:p>
            <a:endParaRPr lang="en-GB">
              <a:solidFill>
                <a:srgbClr val="772B92"/>
              </a:solidFill>
            </a:endParaRPr>
          </a:p>
          <a:p>
            <a:r>
              <a:rPr lang="en-GB">
                <a:solidFill>
                  <a:srgbClr val="772B92"/>
                </a:solidFill>
              </a:rPr>
              <a:t>Maintain an ongoing feedback process to enhance program effectiveness</a:t>
            </a:r>
          </a:p>
        </p:txBody>
      </p:sp>
    </p:spTree>
    <p:extLst>
      <p:ext uri="{BB962C8B-B14F-4D97-AF65-F5344CB8AC3E}">
        <p14:creationId xmlns:p14="http://schemas.microsoft.com/office/powerpoint/2010/main" val="1464251619"/>
      </p:ext>
    </p:extLst>
  </p:cSld>
  <p:clrMapOvr>
    <a:masterClrMapping/>
  </p:clrMapOvr>
  <p:extLst>
    <p:ext uri="{6950BFC3-D8DA-4A85-94F7-54DA5524770B}">
      <p188:commentRel xmlns:p188="http://schemas.microsoft.com/office/powerpoint/2018/8/main" r:id="rId2"/>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1B0901F-15A0-921F-1228-C1A30A42042C}"/>
              </a:ext>
            </a:extLst>
          </p:cNvPr>
          <p:cNvPicPr>
            <a:picLocks noChangeAspect="1"/>
          </p:cNvPicPr>
          <p:nvPr/>
        </p:nvPicPr>
        <p:blipFill>
          <a:blip r:embed="rId3"/>
          <a:stretch>
            <a:fillRect/>
          </a:stretch>
        </p:blipFill>
        <p:spPr>
          <a:xfrm>
            <a:off x="0" y="798483"/>
            <a:ext cx="9144000" cy="1345414"/>
          </a:xfrm>
          <a:prstGeom prst="rect">
            <a:avLst/>
          </a:prstGeom>
        </p:spPr>
      </p:pic>
      <p:sp>
        <p:nvSpPr>
          <p:cNvPr id="2" name="Title 1">
            <a:extLst>
              <a:ext uri="{FF2B5EF4-FFF2-40B4-BE49-F238E27FC236}">
                <a16:creationId xmlns:a16="http://schemas.microsoft.com/office/drawing/2014/main" id="{89ECBC7F-01A2-C7E3-996C-E981FB8E3DC8}"/>
              </a:ext>
            </a:extLst>
          </p:cNvPr>
          <p:cNvSpPr>
            <a:spLocks noGrp="1"/>
          </p:cNvSpPr>
          <p:nvPr>
            <p:ph type="title"/>
          </p:nvPr>
        </p:nvSpPr>
        <p:spPr>
          <a:xfrm>
            <a:off x="628650" y="974104"/>
            <a:ext cx="7886700" cy="994172"/>
          </a:xfrm>
        </p:spPr>
        <p:txBody>
          <a:bodyPr/>
          <a:lstStyle/>
          <a:p>
            <a:r>
              <a:rPr lang="en-GB">
                <a:solidFill>
                  <a:schemeClr val="bg2"/>
                </a:solidFill>
              </a:rPr>
              <a:t>Impact So Far</a:t>
            </a:r>
          </a:p>
        </p:txBody>
      </p:sp>
      <p:sp>
        <p:nvSpPr>
          <p:cNvPr id="3" name="Content Placeholder 2">
            <a:extLst>
              <a:ext uri="{FF2B5EF4-FFF2-40B4-BE49-F238E27FC236}">
                <a16:creationId xmlns:a16="http://schemas.microsoft.com/office/drawing/2014/main" id="{56B8643C-7BDE-02AB-F770-3081AAA3EB4C}"/>
              </a:ext>
            </a:extLst>
          </p:cNvPr>
          <p:cNvSpPr>
            <a:spLocks noGrp="1"/>
          </p:cNvSpPr>
          <p:nvPr>
            <p:ph idx="1"/>
          </p:nvPr>
        </p:nvSpPr>
        <p:spPr>
          <a:xfrm>
            <a:off x="628650" y="2226469"/>
            <a:ext cx="7886700" cy="3774281"/>
          </a:xfrm>
        </p:spPr>
        <p:txBody>
          <a:bodyPr>
            <a:normAutofit/>
          </a:bodyPr>
          <a:lstStyle/>
          <a:p>
            <a:pPr marL="0" indent="0">
              <a:buNone/>
            </a:pPr>
            <a:r>
              <a:rPr lang="en-GB">
                <a:solidFill>
                  <a:srgbClr val="772B92"/>
                </a:solidFill>
              </a:rPr>
              <a:t>Improved emotional management in young people</a:t>
            </a:r>
          </a:p>
          <a:p>
            <a:endParaRPr lang="en-GB">
              <a:solidFill>
                <a:srgbClr val="772B92"/>
              </a:solidFill>
            </a:endParaRPr>
          </a:p>
          <a:p>
            <a:pPr marL="0" indent="0">
              <a:buNone/>
            </a:pPr>
            <a:r>
              <a:rPr lang="en-GB">
                <a:solidFill>
                  <a:srgbClr val="772B92"/>
                </a:solidFill>
              </a:rPr>
              <a:t>Increased physical activity levels</a:t>
            </a:r>
          </a:p>
          <a:p>
            <a:endParaRPr lang="en-GB">
              <a:solidFill>
                <a:srgbClr val="772B92"/>
              </a:solidFill>
            </a:endParaRPr>
          </a:p>
          <a:p>
            <a:pPr marL="0" indent="0">
              <a:buNone/>
            </a:pPr>
            <a:r>
              <a:rPr lang="en-GB">
                <a:solidFill>
                  <a:srgbClr val="772B92"/>
                </a:solidFill>
              </a:rPr>
              <a:t>Reduced antisocial behaviour and negative peer influences</a:t>
            </a:r>
          </a:p>
          <a:p>
            <a:endParaRPr lang="en-GB">
              <a:solidFill>
                <a:srgbClr val="772B92"/>
              </a:solidFill>
            </a:endParaRPr>
          </a:p>
          <a:p>
            <a:pPr marL="0" indent="0">
              <a:buNone/>
            </a:pPr>
            <a:r>
              <a:rPr lang="en-GB">
                <a:solidFill>
                  <a:srgbClr val="772B92"/>
                </a:solidFill>
              </a:rPr>
              <a:t>Enhanced self-confidence and purpose in participants</a:t>
            </a:r>
          </a:p>
          <a:p>
            <a:endParaRPr lang="en-GB">
              <a:solidFill>
                <a:srgbClr val="772B92"/>
              </a:solidFill>
            </a:endParaRPr>
          </a:p>
          <a:p>
            <a:pPr marL="0" indent="0">
              <a:buNone/>
            </a:pPr>
            <a:r>
              <a:rPr lang="en-GB">
                <a:solidFill>
                  <a:srgbClr val="772B92"/>
                </a:solidFill>
              </a:rPr>
              <a:t>Better engagement with community sports clubs</a:t>
            </a:r>
          </a:p>
          <a:p>
            <a:pPr marL="0" indent="0">
              <a:buNone/>
            </a:pPr>
            <a:endParaRPr lang="en-GB">
              <a:solidFill>
                <a:srgbClr val="772B92"/>
              </a:solidFill>
            </a:endParaRPr>
          </a:p>
        </p:txBody>
      </p:sp>
      <p:pic>
        <p:nvPicPr>
          <p:cNvPr id="7" name="Graphic 6" descr="Arrow Up with solid fill">
            <a:extLst>
              <a:ext uri="{FF2B5EF4-FFF2-40B4-BE49-F238E27FC236}">
                <a16:creationId xmlns:a16="http://schemas.microsoft.com/office/drawing/2014/main" id="{4587BF81-8908-933D-2F02-538914157BA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16" y="2143897"/>
            <a:ext cx="379433" cy="379433"/>
          </a:xfrm>
          <a:prstGeom prst="rect">
            <a:avLst/>
          </a:prstGeom>
        </p:spPr>
      </p:pic>
      <p:pic>
        <p:nvPicPr>
          <p:cNvPr id="8" name="Graphic 7" descr="Arrow Up with solid fill">
            <a:extLst>
              <a:ext uri="{FF2B5EF4-FFF2-40B4-BE49-F238E27FC236}">
                <a16:creationId xmlns:a16="http://schemas.microsoft.com/office/drawing/2014/main" id="{DAFFD05E-CDF6-7340-7F3E-CEB966DB431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16" y="2934257"/>
            <a:ext cx="379433" cy="379433"/>
          </a:xfrm>
          <a:prstGeom prst="rect">
            <a:avLst/>
          </a:prstGeom>
        </p:spPr>
      </p:pic>
      <p:pic>
        <p:nvPicPr>
          <p:cNvPr id="9" name="Graphic 8" descr="Arrow Up with solid fill">
            <a:extLst>
              <a:ext uri="{FF2B5EF4-FFF2-40B4-BE49-F238E27FC236}">
                <a16:creationId xmlns:a16="http://schemas.microsoft.com/office/drawing/2014/main" id="{25EC6F08-25B4-822D-8686-3D1F97ED0D7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249217" y="3677143"/>
            <a:ext cx="379433" cy="379433"/>
          </a:xfrm>
          <a:prstGeom prst="rect">
            <a:avLst/>
          </a:prstGeom>
        </p:spPr>
      </p:pic>
      <p:pic>
        <p:nvPicPr>
          <p:cNvPr id="10" name="Graphic 9" descr="Arrow Up with solid fill">
            <a:extLst>
              <a:ext uri="{FF2B5EF4-FFF2-40B4-BE49-F238E27FC236}">
                <a16:creationId xmlns:a16="http://schemas.microsoft.com/office/drawing/2014/main" id="{520ADB63-8A5A-289D-8C4A-44D7C9A7B9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17" y="4467503"/>
            <a:ext cx="379433" cy="379433"/>
          </a:xfrm>
          <a:prstGeom prst="rect">
            <a:avLst/>
          </a:prstGeom>
        </p:spPr>
      </p:pic>
      <p:pic>
        <p:nvPicPr>
          <p:cNvPr id="12" name="Graphic 11" descr="Checkmark with solid fill">
            <a:extLst>
              <a:ext uri="{FF2B5EF4-FFF2-40B4-BE49-F238E27FC236}">
                <a16:creationId xmlns:a16="http://schemas.microsoft.com/office/drawing/2014/main" id="{3F8B694D-D352-05B9-7C85-BFA7825DB76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17" y="5210389"/>
            <a:ext cx="379433" cy="379433"/>
          </a:xfrm>
          <a:prstGeom prst="rect">
            <a:avLst/>
          </a:prstGeom>
        </p:spPr>
      </p:pic>
    </p:spTree>
    <p:extLst>
      <p:ext uri="{BB962C8B-B14F-4D97-AF65-F5344CB8AC3E}">
        <p14:creationId xmlns:p14="http://schemas.microsoft.com/office/powerpoint/2010/main" val="4252368875"/>
      </p:ext>
    </p:extLst>
  </p:cSld>
  <p:clrMapOvr>
    <a:masterClrMapping/>
  </p:clrMapOvr>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0DDA4E9-27F6-C6F7-ACB2-99F49C7D9027}"/>
              </a:ext>
            </a:extLst>
          </p:cNvPr>
          <p:cNvPicPr>
            <a:picLocks noChangeAspect="1"/>
          </p:cNvPicPr>
          <p:nvPr/>
        </p:nvPicPr>
        <p:blipFill>
          <a:blip r:embed="rId2"/>
          <a:stretch>
            <a:fillRect/>
          </a:stretch>
        </p:blipFill>
        <p:spPr>
          <a:xfrm>
            <a:off x="93707" y="857251"/>
            <a:ext cx="8956587" cy="299547"/>
          </a:xfrm>
          <a:prstGeom prst="rect">
            <a:avLst/>
          </a:prstGeom>
        </p:spPr>
      </p:pic>
      <p:sp>
        <p:nvSpPr>
          <p:cNvPr id="2" name="Title 1">
            <a:extLst>
              <a:ext uri="{FF2B5EF4-FFF2-40B4-BE49-F238E27FC236}">
                <a16:creationId xmlns:a16="http://schemas.microsoft.com/office/drawing/2014/main" id="{4B9606FF-7EE8-6951-0FB3-2F7EA358FC89}"/>
              </a:ext>
            </a:extLst>
          </p:cNvPr>
          <p:cNvSpPr>
            <a:spLocks noGrp="1"/>
          </p:cNvSpPr>
          <p:nvPr>
            <p:ph type="title"/>
          </p:nvPr>
        </p:nvSpPr>
        <p:spPr>
          <a:xfrm>
            <a:off x="520547" y="922983"/>
            <a:ext cx="7076157" cy="168740"/>
          </a:xfrm>
        </p:spPr>
        <p:txBody>
          <a:bodyPr>
            <a:normAutofit fontScale="90000"/>
          </a:bodyPr>
          <a:lstStyle/>
          <a:p>
            <a:r>
              <a:rPr lang="en-GB">
                <a:solidFill>
                  <a:schemeClr val="bg1"/>
                </a:solidFill>
              </a:rPr>
              <a:t>Evidence</a:t>
            </a:r>
          </a:p>
        </p:txBody>
      </p:sp>
      <p:pic>
        <p:nvPicPr>
          <p:cNvPr id="5" name="Content Placeholder 4">
            <a:extLst>
              <a:ext uri="{FF2B5EF4-FFF2-40B4-BE49-F238E27FC236}">
                <a16:creationId xmlns:a16="http://schemas.microsoft.com/office/drawing/2014/main" id="{D61F4351-C35D-BEA0-442B-6425E4855AAC}"/>
              </a:ext>
            </a:extLst>
          </p:cNvPr>
          <p:cNvPicPr>
            <a:picLocks noGrp="1" noChangeAspect="1"/>
          </p:cNvPicPr>
          <p:nvPr>
            <p:ph idx="1"/>
          </p:nvPr>
        </p:nvPicPr>
        <p:blipFill>
          <a:blip r:embed="rId3"/>
          <a:stretch>
            <a:fillRect/>
          </a:stretch>
        </p:blipFill>
        <p:spPr>
          <a:xfrm>
            <a:off x="5535058" y="1195387"/>
            <a:ext cx="3421529" cy="2455415"/>
          </a:xfrm>
        </p:spPr>
      </p:pic>
      <p:pic>
        <p:nvPicPr>
          <p:cNvPr id="7" name="Picture 6">
            <a:extLst>
              <a:ext uri="{FF2B5EF4-FFF2-40B4-BE49-F238E27FC236}">
                <a16:creationId xmlns:a16="http://schemas.microsoft.com/office/drawing/2014/main" id="{CAAC002D-CA60-2649-4B84-8BB0C7848D35}"/>
              </a:ext>
            </a:extLst>
          </p:cNvPr>
          <p:cNvPicPr>
            <a:picLocks noChangeAspect="1"/>
          </p:cNvPicPr>
          <p:nvPr/>
        </p:nvPicPr>
        <p:blipFill>
          <a:blip r:embed="rId4"/>
          <a:stretch>
            <a:fillRect/>
          </a:stretch>
        </p:blipFill>
        <p:spPr>
          <a:xfrm>
            <a:off x="4857727" y="3737573"/>
            <a:ext cx="3286571" cy="2245253"/>
          </a:xfrm>
          <a:prstGeom prst="rect">
            <a:avLst/>
          </a:prstGeom>
        </p:spPr>
      </p:pic>
      <p:pic>
        <p:nvPicPr>
          <p:cNvPr id="9" name="Picture 8">
            <a:extLst>
              <a:ext uri="{FF2B5EF4-FFF2-40B4-BE49-F238E27FC236}">
                <a16:creationId xmlns:a16="http://schemas.microsoft.com/office/drawing/2014/main" id="{B25A4624-0C59-6DE6-5E42-3342BA8785F4}"/>
              </a:ext>
            </a:extLst>
          </p:cNvPr>
          <p:cNvPicPr>
            <a:picLocks noChangeAspect="1"/>
          </p:cNvPicPr>
          <p:nvPr/>
        </p:nvPicPr>
        <p:blipFill>
          <a:blip r:embed="rId5"/>
          <a:stretch>
            <a:fillRect/>
          </a:stretch>
        </p:blipFill>
        <p:spPr>
          <a:xfrm>
            <a:off x="361722" y="1156797"/>
            <a:ext cx="3480411" cy="2524825"/>
          </a:xfrm>
          <a:prstGeom prst="rect">
            <a:avLst/>
          </a:prstGeom>
        </p:spPr>
      </p:pic>
      <p:pic>
        <p:nvPicPr>
          <p:cNvPr id="11" name="Picture 10">
            <a:extLst>
              <a:ext uri="{FF2B5EF4-FFF2-40B4-BE49-F238E27FC236}">
                <a16:creationId xmlns:a16="http://schemas.microsoft.com/office/drawing/2014/main" id="{31D5CDB8-6B25-DDBC-9E52-81023B7D24BB}"/>
              </a:ext>
            </a:extLst>
          </p:cNvPr>
          <p:cNvPicPr>
            <a:picLocks noChangeAspect="1"/>
          </p:cNvPicPr>
          <p:nvPr/>
        </p:nvPicPr>
        <p:blipFill>
          <a:blip r:embed="rId6"/>
          <a:stretch>
            <a:fillRect/>
          </a:stretch>
        </p:blipFill>
        <p:spPr>
          <a:xfrm>
            <a:off x="999703" y="3818154"/>
            <a:ext cx="3286571" cy="2164672"/>
          </a:xfrm>
          <a:prstGeom prst="rect">
            <a:avLst/>
          </a:prstGeom>
        </p:spPr>
      </p:pic>
    </p:spTree>
    <p:extLst>
      <p:ext uri="{BB962C8B-B14F-4D97-AF65-F5344CB8AC3E}">
        <p14:creationId xmlns:p14="http://schemas.microsoft.com/office/powerpoint/2010/main" val="32160252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6B57F66-9E8F-4A49-341B-DC2F5B3CC4C1}"/>
              </a:ext>
            </a:extLst>
          </p:cNvPr>
          <p:cNvPicPr>
            <a:picLocks noChangeAspect="1"/>
          </p:cNvPicPr>
          <p:nvPr/>
        </p:nvPicPr>
        <p:blipFill>
          <a:blip r:embed="rId2"/>
          <a:stretch>
            <a:fillRect/>
          </a:stretch>
        </p:blipFill>
        <p:spPr>
          <a:xfrm>
            <a:off x="0" y="830454"/>
            <a:ext cx="9144000" cy="1345414"/>
          </a:xfrm>
          <a:prstGeom prst="rect">
            <a:avLst/>
          </a:prstGeom>
        </p:spPr>
      </p:pic>
      <p:sp>
        <p:nvSpPr>
          <p:cNvPr id="2" name="Title 1">
            <a:extLst>
              <a:ext uri="{FF2B5EF4-FFF2-40B4-BE49-F238E27FC236}">
                <a16:creationId xmlns:a16="http://schemas.microsoft.com/office/drawing/2014/main" id="{EB1D05E3-570D-B3D7-A575-7531205D0C92}"/>
              </a:ext>
            </a:extLst>
          </p:cNvPr>
          <p:cNvSpPr>
            <a:spLocks noGrp="1"/>
          </p:cNvSpPr>
          <p:nvPr>
            <p:ph type="title"/>
          </p:nvPr>
        </p:nvSpPr>
        <p:spPr>
          <a:xfrm>
            <a:off x="347720" y="870942"/>
            <a:ext cx="7886700" cy="994172"/>
          </a:xfrm>
        </p:spPr>
        <p:txBody>
          <a:bodyPr/>
          <a:lstStyle/>
          <a:p>
            <a:r>
              <a:rPr lang="en-GB">
                <a:solidFill>
                  <a:schemeClr val="bg2"/>
                </a:solidFill>
              </a:rPr>
              <a:t>Case Study</a:t>
            </a:r>
          </a:p>
        </p:txBody>
      </p:sp>
      <p:sp>
        <p:nvSpPr>
          <p:cNvPr id="3" name="Content Placeholder 2">
            <a:extLst>
              <a:ext uri="{FF2B5EF4-FFF2-40B4-BE49-F238E27FC236}">
                <a16:creationId xmlns:a16="http://schemas.microsoft.com/office/drawing/2014/main" id="{B019E7FA-853E-9EB4-5315-85B3C87D5C57}"/>
              </a:ext>
            </a:extLst>
          </p:cNvPr>
          <p:cNvSpPr>
            <a:spLocks noGrp="1"/>
          </p:cNvSpPr>
          <p:nvPr>
            <p:ph idx="1"/>
          </p:nvPr>
        </p:nvSpPr>
        <p:spPr/>
        <p:txBody>
          <a:bodyPr>
            <a:normAutofit/>
          </a:bodyPr>
          <a:lstStyle/>
          <a:p>
            <a:r>
              <a:rPr lang="en-GB">
                <a:solidFill>
                  <a:srgbClr val="772B92"/>
                </a:solidFill>
              </a:rPr>
              <a:t>A young person with ASD, referred to as "Jake" (not his real name), was brought into the program after committing his first offense, a burglary.</a:t>
            </a:r>
          </a:p>
          <a:p>
            <a:r>
              <a:rPr lang="en-GB">
                <a:solidFill>
                  <a:srgbClr val="772B92"/>
                </a:solidFill>
              </a:rPr>
              <a:t>He struggled with managing emotions, peer pressure, and negative influences.</a:t>
            </a:r>
          </a:p>
          <a:p>
            <a:r>
              <a:rPr lang="en-GB">
                <a:solidFill>
                  <a:srgbClr val="772B92"/>
                </a:solidFill>
              </a:rPr>
              <a:t>Regular gym sessions provided a positive outlet for managing his anger.</a:t>
            </a:r>
          </a:p>
          <a:p>
            <a:r>
              <a:rPr lang="en-GB">
                <a:solidFill>
                  <a:srgbClr val="772B92"/>
                </a:solidFill>
              </a:rPr>
              <a:t>"Jake" now feels more in control, focused, and has distanced himself from negative peers.</a:t>
            </a:r>
          </a:p>
          <a:p>
            <a:r>
              <a:rPr lang="en-GB">
                <a:solidFill>
                  <a:srgbClr val="772B92"/>
                </a:solidFill>
              </a:rPr>
              <a:t>The program has kept him engaged, helping him build healthier habits and stay on track for a brighter future.</a:t>
            </a:r>
          </a:p>
          <a:p>
            <a:endParaRPr lang="en-GB">
              <a:solidFill>
                <a:srgbClr val="772B92"/>
              </a:solidFill>
            </a:endParaRPr>
          </a:p>
        </p:txBody>
      </p:sp>
    </p:spTree>
    <p:extLst>
      <p:ext uri="{BB962C8B-B14F-4D97-AF65-F5344CB8AC3E}">
        <p14:creationId xmlns:p14="http://schemas.microsoft.com/office/powerpoint/2010/main" val="2271358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95908B-9B1E-37C2-B640-6A8ACEE8AFCA}"/>
              </a:ext>
            </a:extLst>
          </p:cNvPr>
          <p:cNvPicPr>
            <a:picLocks noChangeAspect="1"/>
          </p:cNvPicPr>
          <p:nvPr/>
        </p:nvPicPr>
        <p:blipFill>
          <a:blip r:embed="rId2"/>
          <a:stretch>
            <a:fillRect/>
          </a:stretch>
        </p:blipFill>
        <p:spPr>
          <a:xfrm>
            <a:off x="0" y="695321"/>
            <a:ext cx="9144000" cy="1345414"/>
          </a:xfrm>
          <a:prstGeom prst="rect">
            <a:avLst/>
          </a:prstGeom>
        </p:spPr>
      </p:pic>
      <p:sp>
        <p:nvSpPr>
          <p:cNvPr id="2" name="Title 1">
            <a:extLst>
              <a:ext uri="{FF2B5EF4-FFF2-40B4-BE49-F238E27FC236}">
                <a16:creationId xmlns:a16="http://schemas.microsoft.com/office/drawing/2014/main" id="{8A2AA6CA-CB91-C6CE-BC27-4DD2CF3F6706}"/>
              </a:ext>
            </a:extLst>
          </p:cNvPr>
          <p:cNvSpPr>
            <a:spLocks noGrp="1"/>
          </p:cNvSpPr>
          <p:nvPr>
            <p:ph type="title"/>
          </p:nvPr>
        </p:nvSpPr>
        <p:spPr>
          <a:xfrm>
            <a:off x="570812" y="775800"/>
            <a:ext cx="7886700" cy="994172"/>
          </a:xfrm>
        </p:spPr>
        <p:txBody>
          <a:bodyPr/>
          <a:lstStyle/>
          <a:p>
            <a:r>
              <a:rPr lang="en-GB">
                <a:solidFill>
                  <a:schemeClr val="bg2"/>
                </a:solidFill>
              </a:rPr>
              <a:t>The Bigger Plan</a:t>
            </a:r>
          </a:p>
        </p:txBody>
      </p:sp>
      <p:sp>
        <p:nvSpPr>
          <p:cNvPr id="3" name="Content Placeholder 2">
            <a:extLst>
              <a:ext uri="{FF2B5EF4-FFF2-40B4-BE49-F238E27FC236}">
                <a16:creationId xmlns:a16="http://schemas.microsoft.com/office/drawing/2014/main" id="{AEE8AB4A-D4C8-06CB-8A80-950D75D940D4}"/>
              </a:ext>
            </a:extLst>
          </p:cNvPr>
          <p:cNvSpPr>
            <a:spLocks noGrp="1"/>
          </p:cNvSpPr>
          <p:nvPr>
            <p:ph idx="1"/>
          </p:nvPr>
        </p:nvSpPr>
        <p:spPr/>
        <p:txBody>
          <a:bodyPr>
            <a:normAutofit/>
          </a:bodyPr>
          <a:lstStyle/>
          <a:p>
            <a:r>
              <a:rPr lang="en-GB">
                <a:solidFill>
                  <a:srgbClr val="772B92"/>
                </a:solidFill>
              </a:rPr>
              <a:t>Gain further investment into RBWM to extend the work we are doing there</a:t>
            </a:r>
          </a:p>
          <a:p>
            <a:r>
              <a:rPr lang="en-GB">
                <a:solidFill>
                  <a:srgbClr val="772B92"/>
                </a:solidFill>
              </a:rPr>
              <a:t>Broaden the range of activities and providers delivering with this mindset</a:t>
            </a:r>
          </a:p>
          <a:p>
            <a:r>
              <a:rPr lang="en-GB">
                <a:solidFill>
                  <a:srgbClr val="772B92"/>
                </a:solidFill>
              </a:rPr>
              <a:t>Ensure a good spread of well-trained workforce across the entire county</a:t>
            </a:r>
          </a:p>
          <a:p>
            <a:r>
              <a:rPr lang="en-GB">
                <a:solidFill>
                  <a:srgbClr val="772B92"/>
                </a:solidFill>
              </a:rPr>
              <a:t>Map out the current “Crime Prevention Using Sport” work across the county </a:t>
            </a:r>
          </a:p>
          <a:p>
            <a:r>
              <a:rPr lang="en-GB">
                <a:solidFill>
                  <a:srgbClr val="772B92"/>
                </a:solidFill>
              </a:rPr>
              <a:t>Attending relevant strategic Community Safety Groups to bring sport to the top of the agenda </a:t>
            </a:r>
          </a:p>
          <a:p>
            <a:endParaRPr lang="en-GB">
              <a:solidFill>
                <a:srgbClr val="772B92"/>
              </a:solidFill>
            </a:endParaRPr>
          </a:p>
        </p:txBody>
      </p:sp>
    </p:spTree>
    <p:extLst>
      <p:ext uri="{BB962C8B-B14F-4D97-AF65-F5344CB8AC3E}">
        <p14:creationId xmlns:p14="http://schemas.microsoft.com/office/powerpoint/2010/main" val="38754704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3;p3">
            <a:extLst>
              <a:ext uri="{FF2B5EF4-FFF2-40B4-BE49-F238E27FC236}">
                <a16:creationId xmlns:a16="http://schemas.microsoft.com/office/drawing/2014/main" id="{5A3149CD-C111-4AAD-AE84-FA487797EA78}"/>
              </a:ext>
            </a:extLst>
          </p:cNvPr>
          <p:cNvSpPr txBox="1">
            <a:spLocks/>
          </p:cNvSpPr>
          <p:nvPr/>
        </p:nvSpPr>
        <p:spPr>
          <a:xfrm>
            <a:off x="342900" y="2960687"/>
            <a:ext cx="8458200" cy="14700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chemeClr val="lt1"/>
              </a:buClr>
              <a:buSzPts val="4400"/>
            </a:pPr>
            <a:br>
              <a:rPr lang="en-US" dirty="0">
                <a:solidFill>
                  <a:schemeClr val="bg1"/>
                </a:solidFill>
              </a:rPr>
            </a:br>
            <a:br>
              <a:rPr lang="en-US" dirty="0">
                <a:solidFill>
                  <a:schemeClr val="bg1"/>
                </a:solidFill>
              </a:rPr>
            </a:br>
            <a:r>
              <a:rPr lang="en-US" dirty="0">
                <a:solidFill>
                  <a:schemeClr val="bg1"/>
                </a:solidFill>
                <a:latin typeface="Calibri" panose="020F0502020204030204" pitchFamily="34" charset="0"/>
                <a:cs typeface="Calibri" panose="020F0502020204030204" pitchFamily="34" charset="0"/>
              </a:rPr>
              <a:t> Talking Heads</a:t>
            </a:r>
          </a:p>
          <a:p>
            <a:pPr>
              <a:buClr>
                <a:schemeClr val="lt1"/>
              </a:buClr>
              <a:buSzPts val="4400"/>
            </a:pPr>
            <a:r>
              <a:rPr lang="en-US" dirty="0">
                <a:solidFill>
                  <a:schemeClr val="bg1"/>
                </a:solidFill>
                <a:latin typeface="Calibri" panose="020F0502020204030204" pitchFamily="34" charset="0"/>
                <a:cs typeface="Calibri" panose="020F0502020204030204" pitchFamily="34" charset="0"/>
              </a:rPr>
              <a:t>Suicide Prevention</a:t>
            </a:r>
          </a:p>
          <a:p>
            <a:pPr>
              <a:buClr>
                <a:schemeClr val="lt1"/>
              </a:buClr>
              <a:buSzPts val="4400"/>
            </a:pPr>
            <a:endParaRPr lang="en-US" dirty="0">
              <a:solidFill>
                <a:schemeClr val="bg1"/>
              </a:solidFill>
              <a:latin typeface="Calibri" panose="020F0502020204030204" pitchFamily="34" charset="0"/>
              <a:cs typeface="Calibri" panose="020F0502020204030204" pitchFamily="34" charset="0"/>
            </a:endParaRPr>
          </a:p>
          <a:p>
            <a:pPr marR="0" rtl="0">
              <a:lnSpc>
                <a:spcPct val="107000"/>
              </a:lnSpc>
              <a:spcBef>
                <a:spcPts val="0"/>
              </a:spcBef>
              <a:spcAft>
                <a:spcPts val="800"/>
              </a:spcAft>
              <a:buClr>
                <a:srgbClr val="000000"/>
              </a:buClr>
              <a:buFont typeface="Arial"/>
            </a:pPr>
            <a:r>
              <a:rPr lang="en-GB" sz="4400" i="0" u="none" strike="noStrike" cap="none" dirty="0">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rPr>
              <a:t>Aiden Gilbert-Ball</a:t>
            </a:r>
          </a:p>
          <a:p>
            <a:pPr>
              <a:buClr>
                <a:schemeClr val="lt1"/>
              </a:buClr>
              <a:buSzPts val="4400"/>
            </a:pP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rPr>
            </a:br>
            <a:r>
              <a:rPr lang="en-US" i="1" dirty="0">
                <a:solidFill>
                  <a:schemeClr val="bg1"/>
                </a:solidFill>
              </a:rPr>
              <a:t> </a:t>
            </a:r>
            <a:br>
              <a:rPr lang="en-US" i="1" dirty="0">
                <a:solidFill>
                  <a:schemeClr val="bg1"/>
                </a:solidFill>
              </a:rPr>
            </a:br>
            <a:r>
              <a:rPr lang="en-US" dirty="0">
                <a:solidFill>
                  <a:schemeClr val="bg1"/>
                </a:solidFill>
              </a:rPr>
              <a:t> </a:t>
            </a:r>
          </a:p>
        </p:txBody>
      </p:sp>
    </p:spTree>
    <p:extLst>
      <p:ext uri="{BB962C8B-B14F-4D97-AF65-F5344CB8AC3E}">
        <p14:creationId xmlns:p14="http://schemas.microsoft.com/office/powerpoint/2010/main" val="4221689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05871C6-0275-07E7-BD05-72032B626403}"/>
              </a:ext>
            </a:extLst>
          </p:cNvPr>
          <p:cNvSpPr txBox="1"/>
          <p:nvPr/>
        </p:nvSpPr>
        <p:spPr>
          <a:xfrm>
            <a:off x="1547664" y="2445654"/>
            <a:ext cx="6048672" cy="983346"/>
          </a:xfrm>
          <a:prstGeom prst="rect">
            <a:avLst/>
          </a:prstGeom>
          <a:noFill/>
        </p:spPr>
        <p:txBody>
          <a:bodyPr wrap="square" lIns="68580" tIns="34290" rIns="68580" bIns="34290" rtlCol="0" anchor="t">
            <a:spAutoFit/>
          </a:bodyPr>
          <a:lstStyle/>
          <a:p>
            <a:pPr marL="0" marR="0" lvl="0" indent="0" algn="ctr" defTabSz="914400" rtl="0" eaLnBrk="1" fontAlgn="auto" latinLnBrk="0" hangingPunct="1">
              <a:lnSpc>
                <a:spcPct val="90000"/>
              </a:lnSpc>
              <a:spcBef>
                <a:spcPct val="20000"/>
              </a:spcBef>
              <a:spcAft>
                <a:spcPts val="0"/>
              </a:spcAft>
              <a:buClrTx/>
              <a:buSzTx/>
              <a:buFontTx/>
              <a:buNone/>
              <a:tabLst/>
              <a:defRPr/>
            </a:pPr>
            <a:r>
              <a:rPr kumimoji="0" lang="en-GB" altLang="en-US" sz="3300" b="1" i="0" u="none" strike="noStrike" kern="1200" cap="none" spc="0" normalizeH="0" baseline="0" noProof="0" dirty="0">
                <a:ln>
                  <a:noFill/>
                </a:ln>
                <a:solidFill>
                  <a:srgbClr val="833F8C"/>
                </a:solidFill>
                <a:effectLst>
                  <a:outerShdw blurRad="50800" dist="38100" dir="2700000" algn="tl" rotWithShape="0">
                    <a:prstClr val="black">
                      <a:alpha val="40000"/>
                    </a:prstClr>
                  </a:outerShdw>
                </a:effectLst>
                <a:uLnTx/>
                <a:uFillTx/>
                <a:latin typeface="Arial"/>
                <a:ea typeface="+mn-ea"/>
                <a:cs typeface="Arial"/>
              </a:rPr>
              <a:t>RBWM Public Health Update and Postvention Protocol</a:t>
            </a:r>
          </a:p>
        </p:txBody>
      </p:sp>
      <p:sp>
        <p:nvSpPr>
          <p:cNvPr id="7" name="TextBox 6">
            <a:extLst>
              <a:ext uri="{FF2B5EF4-FFF2-40B4-BE49-F238E27FC236}">
                <a16:creationId xmlns:a16="http://schemas.microsoft.com/office/drawing/2014/main" id="{740E0F69-E071-9952-420E-7E4E6F99C0F1}"/>
              </a:ext>
            </a:extLst>
          </p:cNvPr>
          <p:cNvSpPr txBox="1"/>
          <p:nvPr/>
        </p:nvSpPr>
        <p:spPr>
          <a:xfrm>
            <a:off x="827585" y="3956200"/>
            <a:ext cx="7704856" cy="1244187"/>
          </a:xfrm>
          <a:prstGeom prst="rect">
            <a:avLst/>
          </a:prstGeom>
          <a:noFill/>
        </p:spPr>
        <p:txBody>
          <a:bodyPr wrap="square" rtlCol="0">
            <a:spAutoFit/>
          </a:bodyPr>
          <a:lstStyle/>
          <a:p>
            <a:pPr marL="257175" marR="0" lvl="0" indent="-257175" algn="l" defTabSz="9144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kumimoji="0" lang="en-GB" altLang="en-US" sz="15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Sue Foley – Public Health Consultant, (CYP, Families and Suicide Prevention).</a:t>
            </a:r>
          </a:p>
          <a:p>
            <a:pPr marL="257175" marR="0" lvl="0" indent="-257175" algn="l" defTabSz="9144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kumimoji="0" lang="en-GB" altLang="en-US" sz="15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Aidan Gilbert-Ball – Public Health Programme Officer, (CYP, Families and Suicide Prevention).</a:t>
            </a:r>
          </a:p>
          <a:p>
            <a:pPr marL="0" marR="0" lvl="0" indent="0" algn="ctr" defTabSz="914400" rtl="0" eaLnBrk="1" fontAlgn="auto" latinLnBrk="0" hangingPunct="1">
              <a:lnSpc>
                <a:spcPct val="90000"/>
              </a:lnSpc>
              <a:spcBef>
                <a:spcPct val="20000"/>
              </a:spcBef>
              <a:spcAft>
                <a:spcPts val="0"/>
              </a:spcAft>
              <a:buClrTx/>
              <a:buSzTx/>
              <a:buFontTx/>
              <a:buNone/>
              <a:tabLst/>
              <a:defRPr/>
            </a:pPr>
            <a:endParaRPr kumimoji="0" lang="en-GB" altLang="en-US" sz="15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90000"/>
              </a:lnSpc>
              <a:spcBef>
                <a:spcPct val="20000"/>
              </a:spcBef>
              <a:spcAft>
                <a:spcPts val="0"/>
              </a:spcAft>
              <a:buClrTx/>
              <a:buSzTx/>
              <a:buFontTx/>
              <a:buNone/>
              <a:tabLst/>
              <a:defRPr/>
            </a:pPr>
            <a:r>
              <a:rPr kumimoji="0" lang="en-GB" altLang="en-US" sz="135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15.10.2024</a:t>
            </a:r>
          </a:p>
        </p:txBody>
      </p:sp>
    </p:spTree>
    <p:extLst>
      <p:ext uri="{BB962C8B-B14F-4D97-AF65-F5344CB8AC3E}">
        <p14:creationId xmlns:p14="http://schemas.microsoft.com/office/powerpoint/2010/main" val="1198296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2D97DB36-D354-3034-413A-1AEDDC92C588}"/>
              </a:ext>
            </a:extLst>
          </p:cNvPr>
          <p:cNvGraphicFramePr/>
          <p:nvPr/>
        </p:nvGraphicFramePr>
        <p:xfrm>
          <a:off x="457896" y="1052736"/>
          <a:ext cx="8278586" cy="4209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432707" y="476672"/>
            <a:ext cx="8278586" cy="41549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833F8C"/>
                </a:solidFill>
                <a:effectLst/>
                <a:uLnTx/>
                <a:uFillTx/>
                <a:latin typeface="Arial"/>
                <a:ea typeface="+mn-ea"/>
                <a:cs typeface="Arial"/>
              </a:rPr>
              <a:t>What is Public Health? </a:t>
            </a:r>
          </a:p>
        </p:txBody>
      </p:sp>
    </p:spTree>
    <p:extLst>
      <p:ext uri="{BB962C8B-B14F-4D97-AF65-F5344CB8AC3E}">
        <p14:creationId xmlns:p14="http://schemas.microsoft.com/office/powerpoint/2010/main" val="28044734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16BA971-1F44-EB3C-EA0D-090FFD268036}"/>
              </a:ext>
            </a:extLst>
          </p:cNvPr>
          <p:cNvGraphicFramePr/>
          <p:nvPr/>
        </p:nvGraphicFramePr>
        <p:xfrm>
          <a:off x="2132856" y="1862826"/>
          <a:ext cx="5967536" cy="37264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45E9C36B-986C-3B0D-AD54-D9CC01F0CAD0}"/>
              </a:ext>
            </a:extLst>
          </p:cNvPr>
          <p:cNvSpPr txBox="1"/>
          <p:nvPr/>
        </p:nvSpPr>
        <p:spPr>
          <a:xfrm>
            <a:off x="1169622" y="4555348"/>
            <a:ext cx="2052228" cy="646331"/>
          </a:xfrm>
          <a:prstGeom prst="rect">
            <a:avLst/>
          </a:prstGeom>
          <a:noFill/>
        </p:spPr>
        <p:txBody>
          <a:bodyPr wrap="square" rtlCol="0">
            <a:sp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a:ea typeface="+mn-ea"/>
                <a:cs typeface="+mn-cs"/>
              </a:rPr>
              <a:t>Infectious diseases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a:ea typeface="+mn-ea"/>
                <a:cs typeface="+mn-cs"/>
              </a:rPr>
              <a:t>Emergency response</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a:ea typeface="+mn-ea"/>
                <a:cs typeface="+mn-cs"/>
              </a:rPr>
              <a:t>Environmental hazards</a:t>
            </a:r>
          </a:p>
        </p:txBody>
      </p:sp>
      <p:sp>
        <p:nvSpPr>
          <p:cNvPr id="7" name="TextBox 6">
            <a:extLst>
              <a:ext uri="{FF2B5EF4-FFF2-40B4-BE49-F238E27FC236}">
                <a16:creationId xmlns:a16="http://schemas.microsoft.com/office/drawing/2014/main" id="{D61962FB-8029-6C0A-33B3-2E469BD8D913}"/>
              </a:ext>
            </a:extLst>
          </p:cNvPr>
          <p:cNvSpPr txBox="1"/>
          <p:nvPr/>
        </p:nvSpPr>
        <p:spPr>
          <a:xfrm>
            <a:off x="1766353" y="2061490"/>
            <a:ext cx="2169114" cy="1015663"/>
          </a:xfrm>
          <a:prstGeom prst="rect">
            <a:avLst/>
          </a:prstGeom>
          <a:noFill/>
        </p:spPr>
        <p:txBody>
          <a:bodyPr wrap="square" rtlCol="0">
            <a:sp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Wider factors that affect health and wellbeing</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Healthy lifestyles and choices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Health inequalities</a:t>
            </a:r>
          </a:p>
        </p:txBody>
      </p:sp>
      <p:sp>
        <p:nvSpPr>
          <p:cNvPr id="12" name="TextBox 11">
            <a:extLst>
              <a:ext uri="{FF2B5EF4-FFF2-40B4-BE49-F238E27FC236}">
                <a16:creationId xmlns:a16="http://schemas.microsoft.com/office/drawing/2014/main" id="{4E58E57D-468E-107B-7BA2-707B04CE6BF5}"/>
              </a:ext>
            </a:extLst>
          </p:cNvPr>
          <p:cNvSpPr txBox="1"/>
          <p:nvPr/>
        </p:nvSpPr>
        <p:spPr>
          <a:xfrm>
            <a:off x="6548560" y="2569321"/>
            <a:ext cx="1786635" cy="1015663"/>
          </a:xfrm>
          <a:prstGeom prst="rect">
            <a:avLst/>
          </a:prstGeom>
          <a:noFill/>
        </p:spPr>
        <p:txBody>
          <a:bodyPr wrap="square" rtlCol="0">
            <a:sp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Disease prevention</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Service improvement</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Evidence based practice</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Equity of provision</a:t>
            </a:r>
          </a:p>
        </p:txBody>
      </p:sp>
      <p:sp>
        <p:nvSpPr>
          <p:cNvPr id="13" name="Speech Bubble: Rectangle with Corners Rounded 12">
            <a:extLst>
              <a:ext uri="{FF2B5EF4-FFF2-40B4-BE49-F238E27FC236}">
                <a16:creationId xmlns:a16="http://schemas.microsoft.com/office/drawing/2014/main" id="{DB0CC72C-49E9-1281-8982-B30AA7E2205B}"/>
              </a:ext>
            </a:extLst>
          </p:cNvPr>
          <p:cNvSpPr/>
          <p:nvPr/>
        </p:nvSpPr>
        <p:spPr>
          <a:xfrm>
            <a:off x="1691680" y="2061491"/>
            <a:ext cx="2169114" cy="1015663"/>
          </a:xfrm>
          <a:prstGeom prst="wedgeRoundRectCallout">
            <a:avLst>
              <a:gd name="adj1" fmla="val 58858"/>
              <a:gd name="adj2" fmla="val -14329"/>
              <a:gd name="adj3" fmla="val 16667"/>
            </a:avLst>
          </a:prstGeom>
          <a:noFill/>
          <a:ln>
            <a:solidFill>
              <a:srgbClr val="833F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a:ea typeface="+mn-ea"/>
              <a:cs typeface="+mn-cs"/>
            </a:endParaRPr>
          </a:p>
        </p:txBody>
      </p:sp>
      <p:sp>
        <p:nvSpPr>
          <p:cNvPr id="14" name="Speech Bubble: Rectangle with Corners Rounded 13">
            <a:extLst>
              <a:ext uri="{FF2B5EF4-FFF2-40B4-BE49-F238E27FC236}">
                <a16:creationId xmlns:a16="http://schemas.microsoft.com/office/drawing/2014/main" id="{4FDF5D0A-BD8F-85FD-D598-60CFC948594F}"/>
              </a:ext>
            </a:extLst>
          </p:cNvPr>
          <p:cNvSpPr/>
          <p:nvPr/>
        </p:nvSpPr>
        <p:spPr>
          <a:xfrm>
            <a:off x="1169622" y="4555347"/>
            <a:ext cx="1899084" cy="623248"/>
          </a:xfrm>
          <a:prstGeom prst="wedgeRoundRectCallout">
            <a:avLst>
              <a:gd name="adj1" fmla="val 54996"/>
              <a:gd name="adj2" fmla="val -31948"/>
              <a:gd name="adj3" fmla="val 16667"/>
            </a:avLst>
          </a:prstGeom>
          <a:noFill/>
          <a:ln>
            <a:solidFill>
              <a:srgbClr val="833F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a:ea typeface="+mn-ea"/>
              <a:cs typeface="+mn-cs"/>
            </a:endParaRPr>
          </a:p>
        </p:txBody>
      </p:sp>
      <p:sp>
        <p:nvSpPr>
          <p:cNvPr id="16" name="Speech Bubble: Rectangle with Corners Rounded 15">
            <a:extLst>
              <a:ext uri="{FF2B5EF4-FFF2-40B4-BE49-F238E27FC236}">
                <a16:creationId xmlns:a16="http://schemas.microsoft.com/office/drawing/2014/main" id="{A45E76CF-C00F-B14E-A32E-6985983F6EC3}"/>
              </a:ext>
            </a:extLst>
          </p:cNvPr>
          <p:cNvSpPr/>
          <p:nvPr/>
        </p:nvSpPr>
        <p:spPr>
          <a:xfrm>
            <a:off x="6559002" y="2488764"/>
            <a:ext cx="1786635" cy="1107996"/>
          </a:xfrm>
          <a:prstGeom prst="wedgeRoundRectCallout">
            <a:avLst>
              <a:gd name="adj1" fmla="val -40446"/>
              <a:gd name="adj2" fmla="val 61044"/>
              <a:gd name="adj3" fmla="val 16667"/>
            </a:avLst>
          </a:prstGeom>
          <a:noFill/>
          <a:ln>
            <a:solidFill>
              <a:srgbClr val="833F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C2ABD0C3-67B1-3293-E2AE-3BE464B86B4F}"/>
              </a:ext>
            </a:extLst>
          </p:cNvPr>
          <p:cNvSpPr txBox="1"/>
          <p:nvPr/>
        </p:nvSpPr>
        <p:spPr>
          <a:xfrm>
            <a:off x="315285" y="440636"/>
            <a:ext cx="6478950" cy="430887"/>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3F8C"/>
                </a:solidFill>
                <a:effectLst/>
                <a:uLnTx/>
                <a:uFillTx/>
                <a:latin typeface="Arial" panose="020B0604020202020204" pitchFamily="34" charset="0"/>
                <a:ea typeface="+mn-ea"/>
                <a:cs typeface="Arial" panose="020B0604020202020204" pitchFamily="34" charset="0"/>
              </a:rPr>
              <a:t>The three domains of Public Health </a:t>
            </a:r>
          </a:p>
        </p:txBody>
      </p:sp>
    </p:spTree>
    <p:extLst>
      <p:ext uri="{BB962C8B-B14F-4D97-AF65-F5344CB8AC3E}">
        <p14:creationId xmlns:p14="http://schemas.microsoft.com/office/powerpoint/2010/main" val="21664382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C2ABD0C3-67B1-3293-E2AE-3BE464B86B4F}"/>
              </a:ext>
            </a:extLst>
          </p:cNvPr>
          <p:cNvSpPr txBox="1"/>
          <p:nvPr/>
        </p:nvSpPr>
        <p:spPr>
          <a:xfrm>
            <a:off x="343332" y="404664"/>
            <a:ext cx="6478950" cy="430887"/>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3F8C"/>
                </a:solidFill>
                <a:effectLst/>
                <a:uLnTx/>
                <a:uFillTx/>
                <a:latin typeface="Arial" panose="020B0604020202020204" pitchFamily="34" charset="0"/>
                <a:ea typeface="+mn-ea"/>
                <a:cs typeface="Arial" panose="020B0604020202020204" pitchFamily="34" charset="0"/>
              </a:rPr>
              <a:t>Factors that contribute to health</a:t>
            </a:r>
          </a:p>
        </p:txBody>
      </p:sp>
      <p:pic>
        <p:nvPicPr>
          <p:cNvPr id="1026" name="Picture 2" descr="‘Rainbow’ model of the determinants of health ">
            <a:extLst>
              <a:ext uri="{FF2B5EF4-FFF2-40B4-BE49-F238E27FC236}">
                <a16:creationId xmlns:a16="http://schemas.microsoft.com/office/drawing/2014/main" id="{413591F4-022F-85E8-98C8-CFF2A43CB8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1719" y="1907381"/>
            <a:ext cx="4500563" cy="3043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5810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0714D62-D99D-B259-A366-70AC995030C1}"/>
              </a:ext>
            </a:extLst>
          </p:cNvPr>
          <p:cNvSpPr txBox="1"/>
          <p:nvPr/>
        </p:nvSpPr>
        <p:spPr>
          <a:xfrm>
            <a:off x="1797319" y="1408889"/>
            <a:ext cx="8460123" cy="5078313"/>
          </a:xfrm>
          <a:prstGeom prst="rect">
            <a:avLst/>
          </a:prstGeom>
          <a:noFill/>
        </p:spPr>
        <p:txBody>
          <a:bodyPr wrap="square" rtlCol="0">
            <a:spAutoFit/>
          </a:bodyPr>
          <a:lstStyle/>
          <a:p>
            <a:pPr algn="ctr"/>
            <a:r>
              <a:rPr lang="en-GB" sz="3200" b="1" dirty="0"/>
              <a:t>Anne Bishop</a:t>
            </a:r>
          </a:p>
          <a:p>
            <a:pPr algn="ctr"/>
            <a:endParaRPr lang="en-GB" sz="3200" b="1" dirty="0"/>
          </a:p>
          <a:p>
            <a:r>
              <a:rPr lang="en-GB" sz="1800" b="1" dirty="0"/>
              <a:t>Area SENCo 5-18 year olds and Specialist Advisory Teacher</a:t>
            </a:r>
          </a:p>
          <a:p>
            <a:r>
              <a:rPr lang="en-GB" sz="1800" dirty="0">
                <a:hlinkClick r:id="rId2"/>
              </a:rPr>
              <a:t>anne.bishop@achievingforchildren.org.uk</a:t>
            </a:r>
            <a:endParaRPr lang="en-GB" sz="1800" dirty="0"/>
          </a:p>
          <a:p>
            <a:endParaRPr lang="en-GB" sz="2400" dirty="0"/>
          </a:p>
          <a:p>
            <a:pPr marL="457200" indent="-457200">
              <a:buFont typeface="Arial" panose="020B0604020202020204" pitchFamily="34" charset="0"/>
              <a:buChar char="•"/>
            </a:pPr>
            <a:r>
              <a:rPr lang="en-GB" sz="2400" dirty="0"/>
              <a:t>Background in teaching and school Leadership</a:t>
            </a:r>
          </a:p>
          <a:p>
            <a:pPr marL="457200" indent="-457200">
              <a:buFont typeface="Arial" panose="020B0604020202020204" pitchFamily="34" charset="0"/>
              <a:buChar char="•"/>
            </a:pPr>
            <a:r>
              <a:rPr lang="en-GB" sz="2400" dirty="0"/>
              <a:t>SENCo </a:t>
            </a:r>
          </a:p>
          <a:p>
            <a:pPr marL="457200" indent="-457200">
              <a:buFont typeface="Arial" panose="020B0604020202020204" pitchFamily="34" charset="0"/>
              <a:buChar char="•"/>
            </a:pPr>
            <a:r>
              <a:rPr lang="en-GB" sz="2400" dirty="0"/>
              <a:t>School support and signposting</a:t>
            </a:r>
          </a:p>
          <a:p>
            <a:pPr marL="457200" indent="-457200">
              <a:buFont typeface="Arial" panose="020B0604020202020204" pitchFamily="34" charset="0"/>
              <a:buChar char="•"/>
            </a:pPr>
            <a:r>
              <a:rPr lang="en-GB" sz="2400" dirty="0"/>
              <a:t>Collaborative working</a:t>
            </a:r>
          </a:p>
          <a:p>
            <a:pPr marL="457200" indent="-457200">
              <a:buFont typeface="Arial" panose="020B0604020202020204" pitchFamily="34" charset="0"/>
              <a:buChar char="•"/>
            </a:pPr>
            <a:r>
              <a:rPr lang="en-GB" sz="2400" dirty="0"/>
              <a:t>Delivering Better Value</a:t>
            </a:r>
          </a:p>
          <a:p>
            <a:pPr marL="457200" indent="-457200">
              <a:buFont typeface="Arial" panose="020B0604020202020204" pitchFamily="34" charset="0"/>
              <a:buChar char="•"/>
            </a:pPr>
            <a:r>
              <a:rPr lang="en-GB" sz="2400" dirty="0"/>
              <a:t>Inclusion Ambassadors</a:t>
            </a:r>
          </a:p>
          <a:p>
            <a:pPr marL="457200" indent="-457200">
              <a:buFont typeface="Arial" panose="020B0604020202020204" pitchFamily="34" charset="0"/>
              <a:buChar char="•"/>
            </a:pPr>
            <a:r>
              <a:rPr lang="en-GB" sz="2400" dirty="0"/>
              <a:t>Training</a:t>
            </a:r>
            <a:endParaRPr lang="en-GB" sz="3200" dirty="0"/>
          </a:p>
          <a:p>
            <a:endParaRPr lang="en-GB" sz="3200" dirty="0"/>
          </a:p>
        </p:txBody>
      </p:sp>
    </p:spTree>
    <p:extLst>
      <p:ext uri="{BB962C8B-B14F-4D97-AF65-F5344CB8AC3E}">
        <p14:creationId xmlns:p14="http://schemas.microsoft.com/office/powerpoint/2010/main" val="18027933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C2ABD0C3-67B1-3293-E2AE-3BE464B86B4F}"/>
              </a:ext>
            </a:extLst>
          </p:cNvPr>
          <p:cNvSpPr txBox="1"/>
          <p:nvPr/>
        </p:nvSpPr>
        <p:spPr>
          <a:xfrm>
            <a:off x="461222" y="162727"/>
            <a:ext cx="8280035" cy="1292662"/>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3F8C"/>
                </a:solidFill>
                <a:effectLst/>
                <a:uLnTx/>
                <a:uFillTx/>
                <a:latin typeface="Arial" panose="020B0604020202020204" pitchFamily="34" charset="0"/>
                <a:ea typeface="+mn-ea"/>
                <a:cs typeface="Arial" panose="020B0604020202020204" pitchFamily="34" charset="0"/>
              </a:rPr>
              <a:t>Public health have a range of mandated and non-mandated responsibilities in local government</a:t>
            </a:r>
            <a:endParaRPr kumimoji="0" lang="en-GB" sz="2800" b="1" i="0" u="none" strike="noStrike" kern="1200" cap="none" spc="0" normalizeH="0" baseline="0" noProof="0" dirty="0">
              <a:ln>
                <a:noFill/>
              </a:ln>
              <a:solidFill>
                <a:srgbClr val="833F8C"/>
              </a:solidFill>
              <a:effectLst/>
              <a:uLnTx/>
              <a:uFillTx/>
              <a:latin typeface="Calibri"/>
              <a:ea typeface="+mn-ea"/>
              <a:cs typeface="+mn-cs"/>
            </a:endParaRPr>
          </a:p>
        </p:txBody>
      </p:sp>
      <p:sp>
        <p:nvSpPr>
          <p:cNvPr id="18" name="Rectangle: Rounded Corners 17">
            <a:extLst>
              <a:ext uri="{FF2B5EF4-FFF2-40B4-BE49-F238E27FC236}">
                <a16:creationId xmlns:a16="http://schemas.microsoft.com/office/drawing/2014/main" id="{B387670C-2283-31C5-28E1-5C5D17BE952D}"/>
              </a:ext>
            </a:extLst>
          </p:cNvPr>
          <p:cNvSpPr/>
          <p:nvPr/>
        </p:nvSpPr>
        <p:spPr>
          <a:xfrm>
            <a:off x="1435181" y="1578461"/>
            <a:ext cx="1786670" cy="415499"/>
          </a:xfrm>
          <a:prstGeom prst="roundRect">
            <a:avLst/>
          </a:prstGeom>
          <a:solidFill>
            <a:srgbClr val="833F8C"/>
          </a:solidFill>
          <a:ln>
            <a:solidFill>
              <a:srgbClr val="833F8C"/>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Prescribed functions</a:t>
            </a:r>
          </a:p>
        </p:txBody>
      </p:sp>
      <p:sp>
        <p:nvSpPr>
          <p:cNvPr id="19" name="Rectangle: Rounded Corners 18">
            <a:extLst>
              <a:ext uri="{FF2B5EF4-FFF2-40B4-BE49-F238E27FC236}">
                <a16:creationId xmlns:a16="http://schemas.microsoft.com/office/drawing/2014/main" id="{A7188B97-2869-ECA6-1279-C84E9A549D2A}"/>
              </a:ext>
            </a:extLst>
          </p:cNvPr>
          <p:cNvSpPr/>
          <p:nvPr/>
        </p:nvSpPr>
        <p:spPr>
          <a:xfrm>
            <a:off x="1435181" y="2063131"/>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white"/>
              </a:solidFill>
              <a:effectLst/>
              <a:uLnTx/>
              <a:uFillTx/>
              <a:latin typeface="Calibri"/>
              <a:ea typeface="+mn-lt"/>
              <a:cs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a:ea typeface="+mn-lt"/>
                <a:cs typeface="Calibri"/>
              </a:rPr>
              <a:t>Universal sexual health services</a:t>
            </a:r>
            <a:endParaRPr kumimoji="0" lang="en-GB" sz="135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white"/>
              </a:solidFill>
              <a:effectLst/>
              <a:uLnTx/>
              <a:uFillTx/>
              <a:latin typeface="Calibri"/>
              <a:ea typeface="+mn-ea"/>
              <a:cs typeface="Arial"/>
            </a:endParaRPr>
          </a:p>
        </p:txBody>
      </p:sp>
      <p:sp>
        <p:nvSpPr>
          <p:cNvPr id="21" name="TextBox 20">
            <a:extLst>
              <a:ext uri="{FF2B5EF4-FFF2-40B4-BE49-F238E27FC236}">
                <a16:creationId xmlns:a16="http://schemas.microsoft.com/office/drawing/2014/main" id="{E22786C8-FFF0-47BB-449F-F2E42B4F221C}"/>
              </a:ext>
            </a:extLst>
          </p:cNvPr>
          <p:cNvSpPr txBox="1"/>
          <p:nvPr/>
        </p:nvSpPr>
        <p:spPr>
          <a:xfrm>
            <a:off x="1383411" y="5012745"/>
            <a:ext cx="6158171" cy="623248"/>
          </a:xfrm>
          <a:prstGeom prst="rect">
            <a:avLst/>
          </a:prstGeom>
          <a:noFill/>
        </p:spPr>
        <p:txBody>
          <a:bodyPr wrap="square" lIns="68580" tIns="34290" rIns="68580" bIns="3429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Calibri"/>
                <a:ea typeface="+mn-ea"/>
                <a:cs typeface="+mn-cs"/>
              </a:rPr>
              <a:t>Councils are required to appoint a Director of Public Health (DPH) who has a duty to improve the health of the people in its area and publish an annual report on the health of the population   </a:t>
            </a:r>
          </a:p>
        </p:txBody>
      </p:sp>
      <p:sp>
        <p:nvSpPr>
          <p:cNvPr id="22" name="Rectangle: Rounded Corners 21">
            <a:extLst>
              <a:ext uri="{FF2B5EF4-FFF2-40B4-BE49-F238E27FC236}">
                <a16:creationId xmlns:a16="http://schemas.microsoft.com/office/drawing/2014/main" id="{B83E24C4-FC61-2C87-DC4D-BC77FC45682A}"/>
              </a:ext>
            </a:extLst>
          </p:cNvPr>
          <p:cNvSpPr/>
          <p:nvPr/>
        </p:nvSpPr>
        <p:spPr>
          <a:xfrm>
            <a:off x="1437343" y="2656838"/>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white"/>
              </a:solidFill>
              <a:effectLst/>
              <a:uLnTx/>
              <a:uFillTx/>
              <a:latin typeface="Calibri"/>
              <a:ea typeface="+mn-lt"/>
              <a:cs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a:ea typeface="+mn-lt"/>
                <a:cs typeface="Calibri"/>
              </a:rPr>
              <a:t>National Child Measurement </a:t>
            </a:r>
            <a:endParaRPr kumimoji="0" lang="en-GB" sz="1350" b="0" i="0" u="none" strike="noStrike" kern="1200" cap="none" spc="0" normalizeH="0" baseline="0" noProof="0" dirty="0">
              <a:ln>
                <a:noFill/>
              </a:ln>
              <a:solidFill>
                <a:prstClr val="white"/>
              </a:solidFill>
              <a:effectLst/>
              <a:uLnTx/>
              <a:uFillTx/>
              <a:latin typeface="Calibri"/>
              <a:ea typeface="+mn-lt"/>
              <a:cs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a:ea typeface="+mn-lt"/>
                <a:cs typeface="Calibri"/>
              </a:rPr>
              <a:t>Programme</a:t>
            </a:r>
            <a:endParaRPr kumimoji="0" lang="en-GB" sz="1350" b="0" i="0" u="none" strike="noStrike" kern="1200" cap="none" spc="0" normalizeH="0" baseline="0" noProof="0" dirty="0">
              <a:ln>
                <a:noFill/>
              </a:ln>
              <a:solidFill>
                <a:prstClr val="white"/>
              </a:solidFill>
              <a:effectLst/>
              <a:uLnTx/>
              <a:uFillTx/>
              <a:latin typeface="Calibri"/>
              <a:ea typeface="+mn-ea"/>
              <a:cs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white"/>
              </a:solidFill>
              <a:effectLst/>
              <a:uLnTx/>
              <a:uFillTx/>
              <a:latin typeface="Calibri"/>
              <a:ea typeface="+mn-ea"/>
              <a:cs typeface="Arial"/>
            </a:endParaRPr>
          </a:p>
        </p:txBody>
      </p:sp>
      <p:sp>
        <p:nvSpPr>
          <p:cNvPr id="23" name="Rectangle: Rounded Corners 22">
            <a:extLst>
              <a:ext uri="{FF2B5EF4-FFF2-40B4-BE49-F238E27FC236}">
                <a16:creationId xmlns:a16="http://schemas.microsoft.com/office/drawing/2014/main" id="{8F3203DF-62B6-AD1A-D2BD-859546DB6DB3}"/>
              </a:ext>
            </a:extLst>
          </p:cNvPr>
          <p:cNvSpPr/>
          <p:nvPr/>
        </p:nvSpPr>
        <p:spPr>
          <a:xfrm>
            <a:off x="1437842" y="3260195"/>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a:ea typeface="+mn-ea"/>
                <a:cs typeface="+mn-cs"/>
              </a:rPr>
              <a:t>NHS Health Check Programme</a:t>
            </a:r>
            <a:endParaRPr kumimoji="0" lang="en-US" sz="1350" b="0" i="0" u="none" strike="noStrike" kern="1200" cap="none" spc="0" normalizeH="0" baseline="0" noProof="0" dirty="0">
              <a:ln>
                <a:noFill/>
              </a:ln>
              <a:solidFill>
                <a:prstClr val="white"/>
              </a:solidFill>
              <a:effectLst/>
              <a:uLnTx/>
              <a:uFillTx/>
              <a:latin typeface="Calibri"/>
              <a:ea typeface="+mn-ea"/>
              <a:cs typeface="+mn-cs"/>
            </a:endParaRPr>
          </a:p>
        </p:txBody>
      </p:sp>
      <p:sp>
        <p:nvSpPr>
          <p:cNvPr id="24" name="Rectangle: Rounded Corners 23">
            <a:extLst>
              <a:ext uri="{FF2B5EF4-FFF2-40B4-BE49-F238E27FC236}">
                <a16:creationId xmlns:a16="http://schemas.microsoft.com/office/drawing/2014/main" id="{5AFF6843-17DC-B26F-BA1B-DC632D0BF924}"/>
              </a:ext>
            </a:extLst>
          </p:cNvPr>
          <p:cNvSpPr/>
          <p:nvPr/>
        </p:nvSpPr>
        <p:spPr>
          <a:xfrm>
            <a:off x="1437842" y="3859664"/>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a:ea typeface="+mn-ea"/>
                <a:cs typeface="+mn-cs"/>
              </a:rPr>
              <a:t>Advice to NHS commissioners</a:t>
            </a:r>
          </a:p>
        </p:txBody>
      </p:sp>
      <p:sp>
        <p:nvSpPr>
          <p:cNvPr id="25" name="Rectangle: Rounded Corners 24">
            <a:extLst>
              <a:ext uri="{FF2B5EF4-FFF2-40B4-BE49-F238E27FC236}">
                <a16:creationId xmlns:a16="http://schemas.microsoft.com/office/drawing/2014/main" id="{D9186DD6-F4EF-372B-0625-9472B7E39EE6}"/>
              </a:ext>
            </a:extLst>
          </p:cNvPr>
          <p:cNvSpPr/>
          <p:nvPr/>
        </p:nvSpPr>
        <p:spPr>
          <a:xfrm>
            <a:off x="3707904" y="1578052"/>
            <a:ext cx="3656228" cy="415499"/>
          </a:xfrm>
          <a:prstGeom prst="roundRect">
            <a:avLst/>
          </a:prstGeom>
          <a:solidFill>
            <a:srgbClr val="833F8C"/>
          </a:solidFill>
          <a:ln>
            <a:solidFill>
              <a:srgbClr val="833F8C"/>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Non prescribed functions</a:t>
            </a: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26" name="Rectangle: Rounded Corners 25">
            <a:extLst>
              <a:ext uri="{FF2B5EF4-FFF2-40B4-BE49-F238E27FC236}">
                <a16:creationId xmlns:a16="http://schemas.microsoft.com/office/drawing/2014/main" id="{8BD917E9-1856-DD62-AAD8-A675A62309D4}"/>
              </a:ext>
            </a:extLst>
          </p:cNvPr>
          <p:cNvSpPr/>
          <p:nvPr/>
        </p:nvSpPr>
        <p:spPr>
          <a:xfrm>
            <a:off x="3707905" y="2062722"/>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Healthy Child Programme (health visitor / school nurses)*</a:t>
            </a:r>
            <a:endParaRPr kumimoji="0" lang="en-GB" sz="1200" b="0" i="0" u="none" strike="noStrike" kern="1200" cap="none" spc="0" normalizeH="0" baseline="30000" noProof="0">
              <a:ln>
                <a:noFill/>
              </a:ln>
              <a:solidFill>
                <a:prstClr val="white"/>
              </a:solidFill>
              <a:effectLst/>
              <a:uLnTx/>
              <a:uFillTx/>
              <a:latin typeface="Calibri"/>
              <a:ea typeface="+mn-ea"/>
              <a:cs typeface="+mn-cs"/>
            </a:endParaRPr>
          </a:p>
        </p:txBody>
      </p:sp>
      <p:sp>
        <p:nvSpPr>
          <p:cNvPr id="27" name="Rectangle: Rounded Corners 26">
            <a:extLst>
              <a:ext uri="{FF2B5EF4-FFF2-40B4-BE49-F238E27FC236}">
                <a16:creationId xmlns:a16="http://schemas.microsoft.com/office/drawing/2014/main" id="{A1742ACA-E7E5-E490-82B4-7967A5927D49}"/>
              </a:ext>
            </a:extLst>
          </p:cNvPr>
          <p:cNvSpPr/>
          <p:nvPr/>
        </p:nvSpPr>
        <p:spPr>
          <a:xfrm>
            <a:off x="3707905" y="3256914"/>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Tobacco control and smoking cessation</a:t>
            </a:r>
          </a:p>
        </p:txBody>
      </p:sp>
      <p:sp>
        <p:nvSpPr>
          <p:cNvPr id="28" name="Rectangle: Rounded Corners 27">
            <a:extLst>
              <a:ext uri="{FF2B5EF4-FFF2-40B4-BE49-F238E27FC236}">
                <a16:creationId xmlns:a16="http://schemas.microsoft.com/office/drawing/2014/main" id="{5709EB7A-DC4D-5FC6-F265-A6EE319DA358}"/>
              </a:ext>
            </a:extLst>
          </p:cNvPr>
          <p:cNvSpPr/>
          <p:nvPr/>
        </p:nvSpPr>
        <p:spPr>
          <a:xfrm>
            <a:off x="3707905" y="2654573"/>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Alcohol and drug misuse services**</a:t>
            </a:r>
          </a:p>
        </p:txBody>
      </p:sp>
      <p:sp>
        <p:nvSpPr>
          <p:cNvPr id="29" name="Rectangle: Rounded Corners 28">
            <a:extLst>
              <a:ext uri="{FF2B5EF4-FFF2-40B4-BE49-F238E27FC236}">
                <a16:creationId xmlns:a16="http://schemas.microsoft.com/office/drawing/2014/main" id="{BAD3C422-2792-B874-CA1B-550544C1F5F3}"/>
              </a:ext>
            </a:extLst>
          </p:cNvPr>
          <p:cNvSpPr/>
          <p:nvPr/>
        </p:nvSpPr>
        <p:spPr>
          <a:xfrm>
            <a:off x="3710566" y="3859255"/>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Interventions to tackle obesity</a:t>
            </a:r>
          </a:p>
        </p:txBody>
      </p:sp>
      <p:sp>
        <p:nvSpPr>
          <p:cNvPr id="30" name="Rectangle: Rounded Corners 29">
            <a:extLst>
              <a:ext uri="{FF2B5EF4-FFF2-40B4-BE49-F238E27FC236}">
                <a16:creationId xmlns:a16="http://schemas.microsoft.com/office/drawing/2014/main" id="{003BB991-E76D-7A46-48AD-C91593A41676}"/>
              </a:ext>
            </a:extLst>
          </p:cNvPr>
          <p:cNvSpPr/>
          <p:nvPr/>
        </p:nvSpPr>
        <p:spPr>
          <a:xfrm>
            <a:off x="5577463" y="2062722"/>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Dental public health </a:t>
            </a:r>
          </a:p>
        </p:txBody>
      </p:sp>
      <p:sp>
        <p:nvSpPr>
          <p:cNvPr id="31" name="Rectangle: Rounded Corners 30">
            <a:extLst>
              <a:ext uri="{FF2B5EF4-FFF2-40B4-BE49-F238E27FC236}">
                <a16:creationId xmlns:a16="http://schemas.microsoft.com/office/drawing/2014/main" id="{0C45C52F-0A79-D862-81F4-BC99F26394A8}"/>
              </a:ext>
            </a:extLst>
          </p:cNvPr>
          <p:cNvSpPr/>
          <p:nvPr/>
        </p:nvSpPr>
        <p:spPr>
          <a:xfrm>
            <a:off x="5579624" y="2656429"/>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Initiatives to reduce seasonal excess mortality</a:t>
            </a:r>
          </a:p>
        </p:txBody>
      </p:sp>
      <p:sp>
        <p:nvSpPr>
          <p:cNvPr id="32" name="Rectangle: Rounded Corners 31">
            <a:extLst>
              <a:ext uri="{FF2B5EF4-FFF2-40B4-BE49-F238E27FC236}">
                <a16:creationId xmlns:a16="http://schemas.microsoft.com/office/drawing/2014/main" id="{D87F1056-D5A4-7946-1C6D-50BE705C25E1}"/>
              </a:ext>
            </a:extLst>
          </p:cNvPr>
          <p:cNvSpPr/>
          <p:nvPr/>
        </p:nvSpPr>
        <p:spPr>
          <a:xfrm>
            <a:off x="5580124" y="3259786"/>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Support and challenge to screening and immunisations (NHS)</a:t>
            </a:r>
          </a:p>
        </p:txBody>
      </p:sp>
      <p:sp>
        <p:nvSpPr>
          <p:cNvPr id="33" name="Rectangle: Rounded Corners 32">
            <a:extLst>
              <a:ext uri="{FF2B5EF4-FFF2-40B4-BE49-F238E27FC236}">
                <a16:creationId xmlns:a16="http://schemas.microsoft.com/office/drawing/2014/main" id="{B0C5F6B5-F350-6E2D-52FD-67A55FC27BDA}"/>
              </a:ext>
            </a:extLst>
          </p:cNvPr>
          <p:cNvSpPr/>
          <p:nvPr/>
        </p:nvSpPr>
        <p:spPr>
          <a:xfrm>
            <a:off x="5580124" y="3859255"/>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Public mental health and suicide prevention</a:t>
            </a:r>
          </a:p>
        </p:txBody>
      </p:sp>
      <p:sp>
        <p:nvSpPr>
          <p:cNvPr id="34" name="Rectangle: Rounded Corners 33">
            <a:extLst>
              <a:ext uri="{FF2B5EF4-FFF2-40B4-BE49-F238E27FC236}">
                <a16:creationId xmlns:a16="http://schemas.microsoft.com/office/drawing/2014/main" id="{8342BD94-0170-EC21-FAD6-E7CB5072F1A8}"/>
              </a:ext>
            </a:extLst>
          </p:cNvPr>
          <p:cNvSpPr/>
          <p:nvPr/>
        </p:nvSpPr>
        <p:spPr>
          <a:xfrm>
            <a:off x="1437392" y="4443520"/>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Calibri"/>
                <a:ea typeface="+mn-ea"/>
                <a:cs typeface="+mn-cs"/>
              </a:rPr>
              <a:t>Infectious diseases and environmental hazards</a:t>
            </a:r>
          </a:p>
        </p:txBody>
      </p:sp>
      <p:sp>
        <p:nvSpPr>
          <p:cNvPr id="35" name="Rectangle: Rounded Corners 34">
            <a:extLst>
              <a:ext uri="{FF2B5EF4-FFF2-40B4-BE49-F238E27FC236}">
                <a16:creationId xmlns:a16="http://schemas.microsoft.com/office/drawing/2014/main" id="{C9A6C430-E8A7-E68E-8AAA-2AA9CF2AD59D}"/>
              </a:ext>
            </a:extLst>
          </p:cNvPr>
          <p:cNvSpPr/>
          <p:nvPr/>
        </p:nvSpPr>
        <p:spPr>
          <a:xfrm>
            <a:off x="3710116" y="4443111"/>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Healthy behaviours</a:t>
            </a:r>
          </a:p>
        </p:txBody>
      </p:sp>
      <p:sp>
        <p:nvSpPr>
          <p:cNvPr id="36" name="Rectangle: Rounded Corners 35">
            <a:extLst>
              <a:ext uri="{FF2B5EF4-FFF2-40B4-BE49-F238E27FC236}">
                <a16:creationId xmlns:a16="http://schemas.microsoft.com/office/drawing/2014/main" id="{1E82B9DC-5670-A736-A456-D9F2F6DDBDF4}"/>
              </a:ext>
            </a:extLst>
          </p:cNvPr>
          <p:cNvSpPr/>
          <p:nvPr/>
        </p:nvSpPr>
        <p:spPr>
          <a:xfrm>
            <a:off x="5579674" y="4443111"/>
            <a:ext cx="1786670" cy="551654"/>
          </a:xfrm>
          <a:prstGeom prst="roundRect">
            <a:avLst/>
          </a:prstGeom>
          <a:solidFill>
            <a:srgbClr val="833F8C">
              <a:alpha val="50000"/>
            </a:srgbClr>
          </a:solidFill>
          <a:ln>
            <a:solidFill>
              <a:srgbClr val="833F8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a:ea typeface="+mn-ea"/>
                <a:cs typeface="+mn-cs"/>
              </a:rPr>
              <a:t>Reducing social isolation and loneliness</a:t>
            </a:r>
          </a:p>
        </p:txBody>
      </p:sp>
      <p:sp>
        <p:nvSpPr>
          <p:cNvPr id="37" name="TextBox 36">
            <a:extLst>
              <a:ext uri="{FF2B5EF4-FFF2-40B4-BE49-F238E27FC236}">
                <a16:creationId xmlns:a16="http://schemas.microsoft.com/office/drawing/2014/main" id="{4011E52B-F504-CCC3-B3A4-A8D00A11D0D5}"/>
              </a:ext>
            </a:extLst>
          </p:cNvPr>
          <p:cNvSpPr txBox="1"/>
          <p:nvPr/>
        </p:nvSpPr>
        <p:spPr>
          <a:xfrm>
            <a:off x="1435181" y="5805265"/>
            <a:ext cx="2920796" cy="21929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a:ln>
                  <a:noFill/>
                </a:ln>
                <a:solidFill>
                  <a:prstClr val="black"/>
                </a:solidFill>
                <a:effectLst/>
                <a:uLnTx/>
                <a:uFillTx/>
                <a:latin typeface="Calibri"/>
                <a:ea typeface="+mn-ea"/>
                <a:cs typeface="+mn-cs"/>
              </a:rPr>
              <a:t>*Contains mandated elements</a:t>
            </a:r>
          </a:p>
        </p:txBody>
      </p:sp>
      <p:sp>
        <p:nvSpPr>
          <p:cNvPr id="38" name="TextBox 37">
            <a:extLst>
              <a:ext uri="{FF2B5EF4-FFF2-40B4-BE49-F238E27FC236}">
                <a16:creationId xmlns:a16="http://schemas.microsoft.com/office/drawing/2014/main" id="{A100730E-2166-C322-B1C4-3A5B3D810BDD}"/>
              </a:ext>
            </a:extLst>
          </p:cNvPr>
          <p:cNvSpPr txBox="1"/>
          <p:nvPr/>
        </p:nvSpPr>
        <p:spPr>
          <a:xfrm>
            <a:off x="2895579" y="5805265"/>
            <a:ext cx="2920796" cy="21929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a:ln>
                  <a:noFill/>
                </a:ln>
                <a:solidFill>
                  <a:prstClr val="black"/>
                </a:solidFill>
                <a:effectLst/>
                <a:uLnTx/>
                <a:uFillTx/>
                <a:latin typeface="Calibri"/>
                <a:ea typeface="+mn-ea"/>
                <a:cs typeface="+mn-cs"/>
              </a:rPr>
              <a:t>**Provision of services a condition of the public health grant</a:t>
            </a:r>
          </a:p>
        </p:txBody>
      </p:sp>
    </p:spTree>
    <p:extLst>
      <p:ext uri="{BB962C8B-B14F-4D97-AF65-F5344CB8AC3E}">
        <p14:creationId xmlns:p14="http://schemas.microsoft.com/office/powerpoint/2010/main" val="22310563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7664" y="2937327"/>
            <a:ext cx="6048672" cy="983346"/>
          </a:xfrm>
          <a:prstGeom prst="rect">
            <a:avLst/>
          </a:prstGeom>
          <a:noFill/>
        </p:spPr>
        <p:txBody>
          <a:bodyPr wrap="square" lIns="68580" tIns="34290" rIns="68580" bIns="34290" rtlCol="0" anchor="t">
            <a:spAutoFit/>
          </a:bodyPr>
          <a:lstStyle/>
          <a:p>
            <a:pPr marL="0" marR="0" lvl="0" indent="0" algn="ctr" defTabSz="914400" rtl="0" eaLnBrk="1" fontAlgn="auto" latinLnBrk="0" hangingPunct="1">
              <a:lnSpc>
                <a:spcPct val="90000"/>
              </a:lnSpc>
              <a:spcBef>
                <a:spcPct val="20000"/>
              </a:spcBef>
              <a:spcAft>
                <a:spcPts val="0"/>
              </a:spcAft>
              <a:buClrTx/>
              <a:buSzTx/>
              <a:buFontTx/>
              <a:buNone/>
              <a:tabLst/>
              <a:defRPr/>
            </a:pPr>
            <a:r>
              <a:rPr kumimoji="0" lang="en-GB" altLang="en-US" sz="3300" b="1" i="0" u="none" strike="noStrike" kern="1200" cap="none" spc="0" normalizeH="0" baseline="0" noProof="0" dirty="0">
                <a:ln>
                  <a:noFill/>
                </a:ln>
                <a:solidFill>
                  <a:srgbClr val="833F8C"/>
                </a:solidFill>
                <a:effectLst>
                  <a:outerShdw blurRad="50800" dist="38100" dir="2700000" algn="tl" rotWithShape="0">
                    <a:prstClr val="black">
                      <a:alpha val="40000"/>
                    </a:prstClr>
                  </a:outerShdw>
                </a:effectLst>
                <a:uLnTx/>
                <a:uFillTx/>
                <a:latin typeface="Arial"/>
                <a:ea typeface="+mn-ea"/>
                <a:cs typeface="Arial"/>
              </a:rPr>
              <a:t>Schools Postvention Protocol</a:t>
            </a:r>
          </a:p>
        </p:txBody>
      </p:sp>
    </p:spTree>
    <p:extLst>
      <p:ext uri="{BB962C8B-B14F-4D97-AF65-F5344CB8AC3E}">
        <p14:creationId xmlns:p14="http://schemas.microsoft.com/office/powerpoint/2010/main" val="187030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9240" y="1819297"/>
            <a:ext cx="8278586" cy="1938992"/>
          </a:xfrm>
          <a:prstGeom prst="rect">
            <a:avLst/>
          </a:prstGeom>
          <a:noFill/>
        </p:spPr>
        <p:txBody>
          <a:bodyPr wrap="square" lIns="0" tIns="0" rIns="0" bIns="0" rtlCol="0" anchor="t">
            <a:spAutoFit/>
          </a:bodyPr>
          <a:lstStyle/>
          <a:p>
            <a:pPr marL="385763" marR="0" lvl="0" indent="-385763" algn="l" defTabSz="914400" rtl="0" eaLnBrk="1" fontAlgn="auto" latinLnBrk="0" hangingPunct="1">
              <a:lnSpc>
                <a:spcPct val="100000"/>
              </a:lnSpc>
              <a:spcBef>
                <a:spcPts val="0"/>
              </a:spcBef>
              <a:spcAft>
                <a:spcPts val="0"/>
              </a:spcAft>
              <a:buClrTx/>
              <a:buSzTx/>
              <a:buFontTx/>
              <a:buAutoNum type="arabicPeriod"/>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Aims to provide a step-by-step guide for school &amp; college leaders affected by a suspected suicide involving students in their establishment so that they are prepared for how to respond. </a:t>
            </a:r>
          </a:p>
          <a:p>
            <a:pPr marL="385763" marR="0" lvl="0" indent="-385763" algn="l" defTabSz="914400" rtl="0" eaLnBrk="1" fontAlgn="auto" latinLnBrk="0" hangingPunct="1">
              <a:lnSpc>
                <a:spcPct val="100000"/>
              </a:lnSpc>
              <a:spcBef>
                <a:spcPts val="0"/>
              </a:spcBef>
              <a:spcAft>
                <a:spcPts val="0"/>
              </a:spcAft>
              <a:buClrTx/>
              <a:buSzTx/>
              <a:buFontTx/>
              <a:buAutoNum type="arabicPeriod"/>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Also, for use by the multiple agencies involved in postvention. </a:t>
            </a:r>
          </a:p>
          <a:p>
            <a:pPr marL="385763" marR="0" lvl="0" indent="-385763" algn="l" defTabSz="914400" rtl="0" eaLnBrk="1" fontAlgn="auto" latinLnBrk="0" hangingPunct="1">
              <a:lnSpc>
                <a:spcPct val="100000"/>
              </a:lnSpc>
              <a:spcBef>
                <a:spcPts val="0"/>
              </a:spcBef>
              <a:spcAft>
                <a:spcPts val="0"/>
              </a:spcAft>
              <a:buClrTx/>
              <a:buSzTx/>
              <a:buFontTx/>
              <a:buAutoNum type="arabicPeriod"/>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Underlying driver is to ensure schools and colleges have a clear path to follow in the aftermath of a suspected suicide that ensures support for all those affected as well as reducing the risk of further suicides. </a:t>
            </a:r>
            <a:endPar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 name="TextBox 2"/>
          <p:cNvSpPr txBox="1"/>
          <p:nvPr/>
        </p:nvSpPr>
        <p:spPr>
          <a:xfrm>
            <a:off x="459240" y="404664"/>
            <a:ext cx="8278586" cy="41549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833F8C"/>
                </a:solidFill>
                <a:effectLst/>
                <a:uLnTx/>
                <a:uFillTx/>
                <a:latin typeface="Arial"/>
                <a:ea typeface="+mn-ea"/>
                <a:cs typeface="Arial"/>
              </a:rPr>
              <a:t>Purpose of Postvention Protocol</a:t>
            </a:r>
          </a:p>
        </p:txBody>
      </p:sp>
    </p:spTree>
    <p:extLst>
      <p:ext uri="{BB962C8B-B14F-4D97-AF65-F5344CB8AC3E}">
        <p14:creationId xmlns:p14="http://schemas.microsoft.com/office/powerpoint/2010/main" val="11525967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16378" y="501196"/>
            <a:ext cx="8413296" cy="41549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833F8C"/>
                </a:solidFill>
                <a:effectLst/>
                <a:uLnTx/>
                <a:uFillTx/>
                <a:latin typeface="Arial"/>
                <a:ea typeface="+mn-ea"/>
                <a:cs typeface="Arial"/>
              </a:rPr>
              <a:t>Vulnerable Groups- National Strategy</a:t>
            </a:r>
          </a:p>
        </p:txBody>
      </p:sp>
      <p:sp>
        <p:nvSpPr>
          <p:cNvPr id="7" name="TextBox 6">
            <a:extLst>
              <a:ext uri="{FF2B5EF4-FFF2-40B4-BE49-F238E27FC236}">
                <a16:creationId xmlns:a16="http://schemas.microsoft.com/office/drawing/2014/main" id="{C7E28407-8149-6879-F803-FDEAEEB9DC73}"/>
              </a:ext>
            </a:extLst>
          </p:cNvPr>
          <p:cNvSpPr txBox="1"/>
          <p:nvPr/>
        </p:nvSpPr>
        <p:spPr>
          <a:xfrm>
            <a:off x="324530" y="5186905"/>
            <a:ext cx="8505144" cy="3000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dirty="0">
                <a:ln>
                  <a:noFill/>
                </a:ln>
                <a:solidFill>
                  <a:prstClr val="black"/>
                </a:solidFill>
                <a:effectLst/>
                <a:uLnTx/>
                <a:uFillTx/>
                <a:latin typeface="Calibri"/>
                <a:ea typeface="+mn-ea"/>
                <a:cs typeface="+mn-cs"/>
              </a:rPr>
              <a:t>Source: </a:t>
            </a:r>
            <a:r>
              <a:rPr kumimoji="0" lang="en-GB" sz="1350" b="0" i="0" u="none" strike="noStrike" kern="1200" cap="none" spc="0" normalizeH="0" baseline="0" noProof="0" dirty="0">
                <a:ln>
                  <a:noFill/>
                </a:ln>
                <a:solidFill>
                  <a:prstClr val="black"/>
                </a:solidFill>
                <a:effectLst/>
                <a:uLnTx/>
                <a:uFillTx/>
                <a:latin typeface="Calibri"/>
                <a:ea typeface="+mn-ea"/>
                <a:cs typeface="+mn-cs"/>
                <a:hlinkClick r:id="rId3"/>
              </a:rPr>
              <a:t>Suicide prevention in England: 5-year cross-sector strategy - GOV.UK (www.gov.uk)</a:t>
            </a:r>
            <a:endParaRPr kumimoji="0" lang="en-GB" sz="1350" b="0" i="0" u="none" strike="noStrike" kern="1200" cap="none" spc="0" normalizeH="0" baseline="0" noProof="0" dirty="0">
              <a:ln>
                <a:noFill/>
              </a:ln>
              <a:solidFill>
                <a:prstClr val="black"/>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FD4CC424-32F7-FF64-489A-3489E4CE8EF8}"/>
              </a:ext>
            </a:extLst>
          </p:cNvPr>
          <p:cNvPicPr>
            <a:picLocks noChangeAspect="1"/>
          </p:cNvPicPr>
          <p:nvPr/>
        </p:nvPicPr>
        <p:blipFill>
          <a:blip r:embed="rId4"/>
          <a:stretch>
            <a:fillRect/>
          </a:stretch>
        </p:blipFill>
        <p:spPr>
          <a:xfrm>
            <a:off x="162265" y="2011007"/>
            <a:ext cx="8819470" cy="2081585"/>
          </a:xfrm>
          <a:prstGeom prst="rect">
            <a:avLst/>
          </a:prstGeom>
        </p:spPr>
      </p:pic>
    </p:spTree>
    <p:extLst>
      <p:ext uri="{BB962C8B-B14F-4D97-AF65-F5344CB8AC3E}">
        <p14:creationId xmlns:p14="http://schemas.microsoft.com/office/powerpoint/2010/main" val="4066473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8773" y="476672"/>
            <a:ext cx="5290818" cy="41549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833F8C"/>
                </a:solidFill>
                <a:effectLst/>
                <a:uLnTx/>
                <a:uFillTx/>
                <a:latin typeface="Arial" panose="020B0604020202020204" pitchFamily="34" charset="0"/>
                <a:ea typeface="+mn-ea"/>
                <a:cs typeface="Arial" panose="020B0604020202020204" pitchFamily="34" charset="0"/>
              </a:rPr>
              <a:t>RBWM Postvention Protocol</a:t>
            </a:r>
            <a:endParaRPr kumimoji="0" lang="en-GB" sz="2700" b="1" i="0" u="none" strike="noStrike" kern="1200" cap="none" spc="0" normalizeH="0" baseline="0" noProof="0" dirty="0">
              <a:ln>
                <a:noFill/>
              </a:ln>
              <a:solidFill>
                <a:srgbClr val="833F8C"/>
              </a:solidFill>
              <a:effectLst/>
              <a:uLnTx/>
              <a:uFillTx/>
              <a:latin typeface="Calibri"/>
              <a:ea typeface="+mn-ea"/>
              <a:cs typeface="+mn-cs"/>
            </a:endParaRPr>
          </a:p>
        </p:txBody>
      </p:sp>
      <p:sp>
        <p:nvSpPr>
          <p:cNvPr id="4" name="TextBox 3">
            <a:extLst>
              <a:ext uri="{FF2B5EF4-FFF2-40B4-BE49-F238E27FC236}">
                <a16:creationId xmlns:a16="http://schemas.microsoft.com/office/drawing/2014/main" id="{1E546D77-F887-AD0A-5D14-5A1D37629E8C}"/>
              </a:ext>
            </a:extLst>
          </p:cNvPr>
          <p:cNvSpPr txBox="1"/>
          <p:nvPr/>
        </p:nvSpPr>
        <p:spPr>
          <a:xfrm>
            <a:off x="179512" y="892170"/>
            <a:ext cx="8486454" cy="17543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Postvention is: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 term given to activities and programmes that are intended to assist those who have been bereaved by suicide to cope with what has happened. Suicide prevention and postvention are closely related in that postvention can also prevent further deaths.” </a:t>
            </a: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from Help when we Needed it Most (Samaritans, 2017) </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7" name="Picture 6">
            <a:extLst>
              <a:ext uri="{FF2B5EF4-FFF2-40B4-BE49-F238E27FC236}">
                <a16:creationId xmlns:a16="http://schemas.microsoft.com/office/drawing/2014/main" id="{FF83DBB5-9EB2-7E11-97A5-F91B39249992}"/>
              </a:ext>
            </a:extLst>
          </p:cNvPr>
          <p:cNvPicPr>
            <a:picLocks noChangeAspect="1"/>
          </p:cNvPicPr>
          <p:nvPr/>
        </p:nvPicPr>
        <p:blipFill>
          <a:blip r:embed="rId3"/>
          <a:stretch>
            <a:fillRect/>
          </a:stretch>
        </p:blipFill>
        <p:spPr>
          <a:xfrm>
            <a:off x="2164188" y="2662140"/>
            <a:ext cx="4815625" cy="2842822"/>
          </a:xfrm>
          <a:prstGeom prst="rect">
            <a:avLst/>
          </a:prstGeom>
        </p:spPr>
      </p:pic>
    </p:spTree>
    <p:extLst>
      <p:ext uri="{BB962C8B-B14F-4D97-AF65-F5344CB8AC3E}">
        <p14:creationId xmlns:p14="http://schemas.microsoft.com/office/powerpoint/2010/main" val="21207375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E59A0-6FEF-418F-B57E-5331B1A498A1}"/>
              </a:ext>
            </a:extLst>
          </p:cNvPr>
          <p:cNvSpPr>
            <a:spLocks noGrp="1"/>
          </p:cNvSpPr>
          <p:nvPr>
            <p:ph type="title"/>
          </p:nvPr>
        </p:nvSpPr>
        <p:spPr/>
        <p:txBody>
          <a:bodyPr>
            <a:normAutofit/>
          </a:bodyPr>
          <a:lstStyle/>
          <a:p>
            <a:pPr algn="l"/>
            <a:r>
              <a:rPr lang="en-GB" sz="2700" dirty="0">
                <a:solidFill>
                  <a:srgbClr val="833F8C"/>
                </a:solidFill>
              </a:rPr>
              <a:t>Crisis Response: Key steps</a:t>
            </a:r>
          </a:p>
        </p:txBody>
      </p:sp>
      <p:graphicFrame>
        <p:nvGraphicFramePr>
          <p:cNvPr id="4" name="Content Placeholder 3">
            <a:extLst>
              <a:ext uri="{FF2B5EF4-FFF2-40B4-BE49-F238E27FC236}">
                <a16:creationId xmlns:a16="http://schemas.microsoft.com/office/drawing/2014/main" id="{60DF8F08-BE56-9EC6-BD1B-79EBA7AE0CF9}"/>
              </a:ext>
            </a:extLst>
          </p:cNvPr>
          <p:cNvGraphicFramePr>
            <a:graphicFrameLocks noGrp="1"/>
          </p:cNvGraphicFramePr>
          <p:nvPr>
            <p:ph idx="1"/>
          </p:nvPr>
        </p:nvGraphicFramePr>
        <p:xfrm>
          <a:off x="457200" y="1417638"/>
          <a:ext cx="8229600" cy="47318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descr="A close up of a logo&#10;&#10;Description generated with high confidence">
            <a:extLst>
              <a:ext uri="{FF2B5EF4-FFF2-40B4-BE49-F238E27FC236}">
                <a16:creationId xmlns:a16="http://schemas.microsoft.com/office/drawing/2014/main" id="{F82D1797-010B-4599-91C4-A0FEFFE60BAD}"/>
              </a:ext>
            </a:extLst>
          </p:cNvPr>
          <p:cNvPicPr/>
          <p:nvPr/>
        </p:nvPicPr>
        <p:blipFill>
          <a:blip r:embed="rId8" cstate="print">
            <a:extLst>
              <a:ext uri="{28A0092B-C50C-407E-A947-70E740481C1C}">
                <a14:useLocalDpi xmlns:a14="http://schemas.microsoft.com/office/drawing/2010/main" val="0"/>
              </a:ext>
            </a:extLst>
          </a:blip>
          <a:stretch>
            <a:fillRect/>
          </a:stretch>
        </p:blipFill>
        <p:spPr>
          <a:xfrm>
            <a:off x="7452320" y="5647908"/>
            <a:ext cx="1326538" cy="501600"/>
          </a:xfrm>
          <a:prstGeom prst="rect">
            <a:avLst/>
          </a:prstGeom>
        </p:spPr>
      </p:pic>
    </p:spTree>
    <p:extLst>
      <p:ext uri="{BB962C8B-B14F-4D97-AF65-F5344CB8AC3E}">
        <p14:creationId xmlns:p14="http://schemas.microsoft.com/office/powerpoint/2010/main" val="2053879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05E77E87-ABB3-3DED-3811-3A157635A565}"/>
              </a:ext>
            </a:extLst>
          </p:cNvPr>
          <p:cNvGraphicFramePr/>
          <p:nvPr/>
        </p:nvGraphicFramePr>
        <p:xfrm>
          <a:off x="432707" y="1403799"/>
          <a:ext cx="8278586" cy="26898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432707" y="548680"/>
            <a:ext cx="8278586" cy="415498"/>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833F8C"/>
                </a:solidFill>
                <a:effectLst/>
                <a:uLnTx/>
                <a:uFillTx/>
                <a:latin typeface="Arial"/>
                <a:ea typeface="+mn-ea"/>
                <a:cs typeface="Arial"/>
              </a:rPr>
              <a:t>Suicide Prevention Action Plan</a:t>
            </a:r>
          </a:p>
        </p:txBody>
      </p:sp>
    </p:spTree>
    <p:extLst>
      <p:ext uri="{BB962C8B-B14F-4D97-AF65-F5344CB8AC3E}">
        <p14:creationId xmlns:p14="http://schemas.microsoft.com/office/powerpoint/2010/main" val="19197602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B00FD-DFEC-ED1A-8EF7-7925DFF26A15}"/>
              </a:ext>
            </a:extLst>
          </p:cNvPr>
          <p:cNvSpPr>
            <a:spLocks noGrp="1"/>
          </p:cNvSpPr>
          <p:nvPr>
            <p:ph type="title"/>
          </p:nvPr>
        </p:nvSpPr>
        <p:spPr/>
        <p:txBody>
          <a:bodyPr>
            <a:normAutofit/>
          </a:bodyPr>
          <a:lstStyle/>
          <a:p>
            <a:pPr algn="l"/>
            <a:r>
              <a:rPr lang="en-GB" sz="2700" dirty="0">
                <a:solidFill>
                  <a:srgbClr val="833F8C"/>
                </a:solidFill>
              </a:rPr>
              <a:t>Questions?</a:t>
            </a:r>
            <a:endParaRPr lang="en-GB" dirty="0">
              <a:solidFill>
                <a:srgbClr val="833F8C"/>
              </a:solidFill>
            </a:endParaRPr>
          </a:p>
        </p:txBody>
      </p:sp>
      <p:graphicFrame>
        <p:nvGraphicFramePr>
          <p:cNvPr id="5" name="Diagram 4">
            <a:extLst>
              <a:ext uri="{FF2B5EF4-FFF2-40B4-BE49-F238E27FC236}">
                <a16:creationId xmlns:a16="http://schemas.microsoft.com/office/drawing/2014/main" id="{1D275B46-6995-E477-654F-D4B75EBEB1C0}"/>
              </a:ext>
            </a:extLst>
          </p:cNvPr>
          <p:cNvGraphicFramePr/>
          <p:nvPr/>
        </p:nvGraphicFramePr>
        <p:xfrm>
          <a:off x="457200" y="2527835"/>
          <a:ext cx="8229600" cy="18023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2178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3;p3">
            <a:extLst>
              <a:ext uri="{FF2B5EF4-FFF2-40B4-BE49-F238E27FC236}">
                <a16:creationId xmlns:a16="http://schemas.microsoft.com/office/drawing/2014/main" id="{5A3149CD-C111-4AAD-AE84-FA487797EA78}"/>
              </a:ext>
            </a:extLst>
          </p:cNvPr>
          <p:cNvSpPr txBox="1">
            <a:spLocks/>
          </p:cNvSpPr>
          <p:nvPr/>
        </p:nvSpPr>
        <p:spPr>
          <a:xfrm>
            <a:off x="342900" y="2960687"/>
            <a:ext cx="8458200" cy="14700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chemeClr val="lt1"/>
              </a:buClr>
              <a:buSzPts val="4400"/>
            </a:pPr>
            <a:br>
              <a:rPr lang="en-US" dirty="0">
                <a:solidFill>
                  <a:schemeClr val="bg1"/>
                </a:solidFill>
              </a:rPr>
            </a:br>
            <a:br>
              <a:rPr lang="en-US" dirty="0">
                <a:solidFill>
                  <a:schemeClr val="bg1"/>
                </a:solidFill>
              </a:rPr>
            </a:br>
            <a:r>
              <a:rPr lang="en-US" dirty="0">
                <a:solidFill>
                  <a:schemeClr val="bg1"/>
                </a:solidFill>
                <a:latin typeface="Calibri" panose="020F0502020204030204" pitchFamily="34" charset="0"/>
                <a:cs typeface="Calibri" panose="020F0502020204030204" pitchFamily="34" charset="0"/>
              </a:rPr>
              <a:t> Enemies of Boredom</a:t>
            </a:r>
          </a:p>
          <a:p>
            <a:pPr>
              <a:buClr>
                <a:schemeClr val="lt1"/>
              </a:buClr>
              <a:buSzPts val="4400"/>
            </a:pPr>
            <a:endParaRPr lang="en-US" dirty="0">
              <a:solidFill>
                <a:schemeClr val="bg1"/>
              </a:solidFill>
              <a:latin typeface="Calibri" panose="020F0502020204030204" pitchFamily="34" charset="0"/>
              <a:cs typeface="Calibri" panose="020F0502020204030204" pitchFamily="34" charset="0"/>
            </a:endParaRPr>
          </a:p>
          <a:p>
            <a:pPr marR="0" rtl="0">
              <a:lnSpc>
                <a:spcPct val="107000"/>
              </a:lnSpc>
              <a:spcBef>
                <a:spcPts val="0"/>
              </a:spcBef>
              <a:spcAft>
                <a:spcPts val="800"/>
              </a:spcAft>
              <a:buClr>
                <a:srgbClr val="000000"/>
              </a:buClr>
              <a:buFont typeface="Arial"/>
            </a:pPr>
            <a:r>
              <a:rPr lang="en-GB" sz="4400" i="0" u="none" strike="noStrike" cap="none" dirty="0">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rPr>
              <a:t>Tracey Clark</a:t>
            </a:r>
          </a:p>
          <a:p>
            <a:pPr>
              <a:buClr>
                <a:schemeClr val="lt1"/>
              </a:buClr>
              <a:buSzPts val="4400"/>
            </a:pP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rPr>
            </a:br>
            <a:r>
              <a:rPr lang="en-US" i="1" dirty="0">
                <a:solidFill>
                  <a:schemeClr val="bg1"/>
                </a:solidFill>
              </a:rPr>
              <a:t> </a:t>
            </a:r>
            <a:br>
              <a:rPr lang="en-US" i="1" dirty="0">
                <a:solidFill>
                  <a:schemeClr val="bg1"/>
                </a:solidFill>
              </a:rPr>
            </a:br>
            <a:r>
              <a:rPr lang="en-US" dirty="0">
                <a:solidFill>
                  <a:schemeClr val="bg1"/>
                </a:solidFill>
              </a:rPr>
              <a:t> </a:t>
            </a:r>
          </a:p>
        </p:txBody>
      </p:sp>
    </p:spTree>
    <p:extLst>
      <p:ext uri="{BB962C8B-B14F-4D97-AF65-F5344CB8AC3E}">
        <p14:creationId xmlns:p14="http://schemas.microsoft.com/office/powerpoint/2010/main" val="3795809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20124D"/>
        </a:solidFill>
        <a:effectLst/>
      </p:bgPr>
    </p:bg>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2000250" y="857250"/>
            <a:ext cx="5143500" cy="51435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cxnSp>
        <p:nvCxnSpPr>
          <p:cNvPr id="134" name="Google Shape;134;g27c938ce799_0_243"/>
          <p:cNvCxnSpPr/>
          <p:nvPr/>
        </p:nvCxnSpPr>
        <p:spPr>
          <a:xfrm flipH="1">
            <a:off x="2352149" y="1915928"/>
            <a:ext cx="2219850" cy="499275"/>
          </a:xfrm>
          <a:prstGeom prst="bentConnector3">
            <a:avLst>
              <a:gd name="adj1" fmla="val 0"/>
            </a:avLst>
          </a:prstGeom>
          <a:noFill/>
          <a:ln w="38100" cap="flat" cmpd="sng">
            <a:solidFill>
              <a:schemeClr val="dk2"/>
            </a:solidFill>
            <a:prstDash val="solid"/>
            <a:round/>
            <a:headEnd type="none" w="sm" len="sm"/>
            <a:tailEnd type="none" w="sm" len="sm"/>
          </a:ln>
        </p:spPr>
      </p:cxnSp>
      <p:cxnSp>
        <p:nvCxnSpPr>
          <p:cNvPr id="135" name="Google Shape;135;g27c938ce799_0_243"/>
          <p:cNvCxnSpPr/>
          <p:nvPr/>
        </p:nvCxnSpPr>
        <p:spPr>
          <a:xfrm>
            <a:off x="4571999" y="1892116"/>
            <a:ext cx="2219850" cy="499275"/>
          </a:xfrm>
          <a:prstGeom prst="bentConnector3">
            <a:avLst>
              <a:gd name="adj1" fmla="val 0"/>
            </a:avLst>
          </a:prstGeom>
          <a:noFill/>
          <a:ln w="38100" cap="flat" cmpd="sng">
            <a:solidFill>
              <a:schemeClr val="dk2"/>
            </a:solidFill>
            <a:prstDash val="solid"/>
            <a:round/>
            <a:headEnd type="none" w="sm" len="sm"/>
            <a:tailEnd type="none" w="sm" len="sm"/>
          </a:ln>
        </p:spPr>
      </p:cxnSp>
      <p:cxnSp>
        <p:nvCxnSpPr>
          <p:cNvPr id="136" name="Google Shape;136;g27c938ce799_0_243"/>
          <p:cNvCxnSpPr/>
          <p:nvPr/>
        </p:nvCxnSpPr>
        <p:spPr>
          <a:xfrm rot="10800000">
            <a:off x="1610579" y="1335453"/>
            <a:ext cx="683325" cy="632025"/>
          </a:xfrm>
          <a:prstGeom prst="bentConnector4">
            <a:avLst>
              <a:gd name="adj1" fmla="val 0"/>
              <a:gd name="adj2" fmla="val 0"/>
            </a:avLst>
          </a:prstGeom>
          <a:noFill/>
          <a:ln w="38100" cap="flat" cmpd="sng">
            <a:solidFill>
              <a:schemeClr val="dk2"/>
            </a:solidFill>
            <a:prstDash val="solid"/>
            <a:round/>
            <a:headEnd type="none" w="sm" len="sm"/>
            <a:tailEnd type="none" w="sm" len="sm"/>
          </a:ln>
        </p:spPr>
      </p:cxnSp>
      <p:cxnSp>
        <p:nvCxnSpPr>
          <p:cNvPr id="137" name="Google Shape;137;g27c938ce799_0_243"/>
          <p:cNvCxnSpPr>
            <a:stCxn id="138" idx="2"/>
          </p:cNvCxnSpPr>
          <p:nvPr/>
        </p:nvCxnSpPr>
        <p:spPr>
          <a:xfrm>
            <a:off x="4572000" y="1541345"/>
            <a:ext cx="0" cy="2819025"/>
          </a:xfrm>
          <a:prstGeom prst="straightConnector1">
            <a:avLst/>
          </a:prstGeom>
          <a:noFill/>
          <a:ln w="38100" cap="flat" cmpd="sng">
            <a:solidFill>
              <a:schemeClr val="dk2"/>
            </a:solidFill>
            <a:prstDash val="solid"/>
            <a:round/>
            <a:headEnd type="none" w="sm" len="sm"/>
            <a:tailEnd type="none" w="sm" len="sm"/>
          </a:ln>
        </p:spPr>
      </p:cxnSp>
      <p:cxnSp>
        <p:nvCxnSpPr>
          <p:cNvPr id="139" name="Google Shape;139;g27c938ce799_0_243"/>
          <p:cNvCxnSpPr>
            <a:cxnSpLocks/>
            <a:stCxn id="140" idx="2"/>
          </p:cNvCxnSpPr>
          <p:nvPr/>
        </p:nvCxnSpPr>
        <p:spPr>
          <a:xfrm flipH="1">
            <a:off x="6786657" y="2646910"/>
            <a:ext cx="5138" cy="2918072"/>
          </a:xfrm>
          <a:prstGeom prst="straightConnector1">
            <a:avLst/>
          </a:prstGeom>
          <a:noFill/>
          <a:ln w="38100" cap="flat" cmpd="sng">
            <a:solidFill>
              <a:schemeClr val="dk2"/>
            </a:solidFill>
            <a:prstDash val="solid"/>
            <a:round/>
            <a:headEnd type="none" w="sm" len="sm"/>
            <a:tailEnd type="none" w="sm" len="sm"/>
          </a:ln>
        </p:spPr>
      </p:cxnSp>
      <p:cxnSp>
        <p:nvCxnSpPr>
          <p:cNvPr id="141" name="Google Shape;141;g27c938ce799_0_243"/>
          <p:cNvCxnSpPr>
            <a:stCxn id="142" idx="2"/>
            <a:endCxn id="143" idx="0"/>
          </p:cNvCxnSpPr>
          <p:nvPr/>
        </p:nvCxnSpPr>
        <p:spPr>
          <a:xfrm flipH="1">
            <a:off x="2317950" y="2661338"/>
            <a:ext cx="13500" cy="2707425"/>
          </a:xfrm>
          <a:prstGeom prst="straightConnector1">
            <a:avLst/>
          </a:prstGeom>
          <a:noFill/>
          <a:ln w="38100" cap="flat" cmpd="sng">
            <a:solidFill>
              <a:schemeClr val="dk2"/>
            </a:solidFill>
            <a:prstDash val="solid"/>
            <a:round/>
            <a:headEnd type="none" w="sm" len="sm"/>
            <a:tailEnd type="none" w="sm" len="sm"/>
          </a:ln>
        </p:spPr>
      </p:cxnSp>
      <p:sp>
        <p:nvSpPr>
          <p:cNvPr id="138" name="Google Shape;138;g27c938ce799_0_243"/>
          <p:cNvSpPr/>
          <p:nvPr/>
        </p:nvSpPr>
        <p:spPr>
          <a:xfrm>
            <a:off x="1322325" y="938120"/>
            <a:ext cx="6499350" cy="603225"/>
          </a:xfrm>
          <a:prstGeom prst="roundRect">
            <a:avLst>
              <a:gd name="adj" fmla="val 16667"/>
            </a:avLst>
          </a:prstGeom>
          <a:solidFill>
            <a:srgbClr val="FFF2CC"/>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endParaRPr sz="1650" b="1">
              <a:latin typeface="Calibri"/>
              <a:ea typeface="Calibri"/>
              <a:cs typeface="Calibri"/>
              <a:sym typeface="Calibri"/>
            </a:endParaRPr>
          </a:p>
          <a:p>
            <a:pPr algn="ctr">
              <a:buClr>
                <a:srgbClr val="000000"/>
              </a:buClr>
              <a:buSzPts val="1800"/>
            </a:pPr>
            <a:r>
              <a:rPr lang="en-US" sz="1650" b="1">
                <a:latin typeface="Calibri"/>
                <a:ea typeface="Calibri"/>
                <a:cs typeface="Calibri"/>
                <a:sym typeface="Calibri"/>
              </a:rPr>
              <a:t>Pupil Inclusion &amp; Support Manager</a:t>
            </a:r>
            <a:endParaRPr sz="1200">
              <a:latin typeface="Calibri"/>
              <a:ea typeface="Calibri"/>
              <a:cs typeface="Calibri"/>
              <a:sym typeface="Calibri"/>
            </a:endParaRPr>
          </a:p>
          <a:p>
            <a:pPr algn="ctr">
              <a:buClr>
                <a:srgbClr val="000000"/>
              </a:buClr>
              <a:buSzPts val="1800"/>
            </a:pPr>
            <a:r>
              <a:rPr lang="en-US" sz="1050">
                <a:latin typeface="Calibri"/>
                <a:ea typeface="Calibri"/>
                <a:cs typeface="Calibri"/>
                <a:sym typeface="Calibri"/>
              </a:rPr>
              <a:t>Al Whitelaw 07562 434 921</a:t>
            </a:r>
            <a:endParaRPr sz="1050">
              <a:latin typeface="Calibri"/>
              <a:ea typeface="Calibri"/>
              <a:cs typeface="Calibri"/>
              <a:sym typeface="Calibri"/>
            </a:endParaRPr>
          </a:p>
          <a:p>
            <a:pPr algn="ctr">
              <a:buClr>
                <a:srgbClr val="000000"/>
              </a:buClr>
              <a:buSzPts val="2600"/>
            </a:pPr>
            <a:endParaRPr sz="1650" i="1">
              <a:latin typeface="Calibri"/>
              <a:ea typeface="Calibri"/>
              <a:cs typeface="Calibri"/>
              <a:sym typeface="Calibri"/>
            </a:endParaRPr>
          </a:p>
        </p:txBody>
      </p:sp>
      <p:cxnSp>
        <p:nvCxnSpPr>
          <p:cNvPr id="144" name="Google Shape;144;g27c938ce799_0_243"/>
          <p:cNvCxnSpPr>
            <a:stCxn id="138" idx="2"/>
            <a:endCxn id="138" idx="2"/>
          </p:cNvCxnSpPr>
          <p:nvPr/>
        </p:nvCxnSpPr>
        <p:spPr>
          <a:xfrm>
            <a:off x="4572000" y="1541345"/>
            <a:ext cx="0" cy="0"/>
          </a:xfrm>
          <a:prstGeom prst="straightConnector1">
            <a:avLst/>
          </a:prstGeom>
          <a:noFill/>
          <a:ln w="9525" cap="flat" cmpd="sng">
            <a:solidFill>
              <a:schemeClr val="dk2"/>
            </a:solidFill>
            <a:prstDash val="solid"/>
            <a:round/>
            <a:headEnd type="none" w="sm" len="sm"/>
            <a:tailEnd type="none" w="sm" len="sm"/>
          </a:ln>
        </p:spPr>
      </p:cxnSp>
      <p:cxnSp>
        <p:nvCxnSpPr>
          <p:cNvPr id="145" name="Google Shape;145;g27c938ce799_0_243"/>
          <p:cNvCxnSpPr/>
          <p:nvPr/>
        </p:nvCxnSpPr>
        <p:spPr>
          <a:xfrm rot="-5400000" flipH="1">
            <a:off x="2157075" y="4820885"/>
            <a:ext cx="450" cy="450"/>
          </a:xfrm>
          <a:prstGeom prst="bentConnector3">
            <a:avLst>
              <a:gd name="adj1" fmla="val 50000"/>
            </a:avLst>
          </a:prstGeom>
          <a:noFill/>
          <a:ln w="9525" cap="flat" cmpd="sng">
            <a:solidFill>
              <a:schemeClr val="dk2"/>
            </a:solidFill>
            <a:prstDash val="dashDot"/>
            <a:round/>
            <a:headEnd type="none" w="sm" len="sm"/>
            <a:tailEnd type="none" w="sm" len="sm"/>
          </a:ln>
        </p:spPr>
      </p:cxnSp>
      <p:cxnSp>
        <p:nvCxnSpPr>
          <p:cNvPr id="146" name="Google Shape;146;g27c938ce799_0_243"/>
          <p:cNvCxnSpPr/>
          <p:nvPr/>
        </p:nvCxnSpPr>
        <p:spPr>
          <a:xfrm>
            <a:off x="4667569" y="1716281"/>
            <a:ext cx="0" cy="0"/>
          </a:xfrm>
          <a:prstGeom prst="straightConnector1">
            <a:avLst/>
          </a:prstGeom>
          <a:noFill/>
          <a:ln w="9525" cap="flat" cmpd="sng">
            <a:solidFill>
              <a:schemeClr val="dk2"/>
            </a:solidFill>
            <a:prstDash val="solid"/>
            <a:round/>
            <a:headEnd type="none" w="sm" len="sm"/>
            <a:tailEnd type="none" w="sm" len="sm"/>
          </a:ln>
        </p:spPr>
      </p:cxnSp>
      <p:sp>
        <p:nvSpPr>
          <p:cNvPr id="142" name="Google Shape;142;g27c938ce799_0_243"/>
          <p:cNvSpPr/>
          <p:nvPr/>
        </p:nvSpPr>
        <p:spPr>
          <a:xfrm>
            <a:off x="1322325" y="2199863"/>
            <a:ext cx="2018250" cy="461475"/>
          </a:xfrm>
          <a:prstGeom prst="roundRect">
            <a:avLst>
              <a:gd name="adj" fmla="val 16667"/>
            </a:avLst>
          </a:prstGeom>
          <a:solidFill>
            <a:srgbClr val="FFD966"/>
          </a:solidFill>
          <a:ln w="38100" cap="flat" cmpd="sng">
            <a:solidFill>
              <a:schemeClr val="dk2"/>
            </a:solidFill>
            <a:prstDash val="solid"/>
            <a:round/>
            <a:headEnd type="none" w="sm" len="sm"/>
            <a:tailEnd type="none" w="sm" len="sm"/>
          </a:ln>
        </p:spPr>
        <p:txBody>
          <a:bodyPr spcFirstLastPara="1" wrap="square" lIns="68569" tIns="68569" rIns="68569" bIns="68569" anchor="t" anchorCtr="0">
            <a:noAutofit/>
          </a:bodyPr>
          <a:lstStyle/>
          <a:p>
            <a:pPr algn="ctr">
              <a:buClr>
                <a:srgbClr val="000000"/>
              </a:buClr>
              <a:buSzPts val="1800"/>
            </a:pPr>
            <a:r>
              <a:rPr lang="en-US" sz="1200" b="1">
                <a:latin typeface="Calibri"/>
                <a:ea typeface="Calibri"/>
                <a:cs typeface="Calibri"/>
                <a:sym typeface="Calibri"/>
              </a:rPr>
              <a:t>Education Welfare Service</a:t>
            </a:r>
            <a:endParaRPr sz="1050">
              <a:latin typeface="Calibri"/>
              <a:ea typeface="Calibri"/>
              <a:cs typeface="Calibri"/>
              <a:sym typeface="Calibri"/>
            </a:endParaRPr>
          </a:p>
        </p:txBody>
      </p:sp>
      <p:sp>
        <p:nvSpPr>
          <p:cNvPr id="147" name="Google Shape;147;g27c938ce799_0_243"/>
          <p:cNvSpPr/>
          <p:nvPr/>
        </p:nvSpPr>
        <p:spPr>
          <a:xfrm>
            <a:off x="3581522" y="2190126"/>
            <a:ext cx="1939500" cy="461475"/>
          </a:xfrm>
          <a:prstGeom prst="roundRect">
            <a:avLst>
              <a:gd name="adj" fmla="val 16667"/>
            </a:avLst>
          </a:prstGeom>
          <a:solidFill>
            <a:srgbClr val="F6B26B"/>
          </a:solidFill>
          <a:ln w="38100" cap="flat" cmpd="sng">
            <a:solidFill>
              <a:schemeClr val="dk2"/>
            </a:solidFill>
            <a:prstDash val="solid"/>
            <a:round/>
            <a:headEnd type="none" w="sm" len="sm"/>
            <a:tailEnd type="none" w="sm" len="sm"/>
          </a:ln>
        </p:spPr>
        <p:txBody>
          <a:bodyPr spcFirstLastPara="1" wrap="square" lIns="68569" tIns="68569" rIns="68569" bIns="68569" anchor="t" anchorCtr="0">
            <a:noAutofit/>
          </a:bodyPr>
          <a:lstStyle/>
          <a:p>
            <a:pPr algn="ctr">
              <a:buClr>
                <a:srgbClr val="000000"/>
              </a:buClr>
              <a:buSzPts val="1800"/>
            </a:pPr>
            <a:r>
              <a:rPr lang="en-US" sz="1200" b="1" dirty="0">
                <a:latin typeface="Calibri"/>
                <a:ea typeface="Calibri"/>
                <a:cs typeface="Calibri"/>
                <a:sym typeface="Calibri"/>
              </a:rPr>
              <a:t>Inclusion &amp; Access Team</a:t>
            </a:r>
            <a:endParaRPr sz="1200" b="1" dirty="0">
              <a:latin typeface="Calibri"/>
              <a:ea typeface="Calibri"/>
              <a:cs typeface="Calibri"/>
              <a:sym typeface="Calibri"/>
            </a:endParaRPr>
          </a:p>
        </p:txBody>
      </p:sp>
      <p:sp>
        <p:nvSpPr>
          <p:cNvPr id="140" name="Google Shape;140;g27c938ce799_0_243"/>
          <p:cNvSpPr/>
          <p:nvPr/>
        </p:nvSpPr>
        <p:spPr>
          <a:xfrm>
            <a:off x="5762082" y="2212884"/>
            <a:ext cx="2059425" cy="434025"/>
          </a:xfrm>
          <a:prstGeom prst="roundRect">
            <a:avLst>
              <a:gd name="adj" fmla="val 16667"/>
            </a:avLst>
          </a:prstGeom>
          <a:solidFill>
            <a:srgbClr val="B6D7A8"/>
          </a:solidFill>
          <a:ln w="38100" cap="flat" cmpd="sng">
            <a:solidFill>
              <a:schemeClr val="dk2"/>
            </a:solidFill>
            <a:prstDash val="solid"/>
            <a:round/>
            <a:headEnd type="none" w="sm" len="sm"/>
            <a:tailEnd type="none" w="sm" len="sm"/>
          </a:ln>
        </p:spPr>
        <p:txBody>
          <a:bodyPr spcFirstLastPara="1" wrap="square" lIns="68569" tIns="68569" rIns="68569" bIns="68569" anchor="t" anchorCtr="0">
            <a:noAutofit/>
          </a:bodyPr>
          <a:lstStyle/>
          <a:p>
            <a:pPr algn="ctr">
              <a:buClr>
                <a:srgbClr val="000000"/>
              </a:buClr>
              <a:buSzPts val="1800"/>
            </a:pPr>
            <a:r>
              <a:rPr lang="en-US" sz="1200" b="1" dirty="0">
                <a:latin typeface="Calibri"/>
                <a:ea typeface="Calibri"/>
                <a:cs typeface="Calibri"/>
                <a:sym typeface="Calibri"/>
              </a:rPr>
              <a:t>SEMH Intervention Service</a:t>
            </a:r>
            <a:endParaRPr sz="1050" dirty="0">
              <a:latin typeface="Calibri"/>
              <a:ea typeface="Calibri"/>
              <a:cs typeface="Calibri"/>
              <a:sym typeface="Calibri"/>
            </a:endParaRPr>
          </a:p>
        </p:txBody>
      </p:sp>
      <p:sp>
        <p:nvSpPr>
          <p:cNvPr id="148" name="Google Shape;148;g27c938ce799_0_243"/>
          <p:cNvSpPr/>
          <p:nvPr/>
        </p:nvSpPr>
        <p:spPr>
          <a:xfrm>
            <a:off x="5762080" y="2777097"/>
            <a:ext cx="2059650" cy="516375"/>
          </a:xfrm>
          <a:prstGeom prst="roundRect">
            <a:avLst>
              <a:gd name="adj" fmla="val 16667"/>
            </a:avLst>
          </a:prstGeom>
          <a:solidFill>
            <a:srgbClr val="B6D7A8"/>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200" b="1" dirty="0">
                <a:latin typeface="Calibri"/>
                <a:ea typeface="Calibri"/>
                <a:cs typeface="Calibri"/>
                <a:sym typeface="Calibri"/>
              </a:rPr>
              <a:t>SEMH Coordinator</a:t>
            </a:r>
          </a:p>
          <a:p>
            <a:pPr algn="ctr">
              <a:buClr>
                <a:srgbClr val="000000"/>
              </a:buClr>
              <a:buSzPts val="1800"/>
            </a:pPr>
            <a:r>
              <a:rPr lang="en-US" sz="1050" b="1" dirty="0">
                <a:latin typeface="Calibri"/>
                <a:ea typeface="Calibri"/>
                <a:cs typeface="Calibri"/>
                <a:sym typeface="Calibri"/>
              </a:rPr>
              <a:t>Debbie Nayar</a:t>
            </a:r>
          </a:p>
        </p:txBody>
      </p:sp>
      <p:sp>
        <p:nvSpPr>
          <p:cNvPr id="149" name="Google Shape;149;g27c938ce799_0_243"/>
          <p:cNvSpPr/>
          <p:nvPr/>
        </p:nvSpPr>
        <p:spPr>
          <a:xfrm>
            <a:off x="3581521" y="2789801"/>
            <a:ext cx="1939500" cy="564525"/>
          </a:xfrm>
          <a:prstGeom prst="roundRect">
            <a:avLst>
              <a:gd name="adj" fmla="val 16667"/>
            </a:avLst>
          </a:prstGeom>
          <a:solidFill>
            <a:srgbClr val="F6B26B"/>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200" b="1" dirty="0">
                <a:solidFill>
                  <a:srgbClr val="FFFF00"/>
                </a:solidFill>
                <a:latin typeface="Calibri"/>
                <a:ea typeface="Calibri"/>
                <a:cs typeface="Calibri"/>
                <a:sym typeface="Calibri"/>
              </a:rPr>
              <a:t>Inclusion &amp; Access Manager</a:t>
            </a:r>
            <a:endParaRPr sz="1200" b="1" dirty="0">
              <a:solidFill>
                <a:srgbClr val="FFFF00"/>
              </a:solidFill>
              <a:latin typeface="Calibri"/>
              <a:ea typeface="Calibri"/>
              <a:cs typeface="Calibri"/>
              <a:sym typeface="Calibri"/>
            </a:endParaRPr>
          </a:p>
          <a:p>
            <a:pPr algn="ctr">
              <a:buClr>
                <a:srgbClr val="000000"/>
              </a:buClr>
              <a:buSzPts val="1800"/>
            </a:pPr>
            <a:r>
              <a:rPr lang="en-US" sz="1050" dirty="0">
                <a:solidFill>
                  <a:srgbClr val="FFFF00"/>
                </a:solidFill>
                <a:latin typeface="Calibri"/>
                <a:ea typeface="Calibri"/>
                <a:cs typeface="Calibri"/>
                <a:sym typeface="Calibri"/>
              </a:rPr>
              <a:t>Rosie Gossage – Mat Leave</a:t>
            </a:r>
            <a:endParaRPr sz="1050" dirty="0">
              <a:solidFill>
                <a:srgbClr val="FFFF00"/>
              </a:solidFill>
              <a:latin typeface="Calibri"/>
              <a:ea typeface="Calibri"/>
              <a:cs typeface="Calibri"/>
              <a:sym typeface="Calibri"/>
            </a:endParaRPr>
          </a:p>
        </p:txBody>
      </p:sp>
      <p:sp>
        <p:nvSpPr>
          <p:cNvPr id="150" name="Google Shape;150;g27c938ce799_0_243"/>
          <p:cNvSpPr/>
          <p:nvPr/>
        </p:nvSpPr>
        <p:spPr>
          <a:xfrm>
            <a:off x="1322213" y="2795456"/>
            <a:ext cx="2018250" cy="516375"/>
          </a:xfrm>
          <a:prstGeom prst="roundRect">
            <a:avLst>
              <a:gd name="adj" fmla="val 16667"/>
            </a:avLst>
          </a:prstGeom>
          <a:solidFill>
            <a:srgbClr val="FFD966"/>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200" b="1" dirty="0">
                <a:latin typeface="Calibri"/>
                <a:ea typeface="Calibri"/>
                <a:cs typeface="Calibri"/>
                <a:sym typeface="Calibri"/>
              </a:rPr>
              <a:t>Education Welfare Coordinator</a:t>
            </a:r>
            <a:endParaRPr sz="1200" b="1" dirty="0">
              <a:latin typeface="Calibri"/>
              <a:ea typeface="Calibri"/>
              <a:cs typeface="Calibri"/>
              <a:sym typeface="Calibri"/>
            </a:endParaRPr>
          </a:p>
          <a:p>
            <a:pPr algn="ctr">
              <a:buClr>
                <a:srgbClr val="000000"/>
              </a:buClr>
              <a:buSzPts val="1800"/>
            </a:pPr>
            <a:r>
              <a:rPr lang="nb-NO" sz="1050" b="1" dirty="0">
                <a:latin typeface="Calibri"/>
                <a:ea typeface="Calibri"/>
                <a:cs typeface="Calibri"/>
                <a:sym typeface="Calibri"/>
              </a:rPr>
              <a:t>Annette Taylor</a:t>
            </a:r>
          </a:p>
        </p:txBody>
      </p:sp>
      <p:cxnSp>
        <p:nvCxnSpPr>
          <p:cNvPr id="151" name="Google Shape;151;g27c938ce799_0_243"/>
          <p:cNvCxnSpPr>
            <a:stCxn id="147" idx="1"/>
            <a:endCxn id="147" idx="1"/>
          </p:cNvCxnSpPr>
          <p:nvPr/>
        </p:nvCxnSpPr>
        <p:spPr>
          <a:xfrm>
            <a:off x="3581522" y="2420864"/>
            <a:ext cx="0" cy="0"/>
          </a:xfrm>
          <a:prstGeom prst="straightConnector1">
            <a:avLst/>
          </a:prstGeom>
          <a:noFill/>
          <a:ln w="9525" cap="flat" cmpd="sng">
            <a:solidFill>
              <a:schemeClr val="dk2"/>
            </a:solidFill>
            <a:prstDash val="solid"/>
            <a:round/>
            <a:headEnd type="none" w="sm" len="sm"/>
            <a:tailEnd type="none" w="sm" len="sm"/>
          </a:ln>
        </p:spPr>
      </p:cxnSp>
      <p:cxnSp>
        <p:nvCxnSpPr>
          <p:cNvPr id="152" name="Google Shape;152;g27c938ce799_0_243"/>
          <p:cNvCxnSpPr/>
          <p:nvPr/>
        </p:nvCxnSpPr>
        <p:spPr>
          <a:xfrm>
            <a:off x="4712063" y="1743750"/>
            <a:ext cx="0" cy="0"/>
          </a:xfrm>
          <a:prstGeom prst="straightConnector1">
            <a:avLst/>
          </a:prstGeom>
          <a:noFill/>
          <a:ln w="9525" cap="flat" cmpd="sng">
            <a:solidFill>
              <a:schemeClr val="dk2"/>
            </a:solidFill>
            <a:prstDash val="solid"/>
            <a:round/>
            <a:headEnd type="none" w="sm" len="sm"/>
            <a:tailEnd type="none" w="sm" len="sm"/>
          </a:ln>
        </p:spPr>
      </p:cxnSp>
      <p:sp>
        <p:nvSpPr>
          <p:cNvPr id="153" name="Google Shape;153;g27c938ce799_0_243"/>
          <p:cNvSpPr/>
          <p:nvPr/>
        </p:nvSpPr>
        <p:spPr>
          <a:xfrm>
            <a:off x="1308731" y="3438788"/>
            <a:ext cx="2018250" cy="516375"/>
          </a:xfrm>
          <a:prstGeom prst="roundRect">
            <a:avLst>
              <a:gd name="adj" fmla="val 16667"/>
            </a:avLst>
          </a:prstGeom>
          <a:solidFill>
            <a:srgbClr val="FFD966"/>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200" b="1" dirty="0">
                <a:latin typeface="Calibri"/>
                <a:ea typeface="Calibri"/>
                <a:cs typeface="Calibri"/>
                <a:sym typeface="Calibri"/>
              </a:rPr>
              <a:t>Education Welfare Officer</a:t>
            </a:r>
            <a:endParaRPr sz="1200" b="1" dirty="0">
              <a:latin typeface="Calibri"/>
              <a:ea typeface="Calibri"/>
              <a:cs typeface="Calibri"/>
              <a:sym typeface="Calibri"/>
            </a:endParaRPr>
          </a:p>
          <a:p>
            <a:pPr algn="ctr">
              <a:buClr>
                <a:srgbClr val="000000"/>
              </a:buClr>
              <a:buSzPts val="1800"/>
            </a:pPr>
            <a:r>
              <a:rPr lang="en-US" sz="1050" dirty="0">
                <a:latin typeface="Calibri"/>
                <a:ea typeface="Calibri"/>
                <a:cs typeface="Calibri"/>
                <a:sym typeface="Calibri"/>
              </a:rPr>
              <a:t>Amber Chapman (FT)</a:t>
            </a:r>
            <a:endParaRPr sz="1050" dirty="0">
              <a:latin typeface="Calibri"/>
              <a:ea typeface="Calibri"/>
              <a:cs typeface="Calibri"/>
              <a:sym typeface="Calibri"/>
            </a:endParaRPr>
          </a:p>
        </p:txBody>
      </p:sp>
      <p:sp>
        <p:nvSpPr>
          <p:cNvPr id="154" name="Google Shape;154;g27c938ce799_0_243"/>
          <p:cNvSpPr/>
          <p:nvPr/>
        </p:nvSpPr>
        <p:spPr>
          <a:xfrm>
            <a:off x="1308731" y="4082119"/>
            <a:ext cx="2018250" cy="516375"/>
          </a:xfrm>
          <a:prstGeom prst="roundRect">
            <a:avLst>
              <a:gd name="adj" fmla="val 16667"/>
            </a:avLst>
          </a:prstGeom>
          <a:solidFill>
            <a:srgbClr val="FFD966"/>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200" b="1" dirty="0">
                <a:latin typeface="Calibri"/>
                <a:ea typeface="Calibri"/>
                <a:cs typeface="Calibri"/>
                <a:sym typeface="Calibri"/>
              </a:rPr>
              <a:t>Education Welfare Officer</a:t>
            </a:r>
            <a:endParaRPr sz="1200" b="1" dirty="0">
              <a:latin typeface="Calibri"/>
              <a:ea typeface="Calibri"/>
              <a:cs typeface="Calibri"/>
              <a:sym typeface="Calibri"/>
            </a:endParaRPr>
          </a:p>
          <a:p>
            <a:pPr algn="ctr">
              <a:buClr>
                <a:srgbClr val="000000"/>
              </a:buClr>
              <a:buSzPts val="1800"/>
            </a:pPr>
            <a:r>
              <a:rPr lang="en-US" sz="1050" dirty="0">
                <a:latin typeface="Calibri"/>
                <a:ea typeface="Calibri"/>
                <a:cs typeface="Calibri"/>
                <a:sym typeface="Calibri"/>
              </a:rPr>
              <a:t>Wendy </a:t>
            </a:r>
            <a:r>
              <a:rPr lang="en-US" sz="1050" dirty="0" err="1">
                <a:latin typeface="Calibri"/>
                <a:ea typeface="Calibri"/>
                <a:cs typeface="Calibri"/>
                <a:sym typeface="Calibri"/>
              </a:rPr>
              <a:t>Bould</a:t>
            </a:r>
            <a:r>
              <a:rPr lang="en-US" sz="1050" dirty="0">
                <a:latin typeface="Calibri"/>
                <a:ea typeface="Calibri"/>
                <a:cs typeface="Calibri"/>
                <a:sym typeface="Calibri"/>
              </a:rPr>
              <a:t> (FT)</a:t>
            </a:r>
            <a:endParaRPr sz="1050" dirty="0">
              <a:latin typeface="Calibri"/>
              <a:ea typeface="Calibri"/>
              <a:cs typeface="Calibri"/>
              <a:sym typeface="Calibri"/>
            </a:endParaRPr>
          </a:p>
        </p:txBody>
      </p:sp>
      <p:sp>
        <p:nvSpPr>
          <p:cNvPr id="155" name="Google Shape;155;g27c938ce799_0_243"/>
          <p:cNvSpPr/>
          <p:nvPr/>
        </p:nvSpPr>
        <p:spPr>
          <a:xfrm>
            <a:off x="3581521" y="3492504"/>
            <a:ext cx="1963800" cy="564525"/>
          </a:xfrm>
          <a:prstGeom prst="roundRect">
            <a:avLst>
              <a:gd name="adj" fmla="val 16667"/>
            </a:avLst>
          </a:prstGeom>
          <a:solidFill>
            <a:srgbClr val="F6B26B"/>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200" b="1" dirty="0">
                <a:latin typeface="Calibri"/>
                <a:ea typeface="Calibri"/>
                <a:cs typeface="Calibri"/>
                <a:sym typeface="Calibri"/>
              </a:rPr>
              <a:t>Elective Home Education Coordinator </a:t>
            </a:r>
            <a:endParaRPr sz="1200" b="1" dirty="0">
              <a:latin typeface="Calibri"/>
              <a:ea typeface="Calibri"/>
              <a:cs typeface="Calibri"/>
              <a:sym typeface="Calibri"/>
            </a:endParaRPr>
          </a:p>
          <a:p>
            <a:pPr algn="ctr">
              <a:buClr>
                <a:srgbClr val="000000"/>
              </a:buClr>
              <a:buSzPts val="1800"/>
            </a:pPr>
            <a:r>
              <a:rPr lang="en-US" sz="1050" dirty="0">
                <a:latin typeface="Calibri"/>
                <a:ea typeface="Calibri"/>
                <a:cs typeface="Calibri"/>
                <a:sym typeface="Calibri"/>
              </a:rPr>
              <a:t>Harmit </a:t>
            </a:r>
            <a:r>
              <a:rPr lang="en-US" sz="1050" dirty="0" err="1">
                <a:latin typeface="Calibri"/>
                <a:ea typeface="Calibri"/>
                <a:cs typeface="Calibri"/>
                <a:sym typeface="Calibri"/>
              </a:rPr>
              <a:t>Thiara</a:t>
            </a:r>
            <a:endParaRPr sz="1050" dirty="0">
              <a:latin typeface="Calibri"/>
              <a:ea typeface="Calibri"/>
              <a:cs typeface="Calibri"/>
              <a:sym typeface="Calibri"/>
            </a:endParaRPr>
          </a:p>
        </p:txBody>
      </p:sp>
      <p:sp>
        <p:nvSpPr>
          <p:cNvPr id="156" name="Google Shape;156;g27c938ce799_0_243"/>
          <p:cNvSpPr/>
          <p:nvPr/>
        </p:nvSpPr>
        <p:spPr>
          <a:xfrm>
            <a:off x="3581521" y="4195208"/>
            <a:ext cx="1968300" cy="552600"/>
          </a:xfrm>
          <a:prstGeom prst="roundRect">
            <a:avLst>
              <a:gd name="adj" fmla="val 16667"/>
            </a:avLst>
          </a:prstGeom>
          <a:solidFill>
            <a:srgbClr val="F6B26B"/>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050" b="1" dirty="0">
                <a:latin typeface="Calibri"/>
                <a:ea typeface="Calibri"/>
                <a:cs typeface="Calibri"/>
                <a:sym typeface="Calibri"/>
              </a:rPr>
              <a:t>Children Missing in Education Coordinator</a:t>
            </a:r>
            <a:endParaRPr sz="1050" b="1" dirty="0">
              <a:latin typeface="Calibri"/>
              <a:ea typeface="Calibri"/>
              <a:cs typeface="Calibri"/>
              <a:sym typeface="Calibri"/>
            </a:endParaRPr>
          </a:p>
          <a:p>
            <a:pPr algn="ctr">
              <a:buClr>
                <a:srgbClr val="000000"/>
              </a:buClr>
              <a:buSzPts val="1800"/>
            </a:pPr>
            <a:r>
              <a:rPr lang="en-US" sz="1050" dirty="0">
                <a:latin typeface="Calibri"/>
                <a:ea typeface="Calibri"/>
                <a:cs typeface="Calibri"/>
                <a:sym typeface="Calibri"/>
              </a:rPr>
              <a:t> Nico </a:t>
            </a:r>
            <a:r>
              <a:rPr lang="en-US" sz="1050" dirty="0" err="1">
                <a:latin typeface="Calibri"/>
                <a:ea typeface="Calibri"/>
                <a:cs typeface="Calibri"/>
                <a:sym typeface="Calibri"/>
              </a:rPr>
              <a:t>Auckbur</a:t>
            </a:r>
            <a:endParaRPr lang="en-US" sz="1050" dirty="0">
              <a:latin typeface="Calibri"/>
              <a:ea typeface="Calibri"/>
              <a:cs typeface="Calibri"/>
              <a:sym typeface="Calibri"/>
            </a:endParaRPr>
          </a:p>
        </p:txBody>
      </p:sp>
      <p:sp>
        <p:nvSpPr>
          <p:cNvPr id="157" name="Google Shape;157;g27c938ce799_0_243"/>
          <p:cNvSpPr/>
          <p:nvPr/>
        </p:nvSpPr>
        <p:spPr>
          <a:xfrm>
            <a:off x="5756833" y="3423654"/>
            <a:ext cx="2059650" cy="516375"/>
          </a:xfrm>
          <a:prstGeom prst="roundRect">
            <a:avLst>
              <a:gd name="adj" fmla="val 16667"/>
            </a:avLst>
          </a:prstGeom>
          <a:solidFill>
            <a:srgbClr val="B6D7A8"/>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200" b="1" dirty="0">
                <a:latin typeface="Calibri"/>
                <a:ea typeface="Calibri"/>
                <a:cs typeface="Calibri"/>
                <a:sym typeface="Calibri"/>
              </a:rPr>
              <a:t>SEMH Coach/Mentor</a:t>
            </a:r>
          </a:p>
          <a:p>
            <a:pPr algn="ctr">
              <a:buClr>
                <a:srgbClr val="000000"/>
              </a:buClr>
              <a:buSzPts val="1800"/>
            </a:pPr>
            <a:r>
              <a:rPr lang="en-US" sz="1050" dirty="0">
                <a:latin typeface="Calibri"/>
                <a:ea typeface="Calibri"/>
                <a:cs typeface="Calibri"/>
                <a:sym typeface="Calibri"/>
              </a:rPr>
              <a:t>Tori Tompkins</a:t>
            </a:r>
          </a:p>
        </p:txBody>
      </p:sp>
      <p:sp>
        <p:nvSpPr>
          <p:cNvPr id="158" name="Google Shape;158;g27c938ce799_0_243"/>
          <p:cNvSpPr/>
          <p:nvPr/>
        </p:nvSpPr>
        <p:spPr>
          <a:xfrm>
            <a:off x="5756832" y="4714105"/>
            <a:ext cx="2059650" cy="516375"/>
          </a:xfrm>
          <a:prstGeom prst="roundRect">
            <a:avLst>
              <a:gd name="adj" fmla="val 16667"/>
            </a:avLst>
          </a:prstGeom>
          <a:solidFill>
            <a:srgbClr val="B6D7A8"/>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200" b="1" dirty="0">
                <a:latin typeface="Calibri"/>
                <a:ea typeface="Calibri"/>
                <a:cs typeface="Calibri"/>
                <a:sym typeface="Calibri"/>
              </a:rPr>
              <a:t>SEMH Coach/Mentor</a:t>
            </a:r>
          </a:p>
          <a:p>
            <a:pPr algn="ctr">
              <a:buClr>
                <a:srgbClr val="000000"/>
              </a:buClr>
              <a:buSzPts val="1800"/>
            </a:pPr>
            <a:r>
              <a:rPr lang="en-US" sz="1050" dirty="0">
                <a:latin typeface="Calibri"/>
                <a:ea typeface="Calibri"/>
                <a:cs typeface="Calibri"/>
                <a:sym typeface="Calibri"/>
              </a:rPr>
              <a:t>Zoe </a:t>
            </a:r>
            <a:r>
              <a:rPr lang="en-US" sz="1050" dirty="0" err="1">
                <a:latin typeface="Calibri"/>
                <a:ea typeface="Calibri"/>
                <a:cs typeface="Calibri"/>
                <a:sym typeface="Calibri"/>
              </a:rPr>
              <a:t>Toynton</a:t>
            </a:r>
            <a:endParaRPr lang="en-US" sz="1050" dirty="0">
              <a:latin typeface="Calibri"/>
              <a:ea typeface="Calibri"/>
              <a:cs typeface="Calibri"/>
              <a:sym typeface="Calibri"/>
            </a:endParaRPr>
          </a:p>
        </p:txBody>
      </p:sp>
      <p:sp>
        <p:nvSpPr>
          <p:cNvPr id="159" name="Google Shape;159;g27c938ce799_0_243"/>
          <p:cNvSpPr/>
          <p:nvPr/>
        </p:nvSpPr>
        <p:spPr>
          <a:xfrm>
            <a:off x="1308731" y="4725469"/>
            <a:ext cx="2018250" cy="516375"/>
          </a:xfrm>
          <a:prstGeom prst="roundRect">
            <a:avLst>
              <a:gd name="adj" fmla="val 16667"/>
            </a:avLst>
          </a:prstGeom>
          <a:solidFill>
            <a:srgbClr val="FFD966"/>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200" b="1" dirty="0">
                <a:latin typeface="Calibri"/>
                <a:ea typeface="Calibri"/>
                <a:cs typeface="Calibri"/>
                <a:sym typeface="Calibri"/>
              </a:rPr>
              <a:t>Education Welfare Officer</a:t>
            </a:r>
            <a:endParaRPr sz="1200" b="1" dirty="0">
              <a:latin typeface="Calibri"/>
              <a:ea typeface="Calibri"/>
              <a:cs typeface="Calibri"/>
              <a:sym typeface="Calibri"/>
            </a:endParaRPr>
          </a:p>
          <a:p>
            <a:pPr algn="ctr">
              <a:buClr>
                <a:srgbClr val="000000"/>
              </a:buClr>
              <a:buSzPts val="1800"/>
            </a:pPr>
            <a:r>
              <a:rPr lang="nb-NO" sz="1050" dirty="0">
                <a:latin typeface="Calibri"/>
                <a:ea typeface="Calibri"/>
                <a:cs typeface="Calibri"/>
                <a:sym typeface="Calibri"/>
              </a:rPr>
              <a:t>Jo Barnes (0.6) </a:t>
            </a:r>
          </a:p>
        </p:txBody>
      </p:sp>
      <p:sp>
        <p:nvSpPr>
          <p:cNvPr id="160" name="Google Shape;160;g27c938ce799_0_243"/>
          <p:cNvSpPr/>
          <p:nvPr/>
        </p:nvSpPr>
        <p:spPr>
          <a:xfrm>
            <a:off x="5756832" y="4070211"/>
            <a:ext cx="2059650" cy="516375"/>
          </a:xfrm>
          <a:prstGeom prst="roundRect">
            <a:avLst>
              <a:gd name="adj" fmla="val 16667"/>
            </a:avLst>
          </a:prstGeom>
          <a:solidFill>
            <a:srgbClr val="B6D7A8"/>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200" b="1" dirty="0">
                <a:latin typeface="Calibri"/>
                <a:ea typeface="Calibri"/>
                <a:cs typeface="Calibri"/>
                <a:sym typeface="Calibri"/>
              </a:rPr>
              <a:t>SEMH Coach/Mentor</a:t>
            </a:r>
            <a:endParaRPr sz="1200" b="1" dirty="0">
              <a:latin typeface="Calibri"/>
              <a:ea typeface="Calibri"/>
              <a:cs typeface="Calibri"/>
              <a:sym typeface="Calibri"/>
            </a:endParaRPr>
          </a:p>
          <a:p>
            <a:pPr algn="ctr">
              <a:buClr>
                <a:srgbClr val="000000"/>
              </a:buClr>
              <a:buSzPts val="1800"/>
            </a:pPr>
            <a:r>
              <a:rPr lang="en-US" sz="1050" dirty="0">
                <a:latin typeface="Calibri"/>
                <a:ea typeface="Calibri"/>
                <a:cs typeface="Calibri"/>
                <a:sym typeface="Calibri"/>
              </a:rPr>
              <a:t>Sofia Sattar</a:t>
            </a:r>
            <a:endParaRPr sz="1050" dirty="0">
              <a:latin typeface="Calibri"/>
              <a:ea typeface="Calibri"/>
              <a:cs typeface="Calibri"/>
              <a:sym typeface="Calibri"/>
            </a:endParaRPr>
          </a:p>
        </p:txBody>
      </p:sp>
      <p:sp>
        <p:nvSpPr>
          <p:cNvPr id="143" name="Google Shape;143;g27c938ce799_0_243"/>
          <p:cNvSpPr/>
          <p:nvPr/>
        </p:nvSpPr>
        <p:spPr>
          <a:xfrm>
            <a:off x="1308731" y="5368800"/>
            <a:ext cx="2018250" cy="516375"/>
          </a:xfrm>
          <a:prstGeom prst="roundRect">
            <a:avLst>
              <a:gd name="adj" fmla="val 16667"/>
            </a:avLst>
          </a:prstGeom>
          <a:solidFill>
            <a:srgbClr val="FFD966"/>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US" sz="1200" b="1" dirty="0">
                <a:latin typeface="Calibri"/>
                <a:ea typeface="Calibri"/>
                <a:cs typeface="Calibri"/>
                <a:sym typeface="Calibri"/>
              </a:rPr>
              <a:t>Education Welfare Officer</a:t>
            </a:r>
            <a:endParaRPr sz="1200" b="1" dirty="0">
              <a:latin typeface="Calibri"/>
              <a:ea typeface="Calibri"/>
              <a:cs typeface="Calibri"/>
              <a:sym typeface="Calibri"/>
            </a:endParaRPr>
          </a:p>
          <a:p>
            <a:pPr algn="ctr">
              <a:buClr>
                <a:srgbClr val="000000"/>
              </a:buClr>
              <a:buSzPts val="1800"/>
            </a:pPr>
            <a:r>
              <a:rPr lang="en-US" sz="1050" dirty="0">
                <a:latin typeface="Calibri"/>
                <a:ea typeface="Calibri"/>
                <a:cs typeface="Calibri"/>
                <a:sym typeface="Calibri"/>
              </a:rPr>
              <a:t>Bella Wilson </a:t>
            </a:r>
            <a:endParaRPr sz="1050" dirty="0">
              <a:latin typeface="Calibri"/>
              <a:ea typeface="Calibri"/>
              <a:cs typeface="Calibri"/>
              <a:sym typeface="Calibri"/>
            </a:endParaRPr>
          </a:p>
        </p:txBody>
      </p:sp>
      <p:sp>
        <p:nvSpPr>
          <p:cNvPr id="162" name="Google Shape;162;g27c938ce799_0_243"/>
          <p:cNvSpPr/>
          <p:nvPr/>
        </p:nvSpPr>
        <p:spPr>
          <a:xfrm>
            <a:off x="1358691" y="1644538"/>
            <a:ext cx="2636100" cy="433800"/>
          </a:xfrm>
          <a:prstGeom prst="roundRect">
            <a:avLst>
              <a:gd name="adj" fmla="val 16667"/>
            </a:avLst>
          </a:prstGeom>
          <a:solidFill>
            <a:srgbClr val="D9D9D9"/>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endParaRPr sz="1050" b="1" dirty="0">
              <a:latin typeface="Calibri"/>
              <a:ea typeface="Calibri"/>
              <a:cs typeface="Calibri"/>
              <a:sym typeface="Calibri"/>
            </a:endParaRPr>
          </a:p>
          <a:p>
            <a:pPr algn="ctr">
              <a:buClr>
                <a:srgbClr val="000000"/>
              </a:buClr>
              <a:buSzPts val="1800"/>
            </a:pPr>
            <a:endParaRPr sz="1050" b="1" dirty="0">
              <a:latin typeface="Calibri"/>
              <a:ea typeface="Calibri"/>
              <a:cs typeface="Calibri"/>
              <a:sym typeface="Calibri"/>
            </a:endParaRPr>
          </a:p>
          <a:p>
            <a:pPr algn="ctr">
              <a:buClr>
                <a:srgbClr val="000000"/>
              </a:buClr>
              <a:buSzPts val="1800"/>
            </a:pPr>
            <a:r>
              <a:rPr lang="en-US" sz="1200" b="1" dirty="0">
                <a:latin typeface="Calibri"/>
                <a:ea typeface="Calibri"/>
                <a:cs typeface="Calibri"/>
                <a:sym typeface="Calibri"/>
              </a:rPr>
              <a:t>Business Support </a:t>
            </a:r>
            <a:r>
              <a:rPr lang="en-US" sz="1200" dirty="0">
                <a:latin typeface="Calibri"/>
                <a:ea typeface="Calibri"/>
                <a:cs typeface="Calibri"/>
                <a:sym typeface="Calibri"/>
              </a:rPr>
              <a:t>(0.4)</a:t>
            </a:r>
            <a:endParaRPr sz="1200" dirty="0">
              <a:latin typeface="Calibri"/>
              <a:ea typeface="Calibri"/>
              <a:cs typeface="Calibri"/>
              <a:sym typeface="Calibri"/>
            </a:endParaRPr>
          </a:p>
          <a:p>
            <a:pPr algn="ctr">
              <a:buClr>
                <a:srgbClr val="000000"/>
              </a:buClr>
              <a:buSzPts val="1800"/>
            </a:pPr>
            <a:r>
              <a:rPr lang="en-US" sz="1200" dirty="0">
                <a:latin typeface="Calibri"/>
                <a:ea typeface="Calibri"/>
                <a:cs typeface="Calibri"/>
                <a:sym typeface="Calibri"/>
              </a:rPr>
              <a:t>Maria Sumner 07921 846320</a:t>
            </a:r>
            <a:endParaRPr sz="1200" dirty="0">
              <a:latin typeface="Calibri"/>
              <a:ea typeface="Calibri"/>
              <a:cs typeface="Calibri"/>
              <a:sym typeface="Calibri"/>
            </a:endParaRPr>
          </a:p>
          <a:p>
            <a:pPr algn="ctr">
              <a:buClr>
                <a:srgbClr val="000000"/>
              </a:buClr>
              <a:buSzPts val="1800"/>
            </a:pPr>
            <a:endParaRPr sz="1050" dirty="0">
              <a:latin typeface="Calibri"/>
              <a:ea typeface="Calibri"/>
              <a:cs typeface="Calibri"/>
              <a:sym typeface="Calibri"/>
            </a:endParaRPr>
          </a:p>
          <a:p>
            <a:pPr>
              <a:buClr>
                <a:srgbClr val="000000"/>
              </a:buClr>
              <a:buSzPts val="1800"/>
            </a:pPr>
            <a:endParaRPr sz="1050" dirty="0">
              <a:latin typeface="Calibri"/>
              <a:ea typeface="Calibri"/>
              <a:cs typeface="Calibri"/>
              <a:sym typeface="Calibri"/>
            </a:endParaRPr>
          </a:p>
        </p:txBody>
      </p:sp>
      <p:sp>
        <p:nvSpPr>
          <p:cNvPr id="4" name="Google Shape;162;g27c938ce799_0_243">
            <a:extLst>
              <a:ext uri="{FF2B5EF4-FFF2-40B4-BE49-F238E27FC236}">
                <a16:creationId xmlns:a16="http://schemas.microsoft.com/office/drawing/2014/main" id="{ED977737-5BB1-43A0-AB61-D7114206D6D4}"/>
              </a:ext>
            </a:extLst>
          </p:cNvPr>
          <p:cNvSpPr/>
          <p:nvPr/>
        </p:nvSpPr>
        <p:spPr>
          <a:xfrm>
            <a:off x="3487407" y="4927863"/>
            <a:ext cx="2135034" cy="564525"/>
          </a:xfrm>
          <a:prstGeom prst="roundRect">
            <a:avLst>
              <a:gd name="adj" fmla="val 16667"/>
            </a:avLst>
          </a:prstGeom>
          <a:solidFill>
            <a:srgbClr val="D9D9D9"/>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endParaRPr sz="1050" b="1" dirty="0">
              <a:latin typeface="Calibri"/>
              <a:ea typeface="Calibri"/>
              <a:cs typeface="Calibri"/>
              <a:sym typeface="Calibri"/>
            </a:endParaRPr>
          </a:p>
          <a:p>
            <a:pPr algn="ctr">
              <a:buClr>
                <a:srgbClr val="000000"/>
              </a:buClr>
              <a:buSzPts val="1800"/>
            </a:pPr>
            <a:r>
              <a:rPr lang="en-GB" sz="1050" b="1" dirty="0">
                <a:latin typeface="Calibri"/>
                <a:ea typeface="Calibri"/>
                <a:cs typeface="Calibri"/>
                <a:sym typeface="Calibri"/>
              </a:rPr>
              <a:t>Specialist EWO for children with a Social Worker</a:t>
            </a:r>
            <a:endParaRPr sz="1050" dirty="0">
              <a:latin typeface="Calibri"/>
              <a:ea typeface="Calibri"/>
              <a:cs typeface="Calibri"/>
              <a:sym typeface="Calibri"/>
            </a:endParaRPr>
          </a:p>
          <a:p>
            <a:pPr algn="ctr">
              <a:buClr>
                <a:srgbClr val="000000"/>
              </a:buClr>
              <a:buSzPts val="1800"/>
            </a:pPr>
            <a:r>
              <a:rPr lang="en-GB" sz="1050" dirty="0">
                <a:latin typeface="Calibri"/>
                <a:ea typeface="Calibri"/>
                <a:cs typeface="Calibri"/>
                <a:sym typeface="Calibri"/>
              </a:rPr>
              <a:t> Vacant – Dec / Jan</a:t>
            </a:r>
            <a:endParaRPr sz="1050" dirty="0">
              <a:latin typeface="Calibri"/>
              <a:ea typeface="Calibri"/>
              <a:cs typeface="Calibri"/>
              <a:sym typeface="Calibri"/>
            </a:endParaRPr>
          </a:p>
          <a:p>
            <a:pPr algn="ctr">
              <a:buClr>
                <a:srgbClr val="000000"/>
              </a:buClr>
              <a:buSzPts val="1800"/>
            </a:pPr>
            <a:endParaRPr sz="1050" dirty="0">
              <a:latin typeface="Calibri"/>
              <a:ea typeface="Calibri"/>
              <a:cs typeface="Calibri"/>
              <a:sym typeface="Calibri"/>
            </a:endParaRPr>
          </a:p>
        </p:txBody>
      </p:sp>
      <p:sp>
        <p:nvSpPr>
          <p:cNvPr id="2" name="Google Shape;160;g27c938ce799_0_243">
            <a:extLst>
              <a:ext uri="{FF2B5EF4-FFF2-40B4-BE49-F238E27FC236}">
                <a16:creationId xmlns:a16="http://schemas.microsoft.com/office/drawing/2014/main" id="{DF2024D5-4A6B-CDC8-E2F5-D2C44DCC819A}"/>
              </a:ext>
            </a:extLst>
          </p:cNvPr>
          <p:cNvSpPr/>
          <p:nvPr/>
        </p:nvSpPr>
        <p:spPr>
          <a:xfrm>
            <a:off x="5762080" y="5360661"/>
            <a:ext cx="2059650" cy="559219"/>
          </a:xfrm>
          <a:prstGeom prst="roundRect">
            <a:avLst>
              <a:gd name="adj" fmla="val 16667"/>
            </a:avLst>
          </a:prstGeom>
          <a:solidFill>
            <a:srgbClr val="B6D7A8"/>
          </a:solidFill>
          <a:ln w="3810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buClr>
                <a:srgbClr val="000000"/>
              </a:buClr>
              <a:buSzPts val="1800"/>
            </a:pPr>
            <a:r>
              <a:rPr lang="en-GB" sz="1200" b="1" dirty="0">
                <a:latin typeface="Calibri"/>
                <a:ea typeface="Calibri"/>
                <a:cs typeface="Calibri"/>
                <a:sym typeface="Calibri"/>
              </a:rPr>
              <a:t>Behaviour Support Practitioner</a:t>
            </a:r>
          </a:p>
          <a:p>
            <a:pPr algn="ctr">
              <a:buClr>
                <a:srgbClr val="000000"/>
              </a:buClr>
              <a:buSzPts val="1800"/>
            </a:pPr>
            <a:r>
              <a:rPr lang="en-GB" sz="1050" dirty="0">
                <a:latin typeface="Calibri"/>
                <a:ea typeface="Calibri"/>
                <a:cs typeface="Calibri"/>
                <a:sym typeface="Calibri"/>
              </a:rPr>
              <a:t>Cherrelle Long (0.4)</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20124D"/>
        </a:solidFill>
        <a:effectLst/>
      </p:bgPr>
    </p:bg>
    <p:spTree>
      <p:nvGrpSpPr>
        <p:cNvPr id="1" name="Shape 58"/>
        <p:cNvGrpSpPr/>
        <p:nvPr/>
      </p:nvGrpSpPr>
      <p:grpSpPr>
        <a:xfrm>
          <a:off x="0" y="0"/>
          <a:ext cx="0" cy="0"/>
          <a:chOff x="0" y="0"/>
          <a:chExt cx="0" cy="0"/>
        </a:xfrm>
      </p:grpSpPr>
      <p:pic>
        <p:nvPicPr>
          <p:cNvPr id="59" name="Google Shape;59;p14"/>
          <p:cNvPicPr preferRelativeResize="0"/>
          <p:nvPr/>
        </p:nvPicPr>
        <p:blipFill>
          <a:blip r:embed="rId3">
            <a:alphaModFix/>
          </a:blip>
          <a:stretch>
            <a:fillRect/>
          </a:stretch>
        </p:blipFill>
        <p:spPr>
          <a:xfrm>
            <a:off x="1" y="906501"/>
            <a:ext cx="1015725" cy="1015725"/>
          </a:xfrm>
          <a:prstGeom prst="rect">
            <a:avLst/>
          </a:prstGeom>
          <a:noFill/>
          <a:ln>
            <a:noFill/>
          </a:ln>
        </p:spPr>
      </p:pic>
      <p:pic>
        <p:nvPicPr>
          <p:cNvPr id="60" name="Google Shape;60;p14"/>
          <p:cNvPicPr preferRelativeResize="0"/>
          <p:nvPr/>
        </p:nvPicPr>
        <p:blipFill>
          <a:blip r:embed="rId3">
            <a:alphaModFix/>
          </a:blip>
          <a:stretch>
            <a:fillRect/>
          </a:stretch>
        </p:blipFill>
        <p:spPr>
          <a:xfrm>
            <a:off x="8084951" y="4935776"/>
            <a:ext cx="1015725" cy="1015725"/>
          </a:xfrm>
          <a:prstGeom prst="rect">
            <a:avLst/>
          </a:prstGeom>
          <a:noFill/>
          <a:ln>
            <a:noFill/>
          </a:ln>
        </p:spPr>
      </p:pic>
      <p:sp>
        <p:nvSpPr>
          <p:cNvPr id="61" name="Google Shape;61;p14"/>
          <p:cNvSpPr txBox="1"/>
          <p:nvPr/>
        </p:nvSpPr>
        <p:spPr>
          <a:xfrm>
            <a:off x="2626175" y="1263275"/>
            <a:ext cx="5424600" cy="3165300"/>
          </a:xfrm>
          <a:prstGeom prst="rect">
            <a:avLst/>
          </a:prstGeom>
          <a:noFill/>
          <a:ln>
            <a:noFill/>
          </a:ln>
        </p:spPr>
        <p:txBody>
          <a:bodyPr spcFirstLastPara="1" wrap="square" lIns="91425" tIns="91425" rIns="91425" bIns="91425" anchor="t" anchorCtr="0">
            <a:noAutofit/>
          </a:bodyPr>
          <a:lstStyle/>
          <a:p>
            <a:r>
              <a:rPr lang="en-GB" sz="2200">
                <a:solidFill>
                  <a:srgbClr val="FFFFFF"/>
                </a:solidFill>
              </a:rPr>
              <a:t>We’ve created a learning environment where neurodiverse students flourish and reach their potential.</a:t>
            </a:r>
            <a:endParaRPr sz="2200">
              <a:solidFill>
                <a:srgbClr val="FFFFFF"/>
              </a:solidFill>
            </a:endParaRPr>
          </a:p>
          <a:p>
            <a:endParaRPr sz="2200">
              <a:solidFill>
                <a:srgbClr val="FFFFFF"/>
              </a:solidFill>
            </a:endParaRPr>
          </a:p>
          <a:p>
            <a:r>
              <a:rPr lang="en-GB" sz="2200">
                <a:solidFill>
                  <a:srgbClr val="FFFFFF"/>
                </a:solidFill>
              </a:rPr>
              <a:t>Our environments are designed to be intimate, calm, quiet, with small student numbers to reduce noise and ‘clutter’.</a:t>
            </a:r>
            <a:endParaRPr sz="2200">
              <a:solidFill>
                <a:srgbClr val="FFFFFF"/>
              </a:solidFill>
            </a:endParaRPr>
          </a:p>
          <a:p>
            <a:endParaRPr sz="2200">
              <a:solidFill>
                <a:srgbClr val="FFFFFF"/>
              </a:solidFill>
            </a:endParaRPr>
          </a:p>
          <a:p>
            <a:r>
              <a:rPr lang="en-GB" sz="2200">
                <a:solidFill>
                  <a:srgbClr val="FFFFFF"/>
                </a:solidFill>
              </a:rPr>
              <a:t>They are designed with sensory needs in mind so the colours and lighting are tranquil and soothing.</a:t>
            </a:r>
            <a:endParaRPr sz="2200">
              <a:solidFill>
                <a:srgbClr val="FFFFFF"/>
              </a:solidFill>
            </a:endParaRPr>
          </a:p>
        </p:txBody>
      </p:sp>
      <p:pic>
        <p:nvPicPr>
          <p:cNvPr id="62" name="Google Shape;62;p14" title="20241008_150028.jpg"/>
          <p:cNvPicPr preferRelativeResize="0"/>
          <p:nvPr/>
        </p:nvPicPr>
        <p:blipFill>
          <a:blip r:embed="rId4">
            <a:alphaModFix/>
          </a:blip>
          <a:stretch>
            <a:fillRect/>
          </a:stretch>
        </p:blipFill>
        <p:spPr>
          <a:xfrm>
            <a:off x="132950" y="2496225"/>
            <a:ext cx="2019748" cy="1514826"/>
          </a:xfrm>
          <a:prstGeom prst="rect">
            <a:avLst/>
          </a:prstGeom>
          <a:noFill/>
          <a:ln>
            <a:noFill/>
          </a:ln>
        </p:spPr>
      </p:pic>
      <p:sp>
        <p:nvSpPr>
          <p:cNvPr id="63" name="Google Shape;63;p14"/>
          <p:cNvSpPr txBox="1"/>
          <p:nvPr/>
        </p:nvSpPr>
        <p:spPr>
          <a:xfrm>
            <a:off x="228275" y="4011050"/>
            <a:ext cx="1829100" cy="240000"/>
          </a:xfrm>
          <a:prstGeom prst="rect">
            <a:avLst/>
          </a:prstGeom>
          <a:noFill/>
          <a:ln>
            <a:noFill/>
          </a:ln>
        </p:spPr>
        <p:txBody>
          <a:bodyPr spcFirstLastPara="1" wrap="square" lIns="91425" tIns="91425" rIns="91425" bIns="91425" anchor="t" anchorCtr="0">
            <a:noAutofit/>
          </a:bodyPr>
          <a:lstStyle/>
          <a:p>
            <a:pPr algn="ctr"/>
            <a:r>
              <a:rPr lang="en-GB">
                <a:solidFill>
                  <a:srgbClr val="FFFFFF"/>
                </a:solidFill>
              </a:rPr>
              <a:t>An example of a classroom at EOB</a:t>
            </a:r>
            <a:endParaRPr>
              <a:solidFill>
                <a:srgbClr val="FFFFFF"/>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Google Shape;68;p15"/>
          <p:cNvPicPr preferRelativeResize="0"/>
          <p:nvPr/>
        </p:nvPicPr>
        <p:blipFill>
          <a:blip r:embed="rId3">
            <a:alphaModFix/>
          </a:blip>
          <a:stretch>
            <a:fillRect/>
          </a:stretch>
        </p:blipFill>
        <p:spPr>
          <a:xfrm>
            <a:off x="1" y="906501"/>
            <a:ext cx="1015725" cy="1015725"/>
          </a:xfrm>
          <a:prstGeom prst="rect">
            <a:avLst/>
          </a:prstGeom>
          <a:noFill/>
          <a:ln>
            <a:noFill/>
          </a:ln>
        </p:spPr>
      </p:pic>
      <p:pic>
        <p:nvPicPr>
          <p:cNvPr id="69" name="Google Shape;69;p15"/>
          <p:cNvPicPr preferRelativeResize="0"/>
          <p:nvPr/>
        </p:nvPicPr>
        <p:blipFill>
          <a:blip r:embed="rId3">
            <a:alphaModFix/>
          </a:blip>
          <a:stretch>
            <a:fillRect/>
          </a:stretch>
        </p:blipFill>
        <p:spPr>
          <a:xfrm>
            <a:off x="8084951" y="4935776"/>
            <a:ext cx="1015725" cy="1015725"/>
          </a:xfrm>
          <a:prstGeom prst="rect">
            <a:avLst/>
          </a:prstGeom>
          <a:noFill/>
          <a:ln>
            <a:noFill/>
          </a:ln>
        </p:spPr>
      </p:pic>
      <p:pic>
        <p:nvPicPr>
          <p:cNvPr id="70" name="Google Shape;70;p15"/>
          <p:cNvPicPr preferRelativeResize="0"/>
          <p:nvPr/>
        </p:nvPicPr>
        <p:blipFill rotWithShape="1">
          <a:blip r:embed="rId4">
            <a:alphaModFix/>
          </a:blip>
          <a:srcRect l="29601" t="28061" r="32553" b="8595"/>
          <a:stretch/>
        </p:blipFill>
        <p:spPr>
          <a:xfrm>
            <a:off x="227226" y="1814601"/>
            <a:ext cx="4006123" cy="3988951"/>
          </a:xfrm>
          <a:prstGeom prst="rect">
            <a:avLst/>
          </a:prstGeom>
          <a:noFill/>
          <a:ln>
            <a:noFill/>
          </a:ln>
        </p:spPr>
      </p:pic>
      <p:pic>
        <p:nvPicPr>
          <p:cNvPr id="71" name="Google Shape;71;p15"/>
          <p:cNvPicPr preferRelativeResize="0"/>
          <p:nvPr/>
        </p:nvPicPr>
        <p:blipFill rotWithShape="1">
          <a:blip r:embed="rId5">
            <a:alphaModFix/>
          </a:blip>
          <a:srcRect l="29177" t="21831" r="29206" b="23657"/>
          <a:stretch/>
        </p:blipFill>
        <p:spPr>
          <a:xfrm>
            <a:off x="4572000" y="1306701"/>
            <a:ext cx="4296326" cy="3582325"/>
          </a:xfrm>
          <a:prstGeom prst="rect">
            <a:avLst/>
          </a:prstGeom>
          <a:noFill/>
          <a:ln>
            <a:noFill/>
          </a:ln>
        </p:spPr>
      </p:pic>
      <p:sp>
        <p:nvSpPr>
          <p:cNvPr id="72" name="Google Shape;72;p15"/>
          <p:cNvSpPr txBox="1">
            <a:spLocks noGrp="1"/>
          </p:cNvSpPr>
          <p:nvPr>
            <p:ph type="title"/>
          </p:nvPr>
        </p:nvSpPr>
        <p:spPr>
          <a:xfrm>
            <a:off x="1135450" y="1029875"/>
            <a:ext cx="3302100" cy="572700"/>
          </a:xfrm>
          <a:prstGeom prst="rect">
            <a:avLst/>
          </a:prstGeom>
        </p:spPr>
        <p:txBody>
          <a:bodyPr spcFirstLastPara="1" wrap="square" lIns="91425" tIns="91425" rIns="91425" bIns="91425" anchor="t" anchorCtr="0">
            <a:normAutofit fontScale="90000"/>
          </a:bodyPr>
          <a:lstStyle/>
          <a:p>
            <a:r>
              <a:rPr lang="en-GB"/>
              <a:t>Course Information: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pic>
        <p:nvPicPr>
          <p:cNvPr id="77" name="Google Shape;77;p16"/>
          <p:cNvPicPr preferRelativeResize="0"/>
          <p:nvPr/>
        </p:nvPicPr>
        <p:blipFill>
          <a:blip r:embed="rId3">
            <a:alphaModFix/>
          </a:blip>
          <a:stretch>
            <a:fillRect/>
          </a:stretch>
        </p:blipFill>
        <p:spPr>
          <a:xfrm>
            <a:off x="1" y="857251"/>
            <a:ext cx="1015725" cy="1015725"/>
          </a:xfrm>
          <a:prstGeom prst="rect">
            <a:avLst/>
          </a:prstGeom>
          <a:noFill/>
          <a:ln>
            <a:noFill/>
          </a:ln>
        </p:spPr>
      </p:pic>
      <p:pic>
        <p:nvPicPr>
          <p:cNvPr id="78" name="Google Shape;78;p16"/>
          <p:cNvPicPr preferRelativeResize="0"/>
          <p:nvPr/>
        </p:nvPicPr>
        <p:blipFill>
          <a:blip r:embed="rId3">
            <a:alphaModFix/>
          </a:blip>
          <a:stretch>
            <a:fillRect/>
          </a:stretch>
        </p:blipFill>
        <p:spPr>
          <a:xfrm>
            <a:off x="8084951" y="4935776"/>
            <a:ext cx="1015725" cy="1015725"/>
          </a:xfrm>
          <a:prstGeom prst="rect">
            <a:avLst/>
          </a:prstGeom>
          <a:noFill/>
          <a:ln>
            <a:noFill/>
          </a:ln>
        </p:spPr>
      </p:pic>
      <p:pic>
        <p:nvPicPr>
          <p:cNvPr id="79" name="Google Shape;79;p16"/>
          <p:cNvPicPr preferRelativeResize="0"/>
          <p:nvPr/>
        </p:nvPicPr>
        <p:blipFill rotWithShape="1">
          <a:blip r:embed="rId4">
            <a:alphaModFix/>
          </a:blip>
          <a:srcRect l="29729" t="17894" r="29253" b="2181"/>
          <a:stretch/>
        </p:blipFill>
        <p:spPr>
          <a:xfrm>
            <a:off x="284675" y="1788651"/>
            <a:ext cx="3848448" cy="4030499"/>
          </a:xfrm>
          <a:prstGeom prst="rect">
            <a:avLst/>
          </a:prstGeom>
          <a:noFill/>
          <a:ln>
            <a:noFill/>
          </a:ln>
        </p:spPr>
      </p:pic>
      <p:pic>
        <p:nvPicPr>
          <p:cNvPr id="80" name="Google Shape;80;p16"/>
          <p:cNvPicPr preferRelativeResize="0"/>
          <p:nvPr/>
        </p:nvPicPr>
        <p:blipFill rotWithShape="1">
          <a:blip r:embed="rId5">
            <a:alphaModFix/>
          </a:blip>
          <a:srcRect l="30300" t="10128" r="33477" b="30259"/>
          <a:stretch/>
        </p:blipFill>
        <p:spPr>
          <a:xfrm>
            <a:off x="4688750" y="1269776"/>
            <a:ext cx="3989002" cy="352844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Google Shape;85;p17"/>
          <p:cNvPicPr preferRelativeResize="0"/>
          <p:nvPr/>
        </p:nvPicPr>
        <p:blipFill>
          <a:blip r:embed="rId3">
            <a:alphaModFix/>
          </a:blip>
          <a:stretch>
            <a:fillRect/>
          </a:stretch>
        </p:blipFill>
        <p:spPr>
          <a:xfrm>
            <a:off x="1" y="857251"/>
            <a:ext cx="1015725" cy="1015725"/>
          </a:xfrm>
          <a:prstGeom prst="rect">
            <a:avLst/>
          </a:prstGeom>
          <a:noFill/>
          <a:ln>
            <a:noFill/>
          </a:ln>
        </p:spPr>
      </p:pic>
      <p:pic>
        <p:nvPicPr>
          <p:cNvPr id="86" name="Google Shape;86;p17"/>
          <p:cNvPicPr preferRelativeResize="0"/>
          <p:nvPr/>
        </p:nvPicPr>
        <p:blipFill>
          <a:blip r:embed="rId3">
            <a:alphaModFix/>
          </a:blip>
          <a:stretch>
            <a:fillRect/>
          </a:stretch>
        </p:blipFill>
        <p:spPr>
          <a:xfrm>
            <a:off x="8084951" y="4935776"/>
            <a:ext cx="1015725" cy="1015725"/>
          </a:xfrm>
          <a:prstGeom prst="rect">
            <a:avLst/>
          </a:prstGeom>
          <a:noFill/>
          <a:ln>
            <a:noFill/>
          </a:ln>
        </p:spPr>
      </p:pic>
      <p:sp>
        <p:nvSpPr>
          <p:cNvPr id="87" name="Google Shape;87;p17"/>
          <p:cNvSpPr txBox="1">
            <a:spLocks noGrp="1"/>
          </p:cNvSpPr>
          <p:nvPr>
            <p:ph type="body" idx="1"/>
          </p:nvPr>
        </p:nvSpPr>
        <p:spPr>
          <a:xfrm>
            <a:off x="311700" y="1872975"/>
            <a:ext cx="8520600" cy="3416400"/>
          </a:xfrm>
          <a:prstGeom prst="rect">
            <a:avLst/>
          </a:prstGeom>
        </p:spPr>
        <p:txBody>
          <a:bodyPr spcFirstLastPara="1" wrap="square" lIns="91425" tIns="91425" rIns="91425" bIns="91425" anchor="t" anchorCtr="0">
            <a:normAutofit/>
          </a:bodyPr>
          <a:lstStyle/>
          <a:p>
            <a:pPr marL="0" indent="0">
              <a:buNone/>
            </a:pPr>
            <a:r>
              <a:rPr lang="en-GB"/>
              <a:t>Contact us and arrange a visit</a:t>
            </a:r>
            <a:endParaRPr/>
          </a:p>
          <a:p>
            <a:pPr marL="0" indent="0">
              <a:spcBef>
                <a:spcPts val="1200"/>
              </a:spcBef>
              <a:buNone/>
            </a:pPr>
            <a:r>
              <a:rPr lang="en-GB"/>
              <a:t>Request a Referral Form from </a:t>
            </a:r>
            <a:r>
              <a:rPr lang="en-GB" u="sng">
                <a:solidFill>
                  <a:schemeClr val="hlink"/>
                </a:solidFill>
                <a:hlinkClick r:id="rId4"/>
              </a:rPr>
              <a:t>info@eobacademy.com</a:t>
            </a:r>
            <a:r>
              <a:rPr lang="en-GB"/>
              <a:t> </a:t>
            </a:r>
            <a:endParaRPr/>
          </a:p>
          <a:p>
            <a:pPr marL="0" indent="0">
              <a:spcBef>
                <a:spcPts val="1200"/>
              </a:spcBef>
              <a:buNone/>
            </a:pPr>
            <a:r>
              <a:rPr lang="en-GB"/>
              <a:t>Send us the Referral Form, most recent EHCP and confirmation of funding</a:t>
            </a:r>
            <a:endParaRPr/>
          </a:p>
          <a:p>
            <a:pPr marL="0" indent="0">
              <a:spcBef>
                <a:spcPts val="1200"/>
              </a:spcBef>
              <a:spcAft>
                <a:spcPts val="1200"/>
              </a:spcAft>
              <a:buNone/>
            </a:pPr>
            <a:endParaRPr/>
          </a:p>
        </p:txBody>
      </p:sp>
      <p:pic>
        <p:nvPicPr>
          <p:cNvPr id="88" name="Google Shape;88;p17"/>
          <p:cNvPicPr preferRelativeResize="0"/>
          <p:nvPr/>
        </p:nvPicPr>
        <p:blipFill rotWithShape="1">
          <a:blip r:embed="rId5">
            <a:alphaModFix/>
          </a:blip>
          <a:srcRect l="32268" t="63605" r="33257" b="12376"/>
          <a:stretch/>
        </p:blipFill>
        <p:spPr>
          <a:xfrm>
            <a:off x="1453750" y="3397226"/>
            <a:ext cx="5657573" cy="2118701"/>
          </a:xfrm>
          <a:prstGeom prst="rect">
            <a:avLst/>
          </a:prstGeom>
          <a:noFill/>
          <a:ln>
            <a:noFill/>
          </a:ln>
        </p:spPr>
      </p:pic>
      <p:sp>
        <p:nvSpPr>
          <p:cNvPr id="89" name="Google Shape;89;p17"/>
          <p:cNvSpPr txBox="1">
            <a:spLocks noGrp="1"/>
          </p:cNvSpPr>
          <p:nvPr>
            <p:ph type="title"/>
          </p:nvPr>
        </p:nvSpPr>
        <p:spPr>
          <a:xfrm>
            <a:off x="1239225" y="1078750"/>
            <a:ext cx="6939000" cy="572700"/>
          </a:xfrm>
          <a:prstGeom prst="rect">
            <a:avLst/>
          </a:prstGeom>
        </p:spPr>
        <p:txBody>
          <a:bodyPr spcFirstLastPara="1" wrap="square" lIns="91425" tIns="91425" rIns="91425" bIns="91425" anchor="t" anchorCtr="0">
            <a:normAutofit fontScale="90000"/>
          </a:bodyPr>
          <a:lstStyle/>
          <a:p>
            <a:r>
              <a:rPr lang="en-GB"/>
              <a:t>How to refer a student to Enemy of Boredom:</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3;p3">
            <a:extLst>
              <a:ext uri="{FF2B5EF4-FFF2-40B4-BE49-F238E27FC236}">
                <a16:creationId xmlns:a16="http://schemas.microsoft.com/office/drawing/2014/main" id="{5A3149CD-C111-4AAD-AE84-FA487797EA78}"/>
              </a:ext>
            </a:extLst>
          </p:cNvPr>
          <p:cNvSpPr txBox="1">
            <a:spLocks/>
          </p:cNvSpPr>
          <p:nvPr/>
        </p:nvSpPr>
        <p:spPr>
          <a:xfrm>
            <a:off x="342900" y="2960687"/>
            <a:ext cx="8458200" cy="14700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chemeClr val="lt1"/>
              </a:buClr>
              <a:buSzPts val="4400"/>
            </a:pPr>
            <a:br>
              <a:rPr lang="en-US" dirty="0">
                <a:solidFill>
                  <a:schemeClr val="bg1"/>
                </a:solidFill>
              </a:rPr>
            </a:br>
            <a:br>
              <a:rPr lang="en-US" dirty="0">
                <a:solidFill>
                  <a:schemeClr val="bg1"/>
                </a:solidFill>
              </a:rPr>
            </a:br>
            <a:r>
              <a:rPr lang="en-US" dirty="0">
                <a:solidFill>
                  <a:schemeClr val="bg1"/>
                </a:solidFill>
                <a:latin typeface="Calibri" panose="020F0502020204030204" pitchFamily="34" charset="0"/>
                <a:cs typeface="Calibri" panose="020F0502020204030204" pitchFamily="34" charset="0"/>
              </a:rPr>
              <a:t> </a:t>
            </a:r>
            <a:r>
              <a:rPr lang="en-US" sz="5400" dirty="0">
                <a:solidFill>
                  <a:schemeClr val="bg1"/>
                </a:solidFill>
                <a:latin typeface="Calibri" panose="020F0502020204030204" pitchFamily="34" charset="0"/>
                <a:cs typeface="Calibri" panose="020F0502020204030204" pitchFamily="34" charset="0"/>
              </a:rPr>
              <a:t>The Link</a:t>
            </a:r>
            <a:endParaRPr lang="en-US" dirty="0">
              <a:solidFill>
                <a:schemeClr val="bg1"/>
              </a:solidFill>
              <a:latin typeface="Calibri" panose="020F0502020204030204" pitchFamily="34" charset="0"/>
              <a:cs typeface="Calibri" panose="020F0502020204030204" pitchFamily="34" charset="0"/>
            </a:endParaRPr>
          </a:p>
          <a:p>
            <a:pPr marL="0" marR="0" lvl="0" indent="0" defTabSz="914400" rtl="0" eaLnBrk="1" fontAlgn="auto" latinLnBrk="0" hangingPunct="1">
              <a:lnSpc>
                <a:spcPct val="107000"/>
              </a:lnSpc>
              <a:spcBef>
                <a:spcPts val="0"/>
              </a:spcBef>
              <a:spcAft>
                <a:spcPts val="800"/>
              </a:spcAft>
              <a:buClr>
                <a:srgbClr val="000000"/>
              </a:buClr>
              <a:buSzTx/>
              <a:buFont typeface="Arial"/>
              <a:buNone/>
              <a:tabLst/>
              <a:defRPr/>
            </a:pPr>
            <a:endParaRPr lang="en-GB" sz="3200" i="0" u="none" strike="noStrike" cap="none" dirty="0">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endParaRPr>
          </a:p>
          <a:p>
            <a:pPr marL="0" marR="0" lvl="0" indent="0" defTabSz="914400" rtl="0" eaLnBrk="1" fontAlgn="auto" latinLnBrk="0" hangingPunct="1">
              <a:lnSpc>
                <a:spcPct val="107000"/>
              </a:lnSpc>
              <a:spcBef>
                <a:spcPts val="0"/>
              </a:spcBef>
              <a:spcAft>
                <a:spcPts val="800"/>
              </a:spcAft>
              <a:buClr>
                <a:srgbClr val="000000"/>
              </a:buClr>
              <a:buSzTx/>
              <a:buFont typeface="Arial"/>
              <a:buNone/>
              <a:tabLst/>
              <a:defRPr/>
            </a:pPr>
            <a:r>
              <a:rPr lang="en-GB" sz="3200" i="0" u="none" strike="noStrike" cap="none" dirty="0">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rPr>
              <a:t>Mary Keenan </a:t>
            </a:r>
          </a:p>
          <a:p>
            <a:pPr marL="0" marR="0" lvl="0" indent="0" defTabSz="914400" rtl="0" eaLnBrk="1" fontAlgn="auto" latinLnBrk="0" hangingPunct="1">
              <a:lnSpc>
                <a:spcPct val="107000"/>
              </a:lnSpc>
              <a:spcBef>
                <a:spcPts val="0"/>
              </a:spcBef>
              <a:spcAft>
                <a:spcPts val="800"/>
              </a:spcAft>
              <a:buClr>
                <a:srgbClr val="000000"/>
              </a:buClr>
              <a:buSzTx/>
              <a:buFont typeface="Arial"/>
              <a:buNone/>
              <a:tabLst/>
              <a:defRPr/>
            </a:pPr>
            <a:r>
              <a:rPr lang="en-GB" sz="3200" i="0" u="none" strike="noStrike" cap="none" dirty="0">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rPr>
              <a:t>Rachel </a:t>
            </a:r>
            <a:r>
              <a:rPr lang="en-GB" sz="3200" i="0" u="none" strike="noStrike" cap="none" dirty="0" err="1">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rPr>
              <a:t>Goymer</a:t>
            </a:r>
            <a:endParaRPr lang="en-GB" sz="3200" i="0" u="none" strike="noStrike" cap="none" dirty="0">
              <a:solidFill>
                <a:schemeClr val="bg1"/>
              </a:solidFill>
              <a:effectLst/>
              <a:latin typeface="Tahoma" panose="020B0604030504040204" pitchFamily="34" charset="0"/>
              <a:ea typeface="Tahoma" panose="020B0604030504040204" pitchFamily="34" charset="0"/>
              <a:cs typeface="Tahoma" panose="020B0604030504040204" pitchFamily="34" charset="0"/>
              <a:sym typeface="Arial"/>
            </a:endParaRPr>
          </a:p>
          <a:p>
            <a:pPr>
              <a:buClr>
                <a:schemeClr val="lt1"/>
              </a:buClr>
              <a:buSzPts val="4400"/>
            </a:pPr>
            <a:b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rPr>
            </a:br>
            <a:r>
              <a:rPr lang="en-US" i="1" dirty="0">
                <a:solidFill>
                  <a:schemeClr val="bg1"/>
                </a:solidFill>
              </a:rPr>
              <a:t> </a:t>
            </a:r>
            <a:br>
              <a:rPr lang="en-US" i="1" dirty="0">
                <a:solidFill>
                  <a:schemeClr val="bg1"/>
                </a:solidFill>
              </a:rPr>
            </a:br>
            <a:r>
              <a:rPr lang="en-US" dirty="0">
                <a:solidFill>
                  <a:schemeClr val="bg1"/>
                </a:solidFill>
              </a:rPr>
              <a:t> </a:t>
            </a:r>
          </a:p>
        </p:txBody>
      </p:sp>
    </p:spTree>
    <p:extLst>
      <p:ext uri="{BB962C8B-B14F-4D97-AF65-F5344CB8AC3E}">
        <p14:creationId xmlns:p14="http://schemas.microsoft.com/office/powerpoint/2010/main" val="10825091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9F44D-7CF2-F72C-29EF-88078157AFA8}"/>
              </a:ext>
            </a:extLst>
          </p:cNvPr>
          <p:cNvSpPr>
            <a:spLocks noGrp="1"/>
          </p:cNvSpPr>
          <p:nvPr>
            <p:ph type="ctrTitle"/>
          </p:nvPr>
        </p:nvSpPr>
        <p:spPr/>
        <p:txBody>
          <a:bodyPr/>
          <a:lstStyle/>
          <a:p>
            <a:endParaRPr lang="en-GB" dirty="0"/>
          </a:p>
        </p:txBody>
      </p:sp>
      <p:sp>
        <p:nvSpPr>
          <p:cNvPr id="3" name="Subtitle 2">
            <a:extLst>
              <a:ext uri="{FF2B5EF4-FFF2-40B4-BE49-F238E27FC236}">
                <a16:creationId xmlns:a16="http://schemas.microsoft.com/office/drawing/2014/main" id="{57576567-B8A9-826C-71EA-D2F8AB4706CA}"/>
              </a:ext>
            </a:extLst>
          </p:cNvPr>
          <p:cNvSpPr>
            <a:spLocks noGrp="1"/>
          </p:cNvSpPr>
          <p:nvPr>
            <p:ph type="subTitle" idx="1"/>
          </p:nvPr>
        </p:nvSpPr>
        <p:spPr/>
        <p:txBody>
          <a:bodyPr/>
          <a:lstStyle/>
          <a:p>
            <a:endParaRPr lang="en-GB"/>
          </a:p>
        </p:txBody>
      </p:sp>
      <p:pic>
        <p:nvPicPr>
          <p:cNvPr id="5" name="Picture 4" descr="A logo with text on it&#10;&#10;Description automatically generated">
            <a:extLst>
              <a:ext uri="{FF2B5EF4-FFF2-40B4-BE49-F238E27FC236}">
                <a16:creationId xmlns:a16="http://schemas.microsoft.com/office/drawing/2014/main" id="{1380C51E-6B64-6BBF-53C2-3FC1C62C1A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250" y="2157412"/>
            <a:ext cx="5905500" cy="2543175"/>
          </a:xfrm>
          <a:prstGeom prst="rect">
            <a:avLst/>
          </a:prstGeom>
        </p:spPr>
      </p:pic>
    </p:spTree>
    <p:extLst>
      <p:ext uri="{BB962C8B-B14F-4D97-AF65-F5344CB8AC3E}">
        <p14:creationId xmlns:p14="http://schemas.microsoft.com/office/powerpoint/2010/main" val="19488709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420745C-6A11-78D2-8D97-8CBE69D25BFC}"/>
              </a:ext>
            </a:extLst>
          </p:cNvPr>
          <p:cNvSpPr>
            <a:spLocks noGrp="1"/>
          </p:cNvSpPr>
          <p:nvPr>
            <p:ph type="title"/>
          </p:nvPr>
        </p:nvSpPr>
        <p:spPr>
          <a:xfrm>
            <a:off x="628650" y="365125"/>
            <a:ext cx="7886700" cy="1325563"/>
          </a:xfrm>
        </p:spPr>
        <p:txBody>
          <a:bodyPr>
            <a:normAutofit/>
          </a:bodyPr>
          <a:lstStyle/>
          <a:p>
            <a:r>
              <a:rPr lang="en-GB" sz="4700"/>
              <a:t>The Link – who are we?</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1777" y="1677373"/>
            <a:ext cx="8140446" cy="18288"/>
          </a:xfrm>
          <a:custGeom>
            <a:avLst/>
            <a:gdLst>
              <a:gd name="connsiteX0" fmla="*/ 0 w 8140446"/>
              <a:gd name="connsiteY0" fmla="*/ 0 h 18288"/>
              <a:gd name="connsiteX1" fmla="*/ 434157 w 8140446"/>
              <a:gd name="connsiteY1" fmla="*/ 0 h 18288"/>
              <a:gd name="connsiteX2" fmla="*/ 1193932 w 8140446"/>
              <a:gd name="connsiteY2" fmla="*/ 0 h 18288"/>
              <a:gd name="connsiteX3" fmla="*/ 1628089 w 8140446"/>
              <a:gd name="connsiteY3" fmla="*/ 0 h 18288"/>
              <a:gd name="connsiteX4" fmla="*/ 2225055 w 8140446"/>
              <a:gd name="connsiteY4" fmla="*/ 0 h 18288"/>
              <a:gd name="connsiteX5" fmla="*/ 3066235 w 8140446"/>
              <a:gd name="connsiteY5" fmla="*/ 0 h 18288"/>
              <a:gd name="connsiteX6" fmla="*/ 3744605 w 8140446"/>
              <a:gd name="connsiteY6" fmla="*/ 0 h 18288"/>
              <a:gd name="connsiteX7" fmla="*/ 4504380 w 8140446"/>
              <a:gd name="connsiteY7" fmla="*/ 0 h 18288"/>
              <a:gd name="connsiteX8" fmla="*/ 5101346 w 8140446"/>
              <a:gd name="connsiteY8" fmla="*/ 0 h 18288"/>
              <a:gd name="connsiteX9" fmla="*/ 5779717 w 8140446"/>
              <a:gd name="connsiteY9" fmla="*/ 0 h 18288"/>
              <a:gd name="connsiteX10" fmla="*/ 6620896 w 8140446"/>
              <a:gd name="connsiteY10" fmla="*/ 0 h 18288"/>
              <a:gd name="connsiteX11" fmla="*/ 7136458 w 8140446"/>
              <a:gd name="connsiteY11" fmla="*/ 0 h 18288"/>
              <a:gd name="connsiteX12" fmla="*/ 8140446 w 8140446"/>
              <a:gd name="connsiteY12" fmla="*/ 0 h 18288"/>
              <a:gd name="connsiteX13" fmla="*/ 8140446 w 8140446"/>
              <a:gd name="connsiteY13" fmla="*/ 18288 h 18288"/>
              <a:gd name="connsiteX14" fmla="*/ 7543480 w 8140446"/>
              <a:gd name="connsiteY14" fmla="*/ 18288 h 18288"/>
              <a:gd name="connsiteX15" fmla="*/ 7109323 w 8140446"/>
              <a:gd name="connsiteY15" fmla="*/ 18288 h 18288"/>
              <a:gd name="connsiteX16" fmla="*/ 6430952 w 8140446"/>
              <a:gd name="connsiteY16" fmla="*/ 18288 h 18288"/>
              <a:gd name="connsiteX17" fmla="*/ 5915391 w 8140446"/>
              <a:gd name="connsiteY17" fmla="*/ 18288 h 18288"/>
              <a:gd name="connsiteX18" fmla="*/ 5237020 w 8140446"/>
              <a:gd name="connsiteY18" fmla="*/ 18288 h 18288"/>
              <a:gd name="connsiteX19" fmla="*/ 4558650 w 8140446"/>
              <a:gd name="connsiteY19" fmla="*/ 18288 h 18288"/>
              <a:gd name="connsiteX20" fmla="*/ 3880279 w 8140446"/>
              <a:gd name="connsiteY20" fmla="*/ 18288 h 18288"/>
              <a:gd name="connsiteX21" fmla="*/ 3201909 w 8140446"/>
              <a:gd name="connsiteY21" fmla="*/ 18288 h 18288"/>
              <a:gd name="connsiteX22" fmla="*/ 2604943 w 8140446"/>
              <a:gd name="connsiteY22" fmla="*/ 18288 h 18288"/>
              <a:gd name="connsiteX23" fmla="*/ 1845168 w 8140446"/>
              <a:gd name="connsiteY23" fmla="*/ 18288 h 18288"/>
              <a:gd name="connsiteX24" fmla="*/ 1166797 w 8140446"/>
              <a:gd name="connsiteY24" fmla="*/ 18288 h 18288"/>
              <a:gd name="connsiteX25" fmla="*/ 0 w 8140446"/>
              <a:gd name="connsiteY25" fmla="*/ 18288 h 18288"/>
              <a:gd name="connsiteX26" fmla="*/ 0 w 8140446"/>
              <a:gd name="connsiteY2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40446" h="18288" fill="none" extrusionOk="0">
                <a:moveTo>
                  <a:pt x="0" y="0"/>
                </a:moveTo>
                <a:cubicBezTo>
                  <a:pt x="94920" y="9103"/>
                  <a:pt x="287892" y="-4966"/>
                  <a:pt x="434157" y="0"/>
                </a:cubicBezTo>
                <a:cubicBezTo>
                  <a:pt x="580422" y="4966"/>
                  <a:pt x="943595" y="-14182"/>
                  <a:pt x="1193932" y="0"/>
                </a:cubicBezTo>
                <a:cubicBezTo>
                  <a:pt x="1444270" y="14182"/>
                  <a:pt x="1472129" y="5523"/>
                  <a:pt x="1628089" y="0"/>
                </a:cubicBezTo>
                <a:cubicBezTo>
                  <a:pt x="1784049" y="-5523"/>
                  <a:pt x="1962419" y="-17322"/>
                  <a:pt x="2225055" y="0"/>
                </a:cubicBezTo>
                <a:cubicBezTo>
                  <a:pt x="2487691" y="17322"/>
                  <a:pt x="2700681" y="1311"/>
                  <a:pt x="3066235" y="0"/>
                </a:cubicBezTo>
                <a:cubicBezTo>
                  <a:pt x="3431789" y="-1311"/>
                  <a:pt x="3405662" y="25081"/>
                  <a:pt x="3744605" y="0"/>
                </a:cubicBezTo>
                <a:cubicBezTo>
                  <a:pt x="4083548" y="-25081"/>
                  <a:pt x="4265111" y="-11945"/>
                  <a:pt x="4504380" y="0"/>
                </a:cubicBezTo>
                <a:cubicBezTo>
                  <a:pt x="4743649" y="11945"/>
                  <a:pt x="4860394" y="-2832"/>
                  <a:pt x="5101346" y="0"/>
                </a:cubicBezTo>
                <a:cubicBezTo>
                  <a:pt x="5342298" y="2832"/>
                  <a:pt x="5456387" y="23676"/>
                  <a:pt x="5779717" y="0"/>
                </a:cubicBezTo>
                <a:cubicBezTo>
                  <a:pt x="6103047" y="-23676"/>
                  <a:pt x="6270379" y="-37291"/>
                  <a:pt x="6620896" y="0"/>
                </a:cubicBezTo>
                <a:cubicBezTo>
                  <a:pt x="6971413" y="37291"/>
                  <a:pt x="6989068" y="24674"/>
                  <a:pt x="7136458" y="0"/>
                </a:cubicBezTo>
                <a:cubicBezTo>
                  <a:pt x="7283848" y="-24674"/>
                  <a:pt x="7752532" y="-22436"/>
                  <a:pt x="8140446" y="0"/>
                </a:cubicBezTo>
                <a:cubicBezTo>
                  <a:pt x="8140314" y="7702"/>
                  <a:pt x="8140234" y="13511"/>
                  <a:pt x="8140446" y="18288"/>
                </a:cubicBezTo>
                <a:cubicBezTo>
                  <a:pt x="7906329" y="-3043"/>
                  <a:pt x="7681180" y="27465"/>
                  <a:pt x="7543480" y="18288"/>
                </a:cubicBezTo>
                <a:cubicBezTo>
                  <a:pt x="7405780" y="9111"/>
                  <a:pt x="7216607" y="3660"/>
                  <a:pt x="7109323" y="18288"/>
                </a:cubicBezTo>
                <a:cubicBezTo>
                  <a:pt x="7002039" y="32916"/>
                  <a:pt x="6576231" y="42692"/>
                  <a:pt x="6430952" y="18288"/>
                </a:cubicBezTo>
                <a:cubicBezTo>
                  <a:pt x="6285673" y="-6116"/>
                  <a:pt x="6138840" y="34521"/>
                  <a:pt x="5915391" y="18288"/>
                </a:cubicBezTo>
                <a:cubicBezTo>
                  <a:pt x="5691942" y="2055"/>
                  <a:pt x="5459460" y="51666"/>
                  <a:pt x="5237020" y="18288"/>
                </a:cubicBezTo>
                <a:cubicBezTo>
                  <a:pt x="5014580" y="-15090"/>
                  <a:pt x="4747677" y="40449"/>
                  <a:pt x="4558650" y="18288"/>
                </a:cubicBezTo>
                <a:cubicBezTo>
                  <a:pt x="4369623" y="-3873"/>
                  <a:pt x="4146061" y="12568"/>
                  <a:pt x="3880279" y="18288"/>
                </a:cubicBezTo>
                <a:cubicBezTo>
                  <a:pt x="3614497" y="24008"/>
                  <a:pt x="3473808" y="-12908"/>
                  <a:pt x="3201909" y="18288"/>
                </a:cubicBezTo>
                <a:cubicBezTo>
                  <a:pt x="2930010" y="49484"/>
                  <a:pt x="2728175" y="-3430"/>
                  <a:pt x="2604943" y="18288"/>
                </a:cubicBezTo>
                <a:cubicBezTo>
                  <a:pt x="2481711" y="40006"/>
                  <a:pt x="2004334" y="26952"/>
                  <a:pt x="1845168" y="18288"/>
                </a:cubicBezTo>
                <a:cubicBezTo>
                  <a:pt x="1686003" y="9624"/>
                  <a:pt x="1375070" y="37580"/>
                  <a:pt x="1166797" y="18288"/>
                </a:cubicBezTo>
                <a:cubicBezTo>
                  <a:pt x="958524" y="-1004"/>
                  <a:pt x="342846" y="8880"/>
                  <a:pt x="0" y="18288"/>
                </a:cubicBezTo>
                <a:cubicBezTo>
                  <a:pt x="129" y="13298"/>
                  <a:pt x="-675" y="6857"/>
                  <a:pt x="0" y="0"/>
                </a:cubicBezTo>
                <a:close/>
              </a:path>
              <a:path w="8140446" h="18288" stroke="0" extrusionOk="0">
                <a:moveTo>
                  <a:pt x="0" y="0"/>
                </a:moveTo>
                <a:cubicBezTo>
                  <a:pt x="142435" y="-24533"/>
                  <a:pt x="380026" y="17447"/>
                  <a:pt x="596966" y="0"/>
                </a:cubicBezTo>
                <a:cubicBezTo>
                  <a:pt x="813906" y="-17447"/>
                  <a:pt x="830530" y="13462"/>
                  <a:pt x="1031123" y="0"/>
                </a:cubicBezTo>
                <a:cubicBezTo>
                  <a:pt x="1231716" y="-13462"/>
                  <a:pt x="1634038" y="0"/>
                  <a:pt x="1872303" y="0"/>
                </a:cubicBezTo>
                <a:cubicBezTo>
                  <a:pt x="2110568" y="0"/>
                  <a:pt x="2261934" y="-25727"/>
                  <a:pt x="2469269" y="0"/>
                </a:cubicBezTo>
                <a:cubicBezTo>
                  <a:pt x="2676604" y="25727"/>
                  <a:pt x="2790440" y="16284"/>
                  <a:pt x="3066235" y="0"/>
                </a:cubicBezTo>
                <a:cubicBezTo>
                  <a:pt x="3342030" y="-16284"/>
                  <a:pt x="3685603" y="41976"/>
                  <a:pt x="3907414" y="0"/>
                </a:cubicBezTo>
                <a:cubicBezTo>
                  <a:pt x="4129225" y="-41976"/>
                  <a:pt x="4177416" y="-7598"/>
                  <a:pt x="4422976" y="0"/>
                </a:cubicBezTo>
                <a:cubicBezTo>
                  <a:pt x="4668536" y="7598"/>
                  <a:pt x="5023499" y="-28058"/>
                  <a:pt x="5264155" y="0"/>
                </a:cubicBezTo>
                <a:cubicBezTo>
                  <a:pt x="5504811" y="28058"/>
                  <a:pt x="5703675" y="13288"/>
                  <a:pt x="6105335" y="0"/>
                </a:cubicBezTo>
                <a:cubicBezTo>
                  <a:pt x="6506995" y="-13288"/>
                  <a:pt x="6455516" y="-5124"/>
                  <a:pt x="6783705" y="0"/>
                </a:cubicBezTo>
                <a:cubicBezTo>
                  <a:pt x="7111894" y="5124"/>
                  <a:pt x="7512856" y="10604"/>
                  <a:pt x="8140446" y="0"/>
                </a:cubicBezTo>
                <a:cubicBezTo>
                  <a:pt x="8140458" y="8833"/>
                  <a:pt x="8140986" y="9830"/>
                  <a:pt x="8140446" y="18288"/>
                </a:cubicBezTo>
                <a:cubicBezTo>
                  <a:pt x="7959314" y="3345"/>
                  <a:pt x="7870113" y="10437"/>
                  <a:pt x="7706289" y="18288"/>
                </a:cubicBezTo>
                <a:cubicBezTo>
                  <a:pt x="7542465" y="26139"/>
                  <a:pt x="7157940" y="17482"/>
                  <a:pt x="6865109" y="18288"/>
                </a:cubicBezTo>
                <a:cubicBezTo>
                  <a:pt x="6572278" y="19094"/>
                  <a:pt x="6524256" y="38051"/>
                  <a:pt x="6349548" y="18288"/>
                </a:cubicBezTo>
                <a:cubicBezTo>
                  <a:pt x="6174840" y="-1475"/>
                  <a:pt x="5951624" y="174"/>
                  <a:pt x="5671177" y="18288"/>
                </a:cubicBezTo>
                <a:cubicBezTo>
                  <a:pt x="5390730" y="36402"/>
                  <a:pt x="5222992" y="60058"/>
                  <a:pt x="4829998" y="18288"/>
                </a:cubicBezTo>
                <a:cubicBezTo>
                  <a:pt x="4437004" y="-23482"/>
                  <a:pt x="4344181" y="39087"/>
                  <a:pt x="4151627" y="18288"/>
                </a:cubicBezTo>
                <a:cubicBezTo>
                  <a:pt x="3959073" y="-2511"/>
                  <a:pt x="3886970" y="32875"/>
                  <a:pt x="3717470" y="18288"/>
                </a:cubicBezTo>
                <a:cubicBezTo>
                  <a:pt x="3547970" y="3701"/>
                  <a:pt x="3451521" y="31872"/>
                  <a:pt x="3201909" y="18288"/>
                </a:cubicBezTo>
                <a:cubicBezTo>
                  <a:pt x="2952297" y="4704"/>
                  <a:pt x="2543413" y="6029"/>
                  <a:pt x="2360729" y="18288"/>
                </a:cubicBezTo>
                <a:cubicBezTo>
                  <a:pt x="2178045" y="30547"/>
                  <a:pt x="1906056" y="25847"/>
                  <a:pt x="1682359" y="18288"/>
                </a:cubicBezTo>
                <a:cubicBezTo>
                  <a:pt x="1458662" y="10730"/>
                  <a:pt x="1330405" y="8046"/>
                  <a:pt x="1166797" y="18288"/>
                </a:cubicBezTo>
                <a:cubicBezTo>
                  <a:pt x="1003189" y="28530"/>
                  <a:pt x="278098" y="19533"/>
                  <a:pt x="0" y="18288"/>
                </a:cubicBezTo>
                <a:cubicBezTo>
                  <a:pt x="74" y="14054"/>
                  <a:pt x="-46" y="699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 name="Content Placeholder 2">
            <a:extLst>
              <a:ext uri="{FF2B5EF4-FFF2-40B4-BE49-F238E27FC236}">
                <a16:creationId xmlns:a16="http://schemas.microsoft.com/office/drawing/2014/main" id="{0F521EB3-2049-A0C0-3A0A-3E89446AFBD3}"/>
              </a:ext>
            </a:extLst>
          </p:cNvPr>
          <p:cNvGraphicFramePr>
            <a:graphicFrameLocks/>
          </p:cNvGraphicFramePr>
          <p:nvPr/>
        </p:nvGraphicFramePr>
        <p:xfrm>
          <a:off x="678942" y="2045634"/>
          <a:ext cx="7783830" cy="32030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7BB45F85-5CAF-69C7-5E70-94B2C6A3302A}"/>
              </a:ext>
            </a:extLst>
          </p:cNvPr>
          <p:cNvSpPr txBox="1"/>
          <p:nvPr/>
        </p:nvSpPr>
        <p:spPr>
          <a:xfrm>
            <a:off x="501777" y="5248656"/>
            <a:ext cx="397764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7"/>
              </a:rPr>
              <a:t>Mary.Keenan@manorgreenschool.co.uk</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Telephone:  07377 800291 </a:t>
            </a:r>
          </a:p>
        </p:txBody>
      </p:sp>
      <p:sp>
        <p:nvSpPr>
          <p:cNvPr id="7" name="TextBox 6">
            <a:extLst>
              <a:ext uri="{FF2B5EF4-FFF2-40B4-BE49-F238E27FC236}">
                <a16:creationId xmlns:a16="http://schemas.microsoft.com/office/drawing/2014/main" id="{87DFCFE8-71A1-0122-9CE6-C9B3F59BC832}"/>
              </a:ext>
            </a:extLst>
          </p:cNvPr>
          <p:cNvSpPr txBox="1"/>
          <p:nvPr/>
        </p:nvSpPr>
        <p:spPr>
          <a:xfrm>
            <a:off x="4664585" y="5248655"/>
            <a:ext cx="410337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8"/>
              </a:rPr>
              <a:t>Rachel.Goymer@manorgreenschool.co.uk</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Telephone:  01628 513800 x2013</a:t>
            </a:r>
          </a:p>
        </p:txBody>
      </p:sp>
    </p:spTree>
    <p:extLst>
      <p:ext uri="{BB962C8B-B14F-4D97-AF65-F5344CB8AC3E}">
        <p14:creationId xmlns:p14="http://schemas.microsoft.com/office/powerpoint/2010/main" val="17252892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420745C-6A11-78D2-8D97-8CBE69D25BFC}"/>
              </a:ext>
            </a:extLst>
          </p:cNvPr>
          <p:cNvSpPr>
            <a:spLocks noGrp="1"/>
          </p:cNvSpPr>
          <p:nvPr>
            <p:ph type="title"/>
          </p:nvPr>
        </p:nvSpPr>
        <p:spPr>
          <a:xfrm>
            <a:off x="429369" y="238539"/>
            <a:ext cx="8263890" cy="1434415"/>
          </a:xfrm>
        </p:spPr>
        <p:txBody>
          <a:bodyPr anchor="b">
            <a:normAutofit/>
          </a:bodyPr>
          <a:lstStyle/>
          <a:p>
            <a:r>
              <a:rPr lang="en-GB" sz="4700"/>
              <a:t>The Link – who are we?</a:t>
            </a:r>
          </a:p>
        </p:txBody>
      </p:sp>
      <p:sp>
        <p:nvSpPr>
          <p:cNvPr id="31"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9369" y="1681544"/>
            <a:ext cx="8229600" cy="18288"/>
          </a:xfrm>
          <a:custGeom>
            <a:avLst/>
            <a:gdLst>
              <a:gd name="connsiteX0" fmla="*/ 0 w 8229600"/>
              <a:gd name="connsiteY0" fmla="*/ 0 h 18288"/>
              <a:gd name="connsiteX1" fmla="*/ 521208 w 8229600"/>
              <a:gd name="connsiteY1" fmla="*/ 0 h 18288"/>
              <a:gd name="connsiteX2" fmla="*/ 1371600 w 8229600"/>
              <a:gd name="connsiteY2" fmla="*/ 0 h 18288"/>
              <a:gd name="connsiteX3" fmla="*/ 2221992 w 8229600"/>
              <a:gd name="connsiteY3" fmla="*/ 0 h 18288"/>
              <a:gd name="connsiteX4" fmla="*/ 3072384 w 8229600"/>
              <a:gd name="connsiteY4" fmla="*/ 0 h 18288"/>
              <a:gd name="connsiteX5" fmla="*/ 3511296 w 8229600"/>
              <a:gd name="connsiteY5" fmla="*/ 0 h 18288"/>
              <a:gd name="connsiteX6" fmla="*/ 4114800 w 8229600"/>
              <a:gd name="connsiteY6" fmla="*/ 0 h 18288"/>
              <a:gd name="connsiteX7" fmla="*/ 4553712 w 8229600"/>
              <a:gd name="connsiteY7" fmla="*/ 0 h 18288"/>
              <a:gd name="connsiteX8" fmla="*/ 5239512 w 8229600"/>
              <a:gd name="connsiteY8" fmla="*/ 0 h 18288"/>
              <a:gd name="connsiteX9" fmla="*/ 5843016 w 8229600"/>
              <a:gd name="connsiteY9" fmla="*/ 0 h 18288"/>
              <a:gd name="connsiteX10" fmla="*/ 6611112 w 8229600"/>
              <a:gd name="connsiteY10" fmla="*/ 0 h 18288"/>
              <a:gd name="connsiteX11" fmla="*/ 7461504 w 8229600"/>
              <a:gd name="connsiteY11" fmla="*/ 0 h 18288"/>
              <a:gd name="connsiteX12" fmla="*/ 8229600 w 8229600"/>
              <a:gd name="connsiteY12" fmla="*/ 0 h 18288"/>
              <a:gd name="connsiteX13" fmla="*/ 8229600 w 8229600"/>
              <a:gd name="connsiteY13" fmla="*/ 18288 h 18288"/>
              <a:gd name="connsiteX14" fmla="*/ 7461504 w 8229600"/>
              <a:gd name="connsiteY14" fmla="*/ 18288 h 18288"/>
              <a:gd name="connsiteX15" fmla="*/ 6940296 w 8229600"/>
              <a:gd name="connsiteY15" fmla="*/ 18288 h 18288"/>
              <a:gd name="connsiteX16" fmla="*/ 6419088 w 8229600"/>
              <a:gd name="connsiteY16" fmla="*/ 18288 h 18288"/>
              <a:gd name="connsiteX17" fmla="*/ 5650992 w 8229600"/>
              <a:gd name="connsiteY17" fmla="*/ 18288 h 18288"/>
              <a:gd name="connsiteX18" fmla="*/ 5129784 w 8229600"/>
              <a:gd name="connsiteY18" fmla="*/ 18288 h 18288"/>
              <a:gd name="connsiteX19" fmla="*/ 4690872 w 8229600"/>
              <a:gd name="connsiteY19" fmla="*/ 18288 h 18288"/>
              <a:gd name="connsiteX20" fmla="*/ 4087368 w 8229600"/>
              <a:gd name="connsiteY20" fmla="*/ 18288 h 18288"/>
              <a:gd name="connsiteX21" fmla="*/ 3401568 w 8229600"/>
              <a:gd name="connsiteY21" fmla="*/ 18288 h 18288"/>
              <a:gd name="connsiteX22" fmla="*/ 2798064 w 8229600"/>
              <a:gd name="connsiteY22" fmla="*/ 18288 h 18288"/>
              <a:gd name="connsiteX23" fmla="*/ 2276856 w 8229600"/>
              <a:gd name="connsiteY23" fmla="*/ 18288 h 18288"/>
              <a:gd name="connsiteX24" fmla="*/ 1426464 w 8229600"/>
              <a:gd name="connsiteY24" fmla="*/ 18288 h 18288"/>
              <a:gd name="connsiteX25" fmla="*/ 740664 w 8229600"/>
              <a:gd name="connsiteY25" fmla="*/ 18288 h 18288"/>
              <a:gd name="connsiteX26" fmla="*/ 0 w 8229600"/>
              <a:gd name="connsiteY26" fmla="*/ 18288 h 18288"/>
              <a:gd name="connsiteX27" fmla="*/ 0 w 8229600"/>
              <a:gd name="connsiteY2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0" h="18288"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8940" y="5812"/>
                  <a:pt x="8229447" y="9773"/>
                  <a:pt x="8229600" y="18288"/>
                </a:cubicBezTo>
                <a:cubicBezTo>
                  <a:pt x="7940706" y="-9293"/>
                  <a:pt x="7792584" y="-16009"/>
                  <a:pt x="7461504" y="18288"/>
                </a:cubicBezTo>
                <a:cubicBezTo>
                  <a:pt x="7130424" y="52585"/>
                  <a:pt x="7080072" y="43845"/>
                  <a:pt x="6940296" y="18288"/>
                </a:cubicBezTo>
                <a:cubicBezTo>
                  <a:pt x="6800520" y="-7269"/>
                  <a:pt x="6672872" y="26671"/>
                  <a:pt x="6419088" y="18288"/>
                </a:cubicBezTo>
                <a:cubicBezTo>
                  <a:pt x="6165304" y="9905"/>
                  <a:pt x="5869721" y="4987"/>
                  <a:pt x="5650992" y="18288"/>
                </a:cubicBezTo>
                <a:cubicBezTo>
                  <a:pt x="5432263" y="31589"/>
                  <a:pt x="5308310" y="3023"/>
                  <a:pt x="5129784" y="18288"/>
                </a:cubicBezTo>
                <a:cubicBezTo>
                  <a:pt x="4951258" y="33553"/>
                  <a:pt x="4799696" y="15357"/>
                  <a:pt x="4690872" y="18288"/>
                </a:cubicBezTo>
                <a:cubicBezTo>
                  <a:pt x="4582048" y="21219"/>
                  <a:pt x="4311124" y="-7836"/>
                  <a:pt x="4087368" y="18288"/>
                </a:cubicBezTo>
                <a:cubicBezTo>
                  <a:pt x="3863612" y="44412"/>
                  <a:pt x="3730288" y="13374"/>
                  <a:pt x="3401568" y="18288"/>
                </a:cubicBezTo>
                <a:cubicBezTo>
                  <a:pt x="3072848" y="23202"/>
                  <a:pt x="3020684" y="32425"/>
                  <a:pt x="2798064" y="18288"/>
                </a:cubicBezTo>
                <a:cubicBezTo>
                  <a:pt x="2575444" y="4151"/>
                  <a:pt x="2440915" y="-7352"/>
                  <a:pt x="2276856" y="18288"/>
                </a:cubicBezTo>
                <a:cubicBezTo>
                  <a:pt x="2112797" y="43928"/>
                  <a:pt x="1726502" y="-9560"/>
                  <a:pt x="1426464" y="18288"/>
                </a:cubicBezTo>
                <a:cubicBezTo>
                  <a:pt x="1126426" y="46136"/>
                  <a:pt x="992925" y="21016"/>
                  <a:pt x="740664" y="18288"/>
                </a:cubicBezTo>
                <a:cubicBezTo>
                  <a:pt x="488403" y="15560"/>
                  <a:pt x="195650" y="-16061"/>
                  <a:pt x="0" y="18288"/>
                </a:cubicBezTo>
                <a:cubicBezTo>
                  <a:pt x="348" y="9455"/>
                  <a:pt x="654" y="3983"/>
                  <a:pt x="0" y="0"/>
                </a:cubicBezTo>
                <a:close/>
              </a:path>
              <a:path w="8229600" h="18288"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30508" y="6337"/>
                  <a:pt x="8228722" y="11778"/>
                  <a:pt x="8229600" y="18288"/>
                </a:cubicBezTo>
                <a:cubicBezTo>
                  <a:pt x="8075287" y="35054"/>
                  <a:pt x="7821366" y="21850"/>
                  <a:pt x="7626096" y="18288"/>
                </a:cubicBezTo>
                <a:cubicBezTo>
                  <a:pt x="7430826" y="14726"/>
                  <a:pt x="7320004" y="-9669"/>
                  <a:pt x="7022592" y="18288"/>
                </a:cubicBezTo>
                <a:cubicBezTo>
                  <a:pt x="6725180" y="46245"/>
                  <a:pt x="6348804" y="-14025"/>
                  <a:pt x="6172200" y="18288"/>
                </a:cubicBezTo>
                <a:cubicBezTo>
                  <a:pt x="5995596" y="50601"/>
                  <a:pt x="5788102" y="22890"/>
                  <a:pt x="5650992" y="18288"/>
                </a:cubicBezTo>
                <a:cubicBezTo>
                  <a:pt x="5513882" y="13686"/>
                  <a:pt x="5198399" y="29121"/>
                  <a:pt x="4882896" y="18288"/>
                </a:cubicBezTo>
                <a:cubicBezTo>
                  <a:pt x="4567393" y="7455"/>
                  <a:pt x="4557008" y="26965"/>
                  <a:pt x="4443984" y="18288"/>
                </a:cubicBezTo>
                <a:cubicBezTo>
                  <a:pt x="4330960" y="9611"/>
                  <a:pt x="4061674" y="28891"/>
                  <a:pt x="3758184" y="18288"/>
                </a:cubicBezTo>
                <a:cubicBezTo>
                  <a:pt x="3454694" y="7685"/>
                  <a:pt x="3380392" y="19119"/>
                  <a:pt x="3236976" y="18288"/>
                </a:cubicBezTo>
                <a:cubicBezTo>
                  <a:pt x="3093560" y="17457"/>
                  <a:pt x="2632116" y="37607"/>
                  <a:pt x="2386584" y="18288"/>
                </a:cubicBezTo>
                <a:cubicBezTo>
                  <a:pt x="2141052" y="-1031"/>
                  <a:pt x="2110884" y="28777"/>
                  <a:pt x="1947672" y="18288"/>
                </a:cubicBezTo>
                <a:cubicBezTo>
                  <a:pt x="1784460" y="7799"/>
                  <a:pt x="1535467" y="461"/>
                  <a:pt x="1261872" y="18288"/>
                </a:cubicBezTo>
                <a:cubicBezTo>
                  <a:pt x="988277" y="36115"/>
                  <a:pt x="1021096" y="10375"/>
                  <a:pt x="822960" y="18288"/>
                </a:cubicBezTo>
                <a:cubicBezTo>
                  <a:pt x="624824" y="26201"/>
                  <a:pt x="298309" y="1283"/>
                  <a:pt x="0" y="18288"/>
                </a:cubicBezTo>
                <a:cubicBezTo>
                  <a:pt x="-633" y="12278"/>
                  <a:pt x="-757" y="5867"/>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4DCC11A-69EA-5955-2DD5-4C49D52AC38C}"/>
              </a:ext>
            </a:extLst>
          </p:cNvPr>
          <p:cNvSpPr>
            <a:spLocks noGrp="1"/>
          </p:cNvSpPr>
          <p:nvPr>
            <p:ph idx="1"/>
          </p:nvPr>
        </p:nvSpPr>
        <p:spPr>
          <a:xfrm>
            <a:off x="429369" y="2071316"/>
            <a:ext cx="5035164" cy="4119172"/>
          </a:xfrm>
        </p:spPr>
        <p:txBody>
          <a:bodyPr anchor="t">
            <a:normAutofit/>
          </a:bodyPr>
          <a:lstStyle/>
          <a:p>
            <a:r>
              <a:rPr lang="en-GB" sz="1800" dirty="0">
                <a:latin typeface="Calibri"/>
                <a:ea typeface="+mn-lt"/>
                <a:cs typeface="Calibri"/>
              </a:rPr>
              <a:t>The aim of The Link is to achieve the best outcomes for young people with SEMH needs.</a:t>
            </a:r>
            <a:r>
              <a:rPr lang="en-GB" sz="1800" dirty="0">
                <a:latin typeface="Calibri"/>
                <a:ea typeface="+mn-lt"/>
                <a:cs typeface="+mn-lt"/>
              </a:rPr>
              <a:t> </a:t>
            </a:r>
          </a:p>
          <a:p>
            <a:r>
              <a:rPr lang="en-GB" sz="1800" dirty="0">
                <a:latin typeface="Calibri"/>
                <a:ea typeface="+mn-lt"/>
                <a:cs typeface="+mn-lt"/>
              </a:rPr>
              <a:t>We offer a safe, therapeutic and non-judgemental environment in which young people can begin to access their emotions and develop the resilience to engage with learning. </a:t>
            </a:r>
          </a:p>
          <a:p>
            <a:r>
              <a:rPr lang="en-GB" sz="1800" dirty="0">
                <a:latin typeface="Calibri"/>
                <a:ea typeface="+mn-lt"/>
                <a:cs typeface="+mn-lt"/>
              </a:rPr>
              <a:t>We help our students to develop</a:t>
            </a:r>
            <a:r>
              <a:rPr lang="en-GB" sz="1800" b="1" dirty="0">
                <a:latin typeface="Calibri"/>
                <a:ea typeface="+mn-lt"/>
                <a:cs typeface="+mn-lt"/>
              </a:rPr>
              <a:t> </a:t>
            </a:r>
            <a:r>
              <a:rPr lang="en-GB" sz="1800" dirty="0">
                <a:latin typeface="Calibri"/>
                <a:ea typeface="+mn-lt"/>
                <a:cs typeface="+mn-lt"/>
              </a:rPr>
              <a:t>self-awareness and provide suitable boundaries</a:t>
            </a:r>
            <a:r>
              <a:rPr lang="en-GB" sz="1800" b="1" dirty="0">
                <a:latin typeface="Calibri"/>
                <a:ea typeface="+mn-lt"/>
                <a:cs typeface="+mn-lt"/>
              </a:rPr>
              <a:t> </a:t>
            </a:r>
            <a:r>
              <a:rPr lang="en-GB" sz="1800" dirty="0">
                <a:latin typeface="Calibri"/>
                <a:ea typeface="+mn-lt"/>
                <a:cs typeface="+mn-lt"/>
              </a:rPr>
              <a:t>enabling them to flourish without fear, providing a caring and inclusive programme. </a:t>
            </a:r>
          </a:p>
          <a:p>
            <a:r>
              <a:rPr lang="en-GB" sz="1800" dirty="0">
                <a:latin typeface="Calibri"/>
                <a:ea typeface="+mn-lt"/>
                <a:cs typeface="+mn-lt"/>
              </a:rPr>
              <a:t>We understand the individual needs of each child and we support them in developing essential skills for life and to take their place in society. </a:t>
            </a:r>
            <a:endParaRPr lang="en-GB" sz="1800" dirty="0">
              <a:latin typeface="Calibri"/>
              <a:cs typeface="Calibri"/>
            </a:endParaRPr>
          </a:p>
        </p:txBody>
      </p:sp>
      <p:pic>
        <p:nvPicPr>
          <p:cNvPr id="9" name="Picture 6">
            <a:extLst>
              <a:ext uri="{FF2B5EF4-FFF2-40B4-BE49-F238E27FC236}">
                <a16:creationId xmlns:a16="http://schemas.microsoft.com/office/drawing/2014/main" id="{51511DBC-5F37-3DD6-2C7D-5660871CF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 b="16846"/>
          <a:stretch/>
        </p:blipFill>
        <p:spPr bwMode="auto">
          <a:xfrm>
            <a:off x="5756743" y="2093976"/>
            <a:ext cx="2955798" cy="4096512"/>
          </a:xfrm>
          <a:prstGeom prst="rect">
            <a:avLst/>
          </a:prstGeom>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758062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ADBB1623-74EC-C04B-ACCB-2D8EE0DB7DBF}"/>
              </a:ext>
            </a:extLst>
          </p:cNvPr>
          <p:cNvSpPr>
            <a:spLocks noGrp="1"/>
          </p:cNvSpPr>
          <p:nvPr>
            <p:ph type="title"/>
          </p:nvPr>
        </p:nvSpPr>
        <p:spPr>
          <a:xfrm>
            <a:off x="429369" y="238539"/>
            <a:ext cx="8263890" cy="1434415"/>
          </a:xfrm>
        </p:spPr>
        <p:txBody>
          <a:bodyPr anchor="b">
            <a:normAutofit/>
          </a:bodyPr>
          <a:lstStyle/>
          <a:p>
            <a:r>
              <a:rPr lang="en-GB" sz="4700" dirty="0"/>
              <a:t>Link Provisions</a:t>
            </a:r>
          </a:p>
        </p:txBody>
      </p:sp>
      <p:sp>
        <p:nvSpPr>
          <p:cNvPr id="24"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9369" y="1681544"/>
            <a:ext cx="8229600" cy="18288"/>
          </a:xfrm>
          <a:custGeom>
            <a:avLst/>
            <a:gdLst>
              <a:gd name="connsiteX0" fmla="*/ 0 w 8229600"/>
              <a:gd name="connsiteY0" fmla="*/ 0 h 18288"/>
              <a:gd name="connsiteX1" fmla="*/ 521208 w 8229600"/>
              <a:gd name="connsiteY1" fmla="*/ 0 h 18288"/>
              <a:gd name="connsiteX2" fmla="*/ 1371600 w 8229600"/>
              <a:gd name="connsiteY2" fmla="*/ 0 h 18288"/>
              <a:gd name="connsiteX3" fmla="*/ 2221992 w 8229600"/>
              <a:gd name="connsiteY3" fmla="*/ 0 h 18288"/>
              <a:gd name="connsiteX4" fmla="*/ 3072384 w 8229600"/>
              <a:gd name="connsiteY4" fmla="*/ 0 h 18288"/>
              <a:gd name="connsiteX5" fmla="*/ 3511296 w 8229600"/>
              <a:gd name="connsiteY5" fmla="*/ 0 h 18288"/>
              <a:gd name="connsiteX6" fmla="*/ 4114800 w 8229600"/>
              <a:gd name="connsiteY6" fmla="*/ 0 h 18288"/>
              <a:gd name="connsiteX7" fmla="*/ 4553712 w 8229600"/>
              <a:gd name="connsiteY7" fmla="*/ 0 h 18288"/>
              <a:gd name="connsiteX8" fmla="*/ 5239512 w 8229600"/>
              <a:gd name="connsiteY8" fmla="*/ 0 h 18288"/>
              <a:gd name="connsiteX9" fmla="*/ 5843016 w 8229600"/>
              <a:gd name="connsiteY9" fmla="*/ 0 h 18288"/>
              <a:gd name="connsiteX10" fmla="*/ 6611112 w 8229600"/>
              <a:gd name="connsiteY10" fmla="*/ 0 h 18288"/>
              <a:gd name="connsiteX11" fmla="*/ 7461504 w 8229600"/>
              <a:gd name="connsiteY11" fmla="*/ 0 h 18288"/>
              <a:gd name="connsiteX12" fmla="*/ 8229600 w 8229600"/>
              <a:gd name="connsiteY12" fmla="*/ 0 h 18288"/>
              <a:gd name="connsiteX13" fmla="*/ 8229600 w 8229600"/>
              <a:gd name="connsiteY13" fmla="*/ 18288 h 18288"/>
              <a:gd name="connsiteX14" fmla="*/ 7461504 w 8229600"/>
              <a:gd name="connsiteY14" fmla="*/ 18288 h 18288"/>
              <a:gd name="connsiteX15" fmla="*/ 6940296 w 8229600"/>
              <a:gd name="connsiteY15" fmla="*/ 18288 h 18288"/>
              <a:gd name="connsiteX16" fmla="*/ 6419088 w 8229600"/>
              <a:gd name="connsiteY16" fmla="*/ 18288 h 18288"/>
              <a:gd name="connsiteX17" fmla="*/ 5650992 w 8229600"/>
              <a:gd name="connsiteY17" fmla="*/ 18288 h 18288"/>
              <a:gd name="connsiteX18" fmla="*/ 5129784 w 8229600"/>
              <a:gd name="connsiteY18" fmla="*/ 18288 h 18288"/>
              <a:gd name="connsiteX19" fmla="*/ 4690872 w 8229600"/>
              <a:gd name="connsiteY19" fmla="*/ 18288 h 18288"/>
              <a:gd name="connsiteX20" fmla="*/ 4087368 w 8229600"/>
              <a:gd name="connsiteY20" fmla="*/ 18288 h 18288"/>
              <a:gd name="connsiteX21" fmla="*/ 3401568 w 8229600"/>
              <a:gd name="connsiteY21" fmla="*/ 18288 h 18288"/>
              <a:gd name="connsiteX22" fmla="*/ 2798064 w 8229600"/>
              <a:gd name="connsiteY22" fmla="*/ 18288 h 18288"/>
              <a:gd name="connsiteX23" fmla="*/ 2276856 w 8229600"/>
              <a:gd name="connsiteY23" fmla="*/ 18288 h 18288"/>
              <a:gd name="connsiteX24" fmla="*/ 1426464 w 8229600"/>
              <a:gd name="connsiteY24" fmla="*/ 18288 h 18288"/>
              <a:gd name="connsiteX25" fmla="*/ 740664 w 8229600"/>
              <a:gd name="connsiteY25" fmla="*/ 18288 h 18288"/>
              <a:gd name="connsiteX26" fmla="*/ 0 w 8229600"/>
              <a:gd name="connsiteY26" fmla="*/ 18288 h 18288"/>
              <a:gd name="connsiteX27" fmla="*/ 0 w 8229600"/>
              <a:gd name="connsiteY2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0" h="18288"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8940" y="5812"/>
                  <a:pt x="8229447" y="9773"/>
                  <a:pt x="8229600" y="18288"/>
                </a:cubicBezTo>
                <a:cubicBezTo>
                  <a:pt x="7940706" y="-9293"/>
                  <a:pt x="7792584" y="-16009"/>
                  <a:pt x="7461504" y="18288"/>
                </a:cubicBezTo>
                <a:cubicBezTo>
                  <a:pt x="7130424" y="52585"/>
                  <a:pt x="7080072" y="43845"/>
                  <a:pt x="6940296" y="18288"/>
                </a:cubicBezTo>
                <a:cubicBezTo>
                  <a:pt x="6800520" y="-7269"/>
                  <a:pt x="6672872" y="26671"/>
                  <a:pt x="6419088" y="18288"/>
                </a:cubicBezTo>
                <a:cubicBezTo>
                  <a:pt x="6165304" y="9905"/>
                  <a:pt x="5869721" y="4987"/>
                  <a:pt x="5650992" y="18288"/>
                </a:cubicBezTo>
                <a:cubicBezTo>
                  <a:pt x="5432263" y="31589"/>
                  <a:pt x="5308310" y="3023"/>
                  <a:pt x="5129784" y="18288"/>
                </a:cubicBezTo>
                <a:cubicBezTo>
                  <a:pt x="4951258" y="33553"/>
                  <a:pt x="4799696" y="15357"/>
                  <a:pt x="4690872" y="18288"/>
                </a:cubicBezTo>
                <a:cubicBezTo>
                  <a:pt x="4582048" y="21219"/>
                  <a:pt x="4311124" y="-7836"/>
                  <a:pt x="4087368" y="18288"/>
                </a:cubicBezTo>
                <a:cubicBezTo>
                  <a:pt x="3863612" y="44412"/>
                  <a:pt x="3730288" y="13374"/>
                  <a:pt x="3401568" y="18288"/>
                </a:cubicBezTo>
                <a:cubicBezTo>
                  <a:pt x="3072848" y="23202"/>
                  <a:pt x="3020684" y="32425"/>
                  <a:pt x="2798064" y="18288"/>
                </a:cubicBezTo>
                <a:cubicBezTo>
                  <a:pt x="2575444" y="4151"/>
                  <a:pt x="2440915" y="-7352"/>
                  <a:pt x="2276856" y="18288"/>
                </a:cubicBezTo>
                <a:cubicBezTo>
                  <a:pt x="2112797" y="43928"/>
                  <a:pt x="1726502" y="-9560"/>
                  <a:pt x="1426464" y="18288"/>
                </a:cubicBezTo>
                <a:cubicBezTo>
                  <a:pt x="1126426" y="46136"/>
                  <a:pt x="992925" y="21016"/>
                  <a:pt x="740664" y="18288"/>
                </a:cubicBezTo>
                <a:cubicBezTo>
                  <a:pt x="488403" y="15560"/>
                  <a:pt x="195650" y="-16061"/>
                  <a:pt x="0" y="18288"/>
                </a:cubicBezTo>
                <a:cubicBezTo>
                  <a:pt x="348" y="9455"/>
                  <a:pt x="654" y="3983"/>
                  <a:pt x="0" y="0"/>
                </a:cubicBezTo>
                <a:close/>
              </a:path>
              <a:path w="8229600" h="18288"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30508" y="6337"/>
                  <a:pt x="8228722" y="11778"/>
                  <a:pt x="8229600" y="18288"/>
                </a:cubicBezTo>
                <a:cubicBezTo>
                  <a:pt x="8075287" y="35054"/>
                  <a:pt x="7821366" y="21850"/>
                  <a:pt x="7626096" y="18288"/>
                </a:cubicBezTo>
                <a:cubicBezTo>
                  <a:pt x="7430826" y="14726"/>
                  <a:pt x="7320004" y="-9669"/>
                  <a:pt x="7022592" y="18288"/>
                </a:cubicBezTo>
                <a:cubicBezTo>
                  <a:pt x="6725180" y="46245"/>
                  <a:pt x="6348804" y="-14025"/>
                  <a:pt x="6172200" y="18288"/>
                </a:cubicBezTo>
                <a:cubicBezTo>
                  <a:pt x="5995596" y="50601"/>
                  <a:pt x="5788102" y="22890"/>
                  <a:pt x="5650992" y="18288"/>
                </a:cubicBezTo>
                <a:cubicBezTo>
                  <a:pt x="5513882" y="13686"/>
                  <a:pt x="5198399" y="29121"/>
                  <a:pt x="4882896" y="18288"/>
                </a:cubicBezTo>
                <a:cubicBezTo>
                  <a:pt x="4567393" y="7455"/>
                  <a:pt x="4557008" y="26965"/>
                  <a:pt x="4443984" y="18288"/>
                </a:cubicBezTo>
                <a:cubicBezTo>
                  <a:pt x="4330960" y="9611"/>
                  <a:pt x="4061674" y="28891"/>
                  <a:pt x="3758184" y="18288"/>
                </a:cubicBezTo>
                <a:cubicBezTo>
                  <a:pt x="3454694" y="7685"/>
                  <a:pt x="3380392" y="19119"/>
                  <a:pt x="3236976" y="18288"/>
                </a:cubicBezTo>
                <a:cubicBezTo>
                  <a:pt x="3093560" y="17457"/>
                  <a:pt x="2632116" y="37607"/>
                  <a:pt x="2386584" y="18288"/>
                </a:cubicBezTo>
                <a:cubicBezTo>
                  <a:pt x="2141052" y="-1031"/>
                  <a:pt x="2110884" y="28777"/>
                  <a:pt x="1947672" y="18288"/>
                </a:cubicBezTo>
                <a:cubicBezTo>
                  <a:pt x="1784460" y="7799"/>
                  <a:pt x="1535467" y="461"/>
                  <a:pt x="1261872" y="18288"/>
                </a:cubicBezTo>
                <a:cubicBezTo>
                  <a:pt x="988277" y="36115"/>
                  <a:pt x="1021096" y="10375"/>
                  <a:pt x="822960" y="18288"/>
                </a:cubicBezTo>
                <a:cubicBezTo>
                  <a:pt x="624824" y="26201"/>
                  <a:pt x="298309" y="1283"/>
                  <a:pt x="0" y="18288"/>
                </a:cubicBezTo>
                <a:cubicBezTo>
                  <a:pt x="-633" y="12278"/>
                  <a:pt x="-757" y="5867"/>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26D19AF-2C83-5E6F-AC13-23E791FDC8F2}"/>
              </a:ext>
            </a:extLst>
          </p:cNvPr>
          <p:cNvSpPr>
            <a:spLocks noGrp="1"/>
          </p:cNvSpPr>
          <p:nvPr>
            <p:ph idx="1"/>
          </p:nvPr>
        </p:nvSpPr>
        <p:spPr>
          <a:xfrm>
            <a:off x="429369" y="2071316"/>
            <a:ext cx="5035164" cy="4119172"/>
          </a:xfrm>
        </p:spPr>
        <p:txBody>
          <a:bodyPr anchor="t">
            <a:normAutofit fontScale="92500" lnSpcReduction="10000"/>
          </a:bodyPr>
          <a:lstStyle/>
          <a:p>
            <a:r>
              <a:rPr lang="en-GB" sz="2000" dirty="0">
                <a:solidFill>
                  <a:srgbClr val="006666"/>
                </a:solidFill>
                <a:effectLst>
                  <a:outerShdw blurRad="38100" dist="38100" dir="2700000" algn="tl">
                    <a:srgbClr val="000000">
                      <a:alpha val="43137"/>
                    </a:srgbClr>
                  </a:outerShdw>
                </a:effectLst>
                <a:ea typeface="+mj-ea"/>
                <a:cs typeface="+mj-cs"/>
              </a:rPr>
              <a:t>Primary</a:t>
            </a:r>
            <a:r>
              <a:rPr lang="en-GB" sz="2000" dirty="0">
                <a:solidFill>
                  <a:srgbClr val="006666"/>
                </a:solidFill>
              </a:rPr>
              <a:t> – </a:t>
            </a:r>
            <a:r>
              <a:rPr lang="en-GB" sz="2000" dirty="0">
                <a:solidFill>
                  <a:srgbClr val="006666"/>
                </a:solidFill>
                <a:effectLst>
                  <a:outerShdw blurRad="38100" dist="38100" dir="2700000" algn="tl">
                    <a:srgbClr val="000000">
                      <a:alpha val="43137"/>
                    </a:srgbClr>
                  </a:outerShdw>
                </a:effectLst>
                <a:ea typeface="+mj-ea"/>
                <a:cs typeface="+mj-cs"/>
              </a:rPr>
              <a:t>Externalised behaviours</a:t>
            </a:r>
          </a:p>
          <a:p>
            <a:r>
              <a:rPr lang="en-GB" sz="1800" dirty="0"/>
              <a:t>Students who have been permanently excluded or who are at risk of exclusion</a:t>
            </a:r>
          </a:p>
          <a:p>
            <a:endParaRPr lang="en-GB" sz="1800" dirty="0"/>
          </a:p>
          <a:p>
            <a:r>
              <a:rPr lang="en-GB" sz="2000" dirty="0">
                <a:solidFill>
                  <a:srgbClr val="006666"/>
                </a:solidFill>
                <a:effectLst>
                  <a:outerShdw blurRad="38100" dist="38100" dir="2700000" algn="tl">
                    <a:srgbClr val="000000">
                      <a:alpha val="43137"/>
                    </a:srgbClr>
                  </a:outerShdw>
                </a:effectLst>
                <a:ea typeface="+mj-ea"/>
                <a:cs typeface="+mj-cs"/>
              </a:rPr>
              <a:t>Secondary</a:t>
            </a:r>
            <a:r>
              <a:rPr lang="en-GB" sz="2000" dirty="0">
                <a:solidFill>
                  <a:srgbClr val="006666"/>
                </a:solidFill>
              </a:rPr>
              <a:t> – </a:t>
            </a:r>
            <a:r>
              <a:rPr lang="en-GB" sz="2000" dirty="0">
                <a:solidFill>
                  <a:srgbClr val="006666"/>
                </a:solidFill>
                <a:effectLst>
                  <a:outerShdw blurRad="38100" dist="38100" dir="2700000" algn="tl">
                    <a:srgbClr val="000000">
                      <a:alpha val="43137"/>
                    </a:srgbClr>
                  </a:outerShdw>
                </a:effectLst>
                <a:ea typeface="+mj-ea"/>
                <a:cs typeface="+mj-cs"/>
              </a:rPr>
              <a:t>Internalised behaviours</a:t>
            </a:r>
          </a:p>
          <a:p>
            <a:r>
              <a:rPr lang="en-GB" sz="1800" dirty="0"/>
              <a:t>Students who  have significant social anxiety and a history of school refusal, some medical vulnerability and/or self- harming </a:t>
            </a:r>
          </a:p>
          <a:p>
            <a:endParaRPr lang="en-GB" sz="1800" dirty="0"/>
          </a:p>
          <a:p>
            <a:r>
              <a:rPr lang="en-GB" sz="2000" dirty="0">
                <a:solidFill>
                  <a:srgbClr val="006666"/>
                </a:solidFill>
                <a:effectLst>
                  <a:outerShdw blurRad="38100" dist="38100" dir="2700000" algn="tl">
                    <a:srgbClr val="000000">
                      <a:alpha val="43137"/>
                    </a:srgbClr>
                  </a:outerShdw>
                </a:effectLst>
                <a:ea typeface="+mj-ea"/>
                <a:cs typeface="+mj-cs"/>
              </a:rPr>
              <a:t>College-Link</a:t>
            </a:r>
            <a:r>
              <a:rPr lang="en-GB" sz="1800" dirty="0"/>
              <a:t> </a:t>
            </a:r>
          </a:p>
          <a:p>
            <a:r>
              <a:rPr lang="en-GB" sz="1800" dirty="0"/>
              <a:t>Sits alongside a college placement to provide extra support to students with additional needs and aims to support Post-16 students to become workplace ready</a:t>
            </a:r>
          </a:p>
        </p:txBody>
      </p:sp>
      <p:pic>
        <p:nvPicPr>
          <p:cNvPr id="7" name="Picture 6" descr="A picture containing person, indoor&#10;&#10;Description automatically generated">
            <a:extLst>
              <a:ext uri="{FF2B5EF4-FFF2-40B4-BE49-F238E27FC236}">
                <a16:creationId xmlns:a16="http://schemas.microsoft.com/office/drawing/2014/main" id="{1B700694-D052-EDD0-6783-2CD9DE4D8EAE}"/>
              </a:ext>
            </a:extLst>
          </p:cNvPr>
          <p:cNvPicPr>
            <a:picLocks noChangeAspect="1"/>
          </p:cNvPicPr>
          <p:nvPr/>
        </p:nvPicPr>
        <p:blipFill>
          <a:blip r:embed="rId2"/>
          <a:srcRect r="7486" b="-4"/>
          <a:stretch/>
        </p:blipFill>
        <p:spPr>
          <a:xfrm rot="5400000">
            <a:off x="5186386" y="2664333"/>
            <a:ext cx="4096512" cy="2955798"/>
          </a:xfrm>
          <a:prstGeom prst="rect">
            <a:avLst/>
          </a:prstGeom>
        </p:spPr>
      </p:pic>
    </p:spTree>
    <p:extLst>
      <p:ext uri="{BB962C8B-B14F-4D97-AF65-F5344CB8AC3E}">
        <p14:creationId xmlns:p14="http://schemas.microsoft.com/office/powerpoint/2010/main" val="23064568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E7F4430-748C-94C0-125A-71C045FA420E}"/>
              </a:ext>
            </a:extLst>
          </p:cNvPr>
          <p:cNvSpPr>
            <a:spLocks noGrp="1"/>
          </p:cNvSpPr>
          <p:nvPr>
            <p:ph type="title"/>
          </p:nvPr>
        </p:nvSpPr>
        <p:spPr>
          <a:xfrm>
            <a:off x="429369" y="238539"/>
            <a:ext cx="8263890" cy="1434415"/>
          </a:xfrm>
        </p:spPr>
        <p:txBody>
          <a:bodyPr anchor="b">
            <a:normAutofit/>
          </a:bodyPr>
          <a:lstStyle/>
          <a:p>
            <a:r>
              <a:rPr lang="en-GB" sz="4700" dirty="0"/>
              <a:t>Primary</a:t>
            </a:r>
          </a:p>
        </p:txBody>
      </p:sp>
      <p:sp>
        <p:nvSpPr>
          <p:cNvPr id="25"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9369" y="1681544"/>
            <a:ext cx="8229600" cy="18288"/>
          </a:xfrm>
          <a:custGeom>
            <a:avLst/>
            <a:gdLst>
              <a:gd name="connsiteX0" fmla="*/ 0 w 8229600"/>
              <a:gd name="connsiteY0" fmla="*/ 0 h 18288"/>
              <a:gd name="connsiteX1" fmla="*/ 521208 w 8229600"/>
              <a:gd name="connsiteY1" fmla="*/ 0 h 18288"/>
              <a:gd name="connsiteX2" fmla="*/ 1371600 w 8229600"/>
              <a:gd name="connsiteY2" fmla="*/ 0 h 18288"/>
              <a:gd name="connsiteX3" fmla="*/ 2221992 w 8229600"/>
              <a:gd name="connsiteY3" fmla="*/ 0 h 18288"/>
              <a:gd name="connsiteX4" fmla="*/ 3072384 w 8229600"/>
              <a:gd name="connsiteY4" fmla="*/ 0 h 18288"/>
              <a:gd name="connsiteX5" fmla="*/ 3511296 w 8229600"/>
              <a:gd name="connsiteY5" fmla="*/ 0 h 18288"/>
              <a:gd name="connsiteX6" fmla="*/ 4114800 w 8229600"/>
              <a:gd name="connsiteY6" fmla="*/ 0 h 18288"/>
              <a:gd name="connsiteX7" fmla="*/ 4553712 w 8229600"/>
              <a:gd name="connsiteY7" fmla="*/ 0 h 18288"/>
              <a:gd name="connsiteX8" fmla="*/ 5239512 w 8229600"/>
              <a:gd name="connsiteY8" fmla="*/ 0 h 18288"/>
              <a:gd name="connsiteX9" fmla="*/ 5843016 w 8229600"/>
              <a:gd name="connsiteY9" fmla="*/ 0 h 18288"/>
              <a:gd name="connsiteX10" fmla="*/ 6611112 w 8229600"/>
              <a:gd name="connsiteY10" fmla="*/ 0 h 18288"/>
              <a:gd name="connsiteX11" fmla="*/ 7461504 w 8229600"/>
              <a:gd name="connsiteY11" fmla="*/ 0 h 18288"/>
              <a:gd name="connsiteX12" fmla="*/ 8229600 w 8229600"/>
              <a:gd name="connsiteY12" fmla="*/ 0 h 18288"/>
              <a:gd name="connsiteX13" fmla="*/ 8229600 w 8229600"/>
              <a:gd name="connsiteY13" fmla="*/ 18288 h 18288"/>
              <a:gd name="connsiteX14" fmla="*/ 7461504 w 8229600"/>
              <a:gd name="connsiteY14" fmla="*/ 18288 h 18288"/>
              <a:gd name="connsiteX15" fmla="*/ 6940296 w 8229600"/>
              <a:gd name="connsiteY15" fmla="*/ 18288 h 18288"/>
              <a:gd name="connsiteX16" fmla="*/ 6419088 w 8229600"/>
              <a:gd name="connsiteY16" fmla="*/ 18288 h 18288"/>
              <a:gd name="connsiteX17" fmla="*/ 5650992 w 8229600"/>
              <a:gd name="connsiteY17" fmla="*/ 18288 h 18288"/>
              <a:gd name="connsiteX18" fmla="*/ 5129784 w 8229600"/>
              <a:gd name="connsiteY18" fmla="*/ 18288 h 18288"/>
              <a:gd name="connsiteX19" fmla="*/ 4690872 w 8229600"/>
              <a:gd name="connsiteY19" fmla="*/ 18288 h 18288"/>
              <a:gd name="connsiteX20" fmla="*/ 4087368 w 8229600"/>
              <a:gd name="connsiteY20" fmla="*/ 18288 h 18288"/>
              <a:gd name="connsiteX21" fmla="*/ 3401568 w 8229600"/>
              <a:gd name="connsiteY21" fmla="*/ 18288 h 18288"/>
              <a:gd name="connsiteX22" fmla="*/ 2798064 w 8229600"/>
              <a:gd name="connsiteY22" fmla="*/ 18288 h 18288"/>
              <a:gd name="connsiteX23" fmla="*/ 2276856 w 8229600"/>
              <a:gd name="connsiteY23" fmla="*/ 18288 h 18288"/>
              <a:gd name="connsiteX24" fmla="*/ 1426464 w 8229600"/>
              <a:gd name="connsiteY24" fmla="*/ 18288 h 18288"/>
              <a:gd name="connsiteX25" fmla="*/ 740664 w 8229600"/>
              <a:gd name="connsiteY25" fmla="*/ 18288 h 18288"/>
              <a:gd name="connsiteX26" fmla="*/ 0 w 8229600"/>
              <a:gd name="connsiteY26" fmla="*/ 18288 h 18288"/>
              <a:gd name="connsiteX27" fmla="*/ 0 w 8229600"/>
              <a:gd name="connsiteY2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0" h="18288"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8940" y="5812"/>
                  <a:pt x="8229447" y="9773"/>
                  <a:pt x="8229600" y="18288"/>
                </a:cubicBezTo>
                <a:cubicBezTo>
                  <a:pt x="7940706" y="-9293"/>
                  <a:pt x="7792584" y="-16009"/>
                  <a:pt x="7461504" y="18288"/>
                </a:cubicBezTo>
                <a:cubicBezTo>
                  <a:pt x="7130424" y="52585"/>
                  <a:pt x="7080072" y="43845"/>
                  <a:pt x="6940296" y="18288"/>
                </a:cubicBezTo>
                <a:cubicBezTo>
                  <a:pt x="6800520" y="-7269"/>
                  <a:pt x="6672872" y="26671"/>
                  <a:pt x="6419088" y="18288"/>
                </a:cubicBezTo>
                <a:cubicBezTo>
                  <a:pt x="6165304" y="9905"/>
                  <a:pt x="5869721" y="4987"/>
                  <a:pt x="5650992" y="18288"/>
                </a:cubicBezTo>
                <a:cubicBezTo>
                  <a:pt x="5432263" y="31589"/>
                  <a:pt x="5308310" y="3023"/>
                  <a:pt x="5129784" y="18288"/>
                </a:cubicBezTo>
                <a:cubicBezTo>
                  <a:pt x="4951258" y="33553"/>
                  <a:pt x="4799696" y="15357"/>
                  <a:pt x="4690872" y="18288"/>
                </a:cubicBezTo>
                <a:cubicBezTo>
                  <a:pt x="4582048" y="21219"/>
                  <a:pt x="4311124" y="-7836"/>
                  <a:pt x="4087368" y="18288"/>
                </a:cubicBezTo>
                <a:cubicBezTo>
                  <a:pt x="3863612" y="44412"/>
                  <a:pt x="3730288" y="13374"/>
                  <a:pt x="3401568" y="18288"/>
                </a:cubicBezTo>
                <a:cubicBezTo>
                  <a:pt x="3072848" y="23202"/>
                  <a:pt x="3020684" y="32425"/>
                  <a:pt x="2798064" y="18288"/>
                </a:cubicBezTo>
                <a:cubicBezTo>
                  <a:pt x="2575444" y="4151"/>
                  <a:pt x="2440915" y="-7352"/>
                  <a:pt x="2276856" y="18288"/>
                </a:cubicBezTo>
                <a:cubicBezTo>
                  <a:pt x="2112797" y="43928"/>
                  <a:pt x="1726502" y="-9560"/>
                  <a:pt x="1426464" y="18288"/>
                </a:cubicBezTo>
                <a:cubicBezTo>
                  <a:pt x="1126426" y="46136"/>
                  <a:pt x="992925" y="21016"/>
                  <a:pt x="740664" y="18288"/>
                </a:cubicBezTo>
                <a:cubicBezTo>
                  <a:pt x="488403" y="15560"/>
                  <a:pt x="195650" y="-16061"/>
                  <a:pt x="0" y="18288"/>
                </a:cubicBezTo>
                <a:cubicBezTo>
                  <a:pt x="348" y="9455"/>
                  <a:pt x="654" y="3983"/>
                  <a:pt x="0" y="0"/>
                </a:cubicBezTo>
                <a:close/>
              </a:path>
              <a:path w="8229600" h="18288"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30508" y="6337"/>
                  <a:pt x="8228722" y="11778"/>
                  <a:pt x="8229600" y="18288"/>
                </a:cubicBezTo>
                <a:cubicBezTo>
                  <a:pt x="8075287" y="35054"/>
                  <a:pt x="7821366" y="21850"/>
                  <a:pt x="7626096" y="18288"/>
                </a:cubicBezTo>
                <a:cubicBezTo>
                  <a:pt x="7430826" y="14726"/>
                  <a:pt x="7320004" y="-9669"/>
                  <a:pt x="7022592" y="18288"/>
                </a:cubicBezTo>
                <a:cubicBezTo>
                  <a:pt x="6725180" y="46245"/>
                  <a:pt x="6348804" y="-14025"/>
                  <a:pt x="6172200" y="18288"/>
                </a:cubicBezTo>
                <a:cubicBezTo>
                  <a:pt x="5995596" y="50601"/>
                  <a:pt x="5788102" y="22890"/>
                  <a:pt x="5650992" y="18288"/>
                </a:cubicBezTo>
                <a:cubicBezTo>
                  <a:pt x="5513882" y="13686"/>
                  <a:pt x="5198399" y="29121"/>
                  <a:pt x="4882896" y="18288"/>
                </a:cubicBezTo>
                <a:cubicBezTo>
                  <a:pt x="4567393" y="7455"/>
                  <a:pt x="4557008" y="26965"/>
                  <a:pt x="4443984" y="18288"/>
                </a:cubicBezTo>
                <a:cubicBezTo>
                  <a:pt x="4330960" y="9611"/>
                  <a:pt x="4061674" y="28891"/>
                  <a:pt x="3758184" y="18288"/>
                </a:cubicBezTo>
                <a:cubicBezTo>
                  <a:pt x="3454694" y="7685"/>
                  <a:pt x="3380392" y="19119"/>
                  <a:pt x="3236976" y="18288"/>
                </a:cubicBezTo>
                <a:cubicBezTo>
                  <a:pt x="3093560" y="17457"/>
                  <a:pt x="2632116" y="37607"/>
                  <a:pt x="2386584" y="18288"/>
                </a:cubicBezTo>
                <a:cubicBezTo>
                  <a:pt x="2141052" y="-1031"/>
                  <a:pt x="2110884" y="28777"/>
                  <a:pt x="1947672" y="18288"/>
                </a:cubicBezTo>
                <a:cubicBezTo>
                  <a:pt x="1784460" y="7799"/>
                  <a:pt x="1535467" y="461"/>
                  <a:pt x="1261872" y="18288"/>
                </a:cubicBezTo>
                <a:cubicBezTo>
                  <a:pt x="988277" y="36115"/>
                  <a:pt x="1021096" y="10375"/>
                  <a:pt x="822960" y="18288"/>
                </a:cubicBezTo>
                <a:cubicBezTo>
                  <a:pt x="624824" y="26201"/>
                  <a:pt x="298309" y="1283"/>
                  <a:pt x="0" y="18288"/>
                </a:cubicBezTo>
                <a:cubicBezTo>
                  <a:pt x="-633" y="12278"/>
                  <a:pt x="-757" y="5867"/>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FFF54F1-1C1B-0F66-1D85-FD4AA1ABCE21}"/>
              </a:ext>
            </a:extLst>
          </p:cNvPr>
          <p:cNvSpPr>
            <a:spLocks noGrp="1"/>
          </p:cNvSpPr>
          <p:nvPr>
            <p:ph idx="1"/>
          </p:nvPr>
        </p:nvSpPr>
        <p:spPr>
          <a:xfrm>
            <a:off x="429369" y="2071316"/>
            <a:ext cx="5035164" cy="4119172"/>
          </a:xfrm>
        </p:spPr>
        <p:txBody>
          <a:bodyPr anchor="t">
            <a:normAutofit/>
          </a:bodyPr>
          <a:lstStyle/>
          <a:p>
            <a:r>
              <a:rPr lang="en-GB" sz="1900" dirty="0"/>
              <a:t>Placements are between 6 and 12 months (maximum)</a:t>
            </a:r>
          </a:p>
          <a:p>
            <a:r>
              <a:rPr lang="en-GB" sz="1900" dirty="0"/>
              <a:t>New starters should be Years 1-5</a:t>
            </a:r>
          </a:p>
          <a:p>
            <a:r>
              <a:rPr lang="en-GB" sz="1900" dirty="0"/>
              <a:t>Small classes – ratio of 5 staff : 6 students</a:t>
            </a:r>
          </a:p>
          <a:p>
            <a:r>
              <a:rPr lang="en-GB" sz="1900" dirty="0"/>
              <a:t>Identify strategies to help students engage in education with aim of returning to mainstream or on to long term specialist setting</a:t>
            </a:r>
          </a:p>
          <a:p>
            <a:r>
              <a:rPr lang="en-GB" sz="1900" dirty="0"/>
              <a:t>Aim is to teach students self-regulation skills</a:t>
            </a:r>
          </a:p>
          <a:p>
            <a:r>
              <a:rPr lang="en-GB" sz="1900" dirty="0"/>
              <a:t>Clear transition programme in and out</a:t>
            </a:r>
          </a:p>
          <a:p>
            <a:r>
              <a:rPr lang="en-GB" sz="1900" dirty="0"/>
              <a:t>Take a therapeutic approach underpinned by Nurture and Choice Theory</a:t>
            </a:r>
          </a:p>
          <a:p>
            <a:r>
              <a:rPr lang="en-GB" sz="1900" dirty="0"/>
              <a:t>Therapeutic interventions</a:t>
            </a:r>
          </a:p>
        </p:txBody>
      </p:sp>
      <p:pic>
        <p:nvPicPr>
          <p:cNvPr id="4" name="Picture 5" descr="A picture containing person, wall, indoor&#10;&#10;Description automatically generated">
            <a:extLst>
              <a:ext uri="{FF2B5EF4-FFF2-40B4-BE49-F238E27FC236}">
                <a16:creationId xmlns:a16="http://schemas.microsoft.com/office/drawing/2014/main" id="{64E35F2D-3FAA-48FA-CE8B-50EB4DB23BB6}"/>
              </a:ext>
            </a:extLst>
          </p:cNvPr>
          <p:cNvPicPr>
            <a:picLocks noChangeAspect="1"/>
          </p:cNvPicPr>
          <p:nvPr/>
        </p:nvPicPr>
        <p:blipFill>
          <a:blip r:embed="rId2"/>
          <a:srcRect l="19145"/>
          <a:stretch/>
        </p:blipFill>
        <p:spPr>
          <a:xfrm>
            <a:off x="5756743" y="2093976"/>
            <a:ext cx="2955798" cy="4096512"/>
          </a:xfrm>
          <a:prstGeom prst="rect">
            <a:avLst/>
          </a:prstGeom>
        </p:spPr>
      </p:pic>
    </p:spTree>
    <p:extLst>
      <p:ext uri="{BB962C8B-B14F-4D97-AF65-F5344CB8AC3E}">
        <p14:creationId xmlns:p14="http://schemas.microsoft.com/office/powerpoint/2010/main" val="1845791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206809" y="681037"/>
            <a:ext cx="3308541" cy="747090"/>
          </a:xfrm>
          <a:prstGeom prst="rect">
            <a:avLst/>
          </a:prstGeom>
        </p:spPr>
      </p:pic>
      <p:sp>
        <p:nvSpPr>
          <p:cNvPr id="3" name="Content Placeholder 2"/>
          <p:cNvSpPr>
            <a:spLocks noGrp="1"/>
          </p:cNvSpPr>
          <p:nvPr>
            <p:ph sz="half" idx="1"/>
          </p:nvPr>
        </p:nvSpPr>
        <p:spPr/>
        <p:txBody>
          <a:bodyPr>
            <a:noAutofit/>
          </a:bodyPr>
          <a:lstStyle/>
          <a:p>
            <a:r>
              <a:rPr lang="en-GB" sz="1050" b="1" dirty="0"/>
              <a:t>At the end of the </a:t>
            </a:r>
            <a:r>
              <a:rPr lang="en-GB" sz="1050" b="1" dirty="0" err="1"/>
              <a:t>Dynamis</a:t>
            </a:r>
            <a:r>
              <a:rPr lang="en-GB" sz="1050" b="1" dirty="0"/>
              <a:t> Positive Handling course, your staff will be able to:</a:t>
            </a:r>
            <a:endParaRPr lang="en-GB" sz="1050" dirty="0"/>
          </a:p>
          <a:p>
            <a:r>
              <a:rPr lang="en-GB" sz="1050" dirty="0"/>
              <a:t>Understand the Context and Legal Basis of Positive Handling in Schools</a:t>
            </a:r>
          </a:p>
          <a:p>
            <a:r>
              <a:rPr lang="en-GB" sz="1050" dirty="0"/>
              <a:t>Describe Behaviour with clarity using a Brain-Based Approach to Trauma, ACEs etc.</a:t>
            </a:r>
          </a:p>
          <a:p>
            <a:r>
              <a:rPr lang="en-GB" sz="1050" dirty="0"/>
              <a:t>Understand when it may be appropriate or necessary to hold a child, and when it may NOT be appropriate or necessary.</a:t>
            </a:r>
          </a:p>
          <a:p>
            <a:r>
              <a:rPr lang="en-GB" sz="1050" dirty="0"/>
              <a:t>Understand how staff Duty of Care should influence decision-making in managing incidents.</a:t>
            </a:r>
          </a:p>
          <a:p>
            <a:r>
              <a:rPr lang="en-GB" sz="1050" dirty="0"/>
              <a:t>Apply good-practice guidance from Health and Safety and Manual Handling to common incidents of high risk with children in schools.</a:t>
            </a:r>
          </a:p>
          <a:p>
            <a:r>
              <a:rPr lang="en-GB" sz="1050" dirty="0"/>
              <a:t>Understand how to minimise the risks when/if physical interventions are used.</a:t>
            </a:r>
          </a:p>
          <a:p>
            <a:r>
              <a:rPr lang="en-GB" sz="1050" dirty="0"/>
              <a:t>Carry out and record safer holding and physical intervention procedures with children and young people to create safety in your school.</a:t>
            </a:r>
          </a:p>
        </p:txBody>
      </p:sp>
      <p:sp>
        <p:nvSpPr>
          <p:cNvPr id="4" name="Content Placeholder 3"/>
          <p:cNvSpPr>
            <a:spLocks noGrp="1"/>
          </p:cNvSpPr>
          <p:nvPr>
            <p:ph sz="half" idx="2"/>
          </p:nvPr>
        </p:nvSpPr>
        <p:spPr/>
        <p:txBody>
          <a:bodyPr>
            <a:normAutofit fontScale="85000" lnSpcReduction="10000"/>
          </a:bodyPr>
          <a:lstStyle/>
          <a:p>
            <a:r>
              <a:rPr lang="en-GB" sz="2175" b="1" dirty="0"/>
              <a:t>Behaviour Support Training</a:t>
            </a:r>
            <a:br>
              <a:rPr lang="en-GB" sz="2175" b="1" dirty="0"/>
            </a:br>
            <a:r>
              <a:rPr lang="en-GB" sz="2175" dirty="0"/>
              <a:t>(Levels 1, 2 &amp; Advanced)</a:t>
            </a:r>
            <a:endParaRPr lang="en-GB" sz="2175" b="1" dirty="0"/>
          </a:p>
          <a:p>
            <a:r>
              <a:rPr lang="en-GB" sz="2175" b="1" dirty="0"/>
              <a:t>Our flagship course and where the Team Teach journey begins.</a:t>
            </a:r>
          </a:p>
          <a:p>
            <a:r>
              <a:rPr lang="en-GB" sz="2175" dirty="0"/>
              <a:t>Our positive toolkit approach gives practical de-escalation and crisis intervention strategies you can use to minimise risk and manage conflict safely and respectfully in your setting. Build individual confidence and expertise so everyone knows how to support with challenging behaviour appropriately and consistently.</a:t>
            </a:r>
          </a:p>
          <a:p>
            <a:endParaRPr lang="en-GB" dirty="0"/>
          </a:p>
        </p:txBody>
      </p:sp>
      <p:pic>
        <p:nvPicPr>
          <p:cNvPr id="6" name="Picture 5"/>
          <p:cNvPicPr>
            <a:picLocks noChangeAspect="1"/>
          </p:cNvPicPr>
          <p:nvPr/>
        </p:nvPicPr>
        <p:blipFill>
          <a:blip r:embed="rId3"/>
          <a:stretch>
            <a:fillRect/>
          </a:stretch>
        </p:blipFill>
        <p:spPr>
          <a:xfrm>
            <a:off x="1233205" y="681037"/>
            <a:ext cx="2867506" cy="747090"/>
          </a:xfrm>
          <a:prstGeom prst="rect">
            <a:avLst/>
          </a:prstGeom>
        </p:spPr>
      </p:pic>
    </p:spTree>
    <p:extLst>
      <p:ext uri="{BB962C8B-B14F-4D97-AF65-F5344CB8AC3E}">
        <p14:creationId xmlns:p14="http://schemas.microsoft.com/office/powerpoint/2010/main" val="42625371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89EAF9D-F3A0-C65D-9A6E-7F45233433D8}"/>
              </a:ext>
            </a:extLst>
          </p:cNvPr>
          <p:cNvSpPr>
            <a:spLocks noGrp="1"/>
          </p:cNvSpPr>
          <p:nvPr>
            <p:ph type="title"/>
          </p:nvPr>
        </p:nvSpPr>
        <p:spPr>
          <a:xfrm>
            <a:off x="429369" y="238539"/>
            <a:ext cx="8263890" cy="1434415"/>
          </a:xfrm>
        </p:spPr>
        <p:txBody>
          <a:bodyPr anchor="b">
            <a:normAutofit/>
          </a:bodyPr>
          <a:lstStyle/>
          <a:p>
            <a:r>
              <a:rPr lang="en-GB" sz="4700" dirty="0"/>
              <a:t>Secondary</a:t>
            </a:r>
          </a:p>
        </p:txBody>
      </p:sp>
      <p:sp>
        <p:nvSpPr>
          <p:cNvPr id="18"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9369" y="1681544"/>
            <a:ext cx="8229600" cy="18288"/>
          </a:xfrm>
          <a:custGeom>
            <a:avLst/>
            <a:gdLst>
              <a:gd name="connsiteX0" fmla="*/ 0 w 8229600"/>
              <a:gd name="connsiteY0" fmla="*/ 0 h 18288"/>
              <a:gd name="connsiteX1" fmla="*/ 521208 w 8229600"/>
              <a:gd name="connsiteY1" fmla="*/ 0 h 18288"/>
              <a:gd name="connsiteX2" fmla="*/ 1371600 w 8229600"/>
              <a:gd name="connsiteY2" fmla="*/ 0 h 18288"/>
              <a:gd name="connsiteX3" fmla="*/ 2221992 w 8229600"/>
              <a:gd name="connsiteY3" fmla="*/ 0 h 18288"/>
              <a:gd name="connsiteX4" fmla="*/ 3072384 w 8229600"/>
              <a:gd name="connsiteY4" fmla="*/ 0 h 18288"/>
              <a:gd name="connsiteX5" fmla="*/ 3511296 w 8229600"/>
              <a:gd name="connsiteY5" fmla="*/ 0 h 18288"/>
              <a:gd name="connsiteX6" fmla="*/ 4114800 w 8229600"/>
              <a:gd name="connsiteY6" fmla="*/ 0 h 18288"/>
              <a:gd name="connsiteX7" fmla="*/ 4553712 w 8229600"/>
              <a:gd name="connsiteY7" fmla="*/ 0 h 18288"/>
              <a:gd name="connsiteX8" fmla="*/ 5239512 w 8229600"/>
              <a:gd name="connsiteY8" fmla="*/ 0 h 18288"/>
              <a:gd name="connsiteX9" fmla="*/ 5843016 w 8229600"/>
              <a:gd name="connsiteY9" fmla="*/ 0 h 18288"/>
              <a:gd name="connsiteX10" fmla="*/ 6611112 w 8229600"/>
              <a:gd name="connsiteY10" fmla="*/ 0 h 18288"/>
              <a:gd name="connsiteX11" fmla="*/ 7461504 w 8229600"/>
              <a:gd name="connsiteY11" fmla="*/ 0 h 18288"/>
              <a:gd name="connsiteX12" fmla="*/ 8229600 w 8229600"/>
              <a:gd name="connsiteY12" fmla="*/ 0 h 18288"/>
              <a:gd name="connsiteX13" fmla="*/ 8229600 w 8229600"/>
              <a:gd name="connsiteY13" fmla="*/ 18288 h 18288"/>
              <a:gd name="connsiteX14" fmla="*/ 7461504 w 8229600"/>
              <a:gd name="connsiteY14" fmla="*/ 18288 h 18288"/>
              <a:gd name="connsiteX15" fmla="*/ 6940296 w 8229600"/>
              <a:gd name="connsiteY15" fmla="*/ 18288 h 18288"/>
              <a:gd name="connsiteX16" fmla="*/ 6419088 w 8229600"/>
              <a:gd name="connsiteY16" fmla="*/ 18288 h 18288"/>
              <a:gd name="connsiteX17" fmla="*/ 5650992 w 8229600"/>
              <a:gd name="connsiteY17" fmla="*/ 18288 h 18288"/>
              <a:gd name="connsiteX18" fmla="*/ 5129784 w 8229600"/>
              <a:gd name="connsiteY18" fmla="*/ 18288 h 18288"/>
              <a:gd name="connsiteX19" fmla="*/ 4690872 w 8229600"/>
              <a:gd name="connsiteY19" fmla="*/ 18288 h 18288"/>
              <a:gd name="connsiteX20" fmla="*/ 4087368 w 8229600"/>
              <a:gd name="connsiteY20" fmla="*/ 18288 h 18288"/>
              <a:gd name="connsiteX21" fmla="*/ 3401568 w 8229600"/>
              <a:gd name="connsiteY21" fmla="*/ 18288 h 18288"/>
              <a:gd name="connsiteX22" fmla="*/ 2798064 w 8229600"/>
              <a:gd name="connsiteY22" fmla="*/ 18288 h 18288"/>
              <a:gd name="connsiteX23" fmla="*/ 2276856 w 8229600"/>
              <a:gd name="connsiteY23" fmla="*/ 18288 h 18288"/>
              <a:gd name="connsiteX24" fmla="*/ 1426464 w 8229600"/>
              <a:gd name="connsiteY24" fmla="*/ 18288 h 18288"/>
              <a:gd name="connsiteX25" fmla="*/ 740664 w 8229600"/>
              <a:gd name="connsiteY25" fmla="*/ 18288 h 18288"/>
              <a:gd name="connsiteX26" fmla="*/ 0 w 8229600"/>
              <a:gd name="connsiteY26" fmla="*/ 18288 h 18288"/>
              <a:gd name="connsiteX27" fmla="*/ 0 w 8229600"/>
              <a:gd name="connsiteY2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0" h="18288"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8940" y="5812"/>
                  <a:pt x="8229447" y="9773"/>
                  <a:pt x="8229600" y="18288"/>
                </a:cubicBezTo>
                <a:cubicBezTo>
                  <a:pt x="7940706" y="-9293"/>
                  <a:pt x="7792584" y="-16009"/>
                  <a:pt x="7461504" y="18288"/>
                </a:cubicBezTo>
                <a:cubicBezTo>
                  <a:pt x="7130424" y="52585"/>
                  <a:pt x="7080072" y="43845"/>
                  <a:pt x="6940296" y="18288"/>
                </a:cubicBezTo>
                <a:cubicBezTo>
                  <a:pt x="6800520" y="-7269"/>
                  <a:pt x="6672872" y="26671"/>
                  <a:pt x="6419088" y="18288"/>
                </a:cubicBezTo>
                <a:cubicBezTo>
                  <a:pt x="6165304" y="9905"/>
                  <a:pt x="5869721" y="4987"/>
                  <a:pt x="5650992" y="18288"/>
                </a:cubicBezTo>
                <a:cubicBezTo>
                  <a:pt x="5432263" y="31589"/>
                  <a:pt x="5308310" y="3023"/>
                  <a:pt x="5129784" y="18288"/>
                </a:cubicBezTo>
                <a:cubicBezTo>
                  <a:pt x="4951258" y="33553"/>
                  <a:pt x="4799696" y="15357"/>
                  <a:pt x="4690872" y="18288"/>
                </a:cubicBezTo>
                <a:cubicBezTo>
                  <a:pt x="4582048" y="21219"/>
                  <a:pt x="4311124" y="-7836"/>
                  <a:pt x="4087368" y="18288"/>
                </a:cubicBezTo>
                <a:cubicBezTo>
                  <a:pt x="3863612" y="44412"/>
                  <a:pt x="3730288" y="13374"/>
                  <a:pt x="3401568" y="18288"/>
                </a:cubicBezTo>
                <a:cubicBezTo>
                  <a:pt x="3072848" y="23202"/>
                  <a:pt x="3020684" y="32425"/>
                  <a:pt x="2798064" y="18288"/>
                </a:cubicBezTo>
                <a:cubicBezTo>
                  <a:pt x="2575444" y="4151"/>
                  <a:pt x="2440915" y="-7352"/>
                  <a:pt x="2276856" y="18288"/>
                </a:cubicBezTo>
                <a:cubicBezTo>
                  <a:pt x="2112797" y="43928"/>
                  <a:pt x="1726502" y="-9560"/>
                  <a:pt x="1426464" y="18288"/>
                </a:cubicBezTo>
                <a:cubicBezTo>
                  <a:pt x="1126426" y="46136"/>
                  <a:pt x="992925" y="21016"/>
                  <a:pt x="740664" y="18288"/>
                </a:cubicBezTo>
                <a:cubicBezTo>
                  <a:pt x="488403" y="15560"/>
                  <a:pt x="195650" y="-16061"/>
                  <a:pt x="0" y="18288"/>
                </a:cubicBezTo>
                <a:cubicBezTo>
                  <a:pt x="348" y="9455"/>
                  <a:pt x="654" y="3983"/>
                  <a:pt x="0" y="0"/>
                </a:cubicBezTo>
                <a:close/>
              </a:path>
              <a:path w="8229600" h="18288"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30508" y="6337"/>
                  <a:pt x="8228722" y="11778"/>
                  <a:pt x="8229600" y="18288"/>
                </a:cubicBezTo>
                <a:cubicBezTo>
                  <a:pt x="8075287" y="35054"/>
                  <a:pt x="7821366" y="21850"/>
                  <a:pt x="7626096" y="18288"/>
                </a:cubicBezTo>
                <a:cubicBezTo>
                  <a:pt x="7430826" y="14726"/>
                  <a:pt x="7320004" y="-9669"/>
                  <a:pt x="7022592" y="18288"/>
                </a:cubicBezTo>
                <a:cubicBezTo>
                  <a:pt x="6725180" y="46245"/>
                  <a:pt x="6348804" y="-14025"/>
                  <a:pt x="6172200" y="18288"/>
                </a:cubicBezTo>
                <a:cubicBezTo>
                  <a:pt x="5995596" y="50601"/>
                  <a:pt x="5788102" y="22890"/>
                  <a:pt x="5650992" y="18288"/>
                </a:cubicBezTo>
                <a:cubicBezTo>
                  <a:pt x="5513882" y="13686"/>
                  <a:pt x="5198399" y="29121"/>
                  <a:pt x="4882896" y="18288"/>
                </a:cubicBezTo>
                <a:cubicBezTo>
                  <a:pt x="4567393" y="7455"/>
                  <a:pt x="4557008" y="26965"/>
                  <a:pt x="4443984" y="18288"/>
                </a:cubicBezTo>
                <a:cubicBezTo>
                  <a:pt x="4330960" y="9611"/>
                  <a:pt x="4061674" y="28891"/>
                  <a:pt x="3758184" y="18288"/>
                </a:cubicBezTo>
                <a:cubicBezTo>
                  <a:pt x="3454694" y="7685"/>
                  <a:pt x="3380392" y="19119"/>
                  <a:pt x="3236976" y="18288"/>
                </a:cubicBezTo>
                <a:cubicBezTo>
                  <a:pt x="3093560" y="17457"/>
                  <a:pt x="2632116" y="37607"/>
                  <a:pt x="2386584" y="18288"/>
                </a:cubicBezTo>
                <a:cubicBezTo>
                  <a:pt x="2141052" y="-1031"/>
                  <a:pt x="2110884" y="28777"/>
                  <a:pt x="1947672" y="18288"/>
                </a:cubicBezTo>
                <a:cubicBezTo>
                  <a:pt x="1784460" y="7799"/>
                  <a:pt x="1535467" y="461"/>
                  <a:pt x="1261872" y="18288"/>
                </a:cubicBezTo>
                <a:cubicBezTo>
                  <a:pt x="988277" y="36115"/>
                  <a:pt x="1021096" y="10375"/>
                  <a:pt x="822960" y="18288"/>
                </a:cubicBezTo>
                <a:cubicBezTo>
                  <a:pt x="624824" y="26201"/>
                  <a:pt x="298309" y="1283"/>
                  <a:pt x="0" y="18288"/>
                </a:cubicBezTo>
                <a:cubicBezTo>
                  <a:pt x="-633" y="12278"/>
                  <a:pt x="-757" y="5867"/>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54F827A7-DC7A-3194-9788-25ECE8BBBFCE}"/>
              </a:ext>
            </a:extLst>
          </p:cNvPr>
          <p:cNvSpPr>
            <a:spLocks noGrp="1"/>
          </p:cNvSpPr>
          <p:nvPr>
            <p:ph idx="1"/>
          </p:nvPr>
        </p:nvSpPr>
        <p:spPr>
          <a:xfrm>
            <a:off x="429369" y="2071316"/>
            <a:ext cx="5035164" cy="4119172"/>
          </a:xfrm>
        </p:spPr>
        <p:txBody>
          <a:bodyPr anchor="t">
            <a:normAutofit lnSpcReduction="10000"/>
          </a:bodyPr>
          <a:lstStyle/>
          <a:p>
            <a:r>
              <a:rPr lang="en-GB" sz="1900" dirty="0"/>
              <a:t>Placements can run from start of KS3 through to end of KS4 - Years 7 – 11</a:t>
            </a:r>
          </a:p>
          <a:p>
            <a:r>
              <a:rPr lang="en-GB" sz="1900" dirty="0"/>
              <a:t>Offer a varied curriculum including vocational and academic subjects – Entry level through to GCSEs</a:t>
            </a:r>
          </a:p>
          <a:p>
            <a:r>
              <a:rPr lang="en-GB" sz="1900" dirty="0"/>
              <a:t>Small classes – ratio of 1:4</a:t>
            </a:r>
          </a:p>
          <a:p>
            <a:r>
              <a:rPr lang="en-GB" sz="1900" dirty="0"/>
              <a:t>Bespoke transition plan to re-engage with learning in a school setting</a:t>
            </a:r>
          </a:p>
          <a:p>
            <a:r>
              <a:rPr lang="en-GB" sz="1900" dirty="0"/>
              <a:t>Take a therapeutic approach underpinned by Nurture and Choice Theory</a:t>
            </a:r>
          </a:p>
          <a:p>
            <a:r>
              <a:rPr lang="en-GB" sz="1900" dirty="0"/>
              <a:t>Therapeutic interventions to support strategies to manage high levels of anxiety and mental health</a:t>
            </a:r>
          </a:p>
          <a:p>
            <a:r>
              <a:rPr lang="en-GB" sz="1900" dirty="0"/>
              <a:t>Transition support to Post-16 provision</a:t>
            </a:r>
          </a:p>
          <a:p>
            <a:endParaRPr lang="en-GB" sz="1900" dirty="0"/>
          </a:p>
        </p:txBody>
      </p:sp>
      <p:pic>
        <p:nvPicPr>
          <p:cNvPr id="4" name="Picture 3" descr="A group of people looking at a map&#10;&#10;Description automatically generated">
            <a:extLst>
              <a:ext uri="{FF2B5EF4-FFF2-40B4-BE49-F238E27FC236}">
                <a16:creationId xmlns:a16="http://schemas.microsoft.com/office/drawing/2014/main" id="{1900AE8E-740F-8EC0-1262-E74403500AF3}"/>
              </a:ext>
            </a:extLst>
          </p:cNvPr>
          <p:cNvPicPr>
            <a:picLocks noChangeAspect="1"/>
          </p:cNvPicPr>
          <p:nvPr/>
        </p:nvPicPr>
        <p:blipFill>
          <a:blip r:embed="rId2" cstate="print">
            <a:extLst>
              <a:ext uri="{28A0092B-C50C-407E-A947-70E740481C1C}">
                <a14:useLocalDpi xmlns:a14="http://schemas.microsoft.com/office/drawing/2010/main" val="0"/>
              </a:ext>
            </a:extLst>
          </a:blip>
          <a:srcRect l="21886" r="23998"/>
          <a:stretch/>
        </p:blipFill>
        <p:spPr>
          <a:xfrm>
            <a:off x="5756743" y="2093976"/>
            <a:ext cx="2955798" cy="4096512"/>
          </a:xfrm>
          <a:prstGeom prst="rect">
            <a:avLst/>
          </a:prstGeom>
        </p:spPr>
      </p:pic>
    </p:spTree>
    <p:extLst>
      <p:ext uri="{BB962C8B-B14F-4D97-AF65-F5344CB8AC3E}">
        <p14:creationId xmlns:p14="http://schemas.microsoft.com/office/powerpoint/2010/main" val="15843270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429369" y="238539"/>
            <a:ext cx="8263890" cy="1434415"/>
          </a:xfrm>
        </p:spPr>
        <p:txBody>
          <a:bodyPr anchor="b">
            <a:normAutofit/>
          </a:bodyPr>
          <a:lstStyle/>
          <a:p>
            <a:r>
              <a:rPr lang="en-GB" sz="4700"/>
              <a:t>Secondary Provision</a:t>
            </a:r>
            <a:br>
              <a:rPr lang="en-GB" sz="4700"/>
            </a:br>
            <a:r>
              <a:rPr lang="en-GB" sz="4700"/>
              <a:t>Qualifications</a:t>
            </a:r>
          </a:p>
        </p:txBody>
      </p:sp>
      <p:sp>
        <p:nvSpPr>
          <p:cNvPr id="8201"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9369" y="1681544"/>
            <a:ext cx="8229600" cy="18288"/>
          </a:xfrm>
          <a:custGeom>
            <a:avLst/>
            <a:gdLst>
              <a:gd name="connsiteX0" fmla="*/ 0 w 8229600"/>
              <a:gd name="connsiteY0" fmla="*/ 0 h 18288"/>
              <a:gd name="connsiteX1" fmla="*/ 521208 w 8229600"/>
              <a:gd name="connsiteY1" fmla="*/ 0 h 18288"/>
              <a:gd name="connsiteX2" fmla="*/ 1371600 w 8229600"/>
              <a:gd name="connsiteY2" fmla="*/ 0 h 18288"/>
              <a:gd name="connsiteX3" fmla="*/ 2221992 w 8229600"/>
              <a:gd name="connsiteY3" fmla="*/ 0 h 18288"/>
              <a:gd name="connsiteX4" fmla="*/ 3072384 w 8229600"/>
              <a:gd name="connsiteY4" fmla="*/ 0 h 18288"/>
              <a:gd name="connsiteX5" fmla="*/ 3511296 w 8229600"/>
              <a:gd name="connsiteY5" fmla="*/ 0 h 18288"/>
              <a:gd name="connsiteX6" fmla="*/ 4114800 w 8229600"/>
              <a:gd name="connsiteY6" fmla="*/ 0 h 18288"/>
              <a:gd name="connsiteX7" fmla="*/ 4553712 w 8229600"/>
              <a:gd name="connsiteY7" fmla="*/ 0 h 18288"/>
              <a:gd name="connsiteX8" fmla="*/ 5239512 w 8229600"/>
              <a:gd name="connsiteY8" fmla="*/ 0 h 18288"/>
              <a:gd name="connsiteX9" fmla="*/ 5843016 w 8229600"/>
              <a:gd name="connsiteY9" fmla="*/ 0 h 18288"/>
              <a:gd name="connsiteX10" fmla="*/ 6611112 w 8229600"/>
              <a:gd name="connsiteY10" fmla="*/ 0 h 18288"/>
              <a:gd name="connsiteX11" fmla="*/ 7461504 w 8229600"/>
              <a:gd name="connsiteY11" fmla="*/ 0 h 18288"/>
              <a:gd name="connsiteX12" fmla="*/ 8229600 w 8229600"/>
              <a:gd name="connsiteY12" fmla="*/ 0 h 18288"/>
              <a:gd name="connsiteX13" fmla="*/ 8229600 w 8229600"/>
              <a:gd name="connsiteY13" fmla="*/ 18288 h 18288"/>
              <a:gd name="connsiteX14" fmla="*/ 7461504 w 8229600"/>
              <a:gd name="connsiteY14" fmla="*/ 18288 h 18288"/>
              <a:gd name="connsiteX15" fmla="*/ 6940296 w 8229600"/>
              <a:gd name="connsiteY15" fmla="*/ 18288 h 18288"/>
              <a:gd name="connsiteX16" fmla="*/ 6419088 w 8229600"/>
              <a:gd name="connsiteY16" fmla="*/ 18288 h 18288"/>
              <a:gd name="connsiteX17" fmla="*/ 5650992 w 8229600"/>
              <a:gd name="connsiteY17" fmla="*/ 18288 h 18288"/>
              <a:gd name="connsiteX18" fmla="*/ 5129784 w 8229600"/>
              <a:gd name="connsiteY18" fmla="*/ 18288 h 18288"/>
              <a:gd name="connsiteX19" fmla="*/ 4690872 w 8229600"/>
              <a:gd name="connsiteY19" fmla="*/ 18288 h 18288"/>
              <a:gd name="connsiteX20" fmla="*/ 4087368 w 8229600"/>
              <a:gd name="connsiteY20" fmla="*/ 18288 h 18288"/>
              <a:gd name="connsiteX21" fmla="*/ 3401568 w 8229600"/>
              <a:gd name="connsiteY21" fmla="*/ 18288 h 18288"/>
              <a:gd name="connsiteX22" fmla="*/ 2798064 w 8229600"/>
              <a:gd name="connsiteY22" fmla="*/ 18288 h 18288"/>
              <a:gd name="connsiteX23" fmla="*/ 2276856 w 8229600"/>
              <a:gd name="connsiteY23" fmla="*/ 18288 h 18288"/>
              <a:gd name="connsiteX24" fmla="*/ 1426464 w 8229600"/>
              <a:gd name="connsiteY24" fmla="*/ 18288 h 18288"/>
              <a:gd name="connsiteX25" fmla="*/ 740664 w 8229600"/>
              <a:gd name="connsiteY25" fmla="*/ 18288 h 18288"/>
              <a:gd name="connsiteX26" fmla="*/ 0 w 8229600"/>
              <a:gd name="connsiteY26" fmla="*/ 18288 h 18288"/>
              <a:gd name="connsiteX27" fmla="*/ 0 w 8229600"/>
              <a:gd name="connsiteY2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0" h="18288"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8940" y="5812"/>
                  <a:pt x="8229447" y="9773"/>
                  <a:pt x="8229600" y="18288"/>
                </a:cubicBezTo>
                <a:cubicBezTo>
                  <a:pt x="7940706" y="-9293"/>
                  <a:pt x="7792584" y="-16009"/>
                  <a:pt x="7461504" y="18288"/>
                </a:cubicBezTo>
                <a:cubicBezTo>
                  <a:pt x="7130424" y="52585"/>
                  <a:pt x="7080072" y="43845"/>
                  <a:pt x="6940296" y="18288"/>
                </a:cubicBezTo>
                <a:cubicBezTo>
                  <a:pt x="6800520" y="-7269"/>
                  <a:pt x="6672872" y="26671"/>
                  <a:pt x="6419088" y="18288"/>
                </a:cubicBezTo>
                <a:cubicBezTo>
                  <a:pt x="6165304" y="9905"/>
                  <a:pt x="5869721" y="4987"/>
                  <a:pt x="5650992" y="18288"/>
                </a:cubicBezTo>
                <a:cubicBezTo>
                  <a:pt x="5432263" y="31589"/>
                  <a:pt x="5308310" y="3023"/>
                  <a:pt x="5129784" y="18288"/>
                </a:cubicBezTo>
                <a:cubicBezTo>
                  <a:pt x="4951258" y="33553"/>
                  <a:pt x="4799696" y="15357"/>
                  <a:pt x="4690872" y="18288"/>
                </a:cubicBezTo>
                <a:cubicBezTo>
                  <a:pt x="4582048" y="21219"/>
                  <a:pt x="4311124" y="-7836"/>
                  <a:pt x="4087368" y="18288"/>
                </a:cubicBezTo>
                <a:cubicBezTo>
                  <a:pt x="3863612" y="44412"/>
                  <a:pt x="3730288" y="13374"/>
                  <a:pt x="3401568" y="18288"/>
                </a:cubicBezTo>
                <a:cubicBezTo>
                  <a:pt x="3072848" y="23202"/>
                  <a:pt x="3020684" y="32425"/>
                  <a:pt x="2798064" y="18288"/>
                </a:cubicBezTo>
                <a:cubicBezTo>
                  <a:pt x="2575444" y="4151"/>
                  <a:pt x="2440915" y="-7352"/>
                  <a:pt x="2276856" y="18288"/>
                </a:cubicBezTo>
                <a:cubicBezTo>
                  <a:pt x="2112797" y="43928"/>
                  <a:pt x="1726502" y="-9560"/>
                  <a:pt x="1426464" y="18288"/>
                </a:cubicBezTo>
                <a:cubicBezTo>
                  <a:pt x="1126426" y="46136"/>
                  <a:pt x="992925" y="21016"/>
                  <a:pt x="740664" y="18288"/>
                </a:cubicBezTo>
                <a:cubicBezTo>
                  <a:pt x="488403" y="15560"/>
                  <a:pt x="195650" y="-16061"/>
                  <a:pt x="0" y="18288"/>
                </a:cubicBezTo>
                <a:cubicBezTo>
                  <a:pt x="348" y="9455"/>
                  <a:pt x="654" y="3983"/>
                  <a:pt x="0" y="0"/>
                </a:cubicBezTo>
                <a:close/>
              </a:path>
              <a:path w="8229600" h="18288"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30508" y="6337"/>
                  <a:pt x="8228722" y="11778"/>
                  <a:pt x="8229600" y="18288"/>
                </a:cubicBezTo>
                <a:cubicBezTo>
                  <a:pt x="8075287" y="35054"/>
                  <a:pt x="7821366" y="21850"/>
                  <a:pt x="7626096" y="18288"/>
                </a:cubicBezTo>
                <a:cubicBezTo>
                  <a:pt x="7430826" y="14726"/>
                  <a:pt x="7320004" y="-9669"/>
                  <a:pt x="7022592" y="18288"/>
                </a:cubicBezTo>
                <a:cubicBezTo>
                  <a:pt x="6725180" y="46245"/>
                  <a:pt x="6348804" y="-14025"/>
                  <a:pt x="6172200" y="18288"/>
                </a:cubicBezTo>
                <a:cubicBezTo>
                  <a:pt x="5995596" y="50601"/>
                  <a:pt x="5788102" y="22890"/>
                  <a:pt x="5650992" y="18288"/>
                </a:cubicBezTo>
                <a:cubicBezTo>
                  <a:pt x="5513882" y="13686"/>
                  <a:pt x="5198399" y="29121"/>
                  <a:pt x="4882896" y="18288"/>
                </a:cubicBezTo>
                <a:cubicBezTo>
                  <a:pt x="4567393" y="7455"/>
                  <a:pt x="4557008" y="26965"/>
                  <a:pt x="4443984" y="18288"/>
                </a:cubicBezTo>
                <a:cubicBezTo>
                  <a:pt x="4330960" y="9611"/>
                  <a:pt x="4061674" y="28891"/>
                  <a:pt x="3758184" y="18288"/>
                </a:cubicBezTo>
                <a:cubicBezTo>
                  <a:pt x="3454694" y="7685"/>
                  <a:pt x="3380392" y="19119"/>
                  <a:pt x="3236976" y="18288"/>
                </a:cubicBezTo>
                <a:cubicBezTo>
                  <a:pt x="3093560" y="17457"/>
                  <a:pt x="2632116" y="37607"/>
                  <a:pt x="2386584" y="18288"/>
                </a:cubicBezTo>
                <a:cubicBezTo>
                  <a:pt x="2141052" y="-1031"/>
                  <a:pt x="2110884" y="28777"/>
                  <a:pt x="1947672" y="18288"/>
                </a:cubicBezTo>
                <a:cubicBezTo>
                  <a:pt x="1784460" y="7799"/>
                  <a:pt x="1535467" y="461"/>
                  <a:pt x="1261872" y="18288"/>
                </a:cubicBezTo>
                <a:cubicBezTo>
                  <a:pt x="988277" y="36115"/>
                  <a:pt x="1021096" y="10375"/>
                  <a:pt x="822960" y="18288"/>
                </a:cubicBezTo>
                <a:cubicBezTo>
                  <a:pt x="624824" y="26201"/>
                  <a:pt x="298309" y="1283"/>
                  <a:pt x="0" y="18288"/>
                </a:cubicBezTo>
                <a:cubicBezTo>
                  <a:pt x="-633" y="12278"/>
                  <a:pt x="-757" y="5867"/>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429369" y="1847087"/>
            <a:ext cx="5035164" cy="4772373"/>
          </a:xfrm>
        </p:spPr>
        <p:txBody>
          <a:bodyPr vert="horz" lIns="91440" tIns="45720" rIns="91440" bIns="45720" rtlCol="0" anchor="t">
            <a:normAutofit lnSpcReduction="10000"/>
          </a:bodyPr>
          <a:lstStyle/>
          <a:p>
            <a:endParaRPr lang="en-GB" sz="900" dirty="0"/>
          </a:p>
          <a:p>
            <a:r>
              <a:rPr lang="en-GB" sz="1200" dirty="0">
                <a:cs typeface="Calibri"/>
              </a:rPr>
              <a:t>English Language – Entry Level, Functionals Skills and GCSE</a:t>
            </a:r>
          </a:p>
          <a:p>
            <a:r>
              <a:rPr lang="en-GB" sz="1200" dirty="0">
                <a:cs typeface="Calibri"/>
              </a:rPr>
              <a:t>English Literature GCSE</a:t>
            </a:r>
          </a:p>
          <a:p>
            <a:r>
              <a:rPr lang="en-GB" sz="1200" dirty="0">
                <a:cs typeface="Calibri"/>
              </a:rPr>
              <a:t>Maths – Entry Level, Functionals Skills and GCSE</a:t>
            </a:r>
          </a:p>
          <a:p>
            <a:r>
              <a:rPr lang="en-GB" sz="1200" dirty="0">
                <a:cs typeface="Calibri"/>
              </a:rPr>
              <a:t>Science BTEC Level 1 and GCSE (Chemistry and Biology)</a:t>
            </a:r>
          </a:p>
          <a:p>
            <a:r>
              <a:rPr lang="en-GB" sz="1200" dirty="0">
                <a:cs typeface="Calibri"/>
              </a:rPr>
              <a:t>History GCSE (optional)</a:t>
            </a:r>
          </a:p>
          <a:p>
            <a:r>
              <a:rPr lang="en-GB" sz="1200" dirty="0">
                <a:cs typeface="Calibri"/>
              </a:rPr>
              <a:t>Geography GCSE (optional)</a:t>
            </a:r>
          </a:p>
          <a:p>
            <a:r>
              <a:rPr lang="en-GB" sz="1200" dirty="0">
                <a:cs typeface="Calibri"/>
              </a:rPr>
              <a:t>Sociology GCSE (optional)</a:t>
            </a:r>
          </a:p>
          <a:p>
            <a:r>
              <a:rPr lang="en-GB" sz="1200" dirty="0">
                <a:cs typeface="Calibri"/>
              </a:rPr>
              <a:t>Home Cooking Skills BTEC - Levels 1 and 2</a:t>
            </a:r>
          </a:p>
          <a:p>
            <a:r>
              <a:rPr lang="en-GB" sz="1200" dirty="0">
                <a:cs typeface="Calibri"/>
              </a:rPr>
              <a:t>Construction BTEC – Levels 1 and 2</a:t>
            </a:r>
          </a:p>
          <a:p>
            <a:r>
              <a:rPr lang="en-GB" sz="1200" dirty="0">
                <a:cs typeface="Calibri"/>
              </a:rPr>
              <a:t>Travel and Tourism BTEC – Level 1</a:t>
            </a:r>
          </a:p>
          <a:p>
            <a:r>
              <a:rPr lang="en-GB" sz="1200" dirty="0">
                <a:cs typeface="Calibri"/>
              </a:rPr>
              <a:t>RSE – Personal Growth and Wellbeing BTEC -  Levels 1 and 2</a:t>
            </a:r>
          </a:p>
          <a:p>
            <a:r>
              <a:rPr lang="en-GB" sz="1200" dirty="0">
                <a:cs typeface="Calibri"/>
              </a:rPr>
              <a:t>PE – BTEC Level 1</a:t>
            </a:r>
          </a:p>
          <a:p>
            <a:r>
              <a:rPr lang="en-GB" sz="1200" dirty="0">
                <a:cs typeface="Calibri"/>
              </a:rPr>
              <a:t>ASDAN Personal Development Programme – Bronze, Silver and Gold</a:t>
            </a:r>
          </a:p>
          <a:p>
            <a:r>
              <a:rPr lang="en-GB" sz="1200" dirty="0">
                <a:cs typeface="Calibri"/>
              </a:rPr>
              <a:t>Introductory Award in Business BTEC – Level 1</a:t>
            </a:r>
          </a:p>
          <a:p>
            <a:r>
              <a:rPr lang="en-GB" sz="1200" dirty="0">
                <a:cs typeface="Calibri"/>
              </a:rPr>
              <a:t>IT Skills BTEC – Level 1</a:t>
            </a:r>
          </a:p>
          <a:p>
            <a:r>
              <a:rPr lang="en-GB" sz="1200" dirty="0">
                <a:cs typeface="Calibri"/>
              </a:rPr>
              <a:t>Arts Award – Bronze, Silver and Gold</a:t>
            </a:r>
          </a:p>
          <a:p>
            <a:endParaRPr lang="en-GB" sz="900" dirty="0">
              <a:cs typeface="Calibri"/>
            </a:endParaRPr>
          </a:p>
          <a:p>
            <a:pPr marL="0" indent="0">
              <a:buNone/>
            </a:pPr>
            <a:endParaRPr lang="en-GB" sz="900" dirty="0">
              <a:latin typeface="Calibri"/>
              <a:cs typeface="Calibri"/>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20187" r="25697"/>
          <a:stretch/>
        </p:blipFill>
        <p:spPr bwMode="auto">
          <a:xfrm>
            <a:off x="5756743" y="2093976"/>
            <a:ext cx="2955798" cy="4096512"/>
          </a:xfrm>
          <a:prstGeom prst="rect">
            <a:avLst/>
          </a:prstGeom>
          <a:extLst>
            <a:ext uri="{909E8E84-426E-40DD-AFC4-6F175D3DCCD1}">
              <a14:hiddenFill xmlns:a14="http://schemas.microsoft.com/office/drawing/2010/main">
                <a:solidFill>
                  <a:schemeClr val="accent1"/>
                </a:solidFill>
              </a14:hiddenFill>
            </a:ext>
          </a:extLst>
        </p:spPr>
      </p:pic>
      <p:sp>
        <p:nvSpPr>
          <p:cNvPr id="7" name="TextBox 6"/>
          <p:cNvSpPr txBox="1"/>
          <p:nvPr/>
        </p:nvSpPr>
        <p:spPr>
          <a:xfrm>
            <a:off x="4367286" y="7250376"/>
            <a:ext cx="409433" cy="24622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Light" panose="020F0302020204030204"/>
                <a:ea typeface="+mn-ea"/>
                <a:cs typeface="+mn-cs"/>
              </a:rPr>
              <a:t>14</a:t>
            </a:r>
          </a:p>
        </p:txBody>
      </p:sp>
    </p:spTree>
    <p:extLst>
      <p:ext uri="{BB962C8B-B14F-4D97-AF65-F5344CB8AC3E}">
        <p14:creationId xmlns:p14="http://schemas.microsoft.com/office/powerpoint/2010/main" val="13291428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502E63F-E0B4-8149-AB74-BEDBC98E81F2}"/>
              </a:ext>
            </a:extLst>
          </p:cNvPr>
          <p:cNvSpPr>
            <a:spLocks noGrp="1"/>
          </p:cNvSpPr>
          <p:nvPr>
            <p:ph type="title"/>
          </p:nvPr>
        </p:nvSpPr>
        <p:spPr>
          <a:xfrm>
            <a:off x="429369" y="238539"/>
            <a:ext cx="8263890" cy="1434415"/>
          </a:xfrm>
        </p:spPr>
        <p:txBody>
          <a:bodyPr anchor="b">
            <a:normAutofit/>
          </a:bodyPr>
          <a:lstStyle/>
          <a:p>
            <a:r>
              <a:rPr lang="en-GB" sz="4700" dirty="0"/>
              <a:t>Assessment Placements</a:t>
            </a:r>
          </a:p>
        </p:txBody>
      </p:sp>
      <p:sp>
        <p:nvSpPr>
          <p:cNvPr id="17"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9369" y="1681544"/>
            <a:ext cx="8229600" cy="18288"/>
          </a:xfrm>
          <a:custGeom>
            <a:avLst/>
            <a:gdLst>
              <a:gd name="connsiteX0" fmla="*/ 0 w 8229600"/>
              <a:gd name="connsiteY0" fmla="*/ 0 h 18288"/>
              <a:gd name="connsiteX1" fmla="*/ 521208 w 8229600"/>
              <a:gd name="connsiteY1" fmla="*/ 0 h 18288"/>
              <a:gd name="connsiteX2" fmla="*/ 1371600 w 8229600"/>
              <a:gd name="connsiteY2" fmla="*/ 0 h 18288"/>
              <a:gd name="connsiteX3" fmla="*/ 2221992 w 8229600"/>
              <a:gd name="connsiteY3" fmla="*/ 0 h 18288"/>
              <a:gd name="connsiteX4" fmla="*/ 3072384 w 8229600"/>
              <a:gd name="connsiteY4" fmla="*/ 0 h 18288"/>
              <a:gd name="connsiteX5" fmla="*/ 3511296 w 8229600"/>
              <a:gd name="connsiteY5" fmla="*/ 0 h 18288"/>
              <a:gd name="connsiteX6" fmla="*/ 4114800 w 8229600"/>
              <a:gd name="connsiteY6" fmla="*/ 0 h 18288"/>
              <a:gd name="connsiteX7" fmla="*/ 4553712 w 8229600"/>
              <a:gd name="connsiteY7" fmla="*/ 0 h 18288"/>
              <a:gd name="connsiteX8" fmla="*/ 5239512 w 8229600"/>
              <a:gd name="connsiteY8" fmla="*/ 0 h 18288"/>
              <a:gd name="connsiteX9" fmla="*/ 5843016 w 8229600"/>
              <a:gd name="connsiteY9" fmla="*/ 0 h 18288"/>
              <a:gd name="connsiteX10" fmla="*/ 6611112 w 8229600"/>
              <a:gd name="connsiteY10" fmla="*/ 0 h 18288"/>
              <a:gd name="connsiteX11" fmla="*/ 7461504 w 8229600"/>
              <a:gd name="connsiteY11" fmla="*/ 0 h 18288"/>
              <a:gd name="connsiteX12" fmla="*/ 8229600 w 8229600"/>
              <a:gd name="connsiteY12" fmla="*/ 0 h 18288"/>
              <a:gd name="connsiteX13" fmla="*/ 8229600 w 8229600"/>
              <a:gd name="connsiteY13" fmla="*/ 18288 h 18288"/>
              <a:gd name="connsiteX14" fmla="*/ 7461504 w 8229600"/>
              <a:gd name="connsiteY14" fmla="*/ 18288 h 18288"/>
              <a:gd name="connsiteX15" fmla="*/ 6940296 w 8229600"/>
              <a:gd name="connsiteY15" fmla="*/ 18288 h 18288"/>
              <a:gd name="connsiteX16" fmla="*/ 6419088 w 8229600"/>
              <a:gd name="connsiteY16" fmla="*/ 18288 h 18288"/>
              <a:gd name="connsiteX17" fmla="*/ 5650992 w 8229600"/>
              <a:gd name="connsiteY17" fmla="*/ 18288 h 18288"/>
              <a:gd name="connsiteX18" fmla="*/ 5129784 w 8229600"/>
              <a:gd name="connsiteY18" fmla="*/ 18288 h 18288"/>
              <a:gd name="connsiteX19" fmla="*/ 4690872 w 8229600"/>
              <a:gd name="connsiteY19" fmla="*/ 18288 h 18288"/>
              <a:gd name="connsiteX20" fmla="*/ 4087368 w 8229600"/>
              <a:gd name="connsiteY20" fmla="*/ 18288 h 18288"/>
              <a:gd name="connsiteX21" fmla="*/ 3401568 w 8229600"/>
              <a:gd name="connsiteY21" fmla="*/ 18288 h 18288"/>
              <a:gd name="connsiteX22" fmla="*/ 2798064 w 8229600"/>
              <a:gd name="connsiteY22" fmla="*/ 18288 h 18288"/>
              <a:gd name="connsiteX23" fmla="*/ 2276856 w 8229600"/>
              <a:gd name="connsiteY23" fmla="*/ 18288 h 18288"/>
              <a:gd name="connsiteX24" fmla="*/ 1426464 w 8229600"/>
              <a:gd name="connsiteY24" fmla="*/ 18288 h 18288"/>
              <a:gd name="connsiteX25" fmla="*/ 740664 w 8229600"/>
              <a:gd name="connsiteY25" fmla="*/ 18288 h 18288"/>
              <a:gd name="connsiteX26" fmla="*/ 0 w 8229600"/>
              <a:gd name="connsiteY26" fmla="*/ 18288 h 18288"/>
              <a:gd name="connsiteX27" fmla="*/ 0 w 8229600"/>
              <a:gd name="connsiteY2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0" h="18288"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8940" y="5812"/>
                  <a:pt x="8229447" y="9773"/>
                  <a:pt x="8229600" y="18288"/>
                </a:cubicBezTo>
                <a:cubicBezTo>
                  <a:pt x="7940706" y="-9293"/>
                  <a:pt x="7792584" y="-16009"/>
                  <a:pt x="7461504" y="18288"/>
                </a:cubicBezTo>
                <a:cubicBezTo>
                  <a:pt x="7130424" y="52585"/>
                  <a:pt x="7080072" y="43845"/>
                  <a:pt x="6940296" y="18288"/>
                </a:cubicBezTo>
                <a:cubicBezTo>
                  <a:pt x="6800520" y="-7269"/>
                  <a:pt x="6672872" y="26671"/>
                  <a:pt x="6419088" y="18288"/>
                </a:cubicBezTo>
                <a:cubicBezTo>
                  <a:pt x="6165304" y="9905"/>
                  <a:pt x="5869721" y="4987"/>
                  <a:pt x="5650992" y="18288"/>
                </a:cubicBezTo>
                <a:cubicBezTo>
                  <a:pt x="5432263" y="31589"/>
                  <a:pt x="5308310" y="3023"/>
                  <a:pt x="5129784" y="18288"/>
                </a:cubicBezTo>
                <a:cubicBezTo>
                  <a:pt x="4951258" y="33553"/>
                  <a:pt x="4799696" y="15357"/>
                  <a:pt x="4690872" y="18288"/>
                </a:cubicBezTo>
                <a:cubicBezTo>
                  <a:pt x="4582048" y="21219"/>
                  <a:pt x="4311124" y="-7836"/>
                  <a:pt x="4087368" y="18288"/>
                </a:cubicBezTo>
                <a:cubicBezTo>
                  <a:pt x="3863612" y="44412"/>
                  <a:pt x="3730288" y="13374"/>
                  <a:pt x="3401568" y="18288"/>
                </a:cubicBezTo>
                <a:cubicBezTo>
                  <a:pt x="3072848" y="23202"/>
                  <a:pt x="3020684" y="32425"/>
                  <a:pt x="2798064" y="18288"/>
                </a:cubicBezTo>
                <a:cubicBezTo>
                  <a:pt x="2575444" y="4151"/>
                  <a:pt x="2440915" y="-7352"/>
                  <a:pt x="2276856" y="18288"/>
                </a:cubicBezTo>
                <a:cubicBezTo>
                  <a:pt x="2112797" y="43928"/>
                  <a:pt x="1726502" y="-9560"/>
                  <a:pt x="1426464" y="18288"/>
                </a:cubicBezTo>
                <a:cubicBezTo>
                  <a:pt x="1126426" y="46136"/>
                  <a:pt x="992925" y="21016"/>
                  <a:pt x="740664" y="18288"/>
                </a:cubicBezTo>
                <a:cubicBezTo>
                  <a:pt x="488403" y="15560"/>
                  <a:pt x="195650" y="-16061"/>
                  <a:pt x="0" y="18288"/>
                </a:cubicBezTo>
                <a:cubicBezTo>
                  <a:pt x="348" y="9455"/>
                  <a:pt x="654" y="3983"/>
                  <a:pt x="0" y="0"/>
                </a:cubicBezTo>
                <a:close/>
              </a:path>
              <a:path w="8229600" h="18288"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30508" y="6337"/>
                  <a:pt x="8228722" y="11778"/>
                  <a:pt x="8229600" y="18288"/>
                </a:cubicBezTo>
                <a:cubicBezTo>
                  <a:pt x="8075287" y="35054"/>
                  <a:pt x="7821366" y="21850"/>
                  <a:pt x="7626096" y="18288"/>
                </a:cubicBezTo>
                <a:cubicBezTo>
                  <a:pt x="7430826" y="14726"/>
                  <a:pt x="7320004" y="-9669"/>
                  <a:pt x="7022592" y="18288"/>
                </a:cubicBezTo>
                <a:cubicBezTo>
                  <a:pt x="6725180" y="46245"/>
                  <a:pt x="6348804" y="-14025"/>
                  <a:pt x="6172200" y="18288"/>
                </a:cubicBezTo>
                <a:cubicBezTo>
                  <a:pt x="5995596" y="50601"/>
                  <a:pt x="5788102" y="22890"/>
                  <a:pt x="5650992" y="18288"/>
                </a:cubicBezTo>
                <a:cubicBezTo>
                  <a:pt x="5513882" y="13686"/>
                  <a:pt x="5198399" y="29121"/>
                  <a:pt x="4882896" y="18288"/>
                </a:cubicBezTo>
                <a:cubicBezTo>
                  <a:pt x="4567393" y="7455"/>
                  <a:pt x="4557008" y="26965"/>
                  <a:pt x="4443984" y="18288"/>
                </a:cubicBezTo>
                <a:cubicBezTo>
                  <a:pt x="4330960" y="9611"/>
                  <a:pt x="4061674" y="28891"/>
                  <a:pt x="3758184" y="18288"/>
                </a:cubicBezTo>
                <a:cubicBezTo>
                  <a:pt x="3454694" y="7685"/>
                  <a:pt x="3380392" y="19119"/>
                  <a:pt x="3236976" y="18288"/>
                </a:cubicBezTo>
                <a:cubicBezTo>
                  <a:pt x="3093560" y="17457"/>
                  <a:pt x="2632116" y="37607"/>
                  <a:pt x="2386584" y="18288"/>
                </a:cubicBezTo>
                <a:cubicBezTo>
                  <a:pt x="2141052" y="-1031"/>
                  <a:pt x="2110884" y="28777"/>
                  <a:pt x="1947672" y="18288"/>
                </a:cubicBezTo>
                <a:cubicBezTo>
                  <a:pt x="1784460" y="7799"/>
                  <a:pt x="1535467" y="461"/>
                  <a:pt x="1261872" y="18288"/>
                </a:cubicBezTo>
                <a:cubicBezTo>
                  <a:pt x="988277" y="36115"/>
                  <a:pt x="1021096" y="10375"/>
                  <a:pt x="822960" y="18288"/>
                </a:cubicBezTo>
                <a:cubicBezTo>
                  <a:pt x="624824" y="26201"/>
                  <a:pt x="298309" y="1283"/>
                  <a:pt x="0" y="18288"/>
                </a:cubicBezTo>
                <a:cubicBezTo>
                  <a:pt x="-633" y="12278"/>
                  <a:pt x="-757" y="5867"/>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26D19AF-2C83-5E6F-AC13-23E791FDC8F2}"/>
              </a:ext>
            </a:extLst>
          </p:cNvPr>
          <p:cNvSpPr>
            <a:spLocks noGrp="1"/>
          </p:cNvSpPr>
          <p:nvPr>
            <p:ph idx="1"/>
          </p:nvPr>
        </p:nvSpPr>
        <p:spPr>
          <a:xfrm>
            <a:off x="429369" y="2071316"/>
            <a:ext cx="5035164" cy="4119172"/>
          </a:xfrm>
        </p:spPr>
        <p:txBody>
          <a:bodyPr anchor="t">
            <a:normAutofit/>
          </a:bodyPr>
          <a:lstStyle/>
          <a:p>
            <a:pPr marL="0" indent="0">
              <a:buNone/>
            </a:pPr>
            <a:r>
              <a:rPr lang="en-GB" sz="1900" dirty="0">
                <a:cs typeface="Calibri"/>
              </a:rPr>
              <a:t>Whilst most students who attend the Link will already have an EHCP in place, it is not a requirement for a placement.  </a:t>
            </a:r>
          </a:p>
          <a:p>
            <a:pPr marL="0" indent="0">
              <a:buNone/>
            </a:pPr>
            <a:r>
              <a:rPr lang="en-GB" sz="1900" dirty="0">
                <a:cs typeface="Calibri"/>
              </a:rPr>
              <a:t>Students may be placed with us for assessment, to assist with a possible EHCP application or changes to an existing EHCP.</a:t>
            </a:r>
          </a:p>
          <a:p>
            <a:pPr marL="0" indent="0">
              <a:buNone/>
            </a:pPr>
            <a:r>
              <a:rPr lang="en-GB" sz="1900" dirty="0">
                <a:cs typeface="Calibri"/>
              </a:rPr>
              <a:t>Assessment places will be considered in both our Primary and Secondary settings. However, all applications to the Link should be made via the local authority as they will be able to give schools and parents advice on the most appropriate setting for the young person’s needs.</a:t>
            </a:r>
          </a:p>
          <a:p>
            <a:pPr marL="0" indent="0">
              <a:buNone/>
            </a:pPr>
            <a:endParaRPr lang="en-GB" sz="1900" dirty="0">
              <a:cs typeface="Calibri"/>
            </a:endParaRPr>
          </a:p>
          <a:p>
            <a:endParaRPr lang="en-GB" sz="1900" dirty="0"/>
          </a:p>
        </p:txBody>
      </p:sp>
      <p:pic>
        <p:nvPicPr>
          <p:cNvPr id="4" name="Picture 8">
            <a:extLst>
              <a:ext uri="{FF2B5EF4-FFF2-40B4-BE49-F238E27FC236}">
                <a16:creationId xmlns:a16="http://schemas.microsoft.com/office/drawing/2014/main" id="{53FBD1A0-8CDF-1B06-EFB0-8BCFBD5F13B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3795" r="-3" b="-3"/>
          <a:stretch/>
        </p:blipFill>
        <p:spPr bwMode="auto">
          <a:xfrm rot="5400000">
            <a:off x="5186386" y="2664333"/>
            <a:ext cx="4096512" cy="2955798"/>
          </a:xfrm>
          <a:prstGeom prst="rect">
            <a:avLst/>
          </a:prstGeom>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909603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502E63F-E0B4-8149-AB74-BEDBC98E81F2}"/>
              </a:ext>
            </a:extLst>
          </p:cNvPr>
          <p:cNvSpPr>
            <a:spLocks noGrp="1"/>
          </p:cNvSpPr>
          <p:nvPr>
            <p:ph type="title"/>
          </p:nvPr>
        </p:nvSpPr>
        <p:spPr>
          <a:xfrm>
            <a:off x="429369" y="238539"/>
            <a:ext cx="8263890" cy="1434415"/>
          </a:xfrm>
        </p:spPr>
        <p:txBody>
          <a:bodyPr anchor="b">
            <a:normAutofit/>
          </a:bodyPr>
          <a:lstStyle/>
          <a:p>
            <a:r>
              <a:rPr lang="en-GB" sz="4700"/>
              <a:t>Admissions</a:t>
            </a:r>
          </a:p>
        </p:txBody>
      </p:sp>
      <p:sp>
        <p:nvSpPr>
          <p:cNvPr id="24"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9369" y="1681544"/>
            <a:ext cx="8229600" cy="18288"/>
          </a:xfrm>
          <a:custGeom>
            <a:avLst/>
            <a:gdLst>
              <a:gd name="connsiteX0" fmla="*/ 0 w 8229600"/>
              <a:gd name="connsiteY0" fmla="*/ 0 h 18288"/>
              <a:gd name="connsiteX1" fmla="*/ 521208 w 8229600"/>
              <a:gd name="connsiteY1" fmla="*/ 0 h 18288"/>
              <a:gd name="connsiteX2" fmla="*/ 1371600 w 8229600"/>
              <a:gd name="connsiteY2" fmla="*/ 0 h 18288"/>
              <a:gd name="connsiteX3" fmla="*/ 2221992 w 8229600"/>
              <a:gd name="connsiteY3" fmla="*/ 0 h 18288"/>
              <a:gd name="connsiteX4" fmla="*/ 3072384 w 8229600"/>
              <a:gd name="connsiteY4" fmla="*/ 0 h 18288"/>
              <a:gd name="connsiteX5" fmla="*/ 3511296 w 8229600"/>
              <a:gd name="connsiteY5" fmla="*/ 0 h 18288"/>
              <a:gd name="connsiteX6" fmla="*/ 4114800 w 8229600"/>
              <a:gd name="connsiteY6" fmla="*/ 0 h 18288"/>
              <a:gd name="connsiteX7" fmla="*/ 4553712 w 8229600"/>
              <a:gd name="connsiteY7" fmla="*/ 0 h 18288"/>
              <a:gd name="connsiteX8" fmla="*/ 5239512 w 8229600"/>
              <a:gd name="connsiteY8" fmla="*/ 0 h 18288"/>
              <a:gd name="connsiteX9" fmla="*/ 5843016 w 8229600"/>
              <a:gd name="connsiteY9" fmla="*/ 0 h 18288"/>
              <a:gd name="connsiteX10" fmla="*/ 6611112 w 8229600"/>
              <a:gd name="connsiteY10" fmla="*/ 0 h 18288"/>
              <a:gd name="connsiteX11" fmla="*/ 7461504 w 8229600"/>
              <a:gd name="connsiteY11" fmla="*/ 0 h 18288"/>
              <a:gd name="connsiteX12" fmla="*/ 8229600 w 8229600"/>
              <a:gd name="connsiteY12" fmla="*/ 0 h 18288"/>
              <a:gd name="connsiteX13" fmla="*/ 8229600 w 8229600"/>
              <a:gd name="connsiteY13" fmla="*/ 18288 h 18288"/>
              <a:gd name="connsiteX14" fmla="*/ 7461504 w 8229600"/>
              <a:gd name="connsiteY14" fmla="*/ 18288 h 18288"/>
              <a:gd name="connsiteX15" fmla="*/ 6940296 w 8229600"/>
              <a:gd name="connsiteY15" fmla="*/ 18288 h 18288"/>
              <a:gd name="connsiteX16" fmla="*/ 6419088 w 8229600"/>
              <a:gd name="connsiteY16" fmla="*/ 18288 h 18288"/>
              <a:gd name="connsiteX17" fmla="*/ 5650992 w 8229600"/>
              <a:gd name="connsiteY17" fmla="*/ 18288 h 18288"/>
              <a:gd name="connsiteX18" fmla="*/ 5129784 w 8229600"/>
              <a:gd name="connsiteY18" fmla="*/ 18288 h 18288"/>
              <a:gd name="connsiteX19" fmla="*/ 4690872 w 8229600"/>
              <a:gd name="connsiteY19" fmla="*/ 18288 h 18288"/>
              <a:gd name="connsiteX20" fmla="*/ 4087368 w 8229600"/>
              <a:gd name="connsiteY20" fmla="*/ 18288 h 18288"/>
              <a:gd name="connsiteX21" fmla="*/ 3401568 w 8229600"/>
              <a:gd name="connsiteY21" fmla="*/ 18288 h 18288"/>
              <a:gd name="connsiteX22" fmla="*/ 2798064 w 8229600"/>
              <a:gd name="connsiteY22" fmla="*/ 18288 h 18288"/>
              <a:gd name="connsiteX23" fmla="*/ 2276856 w 8229600"/>
              <a:gd name="connsiteY23" fmla="*/ 18288 h 18288"/>
              <a:gd name="connsiteX24" fmla="*/ 1426464 w 8229600"/>
              <a:gd name="connsiteY24" fmla="*/ 18288 h 18288"/>
              <a:gd name="connsiteX25" fmla="*/ 740664 w 8229600"/>
              <a:gd name="connsiteY25" fmla="*/ 18288 h 18288"/>
              <a:gd name="connsiteX26" fmla="*/ 0 w 8229600"/>
              <a:gd name="connsiteY26" fmla="*/ 18288 h 18288"/>
              <a:gd name="connsiteX27" fmla="*/ 0 w 8229600"/>
              <a:gd name="connsiteY2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0" h="18288"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8940" y="5812"/>
                  <a:pt x="8229447" y="9773"/>
                  <a:pt x="8229600" y="18288"/>
                </a:cubicBezTo>
                <a:cubicBezTo>
                  <a:pt x="7940706" y="-9293"/>
                  <a:pt x="7792584" y="-16009"/>
                  <a:pt x="7461504" y="18288"/>
                </a:cubicBezTo>
                <a:cubicBezTo>
                  <a:pt x="7130424" y="52585"/>
                  <a:pt x="7080072" y="43845"/>
                  <a:pt x="6940296" y="18288"/>
                </a:cubicBezTo>
                <a:cubicBezTo>
                  <a:pt x="6800520" y="-7269"/>
                  <a:pt x="6672872" y="26671"/>
                  <a:pt x="6419088" y="18288"/>
                </a:cubicBezTo>
                <a:cubicBezTo>
                  <a:pt x="6165304" y="9905"/>
                  <a:pt x="5869721" y="4987"/>
                  <a:pt x="5650992" y="18288"/>
                </a:cubicBezTo>
                <a:cubicBezTo>
                  <a:pt x="5432263" y="31589"/>
                  <a:pt x="5308310" y="3023"/>
                  <a:pt x="5129784" y="18288"/>
                </a:cubicBezTo>
                <a:cubicBezTo>
                  <a:pt x="4951258" y="33553"/>
                  <a:pt x="4799696" y="15357"/>
                  <a:pt x="4690872" y="18288"/>
                </a:cubicBezTo>
                <a:cubicBezTo>
                  <a:pt x="4582048" y="21219"/>
                  <a:pt x="4311124" y="-7836"/>
                  <a:pt x="4087368" y="18288"/>
                </a:cubicBezTo>
                <a:cubicBezTo>
                  <a:pt x="3863612" y="44412"/>
                  <a:pt x="3730288" y="13374"/>
                  <a:pt x="3401568" y="18288"/>
                </a:cubicBezTo>
                <a:cubicBezTo>
                  <a:pt x="3072848" y="23202"/>
                  <a:pt x="3020684" y="32425"/>
                  <a:pt x="2798064" y="18288"/>
                </a:cubicBezTo>
                <a:cubicBezTo>
                  <a:pt x="2575444" y="4151"/>
                  <a:pt x="2440915" y="-7352"/>
                  <a:pt x="2276856" y="18288"/>
                </a:cubicBezTo>
                <a:cubicBezTo>
                  <a:pt x="2112797" y="43928"/>
                  <a:pt x="1726502" y="-9560"/>
                  <a:pt x="1426464" y="18288"/>
                </a:cubicBezTo>
                <a:cubicBezTo>
                  <a:pt x="1126426" y="46136"/>
                  <a:pt x="992925" y="21016"/>
                  <a:pt x="740664" y="18288"/>
                </a:cubicBezTo>
                <a:cubicBezTo>
                  <a:pt x="488403" y="15560"/>
                  <a:pt x="195650" y="-16061"/>
                  <a:pt x="0" y="18288"/>
                </a:cubicBezTo>
                <a:cubicBezTo>
                  <a:pt x="348" y="9455"/>
                  <a:pt x="654" y="3983"/>
                  <a:pt x="0" y="0"/>
                </a:cubicBezTo>
                <a:close/>
              </a:path>
              <a:path w="8229600" h="18288"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30508" y="6337"/>
                  <a:pt x="8228722" y="11778"/>
                  <a:pt x="8229600" y="18288"/>
                </a:cubicBezTo>
                <a:cubicBezTo>
                  <a:pt x="8075287" y="35054"/>
                  <a:pt x="7821366" y="21850"/>
                  <a:pt x="7626096" y="18288"/>
                </a:cubicBezTo>
                <a:cubicBezTo>
                  <a:pt x="7430826" y="14726"/>
                  <a:pt x="7320004" y="-9669"/>
                  <a:pt x="7022592" y="18288"/>
                </a:cubicBezTo>
                <a:cubicBezTo>
                  <a:pt x="6725180" y="46245"/>
                  <a:pt x="6348804" y="-14025"/>
                  <a:pt x="6172200" y="18288"/>
                </a:cubicBezTo>
                <a:cubicBezTo>
                  <a:pt x="5995596" y="50601"/>
                  <a:pt x="5788102" y="22890"/>
                  <a:pt x="5650992" y="18288"/>
                </a:cubicBezTo>
                <a:cubicBezTo>
                  <a:pt x="5513882" y="13686"/>
                  <a:pt x="5198399" y="29121"/>
                  <a:pt x="4882896" y="18288"/>
                </a:cubicBezTo>
                <a:cubicBezTo>
                  <a:pt x="4567393" y="7455"/>
                  <a:pt x="4557008" y="26965"/>
                  <a:pt x="4443984" y="18288"/>
                </a:cubicBezTo>
                <a:cubicBezTo>
                  <a:pt x="4330960" y="9611"/>
                  <a:pt x="4061674" y="28891"/>
                  <a:pt x="3758184" y="18288"/>
                </a:cubicBezTo>
                <a:cubicBezTo>
                  <a:pt x="3454694" y="7685"/>
                  <a:pt x="3380392" y="19119"/>
                  <a:pt x="3236976" y="18288"/>
                </a:cubicBezTo>
                <a:cubicBezTo>
                  <a:pt x="3093560" y="17457"/>
                  <a:pt x="2632116" y="37607"/>
                  <a:pt x="2386584" y="18288"/>
                </a:cubicBezTo>
                <a:cubicBezTo>
                  <a:pt x="2141052" y="-1031"/>
                  <a:pt x="2110884" y="28777"/>
                  <a:pt x="1947672" y="18288"/>
                </a:cubicBezTo>
                <a:cubicBezTo>
                  <a:pt x="1784460" y="7799"/>
                  <a:pt x="1535467" y="461"/>
                  <a:pt x="1261872" y="18288"/>
                </a:cubicBezTo>
                <a:cubicBezTo>
                  <a:pt x="988277" y="36115"/>
                  <a:pt x="1021096" y="10375"/>
                  <a:pt x="822960" y="18288"/>
                </a:cubicBezTo>
                <a:cubicBezTo>
                  <a:pt x="624824" y="26201"/>
                  <a:pt x="298309" y="1283"/>
                  <a:pt x="0" y="18288"/>
                </a:cubicBezTo>
                <a:cubicBezTo>
                  <a:pt x="-633" y="12278"/>
                  <a:pt x="-757" y="5867"/>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26D19AF-2C83-5E6F-AC13-23E791FDC8F2}"/>
              </a:ext>
            </a:extLst>
          </p:cNvPr>
          <p:cNvSpPr>
            <a:spLocks noGrp="1"/>
          </p:cNvSpPr>
          <p:nvPr>
            <p:ph idx="1"/>
          </p:nvPr>
        </p:nvSpPr>
        <p:spPr>
          <a:xfrm>
            <a:off x="429369" y="2071316"/>
            <a:ext cx="5035164" cy="4529856"/>
          </a:xfrm>
        </p:spPr>
        <p:txBody>
          <a:bodyPr anchor="t">
            <a:normAutofit lnSpcReduction="10000"/>
          </a:bodyPr>
          <a:lstStyle/>
          <a:p>
            <a:r>
              <a:rPr lang="en-GB" sz="1800" dirty="0">
                <a:cs typeface="Calibri"/>
              </a:rPr>
              <a:t>All applications to The Link should be made via the Local Authority </a:t>
            </a:r>
          </a:p>
          <a:p>
            <a:r>
              <a:rPr lang="en-GB" sz="1800" dirty="0">
                <a:cs typeface="Calibri"/>
              </a:rPr>
              <a:t>Once we receive an application, we will carefully consider whether we can fully meet the child's needs.   We may arrange to observe the child in their current school setting or invite them to meet us at The Link prior to offering a placement.</a:t>
            </a:r>
          </a:p>
          <a:p>
            <a:r>
              <a:rPr lang="en-GB" sz="1800" dirty="0">
                <a:cs typeface="Calibri"/>
              </a:rPr>
              <a:t>The Link does not have a its own DfE number so students are required to be dual registered with a mainstream setting for the duration of the placement</a:t>
            </a:r>
          </a:p>
          <a:p>
            <a:r>
              <a:rPr lang="en-GB" sz="1800" dirty="0">
                <a:cs typeface="Calibri"/>
              </a:rPr>
              <a:t>For any queries regarding a place at The Link please contact: </a:t>
            </a:r>
          </a:p>
          <a:p>
            <a:pPr marL="0" indent="0" algn="ctr">
              <a:buNone/>
            </a:pPr>
            <a:r>
              <a:rPr lang="en-GB" sz="1800" b="1" dirty="0">
                <a:solidFill>
                  <a:srgbClr val="006666"/>
                </a:solidFill>
              </a:rPr>
              <a:t>Telephone: </a:t>
            </a:r>
            <a:r>
              <a:rPr lang="en-GB" sz="1800" b="1" dirty="0"/>
              <a:t>07852 168073 or 07377 800291</a:t>
            </a:r>
          </a:p>
          <a:p>
            <a:pPr marL="0" indent="0" algn="ctr">
              <a:buNone/>
            </a:pPr>
            <a:r>
              <a:rPr lang="en-GB" sz="1800" b="1" dirty="0">
                <a:solidFill>
                  <a:srgbClr val="006666"/>
                </a:solidFill>
              </a:rPr>
              <a:t>Email:</a:t>
            </a:r>
            <a:r>
              <a:rPr lang="en-GB" sz="1800" b="1" dirty="0">
                <a:solidFill>
                  <a:srgbClr val="FFFF00"/>
                </a:solidFill>
              </a:rPr>
              <a:t> </a:t>
            </a:r>
            <a:r>
              <a:rPr lang="en-GB" sz="1800" b="1" dirty="0">
                <a:hlinkClick r:id="rId2"/>
              </a:rPr>
              <a:t>MGSLink@manorgreenschool.co.uk</a:t>
            </a:r>
            <a:endParaRPr lang="en-GB" sz="1800" b="1" dirty="0"/>
          </a:p>
          <a:p>
            <a:endParaRPr lang="en-GB" sz="1200" dirty="0"/>
          </a:p>
        </p:txBody>
      </p:sp>
      <p:pic>
        <p:nvPicPr>
          <p:cNvPr id="4" name="Picture 2">
            <a:extLst>
              <a:ext uri="{FF2B5EF4-FFF2-40B4-BE49-F238E27FC236}">
                <a16:creationId xmlns:a16="http://schemas.microsoft.com/office/drawing/2014/main" id="{3E5A8AF5-0F3C-BF3A-EC59-81077ADB325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4863" r="-3" b="-3"/>
          <a:stretch/>
        </p:blipFill>
        <p:spPr bwMode="auto">
          <a:xfrm>
            <a:off x="5756743" y="2093976"/>
            <a:ext cx="2955798" cy="4096512"/>
          </a:xfrm>
          <a:prstGeom prst="rect">
            <a:avLst/>
          </a:prstGeom>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690244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F581F3D-C780-A862-768E-565D03F5212D}"/>
              </a:ext>
            </a:extLst>
          </p:cNvPr>
          <p:cNvSpPr>
            <a:spLocks noGrp="1"/>
          </p:cNvSpPr>
          <p:nvPr>
            <p:ph type="title"/>
          </p:nvPr>
        </p:nvSpPr>
        <p:spPr>
          <a:xfrm>
            <a:off x="429369" y="238539"/>
            <a:ext cx="8263890" cy="1434415"/>
          </a:xfrm>
        </p:spPr>
        <p:txBody>
          <a:bodyPr anchor="b">
            <a:normAutofit/>
          </a:bodyPr>
          <a:lstStyle/>
          <a:p>
            <a:r>
              <a:rPr lang="en-GB" sz="4700"/>
              <a:t>Longer Term Vision</a:t>
            </a:r>
          </a:p>
        </p:txBody>
      </p:sp>
      <p:sp>
        <p:nvSpPr>
          <p:cNvPr id="14"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9369" y="1681544"/>
            <a:ext cx="8229600" cy="18288"/>
          </a:xfrm>
          <a:custGeom>
            <a:avLst/>
            <a:gdLst>
              <a:gd name="connsiteX0" fmla="*/ 0 w 8229600"/>
              <a:gd name="connsiteY0" fmla="*/ 0 h 18288"/>
              <a:gd name="connsiteX1" fmla="*/ 521208 w 8229600"/>
              <a:gd name="connsiteY1" fmla="*/ 0 h 18288"/>
              <a:gd name="connsiteX2" fmla="*/ 1371600 w 8229600"/>
              <a:gd name="connsiteY2" fmla="*/ 0 h 18288"/>
              <a:gd name="connsiteX3" fmla="*/ 2221992 w 8229600"/>
              <a:gd name="connsiteY3" fmla="*/ 0 h 18288"/>
              <a:gd name="connsiteX4" fmla="*/ 3072384 w 8229600"/>
              <a:gd name="connsiteY4" fmla="*/ 0 h 18288"/>
              <a:gd name="connsiteX5" fmla="*/ 3511296 w 8229600"/>
              <a:gd name="connsiteY5" fmla="*/ 0 h 18288"/>
              <a:gd name="connsiteX6" fmla="*/ 4114800 w 8229600"/>
              <a:gd name="connsiteY6" fmla="*/ 0 h 18288"/>
              <a:gd name="connsiteX7" fmla="*/ 4553712 w 8229600"/>
              <a:gd name="connsiteY7" fmla="*/ 0 h 18288"/>
              <a:gd name="connsiteX8" fmla="*/ 5239512 w 8229600"/>
              <a:gd name="connsiteY8" fmla="*/ 0 h 18288"/>
              <a:gd name="connsiteX9" fmla="*/ 5843016 w 8229600"/>
              <a:gd name="connsiteY9" fmla="*/ 0 h 18288"/>
              <a:gd name="connsiteX10" fmla="*/ 6611112 w 8229600"/>
              <a:gd name="connsiteY10" fmla="*/ 0 h 18288"/>
              <a:gd name="connsiteX11" fmla="*/ 7461504 w 8229600"/>
              <a:gd name="connsiteY11" fmla="*/ 0 h 18288"/>
              <a:gd name="connsiteX12" fmla="*/ 8229600 w 8229600"/>
              <a:gd name="connsiteY12" fmla="*/ 0 h 18288"/>
              <a:gd name="connsiteX13" fmla="*/ 8229600 w 8229600"/>
              <a:gd name="connsiteY13" fmla="*/ 18288 h 18288"/>
              <a:gd name="connsiteX14" fmla="*/ 7461504 w 8229600"/>
              <a:gd name="connsiteY14" fmla="*/ 18288 h 18288"/>
              <a:gd name="connsiteX15" fmla="*/ 6940296 w 8229600"/>
              <a:gd name="connsiteY15" fmla="*/ 18288 h 18288"/>
              <a:gd name="connsiteX16" fmla="*/ 6419088 w 8229600"/>
              <a:gd name="connsiteY16" fmla="*/ 18288 h 18288"/>
              <a:gd name="connsiteX17" fmla="*/ 5650992 w 8229600"/>
              <a:gd name="connsiteY17" fmla="*/ 18288 h 18288"/>
              <a:gd name="connsiteX18" fmla="*/ 5129784 w 8229600"/>
              <a:gd name="connsiteY18" fmla="*/ 18288 h 18288"/>
              <a:gd name="connsiteX19" fmla="*/ 4690872 w 8229600"/>
              <a:gd name="connsiteY19" fmla="*/ 18288 h 18288"/>
              <a:gd name="connsiteX20" fmla="*/ 4087368 w 8229600"/>
              <a:gd name="connsiteY20" fmla="*/ 18288 h 18288"/>
              <a:gd name="connsiteX21" fmla="*/ 3401568 w 8229600"/>
              <a:gd name="connsiteY21" fmla="*/ 18288 h 18288"/>
              <a:gd name="connsiteX22" fmla="*/ 2798064 w 8229600"/>
              <a:gd name="connsiteY22" fmla="*/ 18288 h 18288"/>
              <a:gd name="connsiteX23" fmla="*/ 2276856 w 8229600"/>
              <a:gd name="connsiteY23" fmla="*/ 18288 h 18288"/>
              <a:gd name="connsiteX24" fmla="*/ 1426464 w 8229600"/>
              <a:gd name="connsiteY24" fmla="*/ 18288 h 18288"/>
              <a:gd name="connsiteX25" fmla="*/ 740664 w 8229600"/>
              <a:gd name="connsiteY25" fmla="*/ 18288 h 18288"/>
              <a:gd name="connsiteX26" fmla="*/ 0 w 8229600"/>
              <a:gd name="connsiteY26" fmla="*/ 18288 h 18288"/>
              <a:gd name="connsiteX27" fmla="*/ 0 w 8229600"/>
              <a:gd name="connsiteY2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0" h="18288"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8940" y="5812"/>
                  <a:pt x="8229447" y="9773"/>
                  <a:pt x="8229600" y="18288"/>
                </a:cubicBezTo>
                <a:cubicBezTo>
                  <a:pt x="7940706" y="-9293"/>
                  <a:pt x="7792584" y="-16009"/>
                  <a:pt x="7461504" y="18288"/>
                </a:cubicBezTo>
                <a:cubicBezTo>
                  <a:pt x="7130424" y="52585"/>
                  <a:pt x="7080072" y="43845"/>
                  <a:pt x="6940296" y="18288"/>
                </a:cubicBezTo>
                <a:cubicBezTo>
                  <a:pt x="6800520" y="-7269"/>
                  <a:pt x="6672872" y="26671"/>
                  <a:pt x="6419088" y="18288"/>
                </a:cubicBezTo>
                <a:cubicBezTo>
                  <a:pt x="6165304" y="9905"/>
                  <a:pt x="5869721" y="4987"/>
                  <a:pt x="5650992" y="18288"/>
                </a:cubicBezTo>
                <a:cubicBezTo>
                  <a:pt x="5432263" y="31589"/>
                  <a:pt x="5308310" y="3023"/>
                  <a:pt x="5129784" y="18288"/>
                </a:cubicBezTo>
                <a:cubicBezTo>
                  <a:pt x="4951258" y="33553"/>
                  <a:pt x="4799696" y="15357"/>
                  <a:pt x="4690872" y="18288"/>
                </a:cubicBezTo>
                <a:cubicBezTo>
                  <a:pt x="4582048" y="21219"/>
                  <a:pt x="4311124" y="-7836"/>
                  <a:pt x="4087368" y="18288"/>
                </a:cubicBezTo>
                <a:cubicBezTo>
                  <a:pt x="3863612" y="44412"/>
                  <a:pt x="3730288" y="13374"/>
                  <a:pt x="3401568" y="18288"/>
                </a:cubicBezTo>
                <a:cubicBezTo>
                  <a:pt x="3072848" y="23202"/>
                  <a:pt x="3020684" y="32425"/>
                  <a:pt x="2798064" y="18288"/>
                </a:cubicBezTo>
                <a:cubicBezTo>
                  <a:pt x="2575444" y="4151"/>
                  <a:pt x="2440915" y="-7352"/>
                  <a:pt x="2276856" y="18288"/>
                </a:cubicBezTo>
                <a:cubicBezTo>
                  <a:pt x="2112797" y="43928"/>
                  <a:pt x="1726502" y="-9560"/>
                  <a:pt x="1426464" y="18288"/>
                </a:cubicBezTo>
                <a:cubicBezTo>
                  <a:pt x="1126426" y="46136"/>
                  <a:pt x="992925" y="21016"/>
                  <a:pt x="740664" y="18288"/>
                </a:cubicBezTo>
                <a:cubicBezTo>
                  <a:pt x="488403" y="15560"/>
                  <a:pt x="195650" y="-16061"/>
                  <a:pt x="0" y="18288"/>
                </a:cubicBezTo>
                <a:cubicBezTo>
                  <a:pt x="348" y="9455"/>
                  <a:pt x="654" y="3983"/>
                  <a:pt x="0" y="0"/>
                </a:cubicBezTo>
                <a:close/>
              </a:path>
              <a:path w="8229600" h="18288"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30508" y="6337"/>
                  <a:pt x="8228722" y="11778"/>
                  <a:pt x="8229600" y="18288"/>
                </a:cubicBezTo>
                <a:cubicBezTo>
                  <a:pt x="8075287" y="35054"/>
                  <a:pt x="7821366" y="21850"/>
                  <a:pt x="7626096" y="18288"/>
                </a:cubicBezTo>
                <a:cubicBezTo>
                  <a:pt x="7430826" y="14726"/>
                  <a:pt x="7320004" y="-9669"/>
                  <a:pt x="7022592" y="18288"/>
                </a:cubicBezTo>
                <a:cubicBezTo>
                  <a:pt x="6725180" y="46245"/>
                  <a:pt x="6348804" y="-14025"/>
                  <a:pt x="6172200" y="18288"/>
                </a:cubicBezTo>
                <a:cubicBezTo>
                  <a:pt x="5995596" y="50601"/>
                  <a:pt x="5788102" y="22890"/>
                  <a:pt x="5650992" y="18288"/>
                </a:cubicBezTo>
                <a:cubicBezTo>
                  <a:pt x="5513882" y="13686"/>
                  <a:pt x="5198399" y="29121"/>
                  <a:pt x="4882896" y="18288"/>
                </a:cubicBezTo>
                <a:cubicBezTo>
                  <a:pt x="4567393" y="7455"/>
                  <a:pt x="4557008" y="26965"/>
                  <a:pt x="4443984" y="18288"/>
                </a:cubicBezTo>
                <a:cubicBezTo>
                  <a:pt x="4330960" y="9611"/>
                  <a:pt x="4061674" y="28891"/>
                  <a:pt x="3758184" y="18288"/>
                </a:cubicBezTo>
                <a:cubicBezTo>
                  <a:pt x="3454694" y="7685"/>
                  <a:pt x="3380392" y="19119"/>
                  <a:pt x="3236976" y="18288"/>
                </a:cubicBezTo>
                <a:cubicBezTo>
                  <a:pt x="3093560" y="17457"/>
                  <a:pt x="2632116" y="37607"/>
                  <a:pt x="2386584" y="18288"/>
                </a:cubicBezTo>
                <a:cubicBezTo>
                  <a:pt x="2141052" y="-1031"/>
                  <a:pt x="2110884" y="28777"/>
                  <a:pt x="1947672" y="18288"/>
                </a:cubicBezTo>
                <a:cubicBezTo>
                  <a:pt x="1784460" y="7799"/>
                  <a:pt x="1535467" y="461"/>
                  <a:pt x="1261872" y="18288"/>
                </a:cubicBezTo>
                <a:cubicBezTo>
                  <a:pt x="988277" y="36115"/>
                  <a:pt x="1021096" y="10375"/>
                  <a:pt x="822960" y="18288"/>
                </a:cubicBezTo>
                <a:cubicBezTo>
                  <a:pt x="624824" y="26201"/>
                  <a:pt x="298309" y="1283"/>
                  <a:pt x="0" y="18288"/>
                </a:cubicBezTo>
                <a:cubicBezTo>
                  <a:pt x="-633" y="12278"/>
                  <a:pt x="-757" y="5867"/>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60449521-58ED-5477-3CED-B6346A1E5A10}"/>
              </a:ext>
            </a:extLst>
          </p:cNvPr>
          <p:cNvSpPr>
            <a:spLocks noGrp="1"/>
          </p:cNvSpPr>
          <p:nvPr>
            <p:ph idx="1"/>
          </p:nvPr>
        </p:nvSpPr>
        <p:spPr>
          <a:xfrm>
            <a:off x="429369" y="2071316"/>
            <a:ext cx="5035164" cy="4119172"/>
          </a:xfrm>
        </p:spPr>
        <p:txBody>
          <a:bodyPr anchor="t">
            <a:normAutofit/>
          </a:bodyPr>
          <a:lstStyle/>
          <a:p>
            <a:r>
              <a:rPr lang="en-GB" sz="1900" dirty="0"/>
              <a:t>We understand there is an ever-changing need for our vulnerable young people.</a:t>
            </a:r>
          </a:p>
          <a:p>
            <a:r>
              <a:rPr lang="en-GB" sz="1900" dirty="0"/>
              <a:t>We are currently developing part-time and EOTAS packages to meet some of these needs.</a:t>
            </a:r>
          </a:p>
        </p:txBody>
      </p:sp>
      <p:pic>
        <p:nvPicPr>
          <p:cNvPr id="4" name="Picture 3" descr="A group of people in a park&#10;&#10;Description automatically generated">
            <a:extLst>
              <a:ext uri="{FF2B5EF4-FFF2-40B4-BE49-F238E27FC236}">
                <a16:creationId xmlns:a16="http://schemas.microsoft.com/office/drawing/2014/main" id="{8BE50678-2C1E-CEF0-8331-B167C85B6714}"/>
              </a:ext>
            </a:extLst>
          </p:cNvPr>
          <p:cNvPicPr>
            <a:picLocks noChangeAspect="1"/>
          </p:cNvPicPr>
          <p:nvPr/>
        </p:nvPicPr>
        <p:blipFill>
          <a:blip r:embed="rId2" cstate="print">
            <a:extLst>
              <a:ext uri="{28A0092B-C50C-407E-A947-70E740481C1C}">
                <a14:useLocalDpi xmlns:a14="http://schemas.microsoft.com/office/drawing/2010/main" val="0"/>
              </a:ext>
            </a:extLst>
          </a:blip>
          <a:srcRect t="3795" r="-3" b="-3"/>
          <a:stretch/>
        </p:blipFill>
        <p:spPr>
          <a:xfrm rot="5400000">
            <a:off x="5186386" y="2664333"/>
            <a:ext cx="4096512" cy="2955798"/>
          </a:xfrm>
          <a:prstGeom prst="rect">
            <a:avLst/>
          </a:prstGeom>
        </p:spPr>
      </p:pic>
    </p:spTree>
    <p:extLst>
      <p:ext uri="{BB962C8B-B14F-4D97-AF65-F5344CB8AC3E}">
        <p14:creationId xmlns:p14="http://schemas.microsoft.com/office/powerpoint/2010/main" val="19433164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3271" y="322950"/>
            <a:ext cx="4515857" cy="1944732"/>
          </a:xfrm>
          <a:prstGeom prst="rect">
            <a:avLst/>
          </a:prstGeom>
        </p:spPr>
      </p:pic>
      <p:sp>
        <p:nvSpPr>
          <p:cNvPr id="5" name="TextBox 4">
            <a:extLst>
              <a:ext uri="{FF2B5EF4-FFF2-40B4-BE49-F238E27FC236}">
                <a16:creationId xmlns:a16="http://schemas.microsoft.com/office/drawing/2014/main" id="{B4B4466B-6B88-EAFE-8F95-D2BDE362A6B7}"/>
              </a:ext>
            </a:extLst>
          </p:cNvPr>
          <p:cNvSpPr txBox="1"/>
          <p:nvPr/>
        </p:nvSpPr>
        <p:spPr>
          <a:xfrm>
            <a:off x="808734" y="2933419"/>
            <a:ext cx="3712465" cy="252376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4472C4">
                    <a:lumMod val="50000"/>
                  </a:srgbClr>
                </a:solidFill>
                <a:effectLst>
                  <a:outerShdw blurRad="38100" dist="38100" dir="2700000" algn="tl">
                    <a:srgbClr val="000000">
                      <a:alpha val="43137"/>
                    </a:srgbClr>
                  </a:outerShdw>
                </a:effectLst>
                <a:uLnTx/>
                <a:uFillTx/>
                <a:latin typeface="Calibri" panose="020F0502020204030204"/>
                <a:ea typeface="+mn-ea"/>
                <a:cs typeface="+mn-cs"/>
              </a:rPr>
              <a:t>The Link (Primary)</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6666"/>
                </a:solidFill>
                <a:effectLst>
                  <a:outerShdw blurRad="38100" dist="38100" dir="2700000" algn="tl">
                    <a:srgbClr val="000000">
                      <a:alpha val="43137"/>
                    </a:srgbClr>
                  </a:outerShdw>
                </a:effectLst>
                <a:uLnTx/>
                <a:uFillTx/>
                <a:latin typeface="Calibri" panose="020F0502020204030204"/>
                <a:ea typeface="+mn-ea"/>
                <a:cs typeface="+mn-cs"/>
              </a:rPr>
              <a:t>Manor Green School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6666"/>
                </a:solidFill>
                <a:effectLst>
                  <a:outerShdw blurRad="38100" dist="38100" dir="2700000" algn="tl">
                    <a:srgbClr val="000000">
                      <a:alpha val="43137"/>
                    </a:srgbClr>
                  </a:outerShdw>
                </a:effectLst>
                <a:uLnTx/>
                <a:uFillTx/>
                <a:latin typeface="Calibri" panose="020F0502020204030204"/>
                <a:ea typeface="+mn-ea"/>
                <a:cs typeface="+mn-cs"/>
              </a:rPr>
              <a:t>Elizabeth Hawkes Way</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6666"/>
                </a:solidFill>
                <a:effectLst>
                  <a:outerShdw blurRad="38100" dist="38100" dir="2700000" algn="tl">
                    <a:srgbClr val="000000">
                      <a:alpha val="43137"/>
                    </a:srgbClr>
                  </a:outerShdw>
                </a:effectLst>
                <a:uLnTx/>
                <a:uFillTx/>
                <a:latin typeface="Calibri" panose="020F0502020204030204"/>
                <a:ea typeface="+mn-ea"/>
                <a:cs typeface="+mn-cs"/>
              </a:rPr>
              <a:t>Maidenhead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6666"/>
                </a:solidFill>
                <a:effectLst>
                  <a:outerShdw blurRad="38100" dist="38100" dir="2700000" algn="tl">
                    <a:srgbClr val="000000">
                      <a:alpha val="43137"/>
                    </a:srgbClr>
                  </a:outerShdw>
                </a:effectLst>
                <a:uLnTx/>
                <a:uFillTx/>
                <a:latin typeface="Calibri" panose="020F0502020204030204"/>
                <a:ea typeface="+mn-ea"/>
                <a:cs typeface="+mn-cs"/>
              </a:rPr>
              <a:t>SL6 3EQ</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249CE02C-CB3C-719B-E27F-087EF664E007}"/>
              </a:ext>
            </a:extLst>
          </p:cNvPr>
          <p:cNvSpPr txBox="1"/>
          <p:nvPr/>
        </p:nvSpPr>
        <p:spPr>
          <a:xfrm>
            <a:off x="5026722" y="2933419"/>
            <a:ext cx="3916111" cy="252376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4472C4">
                    <a:lumMod val="50000"/>
                  </a:srgbClr>
                </a:solidFill>
                <a:effectLst>
                  <a:outerShdw blurRad="38100" dist="38100" dir="2700000" algn="tl">
                    <a:srgbClr val="000000">
                      <a:alpha val="43137"/>
                    </a:srgbClr>
                  </a:outerShdw>
                </a:effectLst>
                <a:uLnTx/>
                <a:uFillTx/>
                <a:latin typeface="Calibri" panose="020F0502020204030204"/>
                <a:ea typeface="+mn-ea"/>
                <a:cs typeface="+mn-cs"/>
              </a:rPr>
              <a:t>The Link (Secondary)</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6666"/>
                </a:solidFill>
                <a:effectLst>
                  <a:outerShdw blurRad="38100" dist="38100" dir="2700000" algn="tl">
                    <a:srgbClr val="000000">
                      <a:alpha val="43137"/>
                    </a:srgbClr>
                  </a:outerShdw>
                </a:effectLst>
                <a:uLnTx/>
                <a:uFillTx/>
                <a:latin typeface="Calibri" panose="020F0502020204030204"/>
                <a:ea typeface="+mn-ea"/>
                <a:cs typeface="+mn-cs"/>
              </a:rPr>
              <a:t>The Link Careers Hub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6666"/>
                </a:solidFill>
                <a:effectLst>
                  <a:outerShdw blurRad="38100" dist="38100" dir="2700000" algn="tl">
                    <a:srgbClr val="000000">
                      <a:alpha val="43137"/>
                    </a:srgbClr>
                  </a:outerShdw>
                </a:effectLst>
                <a:uLnTx/>
                <a:uFillTx/>
                <a:latin typeface="Calibri" panose="020F0502020204030204"/>
                <a:ea typeface="+mn-ea"/>
                <a:cs typeface="+mn-cs"/>
              </a:rPr>
              <a:t>Chiltern Road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6666"/>
                </a:solidFill>
                <a:effectLst>
                  <a:outerShdw blurRad="38100" dist="38100" dir="2700000" algn="tl">
                    <a:srgbClr val="000000">
                      <a:alpha val="43137"/>
                    </a:srgbClr>
                  </a:outerShdw>
                </a:effectLst>
                <a:uLnTx/>
                <a:uFillTx/>
                <a:latin typeface="Calibri" panose="020F0502020204030204"/>
                <a:ea typeface="+mn-ea"/>
                <a:cs typeface="+mn-cs"/>
              </a:rPr>
              <a:t>Maidenhead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6666"/>
                </a:solidFill>
                <a:effectLst>
                  <a:outerShdw blurRad="38100" dist="38100" dir="2700000" algn="tl">
                    <a:srgbClr val="000000">
                      <a:alpha val="43137"/>
                    </a:srgbClr>
                  </a:outerShdw>
                </a:effectLst>
                <a:uLnTx/>
                <a:uFillTx/>
                <a:latin typeface="Calibri" panose="020F0502020204030204"/>
                <a:ea typeface="+mn-ea"/>
                <a:cs typeface="+mn-cs"/>
              </a:rPr>
              <a:t>SL6 1XA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92667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3;p3">
            <a:extLst>
              <a:ext uri="{FF2B5EF4-FFF2-40B4-BE49-F238E27FC236}">
                <a16:creationId xmlns:a16="http://schemas.microsoft.com/office/drawing/2014/main" id="{5A3149CD-C111-4AAD-AE84-FA487797EA78}"/>
              </a:ext>
            </a:extLst>
          </p:cNvPr>
          <p:cNvSpPr txBox="1">
            <a:spLocks/>
          </p:cNvSpPr>
          <p:nvPr/>
        </p:nvSpPr>
        <p:spPr>
          <a:xfrm>
            <a:off x="342900" y="2960687"/>
            <a:ext cx="8458200" cy="14700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chemeClr val="lt1"/>
              </a:buClr>
              <a:buSzPts val="4400"/>
            </a:pPr>
            <a:br>
              <a:rPr lang="en-US" dirty="0">
                <a:solidFill>
                  <a:schemeClr val="bg1"/>
                </a:solidFill>
              </a:rPr>
            </a:br>
            <a:br>
              <a:rPr lang="en-US" dirty="0">
                <a:solidFill>
                  <a:schemeClr val="bg1"/>
                </a:solidFill>
              </a:rPr>
            </a:br>
            <a:r>
              <a:rPr lang="en-US" dirty="0">
                <a:solidFill>
                  <a:schemeClr val="bg1"/>
                </a:solidFill>
                <a:latin typeface="Calibri" panose="020F0502020204030204" pitchFamily="34" charset="0"/>
                <a:cs typeface="Calibri" panose="020F0502020204030204" pitchFamily="34" charset="0"/>
              </a:rPr>
              <a:t> Young Carers</a:t>
            </a:r>
          </a:p>
          <a:p>
            <a:pPr>
              <a:buClr>
                <a:schemeClr val="lt1"/>
              </a:buClr>
              <a:buSzPts val="4400"/>
            </a:pPr>
            <a:endParaRPr lang="en-US" dirty="0">
              <a:solidFill>
                <a:schemeClr val="bg1"/>
              </a:solidFill>
              <a:latin typeface="Calibri" panose="020F0502020204030204" pitchFamily="34" charset="0"/>
              <a:cs typeface="Calibri" panose="020F0502020204030204" pitchFamily="34" charset="0"/>
            </a:endParaRPr>
          </a:p>
          <a:p>
            <a:pPr marL="0" marR="0" lvl="0" indent="0" defTabSz="914400" rtl="0" eaLnBrk="1" fontAlgn="auto" latinLnBrk="0" hangingPunct="1">
              <a:lnSpc>
                <a:spcPct val="107000"/>
              </a:lnSpc>
              <a:spcBef>
                <a:spcPts val="0"/>
              </a:spcBef>
              <a:spcAft>
                <a:spcPts val="800"/>
              </a:spcAft>
              <a:buClr>
                <a:srgbClr val="000000"/>
              </a:buClr>
              <a:buSzTx/>
              <a:buFont typeface="Arial"/>
              <a:buNone/>
              <a:tabLst/>
              <a:defRPr/>
            </a:pPr>
            <a:r>
              <a:rPr lang="en-GB" sz="4400" b="1" i="0" u="none" strike="noStrike" cap="none" dirty="0">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rPr>
              <a:t>Sarah Collins</a:t>
            </a:r>
          </a:p>
          <a:p>
            <a:pPr>
              <a:buClr>
                <a:schemeClr val="lt1"/>
              </a:buClr>
              <a:buSzPts val="4400"/>
            </a:pP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rPr>
            </a:br>
            <a:r>
              <a:rPr lang="en-US" i="1" dirty="0">
                <a:solidFill>
                  <a:schemeClr val="bg1"/>
                </a:solidFill>
              </a:rPr>
              <a:t> </a:t>
            </a:r>
            <a:br>
              <a:rPr lang="en-US" i="1" dirty="0">
                <a:solidFill>
                  <a:schemeClr val="bg1"/>
                </a:solidFill>
              </a:rPr>
            </a:br>
            <a:r>
              <a:rPr lang="en-US" dirty="0">
                <a:solidFill>
                  <a:schemeClr val="bg1"/>
                </a:solidFill>
              </a:rPr>
              <a:t> </a:t>
            </a:r>
          </a:p>
        </p:txBody>
      </p:sp>
    </p:spTree>
    <p:extLst>
      <p:ext uri="{BB962C8B-B14F-4D97-AF65-F5344CB8AC3E}">
        <p14:creationId xmlns:p14="http://schemas.microsoft.com/office/powerpoint/2010/main" val="40610835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782337-2CDB-93D3-BA25-2BD93D982F00}"/>
              </a:ext>
            </a:extLst>
          </p:cNvPr>
          <p:cNvSpPr>
            <a:spLocks noGrp="1"/>
          </p:cNvSpPr>
          <p:nvPr>
            <p:ph type="body" sz="quarter" idx="10"/>
          </p:nvPr>
        </p:nvSpPr>
        <p:spPr>
          <a:xfrm>
            <a:off x="387687" y="4280347"/>
            <a:ext cx="5623110" cy="902564"/>
          </a:xfrm>
        </p:spPr>
        <p:txBody>
          <a:bodyPr/>
          <a:lstStyle/>
          <a:p>
            <a:r>
              <a:rPr lang="en-US" dirty="0">
                <a:solidFill>
                  <a:schemeClr val="tx1">
                    <a:lumMod val="65000"/>
                    <a:lumOff val="35000"/>
                  </a:schemeClr>
                </a:solidFill>
                <a:latin typeface="VAG Rounded Std" panose="020F0502020204020204" pitchFamily="34" charset="0"/>
              </a:rPr>
              <a:t>Family Action Young Carers</a:t>
            </a:r>
            <a:br>
              <a:rPr lang="en-US" dirty="0">
                <a:solidFill>
                  <a:schemeClr val="tx1">
                    <a:lumMod val="65000"/>
                    <a:lumOff val="35000"/>
                  </a:schemeClr>
                </a:solidFill>
                <a:latin typeface="VAG Rounded Std" panose="020F0502020204020204" pitchFamily="34" charset="0"/>
              </a:rPr>
            </a:br>
            <a:r>
              <a:rPr lang="en-US" dirty="0">
                <a:solidFill>
                  <a:schemeClr val="tx1">
                    <a:lumMod val="65000"/>
                    <a:lumOff val="35000"/>
                  </a:schemeClr>
                </a:solidFill>
                <a:latin typeface="VAG Rounded Std" panose="020F0502020204020204" pitchFamily="34" charset="0"/>
                <a:hlinkClick r:id="rId2"/>
              </a:rPr>
              <a:t>sarah.collin@family-action.org.uk</a:t>
            </a:r>
            <a:endParaRPr lang="en-GB" dirty="0"/>
          </a:p>
        </p:txBody>
      </p:sp>
      <p:sp>
        <p:nvSpPr>
          <p:cNvPr id="3" name="Picture Placeholder 2">
            <a:extLst>
              <a:ext uri="{FF2B5EF4-FFF2-40B4-BE49-F238E27FC236}">
                <a16:creationId xmlns:a16="http://schemas.microsoft.com/office/drawing/2014/main" id="{886759AA-EEBC-43FF-15DB-E0EA76111013}"/>
              </a:ext>
            </a:extLst>
          </p:cNvPr>
          <p:cNvSpPr>
            <a:spLocks noGrp="1"/>
          </p:cNvSpPr>
          <p:nvPr>
            <p:ph type="pic" sz="quarter" idx="11"/>
          </p:nvPr>
        </p:nvSpPr>
        <p:spPr/>
        <p:txBody>
          <a:bodyPr/>
          <a:lstStyle/>
          <a:p>
            <a:endParaRPr lang="en-GB"/>
          </a:p>
        </p:txBody>
      </p:sp>
      <p:sp>
        <p:nvSpPr>
          <p:cNvPr id="4" name="Title 3">
            <a:extLst>
              <a:ext uri="{FF2B5EF4-FFF2-40B4-BE49-F238E27FC236}">
                <a16:creationId xmlns:a16="http://schemas.microsoft.com/office/drawing/2014/main" id="{D8095315-8446-73F0-E6FB-AEDB7ED3B684}"/>
              </a:ext>
            </a:extLst>
          </p:cNvPr>
          <p:cNvSpPr>
            <a:spLocks noGrp="1"/>
          </p:cNvSpPr>
          <p:nvPr>
            <p:ph type="ctrTitle"/>
          </p:nvPr>
        </p:nvSpPr>
        <p:spPr>
          <a:xfrm>
            <a:off x="387687" y="2294203"/>
            <a:ext cx="5623110" cy="1437164"/>
          </a:xfrm>
        </p:spPr>
        <p:txBody>
          <a:bodyPr/>
          <a:lstStyle/>
          <a:p>
            <a:r>
              <a:rPr lang="en-GB" dirty="0"/>
              <a:t>Supporting Young Carers in Education</a:t>
            </a:r>
          </a:p>
        </p:txBody>
      </p:sp>
    </p:spTree>
    <p:extLst>
      <p:ext uri="{BB962C8B-B14F-4D97-AF65-F5344CB8AC3E}">
        <p14:creationId xmlns:p14="http://schemas.microsoft.com/office/powerpoint/2010/main" val="26777759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EE722-442D-546A-4C1D-FE58860A0141}"/>
              </a:ext>
            </a:extLst>
          </p:cNvPr>
          <p:cNvSpPr>
            <a:spLocks noGrp="1"/>
          </p:cNvSpPr>
          <p:nvPr>
            <p:ph type="title"/>
          </p:nvPr>
        </p:nvSpPr>
        <p:spPr/>
        <p:txBody>
          <a:bodyPr/>
          <a:lstStyle/>
          <a:p>
            <a:r>
              <a:rPr lang="en-GB" altLang="en-US" dirty="0"/>
              <a:t>Who is a Young Carer?</a:t>
            </a:r>
            <a:endParaRPr lang="en-GB" dirty="0"/>
          </a:p>
        </p:txBody>
      </p:sp>
      <p:sp>
        <p:nvSpPr>
          <p:cNvPr id="3" name="Text Placeholder 2">
            <a:extLst>
              <a:ext uri="{FF2B5EF4-FFF2-40B4-BE49-F238E27FC236}">
                <a16:creationId xmlns:a16="http://schemas.microsoft.com/office/drawing/2014/main" id="{C1C98102-879E-1CDD-082B-F11081EB944F}"/>
              </a:ext>
            </a:extLst>
          </p:cNvPr>
          <p:cNvSpPr>
            <a:spLocks noGrp="1"/>
          </p:cNvSpPr>
          <p:nvPr>
            <p:ph type="body" sz="quarter" idx="10"/>
          </p:nvPr>
        </p:nvSpPr>
        <p:spPr>
          <a:xfrm>
            <a:off x="310552" y="2272977"/>
            <a:ext cx="8533679" cy="2312046"/>
          </a:xfrm>
        </p:spPr>
        <p:txBody>
          <a:bodyPr/>
          <a:lstStyle/>
          <a:p>
            <a:pPr algn="ctr">
              <a:spcBef>
                <a:spcPts val="450"/>
              </a:spcBef>
            </a:pPr>
            <a:r>
              <a:rPr lang="en-GB" altLang="en-US" dirty="0"/>
              <a:t>A young carer is someone under 18 who helps look after someone in their family </a:t>
            </a:r>
          </a:p>
          <a:p>
            <a:pPr algn="ctr">
              <a:spcBef>
                <a:spcPts val="450"/>
              </a:spcBef>
            </a:pPr>
            <a:r>
              <a:rPr lang="en-GB" altLang="en-US" dirty="0"/>
              <a:t>who is ill, disabled or misuses drugs or alcohol. </a:t>
            </a:r>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r>
              <a:rPr lang="en-GB" altLang="en-US" dirty="0"/>
              <a:t>Young Carers care for on average for 3 years before being identified; </a:t>
            </a:r>
          </a:p>
          <a:p>
            <a:pPr algn="ctr">
              <a:spcBef>
                <a:spcPts val="450"/>
              </a:spcBef>
            </a:pPr>
            <a:r>
              <a:rPr lang="en-GB" altLang="en-US" dirty="0"/>
              <a:t>some caring for over 10 years.</a:t>
            </a:r>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pPr algn="ctr">
              <a:spcBef>
                <a:spcPts val="450"/>
              </a:spcBef>
            </a:pPr>
            <a:endParaRPr lang="en-GB" altLang="en-US" dirty="0"/>
          </a:p>
          <a:p>
            <a:endParaRPr lang="en-GB" dirty="0"/>
          </a:p>
        </p:txBody>
      </p:sp>
      <p:pic>
        <p:nvPicPr>
          <p:cNvPr id="4" name="Picture 3">
            <a:extLst>
              <a:ext uri="{FF2B5EF4-FFF2-40B4-BE49-F238E27FC236}">
                <a16:creationId xmlns:a16="http://schemas.microsoft.com/office/drawing/2014/main" id="{C9B88402-1A6B-0600-A00F-CEE33F3E3042}"/>
              </a:ext>
            </a:extLst>
          </p:cNvPr>
          <p:cNvPicPr>
            <a:picLocks noChangeAspect="1"/>
          </p:cNvPicPr>
          <p:nvPr/>
        </p:nvPicPr>
        <p:blipFill>
          <a:blip r:embed="rId3"/>
          <a:stretch>
            <a:fillRect/>
          </a:stretch>
        </p:blipFill>
        <p:spPr>
          <a:xfrm>
            <a:off x="1795087" y="2962086"/>
            <a:ext cx="5564606" cy="2167316"/>
          </a:xfrm>
          <a:prstGeom prst="rect">
            <a:avLst/>
          </a:prstGeom>
        </p:spPr>
      </p:pic>
    </p:spTree>
    <p:extLst>
      <p:ext uri="{BB962C8B-B14F-4D97-AF65-F5344CB8AC3E}">
        <p14:creationId xmlns:p14="http://schemas.microsoft.com/office/powerpoint/2010/main" val="3667537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A460D-DBC1-E2DC-6059-DE2560CF93E7}"/>
              </a:ext>
            </a:extLst>
          </p:cNvPr>
          <p:cNvSpPr>
            <a:spLocks noGrp="1"/>
          </p:cNvSpPr>
          <p:nvPr>
            <p:ph type="title"/>
          </p:nvPr>
        </p:nvSpPr>
        <p:spPr/>
        <p:txBody>
          <a:bodyPr/>
          <a:lstStyle/>
          <a:p>
            <a:r>
              <a:rPr lang="en-GB" altLang="en-US" dirty="0"/>
              <a:t>Young Carers’ Lived Experience</a:t>
            </a:r>
            <a:endParaRPr lang="en-GB" dirty="0"/>
          </a:p>
        </p:txBody>
      </p:sp>
      <p:sp>
        <p:nvSpPr>
          <p:cNvPr id="3" name="Text Placeholder 2">
            <a:extLst>
              <a:ext uri="{FF2B5EF4-FFF2-40B4-BE49-F238E27FC236}">
                <a16:creationId xmlns:a16="http://schemas.microsoft.com/office/drawing/2014/main" id="{D40898F0-62D0-9A2A-7460-518F22A93D10}"/>
              </a:ext>
            </a:extLst>
          </p:cNvPr>
          <p:cNvSpPr>
            <a:spLocks noGrp="1"/>
          </p:cNvSpPr>
          <p:nvPr>
            <p:ph type="body" sz="quarter" idx="10"/>
          </p:nvPr>
        </p:nvSpPr>
        <p:spPr>
          <a:xfrm>
            <a:off x="1128695" y="2282429"/>
            <a:ext cx="3892215" cy="2312046"/>
          </a:xfrm>
        </p:spPr>
        <p:txBody>
          <a:bodyPr/>
          <a:lstStyle/>
          <a:p>
            <a:pPr marL="0" indent="0">
              <a:spcBef>
                <a:spcPts val="450"/>
              </a:spcBef>
              <a:buNone/>
            </a:pPr>
            <a:r>
              <a:rPr lang="en-GB" altLang="en-US" sz="2100" b="1" dirty="0">
                <a:solidFill>
                  <a:schemeClr val="tx2"/>
                </a:solidFill>
              </a:rPr>
              <a:t>Caring tasks:</a:t>
            </a:r>
          </a:p>
          <a:p>
            <a:pPr>
              <a:spcBef>
                <a:spcPts val="450"/>
              </a:spcBef>
            </a:pPr>
            <a:r>
              <a:rPr lang="en-GB" altLang="en-US" dirty="0"/>
              <a:t>Practical tasks </a:t>
            </a:r>
          </a:p>
          <a:p>
            <a:pPr>
              <a:spcBef>
                <a:spcPts val="450"/>
              </a:spcBef>
            </a:pPr>
            <a:r>
              <a:rPr lang="en-GB" altLang="en-US" dirty="0"/>
              <a:t>Personal care</a:t>
            </a:r>
          </a:p>
          <a:p>
            <a:pPr>
              <a:spcBef>
                <a:spcPts val="450"/>
              </a:spcBef>
            </a:pPr>
            <a:r>
              <a:rPr lang="en-GB" altLang="en-US" dirty="0"/>
              <a:t>Emotional Support</a:t>
            </a:r>
          </a:p>
          <a:p>
            <a:pPr>
              <a:spcBef>
                <a:spcPts val="450"/>
              </a:spcBef>
            </a:pPr>
            <a:r>
              <a:rPr lang="en-GB" altLang="en-US" dirty="0"/>
              <a:t>Sibling Care </a:t>
            </a:r>
          </a:p>
        </p:txBody>
      </p:sp>
      <p:sp>
        <p:nvSpPr>
          <p:cNvPr id="4" name="Text Placeholder 2">
            <a:extLst>
              <a:ext uri="{FF2B5EF4-FFF2-40B4-BE49-F238E27FC236}">
                <a16:creationId xmlns:a16="http://schemas.microsoft.com/office/drawing/2014/main" id="{BA45C8E3-CA19-922E-BED0-40ED044C4221}"/>
              </a:ext>
            </a:extLst>
          </p:cNvPr>
          <p:cNvSpPr txBox="1">
            <a:spLocks/>
          </p:cNvSpPr>
          <p:nvPr/>
        </p:nvSpPr>
        <p:spPr bwMode="auto">
          <a:xfrm>
            <a:off x="5020911" y="2272977"/>
            <a:ext cx="2962039" cy="2312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228600" indent="-228600" algn="l" rtl="0" eaLnBrk="1" fontAlgn="base" hangingPunct="1">
              <a:lnSpc>
                <a:spcPct val="110000"/>
              </a:lnSpc>
              <a:spcBef>
                <a:spcPts val="0"/>
              </a:spcBef>
              <a:spcAft>
                <a:spcPct val="0"/>
              </a:spcAft>
              <a:buClr>
                <a:srgbClr val="178351"/>
              </a:buClr>
              <a:buFont typeface="Arial" panose="020B0604020202020204" pitchFamily="34" charset="0"/>
              <a:buChar char="•"/>
              <a:defRPr sz="2000" kern="1200" baseline="0">
                <a:solidFill>
                  <a:schemeClr val="tx1"/>
                </a:solidFill>
                <a:latin typeface="VAGRounded LT Thin" panose="02000303030000020004" pitchFamily="2" charset="0"/>
                <a:ea typeface="+mn-ea"/>
                <a:cs typeface="+mn-cs"/>
              </a:defRPr>
            </a:lvl1pPr>
            <a:lvl2pPr marL="685800" indent="-228600" algn="l" rtl="0" eaLnBrk="1" fontAlgn="base" hangingPunct="1">
              <a:lnSpc>
                <a:spcPct val="110000"/>
              </a:lnSpc>
              <a:spcBef>
                <a:spcPts val="0"/>
              </a:spcBef>
              <a:spcAft>
                <a:spcPct val="0"/>
              </a:spcAft>
              <a:buClr>
                <a:srgbClr val="178351"/>
              </a:buClr>
              <a:buFont typeface="Arial" panose="020B0604020202020204" pitchFamily="34" charset="0"/>
              <a:buChar char="•"/>
              <a:defRPr sz="2000" kern="1200" baseline="0">
                <a:solidFill>
                  <a:schemeClr val="tx1"/>
                </a:solidFill>
                <a:latin typeface="VAGRounded LT Thin" panose="02000303030000020004" pitchFamily="2" charset="0"/>
                <a:ea typeface="+mn-ea"/>
                <a:cs typeface="+mn-cs"/>
              </a:defRPr>
            </a:lvl2pPr>
            <a:lvl3pPr marL="1143000" indent="-228600" algn="l" rtl="0" eaLnBrk="1" fontAlgn="base" hangingPunct="1">
              <a:lnSpc>
                <a:spcPct val="110000"/>
              </a:lnSpc>
              <a:spcBef>
                <a:spcPts val="0"/>
              </a:spcBef>
              <a:spcAft>
                <a:spcPct val="0"/>
              </a:spcAft>
              <a:buClr>
                <a:srgbClr val="178351"/>
              </a:buClr>
              <a:buFont typeface="Arial" panose="020B0604020202020204" pitchFamily="34" charset="0"/>
              <a:buChar char="•"/>
              <a:defRPr sz="2000" kern="1200" baseline="0">
                <a:solidFill>
                  <a:schemeClr val="tx1"/>
                </a:solidFill>
                <a:latin typeface="VAGRounded LT Thin" panose="02000303030000020004" pitchFamily="2" charset="0"/>
                <a:ea typeface="+mn-ea"/>
                <a:cs typeface="+mn-cs"/>
              </a:defRPr>
            </a:lvl3pPr>
            <a:lvl4pPr marL="1657350" indent="-285750" algn="l" rtl="0" eaLnBrk="1" fontAlgn="base" hangingPunct="1">
              <a:lnSpc>
                <a:spcPct val="110000"/>
              </a:lnSpc>
              <a:spcBef>
                <a:spcPts val="0"/>
              </a:spcBef>
              <a:spcAft>
                <a:spcPct val="0"/>
              </a:spcAft>
              <a:buClr>
                <a:srgbClr val="178351"/>
              </a:buClr>
              <a:buFont typeface="Arial" panose="020B0604020202020204" pitchFamily="34" charset="0"/>
              <a:buChar char="•"/>
              <a:defRPr sz="2000" kern="1200">
                <a:solidFill>
                  <a:schemeClr val="tx1"/>
                </a:solidFill>
                <a:latin typeface="VAGRounded LT Thin" panose="02000303030000020004" pitchFamily="2" charset="0"/>
                <a:ea typeface="+mn-ea"/>
                <a:cs typeface="+mn-cs"/>
              </a:defRPr>
            </a:lvl4pPr>
            <a:lvl5pPr marL="2057400" indent="-228600" algn="l" rtl="0" eaLnBrk="1" fontAlgn="base" hangingPunct="1">
              <a:lnSpc>
                <a:spcPct val="90000"/>
              </a:lnSpc>
              <a:spcBef>
                <a:spcPts val="500"/>
              </a:spcBef>
              <a:spcAft>
                <a:spcPct val="0"/>
              </a:spcAft>
              <a:buClr>
                <a:srgbClr val="BDCF3C"/>
              </a:buClr>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450"/>
              </a:spcBef>
              <a:buNone/>
              <a:defRPr/>
            </a:pPr>
            <a:r>
              <a:rPr lang="en-GB" altLang="en-US" sz="2100" b="1" dirty="0">
                <a:solidFill>
                  <a:srgbClr val="178351"/>
                </a:solidFill>
              </a:rPr>
              <a:t>Impact of caring:</a:t>
            </a:r>
          </a:p>
          <a:p>
            <a:pPr marL="171450" indent="-171450" defTabSz="685800">
              <a:spcBef>
                <a:spcPts val="450"/>
              </a:spcBef>
              <a:defRPr/>
            </a:pPr>
            <a:r>
              <a:rPr lang="en-GB" altLang="en-US" sz="1500" dirty="0">
                <a:solidFill>
                  <a:srgbClr val="525E66"/>
                </a:solidFill>
              </a:rPr>
              <a:t>Physical and emotional health</a:t>
            </a:r>
          </a:p>
          <a:p>
            <a:pPr marL="171450" indent="-171450" defTabSz="685800">
              <a:spcBef>
                <a:spcPts val="450"/>
              </a:spcBef>
              <a:defRPr/>
            </a:pPr>
            <a:r>
              <a:rPr lang="en-GB" altLang="en-US" sz="1500" dirty="0">
                <a:solidFill>
                  <a:srgbClr val="525E66"/>
                </a:solidFill>
              </a:rPr>
              <a:t>Educationally</a:t>
            </a:r>
          </a:p>
          <a:p>
            <a:pPr marL="171450" indent="-171450" defTabSz="685800">
              <a:spcBef>
                <a:spcPts val="450"/>
              </a:spcBef>
              <a:defRPr/>
            </a:pPr>
            <a:r>
              <a:rPr lang="en-GB" altLang="en-US" sz="1500" dirty="0">
                <a:solidFill>
                  <a:srgbClr val="525E66"/>
                </a:solidFill>
              </a:rPr>
              <a:t>Socially </a:t>
            </a:r>
          </a:p>
          <a:p>
            <a:pPr marL="171450" indent="-171450" defTabSz="685800">
              <a:spcBef>
                <a:spcPts val="450"/>
              </a:spcBef>
              <a:defRPr/>
            </a:pPr>
            <a:r>
              <a:rPr lang="en-GB" altLang="en-US" sz="1500" dirty="0">
                <a:solidFill>
                  <a:srgbClr val="525E66"/>
                </a:solidFill>
              </a:rPr>
              <a:t>Environmentally </a:t>
            </a:r>
          </a:p>
        </p:txBody>
      </p:sp>
      <p:pic>
        <p:nvPicPr>
          <p:cNvPr id="5" name="Picture 4">
            <a:extLst>
              <a:ext uri="{FF2B5EF4-FFF2-40B4-BE49-F238E27FC236}">
                <a16:creationId xmlns:a16="http://schemas.microsoft.com/office/drawing/2014/main" id="{76D5C149-1FAD-D210-EAF1-CC6F5EF676BC}"/>
              </a:ext>
            </a:extLst>
          </p:cNvPr>
          <p:cNvPicPr>
            <a:picLocks noChangeAspect="1"/>
          </p:cNvPicPr>
          <p:nvPr/>
        </p:nvPicPr>
        <p:blipFill>
          <a:blip r:embed="rId2"/>
          <a:stretch>
            <a:fillRect/>
          </a:stretch>
        </p:blipFill>
        <p:spPr>
          <a:xfrm>
            <a:off x="4354811" y="2513823"/>
            <a:ext cx="434378" cy="1252837"/>
          </a:xfrm>
          <a:prstGeom prst="rect">
            <a:avLst/>
          </a:prstGeom>
        </p:spPr>
      </p:pic>
      <p:sp>
        <p:nvSpPr>
          <p:cNvPr id="6" name="Rectangle 5">
            <a:extLst>
              <a:ext uri="{FF2B5EF4-FFF2-40B4-BE49-F238E27FC236}">
                <a16:creationId xmlns:a16="http://schemas.microsoft.com/office/drawing/2014/main" id="{C49A08F6-8F8F-D824-B645-589A7FD4D879}"/>
              </a:ext>
            </a:extLst>
          </p:cNvPr>
          <p:cNvSpPr/>
          <p:nvPr/>
        </p:nvSpPr>
        <p:spPr>
          <a:xfrm>
            <a:off x="1128696" y="4113201"/>
            <a:ext cx="2710336" cy="1015663"/>
          </a:xfrm>
          <a:prstGeom prst="rect">
            <a:avLst/>
          </a:prstGeom>
          <a:ln>
            <a:solidFill>
              <a:schemeClr val="accent1"/>
            </a:solidFill>
          </a:ln>
        </p:spPr>
        <p:txBody>
          <a:bodyPr wrap="square">
            <a:spAutoFit/>
          </a:bodyPr>
          <a:lstStyle/>
          <a:p>
            <a:pPr algn="ctr" defTabSz="391078">
              <a:buClrTx/>
              <a:defRPr/>
            </a:pPr>
            <a:r>
              <a:rPr lang="en-US" sz="1500" kern="1200" dirty="0">
                <a:solidFill>
                  <a:srgbClr val="525E66"/>
                </a:solidFill>
                <a:latin typeface="VAGRounded LT Thin" panose="02000303030000020004" pitchFamily="2" charset="0"/>
                <a:ea typeface="+mn-ea"/>
                <a:cs typeface="+mn-cs"/>
              </a:rPr>
              <a:t>It is very important that the tasks a young carer undertakes are </a:t>
            </a:r>
          </a:p>
          <a:p>
            <a:pPr algn="ctr" defTabSz="391078">
              <a:buClrTx/>
              <a:defRPr/>
            </a:pPr>
            <a:r>
              <a:rPr lang="en-US" sz="1500" kern="1200" dirty="0">
                <a:solidFill>
                  <a:srgbClr val="525E66"/>
                </a:solidFill>
                <a:latin typeface="VAGRounded LT Thin" panose="02000303030000020004" pitchFamily="2" charset="0"/>
                <a:ea typeface="+mn-ea"/>
                <a:cs typeface="+mn-cs"/>
              </a:rPr>
              <a:t>age- and gender- appropriate.</a:t>
            </a:r>
          </a:p>
        </p:txBody>
      </p:sp>
      <p:sp>
        <p:nvSpPr>
          <p:cNvPr id="7" name="Rectangle 6">
            <a:extLst>
              <a:ext uri="{FF2B5EF4-FFF2-40B4-BE49-F238E27FC236}">
                <a16:creationId xmlns:a16="http://schemas.microsoft.com/office/drawing/2014/main" id="{60897B2B-FF33-EF37-5FDC-3AA144995160}"/>
              </a:ext>
            </a:extLst>
          </p:cNvPr>
          <p:cNvSpPr/>
          <p:nvPr/>
        </p:nvSpPr>
        <p:spPr>
          <a:xfrm>
            <a:off x="5020911" y="4113200"/>
            <a:ext cx="2710336" cy="1015663"/>
          </a:xfrm>
          <a:prstGeom prst="rect">
            <a:avLst/>
          </a:prstGeom>
          <a:ln>
            <a:solidFill>
              <a:schemeClr val="accent1"/>
            </a:solidFill>
          </a:ln>
        </p:spPr>
        <p:txBody>
          <a:bodyPr wrap="square">
            <a:spAutoFit/>
          </a:bodyPr>
          <a:lstStyle/>
          <a:p>
            <a:pPr algn="ctr" defTabSz="391078">
              <a:buClrTx/>
              <a:defRPr/>
            </a:pPr>
            <a:r>
              <a:rPr lang="en-GB" sz="1500" kern="1200" dirty="0">
                <a:solidFill>
                  <a:srgbClr val="525E66"/>
                </a:solidFill>
                <a:latin typeface="VAGRounded LT Thin" panose="02000303030000020004" pitchFamily="2" charset="0"/>
                <a:ea typeface="+mn-ea"/>
                <a:cs typeface="+mn-cs"/>
              </a:rPr>
              <a:t>While they continue to provide care, young carers should be able to lead healthy and fulfilling lives.</a:t>
            </a:r>
          </a:p>
        </p:txBody>
      </p:sp>
    </p:spTree>
    <p:extLst>
      <p:ext uri="{BB962C8B-B14F-4D97-AF65-F5344CB8AC3E}">
        <p14:creationId xmlns:p14="http://schemas.microsoft.com/office/powerpoint/2010/main" val="3779320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2E58116F-9FC3-0D64-2046-6AD758E19198}"/>
              </a:ext>
            </a:extLst>
          </p:cNvPr>
          <p:cNvSpPr txBox="1"/>
          <p:nvPr/>
        </p:nvSpPr>
        <p:spPr>
          <a:xfrm>
            <a:off x="3710608" y="448462"/>
            <a:ext cx="4929808" cy="984885"/>
          </a:xfrm>
          <a:prstGeom prst="rect">
            <a:avLst/>
          </a:prstGeom>
          <a:noFill/>
        </p:spPr>
        <p:txBody>
          <a:bodyPr wrap="square">
            <a:spAutoFit/>
          </a:bodyPr>
          <a:lstStyle/>
          <a:p>
            <a:pPr algn="r" rtl="0">
              <a:spcBef>
                <a:spcPts val="600"/>
              </a:spcBef>
              <a:spcAft>
                <a:spcPts val="0"/>
              </a:spcAft>
            </a:pPr>
            <a:r>
              <a:rPr lang="en-GB" sz="3000" b="1" i="0" u="none" strike="noStrike" dirty="0">
                <a:solidFill>
                  <a:srgbClr val="47434F"/>
                </a:solidFill>
                <a:effectLst/>
                <a:latin typeface="Calibri" panose="020F0502020204030204" pitchFamily="34" charset="0"/>
              </a:rPr>
              <a:t>SEMH Intervention Service</a:t>
            </a:r>
            <a:endParaRPr lang="en-GB" b="0" dirty="0">
              <a:effectLst/>
            </a:endParaRPr>
          </a:p>
          <a:p>
            <a:br>
              <a:rPr lang="en-GB" dirty="0"/>
            </a:br>
            <a:endParaRPr lang="en-GB" dirty="0"/>
          </a:p>
        </p:txBody>
      </p:sp>
      <p:sp>
        <p:nvSpPr>
          <p:cNvPr id="21" name="TextBox 20">
            <a:extLst>
              <a:ext uri="{FF2B5EF4-FFF2-40B4-BE49-F238E27FC236}">
                <a16:creationId xmlns:a16="http://schemas.microsoft.com/office/drawing/2014/main" id="{4893E7D9-44E8-D507-388E-7F62B8CD79AF}"/>
              </a:ext>
            </a:extLst>
          </p:cNvPr>
          <p:cNvSpPr txBox="1"/>
          <p:nvPr/>
        </p:nvSpPr>
        <p:spPr>
          <a:xfrm>
            <a:off x="1934817" y="2100666"/>
            <a:ext cx="5917096" cy="4308872"/>
          </a:xfrm>
          <a:prstGeom prst="rect">
            <a:avLst/>
          </a:prstGeom>
          <a:noFill/>
        </p:spPr>
        <p:txBody>
          <a:bodyPr wrap="square">
            <a:spAutoFit/>
          </a:bodyPr>
          <a:lstStyle/>
          <a:p>
            <a:r>
              <a:rPr lang="en-GB" sz="2000" dirty="0">
                <a:latin typeface="Calibri" panose="020F0502020204030204" pitchFamily="34" charset="0"/>
                <a:cs typeface="Calibri" panose="020F0502020204030204" pitchFamily="34" charset="0"/>
              </a:rPr>
              <a:t>Service started in September 2019</a:t>
            </a:r>
          </a:p>
          <a:p>
            <a:pPr marL="285750" indent="-285750">
              <a:buFont typeface="Wingdings" panose="05000000000000000000" pitchFamily="2" charset="2"/>
              <a:buChar char="§"/>
            </a:pPr>
            <a:r>
              <a:rPr lang="en-GB" sz="1800" dirty="0">
                <a:latin typeface="Calibri" panose="020F0502020204030204" pitchFamily="34" charset="0"/>
                <a:cs typeface="Calibri" panose="020F0502020204030204" pitchFamily="34" charset="0"/>
              </a:rPr>
              <a:t>45 schools support with an SEMH Coach/Mentor.</a:t>
            </a:r>
          </a:p>
          <a:p>
            <a:pPr marL="285750" indent="-285750">
              <a:buFont typeface="Wingdings" panose="05000000000000000000" pitchFamily="2" charset="2"/>
              <a:buChar char="§"/>
            </a:pPr>
            <a:r>
              <a:rPr lang="en-GB" sz="1800" dirty="0">
                <a:latin typeface="Calibri" panose="020F0502020204030204" pitchFamily="34" charset="0"/>
                <a:cs typeface="Calibri" panose="020F0502020204030204" pitchFamily="34" charset="0"/>
              </a:rPr>
              <a:t>25 schools revisited for additional support.</a:t>
            </a:r>
          </a:p>
          <a:p>
            <a:pPr marL="285750" indent="-285750">
              <a:buFont typeface="Wingdings" panose="05000000000000000000" pitchFamily="2" charset="2"/>
              <a:buChar char="§"/>
            </a:pPr>
            <a:r>
              <a:rPr lang="en-GB" sz="1800" dirty="0">
                <a:latin typeface="Calibri" panose="020F0502020204030204" pitchFamily="34" charset="0"/>
                <a:cs typeface="Calibri" panose="020F0502020204030204" pitchFamily="34" charset="0"/>
              </a:rPr>
              <a:t>114 children at risk of Permanent Exclusion supported.</a:t>
            </a:r>
          </a:p>
          <a:p>
            <a:pPr marL="285750" indent="-285750">
              <a:buFont typeface="Wingdings" panose="05000000000000000000" pitchFamily="2" charset="2"/>
              <a:buChar char="§"/>
            </a:pPr>
            <a:r>
              <a:rPr lang="en-GB" sz="1800" dirty="0">
                <a:latin typeface="Calibri" panose="020F0502020204030204" pitchFamily="34" charset="0"/>
                <a:cs typeface="Calibri" panose="020F0502020204030204" pitchFamily="34" charset="0"/>
              </a:rPr>
              <a:t>4 subsequently Permanently Excluded.</a:t>
            </a:r>
          </a:p>
          <a:p>
            <a:r>
              <a:rPr lang="en-GB" sz="1800" dirty="0">
                <a:latin typeface="Calibri" panose="020F0502020204030204" pitchFamily="34" charset="0"/>
                <a:cs typeface="Calibri" panose="020F0502020204030204" pitchFamily="34" charset="0"/>
              </a:rPr>
              <a:t>Training schools staff </a:t>
            </a:r>
          </a:p>
          <a:p>
            <a:pPr marL="285750" indent="-285750">
              <a:buFont typeface="Wingdings" panose="05000000000000000000" pitchFamily="2" charset="2"/>
              <a:buChar char="§"/>
            </a:pPr>
            <a:r>
              <a:rPr lang="en-GB" sz="1800" dirty="0">
                <a:latin typeface="Calibri" panose="020F0502020204030204" pitchFamily="34" charset="0"/>
                <a:cs typeface="Calibri" panose="020F0502020204030204" pitchFamily="34" charset="0"/>
              </a:rPr>
              <a:t>Creating a Climate For Learning = 895</a:t>
            </a:r>
          </a:p>
          <a:p>
            <a:pPr marL="285750" indent="-285750">
              <a:buFont typeface="Wingdings" panose="05000000000000000000" pitchFamily="2" charset="2"/>
              <a:buChar char="§"/>
            </a:pPr>
            <a:r>
              <a:rPr lang="en-GB" sz="1800" dirty="0">
                <a:latin typeface="Calibri" panose="020F0502020204030204" pitchFamily="34" charset="0"/>
                <a:cs typeface="Calibri" panose="020F0502020204030204" pitchFamily="34" charset="0"/>
              </a:rPr>
              <a:t>SEMH Update Training = 184</a:t>
            </a:r>
          </a:p>
          <a:p>
            <a:pPr marL="285750" indent="-285750">
              <a:buFont typeface="Wingdings" panose="05000000000000000000" pitchFamily="2" charset="2"/>
              <a:buChar char="§"/>
            </a:pPr>
            <a:r>
              <a:rPr lang="en-GB" sz="1800" dirty="0">
                <a:latin typeface="Calibri" panose="020F0502020204030204" pitchFamily="34" charset="0"/>
                <a:cs typeface="Calibri" panose="020F0502020204030204" pitchFamily="34" charset="0"/>
              </a:rPr>
              <a:t>Bespoke training = 47</a:t>
            </a:r>
          </a:p>
          <a:p>
            <a:pPr marL="285750" indent="-285750">
              <a:buFont typeface="Wingdings" panose="05000000000000000000" pitchFamily="2" charset="2"/>
              <a:buChar char="§"/>
            </a:pPr>
            <a:r>
              <a:rPr lang="en-GB" sz="1800" dirty="0">
                <a:latin typeface="Calibri" panose="020F0502020204030204" pitchFamily="34" charset="0"/>
                <a:cs typeface="Calibri" panose="020F0502020204030204" pitchFamily="34" charset="0"/>
              </a:rPr>
              <a:t>Initial Teacher Training = 81</a:t>
            </a:r>
          </a:p>
          <a:p>
            <a:pPr marL="285750" indent="-285750">
              <a:buFont typeface="Wingdings" panose="05000000000000000000" pitchFamily="2" charset="2"/>
              <a:buChar char="§"/>
            </a:pPr>
            <a:r>
              <a:rPr lang="en-GB" sz="1800" dirty="0">
                <a:latin typeface="Calibri" panose="020F0502020204030204" pitchFamily="34" charset="0"/>
                <a:cs typeface="Calibri" panose="020F0502020204030204" pitchFamily="34" charset="0"/>
              </a:rPr>
              <a:t>SEMH Network 3 times a year</a:t>
            </a:r>
          </a:p>
          <a:p>
            <a:pPr marL="285750" indent="-285750">
              <a:buFont typeface="Wingdings" panose="05000000000000000000" pitchFamily="2" charset="2"/>
              <a:buChar char="§"/>
            </a:pPr>
            <a:r>
              <a:rPr lang="en-GB" sz="1800" dirty="0">
                <a:latin typeface="Calibri" panose="020F0502020204030204" pitchFamily="34" charset="0"/>
                <a:cs typeface="Calibri" panose="020F0502020204030204" pitchFamily="34" charset="0"/>
              </a:rPr>
              <a:t>SEMH Leads = 192</a:t>
            </a:r>
            <a:r>
              <a:rPr lang="en-GB" dirty="0">
                <a:latin typeface="Calibri" panose="020F0502020204030204" pitchFamily="34" charset="0"/>
                <a:cs typeface="Calibri" panose="020F0502020204030204" pitchFamily="34" charset="0"/>
              </a:rPr>
              <a:t>			</a:t>
            </a:r>
            <a:r>
              <a:rPr lang="en-GB" dirty="0"/>
              <a:t>						</a:t>
            </a:r>
          </a:p>
          <a:p>
            <a:endParaRPr lang="en-GB" dirty="0"/>
          </a:p>
          <a:p>
            <a:endParaRPr lang="en-GB" dirty="0"/>
          </a:p>
          <a:p>
            <a:endParaRPr lang="en-GB" dirty="0"/>
          </a:p>
        </p:txBody>
      </p:sp>
      <p:sp>
        <p:nvSpPr>
          <p:cNvPr id="2" name="TextBox 1">
            <a:extLst>
              <a:ext uri="{FF2B5EF4-FFF2-40B4-BE49-F238E27FC236}">
                <a16:creationId xmlns:a16="http://schemas.microsoft.com/office/drawing/2014/main" id="{8E1F414F-B724-42CE-9E1A-868AE25B1981}"/>
              </a:ext>
            </a:extLst>
          </p:cNvPr>
          <p:cNvSpPr txBox="1"/>
          <p:nvPr/>
        </p:nvSpPr>
        <p:spPr>
          <a:xfrm>
            <a:off x="7447720" y="6003233"/>
            <a:ext cx="1192696" cy="523220"/>
          </a:xfrm>
          <a:prstGeom prst="rect">
            <a:avLst/>
          </a:prstGeom>
          <a:noFill/>
        </p:spPr>
        <p:txBody>
          <a:bodyPr wrap="square" rtlCol="0">
            <a:spAutoFit/>
          </a:bodyPr>
          <a:lstStyle/>
          <a:p>
            <a:r>
              <a:rPr lang="en-GB" sz="2800" b="1" dirty="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PEAR</a:t>
            </a:r>
            <a:endParaRPr lang="en-GB" b="1" dirty="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4911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06F7D-95D6-A144-A093-4EA2180D1A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3E2317-7A2C-82A8-7D81-778D904670A1}"/>
              </a:ext>
            </a:extLst>
          </p:cNvPr>
          <p:cNvSpPr>
            <a:spLocks noGrp="1"/>
          </p:cNvSpPr>
          <p:nvPr>
            <p:ph type="title"/>
          </p:nvPr>
        </p:nvSpPr>
        <p:spPr/>
        <p:txBody>
          <a:bodyPr/>
          <a:lstStyle/>
          <a:p>
            <a:r>
              <a:rPr lang="en-GB" altLang="en-US" dirty="0"/>
              <a:t>Young Carers Legal Rights</a:t>
            </a:r>
          </a:p>
        </p:txBody>
      </p:sp>
      <p:sp>
        <p:nvSpPr>
          <p:cNvPr id="3" name="Text Placeholder 2">
            <a:extLst>
              <a:ext uri="{FF2B5EF4-FFF2-40B4-BE49-F238E27FC236}">
                <a16:creationId xmlns:a16="http://schemas.microsoft.com/office/drawing/2014/main" id="{259E49E9-527B-207C-43CD-D53D17356DCE}"/>
              </a:ext>
            </a:extLst>
          </p:cNvPr>
          <p:cNvSpPr>
            <a:spLocks noGrp="1"/>
          </p:cNvSpPr>
          <p:nvPr>
            <p:ph type="body" sz="quarter" idx="10"/>
          </p:nvPr>
        </p:nvSpPr>
        <p:spPr>
          <a:xfrm>
            <a:off x="668547" y="1969607"/>
            <a:ext cx="7899256" cy="2312046"/>
          </a:xfrm>
        </p:spPr>
        <p:txBody>
          <a:bodyPr/>
          <a:lstStyle/>
          <a:p>
            <a:pPr marL="0" indent="0">
              <a:buNone/>
            </a:pPr>
            <a:r>
              <a:rPr lang="en-GB" altLang="en-US" sz="2100" dirty="0">
                <a:solidFill>
                  <a:srgbClr val="178351"/>
                </a:solidFill>
              </a:rPr>
              <a:t>Children and Families Act, 2014</a:t>
            </a:r>
          </a:p>
          <a:p>
            <a:pPr marL="0" indent="0">
              <a:buNone/>
            </a:pPr>
            <a:r>
              <a:rPr lang="en-GB" altLang="en-US" dirty="0"/>
              <a:t>Local Authorities (LAs) must</a:t>
            </a:r>
          </a:p>
          <a:p>
            <a:pPr marL="0" indent="0">
              <a:buNone/>
            </a:pPr>
            <a:r>
              <a:rPr lang="en-GB" altLang="en-US" dirty="0"/>
              <a:t>     - Identify Young Carers in their area</a:t>
            </a:r>
          </a:p>
          <a:p>
            <a:pPr marL="0" indent="0">
              <a:buNone/>
            </a:pPr>
            <a:r>
              <a:rPr lang="en-GB" altLang="en-US" dirty="0"/>
              <a:t>     - Assess and identify the support needs of Young Carers.</a:t>
            </a:r>
          </a:p>
          <a:p>
            <a:pPr marL="0" indent="0">
              <a:buNone/>
            </a:pPr>
            <a:r>
              <a:rPr lang="en-GB" altLang="en-US" sz="2100" dirty="0">
                <a:solidFill>
                  <a:srgbClr val="178351"/>
                </a:solidFill>
              </a:rPr>
              <a:t>Care Act, 2014</a:t>
            </a:r>
          </a:p>
          <a:p>
            <a:pPr marL="0" indent="0">
              <a:buNone/>
            </a:pPr>
            <a:r>
              <a:rPr lang="en-GB" altLang="en-US" dirty="0"/>
              <a:t>Local Authorities must:</a:t>
            </a:r>
          </a:p>
          <a:p>
            <a:pPr marL="0" indent="0">
              <a:buNone/>
            </a:pPr>
            <a:r>
              <a:rPr lang="en-GB" altLang="en-US" dirty="0"/>
              <a:t>     - Assess Young Carers at transition to Adult Services.</a:t>
            </a:r>
          </a:p>
          <a:p>
            <a:pPr marL="0" indent="0">
              <a:buNone/>
            </a:pPr>
            <a:r>
              <a:rPr lang="en-GB" altLang="en-US" sz="2100" dirty="0">
                <a:solidFill>
                  <a:srgbClr val="178351"/>
                </a:solidFill>
              </a:rPr>
              <a:t>Health and Care Act 2022</a:t>
            </a:r>
          </a:p>
          <a:p>
            <a:pPr marL="0" indent="0">
              <a:buNone/>
            </a:pPr>
            <a:r>
              <a:rPr lang="en-GB" altLang="en-US" dirty="0"/>
              <a:t>Through the C+F Act and Care Act, NHS bodies have statutory obligations to cooperate with councils. In addition, the Health and Care Act states the rights of young carers (and adult carers) to be consulted ahead of hospital discharge.</a:t>
            </a:r>
          </a:p>
          <a:p>
            <a:pPr>
              <a:spcBef>
                <a:spcPts val="450"/>
              </a:spcBef>
            </a:pPr>
            <a:endParaRPr lang="en-GB" altLang="en-US" dirty="0"/>
          </a:p>
        </p:txBody>
      </p:sp>
    </p:spTree>
    <p:extLst>
      <p:ext uri="{BB962C8B-B14F-4D97-AF65-F5344CB8AC3E}">
        <p14:creationId xmlns:p14="http://schemas.microsoft.com/office/powerpoint/2010/main" val="33114061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34A36-0596-DABA-275C-CE76689EFA11}"/>
              </a:ext>
            </a:extLst>
          </p:cNvPr>
          <p:cNvSpPr>
            <a:spLocks noGrp="1"/>
          </p:cNvSpPr>
          <p:nvPr>
            <p:ph type="title"/>
          </p:nvPr>
        </p:nvSpPr>
        <p:spPr/>
        <p:txBody>
          <a:bodyPr/>
          <a:lstStyle/>
          <a:p>
            <a:r>
              <a:rPr lang="en-GB" dirty="0"/>
              <a:t>Positive Outcomes of Young Carers Support</a:t>
            </a:r>
          </a:p>
        </p:txBody>
      </p:sp>
      <p:sp>
        <p:nvSpPr>
          <p:cNvPr id="3" name="Text Placeholder 2">
            <a:extLst>
              <a:ext uri="{FF2B5EF4-FFF2-40B4-BE49-F238E27FC236}">
                <a16:creationId xmlns:a16="http://schemas.microsoft.com/office/drawing/2014/main" id="{F9A49A5B-561D-5F82-A1F3-8DF6C8015AA3}"/>
              </a:ext>
            </a:extLst>
          </p:cNvPr>
          <p:cNvSpPr>
            <a:spLocks noGrp="1"/>
          </p:cNvSpPr>
          <p:nvPr>
            <p:ph type="body" sz="quarter" idx="10"/>
          </p:nvPr>
        </p:nvSpPr>
        <p:spPr>
          <a:xfrm>
            <a:off x="299769" y="1938325"/>
            <a:ext cx="3707996" cy="2312046"/>
          </a:xfrm>
        </p:spPr>
        <p:txBody>
          <a:bodyPr/>
          <a:lstStyle/>
          <a:p>
            <a:pPr>
              <a:spcBef>
                <a:spcPts val="450"/>
              </a:spcBef>
              <a:defRPr/>
            </a:pPr>
            <a:r>
              <a:rPr lang="en-GB" altLang="en-US" dirty="0">
                <a:solidFill>
                  <a:srgbClr val="178351"/>
                </a:solidFill>
              </a:rPr>
              <a:t>The Children's Commissioner ‘The Big Ask’</a:t>
            </a:r>
            <a:endParaRPr lang="en-GB" dirty="0"/>
          </a:p>
          <a:p>
            <a:pPr>
              <a:spcBef>
                <a:spcPts val="450"/>
              </a:spcBef>
              <a:defRPr/>
            </a:pPr>
            <a:r>
              <a:rPr lang="en-GB" dirty="0"/>
              <a:t>6,008 responses from children who report that they are supported by a young carers’ service</a:t>
            </a:r>
          </a:p>
          <a:p>
            <a:pPr>
              <a:spcBef>
                <a:spcPts val="450"/>
              </a:spcBef>
              <a:defRPr/>
            </a:pPr>
            <a:endParaRPr lang="en-GB" dirty="0"/>
          </a:p>
          <a:p>
            <a:pPr>
              <a:spcBef>
                <a:spcPts val="450"/>
              </a:spcBef>
              <a:defRPr/>
            </a:pPr>
            <a:r>
              <a:rPr lang="en-GB" dirty="0"/>
              <a:t>22,075 children aged 9-17 indicated that they were ‘unhappy with their family’s health’ but not supported by a young carer’s project. </a:t>
            </a:r>
          </a:p>
          <a:p>
            <a:pPr>
              <a:spcBef>
                <a:spcPts val="450"/>
              </a:spcBef>
              <a:defRPr/>
            </a:pPr>
            <a:r>
              <a:rPr lang="en-GB" dirty="0"/>
              <a:t>These children were less happy with all aspects of life than young carer’s who were supported.</a:t>
            </a:r>
          </a:p>
          <a:p>
            <a:endParaRPr lang="en-GB" dirty="0"/>
          </a:p>
        </p:txBody>
      </p:sp>
      <p:pic>
        <p:nvPicPr>
          <p:cNvPr id="6" name="Picture 5">
            <a:extLst>
              <a:ext uri="{FF2B5EF4-FFF2-40B4-BE49-F238E27FC236}">
                <a16:creationId xmlns:a16="http://schemas.microsoft.com/office/drawing/2014/main" id="{F0BA8947-A968-CF73-0A36-6DC2582B000D}"/>
              </a:ext>
            </a:extLst>
          </p:cNvPr>
          <p:cNvPicPr>
            <a:picLocks noChangeAspect="1"/>
          </p:cNvPicPr>
          <p:nvPr/>
        </p:nvPicPr>
        <p:blipFill>
          <a:blip r:embed="rId3"/>
          <a:stretch>
            <a:fillRect/>
          </a:stretch>
        </p:blipFill>
        <p:spPr>
          <a:xfrm>
            <a:off x="4280076" y="2163794"/>
            <a:ext cx="4302625" cy="2953768"/>
          </a:xfrm>
          <a:prstGeom prst="rect">
            <a:avLst/>
          </a:prstGeom>
        </p:spPr>
      </p:pic>
    </p:spTree>
    <p:extLst>
      <p:ext uri="{BB962C8B-B14F-4D97-AF65-F5344CB8AC3E}">
        <p14:creationId xmlns:p14="http://schemas.microsoft.com/office/powerpoint/2010/main" val="1654583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1B091-74B2-494C-CDFA-9C1E83A12D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BACDC9-9015-F30F-72BB-5FA753C7D78F}"/>
              </a:ext>
            </a:extLst>
          </p:cNvPr>
          <p:cNvSpPr>
            <a:spLocks noGrp="1"/>
          </p:cNvSpPr>
          <p:nvPr>
            <p:ph type="title"/>
          </p:nvPr>
        </p:nvSpPr>
        <p:spPr/>
        <p:txBody>
          <a:bodyPr/>
          <a:lstStyle/>
          <a:p>
            <a:r>
              <a:rPr lang="en-GB" altLang="en-US" dirty="0"/>
              <a:t>Barriers to seeking support</a:t>
            </a:r>
          </a:p>
        </p:txBody>
      </p:sp>
      <p:sp>
        <p:nvSpPr>
          <p:cNvPr id="4" name="Text Placeholder 2">
            <a:extLst>
              <a:ext uri="{FF2B5EF4-FFF2-40B4-BE49-F238E27FC236}">
                <a16:creationId xmlns:a16="http://schemas.microsoft.com/office/drawing/2014/main" id="{B246538D-B5A6-A88D-A291-56068B33EA12}"/>
              </a:ext>
            </a:extLst>
          </p:cNvPr>
          <p:cNvSpPr txBox="1">
            <a:spLocks/>
          </p:cNvSpPr>
          <p:nvPr/>
        </p:nvSpPr>
        <p:spPr bwMode="auto">
          <a:xfrm>
            <a:off x="2984643" y="2663855"/>
            <a:ext cx="4165856" cy="2312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228600" indent="-228600" algn="l" rtl="0" eaLnBrk="1" fontAlgn="base" hangingPunct="1">
              <a:lnSpc>
                <a:spcPct val="110000"/>
              </a:lnSpc>
              <a:spcBef>
                <a:spcPts val="0"/>
              </a:spcBef>
              <a:spcAft>
                <a:spcPct val="0"/>
              </a:spcAft>
              <a:buClr>
                <a:srgbClr val="178351"/>
              </a:buClr>
              <a:buFont typeface="Arial" panose="020B0604020202020204" pitchFamily="34" charset="0"/>
              <a:buChar char="•"/>
              <a:defRPr sz="2000" kern="1200" baseline="0">
                <a:solidFill>
                  <a:schemeClr val="tx1"/>
                </a:solidFill>
                <a:latin typeface="VAGRounded LT Thin" panose="02000303030000020004" pitchFamily="2" charset="0"/>
                <a:ea typeface="+mn-ea"/>
                <a:cs typeface="+mn-cs"/>
              </a:defRPr>
            </a:lvl1pPr>
            <a:lvl2pPr marL="685800" indent="-228600" algn="l" rtl="0" eaLnBrk="1" fontAlgn="base" hangingPunct="1">
              <a:lnSpc>
                <a:spcPct val="110000"/>
              </a:lnSpc>
              <a:spcBef>
                <a:spcPts val="0"/>
              </a:spcBef>
              <a:spcAft>
                <a:spcPct val="0"/>
              </a:spcAft>
              <a:buClr>
                <a:srgbClr val="178351"/>
              </a:buClr>
              <a:buFont typeface="Arial" panose="020B0604020202020204" pitchFamily="34" charset="0"/>
              <a:buChar char="•"/>
              <a:defRPr sz="2000" kern="1200" baseline="0">
                <a:solidFill>
                  <a:schemeClr val="tx1"/>
                </a:solidFill>
                <a:latin typeface="VAGRounded LT Thin" panose="02000303030000020004" pitchFamily="2" charset="0"/>
                <a:ea typeface="+mn-ea"/>
                <a:cs typeface="+mn-cs"/>
              </a:defRPr>
            </a:lvl2pPr>
            <a:lvl3pPr marL="1143000" indent="-228600" algn="l" rtl="0" eaLnBrk="1" fontAlgn="base" hangingPunct="1">
              <a:lnSpc>
                <a:spcPct val="110000"/>
              </a:lnSpc>
              <a:spcBef>
                <a:spcPts val="0"/>
              </a:spcBef>
              <a:spcAft>
                <a:spcPct val="0"/>
              </a:spcAft>
              <a:buClr>
                <a:srgbClr val="178351"/>
              </a:buClr>
              <a:buFont typeface="Arial" panose="020B0604020202020204" pitchFamily="34" charset="0"/>
              <a:buChar char="•"/>
              <a:defRPr sz="2000" kern="1200" baseline="0">
                <a:solidFill>
                  <a:schemeClr val="tx1"/>
                </a:solidFill>
                <a:latin typeface="VAGRounded LT Thin" panose="02000303030000020004" pitchFamily="2" charset="0"/>
                <a:ea typeface="+mn-ea"/>
                <a:cs typeface="+mn-cs"/>
              </a:defRPr>
            </a:lvl3pPr>
            <a:lvl4pPr marL="1657350" indent="-285750" algn="l" rtl="0" eaLnBrk="1" fontAlgn="base" hangingPunct="1">
              <a:lnSpc>
                <a:spcPct val="110000"/>
              </a:lnSpc>
              <a:spcBef>
                <a:spcPts val="0"/>
              </a:spcBef>
              <a:spcAft>
                <a:spcPct val="0"/>
              </a:spcAft>
              <a:buClr>
                <a:srgbClr val="178351"/>
              </a:buClr>
              <a:buFont typeface="Arial" panose="020B0604020202020204" pitchFamily="34" charset="0"/>
              <a:buChar char="•"/>
              <a:defRPr sz="2000" kern="1200">
                <a:solidFill>
                  <a:schemeClr val="tx1"/>
                </a:solidFill>
                <a:latin typeface="VAGRounded LT Thin" panose="02000303030000020004" pitchFamily="2" charset="0"/>
                <a:ea typeface="+mn-ea"/>
                <a:cs typeface="+mn-cs"/>
              </a:defRPr>
            </a:lvl4pPr>
            <a:lvl5pPr marL="2057400" indent="-228600" algn="l" rtl="0" eaLnBrk="1" fontAlgn="base" hangingPunct="1">
              <a:lnSpc>
                <a:spcPct val="90000"/>
              </a:lnSpc>
              <a:spcBef>
                <a:spcPts val="500"/>
              </a:spcBef>
              <a:spcAft>
                <a:spcPct val="0"/>
              </a:spcAft>
              <a:buClr>
                <a:srgbClr val="BDCF3C"/>
              </a:buClr>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defTabSz="685800">
              <a:spcBef>
                <a:spcPts val="450"/>
              </a:spcBef>
              <a:defRPr/>
            </a:pPr>
            <a:r>
              <a:rPr lang="en-GB" altLang="en-US" sz="1500" dirty="0">
                <a:solidFill>
                  <a:srgbClr val="525E66"/>
                </a:solidFill>
              </a:rPr>
              <a:t>Fear</a:t>
            </a:r>
          </a:p>
          <a:p>
            <a:pPr marL="171450" indent="-171450" defTabSz="685800">
              <a:spcBef>
                <a:spcPts val="450"/>
              </a:spcBef>
              <a:defRPr/>
            </a:pPr>
            <a:r>
              <a:rPr lang="en-GB" altLang="en-US" sz="1500" dirty="0">
                <a:solidFill>
                  <a:srgbClr val="525E66"/>
                </a:solidFill>
              </a:rPr>
              <a:t>Stigma</a:t>
            </a:r>
          </a:p>
          <a:p>
            <a:pPr marL="171450" indent="-171450" defTabSz="685800">
              <a:spcBef>
                <a:spcPts val="450"/>
              </a:spcBef>
              <a:defRPr/>
            </a:pPr>
            <a:r>
              <a:rPr lang="en-GB" altLang="en-US" sz="1500" dirty="0">
                <a:solidFill>
                  <a:srgbClr val="525E66"/>
                </a:solidFill>
              </a:rPr>
              <a:t>Not recognising caring role</a:t>
            </a:r>
          </a:p>
          <a:p>
            <a:pPr marL="171450" indent="-171450" defTabSz="685800">
              <a:spcBef>
                <a:spcPts val="450"/>
              </a:spcBef>
              <a:defRPr/>
            </a:pPr>
            <a:r>
              <a:rPr lang="en-GB" altLang="en-US" sz="1500" dirty="0">
                <a:solidFill>
                  <a:srgbClr val="525E66"/>
                </a:solidFill>
              </a:rPr>
              <a:t>Coping well enough – little disadvantage</a:t>
            </a:r>
          </a:p>
          <a:p>
            <a:pPr marL="171450" indent="-171450" defTabSz="685800">
              <a:spcBef>
                <a:spcPts val="450"/>
              </a:spcBef>
              <a:defRPr/>
            </a:pPr>
            <a:r>
              <a:rPr lang="en-GB" altLang="en-US" sz="1500" dirty="0">
                <a:solidFill>
                  <a:srgbClr val="525E66"/>
                </a:solidFill>
              </a:rPr>
              <a:t>Previous experiences of professional support</a:t>
            </a:r>
          </a:p>
          <a:p>
            <a:pPr marL="171450" indent="-171450" defTabSz="685800">
              <a:spcBef>
                <a:spcPts val="450"/>
              </a:spcBef>
              <a:defRPr/>
            </a:pPr>
            <a:r>
              <a:rPr lang="en-GB" altLang="en-US" sz="1500" dirty="0">
                <a:solidFill>
                  <a:srgbClr val="525E66"/>
                </a:solidFill>
              </a:rPr>
              <a:t>Cultural barriers</a:t>
            </a:r>
          </a:p>
        </p:txBody>
      </p:sp>
      <p:pic>
        <p:nvPicPr>
          <p:cNvPr id="5" name="Picture 4">
            <a:extLst>
              <a:ext uri="{FF2B5EF4-FFF2-40B4-BE49-F238E27FC236}">
                <a16:creationId xmlns:a16="http://schemas.microsoft.com/office/drawing/2014/main" id="{2C771F07-DC07-6281-DF46-912DD56948DA}"/>
              </a:ext>
            </a:extLst>
          </p:cNvPr>
          <p:cNvPicPr>
            <a:picLocks noChangeAspect="1"/>
          </p:cNvPicPr>
          <p:nvPr/>
        </p:nvPicPr>
        <p:blipFill>
          <a:blip r:embed="rId2"/>
          <a:stretch>
            <a:fillRect/>
          </a:stretch>
        </p:blipFill>
        <p:spPr>
          <a:xfrm>
            <a:off x="1993502" y="2663854"/>
            <a:ext cx="666098" cy="1921169"/>
          </a:xfrm>
          <a:prstGeom prst="rect">
            <a:avLst/>
          </a:prstGeom>
        </p:spPr>
      </p:pic>
    </p:spTree>
    <p:extLst>
      <p:ext uri="{BB962C8B-B14F-4D97-AF65-F5344CB8AC3E}">
        <p14:creationId xmlns:p14="http://schemas.microsoft.com/office/powerpoint/2010/main" val="5297302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B4938-EAB7-D6F4-CC38-70914A4CBE74}"/>
              </a:ext>
            </a:extLst>
          </p:cNvPr>
          <p:cNvSpPr>
            <a:spLocks noGrp="1"/>
          </p:cNvSpPr>
          <p:nvPr>
            <p:ph type="ctrTitle"/>
          </p:nvPr>
        </p:nvSpPr>
        <p:spPr>
          <a:xfrm>
            <a:off x="1204336" y="2851265"/>
            <a:ext cx="7433595" cy="1790700"/>
          </a:xfrm>
        </p:spPr>
        <p:txBody>
          <a:bodyPr/>
          <a:lstStyle/>
          <a:p>
            <a:pPr algn="r"/>
            <a:r>
              <a:rPr lang="en-GB" dirty="0"/>
              <a:t>Consider;</a:t>
            </a:r>
            <a:br>
              <a:rPr lang="en-GB" dirty="0"/>
            </a:br>
            <a:r>
              <a:rPr lang="en-GB" dirty="0"/>
              <a:t>What processes does your school have in place to identify Young Carers?</a:t>
            </a:r>
            <a:br>
              <a:rPr lang="en-GB" dirty="0"/>
            </a:br>
            <a:endParaRPr lang="en-GB" dirty="0"/>
          </a:p>
        </p:txBody>
      </p:sp>
    </p:spTree>
    <p:extLst>
      <p:ext uri="{BB962C8B-B14F-4D97-AF65-F5344CB8AC3E}">
        <p14:creationId xmlns:p14="http://schemas.microsoft.com/office/powerpoint/2010/main" val="20391562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44612-4C8A-6260-5A63-C3C8B44F3D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AA053E-CECC-5BFB-77CD-3596D00DA51B}"/>
              </a:ext>
            </a:extLst>
          </p:cNvPr>
          <p:cNvSpPr>
            <a:spLocks noGrp="1"/>
          </p:cNvSpPr>
          <p:nvPr>
            <p:ph type="title"/>
          </p:nvPr>
        </p:nvSpPr>
        <p:spPr/>
        <p:txBody>
          <a:bodyPr/>
          <a:lstStyle/>
          <a:p>
            <a:r>
              <a:rPr lang="en-GB" altLang="en-US" dirty="0"/>
              <a:t>Young Carers in School Challenge</a:t>
            </a:r>
            <a:endParaRPr lang="en-GB" dirty="0"/>
          </a:p>
        </p:txBody>
      </p:sp>
      <p:sp>
        <p:nvSpPr>
          <p:cNvPr id="3" name="Text Placeholder 2">
            <a:extLst>
              <a:ext uri="{FF2B5EF4-FFF2-40B4-BE49-F238E27FC236}">
                <a16:creationId xmlns:a16="http://schemas.microsoft.com/office/drawing/2014/main" id="{1CFADF43-72B8-1678-AC16-9559033BBCFE}"/>
              </a:ext>
            </a:extLst>
          </p:cNvPr>
          <p:cNvSpPr>
            <a:spLocks noGrp="1"/>
          </p:cNvSpPr>
          <p:nvPr>
            <p:ph type="body" sz="quarter" idx="10"/>
          </p:nvPr>
        </p:nvSpPr>
        <p:spPr>
          <a:xfrm>
            <a:off x="1300089" y="4851620"/>
            <a:ext cx="7485915" cy="836759"/>
          </a:xfrm>
        </p:spPr>
        <p:txBody>
          <a:bodyPr/>
          <a:lstStyle/>
          <a:p>
            <a:pPr marL="0" indent="0" algn="r">
              <a:spcBef>
                <a:spcPts val="450"/>
              </a:spcBef>
              <a:buNone/>
            </a:pPr>
            <a:r>
              <a:rPr lang="en-GB" altLang="en-US" dirty="0"/>
              <a:t>The </a:t>
            </a:r>
            <a:r>
              <a:rPr lang="en-GB" altLang="en-US" dirty="0">
                <a:hlinkClick r:id="rId2"/>
              </a:rPr>
              <a:t>Young Carers Challenge </a:t>
            </a:r>
            <a:r>
              <a:rPr lang="en-GB" altLang="en-US" dirty="0"/>
              <a:t>was launched in 2023 in by the Children’s Commissioner for England, Dame Rachel de Souza.</a:t>
            </a:r>
          </a:p>
          <a:p>
            <a:pPr marL="0" indent="0" algn="r">
              <a:spcBef>
                <a:spcPts val="450"/>
              </a:spcBef>
              <a:buNone/>
            </a:pPr>
            <a:endParaRPr lang="en-GB" altLang="en-US" dirty="0"/>
          </a:p>
        </p:txBody>
      </p:sp>
      <p:pic>
        <p:nvPicPr>
          <p:cNvPr id="5" name="Picture 4">
            <a:extLst>
              <a:ext uri="{FF2B5EF4-FFF2-40B4-BE49-F238E27FC236}">
                <a16:creationId xmlns:a16="http://schemas.microsoft.com/office/drawing/2014/main" id="{E4493040-C702-3753-DCB9-35111C99037D}"/>
              </a:ext>
            </a:extLst>
          </p:cNvPr>
          <p:cNvPicPr>
            <a:picLocks noChangeAspect="1"/>
          </p:cNvPicPr>
          <p:nvPr/>
        </p:nvPicPr>
        <p:blipFill rotWithShape="1">
          <a:blip r:embed="rId3"/>
          <a:srcRect t="42747" r="821" b="2988"/>
          <a:stretch/>
        </p:blipFill>
        <p:spPr>
          <a:xfrm>
            <a:off x="412196" y="2163794"/>
            <a:ext cx="8369879" cy="2432871"/>
          </a:xfrm>
          <a:prstGeom prst="rect">
            <a:avLst/>
          </a:prstGeom>
        </p:spPr>
      </p:pic>
    </p:spTree>
    <p:extLst>
      <p:ext uri="{BB962C8B-B14F-4D97-AF65-F5344CB8AC3E}">
        <p14:creationId xmlns:p14="http://schemas.microsoft.com/office/powerpoint/2010/main" val="47075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626AB9-DEFF-9830-9B3B-5AFBB8BDF8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E094D9-088D-6568-107B-C2171FABB683}"/>
              </a:ext>
            </a:extLst>
          </p:cNvPr>
          <p:cNvSpPr>
            <a:spLocks noGrp="1"/>
          </p:cNvSpPr>
          <p:nvPr>
            <p:ph type="title"/>
          </p:nvPr>
        </p:nvSpPr>
        <p:spPr/>
        <p:txBody>
          <a:bodyPr/>
          <a:lstStyle/>
          <a:p>
            <a:r>
              <a:rPr lang="en-GB" altLang="en-US" dirty="0"/>
              <a:t>Identify and code Young Carers</a:t>
            </a:r>
            <a:endParaRPr lang="en-GB" dirty="0"/>
          </a:p>
        </p:txBody>
      </p:sp>
      <p:sp>
        <p:nvSpPr>
          <p:cNvPr id="3" name="Text Placeholder 2">
            <a:extLst>
              <a:ext uri="{FF2B5EF4-FFF2-40B4-BE49-F238E27FC236}">
                <a16:creationId xmlns:a16="http://schemas.microsoft.com/office/drawing/2014/main" id="{2460E393-E2ED-25DB-6C1C-F720DC0B236F}"/>
              </a:ext>
            </a:extLst>
          </p:cNvPr>
          <p:cNvSpPr>
            <a:spLocks noGrp="1"/>
          </p:cNvSpPr>
          <p:nvPr>
            <p:ph type="body" sz="quarter" idx="10"/>
          </p:nvPr>
        </p:nvSpPr>
        <p:spPr>
          <a:xfrm>
            <a:off x="764190" y="2272977"/>
            <a:ext cx="7568176" cy="2312046"/>
          </a:xfrm>
        </p:spPr>
        <p:txBody>
          <a:bodyPr/>
          <a:lstStyle/>
          <a:p>
            <a:pPr marL="0" indent="0">
              <a:spcBef>
                <a:spcPts val="225"/>
              </a:spcBef>
              <a:spcAft>
                <a:spcPts val="225"/>
              </a:spcAft>
              <a:buNone/>
            </a:pPr>
            <a:r>
              <a:rPr lang="en-GB" altLang="en-US" dirty="0"/>
              <a:t>From Spring 2023, Young Carers were included on the school census return. This enables local authorities to build a much better picture of the number of young carers in schools, but also provides opportunities to use this data to monitor attendance and attainment of young carers.</a:t>
            </a:r>
          </a:p>
          <a:p>
            <a:pPr>
              <a:spcBef>
                <a:spcPts val="225"/>
              </a:spcBef>
              <a:spcAft>
                <a:spcPts val="225"/>
              </a:spcAft>
            </a:pPr>
            <a:endParaRPr lang="en-GB" altLang="en-US" dirty="0"/>
          </a:p>
          <a:p>
            <a:pPr marL="0" indent="0" algn="ctr">
              <a:spcBef>
                <a:spcPts val="225"/>
              </a:spcBef>
              <a:spcAft>
                <a:spcPts val="225"/>
              </a:spcAft>
              <a:buNone/>
            </a:pPr>
            <a:r>
              <a:rPr lang="en-GB" altLang="en-US" dirty="0"/>
              <a:t>Schools will be able to use the following code set (CS118):</a:t>
            </a:r>
          </a:p>
          <a:p>
            <a:pPr>
              <a:spcBef>
                <a:spcPts val="450"/>
              </a:spcBef>
            </a:pPr>
            <a:endParaRPr lang="en-GB" altLang="en-US" dirty="0"/>
          </a:p>
        </p:txBody>
      </p:sp>
      <p:graphicFrame>
        <p:nvGraphicFramePr>
          <p:cNvPr id="4" name="Table 3">
            <a:extLst>
              <a:ext uri="{FF2B5EF4-FFF2-40B4-BE49-F238E27FC236}">
                <a16:creationId xmlns:a16="http://schemas.microsoft.com/office/drawing/2014/main" id="{A012FC36-AB8C-DDDF-B07D-D46F981DDDED}"/>
              </a:ext>
            </a:extLst>
          </p:cNvPr>
          <p:cNvGraphicFramePr>
            <a:graphicFrameLocks noGrp="1"/>
          </p:cNvGraphicFramePr>
          <p:nvPr/>
        </p:nvGraphicFramePr>
        <p:xfrm>
          <a:off x="1876117" y="3824226"/>
          <a:ext cx="5344320" cy="1112520"/>
        </p:xfrm>
        <a:graphic>
          <a:graphicData uri="http://schemas.openxmlformats.org/drawingml/2006/table">
            <a:tbl>
              <a:tblPr firstRow="1" bandRow="1">
                <a:tableStyleId>{5C22544A-7EE6-4342-B048-85BDC9FD1C3A}</a:tableStyleId>
              </a:tblPr>
              <a:tblGrid>
                <a:gridCol w="756084">
                  <a:extLst>
                    <a:ext uri="{9D8B030D-6E8A-4147-A177-3AD203B41FA5}">
                      <a16:colId xmlns:a16="http://schemas.microsoft.com/office/drawing/2014/main" val="676947623"/>
                    </a:ext>
                  </a:extLst>
                </a:gridCol>
                <a:gridCol w="4588236">
                  <a:extLst>
                    <a:ext uri="{9D8B030D-6E8A-4147-A177-3AD203B41FA5}">
                      <a16:colId xmlns:a16="http://schemas.microsoft.com/office/drawing/2014/main" val="420444447"/>
                    </a:ext>
                  </a:extLst>
                </a:gridCol>
              </a:tblGrid>
              <a:tr h="278130">
                <a:tc>
                  <a:txBody>
                    <a:bodyPr/>
                    <a:lstStyle/>
                    <a:p>
                      <a:r>
                        <a:rPr lang="en-GB" sz="1000" dirty="0">
                          <a:latin typeface="VAG Rounded Std" panose="020F0502020204020204" pitchFamily="34" charset="0"/>
                        </a:rPr>
                        <a:t>Code</a:t>
                      </a:r>
                    </a:p>
                  </a:txBody>
                  <a:tcPr marL="68580" marR="68580" marT="34290" marB="34290"/>
                </a:tc>
                <a:tc>
                  <a:txBody>
                    <a:bodyPr/>
                    <a:lstStyle/>
                    <a:p>
                      <a:r>
                        <a:rPr lang="en-GB" sz="1000" dirty="0">
                          <a:latin typeface="VAG Rounded Std" panose="020F0502020204020204" pitchFamily="34" charset="0"/>
                        </a:rPr>
                        <a:t>Young Carer Indicator</a:t>
                      </a:r>
                    </a:p>
                  </a:txBody>
                  <a:tcPr marL="68580" marR="68580" marT="34290" marB="34290"/>
                </a:tc>
                <a:extLst>
                  <a:ext uri="{0D108BD9-81ED-4DB2-BD59-A6C34878D82A}">
                    <a16:rowId xmlns:a16="http://schemas.microsoft.com/office/drawing/2014/main" val="24995732"/>
                  </a:ext>
                </a:extLst>
              </a:tr>
              <a:tr h="278130">
                <a:tc>
                  <a:txBody>
                    <a:bodyPr/>
                    <a:lstStyle/>
                    <a:p>
                      <a:r>
                        <a:rPr lang="en-GB" sz="1000" b="1" dirty="0">
                          <a:latin typeface="VAG Rounded Std" panose="020F0502020204020204" pitchFamily="34" charset="0"/>
                        </a:rPr>
                        <a:t>N</a:t>
                      </a:r>
                    </a:p>
                  </a:txBody>
                  <a:tcPr marL="68580" marR="68580" marT="34290" marB="34290"/>
                </a:tc>
                <a:tc>
                  <a:txBody>
                    <a:bodyPr/>
                    <a:lstStyle/>
                    <a:p>
                      <a:r>
                        <a:rPr lang="en-GB" sz="1000" dirty="0">
                          <a:latin typeface="VAG Rounded Std" panose="020F0502020204020204" pitchFamily="34" charset="0"/>
                        </a:rPr>
                        <a:t>Not declared</a:t>
                      </a:r>
                    </a:p>
                  </a:txBody>
                  <a:tcPr marL="68580" marR="68580" marT="34290" marB="34290"/>
                </a:tc>
                <a:extLst>
                  <a:ext uri="{0D108BD9-81ED-4DB2-BD59-A6C34878D82A}">
                    <a16:rowId xmlns:a16="http://schemas.microsoft.com/office/drawing/2014/main" val="439310352"/>
                  </a:ext>
                </a:extLst>
              </a:tr>
              <a:tr h="278130">
                <a:tc>
                  <a:txBody>
                    <a:bodyPr/>
                    <a:lstStyle/>
                    <a:p>
                      <a:r>
                        <a:rPr lang="en-GB" sz="1000" b="1" dirty="0">
                          <a:latin typeface="VAG Rounded Std" panose="020F0502020204020204" pitchFamily="34" charset="0"/>
                        </a:rPr>
                        <a:t>P</a:t>
                      </a:r>
                    </a:p>
                  </a:txBody>
                  <a:tcPr marL="68580" marR="68580" marT="34290" marB="34290"/>
                </a:tc>
                <a:tc>
                  <a:txBody>
                    <a:bodyPr/>
                    <a:lstStyle/>
                    <a:p>
                      <a:r>
                        <a:rPr lang="en-GB" sz="1000" dirty="0">
                          <a:latin typeface="VAG Rounded Std" panose="020F0502020204020204" pitchFamily="34" charset="0"/>
                        </a:rPr>
                        <a:t>Identified as a Young Carer by parent or guardian</a:t>
                      </a:r>
                    </a:p>
                  </a:txBody>
                  <a:tcPr marL="68580" marR="68580" marT="34290" marB="34290"/>
                </a:tc>
                <a:extLst>
                  <a:ext uri="{0D108BD9-81ED-4DB2-BD59-A6C34878D82A}">
                    <a16:rowId xmlns:a16="http://schemas.microsoft.com/office/drawing/2014/main" val="228011196"/>
                  </a:ext>
                </a:extLst>
              </a:tr>
              <a:tr h="278130">
                <a:tc>
                  <a:txBody>
                    <a:bodyPr/>
                    <a:lstStyle/>
                    <a:p>
                      <a:r>
                        <a:rPr lang="en-GB" sz="1000" b="1" dirty="0">
                          <a:latin typeface="VAG Rounded Std" panose="020F0502020204020204" pitchFamily="34" charset="0"/>
                        </a:rPr>
                        <a:t>S</a:t>
                      </a:r>
                    </a:p>
                  </a:txBody>
                  <a:tcPr marL="68580" marR="68580" marT="34290" marB="34290"/>
                </a:tc>
                <a:tc>
                  <a:txBody>
                    <a:bodyPr/>
                    <a:lstStyle/>
                    <a:p>
                      <a:r>
                        <a:rPr lang="en-GB" sz="1000" dirty="0">
                          <a:latin typeface="VAG Rounded Std" panose="020F0502020204020204" pitchFamily="34" charset="0"/>
                        </a:rPr>
                        <a:t>Identified as a Young Carer by school</a:t>
                      </a:r>
                    </a:p>
                  </a:txBody>
                  <a:tcPr marL="68580" marR="68580" marT="34290" marB="34290"/>
                </a:tc>
                <a:extLst>
                  <a:ext uri="{0D108BD9-81ED-4DB2-BD59-A6C34878D82A}">
                    <a16:rowId xmlns:a16="http://schemas.microsoft.com/office/drawing/2014/main" val="2887221777"/>
                  </a:ext>
                </a:extLst>
              </a:tr>
            </a:tbl>
          </a:graphicData>
        </a:graphic>
      </p:graphicFrame>
    </p:spTree>
    <p:extLst>
      <p:ext uri="{BB962C8B-B14F-4D97-AF65-F5344CB8AC3E}">
        <p14:creationId xmlns:p14="http://schemas.microsoft.com/office/powerpoint/2010/main" val="41753526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EE722-442D-546A-4C1D-FE58860A0141}"/>
              </a:ext>
            </a:extLst>
          </p:cNvPr>
          <p:cNvSpPr>
            <a:spLocks noGrp="1"/>
          </p:cNvSpPr>
          <p:nvPr>
            <p:ph type="title"/>
          </p:nvPr>
        </p:nvSpPr>
        <p:spPr/>
        <p:txBody>
          <a:bodyPr/>
          <a:lstStyle/>
          <a:p>
            <a:r>
              <a:rPr lang="en-GB" altLang="en-US" dirty="0"/>
              <a:t>Impact of Caring - Education</a:t>
            </a:r>
            <a:endParaRPr lang="en-GB" dirty="0"/>
          </a:p>
        </p:txBody>
      </p:sp>
      <p:sp>
        <p:nvSpPr>
          <p:cNvPr id="4" name="Text Placeholder 3">
            <a:extLst>
              <a:ext uri="{FF2B5EF4-FFF2-40B4-BE49-F238E27FC236}">
                <a16:creationId xmlns:a16="http://schemas.microsoft.com/office/drawing/2014/main" id="{C2CE747A-2C9F-3950-E95D-7704C355CA69}"/>
              </a:ext>
            </a:extLst>
          </p:cNvPr>
          <p:cNvSpPr>
            <a:spLocks noGrp="1"/>
          </p:cNvSpPr>
          <p:nvPr>
            <p:ph type="body" sz="quarter" idx="10"/>
          </p:nvPr>
        </p:nvSpPr>
        <p:spPr>
          <a:xfrm>
            <a:off x="388308" y="2272977"/>
            <a:ext cx="3603905" cy="2312046"/>
          </a:xfrm>
        </p:spPr>
        <p:txBody>
          <a:bodyPr/>
          <a:lstStyle/>
          <a:p>
            <a:pPr marL="171450" indent="-171450" defTabSz="685800">
              <a:spcBef>
                <a:spcPts val="450"/>
              </a:spcBef>
              <a:buClr>
                <a:srgbClr val="178351"/>
              </a:buClr>
              <a:buFont typeface="Arial" panose="020B0604020202020204" pitchFamily="34" charset="0"/>
              <a:buChar char="•"/>
              <a:defRPr/>
            </a:pPr>
            <a:r>
              <a:rPr lang="en-GB" altLang="en-US" sz="1200" dirty="0">
                <a:solidFill>
                  <a:srgbClr val="525E66"/>
                </a:solidFill>
                <a:latin typeface="VAG Rounded Std"/>
              </a:rPr>
              <a:t>Young carers are </a:t>
            </a:r>
            <a:r>
              <a:rPr lang="en-GB" altLang="en-US" sz="1200" b="1" dirty="0">
                <a:solidFill>
                  <a:srgbClr val="525E66"/>
                </a:solidFill>
                <a:latin typeface="VAG Rounded Std"/>
              </a:rPr>
              <a:t>twice as likely to be </a:t>
            </a:r>
            <a:r>
              <a:rPr lang="en-GB" altLang="en-US" sz="1200" dirty="0">
                <a:solidFill>
                  <a:srgbClr val="525E66"/>
                </a:solidFill>
                <a:latin typeface="VAGRounded LT Black"/>
              </a:rPr>
              <a:t>persistently absent </a:t>
            </a:r>
            <a:r>
              <a:rPr lang="en-GB" altLang="en-US" sz="1200" dirty="0">
                <a:solidFill>
                  <a:srgbClr val="525E66"/>
                </a:solidFill>
                <a:latin typeface="VAG Rounded Std"/>
              </a:rPr>
              <a:t>than pupils without a caring (Dept for Education, 2024)</a:t>
            </a:r>
          </a:p>
          <a:p>
            <a:pPr defTabSz="685800">
              <a:spcBef>
                <a:spcPts val="450"/>
              </a:spcBef>
              <a:buClr>
                <a:srgbClr val="178351"/>
              </a:buClr>
              <a:defRPr/>
            </a:pPr>
            <a:endParaRPr lang="en-GB" altLang="en-US" sz="1200" dirty="0">
              <a:solidFill>
                <a:srgbClr val="525E66"/>
              </a:solidFill>
              <a:latin typeface="VAG Rounded Std"/>
            </a:endParaRPr>
          </a:p>
          <a:p>
            <a:pPr marL="171450" indent="-171450" defTabSz="685800">
              <a:spcBef>
                <a:spcPts val="450"/>
              </a:spcBef>
              <a:buClr>
                <a:srgbClr val="178351"/>
              </a:buClr>
              <a:buFont typeface="Arial" panose="020B0604020202020204" pitchFamily="34" charset="0"/>
              <a:buChar char="•"/>
              <a:defRPr/>
            </a:pPr>
            <a:r>
              <a:rPr lang="en-GB" altLang="en-US" sz="1200" dirty="0">
                <a:solidFill>
                  <a:srgbClr val="525E66"/>
                </a:solidFill>
                <a:latin typeface="+mn-lt"/>
              </a:rPr>
              <a:t>Young carers miss </a:t>
            </a:r>
            <a:r>
              <a:rPr lang="en-GB" altLang="en-US" sz="1200" dirty="0">
                <a:solidFill>
                  <a:srgbClr val="525E66"/>
                </a:solidFill>
                <a:latin typeface="+mj-lt"/>
              </a:rPr>
              <a:t>23 school days </a:t>
            </a:r>
            <a:r>
              <a:rPr lang="en-GB" altLang="en-US" sz="1200" dirty="0">
                <a:solidFill>
                  <a:srgbClr val="525E66"/>
                </a:solidFill>
                <a:latin typeface="+mn-lt"/>
              </a:rPr>
              <a:t>on average, per year </a:t>
            </a:r>
            <a:r>
              <a:rPr lang="en-GB" altLang="en-US" sz="1200" dirty="0">
                <a:solidFill>
                  <a:srgbClr val="525E66"/>
                </a:solidFill>
                <a:latin typeface="VAG Rounded Std"/>
                <a:hlinkClick r:id="rId2"/>
              </a:rPr>
              <a:t>Carers Trust (2024)</a:t>
            </a:r>
            <a:endParaRPr lang="en-GB" altLang="en-US" sz="1200" dirty="0">
              <a:solidFill>
                <a:srgbClr val="525E66"/>
              </a:solidFill>
              <a:latin typeface="+mn-lt"/>
            </a:endParaRPr>
          </a:p>
          <a:p>
            <a:pPr defTabSz="685800">
              <a:spcBef>
                <a:spcPts val="450"/>
              </a:spcBef>
              <a:buClr>
                <a:srgbClr val="178351"/>
              </a:buClr>
              <a:defRPr/>
            </a:pPr>
            <a:endParaRPr lang="en-GB" altLang="en-US" sz="1200" dirty="0">
              <a:solidFill>
                <a:srgbClr val="525E66"/>
              </a:solidFill>
              <a:latin typeface="+mn-lt"/>
            </a:endParaRPr>
          </a:p>
          <a:p>
            <a:pPr marL="171450" indent="-171450" defTabSz="685800">
              <a:spcBef>
                <a:spcPts val="450"/>
              </a:spcBef>
              <a:buClr>
                <a:srgbClr val="178351"/>
              </a:buClr>
              <a:buFont typeface="Arial" panose="020B0604020202020204" pitchFamily="34" charset="0"/>
              <a:buChar char="•"/>
              <a:defRPr/>
            </a:pPr>
            <a:r>
              <a:rPr lang="en-GB" altLang="en-US" sz="1200" dirty="0">
                <a:solidFill>
                  <a:srgbClr val="525E66"/>
                </a:solidFill>
                <a:latin typeface="VAG Rounded Std"/>
              </a:rPr>
              <a:t>45% of young adult carers at the start of their careers said they </a:t>
            </a:r>
            <a:r>
              <a:rPr lang="en-GB" altLang="en-US" sz="1200" dirty="0">
                <a:solidFill>
                  <a:srgbClr val="525E66"/>
                </a:solidFill>
                <a:latin typeface="VAGRounded LT Black"/>
              </a:rPr>
              <a:t>’always’ or ‘usually’ struggle to balance caring with paid work.</a:t>
            </a:r>
          </a:p>
          <a:p>
            <a:endParaRPr lang="en-GB" dirty="0"/>
          </a:p>
        </p:txBody>
      </p:sp>
      <p:pic>
        <p:nvPicPr>
          <p:cNvPr id="7" name="Picture 6">
            <a:extLst>
              <a:ext uri="{FF2B5EF4-FFF2-40B4-BE49-F238E27FC236}">
                <a16:creationId xmlns:a16="http://schemas.microsoft.com/office/drawing/2014/main" id="{4B3C235E-DCAF-2B66-EBDF-FF96B0337873}"/>
              </a:ext>
            </a:extLst>
          </p:cNvPr>
          <p:cNvPicPr>
            <a:picLocks noChangeAspect="1"/>
          </p:cNvPicPr>
          <p:nvPr/>
        </p:nvPicPr>
        <p:blipFill>
          <a:blip r:embed="rId3"/>
          <a:stretch>
            <a:fillRect/>
          </a:stretch>
        </p:blipFill>
        <p:spPr>
          <a:xfrm>
            <a:off x="4167575" y="1966922"/>
            <a:ext cx="4588118" cy="3783357"/>
          </a:xfrm>
          <a:prstGeom prst="rect">
            <a:avLst/>
          </a:prstGeom>
        </p:spPr>
      </p:pic>
    </p:spTree>
    <p:extLst>
      <p:ext uri="{BB962C8B-B14F-4D97-AF65-F5344CB8AC3E}">
        <p14:creationId xmlns:p14="http://schemas.microsoft.com/office/powerpoint/2010/main" val="15535095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47993-CFF3-FF03-B75B-2980D9391B12}"/>
            </a:ext>
          </a:extLst>
        </p:cNvPr>
        <p:cNvGrpSpPr/>
        <p:nvPr/>
      </p:nvGrpSpPr>
      <p:grpSpPr>
        <a:xfrm>
          <a:off x="0" y="0"/>
          <a:ext cx="0" cy="0"/>
          <a:chOff x="0" y="0"/>
          <a:chExt cx="0" cy="0"/>
        </a:xfrm>
      </p:grpSpPr>
      <p:pic>
        <p:nvPicPr>
          <p:cNvPr id="13" name="Picture 12" descr="A group of people holding boxes&#10;&#10;Description automatically generated">
            <a:extLst>
              <a:ext uri="{FF2B5EF4-FFF2-40B4-BE49-F238E27FC236}">
                <a16:creationId xmlns:a16="http://schemas.microsoft.com/office/drawing/2014/main" id="{6C532686-7B73-AA0D-D5F5-8592DBDE271D}"/>
              </a:ext>
            </a:extLst>
          </p:cNvPr>
          <p:cNvPicPr>
            <a:picLocks noChangeAspect="1"/>
          </p:cNvPicPr>
          <p:nvPr/>
        </p:nvPicPr>
        <p:blipFill rotWithShape="1">
          <a:blip r:embed="rId2">
            <a:extLst>
              <a:ext uri="{28A0092B-C50C-407E-A947-70E740481C1C}">
                <a14:useLocalDpi xmlns:a14="http://schemas.microsoft.com/office/drawing/2010/main" val="0"/>
              </a:ext>
            </a:extLst>
          </a:blip>
          <a:srcRect l="2223" t="32408" r="5889" b="6840"/>
          <a:stretch/>
        </p:blipFill>
        <p:spPr>
          <a:xfrm>
            <a:off x="4171997" y="3870450"/>
            <a:ext cx="3913490" cy="1940577"/>
          </a:xfrm>
          <a:prstGeom prst="rect">
            <a:avLst/>
          </a:prstGeom>
        </p:spPr>
      </p:pic>
      <p:sp>
        <p:nvSpPr>
          <p:cNvPr id="2" name="Title 1">
            <a:extLst>
              <a:ext uri="{FF2B5EF4-FFF2-40B4-BE49-F238E27FC236}">
                <a16:creationId xmlns:a16="http://schemas.microsoft.com/office/drawing/2014/main" id="{75CDD45F-1EB7-D313-F8F4-AACDCE92D9A7}"/>
              </a:ext>
            </a:extLst>
          </p:cNvPr>
          <p:cNvSpPr>
            <a:spLocks noGrp="1"/>
          </p:cNvSpPr>
          <p:nvPr>
            <p:ph type="title"/>
          </p:nvPr>
        </p:nvSpPr>
        <p:spPr/>
        <p:txBody>
          <a:bodyPr/>
          <a:lstStyle/>
          <a:p>
            <a:r>
              <a:rPr lang="en-GB" altLang="en-US" dirty="0"/>
              <a:t>Create a Supportive Educational Environment</a:t>
            </a:r>
            <a:endParaRPr lang="en-GB" dirty="0"/>
          </a:p>
        </p:txBody>
      </p:sp>
      <p:pic>
        <p:nvPicPr>
          <p:cNvPr id="7" name="Picture 6">
            <a:extLst>
              <a:ext uri="{FF2B5EF4-FFF2-40B4-BE49-F238E27FC236}">
                <a16:creationId xmlns:a16="http://schemas.microsoft.com/office/drawing/2014/main" id="{182010CB-CC6E-72A3-74E6-0FFDE17E8A6F}"/>
              </a:ext>
            </a:extLst>
          </p:cNvPr>
          <p:cNvPicPr>
            <a:picLocks noChangeAspect="1"/>
          </p:cNvPicPr>
          <p:nvPr/>
        </p:nvPicPr>
        <p:blipFill>
          <a:blip r:embed="rId3"/>
          <a:stretch>
            <a:fillRect/>
          </a:stretch>
        </p:blipFill>
        <p:spPr>
          <a:xfrm>
            <a:off x="1568080" y="3708362"/>
            <a:ext cx="2736161" cy="2490712"/>
          </a:xfrm>
          <a:prstGeom prst="rect">
            <a:avLst/>
          </a:prstGeom>
        </p:spPr>
      </p:pic>
      <p:pic>
        <p:nvPicPr>
          <p:cNvPr id="9" name="Picture 8">
            <a:extLst>
              <a:ext uri="{FF2B5EF4-FFF2-40B4-BE49-F238E27FC236}">
                <a16:creationId xmlns:a16="http://schemas.microsoft.com/office/drawing/2014/main" id="{5187A3C0-B560-859B-769C-AEE1D1901ECA}"/>
              </a:ext>
            </a:extLst>
          </p:cNvPr>
          <p:cNvPicPr>
            <a:picLocks noChangeAspect="1"/>
          </p:cNvPicPr>
          <p:nvPr/>
        </p:nvPicPr>
        <p:blipFill>
          <a:blip r:embed="rId4"/>
          <a:stretch>
            <a:fillRect/>
          </a:stretch>
        </p:blipFill>
        <p:spPr>
          <a:xfrm>
            <a:off x="77193" y="1904283"/>
            <a:ext cx="2246972" cy="2039068"/>
          </a:xfrm>
          <a:prstGeom prst="rect">
            <a:avLst/>
          </a:prstGeom>
        </p:spPr>
      </p:pic>
      <p:sp>
        <p:nvSpPr>
          <p:cNvPr id="10" name="Star: 8 Points 9">
            <a:extLst>
              <a:ext uri="{FF2B5EF4-FFF2-40B4-BE49-F238E27FC236}">
                <a16:creationId xmlns:a16="http://schemas.microsoft.com/office/drawing/2014/main" id="{2D0D62FA-C542-06CB-52D0-E305AF3D87A9}"/>
              </a:ext>
            </a:extLst>
          </p:cNvPr>
          <p:cNvSpPr/>
          <p:nvPr/>
        </p:nvSpPr>
        <p:spPr>
          <a:xfrm rot="20842798">
            <a:off x="1705851" y="1947560"/>
            <a:ext cx="2242097" cy="2139124"/>
          </a:xfrm>
          <a:prstGeom prst="star8">
            <a:avLst/>
          </a:prstGeom>
          <a:solidFill>
            <a:schemeClr val="accent1">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eaLnBrk="0" fontAlgn="base" hangingPunct="0">
              <a:spcBef>
                <a:spcPct val="0"/>
              </a:spcBef>
              <a:spcAft>
                <a:spcPct val="0"/>
              </a:spcAft>
              <a:buClrTx/>
              <a:defRPr/>
            </a:pPr>
            <a:r>
              <a:rPr lang="en-GB" sz="1800" kern="1200" dirty="0">
                <a:solidFill>
                  <a:srgbClr val="7030A0"/>
                </a:solidFill>
                <a:latin typeface="VAGRounded LT Bold" panose="02000803030000020004" pitchFamily="2" charset="0"/>
              </a:rPr>
              <a:t>23 schools </a:t>
            </a:r>
            <a:r>
              <a:rPr lang="en-GB" sz="1800" kern="1200" dirty="0">
                <a:solidFill>
                  <a:srgbClr val="7030A0"/>
                </a:solidFill>
                <a:latin typeface="VAG Rounded Std"/>
              </a:rPr>
              <a:t>have trained Young Carer Champions!</a:t>
            </a:r>
          </a:p>
        </p:txBody>
      </p:sp>
      <p:sp>
        <p:nvSpPr>
          <p:cNvPr id="4" name="Star: 8 Points 3">
            <a:extLst>
              <a:ext uri="{FF2B5EF4-FFF2-40B4-BE49-F238E27FC236}">
                <a16:creationId xmlns:a16="http://schemas.microsoft.com/office/drawing/2014/main" id="{C4DF3462-17F1-EB2B-E54D-6D2C4F5FE6C6}"/>
              </a:ext>
            </a:extLst>
          </p:cNvPr>
          <p:cNvSpPr/>
          <p:nvPr/>
        </p:nvSpPr>
        <p:spPr>
          <a:xfrm>
            <a:off x="3410846" y="1993870"/>
            <a:ext cx="2209120" cy="2139124"/>
          </a:xfrm>
          <a:prstGeom prst="star8">
            <a:avLst/>
          </a:prstGeom>
          <a:solidFill>
            <a:srgbClr val="E7FCFF"/>
          </a:solidFill>
          <a:ln>
            <a:solidFill>
              <a:srgbClr val="00BAD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eaLnBrk="0" fontAlgn="base" hangingPunct="0">
              <a:spcBef>
                <a:spcPct val="0"/>
              </a:spcBef>
              <a:spcAft>
                <a:spcPct val="0"/>
              </a:spcAft>
              <a:buClrTx/>
              <a:defRPr/>
            </a:pPr>
            <a:r>
              <a:rPr lang="en-GB" sz="1800" b="1" kern="1200" dirty="0">
                <a:solidFill>
                  <a:srgbClr val="0070C0"/>
                </a:solidFill>
                <a:latin typeface="VAG Rounded Std"/>
              </a:rPr>
              <a:t>9 schools </a:t>
            </a:r>
            <a:r>
              <a:rPr lang="en-GB" sz="1800" kern="1200" dirty="0">
                <a:solidFill>
                  <a:srgbClr val="0070C0"/>
                </a:solidFill>
                <a:latin typeface="VAG Rounded Std"/>
              </a:rPr>
              <a:t>have Gold or Silver Young Carer Awards</a:t>
            </a:r>
          </a:p>
        </p:txBody>
      </p:sp>
      <p:sp>
        <p:nvSpPr>
          <p:cNvPr id="3" name="Star: 8 Points 2">
            <a:extLst>
              <a:ext uri="{FF2B5EF4-FFF2-40B4-BE49-F238E27FC236}">
                <a16:creationId xmlns:a16="http://schemas.microsoft.com/office/drawing/2014/main" id="{19264F76-3B49-08FC-7932-4BAC0F21C842}"/>
              </a:ext>
            </a:extLst>
          </p:cNvPr>
          <p:cNvSpPr/>
          <p:nvPr/>
        </p:nvSpPr>
        <p:spPr>
          <a:xfrm rot="21102359">
            <a:off x="5051365" y="1753381"/>
            <a:ext cx="2529548" cy="2207387"/>
          </a:xfrm>
          <a:prstGeom prst="star8">
            <a:avLst/>
          </a:prstGeom>
          <a:solidFill>
            <a:schemeClr val="accent6">
              <a:lumMod val="20000"/>
              <a:lumOff val="8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eaLnBrk="0" fontAlgn="base" hangingPunct="0">
              <a:spcBef>
                <a:spcPct val="0"/>
              </a:spcBef>
              <a:spcAft>
                <a:spcPct val="0"/>
              </a:spcAft>
              <a:buClrTx/>
              <a:defRPr/>
            </a:pPr>
            <a:r>
              <a:rPr lang="en-GB" sz="1800" b="1" kern="1200" dirty="0">
                <a:solidFill>
                  <a:srgbClr val="178351"/>
                </a:solidFill>
                <a:latin typeface="VAG Rounded Std"/>
              </a:rPr>
              <a:t>8 schools </a:t>
            </a:r>
            <a:r>
              <a:rPr lang="en-GB" sz="1800" kern="1200" dirty="0">
                <a:solidFill>
                  <a:srgbClr val="178351"/>
                </a:solidFill>
                <a:latin typeface="VAG Rounded Std"/>
              </a:rPr>
              <a:t>have been trained to deliver the Wellbeing Framework</a:t>
            </a:r>
          </a:p>
        </p:txBody>
      </p:sp>
      <p:sp>
        <p:nvSpPr>
          <p:cNvPr id="11" name="Star: 8 Points 10">
            <a:extLst>
              <a:ext uri="{FF2B5EF4-FFF2-40B4-BE49-F238E27FC236}">
                <a16:creationId xmlns:a16="http://schemas.microsoft.com/office/drawing/2014/main" id="{265E5578-14C0-0B31-DD70-4D11216F9C41}"/>
              </a:ext>
            </a:extLst>
          </p:cNvPr>
          <p:cNvSpPr/>
          <p:nvPr/>
        </p:nvSpPr>
        <p:spPr>
          <a:xfrm rot="417856">
            <a:off x="6879729" y="1821814"/>
            <a:ext cx="2224382" cy="2070521"/>
          </a:xfrm>
          <a:prstGeom prst="star8">
            <a:avLst/>
          </a:prstGeom>
          <a:solidFill>
            <a:schemeClr val="accent3">
              <a:lumMod val="20000"/>
              <a:lumOff val="80000"/>
            </a:schemeClr>
          </a:solidFill>
          <a:ln>
            <a:solidFill>
              <a:srgbClr val="F47C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eaLnBrk="0" fontAlgn="base" hangingPunct="0">
              <a:spcBef>
                <a:spcPct val="0"/>
              </a:spcBef>
              <a:spcAft>
                <a:spcPct val="0"/>
              </a:spcAft>
              <a:buClrTx/>
              <a:defRPr/>
            </a:pPr>
            <a:r>
              <a:rPr lang="en-GB" sz="1350" kern="1200" dirty="0">
                <a:solidFill>
                  <a:srgbClr val="F47C5B"/>
                </a:solidFill>
                <a:latin typeface="VAGRounded LT Bold" panose="02000803030000020004" pitchFamily="2" charset="0"/>
              </a:rPr>
              <a:t>2 wellbeing programmes </a:t>
            </a:r>
            <a:r>
              <a:rPr lang="en-GB" sz="1350" kern="1200" dirty="0">
                <a:solidFill>
                  <a:srgbClr val="F47C5B"/>
                </a:solidFill>
                <a:latin typeface="VAGRounded LT Thin" panose="02000303030000020004" pitchFamily="2" charset="0"/>
              </a:rPr>
              <a:t>successfully piloted in </a:t>
            </a:r>
            <a:r>
              <a:rPr lang="en-GB" sz="1350" kern="1200" dirty="0" err="1">
                <a:solidFill>
                  <a:srgbClr val="F47C5B"/>
                </a:solidFill>
                <a:latin typeface="VAGRounded LT Thin" panose="02000303030000020004" pitchFamily="2" charset="0"/>
              </a:rPr>
              <a:t>Larchfield</a:t>
            </a:r>
            <a:r>
              <a:rPr lang="en-GB" sz="1350" kern="1200" dirty="0">
                <a:solidFill>
                  <a:srgbClr val="F47C5B"/>
                </a:solidFill>
                <a:latin typeface="VAGRounded LT Thin" panose="02000303030000020004" pitchFamily="2" charset="0"/>
              </a:rPr>
              <a:t> and Cox Green School</a:t>
            </a:r>
          </a:p>
        </p:txBody>
      </p:sp>
    </p:spTree>
    <p:extLst>
      <p:ext uri="{BB962C8B-B14F-4D97-AF65-F5344CB8AC3E}">
        <p14:creationId xmlns:p14="http://schemas.microsoft.com/office/powerpoint/2010/main" val="42698458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626AB9-DEFF-9830-9B3B-5AFBB8BDF8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E094D9-088D-6568-107B-C2171FABB683}"/>
              </a:ext>
            </a:extLst>
          </p:cNvPr>
          <p:cNvSpPr>
            <a:spLocks noGrp="1"/>
          </p:cNvSpPr>
          <p:nvPr>
            <p:ph type="title"/>
          </p:nvPr>
        </p:nvSpPr>
        <p:spPr/>
        <p:txBody>
          <a:bodyPr/>
          <a:lstStyle/>
          <a:p>
            <a:r>
              <a:rPr lang="en-GB" altLang="en-US" dirty="0"/>
              <a:t>Identify and code Young Carers</a:t>
            </a:r>
            <a:endParaRPr lang="en-GB" dirty="0"/>
          </a:p>
        </p:txBody>
      </p:sp>
      <p:sp>
        <p:nvSpPr>
          <p:cNvPr id="6" name="object 7">
            <a:extLst>
              <a:ext uri="{FF2B5EF4-FFF2-40B4-BE49-F238E27FC236}">
                <a16:creationId xmlns:a16="http://schemas.microsoft.com/office/drawing/2014/main" id="{25E5B185-B8D8-E559-AED9-14E26BA96F24}"/>
              </a:ext>
            </a:extLst>
          </p:cNvPr>
          <p:cNvSpPr txBox="1"/>
          <p:nvPr/>
        </p:nvSpPr>
        <p:spPr>
          <a:xfrm>
            <a:off x="560089" y="2325219"/>
            <a:ext cx="8023823" cy="2487128"/>
          </a:xfrm>
          <a:prstGeom prst="rect">
            <a:avLst/>
          </a:prstGeom>
        </p:spPr>
        <p:txBody>
          <a:bodyPr vert="horz" wrap="square" lIns="0" tIns="11975" rIns="0" bIns="0" rtlCol="0">
            <a:spAutoFit/>
          </a:bodyPr>
          <a:lstStyle/>
          <a:p>
            <a:pPr marL="11976" marR="4790" defTabSz="342900" eaLnBrk="0" fontAlgn="base" hangingPunct="0">
              <a:spcBef>
                <a:spcPts val="679"/>
              </a:spcBef>
              <a:spcAft>
                <a:spcPct val="0"/>
              </a:spcAft>
              <a:buClrTx/>
            </a:pPr>
            <a:r>
              <a:rPr lang="en-US" sz="1500" kern="1200" spc="-28" dirty="0">
                <a:solidFill>
                  <a:srgbClr val="525E66"/>
                </a:solidFill>
                <a:latin typeface="Rubik" panose="00000500000000000000" pitchFamily="2" charset="-79"/>
                <a:ea typeface="+mn-ea"/>
                <a:cs typeface="Rubik" panose="00000500000000000000" pitchFamily="2" charset="-79"/>
              </a:rPr>
              <a:t>72% of schools recorded having no young carers (compared with 79% in 2023). </a:t>
            </a:r>
          </a:p>
          <a:p>
            <a:pPr marL="11976" marR="4790" defTabSz="342900" eaLnBrk="0" fontAlgn="base" hangingPunct="0">
              <a:spcBef>
                <a:spcPts val="679"/>
              </a:spcBef>
              <a:spcAft>
                <a:spcPct val="0"/>
              </a:spcAft>
              <a:buClrTx/>
            </a:pPr>
            <a:r>
              <a:rPr lang="en-US" sz="1500" b="1" kern="1200" spc="-28" dirty="0">
                <a:solidFill>
                  <a:srgbClr val="525E66"/>
                </a:solidFill>
                <a:latin typeface="Rubik" panose="00000500000000000000" pitchFamily="2" charset="-79"/>
                <a:ea typeface="+mn-ea"/>
                <a:cs typeface="Rubik" panose="00000500000000000000" pitchFamily="2" charset="-79"/>
              </a:rPr>
              <a:t>70% of schools in RBWM recorded having no young carers </a:t>
            </a:r>
            <a:r>
              <a:rPr lang="en-US" sz="1500" kern="1200" spc="-28" dirty="0">
                <a:solidFill>
                  <a:srgbClr val="525E66"/>
                </a:solidFill>
                <a:latin typeface="Rubik" panose="00000500000000000000" pitchFamily="2" charset="-79"/>
                <a:ea typeface="+mn-ea"/>
                <a:cs typeface="Rubik" panose="00000500000000000000" pitchFamily="2" charset="-79"/>
              </a:rPr>
              <a:t>(compared with 75% in 2023)</a:t>
            </a:r>
          </a:p>
          <a:p>
            <a:pPr marL="11976" marR="4790" defTabSz="342900" eaLnBrk="0" fontAlgn="base" hangingPunct="0">
              <a:spcBef>
                <a:spcPts val="679"/>
              </a:spcBef>
              <a:spcAft>
                <a:spcPct val="0"/>
              </a:spcAft>
              <a:buClrTx/>
            </a:pPr>
            <a:endParaRPr lang="en-US" sz="1500" kern="1200" spc="-28" dirty="0">
              <a:solidFill>
                <a:srgbClr val="525E66"/>
              </a:solidFill>
              <a:latin typeface="Rubik" panose="00000500000000000000" pitchFamily="2" charset="-79"/>
              <a:ea typeface="+mn-ea"/>
              <a:cs typeface="Rubik" panose="00000500000000000000" pitchFamily="2" charset="-79"/>
            </a:endParaRPr>
          </a:p>
          <a:p>
            <a:pPr marL="11976" marR="4790" defTabSz="342900" eaLnBrk="0" fontAlgn="base" hangingPunct="0">
              <a:spcBef>
                <a:spcPts val="679"/>
              </a:spcBef>
              <a:spcAft>
                <a:spcPct val="0"/>
              </a:spcAft>
              <a:buClrTx/>
            </a:pPr>
            <a:r>
              <a:rPr lang="en-US" sz="1500" kern="1200" spc="-28" dirty="0">
                <a:solidFill>
                  <a:srgbClr val="525E66"/>
                </a:solidFill>
                <a:latin typeface="Rubik" panose="00000500000000000000" pitchFamily="2" charset="-79"/>
                <a:ea typeface="+mn-ea"/>
                <a:cs typeface="Rubik" panose="00000500000000000000" pitchFamily="2" charset="-79"/>
              </a:rPr>
              <a:t>Average of 337 young carers recorded per local authority identified (up from 260 in 2023).</a:t>
            </a:r>
          </a:p>
          <a:p>
            <a:pPr marL="11976" marR="4790" defTabSz="342900" eaLnBrk="0" fontAlgn="base" hangingPunct="0">
              <a:spcBef>
                <a:spcPts val="679"/>
              </a:spcBef>
              <a:spcAft>
                <a:spcPct val="0"/>
              </a:spcAft>
              <a:buClrTx/>
            </a:pPr>
            <a:r>
              <a:rPr lang="en-US" sz="1500" b="1" kern="1200" spc="-28" dirty="0">
                <a:solidFill>
                  <a:srgbClr val="525E66"/>
                </a:solidFill>
                <a:latin typeface="Rubik" panose="00000500000000000000" pitchFamily="2" charset="-79"/>
                <a:ea typeface="+mn-ea"/>
                <a:cs typeface="Rubik" panose="00000500000000000000" pitchFamily="2" charset="-79"/>
              </a:rPr>
              <a:t>162 young carers recorded in RBWM </a:t>
            </a:r>
            <a:r>
              <a:rPr lang="en-US" sz="1500" kern="1200" spc="-28" dirty="0">
                <a:solidFill>
                  <a:srgbClr val="525E66"/>
                </a:solidFill>
                <a:latin typeface="Rubik" panose="00000500000000000000" pitchFamily="2" charset="-79"/>
                <a:ea typeface="+mn-ea"/>
                <a:cs typeface="Rubik" panose="00000500000000000000" pitchFamily="2" charset="-79"/>
              </a:rPr>
              <a:t>(up from 116 in 2023)</a:t>
            </a:r>
          </a:p>
          <a:p>
            <a:pPr marL="11976" marR="4790" defTabSz="342900" eaLnBrk="0" fontAlgn="base" hangingPunct="0">
              <a:spcBef>
                <a:spcPts val="679"/>
              </a:spcBef>
              <a:spcAft>
                <a:spcPct val="0"/>
              </a:spcAft>
              <a:buClrTx/>
            </a:pPr>
            <a:endParaRPr lang="en-US" sz="1500" kern="1200" spc="-28" dirty="0">
              <a:solidFill>
                <a:srgbClr val="525E66"/>
              </a:solidFill>
              <a:latin typeface="Rubik" panose="00000500000000000000" pitchFamily="2" charset="-79"/>
              <a:ea typeface="+mn-ea"/>
              <a:cs typeface="Rubik" panose="00000500000000000000" pitchFamily="2" charset="-79"/>
            </a:endParaRPr>
          </a:p>
          <a:p>
            <a:pPr marL="1040676" marR="4790" lvl="3" defTabSz="342900" eaLnBrk="0" fontAlgn="base" hangingPunct="0">
              <a:spcBef>
                <a:spcPts val="679"/>
              </a:spcBef>
              <a:spcAft>
                <a:spcPct val="0"/>
              </a:spcAft>
              <a:buClrTx/>
            </a:pPr>
            <a:r>
              <a:rPr lang="en-US" sz="1500" kern="1200" spc="-28" dirty="0">
                <a:solidFill>
                  <a:srgbClr val="525E66"/>
                </a:solidFill>
                <a:latin typeface="Rubik" panose="00000500000000000000" pitchFamily="2" charset="-79"/>
                <a:ea typeface="+mn-ea"/>
                <a:cs typeface="Rubik" panose="00000500000000000000" pitchFamily="2" charset="-79"/>
              </a:rPr>
              <a:t>The school census (2024) identified: </a:t>
            </a:r>
            <a:r>
              <a:rPr lang="en-US" sz="1500" b="1" kern="1200" spc="-28" dirty="0">
                <a:solidFill>
                  <a:srgbClr val="525E66"/>
                </a:solidFill>
                <a:latin typeface="Rubik" panose="00000500000000000000" pitchFamily="2" charset="-79"/>
                <a:ea typeface="+mn-ea"/>
                <a:cs typeface="Rubik" panose="00000500000000000000" pitchFamily="2" charset="-79"/>
              </a:rPr>
              <a:t>53,976</a:t>
            </a:r>
            <a:r>
              <a:rPr lang="en-US" sz="1500" kern="1200" spc="-28" dirty="0">
                <a:solidFill>
                  <a:srgbClr val="525E66"/>
                </a:solidFill>
                <a:latin typeface="Rubik" panose="00000500000000000000" pitchFamily="2" charset="-79"/>
                <a:ea typeface="+mn-ea"/>
                <a:cs typeface="Rubik" panose="00000500000000000000" pitchFamily="2" charset="-79"/>
              </a:rPr>
              <a:t> were identified</a:t>
            </a:r>
          </a:p>
          <a:p>
            <a:pPr marL="1040676" marR="4790" lvl="3" defTabSz="342900" eaLnBrk="0" fontAlgn="base" hangingPunct="0">
              <a:spcBef>
                <a:spcPts val="679"/>
              </a:spcBef>
              <a:spcAft>
                <a:spcPct val="0"/>
              </a:spcAft>
              <a:buClrTx/>
            </a:pPr>
            <a:r>
              <a:rPr lang="en-US" sz="1500" kern="1200" spc="-28" dirty="0">
                <a:solidFill>
                  <a:srgbClr val="525E66"/>
                </a:solidFill>
                <a:latin typeface="Rubik" panose="00000500000000000000" pitchFamily="2" charset="-79"/>
                <a:ea typeface="+mn-ea"/>
                <a:cs typeface="Rubik" panose="00000500000000000000" pitchFamily="2" charset="-79"/>
              </a:rPr>
              <a:t>The National Census (2021) identified: just over </a:t>
            </a:r>
            <a:r>
              <a:rPr lang="en-US" sz="1500" b="1" kern="1200" spc="-28" dirty="0">
                <a:solidFill>
                  <a:srgbClr val="525E66"/>
                </a:solidFill>
                <a:latin typeface="Rubik" panose="00000500000000000000" pitchFamily="2" charset="-79"/>
                <a:ea typeface="+mn-ea"/>
                <a:cs typeface="Rubik" panose="00000500000000000000" pitchFamily="2" charset="-79"/>
              </a:rPr>
              <a:t>120,00</a:t>
            </a:r>
            <a:endParaRPr lang="en-US" sz="1500" kern="1200" spc="-28" dirty="0">
              <a:solidFill>
                <a:srgbClr val="525E66"/>
              </a:solidFill>
              <a:latin typeface="Rubik" panose="00000500000000000000" pitchFamily="2" charset="-79"/>
              <a:ea typeface="+mn-ea"/>
              <a:cs typeface="Rubik" panose="00000500000000000000" pitchFamily="2" charset="-79"/>
            </a:endParaRPr>
          </a:p>
        </p:txBody>
      </p:sp>
      <p:sp>
        <p:nvSpPr>
          <p:cNvPr id="4" name="Star: 8 Points 3">
            <a:extLst>
              <a:ext uri="{FF2B5EF4-FFF2-40B4-BE49-F238E27FC236}">
                <a16:creationId xmlns:a16="http://schemas.microsoft.com/office/drawing/2014/main" id="{5C7344FD-93CB-CFA1-AB79-3FB3FF9FA4B6}"/>
              </a:ext>
            </a:extLst>
          </p:cNvPr>
          <p:cNvSpPr/>
          <p:nvPr/>
        </p:nvSpPr>
        <p:spPr>
          <a:xfrm rot="513159">
            <a:off x="6616094" y="3587518"/>
            <a:ext cx="2293560" cy="2163692"/>
          </a:xfrm>
          <a:prstGeom prst="star8">
            <a:avLst/>
          </a:prstGeom>
          <a:solidFill>
            <a:schemeClr val="accent6">
              <a:lumMod val="20000"/>
              <a:lumOff val="8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eaLnBrk="0" fontAlgn="base" hangingPunct="0">
              <a:spcBef>
                <a:spcPct val="0"/>
              </a:spcBef>
              <a:spcAft>
                <a:spcPct val="0"/>
              </a:spcAft>
              <a:buClrTx/>
              <a:defRPr/>
            </a:pPr>
            <a:r>
              <a:rPr lang="en-GB" sz="1500" kern="1200" dirty="0">
                <a:solidFill>
                  <a:srgbClr val="178351"/>
                </a:solidFill>
                <a:latin typeface="VAG Rounded Std"/>
              </a:rPr>
              <a:t>In 2024, </a:t>
            </a:r>
            <a:r>
              <a:rPr lang="en-GB" sz="1500" b="1" kern="1200" dirty="0">
                <a:solidFill>
                  <a:srgbClr val="178351"/>
                </a:solidFill>
                <a:latin typeface="VAG Rounded Std"/>
              </a:rPr>
              <a:t>70%</a:t>
            </a:r>
            <a:r>
              <a:rPr lang="en-GB" sz="1500" kern="1200" dirty="0">
                <a:solidFill>
                  <a:srgbClr val="178351"/>
                </a:solidFill>
                <a:latin typeface="VAG Rounded Std"/>
              </a:rPr>
              <a:t> of schools in RBWM reported they </a:t>
            </a:r>
            <a:r>
              <a:rPr lang="en-GB" sz="1500" u="sng" kern="1200" dirty="0">
                <a:solidFill>
                  <a:srgbClr val="178351"/>
                </a:solidFill>
                <a:latin typeface="VAG Rounded Std"/>
              </a:rPr>
              <a:t>did not</a:t>
            </a:r>
            <a:r>
              <a:rPr lang="en-GB" sz="1500" kern="1200" dirty="0">
                <a:solidFill>
                  <a:srgbClr val="178351"/>
                </a:solidFill>
                <a:latin typeface="VAG Rounded Std"/>
              </a:rPr>
              <a:t> have any young carers </a:t>
            </a:r>
          </a:p>
        </p:txBody>
      </p:sp>
    </p:spTree>
    <p:extLst>
      <p:ext uri="{BB962C8B-B14F-4D97-AF65-F5344CB8AC3E}">
        <p14:creationId xmlns:p14="http://schemas.microsoft.com/office/powerpoint/2010/main" val="17176511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95BC7-E136-23E9-F583-2F38D7E6E8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30A3D8-EBCC-6747-3C9B-20DDE84119C2}"/>
              </a:ext>
            </a:extLst>
          </p:cNvPr>
          <p:cNvSpPr>
            <a:spLocks noGrp="1"/>
          </p:cNvSpPr>
          <p:nvPr>
            <p:ph type="ctrTitle"/>
          </p:nvPr>
        </p:nvSpPr>
        <p:spPr>
          <a:xfrm>
            <a:off x="1099691" y="4708248"/>
            <a:ext cx="7433595" cy="1292502"/>
          </a:xfrm>
        </p:spPr>
        <p:txBody>
          <a:bodyPr/>
          <a:lstStyle/>
          <a:p>
            <a:pPr algn="r"/>
            <a:r>
              <a:rPr lang="en-GB" dirty="0"/>
              <a:t>Action; </a:t>
            </a:r>
            <a:br>
              <a:rPr lang="en-GB" dirty="0"/>
            </a:br>
            <a:r>
              <a:rPr lang="en-GB" dirty="0"/>
              <a:t>What do you think your school needs to do to increase best practice for supporting families with young carers </a:t>
            </a:r>
            <a:br>
              <a:rPr lang="en-GB" dirty="0"/>
            </a:br>
            <a:endParaRPr lang="en-GB" dirty="0"/>
          </a:p>
        </p:txBody>
      </p:sp>
    </p:spTree>
    <p:extLst>
      <p:ext uri="{BB962C8B-B14F-4D97-AF65-F5344CB8AC3E}">
        <p14:creationId xmlns:p14="http://schemas.microsoft.com/office/powerpoint/2010/main" val="3278098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3;p3">
            <a:extLst>
              <a:ext uri="{FF2B5EF4-FFF2-40B4-BE49-F238E27FC236}">
                <a16:creationId xmlns:a16="http://schemas.microsoft.com/office/drawing/2014/main" id="{5A3149CD-C111-4AAD-AE84-FA487797EA78}"/>
              </a:ext>
            </a:extLst>
          </p:cNvPr>
          <p:cNvSpPr txBox="1">
            <a:spLocks/>
          </p:cNvSpPr>
          <p:nvPr/>
        </p:nvSpPr>
        <p:spPr>
          <a:xfrm>
            <a:off x="342900" y="2960687"/>
            <a:ext cx="8458200" cy="14700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chemeClr val="lt1"/>
              </a:buClr>
              <a:buSzPts val="4400"/>
            </a:pPr>
            <a:br>
              <a:rPr lang="en-US" dirty="0">
                <a:solidFill>
                  <a:schemeClr val="bg1"/>
                </a:solidFill>
              </a:rPr>
            </a:br>
            <a:br>
              <a:rPr lang="en-US" dirty="0">
                <a:solidFill>
                  <a:schemeClr val="bg1"/>
                </a:solidFill>
              </a:rPr>
            </a:br>
            <a:r>
              <a:rPr lang="en-US" dirty="0">
                <a:solidFill>
                  <a:schemeClr val="bg1"/>
                </a:solidFill>
                <a:latin typeface="Calibri" panose="020F0502020204030204" pitchFamily="34" charset="0"/>
                <a:cs typeface="Calibri" panose="020F0502020204030204" pitchFamily="34" charset="0"/>
              </a:rPr>
              <a:t> </a:t>
            </a:r>
            <a:br>
              <a:rPr lang="en-US" dirty="0">
                <a:solidFill>
                  <a:schemeClr val="bg1"/>
                </a:solidFill>
                <a:latin typeface="Calibri" panose="020F0502020204030204" pitchFamily="34" charset="0"/>
                <a:cs typeface="Calibri" panose="020F0502020204030204" pitchFamily="34" charset="0"/>
              </a:rPr>
            </a:br>
            <a:r>
              <a:rPr lang="en-US" sz="4800" dirty="0">
                <a:solidFill>
                  <a:schemeClr val="bg1"/>
                </a:solidFill>
                <a:latin typeface="Calibri" panose="020F0502020204030204" pitchFamily="34" charset="0"/>
                <a:cs typeface="Calibri" panose="020F0502020204030204" pitchFamily="34" charset="0"/>
              </a:rPr>
              <a:t>Think Family</a:t>
            </a:r>
            <a:endParaRPr lang="en-US" dirty="0">
              <a:solidFill>
                <a:schemeClr val="bg1"/>
              </a:solidFill>
              <a:latin typeface="Calibri" panose="020F0502020204030204" pitchFamily="34" charset="0"/>
              <a:cs typeface="Calibri" panose="020F0502020204030204" pitchFamily="34" charset="0"/>
            </a:endParaRPr>
          </a:p>
          <a:p>
            <a:pPr>
              <a:buClr>
                <a:schemeClr val="lt1"/>
              </a:buClr>
              <a:buSzPts val="4400"/>
            </a:pPr>
            <a:endParaRPr lang="en-US" dirty="0">
              <a:solidFill>
                <a:schemeClr val="bg1"/>
              </a:solidFill>
              <a:latin typeface="Calibri" panose="020F0502020204030204" pitchFamily="34" charset="0"/>
              <a:cs typeface="Calibri" panose="020F0502020204030204" pitchFamily="34" charset="0"/>
            </a:endParaRPr>
          </a:p>
          <a:p>
            <a:pPr>
              <a:lnSpc>
                <a:spcPct val="107000"/>
              </a:lnSpc>
              <a:spcAft>
                <a:spcPts val="800"/>
              </a:spcAft>
            </a:pPr>
            <a:r>
              <a:rPr lang="en-GB" sz="4400" b="1" dirty="0">
                <a:solidFill>
                  <a:schemeClr val="bg1"/>
                </a:solidFill>
                <a:effectLst/>
                <a:latin typeface="Tahoma" panose="020B0604030504040204" pitchFamily="34" charset="0"/>
                <a:ea typeface="Tahoma" panose="020B0604030504040204" pitchFamily="34" charset="0"/>
                <a:cs typeface="Tahoma" panose="020B0604030504040204" pitchFamily="34" charset="0"/>
              </a:rPr>
              <a:t>Gemma Burgin</a:t>
            </a:r>
          </a:p>
          <a:p>
            <a:pPr>
              <a:buClr>
                <a:schemeClr val="lt1"/>
              </a:buClr>
              <a:buSzPts val="4400"/>
            </a:pP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rPr>
            </a:br>
            <a:r>
              <a:rPr lang="en-US" i="1" dirty="0">
                <a:solidFill>
                  <a:schemeClr val="bg1"/>
                </a:solidFill>
              </a:rPr>
              <a:t> </a:t>
            </a:r>
            <a:br>
              <a:rPr lang="en-US" i="1" dirty="0">
                <a:solidFill>
                  <a:schemeClr val="bg1"/>
                </a:solidFill>
              </a:rPr>
            </a:br>
            <a:r>
              <a:rPr lang="en-US" dirty="0">
                <a:solidFill>
                  <a:schemeClr val="bg1"/>
                </a:solidFill>
              </a:rPr>
              <a:t> </a:t>
            </a:r>
          </a:p>
        </p:txBody>
      </p:sp>
    </p:spTree>
    <p:extLst>
      <p:ext uri="{BB962C8B-B14F-4D97-AF65-F5344CB8AC3E}">
        <p14:creationId xmlns:p14="http://schemas.microsoft.com/office/powerpoint/2010/main" val="20443567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ED9C8-F147-50E0-B47C-DEF5BCB974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F7E986-ECB3-6903-D070-5C0FF81E2473}"/>
              </a:ext>
            </a:extLst>
          </p:cNvPr>
          <p:cNvSpPr>
            <a:spLocks noGrp="1"/>
          </p:cNvSpPr>
          <p:nvPr>
            <p:ph type="title"/>
          </p:nvPr>
        </p:nvSpPr>
        <p:spPr/>
        <p:txBody>
          <a:bodyPr/>
          <a:lstStyle/>
          <a:p>
            <a:r>
              <a:rPr lang="en-GB" altLang="en-US" dirty="0"/>
              <a:t>How to Support Your Pupil as a Young Carer</a:t>
            </a:r>
            <a:endParaRPr lang="en-GB" dirty="0"/>
          </a:p>
        </p:txBody>
      </p:sp>
      <p:sp>
        <p:nvSpPr>
          <p:cNvPr id="3" name="Text Placeholder 2">
            <a:extLst>
              <a:ext uri="{FF2B5EF4-FFF2-40B4-BE49-F238E27FC236}">
                <a16:creationId xmlns:a16="http://schemas.microsoft.com/office/drawing/2014/main" id="{6215ED81-6104-473A-55A9-379AD28CFF0C}"/>
              </a:ext>
            </a:extLst>
          </p:cNvPr>
          <p:cNvSpPr>
            <a:spLocks noGrp="1"/>
          </p:cNvSpPr>
          <p:nvPr>
            <p:ph type="body" sz="quarter" idx="10"/>
          </p:nvPr>
        </p:nvSpPr>
        <p:spPr>
          <a:xfrm>
            <a:off x="1057275" y="2739629"/>
            <a:ext cx="6715126" cy="2312046"/>
          </a:xfrm>
        </p:spPr>
        <p:txBody>
          <a:bodyPr/>
          <a:lstStyle/>
          <a:p>
            <a:pPr marL="0" indent="0" algn="ctr">
              <a:buNone/>
            </a:pPr>
            <a:r>
              <a:rPr lang="en-GB" dirty="0">
                <a:solidFill>
                  <a:srgbClr val="595959"/>
                </a:solidFill>
                <a:latin typeface="VAG Rounded Std" panose="020F0502020204020204" pitchFamily="34" charset="0"/>
                <a:ea typeface="Times New Roman" panose="02020603050405020304" pitchFamily="18" charset="0"/>
              </a:rPr>
              <a:t>This session is to assist schools to prepare to identify young carers and explore how to support young carers within their school environment.</a:t>
            </a:r>
            <a:endParaRPr lang="en-GB" sz="1800" dirty="0">
              <a:latin typeface="Times New Roman" panose="02020603050405020304" pitchFamily="18" charset="0"/>
              <a:ea typeface="Times New Roman" panose="02020603050405020304" pitchFamily="18" charset="0"/>
            </a:endParaRPr>
          </a:p>
          <a:p>
            <a:pPr marL="0" indent="0">
              <a:buNone/>
            </a:pPr>
            <a:endParaRPr lang="en-GB" b="1" dirty="0">
              <a:solidFill>
                <a:srgbClr val="595959"/>
              </a:solidFill>
              <a:latin typeface="VAG Rounded Std" panose="020F0502020204020204" pitchFamily="34" charset="0"/>
              <a:ea typeface="Times New Roman" panose="02020603050405020304" pitchFamily="18" charset="0"/>
            </a:endParaRPr>
          </a:p>
          <a:p>
            <a:pPr marL="0" indent="0" algn="ctr">
              <a:buNone/>
            </a:pPr>
            <a:r>
              <a:rPr lang="en-GB" sz="2400" b="1" dirty="0">
                <a:solidFill>
                  <a:srgbClr val="595959"/>
                </a:solidFill>
                <a:latin typeface="VAG Rounded Std" panose="020F0502020204020204" pitchFamily="34" charset="0"/>
                <a:ea typeface="Times New Roman" panose="02020603050405020304" pitchFamily="18" charset="0"/>
              </a:rPr>
              <a:t>Tuesday 5</a:t>
            </a:r>
            <a:r>
              <a:rPr lang="en-GB" sz="2400" b="1" baseline="30000" dirty="0">
                <a:solidFill>
                  <a:srgbClr val="595959"/>
                </a:solidFill>
                <a:latin typeface="VAG Rounded Std" panose="020F0502020204020204" pitchFamily="34" charset="0"/>
                <a:ea typeface="Times New Roman" panose="02020603050405020304" pitchFamily="18" charset="0"/>
              </a:rPr>
              <a:t>th</a:t>
            </a:r>
            <a:r>
              <a:rPr lang="en-GB" sz="2400" b="1" dirty="0">
                <a:solidFill>
                  <a:srgbClr val="595959"/>
                </a:solidFill>
                <a:latin typeface="VAG Rounded Std" panose="020F0502020204020204" pitchFamily="34" charset="0"/>
                <a:ea typeface="Times New Roman" panose="02020603050405020304" pitchFamily="18" charset="0"/>
              </a:rPr>
              <a:t> November 2024, 9:15 – 10:30am</a:t>
            </a:r>
            <a:endParaRPr lang="en-GB" sz="2400" b="1" dirty="0">
              <a:latin typeface="Times New Roman" panose="02020603050405020304" pitchFamily="18" charset="0"/>
              <a:ea typeface="Times New Roman" panose="02020603050405020304" pitchFamily="18" charset="0"/>
            </a:endParaRPr>
          </a:p>
          <a:p>
            <a:pPr marL="0" indent="0" algn="ctr">
              <a:buNone/>
            </a:pPr>
            <a:r>
              <a:rPr lang="en-GB" dirty="0">
                <a:solidFill>
                  <a:srgbClr val="595959"/>
                </a:solidFill>
                <a:latin typeface="VAG Rounded Std" panose="020F0502020204020204" pitchFamily="34" charset="0"/>
                <a:ea typeface="Calibri" panose="020F0502020204030204" pitchFamily="34" charset="0"/>
                <a:cs typeface="Arial" panose="020B0604020202020204" pitchFamily="34" charset="0"/>
              </a:rPr>
              <a:t>Please contact our team at </a:t>
            </a:r>
            <a:r>
              <a:rPr lang="en-GB" u="sng" dirty="0">
                <a:solidFill>
                  <a:srgbClr val="000000"/>
                </a:solidFill>
                <a:latin typeface="VAG Rounded Std" panose="020F0502020204020204" pitchFamily="34" charset="0"/>
                <a:ea typeface="Calibri" panose="020F0502020204030204" pitchFamily="34" charset="0"/>
                <a:cs typeface="Arial" panose="020B0604020202020204" pitchFamily="34" charset="0"/>
                <a:hlinkClick r:id="rId2"/>
              </a:rPr>
              <a:t>rbwm.yc@family-action.org.uk</a:t>
            </a:r>
            <a:r>
              <a:rPr lang="en-GB" dirty="0">
                <a:solidFill>
                  <a:srgbClr val="595959"/>
                </a:solidFill>
                <a:latin typeface="VAG Rounded Std" panose="020F0502020204020204" pitchFamily="34" charset="0"/>
                <a:ea typeface="Calibri" panose="020F0502020204030204" pitchFamily="34" charset="0"/>
                <a:cs typeface="Arial" panose="020B0604020202020204" pitchFamily="34" charset="0"/>
              </a:rPr>
              <a:t> to register to attend</a:t>
            </a:r>
            <a:endParaRPr lang="en-GB"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altLang="en-US" dirty="0"/>
          </a:p>
          <a:p>
            <a:pPr>
              <a:spcBef>
                <a:spcPts val="450"/>
              </a:spcBef>
            </a:pPr>
            <a:endParaRPr lang="en-GB" altLang="en-US" dirty="0"/>
          </a:p>
        </p:txBody>
      </p:sp>
    </p:spTree>
    <p:extLst>
      <p:ext uri="{BB962C8B-B14F-4D97-AF65-F5344CB8AC3E}">
        <p14:creationId xmlns:p14="http://schemas.microsoft.com/office/powerpoint/2010/main" val="19428162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F5BE4-3BDB-DE8F-06E3-005B214D22F2}"/>
              </a:ext>
            </a:extLst>
          </p:cNvPr>
          <p:cNvSpPr>
            <a:spLocks noGrp="1"/>
          </p:cNvSpPr>
          <p:nvPr>
            <p:ph type="ctrTitle"/>
          </p:nvPr>
        </p:nvSpPr>
        <p:spPr/>
        <p:txBody>
          <a:bodyPr/>
          <a:lstStyle/>
          <a:p>
            <a:r>
              <a:rPr lang="en-GB" dirty="0"/>
              <a:t>Thank you</a:t>
            </a:r>
          </a:p>
        </p:txBody>
      </p:sp>
      <p:sp>
        <p:nvSpPr>
          <p:cNvPr id="3" name="Text Placeholder 2">
            <a:extLst>
              <a:ext uri="{FF2B5EF4-FFF2-40B4-BE49-F238E27FC236}">
                <a16:creationId xmlns:a16="http://schemas.microsoft.com/office/drawing/2014/main" id="{BD0A0FF4-83D7-4FE5-7EA9-D694802CDE39}"/>
              </a:ext>
            </a:extLst>
          </p:cNvPr>
          <p:cNvSpPr>
            <a:spLocks noGrp="1"/>
          </p:cNvSpPr>
          <p:nvPr>
            <p:ph type="body" sz="quarter" idx="11"/>
          </p:nvPr>
        </p:nvSpPr>
        <p:spPr/>
        <p:txBody>
          <a:bodyPr/>
          <a:lstStyle/>
          <a:p>
            <a:r>
              <a:rPr lang="en-GB" dirty="0"/>
              <a:t>Time for questions…</a:t>
            </a:r>
          </a:p>
        </p:txBody>
      </p:sp>
      <p:sp>
        <p:nvSpPr>
          <p:cNvPr id="4" name="Picture Placeholder 3">
            <a:extLst>
              <a:ext uri="{FF2B5EF4-FFF2-40B4-BE49-F238E27FC236}">
                <a16:creationId xmlns:a16="http://schemas.microsoft.com/office/drawing/2014/main" id="{97A1CF21-19DE-CDB1-B05A-F8E1841D9753}"/>
              </a:ext>
            </a:extLst>
          </p:cNvPr>
          <p:cNvSpPr>
            <a:spLocks noGrp="1"/>
          </p:cNvSpPr>
          <p:nvPr>
            <p:ph type="pic" sz="quarter" idx="10"/>
          </p:nvPr>
        </p:nvSpPr>
        <p:spPr/>
        <p:txBody>
          <a:bodyPr/>
          <a:lstStyle/>
          <a:p>
            <a:endParaRPr lang="en-GB"/>
          </a:p>
        </p:txBody>
      </p:sp>
    </p:spTree>
    <p:extLst>
      <p:ext uri="{BB962C8B-B14F-4D97-AF65-F5344CB8AC3E}">
        <p14:creationId xmlns:p14="http://schemas.microsoft.com/office/powerpoint/2010/main" val="17517788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09EF66FA-ED3A-C10D-46C4-C9E98DA9E881}"/>
              </a:ext>
            </a:extLst>
          </p:cNvPr>
          <p:cNvSpPr txBox="1">
            <a:spLocks/>
          </p:cNvSpPr>
          <p:nvPr/>
        </p:nvSpPr>
        <p:spPr>
          <a:xfrm>
            <a:off x="1868491" y="1886444"/>
            <a:ext cx="5407019" cy="902564"/>
          </a:xfrm>
          <a:prstGeom prst="rect">
            <a:avLst/>
          </a:prstGeom>
        </p:spPr>
        <p:txBody>
          <a:bodyPr/>
          <a:lstStyle>
            <a:lvl1pPr marL="228600" indent="-228600" algn="l" rtl="0" eaLnBrk="1" fontAlgn="base" hangingPunct="1">
              <a:lnSpc>
                <a:spcPct val="110000"/>
              </a:lnSpc>
              <a:spcBef>
                <a:spcPts val="0"/>
              </a:spcBef>
              <a:spcAft>
                <a:spcPct val="0"/>
              </a:spcAft>
              <a:buClr>
                <a:srgbClr val="178351"/>
              </a:buClr>
              <a:buFont typeface="Arial" panose="020B0604020202020204" pitchFamily="34" charset="0"/>
              <a:buChar char="•"/>
              <a:defRPr sz="2000" kern="1200" baseline="0">
                <a:solidFill>
                  <a:schemeClr val="tx1"/>
                </a:solidFill>
                <a:latin typeface="VAGRounded LT Thin" panose="02000303030000020004" pitchFamily="2" charset="0"/>
                <a:ea typeface="+mn-ea"/>
                <a:cs typeface="+mn-cs"/>
              </a:defRPr>
            </a:lvl1pPr>
            <a:lvl2pPr marL="685800" indent="-228600" algn="l" rtl="0" eaLnBrk="1" fontAlgn="base" hangingPunct="1">
              <a:lnSpc>
                <a:spcPct val="110000"/>
              </a:lnSpc>
              <a:spcBef>
                <a:spcPts val="0"/>
              </a:spcBef>
              <a:spcAft>
                <a:spcPct val="0"/>
              </a:spcAft>
              <a:buClr>
                <a:srgbClr val="178351"/>
              </a:buClr>
              <a:buFont typeface="Arial" panose="020B0604020202020204" pitchFamily="34" charset="0"/>
              <a:buChar char="•"/>
              <a:defRPr sz="2000" kern="1200" baseline="0">
                <a:solidFill>
                  <a:schemeClr val="tx1"/>
                </a:solidFill>
                <a:latin typeface="VAGRounded LT Thin" panose="02000303030000020004" pitchFamily="2" charset="0"/>
                <a:ea typeface="+mn-ea"/>
                <a:cs typeface="+mn-cs"/>
              </a:defRPr>
            </a:lvl2pPr>
            <a:lvl3pPr marL="1143000" indent="-228600" algn="l" rtl="0" eaLnBrk="1" fontAlgn="base" hangingPunct="1">
              <a:lnSpc>
                <a:spcPct val="110000"/>
              </a:lnSpc>
              <a:spcBef>
                <a:spcPts val="0"/>
              </a:spcBef>
              <a:spcAft>
                <a:spcPct val="0"/>
              </a:spcAft>
              <a:buClr>
                <a:srgbClr val="178351"/>
              </a:buClr>
              <a:buFont typeface="Arial" panose="020B0604020202020204" pitchFamily="34" charset="0"/>
              <a:buChar char="•"/>
              <a:defRPr sz="2000" kern="1200" baseline="0">
                <a:solidFill>
                  <a:schemeClr val="tx1"/>
                </a:solidFill>
                <a:latin typeface="VAGRounded LT Thin" panose="02000303030000020004" pitchFamily="2" charset="0"/>
                <a:ea typeface="+mn-ea"/>
                <a:cs typeface="+mn-cs"/>
              </a:defRPr>
            </a:lvl3pPr>
            <a:lvl4pPr marL="1600200" indent="-228600" algn="l" rtl="0" eaLnBrk="1" fontAlgn="base" hangingPunct="1">
              <a:lnSpc>
                <a:spcPct val="90000"/>
              </a:lnSpc>
              <a:spcBef>
                <a:spcPts val="500"/>
              </a:spcBef>
              <a:spcAft>
                <a:spcPct val="0"/>
              </a:spcAft>
              <a:buClr>
                <a:srgbClr val="BDCF3C"/>
              </a:buClr>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Clr>
                <a:srgbClr val="BDCF3C"/>
              </a:buClr>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buNone/>
              <a:defRPr/>
            </a:pPr>
            <a:r>
              <a:rPr lang="en-GB" sz="1500" dirty="0">
                <a:solidFill>
                  <a:srgbClr val="525E66"/>
                </a:solidFill>
                <a:hlinkClick r:id="rId2"/>
              </a:rPr>
              <a:t>Visit our website </a:t>
            </a:r>
            <a:r>
              <a:rPr lang="en-GB" sz="1500" dirty="0">
                <a:solidFill>
                  <a:prstClr val="white"/>
                </a:solidFill>
              </a:rPr>
              <a:t>for further resources</a:t>
            </a:r>
          </a:p>
          <a:p>
            <a:pPr marL="0" indent="0" algn="ctr" defTabSz="685800">
              <a:buNone/>
              <a:defRPr/>
            </a:pPr>
            <a:r>
              <a:rPr lang="en-GB" sz="1500" dirty="0">
                <a:solidFill>
                  <a:prstClr val="white"/>
                </a:solidFill>
              </a:rPr>
              <a:t>Contact the team at </a:t>
            </a:r>
            <a:r>
              <a:rPr lang="en-GB" sz="1500" dirty="0">
                <a:solidFill>
                  <a:srgbClr val="525E66"/>
                </a:solidFill>
                <a:hlinkClick r:id="rId3"/>
              </a:rPr>
              <a:t>rbwm.yc@family-action.org.uk</a:t>
            </a:r>
            <a:r>
              <a:rPr lang="en-GB" sz="1500" dirty="0">
                <a:solidFill>
                  <a:srgbClr val="525E66"/>
                </a:solidFill>
              </a:rPr>
              <a:t> </a:t>
            </a:r>
          </a:p>
        </p:txBody>
      </p:sp>
    </p:spTree>
    <p:extLst>
      <p:ext uri="{BB962C8B-B14F-4D97-AF65-F5344CB8AC3E}">
        <p14:creationId xmlns:p14="http://schemas.microsoft.com/office/powerpoint/2010/main" val="134689525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3;p3">
            <a:extLst>
              <a:ext uri="{FF2B5EF4-FFF2-40B4-BE49-F238E27FC236}">
                <a16:creationId xmlns:a16="http://schemas.microsoft.com/office/drawing/2014/main" id="{5A3149CD-C111-4AAD-AE84-FA487797EA78}"/>
              </a:ext>
            </a:extLst>
          </p:cNvPr>
          <p:cNvSpPr txBox="1">
            <a:spLocks/>
          </p:cNvSpPr>
          <p:nvPr/>
        </p:nvSpPr>
        <p:spPr>
          <a:xfrm>
            <a:off x="342900" y="2960687"/>
            <a:ext cx="8458200" cy="14700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pPr>
              <a:buClr>
                <a:schemeClr val="lt1"/>
              </a:buClr>
              <a:buSzPts val="4400"/>
            </a:pPr>
            <a:br>
              <a:rPr lang="en-US" dirty="0">
                <a:solidFill>
                  <a:schemeClr val="bg1"/>
                </a:solidFill>
              </a:rPr>
            </a:br>
            <a:br>
              <a:rPr lang="en-US" dirty="0">
                <a:solidFill>
                  <a:schemeClr val="bg1"/>
                </a:solidFill>
              </a:rPr>
            </a:br>
            <a:r>
              <a:rPr lang="en-US" dirty="0">
                <a:solidFill>
                  <a:schemeClr val="bg1"/>
                </a:solidFill>
                <a:latin typeface="Calibri" panose="020F0502020204030204" pitchFamily="34" charset="0"/>
                <a:cs typeface="Calibri" panose="020F0502020204030204" pitchFamily="34" charset="0"/>
              </a:rPr>
              <a:t> </a:t>
            </a:r>
            <a:br>
              <a:rPr lang="en-US" dirty="0">
                <a:solidFill>
                  <a:schemeClr val="bg1"/>
                </a:solidFill>
                <a:latin typeface="Calibri" panose="020F0502020204030204" pitchFamily="34" charset="0"/>
                <a:cs typeface="Calibri" panose="020F0502020204030204" pitchFamily="34" charset="0"/>
              </a:rPr>
            </a:br>
            <a:r>
              <a:rPr lang="en-US" sz="4800" dirty="0">
                <a:solidFill>
                  <a:schemeClr val="bg1"/>
                </a:solidFill>
                <a:latin typeface="Calibri" panose="020F0502020204030204" pitchFamily="34" charset="0"/>
                <a:cs typeface="Calibri" panose="020F0502020204030204" pitchFamily="34" charset="0"/>
              </a:rPr>
              <a:t>Randstad</a:t>
            </a:r>
            <a:endParaRPr lang="en-US" dirty="0">
              <a:solidFill>
                <a:schemeClr val="bg1"/>
              </a:solidFill>
              <a:latin typeface="Calibri" panose="020F0502020204030204" pitchFamily="34" charset="0"/>
              <a:cs typeface="Calibri" panose="020F0502020204030204" pitchFamily="34" charset="0"/>
            </a:endParaRPr>
          </a:p>
          <a:p>
            <a:pPr>
              <a:buClr>
                <a:schemeClr val="lt1"/>
              </a:buClr>
              <a:buSzPts val="4400"/>
            </a:pPr>
            <a:endParaRPr lang="en-US" dirty="0">
              <a:solidFill>
                <a:schemeClr val="bg1"/>
              </a:solidFill>
              <a:latin typeface="Calibri" panose="020F0502020204030204" pitchFamily="34" charset="0"/>
              <a:cs typeface="Calibri" panose="020F0502020204030204" pitchFamily="34" charset="0"/>
            </a:endParaRPr>
          </a:p>
          <a:p>
            <a:pPr marL="0" marR="0" lvl="0" indent="0" defTabSz="914400" rtl="0" eaLnBrk="1" fontAlgn="auto" latinLnBrk="0" hangingPunct="1">
              <a:lnSpc>
                <a:spcPct val="107000"/>
              </a:lnSpc>
              <a:spcBef>
                <a:spcPts val="0"/>
              </a:spcBef>
              <a:spcAft>
                <a:spcPts val="800"/>
              </a:spcAft>
              <a:buClr>
                <a:srgbClr val="000000"/>
              </a:buClr>
              <a:buSzTx/>
              <a:buFont typeface="Arial"/>
              <a:buNone/>
              <a:tabLst/>
              <a:defRPr/>
            </a:pPr>
            <a:r>
              <a:rPr lang="en-GB" sz="4400" b="1" i="0" u="none" strike="noStrike" cap="none" dirty="0">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rPr>
              <a:t>Hazel Baxter</a:t>
            </a:r>
          </a:p>
          <a:p>
            <a:pPr>
              <a:buClr>
                <a:schemeClr val="lt1"/>
              </a:buClr>
              <a:buSzPts val="4400"/>
            </a:pP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rPr>
            </a:br>
            <a:br>
              <a:rPr lang="en-US" dirty="0">
                <a:solidFill>
                  <a:schemeClr val="bg1"/>
                </a:solidFill>
              </a:rPr>
            </a:br>
            <a:r>
              <a:rPr lang="en-US" i="1" dirty="0">
                <a:solidFill>
                  <a:schemeClr val="bg1"/>
                </a:solidFill>
              </a:rPr>
              <a:t> </a:t>
            </a:r>
            <a:br>
              <a:rPr lang="en-US" i="1" dirty="0">
                <a:solidFill>
                  <a:schemeClr val="bg1"/>
                </a:solidFill>
              </a:rPr>
            </a:br>
            <a:r>
              <a:rPr lang="en-US" dirty="0">
                <a:solidFill>
                  <a:schemeClr val="bg1"/>
                </a:solidFill>
              </a:rPr>
              <a:t> </a:t>
            </a:r>
          </a:p>
        </p:txBody>
      </p:sp>
    </p:spTree>
    <p:extLst>
      <p:ext uri="{BB962C8B-B14F-4D97-AF65-F5344CB8AC3E}">
        <p14:creationId xmlns:p14="http://schemas.microsoft.com/office/powerpoint/2010/main" val="24042020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495"/>
        <p:cNvGrpSpPr/>
        <p:nvPr/>
      </p:nvGrpSpPr>
      <p:grpSpPr>
        <a:xfrm>
          <a:off x="0" y="0"/>
          <a:ext cx="0" cy="0"/>
          <a:chOff x="0" y="0"/>
          <a:chExt cx="0" cy="0"/>
        </a:xfrm>
      </p:grpSpPr>
      <p:sp>
        <p:nvSpPr>
          <p:cNvPr id="1496" name="Google Shape;1496;p1"/>
          <p:cNvSpPr txBox="1">
            <a:spLocks noGrp="1"/>
          </p:cNvSpPr>
          <p:nvPr>
            <p:ph type="ctrTitle"/>
          </p:nvPr>
        </p:nvSpPr>
        <p:spPr>
          <a:xfrm>
            <a:off x="555298" y="1303744"/>
            <a:ext cx="5089050" cy="1781325"/>
          </a:xfrm>
          <a:prstGeom prst="rect">
            <a:avLst/>
          </a:prstGeom>
          <a:noFill/>
          <a:ln>
            <a:noFill/>
          </a:ln>
        </p:spPr>
        <p:txBody>
          <a:bodyPr spcFirstLastPara="1" wrap="square" lIns="0" tIns="0" rIns="0" bIns="0" anchor="t" anchorCtr="0">
            <a:noAutofit/>
          </a:bodyPr>
          <a:lstStyle/>
          <a:p>
            <a:pPr>
              <a:buClr>
                <a:srgbClr val="46E673"/>
              </a:buClr>
            </a:pPr>
            <a:r>
              <a:rPr lang="en-US"/>
              <a:t>randstad public services</a:t>
            </a:r>
            <a:endParaRPr/>
          </a:p>
        </p:txBody>
      </p:sp>
      <p:sp>
        <p:nvSpPr>
          <p:cNvPr id="1497" name="Google Shape;1497;p1"/>
          <p:cNvSpPr txBox="1">
            <a:spLocks noGrp="1"/>
          </p:cNvSpPr>
          <p:nvPr>
            <p:ph type="subTitle" idx="1"/>
          </p:nvPr>
        </p:nvSpPr>
        <p:spPr>
          <a:xfrm>
            <a:off x="555296" y="2122227"/>
            <a:ext cx="3957300" cy="677925"/>
          </a:xfrm>
          <a:prstGeom prst="rect">
            <a:avLst/>
          </a:prstGeom>
          <a:noFill/>
          <a:ln>
            <a:noFill/>
          </a:ln>
        </p:spPr>
        <p:txBody>
          <a:bodyPr spcFirstLastPara="1" wrap="square" lIns="0" tIns="0" rIns="0" bIns="0" anchor="t" anchorCtr="0">
            <a:noAutofit/>
          </a:bodyPr>
          <a:lstStyle/>
          <a:p>
            <a:pPr marL="0" indent="0">
              <a:spcBef>
                <a:spcPts val="0"/>
              </a:spcBef>
            </a:pPr>
            <a:r>
              <a:rPr lang="en-US" sz="1725" i="1"/>
              <a:t>working collaboratively with a partner provider to improve service outcomes and maximise student success by providing the right intervention, tracking data and promoting high aspirations.</a:t>
            </a:r>
            <a:endParaRPr sz="1725" i="1"/>
          </a:p>
        </p:txBody>
      </p:sp>
      <p:sp>
        <p:nvSpPr>
          <p:cNvPr id="1498" name="Google Shape;1498;p1"/>
          <p:cNvSpPr txBox="1">
            <a:spLocks noGrp="1"/>
          </p:cNvSpPr>
          <p:nvPr>
            <p:ph type="body" idx="2"/>
          </p:nvPr>
        </p:nvSpPr>
        <p:spPr>
          <a:xfrm>
            <a:off x="555300" y="4137160"/>
            <a:ext cx="3957300" cy="679500"/>
          </a:xfrm>
          <a:prstGeom prst="rect">
            <a:avLst/>
          </a:prstGeom>
          <a:noFill/>
          <a:ln>
            <a:noFill/>
          </a:ln>
        </p:spPr>
        <p:txBody>
          <a:bodyPr spcFirstLastPara="1" wrap="square" lIns="0" tIns="86400" rIns="0" bIns="0" anchor="t" anchorCtr="0">
            <a:noAutofit/>
          </a:bodyPr>
          <a:lstStyle/>
          <a:p>
            <a:pPr marL="0" indent="0"/>
            <a:r>
              <a:rPr lang="en-US" sz="1425">
                <a:solidFill>
                  <a:schemeClr val="lt1"/>
                </a:solidFill>
              </a:rPr>
              <a:t>hazel baxter</a:t>
            </a:r>
            <a:endParaRPr sz="1425">
              <a:solidFill>
                <a:schemeClr val="lt1"/>
              </a:solidFill>
            </a:endParaRPr>
          </a:p>
          <a:p>
            <a:pPr marL="0" indent="0"/>
            <a:r>
              <a:rPr lang="en-US" sz="1425">
                <a:solidFill>
                  <a:schemeClr val="lt1"/>
                </a:solidFill>
              </a:rPr>
              <a:t>client solutions director</a:t>
            </a:r>
            <a:endParaRPr sz="1425">
              <a:solidFill>
                <a:schemeClr val="lt1"/>
              </a:solidFill>
            </a:endParaRPr>
          </a:p>
          <a:p>
            <a:pPr marL="0" indent="0"/>
            <a:r>
              <a:rPr lang="en-US" sz="1425" u="sng">
                <a:solidFill>
                  <a:schemeClr val="lt1"/>
                </a:solidFill>
                <a:hlinkClick r:id="rId3">
                  <a:extLst>
                    <a:ext uri="{A12FA001-AC4F-418D-AE19-62706E023703}">
                      <ahyp:hlinkClr xmlns:ahyp="http://schemas.microsoft.com/office/drawing/2018/hyperlinkcolor" val="tx"/>
                    </a:ext>
                  </a:extLst>
                </a:hlinkClick>
              </a:rPr>
              <a:t>hazel.baxter@randstad.co.uk</a:t>
            </a:r>
            <a:r>
              <a:rPr lang="en-US" sz="1350"/>
              <a:t> </a:t>
            </a:r>
            <a:endParaRPr sz="135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502"/>
        <p:cNvGrpSpPr/>
        <p:nvPr/>
      </p:nvGrpSpPr>
      <p:grpSpPr>
        <a:xfrm>
          <a:off x="0" y="0"/>
          <a:ext cx="0" cy="0"/>
          <a:chOff x="0" y="0"/>
          <a:chExt cx="0" cy="0"/>
        </a:xfrm>
      </p:grpSpPr>
      <p:sp>
        <p:nvSpPr>
          <p:cNvPr id="1503" name="Google Shape;1503;p3"/>
          <p:cNvSpPr/>
          <p:nvPr/>
        </p:nvSpPr>
        <p:spPr>
          <a:xfrm>
            <a:off x="5612400" y="1506506"/>
            <a:ext cx="3368475" cy="3769425"/>
          </a:xfrm>
          <a:prstGeom prst="roundRect">
            <a:avLst>
              <a:gd name="adj" fmla="val 2060"/>
            </a:avLst>
          </a:prstGeom>
          <a:solidFill>
            <a:schemeClr val="lt1"/>
          </a:solidFill>
          <a:ln w="19050" cap="flat" cmpd="sng">
            <a:solidFill>
              <a:schemeClr val="dk1"/>
            </a:solidFill>
            <a:prstDash val="dot"/>
            <a:round/>
            <a:headEnd type="none" w="sm" len="sm"/>
            <a:tailEnd type="none" w="sm" len="sm"/>
          </a:ln>
        </p:spPr>
        <p:txBody>
          <a:bodyPr spcFirstLastPara="1" wrap="square" lIns="91425" tIns="91425" rIns="91425" bIns="91425" anchor="ctr" anchorCtr="0">
            <a:noAutofit/>
          </a:bodyPr>
          <a:lstStyle/>
          <a:p>
            <a:pPr>
              <a:buSzPts val="1400"/>
            </a:pPr>
            <a:endParaRPr sz="1050"/>
          </a:p>
        </p:txBody>
      </p:sp>
      <p:sp>
        <p:nvSpPr>
          <p:cNvPr id="1504" name="Google Shape;1504;p3"/>
          <p:cNvSpPr txBox="1"/>
          <p:nvPr/>
        </p:nvSpPr>
        <p:spPr>
          <a:xfrm>
            <a:off x="434400" y="1230100"/>
            <a:ext cx="4724100" cy="1080000"/>
          </a:xfrm>
          <a:prstGeom prst="rect">
            <a:avLst/>
          </a:prstGeom>
          <a:noFill/>
          <a:ln>
            <a:noFill/>
          </a:ln>
        </p:spPr>
        <p:txBody>
          <a:bodyPr spcFirstLastPara="1" wrap="square" lIns="0" tIns="0" rIns="0" bIns="0" anchor="t" anchorCtr="0">
            <a:noAutofit/>
          </a:bodyPr>
          <a:lstStyle/>
          <a:p>
            <a:pPr>
              <a:lnSpc>
                <a:spcPct val="101000"/>
              </a:lnSpc>
              <a:buClr>
                <a:schemeClr val="lt1"/>
              </a:buClr>
              <a:buSzPts val="1500"/>
            </a:pPr>
            <a:r>
              <a:rPr lang="en-US" sz="2700">
                <a:solidFill>
                  <a:schemeClr val="dk1"/>
                </a:solidFill>
                <a:latin typeface="Tahoma"/>
                <a:ea typeface="Tahoma"/>
                <a:cs typeface="Tahoma"/>
                <a:sym typeface="Tahoma"/>
              </a:rPr>
              <a:t>randstad public services:</a:t>
            </a:r>
            <a:br>
              <a:rPr lang="en-US" sz="2400">
                <a:solidFill>
                  <a:schemeClr val="lt1"/>
                </a:solidFill>
                <a:latin typeface="Tahoma"/>
                <a:ea typeface="Tahoma"/>
                <a:cs typeface="Tahoma"/>
                <a:sym typeface="Tahoma"/>
              </a:rPr>
            </a:br>
            <a:r>
              <a:rPr lang="en-US" sz="2100">
                <a:solidFill>
                  <a:schemeClr val="dk2"/>
                </a:solidFill>
                <a:latin typeface="Tahoma"/>
                <a:ea typeface="Tahoma"/>
                <a:cs typeface="Tahoma"/>
                <a:sym typeface="Tahoma"/>
              </a:rPr>
              <a:t>national specialist support provider for students.</a:t>
            </a:r>
            <a:endParaRPr sz="1575">
              <a:solidFill>
                <a:schemeClr val="dk2"/>
              </a:solidFill>
              <a:latin typeface="Tahoma"/>
              <a:ea typeface="Tahoma"/>
              <a:cs typeface="Tahoma"/>
              <a:sym typeface="Tahoma"/>
            </a:endParaRPr>
          </a:p>
          <a:p>
            <a:pPr>
              <a:lnSpc>
                <a:spcPct val="95000"/>
              </a:lnSpc>
              <a:buSzPts val="2700"/>
            </a:pPr>
            <a:endParaRPr sz="2025">
              <a:solidFill>
                <a:srgbClr val="FFFFFF"/>
              </a:solidFill>
              <a:latin typeface="Tahoma"/>
              <a:ea typeface="Tahoma"/>
              <a:cs typeface="Tahoma"/>
              <a:sym typeface="Tahoma"/>
            </a:endParaRPr>
          </a:p>
        </p:txBody>
      </p:sp>
      <p:sp>
        <p:nvSpPr>
          <p:cNvPr id="1505" name="Google Shape;1505;p3"/>
          <p:cNvSpPr txBox="1"/>
          <p:nvPr/>
        </p:nvSpPr>
        <p:spPr>
          <a:xfrm>
            <a:off x="5875750" y="1658200"/>
            <a:ext cx="2767500" cy="273825"/>
          </a:xfrm>
          <a:prstGeom prst="rect">
            <a:avLst/>
          </a:prstGeom>
          <a:noFill/>
          <a:ln>
            <a:noFill/>
          </a:ln>
        </p:spPr>
        <p:txBody>
          <a:bodyPr spcFirstLastPara="1" wrap="square" lIns="0" tIns="0" rIns="0" bIns="0" anchor="t" anchorCtr="0">
            <a:noAutofit/>
          </a:bodyPr>
          <a:lstStyle/>
          <a:p>
            <a:pPr>
              <a:lnSpc>
                <a:spcPct val="95000"/>
              </a:lnSpc>
              <a:buSzPts val="2400"/>
            </a:pPr>
            <a:endParaRPr sz="1800">
              <a:solidFill>
                <a:schemeClr val="dk1"/>
              </a:solidFill>
              <a:latin typeface="Tahoma"/>
              <a:ea typeface="Tahoma"/>
              <a:cs typeface="Tahoma"/>
              <a:sym typeface="Tahoma"/>
            </a:endParaRPr>
          </a:p>
          <a:p>
            <a:pPr>
              <a:lnSpc>
                <a:spcPct val="101000"/>
              </a:lnSpc>
              <a:buSzPts val="2400"/>
            </a:pPr>
            <a:endParaRPr sz="1800">
              <a:solidFill>
                <a:schemeClr val="accent2"/>
              </a:solidFill>
              <a:latin typeface="Tahoma"/>
              <a:ea typeface="Tahoma"/>
              <a:cs typeface="Tahoma"/>
              <a:sym typeface="Tahoma"/>
            </a:endParaRPr>
          </a:p>
        </p:txBody>
      </p:sp>
      <p:sp>
        <p:nvSpPr>
          <p:cNvPr id="1506" name="Google Shape;1506;p3"/>
          <p:cNvSpPr txBox="1"/>
          <p:nvPr/>
        </p:nvSpPr>
        <p:spPr>
          <a:xfrm>
            <a:off x="434389" y="2540638"/>
            <a:ext cx="819900" cy="578475"/>
          </a:xfrm>
          <a:prstGeom prst="rect">
            <a:avLst/>
          </a:prstGeom>
          <a:noFill/>
          <a:ln>
            <a:noFill/>
          </a:ln>
        </p:spPr>
        <p:txBody>
          <a:bodyPr spcFirstLastPara="1" wrap="square" lIns="0" tIns="0" rIns="0" bIns="0" anchor="t" anchorCtr="0">
            <a:noAutofit/>
          </a:bodyPr>
          <a:lstStyle/>
          <a:p>
            <a:pPr>
              <a:buSzPts val="2900"/>
            </a:pPr>
            <a:r>
              <a:rPr lang="en-US" sz="2175">
                <a:solidFill>
                  <a:srgbClr val="FFB511"/>
                </a:solidFill>
                <a:latin typeface="Tahoma"/>
                <a:ea typeface="Tahoma"/>
                <a:cs typeface="Tahoma"/>
                <a:sym typeface="Tahoma"/>
              </a:rPr>
              <a:t>29</a:t>
            </a:r>
            <a:endParaRPr sz="2175">
              <a:solidFill>
                <a:srgbClr val="FFB511"/>
              </a:solidFill>
              <a:latin typeface="Tahoma"/>
              <a:ea typeface="Tahoma"/>
              <a:cs typeface="Tahoma"/>
              <a:sym typeface="Tahoma"/>
            </a:endParaRPr>
          </a:p>
          <a:p>
            <a:pPr>
              <a:buSzPts val="1700"/>
            </a:pPr>
            <a:r>
              <a:rPr lang="en-US" sz="1275">
                <a:solidFill>
                  <a:schemeClr val="dk1"/>
                </a:solidFill>
                <a:latin typeface="Tahoma"/>
                <a:ea typeface="Tahoma"/>
                <a:cs typeface="Tahoma"/>
                <a:sym typeface="Tahoma"/>
              </a:rPr>
              <a:t>years experience</a:t>
            </a:r>
            <a:endParaRPr sz="1275">
              <a:solidFill>
                <a:schemeClr val="dk1"/>
              </a:solidFill>
              <a:latin typeface="Tahoma"/>
              <a:ea typeface="Tahoma"/>
              <a:cs typeface="Tahoma"/>
              <a:sym typeface="Tahoma"/>
            </a:endParaRPr>
          </a:p>
        </p:txBody>
      </p:sp>
      <p:sp>
        <p:nvSpPr>
          <p:cNvPr id="1507" name="Google Shape;1507;p3"/>
          <p:cNvSpPr txBox="1"/>
          <p:nvPr/>
        </p:nvSpPr>
        <p:spPr>
          <a:xfrm>
            <a:off x="2040547" y="2540638"/>
            <a:ext cx="1197225" cy="578475"/>
          </a:xfrm>
          <a:prstGeom prst="rect">
            <a:avLst/>
          </a:prstGeom>
          <a:noFill/>
          <a:ln>
            <a:noFill/>
          </a:ln>
        </p:spPr>
        <p:txBody>
          <a:bodyPr spcFirstLastPara="1" wrap="square" lIns="0" tIns="0" rIns="0" bIns="0" anchor="t" anchorCtr="0">
            <a:noAutofit/>
          </a:bodyPr>
          <a:lstStyle/>
          <a:p>
            <a:pPr>
              <a:buSzPts val="2900"/>
            </a:pPr>
            <a:r>
              <a:rPr lang="en-US" sz="2175">
                <a:solidFill>
                  <a:srgbClr val="FFB511"/>
                </a:solidFill>
                <a:latin typeface="Tahoma"/>
                <a:ea typeface="Tahoma"/>
                <a:cs typeface="Tahoma"/>
                <a:sym typeface="Tahoma"/>
              </a:rPr>
              <a:t>85,000 </a:t>
            </a:r>
            <a:endParaRPr sz="2175">
              <a:solidFill>
                <a:srgbClr val="FFB511"/>
              </a:solidFill>
              <a:latin typeface="Tahoma"/>
              <a:ea typeface="Tahoma"/>
              <a:cs typeface="Tahoma"/>
              <a:sym typeface="Tahoma"/>
            </a:endParaRPr>
          </a:p>
          <a:p>
            <a:pPr>
              <a:buSzPts val="1700"/>
            </a:pPr>
            <a:r>
              <a:rPr lang="en-US" sz="1275">
                <a:solidFill>
                  <a:schemeClr val="dk1"/>
                </a:solidFill>
                <a:latin typeface="Tahoma"/>
                <a:ea typeface="Tahoma"/>
                <a:cs typeface="Tahoma"/>
                <a:sym typeface="Tahoma"/>
              </a:rPr>
              <a:t>students supported</a:t>
            </a:r>
            <a:endParaRPr sz="525">
              <a:solidFill>
                <a:schemeClr val="dk1"/>
              </a:solidFill>
              <a:latin typeface="Tahoma"/>
              <a:ea typeface="Tahoma"/>
              <a:cs typeface="Tahoma"/>
              <a:sym typeface="Tahoma"/>
            </a:endParaRPr>
          </a:p>
        </p:txBody>
      </p:sp>
      <p:sp>
        <p:nvSpPr>
          <p:cNvPr id="1508" name="Google Shape;1508;p3"/>
          <p:cNvSpPr txBox="1"/>
          <p:nvPr/>
        </p:nvSpPr>
        <p:spPr>
          <a:xfrm>
            <a:off x="3865625" y="2561338"/>
            <a:ext cx="1245375" cy="537075"/>
          </a:xfrm>
          <a:prstGeom prst="rect">
            <a:avLst/>
          </a:prstGeom>
          <a:noFill/>
          <a:ln>
            <a:noFill/>
          </a:ln>
        </p:spPr>
        <p:txBody>
          <a:bodyPr spcFirstLastPara="1" wrap="square" lIns="0" tIns="0" rIns="0" bIns="0" anchor="t" anchorCtr="0">
            <a:noAutofit/>
          </a:bodyPr>
          <a:lstStyle/>
          <a:p>
            <a:pPr>
              <a:buSzPts val="2900"/>
            </a:pPr>
            <a:r>
              <a:rPr lang="en-US" sz="2175">
                <a:solidFill>
                  <a:srgbClr val="FFB511"/>
                </a:solidFill>
                <a:latin typeface="Tahoma"/>
                <a:ea typeface="Tahoma"/>
                <a:cs typeface="Tahoma"/>
                <a:sym typeface="Tahoma"/>
              </a:rPr>
              <a:t>1 million</a:t>
            </a:r>
            <a:endParaRPr sz="2175">
              <a:solidFill>
                <a:srgbClr val="FFB511"/>
              </a:solidFill>
              <a:latin typeface="Tahoma"/>
              <a:ea typeface="Tahoma"/>
              <a:cs typeface="Tahoma"/>
              <a:sym typeface="Tahoma"/>
            </a:endParaRPr>
          </a:p>
          <a:p>
            <a:pPr>
              <a:buSzPts val="1700"/>
            </a:pPr>
            <a:r>
              <a:rPr lang="en-US" sz="1275">
                <a:solidFill>
                  <a:schemeClr val="dk1"/>
                </a:solidFill>
                <a:latin typeface="Tahoma"/>
                <a:ea typeface="Tahoma"/>
                <a:cs typeface="Tahoma"/>
                <a:sym typeface="Tahoma"/>
              </a:rPr>
              <a:t>hours of tuition delivered</a:t>
            </a:r>
            <a:endParaRPr sz="525">
              <a:solidFill>
                <a:schemeClr val="dk1"/>
              </a:solidFill>
              <a:latin typeface="Tahoma"/>
              <a:ea typeface="Tahoma"/>
              <a:cs typeface="Tahoma"/>
              <a:sym typeface="Tahoma"/>
            </a:endParaRPr>
          </a:p>
        </p:txBody>
      </p:sp>
      <p:sp>
        <p:nvSpPr>
          <p:cNvPr id="1509" name="Google Shape;1509;p3"/>
          <p:cNvSpPr txBox="1"/>
          <p:nvPr/>
        </p:nvSpPr>
        <p:spPr>
          <a:xfrm>
            <a:off x="434400" y="3474756"/>
            <a:ext cx="1453725" cy="578475"/>
          </a:xfrm>
          <a:prstGeom prst="rect">
            <a:avLst/>
          </a:prstGeom>
          <a:noFill/>
          <a:ln>
            <a:noFill/>
          </a:ln>
        </p:spPr>
        <p:txBody>
          <a:bodyPr spcFirstLastPara="1" wrap="square" lIns="0" tIns="0" rIns="0" bIns="0" anchor="t" anchorCtr="0">
            <a:noAutofit/>
          </a:bodyPr>
          <a:lstStyle/>
          <a:p>
            <a:pPr>
              <a:buSzPts val="2900"/>
            </a:pPr>
            <a:r>
              <a:rPr lang="en-US" sz="2175">
                <a:solidFill>
                  <a:srgbClr val="FFB511"/>
                </a:solidFill>
                <a:latin typeface="Tahoma"/>
                <a:ea typeface="Tahoma"/>
                <a:cs typeface="Tahoma"/>
                <a:sym typeface="Tahoma"/>
              </a:rPr>
              <a:t>400</a:t>
            </a:r>
            <a:r>
              <a:rPr lang="en-US" sz="1575">
                <a:solidFill>
                  <a:schemeClr val="lt1"/>
                </a:solidFill>
                <a:latin typeface="Tahoma"/>
                <a:ea typeface="Tahoma"/>
                <a:cs typeface="Tahoma"/>
                <a:sym typeface="Tahoma"/>
              </a:rPr>
              <a:t> </a:t>
            </a:r>
            <a:endParaRPr sz="1575">
              <a:solidFill>
                <a:schemeClr val="lt1"/>
              </a:solidFill>
              <a:latin typeface="Tahoma"/>
              <a:ea typeface="Tahoma"/>
              <a:cs typeface="Tahoma"/>
              <a:sym typeface="Tahoma"/>
            </a:endParaRPr>
          </a:p>
          <a:p>
            <a:pPr>
              <a:buSzPts val="1700"/>
            </a:pPr>
            <a:r>
              <a:rPr lang="en-US" sz="1275">
                <a:solidFill>
                  <a:schemeClr val="dk1"/>
                </a:solidFill>
                <a:latin typeface="Tahoma"/>
                <a:ea typeface="Tahoma"/>
                <a:cs typeface="Tahoma"/>
                <a:sym typeface="Tahoma"/>
              </a:rPr>
              <a:t>HE institutions</a:t>
            </a:r>
            <a:endParaRPr sz="1275">
              <a:solidFill>
                <a:schemeClr val="dk1"/>
              </a:solidFill>
              <a:latin typeface="Tahoma"/>
              <a:ea typeface="Tahoma"/>
              <a:cs typeface="Tahoma"/>
              <a:sym typeface="Tahoma"/>
            </a:endParaRPr>
          </a:p>
        </p:txBody>
      </p:sp>
      <p:sp>
        <p:nvSpPr>
          <p:cNvPr id="1510" name="Google Shape;1510;p3"/>
          <p:cNvSpPr txBox="1"/>
          <p:nvPr/>
        </p:nvSpPr>
        <p:spPr>
          <a:xfrm>
            <a:off x="1943025" y="3474763"/>
            <a:ext cx="1628325" cy="578475"/>
          </a:xfrm>
          <a:prstGeom prst="rect">
            <a:avLst/>
          </a:prstGeom>
          <a:noFill/>
          <a:ln>
            <a:noFill/>
          </a:ln>
        </p:spPr>
        <p:txBody>
          <a:bodyPr spcFirstLastPara="1" wrap="square" lIns="0" tIns="0" rIns="0" bIns="0" anchor="t" anchorCtr="0">
            <a:noAutofit/>
          </a:bodyPr>
          <a:lstStyle/>
          <a:p>
            <a:pPr>
              <a:buSzPts val="2900"/>
            </a:pPr>
            <a:r>
              <a:rPr lang="en-US" sz="2175">
                <a:solidFill>
                  <a:srgbClr val="FFB511"/>
                </a:solidFill>
                <a:latin typeface="Tahoma"/>
                <a:ea typeface="Tahoma"/>
                <a:cs typeface="Tahoma"/>
                <a:sym typeface="Tahoma"/>
              </a:rPr>
              <a:t>30,000 </a:t>
            </a:r>
            <a:endParaRPr sz="2175">
              <a:solidFill>
                <a:srgbClr val="FFB511"/>
              </a:solidFill>
              <a:latin typeface="Tahoma"/>
              <a:ea typeface="Tahoma"/>
              <a:cs typeface="Tahoma"/>
              <a:sym typeface="Tahoma"/>
            </a:endParaRPr>
          </a:p>
          <a:p>
            <a:pPr>
              <a:buSzPts val="1700"/>
            </a:pPr>
            <a:r>
              <a:rPr lang="en-US" sz="1275">
                <a:solidFill>
                  <a:schemeClr val="dk1"/>
                </a:solidFill>
                <a:latin typeface="Tahoma"/>
                <a:ea typeface="Tahoma"/>
                <a:cs typeface="Tahoma"/>
                <a:sym typeface="Tahoma"/>
              </a:rPr>
              <a:t>HE students supported</a:t>
            </a:r>
            <a:endParaRPr sz="525">
              <a:solidFill>
                <a:schemeClr val="dk1"/>
              </a:solidFill>
              <a:latin typeface="Tahoma"/>
              <a:ea typeface="Tahoma"/>
              <a:cs typeface="Tahoma"/>
              <a:sym typeface="Tahoma"/>
            </a:endParaRPr>
          </a:p>
        </p:txBody>
      </p:sp>
      <p:sp>
        <p:nvSpPr>
          <p:cNvPr id="1511" name="Google Shape;1511;p3"/>
          <p:cNvSpPr txBox="1"/>
          <p:nvPr/>
        </p:nvSpPr>
        <p:spPr>
          <a:xfrm>
            <a:off x="3889625" y="3474756"/>
            <a:ext cx="1628325" cy="578475"/>
          </a:xfrm>
          <a:prstGeom prst="rect">
            <a:avLst/>
          </a:prstGeom>
          <a:noFill/>
          <a:ln>
            <a:noFill/>
          </a:ln>
        </p:spPr>
        <p:txBody>
          <a:bodyPr spcFirstLastPara="1" wrap="square" lIns="0" tIns="0" rIns="0" bIns="0" anchor="t" anchorCtr="0">
            <a:noAutofit/>
          </a:bodyPr>
          <a:lstStyle/>
          <a:p>
            <a:pPr>
              <a:buSzPts val="2900"/>
            </a:pPr>
            <a:r>
              <a:rPr lang="en-US" sz="2175">
                <a:solidFill>
                  <a:srgbClr val="FFB511"/>
                </a:solidFill>
                <a:latin typeface="Tahoma"/>
                <a:ea typeface="Tahoma"/>
                <a:cs typeface="Tahoma"/>
                <a:sym typeface="Tahoma"/>
              </a:rPr>
              <a:t>200,000</a:t>
            </a:r>
            <a:endParaRPr sz="2175">
              <a:solidFill>
                <a:srgbClr val="FFB511"/>
              </a:solidFill>
              <a:latin typeface="Tahoma"/>
              <a:ea typeface="Tahoma"/>
              <a:cs typeface="Tahoma"/>
              <a:sym typeface="Tahoma"/>
            </a:endParaRPr>
          </a:p>
          <a:p>
            <a:pPr>
              <a:buSzPts val="1700"/>
            </a:pPr>
            <a:r>
              <a:rPr lang="en-US" sz="1275">
                <a:solidFill>
                  <a:schemeClr val="dk1"/>
                </a:solidFill>
                <a:latin typeface="Tahoma"/>
                <a:ea typeface="Tahoma"/>
                <a:cs typeface="Tahoma"/>
                <a:sym typeface="Tahoma"/>
              </a:rPr>
              <a:t>specialist candidates</a:t>
            </a:r>
            <a:endParaRPr sz="1275">
              <a:solidFill>
                <a:schemeClr val="dk1"/>
              </a:solidFill>
              <a:latin typeface="Tahoma"/>
              <a:ea typeface="Tahoma"/>
              <a:cs typeface="Tahoma"/>
              <a:sym typeface="Tahoma"/>
            </a:endParaRPr>
          </a:p>
        </p:txBody>
      </p:sp>
      <p:sp>
        <p:nvSpPr>
          <p:cNvPr id="1512" name="Google Shape;1512;p3"/>
          <p:cNvSpPr txBox="1"/>
          <p:nvPr/>
        </p:nvSpPr>
        <p:spPr>
          <a:xfrm>
            <a:off x="3762844" y="4246388"/>
            <a:ext cx="1755000" cy="1523464"/>
          </a:xfrm>
          <a:prstGeom prst="rect">
            <a:avLst/>
          </a:prstGeom>
          <a:noFill/>
          <a:ln>
            <a:noFill/>
          </a:ln>
        </p:spPr>
        <p:txBody>
          <a:bodyPr spcFirstLastPara="1" wrap="square" lIns="91425" tIns="91425" rIns="91425" bIns="91425" anchor="t" anchorCtr="0">
            <a:spAutoFit/>
          </a:bodyPr>
          <a:lstStyle/>
          <a:p>
            <a:pPr>
              <a:buSzPts val="2900"/>
            </a:pPr>
            <a:r>
              <a:rPr lang="en-US" sz="2175">
                <a:solidFill>
                  <a:srgbClr val="FFB511"/>
                </a:solidFill>
                <a:latin typeface="Tahoma"/>
                <a:ea typeface="Tahoma"/>
                <a:cs typeface="Tahoma"/>
                <a:sym typeface="Tahoma"/>
              </a:rPr>
              <a:t>24,000</a:t>
            </a:r>
            <a:endParaRPr sz="2175">
              <a:solidFill>
                <a:srgbClr val="FFB511"/>
              </a:solidFill>
              <a:latin typeface="Tahoma"/>
              <a:ea typeface="Tahoma"/>
              <a:cs typeface="Tahoma"/>
              <a:sym typeface="Tahoma"/>
            </a:endParaRPr>
          </a:p>
          <a:p>
            <a:pPr>
              <a:buSzPts val="1700"/>
            </a:pPr>
            <a:r>
              <a:rPr lang="en-US" sz="1275">
                <a:solidFill>
                  <a:schemeClr val="dk1"/>
                </a:solidFill>
                <a:latin typeface="Tahoma"/>
                <a:ea typeface="Tahoma"/>
                <a:cs typeface="Tahoma"/>
                <a:sym typeface="Tahoma"/>
              </a:rPr>
              <a:t>people placed into apprenticeships and early career frameworks</a:t>
            </a:r>
            <a:endParaRPr sz="525">
              <a:solidFill>
                <a:schemeClr val="dk1"/>
              </a:solidFill>
              <a:latin typeface="Tahoma"/>
              <a:ea typeface="Tahoma"/>
              <a:cs typeface="Tahoma"/>
              <a:sym typeface="Tahoma"/>
            </a:endParaRPr>
          </a:p>
          <a:p>
            <a:pPr>
              <a:buSzPts val="1900"/>
            </a:pPr>
            <a:endParaRPr sz="1425">
              <a:latin typeface="Tahoma"/>
              <a:ea typeface="Tahoma"/>
              <a:cs typeface="Tahoma"/>
              <a:sym typeface="Tahoma"/>
            </a:endParaRPr>
          </a:p>
        </p:txBody>
      </p:sp>
      <p:sp>
        <p:nvSpPr>
          <p:cNvPr id="1513" name="Google Shape;1513;p3"/>
          <p:cNvSpPr txBox="1"/>
          <p:nvPr/>
        </p:nvSpPr>
        <p:spPr>
          <a:xfrm>
            <a:off x="434397" y="4408888"/>
            <a:ext cx="1197225" cy="578475"/>
          </a:xfrm>
          <a:prstGeom prst="rect">
            <a:avLst/>
          </a:prstGeom>
          <a:noFill/>
          <a:ln>
            <a:noFill/>
          </a:ln>
        </p:spPr>
        <p:txBody>
          <a:bodyPr spcFirstLastPara="1" wrap="square" lIns="0" tIns="0" rIns="0" bIns="0" anchor="t" anchorCtr="0">
            <a:noAutofit/>
          </a:bodyPr>
          <a:lstStyle/>
          <a:p>
            <a:pPr>
              <a:buSzPts val="2900"/>
            </a:pPr>
            <a:r>
              <a:rPr lang="en-US" sz="2175">
                <a:solidFill>
                  <a:srgbClr val="FFB511"/>
                </a:solidFill>
                <a:latin typeface="Tahoma"/>
                <a:ea typeface="Tahoma"/>
                <a:cs typeface="Tahoma"/>
                <a:sym typeface="Tahoma"/>
              </a:rPr>
              <a:t>4,500</a:t>
            </a:r>
            <a:endParaRPr sz="1575">
              <a:solidFill>
                <a:schemeClr val="lt1"/>
              </a:solidFill>
              <a:latin typeface="Tahoma"/>
              <a:ea typeface="Tahoma"/>
              <a:cs typeface="Tahoma"/>
              <a:sym typeface="Tahoma"/>
            </a:endParaRPr>
          </a:p>
          <a:p>
            <a:pPr>
              <a:buSzPts val="1700"/>
            </a:pPr>
            <a:r>
              <a:rPr lang="en-US" sz="1275">
                <a:solidFill>
                  <a:schemeClr val="dk1"/>
                </a:solidFill>
                <a:latin typeface="Tahoma"/>
                <a:ea typeface="Tahoma"/>
                <a:cs typeface="Tahoma"/>
                <a:sym typeface="Tahoma"/>
              </a:rPr>
              <a:t>school’s worked with this academic year</a:t>
            </a:r>
            <a:endParaRPr sz="1275">
              <a:solidFill>
                <a:schemeClr val="dk1"/>
              </a:solidFill>
              <a:latin typeface="Tahoma"/>
              <a:ea typeface="Tahoma"/>
              <a:cs typeface="Tahoma"/>
              <a:sym typeface="Tahoma"/>
            </a:endParaRPr>
          </a:p>
        </p:txBody>
      </p:sp>
      <p:sp>
        <p:nvSpPr>
          <p:cNvPr id="1514" name="Google Shape;1514;p3"/>
          <p:cNvSpPr txBox="1"/>
          <p:nvPr/>
        </p:nvSpPr>
        <p:spPr>
          <a:xfrm>
            <a:off x="1888152" y="4408888"/>
            <a:ext cx="2041875" cy="578475"/>
          </a:xfrm>
          <a:prstGeom prst="rect">
            <a:avLst/>
          </a:prstGeom>
          <a:noFill/>
          <a:ln>
            <a:noFill/>
          </a:ln>
        </p:spPr>
        <p:txBody>
          <a:bodyPr spcFirstLastPara="1" wrap="square" lIns="0" tIns="0" rIns="0" bIns="0" anchor="t" anchorCtr="0">
            <a:noAutofit/>
          </a:bodyPr>
          <a:lstStyle/>
          <a:p>
            <a:pPr>
              <a:buSzPts val="1600"/>
            </a:pPr>
            <a:endParaRPr sz="1200">
              <a:solidFill>
                <a:schemeClr val="lt1"/>
              </a:solidFill>
              <a:latin typeface="Tahoma"/>
              <a:ea typeface="Tahoma"/>
              <a:cs typeface="Tahoma"/>
              <a:sym typeface="Tahoma"/>
            </a:endParaRPr>
          </a:p>
        </p:txBody>
      </p:sp>
      <p:pic>
        <p:nvPicPr>
          <p:cNvPr id="1515" name="Google Shape;1515;p3"/>
          <p:cNvPicPr preferRelativeResize="0"/>
          <p:nvPr/>
        </p:nvPicPr>
        <p:blipFill rotWithShape="1">
          <a:blip r:embed="rId3">
            <a:alphaModFix/>
          </a:blip>
          <a:srcRect l="3175"/>
          <a:stretch/>
        </p:blipFill>
        <p:spPr>
          <a:xfrm>
            <a:off x="5860276" y="1620226"/>
            <a:ext cx="1576856" cy="964856"/>
          </a:xfrm>
          <a:prstGeom prst="rect">
            <a:avLst/>
          </a:prstGeom>
          <a:noFill/>
          <a:ln>
            <a:noFill/>
          </a:ln>
        </p:spPr>
      </p:pic>
      <p:pic>
        <p:nvPicPr>
          <p:cNvPr id="1516" name="Google Shape;1516;p3"/>
          <p:cNvPicPr preferRelativeResize="0"/>
          <p:nvPr/>
        </p:nvPicPr>
        <p:blipFill rotWithShape="1">
          <a:blip r:embed="rId4">
            <a:alphaModFix/>
          </a:blip>
          <a:srcRect/>
          <a:stretch/>
        </p:blipFill>
        <p:spPr>
          <a:xfrm>
            <a:off x="5836438" y="4540823"/>
            <a:ext cx="2846125" cy="647175"/>
          </a:xfrm>
          <a:prstGeom prst="rect">
            <a:avLst/>
          </a:prstGeom>
          <a:noFill/>
          <a:ln>
            <a:noFill/>
          </a:ln>
        </p:spPr>
      </p:pic>
      <p:pic>
        <p:nvPicPr>
          <p:cNvPr id="1517" name="Google Shape;1517;p3"/>
          <p:cNvPicPr preferRelativeResize="0"/>
          <p:nvPr/>
        </p:nvPicPr>
        <p:blipFill rotWithShape="1">
          <a:blip r:embed="rId5">
            <a:alphaModFix/>
          </a:blip>
          <a:srcRect/>
          <a:stretch/>
        </p:blipFill>
        <p:spPr>
          <a:xfrm>
            <a:off x="5926988" y="2774494"/>
            <a:ext cx="1576856" cy="495206"/>
          </a:xfrm>
          <a:prstGeom prst="rect">
            <a:avLst/>
          </a:prstGeom>
          <a:noFill/>
          <a:ln>
            <a:noFill/>
          </a:ln>
        </p:spPr>
      </p:pic>
      <p:pic>
        <p:nvPicPr>
          <p:cNvPr id="1518" name="Google Shape;1518;p3"/>
          <p:cNvPicPr preferRelativeResize="0"/>
          <p:nvPr/>
        </p:nvPicPr>
        <p:blipFill rotWithShape="1">
          <a:blip r:embed="rId6">
            <a:alphaModFix/>
          </a:blip>
          <a:srcRect/>
          <a:stretch/>
        </p:blipFill>
        <p:spPr>
          <a:xfrm>
            <a:off x="7736863" y="3576538"/>
            <a:ext cx="1245300" cy="809412"/>
          </a:xfrm>
          <a:prstGeom prst="rect">
            <a:avLst/>
          </a:prstGeom>
          <a:noFill/>
          <a:ln>
            <a:noFill/>
          </a:ln>
        </p:spPr>
      </p:pic>
      <p:pic>
        <p:nvPicPr>
          <p:cNvPr id="1519" name="Google Shape;1519;p3"/>
          <p:cNvPicPr preferRelativeResize="0"/>
          <p:nvPr/>
        </p:nvPicPr>
        <p:blipFill rotWithShape="1">
          <a:blip r:embed="rId7">
            <a:alphaModFix/>
          </a:blip>
          <a:srcRect/>
          <a:stretch/>
        </p:blipFill>
        <p:spPr>
          <a:xfrm>
            <a:off x="7736869" y="1620225"/>
            <a:ext cx="1046875" cy="1080026"/>
          </a:xfrm>
          <a:prstGeom prst="rect">
            <a:avLst/>
          </a:prstGeom>
          <a:noFill/>
          <a:ln>
            <a:noFill/>
          </a:ln>
        </p:spPr>
      </p:pic>
      <p:pic>
        <p:nvPicPr>
          <p:cNvPr id="1520" name="Google Shape;1520;p3"/>
          <p:cNvPicPr preferRelativeResize="0"/>
          <p:nvPr/>
        </p:nvPicPr>
        <p:blipFill rotWithShape="1">
          <a:blip r:embed="rId8">
            <a:alphaModFix/>
          </a:blip>
          <a:srcRect/>
          <a:stretch/>
        </p:blipFill>
        <p:spPr>
          <a:xfrm>
            <a:off x="5670082" y="3498817"/>
            <a:ext cx="964850" cy="964850"/>
          </a:xfrm>
          <a:prstGeom prst="rect">
            <a:avLst/>
          </a:prstGeom>
          <a:noFill/>
          <a:ln>
            <a:noFill/>
          </a:ln>
        </p:spPr>
      </p:pic>
      <p:sp>
        <p:nvSpPr>
          <p:cNvPr id="1521" name="Google Shape;1521;p3"/>
          <p:cNvSpPr txBox="1"/>
          <p:nvPr/>
        </p:nvSpPr>
        <p:spPr>
          <a:xfrm>
            <a:off x="1982294" y="4385944"/>
            <a:ext cx="1628325" cy="578475"/>
          </a:xfrm>
          <a:prstGeom prst="rect">
            <a:avLst/>
          </a:prstGeom>
          <a:noFill/>
          <a:ln>
            <a:noFill/>
          </a:ln>
        </p:spPr>
        <p:txBody>
          <a:bodyPr spcFirstLastPara="1" wrap="square" lIns="0" tIns="0" rIns="0" bIns="0" anchor="t" anchorCtr="0">
            <a:noAutofit/>
          </a:bodyPr>
          <a:lstStyle/>
          <a:p>
            <a:pPr>
              <a:buSzPts val="2900"/>
            </a:pPr>
            <a:r>
              <a:rPr lang="en-US" sz="2175">
                <a:solidFill>
                  <a:srgbClr val="FFB511"/>
                </a:solidFill>
                <a:latin typeface="Tahoma"/>
                <a:ea typeface="Tahoma"/>
                <a:cs typeface="Tahoma"/>
                <a:sym typeface="Tahoma"/>
              </a:rPr>
              <a:t>145 </a:t>
            </a:r>
            <a:endParaRPr sz="2175">
              <a:solidFill>
                <a:srgbClr val="FFB511"/>
              </a:solidFill>
              <a:latin typeface="Tahoma"/>
              <a:ea typeface="Tahoma"/>
              <a:cs typeface="Tahoma"/>
              <a:sym typeface="Tahoma"/>
            </a:endParaRPr>
          </a:p>
          <a:p>
            <a:pPr>
              <a:buSzPts val="1700"/>
            </a:pPr>
            <a:r>
              <a:rPr lang="en-US" sz="1275">
                <a:solidFill>
                  <a:schemeClr val="dk1"/>
                </a:solidFill>
                <a:latin typeface="Tahoma"/>
                <a:ea typeface="Tahoma"/>
                <a:cs typeface="Tahoma"/>
                <a:sym typeface="Tahoma"/>
              </a:rPr>
              <a:t>local authorities providing tuition and mentoring</a:t>
            </a:r>
            <a:endParaRPr sz="1275">
              <a:solidFill>
                <a:schemeClr val="dk1"/>
              </a:solidFill>
              <a:latin typeface="Tahoma"/>
              <a:ea typeface="Tahoma"/>
              <a:cs typeface="Tahoma"/>
              <a:sym typeface="Tahoma"/>
            </a:endParaRPr>
          </a:p>
        </p:txBody>
      </p:sp>
      <p:pic>
        <p:nvPicPr>
          <p:cNvPr id="1522" name="Google Shape;1522;p3"/>
          <p:cNvPicPr preferRelativeResize="0"/>
          <p:nvPr/>
        </p:nvPicPr>
        <p:blipFill rotWithShape="1">
          <a:blip r:embed="rId9">
            <a:alphaModFix/>
          </a:blip>
          <a:srcRect/>
          <a:stretch/>
        </p:blipFill>
        <p:spPr>
          <a:xfrm>
            <a:off x="6345264" y="3169462"/>
            <a:ext cx="1828463" cy="1371356"/>
          </a:xfrm>
          <a:prstGeom prst="rect">
            <a:avLst/>
          </a:prstGeom>
          <a:noFill/>
          <a:ln>
            <a:noFill/>
          </a:ln>
        </p:spPr>
      </p:pic>
      <p:pic>
        <p:nvPicPr>
          <p:cNvPr id="1523" name="Google Shape;1523;p3"/>
          <p:cNvPicPr preferRelativeResize="0"/>
          <p:nvPr/>
        </p:nvPicPr>
        <p:blipFill rotWithShape="1">
          <a:blip r:embed="rId10">
            <a:alphaModFix/>
          </a:blip>
          <a:srcRect l="-3339" r="8713"/>
          <a:stretch/>
        </p:blipFill>
        <p:spPr>
          <a:xfrm>
            <a:off x="7634288" y="2851650"/>
            <a:ext cx="1102725" cy="647175"/>
          </a:xfrm>
          <a:prstGeom prst="rect">
            <a:avLst/>
          </a:prstGeom>
          <a:noFill/>
          <a:ln w="19050" cap="flat" cmpd="sng">
            <a:solidFill>
              <a:schemeClr val="dk1"/>
            </a:solidFill>
            <a:prstDash val="dot"/>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03"/>
                                        </p:tgtEl>
                                        <p:attrNameLst>
                                          <p:attrName>style.visibility</p:attrName>
                                        </p:attrNameLst>
                                      </p:cBhvr>
                                      <p:to>
                                        <p:strVal val="visible"/>
                                      </p:to>
                                    </p:set>
                                    <p:animEffect transition="in" filter="fade">
                                      <p:cBhvr>
                                        <p:cTn id="7" dur="1000"/>
                                        <p:tgtEl>
                                          <p:spTgt spid="1503"/>
                                        </p:tgtEl>
                                      </p:cBhvr>
                                    </p:animEffect>
                                  </p:childTnLst>
                                </p:cTn>
                              </p:par>
                              <p:par>
                                <p:cTn id="8" presetID="10" presetClass="entr" presetSubtype="0" fill="hold" nodeType="withEffect">
                                  <p:stCondLst>
                                    <p:cond delay="0"/>
                                  </p:stCondLst>
                                  <p:childTnLst>
                                    <p:set>
                                      <p:cBhvr>
                                        <p:cTn id="9" dur="1" fill="hold">
                                          <p:stCondLst>
                                            <p:cond delay="0"/>
                                          </p:stCondLst>
                                        </p:cTn>
                                        <p:tgtEl>
                                          <p:spTgt spid="1505"/>
                                        </p:tgtEl>
                                        <p:attrNameLst>
                                          <p:attrName>style.visibility</p:attrName>
                                        </p:attrNameLst>
                                      </p:cBhvr>
                                      <p:to>
                                        <p:strVal val="visible"/>
                                      </p:to>
                                    </p:set>
                                    <p:animEffect transition="in" filter="fade">
                                      <p:cBhvr>
                                        <p:cTn id="10" dur="1000"/>
                                        <p:tgtEl>
                                          <p:spTgt spid="1505"/>
                                        </p:tgtEl>
                                      </p:cBhvr>
                                    </p:animEffect>
                                  </p:childTnLst>
                                </p:cTn>
                              </p:par>
                              <p:par>
                                <p:cTn id="11" presetID="10" presetClass="entr" presetSubtype="0" fill="hold" nodeType="withEffect">
                                  <p:stCondLst>
                                    <p:cond delay="0"/>
                                  </p:stCondLst>
                                  <p:childTnLst>
                                    <p:set>
                                      <p:cBhvr>
                                        <p:cTn id="12" dur="1" fill="hold">
                                          <p:stCondLst>
                                            <p:cond delay="0"/>
                                          </p:stCondLst>
                                        </p:cTn>
                                        <p:tgtEl>
                                          <p:spTgt spid="1515"/>
                                        </p:tgtEl>
                                        <p:attrNameLst>
                                          <p:attrName>style.visibility</p:attrName>
                                        </p:attrNameLst>
                                      </p:cBhvr>
                                      <p:to>
                                        <p:strVal val="visible"/>
                                      </p:to>
                                    </p:set>
                                    <p:animEffect transition="in" filter="fade">
                                      <p:cBhvr>
                                        <p:cTn id="13" dur="1000"/>
                                        <p:tgtEl>
                                          <p:spTgt spid="1515"/>
                                        </p:tgtEl>
                                      </p:cBhvr>
                                    </p:animEffect>
                                  </p:childTnLst>
                                </p:cTn>
                              </p:par>
                              <p:par>
                                <p:cTn id="14" presetID="10" presetClass="entr" presetSubtype="0" fill="hold" nodeType="withEffect">
                                  <p:stCondLst>
                                    <p:cond delay="0"/>
                                  </p:stCondLst>
                                  <p:childTnLst>
                                    <p:set>
                                      <p:cBhvr>
                                        <p:cTn id="15" dur="1" fill="hold">
                                          <p:stCondLst>
                                            <p:cond delay="0"/>
                                          </p:stCondLst>
                                        </p:cTn>
                                        <p:tgtEl>
                                          <p:spTgt spid="1516"/>
                                        </p:tgtEl>
                                        <p:attrNameLst>
                                          <p:attrName>style.visibility</p:attrName>
                                        </p:attrNameLst>
                                      </p:cBhvr>
                                      <p:to>
                                        <p:strVal val="visible"/>
                                      </p:to>
                                    </p:set>
                                    <p:animEffect transition="in" filter="fade">
                                      <p:cBhvr>
                                        <p:cTn id="16" dur="1000"/>
                                        <p:tgtEl>
                                          <p:spTgt spid="1516"/>
                                        </p:tgtEl>
                                      </p:cBhvr>
                                    </p:animEffect>
                                  </p:childTnLst>
                                </p:cTn>
                              </p:par>
                              <p:par>
                                <p:cTn id="17" presetID="10" presetClass="entr" presetSubtype="0" fill="hold" nodeType="withEffect">
                                  <p:stCondLst>
                                    <p:cond delay="0"/>
                                  </p:stCondLst>
                                  <p:childTnLst>
                                    <p:set>
                                      <p:cBhvr>
                                        <p:cTn id="18" dur="1" fill="hold">
                                          <p:stCondLst>
                                            <p:cond delay="0"/>
                                          </p:stCondLst>
                                        </p:cTn>
                                        <p:tgtEl>
                                          <p:spTgt spid="1517"/>
                                        </p:tgtEl>
                                        <p:attrNameLst>
                                          <p:attrName>style.visibility</p:attrName>
                                        </p:attrNameLst>
                                      </p:cBhvr>
                                      <p:to>
                                        <p:strVal val="visible"/>
                                      </p:to>
                                    </p:set>
                                    <p:animEffect transition="in" filter="fade">
                                      <p:cBhvr>
                                        <p:cTn id="19" dur="1000"/>
                                        <p:tgtEl>
                                          <p:spTgt spid="1517"/>
                                        </p:tgtEl>
                                      </p:cBhvr>
                                    </p:animEffect>
                                  </p:childTnLst>
                                </p:cTn>
                              </p:par>
                              <p:par>
                                <p:cTn id="20" presetID="10" presetClass="entr" presetSubtype="0" fill="hold" nodeType="withEffect">
                                  <p:stCondLst>
                                    <p:cond delay="0"/>
                                  </p:stCondLst>
                                  <p:childTnLst>
                                    <p:set>
                                      <p:cBhvr>
                                        <p:cTn id="21" dur="1" fill="hold">
                                          <p:stCondLst>
                                            <p:cond delay="0"/>
                                          </p:stCondLst>
                                        </p:cTn>
                                        <p:tgtEl>
                                          <p:spTgt spid="1518"/>
                                        </p:tgtEl>
                                        <p:attrNameLst>
                                          <p:attrName>style.visibility</p:attrName>
                                        </p:attrNameLst>
                                      </p:cBhvr>
                                      <p:to>
                                        <p:strVal val="visible"/>
                                      </p:to>
                                    </p:set>
                                    <p:animEffect transition="in" filter="fade">
                                      <p:cBhvr>
                                        <p:cTn id="22" dur="1000"/>
                                        <p:tgtEl>
                                          <p:spTgt spid="1518"/>
                                        </p:tgtEl>
                                      </p:cBhvr>
                                    </p:animEffect>
                                  </p:childTnLst>
                                </p:cTn>
                              </p:par>
                              <p:par>
                                <p:cTn id="23" presetID="10" presetClass="entr" presetSubtype="0" fill="hold" nodeType="withEffect">
                                  <p:stCondLst>
                                    <p:cond delay="0"/>
                                  </p:stCondLst>
                                  <p:childTnLst>
                                    <p:set>
                                      <p:cBhvr>
                                        <p:cTn id="24" dur="1" fill="hold">
                                          <p:stCondLst>
                                            <p:cond delay="0"/>
                                          </p:stCondLst>
                                        </p:cTn>
                                        <p:tgtEl>
                                          <p:spTgt spid="1519"/>
                                        </p:tgtEl>
                                        <p:attrNameLst>
                                          <p:attrName>style.visibility</p:attrName>
                                        </p:attrNameLst>
                                      </p:cBhvr>
                                      <p:to>
                                        <p:strVal val="visible"/>
                                      </p:to>
                                    </p:set>
                                    <p:animEffect transition="in" filter="fade">
                                      <p:cBhvr>
                                        <p:cTn id="25" dur="1000"/>
                                        <p:tgtEl>
                                          <p:spTgt spid="1519"/>
                                        </p:tgtEl>
                                      </p:cBhvr>
                                    </p:animEffect>
                                  </p:childTnLst>
                                </p:cTn>
                              </p:par>
                              <p:par>
                                <p:cTn id="26" presetID="10" presetClass="entr" presetSubtype="0" fill="hold" nodeType="withEffect">
                                  <p:stCondLst>
                                    <p:cond delay="0"/>
                                  </p:stCondLst>
                                  <p:childTnLst>
                                    <p:set>
                                      <p:cBhvr>
                                        <p:cTn id="27" dur="1" fill="hold">
                                          <p:stCondLst>
                                            <p:cond delay="0"/>
                                          </p:stCondLst>
                                        </p:cTn>
                                        <p:tgtEl>
                                          <p:spTgt spid="1520"/>
                                        </p:tgtEl>
                                        <p:attrNameLst>
                                          <p:attrName>style.visibility</p:attrName>
                                        </p:attrNameLst>
                                      </p:cBhvr>
                                      <p:to>
                                        <p:strVal val="visible"/>
                                      </p:to>
                                    </p:set>
                                    <p:animEffect transition="in" filter="fade">
                                      <p:cBhvr>
                                        <p:cTn id="28" dur="1000"/>
                                        <p:tgtEl>
                                          <p:spTgt spid="1520"/>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506"/>
                                        </p:tgtEl>
                                        <p:attrNameLst>
                                          <p:attrName>style.visibility</p:attrName>
                                        </p:attrNameLst>
                                      </p:cBhvr>
                                      <p:to>
                                        <p:strVal val="visible"/>
                                      </p:to>
                                    </p:set>
                                    <p:animEffect transition="in" filter="fade">
                                      <p:cBhvr>
                                        <p:cTn id="32" dur="1000"/>
                                        <p:tgtEl>
                                          <p:spTgt spid="1506"/>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1507"/>
                                        </p:tgtEl>
                                        <p:attrNameLst>
                                          <p:attrName>style.visibility</p:attrName>
                                        </p:attrNameLst>
                                      </p:cBhvr>
                                      <p:to>
                                        <p:strVal val="visible"/>
                                      </p:to>
                                    </p:set>
                                    <p:animEffect transition="in" filter="fade">
                                      <p:cBhvr>
                                        <p:cTn id="36" dur="1000"/>
                                        <p:tgtEl>
                                          <p:spTgt spid="1507"/>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508"/>
                                        </p:tgtEl>
                                        <p:attrNameLst>
                                          <p:attrName>style.visibility</p:attrName>
                                        </p:attrNameLst>
                                      </p:cBhvr>
                                      <p:to>
                                        <p:strVal val="visible"/>
                                      </p:to>
                                    </p:set>
                                    <p:animEffect transition="in" filter="fade">
                                      <p:cBhvr>
                                        <p:cTn id="40" dur="1000"/>
                                        <p:tgtEl>
                                          <p:spTgt spid="1508"/>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509"/>
                                        </p:tgtEl>
                                        <p:attrNameLst>
                                          <p:attrName>style.visibility</p:attrName>
                                        </p:attrNameLst>
                                      </p:cBhvr>
                                      <p:to>
                                        <p:strVal val="visible"/>
                                      </p:to>
                                    </p:set>
                                    <p:animEffect transition="in" filter="fade">
                                      <p:cBhvr>
                                        <p:cTn id="44" dur="1000"/>
                                        <p:tgtEl>
                                          <p:spTgt spid="1509"/>
                                        </p:tgtEl>
                                      </p:cBhvr>
                                    </p:animEffect>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1510"/>
                                        </p:tgtEl>
                                        <p:attrNameLst>
                                          <p:attrName>style.visibility</p:attrName>
                                        </p:attrNameLst>
                                      </p:cBhvr>
                                      <p:to>
                                        <p:strVal val="visible"/>
                                      </p:to>
                                    </p:set>
                                    <p:animEffect transition="in" filter="fade">
                                      <p:cBhvr>
                                        <p:cTn id="48" dur="1000"/>
                                        <p:tgtEl>
                                          <p:spTgt spid="1510"/>
                                        </p:tgtEl>
                                      </p:cBhvr>
                                    </p:animEffect>
                                  </p:childTnLst>
                                </p:cTn>
                              </p:par>
                            </p:childTnLst>
                          </p:cTn>
                        </p:par>
                        <p:par>
                          <p:cTn id="49" fill="hold">
                            <p:stCondLst>
                              <p:cond delay="6000"/>
                            </p:stCondLst>
                            <p:childTnLst>
                              <p:par>
                                <p:cTn id="50" presetID="10" presetClass="entr" presetSubtype="0" fill="hold" nodeType="afterEffect">
                                  <p:stCondLst>
                                    <p:cond delay="0"/>
                                  </p:stCondLst>
                                  <p:childTnLst>
                                    <p:set>
                                      <p:cBhvr>
                                        <p:cTn id="51" dur="1" fill="hold">
                                          <p:stCondLst>
                                            <p:cond delay="0"/>
                                          </p:stCondLst>
                                        </p:cTn>
                                        <p:tgtEl>
                                          <p:spTgt spid="1511"/>
                                        </p:tgtEl>
                                        <p:attrNameLst>
                                          <p:attrName>style.visibility</p:attrName>
                                        </p:attrNameLst>
                                      </p:cBhvr>
                                      <p:to>
                                        <p:strVal val="visible"/>
                                      </p:to>
                                    </p:set>
                                    <p:animEffect transition="in" filter="fade">
                                      <p:cBhvr>
                                        <p:cTn id="52" dur="1000"/>
                                        <p:tgtEl>
                                          <p:spTgt spid="1511"/>
                                        </p:tgtEl>
                                      </p:cBhvr>
                                    </p:animEffect>
                                  </p:childTnLst>
                                </p:cTn>
                              </p:par>
                            </p:childTnLst>
                          </p:cTn>
                        </p:par>
                        <p:par>
                          <p:cTn id="53" fill="hold">
                            <p:stCondLst>
                              <p:cond delay="7000"/>
                            </p:stCondLst>
                            <p:childTnLst>
                              <p:par>
                                <p:cTn id="54" presetID="10" presetClass="entr" presetSubtype="0" fill="hold" nodeType="afterEffect">
                                  <p:stCondLst>
                                    <p:cond delay="0"/>
                                  </p:stCondLst>
                                  <p:childTnLst>
                                    <p:set>
                                      <p:cBhvr>
                                        <p:cTn id="55" dur="1" fill="hold">
                                          <p:stCondLst>
                                            <p:cond delay="0"/>
                                          </p:stCondLst>
                                        </p:cTn>
                                        <p:tgtEl>
                                          <p:spTgt spid="1512"/>
                                        </p:tgtEl>
                                        <p:attrNameLst>
                                          <p:attrName>style.visibility</p:attrName>
                                        </p:attrNameLst>
                                      </p:cBhvr>
                                      <p:to>
                                        <p:strVal val="visible"/>
                                      </p:to>
                                    </p:set>
                                    <p:animEffect transition="in" filter="fade">
                                      <p:cBhvr>
                                        <p:cTn id="56" dur="1000"/>
                                        <p:tgtEl>
                                          <p:spTgt spid="1512"/>
                                        </p:tgtEl>
                                      </p:cBhvr>
                                    </p:animEffect>
                                  </p:childTnLst>
                                </p:cTn>
                              </p:par>
                              <p:par>
                                <p:cTn id="57" presetID="10" presetClass="entr" presetSubtype="0" fill="hold" nodeType="withEffect">
                                  <p:stCondLst>
                                    <p:cond delay="0"/>
                                  </p:stCondLst>
                                  <p:childTnLst>
                                    <p:set>
                                      <p:cBhvr>
                                        <p:cTn id="58" dur="1" fill="hold">
                                          <p:stCondLst>
                                            <p:cond delay="0"/>
                                          </p:stCondLst>
                                        </p:cTn>
                                        <p:tgtEl>
                                          <p:spTgt spid="1513"/>
                                        </p:tgtEl>
                                        <p:attrNameLst>
                                          <p:attrName>style.visibility</p:attrName>
                                        </p:attrNameLst>
                                      </p:cBhvr>
                                      <p:to>
                                        <p:strVal val="visible"/>
                                      </p:to>
                                    </p:set>
                                    <p:animEffect transition="in" filter="fade">
                                      <p:cBhvr>
                                        <p:cTn id="59" dur="1000"/>
                                        <p:tgtEl>
                                          <p:spTgt spid="1513"/>
                                        </p:tgtEl>
                                      </p:cBhvr>
                                    </p:animEffect>
                                  </p:childTnLst>
                                </p:cTn>
                              </p:par>
                            </p:childTnLst>
                          </p:cTn>
                        </p:par>
                        <p:par>
                          <p:cTn id="60" fill="hold">
                            <p:stCondLst>
                              <p:cond delay="8000"/>
                            </p:stCondLst>
                            <p:childTnLst>
                              <p:par>
                                <p:cTn id="61" presetID="10" presetClass="entr" presetSubtype="0" fill="hold" nodeType="afterEffect">
                                  <p:stCondLst>
                                    <p:cond delay="0"/>
                                  </p:stCondLst>
                                  <p:childTnLst>
                                    <p:set>
                                      <p:cBhvr>
                                        <p:cTn id="62" dur="1" fill="hold">
                                          <p:stCondLst>
                                            <p:cond delay="0"/>
                                          </p:stCondLst>
                                        </p:cTn>
                                        <p:tgtEl>
                                          <p:spTgt spid="1514"/>
                                        </p:tgtEl>
                                        <p:attrNameLst>
                                          <p:attrName>style.visibility</p:attrName>
                                        </p:attrNameLst>
                                      </p:cBhvr>
                                      <p:to>
                                        <p:strVal val="visible"/>
                                      </p:to>
                                    </p:set>
                                    <p:animEffect transition="in" filter="fade">
                                      <p:cBhvr>
                                        <p:cTn id="63" dur="1000"/>
                                        <p:tgtEl>
                                          <p:spTgt spid="1514"/>
                                        </p:tgtEl>
                                      </p:cBhvr>
                                    </p:animEffect>
                                  </p:childTnLst>
                                </p:cTn>
                              </p:par>
                            </p:childTnLst>
                          </p:cTn>
                        </p:par>
                        <p:par>
                          <p:cTn id="64" fill="hold">
                            <p:stCondLst>
                              <p:cond delay="9000"/>
                            </p:stCondLst>
                            <p:childTnLst>
                              <p:par>
                                <p:cTn id="65" presetID="10" presetClass="entr" presetSubtype="0" fill="hold" nodeType="afterEffect">
                                  <p:stCondLst>
                                    <p:cond delay="0"/>
                                  </p:stCondLst>
                                  <p:childTnLst>
                                    <p:set>
                                      <p:cBhvr>
                                        <p:cTn id="66" dur="1" fill="hold">
                                          <p:stCondLst>
                                            <p:cond delay="0"/>
                                          </p:stCondLst>
                                        </p:cTn>
                                        <p:tgtEl>
                                          <p:spTgt spid="1521"/>
                                        </p:tgtEl>
                                        <p:attrNameLst>
                                          <p:attrName>style.visibility</p:attrName>
                                        </p:attrNameLst>
                                      </p:cBhvr>
                                      <p:to>
                                        <p:strVal val="visible"/>
                                      </p:to>
                                    </p:set>
                                    <p:animEffect transition="in" filter="fade">
                                      <p:cBhvr>
                                        <p:cTn id="67" dur="1000"/>
                                        <p:tgtEl>
                                          <p:spTgt spid="1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527"/>
        <p:cNvGrpSpPr/>
        <p:nvPr/>
      </p:nvGrpSpPr>
      <p:grpSpPr>
        <a:xfrm>
          <a:off x="0" y="0"/>
          <a:ext cx="0" cy="0"/>
          <a:chOff x="0" y="0"/>
          <a:chExt cx="0" cy="0"/>
        </a:xfrm>
      </p:grpSpPr>
      <p:pic>
        <p:nvPicPr>
          <p:cNvPr id="1528" name="Google Shape;1528;p5"/>
          <p:cNvPicPr preferRelativeResize="0">
            <a:picLocks noGrp="1"/>
          </p:cNvPicPr>
          <p:nvPr>
            <p:ph type="pic" idx="2"/>
          </p:nvPr>
        </p:nvPicPr>
        <p:blipFill rotWithShape="1">
          <a:blip r:embed="rId3">
            <a:alphaModFix/>
          </a:blip>
          <a:srcRect/>
          <a:stretch/>
        </p:blipFill>
        <p:spPr>
          <a:xfrm>
            <a:off x="4313681" y="1433325"/>
            <a:ext cx="3840525" cy="3840525"/>
          </a:xfrm>
          <a:prstGeom prst="ellipse">
            <a:avLst/>
          </a:prstGeom>
          <a:noFill/>
          <a:ln>
            <a:noFill/>
          </a:ln>
        </p:spPr>
      </p:pic>
      <p:pic>
        <p:nvPicPr>
          <p:cNvPr id="1529" name="Google Shape;1529;p5"/>
          <p:cNvPicPr preferRelativeResize="0"/>
          <p:nvPr/>
        </p:nvPicPr>
        <p:blipFill rotWithShape="1">
          <a:blip r:embed="rId4">
            <a:alphaModFix/>
          </a:blip>
          <a:srcRect l="77355"/>
          <a:stretch/>
        </p:blipFill>
        <p:spPr>
          <a:xfrm>
            <a:off x="7073475" y="857250"/>
            <a:ext cx="2070524" cy="5143500"/>
          </a:xfrm>
          <a:prstGeom prst="rect">
            <a:avLst/>
          </a:prstGeom>
          <a:noFill/>
          <a:ln>
            <a:noFill/>
          </a:ln>
        </p:spPr>
      </p:pic>
      <p:sp>
        <p:nvSpPr>
          <p:cNvPr id="1530" name="Google Shape;1530;p5"/>
          <p:cNvSpPr txBox="1">
            <a:spLocks noGrp="1"/>
          </p:cNvSpPr>
          <p:nvPr>
            <p:ph type="title"/>
          </p:nvPr>
        </p:nvSpPr>
        <p:spPr>
          <a:xfrm>
            <a:off x="154181" y="957769"/>
            <a:ext cx="3594150" cy="1246500"/>
          </a:xfrm>
          <a:prstGeom prst="rect">
            <a:avLst/>
          </a:prstGeom>
          <a:noFill/>
          <a:ln>
            <a:noFill/>
          </a:ln>
        </p:spPr>
        <p:txBody>
          <a:bodyPr spcFirstLastPara="1" wrap="square" lIns="0" tIns="0" rIns="0" bIns="0" anchor="t" anchorCtr="0">
            <a:noAutofit/>
          </a:bodyPr>
          <a:lstStyle/>
          <a:p>
            <a:r>
              <a:rPr lang="en-US" sz="2175"/>
              <a:t>who do we support?</a:t>
            </a:r>
            <a:endParaRPr sz="2175"/>
          </a:p>
          <a:p>
            <a:endParaRPr sz="2175"/>
          </a:p>
          <a:p>
            <a:pPr marL="457200" indent="-304800">
              <a:lnSpc>
                <a:spcPct val="114000"/>
              </a:lnSpc>
              <a:buClr>
                <a:srgbClr val="222222"/>
              </a:buClr>
              <a:buSzPts val="1600"/>
              <a:buChar char="❏"/>
            </a:pPr>
            <a:r>
              <a:rPr lang="en-US" sz="1200">
                <a:solidFill>
                  <a:srgbClr val="222222"/>
                </a:solidFill>
              </a:rPr>
              <a:t>Mainstream primary and secondary school</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Multi-Academy Trusts</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Local Authorities</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Universities</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Adult and Children Services</a:t>
            </a:r>
            <a:endParaRPr sz="1200">
              <a:solidFill>
                <a:srgbClr val="222222"/>
              </a:solidFill>
            </a:endParaRPr>
          </a:p>
          <a:p>
            <a:pPr marL="342900">
              <a:lnSpc>
                <a:spcPct val="114000"/>
              </a:lnSpc>
            </a:pP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Looked After Children (LAC)</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Children Missing in Education (CME)</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Special Education Needs and Disabilities (SEND)</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Special Education Mental Health (SEMH)</a:t>
            </a:r>
            <a:endParaRPr sz="1200">
              <a:solidFill>
                <a:srgbClr val="222222"/>
              </a:solidFill>
            </a:endParaRPr>
          </a:p>
          <a:p>
            <a:pPr marL="457200" indent="-300038">
              <a:lnSpc>
                <a:spcPct val="114000"/>
              </a:lnSpc>
              <a:buClr>
                <a:srgbClr val="222222"/>
              </a:buClr>
              <a:buSzPts val="1500"/>
              <a:buChar char="❏"/>
            </a:pPr>
            <a:r>
              <a:rPr lang="en-US" sz="1125">
                <a:solidFill>
                  <a:srgbClr val="222222"/>
                </a:solidFill>
              </a:rPr>
              <a:t>Unaccompanied Asylum Seeking Children (UASC)</a:t>
            </a:r>
            <a:endParaRPr sz="1125">
              <a:solidFill>
                <a:srgbClr val="222222"/>
              </a:solidFill>
            </a:endParaRPr>
          </a:p>
          <a:p>
            <a:pPr>
              <a:lnSpc>
                <a:spcPct val="114000"/>
              </a:lnSpc>
            </a:pPr>
            <a:endParaRPr sz="1125">
              <a:solidFill>
                <a:srgbClr val="222222"/>
              </a:solidFill>
            </a:endParaRPr>
          </a:p>
          <a:p>
            <a:pPr marL="457200" indent="-304800">
              <a:lnSpc>
                <a:spcPct val="114000"/>
              </a:lnSpc>
              <a:buClr>
                <a:srgbClr val="222222"/>
              </a:buClr>
              <a:buSzPts val="1600"/>
              <a:buChar char="❏"/>
            </a:pPr>
            <a:r>
              <a:rPr lang="en-US" sz="1200">
                <a:solidFill>
                  <a:srgbClr val="222222"/>
                </a:solidFill>
              </a:rPr>
              <a:t>At risk of exclusion</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Excluded pupils</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High Medical Needs</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Young Offenders</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Out of Area Pupils</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Vulnerable Children</a:t>
            </a:r>
            <a:endParaRPr sz="1200">
              <a:solidFill>
                <a:srgbClr val="222222"/>
              </a:solidFill>
            </a:endParaRPr>
          </a:p>
          <a:p>
            <a:pPr marL="457200" indent="-304800">
              <a:lnSpc>
                <a:spcPct val="114000"/>
              </a:lnSpc>
              <a:buClr>
                <a:srgbClr val="222222"/>
              </a:buClr>
              <a:buSzPts val="1600"/>
              <a:buChar char="❏"/>
            </a:pPr>
            <a:r>
              <a:rPr lang="en-US" sz="1200">
                <a:solidFill>
                  <a:srgbClr val="222222"/>
                </a:solidFill>
              </a:rPr>
              <a:t>Young people in care</a:t>
            </a:r>
            <a:endParaRPr sz="1200">
              <a:solidFill>
                <a:srgbClr val="222222"/>
              </a:solidFill>
            </a:endParaRPr>
          </a:p>
          <a:p>
            <a:endParaRPr sz="1500"/>
          </a:p>
        </p:txBody>
      </p:sp>
      <p:sp>
        <p:nvSpPr>
          <p:cNvPr id="1531" name="Google Shape;1531;p5"/>
          <p:cNvSpPr txBox="1">
            <a:spLocks noGrp="1"/>
          </p:cNvSpPr>
          <p:nvPr>
            <p:ph type="sldNum" idx="12"/>
          </p:nvPr>
        </p:nvSpPr>
        <p:spPr>
          <a:xfrm>
            <a:off x="8531445" y="5609057"/>
            <a:ext cx="612450" cy="391725"/>
          </a:xfrm>
          <a:prstGeom prst="rect">
            <a:avLst/>
          </a:prstGeom>
          <a:noFill/>
          <a:ln>
            <a:noFill/>
          </a:ln>
        </p:spPr>
        <p:txBody>
          <a:bodyPr spcFirstLastPara="1" wrap="square" lIns="0" tIns="27000" rIns="0" bIns="0" anchor="t" anchorCtr="0">
            <a:noAutofit/>
          </a:bodyPr>
          <a:lstStyle/>
          <a:p>
            <a:pPr>
              <a:buSzPts val="1000"/>
            </a:pPr>
            <a:fld id="{00000000-1234-1234-1234-123412341234}" type="slidenum">
              <a:rPr lang="en-US"/>
              <a:pPr>
                <a:buSzPts val="1000"/>
              </a:pPr>
              <a:t>76</a:t>
            </a:fld>
            <a:endParaRPr/>
          </a:p>
        </p:txBody>
      </p:sp>
      <p:sp>
        <p:nvSpPr>
          <p:cNvPr id="1532" name="Google Shape;1532;p5"/>
          <p:cNvSpPr txBox="1">
            <a:spLocks noGrp="1"/>
          </p:cNvSpPr>
          <p:nvPr>
            <p:ph type="ftr" idx="11"/>
          </p:nvPr>
        </p:nvSpPr>
        <p:spPr>
          <a:xfrm>
            <a:off x="556999" y="5609057"/>
            <a:ext cx="7874325" cy="391725"/>
          </a:xfrm>
          <a:prstGeom prst="rect">
            <a:avLst/>
          </a:prstGeom>
          <a:noFill/>
          <a:ln>
            <a:noFill/>
          </a:ln>
        </p:spPr>
        <p:txBody>
          <a:bodyPr spcFirstLastPara="1" wrap="square" lIns="0" tIns="27000" rIns="0" bIns="0" anchor="t" anchorCtr="0">
            <a:noAutofit/>
          </a:bodyPr>
          <a:lstStyle/>
          <a:p>
            <a:r>
              <a:rPr lang="en-US"/>
              <a:t>© randstad professional</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536"/>
        <p:cNvGrpSpPr/>
        <p:nvPr/>
      </p:nvGrpSpPr>
      <p:grpSpPr>
        <a:xfrm>
          <a:off x="0" y="0"/>
          <a:ext cx="0" cy="0"/>
          <a:chOff x="0" y="0"/>
          <a:chExt cx="0" cy="0"/>
        </a:xfrm>
      </p:grpSpPr>
      <p:pic>
        <p:nvPicPr>
          <p:cNvPr id="1537" name="Google Shape;1537;p6"/>
          <p:cNvPicPr preferRelativeResize="0">
            <a:picLocks noGrp="1"/>
          </p:cNvPicPr>
          <p:nvPr>
            <p:ph type="pic" idx="2"/>
          </p:nvPr>
        </p:nvPicPr>
        <p:blipFill rotWithShape="1">
          <a:blip r:embed="rId3">
            <a:alphaModFix/>
          </a:blip>
          <a:srcRect/>
          <a:stretch/>
        </p:blipFill>
        <p:spPr>
          <a:xfrm>
            <a:off x="596644" y="1426688"/>
            <a:ext cx="4074750" cy="4000500"/>
          </a:xfrm>
          <a:prstGeom prst="ellipse">
            <a:avLst/>
          </a:prstGeom>
          <a:noFill/>
          <a:ln>
            <a:noFill/>
          </a:ln>
        </p:spPr>
      </p:pic>
      <p:pic>
        <p:nvPicPr>
          <p:cNvPr id="1538" name="Google Shape;1538;p6"/>
          <p:cNvPicPr preferRelativeResize="0"/>
          <p:nvPr/>
        </p:nvPicPr>
        <p:blipFill rotWithShape="1">
          <a:blip r:embed="rId4">
            <a:alphaModFix/>
          </a:blip>
          <a:srcRect l="41238"/>
          <a:stretch/>
        </p:blipFill>
        <p:spPr>
          <a:xfrm>
            <a:off x="3770962" y="857250"/>
            <a:ext cx="5373039" cy="5143500"/>
          </a:xfrm>
          <a:prstGeom prst="rect">
            <a:avLst/>
          </a:prstGeom>
          <a:noFill/>
          <a:ln>
            <a:noFill/>
          </a:ln>
        </p:spPr>
      </p:pic>
      <p:sp>
        <p:nvSpPr>
          <p:cNvPr id="1539" name="Google Shape;1539;p6"/>
          <p:cNvSpPr txBox="1">
            <a:spLocks noGrp="1"/>
          </p:cNvSpPr>
          <p:nvPr>
            <p:ph type="title"/>
          </p:nvPr>
        </p:nvSpPr>
        <p:spPr>
          <a:xfrm>
            <a:off x="4885875" y="1086131"/>
            <a:ext cx="4258125" cy="1246500"/>
          </a:xfrm>
          <a:prstGeom prst="rect">
            <a:avLst/>
          </a:prstGeom>
          <a:noFill/>
          <a:ln>
            <a:noFill/>
          </a:ln>
        </p:spPr>
        <p:txBody>
          <a:bodyPr spcFirstLastPara="1" wrap="square" lIns="0" tIns="0" rIns="0" bIns="0" anchor="t" anchorCtr="0">
            <a:noAutofit/>
          </a:bodyPr>
          <a:lstStyle/>
          <a:p>
            <a:r>
              <a:rPr lang="en-US"/>
              <a:t>how do we support?</a:t>
            </a:r>
            <a:endParaRPr/>
          </a:p>
          <a:p>
            <a:endParaRPr sz="750"/>
          </a:p>
          <a:p>
            <a:pPr marL="457200" indent="-309563">
              <a:buClr>
                <a:schemeClr val="dk1"/>
              </a:buClr>
              <a:buSzPts val="1700"/>
              <a:buChar char="★"/>
            </a:pPr>
            <a:r>
              <a:rPr lang="en-US" sz="1275">
                <a:solidFill>
                  <a:srgbClr val="222222"/>
                </a:solidFill>
              </a:rPr>
              <a:t>Curriculum based tuition packages</a:t>
            </a:r>
            <a:endParaRPr sz="1275">
              <a:solidFill>
                <a:srgbClr val="222222"/>
              </a:solidFill>
            </a:endParaRPr>
          </a:p>
          <a:p>
            <a:pPr marL="457200" indent="-309563">
              <a:buClr>
                <a:srgbClr val="222222"/>
              </a:buClr>
              <a:buSzPts val="1700"/>
              <a:buChar char="★"/>
            </a:pPr>
            <a:r>
              <a:rPr lang="en-US" sz="1275">
                <a:solidFill>
                  <a:srgbClr val="222222"/>
                </a:solidFill>
              </a:rPr>
              <a:t>Provision of SEND &amp; SEMH</a:t>
            </a:r>
            <a:endParaRPr sz="1275">
              <a:solidFill>
                <a:srgbClr val="222222"/>
              </a:solidFill>
            </a:endParaRPr>
          </a:p>
          <a:p>
            <a:pPr marL="457200" indent="-309563">
              <a:buClr>
                <a:srgbClr val="222222"/>
              </a:buClr>
              <a:buSzPts val="1700"/>
              <a:buChar char="★"/>
            </a:pPr>
            <a:r>
              <a:rPr lang="en-US" sz="1275">
                <a:solidFill>
                  <a:srgbClr val="222222"/>
                </a:solidFill>
              </a:rPr>
              <a:t>Support for disengaged students</a:t>
            </a:r>
            <a:endParaRPr sz="1275">
              <a:solidFill>
                <a:srgbClr val="222222"/>
              </a:solidFill>
            </a:endParaRPr>
          </a:p>
          <a:p>
            <a:pPr marL="457200" indent="-309563">
              <a:buClr>
                <a:srgbClr val="222222"/>
              </a:buClr>
              <a:buSzPts val="1700"/>
              <a:buChar char="★"/>
            </a:pPr>
            <a:r>
              <a:rPr lang="en-US" sz="1275">
                <a:solidFill>
                  <a:srgbClr val="222222"/>
                </a:solidFill>
              </a:rPr>
              <a:t>Transition back into school</a:t>
            </a:r>
            <a:endParaRPr sz="1275">
              <a:solidFill>
                <a:srgbClr val="222222"/>
              </a:solidFill>
            </a:endParaRPr>
          </a:p>
          <a:p>
            <a:pPr marL="457200" indent="-309563">
              <a:buClr>
                <a:srgbClr val="222222"/>
              </a:buClr>
              <a:buSzPts val="1700"/>
              <a:buChar char="★"/>
            </a:pPr>
            <a:r>
              <a:rPr lang="en-US" sz="1275">
                <a:solidFill>
                  <a:srgbClr val="222222"/>
                </a:solidFill>
              </a:rPr>
              <a:t>English as a second language</a:t>
            </a:r>
            <a:endParaRPr sz="1275">
              <a:solidFill>
                <a:srgbClr val="222222"/>
              </a:solidFill>
            </a:endParaRPr>
          </a:p>
          <a:p>
            <a:pPr marL="457200" indent="-309563">
              <a:buClr>
                <a:srgbClr val="222222"/>
              </a:buClr>
              <a:buSzPts val="1700"/>
              <a:buChar char="★"/>
            </a:pPr>
            <a:r>
              <a:rPr lang="en-US" sz="1275">
                <a:solidFill>
                  <a:srgbClr val="222222"/>
                </a:solidFill>
              </a:rPr>
              <a:t>English as an additional language</a:t>
            </a:r>
            <a:endParaRPr sz="1275">
              <a:solidFill>
                <a:srgbClr val="222222"/>
              </a:solidFill>
            </a:endParaRPr>
          </a:p>
          <a:p>
            <a:endParaRPr sz="1275">
              <a:solidFill>
                <a:srgbClr val="222222"/>
              </a:solidFill>
            </a:endParaRPr>
          </a:p>
          <a:p>
            <a:pPr marL="457200" indent="-309563">
              <a:buClr>
                <a:srgbClr val="222222"/>
              </a:buClr>
              <a:buSzPts val="1700"/>
              <a:buChar char="★"/>
            </a:pPr>
            <a:r>
              <a:rPr lang="en-US" sz="1275">
                <a:solidFill>
                  <a:srgbClr val="222222"/>
                </a:solidFill>
              </a:rPr>
              <a:t>Counselling support</a:t>
            </a:r>
            <a:endParaRPr sz="1275">
              <a:solidFill>
                <a:srgbClr val="222222"/>
              </a:solidFill>
            </a:endParaRPr>
          </a:p>
          <a:p>
            <a:pPr marL="457200" indent="-309563">
              <a:buClr>
                <a:srgbClr val="222222"/>
              </a:buClr>
              <a:buSzPts val="1700"/>
              <a:buChar char="★"/>
            </a:pPr>
            <a:r>
              <a:rPr lang="en-US" sz="1275">
                <a:solidFill>
                  <a:srgbClr val="222222"/>
                </a:solidFill>
              </a:rPr>
              <a:t>Mentoring support</a:t>
            </a:r>
            <a:endParaRPr sz="1275">
              <a:solidFill>
                <a:srgbClr val="222222"/>
              </a:solidFill>
            </a:endParaRPr>
          </a:p>
          <a:p>
            <a:pPr marL="457200" indent="-309563">
              <a:buClr>
                <a:srgbClr val="222222"/>
              </a:buClr>
              <a:buSzPts val="1700"/>
              <a:buChar char="★"/>
            </a:pPr>
            <a:r>
              <a:rPr lang="en-US" sz="1275">
                <a:solidFill>
                  <a:srgbClr val="222222"/>
                </a:solidFill>
              </a:rPr>
              <a:t>Outreach support</a:t>
            </a:r>
            <a:endParaRPr sz="1275">
              <a:solidFill>
                <a:srgbClr val="222222"/>
              </a:solidFill>
            </a:endParaRPr>
          </a:p>
          <a:p>
            <a:pPr marL="457200" indent="-309563">
              <a:buClr>
                <a:srgbClr val="222222"/>
              </a:buClr>
              <a:buSzPts val="1700"/>
              <a:buChar char="★"/>
            </a:pPr>
            <a:r>
              <a:rPr lang="en-US" sz="1275">
                <a:solidFill>
                  <a:srgbClr val="222222"/>
                </a:solidFill>
              </a:rPr>
              <a:t>Early Years</a:t>
            </a:r>
            <a:endParaRPr sz="1275">
              <a:solidFill>
                <a:srgbClr val="222222"/>
              </a:solidFill>
            </a:endParaRPr>
          </a:p>
          <a:p>
            <a:pPr marL="457200" indent="-309563">
              <a:buClr>
                <a:srgbClr val="222222"/>
              </a:buClr>
              <a:buSzPts val="1700"/>
              <a:buChar char="★"/>
            </a:pPr>
            <a:r>
              <a:rPr lang="en-US" sz="1275">
                <a:solidFill>
                  <a:srgbClr val="222222"/>
                </a:solidFill>
              </a:rPr>
              <a:t>Post 16 support</a:t>
            </a:r>
            <a:endParaRPr sz="1275">
              <a:solidFill>
                <a:srgbClr val="222222"/>
              </a:solidFill>
            </a:endParaRPr>
          </a:p>
          <a:p>
            <a:pPr marL="457200" indent="-309563">
              <a:buClr>
                <a:srgbClr val="222222"/>
              </a:buClr>
              <a:buSzPts val="1700"/>
              <a:buChar char="★"/>
            </a:pPr>
            <a:r>
              <a:rPr lang="en-US" sz="1275">
                <a:solidFill>
                  <a:srgbClr val="222222"/>
                </a:solidFill>
              </a:rPr>
              <a:t>Employability skills</a:t>
            </a:r>
            <a:endParaRPr sz="1275">
              <a:solidFill>
                <a:srgbClr val="222222"/>
              </a:solidFill>
            </a:endParaRPr>
          </a:p>
          <a:p>
            <a:endParaRPr sz="1275">
              <a:solidFill>
                <a:srgbClr val="222222"/>
              </a:solidFill>
            </a:endParaRPr>
          </a:p>
          <a:p>
            <a:pPr marL="457200" indent="-309563">
              <a:buClr>
                <a:srgbClr val="222222"/>
              </a:buClr>
              <a:buSzPts val="1700"/>
              <a:buChar char="★"/>
            </a:pPr>
            <a:r>
              <a:rPr lang="en-US" sz="1275">
                <a:solidFill>
                  <a:srgbClr val="222222"/>
                </a:solidFill>
              </a:rPr>
              <a:t>Support for parents and carers to help prepare &amp; support students returning to school</a:t>
            </a:r>
            <a:endParaRPr sz="1275">
              <a:solidFill>
                <a:srgbClr val="222222"/>
              </a:solidFill>
            </a:endParaRPr>
          </a:p>
          <a:p>
            <a:pPr marL="457200" indent="-309563">
              <a:buClr>
                <a:srgbClr val="222222"/>
              </a:buClr>
              <a:buSzPts val="1700"/>
              <a:buChar char="★"/>
            </a:pPr>
            <a:r>
              <a:rPr lang="en-US" sz="1275">
                <a:solidFill>
                  <a:srgbClr val="222222"/>
                </a:solidFill>
              </a:rPr>
              <a:t>Wrap around care via tailored localised social workers</a:t>
            </a:r>
            <a:endParaRPr sz="1275">
              <a:solidFill>
                <a:srgbClr val="222222"/>
              </a:solidFill>
            </a:endParaRPr>
          </a:p>
          <a:p>
            <a:pPr marL="457200" indent="-309563">
              <a:buClr>
                <a:srgbClr val="222222"/>
              </a:buClr>
              <a:buSzPts val="1700"/>
              <a:buChar char="★"/>
            </a:pPr>
            <a:r>
              <a:rPr lang="en-US" sz="1275">
                <a:solidFill>
                  <a:srgbClr val="222222"/>
                </a:solidFill>
              </a:rPr>
              <a:t>Rapid crisis care staff teams</a:t>
            </a:r>
            <a:endParaRPr sz="1275">
              <a:solidFill>
                <a:srgbClr val="222222"/>
              </a:solidFill>
            </a:endParaRPr>
          </a:p>
          <a:p>
            <a:pPr marL="457200" indent="-309563">
              <a:buClr>
                <a:srgbClr val="222222"/>
              </a:buClr>
              <a:buSzPts val="1700"/>
              <a:buChar char="★"/>
            </a:pPr>
            <a:r>
              <a:rPr lang="en-US" sz="1275">
                <a:solidFill>
                  <a:srgbClr val="222222"/>
                </a:solidFill>
              </a:rPr>
              <a:t>Early interventions</a:t>
            </a:r>
            <a:endParaRPr sz="1275">
              <a:solidFill>
                <a:srgbClr val="222222"/>
              </a:solidFill>
            </a:endParaRPr>
          </a:p>
          <a:p>
            <a:pPr marL="457200" indent="-309563">
              <a:buClr>
                <a:srgbClr val="222222"/>
              </a:buClr>
              <a:buSzPts val="1700"/>
              <a:buChar char="★"/>
            </a:pPr>
            <a:r>
              <a:rPr lang="en-US" sz="1275">
                <a:solidFill>
                  <a:srgbClr val="222222"/>
                </a:solidFill>
              </a:rPr>
              <a:t>Short breaks</a:t>
            </a:r>
            <a:endParaRPr sz="1875"/>
          </a:p>
          <a:p>
            <a:endParaRPr sz="2175"/>
          </a:p>
        </p:txBody>
      </p:sp>
      <p:sp>
        <p:nvSpPr>
          <p:cNvPr id="1540" name="Google Shape;1540;p6"/>
          <p:cNvSpPr txBox="1">
            <a:spLocks noGrp="1"/>
          </p:cNvSpPr>
          <p:nvPr>
            <p:ph type="dt" idx="10"/>
          </p:nvPr>
        </p:nvSpPr>
        <p:spPr>
          <a:xfrm>
            <a:off x="0" y="-241201"/>
            <a:ext cx="563175" cy="134550"/>
          </a:xfrm>
          <a:prstGeom prst="rect">
            <a:avLst/>
          </a:prstGeom>
          <a:noFill/>
          <a:ln>
            <a:noFill/>
          </a:ln>
        </p:spPr>
        <p:txBody>
          <a:bodyPr spcFirstLastPara="1" wrap="square" lIns="0" tIns="27000" rIns="0" bIns="0" anchor="t" anchorCtr="0">
            <a:noAutofit/>
          </a:bodyPr>
          <a:lstStyle/>
          <a:p>
            <a:fld id="{00000000-1234-1234-1234-123412341234}" type="slidenum">
              <a:rPr lang="en-US"/>
              <a:pPr/>
              <a:t>77</a:t>
            </a:fld>
            <a:endParaRPr/>
          </a:p>
        </p:txBody>
      </p:sp>
      <p:sp>
        <p:nvSpPr>
          <p:cNvPr id="1541" name="Google Shape;1541;p6"/>
          <p:cNvSpPr txBox="1">
            <a:spLocks noGrp="1"/>
          </p:cNvSpPr>
          <p:nvPr>
            <p:ph type="sldNum" idx="12"/>
          </p:nvPr>
        </p:nvSpPr>
        <p:spPr>
          <a:xfrm>
            <a:off x="8531445" y="5609057"/>
            <a:ext cx="612450" cy="391725"/>
          </a:xfrm>
          <a:prstGeom prst="rect">
            <a:avLst/>
          </a:prstGeom>
          <a:noFill/>
          <a:ln>
            <a:noFill/>
          </a:ln>
        </p:spPr>
        <p:txBody>
          <a:bodyPr spcFirstLastPara="1" wrap="square" lIns="0" tIns="27000" rIns="0" bIns="0" anchor="t" anchorCtr="0">
            <a:noAutofit/>
          </a:bodyPr>
          <a:lstStyle/>
          <a:p>
            <a:pPr>
              <a:buSzPts val="1000"/>
            </a:pPr>
            <a:fld id="{00000000-1234-1234-1234-123412341234}" type="slidenum">
              <a:rPr lang="en-US"/>
              <a:pPr>
                <a:buSzPts val="1000"/>
              </a:pPr>
              <a:t>77</a:t>
            </a:fld>
            <a:endParaRPr/>
          </a:p>
        </p:txBody>
      </p:sp>
      <p:sp>
        <p:nvSpPr>
          <p:cNvPr id="1542" name="Google Shape;1542;p6"/>
          <p:cNvSpPr txBox="1">
            <a:spLocks noGrp="1"/>
          </p:cNvSpPr>
          <p:nvPr>
            <p:ph type="ftr" idx="11"/>
          </p:nvPr>
        </p:nvSpPr>
        <p:spPr>
          <a:xfrm>
            <a:off x="556999" y="5609057"/>
            <a:ext cx="7874325" cy="391725"/>
          </a:xfrm>
          <a:prstGeom prst="rect">
            <a:avLst/>
          </a:prstGeom>
          <a:noFill/>
          <a:ln>
            <a:noFill/>
          </a:ln>
        </p:spPr>
        <p:txBody>
          <a:bodyPr spcFirstLastPara="1" wrap="square" lIns="0" tIns="27000" rIns="0" bIns="0" anchor="t" anchorCtr="0">
            <a:noAutofit/>
          </a:bodyPr>
          <a:lstStyle/>
          <a:p>
            <a:r>
              <a:rPr lang="en-US"/>
              <a:t>© randstad professional</a:t>
            </a:r>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546"/>
        <p:cNvGrpSpPr/>
        <p:nvPr/>
      </p:nvGrpSpPr>
      <p:grpSpPr>
        <a:xfrm>
          <a:off x="0" y="0"/>
          <a:ext cx="0" cy="0"/>
          <a:chOff x="0" y="0"/>
          <a:chExt cx="0" cy="0"/>
        </a:xfrm>
      </p:grpSpPr>
      <p:sp>
        <p:nvSpPr>
          <p:cNvPr id="1547" name="Google Shape;1547;g156fa5956b4_0_563"/>
          <p:cNvSpPr/>
          <p:nvPr/>
        </p:nvSpPr>
        <p:spPr>
          <a:xfrm>
            <a:off x="9020435" y="857245"/>
            <a:ext cx="123525" cy="5143500"/>
          </a:xfrm>
          <a:prstGeom prst="rect">
            <a:avLst/>
          </a:prstGeom>
          <a:solidFill>
            <a:schemeClr val="accent5"/>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48" name="Google Shape;1548;g156fa5956b4_0_563"/>
          <p:cNvSpPr/>
          <p:nvPr/>
        </p:nvSpPr>
        <p:spPr>
          <a:xfrm>
            <a:off x="8732313" y="857245"/>
            <a:ext cx="123525" cy="5143500"/>
          </a:xfrm>
          <a:prstGeom prst="rect">
            <a:avLst/>
          </a:prstGeom>
          <a:solidFill>
            <a:schemeClr val="accent1"/>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49" name="Google Shape;1549;g156fa5956b4_0_563"/>
          <p:cNvSpPr/>
          <p:nvPr/>
        </p:nvSpPr>
        <p:spPr>
          <a:xfrm>
            <a:off x="8588247" y="857245"/>
            <a:ext cx="123525" cy="5143500"/>
          </a:xfrm>
          <a:prstGeom prst="rect">
            <a:avLst/>
          </a:prstGeom>
          <a:solidFill>
            <a:schemeClr val="accent3"/>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50" name="Google Shape;1550;g156fa5956b4_0_563"/>
          <p:cNvSpPr/>
          <p:nvPr/>
        </p:nvSpPr>
        <p:spPr>
          <a:xfrm>
            <a:off x="8876426" y="857245"/>
            <a:ext cx="123525" cy="5143500"/>
          </a:xfrm>
          <a:prstGeom prst="rect">
            <a:avLst/>
          </a:prstGeom>
          <a:solidFill>
            <a:schemeClr val="accent4"/>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51" name="Google Shape;1551;g156fa5956b4_0_563"/>
          <p:cNvSpPr/>
          <p:nvPr/>
        </p:nvSpPr>
        <p:spPr>
          <a:xfrm>
            <a:off x="8444201" y="857245"/>
            <a:ext cx="123525" cy="5143500"/>
          </a:xfrm>
          <a:prstGeom prst="rect">
            <a:avLst/>
          </a:prstGeom>
          <a:solidFill>
            <a:schemeClr val="accent1"/>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52" name="Google Shape;1552;g156fa5956b4_0_563"/>
          <p:cNvSpPr txBox="1"/>
          <p:nvPr/>
        </p:nvSpPr>
        <p:spPr>
          <a:xfrm>
            <a:off x="320250" y="1158075"/>
            <a:ext cx="6629175" cy="565509"/>
          </a:xfrm>
          <a:prstGeom prst="rect">
            <a:avLst/>
          </a:prstGeom>
          <a:noFill/>
          <a:ln>
            <a:noFill/>
          </a:ln>
        </p:spPr>
        <p:txBody>
          <a:bodyPr spcFirstLastPara="1" wrap="square" lIns="91425" tIns="91425" rIns="91425" bIns="91425" anchor="t" anchorCtr="0">
            <a:spAutoFit/>
          </a:bodyPr>
          <a:lstStyle/>
          <a:p>
            <a:pPr>
              <a:buSzPts val="3300"/>
            </a:pPr>
            <a:r>
              <a:rPr lang="en-US" sz="2475">
                <a:solidFill>
                  <a:schemeClr val="dk1"/>
                </a:solidFill>
                <a:latin typeface="Tahoma"/>
                <a:ea typeface="Tahoma"/>
                <a:cs typeface="Tahoma"/>
                <a:sym typeface="Tahoma"/>
              </a:rPr>
              <a:t>randstad’s AI driven online platform  </a:t>
            </a:r>
            <a:endParaRPr sz="1425"/>
          </a:p>
        </p:txBody>
      </p:sp>
      <p:sp>
        <p:nvSpPr>
          <p:cNvPr id="1553" name="Google Shape;1553;g156fa5956b4_0_563"/>
          <p:cNvSpPr txBox="1"/>
          <p:nvPr/>
        </p:nvSpPr>
        <p:spPr>
          <a:xfrm>
            <a:off x="3613829" y="1786913"/>
            <a:ext cx="4552875" cy="3878100"/>
          </a:xfrm>
          <a:prstGeom prst="rect">
            <a:avLst/>
          </a:prstGeom>
          <a:noFill/>
          <a:ln>
            <a:noFill/>
          </a:ln>
        </p:spPr>
        <p:txBody>
          <a:bodyPr spcFirstLastPara="1" wrap="square" lIns="91425" tIns="91425" rIns="91425" bIns="91425" anchor="t" anchorCtr="0">
            <a:noAutofit/>
          </a:bodyPr>
          <a:lstStyle/>
          <a:p>
            <a:pPr>
              <a:lnSpc>
                <a:spcPct val="115000"/>
              </a:lnSpc>
              <a:buSzPts val="1600"/>
            </a:pPr>
            <a:r>
              <a:rPr lang="en-US" sz="1200">
                <a:latin typeface="Tahoma"/>
                <a:ea typeface="Tahoma"/>
                <a:cs typeface="Tahoma"/>
                <a:sym typeface="Tahoma"/>
              </a:rPr>
              <a:t>Randstad’s AI driven online platform allows tutors to conduct baseline assessments of pupils to determine their current abilities, skills, and knowledge. </a:t>
            </a:r>
            <a:endParaRPr sz="1200">
              <a:latin typeface="Tahoma"/>
              <a:ea typeface="Tahoma"/>
              <a:cs typeface="Tahoma"/>
              <a:sym typeface="Tahoma"/>
            </a:endParaRPr>
          </a:p>
          <a:p>
            <a:pPr>
              <a:lnSpc>
                <a:spcPct val="115000"/>
              </a:lnSpc>
              <a:buSzPts val="1600"/>
            </a:pPr>
            <a:endParaRPr sz="1200">
              <a:latin typeface="Tahoma"/>
              <a:ea typeface="Tahoma"/>
              <a:cs typeface="Tahoma"/>
              <a:sym typeface="Tahoma"/>
            </a:endParaRPr>
          </a:p>
          <a:p>
            <a:pPr>
              <a:lnSpc>
                <a:spcPct val="115000"/>
              </a:lnSpc>
              <a:buSzPts val="1600"/>
            </a:pPr>
            <a:r>
              <a:rPr lang="en-US" sz="1200">
                <a:latin typeface="Tahoma"/>
                <a:ea typeface="Tahoma"/>
                <a:cs typeface="Tahoma"/>
                <a:sym typeface="Tahoma"/>
              </a:rPr>
              <a:t>The tool is able to then clarify areas of strength, and areas for improvement to create a personalised learning pathway tailored uniquely to each individual student’s needs.</a:t>
            </a:r>
            <a:endParaRPr sz="1200">
              <a:latin typeface="Tahoma"/>
              <a:ea typeface="Tahoma"/>
              <a:cs typeface="Tahoma"/>
              <a:sym typeface="Tahoma"/>
            </a:endParaRPr>
          </a:p>
          <a:p>
            <a:pPr>
              <a:lnSpc>
                <a:spcPct val="115000"/>
              </a:lnSpc>
              <a:buSzPts val="1600"/>
            </a:pPr>
            <a:endParaRPr sz="1200">
              <a:latin typeface="Tahoma"/>
              <a:ea typeface="Tahoma"/>
              <a:cs typeface="Tahoma"/>
              <a:sym typeface="Tahoma"/>
            </a:endParaRPr>
          </a:p>
          <a:p>
            <a:pPr>
              <a:lnSpc>
                <a:spcPct val="115000"/>
              </a:lnSpc>
              <a:buSzPts val="1600"/>
            </a:pPr>
            <a:r>
              <a:rPr lang="en-US" sz="1200">
                <a:latin typeface="Tahoma"/>
                <a:ea typeface="Tahoma"/>
                <a:cs typeface="Tahoma"/>
                <a:sym typeface="Tahoma"/>
              </a:rPr>
              <a:t>By repeating the initial assessment after a period of tuition, the tool provides invaluable data of progress made over a period of time and therefore the impact of tuition provided. </a:t>
            </a:r>
            <a:endParaRPr sz="1200">
              <a:latin typeface="Tahoma"/>
              <a:ea typeface="Tahoma"/>
              <a:cs typeface="Tahoma"/>
              <a:sym typeface="Tahoma"/>
            </a:endParaRPr>
          </a:p>
          <a:p>
            <a:pPr>
              <a:lnSpc>
                <a:spcPct val="115000"/>
              </a:lnSpc>
              <a:buSzPts val="1600"/>
            </a:pPr>
            <a:endParaRPr sz="1200">
              <a:latin typeface="Tahoma"/>
              <a:ea typeface="Tahoma"/>
              <a:cs typeface="Tahoma"/>
              <a:sym typeface="Tahoma"/>
            </a:endParaRPr>
          </a:p>
          <a:p>
            <a:pPr>
              <a:lnSpc>
                <a:spcPct val="115000"/>
              </a:lnSpc>
              <a:buSzPts val="1600"/>
            </a:pPr>
            <a:r>
              <a:rPr lang="en-US" sz="1200">
                <a:latin typeface="Tahoma"/>
                <a:ea typeface="Tahoma"/>
                <a:cs typeface="Tahoma"/>
                <a:sym typeface="Tahoma"/>
              </a:rPr>
              <a:t>This approach ensures pupils receive fully targeted tuition which has maximum impact.</a:t>
            </a:r>
            <a:endParaRPr sz="1200">
              <a:latin typeface="Tahoma"/>
              <a:ea typeface="Tahoma"/>
              <a:cs typeface="Tahoma"/>
              <a:sym typeface="Tahoma"/>
            </a:endParaRPr>
          </a:p>
          <a:p>
            <a:pPr>
              <a:lnSpc>
                <a:spcPct val="115000"/>
              </a:lnSpc>
              <a:buSzPts val="1600"/>
            </a:pPr>
            <a:endParaRPr sz="1200">
              <a:latin typeface="Tahoma"/>
              <a:ea typeface="Tahoma"/>
              <a:cs typeface="Tahoma"/>
              <a:sym typeface="Tahoma"/>
            </a:endParaRPr>
          </a:p>
          <a:p>
            <a:pPr>
              <a:lnSpc>
                <a:spcPct val="115000"/>
              </a:lnSpc>
              <a:buSzPts val="1600"/>
            </a:pPr>
            <a:r>
              <a:rPr lang="en-US" sz="1200">
                <a:latin typeface="Tahoma"/>
                <a:ea typeface="Tahoma"/>
                <a:cs typeface="Tahoma"/>
                <a:sym typeface="Tahoma"/>
              </a:rPr>
              <a:t>Tutors also have access to hundreds of high quality teaching and assessment resources to ensure they are fully supported to deliver a high quality education. </a:t>
            </a:r>
            <a:endParaRPr sz="1200">
              <a:latin typeface="Tahoma"/>
              <a:ea typeface="Tahoma"/>
              <a:cs typeface="Tahoma"/>
              <a:sym typeface="Tahoma"/>
            </a:endParaRPr>
          </a:p>
          <a:p>
            <a:pPr>
              <a:buSzPts val="1700"/>
            </a:pPr>
            <a:endParaRPr sz="1275">
              <a:latin typeface="Tahoma"/>
              <a:ea typeface="Tahoma"/>
              <a:cs typeface="Tahoma"/>
              <a:sym typeface="Tahoma"/>
            </a:endParaRPr>
          </a:p>
        </p:txBody>
      </p:sp>
      <p:pic>
        <p:nvPicPr>
          <p:cNvPr id="1554" name="Google Shape;1554;g156fa5956b4_0_563"/>
          <p:cNvPicPr preferRelativeResize="0"/>
          <p:nvPr/>
        </p:nvPicPr>
        <p:blipFill rotWithShape="1">
          <a:blip r:embed="rId3">
            <a:alphaModFix/>
          </a:blip>
          <a:srcRect/>
          <a:stretch/>
        </p:blipFill>
        <p:spPr>
          <a:xfrm>
            <a:off x="443119" y="1974798"/>
            <a:ext cx="2893219" cy="2521744"/>
          </a:xfrm>
          <a:prstGeom prst="rect">
            <a:avLst/>
          </a:prstGeom>
          <a:noFill/>
          <a:ln>
            <a:noFill/>
          </a:ln>
          <a:effectLst>
            <a:reflection endPos="30000" fadeDir="5400012" sy="-100000" algn="bl" rotWithShape="0"/>
          </a:effec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558"/>
        <p:cNvGrpSpPr/>
        <p:nvPr/>
      </p:nvGrpSpPr>
      <p:grpSpPr>
        <a:xfrm>
          <a:off x="0" y="0"/>
          <a:ext cx="0" cy="0"/>
          <a:chOff x="0" y="0"/>
          <a:chExt cx="0" cy="0"/>
        </a:xfrm>
      </p:grpSpPr>
      <p:sp>
        <p:nvSpPr>
          <p:cNvPr id="1559" name="Google Shape;1559;g156fa5956b4_0_1673"/>
          <p:cNvSpPr/>
          <p:nvPr/>
        </p:nvSpPr>
        <p:spPr>
          <a:xfrm>
            <a:off x="9020435" y="857245"/>
            <a:ext cx="123525" cy="5143500"/>
          </a:xfrm>
          <a:prstGeom prst="rect">
            <a:avLst/>
          </a:prstGeom>
          <a:solidFill>
            <a:schemeClr val="accent5"/>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60" name="Google Shape;1560;g156fa5956b4_0_1673"/>
          <p:cNvSpPr/>
          <p:nvPr/>
        </p:nvSpPr>
        <p:spPr>
          <a:xfrm>
            <a:off x="8732313" y="857245"/>
            <a:ext cx="123525" cy="5143500"/>
          </a:xfrm>
          <a:prstGeom prst="rect">
            <a:avLst/>
          </a:prstGeom>
          <a:solidFill>
            <a:schemeClr val="accent1"/>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61" name="Google Shape;1561;g156fa5956b4_0_1673"/>
          <p:cNvSpPr/>
          <p:nvPr/>
        </p:nvSpPr>
        <p:spPr>
          <a:xfrm>
            <a:off x="8588247" y="857245"/>
            <a:ext cx="123525" cy="5143500"/>
          </a:xfrm>
          <a:prstGeom prst="rect">
            <a:avLst/>
          </a:prstGeom>
          <a:solidFill>
            <a:schemeClr val="accent3"/>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62" name="Google Shape;1562;g156fa5956b4_0_1673"/>
          <p:cNvSpPr/>
          <p:nvPr/>
        </p:nvSpPr>
        <p:spPr>
          <a:xfrm>
            <a:off x="8876426" y="857245"/>
            <a:ext cx="123525" cy="5143500"/>
          </a:xfrm>
          <a:prstGeom prst="rect">
            <a:avLst/>
          </a:prstGeom>
          <a:solidFill>
            <a:schemeClr val="accent4"/>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63" name="Google Shape;1563;g156fa5956b4_0_1673"/>
          <p:cNvSpPr/>
          <p:nvPr/>
        </p:nvSpPr>
        <p:spPr>
          <a:xfrm>
            <a:off x="8444201" y="857245"/>
            <a:ext cx="123525" cy="5143500"/>
          </a:xfrm>
          <a:prstGeom prst="rect">
            <a:avLst/>
          </a:prstGeom>
          <a:solidFill>
            <a:schemeClr val="accent1"/>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pic>
        <p:nvPicPr>
          <p:cNvPr id="1564" name="Google Shape;1564;g156fa5956b4_0_1673"/>
          <p:cNvPicPr preferRelativeResize="0"/>
          <p:nvPr/>
        </p:nvPicPr>
        <p:blipFill rotWithShape="1">
          <a:blip r:embed="rId3">
            <a:alphaModFix/>
          </a:blip>
          <a:srcRect/>
          <a:stretch/>
        </p:blipFill>
        <p:spPr>
          <a:xfrm>
            <a:off x="812325" y="1970877"/>
            <a:ext cx="3122994" cy="2264849"/>
          </a:xfrm>
          <a:prstGeom prst="rect">
            <a:avLst/>
          </a:prstGeom>
          <a:noFill/>
          <a:ln>
            <a:noFill/>
          </a:ln>
          <a:effectLst>
            <a:outerShdw blurRad="57150" dist="19050" dir="5400000" algn="bl" rotWithShape="0">
              <a:srgbClr val="000000">
                <a:alpha val="49411"/>
              </a:srgbClr>
            </a:outerShdw>
          </a:effectLst>
        </p:spPr>
      </p:pic>
      <p:pic>
        <p:nvPicPr>
          <p:cNvPr id="1565" name="Google Shape;1565;g156fa5956b4_0_1673"/>
          <p:cNvPicPr preferRelativeResize="0"/>
          <p:nvPr/>
        </p:nvPicPr>
        <p:blipFill rotWithShape="1">
          <a:blip r:embed="rId4">
            <a:alphaModFix/>
          </a:blip>
          <a:srcRect/>
          <a:stretch/>
        </p:blipFill>
        <p:spPr>
          <a:xfrm>
            <a:off x="5098588" y="1760476"/>
            <a:ext cx="2182350" cy="2585375"/>
          </a:xfrm>
          <a:prstGeom prst="rect">
            <a:avLst/>
          </a:prstGeom>
          <a:noFill/>
          <a:ln>
            <a:noFill/>
          </a:ln>
          <a:effectLst>
            <a:outerShdw blurRad="57150" dist="19050" dir="5400000" algn="bl" rotWithShape="0">
              <a:srgbClr val="000000">
                <a:alpha val="49411"/>
              </a:srgbClr>
            </a:outerShdw>
          </a:effectLst>
        </p:spPr>
      </p:pic>
      <p:sp>
        <p:nvSpPr>
          <p:cNvPr id="1566" name="Google Shape;1566;g156fa5956b4_0_1673"/>
          <p:cNvSpPr txBox="1"/>
          <p:nvPr/>
        </p:nvSpPr>
        <p:spPr>
          <a:xfrm>
            <a:off x="637625" y="4498525"/>
            <a:ext cx="3565575" cy="1073340"/>
          </a:xfrm>
          <a:prstGeom prst="rect">
            <a:avLst/>
          </a:prstGeom>
          <a:noFill/>
          <a:ln>
            <a:noFill/>
          </a:ln>
        </p:spPr>
        <p:txBody>
          <a:bodyPr spcFirstLastPara="1" wrap="square" lIns="91425" tIns="91425" rIns="91425" bIns="91425" anchor="t" anchorCtr="0">
            <a:spAutoFit/>
          </a:bodyPr>
          <a:lstStyle/>
          <a:p>
            <a:pPr marL="457200" indent="-304800">
              <a:buClr>
                <a:schemeClr val="dk1"/>
              </a:buClr>
              <a:buSzPts val="1600"/>
              <a:buFont typeface="Tahoma"/>
              <a:buChar char="●"/>
            </a:pPr>
            <a:r>
              <a:rPr lang="en-US" sz="1200">
                <a:solidFill>
                  <a:schemeClr val="dk1"/>
                </a:solidFill>
                <a:latin typeface="Tahoma"/>
                <a:ea typeface="Tahoma"/>
                <a:cs typeface="Tahoma"/>
                <a:sym typeface="Tahoma"/>
              </a:rPr>
              <a:t>Which exact diagnostic taken </a:t>
            </a:r>
            <a:endParaRPr sz="1200">
              <a:solidFill>
                <a:schemeClr val="dk1"/>
              </a:solidFill>
              <a:latin typeface="Tahoma"/>
              <a:ea typeface="Tahoma"/>
              <a:cs typeface="Tahoma"/>
              <a:sym typeface="Tahoma"/>
            </a:endParaRPr>
          </a:p>
          <a:p>
            <a:pPr marL="457200" indent="-304800">
              <a:buClr>
                <a:schemeClr val="dk1"/>
              </a:buClr>
              <a:buSzPts val="1600"/>
              <a:buFont typeface="Tahoma"/>
              <a:buChar char="●"/>
            </a:pPr>
            <a:r>
              <a:rPr lang="en-US" sz="1200">
                <a:solidFill>
                  <a:schemeClr val="dk1"/>
                </a:solidFill>
                <a:latin typeface="Tahoma"/>
                <a:ea typeface="Tahoma"/>
                <a:cs typeface="Tahoma"/>
                <a:sym typeface="Tahoma"/>
              </a:rPr>
              <a:t>Time and date stamp of each attempt </a:t>
            </a:r>
            <a:endParaRPr sz="1200">
              <a:solidFill>
                <a:schemeClr val="dk1"/>
              </a:solidFill>
              <a:latin typeface="Tahoma"/>
              <a:ea typeface="Tahoma"/>
              <a:cs typeface="Tahoma"/>
              <a:sym typeface="Tahoma"/>
            </a:endParaRPr>
          </a:p>
          <a:p>
            <a:pPr marL="457200" indent="-304800">
              <a:buClr>
                <a:schemeClr val="dk1"/>
              </a:buClr>
              <a:buSzPts val="1600"/>
              <a:buFont typeface="Tahoma"/>
              <a:buChar char="●"/>
            </a:pPr>
            <a:r>
              <a:rPr lang="en-US" sz="1200">
                <a:solidFill>
                  <a:schemeClr val="dk1"/>
                </a:solidFill>
                <a:latin typeface="Tahoma"/>
                <a:ea typeface="Tahoma"/>
                <a:cs typeface="Tahoma"/>
                <a:sym typeface="Tahoma"/>
              </a:rPr>
              <a:t>Overall score of each attempt </a:t>
            </a:r>
            <a:endParaRPr sz="1200">
              <a:solidFill>
                <a:schemeClr val="dk1"/>
              </a:solidFill>
              <a:latin typeface="Tahoma"/>
              <a:ea typeface="Tahoma"/>
              <a:cs typeface="Tahoma"/>
              <a:sym typeface="Tahoma"/>
            </a:endParaRPr>
          </a:p>
          <a:p>
            <a:pPr marL="457200" indent="-304800">
              <a:buClr>
                <a:schemeClr val="dk1"/>
              </a:buClr>
              <a:buSzPts val="1600"/>
              <a:buFont typeface="Tahoma"/>
              <a:buChar char="●"/>
            </a:pPr>
            <a:r>
              <a:rPr lang="en-US" sz="1200">
                <a:solidFill>
                  <a:schemeClr val="dk1"/>
                </a:solidFill>
                <a:latin typeface="Tahoma"/>
                <a:ea typeface="Tahoma"/>
                <a:cs typeface="Tahoma"/>
                <a:sym typeface="Tahoma"/>
              </a:rPr>
              <a:t>Question level analysis - time taken</a:t>
            </a:r>
            <a:endParaRPr sz="1200">
              <a:solidFill>
                <a:schemeClr val="dk1"/>
              </a:solidFill>
              <a:latin typeface="Tahoma"/>
              <a:ea typeface="Tahoma"/>
              <a:cs typeface="Tahoma"/>
              <a:sym typeface="Tahoma"/>
            </a:endParaRPr>
          </a:p>
          <a:p>
            <a:pPr>
              <a:buSzPts val="1300"/>
            </a:pPr>
            <a:endParaRPr sz="975">
              <a:solidFill>
                <a:schemeClr val="dk1"/>
              </a:solidFill>
              <a:latin typeface="Tahoma"/>
              <a:ea typeface="Tahoma"/>
              <a:cs typeface="Tahoma"/>
              <a:sym typeface="Tahoma"/>
            </a:endParaRPr>
          </a:p>
        </p:txBody>
      </p:sp>
      <p:sp>
        <p:nvSpPr>
          <p:cNvPr id="1567" name="Google Shape;1567;g156fa5956b4_0_1673"/>
          <p:cNvSpPr txBox="1"/>
          <p:nvPr/>
        </p:nvSpPr>
        <p:spPr>
          <a:xfrm>
            <a:off x="4384513" y="4498525"/>
            <a:ext cx="4067775" cy="1107965"/>
          </a:xfrm>
          <a:prstGeom prst="rect">
            <a:avLst/>
          </a:prstGeom>
          <a:noFill/>
          <a:ln>
            <a:noFill/>
          </a:ln>
        </p:spPr>
        <p:txBody>
          <a:bodyPr spcFirstLastPara="1" wrap="square" lIns="91425" tIns="91425" rIns="91425" bIns="91425" anchor="t" anchorCtr="0">
            <a:spAutoFit/>
          </a:bodyPr>
          <a:lstStyle/>
          <a:p>
            <a:pPr>
              <a:buSzPts val="1600"/>
            </a:pPr>
            <a:r>
              <a:rPr lang="en-US" sz="1200">
                <a:solidFill>
                  <a:schemeClr val="dk1"/>
                </a:solidFill>
                <a:latin typeface="Tahoma"/>
                <a:ea typeface="Tahoma"/>
                <a:cs typeface="Tahoma"/>
                <a:sym typeface="Tahoma"/>
              </a:rPr>
              <a:t>Each pupil’s individual strengths and areas for improvement are automatically generated and the relevant nuggets added to the pupil’s learning pathway</a:t>
            </a:r>
            <a:endParaRPr sz="1200">
              <a:solidFill>
                <a:schemeClr val="dk1"/>
              </a:solidFill>
              <a:latin typeface="Tahoma"/>
              <a:ea typeface="Tahoma"/>
              <a:cs typeface="Tahoma"/>
              <a:sym typeface="Tahoma"/>
            </a:endParaRPr>
          </a:p>
          <a:p>
            <a:pPr>
              <a:buSzPts val="1600"/>
            </a:pPr>
            <a:endParaRPr sz="1200">
              <a:solidFill>
                <a:schemeClr val="dk1"/>
              </a:solidFill>
              <a:latin typeface="Tahoma"/>
              <a:ea typeface="Tahoma"/>
              <a:cs typeface="Tahoma"/>
              <a:sym typeface="Tahoma"/>
            </a:endParaRPr>
          </a:p>
          <a:p>
            <a:pPr>
              <a:buSzPts val="1600"/>
            </a:pPr>
            <a:endParaRPr sz="1200" b="1" i="1">
              <a:solidFill>
                <a:schemeClr val="dk1"/>
              </a:solidFill>
              <a:latin typeface="Tahoma"/>
              <a:ea typeface="Tahoma"/>
              <a:cs typeface="Tahoma"/>
              <a:sym typeface="Tahoma"/>
            </a:endParaRPr>
          </a:p>
        </p:txBody>
      </p:sp>
      <p:sp>
        <p:nvSpPr>
          <p:cNvPr id="1568" name="Google Shape;1568;g156fa5956b4_0_1673"/>
          <p:cNvSpPr txBox="1"/>
          <p:nvPr/>
        </p:nvSpPr>
        <p:spPr>
          <a:xfrm>
            <a:off x="404725" y="1138675"/>
            <a:ext cx="7808175" cy="565509"/>
          </a:xfrm>
          <a:prstGeom prst="rect">
            <a:avLst/>
          </a:prstGeom>
          <a:noFill/>
          <a:ln>
            <a:noFill/>
          </a:ln>
        </p:spPr>
        <p:txBody>
          <a:bodyPr spcFirstLastPara="1" wrap="square" lIns="91425" tIns="91425" rIns="91425" bIns="91425" anchor="t" anchorCtr="0">
            <a:spAutoFit/>
          </a:bodyPr>
          <a:lstStyle/>
          <a:p>
            <a:pPr>
              <a:buSzPts val="3300"/>
            </a:pPr>
            <a:r>
              <a:rPr lang="en-US" sz="2475">
                <a:solidFill>
                  <a:schemeClr val="dk1"/>
                </a:solidFill>
                <a:latin typeface="Tahoma"/>
                <a:ea typeface="Tahoma"/>
                <a:cs typeface="Tahoma"/>
                <a:sym typeface="Tahoma"/>
              </a:rPr>
              <a:t>data visible via teacher dashboard - individual pupils  </a:t>
            </a:r>
            <a:endParaRPr sz="2475"/>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5993" y="3933056"/>
            <a:ext cx="8064896" cy="757130"/>
          </a:xfrm>
          <a:prstGeom prst="rect">
            <a:avLst/>
          </a:prstGeom>
          <a:noFill/>
        </p:spPr>
        <p:txBody>
          <a:bodyPr wrap="square" rtlCol="0">
            <a:spAutoFit/>
          </a:bodyPr>
          <a:lstStyle/>
          <a:p>
            <a:pPr marL="0" marR="0" lvl="0" indent="0" algn="ctr" defTabSz="914400" rtl="0" eaLnBrk="1" fontAlgn="auto" latinLnBrk="0" hangingPunct="1">
              <a:lnSpc>
                <a:spcPct val="90000"/>
              </a:lnSpc>
              <a:spcBef>
                <a:spcPct val="20000"/>
              </a:spcBef>
              <a:spcAft>
                <a:spcPts val="0"/>
              </a:spcAft>
              <a:buClrTx/>
              <a:buSzTx/>
              <a:buFontTx/>
              <a:buNone/>
              <a:tabLst/>
              <a:defRPr/>
            </a:pPr>
            <a:r>
              <a:rPr kumimoji="0" lang="en-GB" alt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Gemma Burgin: Think Family Lead Practitioner and Coordinator </a:t>
            </a:r>
          </a:p>
        </p:txBody>
      </p:sp>
      <p:sp>
        <p:nvSpPr>
          <p:cNvPr id="6" name="TextBox 5"/>
          <p:cNvSpPr txBox="1"/>
          <p:nvPr/>
        </p:nvSpPr>
        <p:spPr>
          <a:xfrm>
            <a:off x="1252514" y="2060848"/>
            <a:ext cx="6631854" cy="158812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90000"/>
              </a:lnSpc>
              <a:spcBef>
                <a:spcPct val="20000"/>
              </a:spcBef>
              <a:spcAft>
                <a:spcPts val="0"/>
              </a:spcAft>
              <a:buClrTx/>
              <a:buSzTx/>
              <a:buFontTx/>
              <a:buNone/>
              <a:tabLst/>
              <a:defRPr/>
            </a:pPr>
            <a:r>
              <a:rPr kumimoji="0" lang="en-GB" altLang="en-US" sz="5400" b="1" i="0" u="none" strike="noStrike" kern="1200" cap="none" spc="0" normalizeH="0" baseline="0" noProof="0" dirty="0">
                <a:ln>
                  <a:noFill/>
                </a:ln>
                <a:solidFill>
                  <a:srgbClr val="833F8C"/>
                </a:solidFill>
                <a:effectLst/>
                <a:uLnTx/>
                <a:uFillTx/>
                <a:latin typeface="Arial"/>
                <a:ea typeface="+mn-ea"/>
                <a:cs typeface="Arial"/>
              </a:rPr>
              <a:t>Think Family Project </a:t>
            </a:r>
          </a:p>
        </p:txBody>
      </p:sp>
      <p:pic>
        <p:nvPicPr>
          <p:cNvPr id="3" name="Picture 2">
            <a:extLst>
              <a:ext uri="{FF2B5EF4-FFF2-40B4-BE49-F238E27FC236}">
                <a16:creationId xmlns:a16="http://schemas.microsoft.com/office/drawing/2014/main" id="{8D6F1CA6-C44B-AD13-AAD7-25BD6748AED9}"/>
              </a:ext>
            </a:extLst>
          </p:cNvPr>
          <p:cNvPicPr>
            <a:picLocks noChangeAspect="1"/>
          </p:cNvPicPr>
          <p:nvPr/>
        </p:nvPicPr>
        <p:blipFill>
          <a:blip r:embed="rId2"/>
          <a:stretch>
            <a:fillRect/>
          </a:stretch>
        </p:blipFill>
        <p:spPr>
          <a:xfrm>
            <a:off x="5868144" y="186072"/>
            <a:ext cx="1719221" cy="1207113"/>
          </a:xfrm>
          <a:prstGeom prst="rect">
            <a:avLst/>
          </a:prstGeom>
        </p:spPr>
      </p:pic>
      <p:pic>
        <p:nvPicPr>
          <p:cNvPr id="4" name="Picture 3">
            <a:extLst>
              <a:ext uri="{FF2B5EF4-FFF2-40B4-BE49-F238E27FC236}">
                <a16:creationId xmlns:a16="http://schemas.microsoft.com/office/drawing/2014/main" id="{28002F47-BD85-29B6-BDC0-8B190DE6CD25}"/>
              </a:ext>
            </a:extLst>
          </p:cNvPr>
          <p:cNvPicPr>
            <a:picLocks noChangeAspect="1"/>
          </p:cNvPicPr>
          <p:nvPr/>
        </p:nvPicPr>
        <p:blipFill>
          <a:blip r:embed="rId3"/>
          <a:stretch>
            <a:fillRect/>
          </a:stretch>
        </p:blipFill>
        <p:spPr>
          <a:xfrm>
            <a:off x="3617754" y="576805"/>
            <a:ext cx="2099852" cy="425646"/>
          </a:xfrm>
          <a:prstGeom prst="rect">
            <a:avLst/>
          </a:prstGeom>
        </p:spPr>
      </p:pic>
      <p:pic>
        <p:nvPicPr>
          <p:cNvPr id="5" name="Picture 4">
            <a:extLst>
              <a:ext uri="{FF2B5EF4-FFF2-40B4-BE49-F238E27FC236}">
                <a16:creationId xmlns:a16="http://schemas.microsoft.com/office/drawing/2014/main" id="{5707E9E8-5B09-31C6-F799-1E498E463A01}"/>
              </a:ext>
            </a:extLst>
          </p:cNvPr>
          <p:cNvPicPr>
            <a:picLocks noChangeAspect="1"/>
          </p:cNvPicPr>
          <p:nvPr/>
        </p:nvPicPr>
        <p:blipFill>
          <a:blip r:embed="rId4"/>
          <a:stretch>
            <a:fillRect/>
          </a:stretch>
        </p:blipFill>
        <p:spPr>
          <a:xfrm>
            <a:off x="0" y="223973"/>
            <a:ext cx="3467216" cy="900772"/>
          </a:xfrm>
          <a:prstGeom prst="rect">
            <a:avLst/>
          </a:prstGeom>
        </p:spPr>
      </p:pic>
    </p:spTree>
    <p:extLst>
      <p:ext uri="{BB962C8B-B14F-4D97-AF65-F5344CB8AC3E}">
        <p14:creationId xmlns:p14="http://schemas.microsoft.com/office/powerpoint/2010/main" val="206867715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572"/>
        <p:cNvGrpSpPr/>
        <p:nvPr/>
      </p:nvGrpSpPr>
      <p:grpSpPr>
        <a:xfrm>
          <a:off x="0" y="0"/>
          <a:ext cx="0" cy="0"/>
          <a:chOff x="0" y="0"/>
          <a:chExt cx="0" cy="0"/>
        </a:xfrm>
      </p:grpSpPr>
      <p:sp>
        <p:nvSpPr>
          <p:cNvPr id="1573" name="Google Shape;1573;g156fa5956b4_0_2227"/>
          <p:cNvSpPr/>
          <p:nvPr/>
        </p:nvSpPr>
        <p:spPr>
          <a:xfrm>
            <a:off x="9020435" y="857245"/>
            <a:ext cx="123525" cy="5143500"/>
          </a:xfrm>
          <a:prstGeom prst="rect">
            <a:avLst/>
          </a:prstGeom>
          <a:solidFill>
            <a:schemeClr val="accent5"/>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74" name="Google Shape;1574;g156fa5956b4_0_2227"/>
          <p:cNvSpPr/>
          <p:nvPr/>
        </p:nvSpPr>
        <p:spPr>
          <a:xfrm>
            <a:off x="8732313" y="857245"/>
            <a:ext cx="123525" cy="5143500"/>
          </a:xfrm>
          <a:prstGeom prst="rect">
            <a:avLst/>
          </a:prstGeom>
          <a:solidFill>
            <a:schemeClr val="accent1"/>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75" name="Google Shape;1575;g156fa5956b4_0_2227"/>
          <p:cNvSpPr/>
          <p:nvPr/>
        </p:nvSpPr>
        <p:spPr>
          <a:xfrm>
            <a:off x="8588247" y="857245"/>
            <a:ext cx="123525" cy="5143500"/>
          </a:xfrm>
          <a:prstGeom prst="rect">
            <a:avLst/>
          </a:prstGeom>
          <a:solidFill>
            <a:schemeClr val="accent3"/>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76" name="Google Shape;1576;g156fa5956b4_0_2227"/>
          <p:cNvSpPr/>
          <p:nvPr/>
        </p:nvSpPr>
        <p:spPr>
          <a:xfrm>
            <a:off x="8876426" y="857245"/>
            <a:ext cx="123525" cy="5143500"/>
          </a:xfrm>
          <a:prstGeom prst="rect">
            <a:avLst/>
          </a:prstGeom>
          <a:solidFill>
            <a:schemeClr val="accent4"/>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77" name="Google Shape;1577;g156fa5956b4_0_2227"/>
          <p:cNvSpPr/>
          <p:nvPr/>
        </p:nvSpPr>
        <p:spPr>
          <a:xfrm>
            <a:off x="8444201" y="857245"/>
            <a:ext cx="123525" cy="5143500"/>
          </a:xfrm>
          <a:prstGeom prst="rect">
            <a:avLst/>
          </a:prstGeom>
          <a:solidFill>
            <a:schemeClr val="accent1"/>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78" name="Google Shape;1578;g156fa5956b4_0_2227"/>
          <p:cNvSpPr txBox="1"/>
          <p:nvPr/>
        </p:nvSpPr>
        <p:spPr>
          <a:xfrm>
            <a:off x="271725" y="1090150"/>
            <a:ext cx="2999925" cy="565509"/>
          </a:xfrm>
          <a:prstGeom prst="rect">
            <a:avLst/>
          </a:prstGeom>
          <a:noFill/>
          <a:ln>
            <a:noFill/>
          </a:ln>
        </p:spPr>
        <p:txBody>
          <a:bodyPr spcFirstLastPara="1" wrap="square" lIns="91425" tIns="91425" rIns="91425" bIns="91425" anchor="t" anchorCtr="0">
            <a:spAutoFit/>
          </a:bodyPr>
          <a:lstStyle/>
          <a:p>
            <a:pPr>
              <a:buSzPts val="3300"/>
            </a:pPr>
            <a:r>
              <a:rPr lang="en-US" sz="2475">
                <a:solidFill>
                  <a:schemeClr val="dk1"/>
                </a:solidFill>
                <a:latin typeface="Tahoma"/>
                <a:ea typeface="Tahoma"/>
                <a:cs typeface="Tahoma"/>
                <a:sym typeface="Tahoma"/>
              </a:rPr>
              <a:t>Autumn 1 Trial </a:t>
            </a:r>
            <a:endParaRPr sz="1425"/>
          </a:p>
        </p:txBody>
      </p:sp>
      <p:sp>
        <p:nvSpPr>
          <p:cNvPr id="1579" name="Google Shape;1579;g156fa5956b4_0_2227"/>
          <p:cNvSpPr txBox="1"/>
          <p:nvPr/>
        </p:nvSpPr>
        <p:spPr>
          <a:xfrm>
            <a:off x="368800" y="1586400"/>
            <a:ext cx="4916025" cy="3993371"/>
          </a:xfrm>
          <a:prstGeom prst="rect">
            <a:avLst/>
          </a:prstGeom>
          <a:noFill/>
          <a:ln>
            <a:noFill/>
          </a:ln>
        </p:spPr>
        <p:txBody>
          <a:bodyPr spcFirstLastPara="1" wrap="square" lIns="91425" tIns="91425" rIns="91425" bIns="91425" anchor="t" anchorCtr="0">
            <a:spAutoFit/>
          </a:bodyPr>
          <a:lstStyle/>
          <a:p>
            <a:pPr>
              <a:buSzPts val="1600"/>
            </a:pPr>
            <a:r>
              <a:rPr lang="en-US" sz="1200">
                <a:solidFill>
                  <a:schemeClr val="dk1"/>
                </a:solidFill>
                <a:latin typeface="Tahoma"/>
                <a:ea typeface="Tahoma"/>
                <a:cs typeface="Tahoma"/>
                <a:sym typeface="Tahoma"/>
              </a:rPr>
              <a:t>Pupils from Worcestershire Children First, Leeds County Council and Blackpool were selected to trial the tool during the first half term of 2023.</a:t>
            </a:r>
            <a:endParaRPr sz="1200">
              <a:solidFill>
                <a:schemeClr val="dk1"/>
              </a:solidFill>
              <a:latin typeface="Tahoma"/>
              <a:ea typeface="Tahoma"/>
              <a:cs typeface="Tahoma"/>
              <a:sym typeface="Tahoma"/>
            </a:endParaRPr>
          </a:p>
          <a:p>
            <a:pPr>
              <a:buSzPts val="1600"/>
            </a:pPr>
            <a:endParaRPr sz="1200">
              <a:solidFill>
                <a:schemeClr val="dk1"/>
              </a:solidFill>
              <a:latin typeface="Tahoma"/>
              <a:ea typeface="Tahoma"/>
              <a:cs typeface="Tahoma"/>
              <a:sym typeface="Tahoma"/>
            </a:endParaRPr>
          </a:p>
          <a:p>
            <a:pPr>
              <a:buSzPts val="1600"/>
            </a:pPr>
            <a:r>
              <a:rPr lang="en-US" sz="1200">
                <a:solidFill>
                  <a:schemeClr val="dk1"/>
                </a:solidFill>
                <a:latin typeface="Tahoma"/>
                <a:ea typeface="Tahoma"/>
                <a:cs typeface="Tahoma"/>
                <a:sym typeface="Tahoma"/>
              </a:rPr>
              <a:t>Tutors were invited to training sessions and provided with the pupil codes, for each pupil taking part in the trial. Additional drop in sessions and supporting ‘how to’ materials were emailed to all tutors.</a:t>
            </a:r>
            <a:endParaRPr sz="1200">
              <a:solidFill>
                <a:schemeClr val="dk1"/>
              </a:solidFill>
              <a:latin typeface="Tahoma"/>
              <a:ea typeface="Tahoma"/>
              <a:cs typeface="Tahoma"/>
              <a:sym typeface="Tahoma"/>
            </a:endParaRPr>
          </a:p>
          <a:p>
            <a:pPr>
              <a:buSzPts val="1600"/>
            </a:pPr>
            <a:endParaRPr sz="1200">
              <a:solidFill>
                <a:schemeClr val="dk1"/>
              </a:solidFill>
              <a:latin typeface="Tahoma"/>
              <a:ea typeface="Tahoma"/>
              <a:cs typeface="Tahoma"/>
              <a:sym typeface="Tahoma"/>
            </a:endParaRPr>
          </a:p>
          <a:p>
            <a:pPr>
              <a:buSzPts val="1600"/>
            </a:pPr>
            <a:r>
              <a:rPr lang="en-US" sz="1200">
                <a:solidFill>
                  <a:schemeClr val="dk1"/>
                </a:solidFill>
                <a:latin typeface="Tahoma"/>
                <a:ea typeface="Tahoma"/>
                <a:cs typeface="Tahoma"/>
                <a:sym typeface="Tahoma"/>
              </a:rPr>
              <a:t>Generic diagnostics were chosen for each core subject at primary and secondary level and pre-assigned to each pupil. Tutors were shown how to add alternative diagnostics if they felt this necessary in their professional judgement.  </a:t>
            </a:r>
            <a:endParaRPr sz="1200">
              <a:solidFill>
                <a:schemeClr val="dk1"/>
              </a:solidFill>
              <a:latin typeface="Tahoma"/>
              <a:ea typeface="Tahoma"/>
              <a:cs typeface="Tahoma"/>
              <a:sym typeface="Tahoma"/>
            </a:endParaRPr>
          </a:p>
          <a:p>
            <a:pPr>
              <a:buSzPts val="1600"/>
            </a:pPr>
            <a:endParaRPr sz="1200">
              <a:solidFill>
                <a:schemeClr val="dk1"/>
              </a:solidFill>
              <a:latin typeface="Tahoma"/>
              <a:ea typeface="Tahoma"/>
              <a:cs typeface="Tahoma"/>
              <a:sym typeface="Tahoma"/>
            </a:endParaRPr>
          </a:p>
          <a:p>
            <a:pPr>
              <a:buSzPts val="1600"/>
            </a:pPr>
            <a:r>
              <a:rPr lang="en-US" sz="1200">
                <a:solidFill>
                  <a:schemeClr val="dk1"/>
                </a:solidFill>
                <a:latin typeface="Tahoma"/>
                <a:ea typeface="Tahoma"/>
                <a:cs typeface="Tahoma"/>
                <a:sym typeface="Tahoma"/>
              </a:rPr>
              <a:t>Pupils were expected to take the first diagnostic, then repeat the same diagnostic after a period of tuition.</a:t>
            </a:r>
            <a:endParaRPr sz="1200">
              <a:solidFill>
                <a:schemeClr val="dk1"/>
              </a:solidFill>
              <a:latin typeface="Tahoma"/>
              <a:ea typeface="Tahoma"/>
              <a:cs typeface="Tahoma"/>
              <a:sym typeface="Tahoma"/>
            </a:endParaRPr>
          </a:p>
          <a:p>
            <a:pPr>
              <a:buSzPts val="1600"/>
            </a:pPr>
            <a:r>
              <a:rPr lang="en-US" sz="1200">
                <a:solidFill>
                  <a:schemeClr val="dk1"/>
                </a:solidFill>
                <a:latin typeface="Tahoma"/>
                <a:ea typeface="Tahoma"/>
                <a:cs typeface="Tahoma"/>
                <a:sym typeface="Tahoma"/>
              </a:rPr>
              <a:t> </a:t>
            </a:r>
            <a:endParaRPr sz="1200">
              <a:solidFill>
                <a:schemeClr val="dk1"/>
              </a:solidFill>
              <a:latin typeface="Tahoma"/>
              <a:ea typeface="Tahoma"/>
              <a:cs typeface="Tahoma"/>
              <a:sym typeface="Tahoma"/>
            </a:endParaRPr>
          </a:p>
          <a:p>
            <a:pPr>
              <a:buSzPts val="1600"/>
            </a:pPr>
            <a:r>
              <a:rPr lang="en-US" sz="1200">
                <a:solidFill>
                  <a:schemeClr val="dk1"/>
                </a:solidFill>
                <a:latin typeface="Tahoma"/>
                <a:ea typeface="Tahoma"/>
                <a:cs typeface="Tahoma"/>
                <a:sym typeface="Tahoma"/>
              </a:rPr>
              <a:t>Tutors were expected to teach misconceptions highlighted by the first diagnostic before students completed the second diagnostic, using the nuggets if they wished (not compulsory).</a:t>
            </a:r>
            <a:endParaRPr sz="1200">
              <a:solidFill>
                <a:schemeClr val="dk1"/>
              </a:solidFill>
              <a:latin typeface="Tahoma"/>
              <a:ea typeface="Tahoma"/>
              <a:cs typeface="Tahoma"/>
              <a:sym typeface="Tahoma"/>
            </a:endParaRPr>
          </a:p>
          <a:p>
            <a:pPr>
              <a:buSzPts val="1300"/>
            </a:pPr>
            <a:endParaRPr sz="975">
              <a:solidFill>
                <a:schemeClr val="dk1"/>
              </a:solidFill>
              <a:latin typeface="Tahoma"/>
              <a:ea typeface="Tahoma"/>
              <a:cs typeface="Tahoma"/>
              <a:sym typeface="Tahoma"/>
            </a:endParaRPr>
          </a:p>
          <a:p>
            <a:pPr>
              <a:buSzPts val="1300"/>
            </a:pPr>
            <a:endParaRPr sz="975">
              <a:solidFill>
                <a:schemeClr val="dk1"/>
              </a:solidFill>
              <a:latin typeface="Tahoma"/>
              <a:ea typeface="Tahoma"/>
              <a:cs typeface="Tahoma"/>
              <a:sym typeface="Tahoma"/>
            </a:endParaRPr>
          </a:p>
        </p:txBody>
      </p:sp>
      <p:sp>
        <p:nvSpPr>
          <p:cNvPr id="1580" name="Google Shape;1580;g156fa5956b4_0_2227"/>
          <p:cNvSpPr txBox="1"/>
          <p:nvPr/>
        </p:nvSpPr>
        <p:spPr>
          <a:xfrm>
            <a:off x="3555350" y="4121125"/>
            <a:ext cx="2288475" cy="621000"/>
          </a:xfrm>
          <a:prstGeom prst="rect">
            <a:avLst/>
          </a:prstGeom>
          <a:noFill/>
          <a:ln>
            <a:noFill/>
          </a:ln>
        </p:spPr>
        <p:txBody>
          <a:bodyPr spcFirstLastPara="1" wrap="square" lIns="91425" tIns="91425" rIns="91425" bIns="91425" anchor="t" anchorCtr="0">
            <a:noAutofit/>
          </a:bodyPr>
          <a:lstStyle/>
          <a:p>
            <a:pPr algn="ctr">
              <a:buClr>
                <a:schemeClr val="dk1"/>
              </a:buClr>
              <a:buSzPts val="1500"/>
            </a:pPr>
            <a:endParaRPr sz="1425"/>
          </a:p>
        </p:txBody>
      </p:sp>
      <p:sp>
        <p:nvSpPr>
          <p:cNvPr id="1581" name="Google Shape;1581;g156fa5956b4_0_2227"/>
          <p:cNvSpPr/>
          <p:nvPr/>
        </p:nvSpPr>
        <p:spPr>
          <a:xfrm>
            <a:off x="5937825" y="2566550"/>
            <a:ext cx="1069200" cy="569475"/>
          </a:xfrm>
          <a:prstGeom prst="flowChartAlternateProcess">
            <a:avLst/>
          </a:prstGeom>
          <a:solidFill>
            <a:srgbClr val="2175D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algn="ctr">
              <a:buSzPts val="4000"/>
            </a:pPr>
            <a:r>
              <a:rPr lang="en-US" sz="3000" b="1">
                <a:solidFill>
                  <a:schemeClr val="lt1"/>
                </a:solidFill>
              </a:rPr>
              <a:t>54%</a:t>
            </a:r>
            <a:endParaRPr sz="3000" b="1">
              <a:solidFill>
                <a:schemeClr val="lt1"/>
              </a:solidFill>
            </a:endParaRPr>
          </a:p>
        </p:txBody>
      </p:sp>
      <p:sp>
        <p:nvSpPr>
          <p:cNvPr id="1582" name="Google Shape;1582;g156fa5956b4_0_2227"/>
          <p:cNvSpPr txBox="1"/>
          <p:nvPr/>
        </p:nvSpPr>
        <p:spPr>
          <a:xfrm>
            <a:off x="7050701" y="2481801"/>
            <a:ext cx="1316025" cy="738633"/>
          </a:xfrm>
          <a:prstGeom prst="rect">
            <a:avLst/>
          </a:prstGeom>
          <a:noFill/>
          <a:ln>
            <a:noFill/>
          </a:ln>
        </p:spPr>
        <p:txBody>
          <a:bodyPr spcFirstLastPara="1" wrap="square" lIns="91425" tIns="91425" rIns="91425" bIns="91425" anchor="t" anchorCtr="0">
            <a:spAutoFit/>
          </a:bodyPr>
          <a:lstStyle/>
          <a:p>
            <a:pPr>
              <a:buSzPts val="1600"/>
            </a:pPr>
            <a:r>
              <a:rPr lang="en-US" sz="1200">
                <a:solidFill>
                  <a:schemeClr val="dk1"/>
                </a:solidFill>
              </a:rPr>
              <a:t>Average % increase from 1st to 2nd score</a:t>
            </a:r>
            <a:endParaRPr sz="1200"/>
          </a:p>
        </p:txBody>
      </p:sp>
      <p:sp>
        <p:nvSpPr>
          <p:cNvPr id="1583" name="Google Shape;1583;g156fa5956b4_0_2227"/>
          <p:cNvSpPr/>
          <p:nvPr/>
        </p:nvSpPr>
        <p:spPr>
          <a:xfrm>
            <a:off x="5937825" y="3820100"/>
            <a:ext cx="1069200" cy="569475"/>
          </a:xfrm>
          <a:prstGeom prst="flowChartAlternateProcess">
            <a:avLst/>
          </a:prstGeom>
          <a:solidFill>
            <a:srgbClr val="2175D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algn="ctr">
              <a:buSzPts val="4000"/>
            </a:pPr>
            <a:r>
              <a:rPr lang="en-US" sz="3000" b="1">
                <a:solidFill>
                  <a:schemeClr val="lt1"/>
                </a:solidFill>
              </a:rPr>
              <a:t>93%</a:t>
            </a:r>
            <a:endParaRPr sz="3000" b="1">
              <a:solidFill>
                <a:schemeClr val="lt1"/>
              </a:solidFill>
            </a:endParaRPr>
          </a:p>
        </p:txBody>
      </p:sp>
      <p:sp>
        <p:nvSpPr>
          <p:cNvPr id="1584" name="Google Shape;1584;g156fa5956b4_0_2227"/>
          <p:cNvSpPr txBox="1"/>
          <p:nvPr/>
        </p:nvSpPr>
        <p:spPr>
          <a:xfrm>
            <a:off x="7101100" y="3629976"/>
            <a:ext cx="1220400" cy="1107965"/>
          </a:xfrm>
          <a:prstGeom prst="rect">
            <a:avLst/>
          </a:prstGeom>
          <a:noFill/>
          <a:ln>
            <a:noFill/>
          </a:ln>
        </p:spPr>
        <p:txBody>
          <a:bodyPr spcFirstLastPara="1" wrap="square" lIns="91425" tIns="91425" rIns="91425" bIns="91425" anchor="t" anchorCtr="0">
            <a:spAutoFit/>
          </a:bodyPr>
          <a:lstStyle/>
          <a:p>
            <a:pPr>
              <a:buSzPts val="1600"/>
            </a:pPr>
            <a:r>
              <a:rPr lang="en-US" sz="1200">
                <a:solidFill>
                  <a:schemeClr val="dk1"/>
                </a:solidFill>
              </a:rPr>
              <a:t>Pupils who demonstrated progress from 1st to 2nd score  </a:t>
            </a:r>
            <a:endParaRPr sz="120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588"/>
        <p:cNvGrpSpPr/>
        <p:nvPr/>
      </p:nvGrpSpPr>
      <p:grpSpPr>
        <a:xfrm>
          <a:off x="0" y="0"/>
          <a:ext cx="0" cy="0"/>
          <a:chOff x="0" y="0"/>
          <a:chExt cx="0" cy="0"/>
        </a:xfrm>
      </p:grpSpPr>
      <p:sp>
        <p:nvSpPr>
          <p:cNvPr id="1589" name="Google Shape;1589;g156fa5956b4_0_2783"/>
          <p:cNvSpPr/>
          <p:nvPr/>
        </p:nvSpPr>
        <p:spPr>
          <a:xfrm>
            <a:off x="9020435" y="857245"/>
            <a:ext cx="123525" cy="5143500"/>
          </a:xfrm>
          <a:prstGeom prst="rect">
            <a:avLst/>
          </a:prstGeom>
          <a:solidFill>
            <a:schemeClr val="accent5"/>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90" name="Google Shape;1590;g156fa5956b4_0_2783"/>
          <p:cNvSpPr/>
          <p:nvPr/>
        </p:nvSpPr>
        <p:spPr>
          <a:xfrm>
            <a:off x="8732313" y="857245"/>
            <a:ext cx="123525" cy="5143500"/>
          </a:xfrm>
          <a:prstGeom prst="rect">
            <a:avLst/>
          </a:prstGeom>
          <a:solidFill>
            <a:schemeClr val="accent1"/>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91" name="Google Shape;1591;g156fa5956b4_0_2783"/>
          <p:cNvSpPr/>
          <p:nvPr/>
        </p:nvSpPr>
        <p:spPr>
          <a:xfrm>
            <a:off x="8588247" y="857245"/>
            <a:ext cx="123525" cy="5143500"/>
          </a:xfrm>
          <a:prstGeom prst="rect">
            <a:avLst/>
          </a:prstGeom>
          <a:solidFill>
            <a:schemeClr val="accent3"/>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92" name="Google Shape;1592;g156fa5956b4_0_2783"/>
          <p:cNvSpPr/>
          <p:nvPr/>
        </p:nvSpPr>
        <p:spPr>
          <a:xfrm>
            <a:off x="8876426" y="857245"/>
            <a:ext cx="123525" cy="5143500"/>
          </a:xfrm>
          <a:prstGeom prst="rect">
            <a:avLst/>
          </a:prstGeom>
          <a:solidFill>
            <a:schemeClr val="accent4"/>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93" name="Google Shape;1593;g156fa5956b4_0_2783"/>
          <p:cNvSpPr/>
          <p:nvPr/>
        </p:nvSpPr>
        <p:spPr>
          <a:xfrm>
            <a:off x="8444201" y="857245"/>
            <a:ext cx="123525" cy="5143500"/>
          </a:xfrm>
          <a:prstGeom prst="rect">
            <a:avLst/>
          </a:prstGeom>
          <a:solidFill>
            <a:schemeClr val="accent1"/>
          </a:solidFill>
          <a:ln w="9525" cap="flat" cmpd="sng">
            <a:solidFill>
              <a:schemeClr val="lt2"/>
            </a:solidFill>
            <a:prstDash val="solid"/>
            <a:round/>
            <a:headEnd type="none" w="sm" len="sm"/>
            <a:tailEnd type="none" w="sm" len="sm"/>
          </a:ln>
        </p:spPr>
        <p:txBody>
          <a:bodyPr spcFirstLastPara="1" wrap="square" lIns="68569" tIns="68569" rIns="68569" bIns="68569" anchor="ctr" anchorCtr="0">
            <a:noAutofit/>
          </a:bodyPr>
          <a:lstStyle/>
          <a:p>
            <a:pPr>
              <a:buSzPts val="1400"/>
            </a:pPr>
            <a:endParaRPr sz="1050"/>
          </a:p>
        </p:txBody>
      </p:sp>
      <p:sp>
        <p:nvSpPr>
          <p:cNvPr id="1594" name="Google Shape;1594;g156fa5956b4_0_2783"/>
          <p:cNvSpPr txBox="1"/>
          <p:nvPr/>
        </p:nvSpPr>
        <p:spPr>
          <a:xfrm>
            <a:off x="83831" y="973318"/>
            <a:ext cx="2999925" cy="565509"/>
          </a:xfrm>
          <a:prstGeom prst="rect">
            <a:avLst/>
          </a:prstGeom>
          <a:noFill/>
          <a:ln>
            <a:noFill/>
          </a:ln>
        </p:spPr>
        <p:txBody>
          <a:bodyPr spcFirstLastPara="1" wrap="square" lIns="91425" tIns="91425" rIns="91425" bIns="91425" anchor="t" anchorCtr="0">
            <a:spAutoFit/>
          </a:bodyPr>
          <a:lstStyle/>
          <a:p>
            <a:pPr>
              <a:buSzPts val="3300"/>
            </a:pPr>
            <a:r>
              <a:rPr lang="en-US" sz="2475">
                <a:solidFill>
                  <a:schemeClr val="dk1"/>
                </a:solidFill>
                <a:latin typeface="Tahoma"/>
                <a:ea typeface="Tahoma"/>
                <a:cs typeface="Tahoma"/>
                <a:sym typeface="Tahoma"/>
              </a:rPr>
              <a:t>Overall Aim: </a:t>
            </a:r>
            <a:endParaRPr sz="1425"/>
          </a:p>
        </p:txBody>
      </p:sp>
      <p:sp>
        <p:nvSpPr>
          <p:cNvPr id="1595" name="Google Shape;1595;g156fa5956b4_0_2783"/>
          <p:cNvSpPr txBox="1"/>
          <p:nvPr/>
        </p:nvSpPr>
        <p:spPr>
          <a:xfrm>
            <a:off x="368800" y="1586400"/>
            <a:ext cx="4916025" cy="334677"/>
          </a:xfrm>
          <a:prstGeom prst="rect">
            <a:avLst/>
          </a:prstGeom>
          <a:noFill/>
          <a:ln>
            <a:noFill/>
          </a:ln>
        </p:spPr>
        <p:txBody>
          <a:bodyPr spcFirstLastPara="1" wrap="square" lIns="91425" tIns="91425" rIns="91425" bIns="91425" anchor="t" anchorCtr="0">
            <a:spAutoFit/>
          </a:bodyPr>
          <a:lstStyle/>
          <a:p>
            <a:pPr>
              <a:buSzPts val="1300"/>
            </a:pPr>
            <a:endParaRPr sz="975">
              <a:solidFill>
                <a:schemeClr val="dk1"/>
              </a:solidFill>
              <a:latin typeface="Tahoma"/>
              <a:ea typeface="Tahoma"/>
              <a:cs typeface="Tahoma"/>
              <a:sym typeface="Tahoma"/>
            </a:endParaRPr>
          </a:p>
        </p:txBody>
      </p:sp>
      <p:pic>
        <p:nvPicPr>
          <p:cNvPr id="1596" name="Google Shape;1596;g156fa5956b4_0_2783"/>
          <p:cNvPicPr preferRelativeResize="0"/>
          <p:nvPr/>
        </p:nvPicPr>
        <p:blipFill rotWithShape="1">
          <a:blip r:embed="rId3">
            <a:alphaModFix/>
          </a:blip>
          <a:srcRect/>
          <a:stretch/>
        </p:blipFill>
        <p:spPr>
          <a:xfrm>
            <a:off x="225450" y="1451100"/>
            <a:ext cx="7433438" cy="4337963"/>
          </a:xfrm>
          <a:prstGeom prst="rect">
            <a:avLst/>
          </a:prstGeom>
          <a:noFill/>
          <a:ln>
            <a:noFill/>
          </a:ln>
          <a:effectLst>
            <a:outerShdw blurRad="57150" dist="19050" dir="5400000" algn="bl" rotWithShape="0">
              <a:srgbClr val="000000">
                <a:alpha val="49411"/>
              </a:srgbClr>
            </a:outerShdw>
          </a:effec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600"/>
        <p:cNvGrpSpPr/>
        <p:nvPr/>
      </p:nvGrpSpPr>
      <p:grpSpPr>
        <a:xfrm>
          <a:off x="0" y="0"/>
          <a:ext cx="0" cy="0"/>
          <a:chOff x="0" y="0"/>
          <a:chExt cx="0" cy="0"/>
        </a:xfrm>
      </p:grpSpPr>
      <p:pic>
        <p:nvPicPr>
          <p:cNvPr id="1601" name="Google Shape;1601;p11"/>
          <p:cNvPicPr preferRelativeResize="0">
            <a:picLocks noGrp="1"/>
          </p:cNvPicPr>
          <p:nvPr>
            <p:ph type="pic" idx="2"/>
          </p:nvPr>
        </p:nvPicPr>
        <p:blipFill rotWithShape="1">
          <a:blip r:embed="rId3">
            <a:alphaModFix/>
          </a:blip>
          <a:srcRect/>
          <a:stretch/>
        </p:blipFill>
        <p:spPr>
          <a:xfrm>
            <a:off x="0" y="857250"/>
            <a:ext cx="9144000" cy="5143500"/>
          </a:xfrm>
          <a:prstGeom prst="rect">
            <a:avLst/>
          </a:prstGeom>
          <a:noFill/>
          <a:ln>
            <a:noFill/>
          </a:ln>
        </p:spPr>
      </p:pic>
      <p:sp>
        <p:nvSpPr>
          <p:cNvPr id="1602" name="Google Shape;1602;p11"/>
          <p:cNvSpPr txBox="1">
            <a:spLocks noGrp="1"/>
          </p:cNvSpPr>
          <p:nvPr>
            <p:ph type="title"/>
          </p:nvPr>
        </p:nvSpPr>
        <p:spPr>
          <a:xfrm>
            <a:off x="240636" y="1077413"/>
            <a:ext cx="4588200" cy="1661993"/>
          </a:xfrm>
          <a:prstGeom prst="rect">
            <a:avLst/>
          </a:prstGeom>
          <a:noFill/>
          <a:ln>
            <a:noFill/>
          </a:ln>
        </p:spPr>
        <p:txBody>
          <a:bodyPr spcFirstLastPara="1" wrap="square" lIns="0" tIns="0" rIns="0" bIns="0" anchor="t" anchorCtr="0">
            <a:spAutoFit/>
          </a:bodyPr>
          <a:lstStyle/>
          <a:p>
            <a:pPr>
              <a:buClr>
                <a:srgbClr val="46E673"/>
              </a:buClr>
              <a:buSzPts val="5400"/>
            </a:pPr>
            <a:r>
              <a:rPr lang="en-US"/>
              <a:t>a tailored service across tuition, student support, education and care</a:t>
            </a:r>
            <a:endParaRPr/>
          </a:p>
        </p:txBody>
      </p:sp>
      <p:sp>
        <p:nvSpPr>
          <p:cNvPr id="1603" name="Google Shape;1603;p11"/>
          <p:cNvSpPr txBox="1">
            <a:spLocks noGrp="1"/>
          </p:cNvSpPr>
          <p:nvPr>
            <p:ph type="sldNum" idx="12"/>
          </p:nvPr>
        </p:nvSpPr>
        <p:spPr>
          <a:xfrm>
            <a:off x="8531445" y="5609057"/>
            <a:ext cx="612450" cy="391725"/>
          </a:xfrm>
          <a:prstGeom prst="rect">
            <a:avLst/>
          </a:prstGeom>
          <a:noFill/>
          <a:ln>
            <a:noFill/>
          </a:ln>
        </p:spPr>
        <p:txBody>
          <a:bodyPr spcFirstLastPara="1" wrap="square" lIns="0" tIns="27000" rIns="0" bIns="0" anchor="t" anchorCtr="0">
            <a:noAutofit/>
          </a:bodyPr>
          <a:lstStyle/>
          <a:p>
            <a:pPr>
              <a:buSzPts val="1000"/>
            </a:pPr>
            <a:fld id="{00000000-1234-1234-1234-123412341234}" type="slidenum">
              <a:rPr lang="en-US"/>
              <a:pPr>
                <a:buSzPts val="1000"/>
              </a:pPr>
              <a:t>82</a:t>
            </a:fld>
            <a:endParaRPr/>
          </a:p>
        </p:txBody>
      </p:sp>
      <p:grpSp>
        <p:nvGrpSpPr>
          <p:cNvPr id="1604" name="Google Shape;1604;p11"/>
          <p:cNvGrpSpPr/>
          <p:nvPr/>
        </p:nvGrpSpPr>
        <p:grpSpPr>
          <a:xfrm>
            <a:off x="558046" y="5609057"/>
            <a:ext cx="7927586" cy="137639"/>
            <a:chOff x="744061" y="6335743"/>
            <a:chExt cx="10570114" cy="183518"/>
          </a:xfrm>
        </p:grpSpPr>
        <p:sp>
          <p:nvSpPr>
            <p:cNvPr id="1605" name="Google Shape;1605;p11"/>
            <p:cNvSpPr/>
            <p:nvPr/>
          </p:nvSpPr>
          <p:spPr>
            <a:xfrm>
              <a:off x="11303254" y="6391909"/>
              <a:ext cx="10921" cy="126872"/>
            </a:xfrm>
            <a:custGeom>
              <a:avLst/>
              <a:gdLst/>
              <a:ahLst/>
              <a:cxnLst/>
              <a:rect l="l" t="t" r="r" b="b"/>
              <a:pathLst>
                <a:path w="10921" h="126872" extrusionOk="0">
                  <a:moveTo>
                    <a:pt x="10922" y="126873"/>
                  </a:moveTo>
                  <a:lnTo>
                    <a:pt x="0" y="126873"/>
                  </a:lnTo>
                  <a:lnTo>
                    <a:pt x="0" y="0"/>
                  </a:lnTo>
                  <a:lnTo>
                    <a:pt x="10922" y="0"/>
                  </a:lnTo>
                  <a:lnTo>
                    <a:pt x="10922" y="126873"/>
                  </a:lnTo>
                  <a:close/>
                </a:path>
              </a:pathLst>
            </a:custGeom>
            <a:solidFill>
              <a:srgbClr val="000000"/>
            </a:solidFill>
            <a:ln>
              <a:noFill/>
            </a:ln>
          </p:spPr>
          <p:txBody>
            <a:bodyPr spcFirstLastPara="1" wrap="square" lIns="68569" tIns="34275" rIns="68569" bIns="34275" anchor="ctr" anchorCtr="0">
              <a:noAutofit/>
            </a:bodyPr>
            <a:lstStyle/>
            <a:p>
              <a:pPr>
                <a:buSzPts val="1800"/>
              </a:pPr>
              <a:endParaRPr sz="1350">
                <a:solidFill>
                  <a:schemeClr val="dk1"/>
                </a:solidFill>
                <a:latin typeface="Tahoma"/>
                <a:ea typeface="Tahoma"/>
                <a:cs typeface="Tahoma"/>
                <a:sym typeface="Tahoma"/>
              </a:endParaRPr>
            </a:p>
          </p:txBody>
        </p:sp>
        <p:pic>
          <p:nvPicPr>
            <p:cNvPr id="1606" name="Google Shape;1606;p11"/>
            <p:cNvPicPr preferRelativeResize="0"/>
            <p:nvPr/>
          </p:nvPicPr>
          <p:blipFill rotWithShape="1">
            <a:blip r:embed="rId4">
              <a:alphaModFix/>
            </a:blip>
            <a:srcRect l="562" r="552"/>
            <a:stretch/>
          </p:blipFill>
          <p:spPr>
            <a:xfrm>
              <a:off x="744061" y="6335743"/>
              <a:ext cx="381212" cy="183518"/>
            </a:xfrm>
            <a:prstGeom prst="rect">
              <a:avLst/>
            </a:prstGeom>
            <a:noFill/>
            <a:ln>
              <a:noFill/>
            </a:ln>
          </p:spPr>
        </p:pic>
      </p:grpSp>
      <p:sp>
        <p:nvSpPr>
          <p:cNvPr id="1607" name="Google Shape;1607;p11"/>
          <p:cNvSpPr txBox="1">
            <a:spLocks noGrp="1"/>
          </p:cNvSpPr>
          <p:nvPr>
            <p:ph type="ftr" idx="11"/>
          </p:nvPr>
        </p:nvSpPr>
        <p:spPr>
          <a:xfrm>
            <a:off x="556999" y="5609057"/>
            <a:ext cx="7874325" cy="391725"/>
          </a:xfrm>
          <a:prstGeom prst="rect">
            <a:avLst/>
          </a:prstGeom>
          <a:noFill/>
          <a:ln>
            <a:noFill/>
          </a:ln>
        </p:spPr>
        <p:txBody>
          <a:bodyPr spcFirstLastPara="1" wrap="square" lIns="0" tIns="27000" rIns="0" bIns="0" anchor="t" anchorCtr="0">
            <a:noAutofit/>
          </a:bodyPr>
          <a:lstStyle/>
          <a:p>
            <a:r>
              <a:rPr lang="en-US"/>
              <a:t>© randstad professional</a:t>
            </a:r>
            <a:endParaRPr/>
          </a:p>
        </p:txBody>
      </p:sp>
      <p:sp>
        <p:nvSpPr>
          <p:cNvPr id="1608" name="Google Shape;1608;p11"/>
          <p:cNvSpPr txBox="1"/>
          <p:nvPr/>
        </p:nvSpPr>
        <p:spPr>
          <a:xfrm>
            <a:off x="5333794" y="2768513"/>
            <a:ext cx="2806650" cy="981675"/>
          </a:xfrm>
          <a:prstGeom prst="rect">
            <a:avLst/>
          </a:prstGeom>
          <a:noFill/>
          <a:ln>
            <a:noFill/>
          </a:ln>
        </p:spPr>
        <p:txBody>
          <a:bodyPr spcFirstLastPara="1" wrap="square" lIns="68569" tIns="68569" rIns="68569" bIns="68569" anchor="t" anchorCtr="0">
            <a:noAutofit/>
          </a:bodyPr>
          <a:lstStyle/>
          <a:p>
            <a:pPr>
              <a:lnSpc>
                <a:spcPct val="60000"/>
              </a:lnSpc>
              <a:buSzPts val="661"/>
            </a:pPr>
            <a:r>
              <a:rPr lang="en-US" sz="1350" b="1">
                <a:solidFill>
                  <a:schemeClr val="accent1"/>
                </a:solidFill>
                <a:uFill>
                  <a:noFill/>
                </a:uFill>
                <a:latin typeface="Tahoma"/>
                <a:ea typeface="Tahoma"/>
                <a:cs typeface="Tahoma"/>
                <a:sym typeface="Tahoma"/>
                <a:hlinkClick r:id="rId5">
                  <a:extLst>
                    <a:ext uri="{A12FA001-AC4F-418D-AE19-62706E023703}">
                      <ahyp:hlinkClr xmlns:ahyp="http://schemas.microsoft.com/office/drawing/2018/hyperlinkcolor" val="tx"/>
                    </a:ext>
                  </a:extLst>
                </a:hlinkClick>
              </a:rPr>
              <a:t>Parent Testimonial</a:t>
            </a:r>
            <a:endParaRPr sz="1350" b="1">
              <a:solidFill>
                <a:schemeClr val="accent1"/>
              </a:solidFill>
              <a:latin typeface="Tahoma"/>
              <a:ea typeface="Tahoma"/>
              <a:cs typeface="Tahoma"/>
              <a:sym typeface="Tahoma"/>
            </a:endParaRPr>
          </a:p>
          <a:p>
            <a:pPr>
              <a:lnSpc>
                <a:spcPct val="60000"/>
              </a:lnSpc>
              <a:buSzPts val="661"/>
            </a:pPr>
            <a:endParaRPr sz="1350" b="1">
              <a:solidFill>
                <a:schemeClr val="accent1"/>
              </a:solidFill>
              <a:latin typeface="Tahoma"/>
              <a:ea typeface="Tahoma"/>
              <a:cs typeface="Tahoma"/>
              <a:sym typeface="Tahoma"/>
            </a:endParaRPr>
          </a:p>
          <a:p>
            <a:pPr>
              <a:lnSpc>
                <a:spcPct val="60000"/>
              </a:lnSpc>
              <a:buSzPts val="661"/>
            </a:pPr>
            <a:r>
              <a:rPr lang="en-US" sz="1350" b="1">
                <a:solidFill>
                  <a:schemeClr val="accent1"/>
                </a:solidFill>
                <a:uFill>
                  <a:noFill/>
                </a:uFill>
                <a:latin typeface="Tahoma"/>
                <a:ea typeface="Tahoma"/>
                <a:cs typeface="Tahoma"/>
                <a:sym typeface="Tahoma"/>
                <a:hlinkClick r:id="rId6">
                  <a:extLst>
                    <a:ext uri="{A12FA001-AC4F-418D-AE19-62706E023703}">
                      <ahyp:hlinkClr xmlns:ahyp="http://schemas.microsoft.com/office/drawing/2018/hyperlinkcolor" val="tx"/>
                    </a:ext>
                  </a:extLst>
                </a:hlinkClick>
              </a:rPr>
              <a:t>Tutor Testimonial</a:t>
            </a:r>
            <a:endParaRPr sz="1350" b="1">
              <a:solidFill>
                <a:schemeClr val="accent1"/>
              </a:solidFill>
              <a:latin typeface="Tahoma"/>
              <a:ea typeface="Tahoma"/>
              <a:cs typeface="Tahoma"/>
              <a:sym typeface="Tahoma"/>
            </a:endParaRPr>
          </a:p>
          <a:p>
            <a:pPr>
              <a:lnSpc>
                <a:spcPct val="60000"/>
              </a:lnSpc>
              <a:buSzPts val="661"/>
            </a:pPr>
            <a:endParaRPr sz="1350" b="1">
              <a:solidFill>
                <a:schemeClr val="accent1"/>
              </a:solidFill>
              <a:latin typeface="Tahoma"/>
              <a:ea typeface="Tahoma"/>
              <a:cs typeface="Tahoma"/>
              <a:sym typeface="Tahoma"/>
            </a:endParaRPr>
          </a:p>
          <a:p>
            <a:pPr>
              <a:lnSpc>
                <a:spcPct val="60000"/>
              </a:lnSpc>
              <a:buSzPts val="661"/>
            </a:pPr>
            <a:r>
              <a:rPr lang="en-US" sz="1350" b="1">
                <a:solidFill>
                  <a:schemeClr val="accent1"/>
                </a:solidFill>
                <a:uFill>
                  <a:noFill/>
                </a:uFill>
                <a:latin typeface="Tahoma"/>
                <a:ea typeface="Tahoma"/>
                <a:cs typeface="Tahoma"/>
                <a:sym typeface="Tahoma"/>
                <a:hlinkClick r:id="rId7">
                  <a:extLst>
                    <a:ext uri="{A12FA001-AC4F-418D-AE19-62706E023703}">
                      <ahyp:hlinkClr xmlns:ahyp="http://schemas.microsoft.com/office/drawing/2018/hyperlinkcolor" val="tx"/>
                    </a:ext>
                  </a:extLst>
                </a:hlinkClick>
              </a:rPr>
              <a:t>Client Testimonial</a:t>
            </a:r>
            <a:endParaRPr sz="1350" b="1">
              <a:solidFill>
                <a:schemeClr val="accent1"/>
              </a:solidFill>
              <a:latin typeface="Tahoma"/>
              <a:ea typeface="Tahoma"/>
              <a:cs typeface="Tahoma"/>
              <a:sym typeface="Tahoma"/>
            </a:endParaRPr>
          </a:p>
        </p:txBody>
      </p:sp>
      <p:sp>
        <p:nvSpPr>
          <p:cNvPr id="1609" name="Google Shape;1609;p11"/>
          <p:cNvSpPr txBox="1"/>
          <p:nvPr/>
        </p:nvSpPr>
        <p:spPr>
          <a:xfrm>
            <a:off x="5284425" y="2454206"/>
            <a:ext cx="3581775" cy="391725"/>
          </a:xfrm>
          <a:prstGeom prst="rect">
            <a:avLst/>
          </a:prstGeom>
          <a:noFill/>
          <a:ln>
            <a:noFill/>
          </a:ln>
        </p:spPr>
        <p:txBody>
          <a:bodyPr spcFirstLastPara="1" wrap="square" lIns="68569" tIns="68569" rIns="68569" bIns="68569" anchor="t" anchorCtr="0">
            <a:noAutofit/>
          </a:bodyPr>
          <a:lstStyle/>
          <a:p>
            <a:pPr>
              <a:buSzPts val="1400"/>
            </a:pPr>
            <a:r>
              <a:rPr lang="en-US" sz="1050"/>
              <a:t> </a:t>
            </a:r>
            <a:r>
              <a:rPr lang="en-US" sz="1350" b="1">
                <a:solidFill>
                  <a:schemeClr val="accent1"/>
                </a:solidFill>
                <a:uFill>
                  <a:noFill/>
                </a:uFill>
                <a:latin typeface="Tahoma"/>
                <a:ea typeface="Tahoma"/>
                <a:cs typeface="Tahoma"/>
                <a:sym typeface="Tahoma"/>
                <a:hlinkClick r:id="rId8">
                  <a:extLst>
                    <a:ext uri="{A12FA001-AC4F-418D-AE19-62706E023703}">
                      <ahyp:hlinkClr xmlns:ahyp="http://schemas.microsoft.com/office/drawing/2018/hyperlinkcolor" val="tx"/>
                    </a:ext>
                  </a:extLst>
                </a:hlinkClick>
              </a:rPr>
              <a:t>Tutor video testimonial</a:t>
            </a:r>
            <a:endParaRPr sz="1350" b="1">
              <a:solidFill>
                <a:schemeClr val="accent1"/>
              </a:solidFill>
              <a:latin typeface="Tahoma"/>
              <a:ea typeface="Tahoma"/>
              <a:cs typeface="Tahoma"/>
              <a:sym typeface="Tahoma"/>
            </a:endParaRPr>
          </a:p>
        </p:txBody>
      </p:sp>
      <p:sp>
        <p:nvSpPr>
          <p:cNvPr id="1610" name="Google Shape;1610;p11"/>
          <p:cNvSpPr txBox="1"/>
          <p:nvPr/>
        </p:nvSpPr>
        <p:spPr>
          <a:xfrm>
            <a:off x="5333794" y="2178657"/>
            <a:ext cx="2250000" cy="346226"/>
          </a:xfrm>
          <a:prstGeom prst="rect">
            <a:avLst/>
          </a:prstGeom>
          <a:noFill/>
          <a:ln>
            <a:noFill/>
          </a:ln>
        </p:spPr>
        <p:txBody>
          <a:bodyPr spcFirstLastPara="1" wrap="square" lIns="68569" tIns="68569" rIns="68569" bIns="68569" anchor="t" anchorCtr="0">
            <a:spAutoFit/>
          </a:bodyPr>
          <a:lstStyle/>
          <a:p>
            <a:pPr>
              <a:buSzPts val="1800"/>
            </a:pPr>
            <a:r>
              <a:rPr lang="en-US" sz="1350" b="1">
                <a:solidFill>
                  <a:schemeClr val="accent1"/>
                </a:solidFill>
                <a:uFill>
                  <a:noFill/>
                </a:uFill>
                <a:latin typeface="Tahoma"/>
                <a:ea typeface="Tahoma"/>
                <a:cs typeface="Tahoma"/>
                <a:sym typeface="Tahoma"/>
                <a:hlinkClick r:id="rId9">
                  <a:extLst>
                    <a:ext uri="{A12FA001-AC4F-418D-AE19-62706E023703}">
                      <ahyp:hlinkClr xmlns:ahyp="http://schemas.microsoft.com/office/drawing/2018/hyperlinkcolor" val="tx"/>
                    </a:ext>
                  </a:extLst>
                </a:hlinkClick>
              </a:rPr>
              <a:t>client case study</a:t>
            </a:r>
            <a:endParaRPr sz="1350" b="1">
              <a:solidFill>
                <a:schemeClr val="accent1"/>
              </a:solidFill>
              <a:latin typeface="Tahoma"/>
              <a:ea typeface="Tahoma"/>
              <a:cs typeface="Tahoma"/>
              <a:sym typeface="Tahoma"/>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614"/>
        <p:cNvGrpSpPr/>
        <p:nvPr/>
      </p:nvGrpSpPr>
      <p:grpSpPr>
        <a:xfrm>
          <a:off x="0" y="0"/>
          <a:ext cx="0" cy="0"/>
          <a:chOff x="0" y="0"/>
          <a:chExt cx="0" cy="0"/>
        </a:xfrm>
      </p:grpSpPr>
      <p:sp>
        <p:nvSpPr>
          <p:cNvPr id="1615" name="Google Shape;1615;p12"/>
          <p:cNvSpPr txBox="1">
            <a:spLocks noGrp="1"/>
          </p:cNvSpPr>
          <p:nvPr>
            <p:ph type="ctrTitle"/>
          </p:nvPr>
        </p:nvSpPr>
        <p:spPr>
          <a:xfrm>
            <a:off x="1389450" y="2473369"/>
            <a:ext cx="6775425" cy="1506825"/>
          </a:xfrm>
          <a:prstGeom prst="rect">
            <a:avLst/>
          </a:prstGeom>
          <a:noFill/>
          <a:ln>
            <a:noFill/>
          </a:ln>
        </p:spPr>
        <p:txBody>
          <a:bodyPr spcFirstLastPara="1" wrap="square" lIns="0" tIns="0" rIns="0" bIns="0" anchor="t" anchorCtr="0">
            <a:noAutofit/>
          </a:bodyPr>
          <a:lstStyle/>
          <a:p>
            <a:pPr>
              <a:buClr>
                <a:srgbClr val="46E673"/>
              </a:buClr>
              <a:buSzPts val="7800"/>
            </a:pPr>
            <a:r>
              <a:rPr lang="en-US"/>
              <a:t>thank you.</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59CAD0-775B-EA3B-9920-8680FB45B818}"/>
              </a:ext>
            </a:extLst>
          </p:cNvPr>
          <p:cNvPicPr>
            <a:picLocks noChangeAspect="1"/>
          </p:cNvPicPr>
          <p:nvPr/>
        </p:nvPicPr>
        <p:blipFill>
          <a:blip r:embed="rId2"/>
          <a:stretch>
            <a:fillRect/>
          </a:stretch>
        </p:blipFill>
        <p:spPr>
          <a:xfrm>
            <a:off x="4173795" y="185176"/>
            <a:ext cx="4527754" cy="6281169"/>
          </a:xfrm>
          <a:prstGeom prst="rect">
            <a:avLst/>
          </a:prstGeom>
        </p:spPr>
      </p:pic>
      <p:sp>
        <p:nvSpPr>
          <p:cNvPr id="4" name="TextBox 3">
            <a:extLst>
              <a:ext uri="{FF2B5EF4-FFF2-40B4-BE49-F238E27FC236}">
                <a16:creationId xmlns:a16="http://schemas.microsoft.com/office/drawing/2014/main" id="{F282C752-0934-AC36-E927-BD997527BFE6}"/>
              </a:ext>
            </a:extLst>
          </p:cNvPr>
          <p:cNvSpPr txBox="1"/>
          <p:nvPr/>
        </p:nvSpPr>
        <p:spPr>
          <a:xfrm>
            <a:off x="324465" y="471948"/>
            <a:ext cx="3539613" cy="6124754"/>
          </a:xfrm>
          <a:prstGeom prst="rect">
            <a:avLst/>
          </a:prstGeom>
          <a:noFill/>
        </p:spPr>
        <p:txBody>
          <a:bodyPr wrap="square" rtlCol="0">
            <a:spAutoFit/>
          </a:bodyPr>
          <a:lstStyle/>
          <a:p>
            <a:pPr algn="l"/>
            <a:r>
              <a:rPr lang="en-GB" b="0" i="0" dirty="0">
                <a:solidFill>
                  <a:srgbClr val="000000"/>
                </a:solidFill>
                <a:effectLst/>
                <a:latin typeface="trebuchet ms" panose="020B0603020202020204" pitchFamily="34" charset="0"/>
              </a:rPr>
              <a:t>The Youth Council and Family Hub are conducting a survey for 13-19yr olds (up to 25 with SEN) to find out what youth provision young people currently access in RBWM, what they may want to access and what are the barriers to access. Parents and carers can also complete the survey as there is a separate section for them.</a:t>
            </a:r>
            <a:br>
              <a:rPr lang="en-GB" b="0" i="0" dirty="0">
                <a:solidFill>
                  <a:srgbClr val="000000"/>
                </a:solidFill>
                <a:effectLst/>
                <a:latin typeface="trebuchet ms" panose="020B0603020202020204" pitchFamily="34" charset="0"/>
              </a:rPr>
            </a:br>
            <a:endParaRPr lang="en-GB" b="0" i="0" dirty="0">
              <a:solidFill>
                <a:srgbClr val="000000"/>
              </a:solidFill>
              <a:effectLst/>
              <a:latin typeface="trebuchet ms" panose="020B0603020202020204" pitchFamily="34" charset="0"/>
            </a:endParaRPr>
          </a:p>
          <a:p>
            <a:pPr algn="l"/>
            <a:r>
              <a:rPr lang="en-GB" b="1" i="0" dirty="0">
                <a:solidFill>
                  <a:srgbClr val="000000"/>
                </a:solidFill>
                <a:effectLst/>
                <a:latin typeface="trebuchet ms" panose="020B0603020202020204" pitchFamily="34" charset="0"/>
              </a:rPr>
              <a:t>This survey is part of a large piece of work being carried out in order for RBWM to meet the new responsibility placed on all local authorities to ensure that there is 'sufficient' accessible youth provision in their area.</a:t>
            </a:r>
            <a:endParaRPr lang="en-GB" b="0" i="0" dirty="0">
              <a:solidFill>
                <a:srgbClr val="000000"/>
              </a:solidFill>
              <a:effectLst/>
              <a:latin typeface="trebuchet ms" panose="020B0603020202020204" pitchFamily="34" charset="0"/>
            </a:endParaRPr>
          </a:p>
          <a:p>
            <a:pPr algn="l"/>
            <a:endParaRPr lang="en-GB" b="0" i="0" dirty="0">
              <a:solidFill>
                <a:srgbClr val="000000"/>
              </a:solidFill>
              <a:effectLst/>
              <a:latin typeface="trebuchet ms" panose="020B0603020202020204" pitchFamily="34" charset="0"/>
            </a:endParaRPr>
          </a:p>
          <a:p>
            <a:pPr algn="l"/>
            <a:r>
              <a:rPr lang="en-GB" b="0" i="0" dirty="0">
                <a:solidFill>
                  <a:srgbClr val="000000"/>
                </a:solidFill>
                <a:effectLst/>
                <a:latin typeface="trebuchet ms" panose="020B0603020202020204" pitchFamily="34" charset="0"/>
              </a:rPr>
              <a:t>Please can you promote to young people within the age range and parents/carers so we can get as broad a picture as possible of what our young people engage in and what they would like in the future.</a:t>
            </a:r>
          </a:p>
          <a:p>
            <a:pPr algn="l"/>
            <a:br>
              <a:rPr lang="en-GB" b="0" i="0" dirty="0">
                <a:solidFill>
                  <a:srgbClr val="000000"/>
                </a:solidFill>
                <a:effectLst/>
                <a:latin typeface="trebuchet ms" panose="020B0603020202020204" pitchFamily="34" charset="0"/>
              </a:rPr>
            </a:br>
            <a:endParaRPr lang="en-GB" b="0" i="0" dirty="0">
              <a:solidFill>
                <a:srgbClr val="000000"/>
              </a:solidFill>
              <a:effectLst/>
              <a:latin typeface="trebuchet ms" panose="020B0603020202020204" pitchFamily="34" charset="0"/>
            </a:endParaRPr>
          </a:p>
          <a:p>
            <a:pPr algn="l"/>
            <a:r>
              <a:rPr lang="en-GB" b="0" i="0" dirty="0">
                <a:solidFill>
                  <a:srgbClr val="000000"/>
                </a:solidFill>
                <a:effectLst/>
                <a:latin typeface="trebuchet ms" panose="020B0603020202020204" pitchFamily="34" charset="0"/>
              </a:rPr>
              <a:t>I have attached a flyer with the link and QR code.</a:t>
            </a:r>
          </a:p>
          <a:p>
            <a:endParaRPr lang="en-GB" dirty="0"/>
          </a:p>
        </p:txBody>
      </p:sp>
    </p:spTree>
    <p:extLst>
      <p:ext uri="{BB962C8B-B14F-4D97-AF65-F5344CB8AC3E}">
        <p14:creationId xmlns:p14="http://schemas.microsoft.com/office/powerpoint/2010/main" val="115403065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9"/>
          <p:cNvSpPr txBox="1">
            <a:spLocks noGrp="1"/>
          </p:cNvSpPr>
          <p:nvPr>
            <p:ph type="ctrTitle" idx="4294967295"/>
          </p:nvPr>
        </p:nvSpPr>
        <p:spPr>
          <a:xfrm>
            <a:off x="470590" y="3127076"/>
            <a:ext cx="8458200" cy="1470025"/>
          </a:xfrm>
          <a:prstGeom prst="rect">
            <a:avLst/>
          </a:prstGeom>
          <a:noFill/>
          <a:ln>
            <a:noFill/>
          </a:ln>
        </p:spPr>
        <p:txBody>
          <a:bodyPr spcFirstLastPara="1" wrap="square" lIns="91425" tIns="45700" rIns="91425" bIns="45700" anchor="ctr" anchorCtr="0">
            <a:noAutofit/>
          </a:bodyPr>
          <a:lstStyle/>
          <a:p>
            <a:pPr>
              <a:lnSpc>
                <a:spcPct val="107000"/>
              </a:lnSpc>
              <a:spcAft>
                <a:spcPts val="800"/>
              </a:spcAft>
            </a:pPr>
            <a:r>
              <a:rPr lang="en-GB" b="1" dirty="0">
                <a:solidFill>
                  <a:schemeClr val="bg1"/>
                </a:solidFill>
                <a:latin typeface="Calibri" panose="020F0502020204030204" pitchFamily="34" charset="0"/>
                <a:cs typeface="Calibri" panose="020F0502020204030204" pitchFamily="34" charset="0"/>
              </a:rPr>
              <a:t>Questions and </a:t>
            </a:r>
            <a:br>
              <a:rPr lang="en-GB" b="1" dirty="0">
                <a:solidFill>
                  <a:schemeClr val="bg1"/>
                </a:solidFill>
                <a:latin typeface="Calibri" panose="020F0502020204030204" pitchFamily="34" charset="0"/>
                <a:cs typeface="Calibri" panose="020F0502020204030204" pitchFamily="34" charset="0"/>
              </a:rPr>
            </a:br>
            <a:r>
              <a:rPr lang="en-GB" b="1" dirty="0">
                <a:solidFill>
                  <a:schemeClr val="bg1"/>
                </a:solidFill>
                <a:latin typeface="Calibri" panose="020F0502020204030204" pitchFamily="34" charset="0"/>
                <a:cs typeface="Calibri" panose="020F0502020204030204" pitchFamily="34" charset="0"/>
                <a:hlinkClick r:id="rId3"/>
              </a:rPr>
              <a:t>Feedback Form</a:t>
            </a:r>
            <a:br>
              <a:rPr lang="en-US" sz="4400" b="0" i="1" u="none" strike="noStrike" cap="none" dirty="0">
                <a:solidFill>
                  <a:schemeClr val="lt1"/>
                </a:solidFill>
                <a:latin typeface="Calibri"/>
                <a:ea typeface="Calibri"/>
                <a:cs typeface="Calibri"/>
                <a:sym typeface="Calibri"/>
              </a:rPr>
            </a:br>
            <a:r>
              <a:rPr lang="en-US" sz="4400" b="1" i="0" u="none" strike="noStrike" cap="none" dirty="0">
                <a:solidFill>
                  <a:schemeClr val="lt1"/>
                </a:solidFill>
                <a:latin typeface="Calibri"/>
                <a:ea typeface="Calibri"/>
                <a:cs typeface="Calibri"/>
                <a:sym typeface="Calibri"/>
              </a:rPr>
              <a:t> </a:t>
            </a:r>
            <a:endParaRPr dirty="0"/>
          </a:p>
        </p:txBody>
      </p:sp>
      <p:sp>
        <p:nvSpPr>
          <p:cNvPr id="2" name="TextBox 1">
            <a:extLst>
              <a:ext uri="{FF2B5EF4-FFF2-40B4-BE49-F238E27FC236}">
                <a16:creationId xmlns:a16="http://schemas.microsoft.com/office/drawing/2014/main" id="{2E861F26-C9A2-B7B5-9A55-6CB73D15DEF6}"/>
              </a:ext>
            </a:extLst>
          </p:cNvPr>
          <p:cNvSpPr txBox="1"/>
          <p:nvPr/>
        </p:nvSpPr>
        <p:spPr>
          <a:xfrm>
            <a:off x="5573864" y="341907"/>
            <a:ext cx="2711395" cy="523220"/>
          </a:xfrm>
          <a:prstGeom prst="rect">
            <a:avLst/>
          </a:prstGeom>
          <a:noFill/>
        </p:spPr>
        <p:txBody>
          <a:bodyPr wrap="square" rtlCol="0">
            <a:spAutoFit/>
          </a:bodyPr>
          <a:lstStyle/>
          <a:p>
            <a:pPr algn="r"/>
            <a:r>
              <a:rPr lang="en-GB" b="1" dirty="0">
                <a:solidFill>
                  <a:schemeClr val="bg2">
                    <a:lumMod val="40000"/>
                    <a:lumOff val="60000"/>
                  </a:schemeClr>
                </a:solidFill>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Leadership Update Website</a:t>
            </a:r>
            <a:r>
              <a:rPr lang="en-GB" b="1" dirty="0">
                <a:solidFill>
                  <a:schemeClr val="bg1"/>
                </a:solidFill>
                <a:latin typeface="Tahoma" panose="020B0604030504040204" pitchFamily="34" charset="0"/>
                <a:ea typeface="Tahoma" panose="020B0604030504040204" pitchFamily="34" charset="0"/>
                <a:cs typeface="Tahoma" panose="020B0604030504040204" pitchFamily="34" charset="0"/>
              </a:rPr>
              <a:t>.</a:t>
            </a:r>
          </a:p>
          <a:p>
            <a:pPr algn="r"/>
            <a:r>
              <a:rPr lang="en-GB" b="1" dirty="0">
                <a:solidFill>
                  <a:schemeClr val="bg1"/>
                </a:solidFill>
                <a:latin typeface="Tahoma" panose="020B0604030504040204" pitchFamily="34" charset="0"/>
                <a:ea typeface="Tahoma" panose="020B0604030504040204" pitchFamily="34" charset="0"/>
                <a:cs typeface="Tahoma" panose="020B0604030504040204" pitchFamily="34" charset="0"/>
              </a:rPr>
              <a:t>All things SEMH and more.</a:t>
            </a:r>
          </a:p>
        </p:txBody>
      </p:sp>
    </p:spTree>
    <p:extLst>
      <p:ext uri="{BB962C8B-B14F-4D97-AF65-F5344CB8AC3E}">
        <p14:creationId xmlns:p14="http://schemas.microsoft.com/office/powerpoint/2010/main" val="2672289069"/>
      </p:ext>
    </p:extLst>
  </p:cSld>
  <p:clrMapOvr>
    <a:masterClrMapping/>
  </p:clrMapOvr>
  <p:transition spd="slow">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0ED6023-2970-70A6-2473-4F2C895B46A7}"/>
              </a:ext>
            </a:extLst>
          </p:cNvPr>
          <p:cNvSpPr txBox="1"/>
          <p:nvPr/>
        </p:nvSpPr>
        <p:spPr>
          <a:xfrm>
            <a:off x="179512" y="1772816"/>
            <a:ext cx="8712968" cy="4093428"/>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Think Family approach recognises that changes in the circumstances of one family member can impact the care and support needs of the rest of the household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Think Family will trial an enhanced approach to whole-family, multi-agency working across RBWM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Public Health funded pilot project supported by the Think Family Lead Practitioner (TFLP) who will liaise with families and (existing) caseworkers to support families in ‘response’ and ‘recovery’ phases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Aims to improve outcomes for families and promotes effective communication and coordination between services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‘Gold Panel’ of representatives from Housing, Adult &amp; Child Social Care, DASH and </a:t>
            </a:r>
            <a:r>
              <a:rPr kumimoji="0" lang="en-GB" sz="20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Cranstoun</a:t>
            </a: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will provide recommendations for our most complex households</a:t>
            </a:r>
          </a:p>
        </p:txBody>
      </p:sp>
      <p:sp>
        <p:nvSpPr>
          <p:cNvPr id="5" name="TextBox 4">
            <a:extLst>
              <a:ext uri="{FF2B5EF4-FFF2-40B4-BE49-F238E27FC236}">
                <a16:creationId xmlns:a16="http://schemas.microsoft.com/office/drawing/2014/main" id="{2C63E5EA-C52E-43C3-EC9D-6AD7A2C5D153}"/>
              </a:ext>
            </a:extLst>
          </p:cNvPr>
          <p:cNvSpPr txBox="1"/>
          <p:nvPr/>
        </p:nvSpPr>
        <p:spPr>
          <a:xfrm>
            <a:off x="0" y="260648"/>
            <a:ext cx="8136904"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833F8C"/>
                </a:solidFill>
                <a:effectLst/>
                <a:uLnTx/>
                <a:uFillTx/>
                <a:latin typeface="Arial" panose="020B0604020202020204" pitchFamily="34" charset="0"/>
                <a:ea typeface="+mn-ea"/>
                <a:cs typeface="Arial" panose="020B0604020202020204" pitchFamily="34" charset="0"/>
              </a:rPr>
              <a:t>What is the Think Family Pathway? </a:t>
            </a:r>
            <a:endParaRPr kumimoji="0" lang="en-GB" sz="3600" b="1" i="0" u="none" strike="noStrike" kern="1200" cap="none" spc="0" normalizeH="0" baseline="0" noProof="0" dirty="0">
              <a:ln>
                <a:noFill/>
              </a:ln>
              <a:solidFill>
                <a:srgbClr val="833F8C"/>
              </a:solidFill>
              <a:effectLst/>
              <a:uLnTx/>
              <a:uFillTx/>
              <a:latin typeface="Calibri"/>
              <a:ea typeface="+mn-ea"/>
              <a:cs typeface="+mn-cs"/>
            </a:endParaRPr>
          </a:p>
        </p:txBody>
      </p:sp>
    </p:spTree>
    <p:extLst>
      <p:ext uri="{BB962C8B-B14F-4D97-AF65-F5344CB8AC3E}">
        <p14:creationId xmlns:p14="http://schemas.microsoft.com/office/powerpoint/2010/main" val="2106307055"/>
      </p:ext>
    </p:extLst>
  </p:cSld>
  <p:clrMapOvr>
    <a:masterClrMapping/>
  </p:clrMapOvr>
</p:sld>
</file>

<file path=ppt/theme/theme1.xml><?xml version="1.0" encoding="utf-8"?>
<a:theme xmlns:a="http://schemas.openxmlformats.org/drawingml/2006/main" name="1_Powerpoint_master_templat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11.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Powerpoint_master_templat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Family Action">
      <a:dk1>
        <a:srgbClr val="525E66"/>
      </a:dk1>
      <a:lt1>
        <a:sysClr val="window" lastClr="FFFFFF"/>
      </a:lt1>
      <a:dk2>
        <a:srgbClr val="178351"/>
      </a:dk2>
      <a:lt2>
        <a:srgbClr val="E7E6E6"/>
      </a:lt2>
      <a:accent1>
        <a:srgbClr val="7758A5"/>
      </a:accent1>
      <a:accent2>
        <a:srgbClr val="397DC0"/>
      </a:accent2>
      <a:accent3>
        <a:srgbClr val="F47C5B"/>
      </a:accent3>
      <a:accent4>
        <a:srgbClr val="00BADA"/>
      </a:accent4>
      <a:accent5>
        <a:srgbClr val="F89621"/>
      </a:accent5>
      <a:accent6>
        <a:srgbClr val="88B540"/>
      </a:accent6>
      <a:hlink>
        <a:srgbClr val="EF5098"/>
      </a:hlink>
      <a:folHlink>
        <a:srgbClr val="EF5098"/>
      </a:folHlink>
    </a:clrScheme>
    <a:fontScheme name="Family Action Fonts">
      <a:majorFont>
        <a:latin typeface="VAGRounded LT Black"/>
        <a:ea typeface=""/>
        <a:cs typeface=""/>
      </a:majorFont>
      <a:minorFont>
        <a:latin typeface="VAG Rounded Std"/>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amily Action PowerPoint Template" id="{CD7DA0D3-335E-4D0B-9CE0-81CDCC60AA10}" vid="{3E00E7A1-BAEB-44F8-8E71-A4CBAAADF989}"/>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 template (default).potx" id="{1C59B096-3C9E-4D4D-AECD-2A39F10F7416}" vid="{65FE193D-7F25-4494-B287-9F105523523B}"/>
    </a:ext>
  </a:extLst>
</a:theme>
</file>

<file path=ppt/theme/theme5.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8.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Office Theme">
  <a:themeElements>
    <a:clrScheme name="Custom 1">
      <a:dk1>
        <a:sysClr val="windowText" lastClr="000000"/>
      </a:dk1>
      <a:lt1>
        <a:sysClr val="window" lastClr="FFFFFF"/>
      </a:lt1>
      <a:dk2>
        <a:srgbClr val="304157"/>
      </a:dk2>
      <a:lt2>
        <a:srgbClr val="E7E6E6"/>
      </a:lt2>
      <a:accent1>
        <a:srgbClr val="26BFCE"/>
      </a:accent1>
      <a:accent2>
        <a:srgbClr val="009999"/>
      </a:accent2>
      <a:accent3>
        <a:srgbClr val="78DCE6"/>
      </a:accent3>
      <a:accent4>
        <a:srgbClr val="00CC99"/>
      </a:accent4>
      <a:accent5>
        <a:srgbClr val="000099"/>
      </a:accent5>
      <a:accent6>
        <a:srgbClr val="4D81BF"/>
      </a:accent6>
      <a:hlink>
        <a:srgbClr val="F78F2F"/>
      </a:hlink>
      <a:folHlink>
        <a:srgbClr val="F78F2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11607</TotalTime>
  <Words>6484</Words>
  <Application>Microsoft Office PowerPoint</Application>
  <PresentationFormat>On-screen Show (4:3)</PresentationFormat>
  <Paragraphs>728</Paragraphs>
  <Slides>85</Slides>
  <Notes>36</Notes>
  <HiddenSlides>0</HiddenSlides>
  <MMClips>0</MMClips>
  <ScaleCrop>false</ScaleCrop>
  <HeadingPairs>
    <vt:vector size="6" baseType="variant">
      <vt:variant>
        <vt:lpstr>Fonts Used</vt:lpstr>
      </vt:variant>
      <vt:variant>
        <vt:i4>17</vt:i4>
      </vt:variant>
      <vt:variant>
        <vt:lpstr>Theme</vt:lpstr>
      </vt:variant>
      <vt:variant>
        <vt:i4>10</vt:i4>
      </vt:variant>
      <vt:variant>
        <vt:lpstr>Slide Titles</vt:lpstr>
      </vt:variant>
      <vt:variant>
        <vt:i4>85</vt:i4>
      </vt:variant>
    </vt:vector>
  </HeadingPairs>
  <TitlesOfParts>
    <vt:vector size="112" baseType="lpstr">
      <vt:lpstr>Aptos</vt:lpstr>
      <vt:lpstr>Aptos Display</vt:lpstr>
      <vt:lpstr>Arial</vt:lpstr>
      <vt:lpstr>Calibri</vt:lpstr>
      <vt:lpstr>Calibri </vt:lpstr>
      <vt:lpstr>Calibri Light</vt:lpstr>
      <vt:lpstr>ff-tisa-sans-web-pro</vt:lpstr>
      <vt:lpstr>GDS Transport</vt:lpstr>
      <vt:lpstr>Rubik</vt:lpstr>
      <vt:lpstr>Tahoma</vt:lpstr>
      <vt:lpstr>Times New Roman</vt:lpstr>
      <vt:lpstr>trebuchet ms</vt:lpstr>
      <vt:lpstr>VAG Rounded Std</vt:lpstr>
      <vt:lpstr>VAGRounded LT Black</vt:lpstr>
      <vt:lpstr>VAGRounded LT Bold</vt:lpstr>
      <vt:lpstr>VAGRounded LT Thin</vt:lpstr>
      <vt:lpstr>Wingdings</vt:lpstr>
      <vt:lpstr>1_Powerpoint_master_template</vt:lpstr>
      <vt:lpstr>2_Powerpoint_master_template</vt:lpstr>
      <vt:lpstr>Office Theme</vt:lpstr>
      <vt:lpstr>1_Office Theme</vt:lpstr>
      <vt:lpstr>Simple Light</vt:lpstr>
      <vt:lpstr>2_Office Theme</vt:lpstr>
      <vt:lpstr>3_Office Theme</vt:lpstr>
      <vt:lpstr>1_Custom Design</vt:lpstr>
      <vt:lpstr>4_Office Theme</vt:lpstr>
      <vt:lpstr>5_Office Theme</vt:lpstr>
      <vt:lpstr>SEMH Network Meeting   Tuesday 15th October 2024  </vt:lpstr>
      <vt:lpstr>Agenda for today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Targeted Community Sports Programme Update</vt:lpstr>
      <vt:lpstr>The Journey So far…</vt:lpstr>
      <vt:lpstr>Journey Continued..</vt:lpstr>
      <vt:lpstr>Journey Continued..</vt:lpstr>
      <vt:lpstr>Clubs/Activities Provided</vt:lpstr>
      <vt:lpstr>Number of referrals &amp; Participation Level</vt:lpstr>
      <vt:lpstr>Feedback &amp; Evaluation Process</vt:lpstr>
      <vt:lpstr>Impact So Far</vt:lpstr>
      <vt:lpstr>Evidence</vt:lpstr>
      <vt:lpstr>Case Study</vt:lpstr>
      <vt:lpstr>The Bigger Plan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Crisis Response: Key steps</vt:lpstr>
      <vt:lpstr>PowerPoint Presentation</vt:lpstr>
      <vt:lpstr>Questions?</vt:lpstr>
      <vt:lpstr>PowerPoint Presentation</vt:lpstr>
      <vt:lpstr>PowerPoint Presentation</vt:lpstr>
      <vt:lpstr>PowerPoint Presentation</vt:lpstr>
      <vt:lpstr>Course Information:</vt:lpstr>
      <vt:lpstr>PowerPoint Presentation</vt:lpstr>
      <vt:lpstr>How to refer a student to Enemy of Boredom:</vt:lpstr>
      <vt:lpstr>PowerPoint Presentation</vt:lpstr>
      <vt:lpstr>PowerPoint Presentation</vt:lpstr>
      <vt:lpstr>The Link – who are we?</vt:lpstr>
      <vt:lpstr>The Link – who are we?</vt:lpstr>
      <vt:lpstr>Link Provisions</vt:lpstr>
      <vt:lpstr>Primary</vt:lpstr>
      <vt:lpstr>Secondary</vt:lpstr>
      <vt:lpstr>Secondary Provision Qualifications</vt:lpstr>
      <vt:lpstr>Assessment Placements</vt:lpstr>
      <vt:lpstr>Admissions</vt:lpstr>
      <vt:lpstr>Longer Term Vision</vt:lpstr>
      <vt:lpstr>PowerPoint Presentation</vt:lpstr>
      <vt:lpstr>PowerPoint Presentation</vt:lpstr>
      <vt:lpstr>Supporting Young Carers in Education</vt:lpstr>
      <vt:lpstr>Who is a Young Carer?</vt:lpstr>
      <vt:lpstr>Young Carers’ Lived Experience</vt:lpstr>
      <vt:lpstr>Young Carers Legal Rights</vt:lpstr>
      <vt:lpstr>Positive Outcomes of Young Carers Support</vt:lpstr>
      <vt:lpstr>Barriers to seeking support</vt:lpstr>
      <vt:lpstr>Consider; What processes does your school have in place to identify Young Carers? </vt:lpstr>
      <vt:lpstr>Young Carers in School Challenge</vt:lpstr>
      <vt:lpstr>Identify and code Young Carers</vt:lpstr>
      <vt:lpstr>Impact of Caring - Education</vt:lpstr>
      <vt:lpstr>Create a Supportive Educational Environment</vt:lpstr>
      <vt:lpstr>Identify and code Young Carers</vt:lpstr>
      <vt:lpstr>Action;  What do you think your school needs to do to increase best practice for supporting families with young carers  </vt:lpstr>
      <vt:lpstr>How to Support Your Pupil as a Young Carer</vt:lpstr>
      <vt:lpstr>Thank you</vt:lpstr>
      <vt:lpstr>PowerPoint Presentation</vt:lpstr>
      <vt:lpstr>PowerPoint Presentation</vt:lpstr>
      <vt:lpstr>randstad public services</vt:lpstr>
      <vt:lpstr>PowerPoint Presentation</vt:lpstr>
      <vt:lpstr>who do we support?  Mainstream primary and secondary school Multi-Academy Trusts Local Authorities Universities Adult and Children Services  Looked After Children (LAC) Children Missing in Education (CME) Special Education Needs and Disabilities (SEND) Special Education Mental Health (SEMH) Unaccompanied Asylum Seeking Children (UASC)  At risk of exclusion Excluded pupils High Medical Needs Young Offenders Out of Area Pupils Vulnerable Children Young people in care </vt:lpstr>
      <vt:lpstr>how do we support?  Curriculum based tuition packages Provision of SEND &amp; SEMH Support for disengaged students Transition back into school English as a second language English as an additional language  Counselling support Mentoring support Outreach support Early Years Post 16 support Employability skills  Support for parents and carers to help prepare &amp; support students returning to school Wrap around care via tailored localised social workers Rapid crisis care staff teams Early interventions Short breaks </vt:lpstr>
      <vt:lpstr>PowerPoint Presentation</vt:lpstr>
      <vt:lpstr>PowerPoint Presentation</vt:lpstr>
      <vt:lpstr>PowerPoint Presentation</vt:lpstr>
      <vt:lpstr>PowerPoint Presentation</vt:lpstr>
      <vt:lpstr>a tailored service across tuition, student support, education and care</vt:lpstr>
      <vt:lpstr>thank you.</vt:lpstr>
      <vt:lpstr>PowerPoint Presentation</vt:lpstr>
      <vt:lpstr>Questions and  Feedback Form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Educational Leadership Forum 29th January 2021</dc:title>
  <dc:creator>User1</dc:creator>
  <cp:lastModifiedBy>Alasdair Whitelaw (AfC)</cp:lastModifiedBy>
  <cp:revision>118</cp:revision>
  <cp:lastPrinted>2022-11-16T13:37:34Z</cp:lastPrinted>
  <dcterms:created xsi:type="dcterms:W3CDTF">2013-04-23T07:58:54Z</dcterms:created>
  <dcterms:modified xsi:type="dcterms:W3CDTF">2024-10-15T12:02:18Z</dcterms:modified>
</cp:coreProperties>
</file>