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9.jpg" ContentType="image/jpg"/>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73" r:id="rId3"/>
    <p:sldMasterId id="2147483685" r:id="rId4"/>
    <p:sldMasterId id="2147483696" r:id="rId5"/>
    <p:sldMasterId id="2147483710" r:id="rId6"/>
  </p:sldMasterIdLst>
  <p:notesMasterIdLst>
    <p:notesMasterId r:id="rId63"/>
  </p:notesMasterIdLst>
  <p:sldIdLst>
    <p:sldId id="256" r:id="rId7"/>
    <p:sldId id="257" r:id="rId8"/>
    <p:sldId id="316" r:id="rId9"/>
    <p:sldId id="337" r:id="rId10"/>
    <p:sldId id="362" r:id="rId11"/>
    <p:sldId id="363" r:id="rId12"/>
    <p:sldId id="364" r:id="rId13"/>
    <p:sldId id="365" r:id="rId14"/>
    <p:sldId id="366" r:id="rId15"/>
    <p:sldId id="367" r:id="rId16"/>
    <p:sldId id="368" r:id="rId17"/>
    <p:sldId id="369" r:id="rId18"/>
    <p:sldId id="274" r:id="rId19"/>
    <p:sldId id="286" r:id="rId20"/>
    <p:sldId id="284" r:id="rId21"/>
    <p:sldId id="283" r:id="rId22"/>
    <p:sldId id="287" r:id="rId23"/>
    <p:sldId id="289" r:id="rId24"/>
    <p:sldId id="291" r:id="rId25"/>
    <p:sldId id="295" r:id="rId26"/>
    <p:sldId id="293" r:id="rId27"/>
    <p:sldId id="271" r:id="rId28"/>
    <p:sldId id="297" r:id="rId29"/>
    <p:sldId id="299" r:id="rId30"/>
    <p:sldId id="370" r:id="rId31"/>
    <p:sldId id="258" r:id="rId32"/>
    <p:sldId id="259" r:id="rId33"/>
    <p:sldId id="260" r:id="rId34"/>
    <p:sldId id="261" r:id="rId35"/>
    <p:sldId id="263" r:id="rId36"/>
    <p:sldId id="262" r:id="rId37"/>
    <p:sldId id="442" r:id="rId38"/>
    <p:sldId id="443" r:id="rId39"/>
    <p:sldId id="444" r:id="rId40"/>
    <p:sldId id="445" r:id="rId41"/>
    <p:sldId id="446" r:id="rId42"/>
    <p:sldId id="447" r:id="rId43"/>
    <p:sldId id="448" r:id="rId44"/>
    <p:sldId id="449" r:id="rId45"/>
    <p:sldId id="371" r:id="rId46"/>
    <p:sldId id="387" r:id="rId47"/>
    <p:sldId id="434" r:id="rId48"/>
    <p:sldId id="439" r:id="rId49"/>
    <p:sldId id="440" r:id="rId50"/>
    <p:sldId id="433" r:id="rId51"/>
    <p:sldId id="438" r:id="rId52"/>
    <p:sldId id="409" r:id="rId53"/>
    <p:sldId id="269" r:id="rId54"/>
    <p:sldId id="268" r:id="rId55"/>
    <p:sldId id="397" r:id="rId56"/>
    <p:sldId id="413" r:id="rId57"/>
    <p:sldId id="435" r:id="rId58"/>
    <p:sldId id="437" r:id="rId59"/>
    <p:sldId id="441" r:id="rId60"/>
    <p:sldId id="361" r:id="rId61"/>
    <p:sldId id="314" r:id="rId62"/>
  </p:sldIdLst>
  <p:sldSz cx="9144000" cy="6858000" type="screen4x3"/>
  <p:notesSz cx="6669088" cy="987266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hOBDtCz1tOHO6/XfEOGinc+/rQ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AE4924-3537-44C6-8299-C6098335A9C3}">
  <a:tblStyle styleId="{D0AE4924-3537-44C6-8299-C6098335A9C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3792" autoAdjust="0"/>
  </p:normalViewPr>
  <p:slideViewPr>
    <p:cSldViewPr snapToGrid="0">
      <p:cViewPr varScale="1">
        <p:scale>
          <a:sx n="72" d="100"/>
          <a:sy n="72" d="100"/>
        </p:scale>
        <p:origin x="127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customschemas.google.com/relationships/presentationmetadata" Target="metadata"/><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63C145-3DE1-4219-84E5-8390130E9132}"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en-GB"/>
        </a:p>
      </dgm:t>
    </dgm:pt>
    <dgm:pt modelId="{695E732C-4D81-4DD4-BF17-D288802A57EE}">
      <dgm:prSet phldrT="[Text]" custT="1"/>
      <dgm:spPr/>
      <dgm:t>
        <a:bodyPr/>
        <a:lstStyle/>
        <a:p>
          <a:r>
            <a:rPr lang="en-GB" sz="1050" b="1" dirty="0">
              <a:solidFill>
                <a:schemeClr val="tx1"/>
              </a:solidFill>
            </a:rPr>
            <a:t>Wellbeing Service</a:t>
          </a:r>
        </a:p>
      </dgm:t>
    </dgm:pt>
    <dgm:pt modelId="{5041A6BC-A78E-488E-BFB8-3C3D7778427C}" type="parTrans" cxnId="{4604F38B-04B1-4B26-8203-BA1BA1E57091}">
      <dgm:prSet/>
      <dgm:spPr/>
      <dgm:t>
        <a:bodyPr/>
        <a:lstStyle/>
        <a:p>
          <a:endParaRPr lang="en-GB" sz="800" b="1">
            <a:solidFill>
              <a:schemeClr val="tx1"/>
            </a:solidFill>
          </a:endParaRPr>
        </a:p>
      </dgm:t>
    </dgm:pt>
    <dgm:pt modelId="{CEA261F8-B013-40AC-B910-8A3AD0970230}" type="sibTrans" cxnId="{4604F38B-04B1-4B26-8203-BA1BA1E57091}">
      <dgm:prSet/>
      <dgm:spPr/>
      <dgm:t>
        <a:bodyPr/>
        <a:lstStyle/>
        <a:p>
          <a:endParaRPr lang="en-GB" sz="800" b="1">
            <a:solidFill>
              <a:schemeClr val="tx1"/>
            </a:solidFill>
          </a:endParaRPr>
        </a:p>
      </dgm:t>
    </dgm:pt>
    <dgm:pt modelId="{4B543264-2313-4ECC-AF3C-9F73A3F24932}">
      <dgm:prSet custT="1"/>
      <dgm:spPr/>
      <dgm:t>
        <a:bodyPr/>
        <a:lstStyle/>
        <a:p>
          <a:r>
            <a:rPr lang="en-GB" sz="1000" b="1" dirty="0">
              <a:solidFill>
                <a:schemeClr val="tx1"/>
              </a:solidFill>
            </a:rPr>
            <a:t>Mindfulness</a:t>
          </a:r>
        </a:p>
        <a:p>
          <a:r>
            <a:rPr lang="en-GB" sz="1000" b="1" dirty="0">
              <a:solidFill>
                <a:schemeClr val="tx1"/>
              </a:solidFill>
            </a:rPr>
            <a:t>Providing calming strategies to reduce anxiety by bringing focus and awareness  to the present</a:t>
          </a:r>
        </a:p>
      </dgm:t>
    </dgm:pt>
    <dgm:pt modelId="{33F7A8B9-A524-404C-A5D6-AA54EF107DCE}" type="parTrans" cxnId="{69E915E3-590F-4D8D-B57B-8B56CAA7E810}">
      <dgm:prSet custT="1"/>
      <dgm:spPr/>
      <dgm:t>
        <a:bodyPr/>
        <a:lstStyle/>
        <a:p>
          <a:endParaRPr lang="en-GB" sz="500" b="1" dirty="0">
            <a:solidFill>
              <a:schemeClr val="tx1"/>
            </a:solidFill>
          </a:endParaRPr>
        </a:p>
      </dgm:t>
    </dgm:pt>
    <dgm:pt modelId="{59C3BBA4-DFE9-4E63-AB80-5461A64D2EA2}" type="sibTrans" cxnId="{69E915E3-590F-4D8D-B57B-8B56CAA7E810}">
      <dgm:prSet/>
      <dgm:spPr/>
      <dgm:t>
        <a:bodyPr/>
        <a:lstStyle/>
        <a:p>
          <a:endParaRPr lang="en-GB" sz="800" b="1">
            <a:solidFill>
              <a:schemeClr val="tx1"/>
            </a:solidFill>
          </a:endParaRPr>
        </a:p>
      </dgm:t>
    </dgm:pt>
    <dgm:pt modelId="{3263C3FB-7218-4BC9-8166-B0AA67404308}">
      <dgm:prSet custT="1"/>
      <dgm:spPr/>
      <dgm:t>
        <a:bodyPr/>
        <a:lstStyle/>
        <a:p>
          <a:r>
            <a:rPr lang="en-GB" sz="1000" b="1" dirty="0">
              <a:solidFill>
                <a:schemeClr val="tx1"/>
              </a:solidFill>
            </a:rPr>
            <a:t>Whole School Environment Development </a:t>
          </a:r>
        </a:p>
        <a:p>
          <a:r>
            <a:rPr lang="en-GB" sz="1000" b="1" dirty="0">
              <a:solidFill>
                <a:schemeClr val="tx1"/>
              </a:solidFill>
            </a:rPr>
            <a:t>Mental Health &amp; Wellbeing Framework </a:t>
          </a:r>
        </a:p>
      </dgm:t>
    </dgm:pt>
    <dgm:pt modelId="{B91A0393-A1DF-4E16-ABAE-39565B75CB78}" type="parTrans" cxnId="{73393F42-A91D-4834-B20A-3AA8F536E521}">
      <dgm:prSet custT="1"/>
      <dgm:spPr/>
      <dgm:t>
        <a:bodyPr/>
        <a:lstStyle/>
        <a:p>
          <a:endParaRPr lang="en-GB" sz="500" b="1" dirty="0">
            <a:solidFill>
              <a:schemeClr val="tx1"/>
            </a:solidFill>
          </a:endParaRPr>
        </a:p>
      </dgm:t>
    </dgm:pt>
    <dgm:pt modelId="{03F4F762-99D8-4014-B585-DD33A49EB9C4}" type="sibTrans" cxnId="{73393F42-A91D-4834-B20A-3AA8F536E521}">
      <dgm:prSet/>
      <dgm:spPr/>
      <dgm:t>
        <a:bodyPr/>
        <a:lstStyle/>
        <a:p>
          <a:endParaRPr lang="en-GB" sz="800" b="1">
            <a:solidFill>
              <a:schemeClr val="tx1"/>
            </a:solidFill>
          </a:endParaRPr>
        </a:p>
      </dgm:t>
    </dgm:pt>
    <dgm:pt modelId="{3DAC726A-6C7D-4381-B30E-A9BA952EE06D}">
      <dgm:prSet custT="1"/>
      <dgm:spPr/>
      <dgm:t>
        <a:bodyPr/>
        <a:lstStyle/>
        <a:p>
          <a:r>
            <a:rPr lang="en-GB" sz="500" b="1" dirty="0">
              <a:solidFill>
                <a:schemeClr val="tx1"/>
              </a:solidFill>
            </a:rPr>
            <a:t>Play and Creative Arts </a:t>
          </a:r>
          <a:r>
            <a:rPr lang="en-GB" sz="600" b="1" dirty="0">
              <a:solidFill>
                <a:schemeClr val="tx1"/>
              </a:solidFill>
            </a:rPr>
            <a:t>Therapy (ages 5-18) </a:t>
          </a:r>
        </a:p>
        <a:p>
          <a:r>
            <a:rPr lang="en-GB" sz="600" b="1" dirty="0">
              <a:solidFill>
                <a:schemeClr val="tx1"/>
              </a:solidFill>
            </a:rPr>
            <a:t>Therapy using toys and creative arts materials to express emotions. Combining verbal and non-verbal methods</a:t>
          </a:r>
        </a:p>
      </dgm:t>
    </dgm:pt>
    <dgm:pt modelId="{12FD55FD-E9D7-49CD-962B-9D2214241373}" type="parTrans" cxnId="{69B71EE4-5F7E-4565-BAE6-FCBB3E5CDA63}">
      <dgm:prSet custT="1"/>
      <dgm:spPr/>
      <dgm:t>
        <a:bodyPr/>
        <a:lstStyle/>
        <a:p>
          <a:endParaRPr lang="en-GB" sz="500" b="1" dirty="0">
            <a:solidFill>
              <a:schemeClr val="tx1"/>
            </a:solidFill>
          </a:endParaRPr>
        </a:p>
      </dgm:t>
    </dgm:pt>
    <dgm:pt modelId="{7A0A482D-4930-487A-81BC-9394683F6047}" type="sibTrans" cxnId="{69B71EE4-5F7E-4565-BAE6-FCBB3E5CDA63}">
      <dgm:prSet/>
      <dgm:spPr/>
      <dgm:t>
        <a:bodyPr/>
        <a:lstStyle/>
        <a:p>
          <a:endParaRPr lang="en-GB" sz="800" b="1">
            <a:solidFill>
              <a:schemeClr val="tx1"/>
            </a:solidFill>
          </a:endParaRPr>
        </a:p>
      </dgm:t>
    </dgm:pt>
    <dgm:pt modelId="{36FD406C-0634-497E-94A9-B69A2C56A915}">
      <dgm:prSet custT="1"/>
      <dgm:spPr/>
      <dgm:t>
        <a:bodyPr/>
        <a:lstStyle/>
        <a:p>
          <a:r>
            <a:rPr lang="en-GB" sz="900" b="1" dirty="0">
              <a:solidFill>
                <a:schemeClr val="tx1"/>
              </a:solidFill>
            </a:rPr>
            <a:t>Training for Schools and Children Services Professionals</a:t>
          </a:r>
        </a:p>
        <a:p>
          <a:r>
            <a:rPr lang="en-GB" sz="900" b="1" dirty="0">
              <a:solidFill>
                <a:schemeClr val="tx1"/>
              </a:solidFill>
            </a:rPr>
            <a:t>Bespoke and PPEPCare  Training for Schools </a:t>
          </a:r>
        </a:p>
      </dgm:t>
    </dgm:pt>
    <dgm:pt modelId="{7E4D05A4-717D-41B6-8E27-95C7F122713C}" type="parTrans" cxnId="{E2533937-D576-4B30-9220-EDA4E812D205}">
      <dgm:prSet custT="1"/>
      <dgm:spPr/>
      <dgm:t>
        <a:bodyPr/>
        <a:lstStyle/>
        <a:p>
          <a:endParaRPr lang="en-GB" sz="500" b="1" dirty="0">
            <a:solidFill>
              <a:schemeClr val="tx1"/>
            </a:solidFill>
          </a:endParaRPr>
        </a:p>
      </dgm:t>
    </dgm:pt>
    <dgm:pt modelId="{DAE89266-C098-4CA7-82AA-73E438C553E1}" type="sibTrans" cxnId="{E2533937-D576-4B30-9220-EDA4E812D205}">
      <dgm:prSet/>
      <dgm:spPr/>
      <dgm:t>
        <a:bodyPr/>
        <a:lstStyle/>
        <a:p>
          <a:endParaRPr lang="en-GB" sz="800" b="1">
            <a:solidFill>
              <a:schemeClr val="tx1"/>
            </a:solidFill>
          </a:endParaRPr>
        </a:p>
      </dgm:t>
    </dgm:pt>
    <dgm:pt modelId="{0E88E5B9-9977-4AE5-A887-7069E0119739}">
      <dgm:prSet custT="1"/>
      <dgm:spPr/>
      <dgm:t>
        <a:bodyPr/>
        <a:lstStyle/>
        <a:p>
          <a:r>
            <a:rPr lang="en-GB" sz="900" b="1" dirty="0">
              <a:solidFill>
                <a:schemeClr val="tx1"/>
              </a:solidFill>
            </a:rPr>
            <a:t>Filial Therapy Teaching parents non-directive play skills so they can undertake therapeutic play sessions </a:t>
          </a:r>
        </a:p>
      </dgm:t>
    </dgm:pt>
    <dgm:pt modelId="{C7026EED-CDAE-4945-B386-8268ACB91F38}" type="parTrans" cxnId="{AA38772C-952C-4FA4-A39A-3B7F63897490}">
      <dgm:prSet custT="1"/>
      <dgm:spPr/>
      <dgm:t>
        <a:bodyPr/>
        <a:lstStyle/>
        <a:p>
          <a:endParaRPr lang="en-GB" sz="500" b="1" dirty="0">
            <a:solidFill>
              <a:schemeClr val="tx1"/>
            </a:solidFill>
          </a:endParaRPr>
        </a:p>
      </dgm:t>
    </dgm:pt>
    <dgm:pt modelId="{61686BE2-BA67-41E2-A253-AC624D8B2539}" type="sibTrans" cxnId="{AA38772C-952C-4FA4-A39A-3B7F63897490}">
      <dgm:prSet/>
      <dgm:spPr/>
      <dgm:t>
        <a:bodyPr/>
        <a:lstStyle/>
        <a:p>
          <a:endParaRPr lang="en-GB" sz="800" b="1">
            <a:solidFill>
              <a:schemeClr val="tx1"/>
            </a:solidFill>
          </a:endParaRPr>
        </a:p>
      </dgm:t>
    </dgm:pt>
    <dgm:pt modelId="{79089BF1-2316-4883-A130-87249F78C59E}">
      <dgm:prSet phldrT="[Text]" custT="1"/>
      <dgm:spPr/>
      <dgm:t>
        <a:bodyPr/>
        <a:lstStyle/>
        <a:p>
          <a:r>
            <a:rPr lang="en-GB" sz="800" b="1" dirty="0">
              <a:solidFill>
                <a:schemeClr val="tx1"/>
              </a:solidFill>
            </a:rPr>
            <a:t>CBT Informed Strategies</a:t>
          </a:r>
        </a:p>
        <a:p>
          <a:r>
            <a:rPr lang="en-GB" sz="800" b="1" dirty="0">
              <a:solidFill>
                <a:schemeClr val="tx1"/>
              </a:solidFill>
            </a:rPr>
            <a:t>For low-mood and anxiety. Interventions for young people to help with the 'here and now'</a:t>
          </a:r>
        </a:p>
      </dgm:t>
    </dgm:pt>
    <dgm:pt modelId="{19997AE9-F5BC-4A75-A21E-8228C14BAA4F}" type="parTrans" cxnId="{E056F968-F29E-4319-8EEC-3DC969B64901}">
      <dgm:prSet custT="1"/>
      <dgm:spPr/>
      <dgm:t>
        <a:bodyPr/>
        <a:lstStyle/>
        <a:p>
          <a:endParaRPr lang="en-GB" sz="500" b="1" dirty="0">
            <a:solidFill>
              <a:schemeClr val="tx1"/>
            </a:solidFill>
          </a:endParaRPr>
        </a:p>
      </dgm:t>
    </dgm:pt>
    <dgm:pt modelId="{8DB1D02E-C4E0-4432-8638-0AD35B37FA52}" type="sibTrans" cxnId="{E056F968-F29E-4319-8EEC-3DC969B64901}">
      <dgm:prSet/>
      <dgm:spPr/>
      <dgm:t>
        <a:bodyPr/>
        <a:lstStyle/>
        <a:p>
          <a:endParaRPr lang="en-GB" sz="800" b="1">
            <a:solidFill>
              <a:schemeClr val="tx1"/>
            </a:solidFill>
          </a:endParaRPr>
        </a:p>
      </dgm:t>
    </dgm:pt>
    <dgm:pt modelId="{F1837417-A530-444D-A2E4-A7D511E47897}">
      <dgm:prSet custT="1"/>
      <dgm:spPr/>
      <dgm:t>
        <a:bodyPr/>
        <a:lstStyle/>
        <a:p>
          <a:r>
            <a:rPr lang="en-GB" sz="800" b="1" dirty="0">
              <a:solidFill>
                <a:schemeClr val="tx1"/>
              </a:solidFill>
            </a:rPr>
            <a:t>Emotional Wellbeing</a:t>
          </a:r>
        </a:p>
        <a:p>
          <a:r>
            <a:rPr lang="en-GB" sz="800" b="1" dirty="0">
              <a:solidFill>
                <a:schemeClr val="tx1"/>
              </a:solidFill>
            </a:rPr>
            <a:t>Assessments</a:t>
          </a:r>
        </a:p>
        <a:p>
          <a:r>
            <a:rPr lang="en-GB" sz="800" b="1" dirty="0">
              <a:solidFill>
                <a:schemeClr val="tx1"/>
              </a:solidFill>
            </a:rPr>
            <a:t>Evidence based assessments for young people whose referral has been accepted. Ensuring an individual therapy plan is formulated</a:t>
          </a:r>
          <a:r>
            <a:rPr lang="en-GB" sz="700" b="1" dirty="0">
              <a:solidFill>
                <a:schemeClr val="tx1"/>
              </a:solidFill>
            </a:rPr>
            <a:t>.</a:t>
          </a:r>
        </a:p>
      </dgm:t>
    </dgm:pt>
    <dgm:pt modelId="{DCFFC943-1F65-4A71-8E97-4A20370D2474}" type="parTrans" cxnId="{32D41655-0E24-435D-BFCC-F73DC02AABC9}">
      <dgm:prSet custT="1"/>
      <dgm:spPr/>
      <dgm:t>
        <a:bodyPr/>
        <a:lstStyle/>
        <a:p>
          <a:endParaRPr lang="en-GB" sz="500" b="1" dirty="0">
            <a:solidFill>
              <a:schemeClr val="tx1"/>
            </a:solidFill>
          </a:endParaRPr>
        </a:p>
      </dgm:t>
    </dgm:pt>
    <dgm:pt modelId="{65BB5279-0CD6-48A8-8927-10E56872DA4B}" type="sibTrans" cxnId="{32D41655-0E24-435D-BFCC-F73DC02AABC9}">
      <dgm:prSet/>
      <dgm:spPr/>
      <dgm:t>
        <a:bodyPr/>
        <a:lstStyle/>
        <a:p>
          <a:endParaRPr lang="en-GB" sz="800" b="1">
            <a:solidFill>
              <a:schemeClr val="tx1"/>
            </a:solidFill>
          </a:endParaRPr>
        </a:p>
      </dgm:t>
    </dgm:pt>
    <dgm:pt modelId="{99AB0CF7-B821-48E3-870E-D5DCF65EF23D}">
      <dgm:prSet custT="1"/>
      <dgm:spPr/>
      <dgm:t>
        <a:bodyPr/>
        <a:lstStyle/>
        <a:p>
          <a:r>
            <a:rPr lang="en-GB" sz="1000" b="1" dirty="0">
              <a:solidFill>
                <a:schemeClr val="tx1"/>
              </a:solidFill>
            </a:rPr>
            <a:t>School Workshops</a:t>
          </a:r>
        </a:p>
        <a:p>
          <a:r>
            <a:rPr lang="en-GB" sz="1000" b="1" dirty="0">
              <a:solidFill>
                <a:schemeClr val="tx1"/>
              </a:solidFill>
            </a:rPr>
            <a:t>Mental Health Ambassadors</a:t>
          </a:r>
        </a:p>
        <a:p>
          <a:r>
            <a:rPr lang="en-GB" sz="1000" b="1" dirty="0">
              <a:solidFill>
                <a:schemeClr val="tx1"/>
              </a:solidFill>
            </a:rPr>
            <a:t>Anti-stigma mental health workshops and  assemblies </a:t>
          </a:r>
        </a:p>
      </dgm:t>
    </dgm:pt>
    <dgm:pt modelId="{F7262379-D082-4F22-8A10-2FF71BC44F10}" type="sibTrans" cxnId="{B76E636B-EC8C-4F6E-9244-61A18CDEEE47}">
      <dgm:prSet/>
      <dgm:spPr/>
      <dgm:t>
        <a:bodyPr/>
        <a:lstStyle/>
        <a:p>
          <a:endParaRPr lang="en-GB" sz="800" b="1">
            <a:solidFill>
              <a:schemeClr val="tx1"/>
            </a:solidFill>
          </a:endParaRPr>
        </a:p>
      </dgm:t>
    </dgm:pt>
    <dgm:pt modelId="{291F6D39-E6CD-47A0-A54A-D393C478138B}" type="parTrans" cxnId="{B76E636B-EC8C-4F6E-9244-61A18CDEEE47}">
      <dgm:prSet custT="1"/>
      <dgm:spPr/>
      <dgm:t>
        <a:bodyPr/>
        <a:lstStyle/>
        <a:p>
          <a:endParaRPr lang="en-GB" sz="500" b="1" dirty="0">
            <a:solidFill>
              <a:schemeClr val="tx1"/>
            </a:solidFill>
          </a:endParaRPr>
        </a:p>
      </dgm:t>
    </dgm:pt>
    <dgm:pt modelId="{BB8E8CCE-2577-4704-A488-B93BEEF4793A}">
      <dgm:prSet custT="1"/>
      <dgm:spPr/>
      <dgm:t>
        <a:bodyPr/>
        <a:lstStyle/>
        <a:p>
          <a:r>
            <a:rPr lang="en-GB" sz="900" b="1" dirty="0">
              <a:solidFill>
                <a:schemeClr val="tx1"/>
              </a:solidFill>
            </a:rPr>
            <a:t>Attachment Focused Therapy</a:t>
          </a:r>
        </a:p>
        <a:p>
          <a:r>
            <a:rPr lang="en-GB" sz="900" b="1" dirty="0">
              <a:solidFill>
                <a:schemeClr val="tx1"/>
              </a:solidFill>
            </a:rPr>
            <a:t>A family  therapy intervention to  explore attachment trauma and start the repair process</a:t>
          </a:r>
        </a:p>
      </dgm:t>
    </dgm:pt>
    <dgm:pt modelId="{48352A2B-A57D-4C60-AA0E-E0A4700C087F}" type="sibTrans" cxnId="{E41845D6-F884-419B-BBC4-9C7FE2E04261}">
      <dgm:prSet/>
      <dgm:spPr/>
      <dgm:t>
        <a:bodyPr/>
        <a:lstStyle/>
        <a:p>
          <a:endParaRPr lang="en-GB" sz="800" b="1">
            <a:solidFill>
              <a:schemeClr val="tx1"/>
            </a:solidFill>
          </a:endParaRPr>
        </a:p>
      </dgm:t>
    </dgm:pt>
    <dgm:pt modelId="{617E844B-BECD-4861-BC38-0DB0CD837C0C}" type="parTrans" cxnId="{E41845D6-F884-419B-BBC4-9C7FE2E04261}">
      <dgm:prSet custT="1"/>
      <dgm:spPr/>
      <dgm:t>
        <a:bodyPr/>
        <a:lstStyle/>
        <a:p>
          <a:endParaRPr lang="en-GB" sz="500" b="1" dirty="0">
            <a:solidFill>
              <a:schemeClr val="tx1"/>
            </a:solidFill>
          </a:endParaRPr>
        </a:p>
      </dgm:t>
    </dgm:pt>
    <dgm:pt modelId="{C51D32CA-2DF4-4DBB-AC95-669852A67D9B}">
      <dgm:prSet custT="1"/>
      <dgm:spPr/>
      <dgm:t>
        <a:bodyPr/>
        <a:lstStyle/>
        <a:p>
          <a:r>
            <a:rPr lang="en-GB" sz="900" b="1" dirty="0">
              <a:solidFill>
                <a:schemeClr val="tx1"/>
              </a:solidFill>
            </a:rPr>
            <a:t>Therapeutic School Groups                   Developed using a needs analysis approach with schools</a:t>
          </a:r>
        </a:p>
      </dgm:t>
    </dgm:pt>
    <dgm:pt modelId="{5FD2B644-FA63-46CB-B85C-C22F804E6885}" type="sibTrans" cxnId="{D8672E1A-3D8A-4C1D-A7BE-F1628CA94313}">
      <dgm:prSet/>
      <dgm:spPr/>
      <dgm:t>
        <a:bodyPr/>
        <a:lstStyle/>
        <a:p>
          <a:endParaRPr lang="en-GB" sz="800" b="1">
            <a:solidFill>
              <a:schemeClr val="tx1"/>
            </a:solidFill>
          </a:endParaRPr>
        </a:p>
      </dgm:t>
    </dgm:pt>
    <dgm:pt modelId="{D46168E7-95B3-4C95-8059-55EB429D0318}" type="parTrans" cxnId="{D8672E1A-3D8A-4C1D-A7BE-F1628CA94313}">
      <dgm:prSet custT="1"/>
      <dgm:spPr/>
      <dgm:t>
        <a:bodyPr/>
        <a:lstStyle/>
        <a:p>
          <a:endParaRPr lang="en-GB" sz="500" b="1" dirty="0">
            <a:solidFill>
              <a:schemeClr val="tx1"/>
            </a:solidFill>
          </a:endParaRPr>
        </a:p>
      </dgm:t>
    </dgm:pt>
    <dgm:pt modelId="{87B30D77-5761-401B-A182-61979BA165CB}" type="pres">
      <dgm:prSet presAssocID="{D263C145-3DE1-4219-84E5-8390130E9132}" presName="cycle" presStyleCnt="0">
        <dgm:presLayoutVars>
          <dgm:chMax val="1"/>
          <dgm:dir/>
          <dgm:animLvl val="ctr"/>
          <dgm:resizeHandles val="exact"/>
        </dgm:presLayoutVars>
      </dgm:prSet>
      <dgm:spPr/>
    </dgm:pt>
    <dgm:pt modelId="{9101B8A6-3DB0-4ACC-8166-1A791F0C8FFD}" type="pres">
      <dgm:prSet presAssocID="{695E732C-4D81-4DD4-BF17-D288802A57EE}" presName="centerShape" presStyleLbl="node0" presStyleIdx="0" presStyleCnt="1"/>
      <dgm:spPr/>
    </dgm:pt>
    <dgm:pt modelId="{0A6DD4A0-FB88-464D-9B16-4A29D95B602E}" type="pres">
      <dgm:prSet presAssocID="{19997AE9-F5BC-4A75-A21E-8228C14BAA4F}" presName="Name9" presStyleLbl="parChTrans1D2" presStyleIdx="0" presStyleCnt="10"/>
      <dgm:spPr/>
    </dgm:pt>
    <dgm:pt modelId="{F5A3FB79-D040-48C6-845A-E74FEA1B8DDB}" type="pres">
      <dgm:prSet presAssocID="{19997AE9-F5BC-4A75-A21E-8228C14BAA4F}" presName="connTx" presStyleLbl="parChTrans1D2" presStyleIdx="0" presStyleCnt="10"/>
      <dgm:spPr/>
    </dgm:pt>
    <dgm:pt modelId="{7E24BBCD-6245-4E14-B8C6-9B77356B93BD}" type="pres">
      <dgm:prSet presAssocID="{79089BF1-2316-4883-A130-87249F78C59E}" presName="node" presStyleLbl="node1" presStyleIdx="0" presStyleCnt="10" custScaleX="122865" custScaleY="123602" custRadScaleRad="100481" custRadScaleInc="7206">
        <dgm:presLayoutVars>
          <dgm:bulletEnabled val="1"/>
        </dgm:presLayoutVars>
      </dgm:prSet>
      <dgm:spPr/>
    </dgm:pt>
    <dgm:pt modelId="{178B3BC8-173B-4A0C-B676-518C1F467EE3}" type="pres">
      <dgm:prSet presAssocID="{B91A0393-A1DF-4E16-ABAE-39565B75CB78}" presName="Name9" presStyleLbl="parChTrans1D2" presStyleIdx="1" presStyleCnt="10"/>
      <dgm:spPr/>
    </dgm:pt>
    <dgm:pt modelId="{939C4BD3-63F0-4ED7-9A23-6BA35CD45E68}" type="pres">
      <dgm:prSet presAssocID="{B91A0393-A1DF-4E16-ABAE-39565B75CB78}" presName="connTx" presStyleLbl="parChTrans1D2" presStyleIdx="1" presStyleCnt="10"/>
      <dgm:spPr/>
    </dgm:pt>
    <dgm:pt modelId="{0BD9538E-762E-4D93-A998-0E1A4F8F34E5}" type="pres">
      <dgm:prSet presAssocID="{3263C3FB-7218-4BC9-8166-B0AA67404308}" presName="node" presStyleLbl="node1" presStyleIdx="1" presStyleCnt="10" custScaleX="128537">
        <dgm:presLayoutVars>
          <dgm:bulletEnabled val="1"/>
        </dgm:presLayoutVars>
      </dgm:prSet>
      <dgm:spPr/>
    </dgm:pt>
    <dgm:pt modelId="{7680AAA0-83BA-4C83-AC42-A40B89754B3B}" type="pres">
      <dgm:prSet presAssocID="{33F7A8B9-A524-404C-A5D6-AA54EF107DCE}" presName="Name9" presStyleLbl="parChTrans1D2" presStyleIdx="2" presStyleCnt="10"/>
      <dgm:spPr/>
    </dgm:pt>
    <dgm:pt modelId="{C5DF721F-97D1-4666-A6C4-967C5D31F71E}" type="pres">
      <dgm:prSet presAssocID="{33F7A8B9-A524-404C-A5D6-AA54EF107DCE}" presName="connTx" presStyleLbl="parChTrans1D2" presStyleIdx="2" presStyleCnt="10"/>
      <dgm:spPr/>
    </dgm:pt>
    <dgm:pt modelId="{8926E422-40D6-413A-85C9-B6E70A676940}" type="pres">
      <dgm:prSet presAssocID="{4B543264-2313-4ECC-AF3C-9F73A3F24932}" presName="node" presStyleLbl="node1" presStyleIdx="2" presStyleCnt="10" custScaleX="209690">
        <dgm:presLayoutVars>
          <dgm:bulletEnabled val="1"/>
        </dgm:presLayoutVars>
      </dgm:prSet>
      <dgm:spPr/>
    </dgm:pt>
    <dgm:pt modelId="{B6C7807D-CAB3-45CC-96F3-CE6ABEF1B9AF}" type="pres">
      <dgm:prSet presAssocID="{DCFFC943-1F65-4A71-8E97-4A20370D2474}" presName="Name9" presStyleLbl="parChTrans1D2" presStyleIdx="3" presStyleCnt="10"/>
      <dgm:spPr/>
    </dgm:pt>
    <dgm:pt modelId="{94394AED-C8DF-4BE1-A0D8-B5F4FC5B3020}" type="pres">
      <dgm:prSet presAssocID="{DCFFC943-1F65-4A71-8E97-4A20370D2474}" presName="connTx" presStyleLbl="parChTrans1D2" presStyleIdx="3" presStyleCnt="10"/>
      <dgm:spPr/>
    </dgm:pt>
    <dgm:pt modelId="{E2E7E04D-3A71-48F2-801B-2984AE80DB23}" type="pres">
      <dgm:prSet presAssocID="{F1837417-A530-444D-A2E4-A7D511E47897}" presName="node" presStyleLbl="node1" presStyleIdx="3" presStyleCnt="10" custScaleX="203221">
        <dgm:presLayoutVars>
          <dgm:bulletEnabled val="1"/>
        </dgm:presLayoutVars>
      </dgm:prSet>
      <dgm:spPr/>
    </dgm:pt>
    <dgm:pt modelId="{3F943319-E943-4C91-9116-B8637D972D81}" type="pres">
      <dgm:prSet presAssocID="{12FD55FD-E9D7-49CD-962B-9D2214241373}" presName="Name9" presStyleLbl="parChTrans1D2" presStyleIdx="4" presStyleCnt="10"/>
      <dgm:spPr/>
    </dgm:pt>
    <dgm:pt modelId="{6DC08669-904F-41C8-89E4-1B3FA8D05F57}" type="pres">
      <dgm:prSet presAssocID="{12FD55FD-E9D7-49CD-962B-9D2214241373}" presName="connTx" presStyleLbl="parChTrans1D2" presStyleIdx="4" presStyleCnt="10"/>
      <dgm:spPr/>
    </dgm:pt>
    <dgm:pt modelId="{C5B0AD13-84C1-4A7E-8091-4EEB6FB056CE}" type="pres">
      <dgm:prSet presAssocID="{3DAC726A-6C7D-4381-B30E-A9BA952EE06D}" presName="node" presStyleLbl="node1" presStyleIdx="4" presStyleCnt="10" custScaleX="134028" custScaleY="95055">
        <dgm:presLayoutVars>
          <dgm:bulletEnabled val="1"/>
        </dgm:presLayoutVars>
      </dgm:prSet>
      <dgm:spPr/>
    </dgm:pt>
    <dgm:pt modelId="{AEC3A6D0-8AAE-4C9A-9AEC-52E0120C64B9}" type="pres">
      <dgm:prSet presAssocID="{D46168E7-95B3-4C95-8059-55EB429D0318}" presName="Name9" presStyleLbl="parChTrans1D2" presStyleIdx="5" presStyleCnt="10"/>
      <dgm:spPr/>
    </dgm:pt>
    <dgm:pt modelId="{D6203928-5FEF-405D-8AF8-8A51C36A4A76}" type="pres">
      <dgm:prSet presAssocID="{D46168E7-95B3-4C95-8059-55EB429D0318}" presName="connTx" presStyleLbl="parChTrans1D2" presStyleIdx="5" presStyleCnt="10"/>
      <dgm:spPr/>
    </dgm:pt>
    <dgm:pt modelId="{17815041-F31C-47AB-AED8-62C30B6D2CE8}" type="pres">
      <dgm:prSet presAssocID="{C51D32CA-2DF4-4DBB-AC95-669852A67D9B}" presName="node" presStyleLbl="node1" presStyleIdx="5" presStyleCnt="10" custScaleX="131971">
        <dgm:presLayoutVars>
          <dgm:bulletEnabled val="1"/>
        </dgm:presLayoutVars>
      </dgm:prSet>
      <dgm:spPr/>
    </dgm:pt>
    <dgm:pt modelId="{5D6FAA3F-913A-42BB-A563-DE6C8A8AAE7B}" type="pres">
      <dgm:prSet presAssocID="{291F6D39-E6CD-47A0-A54A-D393C478138B}" presName="Name9" presStyleLbl="parChTrans1D2" presStyleIdx="6" presStyleCnt="10"/>
      <dgm:spPr/>
    </dgm:pt>
    <dgm:pt modelId="{3BB53A9C-5245-4ED5-9B7F-E780F9E3533C}" type="pres">
      <dgm:prSet presAssocID="{291F6D39-E6CD-47A0-A54A-D393C478138B}" presName="connTx" presStyleLbl="parChTrans1D2" presStyleIdx="6" presStyleCnt="10"/>
      <dgm:spPr/>
    </dgm:pt>
    <dgm:pt modelId="{E5F88E34-518B-4F34-B843-2A5AB2A1751B}" type="pres">
      <dgm:prSet presAssocID="{99AB0CF7-B821-48E3-870E-D5DCF65EF23D}" presName="node" presStyleLbl="node1" presStyleIdx="6" presStyleCnt="10" custScaleX="130031" custScaleY="129348">
        <dgm:presLayoutVars>
          <dgm:bulletEnabled val="1"/>
        </dgm:presLayoutVars>
      </dgm:prSet>
      <dgm:spPr/>
    </dgm:pt>
    <dgm:pt modelId="{2FD0DDBA-3049-4967-A02B-EA1DACD0A8B7}" type="pres">
      <dgm:prSet presAssocID="{617E844B-BECD-4861-BC38-0DB0CD837C0C}" presName="Name9" presStyleLbl="parChTrans1D2" presStyleIdx="7" presStyleCnt="10"/>
      <dgm:spPr/>
    </dgm:pt>
    <dgm:pt modelId="{A857421C-EB73-4B07-B4BC-5041DF163650}" type="pres">
      <dgm:prSet presAssocID="{617E844B-BECD-4861-BC38-0DB0CD837C0C}" presName="connTx" presStyleLbl="parChTrans1D2" presStyleIdx="7" presStyleCnt="10"/>
      <dgm:spPr/>
    </dgm:pt>
    <dgm:pt modelId="{2EECFEE1-9BD1-4DCC-996D-C5B98C1BC45F}" type="pres">
      <dgm:prSet presAssocID="{BB8E8CCE-2577-4704-A488-B93BEEF4793A}" presName="node" presStyleLbl="node1" presStyleIdx="7" presStyleCnt="10" custScaleX="163106">
        <dgm:presLayoutVars>
          <dgm:bulletEnabled val="1"/>
        </dgm:presLayoutVars>
      </dgm:prSet>
      <dgm:spPr/>
    </dgm:pt>
    <dgm:pt modelId="{48DE987C-F414-4C80-8822-2E013611774A}" type="pres">
      <dgm:prSet presAssocID="{C7026EED-CDAE-4945-B386-8268ACB91F38}" presName="Name9" presStyleLbl="parChTrans1D2" presStyleIdx="8" presStyleCnt="10"/>
      <dgm:spPr/>
    </dgm:pt>
    <dgm:pt modelId="{609061CC-ADD0-49B0-9782-E751A65162B2}" type="pres">
      <dgm:prSet presAssocID="{C7026EED-CDAE-4945-B386-8268ACB91F38}" presName="connTx" presStyleLbl="parChTrans1D2" presStyleIdx="8" presStyleCnt="10"/>
      <dgm:spPr/>
    </dgm:pt>
    <dgm:pt modelId="{330B8156-6627-4E1A-8967-1D69BCA3FB08}" type="pres">
      <dgm:prSet presAssocID="{0E88E5B9-9977-4AE5-A887-7069E0119739}" presName="node" presStyleLbl="node1" presStyleIdx="8" presStyleCnt="10" custScaleX="151012">
        <dgm:presLayoutVars>
          <dgm:bulletEnabled val="1"/>
        </dgm:presLayoutVars>
      </dgm:prSet>
      <dgm:spPr/>
    </dgm:pt>
    <dgm:pt modelId="{1555BC53-94A7-4332-A008-9A47895AD59E}" type="pres">
      <dgm:prSet presAssocID="{7E4D05A4-717D-41B6-8E27-95C7F122713C}" presName="Name9" presStyleLbl="parChTrans1D2" presStyleIdx="9" presStyleCnt="10"/>
      <dgm:spPr/>
    </dgm:pt>
    <dgm:pt modelId="{A633D11F-D7DC-4BE0-840A-5164AD4A84B9}" type="pres">
      <dgm:prSet presAssocID="{7E4D05A4-717D-41B6-8E27-95C7F122713C}" presName="connTx" presStyleLbl="parChTrans1D2" presStyleIdx="9" presStyleCnt="10"/>
      <dgm:spPr/>
    </dgm:pt>
    <dgm:pt modelId="{2036F418-8110-4729-A7A8-94139311B8C9}" type="pres">
      <dgm:prSet presAssocID="{36FD406C-0634-497E-94A9-B69A2C56A915}" presName="node" presStyleLbl="node1" presStyleIdx="9" presStyleCnt="10" custScaleX="157752">
        <dgm:presLayoutVars>
          <dgm:bulletEnabled val="1"/>
        </dgm:presLayoutVars>
      </dgm:prSet>
      <dgm:spPr/>
    </dgm:pt>
  </dgm:ptLst>
  <dgm:cxnLst>
    <dgm:cxn modelId="{98A43C04-247A-4AD0-A1D2-F83D9A819453}" type="presOf" srcId="{291F6D39-E6CD-47A0-A54A-D393C478138B}" destId="{5D6FAA3F-913A-42BB-A563-DE6C8A8AAE7B}" srcOrd="0" destOrd="0" presId="urn:microsoft.com/office/officeart/2005/8/layout/radial1"/>
    <dgm:cxn modelId="{D8672E1A-3D8A-4C1D-A7BE-F1628CA94313}" srcId="{695E732C-4D81-4DD4-BF17-D288802A57EE}" destId="{C51D32CA-2DF4-4DBB-AC95-669852A67D9B}" srcOrd="5" destOrd="0" parTransId="{D46168E7-95B3-4C95-8059-55EB429D0318}" sibTransId="{5FD2B644-FA63-46CB-B85C-C22F804E6885}"/>
    <dgm:cxn modelId="{3DCDC71E-C23C-4EFB-80A3-80861E08EDB9}" type="presOf" srcId="{4B543264-2313-4ECC-AF3C-9F73A3F24932}" destId="{8926E422-40D6-413A-85C9-B6E70A676940}" srcOrd="0" destOrd="0" presId="urn:microsoft.com/office/officeart/2005/8/layout/radial1"/>
    <dgm:cxn modelId="{7F5FC220-FA84-4D1C-9DB6-DD4BDE2CB1CF}" type="presOf" srcId="{617E844B-BECD-4861-BC38-0DB0CD837C0C}" destId="{2FD0DDBA-3049-4967-A02B-EA1DACD0A8B7}" srcOrd="0" destOrd="0" presId="urn:microsoft.com/office/officeart/2005/8/layout/radial1"/>
    <dgm:cxn modelId="{AA38772C-952C-4FA4-A39A-3B7F63897490}" srcId="{695E732C-4D81-4DD4-BF17-D288802A57EE}" destId="{0E88E5B9-9977-4AE5-A887-7069E0119739}" srcOrd="8" destOrd="0" parTransId="{C7026EED-CDAE-4945-B386-8268ACB91F38}" sibTransId="{61686BE2-BA67-41E2-A253-AC624D8B2539}"/>
    <dgm:cxn modelId="{E2533937-D576-4B30-9220-EDA4E812D205}" srcId="{695E732C-4D81-4DD4-BF17-D288802A57EE}" destId="{36FD406C-0634-497E-94A9-B69A2C56A915}" srcOrd="9" destOrd="0" parTransId="{7E4D05A4-717D-41B6-8E27-95C7F122713C}" sibTransId="{DAE89266-C098-4CA7-82AA-73E438C553E1}"/>
    <dgm:cxn modelId="{1058AB3B-80E3-4486-B163-B306E7902413}" type="presOf" srcId="{99AB0CF7-B821-48E3-870E-D5DCF65EF23D}" destId="{E5F88E34-518B-4F34-B843-2A5AB2A1751B}" srcOrd="0" destOrd="0" presId="urn:microsoft.com/office/officeart/2005/8/layout/radial1"/>
    <dgm:cxn modelId="{DFA0D23F-6738-440A-B7D3-470DA5A5E33D}" type="presOf" srcId="{33F7A8B9-A524-404C-A5D6-AA54EF107DCE}" destId="{C5DF721F-97D1-4666-A6C4-967C5D31F71E}" srcOrd="1" destOrd="0" presId="urn:microsoft.com/office/officeart/2005/8/layout/radial1"/>
    <dgm:cxn modelId="{510E825E-62DA-42B5-B10F-F119DCA3CA5D}" type="presOf" srcId="{19997AE9-F5BC-4A75-A21E-8228C14BAA4F}" destId="{F5A3FB79-D040-48C6-845A-E74FEA1B8DDB}" srcOrd="1" destOrd="0" presId="urn:microsoft.com/office/officeart/2005/8/layout/radial1"/>
    <dgm:cxn modelId="{D84B0242-CD14-4FF8-B33A-A130523CEA19}" type="presOf" srcId="{DCFFC943-1F65-4A71-8E97-4A20370D2474}" destId="{94394AED-C8DF-4BE1-A0D8-B5F4FC5B3020}" srcOrd="1" destOrd="0" presId="urn:microsoft.com/office/officeart/2005/8/layout/radial1"/>
    <dgm:cxn modelId="{73393F42-A91D-4834-B20A-3AA8F536E521}" srcId="{695E732C-4D81-4DD4-BF17-D288802A57EE}" destId="{3263C3FB-7218-4BC9-8166-B0AA67404308}" srcOrd="1" destOrd="0" parTransId="{B91A0393-A1DF-4E16-ABAE-39565B75CB78}" sibTransId="{03F4F762-99D8-4014-B585-DD33A49EB9C4}"/>
    <dgm:cxn modelId="{4271BF44-A3E2-4230-B561-DC4B71302D52}" type="presOf" srcId="{B91A0393-A1DF-4E16-ABAE-39565B75CB78}" destId="{939C4BD3-63F0-4ED7-9A23-6BA35CD45E68}" srcOrd="1" destOrd="0" presId="urn:microsoft.com/office/officeart/2005/8/layout/radial1"/>
    <dgm:cxn modelId="{6A73E047-733C-4591-B24D-6224DAC9E968}" type="presOf" srcId="{617E844B-BECD-4861-BC38-0DB0CD837C0C}" destId="{A857421C-EB73-4B07-B4BC-5041DF163650}" srcOrd="1" destOrd="0" presId="urn:microsoft.com/office/officeart/2005/8/layout/radial1"/>
    <dgm:cxn modelId="{E056F968-F29E-4319-8EEC-3DC969B64901}" srcId="{695E732C-4D81-4DD4-BF17-D288802A57EE}" destId="{79089BF1-2316-4883-A130-87249F78C59E}" srcOrd="0" destOrd="0" parTransId="{19997AE9-F5BC-4A75-A21E-8228C14BAA4F}" sibTransId="{8DB1D02E-C4E0-4432-8638-0AD35B37FA52}"/>
    <dgm:cxn modelId="{B76E636B-EC8C-4F6E-9244-61A18CDEEE47}" srcId="{695E732C-4D81-4DD4-BF17-D288802A57EE}" destId="{99AB0CF7-B821-48E3-870E-D5DCF65EF23D}" srcOrd="6" destOrd="0" parTransId="{291F6D39-E6CD-47A0-A54A-D393C478138B}" sibTransId="{F7262379-D082-4F22-8A10-2FF71BC44F10}"/>
    <dgm:cxn modelId="{48875B6D-6B94-469D-9965-1F1CB4CC809A}" type="presOf" srcId="{3DAC726A-6C7D-4381-B30E-A9BA952EE06D}" destId="{C5B0AD13-84C1-4A7E-8091-4EEB6FB056CE}" srcOrd="0" destOrd="0" presId="urn:microsoft.com/office/officeart/2005/8/layout/radial1"/>
    <dgm:cxn modelId="{8D17694E-55CD-4276-B475-A916F9B490AA}" type="presOf" srcId="{BB8E8CCE-2577-4704-A488-B93BEEF4793A}" destId="{2EECFEE1-9BD1-4DCC-996D-C5B98C1BC45F}" srcOrd="0" destOrd="0" presId="urn:microsoft.com/office/officeart/2005/8/layout/radial1"/>
    <dgm:cxn modelId="{BBCA2450-8DA5-4902-9D64-4F72DEE860A7}" type="presOf" srcId="{12FD55FD-E9D7-49CD-962B-9D2214241373}" destId="{6DC08669-904F-41C8-89E4-1B3FA8D05F57}" srcOrd="1" destOrd="0" presId="urn:microsoft.com/office/officeart/2005/8/layout/radial1"/>
    <dgm:cxn modelId="{DEF4B052-9FC9-4FD3-AB85-BAC23788602E}" type="presOf" srcId="{7E4D05A4-717D-41B6-8E27-95C7F122713C}" destId="{1555BC53-94A7-4332-A008-9A47895AD59E}" srcOrd="0" destOrd="0" presId="urn:microsoft.com/office/officeart/2005/8/layout/radial1"/>
    <dgm:cxn modelId="{7E38B852-2FA9-48BA-88FA-94B6069EBF93}" type="presOf" srcId="{B91A0393-A1DF-4E16-ABAE-39565B75CB78}" destId="{178B3BC8-173B-4A0C-B676-518C1F467EE3}" srcOrd="0" destOrd="0" presId="urn:microsoft.com/office/officeart/2005/8/layout/radial1"/>
    <dgm:cxn modelId="{32D41655-0E24-435D-BFCC-F73DC02AABC9}" srcId="{695E732C-4D81-4DD4-BF17-D288802A57EE}" destId="{F1837417-A530-444D-A2E4-A7D511E47897}" srcOrd="3" destOrd="0" parTransId="{DCFFC943-1F65-4A71-8E97-4A20370D2474}" sibTransId="{65BB5279-0CD6-48A8-8927-10E56872DA4B}"/>
    <dgm:cxn modelId="{FB03437A-8F5F-40CB-9B6F-6EBCC2E1FCDA}" type="presOf" srcId="{C7026EED-CDAE-4945-B386-8268ACB91F38}" destId="{48DE987C-F414-4C80-8822-2E013611774A}" srcOrd="0" destOrd="0" presId="urn:microsoft.com/office/officeart/2005/8/layout/radial1"/>
    <dgm:cxn modelId="{A6F70883-1243-40AF-B5E0-D0A25040445C}" type="presOf" srcId="{695E732C-4D81-4DD4-BF17-D288802A57EE}" destId="{9101B8A6-3DB0-4ACC-8166-1A791F0C8FFD}" srcOrd="0" destOrd="0" presId="urn:microsoft.com/office/officeart/2005/8/layout/radial1"/>
    <dgm:cxn modelId="{837EF086-470A-4CDC-B23F-37196C0339D9}" type="presOf" srcId="{291F6D39-E6CD-47A0-A54A-D393C478138B}" destId="{3BB53A9C-5245-4ED5-9B7F-E780F9E3533C}" srcOrd="1" destOrd="0" presId="urn:microsoft.com/office/officeart/2005/8/layout/radial1"/>
    <dgm:cxn modelId="{D55A9B88-32A9-4F87-A06E-09E7A477D82D}" type="presOf" srcId="{36FD406C-0634-497E-94A9-B69A2C56A915}" destId="{2036F418-8110-4729-A7A8-94139311B8C9}" srcOrd="0" destOrd="0" presId="urn:microsoft.com/office/officeart/2005/8/layout/radial1"/>
    <dgm:cxn modelId="{214FAA88-2E0C-4628-9A8D-04D37B4A09F4}" type="presOf" srcId="{D263C145-3DE1-4219-84E5-8390130E9132}" destId="{87B30D77-5761-401B-A182-61979BA165CB}" srcOrd="0" destOrd="0" presId="urn:microsoft.com/office/officeart/2005/8/layout/radial1"/>
    <dgm:cxn modelId="{4604F38B-04B1-4B26-8203-BA1BA1E57091}" srcId="{D263C145-3DE1-4219-84E5-8390130E9132}" destId="{695E732C-4D81-4DD4-BF17-D288802A57EE}" srcOrd="0" destOrd="0" parTransId="{5041A6BC-A78E-488E-BFB8-3C3D7778427C}" sibTransId="{CEA261F8-B013-40AC-B910-8A3AD0970230}"/>
    <dgm:cxn modelId="{80F1718C-60EA-48E3-997B-8F9C49912784}" type="presOf" srcId="{19997AE9-F5BC-4A75-A21E-8228C14BAA4F}" destId="{0A6DD4A0-FB88-464D-9B16-4A29D95B602E}" srcOrd="0" destOrd="0" presId="urn:microsoft.com/office/officeart/2005/8/layout/radial1"/>
    <dgm:cxn modelId="{5B97C698-F88F-4964-8F24-6274C721F3AC}" type="presOf" srcId="{C7026EED-CDAE-4945-B386-8268ACB91F38}" destId="{609061CC-ADD0-49B0-9782-E751A65162B2}" srcOrd="1" destOrd="0" presId="urn:microsoft.com/office/officeart/2005/8/layout/radial1"/>
    <dgm:cxn modelId="{D205D3AC-15E7-4054-98AD-8B61ACB49491}" type="presOf" srcId="{12FD55FD-E9D7-49CD-962B-9D2214241373}" destId="{3F943319-E943-4C91-9116-B8637D972D81}" srcOrd="0" destOrd="0" presId="urn:microsoft.com/office/officeart/2005/8/layout/radial1"/>
    <dgm:cxn modelId="{608019B9-D483-49C4-9312-4DDD5188563B}" type="presOf" srcId="{33F7A8B9-A524-404C-A5D6-AA54EF107DCE}" destId="{7680AAA0-83BA-4C83-AC42-A40B89754B3B}" srcOrd="0" destOrd="0" presId="urn:microsoft.com/office/officeart/2005/8/layout/radial1"/>
    <dgm:cxn modelId="{5CD9F5BB-6AD3-48E5-903B-42CBC2D0C255}" type="presOf" srcId="{3263C3FB-7218-4BC9-8166-B0AA67404308}" destId="{0BD9538E-762E-4D93-A998-0E1A4F8F34E5}" srcOrd="0" destOrd="0" presId="urn:microsoft.com/office/officeart/2005/8/layout/radial1"/>
    <dgm:cxn modelId="{96245DC0-180B-4F82-A07F-077688D97A16}" type="presOf" srcId="{DCFFC943-1F65-4A71-8E97-4A20370D2474}" destId="{B6C7807D-CAB3-45CC-96F3-CE6ABEF1B9AF}" srcOrd="0" destOrd="0" presId="urn:microsoft.com/office/officeart/2005/8/layout/radial1"/>
    <dgm:cxn modelId="{6B8A98C4-93CB-49B4-A928-7AF2477ADC72}" type="presOf" srcId="{F1837417-A530-444D-A2E4-A7D511E47897}" destId="{E2E7E04D-3A71-48F2-801B-2984AE80DB23}" srcOrd="0" destOrd="0" presId="urn:microsoft.com/office/officeart/2005/8/layout/radial1"/>
    <dgm:cxn modelId="{2DFEC0CA-393F-44E2-BDD6-B29C99BC95CA}" type="presOf" srcId="{C51D32CA-2DF4-4DBB-AC95-669852A67D9B}" destId="{17815041-F31C-47AB-AED8-62C30B6D2CE8}" srcOrd="0" destOrd="0" presId="urn:microsoft.com/office/officeart/2005/8/layout/radial1"/>
    <dgm:cxn modelId="{E41845D6-F884-419B-BBC4-9C7FE2E04261}" srcId="{695E732C-4D81-4DD4-BF17-D288802A57EE}" destId="{BB8E8CCE-2577-4704-A488-B93BEEF4793A}" srcOrd="7" destOrd="0" parTransId="{617E844B-BECD-4861-BC38-0DB0CD837C0C}" sibTransId="{48352A2B-A57D-4C60-AA0E-E0A4700C087F}"/>
    <dgm:cxn modelId="{69E915E3-590F-4D8D-B57B-8B56CAA7E810}" srcId="{695E732C-4D81-4DD4-BF17-D288802A57EE}" destId="{4B543264-2313-4ECC-AF3C-9F73A3F24932}" srcOrd="2" destOrd="0" parTransId="{33F7A8B9-A524-404C-A5D6-AA54EF107DCE}" sibTransId="{59C3BBA4-DFE9-4E63-AB80-5461A64D2EA2}"/>
    <dgm:cxn modelId="{69B71EE4-5F7E-4565-BAE6-FCBB3E5CDA63}" srcId="{695E732C-4D81-4DD4-BF17-D288802A57EE}" destId="{3DAC726A-6C7D-4381-B30E-A9BA952EE06D}" srcOrd="4" destOrd="0" parTransId="{12FD55FD-E9D7-49CD-962B-9D2214241373}" sibTransId="{7A0A482D-4930-487A-81BC-9394683F6047}"/>
    <dgm:cxn modelId="{CAA444E6-F116-4A52-989D-F0A01E0C67D9}" type="presOf" srcId="{7E4D05A4-717D-41B6-8E27-95C7F122713C}" destId="{A633D11F-D7DC-4BE0-840A-5164AD4A84B9}" srcOrd="1" destOrd="0" presId="urn:microsoft.com/office/officeart/2005/8/layout/radial1"/>
    <dgm:cxn modelId="{EF7C10EC-0080-43CF-BDC3-1D7A8866B624}" type="presOf" srcId="{D46168E7-95B3-4C95-8059-55EB429D0318}" destId="{AEC3A6D0-8AAE-4C9A-9AEC-52E0120C64B9}" srcOrd="0" destOrd="0" presId="urn:microsoft.com/office/officeart/2005/8/layout/radial1"/>
    <dgm:cxn modelId="{2B5FB0EC-6E55-4D4B-8BEF-4201B622DB0D}" type="presOf" srcId="{79089BF1-2316-4883-A130-87249F78C59E}" destId="{7E24BBCD-6245-4E14-B8C6-9B77356B93BD}" srcOrd="0" destOrd="0" presId="urn:microsoft.com/office/officeart/2005/8/layout/radial1"/>
    <dgm:cxn modelId="{62794BF2-8A29-4223-9E4E-680E889D1E12}" type="presOf" srcId="{D46168E7-95B3-4C95-8059-55EB429D0318}" destId="{D6203928-5FEF-405D-8AF8-8A51C36A4A76}" srcOrd="1" destOrd="0" presId="urn:microsoft.com/office/officeart/2005/8/layout/radial1"/>
    <dgm:cxn modelId="{77AB8AFB-A875-4EC8-B03E-61CBED4DD57D}" type="presOf" srcId="{0E88E5B9-9977-4AE5-A887-7069E0119739}" destId="{330B8156-6627-4E1A-8967-1D69BCA3FB08}" srcOrd="0" destOrd="0" presId="urn:microsoft.com/office/officeart/2005/8/layout/radial1"/>
    <dgm:cxn modelId="{B3669B0A-F20E-4397-854E-E0D2C105020E}" type="presParOf" srcId="{87B30D77-5761-401B-A182-61979BA165CB}" destId="{9101B8A6-3DB0-4ACC-8166-1A791F0C8FFD}" srcOrd="0" destOrd="0" presId="urn:microsoft.com/office/officeart/2005/8/layout/radial1"/>
    <dgm:cxn modelId="{8308B626-BD7E-44F4-A026-B38F5801F0A4}" type="presParOf" srcId="{87B30D77-5761-401B-A182-61979BA165CB}" destId="{0A6DD4A0-FB88-464D-9B16-4A29D95B602E}" srcOrd="1" destOrd="0" presId="urn:microsoft.com/office/officeart/2005/8/layout/radial1"/>
    <dgm:cxn modelId="{E0B890BB-C3AB-4BE1-95FC-DD241D24FC61}" type="presParOf" srcId="{0A6DD4A0-FB88-464D-9B16-4A29D95B602E}" destId="{F5A3FB79-D040-48C6-845A-E74FEA1B8DDB}" srcOrd="0" destOrd="0" presId="urn:microsoft.com/office/officeart/2005/8/layout/radial1"/>
    <dgm:cxn modelId="{A5249F76-32E6-4E49-BE6F-89E4A2E46231}" type="presParOf" srcId="{87B30D77-5761-401B-A182-61979BA165CB}" destId="{7E24BBCD-6245-4E14-B8C6-9B77356B93BD}" srcOrd="2" destOrd="0" presId="urn:microsoft.com/office/officeart/2005/8/layout/radial1"/>
    <dgm:cxn modelId="{BAF95CA2-058A-4D42-B862-1736769B08E2}" type="presParOf" srcId="{87B30D77-5761-401B-A182-61979BA165CB}" destId="{178B3BC8-173B-4A0C-B676-518C1F467EE3}" srcOrd="3" destOrd="0" presId="urn:microsoft.com/office/officeart/2005/8/layout/radial1"/>
    <dgm:cxn modelId="{B94AD7FC-D02F-4FAE-B231-9D47ED4DDBD4}" type="presParOf" srcId="{178B3BC8-173B-4A0C-B676-518C1F467EE3}" destId="{939C4BD3-63F0-4ED7-9A23-6BA35CD45E68}" srcOrd="0" destOrd="0" presId="urn:microsoft.com/office/officeart/2005/8/layout/radial1"/>
    <dgm:cxn modelId="{9D636A30-A91E-427D-BB6B-DF2AC53E790A}" type="presParOf" srcId="{87B30D77-5761-401B-A182-61979BA165CB}" destId="{0BD9538E-762E-4D93-A998-0E1A4F8F34E5}" srcOrd="4" destOrd="0" presId="urn:microsoft.com/office/officeart/2005/8/layout/radial1"/>
    <dgm:cxn modelId="{AC3C9361-6B74-4033-AA0F-4BA918D2540D}" type="presParOf" srcId="{87B30D77-5761-401B-A182-61979BA165CB}" destId="{7680AAA0-83BA-4C83-AC42-A40B89754B3B}" srcOrd="5" destOrd="0" presId="urn:microsoft.com/office/officeart/2005/8/layout/radial1"/>
    <dgm:cxn modelId="{BEB276A5-AF1B-44C2-9FC1-D92113AC1AA1}" type="presParOf" srcId="{7680AAA0-83BA-4C83-AC42-A40B89754B3B}" destId="{C5DF721F-97D1-4666-A6C4-967C5D31F71E}" srcOrd="0" destOrd="0" presId="urn:microsoft.com/office/officeart/2005/8/layout/radial1"/>
    <dgm:cxn modelId="{BC37B669-F53E-41E7-9830-C5096123C945}" type="presParOf" srcId="{87B30D77-5761-401B-A182-61979BA165CB}" destId="{8926E422-40D6-413A-85C9-B6E70A676940}" srcOrd="6" destOrd="0" presId="urn:microsoft.com/office/officeart/2005/8/layout/radial1"/>
    <dgm:cxn modelId="{7E31F1EB-CBB7-4123-97CC-5B19857FB0A1}" type="presParOf" srcId="{87B30D77-5761-401B-A182-61979BA165CB}" destId="{B6C7807D-CAB3-45CC-96F3-CE6ABEF1B9AF}" srcOrd="7" destOrd="0" presId="urn:microsoft.com/office/officeart/2005/8/layout/radial1"/>
    <dgm:cxn modelId="{37C115C4-2D92-4910-9F59-415FF22AD047}" type="presParOf" srcId="{B6C7807D-CAB3-45CC-96F3-CE6ABEF1B9AF}" destId="{94394AED-C8DF-4BE1-A0D8-B5F4FC5B3020}" srcOrd="0" destOrd="0" presId="urn:microsoft.com/office/officeart/2005/8/layout/radial1"/>
    <dgm:cxn modelId="{A879CD05-BBA0-49A9-8DDB-B91568FAE181}" type="presParOf" srcId="{87B30D77-5761-401B-A182-61979BA165CB}" destId="{E2E7E04D-3A71-48F2-801B-2984AE80DB23}" srcOrd="8" destOrd="0" presId="urn:microsoft.com/office/officeart/2005/8/layout/radial1"/>
    <dgm:cxn modelId="{80B9DFED-3C15-4673-A124-7404833D15D4}" type="presParOf" srcId="{87B30D77-5761-401B-A182-61979BA165CB}" destId="{3F943319-E943-4C91-9116-B8637D972D81}" srcOrd="9" destOrd="0" presId="urn:microsoft.com/office/officeart/2005/8/layout/radial1"/>
    <dgm:cxn modelId="{49ED2ACE-4DBB-4971-8F1F-23DE91365768}" type="presParOf" srcId="{3F943319-E943-4C91-9116-B8637D972D81}" destId="{6DC08669-904F-41C8-89E4-1B3FA8D05F57}" srcOrd="0" destOrd="0" presId="urn:microsoft.com/office/officeart/2005/8/layout/radial1"/>
    <dgm:cxn modelId="{09BFC942-7AA8-41E3-B206-76A83F925D68}" type="presParOf" srcId="{87B30D77-5761-401B-A182-61979BA165CB}" destId="{C5B0AD13-84C1-4A7E-8091-4EEB6FB056CE}" srcOrd="10" destOrd="0" presId="urn:microsoft.com/office/officeart/2005/8/layout/radial1"/>
    <dgm:cxn modelId="{EF293F3B-7D45-4FF3-8F37-5A319EFA39C1}" type="presParOf" srcId="{87B30D77-5761-401B-A182-61979BA165CB}" destId="{AEC3A6D0-8AAE-4C9A-9AEC-52E0120C64B9}" srcOrd="11" destOrd="0" presId="urn:microsoft.com/office/officeart/2005/8/layout/radial1"/>
    <dgm:cxn modelId="{233FBC03-0F09-4FDF-8CF3-335F679A6966}" type="presParOf" srcId="{AEC3A6D0-8AAE-4C9A-9AEC-52E0120C64B9}" destId="{D6203928-5FEF-405D-8AF8-8A51C36A4A76}" srcOrd="0" destOrd="0" presId="urn:microsoft.com/office/officeart/2005/8/layout/radial1"/>
    <dgm:cxn modelId="{A3D67AE0-3488-4EAF-B488-419BF2B746EF}" type="presParOf" srcId="{87B30D77-5761-401B-A182-61979BA165CB}" destId="{17815041-F31C-47AB-AED8-62C30B6D2CE8}" srcOrd="12" destOrd="0" presId="urn:microsoft.com/office/officeart/2005/8/layout/radial1"/>
    <dgm:cxn modelId="{CC796905-28D5-454C-9517-BA9CF17305E5}" type="presParOf" srcId="{87B30D77-5761-401B-A182-61979BA165CB}" destId="{5D6FAA3F-913A-42BB-A563-DE6C8A8AAE7B}" srcOrd="13" destOrd="0" presId="urn:microsoft.com/office/officeart/2005/8/layout/radial1"/>
    <dgm:cxn modelId="{C778488B-75B4-4D2E-8E4E-ACC2C54DF89D}" type="presParOf" srcId="{5D6FAA3F-913A-42BB-A563-DE6C8A8AAE7B}" destId="{3BB53A9C-5245-4ED5-9B7F-E780F9E3533C}" srcOrd="0" destOrd="0" presId="urn:microsoft.com/office/officeart/2005/8/layout/radial1"/>
    <dgm:cxn modelId="{3C516C5B-2565-4CB9-9F2D-2E9D2F3E8D46}" type="presParOf" srcId="{87B30D77-5761-401B-A182-61979BA165CB}" destId="{E5F88E34-518B-4F34-B843-2A5AB2A1751B}" srcOrd="14" destOrd="0" presId="urn:microsoft.com/office/officeart/2005/8/layout/radial1"/>
    <dgm:cxn modelId="{246A3BD6-6F14-46CA-A295-4263FD3C1838}" type="presParOf" srcId="{87B30D77-5761-401B-A182-61979BA165CB}" destId="{2FD0DDBA-3049-4967-A02B-EA1DACD0A8B7}" srcOrd="15" destOrd="0" presId="urn:microsoft.com/office/officeart/2005/8/layout/radial1"/>
    <dgm:cxn modelId="{F2FD017D-CE92-485C-9FD3-D49049203660}" type="presParOf" srcId="{2FD0DDBA-3049-4967-A02B-EA1DACD0A8B7}" destId="{A857421C-EB73-4B07-B4BC-5041DF163650}" srcOrd="0" destOrd="0" presId="urn:microsoft.com/office/officeart/2005/8/layout/radial1"/>
    <dgm:cxn modelId="{FC0890F6-1FC8-495D-B274-638C964559CC}" type="presParOf" srcId="{87B30D77-5761-401B-A182-61979BA165CB}" destId="{2EECFEE1-9BD1-4DCC-996D-C5B98C1BC45F}" srcOrd="16" destOrd="0" presId="urn:microsoft.com/office/officeart/2005/8/layout/radial1"/>
    <dgm:cxn modelId="{2F9345F3-6DE2-4DDE-82F4-4F2A552EEFE5}" type="presParOf" srcId="{87B30D77-5761-401B-A182-61979BA165CB}" destId="{48DE987C-F414-4C80-8822-2E013611774A}" srcOrd="17" destOrd="0" presId="urn:microsoft.com/office/officeart/2005/8/layout/radial1"/>
    <dgm:cxn modelId="{1AF40514-D103-4423-B641-86A7FDB3C73F}" type="presParOf" srcId="{48DE987C-F414-4C80-8822-2E013611774A}" destId="{609061CC-ADD0-49B0-9782-E751A65162B2}" srcOrd="0" destOrd="0" presId="urn:microsoft.com/office/officeart/2005/8/layout/radial1"/>
    <dgm:cxn modelId="{60BB43F1-8A81-4650-BC27-A4C163CA029A}" type="presParOf" srcId="{87B30D77-5761-401B-A182-61979BA165CB}" destId="{330B8156-6627-4E1A-8967-1D69BCA3FB08}" srcOrd="18" destOrd="0" presId="urn:microsoft.com/office/officeart/2005/8/layout/radial1"/>
    <dgm:cxn modelId="{AF4DC0DE-4E63-4D78-8331-B25C0C922AFF}" type="presParOf" srcId="{87B30D77-5761-401B-A182-61979BA165CB}" destId="{1555BC53-94A7-4332-A008-9A47895AD59E}" srcOrd="19" destOrd="0" presId="urn:microsoft.com/office/officeart/2005/8/layout/radial1"/>
    <dgm:cxn modelId="{6AEB34D8-578E-4277-B57D-3BDE7C6DBBA2}" type="presParOf" srcId="{1555BC53-94A7-4332-A008-9A47895AD59E}" destId="{A633D11F-D7DC-4BE0-840A-5164AD4A84B9}" srcOrd="0" destOrd="0" presId="urn:microsoft.com/office/officeart/2005/8/layout/radial1"/>
    <dgm:cxn modelId="{DA8ED770-BDE3-4551-AC3A-4F3735C8F283}" type="presParOf" srcId="{87B30D77-5761-401B-A182-61979BA165CB}" destId="{2036F418-8110-4729-A7A8-94139311B8C9}"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1B8A6-3DB0-4ACC-8166-1A791F0C8FFD}">
      <dsp:nvSpPr>
        <dsp:cNvPr id="0" name=""/>
        <dsp:cNvSpPr/>
      </dsp:nvSpPr>
      <dsp:spPr>
        <a:xfrm>
          <a:off x="3856705" y="2024733"/>
          <a:ext cx="926734" cy="9267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GB" sz="1050" b="1" kern="1200" dirty="0">
              <a:solidFill>
                <a:schemeClr val="tx1"/>
              </a:solidFill>
            </a:rPr>
            <a:t>Wellbeing Service</a:t>
          </a:r>
        </a:p>
      </dsp:txBody>
      <dsp:txXfrm>
        <a:off x="3992422" y="2160450"/>
        <a:ext cx="655300" cy="655300"/>
      </dsp:txXfrm>
    </dsp:sp>
    <dsp:sp modelId="{0A6DD4A0-FB88-464D-9B16-4A29D95B602E}">
      <dsp:nvSpPr>
        <dsp:cNvPr id="0" name=""/>
        <dsp:cNvSpPr/>
      </dsp:nvSpPr>
      <dsp:spPr>
        <a:xfrm rot="16278179">
          <a:off x="3882746" y="1557270"/>
          <a:ext cx="916567" cy="18836"/>
        </a:xfrm>
        <a:custGeom>
          <a:avLst/>
          <a:gdLst/>
          <a:ahLst/>
          <a:cxnLst/>
          <a:rect l="0" t="0" r="0" b="0"/>
          <a:pathLst>
            <a:path>
              <a:moveTo>
                <a:pt x="0" y="9418"/>
              </a:moveTo>
              <a:lnTo>
                <a:pt x="916567" y="941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b="1" kern="1200" dirty="0">
            <a:solidFill>
              <a:schemeClr val="tx1"/>
            </a:solidFill>
          </a:endParaRPr>
        </a:p>
      </dsp:txBody>
      <dsp:txXfrm>
        <a:off x="4318116" y="1543774"/>
        <a:ext cx="45828" cy="45828"/>
      </dsp:txXfrm>
    </dsp:sp>
    <dsp:sp modelId="{7E24BBCD-6245-4E14-B8C6-9B77356B93BD}">
      <dsp:nvSpPr>
        <dsp:cNvPr id="0" name=""/>
        <dsp:cNvSpPr/>
      </dsp:nvSpPr>
      <dsp:spPr>
        <a:xfrm>
          <a:off x="3795158" y="-36788"/>
          <a:ext cx="1138631" cy="114546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b="1" kern="1200" dirty="0">
              <a:solidFill>
                <a:schemeClr val="tx1"/>
              </a:solidFill>
            </a:rPr>
            <a:t>CBT Informed Strategies</a:t>
          </a:r>
        </a:p>
        <a:p>
          <a:pPr marL="0" lvl="0" indent="0" algn="ctr" defTabSz="355600">
            <a:lnSpc>
              <a:spcPct val="90000"/>
            </a:lnSpc>
            <a:spcBef>
              <a:spcPct val="0"/>
            </a:spcBef>
            <a:spcAft>
              <a:spcPct val="35000"/>
            </a:spcAft>
            <a:buNone/>
          </a:pPr>
          <a:r>
            <a:rPr lang="en-GB" sz="800" b="1" kern="1200" dirty="0">
              <a:solidFill>
                <a:schemeClr val="tx1"/>
              </a:solidFill>
            </a:rPr>
            <a:t>For low-mood and anxiety. Interventions for young people to help with the 'here and now'</a:t>
          </a:r>
        </a:p>
      </dsp:txBody>
      <dsp:txXfrm>
        <a:off x="3961907" y="130961"/>
        <a:ext cx="805133" cy="809963"/>
      </dsp:txXfrm>
    </dsp:sp>
    <dsp:sp modelId="{178B3BC8-173B-4A0C-B676-518C1F467EE3}">
      <dsp:nvSpPr>
        <dsp:cNvPr id="0" name=""/>
        <dsp:cNvSpPr/>
      </dsp:nvSpPr>
      <dsp:spPr>
        <a:xfrm rot="18360000">
          <a:off x="4388349" y="1703275"/>
          <a:ext cx="990178" cy="18836"/>
        </a:xfrm>
        <a:custGeom>
          <a:avLst/>
          <a:gdLst/>
          <a:ahLst/>
          <a:cxnLst/>
          <a:rect l="0" t="0" r="0" b="0"/>
          <a:pathLst>
            <a:path>
              <a:moveTo>
                <a:pt x="0" y="9418"/>
              </a:moveTo>
              <a:lnTo>
                <a:pt x="990178" y="941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b="1" kern="1200" dirty="0">
            <a:solidFill>
              <a:schemeClr val="tx1"/>
            </a:solidFill>
          </a:endParaRPr>
        </a:p>
      </dsp:txBody>
      <dsp:txXfrm>
        <a:off x="4858684" y="1687938"/>
        <a:ext cx="49508" cy="49508"/>
      </dsp:txXfrm>
    </dsp:sp>
    <dsp:sp modelId="{0BD9538E-762E-4D93-A998-0E1A4F8F34E5}">
      <dsp:nvSpPr>
        <dsp:cNvPr id="0" name=""/>
        <dsp:cNvSpPr/>
      </dsp:nvSpPr>
      <dsp:spPr>
        <a:xfrm>
          <a:off x="4871924" y="445404"/>
          <a:ext cx="1191196" cy="92673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chemeClr val="tx1"/>
              </a:solidFill>
            </a:rPr>
            <a:t>Whole School Environment Development </a:t>
          </a:r>
        </a:p>
        <a:p>
          <a:pPr marL="0" lvl="0" indent="0" algn="ctr" defTabSz="444500">
            <a:lnSpc>
              <a:spcPct val="90000"/>
            </a:lnSpc>
            <a:spcBef>
              <a:spcPct val="0"/>
            </a:spcBef>
            <a:spcAft>
              <a:spcPct val="35000"/>
            </a:spcAft>
            <a:buNone/>
          </a:pPr>
          <a:r>
            <a:rPr lang="en-GB" sz="1000" b="1" kern="1200" dirty="0">
              <a:solidFill>
                <a:schemeClr val="tx1"/>
              </a:solidFill>
            </a:rPr>
            <a:t>Mental Health &amp; Wellbeing Framework </a:t>
          </a:r>
        </a:p>
      </dsp:txBody>
      <dsp:txXfrm>
        <a:off x="5046371" y="581121"/>
        <a:ext cx="842302" cy="655300"/>
      </dsp:txXfrm>
    </dsp:sp>
    <dsp:sp modelId="{7680AAA0-83BA-4C83-AC42-A40B89754B3B}">
      <dsp:nvSpPr>
        <dsp:cNvPr id="0" name=""/>
        <dsp:cNvSpPr/>
      </dsp:nvSpPr>
      <dsp:spPr>
        <a:xfrm rot="20520000">
          <a:off x="4744988" y="2235914"/>
          <a:ext cx="644493" cy="18836"/>
        </a:xfrm>
        <a:custGeom>
          <a:avLst/>
          <a:gdLst/>
          <a:ahLst/>
          <a:cxnLst/>
          <a:rect l="0" t="0" r="0" b="0"/>
          <a:pathLst>
            <a:path>
              <a:moveTo>
                <a:pt x="0" y="9418"/>
              </a:moveTo>
              <a:lnTo>
                <a:pt x="644493" y="941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b="1" kern="1200" dirty="0">
            <a:solidFill>
              <a:schemeClr val="tx1"/>
            </a:solidFill>
          </a:endParaRPr>
        </a:p>
      </dsp:txBody>
      <dsp:txXfrm>
        <a:off x="5051123" y="2229220"/>
        <a:ext cx="32224" cy="32224"/>
      </dsp:txXfrm>
    </dsp:sp>
    <dsp:sp modelId="{8926E422-40D6-413A-85C9-B6E70A676940}">
      <dsp:nvSpPr>
        <dsp:cNvPr id="0" name=""/>
        <dsp:cNvSpPr/>
      </dsp:nvSpPr>
      <dsp:spPr>
        <a:xfrm>
          <a:off x="5205051" y="1421483"/>
          <a:ext cx="1943268" cy="92673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chemeClr val="tx1"/>
              </a:solidFill>
            </a:rPr>
            <a:t>Mindfulness</a:t>
          </a:r>
        </a:p>
        <a:p>
          <a:pPr marL="0" lvl="0" indent="0" algn="ctr" defTabSz="444500">
            <a:lnSpc>
              <a:spcPct val="90000"/>
            </a:lnSpc>
            <a:spcBef>
              <a:spcPct val="0"/>
            </a:spcBef>
            <a:spcAft>
              <a:spcPct val="35000"/>
            </a:spcAft>
            <a:buNone/>
          </a:pPr>
          <a:r>
            <a:rPr lang="en-GB" sz="1000" b="1" kern="1200" dirty="0">
              <a:solidFill>
                <a:schemeClr val="tx1"/>
              </a:solidFill>
            </a:rPr>
            <a:t>Providing calming strategies to reduce anxiety by bringing focus and awareness  to the present</a:t>
          </a:r>
        </a:p>
      </dsp:txBody>
      <dsp:txXfrm>
        <a:off x="5489636" y="1557200"/>
        <a:ext cx="1374098" cy="655300"/>
      </dsp:txXfrm>
    </dsp:sp>
    <dsp:sp modelId="{B6C7807D-CAB3-45CC-96F3-CE6ABEF1B9AF}">
      <dsp:nvSpPr>
        <dsp:cNvPr id="0" name=""/>
        <dsp:cNvSpPr/>
      </dsp:nvSpPr>
      <dsp:spPr>
        <a:xfrm rot="1080000">
          <a:off x="4744547" y="2724240"/>
          <a:ext cx="662544" cy="18836"/>
        </a:xfrm>
        <a:custGeom>
          <a:avLst/>
          <a:gdLst/>
          <a:ahLst/>
          <a:cxnLst/>
          <a:rect l="0" t="0" r="0" b="0"/>
          <a:pathLst>
            <a:path>
              <a:moveTo>
                <a:pt x="0" y="9418"/>
              </a:moveTo>
              <a:lnTo>
                <a:pt x="662544" y="941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b="1" kern="1200" dirty="0">
            <a:solidFill>
              <a:schemeClr val="tx1"/>
            </a:solidFill>
          </a:endParaRPr>
        </a:p>
      </dsp:txBody>
      <dsp:txXfrm>
        <a:off x="5059255" y="2717094"/>
        <a:ext cx="33127" cy="33127"/>
      </dsp:txXfrm>
    </dsp:sp>
    <dsp:sp modelId="{E2E7E04D-3A71-48F2-801B-2984AE80DB23}">
      <dsp:nvSpPr>
        <dsp:cNvPr id="0" name=""/>
        <dsp:cNvSpPr/>
      </dsp:nvSpPr>
      <dsp:spPr>
        <a:xfrm>
          <a:off x="5235026" y="2627984"/>
          <a:ext cx="1883318" cy="92673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b="1" kern="1200" dirty="0">
              <a:solidFill>
                <a:schemeClr val="tx1"/>
              </a:solidFill>
            </a:rPr>
            <a:t>Emotional Wellbeing</a:t>
          </a:r>
        </a:p>
        <a:p>
          <a:pPr marL="0" lvl="0" indent="0" algn="ctr" defTabSz="355600">
            <a:lnSpc>
              <a:spcPct val="90000"/>
            </a:lnSpc>
            <a:spcBef>
              <a:spcPct val="0"/>
            </a:spcBef>
            <a:spcAft>
              <a:spcPct val="35000"/>
            </a:spcAft>
            <a:buNone/>
          </a:pPr>
          <a:r>
            <a:rPr lang="en-GB" sz="800" b="1" kern="1200" dirty="0">
              <a:solidFill>
                <a:schemeClr val="tx1"/>
              </a:solidFill>
            </a:rPr>
            <a:t>Assessments</a:t>
          </a:r>
        </a:p>
        <a:p>
          <a:pPr marL="0" lvl="0" indent="0" algn="ctr" defTabSz="355600">
            <a:lnSpc>
              <a:spcPct val="90000"/>
            </a:lnSpc>
            <a:spcBef>
              <a:spcPct val="0"/>
            </a:spcBef>
            <a:spcAft>
              <a:spcPct val="35000"/>
            </a:spcAft>
            <a:buNone/>
          </a:pPr>
          <a:r>
            <a:rPr lang="en-GB" sz="800" b="1" kern="1200" dirty="0">
              <a:solidFill>
                <a:schemeClr val="tx1"/>
              </a:solidFill>
            </a:rPr>
            <a:t>Evidence based assessments for young people whose referral has been accepted. Ensuring an individual therapy plan is formulated</a:t>
          </a:r>
          <a:r>
            <a:rPr lang="en-GB" sz="700" b="1" kern="1200" dirty="0">
              <a:solidFill>
                <a:schemeClr val="tx1"/>
              </a:solidFill>
            </a:rPr>
            <a:t>.</a:t>
          </a:r>
        </a:p>
      </dsp:txBody>
      <dsp:txXfrm>
        <a:off x="5510832" y="2763701"/>
        <a:ext cx="1331706" cy="655300"/>
      </dsp:txXfrm>
    </dsp:sp>
    <dsp:sp modelId="{3F943319-E943-4C91-9116-B8637D972D81}">
      <dsp:nvSpPr>
        <dsp:cNvPr id="0" name=""/>
        <dsp:cNvSpPr/>
      </dsp:nvSpPr>
      <dsp:spPr>
        <a:xfrm rot="3240000">
          <a:off x="4385329" y="3260017"/>
          <a:ext cx="1004831" cy="18836"/>
        </a:xfrm>
        <a:custGeom>
          <a:avLst/>
          <a:gdLst/>
          <a:ahLst/>
          <a:cxnLst/>
          <a:rect l="0" t="0" r="0" b="0"/>
          <a:pathLst>
            <a:path>
              <a:moveTo>
                <a:pt x="0" y="9418"/>
              </a:moveTo>
              <a:lnTo>
                <a:pt x="1004831" y="941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b="1" kern="1200" dirty="0">
            <a:solidFill>
              <a:schemeClr val="tx1"/>
            </a:solidFill>
          </a:endParaRPr>
        </a:p>
      </dsp:txBody>
      <dsp:txXfrm>
        <a:off x="4862624" y="3244314"/>
        <a:ext cx="50241" cy="50241"/>
      </dsp:txXfrm>
    </dsp:sp>
    <dsp:sp modelId="{C5B0AD13-84C1-4A7E-8091-4EEB6FB056CE}">
      <dsp:nvSpPr>
        <dsp:cNvPr id="0" name=""/>
        <dsp:cNvSpPr/>
      </dsp:nvSpPr>
      <dsp:spPr>
        <a:xfrm>
          <a:off x="4846481" y="3626976"/>
          <a:ext cx="1242083" cy="88090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GB" sz="500" b="1" kern="1200" dirty="0">
              <a:solidFill>
                <a:schemeClr val="tx1"/>
              </a:solidFill>
            </a:rPr>
            <a:t>Play and Creative Arts </a:t>
          </a:r>
          <a:r>
            <a:rPr lang="en-GB" sz="600" b="1" kern="1200" dirty="0">
              <a:solidFill>
                <a:schemeClr val="tx1"/>
              </a:solidFill>
            </a:rPr>
            <a:t>Therapy (ages 5-18) </a:t>
          </a:r>
        </a:p>
        <a:p>
          <a:pPr marL="0" lvl="0" indent="0" algn="ctr" defTabSz="222250">
            <a:lnSpc>
              <a:spcPct val="90000"/>
            </a:lnSpc>
            <a:spcBef>
              <a:spcPct val="0"/>
            </a:spcBef>
            <a:spcAft>
              <a:spcPct val="35000"/>
            </a:spcAft>
            <a:buNone/>
          </a:pPr>
          <a:r>
            <a:rPr lang="en-GB" sz="600" b="1" kern="1200" dirty="0">
              <a:solidFill>
                <a:schemeClr val="tx1"/>
              </a:solidFill>
            </a:rPr>
            <a:t>Therapy using toys and creative arts materials to express emotions. Combining verbal and non-verbal methods</a:t>
          </a:r>
        </a:p>
      </dsp:txBody>
      <dsp:txXfrm>
        <a:off x="5028380" y="3755982"/>
        <a:ext cx="878285" cy="622895"/>
      </dsp:txXfrm>
    </dsp:sp>
    <dsp:sp modelId="{AEC3A6D0-8AAE-4C9A-9AEC-52E0120C64B9}">
      <dsp:nvSpPr>
        <dsp:cNvPr id="0" name=""/>
        <dsp:cNvSpPr/>
      </dsp:nvSpPr>
      <dsp:spPr>
        <a:xfrm rot="5400000">
          <a:off x="3807360" y="3454762"/>
          <a:ext cx="1025424" cy="18836"/>
        </a:xfrm>
        <a:custGeom>
          <a:avLst/>
          <a:gdLst/>
          <a:ahLst/>
          <a:cxnLst/>
          <a:rect l="0" t="0" r="0" b="0"/>
          <a:pathLst>
            <a:path>
              <a:moveTo>
                <a:pt x="0" y="9418"/>
              </a:moveTo>
              <a:lnTo>
                <a:pt x="1025424" y="941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b="1" kern="1200" dirty="0">
            <a:solidFill>
              <a:schemeClr val="tx1"/>
            </a:solidFill>
          </a:endParaRPr>
        </a:p>
      </dsp:txBody>
      <dsp:txXfrm>
        <a:off x="4294436" y="3438544"/>
        <a:ext cx="51271" cy="51271"/>
      </dsp:txXfrm>
    </dsp:sp>
    <dsp:sp modelId="{17815041-F31C-47AB-AED8-62C30B6D2CE8}">
      <dsp:nvSpPr>
        <dsp:cNvPr id="0" name=""/>
        <dsp:cNvSpPr/>
      </dsp:nvSpPr>
      <dsp:spPr>
        <a:xfrm>
          <a:off x="3708562" y="3976892"/>
          <a:ext cx="1223020" cy="92673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chemeClr val="tx1"/>
              </a:solidFill>
            </a:rPr>
            <a:t>Therapeutic School Groups                   Developed using a needs analysis approach with schools</a:t>
          </a:r>
        </a:p>
      </dsp:txBody>
      <dsp:txXfrm>
        <a:off x="3887669" y="4112609"/>
        <a:ext cx="864806" cy="655300"/>
      </dsp:txXfrm>
    </dsp:sp>
    <dsp:sp modelId="{5D6FAA3F-913A-42BB-A563-DE6C8A8AAE7B}">
      <dsp:nvSpPr>
        <dsp:cNvPr id="0" name=""/>
        <dsp:cNvSpPr/>
      </dsp:nvSpPr>
      <dsp:spPr>
        <a:xfrm rot="7560000">
          <a:off x="3342459" y="3212898"/>
          <a:ext cx="888347" cy="18836"/>
        </a:xfrm>
        <a:custGeom>
          <a:avLst/>
          <a:gdLst/>
          <a:ahLst/>
          <a:cxnLst/>
          <a:rect l="0" t="0" r="0" b="0"/>
          <a:pathLst>
            <a:path>
              <a:moveTo>
                <a:pt x="0" y="9418"/>
              </a:moveTo>
              <a:lnTo>
                <a:pt x="888347" y="941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b="1" kern="1200" dirty="0">
            <a:solidFill>
              <a:schemeClr val="tx1"/>
            </a:solidFill>
          </a:endParaRPr>
        </a:p>
      </dsp:txBody>
      <dsp:txXfrm rot="10800000">
        <a:off x="3764424" y="3200108"/>
        <a:ext cx="44417" cy="44417"/>
      </dsp:txXfrm>
    </dsp:sp>
    <dsp:sp modelId="{E5F88E34-518B-4F34-B843-2A5AB2A1751B}">
      <dsp:nvSpPr>
        <dsp:cNvPr id="0" name=""/>
        <dsp:cNvSpPr/>
      </dsp:nvSpPr>
      <dsp:spPr>
        <a:xfrm>
          <a:off x="2570101" y="3468074"/>
          <a:ext cx="1205041" cy="119871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chemeClr val="tx1"/>
              </a:solidFill>
            </a:rPr>
            <a:t>School Workshops</a:t>
          </a:r>
        </a:p>
        <a:p>
          <a:pPr marL="0" lvl="0" indent="0" algn="ctr" defTabSz="444500">
            <a:lnSpc>
              <a:spcPct val="90000"/>
            </a:lnSpc>
            <a:spcBef>
              <a:spcPct val="0"/>
            </a:spcBef>
            <a:spcAft>
              <a:spcPct val="35000"/>
            </a:spcAft>
            <a:buNone/>
          </a:pPr>
          <a:r>
            <a:rPr lang="en-GB" sz="1000" b="1" kern="1200" dirty="0">
              <a:solidFill>
                <a:schemeClr val="tx1"/>
              </a:solidFill>
            </a:rPr>
            <a:t>Mental Health Ambassadors</a:t>
          </a:r>
        </a:p>
        <a:p>
          <a:pPr marL="0" lvl="0" indent="0" algn="ctr" defTabSz="444500">
            <a:lnSpc>
              <a:spcPct val="90000"/>
            </a:lnSpc>
            <a:spcBef>
              <a:spcPct val="0"/>
            </a:spcBef>
            <a:spcAft>
              <a:spcPct val="35000"/>
            </a:spcAft>
            <a:buNone/>
          </a:pPr>
          <a:r>
            <a:rPr lang="en-GB" sz="1000" b="1" kern="1200" dirty="0">
              <a:solidFill>
                <a:schemeClr val="tx1"/>
              </a:solidFill>
            </a:rPr>
            <a:t>Anti-stigma mental health workshops and  assemblies </a:t>
          </a:r>
        </a:p>
      </dsp:txBody>
      <dsp:txXfrm>
        <a:off x="2746575" y="3643621"/>
        <a:ext cx="852093" cy="847618"/>
      </dsp:txXfrm>
    </dsp:sp>
    <dsp:sp modelId="{2FD0DDBA-3049-4967-A02B-EA1DACD0A8B7}">
      <dsp:nvSpPr>
        <dsp:cNvPr id="0" name=""/>
        <dsp:cNvSpPr/>
      </dsp:nvSpPr>
      <dsp:spPr>
        <a:xfrm rot="9720000">
          <a:off x="3112005" y="2743412"/>
          <a:ext cx="786628" cy="18836"/>
        </a:xfrm>
        <a:custGeom>
          <a:avLst/>
          <a:gdLst/>
          <a:ahLst/>
          <a:cxnLst/>
          <a:rect l="0" t="0" r="0" b="0"/>
          <a:pathLst>
            <a:path>
              <a:moveTo>
                <a:pt x="0" y="9418"/>
              </a:moveTo>
              <a:lnTo>
                <a:pt x="786628" y="941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b="1" kern="1200" dirty="0">
            <a:solidFill>
              <a:schemeClr val="tx1"/>
            </a:solidFill>
          </a:endParaRPr>
        </a:p>
      </dsp:txBody>
      <dsp:txXfrm rot="10800000">
        <a:off x="3485654" y="2733164"/>
        <a:ext cx="39331" cy="39331"/>
      </dsp:txXfrm>
    </dsp:sp>
    <dsp:sp modelId="{2EECFEE1-9BD1-4DCC-996D-C5B98C1BC45F}">
      <dsp:nvSpPr>
        <dsp:cNvPr id="0" name=""/>
        <dsp:cNvSpPr/>
      </dsp:nvSpPr>
      <dsp:spPr>
        <a:xfrm>
          <a:off x="1707679" y="2627984"/>
          <a:ext cx="1511558" cy="92673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chemeClr val="tx1"/>
              </a:solidFill>
            </a:rPr>
            <a:t>Attachment Focused Therapy</a:t>
          </a:r>
        </a:p>
        <a:p>
          <a:pPr marL="0" lvl="0" indent="0" algn="ctr" defTabSz="400050">
            <a:lnSpc>
              <a:spcPct val="90000"/>
            </a:lnSpc>
            <a:spcBef>
              <a:spcPct val="0"/>
            </a:spcBef>
            <a:spcAft>
              <a:spcPct val="35000"/>
            </a:spcAft>
            <a:buNone/>
          </a:pPr>
          <a:r>
            <a:rPr lang="en-GB" sz="900" b="1" kern="1200" dirty="0">
              <a:solidFill>
                <a:schemeClr val="tx1"/>
              </a:solidFill>
            </a:rPr>
            <a:t>A family  therapy intervention to  explore attachment trauma and start the repair process</a:t>
          </a:r>
        </a:p>
      </dsp:txBody>
      <dsp:txXfrm>
        <a:off x="1929042" y="2763701"/>
        <a:ext cx="1068832" cy="655300"/>
      </dsp:txXfrm>
    </dsp:sp>
    <dsp:sp modelId="{48DE987C-F414-4C80-8822-2E013611774A}">
      <dsp:nvSpPr>
        <dsp:cNvPr id="0" name=""/>
        <dsp:cNvSpPr/>
      </dsp:nvSpPr>
      <dsp:spPr>
        <a:xfrm rot="11880000">
          <a:off x="3071383" y="2207519"/>
          <a:ext cx="828269" cy="18836"/>
        </a:xfrm>
        <a:custGeom>
          <a:avLst/>
          <a:gdLst/>
          <a:ahLst/>
          <a:cxnLst/>
          <a:rect l="0" t="0" r="0" b="0"/>
          <a:pathLst>
            <a:path>
              <a:moveTo>
                <a:pt x="0" y="9418"/>
              </a:moveTo>
              <a:lnTo>
                <a:pt x="828269" y="941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b="1" kern="1200" dirty="0">
            <a:solidFill>
              <a:schemeClr val="tx1"/>
            </a:solidFill>
          </a:endParaRPr>
        </a:p>
      </dsp:txBody>
      <dsp:txXfrm rot="10800000">
        <a:off x="3464811" y="2196231"/>
        <a:ext cx="41413" cy="41413"/>
      </dsp:txXfrm>
    </dsp:sp>
    <dsp:sp modelId="{330B8156-6627-4E1A-8967-1D69BCA3FB08}">
      <dsp:nvSpPr>
        <dsp:cNvPr id="0" name=""/>
        <dsp:cNvSpPr/>
      </dsp:nvSpPr>
      <dsp:spPr>
        <a:xfrm>
          <a:off x="1763719" y="1421483"/>
          <a:ext cx="1399479" cy="92673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chemeClr val="tx1"/>
              </a:solidFill>
            </a:rPr>
            <a:t>Filial Therapy Teaching parents non-directive play skills so they can undertake therapeutic play sessions </a:t>
          </a:r>
        </a:p>
      </dsp:txBody>
      <dsp:txXfrm>
        <a:off x="1968668" y="1557200"/>
        <a:ext cx="989581" cy="655300"/>
      </dsp:txXfrm>
    </dsp:sp>
    <dsp:sp modelId="{1555BC53-94A7-4332-A008-9A47895AD59E}">
      <dsp:nvSpPr>
        <dsp:cNvPr id="0" name=""/>
        <dsp:cNvSpPr/>
      </dsp:nvSpPr>
      <dsp:spPr>
        <a:xfrm rot="14040000">
          <a:off x="3278778" y="1712019"/>
          <a:ext cx="968561" cy="18836"/>
        </a:xfrm>
        <a:custGeom>
          <a:avLst/>
          <a:gdLst/>
          <a:ahLst/>
          <a:cxnLst/>
          <a:rect l="0" t="0" r="0" b="0"/>
          <a:pathLst>
            <a:path>
              <a:moveTo>
                <a:pt x="0" y="9418"/>
              </a:moveTo>
              <a:lnTo>
                <a:pt x="968561" y="941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b="1" kern="1200" dirty="0">
            <a:solidFill>
              <a:schemeClr val="tx1"/>
            </a:solidFill>
          </a:endParaRPr>
        </a:p>
      </dsp:txBody>
      <dsp:txXfrm rot="10800000">
        <a:off x="3738845" y="1697223"/>
        <a:ext cx="48428" cy="48428"/>
      </dsp:txXfrm>
    </dsp:sp>
    <dsp:sp modelId="{2036F418-8110-4729-A7A8-94139311B8C9}">
      <dsp:nvSpPr>
        <dsp:cNvPr id="0" name=""/>
        <dsp:cNvSpPr/>
      </dsp:nvSpPr>
      <dsp:spPr>
        <a:xfrm>
          <a:off x="2441651" y="445404"/>
          <a:ext cx="1461941" cy="92673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chemeClr val="tx1"/>
              </a:solidFill>
            </a:rPr>
            <a:t>Training for Schools and Children Services Professionals</a:t>
          </a:r>
        </a:p>
        <a:p>
          <a:pPr marL="0" lvl="0" indent="0" algn="ctr" defTabSz="400050">
            <a:lnSpc>
              <a:spcPct val="90000"/>
            </a:lnSpc>
            <a:spcBef>
              <a:spcPct val="0"/>
            </a:spcBef>
            <a:spcAft>
              <a:spcPct val="35000"/>
            </a:spcAft>
            <a:buNone/>
          </a:pPr>
          <a:r>
            <a:rPr lang="en-GB" sz="900" b="1" kern="1200" dirty="0">
              <a:solidFill>
                <a:schemeClr val="tx1"/>
              </a:solidFill>
            </a:rPr>
            <a:t>Bespoke and PPEPCare  Training for Schools </a:t>
          </a:r>
        </a:p>
      </dsp:txBody>
      <dsp:txXfrm>
        <a:off x="2655747" y="581121"/>
        <a:ext cx="1033749" cy="65530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889250" cy="49418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778250" y="1"/>
            <a:ext cx="2889250" cy="49418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66751" y="4689239"/>
            <a:ext cx="5335587" cy="4442935"/>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376898"/>
            <a:ext cx="2889250" cy="49418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778250" y="9376898"/>
            <a:ext cx="2889250" cy="4941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a:spLocks noGrp="1" noRot="1" noChangeAspect="1"/>
          </p:cNvSpPr>
          <p:nvPr>
            <p:ph type="sldImg" idx="2"/>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7" name="Google Shape;97;p1:notes"/>
          <p:cNvSpPr txBox="1">
            <a:spLocks noGrp="1"/>
          </p:cNvSpPr>
          <p:nvPr>
            <p:ph type="body" idx="1"/>
          </p:nvPr>
        </p:nvSpPr>
        <p:spPr>
          <a:xfrm>
            <a:off x="666751" y="4689239"/>
            <a:ext cx="5335587" cy="44429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	</a:t>
            </a:r>
            <a:endParaRPr/>
          </a:p>
        </p:txBody>
      </p:sp>
      <p:sp>
        <p:nvSpPr>
          <p:cNvPr id="98" name="Google Shape;98;p1:notes"/>
          <p:cNvSpPr txBox="1"/>
          <p:nvPr/>
        </p:nvSpPr>
        <p:spPr>
          <a:xfrm>
            <a:off x="3778250" y="9376898"/>
            <a:ext cx="2889250" cy="4941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7BB58-FD6F-4760-B018-BBD8B28636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805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7BB58-FD6F-4760-B018-BBD8B28636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739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82B9D-753F-4FD4-BB27-488C70B508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703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27DEFA-90DB-4E08-B48F-7CF43B1A2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097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Bonnie will need to complete training prior to end of probation period.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27DEFA-90DB-4E08-B48F-7CF43B1A2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484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82B9D-753F-4FD4-BB27-488C70B508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560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74212" y="4689515"/>
            <a:ext cx="5393690" cy="444269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The Link Programme - Spring 2022 (Anna Freud) </a:t>
            </a:r>
          </a:p>
          <a:p>
            <a:pPr marL="0" lvl="0" indent="0" algn="l" rtl="0">
              <a:lnSpc>
                <a:spcPct val="100000"/>
              </a:lnSpc>
              <a:spcBef>
                <a:spcPts val="1500"/>
              </a:spcBef>
              <a:spcAft>
                <a:spcPts val="0"/>
              </a:spcAft>
              <a:buSzPts val="1100"/>
              <a:buNone/>
            </a:pPr>
            <a:r>
              <a:rPr lang="en-GB" dirty="0">
                <a:solidFill>
                  <a:srgbClr val="0B0C0C"/>
                </a:solidFill>
                <a:highlight>
                  <a:srgbClr val="FFFFFF"/>
                </a:highlight>
                <a:latin typeface="Arial"/>
                <a:ea typeface="Arial"/>
                <a:cs typeface="Arial"/>
                <a:sym typeface="Arial"/>
              </a:rPr>
              <a:t>Up to 50 upper tier local authorities can take part in the 2021 to 2022 academic year, including:  25 in wave 1 (from September 2021) and 25 in wave 2 (from January 2022)</a:t>
            </a:r>
          </a:p>
          <a:p>
            <a:pPr marL="0" lvl="0" indent="0" algn="l" rtl="0">
              <a:lnSpc>
                <a:spcPct val="100000"/>
              </a:lnSpc>
              <a:spcBef>
                <a:spcPts val="1500"/>
              </a:spcBef>
              <a:spcAft>
                <a:spcPts val="0"/>
              </a:spcAft>
              <a:buSzPts val="1100"/>
              <a:buNone/>
            </a:pPr>
            <a:r>
              <a:rPr lang="en-GB" dirty="0">
                <a:solidFill>
                  <a:srgbClr val="0B0C0C"/>
                </a:solidFill>
                <a:highlight>
                  <a:srgbClr val="FFFFFF"/>
                </a:highlight>
                <a:latin typeface="Arial"/>
                <a:ea typeface="Arial"/>
                <a:cs typeface="Arial"/>
                <a:sym typeface="Arial"/>
              </a:rPr>
              <a:t>This programme:</a:t>
            </a:r>
          </a:p>
          <a:p>
            <a:pPr marL="647700" lvl="0" indent="-304800" algn="l" rtl="0">
              <a:lnSpc>
                <a:spcPct val="100000"/>
              </a:lnSpc>
              <a:spcBef>
                <a:spcPts val="3000"/>
              </a:spcBef>
              <a:spcAft>
                <a:spcPts val="0"/>
              </a:spcAft>
              <a:buClr>
                <a:srgbClr val="0B0C0C"/>
              </a:buClr>
              <a:buSzPts val="1200"/>
              <a:buChar char="●"/>
            </a:pPr>
            <a:r>
              <a:rPr lang="en-GB" dirty="0">
                <a:solidFill>
                  <a:srgbClr val="0B0C0C"/>
                </a:solidFill>
                <a:highlight>
                  <a:srgbClr val="FFFFFF"/>
                </a:highlight>
                <a:latin typeface="Arial"/>
                <a:ea typeface="Arial"/>
                <a:cs typeface="Arial"/>
                <a:sym typeface="Arial"/>
              </a:rPr>
              <a:t>brings together local partners who can support children and young people’s mental health and wellbeing</a:t>
            </a:r>
          </a:p>
          <a:p>
            <a:pPr marL="647700" lvl="0" indent="-304800" algn="l" rtl="0">
              <a:lnSpc>
                <a:spcPct val="100000"/>
              </a:lnSpc>
              <a:spcBef>
                <a:spcPts val="0"/>
              </a:spcBef>
              <a:spcAft>
                <a:spcPts val="0"/>
              </a:spcAft>
              <a:buClr>
                <a:srgbClr val="0B0C0C"/>
              </a:buClr>
              <a:buSzPts val="1200"/>
              <a:buChar char="●"/>
            </a:pPr>
            <a:r>
              <a:rPr lang="en-GB" dirty="0">
                <a:solidFill>
                  <a:srgbClr val="0B0C0C"/>
                </a:solidFill>
                <a:highlight>
                  <a:srgbClr val="FFFFFF"/>
                </a:highlight>
                <a:latin typeface="Arial"/>
                <a:ea typeface="Arial"/>
                <a:cs typeface="Arial"/>
                <a:sym typeface="Arial"/>
              </a:rPr>
              <a:t>offers structured sessions to identify priorities and agree goals to promote and support good mental health and wellbeing</a:t>
            </a:r>
          </a:p>
          <a:p>
            <a:pPr marL="647700" lvl="0" indent="-304800" algn="l" rtl="0">
              <a:lnSpc>
                <a:spcPct val="100000"/>
              </a:lnSpc>
              <a:spcBef>
                <a:spcPts val="0"/>
              </a:spcBef>
              <a:spcAft>
                <a:spcPts val="0"/>
              </a:spcAft>
              <a:buClr>
                <a:srgbClr val="0B0C0C"/>
              </a:buClr>
              <a:buSzPts val="1200"/>
              <a:buChar char="●"/>
            </a:pPr>
            <a:r>
              <a:rPr lang="en-GB" dirty="0">
                <a:solidFill>
                  <a:srgbClr val="0B0C0C"/>
                </a:solidFill>
                <a:highlight>
                  <a:srgbClr val="FFFFFF"/>
                </a:highlight>
                <a:latin typeface="Arial"/>
                <a:ea typeface="Arial"/>
                <a:cs typeface="Arial"/>
                <a:sym typeface="Arial"/>
              </a:rPr>
              <a:t>supports the locality to develop a tailored action plan that will feed into strategic planning</a:t>
            </a:r>
          </a:p>
          <a:p>
            <a:pPr marL="647700" lvl="0" indent="-304800" algn="l" rtl="0">
              <a:lnSpc>
                <a:spcPct val="100000"/>
              </a:lnSpc>
              <a:spcBef>
                <a:spcPts val="0"/>
              </a:spcBef>
              <a:spcAft>
                <a:spcPts val="0"/>
              </a:spcAft>
              <a:buClr>
                <a:srgbClr val="0B0C0C"/>
              </a:buClr>
              <a:buSzPts val="1200"/>
              <a:buChar char="●"/>
            </a:pPr>
            <a:r>
              <a:rPr lang="en-GB" dirty="0">
                <a:solidFill>
                  <a:srgbClr val="0B0C0C"/>
                </a:solidFill>
                <a:highlight>
                  <a:srgbClr val="FFFFFF"/>
                </a:highlight>
                <a:latin typeface="Arial"/>
                <a:ea typeface="Arial"/>
                <a:cs typeface="Arial"/>
                <a:sym typeface="Arial"/>
              </a:rPr>
              <a:t>delivers tailored support sessions focussed on improving joint working between education and mental health professionals, based on the needs assessment and goals</a:t>
            </a:r>
          </a:p>
          <a:p>
            <a:pPr marL="647700" lvl="0" indent="-304800" algn="l" rtl="0">
              <a:lnSpc>
                <a:spcPct val="100000"/>
              </a:lnSpc>
              <a:spcBef>
                <a:spcPts val="0"/>
              </a:spcBef>
              <a:spcAft>
                <a:spcPts val="0"/>
              </a:spcAft>
              <a:buClr>
                <a:srgbClr val="0B0C0C"/>
              </a:buClr>
              <a:buSzPts val="1200"/>
              <a:buChar char="●"/>
            </a:pPr>
            <a:r>
              <a:rPr lang="en-GB" dirty="0">
                <a:solidFill>
                  <a:srgbClr val="0B0C0C"/>
                </a:solidFill>
                <a:highlight>
                  <a:srgbClr val="FFFFFF"/>
                </a:highlight>
                <a:latin typeface="Arial"/>
                <a:ea typeface="Arial"/>
                <a:cs typeface="Arial"/>
                <a:sym typeface="Arial"/>
              </a:rPr>
              <a:t>offers a progress review and support at three and six months to help embed change locally</a:t>
            </a:r>
          </a:p>
          <a:p>
            <a:pPr marL="457200" lvl="0" indent="0" algn="l" rtl="0">
              <a:lnSpc>
                <a:spcPct val="100000"/>
              </a:lnSpc>
              <a:spcBef>
                <a:spcPts val="3400"/>
              </a:spcBef>
              <a:spcAft>
                <a:spcPts val="0"/>
              </a:spcAft>
              <a:buSzPts val="1400"/>
              <a:buNone/>
            </a:pPr>
            <a:r>
              <a:rPr lang="en-GB" dirty="0">
                <a:solidFill>
                  <a:srgbClr val="0B0C0C"/>
                </a:solidFill>
                <a:highlight>
                  <a:srgbClr val="FFFFFF"/>
                </a:highlight>
                <a:latin typeface="Arial"/>
                <a:ea typeface="Arial"/>
                <a:cs typeface="Arial"/>
                <a:sym typeface="Arial"/>
              </a:rPr>
              <a:t>10 hours over approximately 8 weeks.</a:t>
            </a:r>
          </a:p>
          <a:p>
            <a:pPr marL="0" lvl="0" indent="0" algn="l" rtl="0">
              <a:lnSpc>
                <a:spcPct val="100000"/>
              </a:lnSpc>
              <a:spcBef>
                <a:spcPts val="3400"/>
              </a:spcBef>
              <a:spcAft>
                <a:spcPts val="0"/>
              </a:spcAft>
              <a:buSzPts val="1100"/>
              <a:buNone/>
            </a:pPr>
            <a:endParaRPr lang="en-GB" dirty="0">
              <a:solidFill>
                <a:srgbClr val="0B0C0C"/>
              </a:solidFill>
              <a:highlight>
                <a:srgbClr val="FFFFFF"/>
              </a:highlight>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endParaRPr lang="en-GB" sz="11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96" name="Google Shape;96;p4: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632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9:notes"/>
          <p:cNvSpPr>
            <a:spLocks noGrp="1" noRot="1" noChangeAspect="1"/>
          </p:cNvSpPr>
          <p:nvPr>
            <p:ph type="sldImg" idx="2"/>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36" name="Google Shape;236;p9:notes"/>
          <p:cNvSpPr txBox="1">
            <a:spLocks noGrp="1"/>
          </p:cNvSpPr>
          <p:nvPr>
            <p:ph type="body" idx="1"/>
          </p:nvPr>
        </p:nvSpPr>
        <p:spPr>
          <a:xfrm>
            <a:off x="666751" y="4689239"/>
            <a:ext cx="5335587" cy="44429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	</a:t>
            </a:r>
            <a:endParaRPr/>
          </a:p>
        </p:txBody>
      </p:sp>
      <p:sp>
        <p:nvSpPr>
          <p:cNvPr id="237" name="Google Shape;237;p9:notes"/>
          <p:cNvSpPr txBox="1"/>
          <p:nvPr/>
        </p:nvSpPr>
        <p:spPr>
          <a:xfrm>
            <a:off x="3778250" y="9376898"/>
            <a:ext cx="2889250" cy="4941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54</a:t>
            </a:fld>
            <a:endParaRPr/>
          </a:p>
        </p:txBody>
      </p:sp>
    </p:spTree>
    <p:extLst>
      <p:ext uri="{BB962C8B-B14F-4D97-AF65-F5344CB8AC3E}">
        <p14:creationId xmlns:p14="http://schemas.microsoft.com/office/powerpoint/2010/main" val="3014148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9:notes"/>
          <p:cNvSpPr>
            <a:spLocks noGrp="1" noRot="1" noChangeAspect="1"/>
          </p:cNvSpPr>
          <p:nvPr>
            <p:ph type="sldImg" idx="2"/>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36" name="Google Shape;236;p9:notes"/>
          <p:cNvSpPr txBox="1">
            <a:spLocks noGrp="1"/>
          </p:cNvSpPr>
          <p:nvPr>
            <p:ph type="body" idx="1"/>
          </p:nvPr>
        </p:nvSpPr>
        <p:spPr>
          <a:xfrm>
            <a:off x="666751" y="4689239"/>
            <a:ext cx="5335587" cy="44429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	</a:t>
            </a:r>
            <a:endParaRPr/>
          </a:p>
        </p:txBody>
      </p:sp>
      <p:sp>
        <p:nvSpPr>
          <p:cNvPr id="237" name="Google Shape;237;p9:notes"/>
          <p:cNvSpPr txBox="1"/>
          <p:nvPr/>
        </p:nvSpPr>
        <p:spPr>
          <a:xfrm>
            <a:off x="3778250" y="9376898"/>
            <a:ext cx="2889250" cy="4941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56</a:t>
            </a:fld>
            <a:endParaRPr/>
          </a:p>
        </p:txBody>
      </p:sp>
    </p:spTree>
    <p:extLst>
      <p:ext uri="{BB962C8B-B14F-4D97-AF65-F5344CB8AC3E}">
        <p14:creationId xmlns:p14="http://schemas.microsoft.com/office/powerpoint/2010/main" val="345785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66751" y="4689239"/>
            <a:ext cx="5335587" cy="444293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10" name="Google Shape;110;p3:notes"/>
          <p:cNvSpPr txBox="1">
            <a:spLocks noGrp="1"/>
          </p:cNvSpPr>
          <p:nvPr>
            <p:ph type="body" idx="1"/>
          </p:nvPr>
        </p:nvSpPr>
        <p:spPr>
          <a:xfrm>
            <a:off x="666751" y="4689239"/>
            <a:ext cx="5335587" cy="44429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	</a:t>
            </a:r>
            <a:endParaRPr/>
          </a:p>
        </p:txBody>
      </p:sp>
      <p:sp>
        <p:nvSpPr>
          <p:cNvPr id="111" name="Google Shape;111;p3:notes"/>
          <p:cNvSpPr txBox="1"/>
          <p:nvPr/>
        </p:nvSpPr>
        <p:spPr>
          <a:xfrm>
            <a:off x="3778250" y="9376898"/>
            <a:ext cx="2889250" cy="4941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3</a:t>
            </a:fld>
            <a:endParaRPr/>
          </a:p>
        </p:txBody>
      </p:sp>
    </p:spTree>
    <p:extLst>
      <p:ext uri="{BB962C8B-B14F-4D97-AF65-F5344CB8AC3E}">
        <p14:creationId xmlns:p14="http://schemas.microsoft.com/office/powerpoint/2010/main" val="2193233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children and young people, many of those introductions are made by their parents, but CYP can self-refer.</a:t>
            </a:r>
          </a:p>
          <a:p>
            <a:r>
              <a:rPr lang="en-GB" dirty="0"/>
              <a:t>Aim always to empower families by giving them the information they need.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BD705-A664-46C4-AD00-5BA203D0592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342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BD705-A664-46C4-AD00-5BA203D0592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155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lvl="0" indent="0" algn="l" rtl="0">
              <a:lnSpc>
                <a:spcPct val="100000"/>
              </a:lnSpc>
              <a:spcBef>
                <a:spcPts val="0"/>
              </a:spcBef>
              <a:spcAft>
                <a:spcPts val="0"/>
              </a:spcAft>
              <a:buClr>
                <a:schemeClr val="dk1"/>
              </a:buClr>
              <a:buSzPts val="275"/>
              <a:buNone/>
            </a:pPr>
            <a:r>
              <a:rPr lang="en-GB" sz="1200" dirty="0"/>
              <a:t>The Wellbeing Team is currently comprised of 1.8fte Psychological Wellbeing Practitioners who have been supported since July 2020 by 1.5 wte Emotional Wellbeing Practitioners from the Getting Help Team (employed by Berkshire Health Foundation Trust, BHFT).  </a:t>
            </a:r>
          </a:p>
          <a:p>
            <a:pPr marL="0" lvl="0" indent="0" algn="l" rtl="0">
              <a:lnSpc>
                <a:spcPct val="100000"/>
              </a:lnSpc>
              <a:spcBef>
                <a:spcPts val="1200"/>
              </a:spcBef>
              <a:spcAft>
                <a:spcPts val="0"/>
              </a:spcAft>
              <a:buClr>
                <a:schemeClr val="dk1"/>
              </a:buClr>
              <a:buSzPts val="275"/>
              <a:buFont typeface="Arial"/>
              <a:buNone/>
            </a:pPr>
            <a:r>
              <a:rPr lang="en-GB" sz="1200" dirty="0"/>
              <a:t>Support from the team is open to all children and young people attending Windsor and Maidenhead schools (5 to 18 years). </a:t>
            </a:r>
            <a:endParaRPr lang="en-GB" dirty="0"/>
          </a:p>
          <a:p>
            <a:pPr marL="0" lvl="0" indent="0" algn="l" rtl="0">
              <a:lnSpc>
                <a:spcPct val="100000"/>
              </a:lnSpc>
              <a:spcBef>
                <a:spcPts val="1200"/>
              </a:spcBef>
              <a:spcAft>
                <a:spcPts val="0"/>
              </a:spcAft>
              <a:buClr>
                <a:schemeClr val="dk1"/>
              </a:buClr>
              <a:buSzPts val="275"/>
              <a:buFont typeface="Arial"/>
              <a:buNone/>
            </a:pPr>
            <a:r>
              <a:rPr lang="en-GB" sz="1200" dirty="0"/>
              <a:t>The team currently offer Play and Creative Arts Therapy, Dyadic Developmental Psychotherapy, Cognitive Behavioural Therapy (low-Intensity). Alongside this the team offer training for staff, parents and young people, as well as therapeutic groups such as the ‘exam anxiety group’. </a:t>
            </a:r>
          </a:p>
          <a:p>
            <a:pPr marL="0" lvl="0" indent="0" algn="l" rtl="0">
              <a:lnSpc>
                <a:spcPct val="100000"/>
              </a:lnSpc>
              <a:spcBef>
                <a:spcPts val="1200"/>
              </a:spcBef>
              <a:spcAft>
                <a:spcPts val="0"/>
              </a:spcAft>
              <a:buClr>
                <a:schemeClr val="dk1"/>
              </a:buClr>
              <a:buSzPts val="275"/>
              <a:buFont typeface="Arial"/>
              <a:buNone/>
            </a:pPr>
            <a:endParaRPr lang="en-GB" altLang="en-US" sz="1200" dirty="0"/>
          </a:p>
          <a:p>
            <a:pPr marL="0" lvl="0" indent="0" algn="l" rtl="0">
              <a:lnSpc>
                <a:spcPct val="100000"/>
              </a:lnSpc>
              <a:spcBef>
                <a:spcPts val="1200"/>
              </a:spcBef>
              <a:spcAft>
                <a:spcPts val="0"/>
              </a:spcAft>
              <a:buClr>
                <a:schemeClr val="dk1"/>
              </a:buClr>
              <a:buSzPts val="275"/>
              <a:buFont typeface="Arial"/>
              <a:buNone/>
            </a:pPr>
            <a:r>
              <a:rPr lang="en-GB" altLang="en-US" sz="1100" dirty="0"/>
              <a:t>The WB team was set up in response to increasing concerns about the mental health and wellbeing of children &amp; young people (C&amp;YP) and was specifically identified by school audits as an area of need. </a:t>
            </a:r>
          </a:p>
          <a:p>
            <a:pPr algn="just">
              <a:lnSpc>
                <a:spcPct val="90000"/>
              </a:lnSpc>
              <a:spcBef>
                <a:spcPct val="0"/>
              </a:spcBef>
            </a:pPr>
            <a:endParaRPr lang="en-GB" altLang="en-US" sz="1100" dirty="0">
              <a:solidFill>
                <a:srgbClr val="47434F"/>
              </a:solidFill>
            </a:endParaRPr>
          </a:p>
          <a:p>
            <a:pPr>
              <a:spcBef>
                <a:spcPts val="600"/>
              </a:spcBef>
              <a:spcAft>
                <a:spcPts val="100"/>
              </a:spcAft>
            </a:pPr>
            <a:r>
              <a:rPr lang="en-US" altLang="en-US" sz="1100" dirty="0">
                <a:solidFill>
                  <a:srgbClr val="003300"/>
                </a:solidFill>
              </a:rPr>
              <a:t>Interventions offered:</a:t>
            </a:r>
          </a:p>
          <a:p>
            <a:pPr lvl="1">
              <a:buFont typeface="Arial" panose="020B0604020202020204" pitchFamily="34" charset="0"/>
              <a:buChar char="–"/>
            </a:pPr>
            <a:r>
              <a:rPr lang="en-US" altLang="en-US" sz="1100" dirty="0"/>
              <a:t>Individual  short term interventions up to 12 weeks/ 15-20 weeks DDP/CBT – (OCD/PTSD)</a:t>
            </a:r>
            <a:endParaRPr lang="en-GB" altLang="en-US" sz="1100" dirty="0"/>
          </a:p>
          <a:p>
            <a:pPr lvl="1">
              <a:buFont typeface="Arial" panose="020B0604020202020204" pitchFamily="34" charset="0"/>
              <a:buChar char="–"/>
            </a:pPr>
            <a:r>
              <a:rPr lang="en-US" altLang="en-US" sz="1100" dirty="0"/>
              <a:t>Group Work – Mindfulness, Managing Anxiety, Exam Anxiety, Parent Support Groups – Managing Childs anxiety, Braywick Outdoor Nurture Programme. </a:t>
            </a:r>
            <a:endParaRPr lang="en-GB" altLang="en-US" sz="1100" dirty="0"/>
          </a:p>
          <a:p>
            <a:pPr lvl="1">
              <a:buFont typeface="Arial" panose="020B0604020202020204" pitchFamily="34" charset="0"/>
              <a:buChar char="–"/>
            </a:pPr>
            <a:r>
              <a:rPr lang="en-US" altLang="en-US" sz="1100" dirty="0"/>
              <a:t>Emotional Wellbeing Champions  – Anti-Stigma Mental Health Campaigns</a:t>
            </a:r>
            <a:endParaRPr lang="en-GB" altLang="en-US" sz="1100" dirty="0"/>
          </a:p>
          <a:p>
            <a:pPr lvl="1">
              <a:buFont typeface="Arial" panose="020B0604020202020204" pitchFamily="34" charset="0"/>
              <a:buChar char="–"/>
            </a:pPr>
            <a:r>
              <a:rPr lang="en-US" altLang="en-US" sz="1100" dirty="0"/>
              <a:t>Mental Health Training – Parent Seminars, PPEPCare for school staff and other professionals and bespoke training.</a:t>
            </a:r>
            <a:endParaRPr lang="en-GB" altLang="en-US" sz="1100" dirty="0"/>
          </a:p>
          <a:p>
            <a:pPr lvl="1">
              <a:buFont typeface="Arial" panose="020B0604020202020204" pitchFamily="34" charset="0"/>
              <a:buChar char="–"/>
            </a:pPr>
            <a:r>
              <a:rPr lang="en-US" altLang="en-US" sz="1100" dirty="0"/>
              <a:t>Wellbeing Framework – Whole School Approach </a:t>
            </a:r>
          </a:p>
          <a:p>
            <a:pPr lvl="1">
              <a:buFont typeface="Arial" panose="020B0604020202020204" pitchFamily="34" charset="0"/>
              <a:buChar char="–"/>
            </a:pPr>
            <a:r>
              <a:rPr lang="en-GB" altLang="en-US" sz="1100" dirty="0"/>
              <a:t>0.4 of time offered to social care – has been focused on CBT – going through process of change to DDP – including a consultation approach to social workers.  </a:t>
            </a:r>
          </a:p>
          <a:p>
            <a:pPr>
              <a:spcBef>
                <a:spcPts val="600"/>
              </a:spcBef>
              <a:spcAft>
                <a:spcPts val="100"/>
              </a:spcAft>
            </a:pPr>
            <a:endParaRPr lang="en-US" altLang="en-US" sz="1100" dirty="0">
              <a:solidFill>
                <a:srgbClr val="003300"/>
              </a:solidFill>
            </a:endParaRPr>
          </a:p>
          <a:p>
            <a:pPr>
              <a:spcBef>
                <a:spcPts val="600"/>
              </a:spcBef>
              <a:spcAft>
                <a:spcPts val="100"/>
              </a:spcAft>
            </a:pPr>
            <a:r>
              <a:rPr lang="en-US" altLang="en-US" sz="1100" dirty="0">
                <a:solidFill>
                  <a:srgbClr val="003300"/>
                </a:solidFill>
              </a:rPr>
              <a:t>How to access Wellbeing Team support?</a:t>
            </a:r>
          </a:p>
          <a:p>
            <a:pPr lvl="1">
              <a:buFont typeface="Arial" panose="020B0604020202020204" pitchFamily="34" charset="0"/>
              <a:buChar char="–"/>
            </a:pPr>
            <a:r>
              <a:rPr lang="en-US" altLang="en-US" sz="1100" dirty="0"/>
              <a:t>Individual and group support via the Early Help Hub </a:t>
            </a:r>
          </a:p>
          <a:p>
            <a:pPr lvl="1">
              <a:buFont typeface="Arial" panose="020B0604020202020204" pitchFamily="34" charset="0"/>
              <a:buChar char="–"/>
            </a:pPr>
            <a:r>
              <a:rPr lang="en-US" altLang="en-US" sz="1100" dirty="0"/>
              <a:t>Group Work – via the school and link Wellbeing Practitioner</a:t>
            </a:r>
          </a:p>
          <a:p>
            <a:pPr lvl="1">
              <a:buFont typeface="Arial" panose="020B0604020202020204" pitchFamily="34" charset="0"/>
              <a:buChar char="–"/>
            </a:pPr>
            <a:r>
              <a:rPr lang="en-US" altLang="en-US" sz="1100" dirty="0"/>
              <a:t>PPEPCare Training, Emotional Wellbeing Champions – Contact Wellbeing Practitioners for further details and/or referral forms</a:t>
            </a:r>
          </a:p>
          <a:p>
            <a:pPr lvl="1"/>
            <a:endParaRPr lang="en-GB" altLang="en-US" sz="1100" dirty="0"/>
          </a:p>
          <a:p>
            <a:endParaRPr lang="en-GB" altLang="en-US" sz="1100" dirty="0"/>
          </a:p>
          <a:p>
            <a:endParaRPr lang="en-GB" altLang="en-US" sz="110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82B9D-753F-4FD4-BB27-488C70B508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741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u="none" strike="noStrike" dirty="0">
                <a:solidFill>
                  <a:srgbClr val="000000"/>
                </a:solidFill>
                <a:effectLst/>
                <a:latin typeface="Calibri" panose="020F0502020204030204" pitchFamily="34" charset="0"/>
              </a:rPr>
              <a:t>(15 schools 2022/2023)</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82B9D-753F-4FD4-BB27-488C70B508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056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82B9D-753F-4FD4-BB27-488C70B508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166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82B9D-753F-4FD4-BB27-488C70B508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780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Grey Background)">
  <p:cSld name="Title Slide (Grey Background)">
    <p:spTree>
      <p:nvGrpSpPr>
        <p:cNvPr id="1" name="Shape 1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028700" y="2112264"/>
            <a:ext cx="363474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5074920" y="2112266"/>
            <a:ext cx="363474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Thursday, May 18, 2023</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22972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028700" y="2112264"/>
            <a:ext cx="363080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028700" y="3018472"/>
            <a:ext cx="3630807"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5074920" y="2112264"/>
            <a:ext cx="36347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5074920" y="3018472"/>
            <a:ext cx="3630807"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Thursday, May 18, 2023</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35692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Thursday, May 18, 2023</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730077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Thursday, May 18, 2023</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853509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028700" y="987426"/>
            <a:ext cx="2949178" cy="1894511"/>
          </a:xfrm>
        </p:spPr>
        <p:txBody>
          <a:bodyPr anchor="b"/>
          <a:lstStyle>
            <a:lvl1pPr>
              <a:lnSpc>
                <a:spcPct val="100000"/>
              </a:lnSpc>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4238244" y="987426"/>
            <a:ext cx="4265676" cy="4873625"/>
          </a:xfrm>
        </p:spPr>
        <p:txBody>
          <a:bodyPr>
            <a:normAutofit/>
          </a:bodyPr>
          <a:lstStyle>
            <a:lvl1pPr>
              <a:defRPr sz="15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028700" y="3058510"/>
            <a:ext cx="2949178" cy="280254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Thursday, May 18, 2023</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625413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028700" y="987552"/>
            <a:ext cx="2949178" cy="1892808"/>
          </a:xfrm>
        </p:spPr>
        <p:txBody>
          <a:bodyPr anchor="b"/>
          <a:lstStyle>
            <a:lvl1pPr>
              <a:defRPr sz="24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4128989" y="987426"/>
            <a:ext cx="4374932"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028700" y="3033286"/>
            <a:ext cx="2949178" cy="283570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Thursday, May 18, 2023</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77435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Thursday, May 18, 2023</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501121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6543675" y="838900"/>
            <a:ext cx="1971675"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636927" y="838900"/>
            <a:ext cx="5792449"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Thursday, May 18, 2023</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066397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544" y="3955504"/>
            <a:ext cx="7543800" cy="1358007"/>
          </a:xfrm>
        </p:spPr>
        <p:txBody>
          <a:bodyPr anchor="b"/>
          <a:lstStyle>
            <a:lvl1pPr algn="ctr">
              <a:defRPr sz="5400">
                <a:ln>
                  <a:noFill/>
                </a:ln>
                <a:solidFill>
                  <a:srgbClr val="4B4B4B"/>
                </a:solidFill>
              </a:defRPr>
            </a:lvl1pPr>
          </a:lstStyle>
          <a:p>
            <a:r>
              <a:rPr lang="en-US"/>
              <a:t>Click to edit Master title style</a:t>
            </a:r>
            <a:endParaRPr lang="en-US" dirty="0"/>
          </a:p>
        </p:txBody>
      </p:sp>
      <p:sp>
        <p:nvSpPr>
          <p:cNvPr id="3" name="Subtitle 2"/>
          <p:cNvSpPr>
            <a:spLocks noGrp="1"/>
          </p:cNvSpPr>
          <p:nvPr>
            <p:ph type="subTitle" idx="1"/>
          </p:nvPr>
        </p:nvSpPr>
        <p:spPr>
          <a:xfrm>
            <a:off x="1008564" y="5386536"/>
            <a:ext cx="6461760" cy="1066800"/>
          </a:xfrm>
        </p:spPr>
        <p:txBody>
          <a:bodyPr anchor="t">
            <a:normAutofit/>
          </a:bodyPr>
          <a:lstStyle>
            <a:lvl1pPr marL="0" indent="0" algn="ctr">
              <a:buNone/>
              <a:defRPr sz="2000">
                <a:solidFill>
                  <a:srgbClr val="4B4B4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3E3B8A-A4F7-40B7-AEA1-5759A60DE6D3}" type="datetime1">
              <a:rPr lang="en-GB" smtClean="0">
                <a:solidFill>
                  <a:srgbClr val="A9AFB1"/>
                </a:solidFill>
              </a:rPr>
              <a:pPr/>
              <a:t>18/05/2023</a:t>
            </a:fld>
            <a:endParaRPr lang="en-GB" dirty="0">
              <a:solidFill>
                <a:srgbClr val="A9AFB1"/>
              </a:solidFill>
            </a:endParaRPr>
          </a:p>
        </p:txBody>
      </p:sp>
      <p:sp>
        <p:nvSpPr>
          <p:cNvPr id="5" name="Footer Placeholder 4"/>
          <p:cNvSpPr>
            <a:spLocks noGrp="1"/>
          </p:cNvSpPr>
          <p:nvPr>
            <p:ph type="ftr" sz="quarter" idx="11"/>
          </p:nvPr>
        </p:nvSpPr>
        <p:spPr/>
        <p:txBody>
          <a:bodyPr/>
          <a:lstStyle/>
          <a:p>
            <a:endParaRPr lang="en-GB" dirty="0">
              <a:solidFill>
                <a:srgbClr val="A9AFB1"/>
              </a:solidFill>
            </a:endParaRPr>
          </a:p>
        </p:txBody>
      </p:sp>
      <p:sp>
        <p:nvSpPr>
          <p:cNvPr id="6" name="Slide Number Placeholder 5"/>
          <p:cNvSpPr>
            <a:spLocks noGrp="1"/>
          </p:cNvSpPr>
          <p:nvPr>
            <p:ph type="sldNum" sz="quarter" idx="12"/>
          </p:nvPr>
        </p:nvSpPr>
        <p:spPr/>
        <p:txBody>
          <a:bodyPr/>
          <a:lstStyle/>
          <a:p>
            <a:fld id="{A26F57C9-22A2-4853-8828-0823A7D95716}" type="slidenum">
              <a:rPr lang="en-GB" smtClean="0"/>
              <a:pPr/>
              <a:t>‹#›</a:t>
            </a:fld>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6697" y="331716"/>
            <a:ext cx="3425495" cy="3534488"/>
          </a:xfrm>
          <a:prstGeom prst="rect">
            <a:avLst/>
          </a:prstGeom>
        </p:spPr>
      </p:pic>
    </p:spTree>
    <p:extLst>
      <p:ext uri="{BB962C8B-B14F-4D97-AF65-F5344CB8AC3E}">
        <p14:creationId xmlns:p14="http://schemas.microsoft.com/office/powerpoint/2010/main" val="672582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8017312" y="839396"/>
            <a:ext cx="1523255" cy="365760"/>
          </a:xfrm>
        </p:spPr>
        <p:txBody>
          <a:bodyPr/>
          <a:lstStyle/>
          <a:p>
            <a:fld id="{DFBE4BF9-3BC1-43CD-AA5B-26D4D9FC94B6}" type="datetime1">
              <a:rPr lang="en-GB" smtClean="0">
                <a:solidFill>
                  <a:srgbClr val="A9AFB1"/>
                </a:solidFill>
              </a:rPr>
              <a:pPr/>
              <a:t>18/05/2023</a:t>
            </a:fld>
            <a:endParaRPr lang="en-GB" dirty="0">
              <a:solidFill>
                <a:srgbClr val="A9AFB1"/>
              </a:solidFill>
            </a:endParaRPr>
          </a:p>
        </p:txBody>
      </p:sp>
      <p:sp>
        <p:nvSpPr>
          <p:cNvPr id="5" name="Footer Placeholder 4"/>
          <p:cNvSpPr>
            <a:spLocks noGrp="1"/>
          </p:cNvSpPr>
          <p:nvPr>
            <p:ph type="ftr" sz="quarter" idx="11"/>
          </p:nvPr>
        </p:nvSpPr>
        <p:spPr>
          <a:xfrm rot="16200000">
            <a:off x="7595299" y="2784664"/>
            <a:ext cx="2367281" cy="365760"/>
          </a:xfrm>
        </p:spPr>
        <p:txBody>
          <a:bodyPr/>
          <a:lstStyle/>
          <a:p>
            <a:endParaRPr lang="en-GB" dirty="0">
              <a:solidFill>
                <a:srgbClr val="A9AFB1"/>
              </a:solidFill>
            </a:endParaRPr>
          </a:p>
        </p:txBody>
      </p:sp>
      <p:sp>
        <p:nvSpPr>
          <p:cNvPr id="6" name="Slide Number Placeholder 5"/>
          <p:cNvSpPr>
            <a:spLocks noGrp="1"/>
          </p:cNvSpPr>
          <p:nvPr>
            <p:ph type="sldNum" sz="quarter" idx="12"/>
          </p:nvPr>
        </p:nvSpPr>
        <p:spPr/>
        <p:txBody>
          <a:bodyPr/>
          <a:lstStyle/>
          <a:p>
            <a:fld id="{A26F57C9-22A2-4853-8828-0823A7D95716}" type="slidenum">
              <a:rPr lang="en-GB" smtClean="0"/>
              <a:pPr/>
              <a:t>‹#›</a:t>
            </a:fld>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314" y="257081"/>
            <a:ext cx="1189845" cy="1227703"/>
          </a:xfrm>
          <a:prstGeom prst="rect">
            <a:avLst/>
          </a:prstGeom>
        </p:spPr>
      </p:pic>
      <p:cxnSp>
        <p:nvCxnSpPr>
          <p:cNvPr id="8" name="Straight Connector 7"/>
          <p:cNvCxnSpPr/>
          <p:nvPr/>
        </p:nvCxnSpPr>
        <p:spPr>
          <a:xfrm>
            <a:off x="439483" y="1556792"/>
            <a:ext cx="7660909" cy="0"/>
          </a:xfrm>
          <a:prstGeom prst="line">
            <a:avLst/>
          </a:prstGeom>
          <a:ln>
            <a:solidFill>
              <a:srgbClr val="7C85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91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ullets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7879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EA3606-76B5-48B3-A8DA-8B4CE85E25A5}" type="datetime1">
              <a:rPr lang="en-GB" smtClean="0">
                <a:solidFill>
                  <a:srgbClr val="A9AFB1"/>
                </a:solidFill>
              </a:rPr>
              <a:pPr/>
              <a:t>18/05/2023</a:t>
            </a:fld>
            <a:endParaRPr lang="en-GB" dirty="0">
              <a:solidFill>
                <a:srgbClr val="A9AFB1"/>
              </a:solidFill>
            </a:endParaRPr>
          </a:p>
        </p:txBody>
      </p:sp>
      <p:sp>
        <p:nvSpPr>
          <p:cNvPr id="5" name="Footer Placeholder 4"/>
          <p:cNvSpPr>
            <a:spLocks noGrp="1"/>
          </p:cNvSpPr>
          <p:nvPr>
            <p:ph type="ftr" sz="quarter" idx="11"/>
          </p:nvPr>
        </p:nvSpPr>
        <p:spPr/>
        <p:txBody>
          <a:bodyPr/>
          <a:lstStyle/>
          <a:p>
            <a:endParaRPr lang="en-GB" dirty="0">
              <a:solidFill>
                <a:srgbClr val="A9AFB1"/>
              </a:solidFill>
            </a:endParaRPr>
          </a:p>
        </p:txBody>
      </p:sp>
      <p:sp>
        <p:nvSpPr>
          <p:cNvPr id="6" name="Slide Number Placeholder 5"/>
          <p:cNvSpPr>
            <a:spLocks noGrp="1"/>
          </p:cNvSpPr>
          <p:nvPr>
            <p:ph type="sldNum" sz="quarter" idx="12"/>
          </p:nvPr>
        </p:nvSpPr>
        <p:spPr/>
        <p:txBody>
          <a:bodyPr/>
          <a:lstStyle/>
          <a:p>
            <a:fld id="{A26F57C9-22A2-4853-8828-0823A7D95716}" type="slidenum">
              <a:rPr lang="en-GB" smtClean="0"/>
              <a:pPr/>
              <a:t>‹#›</a:t>
            </a:fld>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314" y="257081"/>
            <a:ext cx="1189845" cy="1227703"/>
          </a:xfrm>
          <a:prstGeom prst="rect">
            <a:avLst/>
          </a:prstGeom>
        </p:spPr>
      </p:pic>
      <p:cxnSp>
        <p:nvCxnSpPr>
          <p:cNvPr id="8" name="Straight Connector 7"/>
          <p:cNvCxnSpPr/>
          <p:nvPr/>
        </p:nvCxnSpPr>
        <p:spPr>
          <a:xfrm>
            <a:off x="439483" y="1556792"/>
            <a:ext cx="7660909" cy="0"/>
          </a:xfrm>
          <a:prstGeom prst="line">
            <a:avLst/>
          </a:prstGeom>
          <a:ln>
            <a:solidFill>
              <a:srgbClr val="7C85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823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00808"/>
            <a:ext cx="3657600" cy="4425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700808"/>
            <a:ext cx="3657600" cy="4425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4E0E1C-7BE2-472B-BE7D-062942767B29}" type="datetime1">
              <a:rPr lang="en-GB" smtClean="0">
                <a:solidFill>
                  <a:srgbClr val="A9AFB1"/>
                </a:solidFill>
              </a:rPr>
              <a:pPr/>
              <a:t>18/05/2023</a:t>
            </a:fld>
            <a:endParaRPr lang="en-GB" dirty="0">
              <a:solidFill>
                <a:srgbClr val="A9AFB1"/>
              </a:solidFill>
            </a:endParaRPr>
          </a:p>
        </p:txBody>
      </p:sp>
      <p:sp>
        <p:nvSpPr>
          <p:cNvPr id="6" name="Footer Placeholder 5"/>
          <p:cNvSpPr>
            <a:spLocks noGrp="1"/>
          </p:cNvSpPr>
          <p:nvPr>
            <p:ph type="ftr" sz="quarter" idx="11"/>
          </p:nvPr>
        </p:nvSpPr>
        <p:spPr/>
        <p:txBody>
          <a:bodyPr/>
          <a:lstStyle/>
          <a:p>
            <a:endParaRPr lang="en-GB" dirty="0">
              <a:solidFill>
                <a:srgbClr val="A9AFB1"/>
              </a:solidFill>
            </a:endParaRPr>
          </a:p>
        </p:txBody>
      </p:sp>
      <p:sp>
        <p:nvSpPr>
          <p:cNvPr id="7" name="Slide Number Placeholder 6"/>
          <p:cNvSpPr>
            <a:spLocks noGrp="1"/>
          </p:cNvSpPr>
          <p:nvPr>
            <p:ph type="sldNum" sz="quarter" idx="12"/>
          </p:nvPr>
        </p:nvSpPr>
        <p:spPr/>
        <p:txBody>
          <a:bodyPr/>
          <a:lstStyle/>
          <a:p>
            <a:fld id="{A26F57C9-22A2-4853-8828-0823A7D95716}" type="slidenum">
              <a:rPr lang="en-GB" smtClean="0"/>
              <a:pPr/>
              <a:t>‹#›</a:t>
            </a:fld>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314" y="257081"/>
            <a:ext cx="1189845" cy="1227703"/>
          </a:xfrm>
          <a:prstGeom prst="rect">
            <a:avLst/>
          </a:prstGeom>
        </p:spPr>
      </p:pic>
      <p:cxnSp>
        <p:nvCxnSpPr>
          <p:cNvPr id="9" name="Straight Connector 8"/>
          <p:cNvCxnSpPr/>
          <p:nvPr/>
        </p:nvCxnSpPr>
        <p:spPr>
          <a:xfrm>
            <a:off x="439483" y="1556792"/>
            <a:ext cx="7660909" cy="0"/>
          </a:xfrm>
          <a:prstGeom prst="line">
            <a:avLst/>
          </a:prstGeom>
          <a:ln>
            <a:solidFill>
              <a:srgbClr val="7C85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068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700808"/>
            <a:ext cx="3657600" cy="576063"/>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76871"/>
            <a:ext cx="3657600" cy="38492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700808"/>
            <a:ext cx="3657600" cy="576063"/>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276871"/>
            <a:ext cx="3657600" cy="38492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84BEFD-3E2A-4E3D-9D04-7C104F0A08AF}" type="datetime1">
              <a:rPr lang="en-GB" smtClean="0">
                <a:solidFill>
                  <a:srgbClr val="A9AFB1"/>
                </a:solidFill>
              </a:rPr>
              <a:pPr/>
              <a:t>18/05/2023</a:t>
            </a:fld>
            <a:endParaRPr lang="en-GB" dirty="0">
              <a:solidFill>
                <a:srgbClr val="A9AFB1"/>
              </a:solidFill>
            </a:endParaRPr>
          </a:p>
        </p:txBody>
      </p:sp>
      <p:sp>
        <p:nvSpPr>
          <p:cNvPr id="8" name="Footer Placeholder 7"/>
          <p:cNvSpPr>
            <a:spLocks noGrp="1"/>
          </p:cNvSpPr>
          <p:nvPr>
            <p:ph type="ftr" sz="quarter" idx="11"/>
          </p:nvPr>
        </p:nvSpPr>
        <p:spPr/>
        <p:txBody>
          <a:bodyPr/>
          <a:lstStyle/>
          <a:p>
            <a:endParaRPr lang="en-GB" dirty="0">
              <a:solidFill>
                <a:srgbClr val="A9AFB1"/>
              </a:solidFill>
            </a:endParaRPr>
          </a:p>
        </p:txBody>
      </p:sp>
      <p:sp>
        <p:nvSpPr>
          <p:cNvPr id="9" name="Slide Number Placeholder 8"/>
          <p:cNvSpPr>
            <a:spLocks noGrp="1"/>
          </p:cNvSpPr>
          <p:nvPr>
            <p:ph type="sldNum" sz="quarter" idx="12"/>
          </p:nvPr>
        </p:nvSpPr>
        <p:spPr/>
        <p:txBody>
          <a:bodyPr/>
          <a:lstStyle/>
          <a:p>
            <a:fld id="{A26F57C9-22A2-4853-8828-0823A7D95716}" type="slidenum">
              <a:rPr lang="en-GB" smtClean="0"/>
              <a:pPr/>
              <a:t>‹#›</a:t>
            </a:fld>
            <a:endParaRPr lang="en-GB"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314" y="257081"/>
            <a:ext cx="1189845" cy="1227703"/>
          </a:xfrm>
          <a:prstGeom prst="rect">
            <a:avLst/>
          </a:prstGeom>
        </p:spPr>
      </p:pic>
      <p:cxnSp>
        <p:nvCxnSpPr>
          <p:cNvPr id="11" name="Straight Connector 10"/>
          <p:cNvCxnSpPr/>
          <p:nvPr/>
        </p:nvCxnSpPr>
        <p:spPr>
          <a:xfrm>
            <a:off x="439483" y="1556792"/>
            <a:ext cx="7660909" cy="0"/>
          </a:xfrm>
          <a:prstGeom prst="line">
            <a:avLst/>
          </a:prstGeom>
          <a:ln>
            <a:solidFill>
              <a:srgbClr val="7C85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380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C0FA5-9562-4073-BCF8-3014E4503187}" type="datetime1">
              <a:rPr lang="en-GB" smtClean="0">
                <a:solidFill>
                  <a:srgbClr val="A9AFB1"/>
                </a:solidFill>
              </a:rPr>
              <a:pPr/>
              <a:t>18/05/2023</a:t>
            </a:fld>
            <a:endParaRPr lang="en-GB" dirty="0">
              <a:solidFill>
                <a:srgbClr val="A9AFB1"/>
              </a:solidFill>
            </a:endParaRPr>
          </a:p>
        </p:txBody>
      </p:sp>
      <p:sp>
        <p:nvSpPr>
          <p:cNvPr id="4" name="Footer Placeholder 3"/>
          <p:cNvSpPr>
            <a:spLocks noGrp="1"/>
          </p:cNvSpPr>
          <p:nvPr>
            <p:ph type="ftr" sz="quarter" idx="11"/>
          </p:nvPr>
        </p:nvSpPr>
        <p:spPr/>
        <p:txBody>
          <a:bodyPr/>
          <a:lstStyle/>
          <a:p>
            <a:endParaRPr lang="en-GB" dirty="0">
              <a:solidFill>
                <a:srgbClr val="A9AFB1"/>
              </a:solidFill>
            </a:endParaRPr>
          </a:p>
        </p:txBody>
      </p:sp>
      <p:sp>
        <p:nvSpPr>
          <p:cNvPr id="5" name="Slide Number Placeholder 4"/>
          <p:cNvSpPr>
            <a:spLocks noGrp="1"/>
          </p:cNvSpPr>
          <p:nvPr>
            <p:ph type="sldNum" sz="quarter" idx="12"/>
          </p:nvPr>
        </p:nvSpPr>
        <p:spPr/>
        <p:txBody>
          <a:bodyPr/>
          <a:lstStyle/>
          <a:p>
            <a:fld id="{A26F57C9-22A2-4853-8828-0823A7D95716}" type="slidenum">
              <a:rPr lang="en-GB" smtClean="0"/>
              <a:pPr/>
              <a:t>‹#›</a:t>
            </a:fld>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314" y="257081"/>
            <a:ext cx="1189845" cy="1227703"/>
          </a:xfrm>
          <a:prstGeom prst="rect">
            <a:avLst/>
          </a:prstGeom>
        </p:spPr>
      </p:pic>
      <p:cxnSp>
        <p:nvCxnSpPr>
          <p:cNvPr id="7" name="Straight Connector 6"/>
          <p:cNvCxnSpPr/>
          <p:nvPr/>
        </p:nvCxnSpPr>
        <p:spPr>
          <a:xfrm>
            <a:off x="439483" y="1556792"/>
            <a:ext cx="7660909" cy="0"/>
          </a:xfrm>
          <a:prstGeom prst="line">
            <a:avLst/>
          </a:prstGeom>
          <a:ln>
            <a:solidFill>
              <a:srgbClr val="7C85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215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0978AC-F1DD-4420-9B17-D028D8FF401D}" type="datetime1">
              <a:rPr lang="en-GB" smtClean="0">
                <a:solidFill>
                  <a:srgbClr val="A9AFB1"/>
                </a:solidFill>
              </a:rPr>
              <a:pPr/>
              <a:t>18/05/2023</a:t>
            </a:fld>
            <a:endParaRPr lang="en-GB" dirty="0">
              <a:solidFill>
                <a:srgbClr val="A9AFB1"/>
              </a:solidFill>
            </a:endParaRPr>
          </a:p>
        </p:txBody>
      </p:sp>
      <p:sp>
        <p:nvSpPr>
          <p:cNvPr id="3" name="Footer Placeholder 2"/>
          <p:cNvSpPr>
            <a:spLocks noGrp="1"/>
          </p:cNvSpPr>
          <p:nvPr>
            <p:ph type="ftr" sz="quarter" idx="11"/>
          </p:nvPr>
        </p:nvSpPr>
        <p:spPr/>
        <p:txBody>
          <a:bodyPr/>
          <a:lstStyle/>
          <a:p>
            <a:endParaRPr lang="en-GB" dirty="0">
              <a:solidFill>
                <a:srgbClr val="A9AFB1"/>
              </a:solidFill>
            </a:endParaRPr>
          </a:p>
        </p:txBody>
      </p:sp>
      <p:sp>
        <p:nvSpPr>
          <p:cNvPr id="4" name="Slide Number Placeholder 3"/>
          <p:cNvSpPr>
            <a:spLocks noGrp="1"/>
          </p:cNvSpPr>
          <p:nvPr>
            <p:ph type="sldNum" sz="quarter" idx="12"/>
          </p:nvPr>
        </p:nvSpPr>
        <p:spPr/>
        <p:txBody>
          <a:bodyPr/>
          <a:lstStyle/>
          <a:p>
            <a:fld id="{A26F57C9-22A2-4853-8828-0823A7D95716}" type="slidenum">
              <a:rPr lang="en-GB" smtClean="0"/>
              <a:pPr/>
              <a:t>‹#›</a:t>
            </a:fld>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314" y="257081"/>
            <a:ext cx="1189845" cy="1227703"/>
          </a:xfrm>
          <a:prstGeom prst="rect">
            <a:avLst/>
          </a:prstGeom>
        </p:spPr>
      </p:pic>
      <p:cxnSp>
        <p:nvCxnSpPr>
          <p:cNvPr id="6" name="Straight Connector 5"/>
          <p:cNvCxnSpPr/>
          <p:nvPr/>
        </p:nvCxnSpPr>
        <p:spPr>
          <a:xfrm>
            <a:off x="439483" y="1556792"/>
            <a:ext cx="7660909" cy="0"/>
          </a:xfrm>
          <a:prstGeom prst="line">
            <a:avLst/>
          </a:prstGeom>
          <a:ln>
            <a:solidFill>
              <a:srgbClr val="7C85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474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68D21C-1155-4754-901B-9DE3C18D56F2}" type="datetime1">
              <a:rPr lang="en-GB" smtClean="0"/>
              <a:t>18/05/2023</a:t>
            </a:fld>
            <a:endParaRPr lang="en-GB" dirty="0"/>
          </a:p>
        </p:txBody>
      </p:sp>
      <p:sp>
        <p:nvSpPr>
          <p:cNvPr id="5" name="Footer Placeholder 4"/>
          <p:cNvSpPr>
            <a:spLocks noGrp="1"/>
          </p:cNvSpPr>
          <p:nvPr>
            <p:ph type="ftr" sz="quarter" idx="11"/>
          </p:nvPr>
        </p:nvSpPr>
        <p:spPr/>
        <p:txBody>
          <a:bodyPr/>
          <a:lstStyle/>
          <a:p>
            <a:r>
              <a:rPr lang="en-US" dirty="0"/>
              <a:t>Partnership of the Clinical Commissioning Groups for East Berkshire, Surrey Heath and North East Hampshire and Farnham </a:t>
            </a:r>
            <a:endParaRPr lang="en-GB" dirty="0"/>
          </a:p>
        </p:txBody>
      </p:sp>
      <p:sp>
        <p:nvSpPr>
          <p:cNvPr id="6" name="Slide Number Placeholder 5"/>
          <p:cNvSpPr>
            <a:spLocks noGrp="1"/>
          </p:cNvSpPr>
          <p:nvPr>
            <p:ph type="sldNum" sz="quarter" idx="12"/>
          </p:nvPr>
        </p:nvSpPr>
        <p:spPr/>
        <p:txBody>
          <a:bodyPr/>
          <a:lstStyle/>
          <a:p>
            <a:fld id="{35698854-CF93-46A0-ACF4-22D0A3567800}" type="slidenum">
              <a:rPr lang="en-GB" smtClean="0"/>
              <a:t>‹#›</a:t>
            </a:fld>
            <a:endParaRPr lang="en-GB" dirty="0"/>
          </a:p>
        </p:txBody>
      </p:sp>
    </p:spTree>
    <p:extLst>
      <p:ext uri="{BB962C8B-B14F-4D97-AF65-F5344CB8AC3E}">
        <p14:creationId xmlns:p14="http://schemas.microsoft.com/office/powerpoint/2010/main" val="2506394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9E8B52D-2AF1-4B95-81E0-EE50BCBDE739}" type="datetime1">
              <a:rPr lang="en-GB" smtClean="0"/>
              <a:t>18/05/2023</a:t>
            </a:fld>
            <a:endParaRPr lang="en-GB" dirty="0"/>
          </a:p>
        </p:txBody>
      </p:sp>
      <p:sp>
        <p:nvSpPr>
          <p:cNvPr id="5" name="Footer Placeholder 4"/>
          <p:cNvSpPr>
            <a:spLocks noGrp="1"/>
          </p:cNvSpPr>
          <p:nvPr>
            <p:ph type="ftr" sz="quarter" idx="11"/>
          </p:nvPr>
        </p:nvSpPr>
        <p:spPr/>
        <p:txBody>
          <a:bodyPr/>
          <a:lstStyle/>
          <a:p>
            <a:r>
              <a:rPr lang="en-US" dirty="0"/>
              <a:t>Partnership of the Clinical Commissioning Groups for East Berkshire, Surrey Heath and North East Hampshire and Farnham </a:t>
            </a:r>
            <a:endParaRPr lang="en-GB" dirty="0"/>
          </a:p>
        </p:txBody>
      </p:sp>
      <p:sp>
        <p:nvSpPr>
          <p:cNvPr id="6" name="Slide Number Placeholder 5"/>
          <p:cNvSpPr>
            <a:spLocks noGrp="1"/>
          </p:cNvSpPr>
          <p:nvPr>
            <p:ph type="sldNum" sz="quarter" idx="12"/>
          </p:nvPr>
        </p:nvSpPr>
        <p:spPr/>
        <p:txBody>
          <a:bodyPr/>
          <a:lstStyle/>
          <a:p>
            <a:fld id="{35698854-CF93-46A0-ACF4-22D0A3567800}" type="slidenum">
              <a:rPr lang="en-GB" smtClean="0"/>
              <a:t>‹#›</a:t>
            </a:fld>
            <a:endParaRPr lang="en-GB" dirty="0"/>
          </a:p>
        </p:txBody>
      </p:sp>
    </p:spTree>
    <p:extLst>
      <p:ext uri="{BB962C8B-B14F-4D97-AF65-F5344CB8AC3E}">
        <p14:creationId xmlns:p14="http://schemas.microsoft.com/office/powerpoint/2010/main" val="865187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9AFEE7-B37A-4327-A0B4-BF6A66D48BFA}" type="datetime1">
              <a:rPr lang="en-GB" smtClean="0"/>
              <a:t>18/05/2023</a:t>
            </a:fld>
            <a:endParaRPr lang="en-GB" dirty="0"/>
          </a:p>
        </p:txBody>
      </p:sp>
      <p:sp>
        <p:nvSpPr>
          <p:cNvPr id="5" name="Footer Placeholder 4"/>
          <p:cNvSpPr>
            <a:spLocks noGrp="1"/>
          </p:cNvSpPr>
          <p:nvPr>
            <p:ph type="ftr" sz="quarter" idx="11"/>
          </p:nvPr>
        </p:nvSpPr>
        <p:spPr/>
        <p:txBody>
          <a:bodyPr/>
          <a:lstStyle/>
          <a:p>
            <a:r>
              <a:rPr lang="en-US" dirty="0"/>
              <a:t>Partnership of the Clinical Commissioning Groups for East Berkshire, Surrey Heath and North East Hampshire and Farnham </a:t>
            </a:r>
            <a:endParaRPr lang="en-GB" dirty="0"/>
          </a:p>
        </p:txBody>
      </p:sp>
      <p:sp>
        <p:nvSpPr>
          <p:cNvPr id="6" name="Slide Number Placeholder 5"/>
          <p:cNvSpPr>
            <a:spLocks noGrp="1"/>
          </p:cNvSpPr>
          <p:nvPr>
            <p:ph type="sldNum" sz="quarter" idx="12"/>
          </p:nvPr>
        </p:nvSpPr>
        <p:spPr/>
        <p:txBody>
          <a:bodyPr/>
          <a:lstStyle/>
          <a:p>
            <a:fld id="{35698854-CF93-46A0-ACF4-22D0A3567800}" type="slidenum">
              <a:rPr lang="en-GB" smtClean="0"/>
              <a:t>‹#›</a:t>
            </a:fld>
            <a:endParaRPr lang="en-GB" dirty="0"/>
          </a:p>
        </p:txBody>
      </p:sp>
    </p:spTree>
    <p:extLst>
      <p:ext uri="{BB962C8B-B14F-4D97-AF65-F5344CB8AC3E}">
        <p14:creationId xmlns:p14="http://schemas.microsoft.com/office/powerpoint/2010/main" val="497845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BD319B6-FCA6-4F73-8762-F425A9AD3DDA}" type="datetime1">
              <a:rPr lang="en-GB" smtClean="0"/>
              <a:t>18/05/2023</a:t>
            </a:fld>
            <a:endParaRPr lang="en-GB" dirty="0"/>
          </a:p>
        </p:txBody>
      </p:sp>
      <p:sp>
        <p:nvSpPr>
          <p:cNvPr id="6" name="Footer Placeholder 5"/>
          <p:cNvSpPr>
            <a:spLocks noGrp="1"/>
          </p:cNvSpPr>
          <p:nvPr>
            <p:ph type="ftr" sz="quarter" idx="11"/>
          </p:nvPr>
        </p:nvSpPr>
        <p:spPr/>
        <p:txBody>
          <a:bodyPr/>
          <a:lstStyle/>
          <a:p>
            <a:r>
              <a:rPr lang="en-US" dirty="0"/>
              <a:t>Partnership of the Clinical Commissioning Groups for East Berkshire, Surrey Heath and North East Hampshire and Farnham </a:t>
            </a:r>
            <a:endParaRPr lang="en-GB" dirty="0"/>
          </a:p>
        </p:txBody>
      </p:sp>
      <p:sp>
        <p:nvSpPr>
          <p:cNvPr id="7" name="Slide Number Placeholder 6"/>
          <p:cNvSpPr>
            <a:spLocks noGrp="1"/>
          </p:cNvSpPr>
          <p:nvPr>
            <p:ph type="sldNum" sz="quarter" idx="12"/>
          </p:nvPr>
        </p:nvSpPr>
        <p:spPr/>
        <p:txBody>
          <a:bodyPr/>
          <a:lstStyle/>
          <a:p>
            <a:fld id="{35698854-CF93-46A0-ACF4-22D0A3567800}" type="slidenum">
              <a:rPr lang="en-GB" smtClean="0"/>
              <a:t>‹#›</a:t>
            </a:fld>
            <a:endParaRPr lang="en-GB" dirty="0"/>
          </a:p>
        </p:txBody>
      </p:sp>
    </p:spTree>
    <p:extLst>
      <p:ext uri="{BB962C8B-B14F-4D97-AF65-F5344CB8AC3E}">
        <p14:creationId xmlns:p14="http://schemas.microsoft.com/office/powerpoint/2010/main" val="3459430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AFA9C40-E8B2-4ADD-9C97-1434335FEACC}" type="datetime1">
              <a:rPr lang="en-GB" smtClean="0"/>
              <a:t>18/05/2023</a:t>
            </a:fld>
            <a:endParaRPr lang="en-GB" dirty="0"/>
          </a:p>
        </p:txBody>
      </p:sp>
      <p:sp>
        <p:nvSpPr>
          <p:cNvPr id="8" name="Footer Placeholder 7"/>
          <p:cNvSpPr>
            <a:spLocks noGrp="1"/>
          </p:cNvSpPr>
          <p:nvPr>
            <p:ph type="ftr" sz="quarter" idx="11"/>
          </p:nvPr>
        </p:nvSpPr>
        <p:spPr/>
        <p:txBody>
          <a:bodyPr/>
          <a:lstStyle/>
          <a:p>
            <a:r>
              <a:rPr lang="en-US" dirty="0"/>
              <a:t>Partnership of the Clinical Commissioning Groups for East Berkshire, Surrey Heath and North East Hampshire and Farnham </a:t>
            </a:r>
            <a:endParaRPr lang="en-GB" dirty="0"/>
          </a:p>
        </p:txBody>
      </p:sp>
      <p:sp>
        <p:nvSpPr>
          <p:cNvPr id="9" name="Slide Number Placeholder 8"/>
          <p:cNvSpPr>
            <a:spLocks noGrp="1"/>
          </p:cNvSpPr>
          <p:nvPr>
            <p:ph type="sldNum" sz="quarter" idx="12"/>
          </p:nvPr>
        </p:nvSpPr>
        <p:spPr/>
        <p:txBody>
          <a:bodyPr/>
          <a:lstStyle/>
          <a:p>
            <a:fld id="{35698854-CF93-46A0-ACF4-22D0A3567800}" type="slidenum">
              <a:rPr lang="en-GB" smtClean="0"/>
              <a:t>‹#›</a:t>
            </a:fld>
            <a:endParaRPr lang="en-GB" dirty="0"/>
          </a:p>
        </p:txBody>
      </p:sp>
    </p:spTree>
    <p:extLst>
      <p:ext uri="{BB962C8B-B14F-4D97-AF65-F5344CB8AC3E}">
        <p14:creationId xmlns:p14="http://schemas.microsoft.com/office/powerpoint/2010/main" val="82610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ain title – with logo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59" y="0"/>
            <a:ext cx="9139486" cy="6858000"/>
          </a:xfrm>
          <a:prstGeom prst="rect">
            <a:avLst/>
          </a:prstGeom>
        </p:spPr>
      </p:pic>
    </p:spTree>
    <p:extLst>
      <p:ext uri="{BB962C8B-B14F-4D97-AF65-F5344CB8AC3E}">
        <p14:creationId xmlns:p14="http://schemas.microsoft.com/office/powerpoint/2010/main" val="1305479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93EE680-0E74-47E5-ACB9-72DD8B5FE11B}" type="datetime1">
              <a:rPr lang="en-GB" smtClean="0"/>
              <a:t>18/05/2023</a:t>
            </a:fld>
            <a:endParaRPr lang="en-GB" dirty="0"/>
          </a:p>
        </p:txBody>
      </p:sp>
      <p:sp>
        <p:nvSpPr>
          <p:cNvPr id="4" name="Footer Placeholder 3"/>
          <p:cNvSpPr>
            <a:spLocks noGrp="1"/>
          </p:cNvSpPr>
          <p:nvPr>
            <p:ph type="ftr" sz="quarter" idx="11"/>
          </p:nvPr>
        </p:nvSpPr>
        <p:spPr/>
        <p:txBody>
          <a:bodyPr/>
          <a:lstStyle/>
          <a:p>
            <a:r>
              <a:rPr lang="en-US" dirty="0"/>
              <a:t>Partnership of the Clinical Commissioning Groups for East Berkshire, Surrey Heath and North East Hampshire and Farnham </a:t>
            </a:r>
            <a:endParaRPr lang="en-GB" dirty="0"/>
          </a:p>
        </p:txBody>
      </p:sp>
      <p:sp>
        <p:nvSpPr>
          <p:cNvPr id="5" name="Slide Number Placeholder 4"/>
          <p:cNvSpPr>
            <a:spLocks noGrp="1"/>
          </p:cNvSpPr>
          <p:nvPr>
            <p:ph type="sldNum" sz="quarter" idx="12"/>
          </p:nvPr>
        </p:nvSpPr>
        <p:spPr/>
        <p:txBody>
          <a:bodyPr/>
          <a:lstStyle/>
          <a:p>
            <a:fld id="{35698854-CF93-46A0-ACF4-22D0A3567800}" type="slidenum">
              <a:rPr lang="en-GB" smtClean="0"/>
              <a:t>‹#›</a:t>
            </a:fld>
            <a:endParaRPr lang="en-GB" dirty="0"/>
          </a:p>
        </p:txBody>
      </p:sp>
    </p:spTree>
    <p:extLst>
      <p:ext uri="{BB962C8B-B14F-4D97-AF65-F5344CB8AC3E}">
        <p14:creationId xmlns:p14="http://schemas.microsoft.com/office/powerpoint/2010/main" val="1771371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697863-DDF4-48CE-BCC7-43BDE0006340}" type="datetime1">
              <a:rPr lang="en-GB" smtClean="0"/>
              <a:t>18/05/2023</a:t>
            </a:fld>
            <a:endParaRPr lang="en-GB" dirty="0"/>
          </a:p>
        </p:txBody>
      </p:sp>
      <p:sp>
        <p:nvSpPr>
          <p:cNvPr id="3" name="Footer Placeholder 2"/>
          <p:cNvSpPr>
            <a:spLocks noGrp="1"/>
          </p:cNvSpPr>
          <p:nvPr>
            <p:ph type="ftr" sz="quarter" idx="11"/>
          </p:nvPr>
        </p:nvSpPr>
        <p:spPr/>
        <p:txBody>
          <a:bodyPr/>
          <a:lstStyle/>
          <a:p>
            <a:r>
              <a:rPr lang="en-US" dirty="0"/>
              <a:t>Partnership of the Clinical Commissioning Groups for East Berkshire, Surrey Heath and North East Hampshire and Farnham </a:t>
            </a:r>
            <a:endParaRPr lang="en-GB" dirty="0"/>
          </a:p>
        </p:txBody>
      </p:sp>
      <p:sp>
        <p:nvSpPr>
          <p:cNvPr id="4" name="Slide Number Placeholder 3"/>
          <p:cNvSpPr>
            <a:spLocks noGrp="1"/>
          </p:cNvSpPr>
          <p:nvPr>
            <p:ph type="sldNum" sz="quarter" idx="12"/>
          </p:nvPr>
        </p:nvSpPr>
        <p:spPr/>
        <p:txBody>
          <a:bodyPr/>
          <a:lstStyle/>
          <a:p>
            <a:fld id="{35698854-CF93-46A0-ACF4-22D0A3567800}" type="slidenum">
              <a:rPr lang="en-GB" smtClean="0"/>
              <a:t>‹#›</a:t>
            </a:fld>
            <a:endParaRPr lang="en-GB" dirty="0"/>
          </a:p>
        </p:txBody>
      </p:sp>
    </p:spTree>
    <p:extLst>
      <p:ext uri="{BB962C8B-B14F-4D97-AF65-F5344CB8AC3E}">
        <p14:creationId xmlns:p14="http://schemas.microsoft.com/office/powerpoint/2010/main" val="4008160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0D793FA-E6B1-4BD6-816A-37C4C3116EAB}" type="datetime1">
              <a:rPr lang="en-GB" smtClean="0"/>
              <a:t>18/05/2023</a:t>
            </a:fld>
            <a:endParaRPr lang="en-GB" dirty="0"/>
          </a:p>
        </p:txBody>
      </p:sp>
      <p:sp>
        <p:nvSpPr>
          <p:cNvPr id="6" name="Footer Placeholder 5"/>
          <p:cNvSpPr>
            <a:spLocks noGrp="1"/>
          </p:cNvSpPr>
          <p:nvPr>
            <p:ph type="ftr" sz="quarter" idx="11"/>
          </p:nvPr>
        </p:nvSpPr>
        <p:spPr/>
        <p:txBody>
          <a:bodyPr/>
          <a:lstStyle/>
          <a:p>
            <a:r>
              <a:rPr lang="en-US" dirty="0"/>
              <a:t>Partnership of the Clinical Commissioning Groups for East Berkshire, Surrey Heath and North East Hampshire and Farnham </a:t>
            </a:r>
            <a:endParaRPr lang="en-GB" dirty="0"/>
          </a:p>
        </p:txBody>
      </p:sp>
      <p:sp>
        <p:nvSpPr>
          <p:cNvPr id="7" name="Slide Number Placeholder 6"/>
          <p:cNvSpPr>
            <a:spLocks noGrp="1"/>
          </p:cNvSpPr>
          <p:nvPr>
            <p:ph type="sldNum" sz="quarter" idx="12"/>
          </p:nvPr>
        </p:nvSpPr>
        <p:spPr/>
        <p:txBody>
          <a:bodyPr/>
          <a:lstStyle/>
          <a:p>
            <a:fld id="{35698854-CF93-46A0-ACF4-22D0A3567800}" type="slidenum">
              <a:rPr lang="en-GB" smtClean="0"/>
              <a:t>‹#›</a:t>
            </a:fld>
            <a:endParaRPr lang="en-GB" dirty="0"/>
          </a:p>
        </p:txBody>
      </p:sp>
    </p:spTree>
    <p:extLst>
      <p:ext uri="{BB962C8B-B14F-4D97-AF65-F5344CB8AC3E}">
        <p14:creationId xmlns:p14="http://schemas.microsoft.com/office/powerpoint/2010/main" val="1858031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7851AA5-6AE4-43BA-8B1D-789140505663}" type="datetime1">
              <a:rPr lang="en-GB" smtClean="0"/>
              <a:t>18/05/2023</a:t>
            </a:fld>
            <a:endParaRPr lang="en-GB" dirty="0"/>
          </a:p>
        </p:txBody>
      </p:sp>
      <p:sp>
        <p:nvSpPr>
          <p:cNvPr id="6" name="Footer Placeholder 5"/>
          <p:cNvSpPr>
            <a:spLocks noGrp="1"/>
          </p:cNvSpPr>
          <p:nvPr>
            <p:ph type="ftr" sz="quarter" idx="11"/>
          </p:nvPr>
        </p:nvSpPr>
        <p:spPr/>
        <p:txBody>
          <a:bodyPr/>
          <a:lstStyle/>
          <a:p>
            <a:r>
              <a:rPr lang="en-US" dirty="0"/>
              <a:t>Partnership of the Clinical Commissioning Groups for East Berkshire, Surrey Heath and North East Hampshire and Farnham </a:t>
            </a:r>
            <a:endParaRPr lang="en-GB" dirty="0"/>
          </a:p>
        </p:txBody>
      </p:sp>
      <p:sp>
        <p:nvSpPr>
          <p:cNvPr id="7" name="Slide Number Placeholder 6"/>
          <p:cNvSpPr>
            <a:spLocks noGrp="1"/>
          </p:cNvSpPr>
          <p:nvPr>
            <p:ph type="sldNum" sz="quarter" idx="12"/>
          </p:nvPr>
        </p:nvSpPr>
        <p:spPr/>
        <p:txBody>
          <a:bodyPr/>
          <a:lstStyle/>
          <a:p>
            <a:fld id="{35698854-CF93-46A0-ACF4-22D0A3567800}" type="slidenum">
              <a:rPr lang="en-GB" smtClean="0"/>
              <a:t>‹#›</a:t>
            </a:fld>
            <a:endParaRPr lang="en-GB" dirty="0"/>
          </a:p>
        </p:txBody>
      </p:sp>
    </p:spTree>
    <p:extLst>
      <p:ext uri="{BB962C8B-B14F-4D97-AF65-F5344CB8AC3E}">
        <p14:creationId xmlns:p14="http://schemas.microsoft.com/office/powerpoint/2010/main" val="861093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0CACD38-CCF9-456C-BE08-2339F6DE0938}" type="datetime1">
              <a:rPr lang="en-GB" smtClean="0"/>
              <a:t>18/05/2023</a:t>
            </a:fld>
            <a:endParaRPr lang="en-GB" dirty="0"/>
          </a:p>
        </p:txBody>
      </p:sp>
      <p:sp>
        <p:nvSpPr>
          <p:cNvPr id="5" name="Footer Placeholder 4"/>
          <p:cNvSpPr>
            <a:spLocks noGrp="1"/>
          </p:cNvSpPr>
          <p:nvPr>
            <p:ph type="ftr" sz="quarter" idx="11"/>
          </p:nvPr>
        </p:nvSpPr>
        <p:spPr/>
        <p:txBody>
          <a:bodyPr/>
          <a:lstStyle/>
          <a:p>
            <a:r>
              <a:rPr lang="en-US" dirty="0"/>
              <a:t>Partnership of the Clinical Commissioning Groups for East Berkshire, Surrey Heath and North East Hampshire and Farnham </a:t>
            </a:r>
            <a:endParaRPr lang="en-GB" dirty="0"/>
          </a:p>
        </p:txBody>
      </p:sp>
      <p:sp>
        <p:nvSpPr>
          <p:cNvPr id="6" name="Slide Number Placeholder 5"/>
          <p:cNvSpPr>
            <a:spLocks noGrp="1"/>
          </p:cNvSpPr>
          <p:nvPr>
            <p:ph type="sldNum" sz="quarter" idx="12"/>
          </p:nvPr>
        </p:nvSpPr>
        <p:spPr/>
        <p:txBody>
          <a:bodyPr/>
          <a:lstStyle/>
          <a:p>
            <a:fld id="{35698854-CF93-46A0-ACF4-22D0A3567800}" type="slidenum">
              <a:rPr lang="en-GB" smtClean="0"/>
              <a:t>‹#›</a:t>
            </a:fld>
            <a:endParaRPr lang="en-GB" dirty="0"/>
          </a:p>
        </p:txBody>
      </p:sp>
    </p:spTree>
    <p:extLst>
      <p:ext uri="{BB962C8B-B14F-4D97-AF65-F5344CB8AC3E}">
        <p14:creationId xmlns:p14="http://schemas.microsoft.com/office/powerpoint/2010/main" val="2261626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AB774D-6565-49EB-BCBF-CEBA91072D74}" type="datetime1">
              <a:rPr lang="en-GB" smtClean="0"/>
              <a:t>18/05/2023</a:t>
            </a:fld>
            <a:endParaRPr lang="en-GB" dirty="0"/>
          </a:p>
        </p:txBody>
      </p:sp>
      <p:sp>
        <p:nvSpPr>
          <p:cNvPr id="5" name="Footer Placeholder 4"/>
          <p:cNvSpPr>
            <a:spLocks noGrp="1"/>
          </p:cNvSpPr>
          <p:nvPr>
            <p:ph type="ftr" sz="quarter" idx="11"/>
          </p:nvPr>
        </p:nvSpPr>
        <p:spPr/>
        <p:txBody>
          <a:bodyPr/>
          <a:lstStyle/>
          <a:p>
            <a:r>
              <a:rPr lang="en-US" dirty="0"/>
              <a:t>Partnership of the Clinical Commissioning Groups for East Berkshire, Surrey Heath and North East Hampshire and Farnham </a:t>
            </a:r>
            <a:endParaRPr lang="en-GB" dirty="0"/>
          </a:p>
        </p:txBody>
      </p:sp>
      <p:sp>
        <p:nvSpPr>
          <p:cNvPr id="6" name="Slide Number Placeholder 5"/>
          <p:cNvSpPr>
            <a:spLocks noGrp="1"/>
          </p:cNvSpPr>
          <p:nvPr>
            <p:ph type="sldNum" sz="quarter" idx="12"/>
          </p:nvPr>
        </p:nvSpPr>
        <p:spPr/>
        <p:txBody>
          <a:bodyPr/>
          <a:lstStyle/>
          <a:p>
            <a:fld id="{35698854-CF93-46A0-ACF4-22D0A3567800}" type="slidenum">
              <a:rPr lang="en-GB" smtClean="0"/>
              <a:t>‹#›</a:t>
            </a:fld>
            <a:endParaRPr lang="en-GB" dirty="0"/>
          </a:p>
        </p:txBody>
      </p:sp>
    </p:spTree>
    <p:extLst>
      <p:ext uri="{BB962C8B-B14F-4D97-AF65-F5344CB8AC3E}">
        <p14:creationId xmlns:p14="http://schemas.microsoft.com/office/powerpoint/2010/main" val="3983067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ullets only">
  <p:cSld name="Bullets only">
    <p:spTree>
      <p:nvGrpSpPr>
        <p:cNvPr id="1" name="Shape 27"/>
        <p:cNvGrpSpPr/>
        <p:nvPr/>
      </p:nvGrpSpPr>
      <p:grpSpPr>
        <a:xfrm>
          <a:off x="0" y="0"/>
          <a:ext cx="0" cy="0"/>
          <a:chOff x="0" y="0"/>
          <a:chExt cx="0" cy="0"/>
        </a:xfrm>
      </p:grpSpPr>
      <p:pic>
        <p:nvPicPr>
          <p:cNvPr id="28" name="Google Shape;28;p18"/>
          <p:cNvPicPr preferRelativeResize="0"/>
          <p:nvPr/>
        </p:nvPicPr>
        <p:blipFill rotWithShape="1">
          <a:blip r:embed="rId2">
            <a:alphaModFix/>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284652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ortrait image with text">
  <p:cSld name="Portrait image with text">
    <p:spTree>
      <p:nvGrpSpPr>
        <p:cNvPr id="1" name="Shape 18"/>
        <p:cNvGrpSpPr/>
        <p:nvPr/>
      </p:nvGrpSpPr>
      <p:grpSpPr>
        <a:xfrm>
          <a:off x="0" y="0"/>
          <a:ext cx="0" cy="0"/>
          <a:chOff x="0" y="0"/>
          <a:chExt cx="0" cy="0"/>
        </a:xfrm>
      </p:grpSpPr>
      <p:pic>
        <p:nvPicPr>
          <p:cNvPr id="19" name="Google Shape;19;p16"/>
          <p:cNvPicPr preferRelativeResize="0"/>
          <p:nvPr/>
        </p:nvPicPr>
        <p:blipFill rotWithShape="1">
          <a:blip r:embed="rId2">
            <a:alphaModFix/>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240904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577081"/>
          </a:xfrm>
          <a:prstGeom prst="rect">
            <a:avLst/>
          </a:prstGeom>
        </p:spPr>
        <p:txBody>
          <a:bodyPr wrap="square" lIns="0" tIns="0" rIns="0" bIns="0">
            <a:spAutoFit/>
          </a:bodyPr>
          <a:lstStyle>
            <a:lvl1pPr>
              <a:defRPr sz="3750" b="0" i="0">
                <a:solidFill>
                  <a:srgbClr val="D41E5E"/>
                </a:solidFill>
                <a:latin typeface="Calibri"/>
                <a:cs typeface="Calibri"/>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2494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69910" y="441961"/>
            <a:ext cx="8204180" cy="577081"/>
          </a:xfrm>
        </p:spPr>
        <p:txBody>
          <a:bodyPr lIns="0" tIns="0" rIns="0" bIns="0"/>
          <a:lstStyle>
            <a:lvl1pPr>
              <a:defRPr sz="3750" b="0" i="0">
                <a:solidFill>
                  <a:srgbClr val="D41E5E"/>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7145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 Logo and green strok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19C284-0A92-5347-897D-AD8BBA1AF7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57" y="1694"/>
            <a:ext cx="9139484" cy="6854612"/>
          </a:xfrm>
          <a:prstGeom prst="rect">
            <a:avLst/>
          </a:prstGeom>
        </p:spPr>
      </p:pic>
    </p:spTree>
    <p:extLst>
      <p:ext uri="{BB962C8B-B14F-4D97-AF65-F5344CB8AC3E}">
        <p14:creationId xmlns:p14="http://schemas.microsoft.com/office/powerpoint/2010/main" val="1904374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69910" y="441961"/>
            <a:ext cx="8204180" cy="577081"/>
          </a:xfrm>
        </p:spPr>
        <p:txBody>
          <a:bodyPr lIns="0" tIns="0" rIns="0" bIns="0"/>
          <a:lstStyle>
            <a:lvl1pPr>
              <a:defRPr sz="3750" b="0" i="0">
                <a:solidFill>
                  <a:srgbClr val="D41E5E"/>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78212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69910" y="441961"/>
            <a:ext cx="8204180" cy="577081"/>
          </a:xfrm>
        </p:spPr>
        <p:txBody>
          <a:bodyPr lIns="0" tIns="0" rIns="0" bIns="0"/>
          <a:lstStyle>
            <a:lvl1pPr>
              <a:defRPr sz="3750" b="0" i="0">
                <a:solidFill>
                  <a:srgbClr val="D41E5E"/>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24652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94507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9F800-715E-DB69-5500-CDE11DC9FF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8469E3-4CD5-F58B-E3D2-372D6D5905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E5678-E92F-E3CE-A695-08B240E31AF1}"/>
              </a:ext>
            </a:extLst>
          </p:cNvPr>
          <p:cNvSpPr>
            <a:spLocks noGrp="1"/>
          </p:cNvSpPr>
          <p:nvPr>
            <p:ph type="dt" sz="half" idx="10"/>
          </p:nvPr>
        </p:nvSpPr>
        <p:spPr/>
        <p:txBody>
          <a:bodyPr/>
          <a:lstStyle/>
          <a:p>
            <a:fld id="{B1A1EA6D-42E6-4A7B-A0FD-7897734FF6DD}" type="datetimeFigureOut">
              <a:rPr lang="en-GB" smtClean="0"/>
              <a:t>18/05/2023</a:t>
            </a:fld>
            <a:endParaRPr lang="en-GB"/>
          </a:p>
        </p:txBody>
      </p:sp>
      <p:sp>
        <p:nvSpPr>
          <p:cNvPr id="5" name="Footer Placeholder 4">
            <a:extLst>
              <a:ext uri="{FF2B5EF4-FFF2-40B4-BE49-F238E27FC236}">
                <a16:creationId xmlns:a16="http://schemas.microsoft.com/office/drawing/2014/main" id="{83E2CA5B-FE61-5FF3-89E8-4342727AE1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18D49C-3AFE-0BBC-324B-6C2C4B929E91}"/>
              </a:ext>
            </a:extLst>
          </p:cNvPr>
          <p:cNvSpPr>
            <a:spLocks noGrp="1"/>
          </p:cNvSpPr>
          <p:nvPr>
            <p:ph type="sldNum" sz="quarter" idx="12"/>
          </p:nvPr>
        </p:nvSpPr>
        <p:spPr/>
        <p:txBody>
          <a:bodyPr/>
          <a:lstStyle/>
          <a:p>
            <a:fld id="{ADD86595-506B-4C37-8699-51DF322958A1}" type="slidenum">
              <a:rPr lang="en-GB" smtClean="0"/>
              <a:t>‹#›</a:t>
            </a:fld>
            <a:endParaRPr lang="en-GB"/>
          </a:p>
        </p:txBody>
      </p:sp>
    </p:spTree>
    <p:extLst>
      <p:ext uri="{BB962C8B-B14F-4D97-AF65-F5344CB8AC3E}">
        <p14:creationId xmlns:p14="http://schemas.microsoft.com/office/powerpoint/2010/main" val="2927487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s only">
  <p:cSld name="Bullets only">
    <p:spTree>
      <p:nvGrpSpPr>
        <p:cNvPr id="1" name="Shape 1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143000" y="1033272"/>
            <a:ext cx="6858000" cy="2478024"/>
          </a:xfrm>
        </p:spPr>
        <p:txBody>
          <a:bodyPr lIns="0" tIns="0" rIns="0" bIns="0" anchor="b">
            <a:noAutofit/>
          </a:bodyPr>
          <a:lstStyle>
            <a:lvl1pPr algn="ctr">
              <a:defRPr sz="3000" spc="563"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143000" y="3822192"/>
            <a:ext cx="6858000" cy="1435608"/>
          </a:xfrm>
        </p:spPr>
        <p:txBody>
          <a:bodyPr lIns="0" tIns="0" rIns="0" bIns="0">
            <a:normAutofit/>
          </a:bodyPr>
          <a:lstStyle>
            <a:lvl1pPr marL="0" indent="0" algn="ctr">
              <a:lnSpc>
                <a:spcPct val="150000"/>
              </a:lnSpc>
              <a:buNone/>
              <a:defRPr sz="1200" cap="all" spc="45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Thursday, May 18, 2023</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241890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Thursday, May 18, 2023</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489451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028700" y="1709739"/>
            <a:ext cx="7475220" cy="2852737"/>
          </a:xfrm>
        </p:spPr>
        <p:txBody>
          <a:bodyPr anchor="b">
            <a:normAutofit/>
          </a:bodyPr>
          <a:lstStyle>
            <a:lvl1pPr>
              <a:lnSpc>
                <a:spcPct val="100000"/>
              </a:lnSpc>
              <a:defRPr sz="3300" spc="563"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028700" y="4974336"/>
            <a:ext cx="7475221" cy="1115568"/>
          </a:xfrm>
        </p:spPr>
        <p:txBody>
          <a:bodyPr>
            <a:normAutofit/>
          </a:bodyPr>
          <a:lstStyle>
            <a:lvl1pPr marL="0" indent="0">
              <a:buNone/>
              <a:defRPr sz="1200" cap="all" spc="45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Thursday, May 18, 2023</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98352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6.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7"/>
          <p:cNvPicPr preferRelativeResize="0"/>
          <p:nvPr/>
        </p:nvPicPr>
        <p:blipFill rotWithShape="1">
          <a:blip r:embed="rId7">
            <a:alphaModFix/>
          </a:blip>
          <a:srcRect/>
          <a:stretch/>
        </p:blipFill>
        <p:spPr>
          <a:xfrm>
            <a:off x="0" y="0"/>
            <a:ext cx="9144000" cy="6858000"/>
          </a:xfrm>
          <a:prstGeom prst="rect">
            <a:avLst/>
          </a:prstGeom>
          <a:noFill/>
          <a:ln>
            <a:noFill/>
          </a:ln>
        </p:spPr>
      </p:pic>
      <p:pic>
        <p:nvPicPr>
          <p:cNvPr id="11" name="Google Shape;11;p17"/>
          <p:cNvPicPr preferRelativeResize="0"/>
          <p:nvPr/>
        </p:nvPicPr>
        <p:blipFill rotWithShape="1">
          <a:blip r:embed="rId8">
            <a:alphaModFix/>
          </a:blip>
          <a:srcRect/>
          <a:stretch/>
        </p:blipFill>
        <p:spPr>
          <a:xfrm>
            <a:off x="487362" y="5662612"/>
            <a:ext cx="2979737" cy="771525"/>
          </a:xfrm>
          <a:prstGeom prst="rect">
            <a:avLst/>
          </a:prstGeom>
          <a:noFill/>
          <a:ln>
            <a:noFill/>
          </a:ln>
        </p:spPr>
      </p:pic>
      <p:sp>
        <p:nvSpPr>
          <p:cNvPr id="12" name="Google Shape;12;p1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93" r:id="rId3"/>
    <p:sldLayoutId id="2147483694" r:id="rId4"/>
    <p:sldLayoutId id="214748369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pic>
        <p:nvPicPr>
          <p:cNvPr id="16" name="Google Shape;16;p19"/>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7" name="Google Shape;17;p1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8" name="Google Shape;18;p19"/>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7"/>
            <a:ext cx="9144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010D1F30-F118-4A1F-A48F-7E5706959F64}"/>
              </a:ext>
            </a:extLst>
          </p:cNvPr>
          <p:cNvSpPr/>
          <p:nvPr/>
        </p:nvSpPr>
        <p:spPr>
          <a:xfrm flipH="1">
            <a:off x="3028951" y="6401228"/>
            <a:ext cx="6115049"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028700" y="795528"/>
            <a:ext cx="768096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028700" y="2112264"/>
            <a:ext cx="768096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5932170" y="6409944"/>
            <a:ext cx="2777490" cy="448056"/>
          </a:xfrm>
          <a:prstGeom prst="rect">
            <a:avLst/>
          </a:prstGeom>
        </p:spPr>
        <p:txBody>
          <a:bodyPr vert="horz" lIns="91440" tIns="45720" rIns="91440" bIns="45720" rtlCol="0" anchor="ctr"/>
          <a:lstStyle>
            <a:lvl1pPr algn="r">
              <a:defRPr sz="675" cap="all" spc="225" baseline="0">
                <a:solidFill>
                  <a:srgbClr val="FFFFFF"/>
                </a:solidFill>
              </a:defRPr>
            </a:lvl1pPr>
          </a:lstStyle>
          <a:p>
            <a:fld id="{AE0C963C-C1DB-4AFD-9DDC-0691666BF49B}" type="datetime2">
              <a:rPr lang="en-US" smtClean="0"/>
              <a:pPr/>
              <a:t>Thursday, May 18, 2023</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85950" y="1968246"/>
            <a:ext cx="4114800" cy="342900"/>
          </a:xfrm>
          <a:prstGeom prst="rect">
            <a:avLst/>
          </a:prstGeom>
        </p:spPr>
        <p:txBody>
          <a:bodyPr vert="horz" lIns="91440" tIns="45720" rIns="91440" bIns="45720" rtlCol="0" anchor="ctr"/>
          <a:lstStyle>
            <a:lvl1pPr algn="l">
              <a:defRPr sz="675"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8750808" y="6409944"/>
            <a:ext cx="329184" cy="448056"/>
          </a:xfrm>
          <a:prstGeom prst="rect">
            <a:avLst/>
          </a:prstGeom>
        </p:spPr>
        <p:txBody>
          <a:bodyPr vert="horz" lIns="91440" tIns="45720" rIns="91440" bIns="45720" rtlCol="0" anchor="ctr"/>
          <a:lstStyle>
            <a:lvl1pPr algn="r">
              <a:defRPr sz="675">
                <a:solidFill>
                  <a:srgbClr val="FFFFFF"/>
                </a:solidFill>
              </a:defRPr>
            </a:lvl1pPr>
          </a:lstStyle>
          <a:p>
            <a:fld id="{C01389E6-C847-4AD0-B56D-D205B2EAB1EE}" type="slidenum">
              <a:rPr lang="en-US" smtClean="0"/>
              <a:pPr/>
              <a:t>‹#›</a:t>
            </a:fld>
            <a:endParaRPr lang="en-US" sz="600" dirty="0"/>
          </a:p>
        </p:txBody>
      </p:sp>
    </p:spTree>
    <p:extLst>
      <p:ext uri="{BB962C8B-B14F-4D97-AF65-F5344CB8AC3E}">
        <p14:creationId xmlns:p14="http://schemas.microsoft.com/office/powerpoint/2010/main" val="177599603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 name="Rectangle 9"/>
          <p:cNvSpPr/>
          <p:nvPr/>
        </p:nvSpPr>
        <p:spPr>
          <a:xfrm>
            <a:off x="8460432"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p:cNvSpPr/>
          <p:nvPr/>
        </p:nvSpPr>
        <p:spPr>
          <a:xfrm>
            <a:off x="8458200" y="27432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p:cNvSpPr/>
          <p:nvPr/>
        </p:nvSpPr>
        <p:spPr>
          <a:xfrm>
            <a:off x="8458200" y="3429000"/>
            <a:ext cx="685800" cy="685800"/>
          </a:xfrm>
          <a:prstGeom prst="rect">
            <a:avLst/>
          </a:prstGeom>
          <a:solidFill>
            <a:srgbClr val="FCB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p:nvSpPr>
        <p:spPr>
          <a:xfrm>
            <a:off x="8458200" y="4114800"/>
            <a:ext cx="685800" cy="685800"/>
          </a:xfrm>
          <a:prstGeom prst="rect">
            <a:avLst/>
          </a:prstGeom>
          <a:solidFill>
            <a:srgbClr val="D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p:cNvSpPr/>
          <p:nvPr/>
        </p:nvSpPr>
        <p:spPr>
          <a:xfrm>
            <a:off x="8460432" y="4800600"/>
            <a:ext cx="685800" cy="685800"/>
          </a:xfrm>
          <a:prstGeom prst="rect">
            <a:avLst/>
          </a:prstGeom>
          <a:solidFill>
            <a:srgbClr val="6A9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Placeholder 1"/>
          <p:cNvSpPr>
            <a:spLocks noGrp="1"/>
          </p:cNvSpPr>
          <p:nvPr>
            <p:ph type="title"/>
          </p:nvPr>
        </p:nvSpPr>
        <p:spPr>
          <a:xfrm>
            <a:off x="1691680" y="299432"/>
            <a:ext cx="638552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700808"/>
            <a:ext cx="7620000" cy="46999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531788" y="6345128"/>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A26F57C9-22A2-4853-8828-0823A7D95716}" type="slidenum">
              <a:rPr lang="en-GB" smtClean="0"/>
              <a:pPr/>
              <a:t>‹#›</a:t>
            </a:fld>
            <a:endParaRPr lang="en-GB"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GB" dirty="0">
              <a:solidFill>
                <a:srgbClr val="A9AFB1"/>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EA3B3FFC-10BE-46FA-A0BA-3EDCFE04E783}" type="datetime1">
              <a:rPr lang="en-GB" smtClean="0">
                <a:solidFill>
                  <a:srgbClr val="A9AFB1"/>
                </a:solidFill>
              </a:rPr>
              <a:pPr/>
              <a:t>18/05/2023</a:t>
            </a:fld>
            <a:endParaRPr lang="en-GB" dirty="0">
              <a:solidFill>
                <a:srgbClr val="A9AFB1"/>
              </a:solidFill>
            </a:endParaRPr>
          </a:p>
        </p:txBody>
      </p:sp>
    </p:spTree>
    <p:extLst>
      <p:ext uri="{BB962C8B-B14F-4D97-AF65-F5344CB8AC3E}">
        <p14:creationId xmlns:p14="http://schemas.microsoft.com/office/powerpoint/2010/main" val="397074849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hf hdr="0" ftr="0" dt="0"/>
  <p:txStyles>
    <p:titleStyle>
      <a:lvl1pPr algn="l" defTabSz="914400" rtl="0" eaLnBrk="1" latinLnBrk="0" hangingPunct="1">
        <a:spcBef>
          <a:spcPct val="0"/>
        </a:spcBef>
        <a:buNone/>
        <a:defRPr sz="4000" kern="1200" cap="none" spc="-100" baseline="0">
          <a:ln>
            <a:noFill/>
          </a:ln>
          <a:solidFill>
            <a:srgbClr val="4B4B4B"/>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rgbClr val="4B4B4B"/>
          </a:solidFill>
          <a:latin typeface="+mj-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rgbClr val="4B4B4B"/>
          </a:solidFill>
          <a:latin typeface="+mj-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rgbClr val="4B4B4B"/>
          </a:solidFill>
          <a:latin typeface="+mj-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rgbClr val="4B4B4B"/>
          </a:solidFill>
          <a:latin typeface="+mj-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rgbClr val="4B4B4B"/>
          </a:solidFill>
          <a:latin typeface="+mj-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0007323-FE87-4B37-B066-F041F32A5E5C}" type="datetime1">
              <a:rPr lang="en-GB" smtClean="0"/>
              <a:t>18/05/2023</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Partnership of the Clinical Commissioning Groups for East Berkshire, Surrey Heath and North East Hampshire and Farnham </a:t>
            </a:r>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5698854-CF93-46A0-ACF4-22D0A3567800}" type="slidenum">
              <a:rPr lang="en-GB" smtClean="0"/>
              <a:t>‹#›</a:t>
            </a:fld>
            <a:endParaRPr lang="en-GB" dirty="0"/>
          </a:p>
        </p:txBody>
      </p:sp>
    </p:spTree>
    <p:extLst>
      <p:ext uri="{BB962C8B-B14F-4D97-AF65-F5344CB8AC3E}">
        <p14:creationId xmlns:p14="http://schemas.microsoft.com/office/powerpoint/2010/main" val="24427480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5F5"/>
          </a:solidFill>
        </p:spPr>
        <p:txBody>
          <a:bodyPr wrap="square" lIns="0" tIns="0" rIns="0" bIns="0" rtlCol="0"/>
          <a:lstStyle/>
          <a:p>
            <a:endParaRPr sz="1050"/>
          </a:p>
        </p:txBody>
      </p:sp>
      <p:pic>
        <p:nvPicPr>
          <p:cNvPr id="17" name="bg object 17"/>
          <p:cNvPicPr/>
          <p:nvPr/>
        </p:nvPicPr>
        <p:blipFill>
          <a:blip r:embed="rId7" cstate="print"/>
          <a:stretch>
            <a:fillRect/>
          </a:stretch>
        </p:blipFill>
        <p:spPr>
          <a:xfrm>
            <a:off x="209558" y="0"/>
            <a:ext cx="8299093" cy="6858000"/>
          </a:xfrm>
          <a:prstGeom prst="rect">
            <a:avLst/>
          </a:prstGeom>
        </p:spPr>
      </p:pic>
      <p:sp>
        <p:nvSpPr>
          <p:cNvPr id="2" name="Holder 2"/>
          <p:cNvSpPr>
            <a:spLocks noGrp="1"/>
          </p:cNvSpPr>
          <p:nvPr>
            <p:ph type="title"/>
          </p:nvPr>
        </p:nvSpPr>
        <p:spPr>
          <a:xfrm>
            <a:off x="469910" y="441961"/>
            <a:ext cx="8204180" cy="769441"/>
          </a:xfrm>
          <a:prstGeom prst="rect">
            <a:avLst/>
          </a:prstGeom>
        </p:spPr>
        <p:txBody>
          <a:bodyPr wrap="square" lIns="0" tIns="0" rIns="0" bIns="0">
            <a:spAutoFit/>
          </a:bodyPr>
          <a:lstStyle>
            <a:lvl1pPr>
              <a:defRPr sz="5000" b="0" i="0">
                <a:solidFill>
                  <a:srgbClr val="D41E5E"/>
                </a:solidFill>
                <a:latin typeface="Calibri"/>
                <a:cs typeface="Calibri"/>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15444"/>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5/18/2023</a:t>
            </a:fld>
            <a:endParaRPr lang="en-US"/>
          </a:p>
        </p:txBody>
      </p:sp>
      <p:sp>
        <p:nvSpPr>
          <p:cNvPr id="6" name="Holder 6"/>
          <p:cNvSpPr>
            <a:spLocks noGrp="1"/>
          </p:cNvSpPr>
          <p:nvPr>
            <p:ph type="sldNum" sz="quarter" idx="7"/>
          </p:nvPr>
        </p:nvSpPr>
        <p:spPr>
          <a:xfrm>
            <a:off x="6583680" y="6377940"/>
            <a:ext cx="2103120" cy="21544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795926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leadershipupdate-rbwm.co.uk/semh-service/"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leadershipupdate-rbwm.co.uk/information-for-all-school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mailto:CAMHSGettingHelpEast@berkshire.nhs.uk"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hyperlink" Target="https://www.ias-rbwm.info/" TargetMode="External"/><Relationship Id="rId2" Type="http://schemas.openxmlformats.org/officeDocument/2006/relationships/hyperlink" Target="mailto:ias@rbwm.gov.uk" TargetMode="Externa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4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39.xml"/><Relationship Id="rId6" Type="http://schemas.openxmlformats.org/officeDocument/2006/relationships/hyperlink" Target="http://www.storyy.group/" TargetMode="External"/><Relationship Id="rId5" Type="http://schemas.openxmlformats.org/officeDocument/2006/relationships/hyperlink" Target="mailto:debbie@storyy.group" TargetMode="Externa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42.xml"/><Relationship Id="rId6" Type="http://schemas.openxmlformats.org/officeDocument/2006/relationships/hyperlink" Target="http://www.storyy.group/"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hyperlink" Target="http://www.storyy.group/" TargetMode="External"/><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png"/><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hyperlink" Target="http://www.storyy.group/"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www.storyy.group/" TargetMode="External"/><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39.xml"/><Relationship Id="rId6" Type="http://schemas.openxmlformats.org/officeDocument/2006/relationships/hyperlink" Target="http://www.storyy.group/referral" TargetMode="External"/><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37.xml"/><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hyperlink" Target="http://www.yogabugs.com/yogabugs-virtual" TargetMode="External"/><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rbwm.afcinfo.org.uk/pages/community-information/information-and-advice/rbwm-children-and-young-peoples-partnership/children-and-young-people-s-plan" TargetMode="External"/><Relationship Id="rId2" Type="http://schemas.openxmlformats.org/officeDocument/2006/relationships/hyperlink" Target="mailto:hello@4motioncic.com"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docs.google.com/forms/d/e/1FAIpQLSfyToDZHdXo5_OyuyYKySu2YpxiQaYuSfWpxjJ4qbF-3dd0hw/viewform?usp=sf_link"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
          <p:cNvSpPr txBox="1">
            <a:spLocks noGrp="1"/>
          </p:cNvSpPr>
          <p:nvPr>
            <p:ph type="ctrTitle" idx="4294967295"/>
          </p:nvPr>
        </p:nvSpPr>
        <p:spPr>
          <a:xfrm>
            <a:off x="0" y="2038350"/>
            <a:ext cx="9144000" cy="1470025"/>
          </a:xfrm>
          <a:prstGeom prst="rect">
            <a:avLst/>
          </a:prstGeom>
          <a:noFill/>
          <a:ln>
            <a:noFill/>
          </a:ln>
        </p:spPr>
        <p:txBody>
          <a:bodyPr spcFirstLastPara="1" wrap="square" lIns="91425" tIns="45700" rIns="91425" bIns="45700" anchor="ctr" anchorCtr="0">
            <a:noAutofit/>
          </a:bodyPr>
          <a:lstStyle/>
          <a:p>
            <a:pPr lvl="0">
              <a:buClr>
                <a:schemeClr val="lt1"/>
              </a:buClr>
              <a:buSzPts val="4400"/>
            </a:pPr>
            <a:r>
              <a:rPr lang="en-US" sz="4400" b="1" i="0" u="none" strike="noStrike" cap="none" dirty="0">
                <a:solidFill>
                  <a:schemeClr val="lt1"/>
                </a:solidFill>
                <a:latin typeface="Calibri"/>
                <a:ea typeface="Calibri"/>
                <a:cs typeface="Calibri"/>
                <a:sym typeface="Calibri"/>
              </a:rPr>
              <a:t>SEMH Network Meeting </a:t>
            </a:r>
            <a:br>
              <a:rPr lang="en-US" sz="4400" b="1" i="0" u="none" strike="noStrike" cap="none" dirty="0">
                <a:solidFill>
                  <a:schemeClr val="lt1"/>
                </a:solidFill>
                <a:latin typeface="Calibri"/>
                <a:ea typeface="Calibri"/>
                <a:cs typeface="Calibri"/>
                <a:sym typeface="Calibri"/>
              </a:rPr>
            </a:br>
            <a:br>
              <a:rPr lang="en-US" sz="4400" b="1" i="0" u="none" strike="noStrike" cap="none" dirty="0">
                <a:solidFill>
                  <a:schemeClr val="lt1"/>
                </a:solidFill>
                <a:latin typeface="Calibri"/>
                <a:ea typeface="Calibri"/>
                <a:cs typeface="Calibri"/>
                <a:sym typeface="Calibri"/>
              </a:rPr>
            </a:br>
            <a:r>
              <a:rPr lang="en-US" sz="4400" b="1" i="0" u="none" strike="noStrike" cap="none" dirty="0">
                <a:solidFill>
                  <a:schemeClr val="lt1"/>
                </a:solidFill>
                <a:latin typeface="Calibri"/>
                <a:ea typeface="Calibri"/>
                <a:cs typeface="Calibri"/>
                <a:sym typeface="Calibri"/>
              </a:rPr>
              <a:t>Tuesday 17</a:t>
            </a:r>
            <a:r>
              <a:rPr lang="en-US" sz="4400" b="1" i="0" u="none" strike="noStrike" cap="none" baseline="30000" dirty="0">
                <a:solidFill>
                  <a:schemeClr val="lt1"/>
                </a:solidFill>
                <a:latin typeface="Calibri"/>
                <a:ea typeface="Calibri"/>
                <a:cs typeface="Calibri"/>
                <a:sym typeface="Calibri"/>
              </a:rPr>
              <a:t>th</a:t>
            </a:r>
            <a:r>
              <a:rPr lang="en-US" sz="4400" b="1" i="0" u="none" strike="noStrike" cap="none" dirty="0">
                <a:solidFill>
                  <a:schemeClr val="lt1"/>
                </a:solidFill>
                <a:latin typeface="Calibri"/>
                <a:ea typeface="Calibri"/>
                <a:cs typeface="Calibri"/>
                <a:sym typeface="Calibri"/>
              </a:rPr>
              <a:t> May 2023</a:t>
            </a:r>
            <a:br>
              <a:rPr lang="en-US" sz="4400" b="1" i="0" u="none" strike="noStrike" cap="none" dirty="0">
                <a:solidFill>
                  <a:schemeClr val="lt1"/>
                </a:solidFill>
                <a:latin typeface="Calibri"/>
                <a:ea typeface="Calibri"/>
                <a:cs typeface="Calibri"/>
                <a:sym typeface="Calibri"/>
              </a:rPr>
            </a:br>
            <a:br>
              <a:rPr lang="en-US" sz="4400" b="1" i="0" u="none" strike="noStrike" cap="none" dirty="0">
                <a:solidFill>
                  <a:schemeClr val="lt1"/>
                </a:solidFill>
                <a:latin typeface="Calibri"/>
                <a:ea typeface="Calibri"/>
                <a:cs typeface="Calibri"/>
                <a:sym typeface="Calibri"/>
              </a:rPr>
            </a:br>
            <a:endParaRPr dirty="0"/>
          </a:p>
        </p:txBody>
      </p:sp>
      <p:sp>
        <p:nvSpPr>
          <p:cNvPr id="101" name="Google Shape;101;p1"/>
          <p:cNvSpPr txBox="1">
            <a:spLocks noGrp="1"/>
          </p:cNvSpPr>
          <p:nvPr>
            <p:ph type="subTitle" idx="4294967295"/>
          </p:nvPr>
        </p:nvSpPr>
        <p:spPr>
          <a:xfrm>
            <a:off x="4248150" y="4000500"/>
            <a:ext cx="4895850" cy="10398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560"/>
              </a:spcBef>
              <a:spcAft>
                <a:spcPts val="0"/>
              </a:spcAft>
              <a:buClr>
                <a:schemeClr val="lt1"/>
              </a:buClr>
              <a:buSzPts val="2800"/>
              <a:buFont typeface="Arial"/>
              <a:buNone/>
            </a:pPr>
            <a:r>
              <a:rPr lang="en-US" sz="2800" b="0" i="1" u="none" strike="noStrike" cap="none" dirty="0">
                <a:solidFill>
                  <a:schemeClr val="lt1"/>
                </a:solidFill>
                <a:latin typeface="Calibri"/>
                <a:ea typeface="Calibri"/>
                <a:cs typeface="Calibri"/>
                <a:sym typeface="Calibri"/>
              </a:rPr>
              <a:t>Welcome to this virtual forum</a:t>
            </a:r>
          </a:p>
          <a:p>
            <a:pPr marL="0" marR="0" lvl="0" indent="0" algn="l" rtl="0">
              <a:lnSpc>
                <a:spcPct val="100000"/>
              </a:lnSpc>
              <a:spcBef>
                <a:spcPts val="560"/>
              </a:spcBef>
              <a:spcAft>
                <a:spcPts val="0"/>
              </a:spcAft>
              <a:buClr>
                <a:schemeClr val="lt1"/>
              </a:buClr>
              <a:buSzPts val="2800"/>
              <a:buFont typeface="Arial"/>
              <a:buNone/>
            </a:pPr>
            <a:r>
              <a:rPr lang="en-US" sz="2800" b="0" i="1" u="none" strike="noStrike" cap="none" dirty="0">
                <a:solidFill>
                  <a:schemeClr val="lt1"/>
                </a:solidFill>
                <a:latin typeface="Calibri"/>
                <a:ea typeface="Calibri"/>
                <a:cs typeface="Calibri"/>
                <a:sym typeface="Calibri"/>
              </a:rPr>
              <a:t> </a:t>
            </a:r>
            <a:endParaRPr dirty="0"/>
          </a:p>
        </p:txBody>
      </p:sp>
    </p:spTree>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1D6A2A3-F101-46F7-8B6F-1C699CAFE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2" name="Title 1">
            <a:extLst>
              <a:ext uri="{FF2B5EF4-FFF2-40B4-BE49-F238E27FC236}">
                <a16:creationId xmlns:a16="http://schemas.microsoft.com/office/drawing/2014/main" id="{583DC160-CF6F-04E7-AE52-40DF2E4E5C68}"/>
              </a:ext>
            </a:extLst>
          </p:cNvPr>
          <p:cNvSpPr>
            <a:spLocks noGrp="1"/>
          </p:cNvSpPr>
          <p:nvPr>
            <p:ph type="title"/>
          </p:nvPr>
        </p:nvSpPr>
        <p:spPr>
          <a:xfrm>
            <a:off x="1028700" y="1200150"/>
            <a:ext cx="3683545" cy="1167543"/>
          </a:xfrm>
        </p:spPr>
        <p:txBody>
          <a:bodyPr anchor="b">
            <a:normAutofit/>
          </a:bodyPr>
          <a:lstStyle/>
          <a:p>
            <a:r>
              <a:rPr lang="en-GB"/>
              <a:t>Emotional Regulation</a:t>
            </a:r>
          </a:p>
        </p:txBody>
      </p:sp>
      <p:sp>
        <p:nvSpPr>
          <p:cNvPr id="3" name="Content Placeholder 2">
            <a:extLst>
              <a:ext uri="{FF2B5EF4-FFF2-40B4-BE49-F238E27FC236}">
                <a16:creationId xmlns:a16="http://schemas.microsoft.com/office/drawing/2014/main" id="{7B4B5115-BDCA-CC42-BAB8-610D93F08E2A}"/>
              </a:ext>
            </a:extLst>
          </p:cNvPr>
          <p:cNvSpPr>
            <a:spLocks noGrp="1"/>
          </p:cNvSpPr>
          <p:nvPr>
            <p:ph idx="1"/>
          </p:nvPr>
        </p:nvSpPr>
        <p:spPr>
          <a:xfrm>
            <a:off x="1028701" y="2616476"/>
            <a:ext cx="3683544" cy="2687955"/>
          </a:xfrm>
        </p:spPr>
        <p:txBody>
          <a:bodyPr anchor="t">
            <a:normAutofit/>
          </a:bodyPr>
          <a:lstStyle/>
          <a:p>
            <a:pPr>
              <a:lnSpc>
                <a:spcPct val="110000"/>
              </a:lnSpc>
            </a:pPr>
            <a:r>
              <a:rPr lang="en-GB" sz="900"/>
              <a:t>Enhanced transition into nursery.</a:t>
            </a:r>
          </a:p>
          <a:p>
            <a:pPr>
              <a:lnSpc>
                <a:spcPct val="110000"/>
              </a:lnSpc>
            </a:pPr>
            <a:r>
              <a:rPr lang="en-GB" sz="900"/>
              <a:t>Children complaining of feeling sick.</a:t>
            </a:r>
          </a:p>
          <a:p>
            <a:pPr>
              <a:lnSpc>
                <a:spcPct val="110000"/>
              </a:lnSpc>
            </a:pPr>
            <a:r>
              <a:rPr lang="en-GB" sz="900"/>
              <a:t>More support around daily transitions.</a:t>
            </a:r>
          </a:p>
          <a:p>
            <a:pPr>
              <a:lnSpc>
                <a:spcPct val="110000"/>
              </a:lnSpc>
            </a:pPr>
            <a:r>
              <a:rPr lang="en-GB" sz="900"/>
              <a:t>Not understanding relationships with peers. Seeking adults instead.</a:t>
            </a:r>
          </a:p>
          <a:p>
            <a:pPr>
              <a:lnSpc>
                <a:spcPct val="110000"/>
              </a:lnSpc>
            </a:pPr>
            <a:r>
              <a:rPr lang="en-GB" sz="900"/>
              <a:t>Not understanding emotions or how to manage them. A lot of work on identifying emotions. Using stories to work on these.</a:t>
            </a:r>
          </a:p>
          <a:p>
            <a:pPr>
              <a:lnSpc>
                <a:spcPct val="110000"/>
              </a:lnSpc>
            </a:pPr>
            <a:r>
              <a:rPr lang="en-GB" sz="900"/>
              <a:t>Persona Doll in use to support.</a:t>
            </a:r>
          </a:p>
          <a:p>
            <a:pPr>
              <a:lnSpc>
                <a:spcPct val="110000"/>
              </a:lnSpc>
            </a:pPr>
            <a:r>
              <a:rPr lang="en-GB" sz="900"/>
              <a:t>Using MindUP to support mindfulness.</a:t>
            </a:r>
          </a:p>
          <a:p>
            <a:pPr>
              <a:lnSpc>
                <a:spcPct val="110000"/>
              </a:lnSpc>
            </a:pPr>
            <a:r>
              <a:rPr lang="en-GB" sz="900"/>
              <a:t>Teaching students on feelings in the body and what they might be e.g. hungry, hot, thirsty etc.</a:t>
            </a:r>
          </a:p>
          <a:p>
            <a:pPr>
              <a:lnSpc>
                <a:spcPct val="110000"/>
              </a:lnSpc>
            </a:pPr>
            <a:r>
              <a:rPr lang="en-GB" sz="900"/>
              <a:t>Using ABC charts to track behaviours so that trends can be found and underpinning needs can be addressed.</a:t>
            </a:r>
          </a:p>
        </p:txBody>
      </p:sp>
      <p:pic>
        <p:nvPicPr>
          <p:cNvPr id="6" name="Picture 5" descr="Dog in front of electric fan">
            <a:extLst>
              <a:ext uri="{FF2B5EF4-FFF2-40B4-BE49-F238E27FC236}">
                <a16:creationId xmlns:a16="http://schemas.microsoft.com/office/drawing/2014/main" id="{6DE4C402-4AD6-83F2-B9AA-05208D3D9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480" y="1978159"/>
            <a:ext cx="3817621" cy="2548262"/>
          </a:xfrm>
          <a:prstGeom prst="rect">
            <a:avLst/>
          </a:prstGeom>
        </p:spPr>
      </p:pic>
      <p:sp>
        <p:nvSpPr>
          <p:cNvPr id="23" name="Rectangle 22">
            <a:extLst>
              <a:ext uri="{FF2B5EF4-FFF2-40B4-BE49-F238E27FC236}">
                <a16:creationId xmlns:a16="http://schemas.microsoft.com/office/drawing/2014/main" id="{529E760E-527D-4053-A309-F2BDE1250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657850"/>
            <a:ext cx="9143999" cy="342899"/>
          </a:xfrm>
          <a:prstGeom prst="rect">
            <a:avLst/>
          </a:prstGeom>
          <a:gradFill>
            <a:gsLst>
              <a:gs pos="0">
                <a:schemeClr val="accent2"/>
              </a:gs>
              <a:gs pos="100000">
                <a:schemeClr val="accent6">
                  <a:lumMod val="75000"/>
                  <a:alpha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25" name="Rectangle 24">
            <a:extLst>
              <a:ext uri="{FF2B5EF4-FFF2-40B4-BE49-F238E27FC236}">
                <a16:creationId xmlns:a16="http://schemas.microsoft.com/office/drawing/2014/main" id="{4153D448-4ED1-429A-A28C-8316DE7CA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5657849"/>
            <a:ext cx="6115047" cy="336623"/>
          </a:xfrm>
          <a:prstGeom prst="rect">
            <a:avLst/>
          </a:prstGeom>
          <a:gradFill>
            <a:gsLst>
              <a:gs pos="0">
                <a:schemeClr val="accent5">
                  <a:alpha val="5000"/>
                </a:schemeClr>
              </a:gs>
              <a:gs pos="99000">
                <a:schemeClr val="accent5">
                  <a:alpha val="72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Tree>
    <p:extLst>
      <p:ext uri="{BB962C8B-B14F-4D97-AF65-F5344CB8AC3E}">
        <p14:creationId xmlns:p14="http://schemas.microsoft.com/office/powerpoint/2010/main" val="571127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13" name="Rectangle 12">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571"/>
            <a:ext cx="9144000" cy="120015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15" name="Rectangle 14">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9371" y="864082"/>
            <a:ext cx="5844629" cy="1195703"/>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Tw Cen MT"/>
            </a:endParaRPr>
          </a:p>
        </p:txBody>
      </p:sp>
      <p:sp>
        <p:nvSpPr>
          <p:cNvPr id="17" name="Rectangle 16">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766483" y="177565"/>
            <a:ext cx="1202213" cy="2562224"/>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Tw Cen MT"/>
            </a:endParaRPr>
          </a:p>
        </p:txBody>
      </p:sp>
      <p:sp>
        <p:nvSpPr>
          <p:cNvPr id="19" name="Rectangle 18">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838432" y="857250"/>
            <a:ext cx="7297162" cy="1200149"/>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21" name="Rectangle 20">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572"/>
            <a:ext cx="5932583" cy="1200149"/>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2" name="Title 1">
            <a:extLst>
              <a:ext uri="{FF2B5EF4-FFF2-40B4-BE49-F238E27FC236}">
                <a16:creationId xmlns:a16="http://schemas.microsoft.com/office/drawing/2014/main" id="{0D06B81F-3F39-9B10-1038-E21A53E1E866}"/>
              </a:ext>
            </a:extLst>
          </p:cNvPr>
          <p:cNvSpPr>
            <a:spLocks noGrp="1"/>
          </p:cNvSpPr>
          <p:nvPr>
            <p:ph type="title"/>
          </p:nvPr>
        </p:nvSpPr>
        <p:spPr>
          <a:xfrm>
            <a:off x="867813" y="1138070"/>
            <a:ext cx="7780888" cy="728634"/>
          </a:xfrm>
        </p:spPr>
        <p:txBody>
          <a:bodyPr anchor="ctr">
            <a:normAutofit/>
          </a:bodyPr>
          <a:lstStyle/>
          <a:p>
            <a:r>
              <a:rPr lang="en-GB" sz="2400">
                <a:solidFill>
                  <a:schemeClr val="bg1"/>
                </a:solidFill>
              </a:rPr>
              <a:t>EY SEMH Hub</a:t>
            </a:r>
          </a:p>
        </p:txBody>
      </p:sp>
      <p:graphicFrame>
        <p:nvGraphicFramePr>
          <p:cNvPr id="6" name="Content Placeholder 5">
            <a:extLst>
              <a:ext uri="{FF2B5EF4-FFF2-40B4-BE49-F238E27FC236}">
                <a16:creationId xmlns:a16="http://schemas.microsoft.com/office/drawing/2014/main" id="{B7B07EB8-4FF6-B2A2-5953-04E01639A673}"/>
              </a:ext>
            </a:extLst>
          </p:cNvPr>
          <p:cNvGraphicFramePr>
            <a:graphicFrameLocks noGrp="1"/>
          </p:cNvGraphicFramePr>
          <p:nvPr>
            <p:ph idx="1"/>
          </p:nvPr>
        </p:nvGraphicFramePr>
        <p:xfrm>
          <a:off x="434606" y="2432683"/>
          <a:ext cx="8274774" cy="3188704"/>
        </p:xfrm>
        <a:graphic>
          <a:graphicData uri="http://schemas.openxmlformats.org/drawingml/2006/table">
            <a:tbl>
              <a:tblPr firstRow="1" firstCol="1" bandRow="1">
                <a:tableStyleId>{5C22544A-7EE6-4342-B048-85BDC9FD1C3A}</a:tableStyleId>
              </a:tblPr>
              <a:tblGrid>
                <a:gridCol w="1142009">
                  <a:extLst>
                    <a:ext uri="{9D8B030D-6E8A-4147-A177-3AD203B41FA5}">
                      <a16:colId xmlns:a16="http://schemas.microsoft.com/office/drawing/2014/main" val="3120761986"/>
                    </a:ext>
                  </a:extLst>
                </a:gridCol>
                <a:gridCol w="2511174">
                  <a:extLst>
                    <a:ext uri="{9D8B030D-6E8A-4147-A177-3AD203B41FA5}">
                      <a16:colId xmlns:a16="http://schemas.microsoft.com/office/drawing/2014/main" val="906137918"/>
                    </a:ext>
                  </a:extLst>
                </a:gridCol>
                <a:gridCol w="2832206">
                  <a:extLst>
                    <a:ext uri="{9D8B030D-6E8A-4147-A177-3AD203B41FA5}">
                      <a16:colId xmlns:a16="http://schemas.microsoft.com/office/drawing/2014/main" val="2278055857"/>
                    </a:ext>
                  </a:extLst>
                </a:gridCol>
                <a:gridCol w="1789385">
                  <a:extLst>
                    <a:ext uri="{9D8B030D-6E8A-4147-A177-3AD203B41FA5}">
                      <a16:colId xmlns:a16="http://schemas.microsoft.com/office/drawing/2014/main" val="2156914997"/>
                    </a:ext>
                  </a:extLst>
                </a:gridCol>
              </a:tblGrid>
              <a:tr h="251638">
                <a:tc>
                  <a:txBody>
                    <a:bodyPr/>
                    <a:lstStyle/>
                    <a:p>
                      <a:pPr>
                        <a:lnSpc>
                          <a:spcPct val="115000"/>
                        </a:lnSpc>
                        <a:spcAft>
                          <a:spcPts val="1000"/>
                        </a:spcAft>
                      </a:pPr>
                      <a:r>
                        <a:rPr lang="en-GB" sz="700">
                          <a:effectLst/>
                        </a:rPr>
                        <a:t>UNICEF School Readiness Framework</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25570" marR="25570" marT="0" marB="0"/>
                </a:tc>
                <a:tc>
                  <a:txBody>
                    <a:bodyPr/>
                    <a:lstStyle/>
                    <a:p>
                      <a:pPr>
                        <a:lnSpc>
                          <a:spcPct val="115000"/>
                        </a:lnSpc>
                        <a:spcAft>
                          <a:spcPts val="1000"/>
                        </a:spcAft>
                      </a:pPr>
                      <a:r>
                        <a:rPr lang="en-GB" sz="700">
                          <a:effectLst/>
                        </a:rPr>
                        <a:t>Ready Children</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25570" marR="25570" marT="0" marB="0"/>
                </a:tc>
                <a:tc>
                  <a:txBody>
                    <a:bodyPr/>
                    <a:lstStyle/>
                    <a:p>
                      <a:pPr>
                        <a:lnSpc>
                          <a:spcPct val="115000"/>
                        </a:lnSpc>
                        <a:spcAft>
                          <a:spcPts val="1000"/>
                        </a:spcAft>
                      </a:pPr>
                      <a:r>
                        <a:rPr lang="en-GB" sz="700">
                          <a:effectLst/>
                        </a:rPr>
                        <a:t>Ready Schools</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25570" marR="25570" marT="0" marB="0"/>
                </a:tc>
                <a:tc>
                  <a:txBody>
                    <a:bodyPr/>
                    <a:lstStyle/>
                    <a:p>
                      <a:pPr>
                        <a:lnSpc>
                          <a:spcPct val="115000"/>
                        </a:lnSpc>
                        <a:spcAft>
                          <a:spcPts val="1000"/>
                        </a:spcAft>
                      </a:pPr>
                      <a:r>
                        <a:rPr lang="en-GB" sz="700">
                          <a:effectLst/>
                        </a:rPr>
                        <a:t>Ready Families</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25570" marR="25570" marT="0" marB="0"/>
                </a:tc>
                <a:extLst>
                  <a:ext uri="{0D108BD9-81ED-4DB2-BD59-A6C34878D82A}">
                    <a16:rowId xmlns:a16="http://schemas.microsoft.com/office/drawing/2014/main" val="3511829590"/>
                  </a:ext>
                </a:extLst>
              </a:tr>
              <a:tr h="2833493">
                <a:tc>
                  <a:txBody>
                    <a:bodyPr/>
                    <a:lstStyle/>
                    <a:p>
                      <a:pPr>
                        <a:lnSpc>
                          <a:spcPct val="115000"/>
                        </a:lnSpc>
                        <a:spcAft>
                          <a:spcPts val="1000"/>
                        </a:spcAft>
                      </a:pPr>
                      <a:r>
                        <a:rPr lang="en-GB" sz="700">
                          <a:effectLst/>
                        </a:rPr>
                        <a:t>EY SEMH Hub</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25570" marR="25570" marT="0" marB="0"/>
                </a:tc>
                <a:tc>
                  <a:txBody>
                    <a:bodyPr/>
                    <a:lstStyle/>
                    <a:p>
                      <a:pPr marL="342900" lvl="0" indent="-342900">
                        <a:lnSpc>
                          <a:spcPct val="115000"/>
                        </a:lnSpc>
                        <a:buFont typeface="Calibri" panose="020F0502020204030204" pitchFamily="34" charset="0"/>
                        <a:buChar char="-"/>
                      </a:pPr>
                      <a:r>
                        <a:rPr lang="en-GB" sz="700">
                          <a:effectLst/>
                        </a:rPr>
                        <a:t>Tailored Rolling PSHE Curriculum inc. MindUp, Zones of regulation, Lego Build to Express, Circle of Friends, Special Friends, theraplay sunshine circles approach, ability to revisit and deepen knowledge of strategies to regulate.</a:t>
                      </a:r>
                    </a:p>
                    <a:p>
                      <a:pPr marL="342900" lvl="0" indent="-342900">
                        <a:lnSpc>
                          <a:spcPct val="115000"/>
                        </a:lnSpc>
                        <a:buFont typeface="Calibri" panose="020F0502020204030204" pitchFamily="34" charset="0"/>
                        <a:buChar char="-"/>
                      </a:pPr>
                      <a:r>
                        <a:rPr lang="en-GB" sz="700">
                          <a:effectLst/>
                        </a:rPr>
                        <a:t>Tailored environment: EY set up with continuous provision, carousel approach, large outdoor area, sensory room, kitchen, regulation tools, teaching space.</a:t>
                      </a:r>
                    </a:p>
                    <a:p>
                      <a:pPr marL="342900" lvl="0" indent="-342900">
                        <a:lnSpc>
                          <a:spcPct val="115000"/>
                        </a:lnSpc>
                        <a:buFont typeface="Calibri" panose="020F0502020204030204" pitchFamily="34" charset="0"/>
                        <a:buChar char="-"/>
                      </a:pPr>
                      <a:r>
                        <a:rPr lang="en-GB" sz="700">
                          <a:effectLst/>
                        </a:rPr>
                        <a:t>Rolling Curriculum: ability to change curriculum to meet developmental level through broad topic areas, ability to revisit and strengthen knowledge through rolling curriculum approach. We will cover English, Maths, Science, Geography, P.E., R.E., History, Food Technology, and Enterprise.</a:t>
                      </a:r>
                    </a:p>
                    <a:p>
                      <a:pPr marL="342900" lvl="0" indent="-342900">
                        <a:lnSpc>
                          <a:spcPct val="115000"/>
                        </a:lnSpc>
                        <a:buFont typeface="Calibri" panose="020F0502020204030204" pitchFamily="34" charset="0"/>
                        <a:buChar char="-"/>
                      </a:pPr>
                      <a:r>
                        <a:rPr lang="en-GB" sz="700">
                          <a:effectLst/>
                        </a:rPr>
                        <a:t>Learning Journeys: to show progress, to celebrate success, to share with school and parents.</a:t>
                      </a:r>
                    </a:p>
                    <a:p>
                      <a:pPr marL="342900" lvl="0" indent="-342900">
                        <a:lnSpc>
                          <a:spcPct val="115000"/>
                        </a:lnSpc>
                        <a:buFont typeface="Calibri" panose="020F0502020204030204" pitchFamily="34" charset="0"/>
                        <a:buChar char="-"/>
                      </a:pPr>
                      <a:r>
                        <a:rPr lang="en-GB" sz="700">
                          <a:effectLst/>
                        </a:rPr>
                        <a:t>Weekly update: on curriculum covered this week. To support schools and families to continue to support the child at home.</a:t>
                      </a:r>
                    </a:p>
                    <a:p>
                      <a:pPr marL="342900" lvl="0" indent="-342900">
                        <a:lnSpc>
                          <a:spcPct val="115000"/>
                        </a:lnSpc>
                        <a:buFont typeface="Calibri" panose="020F0502020204030204" pitchFamily="34" charset="0"/>
                        <a:buChar char="-"/>
                      </a:pPr>
                      <a:r>
                        <a:rPr lang="en-GB" sz="700">
                          <a:effectLst/>
                        </a:rPr>
                        <a:t>On Entry: Children to be assessed for appropriate regulation tools.</a:t>
                      </a:r>
                    </a:p>
                    <a:p>
                      <a:pPr marL="342900" lvl="0" indent="-342900">
                        <a:lnSpc>
                          <a:spcPct val="115000"/>
                        </a:lnSpc>
                        <a:buFont typeface="Calibri" panose="020F0502020204030204" pitchFamily="34" charset="0"/>
                        <a:buChar char="-"/>
                      </a:pPr>
                      <a:r>
                        <a:rPr lang="en-GB" sz="700">
                          <a:effectLst/>
                        </a:rPr>
                        <a:t>Boxall profile/ SCERTS/ SDQ to gather SEMH data.</a:t>
                      </a:r>
                    </a:p>
                    <a:p>
                      <a:pPr marL="342900" lvl="0" indent="-342900">
                        <a:lnSpc>
                          <a:spcPct val="115000"/>
                        </a:lnSpc>
                        <a:buFont typeface="Calibri" panose="020F0502020204030204" pitchFamily="34" charset="0"/>
                        <a:buChar char="-"/>
                      </a:pPr>
                      <a:r>
                        <a:rPr lang="en-GB" sz="700">
                          <a:effectLst/>
                        </a:rPr>
                        <a:t>Create regulation support plans to use in the Hub, at school and at home.</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25570" marR="25570" marT="0" marB="0"/>
                </a:tc>
                <a:tc>
                  <a:txBody>
                    <a:bodyPr/>
                    <a:lstStyle/>
                    <a:p>
                      <a:pPr marL="342900" lvl="0" indent="-342900">
                        <a:lnSpc>
                          <a:spcPct val="115000"/>
                        </a:lnSpc>
                        <a:buFont typeface="Calibri" panose="020F0502020204030204" pitchFamily="34" charset="0"/>
                        <a:buChar char="-"/>
                      </a:pPr>
                      <a:r>
                        <a:rPr lang="en-GB" sz="700">
                          <a:effectLst/>
                        </a:rPr>
                        <a:t>Learning Journeys: to share success, learning and strategies with school.</a:t>
                      </a:r>
                    </a:p>
                    <a:p>
                      <a:pPr marL="342900" lvl="0" indent="-342900">
                        <a:lnSpc>
                          <a:spcPct val="115000"/>
                        </a:lnSpc>
                        <a:buFont typeface="Calibri" panose="020F0502020204030204" pitchFamily="34" charset="0"/>
                        <a:buChar char="-"/>
                      </a:pPr>
                      <a:r>
                        <a:rPr lang="en-GB" sz="700">
                          <a:effectLst/>
                        </a:rPr>
                        <a:t>Weekly update: on curriculum covered this week.</a:t>
                      </a:r>
                    </a:p>
                    <a:p>
                      <a:pPr marL="342900" lvl="0" indent="-342900">
                        <a:lnSpc>
                          <a:spcPct val="115000"/>
                        </a:lnSpc>
                        <a:buFont typeface="Calibri" panose="020F0502020204030204" pitchFamily="34" charset="0"/>
                        <a:buChar char="-"/>
                      </a:pPr>
                      <a:r>
                        <a:rPr lang="en-GB" sz="700">
                          <a:effectLst/>
                        </a:rPr>
                        <a:t>Staff Members to come on site: Training and learning strategies to support students by coming in and supporting them at the hub, a chance to observe modelling of other staff.</a:t>
                      </a:r>
                    </a:p>
                    <a:p>
                      <a:pPr marL="342900" lvl="0" indent="-342900">
                        <a:lnSpc>
                          <a:spcPct val="115000"/>
                        </a:lnSpc>
                        <a:buFont typeface="Calibri" panose="020F0502020204030204" pitchFamily="34" charset="0"/>
                        <a:buChar char="-"/>
                      </a:pPr>
                      <a:r>
                        <a:rPr lang="en-GB" sz="700">
                          <a:effectLst/>
                        </a:rPr>
                        <a:t>Training: Active learning, Anxiety, Brain and behaviour, working with SEMH needs etc. Recorded and/or online/in person.</a:t>
                      </a:r>
                    </a:p>
                    <a:p>
                      <a:pPr marL="342900" lvl="0" indent="-342900">
                        <a:lnSpc>
                          <a:spcPct val="115000"/>
                        </a:lnSpc>
                        <a:buFont typeface="Calibri" panose="020F0502020204030204" pitchFamily="34" charset="0"/>
                        <a:buChar char="-"/>
                      </a:pPr>
                      <a:r>
                        <a:rPr lang="en-GB" sz="700">
                          <a:effectLst/>
                        </a:rPr>
                        <a:t>SEMH Hub Staff going into schools: to help support the school in using the strategies, to support the child to regulate in school, to set up key regulation tools and support with resourcing regulation activities.</a:t>
                      </a:r>
                    </a:p>
                    <a:p>
                      <a:pPr marL="342900" lvl="0" indent="-342900">
                        <a:lnSpc>
                          <a:spcPct val="115000"/>
                        </a:lnSpc>
                        <a:buFont typeface="Calibri" panose="020F0502020204030204" pitchFamily="34" charset="0"/>
                        <a:buChar char="-"/>
                      </a:pPr>
                      <a:r>
                        <a:rPr lang="en-GB" sz="700">
                          <a:effectLst/>
                        </a:rPr>
                        <a:t>A pack of regulation tools to go to schools with the child.</a:t>
                      </a:r>
                    </a:p>
                    <a:p>
                      <a:pPr marL="342900" lvl="0" indent="-342900">
                        <a:lnSpc>
                          <a:spcPct val="115000"/>
                        </a:lnSpc>
                        <a:buFont typeface="Calibri" panose="020F0502020204030204" pitchFamily="34" charset="0"/>
                        <a:buChar char="-"/>
                      </a:pPr>
                      <a:r>
                        <a:rPr lang="en-GB" sz="700">
                          <a:effectLst/>
                        </a:rPr>
                        <a:t>Follow up conversations to check-in on student after leaving the SEMH Hub.</a:t>
                      </a:r>
                    </a:p>
                    <a:p>
                      <a:pPr marL="342900" lvl="0" indent="-342900">
                        <a:lnSpc>
                          <a:spcPct val="115000"/>
                        </a:lnSpc>
                        <a:buFont typeface="Calibri" panose="020F0502020204030204" pitchFamily="34" charset="0"/>
                        <a:buChar char="-"/>
                      </a:pPr>
                      <a:r>
                        <a:rPr lang="en-GB" sz="700">
                          <a:effectLst/>
                        </a:rPr>
                        <a:t>Tailored transition support when moving to a full school timetable.</a:t>
                      </a:r>
                    </a:p>
                    <a:p>
                      <a:pPr marL="342900" lvl="0" indent="-342900">
                        <a:lnSpc>
                          <a:spcPct val="115000"/>
                        </a:lnSpc>
                        <a:buFont typeface="Calibri" panose="020F0502020204030204" pitchFamily="34" charset="0"/>
                        <a:buChar char="-"/>
                      </a:pPr>
                      <a:r>
                        <a:rPr lang="en-GB" sz="700">
                          <a:effectLst/>
                        </a:rPr>
                        <a:t>Information gathering prior to student starting: Getting information such as learning levels in the national curriculum, medical needs, SEND information, prior interventions, safeguarding information, what the child struggles with/triggers, what the school need support with moving forward, incident records, behaviour support plans.</a:t>
                      </a:r>
                    </a:p>
                    <a:p>
                      <a:pPr marL="342900" lvl="0" indent="-342900">
                        <a:lnSpc>
                          <a:spcPct val="115000"/>
                        </a:lnSpc>
                        <a:buFont typeface="Calibri" panose="020F0502020204030204" pitchFamily="34" charset="0"/>
                        <a:buChar char="-"/>
                      </a:pPr>
                      <a:r>
                        <a:rPr lang="en-GB" sz="700">
                          <a:effectLst/>
                        </a:rPr>
                        <a:t>Create regulation support plans to use in the Hub, at school and at home.</a:t>
                      </a:r>
                    </a:p>
                    <a:p>
                      <a:pPr marL="457200">
                        <a:lnSpc>
                          <a:spcPct val="115000"/>
                        </a:lnSpc>
                      </a:pPr>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25570" marR="25570" marT="0" marB="0"/>
                </a:tc>
                <a:tc>
                  <a:txBody>
                    <a:bodyPr/>
                    <a:lstStyle/>
                    <a:p>
                      <a:pPr marL="342900" lvl="0" indent="-342900">
                        <a:lnSpc>
                          <a:spcPct val="115000"/>
                        </a:lnSpc>
                        <a:buFont typeface="Calibri" panose="020F0502020204030204" pitchFamily="34" charset="0"/>
                        <a:buChar char="-"/>
                      </a:pPr>
                      <a:r>
                        <a:rPr lang="en-GB" sz="700">
                          <a:effectLst/>
                        </a:rPr>
                        <a:t>Learning Journeys: to share success, learning and strategies with home.</a:t>
                      </a:r>
                    </a:p>
                    <a:p>
                      <a:pPr marL="342900" lvl="0" indent="-342900">
                        <a:lnSpc>
                          <a:spcPct val="115000"/>
                        </a:lnSpc>
                        <a:buFont typeface="Calibri" panose="020F0502020204030204" pitchFamily="34" charset="0"/>
                        <a:buChar char="-"/>
                      </a:pPr>
                      <a:r>
                        <a:rPr lang="en-GB" sz="700">
                          <a:effectLst/>
                        </a:rPr>
                        <a:t>Weekly update: on curriculum covered this week.</a:t>
                      </a:r>
                    </a:p>
                    <a:p>
                      <a:pPr marL="342900" lvl="0" indent="-342900">
                        <a:lnSpc>
                          <a:spcPct val="115000"/>
                        </a:lnSpc>
                        <a:buFont typeface="Calibri" panose="020F0502020204030204" pitchFamily="34" charset="0"/>
                        <a:buChar char="-"/>
                      </a:pPr>
                      <a:r>
                        <a:rPr lang="en-GB" sz="700">
                          <a:effectLst/>
                        </a:rPr>
                        <a:t>Coffee mornings for parents.</a:t>
                      </a:r>
                    </a:p>
                    <a:p>
                      <a:pPr marL="342900" lvl="0" indent="-342900">
                        <a:lnSpc>
                          <a:spcPct val="115000"/>
                        </a:lnSpc>
                        <a:buFont typeface="Calibri" panose="020F0502020204030204" pitchFamily="34" charset="0"/>
                        <a:buChar char="-"/>
                      </a:pPr>
                      <a:r>
                        <a:rPr lang="en-GB" sz="700">
                          <a:effectLst/>
                        </a:rPr>
                        <a:t>Parent information sessions on relevant topics. Recorded and in person.</a:t>
                      </a:r>
                    </a:p>
                    <a:p>
                      <a:pPr marL="342900" lvl="0" indent="-342900">
                        <a:lnSpc>
                          <a:spcPct val="115000"/>
                        </a:lnSpc>
                        <a:buFont typeface="Calibri" panose="020F0502020204030204" pitchFamily="34" charset="0"/>
                        <a:buChar char="-"/>
                      </a:pPr>
                      <a:r>
                        <a:rPr lang="en-GB" sz="700">
                          <a:effectLst/>
                        </a:rPr>
                        <a:t>Home-School Communication: Books, emails or phone calls dependent on parental preference.</a:t>
                      </a:r>
                    </a:p>
                    <a:p>
                      <a:pPr marL="342900" lvl="0" indent="-342900">
                        <a:lnSpc>
                          <a:spcPct val="115000"/>
                        </a:lnSpc>
                        <a:buFont typeface="Calibri" panose="020F0502020204030204" pitchFamily="34" charset="0"/>
                        <a:buChar char="-"/>
                      </a:pPr>
                      <a:r>
                        <a:rPr lang="en-GB" sz="700">
                          <a:effectLst/>
                        </a:rPr>
                        <a:t>Referrals to appropriate professionals for support.</a:t>
                      </a:r>
                    </a:p>
                    <a:p>
                      <a:pPr marL="342900" lvl="0" indent="-342900">
                        <a:lnSpc>
                          <a:spcPct val="115000"/>
                        </a:lnSpc>
                        <a:buFont typeface="Calibri" panose="020F0502020204030204" pitchFamily="34" charset="0"/>
                        <a:buChar char="-"/>
                      </a:pPr>
                      <a:r>
                        <a:rPr lang="en-GB" sz="700">
                          <a:effectLst/>
                        </a:rPr>
                        <a:t>Home learning grid: with SEMH activities for parents to tick off e.g. listening walk, play a board game together, cook together, visit somewhere.</a:t>
                      </a:r>
                    </a:p>
                    <a:p>
                      <a:pPr marL="342900" lvl="0" indent="-342900">
                        <a:lnSpc>
                          <a:spcPct val="115000"/>
                        </a:lnSpc>
                        <a:buFont typeface="Calibri" panose="020F0502020204030204" pitchFamily="34" charset="0"/>
                        <a:buChar char="-"/>
                      </a:pPr>
                      <a:r>
                        <a:rPr lang="en-GB" sz="700">
                          <a:effectLst/>
                        </a:rPr>
                        <a:t>Home learning packs to borrow: to support with home learning grids, visual prompts, laminated board games, recipes, activities linked to sessions. </a:t>
                      </a:r>
                    </a:p>
                    <a:p>
                      <a:pPr marL="342900" lvl="0" indent="-342900">
                        <a:lnSpc>
                          <a:spcPct val="115000"/>
                        </a:lnSpc>
                        <a:spcAft>
                          <a:spcPts val="1000"/>
                        </a:spcAft>
                        <a:buFont typeface="Calibri" panose="020F0502020204030204" pitchFamily="34" charset="0"/>
                        <a:buChar char="-"/>
                      </a:pPr>
                      <a:r>
                        <a:rPr lang="en-GB" sz="700">
                          <a:effectLst/>
                        </a:rPr>
                        <a:t>Create regulation support plans to use in the Hub, at school and at home.</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25570" marR="25570" marT="0" marB="0"/>
                </a:tc>
                <a:extLst>
                  <a:ext uri="{0D108BD9-81ED-4DB2-BD59-A6C34878D82A}">
                    <a16:rowId xmlns:a16="http://schemas.microsoft.com/office/drawing/2014/main" val="3169932144"/>
                  </a:ext>
                </a:extLst>
              </a:tr>
            </a:tbl>
          </a:graphicData>
        </a:graphic>
      </p:graphicFrame>
    </p:spTree>
    <p:extLst>
      <p:ext uri="{BB962C8B-B14F-4D97-AF65-F5344CB8AC3E}">
        <p14:creationId xmlns:p14="http://schemas.microsoft.com/office/powerpoint/2010/main" val="1382283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3;p3">
            <a:extLst>
              <a:ext uri="{FF2B5EF4-FFF2-40B4-BE49-F238E27FC236}">
                <a16:creationId xmlns:a16="http://schemas.microsoft.com/office/drawing/2014/main" id="{5A3149CD-C111-4AAD-AE84-FA487797EA78}"/>
              </a:ext>
            </a:extLst>
          </p:cNvPr>
          <p:cNvSpPr txBox="1">
            <a:spLocks/>
          </p:cNvSpPr>
          <p:nvPr/>
        </p:nvSpPr>
        <p:spPr>
          <a:xfrm>
            <a:off x="342900" y="2960687"/>
            <a:ext cx="8458200" cy="1470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br>
              <a:rPr kumimoji="0" lang="en-US" sz="4400" b="0" i="0" u="none" strike="noStrike" kern="0" cap="none" spc="0" normalizeH="0" baseline="0" noProof="0" dirty="0">
                <a:ln>
                  <a:noFill/>
                </a:ln>
                <a:solidFill>
                  <a:srgbClr val="FFFFFF"/>
                </a:solidFill>
                <a:effectLst/>
                <a:uLnTx/>
                <a:uFillTx/>
                <a:latin typeface="Calibri"/>
                <a:cs typeface="Calibri"/>
                <a:sym typeface="Calibri"/>
              </a:rPr>
            </a:br>
            <a:br>
              <a:rPr kumimoji="0" lang="en-US" sz="4400" b="0" i="0" u="none" strike="noStrike" kern="0" cap="none" spc="0" normalizeH="0" baseline="0" noProof="0" dirty="0">
                <a:ln>
                  <a:noFill/>
                </a:ln>
                <a:solidFill>
                  <a:srgbClr val="FFFFFF"/>
                </a:solidFill>
                <a:effectLst/>
                <a:uLnTx/>
                <a:uFillTx/>
                <a:latin typeface="Calibri"/>
                <a:cs typeface="Calibri"/>
                <a:sym typeface="Calibri"/>
              </a:rPr>
            </a:br>
            <a: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t> </a:t>
            </a:r>
            <a:b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br>
            <a: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t>CAMHS</a:t>
            </a: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endPar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endParaRPr>
          </a:p>
          <a:p>
            <a:pPr marL="0" marR="0" lvl="0" indent="0" algn="ctr" defTabSz="914400" rtl="0" eaLnBrk="1" fontAlgn="auto" latinLnBrk="0" hangingPunct="1">
              <a:lnSpc>
                <a:spcPct val="107000"/>
              </a:lnSpc>
              <a:spcBef>
                <a:spcPts val="0"/>
              </a:spcBef>
              <a:spcAft>
                <a:spcPts val="800"/>
              </a:spcAft>
              <a:buClr>
                <a:srgbClr val="000000"/>
              </a:buClr>
              <a:buSzPts val="1400"/>
              <a:buFont typeface="Arial"/>
              <a:buNone/>
              <a:tabLst/>
              <a:defRPr/>
            </a:pPr>
            <a:r>
              <a:rPr kumimoji="0" lang="en-GB"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Jenny </a:t>
            </a:r>
            <a:r>
              <a:rPr kumimoji="0" lang="en-GB" sz="44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vanDyk</a:t>
            </a:r>
            <a:endParaRPr kumimoji="0" lang="en-GB"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br>
              <a:rPr kumimoji="0" lang="en-US"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br>
            <a:br>
              <a:rPr kumimoji="0" lang="en-US"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br>
            <a:br>
              <a:rPr kumimoji="0" lang="en-US" sz="4400" b="0" i="0" u="none" strike="noStrike" kern="0" cap="none" spc="0" normalizeH="0" baseline="0" noProof="0" dirty="0">
                <a:ln>
                  <a:noFill/>
                </a:ln>
                <a:solidFill>
                  <a:srgbClr val="FFFFFF"/>
                </a:solidFill>
                <a:effectLst/>
                <a:uLnTx/>
                <a:uFillTx/>
                <a:latin typeface="Calibri"/>
                <a:cs typeface="Calibri"/>
                <a:sym typeface="Calibri"/>
              </a:rPr>
            </a:br>
            <a:r>
              <a:rPr kumimoji="0" lang="en-US" sz="4400" b="0" i="1" u="none" strike="noStrike" kern="0" cap="none" spc="0" normalizeH="0" baseline="0" noProof="0" dirty="0">
                <a:ln>
                  <a:noFill/>
                </a:ln>
                <a:solidFill>
                  <a:srgbClr val="FFFFFF"/>
                </a:solidFill>
                <a:effectLst/>
                <a:uLnTx/>
                <a:uFillTx/>
                <a:latin typeface="Calibri"/>
                <a:cs typeface="Calibri"/>
                <a:sym typeface="Calibri"/>
              </a:rPr>
              <a:t> </a:t>
            </a:r>
            <a:br>
              <a:rPr kumimoji="0" lang="en-US" sz="4400" b="0" i="1" u="none" strike="noStrike" kern="0" cap="none" spc="0" normalizeH="0" baseline="0" noProof="0" dirty="0">
                <a:ln>
                  <a:noFill/>
                </a:ln>
                <a:solidFill>
                  <a:srgbClr val="FFFFFF"/>
                </a:solidFill>
                <a:effectLst/>
                <a:uLnTx/>
                <a:uFillTx/>
                <a:latin typeface="Calibri"/>
                <a:cs typeface="Calibri"/>
                <a:sym typeface="Calibri"/>
              </a:rPr>
            </a:br>
            <a:r>
              <a:rPr kumimoji="0" lang="en-US" sz="4400" b="0" i="0" u="none" strike="noStrike" kern="0" cap="none" spc="0" normalizeH="0" baseline="0" noProof="0" dirty="0">
                <a:ln>
                  <a:noFill/>
                </a:ln>
                <a:solidFill>
                  <a:srgbClr val="FFFFFF"/>
                </a:solidFill>
                <a:effectLst/>
                <a:uLnTx/>
                <a:uFillTx/>
                <a:latin typeface="Calibri"/>
                <a:cs typeface="Calibri"/>
                <a:sym typeface="Calibri"/>
              </a:rPr>
              <a:t> </a:t>
            </a:r>
          </a:p>
        </p:txBody>
      </p:sp>
    </p:spTree>
    <p:extLst>
      <p:ext uri="{BB962C8B-B14F-4D97-AF65-F5344CB8AC3E}">
        <p14:creationId xmlns:p14="http://schemas.microsoft.com/office/powerpoint/2010/main" val="3161168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C38B90F6-2612-C7F8-24E9-43C242547166}"/>
              </a:ext>
            </a:extLst>
          </p:cNvPr>
          <p:cNvSpPr txBox="1">
            <a:spLocks noChangeArrowheads="1"/>
          </p:cNvSpPr>
          <p:nvPr/>
        </p:nvSpPr>
        <p:spPr bwMode="auto">
          <a:xfrm>
            <a:off x="179513" y="2276873"/>
            <a:ext cx="8497887"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defTabSz="914378">
              <a:spcBef>
                <a:spcPct val="0"/>
              </a:spcBef>
              <a:buNone/>
              <a:defRPr/>
            </a:pPr>
            <a:r>
              <a:rPr lang="en-GB" altLang="en-US" sz="4000" b="1" dirty="0">
                <a:solidFill>
                  <a:schemeClr val="accent6"/>
                </a:solidFill>
              </a:rPr>
              <a:t>A brief overview </a:t>
            </a:r>
          </a:p>
          <a:p>
            <a:pPr algn="ctr" defTabSz="914378">
              <a:spcBef>
                <a:spcPct val="0"/>
              </a:spcBef>
              <a:buNone/>
              <a:defRPr/>
            </a:pPr>
            <a:endParaRPr lang="en-GB" altLang="en-US" sz="2700" b="1" dirty="0">
              <a:solidFill>
                <a:schemeClr val="accent6"/>
              </a:solidFill>
            </a:endParaRPr>
          </a:p>
          <a:p>
            <a:pPr algn="ctr" defTabSz="914378">
              <a:spcBef>
                <a:spcPct val="0"/>
              </a:spcBef>
              <a:buNone/>
              <a:defRPr/>
            </a:pPr>
            <a:endParaRPr lang="en-GB" altLang="en-US" sz="1500" b="1" dirty="0">
              <a:solidFill>
                <a:schemeClr val="accent6"/>
              </a:solidFill>
            </a:endParaRPr>
          </a:p>
          <a:p>
            <a:pPr algn="ctr" defTabSz="914378">
              <a:spcBef>
                <a:spcPct val="0"/>
              </a:spcBef>
              <a:buNone/>
              <a:defRPr/>
            </a:pPr>
            <a:r>
              <a:rPr lang="en-GB" altLang="en-US" sz="4000" b="1" dirty="0">
                <a:solidFill>
                  <a:schemeClr val="accent2"/>
                </a:solidFill>
              </a:rPr>
              <a:t> </a:t>
            </a:r>
            <a:r>
              <a:rPr lang="en-GB" altLang="en-US" sz="4500" b="1" dirty="0">
                <a:solidFill>
                  <a:prstClr val="white"/>
                </a:solidFill>
              </a:rPr>
              <a:t>CAMHS Getting Help Team</a:t>
            </a:r>
            <a:endParaRPr lang="en-GB" altLang="en-US" sz="4500" b="1" dirty="0">
              <a:solidFill>
                <a:schemeClr val="accent2"/>
              </a:solidFill>
            </a:endParaRPr>
          </a:p>
          <a:p>
            <a:pPr algn="ctr" defTabSz="914378">
              <a:lnSpc>
                <a:spcPts val="6000"/>
              </a:lnSpc>
              <a:spcBef>
                <a:spcPct val="0"/>
              </a:spcBef>
              <a:buNone/>
              <a:defRPr/>
            </a:pPr>
            <a:r>
              <a:rPr lang="en-GB" altLang="en-US" sz="6000" b="1" dirty="0">
                <a:solidFill>
                  <a:prstClr val="white"/>
                </a:solidFill>
              </a:rPr>
              <a:t>     </a:t>
            </a:r>
            <a:endParaRPr lang="en-GB" altLang="en-US" sz="5400" b="1" dirty="0">
              <a:solidFill>
                <a:prstClr val="white"/>
              </a:solidFill>
            </a:endParaRPr>
          </a:p>
        </p:txBody>
      </p:sp>
      <p:sp>
        <p:nvSpPr>
          <p:cNvPr id="5" name="TextBox 4">
            <a:extLst>
              <a:ext uri="{FF2B5EF4-FFF2-40B4-BE49-F238E27FC236}">
                <a16:creationId xmlns:a16="http://schemas.microsoft.com/office/drawing/2014/main" id="{A3870E5F-CA76-382C-38D7-0EE09347C46B}"/>
              </a:ext>
            </a:extLst>
          </p:cNvPr>
          <p:cNvSpPr txBox="1">
            <a:spLocks noChangeArrowheads="1"/>
          </p:cNvSpPr>
          <p:nvPr/>
        </p:nvSpPr>
        <p:spPr bwMode="auto">
          <a:xfrm>
            <a:off x="574701" y="4974232"/>
            <a:ext cx="849694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r" defTabSz="914378">
              <a:spcBef>
                <a:spcPct val="0"/>
              </a:spcBef>
              <a:buNone/>
              <a:defRPr/>
            </a:pPr>
            <a:r>
              <a:rPr lang="en-GB" altLang="en-US" sz="1500" b="1" dirty="0">
                <a:solidFill>
                  <a:schemeClr val="accent6"/>
                </a:solidFill>
              </a:rPr>
              <a:t>Jenny van Dyk</a:t>
            </a:r>
          </a:p>
          <a:p>
            <a:pPr algn="r" defTabSz="914378">
              <a:spcBef>
                <a:spcPct val="0"/>
              </a:spcBef>
              <a:buNone/>
              <a:defRPr/>
            </a:pPr>
            <a:r>
              <a:rPr lang="en-GB" altLang="en-US" sz="1500" b="1" dirty="0">
                <a:solidFill>
                  <a:schemeClr val="accent6"/>
                </a:solidFill>
              </a:rPr>
              <a:t>Parenting and Family Worker</a:t>
            </a:r>
          </a:p>
          <a:p>
            <a:pPr algn="r" defTabSz="914378">
              <a:spcBef>
                <a:spcPct val="0"/>
              </a:spcBef>
              <a:buNone/>
              <a:defRPr/>
            </a:pPr>
            <a:r>
              <a:rPr lang="en-GB" altLang="en-US" sz="1500" b="1" dirty="0">
                <a:solidFill>
                  <a:schemeClr val="accent6"/>
                </a:solidFill>
              </a:rPr>
              <a:t>CAMHS Getting Help Team</a:t>
            </a:r>
          </a:p>
        </p:txBody>
      </p:sp>
      <p:pic>
        <p:nvPicPr>
          <p:cNvPr id="3" name="Picture 2" descr="home | Royal Borough of Windsor and Maidenhead">
            <a:extLst>
              <a:ext uri="{FF2B5EF4-FFF2-40B4-BE49-F238E27FC236}">
                <a16:creationId xmlns:a16="http://schemas.microsoft.com/office/drawing/2014/main" id="{1B01D037-AFC1-A1DD-A2DB-74BB26DA30B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607" y="1264895"/>
            <a:ext cx="1621631" cy="556319"/>
          </a:xfrm>
          <a:prstGeom prst="rect">
            <a:avLst/>
          </a:prstGeom>
          <a:noFill/>
          <a:ln>
            <a:noFill/>
          </a:ln>
        </p:spPr>
      </p:pic>
    </p:spTree>
    <p:extLst>
      <p:ext uri="{BB962C8B-B14F-4D97-AF65-F5344CB8AC3E}">
        <p14:creationId xmlns:p14="http://schemas.microsoft.com/office/powerpoint/2010/main" val="1592946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052737"/>
            <a:ext cx="7219950" cy="584775"/>
          </a:xfrm>
          <a:prstGeom prst="rect">
            <a:avLst/>
          </a:prstGeom>
          <a:noFill/>
        </p:spPr>
        <p:txBody>
          <a:bodyPr>
            <a:spAutoFit/>
          </a:bodyPr>
          <a:lstStyle/>
          <a:p>
            <a:pPr defTabSz="914378">
              <a:defRPr/>
            </a:pPr>
            <a:r>
              <a:rPr lang="en-GB" altLang="en-US" sz="3200" b="1" dirty="0">
                <a:solidFill>
                  <a:schemeClr val="accent2"/>
                </a:solidFill>
                <a:latin typeface="+mj-lt"/>
                <a:ea typeface="ＭＳ Ｐゴシック" pitchFamily="-16" charset="-128"/>
              </a:rPr>
              <a:t>Background</a:t>
            </a:r>
          </a:p>
        </p:txBody>
      </p:sp>
      <p:sp>
        <p:nvSpPr>
          <p:cNvPr id="7" name="TextBox 6"/>
          <p:cNvSpPr txBox="1"/>
          <p:nvPr/>
        </p:nvSpPr>
        <p:spPr>
          <a:xfrm>
            <a:off x="179512" y="1882855"/>
            <a:ext cx="5256584" cy="38010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58766" indent="-182558" defTabSz="914378">
              <a:spcAft>
                <a:spcPts val="600"/>
              </a:spcAft>
              <a:buClr>
                <a:schemeClr val="accent2"/>
              </a:buClr>
              <a:buFont typeface="Arial" panose="020B0604020202020204" pitchFamily="34" charset="0"/>
              <a:buChar char="•"/>
              <a:defRPr/>
            </a:pPr>
            <a:r>
              <a:rPr lang="en-GB" sz="1800" b="1" dirty="0">
                <a:solidFill>
                  <a:schemeClr val="accent1"/>
                </a:solidFill>
                <a:cs typeface="Arial" panose="020B0604020202020204" pitchFamily="34" charset="0"/>
              </a:rPr>
              <a:t>Roadmap </a:t>
            </a:r>
            <a:r>
              <a:rPr lang="en-GB" sz="1800" dirty="0">
                <a:solidFill>
                  <a:schemeClr val="tx1"/>
                </a:solidFill>
                <a:cs typeface="Arial" panose="020B0604020202020204" pitchFamily="34" charset="0"/>
              </a:rPr>
              <a:t>for transforming NHS mental health services in England</a:t>
            </a:r>
          </a:p>
          <a:p>
            <a:pPr marL="815954" lvl="1" indent="-182558">
              <a:spcAft>
                <a:spcPts val="1200"/>
              </a:spcAft>
              <a:buClr>
                <a:schemeClr val="accent2"/>
              </a:buClr>
              <a:buFont typeface="Arial" panose="020B0604020202020204" pitchFamily="34" charset="0"/>
              <a:buChar char="•"/>
              <a:defRPr/>
            </a:pPr>
            <a:r>
              <a:rPr lang="en-GB" sz="1500" dirty="0">
                <a:solidFill>
                  <a:schemeClr val="tx1"/>
                </a:solidFill>
                <a:cs typeface="Arial" panose="020B0604020202020204" pitchFamily="34" charset="0"/>
              </a:rPr>
              <a:t>Significant expansion in access to high quality care for children and young people</a:t>
            </a:r>
          </a:p>
          <a:p>
            <a:pPr marL="815954" lvl="1" indent="-182558">
              <a:spcAft>
                <a:spcPts val="1200"/>
              </a:spcAft>
              <a:buClr>
                <a:schemeClr val="accent2"/>
              </a:buClr>
              <a:buFont typeface="Arial" panose="020B0604020202020204" pitchFamily="34" charset="0"/>
              <a:buChar char="•"/>
              <a:defRPr/>
            </a:pPr>
            <a:r>
              <a:rPr lang="en-GB" sz="1500" b="1" dirty="0">
                <a:solidFill>
                  <a:schemeClr val="accent1"/>
                </a:solidFill>
                <a:cs typeface="Arial" panose="020B0604020202020204" pitchFamily="34" charset="0"/>
              </a:rPr>
              <a:t>70,000</a:t>
            </a:r>
            <a:r>
              <a:rPr lang="en-GB" sz="1500" dirty="0">
                <a:solidFill>
                  <a:schemeClr val="tx1"/>
                </a:solidFill>
                <a:cs typeface="Arial" panose="020B0604020202020204" pitchFamily="34" charset="0"/>
              </a:rPr>
              <a:t> additional children will receive evidence based mental health treatment per year</a:t>
            </a:r>
          </a:p>
          <a:p>
            <a:pPr marL="815954" lvl="1" indent="-182558">
              <a:spcAft>
                <a:spcPts val="1200"/>
              </a:spcAft>
              <a:buClr>
                <a:schemeClr val="accent2"/>
              </a:buClr>
              <a:buFont typeface="Arial" panose="020B0604020202020204" pitchFamily="34" charset="0"/>
              <a:buChar char="•"/>
              <a:defRPr/>
            </a:pPr>
            <a:r>
              <a:rPr lang="en-GB" sz="1500" dirty="0">
                <a:solidFill>
                  <a:schemeClr val="tx1"/>
                </a:solidFill>
                <a:cs typeface="Arial" panose="020B0604020202020204" pitchFamily="34" charset="0"/>
              </a:rPr>
              <a:t>Create a new</a:t>
            </a:r>
            <a:r>
              <a:rPr lang="en-GB" sz="1500" b="1" dirty="0">
                <a:solidFill>
                  <a:schemeClr val="accent1"/>
                </a:solidFill>
                <a:cs typeface="Arial" panose="020B0604020202020204" pitchFamily="34" charset="0"/>
              </a:rPr>
              <a:t> low intensity workforce of 1700 </a:t>
            </a:r>
            <a:r>
              <a:rPr lang="en-GB" sz="1500" dirty="0">
                <a:solidFill>
                  <a:schemeClr val="tx1"/>
                </a:solidFill>
                <a:cs typeface="Arial" panose="020B0604020202020204" pitchFamily="34" charset="0"/>
              </a:rPr>
              <a:t>more therapists</a:t>
            </a:r>
          </a:p>
          <a:p>
            <a:pPr marL="815954" lvl="1" indent="-182558">
              <a:spcAft>
                <a:spcPts val="1200"/>
              </a:spcAft>
              <a:buClr>
                <a:schemeClr val="accent2"/>
              </a:buClr>
              <a:buFont typeface="Arial" panose="020B0604020202020204" pitchFamily="34" charset="0"/>
              <a:buChar char="•"/>
              <a:defRPr/>
            </a:pPr>
            <a:r>
              <a:rPr lang="en-GB" sz="1500" dirty="0">
                <a:solidFill>
                  <a:schemeClr val="tx1"/>
                </a:solidFill>
                <a:cs typeface="Arial" panose="020B0604020202020204" pitchFamily="34" charset="0"/>
              </a:rPr>
              <a:t>Early intervention to reduce escalation</a:t>
            </a:r>
          </a:p>
          <a:p>
            <a:pPr marL="815954" lvl="1" indent="-182558">
              <a:spcAft>
                <a:spcPts val="1200"/>
              </a:spcAft>
              <a:buClr>
                <a:schemeClr val="accent2"/>
              </a:buClr>
              <a:buFont typeface="Arial" panose="020B0604020202020204" pitchFamily="34" charset="0"/>
              <a:buChar char="•"/>
              <a:defRPr/>
            </a:pPr>
            <a:r>
              <a:rPr lang="en-GB" sz="1500" dirty="0">
                <a:solidFill>
                  <a:schemeClr val="tx1"/>
                </a:solidFill>
                <a:cs typeface="Arial" panose="020B0604020202020204" pitchFamily="34" charset="0"/>
              </a:rPr>
              <a:t>Building capacity in community based services and providing a place based approach.</a:t>
            </a:r>
          </a:p>
          <a:p>
            <a:pPr marL="633396" lvl="1">
              <a:spcAft>
                <a:spcPts val="1200"/>
              </a:spcAft>
              <a:buClr>
                <a:schemeClr val="accent2"/>
              </a:buClr>
              <a:defRPr/>
            </a:pPr>
            <a:endParaRPr lang="en-GB" sz="1500" b="1" dirty="0">
              <a:solidFill>
                <a:schemeClr val="accent1"/>
              </a:solidFill>
              <a:cs typeface="Arial" panose="020B0604020202020204" pitchFamily="34" charset="0"/>
            </a:endParaRPr>
          </a:p>
        </p:txBody>
      </p:sp>
      <p:pic>
        <p:nvPicPr>
          <p:cNvPr id="2" name="Picture 1">
            <a:extLst>
              <a:ext uri="{FF2B5EF4-FFF2-40B4-BE49-F238E27FC236}">
                <a16:creationId xmlns:a16="http://schemas.microsoft.com/office/drawing/2014/main" id="{DCE157B5-2722-6E5F-86A7-95C55094FB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361892"/>
            <a:ext cx="2407920" cy="2884478"/>
          </a:xfrm>
          <a:prstGeom prst="rect">
            <a:avLst/>
          </a:prstGeom>
          <a:noFill/>
          <a:ln>
            <a:noFill/>
          </a:ln>
        </p:spPr>
      </p:pic>
    </p:spTree>
    <p:extLst>
      <p:ext uri="{BB962C8B-B14F-4D97-AF65-F5344CB8AC3E}">
        <p14:creationId xmlns:p14="http://schemas.microsoft.com/office/powerpoint/2010/main" val="2195653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052737"/>
            <a:ext cx="7219950" cy="584775"/>
          </a:xfrm>
          <a:prstGeom prst="rect">
            <a:avLst/>
          </a:prstGeom>
          <a:noFill/>
        </p:spPr>
        <p:txBody>
          <a:bodyPr>
            <a:spAutoFit/>
          </a:bodyPr>
          <a:lstStyle/>
          <a:p>
            <a:pPr defTabSz="914378">
              <a:defRPr/>
            </a:pPr>
            <a:r>
              <a:rPr lang="en-GB" altLang="en-US" sz="3200" b="1" dirty="0">
                <a:solidFill>
                  <a:schemeClr val="accent2"/>
                </a:solidFill>
                <a:latin typeface="+mj-lt"/>
                <a:ea typeface="ＭＳ Ｐゴシック" pitchFamily="-16" charset="-128"/>
              </a:rPr>
              <a:t>Thrive Framework</a:t>
            </a:r>
          </a:p>
        </p:txBody>
      </p:sp>
      <p:sp>
        <p:nvSpPr>
          <p:cNvPr id="7" name="TextBox 6"/>
          <p:cNvSpPr txBox="1"/>
          <p:nvPr/>
        </p:nvSpPr>
        <p:spPr>
          <a:xfrm>
            <a:off x="58069" y="1736373"/>
            <a:ext cx="5256584" cy="367793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58766" indent="-182558" defTabSz="914378">
              <a:spcAft>
                <a:spcPts val="600"/>
              </a:spcAft>
              <a:buClr>
                <a:schemeClr val="accent2"/>
              </a:buClr>
              <a:buFont typeface="Arial" panose="020B0604020202020204" pitchFamily="34" charset="0"/>
              <a:buChar char="•"/>
              <a:defRPr/>
            </a:pPr>
            <a:r>
              <a:rPr lang="en-GB" sz="1800" b="1" dirty="0">
                <a:solidFill>
                  <a:schemeClr val="accent1"/>
                </a:solidFill>
                <a:cs typeface="Arial" panose="020B0604020202020204" pitchFamily="34" charset="0"/>
              </a:rPr>
              <a:t>All CAMHS teams </a:t>
            </a:r>
            <a:r>
              <a:rPr lang="en-GB" sz="1800" dirty="0">
                <a:solidFill>
                  <a:schemeClr val="tx1"/>
                </a:solidFill>
                <a:cs typeface="Arial" panose="020B0604020202020204" pitchFamily="34" charset="0"/>
              </a:rPr>
              <a:t>fit into the Thrive model</a:t>
            </a:r>
            <a:endParaRPr lang="en-GB" sz="1600" dirty="0">
              <a:solidFill>
                <a:schemeClr val="tx1"/>
              </a:solidFill>
              <a:cs typeface="Arial" panose="020B0604020202020204" pitchFamily="34" charset="0"/>
            </a:endParaRPr>
          </a:p>
          <a:p>
            <a:pPr marL="815954" lvl="1" indent="-182558">
              <a:spcAft>
                <a:spcPts val="1200"/>
              </a:spcAft>
              <a:buClr>
                <a:schemeClr val="accent2"/>
              </a:buClr>
              <a:buFont typeface="Arial" panose="020B0604020202020204" pitchFamily="34" charset="0"/>
              <a:buChar char="•"/>
              <a:defRPr/>
            </a:pPr>
            <a:r>
              <a:rPr lang="en-GB" sz="1500" dirty="0">
                <a:solidFill>
                  <a:schemeClr val="tx1"/>
                </a:solidFill>
                <a:cs typeface="Arial" panose="020B0604020202020204" pitchFamily="34" charset="0"/>
              </a:rPr>
              <a:t>Conceptualises mental health need into 5 needs-based groupings</a:t>
            </a:r>
          </a:p>
          <a:p>
            <a:pPr marL="815954" lvl="1" indent="-182558">
              <a:spcAft>
                <a:spcPts val="1200"/>
              </a:spcAft>
              <a:buClr>
                <a:schemeClr val="accent2"/>
              </a:buClr>
              <a:buFont typeface="Arial" panose="020B0604020202020204" pitchFamily="34" charset="0"/>
              <a:buChar char="•"/>
              <a:defRPr/>
            </a:pPr>
            <a:r>
              <a:rPr lang="en-GB" sz="1500" dirty="0">
                <a:solidFill>
                  <a:srgbClr val="231F20"/>
                </a:solidFill>
                <a:cs typeface="Arial" panose="020B0604020202020204" pitchFamily="34" charset="0"/>
              </a:rPr>
              <a:t>CAMHS Getting Help team are employed by Berkshire Healthcare, however sit within local authority Early Help Hub. </a:t>
            </a:r>
          </a:p>
          <a:p>
            <a:pPr marL="815954" lvl="1" indent="-182558">
              <a:spcAft>
                <a:spcPts val="1200"/>
              </a:spcAft>
              <a:buClr>
                <a:schemeClr val="accent2"/>
              </a:buClr>
              <a:buFont typeface="Arial" panose="020B0604020202020204" pitchFamily="34" charset="0"/>
              <a:buChar char="•"/>
              <a:defRPr/>
            </a:pPr>
            <a:r>
              <a:rPr lang="en-GB" sz="1500" b="1" dirty="0">
                <a:solidFill>
                  <a:schemeClr val="accent6"/>
                </a:solidFill>
                <a:cs typeface="Arial" panose="020B0604020202020204" pitchFamily="34" charset="0"/>
              </a:rPr>
              <a:t>Green</a:t>
            </a:r>
            <a:r>
              <a:rPr lang="en-GB" sz="1500" dirty="0">
                <a:solidFill>
                  <a:srgbClr val="231F20"/>
                </a:solidFill>
                <a:cs typeface="Arial" panose="020B0604020202020204" pitchFamily="34" charset="0"/>
              </a:rPr>
              <a:t> refers to Universal Services</a:t>
            </a:r>
          </a:p>
          <a:p>
            <a:pPr marL="815954" lvl="1" indent="-182558">
              <a:spcAft>
                <a:spcPts val="1200"/>
              </a:spcAft>
              <a:buClr>
                <a:schemeClr val="accent2"/>
              </a:buClr>
              <a:buFont typeface="Arial" panose="020B0604020202020204" pitchFamily="34" charset="0"/>
              <a:buChar char="•"/>
              <a:defRPr/>
            </a:pPr>
            <a:r>
              <a:rPr lang="en-GB" sz="1500" b="1" dirty="0">
                <a:solidFill>
                  <a:schemeClr val="accent5"/>
                </a:solidFill>
                <a:cs typeface="Arial" panose="020B0604020202020204" pitchFamily="34" charset="0"/>
              </a:rPr>
              <a:t>Blue </a:t>
            </a:r>
            <a:r>
              <a:rPr lang="en-GB" sz="1500" dirty="0">
                <a:solidFill>
                  <a:schemeClr val="tx1"/>
                </a:solidFill>
                <a:cs typeface="Arial" panose="020B0604020202020204" pitchFamily="34" charset="0"/>
              </a:rPr>
              <a:t>refers to Early Help Services</a:t>
            </a:r>
          </a:p>
          <a:p>
            <a:pPr marL="815954" lvl="1" indent="-182558">
              <a:spcAft>
                <a:spcPts val="1200"/>
              </a:spcAft>
              <a:buClr>
                <a:schemeClr val="accent2"/>
              </a:buClr>
              <a:buFont typeface="Arial" panose="020B0604020202020204" pitchFamily="34" charset="0"/>
              <a:buChar char="•"/>
              <a:defRPr/>
            </a:pPr>
            <a:r>
              <a:rPr lang="en-GB" sz="1500" b="1" dirty="0">
                <a:solidFill>
                  <a:srgbClr val="7030A0"/>
                </a:solidFill>
                <a:cs typeface="Arial" panose="020B0604020202020204" pitchFamily="34" charset="0"/>
              </a:rPr>
              <a:t>Purple</a:t>
            </a:r>
            <a:r>
              <a:rPr lang="en-GB" sz="1500" b="1" dirty="0">
                <a:solidFill>
                  <a:srgbClr val="FFC000"/>
                </a:solidFill>
                <a:cs typeface="Arial" panose="020B0604020202020204" pitchFamily="34" charset="0"/>
              </a:rPr>
              <a:t> </a:t>
            </a:r>
            <a:r>
              <a:rPr lang="en-GB" sz="1500" dirty="0">
                <a:solidFill>
                  <a:schemeClr val="tx1"/>
                </a:solidFill>
                <a:cs typeface="Arial" panose="020B0604020202020204" pitchFamily="34" charset="0"/>
              </a:rPr>
              <a:t>is Specialist CAMHS</a:t>
            </a:r>
          </a:p>
          <a:p>
            <a:pPr marL="815954" lvl="1" indent="-182558">
              <a:spcAft>
                <a:spcPts val="1200"/>
              </a:spcAft>
              <a:buClr>
                <a:schemeClr val="accent2"/>
              </a:buClr>
              <a:buFont typeface="Arial" panose="020B0604020202020204" pitchFamily="34" charset="0"/>
              <a:buChar char="•"/>
              <a:defRPr/>
            </a:pPr>
            <a:r>
              <a:rPr lang="en-GB" sz="1500" b="1" dirty="0">
                <a:solidFill>
                  <a:schemeClr val="accent2"/>
                </a:solidFill>
                <a:cs typeface="Arial" panose="020B0604020202020204" pitchFamily="34" charset="0"/>
              </a:rPr>
              <a:t>Orange</a:t>
            </a:r>
            <a:r>
              <a:rPr lang="en-GB" sz="1500" dirty="0">
                <a:solidFill>
                  <a:schemeClr val="tx1"/>
                </a:solidFill>
                <a:cs typeface="Arial" panose="020B0604020202020204" pitchFamily="34" charset="0"/>
              </a:rPr>
              <a:t> is Rapid Response</a:t>
            </a:r>
          </a:p>
          <a:p>
            <a:pPr marL="815954" lvl="1" indent="-182558">
              <a:spcAft>
                <a:spcPts val="1200"/>
              </a:spcAft>
              <a:buClr>
                <a:schemeClr val="accent2"/>
              </a:buClr>
              <a:buFont typeface="Arial" panose="020B0604020202020204" pitchFamily="34" charset="0"/>
              <a:buChar char="•"/>
              <a:defRPr/>
            </a:pPr>
            <a:endParaRPr lang="en-GB" sz="1500" dirty="0">
              <a:solidFill>
                <a:schemeClr val="accent4"/>
              </a:solidFill>
              <a:cs typeface="Arial" panose="020B0604020202020204" pitchFamily="34" charset="0"/>
            </a:endParaRPr>
          </a:p>
        </p:txBody>
      </p:sp>
      <p:pic>
        <p:nvPicPr>
          <p:cNvPr id="2" name="Picture 1" descr="Child and Adolescent Psychotherapy &amp; i-THRIVE | Association of Child  Psychotherapists">
            <a:extLst>
              <a:ext uri="{FF2B5EF4-FFF2-40B4-BE49-F238E27FC236}">
                <a16:creationId xmlns:a16="http://schemas.microsoft.com/office/drawing/2014/main" id="{B93DF1F0-3727-10FA-C8D3-AEAA4A32061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8780" y="2084071"/>
            <a:ext cx="3421380" cy="3360419"/>
          </a:xfrm>
          <a:prstGeom prst="rect">
            <a:avLst/>
          </a:prstGeom>
          <a:noFill/>
          <a:ln>
            <a:noFill/>
          </a:ln>
        </p:spPr>
      </p:pic>
    </p:spTree>
    <p:extLst>
      <p:ext uri="{BB962C8B-B14F-4D97-AF65-F5344CB8AC3E}">
        <p14:creationId xmlns:p14="http://schemas.microsoft.com/office/powerpoint/2010/main" val="2831490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052737"/>
            <a:ext cx="7219950" cy="584775"/>
          </a:xfrm>
          <a:prstGeom prst="rect">
            <a:avLst/>
          </a:prstGeom>
          <a:noFill/>
        </p:spPr>
        <p:txBody>
          <a:bodyPr>
            <a:spAutoFit/>
          </a:bodyPr>
          <a:lstStyle/>
          <a:p>
            <a:pPr defTabSz="914378">
              <a:defRPr/>
            </a:pPr>
            <a:r>
              <a:rPr lang="en-GB" altLang="en-US" sz="3200" b="1" dirty="0">
                <a:solidFill>
                  <a:schemeClr val="accent2"/>
                </a:solidFill>
                <a:latin typeface="+mj-lt"/>
                <a:ea typeface="ＭＳ Ｐゴシック" pitchFamily="-16" charset="-128"/>
              </a:rPr>
              <a:t>Who we are</a:t>
            </a:r>
          </a:p>
        </p:txBody>
      </p:sp>
      <p:sp>
        <p:nvSpPr>
          <p:cNvPr id="7" name="TextBox 6"/>
          <p:cNvSpPr txBox="1"/>
          <p:nvPr/>
        </p:nvSpPr>
        <p:spPr>
          <a:xfrm>
            <a:off x="179512" y="1882855"/>
            <a:ext cx="5256584" cy="393954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58766" indent="-182558" defTabSz="914378">
              <a:spcAft>
                <a:spcPts val="600"/>
              </a:spcAft>
              <a:buClr>
                <a:schemeClr val="accent2"/>
              </a:buClr>
              <a:buFont typeface="Arial" panose="020B0604020202020204" pitchFamily="34" charset="0"/>
              <a:buChar char="•"/>
              <a:defRPr/>
            </a:pPr>
            <a:r>
              <a:rPr lang="en-GB" sz="1800" b="1" dirty="0">
                <a:solidFill>
                  <a:schemeClr val="accent1"/>
                </a:solidFill>
                <a:cs typeface="Arial" panose="020B0604020202020204" pitchFamily="34" charset="0"/>
              </a:rPr>
              <a:t>CAMHS Getting Help Team </a:t>
            </a:r>
            <a:r>
              <a:rPr lang="en-GB" sz="1800" dirty="0">
                <a:solidFill>
                  <a:schemeClr val="tx1"/>
                </a:solidFill>
                <a:cs typeface="Arial" panose="020B0604020202020204" pitchFamily="34" charset="0"/>
              </a:rPr>
              <a:t>supports children and young people aged 0-18 years, with emerging, mild and moderate mental health difficulties.</a:t>
            </a:r>
          </a:p>
          <a:p>
            <a:pPr marL="815954" lvl="1" indent="-182558">
              <a:spcAft>
                <a:spcPts val="6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Team Lead – Rhona Edwards</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Clinical Supervisor – Bonnie Brittle</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Child Wellbeing Practitioners (CWPs)- Farzana Miah &amp; Rachel Briggs; Trainees - </a:t>
            </a:r>
            <a:r>
              <a:rPr lang="en-GB" sz="1600" dirty="0" err="1">
                <a:solidFill>
                  <a:schemeClr val="tx1"/>
                </a:solidFill>
                <a:cs typeface="Arial" panose="020B0604020202020204" pitchFamily="34" charset="0"/>
              </a:rPr>
              <a:t>Smmea</a:t>
            </a:r>
            <a:r>
              <a:rPr lang="en-GB" sz="1600" dirty="0">
                <a:solidFill>
                  <a:schemeClr val="tx1"/>
                </a:solidFill>
                <a:cs typeface="Arial" panose="020B0604020202020204" pitchFamily="34" charset="0"/>
              </a:rPr>
              <a:t> Khan &amp; Danielle Atkinson</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Administrator – Jaspreet </a:t>
            </a:r>
            <a:r>
              <a:rPr lang="en-GB" sz="1600" dirty="0" err="1">
                <a:solidFill>
                  <a:schemeClr val="tx1"/>
                </a:solidFill>
                <a:cs typeface="Arial" panose="020B0604020202020204" pitchFamily="34" charset="0"/>
              </a:rPr>
              <a:t>Bhambra</a:t>
            </a:r>
            <a:endParaRPr lang="en-GB" sz="1600" dirty="0">
              <a:solidFill>
                <a:schemeClr val="tx1"/>
              </a:solidFill>
              <a:cs typeface="Arial" panose="020B0604020202020204" pitchFamily="34" charset="0"/>
            </a:endParaRP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Assistant Psychologist – </a:t>
            </a:r>
            <a:r>
              <a:rPr lang="en-GB" sz="1600" dirty="0" err="1">
                <a:solidFill>
                  <a:schemeClr val="tx1"/>
                </a:solidFill>
                <a:cs typeface="Arial" panose="020B0604020202020204" pitchFamily="34" charset="0"/>
              </a:rPr>
              <a:t>Ludovica</a:t>
            </a:r>
            <a:r>
              <a:rPr lang="en-GB" sz="1600" dirty="0">
                <a:solidFill>
                  <a:schemeClr val="tx1"/>
                </a:solidFill>
                <a:cs typeface="Arial" panose="020B0604020202020204" pitchFamily="34" charset="0"/>
              </a:rPr>
              <a:t> Di </a:t>
            </a:r>
            <a:r>
              <a:rPr lang="en-GB" sz="1600" dirty="0" err="1">
                <a:solidFill>
                  <a:schemeClr val="tx1"/>
                </a:solidFill>
                <a:cs typeface="Arial" panose="020B0604020202020204" pitchFamily="34" charset="0"/>
              </a:rPr>
              <a:t>Guardo</a:t>
            </a:r>
            <a:endParaRPr lang="en-GB" sz="1600" dirty="0">
              <a:solidFill>
                <a:schemeClr val="tx1"/>
              </a:solidFill>
              <a:cs typeface="Arial" panose="020B0604020202020204" pitchFamily="34" charset="0"/>
            </a:endParaRP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Parenting and Family Worker – Jenny van Dyk</a:t>
            </a:r>
          </a:p>
        </p:txBody>
      </p:sp>
      <p:pic>
        <p:nvPicPr>
          <p:cNvPr id="3" name="Picture 2" descr="A picture containing clipart, cartoon, graphics, illustration&#10;&#10;Description automatically generated">
            <a:extLst>
              <a:ext uri="{FF2B5EF4-FFF2-40B4-BE49-F238E27FC236}">
                <a16:creationId xmlns:a16="http://schemas.microsoft.com/office/drawing/2014/main" id="{5E9A6E84-6630-D33D-9A7F-C2A81DFAD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357" y="2567897"/>
            <a:ext cx="2627522" cy="2443568"/>
          </a:xfrm>
          <a:prstGeom prst="rect">
            <a:avLst/>
          </a:prstGeom>
        </p:spPr>
      </p:pic>
    </p:spTree>
    <p:extLst>
      <p:ext uri="{BB962C8B-B14F-4D97-AF65-F5344CB8AC3E}">
        <p14:creationId xmlns:p14="http://schemas.microsoft.com/office/powerpoint/2010/main" val="529826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052737"/>
            <a:ext cx="7219950" cy="584775"/>
          </a:xfrm>
          <a:prstGeom prst="rect">
            <a:avLst/>
          </a:prstGeom>
          <a:noFill/>
        </p:spPr>
        <p:txBody>
          <a:bodyPr>
            <a:spAutoFit/>
          </a:bodyPr>
          <a:lstStyle/>
          <a:p>
            <a:pPr defTabSz="914378">
              <a:defRPr/>
            </a:pPr>
            <a:r>
              <a:rPr lang="en-GB" altLang="en-US" sz="3200" b="1" dirty="0">
                <a:solidFill>
                  <a:schemeClr val="accent2"/>
                </a:solidFill>
                <a:latin typeface="+mj-lt"/>
                <a:ea typeface="ＭＳ Ｐゴシック" pitchFamily="-16" charset="-128"/>
              </a:rPr>
              <a:t>What we do </a:t>
            </a:r>
          </a:p>
        </p:txBody>
      </p:sp>
      <p:sp>
        <p:nvSpPr>
          <p:cNvPr id="7" name="TextBox 6"/>
          <p:cNvSpPr txBox="1"/>
          <p:nvPr/>
        </p:nvSpPr>
        <p:spPr>
          <a:xfrm>
            <a:off x="179512" y="1797130"/>
            <a:ext cx="5256584" cy="450892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58766" indent="-182558" defTabSz="914378">
              <a:spcAft>
                <a:spcPts val="600"/>
              </a:spcAft>
              <a:buClr>
                <a:schemeClr val="accent2"/>
              </a:buClr>
              <a:buFont typeface="Arial" panose="020B0604020202020204" pitchFamily="34" charset="0"/>
              <a:buChar char="•"/>
              <a:defRPr/>
            </a:pPr>
            <a:r>
              <a:rPr lang="en-GB" sz="1800" b="1" dirty="0">
                <a:solidFill>
                  <a:schemeClr val="accent1"/>
                </a:solidFill>
                <a:cs typeface="Arial" panose="020B0604020202020204" pitchFamily="34" charset="0"/>
              </a:rPr>
              <a:t>Our Approach and Interventions</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We provide assessment and </a:t>
            </a:r>
            <a:r>
              <a:rPr lang="en-GB" sz="1600" b="1" dirty="0">
                <a:solidFill>
                  <a:schemeClr val="accent1"/>
                </a:solidFill>
                <a:cs typeface="Arial" panose="020B0604020202020204" pitchFamily="34" charset="0"/>
              </a:rPr>
              <a:t>evidence based, low intensity treatments</a:t>
            </a:r>
            <a:r>
              <a:rPr lang="en-GB" sz="1600" dirty="0">
                <a:solidFill>
                  <a:schemeClr val="tx1"/>
                </a:solidFill>
                <a:cs typeface="Arial" panose="020B0604020202020204" pitchFamily="34" charset="0"/>
              </a:rPr>
              <a:t> for children &amp; young people (0-18) who fall short of specialist CAMHS thresholds. </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Our approach is informed by </a:t>
            </a:r>
            <a:r>
              <a:rPr lang="en-GB" sz="1600" b="1" dirty="0">
                <a:solidFill>
                  <a:schemeClr val="accent1"/>
                </a:solidFill>
                <a:cs typeface="Arial" panose="020B0604020202020204" pitchFamily="34" charset="0"/>
              </a:rPr>
              <a:t>Cognitive Behavioural Therapy (CBT) </a:t>
            </a:r>
            <a:r>
              <a:rPr lang="en-GB" sz="1600" dirty="0">
                <a:solidFill>
                  <a:schemeClr val="tx1"/>
                </a:solidFill>
                <a:cs typeface="Arial" panose="020B0604020202020204" pitchFamily="34" charset="0"/>
              </a:rPr>
              <a:t>practice</a:t>
            </a:r>
            <a:r>
              <a:rPr lang="en-GB" sz="1600" b="1" dirty="0">
                <a:solidFill>
                  <a:schemeClr val="accent1"/>
                </a:solidFill>
                <a:cs typeface="Arial" panose="020B0604020202020204" pitchFamily="34" charset="0"/>
              </a:rPr>
              <a:t> </a:t>
            </a:r>
            <a:r>
              <a:rPr lang="en-GB" sz="1600" dirty="0">
                <a:solidFill>
                  <a:schemeClr val="tx1"/>
                </a:solidFill>
                <a:cs typeface="Arial" panose="020B0604020202020204" pitchFamily="34" charset="0"/>
              </a:rPr>
              <a:t>with a focus on low mood, anxiety and behaviour difficulties. </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Interventions for children </a:t>
            </a:r>
            <a:r>
              <a:rPr lang="en-GB" sz="1600" b="1" dirty="0">
                <a:solidFill>
                  <a:schemeClr val="accent1"/>
                </a:solidFill>
                <a:cs typeface="Arial" panose="020B0604020202020204" pitchFamily="34" charset="0"/>
              </a:rPr>
              <a:t>under 12s </a:t>
            </a:r>
            <a:r>
              <a:rPr lang="en-GB" sz="1600" dirty="0">
                <a:solidFill>
                  <a:schemeClr val="tx1"/>
                </a:solidFill>
                <a:cs typeface="Arial" panose="020B0604020202020204" pitchFamily="34" charset="0"/>
              </a:rPr>
              <a:t>are offered via their parents, known as parent-led interventions. </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Interventions for </a:t>
            </a:r>
            <a:r>
              <a:rPr lang="en-GB" sz="1600" b="1" dirty="0">
                <a:solidFill>
                  <a:schemeClr val="accent1"/>
                </a:solidFill>
                <a:cs typeface="Arial" panose="020B0604020202020204" pitchFamily="34" charset="0"/>
              </a:rPr>
              <a:t>over 12s </a:t>
            </a:r>
            <a:r>
              <a:rPr lang="en-GB" sz="1600" dirty="0">
                <a:solidFill>
                  <a:schemeClr val="tx1"/>
                </a:solidFill>
                <a:cs typeface="Arial" panose="020B0604020202020204" pitchFamily="34" charset="0"/>
              </a:rPr>
              <a:t>are provided by CWPs on one-to-one basis. </a:t>
            </a:r>
          </a:p>
          <a:p>
            <a:pPr marL="815954" lvl="1" indent="-182558">
              <a:spcAft>
                <a:spcPts val="1200"/>
              </a:spcAft>
              <a:buClr>
                <a:schemeClr val="accent2"/>
              </a:buClr>
              <a:buFont typeface="Arial" panose="020B0604020202020204" pitchFamily="34" charset="0"/>
              <a:buChar char="•"/>
              <a:defRPr/>
            </a:pPr>
            <a:r>
              <a:rPr lang="en-GB" sz="1600" b="1" dirty="0">
                <a:solidFill>
                  <a:schemeClr val="accent1"/>
                </a:solidFill>
                <a:cs typeface="Arial" panose="020B0604020202020204" pitchFamily="34" charset="0"/>
              </a:rPr>
              <a:t>6-8 sessions</a:t>
            </a:r>
            <a:r>
              <a:rPr lang="en-GB" sz="1600" dirty="0">
                <a:solidFill>
                  <a:schemeClr val="tx1"/>
                </a:solidFill>
                <a:cs typeface="Arial" panose="020B0604020202020204" pitchFamily="34" charset="0"/>
              </a:rPr>
              <a:t>; on-line or in person.</a:t>
            </a:r>
          </a:p>
        </p:txBody>
      </p:sp>
      <p:pic>
        <p:nvPicPr>
          <p:cNvPr id="2" name="Picture 1" descr="A picture containing diagram&#10;&#10;Description automatically generated">
            <a:extLst>
              <a:ext uri="{FF2B5EF4-FFF2-40B4-BE49-F238E27FC236}">
                <a16:creationId xmlns:a16="http://schemas.microsoft.com/office/drawing/2014/main" id="{D0714280-B0AA-A03E-B0A2-BBD9236647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3876" y="2344284"/>
            <a:ext cx="1487805" cy="2169433"/>
          </a:xfrm>
          <a:prstGeom prst="rect">
            <a:avLst/>
          </a:prstGeom>
          <a:noFill/>
          <a:ln>
            <a:noFill/>
          </a:ln>
        </p:spPr>
      </p:pic>
      <p:pic>
        <p:nvPicPr>
          <p:cNvPr id="3" name="Picture 2" descr="The Incredible Years  (R): Trouble Shooting Guide for Parents of Children Aged 3-8 Years">
            <a:extLst>
              <a:ext uri="{FF2B5EF4-FFF2-40B4-BE49-F238E27FC236}">
                <a16:creationId xmlns:a16="http://schemas.microsoft.com/office/drawing/2014/main" id="{D01C7D83-CF1B-89C9-32EA-F1FE7E84CE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9461" y="2344283"/>
            <a:ext cx="1495424" cy="2169433"/>
          </a:xfrm>
          <a:prstGeom prst="rect">
            <a:avLst/>
          </a:prstGeom>
          <a:noFill/>
          <a:ln>
            <a:noFill/>
          </a:ln>
        </p:spPr>
      </p:pic>
    </p:spTree>
    <p:extLst>
      <p:ext uri="{BB962C8B-B14F-4D97-AF65-F5344CB8AC3E}">
        <p14:creationId xmlns:p14="http://schemas.microsoft.com/office/powerpoint/2010/main" val="2109684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052737"/>
            <a:ext cx="7219950" cy="584775"/>
          </a:xfrm>
          <a:prstGeom prst="rect">
            <a:avLst/>
          </a:prstGeom>
          <a:noFill/>
        </p:spPr>
        <p:txBody>
          <a:bodyPr>
            <a:spAutoFit/>
          </a:bodyPr>
          <a:lstStyle/>
          <a:p>
            <a:pPr defTabSz="914378">
              <a:defRPr/>
            </a:pPr>
            <a:r>
              <a:rPr lang="en-GB" altLang="en-US" sz="3200" b="1" dirty="0">
                <a:solidFill>
                  <a:schemeClr val="accent2"/>
                </a:solidFill>
                <a:latin typeface="+mj-lt"/>
                <a:ea typeface="ＭＳ Ｐゴシック" pitchFamily="-16" charset="-128"/>
              </a:rPr>
              <a:t>What we do</a:t>
            </a:r>
          </a:p>
        </p:txBody>
      </p:sp>
      <p:sp>
        <p:nvSpPr>
          <p:cNvPr id="7" name="TextBox 6"/>
          <p:cNvSpPr txBox="1"/>
          <p:nvPr/>
        </p:nvSpPr>
        <p:spPr>
          <a:xfrm>
            <a:off x="179512" y="1882855"/>
            <a:ext cx="5256584" cy="37702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58766" indent="-182558" defTabSz="914378">
              <a:spcAft>
                <a:spcPts val="600"/>
              </a:spcAft>
              <a:buClr>
                <a:schemeClr val="accent2"/>
              </a:buClr>
              <a:buFont typeface="Arial" panose="020B0604020202020204" pitchFamily="34" charset="0"/>
              <a:buChar char="•"/>
              <a:defRPr/>
            </a:pPr>
            <a:r>
              <a:rPr lang="en-GB" sz="1800" b="1" dirty="0">
                <a:solidFill>
                  <a:schemeClr val="accent1"/>
                </a:solidFill>
                <a:cs typeface="Arial" panose="020B0604020202020204" pitchFamily="34" charset="0"/>
              </a:rPr>
              <a:t>Further support provided by the team:</a:t>
            </a:r>
            <a:endParaRPr lang="en-GB" sz="1800" dirty="0">
              <a:solidFill>
                <a:schemeClr val="tx1"/>
              </a:solidFill>
              <a:cs typeface="Arial" panose="020B0604020202020204" pitchFamily="34" charset="0"/>
            </a:endParaRP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Work alongside local authority in </a:t>
            </a:r>
            <a:r>
              <a:rPr lang="en-GB" sz="1600" b="1" dirty="0">
                <a:solidFill>
                  <a:schemeClr val="accent1"/>
                </a:solidFill>
                <a:cs typeface="Arial" panose="020B0604020202020204" pitchFamily="34" charset="0"/>
              </a:rPr>
              <a:t>Early Help Hub. </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Attend multi-agency triage meetings.</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Provide</a:t>
            </a:r>
            <a:r>
              <a:rPr lang="en-GB" sz="1600" b="1" dirty="0">
                <a:solidFill>
                  <a:schemeClr val="accent1"/>
                </a:solidFill>
                <a:cs typeface="Arial" panose="020B0604020202020204" pitchFamily="34" charset="0"/>
              </a:rPr>
              <a:t> signposting</a:t>
            </a:r>
            <a:r>
              <a:rPr lang="en-GB" sz="1600" dirty="0">
                <a:solidFill>
                  <a:schemeClr val="tx1"/>
                </a:solidFill>
                <a:cs typeface="Arial" panose="020B0604020202020204" pitchFamily="34" charset="0"/>
              </a:rPr>
              <a:t> to services such as Anxiety and Depression clinic, specialist CAMHS and neurodiversity services.</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Staff consultations, training, twilight sessions.</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Offer</a:t>
            </a:r>
            <a:r>
              <a:rPr lang="en-GB" sz="1600" b="1" dirty="0">
                <a:solidFill>
                  <a:schemeClr val="accent1"/>
                </a:solidFill>
                <a:cs typeface="Arial" panose="020B0604020202020204" pitchFamily="34" charset="0"/>
              </a:rPr>
              <a:t> </a:t>
            </a:r>
            <a:r>
              <a:rPr lang="en-GB" sz="1600" b="1" dirty="0" err="1">
                <a:solidFill>
                  <a:schemeClr val="accent1"/>
                </a:solidFill>
                <a:cs typeface="Arial" panose="020B0604020202020204" pitchFamily="34" charset="0"/>
              </a:rPr>
              <a:t>PEPPcare</a:t>
            </a:r>
            <a:r>
              <a:rPr lang="en-GB" sz="1600" b="1" dirty="0">
                <a:solidFill>
                  <a:schemeClr val="accent1"/>
                </a:solidFill>
                <a:cs typeface="Arial" panose="020B0604020202020204" pitchFamily="34" charset="0"/>
              </a:rPr>
              <a:t> programme </a:t>
            </a:r>
            <a:r>
              <a:rPr lang="en-GB" sz="1600" i="1" dirty="0">
                <a:solidFill>
                  <a:schemeClr val="tx1"/>
                </a:solidFill>
                <a:cs typeface="Arial" panose="020B0604020202020204" pitchFamily="34" charset="0"/>
              </a:rPr>
              <a:t>(Psychological Perspectives in Education and Primary Car</a:t>
            </a:r>
            <a:r>
              <a:rPr lang="en-GB" sz="1600" dirty="0">
                <a:solidFill>
                  <a:schemeClr val="tx1"/>
                </a:solidFill>
                <a:cs typeface="Arial" panose="020B0604020202020204" pitchFamily="34" charset="0"/>
              </a:rPr>
              <a:t>e) – designed in collaboration with Anxiety and Depression clinic and delivered by CWPs. </a:t>
            </a:r>
          </a:p>
        </p:txBody>
      </p:sp>
    </p:spTree>
    <p:extLst>
      <p:ext uri="{BB962C8B-B14F-4D97-AF65-F5344CB8AC3E}">
        <p14:creationId xmlns:p14="http://schemas.microsoft.com/office/powerpoint/2010/main" val="2167014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052737"/>
            <a:ext cx="7219950" cy="584775"/>
          </a:xfrm>
          <a:prstGeom prst="rect">
            <a:avLst/>
          </a:prstGeom>
          <a:noFill/>
        </p:spPr>
        <p:txBody>
          <a:bodyPr>
            <a:spAutoFit/>
          </a:bodyPr>
          <a:lstStyle/>
          <a:p>
            <a:pPr defTabSz="914378">
              <a:defRPr/>
            </a:pPr>
            <a:r>
              <a:rPr lang="en-GB" altLang="en-US" sz="3200" b="1" dirty="0">
                <a:solidFill>
                  <a:schemeClr val="accent2"/>
                </a:solidFill>
                <a:latin typeface="+mj-lt"/>
                <a:ea typeface="ＭＳ Ｐゴシック" pitchFamily="-16" charset="-128"/>
              </a:rPr>
              <a:t>Referral Guidelines</a:t>
            </a:r>
          </a:p>
        </p:txBody>
      </p:sp>
      <p:sp>
        <p:nvSpPr>
          <p:cNvPr id="7" name="TextBox 6"/>
          <p:cNvSpPr txBox="1"/>
          <p:nvPr/>
        </p:nvSpPr>
        <p:spPr>
          <a:xfrm>
            <a:off x="261915" y="1882855"/>
            <a:ext cx="5256584" cy="438581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58766" indent="-182558" defTabSz="914378">
              <a:spcAft>
                <a:spcPts val="600"/>
              </a:spcAft>
              <a:buClr>
                <a:schemeClr val="accent2"/>
              </a:buClr>
              <a:buFont typeface="Arial" panose="020B0604020202020204" pitchFamily="34" charset="0"/>
              <a:buChar char="•"/>
              <a:defRPr/>
            </a:pPr>
            <a:r>
              <a:rPr lang="en-GB" sz="1800" b="1" dirty="0">
                <a:solidFill>
                  <a:schemeClr val="accent1"/>
                </a:solidFill>
                <a:cs typeface="Arial" panose="020B0604020202020204" pitchFamily="34" charset="0"/>
              </a:rPr>
              <a:t>What we </a:t>
            </a:r>
            <a:r>
              <a:rPr lang="en-GB" sz="1800" b="1" u="sng" dirty="0">
                <a:solidFill>
                  <a:schemeClr val="accent1"/>
                </a:solidFill>
                <a:cs typeface="Arial" panose="020B0604020202020204" pitchFamily="34" charset="0"/>
              </a:rPr>
              <a:t>can</a:t>
            </a:r>
            <a:r>
              <a:rPr lang="en-GB" sz="1800" b="1" dirty="0">
                <a:solidFill>
                  <a:schemeClr val="accent1"/>
                </a:solidFill>
                <a:cs typeface="Arial" panose="020B0604020202020204" pitchFamily="34" charset="0"/>
              </a:rPr>
              <a:t> support: </a:t>
            </a:r>
            <a:endParaRPr lang="en-GB" sz="1800" dirty="0">
              <a:solidFill>
                <a:schemeClr val="accent1"/>
              </a:solidFill>
              <a:cs typeface="Arial" panose="020B0604020202020204" pitchFamily="34" charset="0"/>
            </a:endParaRP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Behaviour activation for low mood</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Worry management</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Simple phobias – separation anxiety, dark, dogs</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Graded exposure for anxiety-related avoidance</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Panic Management</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Problem Solving</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Sleep Hygiene</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Assessing self harm and supporting alternative coping</a:t>
            </a:r>
          </a:p>
          <a:p>
            <a:pPr marL="633396" lvl="1">
              <a:spcAft>
                <a:spcPts val="1200"/>
              </a:spcAft>
              <a:buClr>
                <a:schemeClr val="accent2"/>
              </a:buClr>
              <a:defRPr/>
            </a:pPr>
            <a:endParaRPr lang="en-GB" sz="1600" b="1" dirty="0">
              <a:solidFill>
                <a:schemeClr val="accent6"/>
              </a:solidFill>
              <a:cs typeface="Arial" panose="020B0604020202020204" pitchFamily="34" charset="0"/>
            </a:endParaRPr>
          </a:p>
        </p:txBody>
      </p:sp>
      <p:pic>
        <p:nvPicPr>
          <p:cNvPr id="3" name="Picture 2" descr="A green tick mark on a black background&#10;&#10;Description automatically generated with medium confidence">
            <a:extLst>
              <a:ext uri="{FF2B5EF4-FFF2-40B4-BE49-F238E27FC236}">
                <a16:creationId xmlns:a16="http://schemas.microsoft.com/office/drawing/2014/main" id="{A68A1295-6AAB-67A1-4D3E-4BC781517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206" y="1826830"/>
            <a:ext cx="633387" cy="425669"/>
          </a:xfrm>
          <a:prstGeom prst="rect">
            <a:avLst/>
          </a:prstGeom>
        </p:spPr>
      </p:pic>
    </p:spTree>
    <p:extLst>
      <p:ext uri="{BB962C8B-B14F-4D97-AF65-F5344CB8AC3E}">
        <p14:creationId xmlns:p14="http://schemas.microsoft.com/office/powerpoint/2010/main" val="3770542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
          <p:cNvSpPr txBox="1">
            <a:spLocks noGrp="1"/>
          </p:cNvSpPr>
          <p:nvPr>
            <p:ph type="title" idx="4294967295"/>
          </p:nvPr>
        </p:nvSpPr>
        <p:spPr>
          <a:xfrm>
            <a:off x="320577" y="-133817"/>
            <a:ext cx="6318250" cy="1066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Calibri"/>
              <a:buNone/>
            </a:pPr>
            <a:r>
              <a:rPr lang="en-US" sz="2800" b="0" i="0" u="none" strike="noStrike" cap="none" dirty="0">
                <a:solidFill>
                  <a:schemeClr val="dk1"/>
                </a:solidFill>
                <a:latin typeface="Calibri"/>
                <a:ea typeface="Calibri"/>
                <a:cs typeface="Calibri"/>
                <a:sym typeface="Calibri"/>
              </a:rPr>
              <a:t>Agenda for today </a:t>
            </a:r>
            <a:endParaRPr dirty="0"/>
          </a:p>
        </p:txBody>
      </p:sp>
      <p:graphicFrame>
        <p:nvGraphicFramePr>
          <p:cNvPr id="2" name="Table 1">
            <a:extLst>
              <a:ext uri="{FF2B5EF4-FFF2-40B4-BE49-F238E27FC236}">
                <a16:creationId xmlns:a16="http://schemas.microsoft.com/office/drawing/2014/main" id="{CB1D7663-7E43-45CA-87D9-9712BE489399}"/>
              </a:ext>
            </a:extLst>
          </p:cNvPr>
          <p:cNvGraphicFramePr>
            <a:graphicFrameLocks noGrp="1"/>
          </p:cNvGraphicFramePr>
          <p:nvPr>
            <p:extLst>
              <p:ext uri="{D42A27DB-BD31-4B8C-83A1-F6EECF244321}">
                <p14:modId xmlns:p14="http://schemas.microsoft.com/office/powerpoint/2010/main" val="3355614867"/>
              </p:ext>
            </p:extLst>
          </p:nvPr>
        </p:nvGraphicFramePr>
        <p:xfrm>
          <a:off x="450574" y="932982"/>
          <a:ext cx="8055595" cy="4566670"/>
        </p:xfrm>
        <a:graphic>
          <a:graphicData uri="http://schemas.openxmlformats.org/drawingml/2006/table">
            <a:tbl>
              <a:tblPr firstRow="1" firstCol="1" bandRow="1"/>
              <a:tblGrid>
                <a:gridCol w="3650574">
                  <a:extLst>
                    <a:ext uri="{9D8B030D-6E8A-4147-A177-3AD203B41FA5}">
                      <a16:colId xmlns:a16="http://schemas.microsoft.com/office/drawing/2014/main" val="1463900563"/>
                    </a:ext>
                  </a:extLst>
                </a:gridCol>
                <a:gridCol w="1710759">
                  <a:extLst>
                    <a:ext uri="{9D8B030D-6E8A-4147-A177-3AD203B41FA5}">
                      <a16:colId xmlns:a16="http://schemas.microsoft.com/office/drawing/2014/main" val="45763209"/>
                    </a:ext>
                  </a:extLst>
                </a:gridCol>
                <a:gridCol w="2694262">
                  <a:extLst>
                    <a:ext uri="{9D8B030D-6E8A-4147-A177-3AD203B41FA5}">
                      <a16:colId xmlns:a16="http://schemas.microsoft.com/office/drawing/2014/main" val="607427478"/>
                    </a:ext>
                  </a:extLst>
                </a:gridCol>
              </a:tblGrid>
              <a:tr h="265293">
                <a:tc>
                  <a:txBody>
                    <a:bodyPr/>
                    <a:lstStyle/>
                    <a:p>
                      <a:pPr>
                        <a:lnSpc>
                          <a:spcPct val="107000"/>
                        </a:lnSpc>
                        <a:spcAft>
                          <a:spcPts val="800"/>
                        </a:spcAft>
                      </a:pPr>
                      <a:r>
                        <a:rPr lang="en-GB" sz="1600" b="1" dirty="0">
                          <a:effectLst/>
                          <a:latin typeface="Calibri" panose="020F0502020204030204" pitchFamily="34" charset="0"/>
                          <a:ea typeface="Calibri" panose="020F0502020204030204" pitchFamily="34" charset="0"/>
                          <a:cs typeface="Calibri" panose="020F0502020204030204" pitchFamily="34" charset="0"/>
                        </a:rPr>
                        <a:t>Item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en-GB"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Who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en-GB"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Time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661154283"/>
                  </a:ext>
                </a:extLst>
              </a:tr>
              <a:tr h="265293">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GB" sz="1600" dirty="0">
                          <a:effectLst/>
                          <a:latin typeface="Calibri" panose="020F0502020204030204" pitchFamily="34" charset="0"/>
                          <a:ea typeface="Calibri" panose="020F0502020204030204" pitchFamily="34" charset="0"/>
                          <a:cs typeface="Calibri" panose="020F0502020204030204" pitchFamily="34" charset="0"/>
                        </a:rPr>
                        <a:t>Welcome and </a:t>
                      </a:r>
                      <a:r>
                        <a:rPr lang="en-GB" sz="1600" dirty="0">
                          <a:effectLst/>
                          <a:latin typeface="Calibri" panose="020F0502020204030204" pitchFamily="34" charset="0"/>
                          <a:ea typeface="Calibri" panose="020F0502020204030204" pitchFamily="34" charset="0"/>
                          <a:cs typeface="Times New Roman" panose="02020603050405020304" pitchFamily="18" charset="0"/>
                        </a:rPr>
                        <a:t>Updates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dirty="0">
                          <a:effectLst/>
                          <a:latin typeface="Calibri" panose="020F0502020204030204" pitchFamily="34" charset="0"/>
                          <a:ea typeface="Calibri" panose="020F0502020204030204" pitchFamily="34" charset="0"/>
                          <a:cs typeface="Calibri" panose="020F0502020204030204" pitchFamily="34" charset="0"/>
                        </a:rPr>
                        <a:t>Al Whitelaw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3.30 pm (10 mins)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450091"/>
                  </a:ext>
                </a:extLst>
              </a:tr>
              <a:tr h="889624">
                <a:tc>
                  <a:txBody>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Early Years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dirty="0">
                          <a:solidFill>
                            <a:srgbClr val="3C4043"/>
                          </a:solidFill>
                          <a:effectLst/>
                          <a:latin typeface="Calibri" panose="020F0502020204030204" pitchFamily="34" charset="0"/>
                          <a:ea typeface="Calibri" panose="020F0502020204030204" pitchFamily="34" charset="0"/>
                          <a:cs typeface="Calibri" panose="020F0502020204030204" pitchFamily="34" charset="0"/>
                        </a:rPr>
                        <a:t>Rachael </a:t>
                      </a:r>
                      <a:r>
                        <a:rPr lang="en-GB" sz="1600" b="1" dirty="0" err="1">
                          <a:solidFill>
                            <a:srgbClr val="3C4043"/>
                          </a:solidFill>
                          <a:effectLst/>
                          <a:latin typeface="Calibri" panose="020F0502020204030204" pitchFamily="34" charset="0"/>
                          <a:ea typeface="Calibri" panose="020F0502020204030204" pitchFamily="34" charset="0"/>
                          <a:cs typeface="Calibri" panose="020F0502020204030204" pitchFamily="34" charset="0"/>
                        </a:rPr>
                        <a:t>Gomyer</a:t>
                      </a:r>
                      <a:endParaRPr lang="en-GB" sz="1600" b="1" dirty="0">
                        <a:solidFill>
                          <a:srgbClr val="3C4043"/>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600" b="1" dirty="0">
                          <a:solidFill>
                            <a:srgbClr val="3C4043"/>
                          </a:solidFill>
                          <a:effectLst/>
                          <a:latin typeface="Calibri" panose="020F0502020204030204" pitchFamily="34" charset="0"/>
                          <a:ea typeface="Calibri" panose="020F0502020204030204" pitchFamily="34" charset="0"/>
                          <a:cs typeface="Calibri" panose="020F0502020204030204" pitchFamily="34" charset="0"/>
                        </a:rPr>
                        <a:t>Amy </a:t>
                      </a:r>
                      <a:r>
                        <a:rPr lang="en-GB" sz="1600" b="1" dirty="0" err="1">
                          <a:solidFill>
                            <a:srgbClr val="3C4043"/>
                          </a:solidFill>
                          <a:effectLst/>
                          <a:latin typeface="Calibri" panose="020F0502020204030204" pitchFamily="34" charset="0"/>
                          <a:ea typeface="Calibri" panose="020F0502020204030204" pitchFamily="34" charset="0"/>
                          <a:cs typeface="Calibri" panose="020F0502020204030204" pitchFamily="34" charset="0"/>
                        </a:rPr>
                        <a:t>Crowle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3.40 pm (15 mins)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3145947"/>
                  </a:ext>
                </a:extLst>
              </a:tr>
              <a:tr h="690145">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GB" sz="1600" b="0" i="0" u="none" strike="noStrike"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CAMHS Parenting and Family Worker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i="0" u="none" strike="noStrike"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Jenny </a:t>
                      </a:r>
                      <a:r>
                        <a:rPr lang="en-GB" sz="1600" b="1" i="0" u="none" strike="noStrike" cap="none"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vanDyk</a:t>
                      </a:r>
                      <a:endParaRPr lang="en-GB" sz="1600" b="1" i="0" u="none" strike="noStrike"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GB" sz="1600" dirty="0">
                          <a:effectLst/>
                          <a:latin typeface="Calibri" panose="020F0502020204030204" pitchFamily="34" charset="0"/>
                          <a:ea typeface="Calibri" panose="020F0502020204030204" pitchFamily="34" charset="0"/>
                          <a:cs typeface="Calibri" panose="020F0502020204030204" pitchFamily="34" charset="0"/>
                        </a:rPr>
                        <a:t>3.55pm (15 mins)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9279640"/>
                  </a:ext>
                </a:extLst>
              </a:tr>
              <a:tr h="788737">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GB" sz="1600" b="0" i="0" u="none" strike="noStrike"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Send Information Advice and Support Service (IAS)</a:t>
                      </a:r>
                      <a:r>
                        <a:rPr lang="en-GB" sz="1600" dirty="0">
                          <a:effectLst/>
                          <a:latin typeface="Tahoma" panose="020B060403050404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algn="l" rtl="0">
                        <a:lnSpc>
                          <a:spcPct val="107000"/>
                        </a:lnSpc>
                        <a:spcBef>
                          <a:spcPts val="0"/>
                        </a:spcBef>
                        <a:spcAft>
                          <a:spcPts val="800"/>
                        </a:spcAft>
                        <a:buClr>
                          <a:srgbClr val="000000"/>
                        </a:buClr>
                        <a:buFont typeface="Arial"/>
                      </a:pPr>
                      <a:r>
                        <a:rPr lang="en-GB" sz="1600" b="1" i="0" u="none" strike="noStrike"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Jean Hobson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4.10pm (10 mins)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7176983"/>
                  </a:ext>
                </a:extLst>
              </a:tr>
              <a:tr h="818315">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GB" sz="1600" dirty="0" err="1">
                          <a:effectLst/>
                          <a:latin typeface="Calibri" panose="020F0502020204030204" pitchFamily="34" charset="0"/>
                          <a:ea typeface="Calibri" panose="020F0502020204030204" pitchFamily="34" charset="0"/>
                          <a:cs typeface="Times New Roman" panose="02020603050405020304" pitchFamily="18" charset="0"/>
                        </a:rPr>
                        <a:t>Storyy</a:t>
                      </a:r>
                      <a:r>
                        <a:rPr lang="en-GB" sz="1600" dirty="0">
                          <a:effectLst/>
                          <a:latin typeface="Calibri" panose="020F0502020204030204" pitchFamily="34" charset="0"/>
                          <a:ea typeface="Calibri" panose="020F0502020204030204" pitchFamily="34" charset="0"/>
                          <a:cs typeface="Times New Roman" panose="02020603050405020304" pitchFamily="18" charset="0"/>
                        </a:rPr>
                        <a:t> Group – Alternative Provision, Outreach and Interventions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algn="l" rtl="0">
                        <a:lnSpc>
                          <a:spcPct val="107000"/>
                        </a:lnSpc>
                        <a:spcBef>
                          <a:spcPts val="0"/>
                        </a:spcBef>
                        <a:spcAft>
                          <a:spcPts val="800"/>
                        </a:spcAft>
                        <a:buClr>
                          <a:srgbClr val="000000"/>
                        </a:buClr>
                        <a:buFont typeface="Arial"/>
                      </a:pPr>
                      <a:r>
                        <a:rPr lang="en-GB" sz="1600" b="1" i="0" u="none" strike="noStrike"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Debbie Smith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4.20 (10 mins)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025100"/>
                  </a:ext>
                </a:extLst>
              </a:tr>
              <a:tr h="633291">
                <a:tc>
                  <a:txBody>
                    <a:bodyPr/>
                    <a:lstStyle/>
                    <a:p>
                      <a:pPr>
                        <a:lnSpc>
                          <a:spcPct val="107000"/>
                        </a:lnSpc>
                        <a:spcAft>
                          <a:spcPts val="800"/>
                        </a:spcAft>
                      </a:pPr>
                      <a:r>
                        <a:rPr lang="en-GB"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Mental Health and Wellbeing updates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Rebecca Askew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4.30pm (15 mins)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4552792"/>
                  </a:ext>
                </a:extLst>
              </a:tr>
              <a:tr h="215972">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Questions and Feedback</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7387584"/>
                  </a:ext>
                </a:extLst>
              </a:tr>
            </a:tbl>
          </a:graphicData>
        </a:graphic>
      </p:graphicFrame>
      <p:sp>
        <p:nvSpPr>
          <p:cNvPr id="5" name="TextBox 4">
            <a:extLst>
              <a:ext uri="{FF2B5EF4-FFF2-40B4-BE49-F238E27FC236}">
                <a16:creationId xmlns:a16="http://schemas.microsoft.com/office/drawing/2014/main" id="{5BFE8669-8E7B-DA40-186F-DB34AB54E4ED}"/>
              </a:ext>
            </a:extLst>
          </p:cNvPr>
          <p:cNvSpPr txBox="1"/>
          <p:nvPr/>
        </p:nvSpPr>
        <p:spPr>
          <a:xfrm>
            <a:off x="411232" y="5966503"/>
            <a:ext cx="2838450" cy="523220"/>
          </a:xfrm>
          <a:prstGeom prst="rect">
            <a:avLst/>
          </a:prstGeom>
          <a:noFill/>
        </p:spPr>
        <p:txBody>
          <a:bodyPr wrap="square">
            <a:spAutoFit/>
          </a:bodyPr>
          <a:lstStyle/>
          <a:p>
            <a:r>
              <a:rPr lang="en-GB" dirty="0">
                <a:hlinkClick r:id="rId3"/>
              </a:rPr>
              <a:t>https://www.leadershipupdate-rbwm.co.uk/semh-service/</a:t>
            </a:r>
            <a:endParaRPr lang="en-GB" dirty="0"/>
          </a:p>
        </p:txBody>
      </p:sp>
      <p:sp>
        <p:nvSpPr>
          <p:cNvPr id="6" name="TextBox 5">
            <a:extLst>
              <a:ext uri="{FF2B5EF4-FFF2-40B4-BE49-F238E27FC236}">
                <a16:creationId xmlns:a16="http://schemas.microsoft.com/office/drawing/2014/main" id="{17B4D321-2ADF-6825-49E9-0BCA7B3BF2F8}"/>
              </a:ext>
            </a:extLst>
          </p:cNvPr>
          <p:cNvSpPr txBox="1"/>
          <p:nvPr/>
        </p:nvSpPr>
        <p:spPr>
          <a:xfrm>
            <a:off x="3192532" y="5966503"/>
            <a:ext cx="2838450" cy="738664"/>
          </a:xfrm>
          <a:prstGeom prst="rect">
            <a:avLst/>
          </a:prstGeom>
          <a:noFill/>
        </p:spPr>
        <p:txBody>
          <a:bodyPr wrap="square">
            <a:spAutoFit/>
          </a:bodyPr>
          <a:lstStyle/>
          <a:p>
            <a:r>
              <a:rPr lang="en-GB" dirty="0">
                <a:hlinkClick r:id="rId4"/>
              </a:rPr>
              <a:t>https://www.leadershipupdate-rbwm.co.uk/information-for-all-schools/</a:t>
            </a:r>
            <a:endParaRPr lang="en-GB" dirty="0"/>
          </a:p>
        </p:txBody>
      </p:sp>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052737"/>
            <a:ext cx="7219950" cy="584775"/>
          </a:xfrm>
          <a:prstGeom prst="rect">
            <a:avLst/>
          </a:prstGeom>
          <a:noFill/>
        </p:spPr>
        <p:txBody>
          <a:bodyPr>
            <a:spAutoFit/>
          </a:bodyPr>
          <a:lstStyle/>
          <a:p>
            <a:pPr defTabSz="914378">
              <a:defRPr/>
            </a:pPr>
            <a:r>
              <a:rPr lang="en-GB" altLang="en-US" sz="3200" b="1" dirty="0">
                <a:solidFill>
                  <a:schemeClr val="accent2"/>
                </a:solidFill>
                <a:latin typeface="+mj-lt"/>
                <a:ea typeface="ＭＳ Ｐゴシック" pitchFamily="-16" charset="-128"/>
              </a:rPr>
              <a:t>Referral Guidelines</a:t>
            </a:r>
          </a:p>
        </p:txBody>
      </p:sp>
      <p:sp>
        <p:nvSpPr>
          <p:cNvPr id="7" name="TextBox 6"/>
          <p:cNvSpPr txBox="1"/>
          <p:nvPr/>
        </p:nvSpPr>
        <p:spPr>
          <a:xfrm>
            <a:off x="402021" y="1755264"/>
            <a:ext cx="4865196" cy="41395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58766" indent="-182558" defTabSz="914378">
              <a:spcAft>
                <a:spcPts val="600"/>
              </a:spcAft>
              <a:buClr>
                <a:schemeClr val="accent2"/>
              </a:buClr>
              <a:buFont typeface="Arial" panose="020B0604020202020204" pitchFamily="34" charset="0"/>
              <a:buChar char="•"/>
              <a:defRPr/>
            </a:pPr>
            <a:r>
              <a:rPr lang="en-GB" sz="1800" b="1" dirty="0">
                <a:solidFill>
                  <a:schemeClr val="accent1"/>
                </a:solidFill>
                <a:cs typeface="Arial" panose="020B0604020202020204" pitchFamily="34" charset="0"/>
              </a:rPr>
              <a:t>What we </a:t>
            </a:r>
            <a:r>
              <a:rPr lang="en-GB" sz="1800" b="1" u="sng" dirty="0">
                <a:solidFill>
                  <a:schemeClr val="accent1"/>
                </a:solidFill>
                <a:cs typeface="Arial" panose="020B0604020202020204" pitchFamily="34" charset="0"/>
              </a:rPr>
              <a:t>don’t</a:t>
            </a:r>
            <a:r>
              <a:rPr lang="en-GB" sz="1800" b="1" dirty="0">
                <a:solidFill>
                  <a:schemeClr val="accent1"/>
                </a:solidFill>
                <a:cs typeface="Arial" panose="020B0604020202020204" pitchFamily="34" charset="0"/>
              </a:rPr>
              <a:t> support: </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Panic disorder or conduct disorder</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Complex phobias </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Chronic depression </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PTSD, trauma, historical or current abuse</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Low self esteem without low mood presentation</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Anger or pain management</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Severe, active, high-risk self harm</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Parental mental health</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Relationship or attachment problems</a:t>
            </a:r>
          </a:p>
        </p:txBody>
      </p:sp>
      <p:pic>
        <p:nvPicPr>
          <p:cNvPr id="3" name="Picture 2" descr="A yellow x on a black background&#10;&#10;Description automatically generated with medium confidence">
            <a:extLst>
              <a:ext uri="{FF2B5EF4-FFF2-40B4-BE49-F238E27FC236}">
                <a16:creationId xmlns:a16="http://schemas.microsoft.com/office/drawing/2014/main" id="{5379F9BD-586E-A39D-E791-CBCA51CB2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444" y="1755264"/>
            <a:ext cx="561741" cy="420955"/>
          </a:xfrm>
          <a:prstGeom prst="rect">
            <a:avLst/>
          </a:prstGeom>
        </p:spPr>
      </p:pic>
    </p:spTree>
    <p:extLst>
      <p:ext uri="{BB962C8B-B14F-4D97-AF65-F5344CB8AC3E}">
        <p14:creationId xmlns:p14="http://schemas.microsoft.com/office/powerpoint/2010/main" val="851259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052737"/>
            <a:ext cx="7219950" cy="584775"/>
          </a:xfrm>
          <a:prstGeom prst="rect">
            <a:avLst/>
          </a:prstGeom>
          <a:noFill/>
        </p:spPr>
        <p:txBody>
          <a:bodyPr>
            <a:spAutoFit/>
          </a:bodyPr>
          <a:lstStyle/>
          <a:p>
            <a:pPr defTabSz="914378">
              <a:defRPr/>
            </a:pPr>
            <a:r>
              <a:rPr lang="en-GB" altLang="en-US" sz="3200" b="1" dirty="0">
                <a:solidFill>
                  <a:schemeClr val="accent2"/>
                </a:solidFill>
                <a:latin typeface="+mj-lt"/>
                <a:ea typeface="ＭＳ Ｐゴシック" pitchFamily="-16" charset="-128"/>
              </a:rPr>
              <a:t>Referral Guidelines</a:t>
            </a:r>
          </a:p>
        </p:txBody>
      </p:sp>
      <p:sp>
        <p:nvSpPr>
          <p:cNvPr id="7" name="TextBox 6"/>
          <p:cNvSpPr txBox="1"/>
          <p:nvPr/>
        </p:nvSpPr>
        <p:spPr>
          <a:xfrm>
            <a:off x="179512" y="1849857"/>
            <a:ext cx="4993112" cy="318548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58766" indent="-182558" defTabSz="914378">
              <a:spcAft>
                <a:spcPts val="600"/>
              </a:spcAft>
              <a:buClr>
                <a:schemeClr val="accent2"/>
              </a:buClr>
              <a:buFont typeface="Arial" panose="020B0604020202020204" pitchFamily="34" charset="0"/>
              <a:buChar char="•"/>
              <a:defRPr/>
            </a:pPr>
            <a:r>
              <a:rPr lang="en-GB" sz="1800" b="1" dirty="0">
                <a:solidFill>
                  <a:schemeClr val="accent1"/>
                </a:solidFill>
                <a:cs typeface="Arial" panose="020B0604020202020204" pitchFamily="34" charset="0"/>
              </a:rPr>
              <a:t>What we </a:t>
            </a:r>
            <a:r>
              <a:rPr lang="en-GB" sz="1800" b="1" u="sng" dirty="0">
                <a:solidFill>
                  <a:schemeClr val="accent1"/>
                </a:solidFill>
                <a:cs typeface="Arial" panose="020B0604020202020204" pitchFamily="34" charset="0"/>
              </a:rPr>
              <a:t>may</a:t>
            </a:r>
            <a:r>
              <a:rPr lang="en-GB" sz="1800" b="1" dirty="0">
                <a:solidFill>
                  <a:schemeClr val="accent1"/>
                </a:solidFill>
                <a:cs typeface="Arial" panose="020B0604020202020204" pitchFamily="34" charset="0"/>
              </a:rPr>
              <a:t> support: </a:t>
            </a:r>
            <a:endParaRPr lang="en-GB" sz="1600" b="1" dirty="0">
              <a:solidFill>
                <a:schemeClr val="accent2"/>
              </a:solidFill>
              <a:cs typeface="Arial" panose="020B0604020202020204" pitchFamily="34" charset="0"/>
            </a:endParaRP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Short term phobia work </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Basic harm reduction for superficial self-harm</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Interpersonal challenges with peers (not bullying)</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Insomnia</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Low confidence and assertiveness</a:t>
            </a:r>
          </a:p>
          <a:p>
            <a:pPr marL="815954" lvl="1" indent="-182558">
              <a:spcAft>
                <a:spcPts val="1200"/>
              </a:spcAft>
              <a:buClr>
                <a:schemeClr val="accent2"/>
              </a:buClr>
              <a:buFont typeface="Arial" panose="020B0604020202020204" pitchFamily="34" charset="0"/>
              <a:buChar char="•"/>
              <a:defRPr/>
            </a:pPr>
            <a:endParaRPr lang="en-GB" sz="1600" dirty="0">
              <a:solidFill>
                <a:schemeClr val="tx1"/>
              </a:solidFill>
              <a:cs typeface="Arial" panose="020B0604020202020204" pitchFamily="34" charset="0"/>
            </a:endParaRPr>
          </a:p>
        </p:txBody>
      </p:sp>
      <p:pic>
        <p:nvPicPr>
          <p:cNvPr id="9" name="Picture 8" descr="A yellow tick on a black background&#10;&#10;Description automatically generated with low confidence">
            <a:extLst>
              <a:ext uri="{FF2B5EF4-FFF2-40B4-BE49-F238E27FC236}">
                <a16:creationId xmlns:a16="http://schemas.microsoft.com/office/drawing/2014/main" id="{0973B5C6-00F4-B27A-EDE6-02EA03815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118" y="1771030"/>
            <a:ext cx="464498" cy="465083"/>
          </a:xfrm>
          <a:prstGeom prst="rect">
            <a:avLst/>
          </a:prstGeom>
        </p:spPr>
      </p:pic>
    </p:spTree>
    <p:extLst>
      <p:ext uri="{BB962C8B-B14F-4D97-AF65-F5344CB8AC3E}">
        <p14:creationId xmlns:p14="http://schemas.microsoft.com/office/powerpoint/2010/main" val="3179386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C47B-5A2D-1233-EBD8-65B5A341E73A}"/>
              </a:ext>
            </a:extLst>
          </p:cNvPr>
          <p:cNvSpPr>
            <a:spLocks noGrp="1"/>
          </p:cNvSpPr>
          <p:nvPr>
            <p:ph type="title"/>
          </p:nvPr>
        </p:nvSpPr>
        <p:spPr>
          <a:xfrm>
            <a:off x="145733" y="748710"/>
            <a:ext cx="7886700" cy="994172"/>
          </a:xfrm>
        </p:spPr>
        <p:txBody>
          <a:bodyPr/>
          <a:lstStyle/>
          <a:p>
            <a:r>
              <a:rPr lang="en-GB" b="1" dirty="0">
                <a:solidFill>
                  <a:schemeClr val="accent4">
                    <a:lumMod val="75000"/>
                  </a:schemeClr>
                </a:solidFill>
                <a:latin typeface="Arial" panose="020B0604020202020204" pitchFamily="34" charset="0"/>
                <a:cs typeface="Arial" panose="020B0604020202020204" pitchFamily="34" charset="0"/>
              </a:rPr>
              <a:t>Our support offered</a:t>
            </a:r>
          </a:p>
        </p:txBody>
      </p:sp>
      <p:pic>
        <p:nvPicPr>
          <p:cNvPr id="4" name="Picture 3" descr="Background pattern&#10;&#10;Description automatically generated with low confidence">
            <a:extLst>
              <a:ext uri="{FF2B5EF4-FFF2-40B4-BE49-F238E27FC236}">
                <a16:creationId xmlns:a16="http://schemas.microsoft.com/office/drawing/2014/main" id="{F9344E07-5C74-BB91-87F8-5FECDBE12F93}"/>
              </a:ext>
            </a:extLst>
          </p:cNvPr>
          <p:cNvPicPr>
            <a:picLocks noChangeAspect="1"/>
          </p:cNvPicPr>
          <p:nvPr/>
        </p:nvPicPr>
        <p:blipFill rotWithShape="1">
          <a:blip r:embed="rId2"/>
          <a:srcRect l="76947" r="-13481"/>
          <a:stretch/>
        </p:blipFill>
        <p:spPr>
          <a:xfrm>
            <a:off x="8032432" y="857251"/>
            <a:ext cx="1764470" cy="603710"/>
          </a:xfrm>
          <a:prstGeom prst="rect">
            <a:avLst/>
          </a:prstGeom>
        </p:spPr>
      </p:pic>
      <p:graphicFrame>
        <p:nvGraphicFramePr>
          <p:cNvPr id="5" name="Table 6">
            <a:extLst>
              <a:ext uri="{FF2B5EF4-FFF2-40B4-BE49-F238E27FC236}">
                <a16:creationId xmlns:a16="http://schemas.microsoft.com/office/drawing/2014/main" id="{D3F01956-FD4C-3034-9F1C-C3B0CE5E220A}"/>
              </a:ext>
            </a:extLst>
          </p:cNvPr>
          <p:cNvGraphicFramePr>
            <a:graphicFrameLocks noGrp="1"/>
          </p:cNvGraphicFramePr>
          <p:nvPr/>
        </p:nvGraphicFramePr>
        <p:xfrm>
          <a:off x="0" y="857250"/>
          <a:ext cx="9144000" cy="5320235"/>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3048000">
                  <a:extLst>
                    <a:ext uri="{9D8B030D-6E8A-4147-A177-3AD203B41FA5}">
                      <a16:colId xmlns:a16="http://schemas.microsoft.com/office/drawing/2014/main" val="3025256240"/>
                    </a:ext>
                  </a:extLst>
                </a:gridCol>
                <a:gridCol w="3048000">
                  <a:extLst>
                    <a:ext uri="{9D8B030D-6E8A-4147-A177-3AD203B41FA5}">
                      <a16:colId xmlns:a16="http://schemas.microsoft.com/office/drawing/2014/main" val="2811639085"/>
                    </a:ext>
                  </a:extLst>
                </a:gridCol>
                <a:gridCol w="3048000">
                  <a:extLst>
                    <a:ext uri="{9D8B030D-6E8A-4147-A177-3AD203B41FA5}">
                      <a16:colId xmlns:a16="http://schemas.microsoft.com/office/drawing/2014/main" val="1460263176"/>
                    </a:ext>
                  </a:extLst>
                </a:gridCol>
              </a:tblGrid>
              <a:tr h="264817">
                <a:tc>
                  <a:txBody>
                    <a:bodyPr/>
                    <a:lstStyle/>
                    <a:p>
                      <a:r>
                        <a:rPr lang="en-GB" sz="1200" dirty="0"/>
                        <a:t>We work with:</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tcPr>
                </a:tc>
                <a:tc>
                  <a:txBody>
                    <a:bodyPr/>
                    <a:lstStyle/>
                    <a:p>
                      <a:r>
                        <a:rPr lang="en-GB" sz="1200" dirty="0"/>
                        <a:t>We may work with:</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tcPr>
                </a:tc>
                <a:tc>
                  <a:txBody>
                    <a:bodyPr/>
                    <a:lstStyle/>
                    <a:p>
                      <a:r>
                        <a:rPr lang="en-GB" sz="1200" dirty="0"/>
                        <a:t>We do not work with:</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tcPr>
                </a:tc>
                <a:extLst>
                  <a:ext uri="{0D108BD9-81ED-4DB2-BD59-A6C34878D82A}">
                    <a16:rowId xmlns:a16="http://schemas.microsoft.com/office/drawing/2014/main" val="500805247"/>
                  </a:ext>
                </a:extLst>
              </a:tr>
              <a:tr h="524240">
                <a:tc>
                  <a:txBody>
                    <a:bodyPr/>
                    <a:lstStyle/>
                    <a:p>
                      <a:r>
                        <a:rPr lang="en-GB" sz="1100" u="sng" dirty="0">
                          <a:solidFill>
                            <a:schemeClr val="bg1"/>
                          </a:solidFill>
                        </a:rPr>
                        <a:t>Behavioural difficulties</a:t>
                      </a:r>
                      <a:r>
                        <a:rPr lang="en-GB" sz="1100" dirty="0">
                          <a:solidFill>
                            <a:schemeClr val="bg1"/>
                          </a:solidFill>
                        </a:rPr>
                        <a:t>: mostly at home (identify and brief support for children up to 11 years)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tcPr>
                </a:tc>
                <a:tc>
                  <a:txBody>
                    <a:bodyPr/>
                    <a:lstStyle/>
                    <a:p>
                      <a:r>
                        <a:rPr lang="en-GB" sz="1100" dirty="0">
                          <a:solidFill>
                            <a:schemeClr val="bg1"/>
                          </a:solidFill>
                        </a:rPr>
                        <a:t>More extreme behaviour difficulties, displayed din school or other external settings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tcPr>
                </a:tc>
                <a:tc>
                  <a:txBody>
                    <a:bodyPr/>
                    <a:lstStyle/>
                    <a:p>
                      <a:r>
                        <a:rPr lang="en-GB" sz="1100" dirty="0">
                          <a:solidFill>
                            <a:schemeClr val="bg1"/>
                          </a:solidFill>
                        </a:rPr>
                        <a:t>Conduct disorder, anger management or full parenting programme (e.g. Triple P)</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tcPr>
                </a:tc>
                <a:extLst>
                  <a:ext uri="{0D108BD9-81ED-4DB2-BD59-A6C34878D82A}">
                    <a16:rowId xmlns:a16="http://schemas.microsoft.com/office/drawing/2014/main" val="911596865"/>
                  </a:ext>
                </a:extLst>
              </a:tr>
              <a:tr h="409262">
                <a:tc>
                  <a:txBody>
                    <a:bodyPr/>
                    <a:lstStyle/>
                    <a:p>
                      <a:endParaRPr lang="en-GB" sz="1100" dirty="0">
                        <a:solidFill>
                          <a:schemeClr val="bg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tcPr>
                </a:tc>
                <a:tc>
                  <a:txBody>
                    <a:bodyPr/>
                    <a:lstStyle/>
                    <a:p>
                      <a:endParaRPr lang="en-GB" sz="1100" dirty="0">
                        <a:solidFill>
                          <a:schemeClr val="bg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tcPr>
                </a:tc>
                <a:tc>
                  <a:txBody>
                    <a:bodyPr/>
                    <a:lstStyle/>
                    <a:p>
                      <a:endParaRPr lang="en-GB" sz="1100" dirty="0">
                        <a:solidFill>
                          <a:schemeClr val="bg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tcPr>
                </a:tc>
                <a:extLst>
                  <a:ext uri="{0D108BD9-81ED-4DB2-BD59-A6C34878D82A}">
                    <a16:rowId xmlns:a16="http://schemas.microsoft.com/office/drawing/2014/main" val="434145269"/>
                  </a:ext>
                </a:extLst>
              </a:tr>
              <a:tr h="409262">
                <a:tc>
                  <a:txBody>
                    <a:bodyPr/>
                    <a:lstStyle/>
                    <a:p>
                      <a:r>
                        <a:rPr lang="en-GB" sz="1100" u="sng" dirty="0">
                          <a:solidFill>
                            <a:schemeClr val="bg1"/>
                          </a:solidFill>
                        </a:rPr>
                        <a:t>Low mood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tcPr>
                </a:tc>
                <a:tc>
                  <a:txBody>
                    <a:bodyPr/>
                    <a:lstStyle/>
                    <a:p>
                      <a:r>
                        <a:rPr lang="en-GB" sz="1100" dirty="0">
                          <a:solidFill>
                            <a:schemeClr val="bg1"/>
                          </a:solidFill>
                        </a:rPr>
                        <a:t>Irritability as a symptom of depression (may present as anger)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tcPr>
                </a:tc>
                <a:tc>
                  <a:txBody>
                    <a:bodyPr/>
                    <a:lstStyle/>
                    <a:p>
                      <a:r>
                        <a:rPr lang="en-GB" sz="1100" dirty="0">
                          <a:solidFill>
                            <a:schemeClr val="bg1"/>
                          </a:solidFill>
                        </a:rPr>
                        <a:t>Chronic depression or anger management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tcPr>
                </a:tc>
                <a:extLst>
                  <a:ext uri="{0D108BD9-81ED-4DB2-BD59-A6C34878D82A}">
                    <a16:rowId xmlns:a16="http://schemas.microsoft.com/office/drawing/2014/main" val="2921610137"/>
                  </a:ext>
                </a:extLst>
              </a:tr>
              <a:tr h="409262">
                <a:tc>
                  <a:txBody>
                    <a:bodyPr/>
                    <a:lstStyle/>
                    <a:p>
                      <a:r>
                        <a:rPr lang="en-GB" sz="1100" u="sng" dirty="0">
                          <a:solidFill>
                            <a:schemeClr val="bg1"/>
                          </a:solidFill>
                        </a:rPr>
                        <a:t>Worry management</a:t>
                      </a:r>
                      <a:r>
                        <a:rPr lang="en-GB" sz="1100" dirty="0">
                          <a:solidFill>
                            <a:schemeClr val="bg1"/>
                          </a:solidFill>
                        </a:rPr>
                        <a:t>, thought challenging e.g. negative automatic thoughts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tcPr>
                </a:tc>
                <a:tc>
                  <a:txBody>
                    <a:bodyPr/>
                    <a:lstStyle/>
                    <a:p>
                      <a:r>
                        <a:rPr lang="en-GB" sz="1100" dirty="0">
                          <a:solidFill>
                            <a:schemeClr val="bg1"/>
                          </a:solidFill>
                        </a:rPr>
                        <a:t>Low confidence, assertiveness or interpersonal challenges e.g. with peers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tcPr>
                </a:tc>
                <a:tc>
                  <a:txBody>
                    <a:bodyPr/>
                    <a:lstStyle/>
                    <a:p>
                      <a:r>
                        <a:rPr lang="en-GB" sz="1100" dirty="0">
                          <a:solidFill>
                            <a:schemeClr val="bg1"/>
                          </a:solidFill>
                        </a:rPr>
                        <a:t>Low self-esteem or social anxiety disorder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tcPr>
                </a:tc>
                <a:extLst>
                  <a:ext uri="{0D108BD9-81ED-4DB2-BD59-A6C34878D82A}">
                    <a16:rowId xmlns:a16="http://schemas.microsoft.com/office/drawing/2014/main" val="635416955"/>
                  </a:ext>
                </a:extLst>
              </a:tr>
              <a:tr h="577781">
                <a:tc>
                  <a:txBody>
                    <a:bodyPr/>
                    <a:lstStyle/>
                    <a:p>
                      <a:r>
                        <a:rPr lang="en-GB" sz="1100" u="sng" dirty="0">
                          <a:solidFill>
                            <a:schemeClr val="bg1"/>
                          </a:solidFill>
                        </a:rPr>
                        <a:t>Anxiety/Avoidance </a:t>
                      </a:r>
                      <a:r>
                        <a:rPr lang="en-GB" sz="1100" dirty="0">
                          <a:solidFill>
                            <a:schemeClr val="bg1"/>
                          </a:solidFill>
                        </a:rPr>
                        <a:t>e.g. simple phobias, separation anxiety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tcPr>
                </a:tc>
                <a:tc>
                  <a:txBody>
                    <a:bodyPr/>
                    <a:lstStyle/>
                    <a:p>
                      <a:r>
                        <a:rPr lang="en-GB" sz="1100" dirty="0">
                          <a:solidFill>
                            <a:schemeClr val="bg1"/>
                          </a:solidFill>
                        </a:rPr>
                        <a:t>Some short term phobia exposure work</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tcPr>
                </a:tc>
                <a:tc>
                  <a:txBody>
                    <a:bodyPr/>
                    <a:lstStyle/>
                    <a:p>
                      <a:r>
                        <a:rPr lang="en-GB" sz="1100" dirty="0">
                          <a:solidFill>
                            <a:schemeClr val="bg1"/>
                          </a:solidFill>
                        </a:rPr>
                        <a:t>Extensive phobias e.g. blood, vomit, needles, OCD, extreme attachment difficulties or ritualistic behaviour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tcPr>
                </a:tc>
                <a:extLst>
                  <a:ext uri="{0D108BD9-81ED-4DB2-BD59-A6C34878D82A}">
                    <a16:rowId xmlns:a16="http://schemas.microsoft.com/office/drawing/2014/main" val="2652110955"/>
                  </a:ext>
                </a:extLst>
              </a:tr>
              <a:tr h="240743">
                <a:tc>
                  <a:txBody>
                    <a:bodyPr/>
                    <a:lstStyle/>
                    <a:p>
                      <a:r>
                        <a:rPr lang="en-GB" sz="1100" u="sng" dirty="0">
                          <a:solidFill>
                            <a:schemeClr val="bg1"/>
                          </a:solidFill>
                        </a:rPr>
                        <a:t>Panic management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tcPr>
                </a:tc>
                <a:tc>
                  <a:txBody>
                    <a:bodyPr/>
                    <a:lstStyle/>
                    <a:p>
                      <a:endParaRPr lang="en-GB" sz="1100" dirty="0">
                        <a:solidFill>
                          <a:schemeClr val="bg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tcPr>
                </a:tc>
                <a:tc>
                  <a:txBody>
                    <a:bodyPr/>
                    <a:lstStyle/>
                    <a:p>
                      <a:r>
                        <a:rPr lang="en-GB" sz="1100" dirty="0">
                          <a:solidFill>
                            <a:schemeClr val="bg1"/>
                          </a:solidFill>
                        </a:rPr>
                        <a:t>Panic disorder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tcPr>
                </a:tc>
                <a:extLst>
                  <a:ext uri="{0D108BD9-81ED-4DB2-BD59-A6C34878D82A}">
                    <a16:rowId xmlns:a16="http://schemas.microsoft.com/office/drawing/2014/main" val="1708893704"/>
                  </a:ext>
                </a:extLst>
              </a:tr>
              <a:tr h="548640">
                <a:tc>
                  <a:txBody>
                    <a:bodyPr/>
                    <a:lstStyle/>
                    <a:p>
                      <a:r>
                        <a:rPr lang="en-GB" sz="1100" u="sng" dirty="0">
                          <a:solidFill>
                            <a:schemeClr val="bg1"/>
                          </a:solidFill>
                        </a:rPr>
                        <a:t>Assessing self-harm </a:t>
                      </a:r>
                      <a:r>
                        <a:rPr lang="en-GB" sz="1100" dirty="0">
                          <a:solidFill>
                            <a:schemeClr val="bg1"/>
                          </a:solidFill>
                        </a:rPr>
                        <a:t>and supporting alternative coping strategies. </a:t>
                      </a:r>
                      <a:r>
                        <a:rPr lang="en-GB" sz="1100" b="1" i="1" dirty="0">
                          <a:solidFill>
                            <a:schemeClr val="bg1"/>
                          </a:solidFill>
                        </a:rPr>
                        <a:t>History of self-harm but not active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tcPr>
                </a:tc>
                <a:tc>
                  <a:txBody>
                    <a:bodyPr/>
                    <a:lstStyle/>
                    <a:p>
                      <a:r>
                        <a:rPr lang="en-GB" sz="1100" dirty="0">
                          <a:solidFill>
                            <a:schemeClr val="bg1"/>
                          </a:solidFill>
                        </a:rPr>
                        <a:t>Thoughts of self-harm or superficial self-harm. Basic harm reduction techniques.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tcPr>
                </a:tc>
                <a:tc>
                  <a:txBody>
                    <a:bodyPr/>
                    <a:lstStyle/>
                    <a:p>
                      <a:r>
                        <a:rPr lang="en-GB" sz="1100" dirty="0">
                          <a:solidFill>
                            <a:schemeClr val="bg1"/>
                          </a:solidFill>
                        </a:rPr>
                        <a:t>Severe active high risk self-harm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tcPr>
                </a:tc>
                <a:extLst>
                  <a:ext uri="{0D108BD9-81ED-4DB2-BD59-A6C34878D82A}">
                    <a16:rowId xmlns:a16="http://schemas.microsoft.com/office/drawing/2014/main" val="3417939752"/>
                  </a:ext>
                </a:extLst>
              </a:tr>
              <a:tr h="240743">
                <a:tc>
                  <a:txBody>
                    <a:bodyPr/>
                    <a:lstStyle/>
                    <a:p>
                      <a:r>
                        <a:rPr lang="en-GB" sz="1100" u="sng" dirty="0">
                          <a:solidFill>
                            <a:schemeClr val="bg1"/>
                          </a:solidFill>
                        </a:rPr>
                        <a:t>Sleep hygiene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tcPr>
                </a:tc>
                <a:tc>
                  <a:txBody>
                    <a:bodyPr/>
                    <a:lstStyle/>
                    <a:p>
                      <a:r>
                        <a:rPr lang="en-GB" sz="1100" dirty="0">
                          <a:solidFill>
                            <a:schemeClr val="bg1"/>
                          </a:solidFill>
                        </a:rPr>
                        <a:t>Insomnia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tcPr>
                </a:tc>
                <a:tc>
                  <a:txBody>
                    <a:bodyPr/>
                    <a:lstStyle/>
                    <a:p>
                      <a:r>
                        <a:rPr lang="en-GB" sz="1100" dirty="0">
                          <a:solidFill>
                            <a:schemeClr val="bg1"/>
                          </a:solidFill>
                        </a:rPr>
                        <a:t>PTSD, trauma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tcPr>
                </a:tc>
                <a:extLst>
                  <a:ext uri="{0D108BD9-81ED-4DB2-BD59-A6C34878D82A}">
                    <a16:rowId xmlns:a16="http://schemas.microsoft.com/office/drawing/2014/main" val="2535533916"/>
                  </a:ext>
                </a:extLst>
              </a:tr>
              <a:tr h="409262">
                <a:tc>
                  <a:txBody>
                    <a:bodyPr/>
                    <a:lstStyle/>
                    <a:p>
                      <a:r>
                        <a:rPr lang="en-GB" sz="1100" u="sng" dirty="0">
                          <a:solidFill>
                            <a:schemeClr val="bg1"/>
                          </a:solidFill>
                        </a:rPr>
                        <a:t>Problem solving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tcPr>
                </a:tc>
                <a:tc>
                  <a:txBody>
                    <a:bodyPr/>
                    <a:lstStyle/>
                    <a:p>
                      <a:r>
                        <a:rPr lang="en-GB" sz="1100" dirty="0">
                          <a:solidFill>
                            <a:schemeClr val="bg1"/>
                          </a:solidFill>
                        </a:rPr>
                        <a:t>Assessment of complex interpersonal challenges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tcPr>
                </a:tc>
                <a:tc>
                  <a:txBody>
                    <a:bodyPr/>
                    <a:lstStyle/>
                    <a:p>
                      <a:r>
                        <a:rPr lang="en-GB" sz="1100" dirty="0">
                          <a:solidFill>
                            <a:schemeClr val="bg1"/>
                          </a:solidFill>
                        </a:rPr>
                        <a:t>Complex relationship problems (may be more suited to school counsellors)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tcPr>
                </a:tc>
                <a:extLst>
                  <a:ext uri="{0D108BD9-81ED-4DB2-BD59-A6C34878D82A}">
                    <a16:rowId xmlns:a16="http://schemas.microsoft.com/office/drawing/2014/main" val="3620730417"/>
                  </a:ext>
                </a:extLst>
              </a:tr>
              <a:tr h="548640">
                <a:tc>
                  <a:txBody>
                    <a:bodyPr/>
                    <a:lstStyle/>
                    <a:p>
                      <a:endParaRPr lang="en-GB" sz="1100" dirty="0">
                        <a:solidFill>
                          <a:schemeClr val="bg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tcPr>
                </a:tc>
                <a:tc>
                  <a:txBody>
                    <a:bodyPr/>
                    <a:lstStyle/>
                    <a:p>
                      <a:endParaRPr lang="en-GB" sz="1100" dirty="0">
                        <a:solidFill>
                          <a:schemeClr val="bg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tcPr>
                </a:tc>
                <a:tc>
                  <a:txBody>
                    <a:bodyPr/>
                    <a:lstStyle/>
                    <a:p>
                      <a:r>
                        <a:rPr lang="en-GB" sz="1100" dirty="0">
                          <a:solidFill>
                            <a:schemeClr val="bg1"/>
                          </a:solidFill>
                        </a:rPr>
                        <a:t>Assessment or diagnosis of neurodevelopmental disorders and learning difficulties e.g. ADHD, ASD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tcPr>
                </a:tc>
                <a:extLst>
                  <a:ext uri="{0D108BD9-81ED-4DB2-BD59-A6C34878D82A}">
                    <a16:rowId xmlns:a16="http://schemas.microsoft.com/office/drawing/2014/main" val="96782116"/>
                  </a:ext>
                </a:extLst>
              </a:tr>
              <a:tr h="240743">
                <a:tc>
                  <a:txBody>
                    <a:bodyPr/>
                    <a:lstStyle/>
                    <a:p>
                      <a:endParaRPr lang="en-GB" sz="1100" dirty="0">
                        <a:solidFill>
                          <a:schemeClr val="bg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tcPr>
                </a:tc>
                <a:tc>
                  <a:txBody>
                    <a:bodyPr/>
                    <a:lstStyle/>
                    <a:p>
                      <a:endParaRPr lang="en-GB" sz="1100" dirty="0">
                        <a:solidFill>
                          <a:schemeClr val="bg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tcPr>
                </a:tc>
                <a:tc>
                  <a:txBody>
                    <a:bodyPr/>
                    <a:lstStyle/>
                    <a:p>
                      <a:r>
                        <a:rPr lang="en-GB" sz="1100" dirty="0">
                          <a:solidFill>
                            <a:schemeClr val="bg1"/>
                          </a:solidFill>
                        </a:rPr>
                        <a:t>Pain management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tcPr>
                </a:tc>
                <a:extLst>
                  <a:ext uri="{0D108BD9-81ED-4DB2-BD59-A6C34878D82A}">
                    <a16:rowId xmlns:a16="http://schemas.microsoft.com/office/drawing/2014/main" val="1757979656"/>
                  </a:ext>
                </a:extLst>
              </a:tr>
              <a:tr h="388620">
                <a:tc>
                  <a:txBody>
                    <a:bodyPr/>
                    <a:lstStyle/>
                    <a:p>
                      <a:endParaRPr lang="en-GB" sz="1100" dirty="0">
                        <a:solidFill>
                          <a:schemeClr val="bg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tcPr>
                </a:tc>
                <a:tc>
                  <a:txBody>
                    <a:bodyPr/>
                    <a:lstStyle/>
                    <a:p>
                      <a:endParaRPr lang="en-GB" sz="1100" dirty="0">
                        <a:solidFill>
                          <a:schemeClr val="bg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tcPr>
                </a:tc>
                <a:tc>
                  <a:txBody>
                    <a:bodyPr/>
                    <a:lstStyle/>
                    <a:p>
                      <a:r>
                        <a:rPr lang="en-GB" sz="1100" dirty="0">
                          <a:solidFill>
                            <a:schemeClr val="bg1"/>
                          </a:solidFill>
                        </a:rPr>
                        <a:t>Current or historical experience of abuse or violence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tcPr>
                </a:tc>
                <a:extLst>
                  <a:ext uri="{0D108BD9-81ED-4DB2-BD59-A6C34878D82A}">
                    <a16:rowId xmlns:a16="http://schemas.microsoft.com/office/drawing/2014/main" val="1217115655"/>
                  </a:ext>
                </a:extLst>
              </a:tr>
            </a:tbl>
          </a:graphicData>
        </a:graphic>
      </p:graphicFrame>
    </p:spTree>
    <p:extLst>
      <p:ext uri="{BB962C8B-B14F-4D97-AF65-F5344CB8AC3E}">
        <p14:creationId xmlns:p14="http://schemas.microsoft.com/office/powerpoint/2010/main" val="375672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052737"/>
            <a:ext cx="7219950" cy="584775"/>
          </a:xfrm>
          <a:prstGeom prst="rect">
            <a:avLst/>
          </a:prstGeom>
          <a:noFill/>
        </p:spPr>
        <p:txBody>
          <a:bodyPr>
            <a:spAutoFit/>
          </a:bodyPr>
          <a:lstStyle/>
          <a:p>
            <a:pPr defTabSz="914378">
              <a:defRPr/>
            </a:pPr>
            <a:r>
              <a:rPr lang="en-GB" altLang="en-US" sz="3200" b="1" dirty="0">
                <a:solidFill>
                  <a:schemeClr val="accent2"/>
                </a:solidFill>
                <a:latin typeface="+mj-lt"/>
                <a:ea typeface="ＭＳ Ｐゴシック" pitchFamily="-16" charset="-128"/>
              </a:rPr>
              <a:t>Referral Process</a:t>
            </a:r>
          </a:p>
        </p:txBody>
      </p:sp>
      <p:sp>
        <p:nvSpPr>
          <p:cNvPr id="7" name="TextBox 6"/>
          <p:cNvSpPr txBox="1"/>
          <p:nvPr/>
        </p:nvSpPr>
        <p:spPr>
          <a:xfrm>
            <a:off x="10633" y="1755265"/>
            <a:ext cx="5256584" cy="503214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433383" indent="-257175" defTabSz="914378">
              <a:spcAft>
                <a:spcPts val="600"/>
              </a:spcAft>
              <a:buClr>
                <a:schemeClr val="accent2"/>
              </a:buClr>
              <a:buFont typeface="Arial" panose="020B0604020202020204" pitchFamily="34" charset="0"/>
              <a:buChar char="•"/>
              <a:defRPr/>
            </a:pPr>
            <a:r>
              <a:rPr lang="en-GB" sz="1600" b="1" dirty="0">
                <a:solidFill>
                  <a:schemeClr val="accent1"/>
                </a:solidFill>
                <a:cs typeface="Arial" panose="020B0604020202020204" pitchFamily="34" charset="0"/>
              </a:rPr>
              <a:t>A child with mental health need is identified </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Consent to make a referral is sought from parent and/or young person.</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A </a:t>
            </a:r>
            <a:r>
              <a:rPr lang="en-GB" sz="1600" b="1" dirty="0">
                <a:solidFill>
                  <a:schemeClr val="accent1"/>
                </a:solidFill>
                <a:cs typeface="Arial" panose="020B0604020202020204" pitchFamily="34" charset="0"/>
              </a:rPr>
              <a:t>multi-agency referral form (MARF) </a:t>
            </a:r>
            <a:r>
              <a:rPr lang="en-GB" sz="1600" dirty="0">
                <a:solidFill>
                  <a:schemeClr val="tx1"/>
                </a:solidFill>
                <a:cs typeface="Arial" panose="020B0604020202020204" pitchFamily="34" charset="0"/>
              </a:rPr>
              <a:t>is completed by the school and emailed to the Early Help Hub. </a:t>
            </a:r>
            <a:r>
              <a:rPr lang="en-GB" sz="1600" b="1" u="sng" dirty="0">
                <a:solidFill>
                  <a:schemeClr val="accent1"/>
                </a:solidFill>
                <a:cs typeface="Arial" panose="020B0604020202020204" pitchFamily="34" charset="0"/>
              </a:rPr>
              <a:t>mash@achievingforchildren.org.uk</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New referrals are discussed at an Early Help Hub triage meeting.</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If referral is suitable for CAMHS GHT, a child wellbeing practitioner is allocated.</a:t>
            </a:r>
          </a:p>
          <a:p>
            <a:pPr marL="815954" lvl="1" indent="-182558">
              <a:spcAft>
                <a:spcPts val="1200"/>
              </a:spcAft>
              <a:buClr>
                <a:schemeClr val="accent2"/>
              </a:buClr>
              <a:buFont typeface="Arial" panose="020B0604020202020204" pitchFamily="34" charset="0"/>
              <a:buChar char="•"/>
              <a:defRPr/>
            </a:pPr>
            <a:r>
              <a:rPr lang="en-GB" sz="1600" dirty="0">
                <a:solidFill>
                  <a:schemeClr val="tx1"/>
                </a:solidFill>
                <a:cs typeface="Arial" panose="020B0604020202020204" pitchFamily="34" charset="0"/>
              </a:rPr>
              <a:t>If referral is not suitable, the CAMHS GHT supports school to find an alternative, suitable service. </a:t>
            </a:r>
          </a:p>
          <a:p>
            <a:pPr marL="815954" lvl="1" indent="-182558">
              <a:spcAft>
                <a:spcPts val="1200"/>
              </a:spcAft>
              <a:buClr>
                <a:schemeClr val="accent2"/>
              </a:buClr>
              <a:buFont typeface="Arial" panose="020B0604020202020204" pitchFamily="34" charset="0"/>
              <a:buChar char="•"/>
              <a:defRPr/>
            </a:pPr>
            <a:endParaRPr lang="en-GB" sz="1600" dirty="0">
              <a:solidFill>
                <a:schemeClr val="tx1"/>
              </a:solidFill>
              <a:cs typeface="Arial" panose="020B0604020202020204" pitchFamily="34" charset="0"/>
            </a:endParaRPr>
          </a:p>
          <a:p>
            <a:pPr marL="815954" lvl="1" indent="-182558">
              <a:spcAft>
                <a:spcPts val="1200"/>
              </a:spcAft>
              <a:buClr>
                <a:schemeClr val="accent2"/>
              </a:buClr>
              <a:buFont typeface="Arial" panose="020B0604020202020204" pitchFamily="34" charset="0"/>
              <a:buChar char="•"/>
              <a:defRPr/>
            </a:pPr>
            <a:endParaRPr lang="en-GB" sz="1600" dirty="0">
              <a:solidFill>
                <a:schemeClr val="tx1"/>
              </a:solidFill>
              <a:cs typeface="Arial" panose="020B0604020202020204" pitchFamily="34" charset="0"/>
            </a:endParaRPr>
          </a:p>
        </p:txBody>
      </p:sp>
      <p:pic>
        <p:nvPicPr>
          <p:cNvPr id="3" name="Picture 2" descr="A picture containing graphics, art, circle, clipart&#10;&#10;Description automatically generated">
            <a:extLst>
              <a:ext uri="{FF2B5EF4-FFF2-40B4-BE49-F238E27FC236}">
                <a16:creationId xmlns:a16="http://schemas.microsoft.com/office/drawing/2014/main" id="{7AC03D04-9698-10AB-942E-ADC6E23E3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9005" y="2457450"/>
            <a:ext cx="2371312" cy="2364828"/>
          </a:xfrm>
          <a:prstGeom prst="rect">
            <a:avLst/>
          </a:prstGeom>
        </p:spPr>
      </p:pic>
    </p:spTree>
    <p:extLst>
      <p:ext uri="{BB962C8B-B14F-4D97-AF65-F5344CB8AC3E}">
        <p14:creationId xmlns:p14="http://schemas.microsoft.com/office/powerpoint/2010/main" val="310905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159893"/>
            <a:ext cx="7219950" cy="584775"/>
          </a:xfrm>
          <a:prstGeom prst="rect">
            <a:avLst/>
          </a:prstGeom>
          <a:noFill/>
        </p:spPr>
        <p:txBody>
          <a:bodyPr>
            <a:spAutoFit/>
          </a:bodyPr>
          <a:lstStyle/>
          <a:p>
            <a:pPr defTabSz="914378">
              <a:defRPr/>
            </a:pPr>
            <a:r>
              <a:rPr lang="en-GB" altLang="en-US" sz="3200" b="1" dirty="0">
                <a:solidFill>
                  <a:schemeClr val="accent2"/>
                </a:solidFill>
                <a:latin typeface="+mj-lt"/>
                <a:ea typeface="ＭＳ Ｐゴシック" pitchFamily="-16" charset="-128"/>
              </a:rPr>
              <a:t>Contact Details</a:t>
            </a:r>
          </a:p>
        </p:txBody>
      </p:sp>
      <p:sp>
        <p:nvSpPr>
          <p:cNvPr id="7" name="TextBox 6"/>
          <p:cNvSpPr txBox="1"/>
          <p:nvPr/>
        </p:nvSpPr>
        <p:spPr>
          <a:xfrm>
            <a:off x="179512" y="1248057"/>
            <a:ext cx="7036628" cy="518603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58766" indent="-182558" defTabSz="914378">
              <a:spcAft>
                <a:spcPts val="600"/>
              </a:spcAft>
              <a:buClr>
                <a:schemeClr val="accent2"/>
              </a:buClr>
              <a:buFont typeface="Arial" panose="020B0604020202020204" pitchFamily="34" charset="0"/>
              <a:buChar char="•"/>
              <a:defRPr/>
            </a:pPr>
            <a:endParaRPr lang="en-GB" sz="1800" b="1" dirty="0">
              <a:solidFill>
                <a:schemeClr val="accent1"/>
              </a:solidFill>
              <a:cs typeface="Arial" panose="020B0604020202020204" pitchFamily="34" charset="0"/>
            </a:endParaRPr>
          </a:p>
          <a:p>
            <a:pPr marL="176208" defTabSz="914378">
              <a:spcAft>
                <a:spcPts val="600"/>
              </a:spcAft>
              <a:buClr>
                <a:schemeClr val="accent2"/>
              </a:buClr>
              <a:defRPr/>
            </a:pPr>
            <a:endParaRPr lang="en-GB" sz="2700" b="1" dirty="0">
              <a:solidFill>
                <a:schemeClr val="accent2"/>
              </a:solidFill>
              <a:cs typeface="Arial" panose="020B0604020202020204" pitchFamily="34" charset="0"/>
            </a:endParaRPr>
          </a:p>
          <a:p>
            <a:pPr marL="815954" lvl="1" indent="-182558">
              <a:spcAft>
                <a:spcPts val="1200"/>
              </a:spcAft>
              <a:buClr>
                <a:schemeClr val="accent2"/>
              </a:buClr>
              <a:buFont typeface="Arial" panose="020B0604020202020204" pitchFamily="34" charset="0"/>
              <a:buChar char="•"/>
              <a:defRPr/>
            </a:pPr>
            <a:r>
              <a:rPr lang="en-GB" sz="2700" b="1" dirty="0">
                <a:solidFill>
                  <a:schemeClr val="accent1"/>
                </a:solidFill>
                <a:cs typeface="Arial" panose="020B0604020202020204" pitchFamily="34" charset="0"/>
                <a:hlinkClick r:id="rId2">
                  <a:extLst>
                    <a:ext uri="{A12FA001-AC4F-418D-AE19-62706E023703}">
                      <ahyp:hlinkClr xmlns:ahyp="http://schemas.microsoft.com/office/drawing/2018/hyperlinkcolor" val="tx"/>
                    </a:ext>
                  </a:extLst>
                </a:hlinkClick>
              </a:rPr>
              <a:t>CAMHSGettingHelpEast@berkshire.nhs.uk</a:t>
            </a:r>
            <a:endParaRPr lang="en-GB" sz="2700" b="1" dirty="0">
              <a:solidFill>
                <a:schemeClr val="accent1"/>
              </a:solidFill>
              <a:cs typeface="Arial" panose="020B0604020202020204" pitchFamily="34" charset="0"/>
            </a:endParaRPr>
          </a:p>
          <a:p>
            <a:pPr marL="815954" lvl="1" indent="-182558">
              <a:spcAft>
                <a:spcPts val="1200"/>
              </a:spcAft>
              <a:buClr>
                <a:schemeClr val="accent2"/>
              </a:buClr>
              <a:buFont typeface="Arial" panose="020B0604020202020204" pitchFamily="34" charset="0"/>
              <a:buChar char="•"/>
              <a:defRPr/>
            </a:pPr>
            <a:r>
              <a:rPr lang="en-GB" sz="2700" dirty="0">
                <a:solidFill>
                  <a:schemeClr val="tx1"/>
                </a:solidFill>
                <a:cs typeface="Arial" panose="020B0604020202020204" pitchFamily="34" charset="0"/>
              </a:rPr>
              <a:t>T: 0300 2473002</a:t>
            </a:r>
          </a:p>
          <a:p>
            <a:pPr marL="815954" lvl="1" indent="-182558">
              <a:spcAft>
                <a:spcPts val="1200"/>
              </a:spcAft>
              <a:buClr>
                <a:schemeClr val="accent2"/>
              </a:buClr>
              <a:buFont typeface="Arial" panose="020B0604020202020204" pitchFamily="34" charset="0"/>
              <a:buChar char="•"/>
              <a:defRPr/>
            </a:pPr>
            <a:r>
              <a:rPr lang="en-GB" sz="2700" dirty="0">
                <a:solidFill>
                  <a:schemeClr val="tx1"/>
                </a:solidFill>
                <a:cs typeface="Arial" panose="020B0604020202020204" pitchFamily="34" charset="0"/>
              </a:rPr>
              <a:t>Multi-agency Referral Form email</a:t>
            </a:r>
          </a:p>
          <a:p>
            <a:pPr marL="633396" lvl="1">
              <a:spcAft>
                <a:spcPts val="1200"/>
              </a:spcAft>
              <a:buClr>
                <a:schemeClr val="accent2"/>
              </a:buClr>
              <a:defRPr/>
            </a:pPr>
            <a:r>
              <a:rPr lang="en-GB" sz="2700" b="1" dirty="0">
                <a:solidFill>
                  <a:schemeClr val="accent1"/>
                </a:solidFill>
                <a:cs typeface="Arial" panose="020B0604020202020204" pitchFamily="34" charset="0"/>
              </a:rPr>
              <a:t>   </a:t>
            </a:r>
            <a:r>
              <a:rPr lang="en-GB" sz="2700" b="1" u="sng" dirty="0">
                <a:solidFill>
                  <a:schemeClr val="accent1"/>
                </a:solidFill>
                <a:cs typeface="Arial" panose="020B0604020202020204" pitchFamily="34" charset="0"/>
              </a:rPr>
              <a:t>mash@achievingforchildren.org.uk</a:t>
            </a:r>
          </a:p>
          <a:p>
            <a:pPr marL="633396" lvl="1">
              <a:spcAft>
                <a:spcPts val="1200"/>
              </a:spcAft>
              <a:buClr>
                <a:schemeClr val="accent2"/>
              </a:buClr>
              <a:defRPr/>
            </a:pPr>
            <a:endParaRPr lang="en-GB" sz="2700" dirty="0">
              <a:solidFill>
                <a:schemeClr val="tx1"/>
              </a:solidFill>
              <a:cs typeface="Arial" panose="020B0604020202020204" pitchFamily="34" charset="0"/>
            </a:endParaRPr>
          </a:p>
          <a:p>
            <a:pPr marL="633396" lvl="1">
              <a:spcAft>
                <a:spcPts val="1200"/>
              </a:spcAft>
              <a:buClr>
                <a:schemeClr val="accent2"/>
              </a:buClr>
              <a:defRPr/>
            </a:pPr>
            <a:endParaRPr lang="en-GB" sz="2700" dirty="0">
              <a:solidFill>
                <a:schemeClr val="tx1"/>
              </a:solidFill>
              <a:cs typeface="Arial" panose="020B0604020202020204" pitchFamily="34" charset="0"/>
            </a:endParaRPr>
          </a:p>
          <a:p>
            <a:pPr marL="815954" lvl="1" indent="-182558">
              <a:spcAft>
                <a:spcPts val="1200"/>
              </a:spcAft>
              <a:buClr>
                <a:schemeClr val="accent2"/>
              </a:buClr>
              <a:buFont typeface="Arial" panose="020B0604020202020204" pitchFamily="34" charset="0"/>
              <a:buChar char="•"/>
              <a:defRPr/>
            </a:pPr>
            <a:endParaRPr lang="en-GB" sz="2700" dirty="0">
              <a:solidFill>
                <a:schemeClr val="tx1"/>
              </a:solidFill>
              <a:cs typeface="Arial" panose="020B0604020202020204" pitchFamily="34" charset="0"/>
            </a:endParaRPr>
          </a:p>
        </p:txBody>
      </p:sp>
    </p:spTree>
    <p:extLst>
      <p:ext uri="{BB962C8B-B14F-4D97-AF65-F5344CB8AC3E}">
        <p14:creationId xmlns:p14="http://schemas.microsoft.com/office/powerpoint/2010/main" val="1543156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3;p3">
            <a:extLst>
              <a:ext uri="{FF2B5EF4-FFF2-40B4-BE49-F238E27FC236}">
                <a16:creationId xmlns:a16="http://schemas.microsoft.com/office/drawing/2014/main" id="{5A3149CD-C111-4AAD-AE84-FA487797EA78}"/>
              </a:ext>
            </a:extLst>
          </p:cNvPr>
          <p:cNvSpPr txBox="1">
            <a:spLocks/>
          </p:cNvSpPr>
          <p:nvPr/>
        </p:nvSpPr>
        <p:spPr>
          <a:xfrm>
            <a:off x="342900" y="2960687"/>
            <a:ext cx="8458200" cy="1470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br>
              <a:rPr kumimoji="0" lang="en-US" sz="4400" b="0" i="0" u="none" strike="noStrike" kern="0" cap="none" spc="0" normalizeH="0" baseline="0" noProof="0" dirty="0">
                <a:ln>
                  <a:noFill/>
                </a:ln>
                <a:solidFill>
                  <a:srgbClr val="FFFFFF"/>
                </a:solidFill>
                <a:effectLst/>
                <a:uLnTx/>
                <a:uFillTx/>
                <a:latin typeface="Calibri"/>
                <a:cs typeface="Calibri"/>
                <a:sym typeface="Calibri"/>
              </a:rPr>
            </a:br>
            <a:br>
              <a:rPr kumimoji="0" lang="en-US" sz="4400" b="0" i="0" u="none" strike="noStrike" kern="0" cap="none" spc="0" normalizeH="0" baseline="0" noProof="0" dirty="0">
                <a:ln>
                  <a:noFill/>
                </a:ln>
                <a:solidFill>
                  <a:srgbClr val="FFFFFF"/>
                </a:solidFill>
                <a:effectLst/>
                <a:uLnTx/>
                <a:uFillTx/>
                <a:latin typeface="Calibri"/>
                <a:cs typeface="Calibri"/>
                <a:sym typeface="Calibri"/>
              </a:rPr>
            </a:br>
            <a: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t> </a:t>
            </a:r>
            <a:b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br>
            <a: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t>SEND IAS</a:t>
            </a: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endPar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endParaRPr>
          </a:p>
          <a:p>
            <a:pPr marL="0" marR="0" lvl="0" indent="0" algn="ctr" defTabSz="914400" rtl="0" eaLnBrk="1" fontAlgn="auto" latinLnBrk="0" hangingPunct="1">
              <a:lnSpc>
                <a:spcPct val="107000"/>
              </a:lnSpc>
              <a:spcBef>
                <a:spcPts val="0"/>
              </a:spcBef>
              <a:spcAft>
                <a:spcPts val="800"/>
              </a:spcAft>
              <a:buClr>
                <a:srgbClr val="000000"/>
              </a:buClr>
              <a:buSzPts val="1400"/>
              <a:buFont typeface="Arial"/>
              <a:buNone/>
              <a:tabLst/>
              <a:defRPr/>
            </a:pPr>
            <a:r>
              <a:rPr kumimoji="0" lang="en-GB"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Jean Hobson</a:t>
            </a:r>
            <a:endParaRPr kumimoji="0" lang="en-GB"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br>
              <a:rPr kumimoji="0" lang="en-US"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br>
            <a:br>
              <a:rPr kumimoji="0" lang="en-US"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br>
            <a:br>
              <a:rPr kumimoji="0" lang="en-US" sz="4400" b="0" i="0" u="none" strike="noStrike" kern="0" cap="none" spc="0" normalizeH="0" baseline="0" noProof="0" dirty="0">
                <a:ln>
                  <a:noFill/>
                </a:ln>
                <a:solidFill>
                  <a:srgbClr val="FFFFFF"/>
                </a:solidFill>
                <a:effectLst/>
                <a:uLnTx/>
                <a:uFillTx/>
                <a:latin typeface="Calibri"/>
                <a:cs typeface="Calibri"/>
                <a:sym typeface="Calibri"/>
              </a:rPr>
            </a:br>
            <a:r>
              <a:rPr kumimoji="0" lang="en-US" sz="4400" b="0" i="1" u="none" strike="noStrike" kern="0" cap="none" spc="0" normalizeH="0" baseline="0" noProof="0" dirty="0">
                <a:ln>
                  <a:noFill/>
                </a:ln>
                <a:solidFill>
                  <a:srgbClr val="FFFFFF"/>
                </a:solidFill>
                <a:effectLst/>
                <a:uLnTx/>
                <a:uFillTx/>
                <a:latin typeface="Calibri"/>
                <a:cs typeface="Calibri"/>
                <a:sym typeface="Calibri"/>
              </a:rPr>
              <a:t> </a:t>
            </a:r>
            <a:br>
              <a:rPr kumimoji="0" lang="en-US" sz="4400" b="0" i="1" u="none" strike="noStrike" kern="0" cap="none" spc="0" normalizeH="0" baseline="0" noProof="0" dirty="0">
                <a:ln>
                  <a:noFill/>
                </a:ln>
                <a:solidFill>
                  <a:srgbClr val="FFFFFF"/>
                </a:solidFill>
                <a:effectLst/>
                <a:uLnTx/>
                <a:uFillTx/>
                <a:latin typeface="Calibri"/>
                <a:cs typeface="Calibri"/>
                <a:sym typeface="Calibri"/>
              </a:rPr>
            </a:br>
            <a:r>
              <a:rPr kumimoji="0" lang="en-US" sz="4400" b="0" i="0" u="none" strike="noStrike" kern="0" cap="none" spc="0" normalizeH="0" baseline="0" noProof="0" dirty="0">
                <a:ln>
                  <a:noFill/>
                </a:ln>
                <a:solidFill>
                  <a:srgbClr val="FFFFFF"/>
                </a:solidFill>
                <a:effectLst/>
                <a:uLnTx/>
                <a:uFillTx/>
                <a:latin typeface="Calibri"/>
                <a:cs typeface="Calibri"/>
                <a:sym typeface="Calibri"/>
              </a:rPr>
              <a:t> </a:t>
            </a:r>
          </a:p>
        </p:txBody>
      </p:sp>
    </p:spTree>
    <p:extLst>
      <p:ext uri="{BB962C8B-B14F-4D97-AF65-F5344CB8AC3E}">
        <p14:creationId xmlns:p14="http://schemas.microsoft.com/office/powerpoint/2010/main" val="3412479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200" dirty="0"/>
              <a:t>Information, Advice and Support (IAS) Service</a:t>
            </a:r>
            <a:endParaRPr lang="en-GB" sz="2800" dirty="0"/>
          </a:p>
        </p:txBody>
      </p:sp>
      <p:sp>
        <p:nvSpPr>
          <p:cNvPr id="3" name="Subtitle 2"/>
          <p:cNvSpPr>
            <a:spLocks noGrp="1"/>
          </p:cNvSpPr>
          <p:nvPr>
            <p:ph type="subTitle" idx="1"/>
          </p:nvPr>
        </p:nvSpPr>
        <p:spPr/>
        <p:txBody>
          <a:bodyPr>
            <a:normAutofit/>
          </a:bodyPr>
          <a:lstStyle/>
          <a:p>
            <a:r>
              <a:rPr lang="en-GB" dirty="0">
                <a:solidFill>
                  <a:schemeClr val="bg2">
                    <a:lumMod val="50000"/>
                  </a:schemeClr>
                </a:solidFill>
              </a:rPr>
              <a:t>Jean Hobson, Christine Doyle, Donna Hembury</a:t>
            </a:r>
          </a:p>
          <a:p>
            <a:r>
              <a:rPr lang="en-GB" dirty="0">
                <a:solidFill>
                  <a:schemeClr val="bg2">
                    <a:lumMod val="50000"/>
                  </a:schemeClr>
                </a:solidFill>
              </a:rPr>
              <a:t>and Millie Rust-Clarke</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6F57C9-22A2-4853-8828-0823A7D95716}" type="slidenum">
              <a:rPr kumimoji="0" lang="en-GB" sz="1800" b="0" i="0" u="none" strike="noStrike" kern="1200" cap="none" spc="0" normalizeH="0" baseline="0" noProof="0" smtClean="0">
                <a:ln>
                  <a:noFill/>
                </a:ln>
                <a:solidFill>
                  <a:srgbClr val="FFFFFF"/>
                </a:solidFill>
                <a:effectLst/>
                <a:uLnTx/>
                <a:uFillTx/>
                <a:latin typeface="Cambr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GB" sz="1800" b="0" i="0" u="none" strike="noStrike" kern="1200" cap="none" spc="0" normalizeH="0" baseline="0" noProof="0" dirty="0">
              <a:ln>
                <a:noFill/>
              </a:ln>
              <a:solidFill>
                <a:srgbClr val="FFFFFF"/>
              </a:solidFill>
              <a:effectLst/>
              <a:uLnTx/>
              <a:uFillTx/>
              <a:latin typeface="Cambria"/>
              <a:ea typeface="+mn-ea"/>
              <a:cs typeface="+mn-cs"/>
            </a:endParaRPr>
          </a:p>
        </p:txBody>
      </p:sp>
    </p:spTree>
    <p:extLst>
      <p:ext uri="{BB962C8B-B14F-4D97-AF65-F5344CB8AC3E}">
        <p14:creationId xmlns:p14="http://schemas.microsoft.com/office/powerpoint/2010/main" val="3774633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we do</a:t>
            </a:r>
          </a:p>
        </p:txBody>
      </p:sp>
      <p:sp>
        <p:nvSpPr>
          <p:cNvPr id="3" name="Content Placeholder 2"/>
          <p:cNvSpPr>
            <a:spLocks noGrp="1"/>
          </p:cNvSpPr>
          <p:nvPr>
            <p:ph idx="1"/>
          </p:nvPr>
        </p:nvSpPr>
        <p:spPr/>
        <p:txBody>
          <a:bodyPr>
            <a:normAutofit lnSpcReduction="10000"/>
          </a:bodyPr>
          <a:lstStyle/>
          <a:p>
            <a:endParaRPr lang="en-GB" dirty="0"/>
          </a:p>
          <a:p>
            <a:r>
              <a:rPr lang="en-GB" dirty="0"/>
              <a:t>For parents and carers</a:t>
            </a:r>
          </a:p>
          <a:p>
            <a:r>
              <a:rPr lang="en-GB" dirty="0"/>
              <a:t>For children and young people with special educational needs and/ or disabilities (SEND), up to 25 years of age</a:t>
            </a:r>
          </a:p>
          <a:p>
            <a:r>
              <a:rPr lang="en-GB" dirty="0"/>
              <a:t>“Arm’s length” – impartial and independently trained advisers</a:t>
            </a:r>
          </a:p>
          <a:p>
            <a:r>
              <a:rPr lang="en-GB" dirty="0"/>
              <a:t>Free and confidential</a:t>
            </a:r>
          </a:p>
          <a:p>
            <a:r>
              <a:rPr lang="en-GB" dirty="0"/>
              <a:t>Information, advice and support relating to SEND - encompassing education, health and social care</a:t>
            </a:r>
          </a:p>
          <a:p>
            <a:r>
              <a:rPr lang="en-GB" dirty="0"/>
              <a:t>Including the law, local policy and practice, the Local Offer and Education, Health and Care (EHC) needs assessments and plans </a:t>
            </a:r>
          </a:p>
          <a:p>
            <a:r>
              <a:rPr lang="en-GB" dirty="0"/>
              <a:t>To help people make informed decisions and to find the best solutions to problems, should they arise </a:t>
            </a:r>
          </a:p>
          <a:p>
            <a:endParaRPr lang="en-GB"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6F57C9-22A2-4853-8828-0823A7D95716}" type="slidenum">
              <a:rPr kumimoji="0" lang="en-GB" sz="1800" b="0" i="0" u="none" strike="noStrike" kern="1200" cap="none" spc="0" normalizeH="0" baseline="0" noProof="0" smtClean="0">
                <a:ln>
                  <a:noFill/>
                </a:ln>
                <a:solidFill>
                  <a:srgbClr val="FFFFFF"/>
                </a:solidFill>
                <a:effectLst/>
                <a:uLnTx/>
                <a:uFillTx/>
                <a:latin typeface="Cambr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GB" sz="1800" b="0" i="0" u="none" strike="noStrike" kern="1200" cap="none" spc="0" normalizeH="0" baseline="0" noProof="0" dirty="0">
              <a:ln>
                <a:noFill/>
              </a:ln>
              <a:solidFill>
                <a:srgbClr val="FFFFFF"/>
              </a:solidFill>
              <a:effectLst/>
              <a:uLnTx/>
              <a:uFillTx/>
              <a:latin typeface="Cambria"/>
              <a:ea typeface="+mn-ea"/>
              <a:cs typeface="+mn-cs"/>
            </a:endParaRPr>
          </a:p>
        </p:txBody>
      </p:sp>
    </p:spTree>
    <p:extLst>
      <p:ext uri="{BB962C8B-B14F-4D97-AF65-F5344CB8AC3E}">
        <p14:creationId xmlns:p14="http://schemas.microsoft.com/office/powerpoint/2010/main" val="3878182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aims</a:t>
            </a:r>
          </a:p>
        </p:txBody>
      </p:sp>
      <p:sp>
        <p:nvSpPr>
          <p:cNvPr id="3" name="Content Placeholder 2"/>
          <p:cNvSpPr>
            <a:spLocks noGrp="1"/>
          </p:cNvSpPr>
          <p:nvPr>
            <p:ph idx="1"/>
          </p:nvPr>
        </p:nvSpPr>
        <p:spPr/>
        <p:txBody>
          <a:bodyPr>
            <a:normAutofit/>
          </a:bodyPr>
          <a:lstStyle/>
          <a:p>
            <a:endParaRPr lang="en-GB" dirty="0"/>
          </a:p>
          <a:p>
            <a:endParaRPr lang="en-GB" dirty="0"/>
          </a:p>
          <a:p>
            <a:r>
              <a:rPr lang="en-GB" dirty="0"/>
              <a:t>Responsive to individual needs, giving advice and practical support:</a:t>
            </a:r>
          </a:p>
          <a:p>
            <a:pPr lvl="1"/>
            <a:r>
              <a:rPr lang="en-GB" dirty="0"/>
              <a:t>to understand and contribute confidently to assessments and planning</a:t>
            </a:r>
          </a:p>
          <a:p>
            <a:pPr lvl="1"/>
            <a:r>
              <a:rPr lang="en-GB" dirty="0"/>
              <a:t>to participate in the decisions affecting their education, health and social care provision</a:t>
            </a:r>
          </a:p>
          <a:p>
            <a:pPr lvl="1"/>
            <a:r>
              <a:rPr lang="en-GB" dirty="0"/>
              <a:t>to maintain positive working relationships, confidence and trust </a:t>
            </a:r>
          </a:p>
          <a:p>
            <a:endParaRPr lang="en-GB" dirty="0"/>
          </a:p>
          <a:p>
            <a:pPr marL="114300" indent="0">
              <a:buNone/>
            </a:pPr>
            <a:endParaRPr lang="en-GB" dirty="0"/>
          </a:p>
          <a:p>
            <a:endParaRPr lang="en-GB"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6F57C9-22A2-4853-8828-0823A7D95716}" type="slidenum">
              <a:rPr kumimoji="0" lang="en-GB" sz="1800" b="0" i="0" u="none" strike="noStrike" kern="1200" cap="none" spc="0" normalizeH="0" baseline="0" noProof="0" smtClean="0">
                <a:ln>
                  <a:noFill/>
                </a:ln>
                <a:solidFill>
                  <a:srgbClr val="FFFFFF"/>
                </a:solidFill>
                <a:effectLst/>
                <a:uLnTx/>
                <a:uFillTx/>
                <a:latin typeface="Cambr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GB" sz="1800" b="0" i="0" u="none" strike="noStrike" kern="1200" cap="none" spc="0" normalizeH="0" baseline="0" noProof="0" dirty="0">
              <a:ln>
                <a:noFill/>
              </a:ln>
              <a:solidFill>
                <a:srgbClr val="FFFFFF"/>
              </a:solidFill>
              <a:effectLst/>
              <a:uLnTx/>
              <a:uFillTx/>
              <a:latin typeface="Cambria"/>
              <a:ea typeface="+mn-ea"/>
              <a:cs typeface="+mn-cs"/>
            </a:endParaRPr>
          </a:p>
        </p:txBody>
      </p:sp>
    </p:spTree>
    <p:extLst>
      <p:ext uri="{BB962C8B-B14F-4D97-AF65-F5344CB8AC3E}">
        <p14:creationId xmlns:p14="http://schemas.microsoft.com/office/powerpoint/2010/main" val="3765622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we can help</a:t>
            </a:r>
          </a:p>
        </p:txBody>
      </p:sp>
      <p:sp>
        <p:nvSpPr>
          <p:cNvPr id="3" name="Content Placeholder 2"/>
          <p:cNvSpPr>
            <a:spLocks noGrp="1"/>
          </p:cNvSpPr>
          <p:nvPr>
            <p:ph idx="1"/>
          </p:nvPr>
        </p:nvSpPr>
        <p:spPr/>
        <p:txBody>
          <a:bodyPr/>
          <a:lstStyle/>
          <a:p>
            <a:pPr lvl="1"/>
            <a:endParaRPr lang="en-GB" dirty="0"/>
          </a:p>
          <a:p>
            <a:pPr lvl="1"/>
            <a:r>
              <a:rPr lang="en-GB" dirty="0"/>
              <a:t>Time – listening to views and concerns</a:t>
            </a:r>
          </a:p>
          <a:p>
            <a:pPr lvl="1"/>
            <a:r>
              <a:rPr lang="en-GB" dirty="0"/>
              <a:t>Impartial perspective</a:t>
            </a:r>
          </a:p>
          <a:p>
            <a:pPr lvl="1"/>
            <a:r>
              <a:rPr lang="en-GB" dirty="0"/>
              <a:t>Help to organise thoughts and ideas</a:t>
            </a:r>
          </a:p>
          <a:p>
            <a:pPr lvl="1"/>
            <a:r>
              <a:rPr lang="en-GB" dirty="0"/>
              <a:t>Explaining options, rights, responsibilities</a:t>
            </a:r>
          </a:p>
          <a:p>
            <a:pPr lvl="1"/>
            <a:r>
              <a:rPr lang="en-GB" dirty="0"/>
              <a:t>Practical help with forms, letters, reports</a:t>
            </a:r>
          </a:p>
          <a:p>
            <a:pPr lvl="1"/>
            <a:r>
              <a:rPr lang="en-GB" dirty="0"/>
              <a:t>Preparation for meetings</a:t>
            </a:r>
          </a:p>
          <a:p>
            <a:pPr lvl="1"/>
            <a:r>
              <a:rPr lang="en-GB" dirty="0"/>
              <a:t>Statutory process – EHCNA, Annual Reviews, exclusions</a:t>
            </a:r>
          </a:p>
          <a:p>
            <a:pPr lvl="1"/>
            <a:r>
              <a:rPr lang="en-GB" dirty="0"/>
              <a:t>Resolving disagreements</a:t>
            </a:r>
          </a:p>
          <a:p>
            <a:pPr lvl="1"/>
            <a:r>
              <a:rPr lang="en-GB" dirty="0"/>
              <a:t>Complaints and appeals</a:t>
            </a:r>
          </a:p>
          <a:p>
            <a:endParaRPr lang="en-GB"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6F57C9-22A2-4853-8828-0823A7D95716}" type="slidenum">
              <a:rPr kumimoji="0" lang="en-GB" sz="1800" b="0" i="0" u="none" strike="noStrike" kern="1200" cap="none" spc="0" normalizeH="0" baseline="0" noProof="0" smtClean="0">
                <a:ln>
                  <a:noFill/>
                </a:ln>
                <a:solidFill>
                  <a:srgbClr val="FFFFFF"/>
                </a:solidFill>
                <a:effectLst/>
                <a:uLnTx/>
                <a:uFillTx/>
                <a:latin typeface="Cambr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GB" sz="1800" b="0" i="0" u="none" strike="noStrike" kern="1200" cap="none" spc="0" normalizeH="0" baseline="0" noProof="0" dirty="0">
              <a:ln>
                <a:noFill/>
              </a:ln>
              <a:solidFill>
                <a:srgbClr val="FFFFFF"/>
              </a:solidFill>
              <a:effectLst/>
              <a:uLnTx/>
              <a:uFillTx/>
              <a:latin typeface="Cambria"/>
              <a:ea typeface="+mn-ea"/>
              <a:cs typeface="+mn-cs"/>
            </a:endParaRPr>
          </a:p>
        </p:txBody>
      </p:sp>
    </p:spTree>
    <p:extLst>
      <p:ext uri="{BB962C8B-B14F-4D97-AF65-F5344CB8AC3E}">
        <p14:creationId xmlns:p14="http://schemas.microsoft.com/office/powerpoint/2010/main" val="3518533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ctrTitle" idx="4294967295"/>
          </p:nvPr>
        </p:nvSpPr>
        <p:spPr>
          <a:xfrm>
            <a:off x="342900" y="2960687"/>
            <a:ext cx="8458200" cy="1470025"/>
          </a:xfrm>
          <a:prstGeom prst="rect">
            <a:avLst/>
          </a:prstGeom>
          <a:noFill/>
          <a:ln>
            <a:noFill/>
          </a:ln>
        </p:spPr>
        <p:txBody>
          <a:bodyPr spcFirstLastPara="1" wrap="square" lIns="91425" tIns="45700" rIns="91425" bIns="45700" anchor="ctr" anchorCtr="0">
            <a:noAutofit/>
          </a:bodyPr>
          <a:lstStyle/>
          <a:p>
            <a:pPr>
              <a:buClr>
                <a:schemeClr val="lt1"/>
              </a:buClr>
              <a:buSzPts val="4400"/>
            </a:pPr>
            <a:br>
              <a:rPr lang="en-US" sz="4400" i="0" u="none" strike="noStrike" cap="none" dirty="0">
                <a:solidFill>
                  <a:schemeClr val="bg1"/>
                </a:solidFill>
                <a:latin typeface="Calibri"/>
                <a:ea typeface="Calibri"/>
                <a:cs typeface="Calibri"/>
                <a:sym typeface="Calibri"/>
              </a:rPr>
            </a:br>
            <a:br>
              <a:rPr lang="en-US" sz="4400" i="0" u="none" strike="noStrike" cap="none" dirty="0">
                <a:solidFill>
                  <a:schemeClr val="bg1"/>
                </a:solidFill>
                <a:latin typeface="Calibri"/>
                <a:ea typeface="Calibri"/>
                <a:cs typeface="Calibri"/>
                <a:sym typeface="Calibri"/>
              </a:rPr>
            </a:br>
            <a:r>
              <a:rPr lang="en-GB" i="0" u="none" strike="noStrike" cap="none" dirty="0">
                <a:solidFill>
                  <a:schemeClr val="bg1"/>
                </a:solidFill>
                <a:latin typeface="Calibri" panose="020F0502020204030204" pitchFamily="34" charset="0"/>
                <a:ea typeface="Calibri"/>
                <a:cs typeface="Calibri" panose="020F0502020204030204" pitchFamily="34" charset="0"/>
                <a:sym typeface="Calibri"/>
              </a:rPr>
              <a:t> </a:t>
            </a:r>
            <a:br>
              <a:rPr lang="en-GB" sz="4400" dirty="0">
                <a:solidFill>
                  <a:schemeClr val="bg1"/>
                </a:solidFill>
                <a:effectLst/>
                <a:latin typeface="Calibri" panose="020F0502020204030204" pitchFamily="34" charset="0"/>
                <a:cs typeface="Calibri" panose="020F0502020204030204" pitchFamily="34" charset="0"/>
              </a:rPr>
            </a:br>
            <a:r>
              <a:rPr lang="en-GB" sz="4400" dirty="0">
                <a:solidFill>
                  <a:schemeClr val="bg1"/>
                </a:solidFill>
                <a:effectLst/>
                <a:latin typeface="Calibri" panose="020F0502020204030204" pitchFamily="34" charset="0"/>
                <a:cs typeface="Calibri" panose="020F0502020204030204" pitchFamily="34" charset="0"/>
              </a:rPr>
              <a:t>SEMH Updates</a:t>
            </a:r>
            <a:r>
              <a:rPr lang="en-GB" sz="4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br>
              <a:rPr lang="en-GB"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GB"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4400" i="0" u="none" strike="noStrike" cap="none" dirty="0">
                <a:solidFill>
                  <a:schemeClr val="bg1"/>
                </a:solidFill>
                <a:latin typeface="Calibri"/>
                <a:ea typeface="Calibri"/>
                <a:cs typeface="Calibri"/>
                <a:sym typeface="Calibri"/>
              </a:rPr>
            </a:br>
            <a:r>
              <a:rPr lang="en-US" sz="4400" i="1" u="none" strike="noStrike" cap="none" dirty="0">
                <a:solidFill>
                  <a:schemeClr val="bg1"/>
                </a:solidFill>
                <a:latin typeface="Calibri"/>
                <a:ea typeface="Calibri"/>
                <a:cs typeface="Calibri"/>
                <a:sym typeface="Calibri"/>
              </a:rPr>
              <a:t> </a:t>
            </a:r>
            <a:br>
              <a:rPr lang="en-US" sz="4400" i="1" u="none" strike="noStrike" cap="none" dirty="0">
                <a:solidFill>
                  <a:schemeClr val="bg1"/>
                </a:solidFill>
                <a:latin typeface="Calibri"/>
                <a:ea typeface="Calibri"/>
                <a:cs typeface="Calibri"/>
                <a:sym typeface="Calibri"/>
              </a:rPr>
            </a:br>
            <a:r>
              <a:rPr lang="en-US" sz="4400" i="0" u="none" strike="noStrike" cap="none" dirty="0">
                <a:solidFill>
                  <a:schemeClr val="bg1"/>
                </a:solidFill>
                <a:latin typeface="Calibri"/>
                <a:ea typeface="Calibri"/>
                <a:cs typeface="Calibri"/>
                <a:sym typeface="Calibri"/>
              </a:rPr>
              <a:t> </a:t>
            </a:r>
            <a:endParaRPr dirty="0">
              <a:solidFill>
                <a:schemeClr val="bg1"/>
              </a:solidFill>
            </a:endParaRPr>
          </a:p>
        </p:txBody>
      </p:sp>
      <p:sp>
        <p:nvSpPr>
          <p:cNvPr id="4" name="TextBox 3">
            <a:extLst>
              <a:ext uri="{FF2B5EF4-FFF2-40B4-BE49-F238E27FC236}">
                <a16:creationId xmlns:a16="http://schemas.microsoft.com/office/drawing/2014/main" id="{03E0A206-C490-4D6D-B54D-F06FF42CEA6D}"/>
              </a:ext>
            </a:extLst>
          </p:cNvPr>
          <p:cNvSpPr txBox="1"/>
          <p:nvPr/>
        </p:nvSpPr>
        <p:spPr>
          <a:xfrm>
            <a:off x="2286000" y="3275112"/>
            <a:ext cx="4572000" cy="307777"/>
          </a:xfrm>
          <a:prstGeom prst="rect">
            <a:avLst/>
          </a:prstGeom>
          <a:noFill/>
        </p:spPr>
        <p:txBody>
          <a:bodyPr wrap="square">
            <a:spAutoFit/>
          </a:bodyPr>
          <a:lstStyle/>
          <a:p>
            <a:r>
              <a:rPr lang="en-GB" b="0" dirty="0">
                <a:effectLst/>
              </a:rPr>
              <a:t> </a:t>
            </a:r>
            <a:endParaRPr lang="en-GB" dirty="0"/>
          </a:p>
        </p:txBody>
      </p:sp>
    </p:spTree>
    <p:extLst>
      <p:ext uri="{BB962C8B-B14F-4D97-AF65-F5344CB8AC3E}">
        <p14:creationId xmlns:p14="http://schemas.microsoft.com/office/powerpoint/2010/main" val="1631548274"/>
      </p:ext>
    </p:extLst>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we work together</a:t>
            </a:r>
          </a:p>
        </p:txBody>
      </p:sp>
      <p:sp>
        <p:nvSpPr>
          <p:cNvPr id="3" name="Content Placeholder 2"/>
          <p:cNvSpPr>
            <a:spLocks noGrp="1"/>
          </p:cNvSpPr>
          <p:nvPr>
            <p:ph idx="1"/>
          </p:nvPr>
        </p:nvSpPr>
        <p:spPr/>
        <p:txBody>
          <a:bodyPr>
            <a:normAutofit/>
          </a:bodyPr>
          <a:lstStyle/>
          <a:p>
            <a:endParaRPr lang="en-GB" dirty="0"/>
          </a:p>
          <a:p>
            <a:r>
              <a:rPr lang="en-GB" dirty="0"/>
              <a:t>Children, young people and their parents can refer to the IAS Service as many times as they wish </a:t>
            </a:r>
          </a:p>
          <a:p>
            <a:r>
              <a:rPr lang="en-GB" dirty="0"/>
              <a:t>We will continue to work with individuals for as long as they need our support, with the aim of increasing knowledge, skills and confidence </a:t>
            </a:r>
          </a:p>
          <a:p>
            <a:r>
              <a:rPr lang="en-GB" dirty="0"/>
              <a:t>The focus of the IAS Service involvement is to enable children, young people and their parents to contribute their views and to manage situations as they arise by giving them relevant information, proposing and discussing strategies and giving practical support where needed</a:t>
            </a:r>
          </a:p>
          <a:p>
            <a:endParaRPr lang="en-GB"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6F57C9-22A2-4853-8828-0823A7D95716}" type="slidenum">
              <a:rPr kumimoji="0" lang="en-GB" sz="1800" b="0" i="0" u="none" strike="noStrike" kern="1200" cap="none" spc="0" normalizeH="0" baseline="0" noProof="0" smtClean="0">
                <a:ln>
                  <a:noFill/>
                </a:ln>
                <a:solidFill>
                  <a:srgbClr val="FFFFFF"/>
                </a:solidFill>
                <a:effectLst/>
                <a:uLnTx/>
                <a:uFillTx/>
                <a:latin typeface="Cambr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GB" sz="1800" b="0" i="0" u="none" strike="noStrike" kern="1200" cap="none" spc="0" normalizeH="0" baseline="0" noProof="0" dirty="0">
              <a:ln>
                <a:noFill/>
              </a:ln>
              <a:solidFill>
                <a:srgbClr val="FFFFFF"/>
              </a:solidFill>
              <a:effectLst/>
              <a:uLnTx/>
              <a:uFillTx/>
              <a:latin typeface="Cambria"/>
              <a:ea typeface="+mn-ea"/>
              <a:cs typeface="+mn-cs"/>
            </a:endParaRPr>
          </a:p>
        </p:txBody>
      </p:sp>
    </p:spTree>
    <p:extLst>
      <p:ext uri="{BB962C8B-B14F-4D97-AF65-F5344CB8AC3E}">
        <p14:creationId xmlns:p14="http://schemas.microsoft.com/office/powerpoint/2010/main" val="989886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Referrals</a:t>
            </a:r>
          </a:p>
        </p:txBody>
      </p:sp>
      <p:sp>
        <p:nvSpPr>
          <p:cNvPr id="3" name="Content Placeholder 2"/>
          <p:cNvSpPr>
            <a:spLocks noGrp="1"/>
          </p:cNvSpPr>
          <p:nvPr>
            <p:ph idx="1"/>
          </p:nvPr>
        </p:nvSpPr>
        <p:spPr/>
        <p:txBody>
          <a:bodyPr>
            <a:noAutofit/>
          </a:bodyPr>
          <a:lstStyle/>
          <a:p>
            <a:endParaRPr lang="en-GB" dirty="0"/>
          </a:p>
          <a:p>
            <a:r>
              <a:rPr lang="en-GB" dirty="0"/>
              <a:t>Self referral by children, young people and parents/ carers</a:t>
            </a:r>
          </a:p>
          <a:p>
            <a:r>
              <a:rPr lang="en-GB" dirty="0"/>
              <a:t>Via the IAS Service Helpline or email</a:t>
            </a:r>
          </a:p>
          <a:p>
            <a:pPr marL="114300" indent="0">
              <a:buNone/>
            </a:pPr>
            <a:endParaRPr lang="en-GB" sz="1800" dirty="0"/>
          </a:p>
          <a:p>
            <a:pPr marL="114300" indent="0" algn="ctr">
              <a:buNone/>
            </a:pPr>
            <a:r>
              <a:rPr lang="en-GB" dirty="0"/>
              <a:t>Helpline: 01628 683182</a:t>
            </a:r>
          </a:p>
          <a:p>
            <a:pPr marL="114300" indent="0" algn="ctr">
              <a:buNone/>
            </a:pPr>
            <a:r>
              <a:rPr lang="en-GB" dirty="0"/>
              <a:t>Email: </a:t>
            </a:r>
            <a:r>
              <a:rPr lang="en-GB" dirty="0">
                <a:hlinkClick r:id="rId2"/>
              </a:rPr>
              <a:t>ias@rbwm.gov.uk</a:t>
            </a:r>
            <a:endParaRPr lang="en-GB" dirty="0"/>
          </a:p>
          <a:p>
            <a:pPr marL="114300" indent="0" algn="ctr">
              <a:buNone/>
            </a:pPr>
            <a:endParaRPr lang="en-GB" sz="1800" dirty="0"/>
          </a:p>
          <a:p>
            <a:r>
              <a:rPr lang="en-GB" dirty="0"/>
              <a:t>Referrals from schools and other agencies, with the consent of the parent, child or young person</a:t>
            </a:r>
          </a:p>
          <a:p>
            <a:r>
              <a:rPr lang="en-GB" dirty="0"/>
              <a:t>Visit </a:t>
            </a:r>
            <a:r>
              <a:rPr lang="en-GB" dirty="0">
                <a:hlinkClick r:id="rId3"/>
              </a:rPr>
              <a:t>https://www.ias-rbwm.info/</a:t>
            </a:r>
            <a:r>
              <a:rPr lang="en-GB" dirty="0"/>
              <a:t> </a:t>
            </a:r>
            <a:r>
              <a:rPr lang="en-GB"/>
              <a:t>for more SEND information</a:t>
            </a:r>
            <a:endParaRPr lang="en-GB"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6F57C9-22A2-4853-8828-0823A7D95716}" type="slidenum">
              <a:rPr kumimoji="0" lang="en-GB" sz="1800" b="0" i="0" u="none" strike="noStrike" kern="1200" cap="none" spc="0" normalizeH="0" baseline="0" noProof="0" smtClean="0">
                <a:ln>
                  <a:noFill/>
                </a:ln>
                <a:solidFill>
                  <a:srgbClr val="FFFFFF"/>
                </a:solidFill>
                <a:effectLst/>
                <a:uLnTx/>
                <a:uFillTx/>
                <a:latin typeface="Cambr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GB" sz="1800" b="0" i="0" u="none" strike="noStrike" kern="1200" cap="none" spc="0" normalizeH="0" baseline="0" noProof="0" dirty="0">
              <a:ln>
                <a:noFill/>
              </a:ln>
              <a:solidFill>
                <a:srgbClr val="FFFFFF"/>
              </a:solidFill>
              <a:effectLst/>
              <a:uLnTx/>
              <a:uFillTx/>
              <a:latin typeface="Cambria"/>
              <a:ea typeface="+mn-ea"/>
              <a:cs typeface="+mn-cs"/>
            </a:endParaRPr>
          </a:p>
        </p:txBody>
      </p:sp>
    </p:spTree>
    <p:extLst>
      <p:ext uri="{BB962C8B-B14F-4D97-AF65-F5344CB8AC3E}">
        <p14:creationId xmlns:p14="http://schemas.microsoft.com/office/powerpoint/2010/main" val="3065525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3;p3">
            <a:extLst>
              <a:ext uri="{FF2B5EF4-FFF2-40B4-BE49-F238E27FC236}">
                <a16:creationId xmlns:a16="http://schemas.microsoft.com/office/drawing/2014/main" id="{5A3149CD-C111-4AAD-AE84-FA487797EA78}"/>
              </a:ext>
            </a:extLst>
          </p:cNvPr>
          <p:cNvSpPr txBox="1">
            <a:spLocks/>
          </p:cNvSpPr>
          <p:nvPr/>
        </p:nvSpPr>
        <p:spPr>
          <a:xfrm>
            <a:off x="342900" y="2960687"/>
            <a:ext cx="8458200" cy="1470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br>
              <a:rPr kumimoji="0" lang="en-US" sz="4400" b="0" i="0" u="none" strike="noStrike" kern="0" cap="none" spc="0" normalizeH="0" baseline="0" noProof="0" dirty="0">
                <a:ln>
                  <a:noFill/>
                </a:ln>
                <a:solidFill>
                  <a:srgbClr val="FFFFFF"/>
                </a:solidFill>
                <a:effectLst/>
                <a:uLnTx/>
                <a:uFillTx/>
                <a:latin typeface="Calibri"/>
                <a:cs typeface="Calibri"/>
                <a:sym typeface="Calibri"/>
              </a:rPr>
            </a:br>
            <a:br>
              <a:rPr kumimoji="0" lang="en-US" sz="4400" b="0" i="0" u="none" strike="noStrike" kern="0" cap="none" spc="0" normalizeH="0" baseline="0" noProof="0" dirty="0">
                <a:ln>
                  <a:noFill/>
                </a:ln>
                <a:solidFill>
                  <a:srgbClr val="FFFFFF"/>
                </a:solidFill>
                <a:effectLst/>
                <a:uLnTx/>
                <a:uFillTx/>
                <a:latin typeface="Calibri"/>
                <a:cs typeface="Calibri"/>
                <a:sym typeface="Calibri"/>
              </a:rPr>
            </a:br>
            <a: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t> </a:t>
            </a:r>
            <a:b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br>
            <a:r>
              <a:rPr kumimoji="0" lang="en-GB" sz="4400" b="0" i="0" u="none" strike="noStrike" kern="0" cap="none" spc="0" normalizeH="0" baseline="0" noProof="0" dirty="0" err="1">
                <a:ln>
                  <a:noFill/>
                </a:ln>
                <a:solidFill>
                  <a:srgbClr val="FFFFFF"/>
                </a:solidFill>
                <a:effectLst/>
                <a:uLnTx/>
                <a:uFillTx/>
                <a:latin typeface="Calibri"/>
                <a:cs typeface="Calibri"/>
                <a:sym typeface="Calibri"/>
              </a:rPr>
              <a:t>Storyy</a:t>
            </a:r>
            <a:r>
              <a:rPr kumimoji="0" lang="en-GB" sz="4400" b="0" i="0" u="none" strike="noStrike" kern="0" cap="none" spc="0" normalizeH="0" baseline="0" noProof="0" dirty="0">
                <a:ln>
                  <a:noFill/>
                </a:ln>
                <a:solidFill>
                  <a:srgbClr val="FFFFFF"/>
                </a:solidFill>
                <a:effectLst/>
                <a:uLnTx/>
                <a:uFillTx/>
                <a:latin typeface="Calibri"/>
                <a:cs typeface="Calibri"/>
                <a:sym typeface="Calibri"/>
              </a:rPr>
              <a:t> Group</a:t>
            </a: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endPar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endParaRP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endPar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endParaRPr>
          </a:p>
          <a:p>
            <a:pPr marL="0" marR="0" lvl="0" indent="0" algn="ctr" defTabSz="914400" rtl="0" eaLnBrk="1" fontAlgn="auto" latinLnBrk="0" hangingPunct="1">
              <a:lnSpc>
                <a:spcPct val="107000"/>
              </a:lnSpc>
              <a:spcBef>
                <a:spcPts val="0"/>
              </a:spcBef>
              <a:spcAft>
                <a:spcPts val="800"/>
              </a:spcAft>
              <a:buClr>
                <a:srgbClr val="000000"/>
              </a:buClr>
              <a:buSzPts val="1400"/>
              <a:buFont typeface="Arial"/>
              <a:buNone/>
              <a:tabLst/>
              <a:defRPr/>
            </a:pPr>
            <a:r>
              <a:rPr kumimoji="0" lang="en-GB"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Debbie Smith</a:t>
            </a:r>
            <a:endParaRPr kumimoji="0" lang="en-GB"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br>
              <a:rPr kumimoji="0" lang="en-US"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br>
            <a:br>
              <a:rPr kumimoji="0" lang="en-US"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br>
            <a:br>
              <a:rPr kumimoji="0" lang="en-US" sz="4400" b="0" i="0" u="none" strike="noStrike" kern="0" cap="none" spc="0" normalizeH="0" baseline="0" noProof="0" dirty="0">
                <a:ln>
                  <a:noFill/>
                </a:ln>
                <a:solidFill>
                  <a:srgbClr val="FFFFFF"/>
                </a:solidFill>
                <a:effectLst/>
                <a:uLnTx/>
                <a:uFillTx/>
                <a:latin typeface="Calibri"/>
                <a:cs typeface="Calibri"/>
                <a:sym typeface="Calibri"/>
              </a:rPr>
            </a:br>
            <a:r>
              <a:rPr kumimoji="0" lang="en-US" sz="4400" b="0" i="1" u="none" strike="noStrike" kern="0" cap="none" spc="0" normalizeH="0" baseline="0" noProof="0" dirty="0">
                <a:ln>
                  <a:noFill/>
                </a:ln>
                <a:solidFill>
                  <a:srgbClr val="FFFFFF"/>
                </a:solidFill>
                <a:effectLst/>
                <a:uLnTx/>
                <a:uFillTx/>
                <a:latin typeface="Calibri"/>
                <a:cs typeface="Calibri"/>
                <a:sym typeface="Calibri"/>
              </a:rPr>
              <a:t> </a:t>
            </a:r>
            <a:br>
              <a:rPr kumimoji="0" lang="en-US" sz="4400" b="0" i="1" u="none" strike="noStrike" kern="0" cap="none" spc="0" normalizeH="0" baseline="0" noProof="0" dirty="0">
                <a:ln>
                  <a:noFill/>
                </a:ln>
                <a:solidFill>
                  <a:srgbClr val="FFFFFF"/>
                </a:solidFill>
                <a:effectLst/>
                <a:uLnTx/>
                <a:uFillTx/>
                <a:latin typeface="Calibri"/>
                <a:cs typeface="Calibri"/>
                <a:sym typeface="Calibri"/>
              </a:rPr>
            </a:br>
            <a:r>
              <a:rPr kumimoji="0" lang="en-US" sz="4400" b="0" i="0" u="none" strike="noStrike" kern="0" cap="none" spc="0" normalizeH="0" baseline="0" noProof="0" dirty="0">
                <a:ln>
                  <a:noFill/>
                </a:ln>
                <a:solidFill>
                  <a:srgbClr val="FFFFFF"/>
                </a:solidFill>
                <a:effectLst/>
                <a:uLnTx/>
                <a:uFillTx/>
                <a:latin typeface="Calibri"/>
                <a:cs typeface="Calibri"/>
                <a:sym typeface="Calibri"/>
              </a:rPr>
              <a:t> </a:t>
            </a:r>
          </a:p>
        </p:txBody>
      </p:sp>
    </p:spTree>
    <p:extLst>
      <p:ext uri="{BB962C8B-B14F-4D97-AF65-F5344CB8AC3E}">
        <p14:creationId xmlns:p14="http://schemas.microsoft.com/office/powerpoint/2010/main" val="2770516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57250"/>
            <a:ext cx="9144000" cy="51435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4" name="object 4"/>
            <p:cNvPicPr/>
            <p:nvPr/>
          </p:nvPicPr>
          <p:blipFill>
            <a:blip r:embed="rId3" cstate="print"/>
            <a:stretch>
              <a:fillRect/>
            </a:stretch>
          </p:blipFill>
          <p:spPr>
            <a:xfrm>
              <a:off x="0" y="0"/>
              <a:ext cx="12117407" cy="5651423"/>
            </a:xfrm>
            <a:prstGeom prst="rect">
              <a:avLst/>
            </a:prstGeom>
          </p:spPr>
        </p:pic>
      </p:grpSp>
      <p:sp>
        <p:nvSpPr>
          <p:cNvPr id="5" name="object 5"/>
          <p:cNvSpPr txBox="1"/>
          <p:nvPr/>
        </p:nvSpPr>
        <p:spPr>
          <a:xfrm>
            <a:off x="1471987" y="3649013"/>
            <a:ext cx="6213634" cy="1279613"/>
          </a:xfrm>
          <a:prstGeom prst="rect">
            <a:avLst/>
          </a:prstGeom>
        </p:spPr>
        <p:txBody>
          <a:bodyPr vert="horz" wrap="square" lIns="0" tIns="81439" rIns="0" bIns="0" rtlCol="0">
            <a:spAutoFit/>
          </a:bodyPr>
          <a:lstStyle/>
          <a:p>
            <a:pPr marL="679133" marR="3810" indent="-670083" algn="ctr" defTabSz="685800">
              <a:lnSpc>
                <a:spcPts val="3135"/>
              </a:lnSpc>
              <a:spcBef>
                <a:spcPts val="641"/>
              </a:spcBef>
              <a:buClrTx/>
            </a:pPr>
            <a:r>
              <a:rPr sz="3075" b="1" spc="71" dirty="0">
                <a:solidFill>
                  <a:srgbClr val="FFFFFF"/>
                </a:solidFill>
                <a:latin typeface="Calibri"/>
                <a:cs typeface="Calibri"/>
              </a:rPr>
              <a:t>Alterna</a:t>
            </a:r>
            <a:r>
              <a:rPr lang="en-GB" sz="3075" b="1" spc="71" dirty="0" err="1">
                <a:solidFill>
                  <a:srgbClr val="FFFFFF"/>
                </a:solidFill>
                <a:latin typeface="Calibri"/>
                <a:cs typeface="Calibri"/>
              </a:rPr>
              <a:t>ti</a:t>
            </a:r>
            <a:r>
              <a:rPr sz="3075" b="1" spc="71" dirty="0" err="1">
                <a:solidFill>
                  <a:srgbClr val="FFFFFF"/>
                </a:solidFill>
                <a:latin typeface="Calibri"/>
                <a:cs typeface="Calibri"/>
              </a:rPr>
              <a:t>ve</a:t>
            </a:r>
            <a:r>
              <a:rPr sz="3075" b="1" spc="-11" dirty="0">
                <a:solidFill>
                  <a:srgbClr val="FFFFFF"/>
                </a:solidFill>
                <a:latin typeface="Calibri"/>
                <a:cs typeface="Calibri"/>
              </a:rPr>
              <a:t> </a:t>
            </a:r>
            <a:r>
              <a:rPr sz="3075" b="1" dirty="0">
                <a:solidFill>
                  <a:srgbClr val="FFFFFF"/>
                </a:solidFill>
                <a:latin typeface="Calibri"/>
                <a:cs typeface="Calibri"/>
              </a:rPr>
              <a:t>Provision,</a:t>
            </a:r>
            <a:r>
              <a:rPr sz="3075" b="1" spc="-11" dirty="0">
                <a:solidFill>
                  <a:srgbClr val="FFFFFF"/>
                </a:solidFill>
                <a:latin typeface="Calibri"/>
                <a:cs typeface="Calibri"/>
              </a:rPr>
              <a:t> </a:t>
            </a:r>
            <a:r>
              <a:rPr sz="3075" b="1" spc="71" dirty="0" err="1">
                <a:solidFill>
                  <a:srgbClr val="FFFFFF"/>
                </a:solidFill>
                <a:latin typeface="Calibri"/>
                <a:cs typeface="Calibri"/>
              </a:rPr>
              <a:t>Residen</a:t>
            </a:r>
            <a:r>
              <a:rPr lang="en-GB" sz="3075" b="1" spc="71" dirty="0" err="1">
                <a:solidFill>
                  <a:srgbClr val="FFFFFF"/>
                </a:solidFill>
                <a:latin typeface="Calibri"/>
                <a:cs typeface="Calibri"/>
              </a:rPr>
              <a:t>ti</a:t>
            </a:r>
            <a:r>
              <a:rPr sz="3075" b="1" spc="71" dirty="0">
                <a:solidFill>
                  <a:srgbClr val="FFFFFF"/>
                </a:solidFill>
                <a:latin typeface="Calibri"/>
                <a:cs typeface="Calibri"/>
              </a:rPr>
              <a:t>al</a:t>
            </a:r>
            <a:r>
              <a:rPr sz="3075" b="1" spc="-8" dirty="0">
                <a:solidFill>
                  <a:srgbClr val="FFFFFF"/>
                </a:solidFill>
                <a:latin typeface="Calibri"/>
                <a:cs typeface="Calibri"/>
              </a:rPr>
              <a:t> </a:t>
            </a:r>
            <a:r>
              <a:rPr sz="3075" b="1" spc="-15" dirty="0">
                <a:solidFill>
                  <a:srgbClr val="FFFFFF"/>
                </a:solidFill>
                <a:latin typeface="Calibri"/>
                <a:cs typeface="Calibri"/>
              </a:rPr>
              <a:t>Care </a:t>
            </a:r>
            <a:r>
              <a:rPr sz="3075" b="1" dirty="0">
                <a:solidFill>
                  <a:srgbClr val="FFFFFF"/>
                </a:solidFill>
                <a:latin typeface="Calibri"/>
                <a:cs typeface="Calibri"/>
              </a:rPr>
              <a:t>&amp;</a:t>
            </a:r>
            <a:r>
              <a:rPr sz="3075" b="1" spc="-60" dirty="0">
                <a:solidFill>
                  <a:srgbClr val="FFFFFF"/>
                </a:solidFill>
                <a:latin typeface="Calibri"/>
                <a:cs typeface="Calibri"/>
              </a:rPr>
              <a:t> </a:t>
            </a:r>
            <a:r>
              <a:rPr sz="3075" b="1" spc="-15" dirty="0">
                <a:solidFill>
                  <a:srgbClr val="FFFFFF"/>
                </a:solidFill>
                <a:latin typeface="Calibri"/>
                <a:cs typeface="Calibri"/>
              </a:rPr>
              <a:t>Pathways</a:t>
            </a:r>
            <a:r>
              <a:rPr sz="3075" b="1" spc="-49" dirty="0">
                <a:solidFill>
                  <a:srgbClr val="FFFFFF"/>
                </a:solidFill>
                <a:latin typeface="Calibri"/>
                <a:cs typeface="Calibri"/>
              </a:rPr>
              <a:t> </a:t>
            </a:r>
            <a:r>
              <a:rPr sz="3075" b="1" dirty="0">
                <a:solidFill>
                  <a:srgbClr val="FFFFFF"/>
                </a:solidFill>
                <a:latin typeface="Calibri"/>
                <a:cs typeface="Calibri"/>
              </a:rPr>
              <a:t>for</a:t>
            </a:r>
            <a:r>
              <a:rPr sz="3075" b="1" spc="-49" dirty="0">
                <a:solidFill>
                  <a:srgbClr val="FFFFFF"/>
                </a:solidFill>
                <a:latin typeface="Calibri"/>
                <a:cs typeface="Calibri"/>
              </a:rPr>
              <a:t> </a:t>
            </a:r>
            <a:r>
              <a:rPr sz="3075" b="1" dirty="0">
                <a:solidFill>
                  <a:srgbClr val="FFFFFF"/>
                </a:solidFill>
                <a:latin typeface="Calibri"/>
                <a:cs typeface="Calibri"/>
              </a:rPr>
              <a:t>young</a:t>
            </a:r>
            <a:r>
              <a:rPr sz="3075" b="1" spc="-49" dirty="0">
                <a:solidFill>
                  <a:srgbClr val="FFFFFF"/>
                </a:solidFill>
                <a:latin typeface="Calibri"/>
                <a:cs typeface="Calibri"/>
              </a:rPr>
              <a:t> </a:t>
            </a:r>
            <a:r>
              <a:rPr sz="3075" b="1" spc="-8" dirty="0">
                <a:solidFill>
                  <a:srgbClr val="FFFFFF"/>
                </a:solidFill>
                <a:latin typeface="Calibri"/>
                <a:cs typeface="Calibri"/>
              </a:rPr>
              <a:t>people.</a:t>
            </a:r>
            <a:endParaRPr sz="3075" dirty="0">
              <a:solidFill>
                <a:sysClr val="windowText" lastClr="000000"/>
              </a:solidFill>
              <a:latin typeface="Calibri"/>
              <a:cs typeface="Calibri"/>
            </a:endParaRPr>
          </a:p>
        </p:txBody>
      </p:sp>
      <p:sp>
        <p:nvSpPr>
          <p:cNvPr id="6" name="object 6"/>
          <p:cNvSpPr/>
          <p:nvPr/>
        </p:nvSpPr>
        <p:spPr>
          <a:xfrm>
            <a:off x="0" y="5075709"/>
            <a:ext cx="9144000" cy="925354"/>
          </a:xfrm>
          <a:custGeom>
            <a:avLst/>
            <a:gdLst/>
            <a:ahLst/>
            <a:cxnLst/>
            <a:rect l="l" t="t" r="r" b="b"/>
            <a:pathLst>
              <a:path w="12192000" h="1233804">
                <a:moveTo>
                  <a:pt x="0" y="1233388"/>
                </a:moveTo>
                <a:lnTo>
                  <a:pt x="12192000" y="1233388"/>
                </a:lnTo>
                <a:lnTo>
                  <a:pt x="12192000" y="0"/>
                </a:lnTo>
                <a:lnTo>
                  <a:pt x="0" y="0"/>
                </a:lnTo>
                <a:lnTo>
                  <a:pt x="0" y="1233388"/>
                </a:lnTo>
                <a:close/>
              </a:path>
            </a:pathLst>
          </a:custGeom>
          <a:solidFill>
            <a:srgbClr val="FFFFFF"/>
          </a:solidFill>
        </p:spPr>
        <p:txBody>
          <a:bodyPr wrap="square" lIns="0" tIns="0" rIns="0" bIns="0" rtlCol="0"/>
          <a:lstStyle/>
          <a:p>
            <a:pPr defTabSz="685800">
              <a:buClrTx/>
            </a:pPr>
            <a:endParaRPr sz="1350">
              <a:solidFill>
                <a:sysClr val="windowText" lastClr="000000"/>
              </a:solidFill>
            </a:endParaRPr>
          </a:p>
        </p:txBody>
      </p:sp>
      <p:sp>
        <p:nvSpPr>
          <p:cNvPr id="7" name="object 7"/>
          <p:cNvSpPr txBox="1"/>
          <p:nvPr/>
        </p:nvSpPr>
        <p:spPr>
          <a:xfrm>
            <a:off x="2688499" y="5398977"/>
            <a:ext cx="5998301" cy="275075"/>
          </a:xfrm>
          <a:prstGeom prst="rect">
            <a:avLst/>
          </a:prstGeom>
        </p:spPr>
        <p:txBody>
          <a:bodyPr vert="horz" wrap="square" lIns="0" tIns="9525" rIns="0" bIns="0" rtlCol="0">
            <a:spAutoFit/>
          </a:bodyPr>
          <a:lstStyle/>
          <a:p>
            <a:pPr marL="9525" defTabSz="685800">
              <a:spcBef>
                <a:spcPts val="75"/>
              </a:spcBef>
              <a:buClrTx/>
            </a:pPr>
            <a:r>
              <a:rPr sz="1725" spc="-446" dirty="0">
                <a:solidFill>
                  <a:srgbClr val="D41E5E"/>
                </a:solidFill>
                <a:latin typeface="Calibri"/>
                <a:cs typeface="Calibri"/>
              </a:rPr>
              <a:t>We</a:t>
            </a:r>
            <a:r>
              <a:rPr sz="1725" spc="127" dirty="0">
                <a:solidFill>
                  <a:srgbClr val="D41E5E"/>
                </a:solidFill>
                <a:latin typeface="Calibri"/>
                <a:cs typeface="Calibri"/>
              </a:rPr>
              <a:t> </a:t>
            </a:r>
            <a:r>
              <a:rPr lang="en-GB" sz="1725" spc="127" dirty="0">
                <a:solidFill>
                  <a:srgbClr val="D41E5E"/>
                </a:solidFill>
                <a:latin typeface="Calibri"/>
                <a:cs typeface="Calibri"/>
              </a:rPr>
              <a:t>'</a:t>
            </a:r>
            <a:r>
              <a:rPr sz="1725" spc="-19" dirty="0">
                <a:solidFill>
                  <a:srgbClr val="D41E5E"/>
                </a:solidFill>
                <a:latin typeface="Calibri"/>
                <a:cs typeface="Calibri"/>
              </a:rPr>
              <a:t>re</a:t>
            </a:r>
            <a:r>
              <a:rPr sz="1725" spc="-56" dirty="0">
                <a:solidFill>
                  <a:srgbClr val="D41E5E"/>
                </a:solidFill>
                <a:latin typeface="Calibri"/>
                <a:cs typeface="Calibri"/>
              </a:rPr>
              <a:t> </a:t>
            </a:r>
            <a:r>
              <a:rPr sz="1725" spc="-41" dirty="0">
                <a:solidFill>
                  <a:srgbClr val="D41E5E"/>
                </a:solidFill>
                <a:latin typeface="Calibri"/>
                <a:cs typeface="Calibri"/>
              </a:rPr>
              <a:t>creating</a:t>
            </a:r>
            <a:r>
              <a:rPr sz="1725" spc="-53" dirty="0">
                <a:solidFill>
                  <a:srgbClr val="D41E5E"/>
                </a:solidFill>
                <a:latin typeface="Calibri"/>
                <a:cs typeface="Calibri"/>
              </a:rPr>
              <a:t> </a:t>
            </a:r>
            <a:r>
              <a:rPr sz="1725" dirty="0">
                <a:solidFill>
                  <a:srgbClr val="D41E5E"/>
                </a:solidFill>
                <a:latin typeface="Calibri"/>
                <a:cs typeface="Calibri"/>
              </a:rPr>
              <a:t>a</a:t>
            </a:r>
            <a:r>
              <a:rPr sz="1725" spc="-38" dirty="0">
                <a:solidFill>
                  <a:srgbClr val="D41E5E"/>
                </a:solidFill>
                <a:latin typeface="Calibri"/>
                <a:cs typeface="Calibri"/>
              </a:rPr>
              <a:t> </a:t>
            </a:r>
            <a:r>
              <a:rPr sz="1725" spc="-41" dirty="0">
                <a:solidFill>
                  <a:srgbClr val="D41E5E"/>
                </a:solidFill>
                <a:latin typeface="Calibri"/>
                <a:cs typeface="Calibri"/>
              </a:rPr>
              <a:t>world</a:t>
            </a:r>
            <a:r>
              <a:rPr sz="1725" spc="19" dirty="0">
                <a:solidFill>
                  <a:srgbClr val="D41E5E"/>
                </a:solidFill>
                <a:latin typeface="Calibri"/>
                <a:cs typeface="Calibri"/>
              </a:rPr>
              <a:t> </a:t>
            </a:r>
            <a:r>
              <a:rPr sz="1725" spc="-146" dirty="0">
                <a:solidFill>
                  <a:srgbClr val="D41E5E"/>
                </a:solidFill>
                <a:latin typeface="Calibri"/>
                <a:cs typeface="Calibri"/>
              </a:rPr>
              <a:t>where</a:t>
            </a:r>
            <a:r>
              <a:rPr sz="1725" spc="49" dirty="0">
                <a:solidFill>
                  <a:srgbClr val="D41E5E"/>
                </a:solidFill>
                <a:latin typeface="Calibri"/>
                <a:cs typeface="Calibri"/>
              </a:rPr>
              <a:t> </a:t>
            </a:r>
            <a:r>
              <a:rPr sz="1725" spc="-71" dirty="0">
                <a:solidFill>
                  <a:srgbClr val="D41E5E"/>
                </a:solidFill>
                <a:latin typeface="Calibri"/>
                <a:cs typeface="Calibri"/>
              </a:rPr>
              <a:t>every</a:t>
            </a:r>
            <a:r>
              <a:rPr sz="1725" spc="19" dirty="0">
                <a:solidFill>
                  <a:srgbClr val="D41E5E"/>
                </a:solidFill>
                <a:latin typeface="Calibri"/>
                <a:cs typeface="Calibri"/>
              </a:rPr>
              <a:t> </a:t>
            </a:r>
            <a:r>
              <a:rPr sz="1725" spc="-139" dirty="0">
                <a:solidFill>
                  <a:srgbClr val="D41E5E"/>
                </a:solidFill>
                <a:latin typeface="Calibri"/>
                <a:cs typeface="Calibri"/>
              </a:rPr>
              <a:t>young</a:t>
            </a:r>
            <a:r>
              <a:rPr sz="1725" spc="41" dirty="0">
                <a:solidFill>
                  <a:srgbClr val="D41E5E"/>
                </a:solidFill>
                <a:latin typeface="Calibri"/>
                <a:cs typeface="Calibri"/>
              </a:rPr>
              <a:t> </a:t>
            </a:r>
            <a:r>
              <a:rPr sz="1725" spc="-153" dirty="0">
                <a:solidFill>
                  <a:srgbClr val="D41E5E"/>
                </a:solidFill>
                <a:latin typeface="Calibri"/>
                <a:cs typeface="Calibri"/>
              </a:rPr>
              <a:t>person</a:t>
            </a:r>
            <a:r>
              <a:rPr sz="1725" spc="56" dirty="0">
                <a:solidFill>
                  <a:srgbClr val="D41E5E"/>
                </a:solidFill>
                <a:latin typeface="Calibri"/>
                <a:cs typeface="Calibri"/>
              </a:rPr>
              <a:t> </a:t>
            </a:r>
            <a:r>
              <a:rPr sz="1725" spc="-75" dirty="0">
                <a:solidFill>
                  <a:srgbClr val="D41E5E"/>
                </a:solidFill>
                <a:latin typeface="Calibri"/>
                <a:cs typeface="Calibri"/>
              </a:rPr>
              <a:t>has</a:t>
            </a:r>
            <a:r>
              <a:rPr sz="1725" spc="19" dirty="0">
                <a:solidFill>
                  <a:srgbClr val="D41E5E"/>
                </a:solidFill>
                <a:latin typeface="Calibri"/>
                <a:cs typeface="Calibri"/>
              </a:rPr>
              <a:t> </a:t>
            </a:r>
            <a:r>
              <a:rPr sz="1725" dirty="0">
                <a:solidFill>
                  <a:srgbClr val="D41E5E"/>
                </a:solidFill>
                <a:latin typeface="Calibri"/>
                <a:cs typeface="Calibri"/>
              </a:rPr>
              <a:t>a</a:t>
            </a:r>
            <a:r>
              <a:rPr sz="1725" spc="19" dirty="0">
                <a:solidFill>
                  <a:srgbClr val="D41E5E"/>
                </a:solidFill>
                <a:latin typeface="Calibri"/>
                <a:cs typeface="Calibri"/>
              </a:rPr>
              <a:t> </a:t>
            </a:r>
            <a:r>
              <a:rPr sz="1725" spc="-26" dirty="0">
                <a:solidFill>
                  <a:srgbClr val="D41E5E"/>
                </a:solidFill>
                <a:latin typeface="Calibri"/>
                <a:cs typeface="Calibri"/>
              </a:rPr>
              <a:t>brighter</a:t>
            </a:r>
            <a:r>
              <a:rPr sz="1725" spc="19" dirty="0">
                <a:solidFill>
                  <a:srgbClr val="D41E5E"/>
                </a:solidFill>
                <a:latin typeface="Calibri"/>
                <a:cs typeface="Calibri"/>
              </a:rPr>
              <a:t> </a:t>
            </a:r>
            <a:r>
              <a:rPr sz="1725" spc="-45" dirty="0">
                <a:solidFill>
                  <a:srgbClr val="D41E5E"/>
                </a:solidFill>
                <a:latin typeface="Calibri"/>
                <a:cs typeface="Calibri"/>
              </a:rPr>
              <a:t>future.</a:t>
            </a:r>
            <a:endParaRPr sz="1725" dirty="0">
              <a:solidFill>
                <a:sysClr val="windowText" lastClr="000000"/>
              </a:solidFill>
              <a:latin typeface="Calibri"/>
              <a:cs typeface="Calibri"/>
            </a:endParaRPr>
          </a:p>
        </p:txBody>
      </p:sp>
      <p:pic>
        <p:nvPicPr>
          <p:cNvPr id="8" name="object 8"/>
          <p:cNvPicPr/>
          <p:nvPr/>
        </p:nvPicPr>
        <p:blipFill>
          <a:blip r:embed="rId4" cstate="print"/>
          <a:stretch>
            <a:fillRect/>
          </a:stretch>
        </p:blipFill>
        <p:spPr>
          <a:xfrm>
            <a:off x="691760" y="5330612"/>
            <a:ext cx="1468788" cy="442693"/>
          </a:xfrm>
          <a:prstGeom prst="rect">
            <a:avLst/>
          </a:prstGeom>
        </p:spPr>
      </p:pic>
      <p:pic>
        <p:nvPicPr>
          <p:cNvPr id="10" name="Picture 9">
            <a:extLst>
              <a:ext uri="{FF2B5EF4-FFF2-40B4-BE49-F238E27FC236}">
                <a16:creationId xmlns:a16="http://schemas.microsoft.com/office/drawing/2014/main" id="{D2056394-DB16-3039-EEEE-678F135A5971}"/>
              </a:ext>
            </a:extLst>
          </p:cNvPr>
          <p:cNvPicPr>
            <a:picLocks noChangeAspect="1"/>
          </p:cNvPicPr>
          <p:nvPr/>
        </p:nvPicPr>
        <p:blipFill>
          <a:blip r:embed="rId5"/>
          <a:stretch>
            <a:fillRect/>
          </a:stretch>
        </p:blipFill>
        <p:spPr>
          <a:xfrm>
            <a:off x="0" y="852461"/>
            <a:ext cx="9144000" cy="5153078"/>
          </a:xfrm>
          <a:prstGeom prst="rect">
            <a:avLst/>
          </a:prstGeom>
        </p:spPr>
      </p:pic>
      <p:pic>
        <p:nvPicPr>
          <p:cNvPr id="12" name="Picture 11">
            <a:extLst>
              <a:ext uri="{FF2B5EF4-FFF2-40B4-BE49-F238E27FC236}">
                <a16:creationId xmlns:a16="http://schemas.microsoft.com/office/drawing/2014/main" id="{802E3143-0C4C-F55D-3784-3EB701AACD1D}"/>
              </a:ext>
            </a:extLst>
          </p:cNvPr>
          <p:cNvPicPr>
            <a:picLocks noChangeAspect="1"/>
          </p:cNvPicPr>
          <p:nvPr/>
        </p:nvPicPr>
        <p:blipFill>
          <a:blip r:embed="rId6"/>
          <a:stretch>
            <a:fillRect/>
          </a:stretch>
        </p:blipFill>
        <p:spPr>
          <a:xfrm>
            <a:off x="0" y="852773"/>
            <a:ext cx="9144000" cy="515307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9557" y="857250"/>
            <a:ext cx="8299133" cy="5143500"/>
            <a:chOff x="279410" y="0"/>
            <a:chExt cx="11065510" cy="6858000"/>
          </a:xfrm>
        </p:grpSpPr>
        <p:pic>
          <p:nvPicPr>
            <p:cNvPr id="3" name="object 3"/>
            <p:cNvPicPr/>
            <p:nvPr/>
          </p:nvPicPr>
          <p:blipFill>
            <a:blip r:embed="rId2" cstate="print"/>
            <a:stretch>
              <a:fillRect/>
            </a:stretch>
          </p:blipFill>
          <p:spPr>
            <a:xfrm>
              <a:off x="2413053" y="2042057"/>
              <a:ext cx="1937664" cy="2482453"/>
            </a:xfrm>
            <a:prstGeom prst="rect">
              <a:avLst/>
            </a:prstGeom>
          </p:spPr>
        </p:pic>
        <p:pic>
          <p:nvPicPr>
            <p:cNvPr id="4" name="object 4"/>
            <p:cNvPicPr/>
            <p:nvPr/>
          </p:nvPicPr>
          <p:blipFill>
            <a:blip r:embed="rId3" cstate="print"/>
            <a:stretch>
              <a:fillRect/>
            </a:stretch>
          </p:blipFill>
          <p:spPr>
            <a:xfrm>
              <a:off x="2540144" y="2105557"/>
              <a:ext cx="1683482" cy="2228377"/>
            </a:xfrm>
            <a:prstGeom prst="rect">
              <a:avLst/>
            </a:prstGeom>
          </p:spPr>
        </p:pic>
      </p:grpSp>
      <p:sp>
        <p:nvSpPr>
          <p:cNvPr id="5" name="object 5"/>
          <p:cNvSpPr txBox="1">
            <a:spLocks noGrp="1"/>
          </p:cNvSpPr>
          <p:nvPr>
            <p:ph type="title"/>
          </p:nvPr>
        </p:nvSpPr>
        <p:spPr>
          <a:xfrm>
            <a:off x="352433" y="1188721"/>
            <a:ext cx="6153135" cy="679032"/>
          </a:xfrm>
          <a:prstGeom prst="rect">
            <a:avLst/>
          </a:prstGeom>
        </p:spPr>
        <p:txBody>
          <a:bodyPr vert="horz" wrap="square" lIns="0" tIns="9525" rIns="0" bIns="0" rtlCol="0">
            <a:spAutoFit/>
          </a:bodyPr>
          <a:lstStyle/>
          <a:p>
            <a:pPr marL="2233613">
              <a:spcBef>
                <a:spcPts val="75"/>
              </a:spcBef>
            </a:pPr>
            <a:r>
              <a:rPr sz="4350" spc="-604" dirty="0"/>
              <a:t>Welcome</a:t>
            </a:r>
            <a:r>
              <a:rPr sz="4350" spc="334" dirty="0"/>
              <a:t> </a:t>
            </a:r>
            <a:r>
              <a:rPr sz="4350" spc="-248" dirty="0"/>
              <a:t>to</a:t>
            </a:r>
            <a:r>
              <a:rPr sz="4350" spc="334" dirty="0"/>
              <a:t> </a:t>
            </a:r>
            <a:r>
              <a:rPr sz="4350" spc="-221" dirty="0" err="1"/>
              <a:t>Storyy</a:t>
            </a:r>
            <a:endParaRPr sz="4350" dirty="0"/>
          </a:p>
        </p:txBody>
      </p:sp>
      <p:sp>
        <p:nvSpPr>
          <p:cNvPr id="6" name="object 6"/>
          <p:cNvSpPr txBox="1"/>
          <p:nvPr/>
        </p:nvSpPr>
        <p:spPr>
          <a:xfrm>
            <a:off x="4471855" y="2591781"/>
            <a:ext cx="3284696" cy="334066"/>
          </a:xfrm>
          <a:prstGeom prst="rect">
            <a:avLst/>
          </a:prstGeom>
        </p:spPr>
        <p:txBody>
          <a:bodyPr vert="horz" wrap="square" lIns="0" tIns="9525" rIns="0" bIns="0" rtlCol="0">
            <a:spAutoFit/>
          </a:bodyPr>
          <a:lstStyle/>
          <a:p>
            <a:pPr marL="9525" marR="3810" defTabSz="685800">
              <a:lnSpc>
                <a:spcPct val="111000"/>
              </a:lnSpc>
              <a:spcBef>
                <a:spcPts val="75"/>
              </a:spcBef>
              <a:buClrTx/>
            </a:pPr>
            <a:r>
              <a:rPr sz="975" dirty="0">
                <a:solidFill>
                  <a:sysClr val="windowText" lastClr="000000"/>
                </a:solidFill>
                <a:latin typeface="Calibri"/>
                <a:cs typeface="Calibri"/>
              </a:rPr>
              <a:t>We</a:t>
            </a:r>
            <a:r>
              <a:rPr sz="975" spc="-15" dirty="0">
                <a:solidFill>
                  <a:sysClr val="windowText" lastClr="000000"/>
                </a:solidFill>
                <a:latin typeface="Calibri"/>
                <a:cs typeface="Calibri"/>
              </a:rPr>
              <a:t> </a:t>
            </a:r>
            <a:r>
              <a:rPr sz="975" dirty="0">
                <a:solidFill>
                  <a:sysClr val="windowText" lastClr="000000"/>
                </a:solidFill>
                <a:latin typeface="Calibri"/>
                <a:cs typeface="Calibri"/>
              </a:rPr>
              <a:t>provide</a:t>
            </a:r>
            <a:r>
              <a:rPr sz="975" spc="-15" dirty="0">
                <a:solidFill>
                  <a:sysClr val="windowText" lastClr="000000"/>
                </a:solidFill>
                <a:latin typeface="Calibri"/>
                <a:cs typeface="Calibri"/>
              </a:rPr>
              <a:t> </a:t>
            </a:r>
            <a:r>
              <a:rPr sz="975" dirty="0">
                <a:solidFill>
                  <a:sysClr val="windowText" lastClr="000000"/>
                </a:solidFill>
                <a:latin typeface="Calibri"/>
                <a:cs typeface="Calibri"/>
              </a:rPr>
              <a:t>safe</a:t>
            </a:r>
            <a:r>
              <a:rPr sz="975" spc="-15" dirty="0">
                <a:solidFill>
                  <a:sysClr val="windowText" lastClr="000000"/>
                </a:solidFill>
                <a:latin typeface="Calibri"/>
                <a:cs typeface="Calibri"/>
              </a:rPr>
              <a:t> </a:t>
            </a:r>
            <a:r>
              <a:rPr sz="975" dirty="0">
                <a:solidFill>
                  <a:sysClr val="windowText" lastClr="000000"/>
                </a:solidFill>
                <a:latin typeface="Calibri"/>
                <a:cs typeface="Calibri"/>
              </a:rPr>
              <a:t>places</a:t>
            </a:r>
            <a:r>
              <a:rPr sz="975" spc="-15" dirty="0">
                <a:solidFill>
                  <a:sysClr val="windowText" lastClr="000000"/>
                </a:solidFill>
                <a:latin typeface="Calibri"/>
                <a:cs typeface="Calibri"/>
              </a:rPr>
              <a:t> </a:t>
            </a:r>
            <a:r>
              <a:rPr sz="975" spc="-8" dirty="0">
                <a:solidFill>
                  <a:sysClr val="windowText" lastClr="000000"/>
                </a:solidFill>
                <a:latin typeface="Calibri"/>
                <a:cs typeface="Calibri"/>
              </a:rPr>
              <a:t>on-</a:t>
            </a:r>
            <a:r>
              <a:rPr sz="975" dirty="0">
                <a:solidFill>
                  <a:sysClr val="windowText" lastClr="000000"/>
                </a:solidFill>
                <a:latin typeface="Calibri"/>
                <a:cs typeface="Calibri"/>
              </a:rPr>
              <a:t>site,</a:t>
            </a:r>
            <a:r>
              <a:rPr sz="975" spc="-15" dirty="0">
                <a:solidFill>
                  <a:sysClr val="windowText" lastClr="000000"/>
                </a:solidFill>
                <a:latin typeface="Calibri"/>
                <a:cs typeface="Calibri"/>
              </a:rPr>
              <a:t> </a:t>
            </a:r>
            <a:r>
              <a:rPr sz="975" dirty="0">
                <a:solidFill>
                  <a:sysClr val="windowText" lastClr="000000"/>
                </a:solidFill>
                <a:latin typeface="Calibri"/>
                <a:cs typeface="Calibri"/>
              </a:rPr>
              <a:t>oﬀsite</a:t>
            </a:r>
            <a:r>
              <a:rPr sz="975" spc="-15" dirty="0">
                <a:solidFill>
                  <a:sysClr val="windowText" lastClr="000000"/>
                </a:solidFill>
                <a:latin typeface="Calibri"/>
                <a:cs typeface="Calibri"/>
              </a:rPr>
              <a:t> </a:t>
            </a:r>
            <a:r>
              <a:rPr sz="975" dirty="0">
                <a:solidFill>
                  <a:sysClr val="windowText" lastClr="000000"/>
                </a:solidFill>
                <a:latin typeface="Calibri"/>
                <a:cs typeface="Calibri"/>
              </a:rPr>
              <a:t>and</a:t>
            </a:r>
            <a:r>
              <a:rPr sz="975" spc="-15" dirty="0">
                <a:solidFill>
                  <a:sysClr val="windowText" lastClr="000000"/>
                </a:solidFill>
                <a:latin typeface="Calibri"/>
                <a:cs typeface="Calibri"/>
              </a:rPr>
              <a:t> </a:t>
            </a:r>
            <a:r>
              <a:rPr sz="975" dirty="0" err="1">
                <a:solidFill>
                  <a:sysClr val="windowText" lastClr="000000"/>
                </a:solidFill>
                <a:latin typeface="Calibri"/>
                <a:cs typeface="Calibri"/>
              </a:rPr>
              <a:t>residen</a:t>
            </a:r>
            <a:r>
              <a:rPr lang="en-GB" sz="975" dirty="0" err="1">
                <a:solidFill>
                  <a:sysClr val="windowText" lastClr="000000"/>
                </a:solidFill>
                <a:latin typeface="Calibri"/>
                <a:cs typeface="Calibri"/>
              </a:rPr>
              <a:t>tial</a:t>
            </a:r>
            <a:r>
              <a:rPr sz="975" dirty="0" err="1">
                <a:solidFill>
                  <a:sysClr val="windowText" lastClr="000000"/>
                </a:solidFill>
                <a:latin typeface="Calibri"/>
                <a:cs typeface="Calibri"/>
              </a:rPr>
              <a:t>ly</a:t>
            </a:r>
            <a:r>
              <a:rPr sz="975" spc="-15" dirty="0">
                <a:solidFill>
                  <a:sysClr val="windowText" lastClr="000000"/>
                </a:solidFill>
                <a:latin typeface="Calibri"/>
                <a:cs typeface="Calibri"/>
              </a:rPr>
              <a:t> </a:t>
            </a:r>
            <a:r>
              <a:rPr sz="975" dirty="0">
                <a:solidFill>
                  <a:sysClr val="windowText" lastClr="000000"/>
                </a:solidFill>
                <a:latin typeface="Calibri"/>
                <a:cs typeface="Calibri"/>
              </a:rPr>
              <a:t>for</a:t>
            </a:r>
            <a:r>
              <a:rPr sz="975" spc="-15" dirty="0">
                <a:solidFill>
                  <a:sysClr val="windowText" lastClr="000000"/>
                </a:solidFill>
                <a:latin typeface="Calibri"/>
                <a:cs typeface="Calibri"/>
              </a:rPr>
              <a:t> </a:t>
            </a:r>
            <a:r>
              <a:rPr sz="975" spc="-8" dirty="0">
                <a:solidFill>
                  <a:sysClr val="windowText" lastClr="000000"/>
                </a:solidFill>
                <a:latin typeface="Calibri"/>
                <a:cs typeface="Calibri"/>
              </a:rPr>
              <a:t>young </a:t>
            </a:r>
            <a:r>
              <a:rPr sz="975" dirty="0">
                <a:solidFill>
                  <a:sysClr val="windowText" lastClr="000000"/>
                </a:solidFill>
                <a:latin typeface="Calibri"/>
                <a:cs typeface="Calibri"/>
              </a:rPr>
              <a:t>people</a:t>
            </a:r>
            <a:r>
              <a:rPr sz="975" spc="-11" dirty="0">
                <a:solidFill>
                  <a:sysClr val="windowText" lastClr="000000"/>
                </a:solidFill>
                <a:latin typeface="Calibri"/>
                <a:cs typeface="Calibri"/>
              </a:rPr>
              <a:t> </a:t>
            </a:r>
            <a:r>
              <a:rPr sz="975" dirty="0">
                <a:solidFill>
                  <a:sysClr val="windowText" lastClr="000000"/>
                </a:solidFill>
                <a:latin typeface="Calibri"/>
                <a:cs typeface="Calibri"/>
              </a:rPr>
              <a:t>in</a:t>
            </a:r>
            <a:r>
              <a:rPr sz="975" spc="-8" dirty="0">
                <a:solidFill>
                  <a:sysClr val="windowText" lastClr="000000"/>
                </a:solidFill>
                <a:latin typeface="Calibri"/>
                <a:cs typeface="Calibri"/>
              </a:rPr>
              <a:t> </a:t>
            </a:r>
            <a:r>
              <a:rPr sz="975" dirty="0">
                <a:solidFill>
                  <a:sysClr val="windowText" lastClr="000000"/>
                </a:solidFill>
                <a:latin typeface="Calibri"/>
                <a:cs typeface="Calibri"/>
              </a:rPr>
              <a:t>a</a:t>
            </a:r>
            <a:r>
              <a:rPr sz="975" spc="-8" dirty="0">
                <a:solidFill>
                  <a:sysClr val="windowText" lastClr="000000"/>
                </a:solidFill>
                <a:latin typeface="Calibri"/>
                <a:cs typeface="Calibri"/>
              </a:rPr>
              <a:t> </a:t>
            </a:r>
            <a:r>
              <a:rPr sz="975" dirty="0">
                <a:solidFill>
                  <a:sysClr val="windowText" lastClr="000000"/>
                </a:solidFill>
                <a:latin typeface="Calibri"/>
                <a:cs typeface="Calibri"/>
              </a:rPr>
              <a:t>variety</a:t>
            </a:r>
            <a:r>
              <a:rPr sz="975" spc="-11" dirty="0">
                <a:solidFill>
                  <a:sysClr val="windowText" lastClr="000000"/>
                </a:solidFill>
                <a:latin typeface="Calibri"/>
                <a:cs typeface="Calibri"/>
              </a:rPr>
              <a:t> </a:t>
            </a:r>
            <a:r>
              <a:rPr sz="975" dirty="0">
                <a:solidFill>
                  <a:sysClr val="windowText" lastClr="000000"/>
                </a:solidFill>
                <a:latin typeface="Calibri"/>
                <a:cs typeface="Calibri"/>
              </a:rPr>
              <a:t>of</a:t>
            </a:r>
            <a:r>
              <a:rPr sz="975" spc="-8" dirty="0">
                <a:solidFill>
                  <a:sysClr val="windowText" lastClr="000000"/>
                </a:solidFill>
                <a:latin typeface="Calibri"/>
                <a:cs typeface="Calibri"/>
              </a:rPr>
              <a:t> </a:t>
            </a:r>
            <a:r>
              <a:rPr sz="975" dirty="0">
                <a:solidFill>
                  <a:sysClr val="windowText" lastClr="000000"/>
                </a:solidFill>
                <a:latin typeface="Calibri"/>
                <a:cs typeface="Calibri"/>
              </a:rPr>
              <a:t>areas</a:t>
            </a:r>
            <a:r>
              <a:rPr sz="975" spc="-8" dirty="0">
                <a:solidFill>
                  <a:sysClr val="windowText" lastClr="000000"/>
                </a:solidFill>
                <a:latin typeface="Calibri"/>
                <a:cs typeface="Calibri"/>
              </a:rPr>
              <a:t> including:</a:t>
            </a:r>
            <a:endParaRPr sz="975" dirty="0">
              <a:solidFill>
                <a:sysClr val="windowText" lastClr="000000"/>
              </a:solidFill>
              <a:latin typeface="Calibri"/>
              <a:cs typeface="Calibri"/>
            </a:endParaRPr>
          </a:p>
        </p:txBody>
      </p:sp>
      <p:sp>
        <p:nvSpPr>
          <p:cNvPr id="7" name="object 7"/>
          <p:cNvSpPr txBox="1"/>
          <p:nvPr/>
        </p:nvSpPr>
        <p:spPr>
          <a:xfrm>
            <a:off x="4471855" y="3086503"/>
            <a:ext cx="3627596" cy="1811971"/>
          </a:xfrm>
          <a:prstGeom prst="rect">
            <a:avLst/>
          </a:prstGeom>
        </p:spPr>
        <p:txBody>
          <a:bodyPr vert="horz" wrap="square" lIns="0" tIns="25718" rIns="0" bIns="0" rtlCol="0">
            <a:spAutoFit/>
          </a:bodyPr>
          <a:lstStyle/>
          <a:p>
            <a:pPr marL="180499" indent="-170974" defTabSz="685800">
              <a:spcBef>
                <a:spcPts val="203"/>
              </a:spcBef>
              <a:buClrTx/>
              <a:buFontTx/>
              <a:buChar char="•"/>
              <a:tabLst>
                <a:tab pos="180499" algn="l"/>
                <a:tab pos="180975" algn="l"/>
              </a:tabLst>
            </a:pPr>
            <a:r>
              <a:rPr sz="975" dirty="0">
                <a:solidFill>
                  <a:sysClr val="windowText" lastClr="000000"/>
                </a:solidFill>
                <a:latin typeface="Calibri"/>
                <a:cs typeface="Calibri"/>
              </a:rPr>
              <a:t>Oﬀsite</a:t>
            </a:r>
            <a:r>
              <a:rPr sz="975" spc="-11" dirty="0">
                <a:solidFill>
                  <a:sysClr val="windowText" lastClr="000000"/>
                </a:solidFill>
                <a:latin typeface="Calibri"/>
                <a:cs typeface="Calibri"/>
              </a:rPr>
              <a:t> </a:t>
            </a:r>
            <a:r>
              <a:rPr sz="975" dirty="0">
                <a:solidFill>
                  <a:sysClr val="windowText" lastClr="000000"/>
                </a:solidFill>
                <a:latin typeface="Calibri"/>
                <a:cs typeface="Calibri"/>
              </a:rPr>
              <a:t>&amp;</a:t>
            </a:r>
            <a:r>
              <a:rPr sz="975" spc="-8" dirty="0">
                <a:solidFill>
                  <a:sysClr val="windowText" lastClr="000000"/>
                </a:solidFill>
                <a:latin typeface="Calibri"/>
                <a:cs typeface="Calibri"/>
              </a:rPr>
              <a:t> </a:t>
            </a:r>
            <a:r>
              <a:rPr sz="975" dirty="0">
                <a:solidFill>
                  <a:sysClr val="windowText" lastClr="000000"/>
                </a:solidFill>
                <a:latin typeface="Calibri"/>
                <a:cs typeface="Calibri"/>
              </a:rPr>
              <a:t>onsite</a:t>
            </a:r>
            <a:r>
              <a:rPr sz="975" spc="-8" dirty="0">
                <a:solidFill>
                  <a:sysClr val="windowText" lastClr="000000"/>
                </a:solidFill>
                <a:latin typeface="Calibri"/>
                <a:cs typeface="Calibri"/>
              </a:rPr>
              <a:t> </a:t>
            </a:r>
            <a:r>
              <a:rPr sz="975" dirty="0" err="1">
                <a:solidFill>
                  <a:sysClr val="windowText" lastClr="000000"/>
                </a:solidFill>
                <a:latin typeface="Calibri"/>
                <a:cs typeface="Calibri"/>
              </a:rPr>
              <a:t>alterna</a:t>
            </a:r>
            <a:r>
              <a:rPr lang="en-GB" sz="975" dirty="0" err="1">
                <a:solidFill>
                  <a:sysClr val="windowText" lastClr="000000"/>
                </a:solidFill>
                <a:latin typeface="Calibri"/>
                <a:cs typeface="Calibri"/>
              </a:rPr>
              <a:t>ti</a:t>
            </a:r>
            <a:r>
              <a:rPr sz="975" dirty="0" err="1">
                <a:solidFill>
                  <a:sysClr val="windowText" lastClr="000000"/>
                </a:solidFill>
                <a:latin typeface="Calibri"/>
                <a:cs typeface="Calibri"/>
              </a:rPr>
              <a:t>ve</a:t>
            </a:r>
            <a:r>
              <a:rPr sz="975" spc="-8" dirty="0">
                <a:solidFill>
                  <a:sysClr val="windowText" lastClr="000000"/>
                </a:solidFill>
                <a:latin typeface="Calibri"/>
                <a:cs typeface="Calibri"/>
              </a:rPr>
              <a:t> provision</a:t>
            </a:r>
            <a:endParaRPr sz="975" dirty="0">
              <a:solidFill>
                <a:sysClr val="windowText" lastClr="000000"/>
              </a:solidFill>
              <a:latin typeface="Calibri"/>
              <a:cs typeface="Calibri"/>
            </a:endParaRPr>
          </a:p>
          <a:p>
            <a:pPr marL="180499" indent="-170974" defTabSz="685800">
              <a:spcBef>
                <a:spcPts val="127"/>
              </a:spcBef>
              <a:buClrTx/>
              <a:buFontTx/>
              <a:buChar char="•"/>
              <a:tabLst>
                <a:tab pos="180499" algn="l"/>
                <a:tab pos="180975" algn="l"/>
              </a:tabLst>
            </a:pPr>
            <a:r>
              <a:rPr sz="975" dirty="0">
                <a:solidFill>
                  <a:sysClr val="windowText" lastClr="000000"/>
                </a:solidFill>
                <a:latin typeface="Calibri"/>
                <a:cs typeface="Calibri"/>
              </a:rPr>
              <a:t>Outreach</a:t>
            </a:r>
            <a:r>
              <a:rPr sz="975" spc="-19" dirty="0">
                <a:solidFill>
                  <a:sysClr val="windowText" lastClr="000000"/>
                </a:solidFill>
                <a:latin typeface="Calibri"/>
                <a:cs typeface="Calibri"/>
              </a:rPr>
              <a:t> </a:t>
            </a:r>
            <a:r>
              <a:rPr sz="975" spc="-8" dirty="0">
                <a:solidFill>
                  <a:sysClr val="windowText" lastClr="000000"/>
                </a:solidFill>
                <a:latin typeface="Calibri"/>
                <a:cs typeface="Calibri"/>
              </a:rPr>
              <a:t>service</a:t>
            </a:r>
            <a:endParaRPr sz="975" dirty="0">
              <a:solidFill>
                <a:sysClr val="windowText" lastClr="000000"/>
              </a:solidFill>
              <a:latin typeface="Calibri"/>
              <a:cs typeface="Calibri"/>
            </a:endParaRPr>
          </a:p>
          <a:p>
            <a:pPr marL="180499" indent="-170974" defTabSz="685800">
              <a:spcBef>
                <a:spcPts val="127"/>
              </a:spcBef>
              <a:buClrTx/>
              <a:buFontTx/>
              <a:buChar char="•"/>
              <a:tabLst>
                <a:tab pos="180499" algn="l"/>
                <a:tab pos="180975" algn="l"/>
              </a:tabLst>
            </a:pPr>
            <a:r>
              <a:rPr sz="975" dirty="0">
                <a:solidFill>
                  <a:sysClr val="windowText" lastClr="000000"/>
                </a:solidFill>
                <a:latin typeface="Calibri"/>
                <a:cs typeface="Calibri"/>
              </a:rPr>
              <a:t>High</a:t>
            </a:r>
            <a:r>
              <a:rPr sz="975" spc="-11" dirty="0">
                <a:solidFill>
                  <a:sysClr val="windowText" lastClr="000000"/>
                </a:solidFill>
                <a:latin typeface="Calibri"/>
                <a:cs typeface="Calibri"/>
              </a:rPr>
              <a:t> </a:t>
            </a:r>
            <a:r>
              <a:rPr sz="975" dirty="0">
                <a:solidFill>
                  <a:sysClr val="windowText" lastClr="000000"/>
                </a:solidFill>
                <a:latin typeface="Calibri"/>
                <a:cs typeface="Calibri"/>
              </a:rPr>
              <a:t>quality</a:t>
            </a:r>
            <a:r>
              <a:rPr sz="975" spc="-11" dirty="0">
                <a:solidFill>
                  <a:sysClr val="windowText" lastClr="000000"/>
                </a:solidFill>
                <a:latin typeface="Calibri"/>
                <a:cs typeface="Calibri"/>
              </a:rPr>
              <a:t> </a:t>
            </a:r>
            <a:r>
              <a:rPr sz="975" dirty="0" err="1">
                <a:solidFill>
                  <a:sysClr val="windowText" lastClr="000000"/>
                </a:solidFill>
                <a:latin typeface="Calibri"/>
                <a:cs typeface="Calibri"/>
              </a:rPr>
              <a:t>residen</a:t>
            </a:r>
            <a:r>
              <a:rPr lang="en-GB" sz="975" dirty="0" err="1">
                <a:solidFill>
                  <a:sysClr val="windowText" lastClr="000000"/>
                </a:solidFill>
                <a:latin typeface="Calibri"/>
                <a:cs typeface="Calibri"/>
              </a:rPr>
              <a:t>ti</a:t>
            </a:r>
            <a:r>
              <a:rPr sz="975" dirty="0">
                <a:solidFill>
                  <a:sysClr val="windowText" lastClr="000000"/>
                </a:solidFill>
                <a:latin typeface="Calibri"/>
                <a:cs typeface="Calibri"/>
              </a:rPr>
              <a:t>al</a:t>
            </a:r>
            <a:r>
              <a:rPr sz="975" spc="-8" dirty="0">
                <a:solidFill>
                  <a:sysClr val="windowText" lastClr="000000"/>
                </a:solidFill>
                <a:latin typeface="Calibri"/>
                <a:cs typeface="Calibri"/>
              </a:rPr>
              <a:t> </a:t>
            </a:r>
            <a:r>
              <a:rPr sz="975" dirty="0">
                <a:solidFill>
                  <a:sysClr val="windowText" lastClr="000000"/>
                </a:solidFill>
                <a:latin typeface="Calibri"/>
                <a:cs typeface="Calibri"/>
              </a:rPr>
              <a:t>and</a:t>
            </a:r>
            <a:r>
              <a:rPr sz="975" spc="-8" dirty="0">
                <a:solidFill>
                  <a:sysClr val="windowText" lastClr="000000"/>
                </a:solidFill>
                <a:latin typeface="Calibri"/>
                <a:cs typeface="Calibri"/>
              </a:rPr>
              <a:t> </a:t>
            </a:r>
            <a:r>
              <a:rPr sz="975" dirty="0">
                <a:solidFill>
                  <a:sysClr val="windowText" lastClr="000000"/>
                </a:solidFill>
                <a:latin typeface="Calibri"/>
                <a:cs typeface="Calibri"/>
              </a:rPr>
              <a:t>bespoke</a:t>
            </a:r>
            <a:r>
              <a:rPr sz="975" spc="-8" dirty="0">
                <a:solidFill>
                  <a:sysClr val="windowText" lastClr="000000"/>
                </a:solidFill>
                <a:latin typeface="Calibri"/>
                <a:cs typeface="Calibri"/>
              </a:rPr>
              <a:t> </a:t>
            </a:r>
            <a:r>
              <a:rPr sz="975" dirty="0">
                <a:solidFill>
                  <a:sysClr val="windowText" lastClr="000000"/>
                </a:solidFill>
                <a:latin typeface="Calibri"/>
                <a:cs typeface="Calibri"/>
              </a:rPr>
              <a:t>care</a:t>
            </a:r>
            <a:r>
              <a:rPr sz="975" spc="-11" dirty="0">
                <a:solidFill>
                  <a:sysClr val="windowText" lastClr="000000"/>
                </a:solidFill>
                <a:latin typeface="Calibri"/>
                <a:cs typeface="Calibri"/>
              </a:rPr>
              <a:t> </a:t>
            </a:r>
            <a:r>
              <a:rPr sz="975" spc="-8" dirty="0">
                <a:solidFill>
                  <a:sysClr val="windowText" lastClr="000000"/>
                </a:solidFill>
                <a:latin typeface="Calibri"/>
                <a:cs typeface="Calibri"/>
              </a:rPr>
              <a:t>packages</a:t>
            </a:r>
            <a:endParaRPr sz="975" dirty="0">
              <a:solidFill>
                <a:sysClr val="windowText" lastClr="000000"/>
              </a:solidFill>
              <a:latin typeface="Calibri"/>
              <a:cs typeface="Calibri"/>
            </a:endParaRPr>
          </a:p>
          <a:p>
            <a:pPr marL="180499" marR="3810" indent="-170974" defTabSz="685800">
              <a:lnSpc>
                <a:spcPct val="111000"/>
              </a:lnSpc>
              <a:buClrTx/>
              <a:buFontTx/>
              <a:buChar char="•"/>
              <a:tabLst>
                <a:tab pos="180499" algn="l"/>
                <a:tab pos="180975" algn="l"/>
              </a:tabLst>
            </a:pPr>
            <a:r>
              <a:rPr sz="975" dirty="0" err="1">
                <a:solidFill>
                  <a:sysClr val="windowText" lastClr="000000"/>
                </a:solidFill>
                <a:latin typeface="Calibri"/>
                <a:cs typeface="Calibri"/>
              </a:rPr>
              <a:t>Transi</a:t>
            </a:r>
            <a:r>
              <a:rPr lang="en-GB" sz="975" dirty="0" err="1">
                <a:solidFill>
                  <a:sysClr val="windowText" lastClr="000000"/>
                </a:solidFill>
                <a:latin typeface="Calibri"/>
                <a:cs typeface="Calibri"/>
              </a:rPr>
              <a:t>ti</a:t>
            </a:r>
            <a:r>
              <a:rPr sz="975" dirty="0" err="1">
                <a:solidFill>
                  <a:sysClr val="windowText" lastClr="000000"/>
                </a:solidFill>
                <a:latin typeface="Calibri"/>
                <a:cs typeface="Calibri"/>
              </a:rPr>
              <a:t>ons</a:t>
            </a:r>
            <a:r>
              <a:rPr sz="975" spc="-23" dirty="0">
                <a:solidFill>
                  <a:sysClr val="windowText" lastClr="000000"/>
                </a:solidFill>
                <a:latin typeface="Calibri"/>
                <a:cs typeface="Calibri"/>
              </a:rPr>
              <a:t> </a:t>
            </a:r>
            <a:r>
              <a:rPr sz="975" dirty="0">
                <a:solidFill>
                  <a:sysClr val="windowText" lastClr="000000"/>
                </a:solidFill>
                <a:latin typeface="Calibri"/>
                <a:cs typeface="Calibri"/>
              </a:rPr>
              <a:t>from</a:t>
            </a:r>
            <a:r>
              <a:rPr sz="975" spc="-23" dirty="0">
                <a:solidFill>
                  <a:sysClr val="windowText" lastClr="000000"/>
                </a:solidFill>
                <a:latin typeface="Calibri"/>
                <a:cs typeface="Calibri"/>
              </a:rPr>
              <a:t> </a:t>
            </a:r>
            <a:r>
              <a:rPr sz="975" dirty="0">
                <a:solidFill>
                  <a:sysClr val="windowText" lastClr="000000"/>
                </a:solidFill>
                <a:latin typeface="Calibri"/>
                <a:cs typeface="Calibri"/>
              </a:rPr>
              <a:t>registered</a:t>
            </a:r>
            <a:r>
              <a:rPr sz="975" spc="-23" dirty="0">
                <a:solidFill>
                  <a:sysClr val="windowText" lastClr="000000"/>
                </a:solidFill>
                <a:latin typeface="Calibri"/>
                <a:cs typeface="Calibri"/>
              </a:rPr>
              <a:t> </a:t>
            </a:r>
            <a:r>
              <a:rPr sz="975" dirty="0">
                <a:solidFill>
                  <a:sysClr val="windowText" lastClr="000000"/>
                </a:solidFill>
                <a:latin typeface="Calibri"/>
                <a:cs typeface="Calibri"/>
              </a:rPr>
              <a:t>care</a:t>
            </a:r>
            <a:r>
              <a:rPr sz="975" spc="-23" dirty="0">
                <a:solidFill>
                  <a:sysClr val="windowText" lastClr="000000"/>
                </a:solidFill>
                <a:latin typeface="Calibri"/>
                <a:cs typeface="Calibri"/>
              </a:rPr>
              <a:t> </a:t>
            </a:r>
            <a:r>
              <a:rPr sz="975" dirty="0">
                <a:solidFill>
                  <a:sysClr val="windowText" lastClr="000000"/>
                </a:solidFill>
                <a:latin typeface="Calibri"/>
                <a:cs typeface="Calibri"/>
              </a:rPr>
              <a:t>services</a:t>
            </a:r>
            <a:r>
              <a:rPr sz="975" spc="-23" dirty="0">
                <a:solidFill>
                  <a:sysClr val="windowText" lastClr="000000"/>
                </a:solidFill>
                <a:latin typeface="Calibri"/>
                <a:cs typeface="Calibri"/>
              </a:rPr>
              <a:t> </a:t>
            </a:r>
            <a:r>
              <a:rPr sz="975" dirty="0">
                <a:solidFill>
                  <a:sysClr val="windowText" lastClr="000000"/>
                </a:solidFill>
                <a:latin typeface="Calibri"/>
                <a:cs typeface="Calibri"/>
              </a:rPr>
              <a:t>onto</a:t>
            </a:r>
            <a:r>
              <a:rPr sz="975" spc="-23" dirty="0">
                <a:solidFill>
                  <a:sysClr val="windowText" lastClr="000000"/>
                </a:solidFill>
                <a:latin typeface="Calibri"/>
                <a:cs typeface="Calibri"/>
              </a:rPr>
              <a:t> </a:t>
            </a:r>
            <a:r>
              <a:rPr sz="975" dirty="0">
                <a:solidFill>
                  <a:sysClr val="windowText" lastClr="000000"/>
                </a:solidFill>
                <a:latin typeface="Calibri"/>
                <a:cs typeface="Calibri"/>
              </a:rPr>
              <a:t>semi</a:t>
            </a:r>
            <a:r>
              <a:rPr sz="975" spc="-23" dirty="0">
                <a:solidFill>
                  <a:sysClr val="windowText" lastClr="000000"/>
                </a:solidFill>
                <a:latin typeface="Calibri"/>
                <a:cs typeface="Calibri"/>
              </a:rPr>
              <a:t> </a:t>
            </a:r>
            <a:r>
              <a:rPr sz="975" dirty="0">
                <a:solidFill>
                  <a:sysClr val="windowText" lastClr="000000"/>
                </a:solidFill>
                <a:latin typeface="Calibri"/>
                <a:cs typeface="Calibri"/>
              </a:rPr>
              <a:t>independent</a:t>
            </a:r>
            <a:r>
              <a:rPr sz="975" spc="-23" dirty="0">
                <a:solidFill>
                  <a:sysClr val="windowText" lastClr="000000"/>
                </a:solidFill>
                <a:latin typeface="Calibri"/>
                <a:cs typeface="Calibri"/>
              </a:rPr>
              <a:t> </a:t>
            </a:r>
            <a:r>
              <a:rPr sz="975" spc="-19" dirty="0">
                <a:solidFill>
                  <a:sysClr val="windowText" lastClr="000000"/>
                </a:solidFill>
                <a:latin typeface="Calibri"/>
                <a:cs typeface="Calibri"/>
              </a:rPr>
              <a:t>and </a:t>
            </a:r>
            <a:r>
              <a:rPr sz="975" dirty="0">
                <a:solidFill>
                  <a:sysClr val="windowText" lastClr="000000"/>
                </a:solidFill>
                <a:latin typeface="Calibri"/>
                <a:cs typeface="Calibri"/>
              </a:rPr>
              <a:t>through</a:t>
            </a:r>
            <a:r>
              <a:rPr sz="975" spc="-19" dirty="0">
                <a:solidFill>
                  <a:sysClr val="windowText" lastClr="000000"/>
                </a:solidFill>
                <a:latin typeface="Calibri"/>
                <a:cs typeface="Calibri"/>
              </a:rPr>
              <a:t> </a:t>
            </a:r>
            <a:r>
              <a:rPr sz="975" dirty="0">
                <a:solidFill>
                  <a:sysClr val="windowText" lastClr="000000"/>
                </a:solidFill>
                <a:latin typeface="Calibri"/>
                <a:cs typeface="Calibri"/>
              </a:rPr>
              <a:t>to</a:t>
            </a:r>
            <a:r>
              <a:rPr sz="975" spc="-15" dirty="0">
                <a:solidFill>
                  <a:sysClr val="windowText" lastClr="000000"/>
                </a:solidFill>
                <a:latin typeface="Calibri"/>
                <a:cs typeface="Calibri"/>
              </a:rPr>
              <a:t> </a:t>
            </a:r>
            <a:r>
              <a:rPr sz="975" spc="-8" dirty="0">
                <a:solidFill>
                  <a:sysClr val="windowText" lastClr="000000"/>
                </a:solidFill>
                <a:latin typeface="Calibri"/>
                <a:cs typeface="Calibri"/>
              </a:rPr>
              <a:t>adulthood</a:t>
            </a:r>
            <a:endParaRPr sz="975" dirty="0">
              <a:solidFill>
                <a:sysClr val="windowText" lastClr="000000"/>
              </a:solidFill>
              <a:latin typeface="Calibri"/>
              <a:cs typeface="Calibri"/>
            </a:endParaRPr>
          </a:p>
          <a:p>
            <a:pPr marL="180499" indent="-170974" defTabSz="685800">
              <a:spcBef>
                <a:spcPts val="131"/>
              </a:spcBef>
              <a:buClrTx/>
              <a:buFontTx/>
              <a:buChar char="•"/>
              <a:tabLst>
                <a:tab pos="180499" algn="l"/>
                <a:tab pos="180975" algn="l"/>
              </a:tabLst>
            </a:pPr>
            <a:r>
              <a:rPr sz="975" dirty="0">
                <a:solidFill>
                  <a:sysClr val="windowText" lastClr="000000"/>
                </a:solidFill>
                <a:latin typeface="Calibri"/>
                <a:cs typeface="Calibri"/>
              </a:rPr>
              <a:t>In</a:t>
            </a:r>
            <a:r>
              <a:rPr sz="975" spc="-19" dirty="0">
                <a:solidFill>
                  <a:sysClr val="windowText" lastClr="000000"/>
                </a:solidFill>
                <a:latin typeface="Calibri"/>
                <a:cs typeface="Calibri"/>
              </a:rPr>
              <a:t> </a:t>
            </a:r>
            <a:r>
              <a:rPr sz="975" dirty="0">
                <a:solidFill>
                  <a:sysClr val="windowText" lastClr="000000"/>
                </a:solidFill>
                <a:latin typeface="Calibri"/>
                <a:cs typeface="Calibri"/>
              </a:rPr>
              <a:t>school</a:t>
            </a:r>
            <a:r>
              <a:rPr sz="975" spc="-15" dirty="0">
                <a:solidFill>
                  <a:sysClr val="windowText" lastClr="000000"/>
                </a:solidFill>
                <a:latin typeface="Calibri"/>
                <a:cs typeface="Calibri"/>
              </a:rPr>
              <a:t> </a:t>
            </a:r>
            <a:r>
              <a:rPr sz="975" dirty="0">
                <a:solidFill>
                  <a:sysClr val="windowText" lastClr="000000"/>
                </a:solidFill>
                <a:latin typeface="Calibri"/>
                <a:cs typeface="Calibri"/>
              </a:rPr>
              <a:t>mentors,</a:t>
            </a:r>
            <a:r>
              <a:rPr sz="975" spc="-19" dirty="0">
                <a:solidFill>
                  <a:sysClr val="windowText" lastClr="000000"/>
                </a:solidFill>
                <a:latin typeface="Calibri"/>
                <a:cs typeface="Calibri"/>
              </a:rPr>
              <a:t> </a:t>
            </a:r>
            <a:r>
              <a:rPr sz="975" dirty="0" err="1">
                <a:solidFill>
                  <a:sysClr val="windowText" lastClr="000000"/>
                </a:solidFill>
                <a:latin typeface="Calibri"/>
                <a:cs typeface="Calibri"/>
              </a:rPr>
              <a:t>interven</a:t>
            </a:r>
            <a:r>
              <a:rPr lang="en-GB" sz="975" dirty="0" err="1">
                <a:solidFill>
                  <a:sysClr val="windowText" lastClr="000000"/>
                </a:solidFill>
                <a:latin typeface="Calibri"/>
                <a:cs typeface="Calibri"/>
              </a:rPr>
              <a:t>ti</a:t>
            </a:r>
            <a:r>
              <a:rPr sz="975" dirty="0">
                <a:solidFill>
                  <a:sysClr val="windowText" lastClr="000000"/>
                </a:solidFill>
                <a:latin typeface="Calibri"/>
                <a:cs typeface="Calibri"/>
              </a:rPr>
              <a:t>on</a:t>
            </a:r>
            <a:r>
              <a:rPr sz="975" spc="-15" dirty="0">
                <a:solidFill>
                  <a:sysClr val="windowText" lastClr="000000"/>
                </a:solidFill>
                <a:latin typeface="Calibri"/>
                <a:cs typeface="Calibri"/>
              </a:rPr>
              <a:t> </a:t>
            </a:r>
            <a:r>
              <a:rPr sz="975" dirty="0">
                <a:solidFill>
                  <a:sysClr val="windowText" lastClr="000000"/>
                </a:solidFill>
                <a:latin typeface="Calibri"/>
                <a:cs typeface="Calibri"/>
              </a:rPr>
              <a:t>programmes</a:t>
            </a:r>
            <a:r>
              <a:rPr sz="975" spc="-15" dirty="0">
                <a:solidFill>
                  <a:sysClr val="windowText" lastClr="000000"/>
                </a:solidFill>
                <a:latin typeface="Calibri"/>
                <a:cs typeface="Calibri"/>
              </a:rPr>
              <a:t> </a:t>
            </a:r>
            <a:r>
              <a:rPr sz="975" dirty="0">
                <a:solidFill>
                  <a:sysClr val="windowText" lastClr="000000"/>
                </a:solidFill>
                <a:latin typeface="Calibri"/>
                <a:cs typeface="Calibri"/>
              </a:rPr>
              <a:t>&amp;</a:t>
            </a:r>
            <a:r>
              <a:rPr sz="975" spc="-19" dirty="0">
                <a:solidFill>
                  <a:sysClr val="windowText" lastClr="000000"/>
                </a:solidFill>
                <a:latin typeface="Calibri"/>
                <a:cs typeface="Calibri"/>
              </a:rPr>
              <a:t> </a:t>
            </a:r>
            <a:r>
              <a:rPr sz="975" spc="-8" dirty="0">
                <a:solidFill>
                  <a:sysClr val="windowText" lastClr="000000"/>
                </a:solidFill>
                <a:latin typeface="Calibri"/>
                <a:cs typeface="Calibri"/>
              </a:rPr>
              <a:t>workshops</a:t>
            </a:r>
            <a:endParaRPr sz="975" dirty="0">
              <a:solidFill>
                <a:sysClr val="windowText" lastClr="000000"/>
              </a:solidFill>
              <a:latin typeface="Calibri"/>
              <a:cs typeface="Calibri"/>
            </a:endParaRPr>
          </a:p>
          <a:p>
            <a:pPr marL="180499" indent="-170974" defTabSz="685800">
              <a:spcBef>
                <a:spcPts val="127"/>
              </a:spcBef>
              <a:buClrTx/>
              <a:buFontTx/>
              <a:buChar char="•"/>
              <a:tabLst>
                <a:tab pos="180499" algn="l"/>
                <a:tab pos="180975" algn="l"/>
              </a:tabLst>
            </a:pPr>
            <a:r>
              <a:rPr sz="975" spc="-8" dirty="0">
                <a:solidFill>
                  <a:sysClr val="windowText" lastClr="000000"/>
                </a:solidFill>
                <a:latin typeface="Calibri"/>
                <a:cs typeface="Calibri"/>
              </a:rPr>
              <a:t>Re-</a:t>
            </a:r>
            <a:r>
              <a:rPr sz="975" dirty="0">
                <a:solidFill>
                  <a:sysClr val="windowText" lastClr="000000"/>
                </a:solidFill>
                <a:latin typeface="Calibri"/>
                <a:cs typeface="Calibri"/>
              </a:rPr>
              <a:t>engage</a:t>
            </a:r>
            <a:r>
              <a:rPr sz="975" spc="-4" dirty="0">
                <a:solidFill>
                  <a:sysClr val="windowText" lastClr="000000"/>
                </a:solidFill>
                <a:latin typeface="Calibri"/>
                <a:cs typeface="Calibri"/>
              </a:rPr>
              <a:t> </a:t>
            </a:r>
            <a:r>
              <a:rPr sz="975" dirty="0">
                <a:solidFill>
                  <a:sysClr val="windowText" lastClr="000000"/>
                </a:solidFill>
                <a:latin typeface="Calibri"/>
                <a:cs typeface="Calibri"/>
              </a:rPr>
              <a:t>children in learning</a:t>
            </a:r>
            <a:r>
              <a:rPr sz="975" spc="-4" dirty="0">
                <a:solidFill>
                  <a:sysClr val="windowText" lastClr="000000"/>
                </a:solidFill>
                <a:latin typeface="Calibri"/>
                <a:cs typeface="Calibri"/>
              </a:rPr>
              <a:t> </a:t>
            </a:r>
            <a:r>
              <a:rPr sz="975" dirty="0">
                <a:solidFill>
                  <a:sysClr val="windowText" lastClr="000000"/>
                </a:solidFill>
                <a:latin typeface="Calibri"/>
                <a:cs typeface="Calibri"/>
              </a:rPr>
              <a:t>&amp; </a:t>
            </a:r>
            <a:r>
              <a:rPr sz="975" dirty="0" err="1">
                <a:solidFill>
                  <a:sysClr val="windowText" lastClr="000000"/>
                </a:solidFill>
                <a:latin typeface="Calibri"/>
                <a:cs typeface="Calibri"/>
              </a:rPr>
              <a:t>suppor</a:t>
            </a:r>
            <a:r>
              <a:rPr lang="en-GB" sz="975" dirty="0" err="1">
                <a:solidFill>
                  <a:sysClr val="windowText" lastClr="000000"/>
                </a:solidFill>
                <a:latin typeface="Calibri"/>
                <a:cs typeface="Calibri"/>
              </a:rPr>
              <a:t>ti</a:t>
            </a:r>
            <a:r>
              <a:rPr sz="975" dirty="0">
                <a:solidFill>
                  <a:sysClr val="windowText" lastClr="000000"/>
                </a:solidFill>
                <a:latin typeface="Calibri"/>
                <a:cs typeface="Calibri"/>
              </a:rPr>
              <a:t>ng </a:t>
            </a:r>
            <a:r>
              <a:rPr sz="975" dirty="0" err="1">
                <a:solidFill>
                  <a:sysClr val="windowText" lastClr="000000"/>
                </a:solidFill>
                <a:latin typeface="Calibri"/>
                <a:cs typeface="Calibri"/>
              </a:rPr>
              <a:t>transi</a:t>
            </a:r>
            <a:r>
              <a:rPr lang="en-GB" sz="975" dirty="0" err="1">
                <a:solidFill>
                  <a:sysClr val="windowText" lastClr="000000"/>
                </a:solidFill>
                <a:latin typeface="Calibri"/>
                <a:cs typeface="Calibri"/>
              </a:rPr>
              <a:t>ti</a:t>
            </a:r>
            <a:r>
              <a:rPr sz="975" dirty="0">
                <a:solidFill>
                  <a:sysClr val="windowText" lastClr="000000"/>
                </a:solidFill>
                <a:latin typeface="Calibri"/>
                <a:cs typeface="Calibri"/>
              </a:rPr>
              <a:t>on into</a:t>
            </a:r>
            <a:r>
              <a:rPr sz="975" spc="-4" dirty="0">
                <a:solidFill>
                  <a:sysClr val="windowText" lastClr="000000"/>
                </a:solidFill>
                <a:latin typeface="Calibri"/>
                <a:cs typeface="Calibri"/>
              </a:rPr>
              <a:t> </a:t>
            </a:r>
            <a:r>
              <a:rPr sz="975" spc="-8" dirty="0">
                <a:solidFill>
                  <a:sysClr val="windowText" lastClr="000000"/>
                </a:solidFill>
                <a:latin typeface="Calibri"/>
                <a:cs typeface="Calibri"/>
              </a:rPr>
              <a:t>school</a:t>
            </a:r>
            <a:endParaRPr sz="975" dirty="0">
              <a:solidFill>
                <a:sysClr val="windowText" lastClr="000000"/>
              </a:solidFill>
              <a:latin typeface="Calibri"/>
              <a:cs typeface="Calibri"/>
            </a:endParaRPr>
          </a:p>
          <a:p>
            <a:pPr marL="180499" indent="-170974" defTabSz="685800">
              <a:spcBef>
                <a:spcPts val="127"/>
              </a:spcBef>
              <a:buClrTx/>
              <a:buFontTx/>
              <a:buChar char="•"/>
              <a:tabLst>
                <a:tab pos="180499" algn="l"/>
                <a:tab pos="180975" algn="l"/>
              </a:tabLst>
            </a:pPr>
            <a:r>
              <a:rPr sz="975" dirty="0">
                <a:solidFill>
                  <a:sysClr val="windowText" lastClr="000000"/>
                </a:solidFill>
                <a:latin typeface="Calibri"/>
                <a:cs typeface="Calibri"/>
              </a:rPr>
              <a:t>Pre</a:t>
            </a:r>
            <a:r>
              <a:rPr sz="975" spc="-8" dirty="0">
                <a:solidFill>
                  <a:sysClr val="windowText" lastClr="000000"/>
                </a:solidFill>
                <a:latin typeface="Calibri"/>
                <a:cs typeface="Calibri"/>
              </a:rPr>
              <a:t> </a:t>
            </a:r>
            <a:r>
              <a:rPr sz="975" dirty="0">
                <a:solidFill>
                  <a:sysClr val="windowText" lastClr="000000"/>
                </a:solidFill>
                <a:latin typeface="Calibri"/>
                <a:cs typeface="Calibri"/>
              </a:rPr>
              <a:t>and</a:t>
            </a:r>
            <a:r>
              <a:rPr sz="975" spc="-8" dirty="0">
                <a:solidFill>
                  <a:sysClr val="windowText" lastClr="000000"/>
                </a:solidFill>
                <a:latin typeface="Calibri"/>
                <a:cs typeface="Calibri"/>
              </a:rPr>
              <a:t> </a:t>
            </a:r>
            <a:r>
              <a:rPr sz="975" dirty="0">
                <a:solidFill>
                  <a:sysClr val="windowText" lastClr="000000"/>
                </a:solidFill>
                <a:latin typeface="Calibri"/>
                <a:cs typeface="Calibri"/>
              </a:rPr>
              <a:t>post</a:t>
            </a:r>
            <a:r>
              <a:rPr sz="975" spc="-4" dirty="0">
                <a:solidFill>
                  <a:sysClr val="windowText" lastClr="000000"/>
                </a:solidFill>
                <a:latin typeface="Calibri"/>
                <a:cs typeface="Calibri"/>
              </a:rPr>
              <a:t> </a:t>
            </a:r>
            <a:r>
              <a:rPr sz="975" dirty="0">
                <a:solidFill>
                  <a:sysClr val="windowText" lastClr="000000"/>
                </a:solidFill>
                <a:latin typeface="Calibri"/>
                <a:cs typeface="Calibri"/>
              </a:rPr>
              <a:t>16</a:t>
            </a:r>
            <a:r>
              <a:rPr sz="975" spc="-8" dirty="0">
                <a:solidFill>
                  <a:sysClr val="windowText" lastClr="000000"/>
                </a:solidFill>
                <a:latin typeface="Calibri"/>
                <a:cs typeface="Calibri"/>
              </a:rPr>
              <a:t> </a:t>
            </a:r>
            <a:r>
              <a:rPr sz="975" dirty="0">
                <a:solidFill>
                  <a:sysClr val="windowText" lastClr="000000"/>
                </a:solidFill>
                <a:latin typeface="Calibri"/>
                <a:cs typeface="Calibri"/>
              </a:rPr>
              <a:t>NEET</a:t>
            </a:r>
            <a:r>
              <a:rPr sz="975" spc="-4" dirty="0">
                <a:solidFill>
                  <a:sysClr val="windowText" lastClr="000000"/>
                </a:solidFill>
                <a:latin typeface="Calibri"/>
                <a:cs typeface="Calibri"/>
              </a:rPr>
              <a:t> </a:t>
            </a:r>
            <a:r>
              <a:rPr sz="975" spc="-8" dirty="0">
                <a:solidFill>
                  <a:sysClr val="windowText" lastClr="000000"/>
                </a:solidFill>
                <a:latin typeface="Calibri"/>
                <a:cs typeface="Calibri"/>
              </a:rPr>
              <a:t>programmes</a:t>
            </a:r>
            <a:endParaRPr sz="975" dirty="0">
              <a:solidFill>
                <a:sysClr val="windowText" lastClr="000000"/>
              </a:solidFill>
              <a:latin typeface="Calibri"/>
              <a:cs typeface="Calibri"/>
            </a:endParaRPr>
          </a:p>
          <a:p>
            <a:pPr marL="180499" indent="-170974" defTabSz="685800">
              <a:spcBef>
                <a:spcPts val="127"/>
              </a:spcBef>
              <a:buClrTx/>
              <a:buFontTx/>
              <a:buChar char="•"/>
              <a:tabLst>
                <a:tab pos="180499" algn="l"/>
                <a:tab pos="180975" algn="l"/>
              </a:tabLst>
            </a:pPr>
            <a:r>
              <a:rPr sz="975" spc="-8" dirty="0">
                <a:solidFill>
                  <a:sysClr val="windowText" lastClr="000000"/>
                </a:solidFill>
                <a:latin typeface="Calibri"/>
                <a:cs typeface="Calibri"/>
              </a:rPr>
              <a:t>Traineeships</a:t>
            </a:r>
            <a:r>
              <a:rPr sz="975" spc="-4" dirty="0">
                <a:solidFill>
                  <a:sysClr val="windowText" lastClr="000000"/>
                </a:solidFill>
                <a:latin typeface="Calibri"/>
                <a:cs typeface="Calibri"/>
              </a:rPr>
              <a:t> </a:t>
            </a:r>
            <a:r>
              <a:rPr sz="975" dirty="0">
                <a:solidFill>
                  <a:sysClr val="windowText" lastClr="000000"/>
                </a:solidFill>
                <a:latin typeface="Calibri"/>
                <a:cs typeface="Calibri"/>
              </a:rPr>
              <a:t>and </a:t>
            </a:r>
            <a:r>
              <a:rPr sz="975" spc="-8" dirty="0" err="1">
                <a:solidFill>
                  <a:sysClr val="windowText" lastClr="000000"/>
                </a:solidFill>
                <a:latin typeface="Calibri"/>
                <a:cs typeface="Calibri"/>
              </a:rPr>
              <a:t>Appren</a:t>
            </a:r>
            <a:r>
              <a:rPr lang="en-GB" sz="975" spc="-8" dirty="0" err="1">
                <a:solidFill>
                  <a:sysClr val="windowText" lastClr="000000"/>
                </a:solidFill>
                <a:latin typeface="Calibri"/>
                <a:cs typeface="Calibri"/>
              </a:rPr>
              <a:t>ti</a:t>
            </a:r>
            <a:r>
              <a:rPr sz="975" spc="-8" dirty="0" err="1">
                <a:solidFill>
                  <a:sysClr val="windowText" lastClr="000000"/>
                </a:solidFill>
                <a:latin typeface="Calibri"/>
                <a:cs typeface="Calibri"/>
              </a:rPr>
              <a:t>ceships</a:t>
            </a:r>
            <a:endParaRPr sz="975" dirty="0">
              <a:solidFill>
                <a:sysClr val="windowText" lastClr="000000"/>
              </a:solidFill>
              <a:latin typeface="Calibri"/>
              <a:cs typeface="Calibri"/>
            </a:endParaRPr>
          </a:p>
          <a:p>
            <a:pPr marL="180499" indent="-170974" defTabSz="685800">
              <a:spcBef>
                <a:spcPts val="131"/>
              </a:spcBef>
              <a:buClrTx/>
              <a:buFontTx/>
              <a:buChar char="•"/>
              <a:tabLst>
                <a:tab pos="180499" algn="l"/>
                <a:tab pos="180975" algn="l"/>
              </a:tabLst>
            </a:pPr>
            <a:r>
              <a:rPr sz="975" dirty="0" err="1">
                <a:solidFill>
                  <a:sysClr val="windowText" lastClr="000000"/>
                </a:solidFill>
                <a:latin typeface="Calibri"/>
                <a:cs typeface="Calibri"/>
              </a:rPr>
              <a:t>Exploita</a:t>
            </a:r>
            <a:r>
              <a:rPr lang="en-GB" sz="975" dirty="0" err="1">
                <a:solidFill>
                  <a:sysClr val="windowText" lastClr="000000"/>
                </a:solidFill>
                <a:latin typeface="Calibri"/>
                <a:cs typeface="Calibri"/>
              </a:rPr>
              <a:t>ti</a:t>
            </a:r>
            <a:r>
              <a:rPr sz="975" dirty="0">
                <a:solidFill>
                  <a:sysClr val="windowText" lastClr="000000"/>
                </a:solidFill>
                <a:latin typeface="Calibri"/>
                <a:cs typeface="Calibri"/>
              </a:rPr>
              <a:t>on &amp;</a:t>
            </a:r>
            <a:r>
              <a:rPr sz="975" spc="4" dirty="0">
                <a:solidFill>
                  <a:sysClr val="windowText" lastClr="000000"/>
                </a:solidFill>
                <a:latin typeface="Calibri"/>
                <a:cs typeface="Calibri"/>
              </a:rPr>
              <a:t> </a:t>
            </a:r>
            <a:r>
              <a:rPr sz="975" dirty="0">
                <a:solidFill>
                  <a:sysClr val="windowText" lastClr="000000"/>
                </a:solidFill>
                <a:latin typeface="Calibri"/>
                <a:cs typeface="Calibri"/>
              </a:rPr>
              <a:t>crisis</a:t>
            </a:r>
            <a:r>
              <a:rPr sz="975" spc="4" dirty="0">
                <a:solidFill>
                  <a:sysClr val="windowText" lastClr="000000"/>
                </a:solidFill>
                <a:latin typeface="Calibri"/>
                <a:cs typeface="Calibri"/>
              </a:rPr>
              <a:t> </a:t>
            </a:r>
            <a:r>
              <a:rPr sz="975" spc="-8" dirty="0">
                <a:solidFill>
                  <a:sysClr val="windowText" lastClr="000000"/>
                </a:solidFill>
                <a:latin typeface="Calibri"/>
                <a:cs typeface="Calibri"/>
              </a:rPr>
              <a:t>support</a:t>
            </a:r>
            <a:endParaRPr sz="975" dirty="0">
              <a:solidFill>
                <a:sysClr val="windowText" lastClr="000000"/>
              </a:solidFill>
              <a:latin typeface="Calibri"/>
              <a:cs typeface="Calibri"/>
            </a:endParaRPr>
          </a:p>
          <a:p>
            <a:pPr marL="180499" indent="-170974" defTabSz="685800">
              <a:spcBef>
                <a:spcPts val="127"/>
              </a:spcBef>
              <a:buClrTx/>
              <a:buFontTx/>
              <a:buChar char="•"/>
              <a:tabLst>
                <a:tab pos="180499" algn="l"/>
                <a:tab pos="180975" algn="l"/>
              </a:tabLst>
            </a:pPr>
            <a:r>
              <a:rPr sz="975" dirty="0" err="1">
                <a:solidFill>
                  <a:sysClr val="windowText" lastClr="000000"/>
                </a:solidFill>
                <a:latin typeface="Calibri"/>
                <a:cs typeface="Calibri"/>
              </a:rPr>
              <a:t>Suppor</a:t>
            </a:r>
            <a:r>
              <a:rPr lang="en-GB" sz="975" dirty="0" err="1">
                <a:solidFill>
                  <a:sysClr val="windowText" lastClr="000000"/>
                </a:solidFill>
                <a:latin typeface="Calibri"/>
                <a:cs typeface="Calibri"/>
              </a:rPr>
              <a:t>ti</a:t>
            </a:r>
            <a:r>
              <a:rPr sz="975" dirty="0">
                <a:solidFill>
                  <a:sysClr val="windowText" lastClr="000000"/>
                </a:solidFill>
                <a:latin typeface="Calibri"/>
                <a:cs typeface="Calibri"/>
              </a:rPr>
              <a:t>ng</a:t>
            </a:r>
            <a:r>
              <a:rPr sz="975" spc="15" dirty="0">
                <a:solidFill>
                  <a:sysClr val="windowText" lastClr="000000"/>
                </a:solidFill>
                <a:latin typeface="Calibri"/>
                <a:cs typeface="Calibri"/>
              </a:rPr>
              <a:t> </a:t>
            </a:r>
            <a:r>
              <a:rPr sz="975" dirty="0">
                <a:solidFill>
                  <a:sysClr val="windowText" lastClr="000000"/>
                </a:solidFill>
                <a:latin typeface="Calibri"/>
                <a:cs typeface="Calibri"/>
              </a:rPr>
              <a:t>&amp;</a:t>
            </a:r>
            <a:r>
              <a:rPr sz="975" spc="19" dirty="0">
                <a:solidFill>
                  <a:sysClr val="windowText" lastClr="000000"/>
                </a:solidFill>
                <a:latin typeface="Calibri"/>
                <a:cs typeface="Calibri"/>
              </a:rPr>
              <a:t> </a:t>
            </a:r>
            <a:r>
              <a:rPr sz="975" dirty="0" err="1">
                <a:solidFill>
                  <a:sysClr val="windowText" lastClr="000000"/>
                </a:solidFill>
                <a:latin typeface="Calibri"/>
                <a:cs typeface="Calibri"/>
              </a:rPr>
              <a:t>educa</a:t>
            </a:r>
            <a:r>
              <a:rPr lang="en-GB" sz="975" dirty="0" err="1">
                <a:solidFill>
                  <a:sysClr val="windowText" lastClr="000000"/>
                </a:solidFill>
                <a:latin typeface="Calibri"/>
                <a:cs typeface="Calibri"/>
              </a:rPr>
              <a:t>ti</a:t>
            </a:r>
            <a:r>
              <a:rPr sz="975" dirty="0">
                <a:solidFill>
                  <a:sysClr val="windowText" lastClr="000000"/>
                </a:solidFill>
                <a:latin typeface="Calibri"/>
                <a:cs typeface="Calibri"/>
              </a:rPr>
              <a:t>ng</a:t>
            </a:r>
            <a:r>
              <a:rPr sz="975" spc="15" dirty="0">
                <a:solidFill>
                  <a:sysClr val="windowText" lastClr="000000"/>
                </a:solidFill>
                <a:latin typeface="Calibri"/>
                <a:cs typeface="Calibri"/>
              </a:rPr>
              <a:t> </a:t>
            </a:r>
            <a:r>
              <a:rPr sz="975" spc="-8" dirty="0">
                <a:solidFill>
                  <a:sysClr val="windowText" lastClr="000000"/>
                </a:solidFill>
                <a:latin typeface="Calibri"/>
                <a:cs typeface="Calibri"/>
              </a:rPr>
              <a:t>LGBTQ+</a:t>
            </a:r>
            <a:endParaRPr sz="975" dirty="0">
              <a:solidFill>
                <a:sysClr val="windowText" lastClr="000000"/>
              </a:solidFill>
              <a:latin typeface="Calibri"/>
              <a:cs typeface="Calibri"/>
            </a:endParaRPr>
          </a:p>
        </p:txBody>
      </p:sp>
      <p:pic>
        <p:nvPicPr>
          <p:cNvPr id="8" name="object 8"/>
          <p:cNvPicPr/>
          <p:nvPr/>
        </p:nvPicPr>
        <p:blipFill>
          <a:blip r:embed="rId4" cstate="print"/>
          <a:stretch>
            <a:fillRect/>
          </a:stretch>
        </p:blipFill>
        <p:spPr>
          <a:xfrm>
            <a:off x="7761051" y="5415781"/>
            <a:ext cx="1105955" cy="333335"/>
          </a:xfrm>
          <a:prstGeom prst="rect">
            <a:avLst/>
          </a:prstGeom>
        </p:spPr>
      </p:pic>
      <p:sp>
        <p:nvSpPr>
          <p:cNvPr id="9" name="object 9"/>
          <p:cNvSpPr txBox="1"/>
          <p:nvPr/>
        </p:nvSpPr>
        <p:spPr>
          <a:xfrm>
            <a:off x="1965098" y="4195247"/>
            <a:ext cx="1116806" cy="756618"/>
          </a:xfrm>
          <a:prstGeom prst="rect">
            <a:avLst/>
          </a:prstGeom>
        </p:spPr>
        <p:txBody>
          <a:bodyPr vert="horz" wrap="square" lIns="0" tIns="75248" rIns="0" bIns="0" rtlCol="0">
            <a:spAutoFit/>
          </a:bodyPr>
          <a:lstStyle/>
          <a:p>
            <a:pPr marL="9525" defTabSz="685800">
              <a:spcBef>
                <a:spcPts val="593"/>
              </a:spcBef>
              <a:buClrTx/>
            </a:pPr>
            <a:r>
              <a:rPr sz="1500" b="1" dirty="0">
                <a:solidFill>
                  <a:srgbClr val="151522"/>
                </a:solidFill>
                <a:latin typeface="Calibri"/>
                <a:cs typeface="Calibri"/>
              </a:rPr>
              <a:t>Debbie</a:t>
            </a:r>
            <a:r>
              <a:rPr sz="1500" b="1" spc="-15" dirty="0">
                <a:solidFill>
                  <a:srgbClr val="151522"/>
                </a:solidFill>
                <a:latin typeface="Calibri"/>
                <a:cs typeface="Calibri"/>
              </a:rPr>
              <a:t> </a:t>
            </a:r>
            <a:r>
              <a:rPr sz="1500" b="1" spc="-8" dirty="0">
                <a:solidFill>
                  <a:srgbClr val="151522"/>
                </a:solidFill>
                <a:latin typeface="Calibri"/>
                <a:cs typeface="Calibri"/>
              </a:rPr>
              <a:t>Smith</a:t>
            </a:r>
            <a:endParaRPr sz="1500">
              <a:solidFill>
                <a:sysClr val="windowText" lastClr="000000"/>
              </a:solidFill>
              <a:latin typeface="Calibri"/>
              <a:cs typeface="Calibri"/>
            </a:endParaRPr>
          </a:p>
          <a:p>
            <a:pPr marL="20955" marR="3810" defTabSz="685800">
              <a:lnSpc>
                <a:spcPts val="1005"/>
              </a:lnSpc>
              <a:spcBef>
                <a:spcPts val="506"/>
              </a:spcBef>
              <a:buClrTx/>
            </a:pPr>
            <a:r>
              <a:rPr sz="975" dirty="0">
                <a:solidFill>
                  <a:srgbClr val="151522"/>
                </a:solidFill>
                <a:latin typeface="Calibri"/>
                <a:cs typeface="Calibri"/>
              </a:rPr>
              <a:t>Associate</a:t>
            </a:r>
            <a:r>
              <a:rPr sz="975" spc="-26" dirty="0">
                <a:solidFill>
                  <a:srgbClr val="151522"/>
                </a:solidFill>
                <a:latin typeface="Calibri"/>
                <a:cs typeface="Calibri"/>
              </a:rPr>
              <a:t> </a:t>
            </a:r>
            <a:r>
              <a:rPr sz="975" spc="-8" dirty="0">
                <a:solidFill>
                  <a:srgbClr val="151522"/>
                </a:solidFill>
                <a:latin typeface="Calibri"/>
                <a:cs typeface="Calibri"/>
              </a:rPr>
              <a:t>Director </a:t>
            </a:r>
            <a:r>
              <a:rPr sz="975" spc="-8" dirty="0">
                <a:solidFill>
                  <a:srgbClr val="151522"/>
                </a:solidFill>
                <a:latin typeface="Calibri"/>
                <a:cs typeface="Calibri"/>
                <a:hlinkClick r:id="rId5"/>
              </a:rPr>
              <a:t>debbie@storyy.group</a:t>
            </a:r>
            <a:r>
              <a:rPr sz="975" spc="-8" dirty="0">
                <a:solidFill>
                  <a:srgbClr val="151522"/>
                </a:solidFill>
                <a:latin typeface="Calibri"/>
                <a:cs typeface="Calibri"/>
              </a:rPr>
              <a:t> </a:t>
            </a:r>
            <a:r>
              <a:rPr sz="975" spc="-15" dirty="0">
                <a:solidFill>
                  <a:srgbClr val="151522"/>
                </a:solidFill>
                <a:latin typeface="Calibri"/>
                <a:cs typeface="Calibri"/>
              </a:rPr>
              <a:t>Tel:</a:t>
            </a:r>
            <a:r>
              <a:rPr sz="975" spc="-38" dirty="0">
                <a:solidFill>
                  <a:srgbClr val="151522"/>
                </a:solidFill>
                <a:latin typeface="Calibri"/>
                <a:cs typeface="Calibri"/>
              </a:rPr>
              <a:t> </a:t>
            </a:r>
            <a:r>
              <a:rPr sz="975" spc="-8" dirty="0">
                <a:solidFill>
                  <a:srgbClr val="151522"/>
                </a:solidFill>
                <a:latin typeface="Calibri"/>
                <a:cs typeface="Calibri"/>
              </a:rPr>
              <a:t>07990552318</a:t>
            </a:r>
            <a:endParaRPr sz="975">
              <a:solidFill>
                <a:sysClr val="windowText" lastClr="000000"/>
              </a:solidFill>
              <a:latin typeface="Calibri"/>
              <a:cs typeface="Calibri"/>
            </a:endParaRPr>
          </a:p>
        </p:txBody>
      </p:sp>
      <p:sp>
        <p:nvSpPr>
          <p:cNvPr id="10" name="object 10"/>
          <p:cNvSpPr txBox="1"/>
          <p:nvPr/>
        </p:nvSpPr>
        <p:spPr>
          <a:xfrm>
            <a:off x="493295" y="5592682"/>
            <a:ext cx="937260" cy="129203"/>
          </a:xfrm>
          <a:prstGeom prst="rect">
            <a:avLst/>
          </a:prstGeom>
        </p:spPr>
        <p:txBody>
          <a:bodyPr vert="horz" wrap="square" lIns="0" tIns="0" rIns="0" bIns="0" rtlCol="0">
            <a:spAutoFit/>
          </a:bodyPr>
          <a:lstStyle/>
          <a:p>
            <a:pPr marL="9525" defTabSz="685800">
              <a:lnSpc>
                <a:spcPts val="1001"/>
              </a:lnSpc>
              <a:buClrTx/>
            </a:pPr>
            <a:r>
              <a:rPr sz="975" spc="-8" dirty="0">
                <a:solidFill>
                  <a:srgbClr val="D62664"/>
                </a:solidFill>
                <a:latin typeface="Calibri"/>
                <a:cs typeface="Calibri"/>
                <a:hlinkClick r:id="rId6"/>
              </a:rPr>
              <a:t>www.storyy.group</a:t>
            </a:r>
            <a:endParaRPr sz="975">
              <a:solidFill>
                <a:sysClr val="windowText" lastClr="000000"/>
              </a:solidFill>
              <a:latin typeface="Calibri"/>
              <a:cs typeface="Calibri"/>
            </a:endParaRPr>
          </a:p>
        </p:txBody>
      </p:sp>
      <p:pic>
        <p:nvPicPr>
          <p:cNvPr id="12" name="Picture 11">
            <a:extLst>
              <a:ext uri="{FF2B5EF4-FFF2-40B4-BE49-F238E27FC236}">
                <a16:creationId xmlns:a16="http://schemas.microsoft.com/office/drawing/2014/main" id="{2F96EBBC-A2DB-C209-6FCE-CF7E9CA5DEC9}"/>
              </a:ext>
            </a:extLst>
          </p:cNvPr>
          <p:cNvPicPr>
            <a:picLocks noChangeAspect="1"/>
          </p:cNvPicPr>
          <p:nvPr/>
        </p:nvPicPr>
        <p:blipFill>
          <a:blip r:embed="rId7"/>
          <a:stretch>
            <a:fillRect/>
          </a:stretch>
        </p:blipFill>
        <p:spPr>
          <a:xfrm>
            <a:off x="5645" y="857250"/>
            <a:ext cx="9166008" cy="513118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137816" y="1451791"/>
            <a:ext cx="2005489" cy="1023938"/>
          </a:xfrm>
          <a:custGeom>
            <a:avLst/>
            <a:gdLst/>
            <a:ahLst/>
            <a:cxnLst/>
            <a:rect l="l" t="t" r="r" b="b"/>
            <a:pathLst>
              <a:path w="2673984" h="1365250">
                <a:moveTo>
                  <a:pt x="248062" y="0"/>
                </a:moveTo>
                <a:lnTo>
                  <a:pt x="184136" y="7483"/>
                </a:lnTo>
                <a:lnTo>
                  <a:pt x="119684" y="42478"/>
                </a:lnTo>
                <a:lnTo>
                  <a:pt x="76061" y="101433"/>
                </a:lnTo>
                <a:lnTo>
                  <a:pt x="59753" y="163695"/>
                </a:lnTo>
                <a:lnTo>
                  <a:pt x="55152" y="208113"/>
                </a:lnTo>
                <a:lnTo>
                  <a:pt x="51080" y="263306"/>
                </a:lnTo>
                <a:lnTo>
                  <a:pt x="5275" y="918350"/>
                </a:lnTo>
                <a:lnTo>
                  <a:pt x="1626" y="973573"/>
                </a:lnTo>
                <a:lnTo>
                  <a:pt x="0" y="1018199"/>
                </a:lnTo>
                <a:lnTo>
                  <a:pt x="1563" y="1053844"/>
                </a:lnTo>
                <a:lnTo>
                  <a:pt x="21553" y="1116457"/>
                </a:lnTo>
                <a:lnTo>
                  <a:pt x="69393" y="1171490"/>
                </a:lnTo>
                <a:lnTo>
                  <a:pt x="128614" y="1199999"/>
                </a:lnTo>
                <a:lnTo>
                  <a:pt x="208113" y="1211109"/>
                </a:lnTo>
                <a:lnTo>
                  <a:pt x="2380745" y="1363034"/>
                </a:lnTo>
                <a:lnTo>
                  <a:pt x="2425371" y="1364660"/>
                </a:lnTo>
                <a:lnTo>
                  <a:pt x="2461016" y="1363097"/>
                </a:lnTo>
                <a:lnTo>
                  <a:pt x="2523629" y="1343107"/>
                </a:lnTo>
                <a:lnTo>
                  <a:pt x="2578662" y="1295267"/>
                </a:lnTo>
                <a:lnTo>
                  <a:pt x="2607172" y="1236046"/>
                </a:lnTo>
                <a:lnTo>
                  <a:pt x="2618281" y="1156547"/>
                </a:lnTo>
                <a:lnTo>
                  <a:pt x="2622353" y="1101355"/>
                </a:lnTo>
                <a:lnTo>
                  <a:pt x="2668159" y="446310"/>
                </a:lnTo>
                <a:lnTo>
                  <a:pt x="2671807" y="391088"/>
                </a:lnTo>
                <a:lnTo>
                  <a:pt x="2673433" y="346461"/>
                </a:lnTo>
                <a:lnTo>
                  <a:pt x="2671870" y="310815"/>
                </a:lnTo>
                <a:lnTo>
                  <a:pt x="2651880" y="248204"/>
                </a:lnTo>
                <a:lnTo>
                  <a:pt x="2604040" y="193170"/>
                </a:lnTo>
                <a:lnTo>
                  <a:pt x="2544819" y="164660"/>
                </a:lnTo>
                <a:lnTo>
                  <a:pt x="2465320" y="153551"/>
                </a:lnTo>
                <a:lnTo>
                  <a:pt x="292688" y="1626"/>
                </a:lnTo>
                <a:lnTo>
                  <a:pt x="248062" y="0"/>
                </a:lnTo>
                <a:close/>
              </a:path>
            </a:pathLst>
          </a:custGeom>
          <a:solidFill>
            <a:srgbClr val="FA3779"/>
          </a:solidFill>
        </p:spPr>
        <p:txBody>
          <a:bodyPr wrap="square" lIns="0" tIns="0" rIns="0" bIns="0" rtlCol="0"/>
          <a:lstStyle/>
          <a:p>
            <a:pPr defTabSz="685800">
              <a:buClrTx/>
            </a:pPr>
            <a:endParaRPr sz="1350">
              <a:solidFill>
                <a:sysClr val="windowText" lastClr="000000"/>
              </a:solidFill>
            </a:endParaRPr>
          </a:p>
        </p:txBody>
      </p:sp>
      <p:pic>
        <p:nvPicPr>
          <p:cNvPr id="3" name="object 3"/>
          <p:cNvPicPr/>
          <p:nvPr/>
        </p:nvPicPr>
        <p:blipFill>
          <a:blip r:embed="rId2" cstate="print"/>
          <a:stretch>
            <a:fillRect/>
          </a:stretch>
        </p:blipFill>
        <p:spPr>
          <a:xfrm>
            <a:off x="7761051" y="5415781"/>
            <a:ext cx="1105955" cy="333335"/>
          </a:xfrm>
          <a:prstGeom prst="rect">
            <a:avLst/>
          </a:prstGeom>
        </p:spPr>
      </p:pic>
      <p:grpSp>
        <p:nvGrpSpPr>
          <p:cNvPr id="4" name="object 4"/>
          <p:cNvGrpSpPr/>
          <p:nvPr/>
        </p:nvGrpSpPr>
        <p:grpSpPr>
          <a:xfrm>
            <a:off x="187278" y="1510684"/>
            <a:ext cx="8692515" cy="2181225"/>
            <a:chOff x="249704" y="871245"/>
            <a:chExt cx="11590020" cy="2908300"/>
          </a:xfrm>
        </p:grpSpPr>
        <p:sp>
          <p:nvSpPr>
            <p:cNvPr id="5" name="object 5"/>
            <p:cNvSpPr/>
            <p:nvPr/>
          </p:nvSpPr>
          <p:spPr>
            <a:xfrm>
              <a:off x="973807" y="928163"/>
              <a:ext cx="2569845" cy="1357630"/>
            </a:xfrm>
            <a:custGeom>
              <a:avLst/>
              <a:gdLst/>
              <a:ahLst/>
              <a:cxnLst/>
              <a:rect l="l" t="t" r="r" b="b"/>
              <a:pathLst>
                <a:path w="2569845" h="1357630">
                  <a:moveTo>
                    <a:pt x="2321515" y="0"/>
                  </a:moveTo>
                  <a:lnTo>
                    <a:pt x="2276889" y="1626"/>
                  </a:lnTo>
                  <a:lnTo>
                    <a:pt x="208113" y="146288"/>
                  </a:lnTo>
                  <a:lnTo>
                    <a:pt x="163694" y="150889"/>
                  </a:lnTo>
                  <a:lnTo>
                    <a:pt x="101432" y="167197"/>
                  </a:lnTo>
                  <a:lnTo>
                    <a:pt x="42478" y="210821"/>
                  </a:lnTo>
                  <a:lnTo>
                    <a:pt x="7483" y="275272"/>
                  </a:lnTo>
                  <a:lnTo>
                    <a:pt x="0" y="339199"/>
                  </a:lnTo>
                  <a:lnTo>
                    <a:pt x="1626" y="383825"/>
                  </a:lnTo>
                  <a:lnTo>
                    <a:pt x="5274" y="439047"/>
                  </a:lnTo>
                  <a:lnTo>
                    <a:pt x="51079" y="1094091"/>
                  </a:lnTo>
                  <a:lnTo>
                    <a:pt x="55152" y="1149284"/>
                  </a:lnTo>
                  <a:lnTo>
                    <a:pt x="59752" y="1193702"/>
                  </a:lnTo>
                  <a:lnTo>
                    <a:pt x="76060" y="1255966"/>
                  </a:lnTo>
                  <a:lnTo>
                    <a:pt x="119684" y="1314919"/>
                  </a:lnTo>
                  <a:lnTo>
                    <a:pt x="184136" y="1349914"/>
                  </a:lnTo>
                  <a:lnTo>
                    <a:pt x="248062" y="1357398"/>
                  </a:lnTo>
                  <a:lnTo>
                    <a:pt x="292688" y="1355771"/>
                  </a:lnTo>
                  <a:lnTo>
                    <a:pt x="2361465" y="1211108"/>
                  </a:lnTo>
                  <a:lnTo>
                    <a:pt x="2405883" y="1206508"/>
                  </a:lnTo>
                  <a:lnTo>
                    <a:pt x="2468145" y="1190200"/>
                  </a:lnTo>
                  <a:lnTo>
                    <a:pt x="2527099" y="1146576"/>
                  </a:lnTo>
                  <a:lnTo>
                    <a:pt x="2562093" y="1082124"/>
                  </a:lnTo>
                  <a:lnTo>
                    <a:pt x="2569577" y="1018199"/>
                  </a:lnTo>
                  <a:lnTo>
                    <a:pt x="2567951" y="973572"/>
                  </a:lnTo>
                  <a:lnTo>
                    <a:pt x="2564303" y="918350"/>
                  </a:lnTo>
                  <a:lnTo>
                    <a:pt x="2518498" y="263306"/>
                  </a:lnTo>
                  <a:lnTo>
                    <a:pt x="2514425" y="208113"/>
                  </a:lnTo>
                  <a:lnTo>
                    <a:pt x="2509825" y="163694"/>
                  </a:lnTo>
                  <a:lnTo>
                    <a:pt x="2493517" y="101432"/>
                  </a:lnTo>
                  <a:lnTo>
                    <a:pt x="2449893" y="42477"/>
                  </a:lnTo>
                  <a:lnTo>
                    <a:pt x="2385441" y="7483"/>
                  </a:lnTo>
                  <a:lnTo>
                    <a:pt x="2321515" y="0"/>
                  </a:lnTo>
                  <a:close/>
                </a:path>
              </a:pathLst>
            </a:custGeom>
            <a:solidFill>
              <a:srgbClr val="FA3779"/>
            </a:solidFill>
          </p:spPr>
          <p:txBody>
            <a:bodyPr wrap="square" lIns="0" tIns="0" rIns="0" bIns="0" rtlCol="0"/>
            <a:lstStyle/>
            <a:p>
              <a:pPr defTabSz="685800">
                <a:buClrTx/>
              </a:pPr>
              <a:endParaRPr sz="1350">
                <a:solidFill>
                  <a:sysClr val="windowText" lastClr="000000"/>
                </a:solidFill>
              </a:endParaRPr>
            </a:p>
          </p:txBody>
        </p:sp>
        <p:pic>
          <p:nvPicPr>
            <p:cNvPr id="6" name="object 6"/>
            <p:cNvPicPr/>
            <p:nvPr/>
          </p:nvPicPr>
          <p:blipFill>
            <a:blip r:embed="rId3" cstate="print"/>
            <a:stretch>
              <a:fillRect/>
            </a:stretch>
          </p:blipFill>
          <p:spPr>
            <a:xfrm>
              <a:off x="249704" y="1105317"/>
              <a:ext cx="4398630" cy="2628275"/>
            </a:xfrm>
            <a:prstGeom prst="rect">
              <a:avLst/>
            </a:prstGeom>
          </p:spPr>
        </p:pic>
        <p:sp>
          <p:nvSpPr>
            <p:cNvPr id="7" name="object 7"/>
            <p:cNvSpPr/>
            <p:nvPr/>
          </p:nvSpPr>
          <p:spPr>
            <a:xfrm>
              <a:off x="254964" y="1115961"/>
              <a:ext cx="4389120" cy="2618105"/>
            </a:xfrm>
            <a:custGeom>
              <a:avLst/>
              <a:gdLst/>
              <a:ahLst/>
              <a:cxnLst/>
              <a:rect l="l" t="t" r="r" b="b"/>
              <a:pathLst>
                <a:path w="4389120" h="2618104">
                  <a:moveTo>
                    <a:pt x="4166537" y="0"/>
                  </a:moveTo>
                  <a:lnTo>
                    <a:pt x="154146" y="209294"/>
                  </a:lnTo>
                  <a:lnTo>
                    <a:pt x="96495" y="213301"/>
                  </a:lnTo>
                  <a:lnTo>
                    <a:pt x="41647" y="232587"/>
                  </a:lnTo>
                  <a:lnTo>
                    <a:pt x="13446" y="263907"/>
                  </a:lnTo>
                  <a:lnTo>
                    <a:pt x="0" y="320471"/>
                  </a:lnTo>
                  <a:lnTo>
                    <a:pt x="489" y="346276"/>
                  </a:lnTo>
                  <a:lnTo>
                    <a:pt x="113124" y="2495473"/>
                  </a:lnTo>
                  <a:lnTo>
                    <a:pt x="118742" y="2541526"/>
                  </a:lnTo>
                  <a:lnTo>
                    <a:pt x="148745" y="2591842"/>
                  </a:lnTo>
                  <a:lnTo>
                    <a:pt x="185637" y="2612714"/>
                  </a:lnTo>
                  <a:lnTo>
                    <a:pt x="222504" y="2617683"/>
                  </a:lnTo>
                  <a:lnTo>
                    <a:pt x="248309" y="2617194"/>
                  </a:lnTo>
                  <a:lnTo>
                    <a:pt x="4266831" y="2406592"/>
                  </a:lnTo>
                  <a:lnTo>
                    <a:pt x="4312884" y="2400974"/>
                  </a:lnTo>
                  <a:lnTo>
                    <a:pt x="4363199" y="2370971"/>
                  </a:lnTo>
                  <a:lnTo>
                    <a:pt x="4384071" y="2334079"/>
                  </a:lnTo>
                  <a:lnTo>
                    <a:pt x="4389041" y="2297213"/>
                  </a:lnTo>
                  <a:lnTo>
                    <a:pt x="4388552" y="2271407"/>
                  </a:lnTo>
                  <a:lnTo>
                    <a:pt x="4275917" y="122210"/>
                  </a:lnTo>
                  <a:lnTo>
                    <a:pt x="4270299" y="76157"/>
                  </a:lnTo>
                  <a:lnTo>
                    <a:pt x="4240296" y="25842"/>
                  </a:lnTo>
                  <a:lnTo>
                    <a:pt x="4203404" y="4970"/>
                  </a:lnTo>
                  <a:lnTo>
                    <a:pt x="4166537" y="0"/>
                  </a:lnTo>
                  <a:close/>
                </a:path>
              </a:pathLst>
            </a:custGeom>
            <a:solidFill>
              <a:srgbClr val="121212">
                <a:alpha val="26078"/>
              </a:srgbClr>
            </a:solidFill>
          </p:spPr>
          <p:txBody>
            <a:bodyPr wrap="square" lIns="0" tIns="0" rIns="0" bIns="0" rtlCol="0"/>
            <a:lstStyle/>
            <a:p>
              <a:pPr defTabSz="685800">
                <a:buClrTx/>
              </a:pPr>
              <a:endParaRPr sz="1350">
                <a:solidFill>
                  <a:sysClr val="windowText" lastClr="000000"/>
                </a:solidFill>
              </a:endParaRPr>
            </a:p>
          </p:txBody>
        </p:sp>
        <p:pic>
          <p:nvPicPr>
            <p:cNvPr id="8" name="object 8"/>
            <p:cNvPicPr/>
            <p:nvPr/>
          </p:nvPicPr>
          <p:blipFill>
            <a:blip r:embed="rId4" cstate="print"/>
            <a:stretch>
              <a:fillRect/>
            </a:stretch>
          </p:blipFill>
          <p:spPr>
            <a:xfrm>
              <a:off x="7094929" y="893491"/>
              <a:ext cx="4744774" cy="2885882"/>
            </a:xfrm>
            <a:prstGeom prst="rect">
              <a:avLst/>
            </a:prstGeom>
          </p:spPr>
        </p:pic>
        <p:pic>
          <p:nvPicPr>
            <p:cNvPr id="9" name="object 9"/>
            <p:cNvPicPr/>
            <p:nvPr/>
          </p:nvPicPr>
          <p:blipFill>
            <a:blip r:embed="rId5" cstate="print"/>
            <a:stretch>
              <a:fillRect/>
            </a:stretch>
          </p:blipFill>
          <p:spPr>
            <a:xfrm>
              <a:off x="3562092" y="871245"/>
              <a:ext cx="4603068" cy="2599537"/>
            </a:xfrm>
            <a:prstGeom prst="rect">
              <a:avLst/>
            </a:prstGeom>
          </p:spPr>
        </p:pic>
      </p:grpSp>
      <p:sp>
        <p:nvSpPr>
          <p:cNvPr id="10" name="object 10"/>
          <p:cNvSpPr/>
          <p:nvPr/>
        </p:nvSpPr>
        <p:spPr>
          <a:xfrm>
            <a:off x="1827094" y="3837402"/>
            <a:ext cx="5490210" cy="1356360"/>
          </a:xfrm>
          <a:custGeom>
            <a:avLst/>
            <a:gdLst/>
            <a:ahLst/>
            <a:cxnLst/>
            <a:rect l="l" t="t" r="r" b="b"/>
            <a:pathLst>
              <a:path w="7320280" h="1808479">
                <a:moveTo>
                  <a:pt x="6941245" y="0"/>
                </a:moveTo>
                <a:lnTo>
                  <a:pt x="378503" y="0"/>
                </a:lnTo>
                <a:lnTo>
                  <a:pt x="303182" y="289"/>
                </a:lnTo>
                <a:lnTo>
                  <a:pt x="242440" y="2318"/>
                </a:lnTo>
                <a:lnTo>
                  <a:pt x="194193" y="7825"/>
                </a:lnTo>
                <a:lnTo>
                  <a:pt x="156359" y="18548"/>
                </a:lnTo>
                <a:lnTo>
                  <a:pt x="111085" y="40909"/>
                </a:lnTo>
                <a:lnTo>
                  <a:pt x="72178" y="72178"/>
                </a:lnTo>
                <a:lnTo>
                  <a:pt x="40909" y="111085"/>
                </a:lnTo>
                <a:lnTo>
                  <a:pt x="18548" y="156359"/>
                </a:lnTo>
                <a:lnTo>
                  <a:pt x="7825" y="194193"/>
                </a:lnTo>
                <a:lnTo>
                  <a:pt x="2318" y="242440"/>
                </a:lnTo>
                <a:lnTo>
                  <a:pt x="289" y="303182"/>
                </a:lnTo>
                <a:lnTo>
                  <a:pt x="0" y="378503"/>
                </a:lnTo>
                <a:lnTo>
                  <a:pt x="0" y="1429788"/>
                </a:lnTo>
                <a:lnTo>
                  <a:pt x="289" y="1505109"/>
                </a:lnTo>
                <a:lnTo>
                  <a:pt x="2318" y="1565851"/>
                </a:lnTo>
                <a:lnTo>
                  <a:pt x="7825" y="1614097"/>
                </a:lnTo>
                <a:lnTo>
                  <a:pt x="18548" y="1651931"/>
                </a:lnTo>
                <a:lnTo>
                  <a:pt x="40909" y="1697206"/>
                </a:lnTo>
                <a:lnTo>
                  <a:pt x="72178" y="1736113"/>
                </a:lnTo>
                <a:lnTo>
                  <a:pt x="111085" y="1767381"/>
                </a:lnTo>
                <a:lnTo>
                  <a:pt x="156359" y="1789742"/>
                </a:lnTo>
                <a:lnTo>
                  <a:pt x="194193" y="1800465"/>
                </a:lnTo>
                <a:lnTo>
                  <a:pt x="242440" y="1805972"/>
                </a:lnTo>
                <a:lnTo>
                  <a:pt x="303182" y="1808001"/>
                </a:lnTo>
                <a:lnTo>
                  <a:pt x="378503" y="1808291"/>
                </a:lnTo>
                <a:lnTo>
                  <a:pt x="6941245" y="1808291"/>
                </a:lnTo>
                <a:lnTo>
                  <a:pt x="7016566" y="1808001"/>
                </a:lnTo>
                <a:lnTo>
                  <a:pt x="7077308" y="1805972"/>
                </a:lnTo>
                <a:lnTo>
                  <a:pt x="7125554" y="1800465"/>
                </a:lnTo>
                <a:lnTo>
                  <a:pt x="7163388" y="1789742"/>
                </a:lnTo>
                <a:lnTo>
                  <a:pt x="7208663" y="1767381"/>
                </a:lnTo>
                <a:lnTo>
                  <a:pt x="7247570" y="1736113"/>
                </a:lnTo>
                <a:lnTo>
                  <a:pt x="7278839" y="1697206"/>
                </a:lnTo>
                <a:lnTo>
                  <a:pt x="7301199" y="1651931"/>
                </a:lnTo>
                <a:lnTo>
                  <a:pt x="7311922" y="1614097"/>
                </a:lnTo>
                <a:lnTo>
                  <a:pt x="7317429" y="1565851"/>
                </a:lnTo>
                <a:lnTo>
                  <a:pt x="7319458" y="1505109"/>
                </a:lnTo>
                <a:lnTo>
                  <a:pt x="7319747" y="1429788"/>
                </a:lnTo>
                <a:lnTo>
                  <a:pt x="7319747" y="378503"/>
                </a:lnTo>
                <a:lnTo>
                  <a:pt x="7319458" y="303182"/>
                </a:lnTo>
                <a:lnTo>
                  <a:pt x="7317429" y="242440"/>
                </a:lnTo>
                <a:lnTo>
                  <a:pt x="7311922" y="194193"/>
                </a:lnTo>
                <a:lnTo>
                  <a:pt x="7301199" y="156359"/>
                </a:lnTo>
                <a:lnTo>
                  <a:pt x="7278839" y="111085"/>
                </a:lnTo>
                <a:lnTo>
                  <a:pt x="7247570" y="72178"/>
                </a:lnTo>
                <a:lnTo>
                  <a:pt x="7208663" y="40909"/>
                </a:lnTo>
                <a:lnTo>
                  <a:pt x="7163388" y="18548"/>
                </a:lnTo>
                <a:lnTo>
                  <a:pt x="7125554" y="7825"/>
                </a:lnTo>
                <a:lnTo>
                  <a:pt x="7077308" y="2318"/>
                </a:lnTo>
                <a:lnTo>
                  <a:pt x="7016566" y="289"/>
                </a:lnTo>
                <a:lnTo>
                  <a:pt x="6941245" y="0"/>
                </a:lnTo>
                <a:close/>
              </a:path>
            </a:pathLst>
          </a:custGeom>
          <a:solidFill>
            <a:srgbClr val="FA3779"/>
          </a:solidFill>
        </p:spPr>
        <p:txBody>
          <a:bodyPr wrap="square" lIns="0" tIns="0" rIns="0" bIns="0" rtlCol="0"/>
          <a:lstStyle/>
          <a:p>
            <a:pPr defTabSz="685800">
              <a:buClrTx/>
            </a:pPr>
            <a:endParaRPr sz="1350">
              <a:solidFill>
                <a:sysClr val="windowText" lastClr="000000"/>
              </a:solidFill>
            </a:endParaRPr>
          </a:p>
        </p:txBody>
      </p:sp>
      <p:sp>
        <p:nvSpPr>
          <p:cNvPr id="11" name="object 11"/>
          <p:cNvSpPr txBox="1"/>
          <p:nvPr/>
        </p:nvSpPr>
        <p:spPr>
          <a:xfrm>
            <a:off x="2449677" y="4032476"/>
            <a:ext cx="1552098" cy="251992"/>
          </a:xfrm>
          <a:prstGeom prst="rect">
            <a:avLst/>
          </a:prstGeom>
        </p:spPr>
        <p:txBody>
          <a:bodyPr vert="horz" wrap="square" lIns="0" tIns="9525" rIns="0" bIns="0" rtlCol="0">
            <a:spAutoFit/>
          </a:bodyPr>
          <a:lstStyle/>
          <a:p>
            <a:pPr marL="9525" defTabSz="685800">
              <a:spcBef>
                <a:spcPts val="75"/>
              </a:spcBef>
              <a:buClrTx/>
            </a:pPr>
            <a:r>
              <a:rPr sz="1575" spc="-56" dirty="0">
                <a:solidFill>
                  <a:srgbClr val="151515"/>
                </a:solidFill>
                <a:latin typeface="Calibri"/>
                <a:cs typeface="Calibri"/>
              </a:rPr>
              <a:t>Alternative</a:t>
            </a:r>
            <a:r>
              <a:rPr sz="1575" spc="23" dirty="0">
                <a:solidFill>
                  <a:srgbClr val="151515"/>
                </a:solidFill>
                <a:latin typeface="Calibri"/>
                <a:cs typeface="Calibri"/>
              </a:rPr>
              <a:t> </a:t>
            </a:r>
            <a:r>
              <a:rPr sz="1575" spc="-79" dirty="0">
                <a:solidFill>
                  <a:srgbClr val="151515"/>
                </a:solidFill>
                <a:latin typeface="Calibri"/>
                <a:cs typeface="Calibri"/>
              </a:rPr>
              <a:t>Provision</a:t>
            </a:r>
            <a:endParaRPr sz="1575">
              <a:solidFill>
                <a:sysClr val="windowText" lastClr="000000"/>
              </a:solidFill>
              <a:latin typeface="Calibri"/>
              <a:cs typeface="Calibri"/>
            </a:endParaRPr>
          </a:p>
        </p:txBody>
      </p:sp>
      <p:sp>
        <p:nvSpPr>
          <p:cNvPr id="14" name="object 14"/>
          <p:cNvSpPr txBox="1"/>
          <p:nvPr/>
        </p:nvSpPr>
        <p:spPr>
          <a:xfrm>
            <a:off x="493295" y="5592682"/>
            <a:ext cx="937260" cy="129203"/>
          </a:xfrm>
          <a:prstGeom prst="rect">
            <a:avLst/>
          </a:prstGeom>
        </p:spPr>
        <p:txBody>
          <a:bodyPr vert="horz" wrap="square" lIns="0" tIns="0" rIns="0" bIns="0" rtlCol="0">
            <a:spAutoFit/>
          </a:bodyPr>
          <a:lstStyle/>
          <a:p>
            <a:pPr marL="9525" defTabSz="685800">
              <a:lnSpc>
                <a:spcPts val="1001"/>
              </a:lnSpc>
              <a:buClrTx/>
            </a:pPr>
            <a:r>
              <a:rPr sz="975" spc="-8" dirty="0">
                <a:solidFill>
                  <a:srgbClr val="D62664"/>
                </a:solidFill>
                <a:latin typeface="Calibri"/>
                <a:cs typeface="Calibri"/>
                <a:hlinkClick r:id="rId6"/>
              </a:rPr>
              <a:t>www.storyy.group</a:t>
            </a:r>
            <a:endParaRPr sz="975">
              <a:solidFill>
                <a:sysClr val="windowText" lastClr="000000"/>
              </a:solidFill>
              <a:latin typeface="Calibri"/>
              <a:cs typeface="Calibri"/>
            </a:endParaRPr>
          </a:p>
        </p:txBody>
      </p:sp>
      <p:sp>
        <p:nvSpPr>
          <p:cNvPr id="12" name="object 12"/>
          <p:cNvSpPr txBox="1"/>
          <p:nvPr/>
        </p:nvSpPr>
        <p:spPr>
          <a:xfrm>
            <a:off x="2462819" y="4318109"/>
            <a:ext cx="1562576" cy="495136"/>
          </a:xfrm>
          <a:prstGeom prst="rect">
            <a:avLst/>
          </a:prstGeom>
        </p:spPr>
        <p:txBody>
          <a:bodyPr vert="horz" wrap="square" lIns="0" tIns="9525" rIns="0" bIns="0" rtlCol="0">
            <a:spAutoFit/>
          </a:bodyPr>
          <a:lstStyle/>
          <a:p>
            <a:pPr marL="9525" marR="996315" defTabSz="685800">
              <a:lnSpc>
                <a:spcPct val="116199"/>
              </a:lnSpc>
              <a:spcBef>
                <a:spcPts val="75"/>
              </a:spcBef>
              <a:buClrTx/>
            </a:pPr>
            <a:r>
              <a:rPr sz="900" spc="-8" dirty="0">
                <a:solidFill>
                  <a:srgbClr val="FFFFFF"/>
                </a:solidFill>
              </a:rPr>
              <a:t>Primary Secondary</a:t>
            </a:r>
            <a:endParaRPr sz="900">
              <a:solidFill>
                <a:sysClr val="windowText" lastClr="000000"/>
              </a:solidFill>
            </a:endParaRPr>
          </a:p>
          <a:p>
            <a:pPr marL="9525" defTabSz="685800">
              <a:spcBef>
                <a:spcPts val="172"/>
              </a:spcBef>
              <a:buClrTx/>
            </a:pPr>
            <a:r>
              <a:rPr sz="900" dirty="0">
                <a:solidFill>
                  <a:srgbClr val="FFFFFF"/>
                </a:solidFill>
              </a:rPr>
              <a:t>Sports,</a:t>
            </a:r>
            <a:r>
              <a:rPr sz="900" spc="11" dirty="0">
                <a:solidFill>
                  <a:srgbClr val="FFFFFF"/>
                </a:solidFill>
              </a:rPr>
              <a:t> </a:t>
            </a:r>
            <a:r>
              <a:rPr sz="900" spc="-19" dirty="0">
                <a:solidFill>
                  <a:srgbClr val="FFFFFF"/>
                </a:solidFill>
              </a:rPr>
              <a:t>Trades.</a:t>
            </a:r>
            <a:r>
              <a:rPr sz="900" spc="11" dirty="0">
                <a:solidFill>
                  <a:srgbClr val="FFFFFF"/>
                </a:solidFill>
              </a:rPr>
              <a:t> </a:t>
            </a:r>
            <a:r>
              <a:rPr sz="900" dirty="0">
                <a:solidFill>
                  <a:srgbClr val="FFFFFF"/>
                </a:solidFill>
              </a:rPr>
              <a:t>Digital,</a:t>
            </a:r>
            <a:r>
              <a:rPr sz="900" spc="15" dirty="0">
                <a:solidFill>
                  <a:srgbClr val="FFFFFF"/>
                </a:solidFill>
              </a:rPr>
              <a:t> </a:t>
            </a:r>
            <a:r>
              <a:rPr sz="900" spc="-8" dirty="0">
                <a:solidFill>
                  <a:srgbClr val="FFFFFF"/>
                </a:solidFill>
              </a:rPr>
              <a:t>Design</a:t>
            </a:r>
            <a:endParaRPr sz="900">
              <a:solidFill>
                <a:sysClr val="windowText" lastClr="000000"/>
              </a:solidFill>
            </a:endParaRPr>
          </a:p>
        </p:txBody>
      </p:sp>
      <p:sp>
        <p:nvSpPr>
          <p:cNvPr id="13" name="object 13"/>
          <p:cNvSpPr txBox="1"/>
          <p:nvPr/>
        </p:nvSpPr>
        <p:spPr>
          <a:xfrm>
            <a:off x="4664442" y="4032476"/>
            <a:ext cx="1970723" cy="814454"/>
          </a:xfrm>
          <a:prstGeom prst="rect">
            <a:avLst/>
          </a:prstGeom>
        </p:spPr>
        <p:txBody>
          <a:bodyPr vert="horz" wrap="square" lIns="0" tIns="9525" rIns="0" bIns="0" rtlCol="0">
            <a:spAutoFit/>
          </a:bodyPr>
          <a:lstStyle/>
          <a:p>
            <a:pPr marL="9525" defTabSz="685800">
              <a:spcBef>
                <a:spcPts val="75"/>
              </a:spcBef>
              <a:buClrTx/>
            </a:pPr>
            <a:r>
              <a:rPr sz="1575" spc="-83" dirty="0">
                <a:solidFill>
                  <a:srgbClr val="151515"/>
                </a:solidFill>
                <a:latin typeface="Calibri"/>
                <a:cs typeface="Calibri"/>
              </a:rPr>
              <a:t>Outreach</a:t>
            </a:r>
            <a:r>
              <a:rPr sz="1575" spc="8" dirty="0">
                <a:solidFill>
                  <a:srgbClr val="151515"/>
                </a:solidFill>
                <a:latin typeface="Calibri"/>
                <a:cs typeface="Calibri"/>
              </a:rPr>
              <a:t> </a:t>
            </a:r>
            <a:r>
              <a:rPr sz="1575" spc="-98" dirty="0">
                <a:solidFill>
                  <a:srgbClr val="151515"/>
                </a:solidFill>
                <a:latin typeface="Calibri"/>
                <a:cs typeface="Calibri"/>
              </a:rPr>
              <a:t>and</a:t>
            </a:r>
            <a:r>
              <a:rPr sz="1575" spc="11" dirty="0">
                <a:solidFill>
                  <a:srgbClr val="151515"/>
                </a:solidFill>
                <a:latin typeface="Calibri"/>
                <a:cs typeface="Calibri"/>
              </a:rPr>
              <a:t> </a:t>
            </a:r>
            <a:r>
              <a:rPr sz="1575" spc="-109" dirty="0">
                <a:solidFill>
                  <a:srgbClr val="151515"/>
                </a:solidFill>
                <a:latin typeface="Calibri"/>
                <a:cs typeface="Calibri"/>
              </a:rPr>
              <a:t>Interventions</a:t>
            </a:r>
            <a:endParaRPr sz="1575">
              <a:solidFill>
                <a:sysClr val="windowText" lastClr="000000"/>
              </a:solidFill>
              <a:latin typeface="Calibri"/>
              <a:cs typeface="Calibri"/>
            </a:endParaRPr>
          </a:p>
          <a:p>
            <a:pPr marL="9525" marR="877253" defTabSz="685800">
              <a:lnSpc>
                <a:spcPct val="116199"/>
              </a:lnSpc>
              <a:spcBef>
                <a:spcPts val="619"/>
              </a:spcBef>
              <a:buClrTx/>
            </a:pPr>
            <a:r>
              <a:rPr sz="900" dirty="0">
                <a:solidFill>
                  <a:srgbClr val="FFFFFF"/>
                </a:solidFill>
              </a:rPr>
              <a:t>Crisis</a:t>
            </a:r>
            <a:r>
              <a:rPr sz="900" spc="-23" dirty="0">
                <a:solidFill>
                  <a:srgbClr val="FFFFFF"/>
                </a:solidFill>
              </a:rPr>
              <a:t> </a:t>
            </a:r>
            <a:r>
              <a:rPr sz="900" spc="-8" dirty="0">
                <a:solidFill>
                  <a:srgbClr val="FFFFFF"/>
                </a:solidFill>
              </a:rPr>
              <a:t>Intervention </a:t>
            </a:r>
            <a:r>
              <a:rPr sz="900" dirty="0">
                <a:solidFill>
                  <a:srgbClr val="FFFFFF"/>
                </a:solidFill>
              </a:rPr>
              <a:t>Outreach</a:t>
            </a:r>
            <a:r>
              <a:rPr sz="900" spc="-38" dirty="0">
                <a:solidFill>
                  <a:srgbClr val="FFFFFF"/>
                </a:solidFill>
              </a:rPr>
              <a:t> </a:t>
            </a:r>
            <a:r>
              <a:rPr sz="900" dirty="0">
                <a:solidFill>
                  <a:srgbClr val="FFFFFF"/>
                </a:solidFill>
              </a:rPr>
              <a:t>&amp;</a:t>
            </a:r>
            <a:r>
              <a:rPr sz="900" spc="-38" dirty="0">
                <a:solidFill>
                  <a:srgbClr val="FFFFFF"/>
                </a:solidFill>
              </a:rPr>
              <a:t> </a:t>
            </a:r>
            <a:r>
              <a:rPr sz="900" spc="-8" dirty="0">
                <a:solidFill>
                  <a:srgbClr val="FFFFFF"/>
                </a:solidFill>
              </a:rPr>
              <a:t>transition</a:t>
            </a:r>
            <a:endParaRPr sz="900">
              <a:solidFill>
                <a:sysClr val="windowText" lastClr="000000"/>
              </a:solidFill>
            </a:endParaRPr>
          </a:p>
          <a:p>
            <a:pPr marL="9525" defTabSz="685800">
              <a:spcBef>
                <a:spcPts val="172"/>
              </a:spcBef>
              <a:buClrTx/>
            </a:pPr>
            <a:r>
              <a:rPr sz="900" dirty="0">
                <a:solidFill>
                  <a:srgbClr val="FFFFFF"/>
                </a:solidFill>
              </a:rPr>
              <a:t>School</a:t>
            </a:r>
            <a:r>
              <a:rPr sz="900" spc="-4" dirty="0">
                <a:solidFill>
                  <a:srgbClr val="FFFFFF"/>
                </a:solidFill>
              </a:rPr>
              <a:t> </a:t>
            </a:r>
            <a:r>
              <a:rPr sz="900" dirty="0">
                <a:solidFill>
                  <a:srgbClr val="FFFFFF"/>
                </a:solidFill>
              </a:rPr>
              <a:t>&amp; Group </a:t>
            </a:r>
            <a:r>
              <a:rPr sz="900" spc="-8" dirty="0">
                <a:solidFill>
                  <a:srgbClr val="FFFFFF"/>
                </a:solidFill>
              </a:rPr>
              <a:t>Interventions</a:t>
            </a:r>
            <a:endParaRPr sz="900">
              <a:solidFill>
                <a:sysClr val="windowText" lastClr="000000"/>
              </a:solidFill>
            </a:endParaRPr>
          </a:p>
        </p:txBody>
      </p:sp>
      <p:pic>
        <p:nvPicPr>
          <p:cNvPr id="16" name="Picture 15">
            <a:extLst>
              <a:ext uri="{FF2B5EF4-FFF2-40B4-BE49-F238E27FC236}">
                <a16:creationId xmlns:a16="http://schemas.microsoft.com/office/drawing/2014/main" id="{264E92DF-1732-ADC5-C469-D663B1DB75A2}"/>
              </a:ext>
            </a:extLst>
          </p:cNvPr>
          <p:cNvPicPr>
            <a:picLocks noChangeAspect="1"/>
          </p:cNvPicPr>
          <p:nvPr/>
        </p:nvPicPr>
        <p:blipFill>
          <a:blip r:embed="rId7"/>
          <a:stretch>
            <a:fillRect/>
          </a:stretch>
        </p:blipFill>
        <p:spPr>
          <a:xfrm>
            <a:off x="-5180" y="873125"/>
            <a:ext cx="9086850" cy="511175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9910" y="1188721"/>
            <a:ext cx="8204180" cy="586699"/>
          </a:xfrm>
          <a:prstGeom prst="rect">
            <a:avLst/>
          </a:prstGeom>
        </p:spPr>
        <p:txBody>
          <a:bodyPr vert="horz" wrap="square" lIns="0" tIns="9525" rIns="0" bIns="0" rtlCol="0">
            <a:spAutoFit/>
          </a:bodyPr>
          <a:lstStyle/>
          <a:p>
            <a:pPr marL="9525">
              <a:spcBef>
                <a:spcPts val="75"/>
              </a:spcBef>
            </a:pPr>
            <a:r>
              <a:rPr spc="-289" dirty="0"/>
              <a:t>Our</a:t>
            </a:r>
            <a:r>
              <a:rPr spc="274" dirty="0"/>
              <a:t> </a:t>
            </a:r>
            <a:r>
              <a:rPr spc="-214" dirty="0"/>
              <a:t>locations</a:t>
            </a:r>
          </a:p>
        </p:txBody>
      </p:sp>
      <p:grpSp>
        <p:nvGrpSpPr>
          <p:cNvPr id="3" name="object 3"/>
          <p:cNvGrpSpPr/>
          <p:nvPr/>
        </p:nvGrpSpPr>
        <p:grpSpPr>
          <a:xfrm>
            <a:off x="829569" y="2085253"/>
            <a:ext cx="8037671" cy="3664268"/>
            <a:chOff x="1106091" y="1637338"/>
            <a:chExt cx="10716895" cy="4885690"/>
          </a:xfrm>
        </p:grpSpPr>
        <p:pic>
          <p:nvPicPr>
            <p:cNvPr id="4" name="object 4"/>
            <p:cNvPicPr/>
            <p:nvPr/>
          </p:nvPicPr>
          <p:blipFill>
            <a:blip r:embed="rId2" cstate="print"/>
            <a:stretch>
              <a:fillRect/>
            </a:stretch>
          </p:blipFill>
          <p:spPr>
            <a:xfrm>
              <a:off x="10348068" y="6078041"/>
              <a:ext cx="1474607" cy="444446"/>
            </a:xfrm>
            <a:prstGeom prst="rect">
              <a:avLst/>
            </a:prstGeom>
          </p:spPr>
        </p:pic>
        <p:pic>
          <p:nvPicPr>
            <p:cNvPr id="5" name="object 5"/>
            <p:cNvPicPr/>
            <p:nvPr/>
          </p:nvPicPr>
          <p:blipFill>
            <a:blip r:embed="rId3" cstate="print"/>
            <a:stretch>
              <a:fillRect/>
            </a:stretch>
          </p:blipFill>
          <p:spPr>
            <a:xfrm>
              <a:off x="1106091" y="1637338"/>
              <a:ext cx="2867822" cy="1619573"/>
            </a:xfrm>
            <a:prstGeom prst="rect">
              <a:avLst/>
            </a:prstGeom>
          </p:spPr>
        </p:pic>
        <p:pic>
          <p:nvPicPr>
            <p:cNvPr id="6" name="object 6"/>
            <p:cNvPicPr/>
            <p:nvPr/>
          </p:nvPicPr>
          <p:blipFill>
            <a:blip r:embed="rId4" cstate="print"/>
            <a:stretch>
              <a:fillRect/>
            </a:stretch>
          </p:blipFill>
          <p:spPr>
            <a:xfrm>
              <a:off x="4639666" y="1643688"/>
              <a:ext cx="2890456" cy="1632356"/>
            </a:xfrm>
            <a:prstGeom prst="rect">
              <a:avLst/>
            </a:prstGeom>
          </p:spPr>
        </p:pic>
        <p:pic>
          <p:nvPicPr>
            <p:cNvPr id="7" name="object 7"/>
            <p:cNvPicPr/>
            <p:nvPr/>
          </p:nvPicPr>
          <p:blipFill>
            <a:blip r:embed="rId5" cstate="print"/>
            <a:stretch>
              <a:fillRect/>
            </a:stretch>
          </p:blipFill>
          <p:spPr>
            <a:xfrm>
              <a:off x="2872132" y="3940506"/>
              <a:ext cx="2890645" cy="1632464"/>
            </a:xfrm>
            <a:prstGeom prst="rect">
              <a:avLst/>
            </a:prstGeom>
          </p:spPr>
        </p:pic>
        <p:pic>
          <p:nvPicPr>
            <p:cNvPr id="8" name="object 8"/>
            <p:cNvPicPr/>
            <p:nvPr/>
          </p:nvPicPr>
          <p:blipFill>
            <a:blip r:embed="rId6" cstate="print"/>
            <a:stretch>
              <a:fillRect/>
            </a:stretch>
          </p:blipFill>
          <p:spPr>
            <a:xfrm>
              <a:off x="8195863" y="1643688"/>
              <a:ext cx="2890128" cy="1632170"/>
            </a:xfrm>
            <a:prstGeom prst="rect">
              <a:avLst/>
            </a:prstGeom>
          </p:spPr>
        </p:pic>
        <p:pic>
          <p:nvPicPr>
            <p:cNvPr id="9" name="object 9"/>
            <p:cNvPicPr/>
            <p:nvPr/>
          </p:nvPicPr>
          <p:blipFill>
            <a:blip r:embed="rId7" cstate="print"/>
            <a:stretch>
              <a:fillRect/>
            </a:stretch>
          </p:blipFill>
          <p:spPr>
            <a:xfrm>
              <a:off x="6407199" y="3940506"/>
              <a:ext cx="2890568" cy="1632419"/>
            </a:xfrm>
            <a:prstGeom prst="rect">
              <a:avLst/>
            </a:prstGeom>
          </p:spPr>
        </p:pic>
      </p:grpSp>
      <p:sp>
        <p:nvSpPr>
          <p:cNvPr id="10" name="object 10"/>
          <p:cNvSpPr txBox="1"/>
          <p:nvPr/>
        </p:nvSpPr>
        <p:spPr>
          <a:xfrm>
            <a:off x="1672463" y="3370613"/>
            <a:ext cx="465773" cy="159659"/>
          </a:xfrm>
          <a:prstGeom prst="rect">
            <a:avLst/>
          </a:prstGeom>
        </p:spPr>
        <p:txBody>
          <a:bodyPr vert="horz" wrap="square" lIns="0" tIns="9525" rIns="0" bIns="0" rtlCol="0">
            <a:spAutoFit/>
          </a:bodyPr>
          <a:lstStyle/>
          <a:p>
            <a:pPr marL="9525" defTabSz="685800">
              <a:spcBef>
                <a:spcPts val="75"/>
              </a:spcBef>
              <a:buClrTx/>
            </a:pPr>
            <a:r>
              <a:rPr sz="975" b="1" dirty="0">
                <a:solidFill>
                  <a:srgbClr val="151515"/>
                </a:solidFill>
                <a:latin typeface="Calibri"/>
                <a:cs typeface="Calibri"/>
              </a:rPr>
              <a:t>Birch</a:t>
            </a:r>
            <a:r>
              <a:rPr sz="975" b="1" spc="-23" dirty="0">
                <a:solidFill>
                  <a:srgbClr val="151515"/>
                </a:solidFill>
                <a:latin typeface="Calibri"/>
                <a:cs typeface="Calibri"/>
              </a:rPr>
              <a:t> </a:t>
            </a:r>
            <a:r>
              <a:rPr sz="975" b="1" spc="-15" dirty="0">
                <a:solidFill>
                  <a:srgbClr val="151515"/>
                </a:solidFill>
                <a:latin typeface="Calibri"/>
                <a:cs typeface="Calibri"/>
              </a:rPr>
              <a:t>hill</a:t>
            </a:r>
            <a:endParaRPr sz="975">
              <a:solidFill>
                <a:sysClr val="windowText" lastClr="000000"/>
              </a:solidFill>
              <a:latin typeface="Calibri"/>
              <a:cs typeface="Calibri"/>
            </a:endParaRPr>
          </a:p>
        </p:txBody>
      </p:sp>
      <p:sp>
        <p:nvSpPr>
          <p:cNvPr id="15" name="object 15"/>
          <p:cNvSpPr txBox="1"/>
          <p:nvPr/>
        </p:nvSpPr>
        <p:spPr>
          <a:xfrm>
            <a:off x="493295" y="5592682"/>
            <a:ext cx="937260" cy="129203"/>
          </a:xfrm>
          <a:prstGeom prst="rect">
            <a:avLst/>
          </a:prstGeom>
        </p:spPr>
        <p:txBody>
          <a:bodyPr vert="horz" wrap="square" lIns="0" tIns="0" rIns="0" bIns="0" rtlCol="0">
            <a:spAutoFit/>
          </a:bodyPr>
          <a:lstStyle/>
          <a:p>
            <a:pPr marL="9525" defTabSz="685800">
              <a:lnSpc>
                <a:spcPts val="1001"/>
              </a:lnSpc>
              <a:buClrTx/>
            </a:pPr>
            <a:r>
              <a:rPr sz="975" spc="-8" dirty="0">
                <a:solidFill>
                  <a:srgbClr val="D62664"/>
                </a:solidFill>
                <a:latin typeface="Calibri"/>
                <a:cs typeface="Calibri"/>
                <a:hlinkClick r:id="rId8"/>
              </a:rPr>
              <a:t>www.storyy.group</a:t>
            </a:r>
            <a:endParaRPr sz="975">
              <a:solidFill>
                <a:sysClr val="windowText" lastClr="000000"/>
              </a:solidFill>
              <a:latin typeface="Calibri"/>
              <a:cs typeface="Calibri"/>
            </a:endParaRPr>
          </a:p>
        </p:txBody>
      </p:sp>
      <p:sp>
        <p:nvSpPr>
          <p:cNvPr id="11" name="object 11"/>
          <p:cNvSpPr txBox="1"/>
          <p:nvPr/>
        </p:nvSpPr>
        <p:spPr>
          <a:xfrm>
            <a:off x="3985107" y="3370613"/>
            <a:ext cx="1157288" cy="159659"/>
          </a:xfrm>
          <a:prstGeom prst="rect">
            <a:avLst/>
          </a:prstGeom>
        </p:spPr>
        <p:txBody>
          <a:bodyPr vert="horz" wrap="square" lIns="0" tIns="9525" rIns="0" bIns="0" rtlCol="0">
            <a:spAutoFit/>
          </a:bodyPr>
          <a:lstStyle/>
          <a:p>
            <a:pPr marL="9525" defTabSz="685800">
              <a:spcBef>
                <a:spcPts val="75"/>
              </a:spcBef>
              <a:buClrTx/>
            </a:pPr>
            <a:r>
              <a:rPr sz="975" b="1" spc="-8" dirty="0">
                <a:solidFill>
                  <a:srgbClr val="151515"/>
                </a:solidFill>
                <a:latin typeface="Calibri"/>
                <a:cs typeface="Calibri"/>
              </a:rPr>
              <a:t>Easthampstead</a:t>
            </a:r>
            <a:r>
              <a:rPr sz="975" b="1" spc="15" dirty="0">
                <a:solidFill>
                  <a:srgbClr val="151515"/>
                </a:solidFill>
                <a:latin typeface="Calibri"/>
                <a:cs typeface="Calibri"/>
              </a:rPr>
              <a:t> </a:t>
            </a:r>
            <a:r>
              <a:rPr sz="975" b="1" spc="-15" dirty="0">
                <a:solidFill>
                  <a:srgbClr val="151515"/>
                </a:solidFill>
                <a:latin typeface="Calibri"/>
                <a:cs typeface="Calibri"/>
              </a:rPr>
              <a:t>Works</a:t>
            </a:r>
            <a:endParaRPr sz="975">
              <a:solidFill>
                <a:sysClr val="windowText" lastClr="000000"/>
              </a:solidFill>
              <a:latin typeface="Calibri"/>
              <a:cs typeface="Calibri"/>
            </a:endParaRPr>
          </a:p>
        </p:txBody>
      </p:sp>
      <p:sp>
        <p:nvSpPr>
          <p:cNvPr id="12" name="object 12"/>
          <p:cNvSpPr txBox="1"/>
          <p:nvPr/>
        </p:nvSpPr>
        <p:spPr>
          <a:xfrm>
            <a:off x="6974849" y="3370613"/>
            <a:ext cx="511493" cy="159659"/>
          </a:xfrm>
          <a:prstGeom prst="rect">
            <a:avLst/>
          </a:prstGeom>
        </p:spPr>
        <p:txBody>
          <a:bodyPr vert="horz" wrap="square" lIns="0" tIns="9525" rIns="0" bIns="0" rtlCol="0">
            <a:spAutoFit/>
          </a:bodyPr>
          <a:lstStyle/>
          <a:p>
            <a:pPr marL="9525" defTabSz="685800">
              <a:spcBef>
                <a:spcPts val="75"/>
              </a:spcBef>
              <a:buClrTx/>
            </a:pPr>
            <a:r>
              <a:rPr sz="975" b="1" dirty="0">
                <a:solidFill>
                  <a:srgbClr val="151515"/>
                </a:solidFill>
                <a:latin typeface="Calibri"/>
                <a:cs typeface="Calibri"/>
              </a:rPr>
              <a:t>The</a:t>
            </a:r>
            <a:r>
              <a:rPr sz="975" b="1" spc="-8" dirty="0">
                <a:solidFill>
                  <a:srgbClr val="151515"/>
                </a:solidFill>
                <a:latin typeface="Calibri"/>
                <a:cs typeface="Calibri"/>
              </a:rPr>
              <a:t> Pines</a:t>
            </a:r>
            <a:endParaRPr sz="975">
              <a:solidFill>
                <a:sysClr val="windowText" lastClr="000000"/>
              </a:solidFill>
              <a:latin typeface="Calibri"/>
              <a:cs typeface="Calibri"/>
            </a:endParaRPr>
          </a:p>
        </p:txBody>
      </p:sp>
      <p:sp>
        <p:nvSpPr>
          <p:cNvPr id="13" name="object 13"/>
          <p:cNvSpPr txBox="1"/>
          <p:nvPr/>
        </p:nvSpPr>
        <p:spPr>
          <a:xfrm>
            <a:off x="2839146" y="5126008"/>
            <a:ext cx="798195" cy="159659"/>
          </a:xfrm>
          <a:prstGeom prst="rect">
            <a:avLst/>
          </a:prstGeom>
        </p:spPr>
        <p:txBody>
          <a:bodyPr vert="horz" wrap="square" lIns="0" tIns="9525" rIns="0" bIns="0" rtlCol="0">
            <a:spAutoFit/>
          </a:bodyPr>
          <a:lstStyle/>
          <a:p>
            <a:pPr marL="9525" defTabSz="685800">
              <a:spcBef>
                <a:spcPts val="75"/>
              </a:spcBef>
              <a:buClrTx/>
            </a:pPr>
            <a:r>
              <a:rPr sz="975" b="1" spc="-8" dirty="0">
                <a:solidFill>
                  <a:srgbClr val="151515"/>
                </a:solidFill>
                <a:latin typeface="Calibri"/>
                <a:cs typeface="Calibri"/>
              </a:rPr>
              <a:t>Finchampstead</a:t>
            </a:r>
            <a:endParaRPr sz="975">
              <a:solidFill>
                <a:sysClr val="windowText" lastClr="000000"/>
              </a:solidFill>
              <a:latin typeface="Calibri"/>
              <a:cs typeface="Calibri"/>
            </a:endParaRPr>
          </a:p>
        </p:txBody>
      </p:sp>
      <p:sp>
        <p:nvSpPr>
          <p:cNvPr id="14" name="object 14"/>
          <p:cNvSpPr txBox="1"/>
          <p:nvPr/>
        </p:nvSpPr>
        <p:spPr>
          <a:xfrm>
            <a:off x="5620351" y="5126008"/>
            <a:ext cx="538163" cy="159659"/>
          </a:xfrm>
          <a:prstGeom prst="rect">
            <a:avLst/>
          </a:prstGeom>
        </p:spPr>
        <p:txBody>
          <a:bodyPr vert="horz" wrap="square" lIns="0" tIns="9525" rIns="0" bIns="0" rtlCol="0">
            <a:spAutoFit/>
          </a:bodyPr>
          <a:lstStyle/>
          <a:p>
            <a:pPr marL="9525" defTabSz="685800">
              <a:spcBef>
                <a:spcPts val="75"/>
              </a:spcBef>
              <a:buClrTx/>
            </a:pPr>
            <a:r>
              <a:rPr sz="975" b="1" spc="-8" dirty="0">
                <a:solidFill>
                  <a:srgbClr val="151515"/>
                </a:solidFill>
                <a:latin typeface="Calibri"/>
                <a:cs typeface="Calibri"/>
              </a:rPr>
              <a:t>Sandhurst</a:t>
            </a:r>
            <a:endParaRPr sz="975">
              <a:solidFill>
                <a:sysClr val="windowText" lastClr="000000"/>
              </a:solidFill>
              <a:latin typeface="Calibri"/>
              <a:cs typeface="Calibri"/>
            </a:endParaRPr>
          </a:p>
        </p:txBody>
      </p:sp>
      <p:pic>
        <p:nvPicPr>
          <p:cNvPr id="17" name="Picture 16">
            <a:extLst>
              <a:ext uri="{FF2B5EF4-FFF2-40B4-BE49-F238E27FC236}">
                <a16:creationId xmlns:a16="http://schemas.microsoft.com/office/drawing/2014/main" id="{5805C3E9-EE4B-D3C6-20FB-1460A699DB50}"/>
              </a:ext>
            </a:extLst>
          </p:cNvPr>
          <p:cNvPicPr>
            <a:picLocks noChangeAspect="1"/>
          </p:cNvPicPr>
          <p:nvPr/>
        </p:nvPicPr>
        <p:blipFill>
          <a:blip r:embed="rId9"/>
          <a:stretch>
            <a:fillRect/>
          </a:stretch>
        </p:blipFill>
        <p:spPr>
          <a:xfrm>
            <a:off x="0" y="871630"/>
            <a:ext cx="9092381" cy="512167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9910" y="1188721"/>
            <a:ext cx="8204180" cy="586699"/>
          </a:xfrm>
          <a:prstGeom prst="rect">
            <a:avLst/>
          </a:prstGeom>
        </p:spPr>
        <p:txBody>
          <a:bodyPr vert="horz" wrap="square" lIns="0" tIns="9525" rIns="0" bIns="0" rtlCol="0">
            <a:spAutoFit/>
          </a:bodyPr>
          <a:lstStyle/>
          <a:p>
            <a:pPr marL="9525">
              <a:spcBef>
                <a:spcPts val="75"/>
              </a:spcBef>
            </a:pPr>
            <a:r>
              <a:rPr spc="-529" dirty="0"/>
              <a:t>The</a:t>
            </a:r>
            <a:r>
              <a:rPr spc="274" dirty="0"/>
              <a:t> </a:t>
            </a:r>
            <a:r>
              <a:rPr spc="-199" dirty="0"/>
              <a:t>tools</a:t>
            </a:r>
            <a:r>
              <a:rPr spc="-15" dirty="0"/>
              <a:t> </a:t>
            </a:r>
            <a:r>
              <a:rPr spc="-214" dirty="0"/>
              <a:t>to</a:t>
            </a:r>
            <a:r>
              <a:rPr spc="94" dirty="0"/>
              <a:t> </a:t>
            </a:r>
            <a:r>
              <a:rPr spc="-38" dirty="0"/>
              <a:t>write</a:t>
            </a:r>
            <a:r>
              <a:rPr spc="158" dirty="0"/>
              <a:t> </a:t>
            </a:r>
            <a:r>
              <a:rPr spc="-30" dirty="0"/>
              <a:t>their</a:t>
            </a:r>
            <a:r>
              <a:rPr spc="158" dirty="0"/>
              <a:t> </a:t>
            </a:r>
            <a:r>
              <a:rPr spc="-555" dirty="0"/>
              <a:t>own</a:t>
            </a:r>
            <a:r>
              <a:rPr spc="274" dirty="0"/>
              <a:t> </a:t>
            </a:r>
            <a:r>
              <a:rPr spc="-124" dirty="0" err="1"/>
              <a:t>storyy</a:t>
            </a:r>
            <a:endParaRPr spc="-124" dirty="0"/>
          </a:p>
        </p:txBody>
      </p:sp>
      <p:sp>
        <p:nvSpPr>
          <p:cNvPr id="3" name="object 3"/>
          <p:cNvSpPr txBox="1"/>
          <p:nvPr/>
        </p:nvSpPr>
        <p:spPr>
          <a:xfrm>
            <a:off x="470023" y="2582848"/>
            <a:ext cx="2277428" cy="1233223"/>
          </a:xfrm>
          <a:prstGeom prst="rect">
            <a:avLst/>
          </a:prstGeom>
        </p:spPr>
        <p:txBody>
          <a:bodyPr vert="horz" wrap="square" lIns="0" tIns="5715" rIns="0" bIns="0" rtlCol="0">
            <a:spAutoFit/>
          </a:bodyPr>
          <a:lstStyle/>
          <a:p>
            <a:pPr marL="9525" marR="3810" defTabSz="685800">
              <a:lnSpc>
                <a:spcPct val="102600"/>
              </a:lnSpc>
              <a:spcBef>
                <a:spcPts val="45"/>
              </a:spcBef>
              <a:buClrTx/>
            </a:pPr>
            <a:r>
              <a:rPr sz="975" dirty="0">
                <a:solidFill>
                  <a:sysClr val="windowText" lastClr="000000"/>
                </a:solidFill>
              </a:rPr>
              <a:t>Using our</a:t>
            </a:r>
            <a:r>
              <a:rPr sz="975" spc="-4" dirty="0">
                <a:solidFill>
                  <a:sysClr val="windowText" lastClr="000000"/>
                </a:solidFill>
              </a:rPr>
              <a:t> </a:t>
            </a:r>
            <a:r>
              <a:rPr sz="975" dirty="0">
                <a:solidFill>
                  <a:sysClr val="windowText" lastClr="000000"/>
                </a:solidFill>
              </a:rPr>
              <a:t>own experience and in-</a:t>
            </a:r>
            <a:r>
              <a:rPr sz="975" spc="-8" dirty="0">
                <a:solidFill>
                  <a:sysClr val="windowText" lastClr="000000"/>
                </a:solidFill>
              </a:rPr>
              <a:t>depth </a:t>
            </a:r>
            <a:r>
              <a:rPr sz="975" dirty="0">
                <a:solidFill>
                  <a:sysClr val="windowText" lastClr="000000"/>
                </a:solidFill>
              </a:rPr>
              <a:t>research,</a:t>
            </a:r>
            <a:r>
              <a:rPr sz="975" spc="-4" dirty="0">
                <a:solidFill>
                  <a:sysClr val="windowText" lastClr="000000"/>
                </a:solidFill>
              </a:rPr>
              <a:t> </a:t>
            </a:r>
            <a:r>
              <a:rPr sz="975" dirty="0">
                <a:solidFill>
                  <a:sysClr val="windowText" lastClr="000000"/>
                </a:solidFill>
              </a:rPr>
              <a:t>we’ve defined six key </a:t>
            </a:r>
            <a:r>
              <a:rPr sz="975" spc="-8" dirty="0">
                <a:solidFill>
                  <a:sysClr val="windowText" lastClr="000000"/>
                </a:solidFill>
              </a:rPr>
              <a:t>learning </a:t>
            </a:r>
            <a:r>
              <a:rPr sz="975" dirty="0">
                <a:solidFill>
                  <a:sysClr val="windowText" lastClr="000000"/>
                </a:solidFill>
              </a:rPr>
              <a:t>drivers</a:t>
            </a:r>
            <a:r>
              <a:rPr sz="975" spc="-4" dirty="0">
                <a:solidFill>
                  <a:sysClr val="windowText" lastClr="000000"/>
                </a:solidFill>
              </a:rPr>
              <a:t> </a:t>
            </a:r>
            <a:r>
              <a:rPr sz="975" dirty="0">
                <a:solidFill>
                  <a:sysClr val="windowText" lastClr="000000"/>
                </a:solidFill>
              </a:rPr>
              <a:t>that</a:t>
            </a:r>
            <a:r>
              <a:rPr sz="975" spc="-4" dirty="0">
                <a:solidFill>
                  <a:sysClr val="windowText" lastClr="000000"/>
                </a:solidFill>
              </a:rPr>
              <a:t> </a:t>
            </a:r>
            <a:r>
              <a:rPr sz="975" dirty="0">
                <a:solidFill>
                  <a:sysClr val="windowText" lastClr="000000"/>
                </a:solidFill>
              </a:rPr>
              <a:t>make life better</a:t>
            </a:r>
            <a:r>
              <a:rPr sz="975" spc="-4" dirty="0">
                <a:solidFill>
                  <a:sysClr val="windowText" lastClr="000000"/>
                </a:solidFill>
              </a:rPr>
              <a:t> </a:t>
            </a:r>
            <a:r>
              <a:rPr sz="975" dirty="0">
                <a:solidFill>
                  <a:sysClr val="windowText" lastClr="000000"/>
                </a:solidFill>
              </a:rPr>
              <a:t>for</a:t>
            </a:r>
            <a:r>
              <a:rPr sz="975" spc="-4" dirty="0">
                <a:solidFill>
                  <a:sysClr val="windowText" lastClr="000000"/>
                </a:solidFill>
              </a:rPr>
              <a:t> </a:t>
            </a:r>
            <a:r>
              <a:rPr sz="975" spc="-8" dirty="0">
                <a:solidFill>
                  <a:sysClr val="windowText" lastClr="000000"/>
                </a:solidFill>
              </a:rPr>
              <a:t>young </a:t>
            </a:r>
            <a:r>
              <a:rPr sz="975" dirty="0">
                <a:solidFill>
                  <a:sysClr val="windowText" lastClr="000000"/>
                </a:solidFill>
              </a:rPr>
              <a:t>people – improving their</a:t>
            </a:r>
            <a:r>
              <a:rPr sz="975" spc="-4" dirty="0">
                <a:solidFill>
                  <a:sysClr val="windowText" lastClr="000000"/>
                </a:solidFill>
              </a:rPr>
              <a:t> </a:t>
            </a:r>
            <a:r>
              <a:rPr sz="975" spc="-8" dirty="0">
                <a:solidFill>
                  <a:sysClr val="windowText" lastClr="000000"/>
                </a:solidFill>
              </a:rPr>
              <a:t>wellbeing, </a:t>
            </a:r>
            <a:r>
              <a:rPr sz="975" dirty="0">
                <a:solidFill>
                  <a:sysClr val="windowText" lastClr="000000"/>
                </a:solidFill>
              </a:rPr>
              <a:t>confidence and attitude towards </a:t>
            </a:r>
            <a:r>
              <a:rPr sz="975" spc="-8" dirty="0">
                <a:solidFill>
                  <a:sysClr val="windowText" lastClr="000000"/>
                </a:solidFill>
              </a:rPr>
              <a:t>learning.</a:t>
            </a:r>
            <a:endParaRPr sz="975">
              <a:solidFill>
                <a:sysClr val="windowText" lastClr="000000"/>
              </a:solidFill>
            </a:endParaRPr>
          </a:p>
          <a:p>
            <a:pPr defTabSz="685800">
              <a:spcBef>
                <a:spcPts val="34"/>
              </a:spcBef>
              <a:buClrTx/>
            </a:pPr>
            <a:endParaRPr sz="1013">
              <a:solidFill>
                <a:sysClr val="windowText" lastClr="000000"/>
              </a:solidFill>
            </a:endParaRPr>
          </a:p>
          <a:p>
            <a:pPr marL="9525" marR="132398" defTabSz="685800">
              <a:lnSpc>
                <a:spcPct val="102600"/>
              </a:lnSpc>
              <a:buClrTx/>
            </a:pPr>
            <a:r>
              <a:rPr sz="975" spc="-8" dirty="0">
                <a:solidFill>
                  <a:sysClr val="windowText" lastClr="000000"/>
                </a:solidFill>
              </a:rPr>
              <a:t>You’ll</a:t>
            </a:r>
            <a:r>
              <a:rPr sz="975" spc="-11" dirty="0">
                <a:solidFill>
                  <a:sysClr val="windowText" lastClr="000000"/>
                </a:solidFill>
              </a:rPr>
              <a:t> </a:t>
            </a:r>
            <a:r>
              <a:rPr sz="975" dirty="0">
                <a:solidFill>
                  <a:sysClr val="windowText" lastClr="000000"/>
                </a:solidFill>
              </a:rPr>
              <a:t>find</a:t>
            </a:r>
            <a:r>
              <a:rPr sz="975" spc="-8" dirty="0">
                <a:solidFill>
                  <a:sysClr val="windowText" lastClr="000000"/>
                </a:solidFill>
              </a:rPr>
              <a:t> </a:t>
            </a:r>
            <a:r>
              <a:rPr sz="975" dirty="0">
                <a:solidFill>
                  <a:sysClr val="windowText" lastClr="000000"/>
                </a:solidFill>
              </a:rPr>
              <a:t>these</a:t>
            </a:r>
            <a:r>
              <a:rPr sz="975" spc="-11" dirty="0">
                <a:solidFill>
                  <a:sysClr val="windowText" lastClr="000000"/>
                </a:solidFill>
              </a:rPr>
              <a:t> </a:t>
            </a:r>
            <a:r>
              <a:rPr sz="975" dirty="0">
                <a:solidFill>
                  <a:sysClr val="windowText" lastClr="000000"/>
                </a:solidFill>
              </a:rPr>
              <a:t>learning</a:t>
            </a:r>
            <a:r>
              <a:rPr sz="975" spc="-8" dirty="0">
                <a:solidFill>
                  <a:sysClr val="windowText" lastClr="000000"/>
                </a:solidFill>
              </a:rPr>
              <a:t> </a:t>
            </a:r>
            <a:r>
              <a:rPr sz="975" dirty="0">
                <a:solidFill>
                  <a:sysClr val="windowText" lastClr="000000"/>
                </a:solidFill>
              </a:rPr>
              <a:t>drivers</a:t>
            </a:r>
            <a:r>
              <a:rPr sz="975" spc="-11" dirty="0">
                <a:solidFill>
                  <a:sysClr val="windowText" lastClr="000000"/>
                </a:solidFill>
              </a:rPr>
              <a:t> </a:t>
            </a:r>
            <a:r>
              <a:rPr sz="975" spc="-8" dirty="0">
                <a:solidFill>
                  <a:sysClr val="windowText" lastClr="000000"/>
                </a:solidFill>
              </a:rPr>
              <a:t>rooted </a:t>
            </a:r>
            <a:r>
              <a:rPr sz="975" dirty="0">
                <a:solidFill>
                  <a:sysClr val="windowText" lastClr="000000"/>
                </a:solidFill>
              </a:rPr>
              <a:t>into each of</a:t>
            </a:r>
            <a:r>
              <a:rPr sz="975" spc="-4" dirty="0">
                <a:solidFill>
                  <a:sysClr val="windowText" lastClr="000000"/>
                </a:solidFill>
              </a:rPr>
              <a:t> </a:t>
            </a:r>
            <a:r>
              <a:rPr sz="975" dirty="0">
                <a:solidFill>
                  <a:sysClr val="windowText" lastClr="000000"/>
                </a:solidFill>
              </a:rPr>
              <a:t>our</a:t>
            </a:r>
            <a:r>
              <a:rPr sz="975" spc="-4" dirty="0">
                <a:solidFill>
                  <a:sysClr val="windowText" lastClr="000000"/>
                </a:solidFill>
              </a:rPr>
              <a:t> </a:t>
            </a:r>
            <a:r>
              <a:rPr sz="975" spc="-8" dirty="0">
                <a:solidFill>
                  <a:sysClr val="windowText" lastClr="000000"/>
                </a:solidFill>
              </a:rPr>
              <a:t>services.</a:t>
            </a:r>
            <a:endParaRPr sz="975">
              <a:solidFill>
                <a:sysClr val="windowText" lastClr="000000"/>
              </a:solidFill>
            </a:endParaRPr>
          </a:p>
        </p:txBody>
      </p:sp>
      <p:grpSp>
        <p:nvGrpSpPr>
          <p:cNvPr id="4" name="object 4"/>
          <p:cNvGrpSpPr/>
          <p:nvPr/>
        </p:nvGrpSpPr>
        <p:grpSpPr>
          <a:xfrm>
            <a:off x="3529419" y="2533338"/>
            <a:ext cx="5337810" cy="3216116"/>
            <a:chOff x="4705892" y="2234783"/>
            <a:chExt cx="7117080" cy="4288155"/>
          </a:xfrm>
        </p:grpSpPr>
        <p:pic>
          <p:nvPicPr>
            <p:cNvPr id="5" name="object 5"/>
            <p:cNvPicPr/>
            <p:nvPr/>
          </p:nvPicPr>
          <p:blipFill>
            <a:blip r:embed="rId2" cstate="print"/>
            <a:stretch>
              <a:fillRect/>
            </a:stretch>
          </p:blipFill>
          <p:spPr>
            <a:xfrm>
              <a:off x="4705892" y="2234783"/>
              <a:ext cx="6919648" cy="2865166"/>
            </a:xfrm>
            <a:prstGeom prst="rect">
              <a:avLst/>
            </a:prstGeom>
          </p:spPr>
        </p:pic>
        <p:pic>
          <p:nvPicPr>
            <p:cNvPr id="6" name="object 6"/>
            <p:cNvPicPr/>
            <p:nvPr/>
          </p:nvPicPr>
          <p:blipFill>
            <a:blip r:embed="rId3" cstate="print"/>
            <a:stretch>
              <a:fillRect/>
            </a:stretch>
          </p:blipFill>
          <p:spPr>
            <a:xfrm>
              <a:off x="10348067" y="6078041"/>
              <a:ext cx="1474607" cy="444446"/>
            </a:xfrm>
            <a:prstGeom prst="rect">
              <a:avLst/>
            </a:prstGeom>
          </p:spPr>
        </p:pic>
      </p:grpSp>
      <p:sp>
        <p:nvSpPr>
          <p:cNvPr id="7" name="object 7"/>
          <p:cNvSpPr txBox="1"/>
          <p:nvPr/>
        </p:nvSpPr>
        <p:spPr>
          <a:xfrm>
            <a:off x="493295" y="5592682"/>
            <a:ext cx="937260" cy="129203"/>
          </a:xfrm>
          <a:prstGeom prst="rect">
            <a:avLst/>
          </a:prstGeom>
        </p:spPr>
        <p:txBody>
          <a:bodyPr vert="horz" wrap="square" lIns="0" tIns="0" rIns="0" bIns="0" rtlCol="0">
            <a:spAutoFit/>
          </a:bodyPr>
          <a:lstStyle/>
          <a:p>
            <a:pPr marL="9525" defTabSz="685800">
              <a:lnSpc>
                <a:spcPts val="1001"/>
              </a:lnSpc>
              <a:buClrTx/>
            </a:pPr>
            <a:r>
              <a:rPr sz="975" spc="-8" dirty="0">
                <a:solidFill>
                  <a:srgbClr val="D62664"/>
                </a:solidFill>
                <a:latin typeface="Calibri"/>
                <a:cs typeface="Calibri"/>
                <a:hlinkClick r:id="rId4"/>
              </a:rPr>
              <a:t>www.storyy.group</a:t>
            </a:r>
            <a:endParaRPr sz="975">
              <a:solidFill>
                <a:sysClr val="windowText" lastClr="000000"/>
              </a:solidFill>
              <a:latin typeface="Calibri"/>
              <a:cs typeface="Calibri"/>
            </a:endParaRPr>
          </a:p>
        </p:txBody>
      </p:sp>
      <p:pic>
        <p:nvPicPr>
          <p:cNvPr id="9" name="Picture 8">
            <a:extLst>
              <a:ext uri="{FF2B5EF4-FFF2-40B4-BE49-F238E27FC236}">
                <a16:creationId xmlns:a16="http://schemas.microsoft.com/office/drawing/2014/main" id="{4DDB6C53-CF2A-3FB3-BFDC-9028B7B3E8A6}"/>
              </a:ext>
            </a:extLst>
          </p:cNvPr>
          <p:cNvPicPr>
            <a:picLocks noChangeAspect="1"/>
          </p:cNvPicPr>
          <p:nvPr/>
        </p:nvPicPr>
        <p:blipFill>
          <a:blip r:embed="rId5"/>
          <a:stretch>
            <a:fillRect/>
          </a:stretch>
        </p:blipFill>
        <p:spPr>
          <a:xfrm>
            <a:off x="0" y="857250"/>
            <a:ext cx="9144000" cy="513235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088868" y="857250"/>
            <a:ext cx="5055394" cy="5143500"/>
          </a:xfrm>
          <a:custGeom>
            <a:avLst/>
            <a:gdLst/>
            <a:ahLst/>
            <a:cxnLst/>
            <a:rect l="l" t="t" r="r" b="b"/>
            <a:pathLst>
              <a:path w="6740525" h="6858000">
                <a:moveTo>
                  <a:pt x="0" y="6858000"/>
                </a:moveTo>
                <a:lnTo>
                  <a:pt x="6740175" y="6858000"/>
                </a:lnTo>
                <a:lnTo>
                  <a:pt x="6740175" y="0"/>
                </a:lnTo>
                <a:lnTo>
                  <a:pt x="0" y="0"/>
                </a:lnTo>
                <a:lnTo>
                  <a:pt x="0" y="6858000"/>
                </a:lnTo>
                <a:close/>
              </a:path>
            </a:pathLst>
          </a:custGeom>
          <a:solidFill>
            <a:srgbClr val="D41E5E"/>
          </a:solidFill>
        </p:spPr>
        <p:txBody>
          <a:bodyPr wrap="square" lIns="0" tIns="0" rIns="0" bIns="0" rtlCol="0"/>
          <a:lstStyle/>
          <a:p>
            <a:pPr defTabSz="685800">
              <a:buClrTx/>
            </a:pPr>
            <a:endParaRPr sz="1350">
              <a:solidFill>
                <a:sysClr val="windowText" lastClr="000000"/>
              </a:solidFill>
            </a:endParaRPr>
          </a:p>
        </p:txBody>
      </p:sp>
      <p:grpSp>
        <p:nvGrpSpPr>
          <p:cNvPr id="3" name="object 3"/>
          <p:cNvGrpSpPr/>
          <p:nvPr/>
        </p:nvGrpSpPr>
        <p:grpSpPr>
          <a:xfrm>
            <a:off x="4773184" y="1247773"/>
            <a:ext cx="3898583" cy="3900488"/>
            <a:chOff x="6364245" y="520698"/>
            <a:chExt cx="5198110" cy="5200650"/>
          </a:xfrm>
        </p:grpSpPr>
        <p:pic>
          <p:nvPicPr>
            <p:cNvPr id="4" name="object 4"/>
            <p:cNvPicPr/>
            <p:nvPr/>
          </p:nvPicPr>
          <p:blipFill>
            <a:blip r:embed="rId2" cstate="print"/>
            <a:stretch>
              <a:fillRect/>
            </a:stretch>
          </p:blipFill>
          <p:spPr>
            <a:xfrm>
              <a:off x="6364245" y="520698"/>
              <a:ext cx="3262111" cy="4235450"/>
            </a:xfrm>
            <a:prstGeom prst="rect">
              <a:avLst/>
            </a:prstGeom>
          </p:spPr>
        </p:pic>
        <p:pic>
          <p:nvPicPr>
            <p:cNvPr id="5" name="object 5"/>
            <p:cNvPicPr/>
            <p:nvPr/>
          </p:nvPicPr>
          <p:blipFill>
            <a:blip r:embed="rId3" cstate="print"/>
            <a:stretch>
              <a:fillRect/>
            </a:stretch>
          </p:blipFill>
          <p:spPr>
            <a:xfrm>
              <a:off x="6491270" y="584198"/>
              <a:ext cx="3008061" cy="3981321"/>
            </a:xfrm>
            <a:prstGeom prst="rect">
              <a:avLst/>
            </a:prstGeom>
          </p:spPr>
        </p:pic>
        <p:pic>
          <p:nvPicPr>
            <p:cNvPr id="6" name="object 6"/>
            <p:cNvPicPr/>
            <p:nvPr/>
          </p:nvPicPr>
          <p:blipFill>
            <a:blip r:embed="rId4" cstate="print"/>
            <a:stretch>
              <a:fillRect/>
            </a:stretch>
          </p:blipFill>
          <p:spPr>
            <a:xfrm>
              <a:off x="7837902" y="3311153"/>
              <a:ext cx="3724381" cy="2410023"/>
            </a:xfrm>
            <a:prstGeom prst="rect">
              <a:avLst/>
            </a:prstGeom>
          </p:spPr>
        </p:pic>
        <p:pic>
          <p:nvPicPr>
            <p:cNvPr id="7" name="object 7"/>
            <p:cNvPicPr/>
            <p:nvPr/>
          </p:nvPicPr>
          <p:blipFill>
            <a:blip r:embed="rId5" cstate="print"/>
            <a:stretch>
              <a:fillRect/>
            </a:stretch>
          </p:blipFill>
          <p:spPr>
            <a:xfrm>
              <a:off x="7981119" y="3374654"/>
              <a:ext cx="3454165" cy="2156021"/>
            </a:xfrm>
            <a:prstGeom prst="rect">
              <a:avLst/>
            </a:prstGeom>
          </p:spPr>
        </p:pic>
      </p:grpSp>
      <p:sp>
        <p:nvSpPr>
          <p:cNvPr id="8" name="object 8"/>
          <p:cNvSpPr txBox="1">
            <a:spLocks noGrp="1"/>
          </p:cNvSpPr>
          <p:nvPr>
            <p:ph type="title"/>
          </p:nvPr>
        </p:nvSpPr>
        <p:spPr>
          <a:xfrm>
            <a:off x="469910" y="1188721"/>
            <a:ext cx="8204180" cy="586699"/>
          </a:xfrm>
          <a:prstGeom prst="rect">
            <a:avLst/>
          </a:prstGeom>
        </p:spPr>
        <p:txBody>
          <a:bodyPr vert="horz" wrap="square" lIns="0" tIns="9525" rIns="0" bIns="0" rtlCol="0">
            <a:spAutoFit/>
          </a:bodyPr>
          <a:lstStyle/>
          <a:p>
            <a:pPr marL="9525">
              <a:spcBef>
                <a:spcPts val="75"/>
              </a:spcBef>
            </a:pPr>
            <a:r>
              <a:rPr spc="-146" dirty="0"/>
              <a:t>Referrals</a:t>
            </a:r>
          </a:p>
        </p:txBody>
      </p:sp>
      <p:sp>
        <p:nvSpPr>
          <p:cNvPr id="9" name="object 9"/>
          <p:cNvSpPr txBox="1"/>
          <p:nvPr/>
        </p:nvSpPr>
        <p:spPr>
          <a:xfrm>
            <a:off x="470023" y="2553041"/>
            <a:ext cx="2346960" cy="1222964"/>
          </a:xfrm>
          <a:prstGeom prst="rect">
            <a:avLst/>
          </a:prstGeom>
        </p:spPr>
        <p:txBody>
          <a:bodyPr vert="horz" wrap="square" lIns="0" tIns="5715" rIns="0" bIns="0" rtlCol="0">
            <a:spAutoFit/>
          </a:bodyPr>
          <a:lstStyle/>
          <a:p>
            <a:pPr marL="9525" marR="3810" defTabSz="685800">
              <a:lnSpc>
                <a:spcPct val="102600"/>
              </a:lnSpc>
              <a:spcBef>
                <a:spcPts val="45"/>
              </a:spcBef>
              <a:buClrTx/>
            </a:pPr>
            <a:r>
              <a:rPr sz="975" dirty="0">
                <a:solidFill>
                  <a:sysClr val="windowText" lastClr="000000"/>
                </a:solidFill>
                <a:latin typeface="Calibri"/>
                <a:cs typeface="Calibri"/>
              </a:rPr>
              <a:t>If</a:t>
            </a:r>
            <a:r>
              <a:rPr sz="975" spc="-23" dirty="0">
                <a:solidFill>
                  <a:sysClr val="windowText" lastClr="000000"/>
                </a:solidFill>
                <a:latin typeface="Calibri"/>
                <a:cs typeface="Calibri"/>
              </a:rPr>
              <a:t> </a:t>
            </a:r>
            <a:r>
              <a:rPr sz="975" dirty="0">
                <a:solidFill>
                  <a:sysClr val="windowText" lastClr="000000"/>
                </a:solidFill>
                <a:latin typeface="Calibri"/>
                <a:cs typeface="Calibri"/>
              </a:rPr>
              <a:t>you</a:t>
            </a:r>
            <a:r>
              <a:rPr sz="975" spc="-15" dirty="0">
                <a:solidFill>
                  <a:sysClr val="windowText" lastClr="000000"/>
                </a:solidFill>
                <a:latin typeface="Calibri"/>
                <a:cs typeface="Calibri"/>
              </a:rPr>
              <a:t> </a:t>
            </a:r>
            <a:r>
              <a:rPr sz="975" dirty="0">
                <a:solidFill>
                  <a:sysClr val="windowText" lastClr="000000"/>
                </a:solidFill>
                <a:latin typeface="Calibri"/>
                <a:cs typeface="Calibri"/>
              </a:rPr>
              <a:t>have</a:t>
            </a:r>
            <a:r>
              <a:rPr sz="975" spc="-15" dirty="0">
                <a:solidFill>
                  <a:sysClr val="windowText" lastClr="000000"/>
                </a:solidFill>
                <a:latin typeface="Calibri"/>
                <a:cs typeface="Calibri"/>
              </a:rPr>
              <a:t> </a:t>
            </a:r>
            <a:r>
              <a:rPr sz="975" dirty="0">
                <a:solidFill>
                  <a:sysClr val="windowText" lastClr="000000"/>
                </a:solidFill>
                <a:latin typeface="Calibri"/>
                <a:cs typeface="Calibri"/>
              </a:rPr>
              <a:t>a</a:t>
            </a:r>
            <a:r>
              <a:rPr sz="975" spc="-11" dirty="0">
                <a:solidFill>
                  <a:sysClr val="windowText" lastClr="000000"/>
                </a:solidFill>
                <a:latin typeface="Calibri"/>
                <a:cs typeface="Calibri"/>
              </a:rPr>
              <a:t> </a:t>
            </a:r>
            <a:r>
              <a:rPr sz="975" spc="-8" dirty="0">
                <a:solidFill>
                  <a:sysClr val="windowText" lastClr="000000"/>
                </a:solidFill>
                <a:latin typeface="Calibri"/>
                <a:cs typeface="Calibri"/>
              </a:rPr>
              <a:t>referral</a:t>
            </a:r>
            <a:r>
              <a:rPr sz="975" spc="-15" dirty="0">
                <a:solidFill>
                  <a:sysClr val="windowText" lastClr="000000"/>
                </a:solidFill>
                <a:latin typeface="Calibri"/>
                <a:cs typeface="Calibri"/>
              </a:rPr>
              <a:t> </a:t>
            </a:r>
            <a:r>
              <a:rPr sz="975" dirty="0">
                <a:solidFill>
                  <a:sysClr val="windowText" lastClr="000000"/>
                </a:solidFill>
                <a:latin typeface="Calibri"/>
                <a:cs typeface="Calibri"/>
              </a:rPr>
              <a:t>or</a:t>
            </a:r>
            <a:r>
              <a:rPr sz="975" spc="-15" dirty="0">
                <a:solidFill>
                  <a:sysClr val="windowText" lastClr="000000"/>
                </a:solidFill>
                <a:latin typeface="Calibri"/>
                <a:cs typeface="Calibri"/>
              </a:rPr>
              <a:t> </a:t>
            </a:r>
            <a:r>
              <a:rPr sz="975" dirty="0">
                <a:solidFill>
                  <a:sysClr val="windowText" lastClr="000000"/>
                </a:solidFill>
                <a:latin typeface="Calibri"/>
                <a:cs typeface="Calibri"/>
              </a:rPr>
              <a:t>would</a:t>
            </a:r>
            <a:r>
              <a:rPr sz="975" spc="-11" dirty="0">
                <a:solidFill>
                  <a:sysClr val="windowText" lastClr="000000"/>
                </a:solidFill>
                <a:latin typeface="Calibri"/>
                <a:cs typeface="Calibri"/>
              </a:rPr>
              <a:t> </a:t>
            </a:r>
            <a:r>
              <a:rPr sz="975" dirty="0">
                <a:solidFill>
                  <a:sysClr val="windowText" lastClr="000000"/>
                </a:solidFill>
                <a:latin typeface="Calibri"/>
                <a:cs typeface="Calibri"/>
              </a:rPr>
              <a:t>like</a:t>
            </a:r>
            <a:r>
              <a:rPr sz="975" spc="-15" dirty="0">
                <a:solidFill>
                  <a:sysClr val="windowText" lastClr="000000"/>
                </a:solidFill>
                <a:latin typeface="Calibri"/>
                <a:cs typeface="Calibri"/>
              </a:rPr>
              <a:t> </a:t>
            </a:r>
            <a:r>
              <a:rPr sz="975" dirty="0">
                <a:solidFill>
                  <a:sysClr val="windowText" lastClr="000000"/>
                </a:solidFill>
                <a:latin typeface="Calibri"/>
                <a:cs typeface="Calibri"/>
              </a:rPr>
              <a:t>to</a:t>
            </a:r>
            <a:r>
              <a:rPr sz="975" spc="-15" dirty="0">
                <a:solidFill>
                  <a:sysClr val="windowText" lastClr="000000"/>
                </a:solidFill>
                <a:latin typeface="Calibri"/>
                <a:cs typeface="Calibri"/>
              </a:rPr>
              <a:t> </a:t>
            </a:r>
            <a:r>
              <a:rPr sz="975" dirty="0">
                <a:solidFill>
                  <a:sysClr val="windowText" lastClr="000000"/>
                </a:solidFill>
                <a:latin typeface="Calibri"/>
                <a:cs typeface="Calibri"/>
              </a:rPr>
              <a:t>chat</a:t>
            </a:r>
            <a:r>
              <a:rPr sz="975" spc="-11" dirty="0">
                <a:solidFill>
                  <a:sysClr val="windowText" lastClr="000000"/>
                </a:solidFill>
                <a:latin typeface="Calibri"/>
                <a:cs typeface="Calibri"/>
              </a:rPr>
              <a:t> </a:t>
            </a:r>
            <a:r>
              <a:rPr sz="975" spc="-19" dirty="0">
                <a:solidFill>
                  <a:sysClr val="windowText" lastClr="000000"/>
                </a:solidFill>
                <a:latin typeface="Calibri"/>
                <a:cs typeface="Calibri"/>
              </a:rPr>
              <a:t>to </a:t>
            </a:r>
            <a:r>
              <a:rPr sz="975" dirty="0">
                <a:solidFill>
                  <a:sysClr val="windowText" lastClr="000000"/>
                </a:solidFill>
                <a:latin typeface="Calibri"/>
                <a:cs typeface="Calibri"/>
              </a:rPr>
              <a:t>us</a:t>
            </a:r>
            <a:r>
              <a:rPr sz="975" spc="-11" dirty="0">
                <a:solidFill>
                  <a:sysClr val="windowText" lastClr="000000"/>
                </a:solidFill>
                <a:latin typeface="Calibri"/>
                <a:cs typeface="Calibri"/>
              </a:rPr>
              <a:t> </a:t>
            </a:r>
            <a:r>
              <a:rPr sz="975" dirty="0">
                <a:solidFill>
                  <a:sysClr val="windowText" lastClr="000000"/>
                </a:solidFill>
                <a:latin typeface="Calibri"/>
                <a:cs typeface="Calibri"/>
              </a:rPr>
              <a:t>about</a:t>
            </a:r>
            <a:r>
              <a:rPr sz="975" spc="-11" dirty="0">
                <a:solidFill>
                  <a:sysClr val="windowText" lastClr="000000"/>
                </a:solidFill>
                <a:latin typeface="Calibri"/>
                <a:cs typeface="Calibri"/>
              </a:rPr>
              <a:t> </a:t>
            </a:r>
            <a:r>
              <a:rPr sz="975" dirty="0">
                <a:solidFill>
                  <a:sysClr val="windowText" lastClr="000000"/>
                </a:solidFill>
                <a:latin typeface="Calibri"/>
                <a:cs typeface="Calibri"/>
              </a:rPr>
              <a:t>a</a:t>
            </a:r>
            <a:r>
              <a:rPr sz="975" spc="-8" dirty="0">
                <a:solidFill>
                  <a:sysClr val="windowText" lastClr="000000"/>
                </a:solidFill>
                <a:latin typeface="Calibri"/>
                <a:cs typeface="Calibri"/>
              </a:rPr>
              <a:t> </a:t>
            </a:r>
            <a:r>
              <a:rPr sz="975" dirty="0">
                <a:solidFill>
                  <a:sysClr val="windowText" lastClr="000000"/>
                </a:solidFill>
                <a:latin typeface="Calibri"/>
                <a:cs typeface="Calibri"/>
              </a:rPr>
              <a:t>young</a:t>
            </a:r>
            <a:r>
              <a:rPr sz="975" spc="-11" dirty="0">
                <a:solidFill>
                  <a:sysClr val="windowText" lastClr="000000"/>
                </a:solidFill>
                <a:latin typeface="Calibri"/>
                <a:cs typeface="Calibri"/>
              </a:rPr>
              <a:t> </a:t>
            </a:r>
            <a:r>
              <a:rPr sz="975" dirty="0">
                <a:solidFill>
                  <a:sysClr val="windowText" lastClr="000000"/>
                </a:solidFill>
                <a:latin typeface="Calibri"/>
                <a:cs typeface="Calibri"/>
              </a:rPr>
              <a:t>person</a:t>
            </a:r>
            <a:r>
              <a:rPr sz="975" spc="-11" dirty="0">
                <a:solidFill>
                  <a:sysClr val="windowText" lastClr="000000"/>
                </a:solidFill>
                <a:latin typeface="Calibri"/>
                <a:cs typeface="Calibri"/>
              </a:rPr>
              <a:t> </a:t>
            </a:r>
            <a:r>
              <a:rPr sz="975" dirty="0">
                <a:solidFill>
                  <a:sysClr val="windowText" lastClr="000000"/>
                </a:solidFill>
                <a:latin typeface="Calibri"/>
                <a:cs typeface="Calibri"/>
              </a:rPr>
              <a:t>in</a:t>
            </a:r>
            <a:r>
              <a:rPr sz="975" spc="-8" dirty="0">
                <a:solidFill>
                  <a:sysClr val="windowText" lastClr="000000"/>
                </a:solidFill>
                <a:latin typeface="Calibri"/>
                <a:cs typeface="Calibri"/>
              </a:rPr>
              <a:t> </a:t>
            </a:r>
            <a:r>
              <a:rPr sz="975" dirty="0">
                <a:solidFill>
                  <a:sysClr val="windowText" lastClr="000000"/>
                </a:solidFill>
                <a:latin typeface="Calibri"/>
                <a:cs typeface="Calibri"/>
              </a:rPr>
              <a:t>your</a:t>
            </a:r>
            <a:r>
              <a:rPr sz="975" spc="-11" dirty="0">
                <a:solidFill>
                  <a:sysClr val="windowText" lastClr="000000"/>
                </a:solidFill>
                <a:latin typeface="Calibri"/>
                <a:cs typeface="Calibri"/>
              </a:rPr>
              <a:t> </a:t>
            </a:r>
            <a:r>
              <a:rPr sz="975" dirty="0">
                <a:solidFill>
                  <a:sysClr val="windowText" lastClr="000000"/>
                </a:solidFill>
                <a:latin typeface="Calibri"/>
                <a:cs typeface="Calibri"/>
              </a:rPr>
              <a:t>care</a:t>
            </a:r>
            <a:r>
              <a:rPr sz="975" spc="-11" dirty="0">
                <a:solidFill>
                  <a:sysClr val="windowText" lastClr="000000"/>
                </a:solidFill>
                <a:latin typeface="Calibri"/>
                <a:cs typeface="Calibri"/>
              </a:rPr>
              <a:t> </a:t>
            </a:r>
            <a:r>
              <a:rPr sz="975" dirty="0">
                <a:solidFill>
                  <a:sysClr val="windowText" lastClr="000000"/>
                </a:solidFill>
                <a:latin typeface="Calibri"/>
                <a:cs typeface="Calibri"/>
              </a:rPr>
              <a:t>then</a:t>
            </a:r>
            <a:r>
              <a:rPr sz="975" spc="-8" dirty="0">
                <a:solidFill>
                  <a:sysClr val="windowText" lastClr="000000"/>
                </a:solidFill>
                <a:latin typeface="Calibri"/>
                <a:cs typeface="Calibri"/>
              </a:rPr>
              <a:t> </a:t>
            </a:r>
            <a:r>
              <a:rPr sz="975" spc="-15" dirty="0">
                <a:solidFill>
                  <a:sysClr val="windowText" lastClr="000000"/>
                </a:solidFill>
                <a:latin typeface="Calibri"/>
                <a:cs typeface="Calibri"/>
              </a:rPr>
              <a:t>this </a:t>
            </a:r>
            <a:r>
              <a:rPr sz="975" dirty="0">
                <a:solidFill>
                  <a:sysClr val="windowText" lastClr="000000"/>
                </a:solidFill>
                <a:latin typeface="Calibri"/>
                <a:cs typeface="Calibri"/>
              </a:rPr>
              <a:t>is</a:t>
            </a:r>
            <a:r>
              <a:rPr sz="975" spc="-4" dirty="0">
                <a:solidFill>
                  <a:sysClr val="windowText" lastClr="000000"/>
                </a:solidFill>
                <a:latin typeface="Calibri"/>
                <a:cs typeface="Calibri"/>
              </a:rPr>
              <a:t> </a:t>
            </a:r>
            <a:r>
              <a:rPr sz="975" dirty="0">
                <a:solidFill>
                  <a:sysClr val="windowText" lastClr="000000"/>
                </a:solidFill>
                <a:latin typeface="Calibri"/>
                <a:cs typeface="Calibri"/>
              </a:rPr>
              <a:t>the</a:t>
            </a:r>
            <a:r>
              <a:rPr sz="975" spc="-4" dirty="0">
                <a:solidFill>
                  <a:sysClr val="windowText" lastClr="000000"/>
                </a:solidFill>
                <a:latin typeface="Calibri"/>
                <a:cs typeface="Calibri"/>
              </a:rPr>
              <a:t> </a:t>
            </a:r>
            <a:r>
              <a:rPr sz="975" dirty="0">
                <a:solidFill>
                  <a:sysClr val="windowText" lastClr="000000"/>
                </a:solidFill>
                <a:latin typeface="Calibri"/>
                <a:cs typeface="Calibri"/>
              </a:rPr>
              <a:t>place</a:t>
            </a:r>
            <a:r>
              <a:rPr sz="975" spc="-4" dirty="0">
                <a:solidFill>
                  <a:sysClr val="windowText" lastClr="000000"/>
                </a:solidFill>
                <a:latin typeface="Calibri"/>
                <a:cs typeface="Calibri"/>
              </a:rPr>
              <a:t> </a:t>
            </a:r>
            <a:r>
              <a:rPr sz="975" dirty="0">
                <a:solidFill>
                  <a:sysClr val="windowText" lastClr="000000"/>
                </a:solidFill>
                <a:latin typeface="Calibri"/>
                <a:cs typeface="Calibri"/>
              </a:rPr>
              <a:t>to</a:t>
            </a:r>
            <a:r>
              <a:rPr sz="975" spc="-4" dirty="0">
                <a:solidFill>
                  <a:sysClr val="windowText" lastClr="000000"/>
                </a:solidFill>
                <a:latin typeface="Calibri"/>
                <a:cs typeface="Calibri"/>
              </a:rPr>
              <a:t> </a:t>
            </a:r>
            <a:r>
              <a:rPr sz="975" spc="-8" dirty="0">
                <a:solidFill>
                  <a:sysClr val="windowText" lastClr="000000"/>
                </a:solidFill>
                <a:latin typeface="Calibri"/>
                <a:cs typeface="Calibri"/>
              </a:rPr>
              <a:t>start:</a:t>
            </a:r>
            <a:endParaRPr sz="975">
              <a:solidFill>
                <a:sysClr val="windowText" lastClr="000000"/>
              </a:solidFill>
              <a:latin typeface="Calibri"/>
              <a:cs typeface="Calibri"/>
            </a:endParaRPr>
          </a:p>
          <a:p>
            <a:pPr defTabSz="685800">
              <a:spcBef>
                <a:spcPts val="38"/>
              </a:spcBef>
              <a:buClrTx/>
            </a:pPr>
            <a:endParaRPr sz="975">
              <a:solidFill>
                <a:sysClr val="windowText" lastClr="000000"/>
              </a:solidFill>
              <a:latin typeface="Calibri"/>
              <a:cs typeface="Calibri"/>
            </a:endParaRPr>
          </a:p>
          <a:p>
            <a:pPr marL="9525" defTabSz="685800">
              <a:buClrTx/>
            </a:pPr>
            <a:r>
              <a:rPr sz="975" b="1" spc="-8" dirty="0">
                <a:solidFill>
                  <a:srgbClr val="D41D5E"/>
                </a:solidFill>
                <a:latin typeface="Calibri"/>
                <a:cs typeface="Calibri"/>
                <a:hlinkClick r:id="rId6"/>
              </a:rPr>
              <a:t>www.storyy.group/referral</a:t>
            </a:r>
            <a:endParaRPr sz="975">
              <a:solidFill>
                <a:sysClr val="windowText" lastClr="000000"/>
              </a:solidFill>
              <a:latin typeface="Calibri"/>
              <a:cs typeface="Calibri"/>
            </a:endParaRPr>
          </a:p>
          <a:p>
            <a:pPr defTabSz="685800">
              <a:spcBef>
                <a:spcPts val="11"/>
              </a:spcBef>
              <a:buClrTx/>
            </a:pPr>
            <a:endParaRPr sz="975">
              <a:solidFill>
                <a:sysClr val="windowText" lastClr="000000"/>
              </a:solidFill>
              <a:latin typeface="Calibri"/>
              <a:cs typeface="Calibri"/>
            </a:endParaRPr>
          </a:p>
          <a:p>
            <a:pPr marL="9525" marR="228600" defTabSz="685800">
              <a:lnSpc>
                <a:spcPct val="102600"/>
              </a:lnSpc>
              <a:buClrTx/>
            </a:pPr>
            <a:r>
              <a:rPr sz="975" spc="-8" dirty="0">
                <a:solidFill>
                  <a:sysClr val="windowText" lastClr="000000"/>
                </a:solidFill>
                <a:latin typeface="Calibri"/>
                <a:cs typeface="Calibri"/>
              </a:rPr>
              <a:t>Alternatively,</a:t>
            </a:r>
            <a:r>
              <a:rPr sz="975" spc="-19" dirty="0">
                <a:solidFill>
                  <a:sysClr val="windowText" lastClr="000000"/>
                </a:solidFill>
                <a:latin typeface="Calibri"/>
                <a:cs typeface="Calibri"/>
              </a:rPr>
              <a:t> </a:t>
            </a:r>
            <a:r>
              <a:rPr sz="975" dirty="0">
                <a:solidFill>
                  <a:sysClr val="windowText" lastClr="000000"/>
                </a:solidFill>
                <a:latin typeface="Calibri"/>
                <a:cs typeface="Calibri"/>
              </a:rPr>
              <a:t>feel</a:t>
            </a:r>
            <a:r>
              <a:rPr sz="975" spc="-8" dirty="0">
                <a:solidFill>
                  <a:sysClr val="windowText" lastClr="000000"/>
                </a:solidFill>
                <a:latin typeface="Calibri"/>
                <a:cs typeface="Calibri"/>
              </a:rPr>
              <a:t> </a:t>
            </a:r>
            <a:r>
              <a:rPr sz="975" dirty="0">
                <a:solidFill>
                  <a:sysClr val="windowText" lastClr="000000"/>
                </a:solidFill>
                <a:latin typeface="Calibri"/>
                <a:cs typeface="Calibri"/>
              </a:rPr>
              <a:t>free</a:t>
            </a:r>
            <a:r>
              <a:rPr sz="975" spc="-11" dirty="0">
                <a:solidFill>
                  <a:sysClr val="windowText" lastClr="000000"/>
                </a:solidFill>
                <a:latin typeface="Calibri"/>
                <a:cs typeface="Calibri"/>
              </a:rPr>
              <a:t> </a:t>
            </a:r>
            <a:r>
              <a:rPr sz="975" dirty="0">
                <a:solidFill>
                  <a:sysClr val="windowText" lastClr="000000"/>
                </a:solidFill>
                <a:latin typeface="Calibri"/>
                <a:cs typeface="Calibri"/>
              </a:rPr>
              <a:t>to</a:t>
            </a:r>
            <a:r>
              <a:rPr sz="975" spc="-8" dirty="0">
                <a:solidFill>
                  <a:sysClr val="windowText" lastClr="000000"/>
                </a:solidFill>
                <a:latin typeface="Calibri"/>
                <a:cs typeface="Calibri"/>
              </a:rPr>
              <a:t> </a:t>
            </a:r>
            <a:r>
              <a:rPr sz="975" dirty="0">
                <a:solidFill>
                  <a:sysClr val="windowText" lastClr="000000"/>
                </a:solidFill>
                <a:latin typeface="Calibri"/>
                <a:cs typeface="Calibri"/>
              </a:rPr>
              <a:t>drop</a:t>
            </a:r>
            <a:r>
              <a:rPr sz="975" spc="-11" dirty="0">
                <a:solidFill>
                  <a:sysClr val="windowText" lastClr="000000"/>
                </a:solidFill>
                <a:latin typeface="Calibri"/>
                <a:cs typeface="Calibri"/>
              </a:rPr>
              <a:t> </a:t>
            </a:r>
            <a:r>
              <a:rPr sz="975" dirty="0">
                <a:solidFill>
                  <a:sysClr val="windowText" lastClr="000000"/>
                </a:solidFill>
                <a:latin typeface="Calibri"/>
                <a:cs typeface="Calibri"/>
              </a:rPr>
              <a:t>us</a:t>
            </a:r>
            <a:r>
              <a:rPr sz="975" spc="-8" dirty="0">
                <a:solidFill>
                  <a:sysClr val="windowText" lastClr="000000"/>
                </a:solidFill>
                <a:latin typeface="Calibri"/>
                <a:cs typeface="Calibri"/>
              </a:rPr>
              <a:t> </a:t>
            </a:r>
            <a:r>
              <a:rPr sz="975" dirty="0">
                <a:solidFill>
                  <a:sysClr val="windowText" lastClr="000000"/>
                </a:solidFill>
                <a:latin typeface="Calibri"/>
                <a:cs typeface="Calibri"/>
              </a:rPr>
              <a:t>a</a:t>
            </a:r>
            <a:r>
              <a:rPr sz="975" spc="-11" dirty="0">
                <a:solidFill>
                  <a:sysClr val="windowText" lastClr="000000"/>
                </a:solidFill>
                <a:latin typeface="Calibri"/>
                <a:cs typeface="Calibri"/>
              </a:rPr>
              <a:t> </a:t>
            </a:r>
            <a:r>
              <a:rPr sz="975" dirty="0">
                <a:solidFill>
                  <a:sysClr val="windowText" lastClr="000000"/>
                </a:solidFill>
                <a:latin typeface="Calibri"/>
                <a:cs typeface="Calibri"/>
              </a:rPr>
              <a:t>line</a:t>
            </a:r>
            <a:r>
              <a:rPr sz="975" spc="-8" dirty="0">
                <a:solidFill>
                  <a:sysClr val="windowText" lastClr="000000"/>
                </a:solidFill>
                <a:latin typeface="Calibri"/>
                <a:cs typeface="Calibri"/>
              </a:rPr>
              <a:t> </a:t>
            </a:r>
            <a:r>
              <a:rPr sz="975" spc="-19" dirty="0">
                <a:solidFill>
                  <a:sysClr val="windowText" lastClr="000000"/>
                </a:solidFill>
                <a:latin typeface="Calibri"/>
                <a:cs typeface="Calibri"/>
              </a:rPr>
              <a:t>on </a:t>
            </a:r>
            <a:r>
              <a:rPr sz="975" spc="-8" dirty="0">
                <a:solidFill>
                  <a:sysClr val="windowText" lastClr="000000"/>
                </a:solidFill>
                <a:latin typeface="Calibri"/>
                <a:cs typeface="Calibri"/>
              </a:rPr>
              <a:t>01344860868.</a:t>
            </a:r>
            <a:endParaRPr sz="975">
              <a:solidFill>
                <a:sysClr val="windowText" lastClr="000000"/>
              </a:solidFill>
              <a:latin typeface="Calibri"/>
              <a:cs typeface="Calibri"/>
            </a:endParaRPr>
          </a:p>
        </p:txBody>
      </p:sp>
      <p:pic>
        <p:nvPicPr>
          <p:cNvPr id="10" name="object 10"/>
          <p:cNvPicPr/>
          <p:nvPr/>
        </p:nvPicPr>
        <p:blipFill>
          <a:blip r:embed="rId7" cstate="print"/>
          <a:stretch>
            <a:fillRect/>
          </a:stretch>
        </p:blipFill>
        <p:spPr>
          <a:xfrm>
            <a:off x="7761051" y="5415781"/>
            <a:ext cx="1105955" cy="333335"/>
          </a:xfrm>
          <a:prstGeom prst="rect">
            <a:avLst/>
          </a:prstGeom>
        </p:spPr>
      </p:pic>
      <p:sp>
        <p:nvSpPr>
          <p:cNvPr id="11" name="object 11"/>
          <p:cNvSpPr txBox="1"/>
          <p:nvPr/>
        </p:nvSpPr>
        <p:spPr>
          <a:xfrm>
            <a:off x="493295" y="5592682"/>
            <a:ext cx="937260" cy="129203"/>
          </a:xfrm>
          <a:prstGeom prst="rect">
            <a:avLst/>
          </a:prstGeom>
        </p:spPr>
        <p:txBody>
          <a:bodyPr vert="horz" wrap="square" lIns="0" tIns="0" rIns="0" bIns="0" rtlCol="0">
            <a:spAutoFit/>
          </a:bodyPr>
          <a:lstStyle/>
          <a:p>
            <a:pPr marL="9525" defTabSz="685800">
              <a:lnSpc>
                <a:spcPts val="1001"/>
              </a:lnSpc>
              <a:buClrTx/>
            </a:pPr>
            <a:r>
              <a:rPr sz="975" spc="-8" dirty="0">
                <a:solidFill>
                  <a:srgbClr val="D62664"/>
                </a:solidFill>
                <a:latin typeface="Calibri"/>
                <a:cs typeface="Calibri"/>
                <a:hlinkClick r:id="rId8"/>
              </a:rPr>
              <a:t>www.storyy.group</a:t>
            </a:r>
            <a:endParaRPr sz="975">
              <a:solidFill>
                <a:sysClr val="windowText" lastClr="000000"/>
              </a:solidFill>
              <a:latin typeface="Calibri"/>
              <a:cs typeface="Calibri"/>
            </a:endParaRPr>
          </a:p>
        </p:txBody>
      </p:sp>
      <p:pic>
        <p:nvPicPr>
          <p:cNvPr id="13" name="Picture 12">
            <a:extLst>
              <a:ext uri="{FF2B5EF4-FFF2-40B4-BE49-F238E27FC236}">
                <a16:creationId xmlns:a16="http://schemas.microsoft.com/office/drawing/2014/main" id="{5D940B89-DAE4-B7C5-D733-9BEEB1341AF0}"/>
              </a:ext>
            </a:extLst>
          </p:cNvPr>
          <p:cNvPicPr>
            <a:picLocks noChangeAspect="1"/>
          </p:cNvPicPr>
          <p:nvPr/>
        </p:nvPicPr>
        <p:blipFill>
          <a:blip r:embed="rId9"/>
          <a:stretch>
            <a:fillRect/>
          </a:stretch>
        </p:blipFill>
        <p:spPr>
          <a:xfrm>
            <a:off x="27391" y="875029"/>
            <a:ext cx="9116609" cy="510937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302594" y="3046401"/>
            <a:ext cx="2538810" cy="7651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3;p3">
            <a:extLst>
              <a:ext uri="{FF2B5EF4-FFF2-40B4-BE49-F238E27FC236}">
                <a16:creationId xmlns:a16="http://schemas.microsoft.com/office/drawing/2014/main" id="{5A3149CD-C111-4AAD-AE84-FA487797EA78}"/>
              </a:ext>
            </a:extLst>
          </p:cNvPr>
          <p:cNvSpPr txBox="1">
            <a:spLocks/>
          </p:cNvSpPr>
          <p:nvPr/>
        </p:nvSpPr>
        <p:spPr>
          <a:xfrm>
            <a:off x="342900" y="2960687"/>
            <a:ext cx="8458200" cy="1470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buClr>
                <a:schemeClr val="lt1"/>
              </a:buClr>
              <a:buSzPts val="4400"/>
            </a:pPr>
            <a:br>
              <a:rPr lang="en-US" dirty="0">
                <a:solidFill>
                  <a:schemeClr val="bg1"/>
                </a:solidFill>
              </a:rPr>
            </a:br>
            <a:br>
              <a:rPr lang="en-US" dirty="0">
                <a:solidFill>
                  <a:schemeClr val="bg1"/>
                </a:solidFill>
              </a:rPr>
            </a:br>
            <a:r>
              <a:rPr lang="en-US" dirty="0">
                <a:solidFill>
                  <a:schemeClr val="bg1"/>
                </a:solidFill>
                <a:latin typeface="Calibri" panose="020F0502020204030204" pitchFamily="34" charset="0"/>
                <a:cs typeface="Calibri" panose="020F0502020204030204" pitchFamily="34" charset="0"/>
              </a:rPr>
              <a:t> </a:t>
            </a:r>
            <a:br>
              <a:rPr lang="en-US" dirty="0">
                <a:solidFill>
                  <a:schemeClr val="bg1"/>
                </a:solidFill>
                <a:latin typeface="Calibri" panose="020F0502020204030204" pitchFamily="34" charset="0"/>
                <a:cs typeface="Calibri" panose="020F0502020204030204" pitchFamily="34" charset="0"/>
              </a:rPr>
            </a:br>
            <a:r>
              <a:rPr lang="en-US" sz="4800" dirty="0">
                <a:solidFill>
                  <a:schemeClr val="bg1"/>
                </a:solidFill>
                <a:latin typeface="Calibri" panose="020F0502020204030204" pitchFamily="34" charset="0"/>
                <a:cs typeface="Calibri" panose="020F0502020204030204" pitchFamily="34" charset="0"/>
              </a:rPr>
              <a:t>Early Years</a:t>
            </a:r>
            <a:endParaRPr lang="en-US" dirty="0">
              <a:solidFill>
                <a:schemeClr val="bg1"/>
              </a:solidFill>
              <a:latin typeface="Calibri" panose="020F0502020204030204" pitchFamily="34" charset="0"/>
              <a:cs typeface="Calibri" panose="020F0502020204030204" pitchFamily="34" charset="0"/>
            </a:endParaRPr>
          </a:p>
          <a:p>
            <a:pPr>
              <a:buClr>
                <a:schemeClr val="lt1"/>
              </a:buClr>
              <a:buSzPts val="4400"/>
            </a:pPr>
            <a:endParaRPr lang="en-US" dirty="0">
              <a:solidFill>
                <a:schemeClr val="bg1"/>
              </a:solidFill>
              <a:latin typeface="Calibri" panose="020F0502020204030204" pitchFamily="34" charset="0"/>
              <a:cs typeface="Calibri" panose="020F0502020204030204" pitchFamily="34" charset="0"/>
            </a:endParaRPr>
          </a:p>
          <a:p>
            <a:pPr>
              <a:lnSpc>
                <a:spcPct val="107000"/>
              </a:lnSpc>
              <a:spcAft>
                <a:spcPts val="800"/>
              </a:spcAft>
            </a:pPr>
            <a:r>
              <a:rPr lang="en-GB" sz="4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Rachael </a:t>
            </a:r>
            <a:r>
              <a:rPr lang="en-GB" sz="44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Gomyer</a:t>
            </a:r>
            <a:endParaRPr lang="en-GB"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4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Amy </a:t>
            </a:r>
            <a:r>
              <a:rPr lang="en-GB" sz="44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Crowle</a:t>
            </a:r>
            <a:endParaRPr lang="en-GB"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buClr>
                <a:schemeClr val="lt1"/>
              </a:buClr>
              <a:buSzPts val="4400"/>
            </a:pPr>
            <a:b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br>
            <a:b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br>
            <a:br>
              <a:rPr lang="en-US" dirty="0">
                <a:solidFill>
                  <a:schemeClr val="bg1"/>
                </a:solidFill>
              </a:rPr>
            </a:br>
            <a:r>
              <a:rPr lang="en-US" i="1" dirty="0">
                <a:solidFill>
                  <a:schemeClr val="bg1"/>
                </a:solidFill>
              </a:rPr>
              <a:t> </a:t>
            </a:r>
            <a:br>
              <a:rPr lang="en-US" i="1" dirty="0">
                <a:solidFill>
                  <a:schemeClr val="bg1"/>
                </a:solidFill>
              </a:rPr>
            </a:br>
            <a:r>
              <a:rPr lang="en-US" dirty="0">
                <a:solidFill>
                  <a:schemeClr val="bg1"/>
                </a:solidFill>
              </a:rPr>
              <a:t> </a:t>
            </a:r>
          </a:p>
        </p:txBody>
      </p:sp>
    </p:spTree>
    <p:extLst>
      <p:ext uri="{BB962C8B-B14F-4D97-AF65-F5344CB8AC3E}">
        <p14:creationId xmlns:p14="http://schemas.microsoft.com/office/powerpoint/2010/main" val="204435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3;p3">
            <a:extLst>
              <a:ext uri="{FF2B5EF4-FFF2-40B4-BE49-F238E27FC236}">
                <a16:creationId xmlns:a16="http://schemas.microsoft.com/office/drawing/2014/main" id="{5A3149CD-C111-4AAD-AE84-FA487797EA78}"/>
              </a:ext>
            </a:extLst>
          </p:cNvPr>
          <p:cNvSpPr txBox="1">
            <a:spLocks/>
          </p:cNvSpPr>
          <p:nvPr/>
        </p:nvSpPr>
        <p:spPr>
          <a:xfrm>
            <a:off x="342900" y="2960687"/>
            <a:ext cx="8458200" cy="1470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buClr>
                <a:srgbClr val="FFFFFF"/>
              </a:buClr>
              <a:buSzPts val="4400"/>
            </a:pPr>
            <a:br>
              <a:rPr kumimoji="0" lang="en-US" sz="4400" b="0" i="0" u="none" strike="noStrike" kern="0" cap="none" spc="0" normalizeH="0" baseline="0" noProof="0" dirty="0">
                <a:ln>
                  <a:noFill/>
                </a:ln>
                <a:solidFill>
                  <a:srgbClr val="FFFFFF"/>
                </a:solidFill>
                <a:effectLst/>
                <a:uLnTx/>
                <a:uFillTx/>
                <a:latin typeface="Calibri"/>
                <a:cs typeface="Calibri"/>
                <a:sym typeface="Calibri"/>
              </a:rPr>
            </a:br>
            <a:br>
              <a:rPr kumimoji="0" lang="en-US" sz="4400" b="0" i="0" u="none" strike="noStrike" kern="0" cap="none" spc="0" normalizeH="0" baseline="0" noProof="0" dirty="0">
                <a:ln>
                  <a:noFill/>
                </a:ln>
                <a:solidFill>
                  <a:srgbClr val="FFFFFF"/>
                </a:solidFill>
                <a:effectLst/>
                <a:uLnTx/>
                <a:uFillTx/>
                <a:latin typeface="Calibri"/>
                <a:cs typeface="Calibri"/>
                <a:sym typeface="Calibri"/>
              </a:rPr>
            </a:br>
            <a: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t> </a:t>
            </a:r>
            <a:b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br>
            <a:r>
              <a:rPr lang="en-GB" dirty="0">
                <a:solidFill>
                  <a:schemeClr val="bg1"/>
                </a:solidFill>
              </a:rPr>
              <a:t>Mental Health &amp; Wellbeing Updates</a:t>
            </a: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endPar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endParaRP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endPar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endParaRPr>
          </a:p>
          <a:p>
            <a:pPr marL="0" marR="0" lvl="0" indent="0" algn="ctr" defTabSz="914400" rtl="0" eaLnBrk="1" fontAlgn="auto" latinLnBrk="0" hangingPunct="1">
              <a:lnSpc>
                <a:spcPct val="107000"/>
              </a:lnSpc>
              <a:spcBef>
                <a:spcPts val="0"/>
              </a:spcBef>
              <a:spcAft>
                <a:spcPts val="800"/>
              </a:spcAft>
              <a:buClr>
                <a:srgbClr val="000000"/>
              </a:buClr>
              <a:buSzPts val="1400"/>
              <a:buFont typeface="Arial"/>
              <a:buNone/>
              <a:tabLst/>
              <a:defRPr/>
            </a:pPr>
            <a:r>
              <a:rPr kumimoji="0" lang="en-GB"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Rebecca Askew</a:t>
            </a:r>
            <a:endParaRPr kumimoji="0" lang="en-GB"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br>
              <a:rPr kumimoji="0" lang="en-US"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br>
            <a:br>
              <a:rPr kumimoji="0" lang="en-US"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br>
            <a:br>
              <a:rPr kumimoji="0" lang="en-US" sz="4400" b="0" i="0" u="none" strike="noStrike" kern="0" cap="none" spc="0" normalizeH="0" baseline="0" noProof="0" dirty="0">
                <a:ln>
                  <a:noFill/>
                </a:ln>
                <a:solidFill>
                  <a:srgbClr val="FFFFFF"/>
                </a:solidFill>
                <a:effectLst/>
                <a:uLnTx/>
                <a:uFillTx/>
                <a:latin typeface="Calibri"/>
                <a:cs typeface="Calibri"/>
                <a:sym typeface="Calibri"/>
              </a:rPr>
            </a:br>
            <a:r>
              <a:rPr kumimoji="0" lang="en-US" sz="4400" b="0" i="1" u="none" strike="noStrike" kern="0" cap="none" spc="0" normalizeH="0" baseline="0" noProof="0" dirty="0">
                <a:ln>
                  <a:noFill/>
                </a:ln>
                <a:solidFill>
                  <a:srgbClr val="FFFFFF"/>
                </a:solidFill>
                <a:effectLst/>
                <a:uLnTx/>
                <a:uFillTx/>
                <a:latin typeface="Calibri"/>
                <a:cs typeface="Calibri"/>
                <a:sym typeface="Calibri"/>
              </a:rPr>
              <a:t> </a:t>
            </a:r>
            <a:br>
              <a:rPr kumimoji="0" lang="en-US" sz="4400" b="0" i="1" u="none" strike="noStrike" kern="0" cap="none" spc="0" normalizeH="0" baseline="0" noProof="0" dirty="0">
                <a:ln>
                  <a:noFill/>
                </a:ln>
                <a:solidFill>
                  <a:srgbClr val="FFFFFF"/>
                </a:solidFill>
                <a:effectLst/>
                <a:uLnTx/>
                <a:uFillTx/>
                <a:latin typeface="Calibri"/>
                <a:cs typeface="Calibri"/>
                <a:sym typeface="Calibri"/>
              </a:rPr>
            </a:br>
            <a:r>
              <a:rPr kumimoji="0" lang="en-US" sz="4400" b="0" i="0" u="none" strike="noStrike" kern="0" cap="none" spc="0" normalizeH="0" baseline="0" noProof="0" dirty="0">
                <a:ln>
                  <a:noFill/>
                </a:ln>
                <a:solidFill>
                  <a:srgbClr val="FFFFFF"/>
                </a:solidFill>
                <a:effectLst/>
                <a:uLnTx/>
                <a:uFillTx/>
                <a:latin typeface="Calibri"/>
                <a:cs typeface="Calibri"/>
                <a:sym typeface="Calibri"/>
              </a:rPr>
              <a:t> </a:t>
            </a:r>
          </a:p>
        </p:txBody>
      </p:sp>
    </p:spTree>
    <p:extLst>
      <p:ext uri="{BB962C8B-B14F-4D97-AF65-F5344CB8AC3E}">
        <p14:creationId xmlns:p14="http://schemas.microsoft.com/office/powerpoint/2010/main" val="1683502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62C351E-7449-F330-FAA1-8258EFC440CE}"/>
              </a:ext>
            </a:extLst>
          </p:cNvPr>
          <p:cNvGraphicFramePr/>
          <p:nvPr>
            <p:extLst>
              <p:ext uri="{D42A27DB-BD31-4B8C-83A1-F6EECF244321}">
                <p14:modId xmlns:p14="http://schemas.microsoft.com/office/powerpoint/2010/main" val="934942957"/>
              </p:ext>
            </p:extLst>
          </p:nvPr>
        </p:nvGraphicFramePr>
        <p:xfrm>
          <a:off x="242540" y="1108152"/>
          <a:ext cx="8856000" cy="4866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453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6C63FBF-E619-44F6-BD43-4912C021B916}"/>
              </a:ext>
            </a:extLst>
          </p:cNvPr>
          <p:cNvSpPr txBox="1"/>
          <p:nvPr/>
        </p:nvSpPr>
        <p:spPr>
          <a:xfrm>
            <a:off x="264319" y="1207294"/>
            <a:ext cx="8536781" cy="5406608"/>
          </a:xfrm>
          <a:prstGeom prst="rect">
            <a:avLst/>
          </a:prstGeom>
          <a:noFill/>
        </p:spPr>
        <p:txBody>
          <a:bodyPr wrap="square">
            <a:spAutoFit/>
          </a:bodyPr>
          <a:lstStyle/>
          <a:p>
            <a:pPr algn="ctr" defTabSz="685800" fontAlgn="base">
              <a:spcAft>
                <a:spcPts val="450"/>
              </a:spcAft>
              <a:buClrTx/>
            </a:pPr>
            <a:r>
              <a:rPr lang="en-GB" sz="1800" b="1" kern="1200" dirty="0">
                <a:latin typeface="Calibri" panose="020F0502020204030204" pitchFamily="34" charset="0"/>
                <a:ea typeface="+mn-ea"/>
                <a:cs typeface="+mn-cs"/>
              </a:rPr>
              <a:t>Wellbeing Service  (September 2021 – August 2022)</a:t>
            </a:r>
          </a:p>
          <a:p>
            <a:pPr algn="ctr" defTabSz="685800" fontAlgn="base">
              <a:spcAft>
                <a:spcPts val="450"/>
              </a:spcAft>
              <a:buClrTx/>
            </a:pPr>
            <a:endParaRPr lang="en-GB" sz="1500" b="1" kern="1200" dirty="0">
              <a:latin typeface="Calibri" panose="020F0502020204030204" pitchFamily="34" charset="0"/>
              <a:ea typeface="+mn-ea"/>
              <a:cs typeface="+mn-cs"/>
            </a:endParaRPr>
          </a:p>
          <a:p>
            <a:pPr marL="257175" indent="-257175" defTabSz="685800" fontAlgn="base">
              <a:spcAft>
                <a:spcPts val="450"/>
              </a:spcAft>
              <a:buClrTx/>
              <a:buFont typeface="Arial" panose="020B0604020202020204" pitchFamily="34" charset="0"/>
              <a:buChar char="•"/>
            </a:pPr>
            <a:r>
              <a:rPr lang="en-GB" sz="1350" kern="1200" dirty="0">
                <a:latin typeface="Calibri" panose="020F0502020204030204" pitchFamily="34" charset="0"/>
                <a:ea typeface="+mn-ea"/>
                <a:cs typeface="+mn-cs"/>
              </a:rPr>
              <a:t>From September 2021- August 2022 a total of 172 individuals (42% males and 58% females) were referred to the Wellbeing and Getting Help Team from 55 RBWM schools.</a:t>
            </a:r>
          </a:p>
          <a:p>
            <a:pPr marL="257175" indent="-257175" defTabSz="685800" fontAlgn="base">
              <a:spcAft>
                <a:spcPts val="450"/>
              </a:spcAft>
              <a:buClrTx/>
              <a:buFont typeface="Arial" panose="020B0604020202020204" pitchFamily="34" charset="0"/>
              <a:buChar char="•"/>
            </a:pPr>
            <a:r>
              <a:rPr lang="en-GB" sz="1350" kern="1200" dirty="0">
                <a:latin typeface="Calibri" panose="020F0502020204030204" pitchFamily="34" charset="0"/>
                <a:ea typeface="+mn-ea"/>
                <a:cs typeface="+mn-cs"/>
              </a:rPr>
              <a:t>10 parents attended the Managing my Child's Anxiety course (online) - </a:t>
            </a:r>
            <a:r>
              <a:rPr lang="en-GB" sz="1350" kern="1200" dirty="0">
                <a:solidFill>
                  <a:prstClr val="black"/>
                </a:solidFill>
                <a:latin typeface="Calibri" panose="020F0502020204030204"/>
                <a:ea typeface="Comfortaa"/>
                <a:cs typeface="Comfortaa"/>
              </a:rPr>
              <a:t>Helping Your Child (F2F)</a:t>
            </a:r>
            <a:endParaRPr lang="en-GB" sz="1350" kern="1200" dirty="0">
              <a:latin typeface="Calibri" panose="020F0502020204030204" pitchFamily="34" charset="0"/>
              <a:ea typeface="+mn-ea"/>
              <a:cs typeface="+mn-cs"/>
            </a:endParaRPr>
          </a:p>
          <a:p>
            <a:pPr marL="257175" indent="-257175" defTabSz="685800" fontAlgn="base">
              <a:spcAft>
                <a:spcPts val="450"/>
              </a:spcAft>
              <a:buClrTx/>
              <a:buFont typeface="Arial" panose="020B0604020202020204" pitchFamily="34" charset="0"/>
              <a:buChar char="•"/>
            </a:pPr>
            <a:r>
              <a:rPr lang="en-GB" sz="1350" kern="1200" dirty="0">
                <a:latin typeface="Calibri" panose="020F0502020204030204" pitchFamily="34" charset="0"/>
                <a:ea typeface="+mn-ea"/>
                <a:cs typeface="+mn-cs"/>
              </a:rPr>
              <a:t>6 attended one of the Child Parent Relationship Therapy Groups.</a:t>
            </a:r>
          </a:p>
          <a:p>
            <a:pPr marL="257175" indent="-257175" defTabSz="685800" fontAlgn="base">
              <a:spcAft>
                <a:spcPts val="450"/>
              </a:spcAft>
              <a:buClrTx/>
              <a:buFont typeface="Arial" panose="020B0604020202020204" pitchFamily="34" charset="0"/>
              <a:buChar char="•"/>
            </a:pPr>
            <a:r>
              <a:rPr lang="en-GB" sz="1350" kern="1200" dirty="0">
                <a:latin typeface="Calibri" panose="020F0502020204030204" pitchFamily="34" charset="0"/>
                <a:ea typeface="+mn-ea"/>
                <a:cs typeface="+mn-cs"/>
              </a:rPr>
              <a:t>17 young people (65% male and 35% female) accessed individual Play Therapy, the average age 8 years old.</a:t>
            </a:r>
          </a:p>
          <a:p>
            <a:pPr marL="257175" indent="-257175" defTabSz="685800" fontAlgn="base">
              <a:spcAft>
                <a:spcPts val="450"/>
              </a:spcAft>
              <a:buClrTx/>
              <a:buFont typeface="Arial" panose="020B0604020202020204" pitchFamily="34" charset="0"/>
              <a:buChar char="•"/>
            </a:pPr>
            <a:r>
              <a:rPr lang="en-GB" sz="1350" kern="1200" dirty="0">
                <a:latin typeface="Calibri" panose="020F0502020204030204" pitchFamily="34" charset="0"/>
                <a:ea typeface="+mn-ea"/>
                <a:cs typeface="+mn-cs"/>
              </a:rPr>
              <a:t>5 young people (3 male and 2 female) completed a counselling/ trauma informed counselling intervention of 12-18 weeks.</a:t>
            </a:r>
          </a:p>
          <a:p>
            <a:pPr marL="257175" indent="-257175" defTabSz="685800" fontAlgn="base">
              <a:spcAft>
                <a:spcPts val="450"/>
              </a:spcAft>
              <a:buClrTx/>
              <a:buFont typeface="Arial" panose="020B0604020202020204" pitchFamily="34" charset="0"/>
              <a:buChar char="•"/>
            </a:pPr>
            <a:r>
              <a:rPr lang="en-GB" sz="1350" kern="1200" dirty="0">
                <a:latin typeface="Calibri" panose="020F0502020204030204" pitchFamily="34" charset="0"/>
                <a:ea typeface="+mn-ea"/>
                <a:cs typeface="+mn-cs"/>
              </a:rPr>
              <a:t>51 young people attended the Emotional Wellbeing Champions course in 2022 – Mental Health Ambassadors</a:t>
            </a:r>
          </a:p>
          <a:p>
            <a:pPr defTabSz="685800" fontAlgn="base">
              <a:spcAft>
                <a:spcPts val="450"/>
              </a:spcAft>
              <a:buClrTx/>
            </a:pPr>
            <a:r>
              <a:rPr lang="en-GB" sz="1350" kern="1200" dirty="0">
                <a:latin typeface="Calibri" panose="020F0502020204030204" pitchFamily="34" charset="0"/>
                <a:ea typeface="+mn-ea"/>
                <a:cs typeface="+mn-cs"/>
              </a:rPr>
              <a:t>98% of participating students answered agree or strongly agree to the following questions:</a:t>
            </a:r>
          </a:p>
          <a:p>
            <a:pPr defTabSz="685800" fontAlgn="base">
              <a:spcAft>
                <a:spcPts val="450"/>
              </a:spcAft>
              <a:buClrTx/>
            </a:pPr>
            <a:r>
              <a:rPr lang="en-GB" sz="1350" kern="1200" dirty="0">
                <a:latin typeface="Calibri" panose="020F0502020204030204" pitchFamily="34" charset="0"/>
                <a:ea typeface="+mn-ea"/>
                <a:cs typeface="+mn-cs"/>
              </a:rPr>
              <a:t>	‘The training day increased my knowledge about mental health and wellbeing.’</a:t>
            </a:r>
          </a:p>
          <a:p>
            <a:pPr defTabSz="685800" fontAlgn="base">
              <a:spcAft>
                <a:spcPts val="450"/>
              </a:spcAft>
              <a:buClrTx/>
            </a:pPr>
            <a:r>
              <a:rPr lang="en-GB" sz="1350" kern="1200" dirty="0">
                <a:latin typeface="Calibri" panose="020F0502020204030204" pitchFamily="34" charset="0"/>
                <a:ea typeface="+mn-ea"/>
                <a:cs typeface="+mn-cs"/>
              </a:rPr>
              <a:t>	‘I learned some new self-care tips and ideas.’</a:t>
            </a:r>
          </a:p>
          <a:p>
            <a:pPr defTabSz="685800" fontAlgn="base">
              <a:spcAft>
                <a:spcPts val="450"/>
              </a:spcAft>
              <a:buClrTx/>
            </a:pPr>
            <a:r>
              <a:rPr lang="en-GB" sz="1350" kern="1200" dirty="0">
                <a:latin typeface="Calibri" panose="020F0502020204030204" pitchFamily="34" charset="0"/>
                <a:ea typeface="+mn-ea"/>
                <a:cs typeface="+mn-cs"/>
              </a:rPr>
              <a:t>	‘I feel confident in sharing what I learnt with others in my school’</a:t>
            </a:r>
            <a:endParaRPr lang="en-GB" sz="1500" kern="1200" dirty="0">
              <a:latin typeface="Calibri" panose="020F0502020204030204" pitchFamily="34" charset="0"/>
              <a:ea typeface="+mn-ea"/>
              <a:cs typeface="+mn-cs"/>
            </a:endParaRPr>
          </a:p>
          <a:p>
            <a:pPr defTabSz="685800" fontAlgn="base">
              <a:spcAft>
                <a:spcPts val="450"/>
              </a:spcAft>
              <a:buClrTx/>
            </a:pPr>
            <a:r>
              <a:rPr lang="en-GB" sz="1350" kern="1200" dirty="0">
                <a:latin typeface="Calibri" panose="020F0502020204030204" pitchFamily="34" charset="0"/>
                <a:ea typeface="+mn-ea"/>
                <a:cs typeface="+mn-cs"/>
              </a:rPr>
              <a:t>96% of participating students answered agree or strongly agree to the question </a:t>
            </a:r>
          </a:p>
          <a:p>
            <a:pPr defTabSz="685800" fontAlgn="base">
              <a:spcAft>
                <a:spcPts val="450"/>
              </a:spcAft>
              <a:buClrTx/>
            </a:pPr>
            <a:r>
              <a:rPr lang="en-GB" sz="1350" kern="1200" dirty="0">
                <a:latin typeface="Calibri" panose="020F0502020204030204" pitchFamily="34" charset="0"/>
                <a:ea typeface="+mn-ea"/>
                <a:cs typeface="+mn-cs"/>
              </a:rPr>
              <a:t>	‘The learning was easy to understand.’</a:t>
            </a:r>
          </a:p>
          <a:p>
            <a:pPr defTabSz="685800" fontAlgn="base">
              <a:spcAft>
                <a:spcPts val="450"/>
              </a:spcAft>
              <a:buClrTx/>
            </a:pPr>
            <a:r>
              <a:rPr lang="en-GB" sz="1350" kern="1200" dirty="0">
                <a:latin typeface="Calibri" panose="020F0502020204030204" pitchFamily="34" charset="0"/>
                <a:ea typeface="+mn-ea"/>
                <a:cs typeface="+mn-cs"/>
              </a:rPr>
              <a:t>93% of participating students answered agree or strongly agree to the question </a:t>
            </a:r>
          </a:p>
          <a:p>
            <a:pPr defTabSz="685800" fontAlgn="base">
              <a:spcAft>
                <a:spcPts val="450"/>
              </a:spcAft>
              <a:buClrTx/>
            </a:pPr>
            <a:r>
              <a:rPr lang="en-GB" sz="1350" kern="1200" dirty="0">
                <a:latin typeface="Calibri" panose="020F0502020204030204" pitchFamily="34" charset="0"/>
                <a:ea typeface="+mn-ea"/>
                <a:cs typeface="+mn-cs"/>
              </a:rPr>
              <a:t>	‘I understand what can affect someone's wellbeing.’</a:t>
            </a:r>
          </a:p>
          <a:p>
            <a:pPr algn="ctr" defTabSz="685800" fontAlgn="base">
              <a:spcAft>
                <a:spcPts val="450"/>
              </a:spcAft>
              <a:buClrTx/>
            </a:pPr>
            <a:endParaRPr lang="en-GB" sz="1500" b="1" kern="1200" dirty="0">
              <a:latin typeface="Calibri" panose="020F0502020204030204" pitchFamily="34" charset="0"/>
              <a:ea typeface="+mn-ea"/>
              <a:cs typeface="+mn-cs"/>
            </a:endParaRPr>
          </a:p>
          <a:p>
            <a:pPr defTabSz="685800" fontAlgn="base">
              <a:spcAft>
                <a:spcPts val="450"/>
              </a:spcAft>
              <a:buClrTx/>
            </a:pPr>
            <a:endParaRPr lang="en-GB" sz="1050" kern="1200" dirty="0">
              <a:latin typeface="Calibri" panose="020F0502020204030204" pitchFamily="34" charset="0"/>
              <a:ea typeface="+mn-ea"/>
              <a:cs typeface="+mn-cs"/>
            </a:endParaRPr>
          </a:p>
        </p:txBody>
      </p:sp>
    </p:spTree>
    <p:extLst>
      <p:ext uri="{BB962C8B-B14F-4D97-AF65-F5344CB8AC3E}">
        <p14:creationId xmlns:p14="http://schemas.microsoft.com/office/powerpoint/2010/main" val="327806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6C63FBF-E619-44F6-BD43-4912C021B916}"/>
              </a:ext>
            </a:extLst>
          </p:cNvPr>
          <p:cNvSpPr txBox="1"/>
          <p:nvPr/>
        </p:nvSpPr>
        <p:spPr>
          <a:xfrm>
            <a:off x="339590" y="924158"/>
            <a:ext cx="8692898" cy="5016758"/>
          </a:xfrm>
          <a:prstGeom prst="rect">
            <a:avLst/>
          </a:prstGeom>
          <a:noFill/>
        </p:spPr>
        <p:txBody>
          <a:bodyPr wrap="square">
            <a:spAutoFit/>
          </a:bodyPr>
          <a:lstStyle/>
          <a:p>
            <a:pPr defTabSz="685800" fontAlgn="base">
              <a:spcAft>
                <a:spcPts val="450"/>
              </a:spcAft>
              <a:buClrTx/>
            </a:pPr>
            <a:r>
              <a:rPr lang="en-GB" sz="1500" kern="1200" dirty="0">
                <a:latin typeface="Calibri" panose="020F0502020204030204" pitchFamily="34" charset="0"/>
                <a:ea typeface="+mn-ea"/>
                <a:cs typeface="+mn-cs"/>
              </a:rPr>
              <a:t>89% of participating students answered agree or strongly agree to the question ‘The activities were 	fun and engaging.’</a:t>
            </a:r>
          </a:p>
          <a:p>
            <a:pPr defTabSz="685800" fontAlgn="base">
              <a:spcAft>
                <a:spcPts val="450"/>
              </a:spcAft>
              <a:buClrTx/>
            </a:pPr>
            <a:r>
              <a:rPr lang="en-GB" sz="1500" kern="1200" dirty="0">
                <a:latin typeface="Calibri" panose="020F0502020204030204" pitchFamily="34" charset="0"/>
                <a:ea typeface="+mn-ea"/>
                <a:cs typeface="+mn-cs"/>
              </a:rPr>
              <a:t>87% of participating students answered agree or strongly agree to the question ‘I feel confident in recognising feelings in myself and others.’</a:t>
            </a:r>
          </a:p>
          <a:p>
            <a:pPr defTabSz="685800" fontAlgn="base">
              <a:spcAft>
                <a:spcPts val="450"/>
              </a:spcAft>
              <a:buClrTx/>
            </a:pPr>
            <a:r>
              <a:rPr lang="en-GB" sz="1500" kern="1200" dirty="0">
                <a:latin typeface="Calibri" panose="020F0502020204030204" pitchFamily="34" charset="0"/>
                <a:ea typeface="+mn-ea"/>
                <a:cs typeface="+mn-cs"/>
              </a:rPr>
              <a:t>When considering the programme as a whole, 96% of participating primary school students felt that it was beneficial to their school as a whole, and 91% shared that they now felt more confident in talking about their feelings.</a:t>
            </a:r>
          </a:p>
          <a:p>
            <a:pPr defTabSz="685800" fontAlgn="base">
              <a:spcAft>
                <a:spcPts val="450"/>
              </a:spcAft>
              <a:buClrTx/>
            </a:pPr>
            <a:endParaRPr lang="en-GB" sz="1500" kern="1200" dirty="0">
              <a:latin typeface="Calibri" panose="020F0502020204030204" pitchFamily="34" charset="0"/>
              <a:ea typeface="+mn-ea"/>
              <a:cs typeface="+mn-cs"/>
            </a:endParaRPr>
          </a:p>
          <a:p>
            <a:pPr defTabSz="685800" fontAlgn="base">
              <a:spcAft>
                <a:spcPts val="450"/>
              </a:spcAft>
              <a:buClrTx/>
            </a:pPr>
            <a:r>
              <a:rPr lang="en-GB" sz="1500" kern="1200" dirty="0">
                <a:latin typeface="Calibri" panose="020F0502020204030204" pitchFamily="34" charset="0"/>
                <a:ea typeface="+mn-ea"/>
                <a:cs typeface="+mn-cs"/>
              </a:rPr>
              <a:t>Some of the campaigns that the champions ran in their schools included:</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Having a worry bench for students to use at break times.</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Presenting assemblies to the whole school / forms / classes.</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Introducing worry boxes and/or positivity boxes within the school.</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Providing opportunities to learn sign language to be able to sign feelings and therefore make it more accessible and inclusive for all.</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Using slogans to help their messages be more memorable.</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Sharing the ‘stress bucket’ activity with others in the school.</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Creating videos to share with classes and parents around the theme of ‘worries’.</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Using stories to help generate discussions.</a:t>
            </a:r>
          </a:p>
        </p:txBody>
      </p:sp>
    </p:spTree>
    <p:extLst>
      <p:ext uri="{BB962C8B-B14F-4D97-AF65-F5344CB8AC3E}">
        <p14:creationId xmlns:p14="http://schemas.microsoft.com/office/powerpoint/2010/main" val="3183262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6C63FBF-E619-44F6-BD43-4912C021B916}"/>
              </a:ext>
            </a:extLst>
          </p:cNvPr>
          <p:cNvSpPr txBox="1"/>
          <p:nvPr/>
        </p:nvSpPr>
        <p:spPr>
          <a:xfrm>
            <a:off x="339590" y="946692"/>
            <a:ext cx="8692898" cy="5139869"/>
          </a:xfrm>
          <a:prstGeom prst="rect">
            <a:avLst/>
          </a:prstGeom>
          <a:noFill/>
        </p:spPr>
        <p:txBody>
          <a:bodyPr wrap="square">
            <a:spAutoFit/>
          </a:bodyPr>
          <a:lstStyle/>
          <a:p>
            <a:pPr defTabSz="685800" fontAlgn="base">
              <a:spcAft>
                <a:spcPts val="450"/>
              </a:spcAft>
              <a:buClrTx/>
            </a:pPr>
            <a:r>
              <a:rPr lang="en-GB" sz="1500" kern="1200" dirty="0">
                <a:latin typeface="Calibri" panose="020F0502020204030204" pitchFamily="34" charset="0"/>
                <a:ea typeface="+mn-ea"/>
                <a:cs typeface="+mn-cs"/>
              </a:rPr>
              <a:t>Summary of the presenting difficulties of young people referred to the Wellbeing Service September 2021- August 2022.  It should be noted that some cases had more than one presenting difficulty. Following initial assessment and consultation a primary need was identified and appropriate intervention was suggested.</a:t>
            </a:r>
            <a:endParaRPr lang="en-GB" sz="1500" b="1" kern="1200" dirty="0">
              <a:latin typeface="Calibri" panose="020F0502020204030204" pitchFamily="34" charset="0"/>
              <a:ea typeface="+mn-ea"/>
              <a:cs typeface="+mn-cs"/>
            </a:endParaRP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Anxiety (unknown) 96</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Other 24</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Low Mood &amp; Depression 12</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Attachment Difficulties 11</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Emotional Regulation 10</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Anger Management/Behavioural Difficulties 6</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Separation Anxiety 3</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Self-Esteem/Confidence 3</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GAD (Generalised Anxiety Disorder) 2</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Bereavement 1</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PTSD (Post Traumatic Stress Disorder) 1</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Phobia 1</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Panic 1</a:t>
            </a:r>
          </a:p>
          <a:p>
            <a:pPr marL="257175" indent="-257175" defTabSz="685800" fontAlgn="base">
              <a:spcAft>
                <a:spcPts val="450"/>
              </a:spcAft>
              <a:buClrTx/>
              <a:buFont typeface="Arial" panose="020B0604020202020204" pitchFamily="34" charset="0"/>
              <a:buChar char="•"/>
            </a:pPr>
            <a:r>
              <a:rPr lang="en-GB" sz="1500" kern="1200" dirty="0">
                <a:latin typeface="Calibri" panose="020F0502020204030204" pitchFamily="34" charset="0"/>
                <a:ea typeface="+mn-ea"/>
                <a:cs typeface="+mn-cs"/>
              </a:rPr>
              <a:t>Self-Harm 1</a:t>
            </a:r>
          </a:p>
          <a:p>
            <a:pPr defTabSz="685800" fontAlgn="base">
              <a:spcAft>
                <a:spcPts val="450"/>
              </a:spcAft>
              <a:buClrTx/>
            </a:pPr>
            <a:endParaRPr lang="en-GB" sz="1050" kern="1200" dirty="0">
              <a:latin typeface="Calibri" panose="020F0502020204030204" pitchFamily="34" charset="0"/>
              <a:ea typeface="+mn-ea"/>
              <a:cs typeface="+mn-cs"/>
            </a:endParaRPr>
          </a:p>
        </p:txBody>
      </p:sp>
    </p:spTree>
    <p:extLst>
      <p:ext uri="{BB962C8B-B14F-4D97-AF65-F5344CB8AC3E}">
        <p14:creationId xmlns:p14="http://schemas.microsoft.com/office/powerpoint/2010/main" val="987059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9DBDF-6435-4E17-82DB-B0492C81C5B2}"/>
              </a:ext>
            </a:extLst>
          </p:cNvPr>
          <p:cNvSpPr>
            <a:spLocks noGrp="1"/>
          </p:cNvSpPr>
          <p:nvPr>
            <p:ph type="title" idx="4294967295"/>
          </p:nvPr>
        </p:nvSpPr>
        <p:spPr>
          <a:xfrm>
            <a:off x="836342" y="959644"/>
            <a:ext cx="5929661" cy="457955"/>
          </a:xfrm>
        </p:spPr>
        <p:txBody>
          <a:bodyPr>
            <a:normAutofit fontScale="90000"/>
          </a:bodyPr>
          <a:lstStyle/>
          <a:p>
            <a:pPr algn="ctr"/>
            <a:br>
              <a:rPr lang="en-GB" dirty="0">
                <a:cs typeface="Calibri Light"/>
              </a:rPr>
            </a:br>
            <a:r>
              <a:rPr lang="en-GB" dirty="0">
                <a:cs typeface="Calibri Light"/>
              </a:rPr>
              <a:t>		</a:t>
            </a:r>
            <a:r>
              <a:rPr lang="en-GB" sz="2025" b="1" dirty="0">
                <a:latin typeface="Arial" panose="020B0604020202020204" pitchFamily="34" charset="0"/>
                <a:cs typeface="Arial" panose="020B0604020202020204" pitchFamily="34" charset="0"/>
              </a:rPr>
              <a:t>Mental Health Support Team</a:t>
            </a:r>
            <a:br>
              <a:rPr lang="en-GB"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D881170-0FE1-4F24-8167-7BD3BFFFC740}"/>
              </a:ext>
            </a:extLst>
          </p:cNvPr>
          <p:cNvSpPr>
            <a:spLocks noGrp="1"/>
          </p:cNvSpPr>
          <p:nvPr>
            <p:ph idx="4294967295"/>
          </p:nvPr>
        </p:nvSpPr>
        <p:spPr>
          <a:xfrm>
            <a:off x="217449" y="1417600"/>
            <a:ext cx="8748131" cy="4398605"/>
          </a:xfrm>
        </p:spPr>
        <p:txBody>
          <a:bodyPr vert="horz" lIns="68580" tIns="34290" rIns="68580" bIns="34290" rtlCol="0" anchor="t">
            <a:normAutofit fontScale="92500" lnSpcReduction="20000"/>
          </a:bodyPr>
          <a:lstStyle/>
          <a:p>
            <a:pPr>
              <a:buFont typeface="Courier New" panose="02070309020205020404" pitchFamily="49" charset="0"/>
              <a:buChar char="o"/>
            </a:pPr>
            <a:r>
              <a:rPr lang="en-GB" sz="1425" dirty="0"/>
              <a:t>Mental Health Support Team (MHST) have been fully operational since Sept 2021. </a:t>
            </a:r>
          </a:p>
          <a:p>
            <a:pPr>
              <a:buFont typeface="Courier New" panose="02070309020205020404" pitchFamily="49" charset="0"/>
              <a:buChar char="o"/>
            </a:pPr>
            <a:r>
              <a:rPr lang="en-GB" sz="1425" dirty="0"/>
              <a:t>The MHSTs support children and young people in 14 RBWM schools (and the virtual school) who have emerging, mild or moderate mental health difficulties which may be affecting their day to day life.</a:t>
            </a:r>
          </a:p>
          <a:p>
            <a:pPr>
              <a:buFont typeface="Courier New" panose="02070309020205020404" pitchFamily="49" charset="0"/>
              <a:buChar char="o"/>
            </a:pPr>
            <a:r>
              <a:rPr lang="en-GB" sz="1425" dirty="0"/>
              <a:t>Depending on the age of the child or young person, The team will either work directly with them or with their parents. They also work with school staff and offer support on different levels, with the aim of developing and supporting a whole school approach to mental health.</a:t>
            </a:r>
          </a:p>
          <a:p>
            <a:pPr>
              <a:lnSpc>
                <a:spcPct val="115000"/>
              </a:lnSpc>
            </a:pPr>
            <a:r>
              <a:rPr lang="en-GB" sz="1425" dirty="0">
                <a:ea typeface="Comfortaa"/>
                <a:cs typeface="Comfortaa"/>
              </a:rPr>
              <a:t>BA - Behavioural Activation</a:t>
            </a:r>
            <a:endParaRPr lang="en-GB" sz="1425" dirty="0">
              <a:ea typeface="Arial" panose="020B0604020202020204" pitchFamily="34" charset="0"/>
            </a:endParaRPr>
          </a:p>
          <a:p>
            <a:pPr>
              <a:lnSpc>
                <a:spcPct val="115000"/>
              </a:lnSpc>
            </a:pPr>
            <a:r>
              <a:rPr lang="en-GB" sz="1425" dirty="0">
                <a:ea typeface="Comfortaa"/>
                <a:cs typeface="Comfortaa"/>
              </a:rPr>
              <a:t>GE - Graded Exposure</a:t>
            </a:r>
            <a:endParaRPr lang="en-GB" sz="1425" dirty="0">
              <a:ea typeface="Arial" panose="020B0604020202020204" pitchFamily="34" charset="0"/>
            </a:endParaRPr>
          </a:p>
          <a:p>
            <a:pPr>
              <a:lnSpc>
                <a:spcPct val="115000"/>
              </a:lnSpc>
            </a:pPr>
            <a:r>
              <a:rPr lang="en-GB" sz="1425" dirty="0">
                <a:ea typeface="Comfortaa"/>
                <a:cs typeface="Comfortaa"/>
              </a:rPr>
              <a:t>WM - Worry Management</a:t>
            </a:r>
            <a:endParaRPr lang="en-GB" sz="1425" dirty="0">
              <a:ea typeface="Arial" panose="020B0604020202020204" pitchFamily="34" charset="0"/>
            </a:endParaRPr>
          </a:p>
          <a:p>
            <a:pPr>
              <a:lnSpc>
                <a:spcPct val="115000"/>
              </a:lnSpc>
            </a:pPr>
            <a:r>
              <a:rPr lang="en-GB" sz="1425" dirty="0">
                <a:ea typeface="Comfortaa"/>
                <a:cs typeface="Comfortaa"/>
              </a:rPr>
              <a:t>CR - Cognitive Restructuring</a:t>
            </a:r>
            <a:endParaRPr lang="en-GB" sz="1425" dirty="0">
              <a:ea typeface="Arial" panose="020B0604020202020204" pitchFamily="34" charset="0"/>
            </a:endParaRPr>
          </a:p>
          <a:p>
            <a:pPr>
              <a:lnSpc>
                <a:spcPct val="115000"/>
              </a:lnSpc>
            </a:pPr>
            <a:r>
              <a:rPr lang="en-GB" sz="1425" dirty="0">
                <a:ea typeface="Comfortaa"/>
                <a:cs typeface="Comfortaa"/>
              </a:rPr>
              <a:t>IY - Incredible Years Parenting Intervention for challenging behaviour</a:t>
            </a:r>
            <a:endParaRPr lang="en-GB" sz="1425" dirty="0">
              <a:ea typeface="Arial" panose="020B0604020202020204" pitchFamily="34" charset="0"/>
            </a:endParaRPr>
          </a:p>
          <a:p>
            <a:pPr>
              <a:lnSpc>
                <a:spcPct val="115000"/>
              </a:lnSpc>
            </a:pPr>
            <a:r>
              <a:rPr lang="en-GB" sz="1425" dirty="0">
                <a:ea typeface="Comfortaa"/>
                <a:cs typeface="Comfortaa"/>
              </a:rPr>
              <a:t>HYC - Helping Your Child - Child and parent intervention for child anxiety.  </a:t>
            </a:r>
          </a:p>
          <a:p>
            <a:pPr>
              <a:lnSpc>
                <a:spcPct val="115000"/>
              </a:lnSpc>
            </a:pPr>
            <a:endParaRPr lang="en-GB" sz="1425" dirty="0">
              <a:ea typeface="Arial" panose="020B0604020202020204" pitchFamily="34" charset="0"/>
            </a:endParaRPr>
          </a:p>
          <a:p>
            <a:pPr>
              <a:lnSpc>
                <a:spcPct val="115000"/>
              </a:lnSpc>
            </a:pPr>
            <a:r>
              <a:rPr lang="en-GB" sz="1425" dirty="0">
                <a:solidFill>
                  <a:srgbClr val="000000"/>
                </a:solidFill>
                <a:ea typeface="Comfortaa"/>
                <a:cs typeface="Comfortaa"/>
              </a:rPr>
              <a:t>The MHST will start to disseminate the information they share with their link schools to other schools across RBWM. </a:t>
            </a:r>
            <a:endParaRPr lang="en-GB" sz="1425" dirty="0">
              <a:ea typeface="Arial" panose="020B0604020202020204" pitchFamily="34" charset="0"/>
            </a:endParaRPr>
          </a:p>
          <a:p>
            <a:pPr>
              <a:lnSpc>
                <a:spcPct val="115000"/>
              </a:lnSpc>
            </a:pPr>
            <a:r>
              <a:rPr lang="en-GB" sz="1425" dirty="0">
                <a:solidFill>
                  <a:srgbClr val="000000"/>
                </a:solidFill>
                <a:ea typeface="Comfortaa"/>
                <a:cs typeface="Comfortaa"/>
              </a:rPr>
              <a:t>The MHST and GHT will also be involved in the roll out of the Link actions from the Anna Freud Programme delivered last academic year. MHST involvement will focus on formulations, use of standardised measures and ROMS and evidenced based interventions for mental health and wellbeing (the key areas highlighted for improvement in RBWM though the Cascade tool).   </a:t>
            </a:r>
            <a:endParaRPr lang="en-GB" sz="1425" dirty="0">
              <a:ea typeface="Arial" panose="020B0604020202020204" pitchFamily="34" charset="0"/>
            </a:endParaRPr>
          </a:p>
          <a:p>
            <a:pPr>
              <a:lnSpc>
                <a:spcPct val="115000"/>
              </a:lnSpc>
            </a:pPr>
            <a:endParaRPr lang="en-GB" sz="1425" dirty="0">
              <a:ea typeface="Arial" panose="020B0604020202020204" pitchFamily="34" charset="0"/>
            </a:endParaRPr>
          </a:p>
          <a:p>
            <a:pPr marL="0" indent="0">
              <a:buNone/>
            </a:pPr>
            <a:endParaRPr lang="en-GB" sz="1500" dirty="0"/>
          </a:p>
          <a:p>
            <a:pPr>
              <a:buFont typeface="Courier New" panose="02070309020205020404" pitchFamily="49" charset="0"/>
              <a:buChar char="o"/>
            </a:pPr>
            <a:endParaRPr lang="en-GB" sz="1500" dirty="0"/>
          </a:p>
          <a:p>
            <a:pPr marL="0" indent="0">
              <a:buNone/>
            </a:pPr>
            <a:endParaRPr lang="en-GB" dirty="0"/>
          </a:p>
          <a:p>
            <a:endParaRPr lang="en-GB" b="1" dirty="0">
              <a:cs typeface="Calibri" panose="020F0502020204030204"/>
            </a:endParaRPr>
          </a:p>
        </p:txBody>
      </p:sp>
      <p:sp>
        <p:nvSpPr>
          <p:cNvPr id="5" name="Slide Number Placeholder 4">
            <a:extLst>
              <a:ext uri="{FF2B5EF4-FFF2-40B4-BE49-F238E27FC236}">
                <a16:creationId xmlns:a16="http://schemas.microsoft.com/office/drawing/2014/main" id="{1AF47940-AD63-4533-893F-CFB720B51F0B}"/>
              </a:ext>
            </a:extLst>
          </p:cNvPr>
          <p:cNvSpPr>
            <a:spLocks noGrp="1"/>
          </p:cNvSpPr>
          <p:nvPr>
            <p:ph type="sldNum" sz="quarter" idx="4294967295"/>
          </p:nvPr>
        </p:nvSpPr>
        <p:spPr>
          <a:xfrm>
            <a:off x="7086600" y="5624513"/>
            <a:ext cx="2057400" cy="273844"/>
          </a:xfrm>
        </p:spPr>
        <p:txBody>
          <a:bodyPr/>
          <a:lstStyle/>
          <a:p>
            <a:pPr defTabSz="685800">
              <a:buClrTx/>
            </a:pPr>
            <a:fld id="{7A686F9B-5805-49FD-A920-3497EB1AD4A6}" type="slidenum">
              <a:rPr lang="en-GB" kern="1200">
                <a:solidFill>
                  <a:prstClr val="black">
                    <a:tint val="75000"/>
                  </a:prstClr>
                </a:solidFill>
                <a:latin typeface="Calibri" panose="020F0502020204030204"/>
                <a:ea typeface="+mn-ea"/>
                <a:cs typeface="+mn-cs"/>
              </a:rPr>
              <a:pPr defTabSz="685800">
                <a:buClrTx/>
              </a:pPr>
              <a:t>45</a:t>
            </a:fld>
            <a:endParaRPr lang="en-GB"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79906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9DBDF-6435-4E17-82DB-B0492C81C5B2}"/>
              </a:ext>
            </a:extLst>
          </p:cNvPr>
          <p:cNvSpPr>
            <a:spLocks noGrp="1"/>
          </p:cNvSpPr>
          <p:nvPr>
            <p:ph type="title" idx="4294967295"/>
          </p:nvPr>
        </p:nvSpPr>
        <p:spPr>
          <a:xfrm>
            <a:off x="1363237" y="857251"/>
            <a:ext cx="4931598" cy="401444"/>
          </a:xfrm>
        </p:spPr>
        <p:txBody>
          <a:bodyPr>
            <a:normAutofit fontScale="90000"/>
          </a:bodyPr>
          <a:lstStyle/>
          <a:p>
            <a:pPr algn="ctr"/>
            <a:br>
              <a:rPr lang="en-GB" dirty="0">
                <a:cs typeface="Calibri Light"/>
              </a:rPr>
            </a:br>
            <a:r>
              <a:rPr lang="en-GB" dirty="0">
                <a:cs typeface="Calibri Light"/>
              </a:rPr>
              <a:t>		</a:t>
            </a:r>
            <a:r>
              <a:rPr lang="en-GB" sz="2025" b="1" dirty="0">
                <a:latin typeface="Arial" panose="020B0604020202020204" pitchFamily="34" charset="0"/>
                <a:cs typeface="Arial" panose="020B0604020202020204" pitchFamily="34" charset="0"/>
              </a:rPr>
              <a:t>Mental Health Support Team</a:t>
            </a:r>
            <a:br>
              <a:rPr lang="en-GB" sz="2025" dirty="0">
                <a:latin typeface="Arial" panose="020B0604020202020204" pitchFamily="34" charset="0"/>
                <a:cs typeface="Arial" panose="020B0604020202020204" pitchFamily="34" charset="0"/>
              </a:rPr>
            </a:br>
            <a:endParaRPr lang="en-GB" sz="2025"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D881170-0FE1-4F24-8167-7BD3BFFFC740}"/>
              </a:ext>
            </a:extLst>
          </p:cNvPr>
          <p:cNvSpPr>
            <a:spLocks noGrp="1"/>
          </p:cNvSpPr>
          <p:nvPr>
            <p:ph idx="4294967295"/>
          </p:nvPr>
        </p:nvSpPr>
        <p:spPr>
          <a:xfrm>
            <a:off x="457200" y="1325602"/>
            <a:ext cx="8592015" cy="4490603"/>
          </a:xfrm>
        </p:spPr>
        <p:txBody>
          <a:bodyPr vert="horz" lIns="68580" tIns="34290" rIns="68580" bIns="34290" rtlCol="0" anchor="t">
            <a:normAutofit fontScale="62500" lnSpcReduction="20000"/>
          </a:bodyPr>
          <a:lstStyle/>
          <a:p>
            <a:pPr marL="0" indent="0">
              <a:lnSpc>
                <a:spcPct val="115000"/>
              </a:lnSpc>
              <a:spcAft>
                <a:spcPts val="750"/>
              </a:spcAft>
              <a:buNone/>
            </a:pPr>
            <a:r>
              <a:rPr lang="en-GB" sz="1725" b="1" dirty="0">
                <a:latin typeface="Calibri" panose="020F0502020204030204" pitchFamily="34" charset="0"/>
                <a:ea typeface="Calibri" panose="020F0502020204030204" pitchFamily="34" charset="0"/>
                <a:cs typeface="Times New Roman" panose="02020603050405020304" pitchFamily="18" charset="0"/>
              </a:rPr>
              <a:t>Selection criteria </a:t>
            </a:r>
            <a:endParaRPr lang="en-GB" sz="1725" dirty="0">
              <a:latin typeface="Calibri" panose="020F0502020204030204" pitchFamily="34" charset="0"/>
              <a:ea typeface="Calibri" panose="020F0502020204030204" pitchFamily="34" charset="0"/>
              <a:cs typeface="Times New Roman" panose="02020603050405020304" pitchFamily="18" charset="0"/>
            </a:endParaRPr>
          </a:p>
          <a:p>
            <a:pPr marL="257175" marR="257175" indent="-257175">
              <a:lnSpc>
                <a:spcPct val="115000"/>
              </a:lnSpc>
              <a:buFont typeface="Symbol" panose="05050102010706020507" pitchFamily="18" charset="2"/>
              <a:buChar char=""/>
            </a:pPr>
            <a:r>
              <a:rPr lang="en-GB" sz="1725" dirty="0">
                <a:latin typeface="Calibri" panose="020F0502020204030204" pitchFamily="34" charset="0"/>
                <a:ea typeface="Calibri" panose="020F0502020204030204" pitchFamily="34" charset="0"/>
                <a:cs typeface="Times New Roman" panose="02020603050405020304" pitchFamily="18" charset="0"/>
              </a:rPr>
              <a:t>Areas of deprivation:</a:t>
            </a:r>
            <a:r>
              <a:rPr lang="en-US" sz="1725" dirty="0">
                <a:solidFill>
                  <a:srgbClr val="000000"/>
                </a:solidFill>
                <a:latin typeface="Calibri" panose="020F0502020204030204" pitchFamily="34" charset="0"/>
                <a:ea typeface="Calibri" panose="020F0502020204030204" pitchFamily="34" charset="0"/>
                <a:cs typeface="Arial" panose="020B0604020202020204" pitchFamily="34" charset="0"/>
              </a:rPr>
              <a:t> The total of ACORN 4s and 5s is typically used as an indicator of deprivation. For RBWM the average of ACORN 4 and 5 is 21% (for comparison the lowest RBWM school 2%, median 20%, highest 59%)</a:t>
            </a:r>
            <a:endParaRPr lang="en-GB" sz="1725" dirty="0">
              <a:latin typeface="Calibri" panose="020F0502020204030204" pitchFamily="34" charset="0"/>
              <a:ea typeface="Calibri" panose="020F0502020204030204" pitchFamily="34" charset="0"/>
              <a:cs typeface="Times New Roman" panose="02020603050405020304" pitchFamily="18" charset="0"/>
            </a:endParaRPr>
          </a:p>
          <a:p>
            <a:pPr marL="257175" marR="257175" indent="-257175">
              <a:lnSpc>
                <a:spcPct val="115000"/>
              </a:lnSpc>
              <a:buFont typeface="Symbol" panose="05050102010706020507" pitchFamily="18" charset="2"/>
              <a:buChar char=""/>
            </a:pPr>
            <a:r>
              <a:rPr lang="en-GB" sz="1725" dirty="0">
                <a:latin typeface="Calibri" panose="020F0502020204030204" pitchFamily="34" charset="0"/>
                <a:ea typeface="Calibri" panose="020F0502020204030204" pitchFamily="34" charset="0"/>
                <a:cs typeface="Times New Roman" panose="02020603050405020304" pitchFamily="18" charset="0"/>
              </a:rPr>
              <a:t>% of unauthorised absence and % total absence (school)</a:t>
            </a:r>
          </a:p>
          <a:p>
            <a:pPr marL="257175" marR="257175" indent="-257175">
              <a:lnSpc>
                <a:spcPct val="115000"/>
              </a:lnSpc>
              <a:buFont typeface="Symbol" panose="05050102010706020507" pitchFamily="18" charset="2"/>
              <a:buChar char=""/>
            </a:pPr>
            <a:r>
              <a:rPr lang="en-US" sz="1725" dirty="0">
                <a:solidFill>
                  <a:srgbClr val="000000"/>
                </a:solidFill>
                <a:latin typeface="Calibri" panose="020F0502020204030204" pitchFamily="34" charset="0"/>
                <a:ea typeface="Calibri" panose="020F0502020204030204" pitchFamily="34" charset="0"/>
                <a:cs typeface="Arial" panose="020B0604020202020204" pitchFamily="34" charset="0"/>
              </a:rPr>
              <a:t>Number of pupils eligible for free school meals</a:t>
            </a:r>
            <a:endParaRPr lang="en-GB" sz="1725" dirty="0">
              <a:latin typeface="Calibri" panose="020F0502020204030204" pitchFamily="34" charset="0"/>
              <a:ea typeface="Calibri" panose="020F0502020204030204" pitchFamily="34" charset="0"/>
              <a:cs typeface="Times New Roman" panose="02020603050405020304" pitchFamily="18" charset="0"/>
            </a:endParaRPr>
          </a:p>
          <a:p>
            <a:pPr marL="257175" marR="257175" indent="-257175">
              <a:lnSpc>
                <a:spcPct val="115000"/>
              </a:lnSpc>
              <a:buFont typeface="Symbol" panose="05050102010706020507" pitchFamily="18" charset="2"/>
              <a:buChar char=""/>
            </a:pPr>
            <a:r>
              <a:rPr lang="en-US" sz="1725" dirty="0">
                <a:solidFill>
                  <a:srgbClr val="000000"/>
                </a:solidFill>
                <a:latin typeface="Calibri" panose="020F0502020204030204" pitchFamily="34" charset="0"/>
                <a:ea typeface="Calibri" panose="020F0502020204030204" pitchFamily="34" charset="0"/>
                <a:cs typeface="Arial" panose="020B0604020202020204" pitchFamily="34" charset="0"/>
              </a:rPr>
              <a:t>Number of Children/Young People with an EHCP</a:t>
            </a:r>
            <a:endParaRPr lang="en-GB" sz="1725" dirty="0">
              <a:latin typeface="Calibri" panose="020F0502020204030204" pitchFamily="34" charset="0"/>
              <a:ea typeface="Calibri" panose="020F0502020204030204" pitchFamily="34" charset="0"/>
              <a:cs typeface="Times New Roman" panose="02020603050405020304" pitchFamily="18" charset="0"/>
            </a:endParaRPr>
          </a:p>
          <a:p>
            <a:pPr marL="257175" marR="257175" indent="-257175">
              <a:lnSpc>
                <a:spcPct val="115000"/>
              </a:lnSpc>
              <a:buFont typeface="Symbol" panose="05050102010706020507" pitchFamily="18" charset="2"/>
              <a:buChar char=""/>
            </a:pPr>
            <a:r>
              <a:rPr lang="en-US" sz="1725" dirty="0">
                <a:solidFill>
                  <a:srgbClr val="000000"/>
                </a:solidFill>
                <a:latin typeface="Calibri" panose="020F0502020204030204" pitchFamily="34" charset="0"/>
                <a:ea typeface="Calibri" panose="020F0502020204030204" pitchFamily="34" charset="0"/>
                <a:cs typeface="Arial" panose="020B0604020202020204" pitchFamily="34" charset="0"/>
              </a:rPr>
              <a:t>Number of Children/Young People with Social, Emotional and Mental Health (SEMH) needs with an EHCP and receiving SEND Support  </a:t>
            </a:r>
            <a:endParaRPr lang="en-GB" sz="1725" dirty="0">
              <a:latin typeface="Calibri" panose="020F0502020204030204" pitchFamily="34" charset="0"/>
              <a:ea typeface="Calibri" panose="020F0502020204030204" pitchFamily="34" charset="0"/>
              <a:cs typeface="Times New Roman" panose="02020603050405020304" pitchFamily="18" charset="0"/>
            </a:endParaRPr>
          </a:p>
          <a:p>
            <a:pPr marL="257175" marR="257175" indent="-257175">
              <a:lnSpc>
                <a:spcPct val="115000"/>
              </a:lnSpc>
              <a:spcAft>
                <a:spcPts val="750"/>
              </a:spcAft>
              <a:buFont typeface="Symbol" panose="05050102010706020507" pitchFamily="18" charset="2"/>
              <a:buChar char=""/>
            </a:pPr>
            <a:r>
              <a:rPr lang="en-US" sz="1725" dirty="0">
                <a:solidFill>
                  <a:srgbClr val="000000"/>
                </a:solidFill>
                <a:latin typeface="Calibri" panose="020F0502020204030204" pitchFamily="34" charset="0"/>
                <a:ea typeface="Calibri" panose="020F0502020204030204" pitchFamily="34" charset="0"/>
                <a:cs typeface="Arial" panose="020B0604020202020204" pitchFamily="34" charset="0"/>
              </a:rPr>
              <a:t>Number of Children/Young People with SEND/receiving SEND Support</a:t>
            </a:r>
          </a:p>
          <a:p>
            <a:pPr marL="0" marR="257175" indent="0">
              <a:lnSpc>
                <a:spcPct val="115000"/>
              </a:lnSpc>
              <a:spcAft>
                <a:spcPts val="750"/>
              </a:spcAft>
              <a:buNone/>
            </a:pPr>
            <a:endParaRPr lang="en-US" sz="1725"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0" marR="257175" indent="0">
              <a:lnSpc>
                <a:spcPct val="115000"/>
              </a:lnSpc>
              <a:spcAft>
                <a:spcPts val="750"/>
              </a:spcAft>
              <a:buNone/>
            </a:pPr>
            <a:r>
              <a:rPr lang="en-US" sz="1725" dirty="0">
                <a:solidFill>
                  <a:srgbClr val="000000"/>
                </a:solidFill>
                <a:latin typeface="Calibri" panose="020F0502020204030204" pitchFamily="34" charset="0"/>
                <a:ea typeface="Calibri" panose="020F0502020204030204" pitchFamily="34" charset="0"/>
                <a:cs typeface="Arial" panose="020B0604020202020204" pitchFamily="34" charset="0"/>
              </a:rPr>
              <a:t>In addition, the selected schools were also required to meet the following criteria:</a:t>
            </a:r>
            <a:endParaRPr lang="en-GB" sz="1725" dirty="0">
              <a:latin typeface="Calibri" panose="020F0502020204030204" pitchFamily="34" charset="0"/>
              <a:ea typeface="Calibri" panose="020F0502020204030204" pitchFamily="34" charset="0"/>
              <a:cs typeface="Times New Roman" panose="02020603050405020304" pitchFamily="18" charset="0"/>
            </a:endParaRPr>
          </a:p>
          <a:p>
            <a:pPr marL="257175" marR="257175" indent="-257175">
              <a:lnSpc>
                <a:spcPct val="115000"/>
              </a:lnSpc>
              <a:buFont typeface="Symbol" panose="05050102010706020507" pitchFamily="18" charset="2"/>
              <a:buChar char=""/>
            </a:pPr>
            <a:r>
              <a:rPr lang="en-GB" sz="1725" dirty="0">
                <a:solidFill>
                  <a:srgbClr val="202124"/>
                </a:solidFill>
                <a:latin typeface="Calibri" panose="020F0502020204030204" pitchFamily="34" charset="0"/>
                <a:ea typeface="Calibri" panose="020F0502020204030204" pitchFamily="34" charset="0"/>
                <a:cs typeface="Arial" panose="020B0604020202020204" pitchFamily="34" charset="0"/>
              </a:rPr>
              <a:t>Commitment from school leadership teams and an identified mental health lead as a point of contact for the trailblazer and </a:t>
            </a:r>
            <a:r>
              <a:rPr lang="en-GB" sz="1725" dirty="0">
                <a:solidFill>
                  <a:srgbClr val="202124"/>
                </a:solidFill>
                <a:latin typeface="Calibri" panose="020F0502020204030204" pitchFamily="34" charset="0"/>
                <a:ea typeface="Times New Roman" panose="02020603050405020304" pitchFamily="18" charset="0"/>
                <a:cs typeface="Arial" panose="020B0604020202020204" pitchFamily="34" charset="0"/>
              </a:rPr>
              <a:t>the level of commitment to partnership working </a:t>
            </a:r>
            <a:endParaRPr lang="en-GB" sz="1725" dirty="0">
              <a:latin typeface="Calibri" panose="020F0502020204030204" pitchFamily="34" charset="0"/>
              <a:ea typeface="Calibri" panose="020F0502020204030204" pitchFamily="34" charset="0"/>
              <a:cs typeface="Times New Roman" panose="02020603050405020304" pitchFamily="18" charset="0"/>
            </a:endParaRPr>
          </a:p>
          <a:p>
            <a:pPr marL="257175" marR="257175" indent="-257175">
              <a:lnSpc>
                <a:spcPct val="115000"/>
              </a:lnSpc>
              <a:buFont typeface="Symbol" panose="05050102010706020507" pitchFamily="18" charset="2"/>
              <a:buChar char=""/>
            </a:pPr>
            <a:r>
              <a:rPr lang="en-GB" sz="1725" dirty="0">
                <a:solidFill>
                  <a:srgbClr val="202124"/>
                </a:solidFill>
                <a:latin typeface="Calibri" panose="020F0502020204030204" pitchFamily="34" charset="0"/>
                <a:ea typeface="Calibri" panose="020F0502020204030204" pitchFamily="34" charset="0"/>
                <a:cs typeface="Arial" panose="020B0604020202020204" pitchFamily="34" charset="0"/>
              </a:rPr>
              <a:t>Ofsted Ratings of 1, 2 or 3 (Outstanding, Good or Requires Improvement) </a:t>
            </a:r>
            <a:endParaRPr lang="en-GB" sz="1725" dirty="0">
              <a:latin typeface="Calibri" panose="020F0502020204030204" pitchFamily="34" charset="0"/>
              <a:ea typeface="Calibri" panose="020F0502020204030204" pitchFamily="34" charset="0"/>
              <a:cs typeface="Times New Roman" panose="02020603050405020304" pitchFamily="18" charset="0"/>
            </a:endParaRPr>
          </a:p>
          <a:p>
            <a:pPr marL="257175" marR="257175" indent="-257175">
              <a:lnSpc>
                <a:spcPct val="115000"/>
              </a:lnSpc>
              <a:buFont typeface="Symbol" panose="05050102010706020507" pitchFamily="18" charset="2"/>
              <a:buChar char=""/>
            </a:pPr>
            <a:r>
              <a:rPr lang="en-GB" sz="1725" dirty="0">
                <a:solidFill>
                  <a:srgbClr val="202124"/>
                </a:solidFill>
                <a:latin typeface="Calibri" panose="020F0502020204030204" pitchFamily="34" charset="0"/>
                <a:ea typeface="Times New Roman" panose="02020603050405020304" pitchFamily="18" charset="0"/>
                <a:cs typeface="Arial" panose="020B0604020202020204" pitchFamily="34" charset="0"/>
              </a:rPr>
              <a:t>A range of educational settings from primary through to secondary/college provision including special school provision.</a:t>
            </a:r>
            <a:endParaRPr lang="en-GB" sz="1725" dirty="0">
              <a:latin typeface="Calibri" panose="020F0502020204030204" pitchFamily="34" charset="0"/>
              <a:ea typeface="Calibri" panose="020F0502020204030204" pitchFamily="34" charset="0"/>
              <a:cs typeface="Times New Roman" panose="02020603050405020304" pitchFamily="18" charset="0"/>
            </a:endParaRPr>
          </a:p>
          <a:p>
            <a:pPr marL="257175" marR="257175" indent="-257175">
              <a:lnSpc>
                <a:spcPct val="115000"/>
              </a:lnSpc>
              <a:spcAft>
                <a:spcPts val="750"/>
              </a:spcAft>
              <a:buFont typeface="Symbol" panose="05050102010706020507" pitchFamily="18" charset="2"/>
              <a:buChar char=""/>
            </a:pPr>
            <a:r>
              <a:rPr lang="en-GB" sz="1725" dirty="0">
                <a:solidFill>
                  <a:srgbClr val="202124"/>
                </a:solidFill>
                <a:latin typeface="Calibri" panose="020F0502020204030204" pitchFamily="34" charset="0"/>
                <a:ea typeface="Times New Roman" panose="02020603050405020304" pitchFamily="18" charset="0"/>
                <a:cs typeface="Arial" panose="020B0604020202020204" pitchFamily="34" charset="0"/>
              </a:rPr>
              <a:t>8,000 pupil population per Mental Health Support Team</a:t>
            </a:r>
            <a:endParaRPr lang="en-GB" sz="1725" dirty="0">
              <a:latin typeface="Calibri" panose="020F0502020204030204" pitchFamily="34" charset="0"/>
              <a:ea typeface="Calibri" panose="020F0502020204030204" pitchFamily="34" charset="0"/>
              <a:cs typeface="Times New Roman" panose="02020603050405020304" pitchFamily="18" charset="0"/>
            </a:endParaRPr>
          </a:p>
          <a:p>
            <a:endParaRPr lang="en-GB" b="1" dirty="0">
              <a:cs typeface="Calibri" panose="020F0502020204030204"/>
            </a:endParaRPr>
          </a:p>
        </p:txBody>
      </p:sp>
      <p:sp>
        <p:nvSpPr>
          <p:cNvPr id="5" name="Slide Number Placeholder 4">
            <a:extLst>
              <a:ext uri="{FF2B5EF4-FFF2-40B4-BE49-F238E27FC236}">
                <a16:creationId xmlns:a16="http://schemas.microsoft.com/office/drawing/2014/main" id="{1AF47940-AD63-4533-893F-CFB720B51F0B}"/>
              </a:ext>
            </a:extLst>
          </p:cNvPr>
          <p:cNvSpPr>
            <a:spLocks noGrp="1"/>
          </p:cNvSpPr>
          <p:nvPr>
            <p:ph type="sldNum" sz="quarter" idx="4294967295"/>
          </p:nvPr>
        </p:nvSpPr>
        <p:spPr>
          <a:xfrm>
            <a:off x="7086600" y="5624513"/>
            <a:ext cx="2057400" cy="273844"/>
          </a:xfrm>
        </p:spPr>
        <p:txBody>
          <a:bodyPr/>
          <a:lstStyle/>
          <a:p>
            <a:pPr defTabSz="685800">
              <a:buClrTx/>
            </a:pPr>
            <a:fld id="{7A686F9B-5805-49FD-A920-3497EB1AD4A6}" type="slidenum">
              <a:rPr lang="en-GB" kern="1200">
                <a:solidFill>
                  <a:prstClr val="black">
                    <a:tint val="75000"/>
                  </a:prstClr>
                </a:solidFill>
                <a:latin typeface="Calibri" panose="020F0502020204030204"/>
                <a:ea typeface="+mn-ea"/>
                <a:cs typeface="+mn-cs"/>
              </a:rPr>
              <a:pPr defTabSz="685800">
                <a:buClrTx/>
              </a:pPr>
              <a:t>46</a:t>
            </a:fld>
            <a:endParaRPr lang="en-GB"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14962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4EB770-1527-48C0-A03C-D306B2EBC11C}"/>
              </a:ext>
            </a:extLst>
          </p:cNvPr>
          <p:cNvSpPr/>
          <p:nvPr/>
        </p:nvSpPr>
        <p:spPr>
          <a:xfrm>
            <a:off x="4482913" y="3290500"/>
            <a:ext cx="223138" cy="300082"/>
          </a:xfrm>
          <a:prstGeom prst="rect">
            <a:avLst/>
          </a:prstGeom>
        </p:spPr>
        <p:txBody>
          <a:bodyPr wrap="none">
            <a:spAutoFit/>
          </a:bodyPr>
          <a:lstStyle/>
          <a:p>
            <a:pPr defTabSz="685800">
              <a:buClrTx/>
            </a:pPr>
            <a:r>
              <a:rPr lang="en-GB" sz="1350" kern="1200" dirty="0">
                <a:solidFill>
                  <a:prstClr val="black"/>
                </a:solidFill>
                <a:latin typeface="Calibri" panose="020F0502020204030204"/>
                <a:ea typeface="+mn-ea"/>
                <a:cs typeface="+mn-cs"/>
              </a:rPr>
              <a:t> </a:t>
            </a:r>
          </a:p>
        </p:txBody>
      </p:sp>
      <p:pic>
        <p:nvPicPr>
          <p:cNvPr id="5" name="Picture 2" descr="Windsor and Maidenhead | LGBCE Site">
            <a:extLst>
              <a:ext uri="{FF2B5EF4-FFF2-40B4-BE49-F238E27FC236}">
                <a16:creationId xmlns:a16="http://schemas.microsoft.com/office/drawing/2014/main" id="{0BFB6EAF-7207-44B2-8204-3C7604DA84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166" y="1885951"/>
            <a:ext cx="3969834" cy="35209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70C1B60-5FDC-4328-9898-223506684842}"/>
              </a:ext>
            </a:extLst>
          </p:cNvPr>
          <p:cNvPicPr>
            <a:picLocks noChangeAspect="1"/>
          </p:cNvPicPr>
          <p:nvPr/>
        </p:nvPicPr>
        <p:blipFill>
          <a:blip r:embed="rId4"/>
          <a:stretch>
            <a:fillRect/>
          </a:stretch>
        </p:blipFill>
        <p:spPr>
          <a:xfrm>
            <a:off x="4661087" y="1700635"/>
            <a:ext cx="2976630" cy="3456731"/>
          </a:xfrm>
          <a:prstGeom prst="rect">
            <a:avLst/>
          </a:prstGeom>
        </p:spPr>
      </p:pic>
      <p:pic>
        <p:nvPicPr>
          <p:cNvPr id="6" name="Picture 5">
            <a:extLst>
              <a:ext uri="{FF2B5EF4-FFF2-40B4-BE49-F238E27FC236}">
                <a16:creationId xmlns:a16="http://schemas.microsoft.com/office/drawing/2014/main" id="{955F23BC-BE17-4819-8835-18C29C10F362}"/>
              </a:ext>
            </a:extLst>
          </p:cNvPr>
          <p:cNvPicPr>
            <a:picLocks noChangeAspect="1"/>
          </p:cNvPicPr>
          <p:nvPr/>
        </p:nvPicPr>
        <p:blipFill>
          <a:blip r:embed="rId5"/>
          <a:stretch>
            <a:fillRect/>
          </a:stretch>
        </p:blipFill>
        <p:spPr>
          <a:xfrm>
            <a:off x="1232087" y="1102447"/>
            <a:ext cx="6858000" cy="423877"/>
          </a:xfrm>
          <a:prstGeom prst="rect">
            <a:avLst/>
          </a:prstGeom>
        </p:spPr>
      </p:pic>
    </p:spTree>
    <p:extLst>
      <p:ext uri="{BB962C8B-B14F-4D97-AF65-F5344CB8AC3E}">
        <p14:creationId xmlns:p14="http://schemas.microsoft.com/office/powerpoint/2010/main" val="2657961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1208" y="1106743"/>
            <a:ext cx="5105117" cy="346249"/>
          </a:xfrm>
          <a:prstGeom prst="rect">
            <a:avLst/>
          </a:prstGeom>
        </p:spPr>
        <p:txBody>
          <a:bodyPr wrap="none" lIns="68580" tIns="34290" rIns="68580" bIns="34290" anchor="t">
            <a:spAutoFit/>
          </a:bodyPr>
          <a:lstStyle/>
          <a:p>
            <a:pPr algn="ctr" defTabSz="685800">
              <a:buClrTx/>
              <a:defRPr/>
            </a:pPr>
            <a:r>
              <a:rPr lang="en-GB" sz="1800" b="1" kern="1200" dirty="0">
                <a:solidFill>
                  <a:prstClr val="black"/>
                </a:solidFill>
                <a:latin typeface="Calibri" panose="020F0502020204030204"/>
                <a:ea typeface="+mn-ea"/>
                <a:cs typeface="+mn-cs"/>
              </a:rPr>
              <a:t>MHST – Royal Borough of Windsor and Maidenhead</a:t>
            </a:r>
          </a:p>
        </p:txBody>
      </p:sp>
      <p:cxnSp>
        <p:nvCxnSpPr>
          <p:cNvPr id="6" name="Straight Connector 5">
            <a:extLst>
              <a:ext uri="{FF2B5EF4-FFF2-40B4-BE49-F238E27FC236}">
                <a16:creationId xmlns:a16="http://schemas.microsoft.com/office/drawing/2014/main" id="{DED198DF-56C4-4F5E-ABF3-D7FED374E1D2}"/>
              </a:ext>
            </a:extLst>
          </p:cNvPr>
          <p:cNvCxnSpPr>
            <a:cxnSpLocks/>
          </p:cNvCxnSpPr>
          <p:nvPr/>
        </p:nvCxnSpPr>
        <p:spPr>
          <a:xfrm>
            <a:off x="3987990" y="3040342"/>
            <a:ext cx="1" cy="2847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3075FA-8614-43C7-8286-84E17D43FA81}"/>
              </a:ext>
            </a:extLst>
          </p:cNvPr>
          <p:cNvCxnSpPr>
            <a:cxnSpLocks/>
          </p:cNvCxnSpPr>
          <p:nvPr/>
        </p:nvCxnSpPr>
        <p:spPr>
          <a:xfrm flipV="1">
            <a:off x="1828735" y="4210000"/>
            <a:ext cx="1381871" cy="595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1BB439B0-28E0-CB7A-0BBC-229E54D6A05A}"/>
              </a:ext>
            </a:extLst>
          </p:cNvPr>
          <p:cNvSpPr/>
          <p:nvPr/>
        </p:nvSpPr>
        <p:spPr>
          <a:xfrm>
            <a:off x="3417094" y="1613297"/>
            <a:ext cx="1095375" cy="517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GB" sz="825" kern="1200" dirty="0">
                <a:solidFill>
                  <a:prstClr val="white"/>
                </a:solidFill>
                <a:latin typeface="Calibri" panose="020F0502020204030204"/>
                <a:cs typeface="Calibri"/>
              </a:rPr>
              <a:t>Service Manager</a:t>
            </a:r>
            <a:r>
              <a:rPr lang="en-GB" sz="825" kern="1200" dirty="0">
                <a:solidFill>
                  <a:prstClr val="white"/>
                </a:solidFill>
                <a:latin typeface="Calibri" panose="020F0502020204030204"/>
                <a:ea typeface="+mn-lt"/>
                <a:cs typeface="Calibri" panose="020F0502020204030204"/>
              </a:rPr>
              <a:t>  </a:t>
            </a:r>
            <a:endParaRPr lang="en-US" sz="825" kern="1200" dirty="0">
              <a:solidFill>
                <a:prstClr val="white"/>
              </a:solidFill>
              <a:latin typeface="Calibri" panose="020F0502020204030204"/>
              <a:ea typeface="+mn-lt"/>
              <a:cs typeface="Calibri" panose="020F0502020204030204"/>
            </a:endParaRPr>
          </a:p>
          <a:p>
            <a:pPr algn="ctr" defTabSz="685800">
              <a:buClrTx/>
              <a:defRPr/>
            </a:pPr>
            <a:r>
              <a:rPr lang="en-US" sz="825" kern="1200" dirty="0">
                <a:solidFill>
                  <a:prstClr val="white"/>
                </a:solidFill>
                <a:latin typeface="Calibri" panose="020F0502020204030204"/>
                <a:ea typeface="+mn-lt"/>
                <a:cs typeface="Calibri" panose="020F0502020204030204"/>
              </a:rPr>
              <a:t>Vicki</a:t>
            </a:r>
            <a:r>
              <a:rPr lang="en-US" sz="825" kern="1200" dirty="0">
                <a:solidFill>
                  <a:prstClr val="white"/>
                </a:solidFill>
                <a:latin typeface="Calibri" panose="020F0502020204030204"/>
                <a:cs typeface="Calibri"/>
              </a:rPr>
              <a:t> </a:t>
            </a:r>
            <a:r>
              <a:rPr lang="en-GB" sz="825" kern="1200" dirty="0">
                <a:solidFill>
                  <a:prstClr val="white"/>
                </a:solidFill>
                <a:latin typeface="Calibri" panose="020F0502020204030204"/>
                <a:cs typeface="Calibri"/>
              </a:rPr>
              <a:t>Livingstone 1wte</a:t>
            </a:r>
            <a:endParaRPr lang="en-US" sz="1350" kern="1200" dirty="0">
              <a:solidFill>
                <a:prstClr val="white"/>
              </a:solidFill>
              <a:latin typeface="Calibri" panose="020F0502020204030204"/>
            </a:endParaRPr>
          </a:p>
        </p:txBody>
      </p:sp>
      <p:sp>
        <p:nvSpPr>
          <p:cNvPr id="70" name="Rectangle 69">
            <a:extLst>
              <a:ext uri="{FF2B5EF4-FFF2-40B4-BE49-F238E27FC236}">
                <a16:creationId xmlns:a16="http://schemas.microsoft.com/office/drawing/2014/main" id="{AAF5DCEB-A06A-0454-5F22-95340DE085D4}"/>
              </a:ext>
            </a:extLst>
          </p:cNvPr>
          <p:cNvSpPr/>
          <p:nvPr/>
        </p:nvSpPr>
        <p:spPr>
          <a:xfrm>
            <a:off x="3434953" y="2524125"/>
            <a:ext cx="1095375" cy="517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GB" sz="825" kern="1200" dirty="0">
                <a:solidFill>
                  <a:prstClr val="white"/>
                </a:solidFill>
                <a:latin typeface="Calibri" panose="020F0502020204030204"/>
                <a:cs typeface="Calibri"/>
              </a:rPr>
              <a:t>Team Lead</a:t>
            </a:r>
            <a:endParaRPr lang="en-US" sz="825" kern="1200" dirty="0">
              <a:solidFill>
                <a:prstClr val="white"/>
              </a:solidFill>
              <a:latin typeface="Calibri" panose="020F0502020204030204"/>
              <a:ea typeface="+mn-lt"/>
              <a:cs typeface="Calibri" panose="020F0502020204030204"/>
            </a:endParaRPr>
          </a:p>
          <a:p>
            <a:pPr algn="ctr" defTabSz="685800">
              <a:buClrTx/>
              <a:defRPr/>
            </a:pPr>
            <a:r>
              <a:rPr lang="en-GB" sz="825" kern="1200" dirty="0">
                <a:solidFill>
                  <a:prstClr val="white"/>
                </a:solidFill>
                <a:latin typeface="Calibri" panose="020F0502020204030204"/>
                <a:cs typeface="Calibri"/>
              </a:rPr>
              <a:t> Rhona Edwards 1wte</a:t>
            </a:r>
            <a:endParaRPr lang="en-US" sz="1350" kern="1200"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632410C3-5AE4-A8D1-0547-015B52BAEE42}"/>
              </a:ext>
            </a:extLst>
          </p:cNvPr>
          <p:cNvSpPr/>
          <p:nvPr/>
        </p:nvSpPr>
        <p:spPr>
          <a:xfrm>
            <a:off x="2345532" y="3462844"/>
            <a:ext cx="1228463" cy="627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GB" sz="825" kern="1200" dirty="0">
                <a:solidFill>
                  <a:prstClr val="white"/>
                </a:solidFill>
                <a:latin typeface="Calibri" panose="020F0502020204030204"/>
                <a:ea typeface="+mn-lt"/>
                <a:cs typeface="Calibri" panose="020F0502020204030204"/>
              </a:rPr>
              <a:t>Senior Psychological/ Therapist (B6)</a:t>
            </a:r>
          </a:p>
          <a:p>
            <a:pPr algn="ctr" defTabSz="685800">
              <a:buClrTx/>
              <a:defRPr/>
            </a:pPr>
            <a:r>
              <a:rPr lang="en-GB" sz="825" kern="1200" dirty="0">
                <a:solidFill>
                  <a:prstClr val="white"/>
                </a:solidFill>
                <a:latin typeface="Calibri" panose="020F0502020204030204"/>
                <a:cs typeface="Calibri" panose="020F0502020204030204"/>
              </a:rPr>
              <a:t>Katherine Radcliffe  1WTE </a:t>
            </a:r>
          </a:p>
        </p:txBody>
      </p:sp>
      <p:sp>
        <p:nvSpPr>
          <p:cNvPr id="95" name="Rectangle 94">
            <a:extLst>
              <a:ext uri="{FF2B5EF4-FFF2-40B4-BE49-F238E27FC236}">
                <a16:creationId xmlns:a16="http://schemas.microsoft.com/office/drawing/2014/main" id="{D39FA1F1-9E95-B479-350B-C669F2509DFE}"/>
              </a:ext>
            </a:extLst>
          </p:cNvPr>
          <p:cNvSpPr/>
          <p:nvPr/>
        </p:nvSpPr>
        <p:spPr>
          <a:xfrm>
            <a:off x="4403585" y="3476760"/>
            <a:ext cx="1220635" cy="525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cs typeface="Calibri"/>
              </a:rPr>
              <a:t>Psychological Supervisor  Therapist(B6) Katie Clemmings 1wte </a:t>
            </a:r>
            <a:endParaRPr lang="en-US" sz="1350" kern="1200" dirty="0">
              <a:solidFill>
                <a:prstClr val="white"/>
              </a:solidFill>
              <a:latin typeface="Calibri" panose="020F0502020204030204"/>
              <a:cs typeface="Calibri" panose="020F0502020204030204"/>
            </a:endParaRPr>
          </a:p>
        </p:txBody>
      </p:sp>
      <p:sp>
        <p:nvSpPr>
          <p:cNvPr id="96" name="Rectangle 95">
            <a:extLst>
              <a:ext uri="{FF2B5EF4-FFF2-40B4-BE49-F238E27FC236}">
                <a16:creationId xmlns:a16="http://schemas.microsoft.com/office/drawing/2014/main" id="{B9BEFD6B-3324-27F3-3116-29989A3A0D40}"/>
              </a:ext>
            </a:extLst>
          </p:cNvPr>
          <p:cNvSpPr/>
          <p:nvPr/>
        </p:nvSpPr>
        <p:spPr>
          <a:xfrm>
            <a:off x="1250156" y="4419094"/>
            <a:ext cx="1095375" cy="510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cs typeface="Calibri"/>
              </a:rPr>
              <a:t>EHMP</a:t>
            </a:r>
          </a:p>
          <a:p>
            <a:pPr algn="ctr" defTabSz="685800">
              <a:buClrTx/>
              <a:defRPr/>
            </a:pPr>
            <a:r>
              <a:rPr lang="en-US" sz="825" kern="1200" dirty="0">
                <a:solidFill>
                  <a:prstClr val="white"/>
                </a:solidFill>
                <a:latin typeface="Calibri" panose="020F0502020204030204"/>
                <a:cs typeface="Calibri"/>
              </a:rPr>
              <a:t>Dunette Griffiths (B5)</a:t>
            </a:r>
          </a:p>
          <a:p>
            <a:pPr algn="ctr" defTabSz="685800">
              <a:buClrTx/>
              <a:defRPr/>
            </a:pPr>
            <a:r>
              <a:rPr lang="en-US" sz="825" kern="1200" dirty="0">
                <a:solidFill>
                  <a:prstClr val="white"/>
                </a:solidFill>
                <a:latin typeface="Calibri" panose="020F0502020204030204"/>
                <a:cs typeface="Calibri"/>
              </a:rPr>
              <a:t>1wte </a:t>
            </a:r>
          </a:p>
        </p:txBody>
      </p:sp>
      <p:cxnSp>
        <p:nvCxnSpPr>
          <p:cNvPr id="139" name="Straight Connector 138">
            <a:extLst>
              <a:ext uri="{FF2B5EF4-FFF2-40B4-BE49-F238E27FC236}">
                <a16:creationId xmlns:a16="http://schemas.microsoft.com/office/drawing/2014/main" id="{777B4640-3C65-7657-BE3F-28F68FA94842}"/>
              </a:ext>
            </a:extLst>
          </p:cNvPr>
          <p:cNvCxnSpPr>
            <a:cxnSpLocks/>
          </p:cNvCxnSpPr>
          <p:nvPr/>
        </p:nvCxnSpPr>
        <p:spPr>
          <a:xfrm flipH="1">
            <a:off x="2721705" y="3307654"/>
            <a:ext cx="2502188" cy="18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091CD32-F070-6E3C-B840-FE53D394A902}"/>
              </a:ext>
            </a:extLst>
          </p:cNvPr>
          <p:cNvSpPr/>
          <p:nvPr/>
        </p:nvSpPr>
        <p:spPr>
          <a:xfrm>
            <a:off x="7244954" y="3446858"/>
            <a:ext cx="1095375" cy="517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ea typeface="+mn-lt"/>
                <a:cs typeface="Calibri" panose="020F0502020204030204"/>
              </a:rPr>
              <a:t>Admin</a:t>
            </a:r>
          </a:p>
          <a:p>
            <a:pPr algn="ctr" defTabSz="685800">
              <a:buClrTx/>
              <a:defRPr/>
            </a:pPr>
            <a:r>
              <a:rPr lang="en-US" sz="825" kern="1200" dirty="0">
                <a:solidFill>
                  <a:prstClr val="white"/>
                </a:solidFill>
                <a:latin typeface="Calibri" panose="020F0502020204030204"/>
                <a:ea typeface="+mn-lt"/>
                <a:cs typeface="Calibri" panose="020F0502020204030204"/>
              </a:rPr>
              <a:t>Jaspreet Bhambra(B4)</a:t>
            </a:r>
          </a:p>
          <a:p>
            <a:pPr algn="ctr" defTabSz="685800">
              <a:buClrTx/>
              <a:defRPr/>
            </a:pPr>
            <a:r>
              <a:rPr lang="en-US" sz="825" kern="1200" dirty="0">
                <a:solidFill>
                  <a:prstClr val="white"/>
                </a:solidFill>
                <a:latin typeface="Calibri" panose="020F0502020204030204"/>
                <a:ea typeface="+mn-lt"/>
                <a:cs typeface="Calibri" panose="020F0502020204030204"/>
              </a:rPr>
              <a:t>0.50 wte </a:t>
            </a:r>
            <a:endParaRPr lang="en-US" sz="1350" kern="1200" dirty="0">
              <a:solidFill>
                <a:prstClr val="white"/>
              </a:solidFill>
              <a:latin typeface="Calibri" panose="020F0502020204030204"/>
              <a:ea typeface="+mn-lt"/>
              <a:cs typeface="Calibri" panose="020F0502020204030204"/>
            </a:endParaRPr>
          </a:p>
        </p:txBody>
      </p:sp>
      <p:sp>
        <p:nvSpPr>
          <p:cNvPr id="28" name="Rectangle 27">
            <a:extLst>
              <a:ext uri="{FF2B5EF4-FFF2-40B4-BE49-F238E27FC236}">
                <a16:creationId xmlns:a16="http://schemas.microsoft.com/office/drawing/2014/main" id="{43AE250C-0824-B2CE-D953-D47F07287546}"/>
              </a:ext>
            </a:extLst>
          </p:cNvPr>
          <p:cNvSpPr/>
          <p:nvPr/>
        </p:nvSpPr>
        <p:spPr>
          <a:xfrm>
            <a:off x="7262813" y="4339827"/>
            <a:ext cx="1095375" cy="517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ea typeface="+mn-lt"/>
                <a:cs typeface="Calibri" panose="020F0502020204030204"/>
              </a:rPr>
              <a:t>Admin</a:t>
            </a:r>
          </a:p>
          <a:p>
            <a:pPr algn="ctr" defTabSz="685800">
              <a:buClrTx/>
              <a:defRPr/>
            </a:pPr>
            <a:r>
              <a:rPr lang="en-US" sz="825" kern="1200" dirty="0">
                <a:solidFill>
                  <a:prstClr val="white"/>
                </a:solidFill>
                <a:latin typeface="Calibri" panose="020F0502020204030204"/>
                <a:ea typeface="+mn-lt"/>
                <a:cs typeface="Calibri" panose="020F0502020204030204"/>
              </a:rPr>
              <a:t>Claire Kingsley(B3)</a:t>
            </a:r>
          </a:p>
          <a:p>
            <a:pPr algn="ctr" defTabSz="685800">
              <a:buClrTx/>
              <a:defRPr/>
            </a:pPr>
            <a:r>
              <a:rPr lang="en-US" sz="825" kern="1200" dirty="0">
                <a:solidFill>
                  <a:prstClr val="white"/>
                </a:solidFill>
                <a:latin typeface="Calibri" panose="020F0502020204030204"/>
                <a:ea typeface="+mn-lt"/>
                <a:cs typeface="Calibri" panose="020F0502020204030204"/>
              </a:rPr>
              <a:t>0.50 wte </a:t>
            </a:r>
            <a:endParaRPr lang="en-US" sz="1350" kern="1200" dirty="0">
              <a:solidFill>
                <a:prstClr val="white"/>
              </a:solidFill>
              <a:latin typeface="Calibri" panose="020F0502020204030204"/>
              <a:ea typeface="+mn-lt"/>
              <a:cs typeface="Calibri" panose="020F0502020204030204"/>
            </a:endParaRPr>
          </a:p>
        </p:txBody>
      </p:sp>
      <p:sp>
        <p:nvSpPr>
          <p:cNvPr id="29" name="Rectangle 28">
            <a:extLst>
              <a:ext uri="{FF2B5EF4-FFF2-40B4-BE49-F238E27FC236}">
                <a16:creationId xmlns:a16="http://schemas.microsoft.com/office/drawing/2014/main" id="{D085F78B-52C8-36E7-D20B-AE3A6514B0A4}"/>
              </a:ext>
            </a:extLst>
          </p:cNvPr>
          <p:cNvSpPr/>
          <p:nvPr/>
        </p:nvSpPr>
        <p:spPr>
          <a:xfrm>
            <a:off x="7244954" y="2559842"/>
            <a:ext cx="1095375" cy="517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cs typeface="Calibri"/>
              </a:rPr>
              <a:t>Business Support Manager(B5)</a:t>
            </a:r>
            <a:endParaRPr lang="en-US" sz="825" kern="1200" dirty="0">
              <a:solidFill>
                <a:prstClr val="white"/>
              </a:solidFill>
              <a:latin typeface="Calibri" panose="020F0502020204030204"/>
              <a:ea typeface="+mn-lt"/>
              <a:cs typeface="Calibri" panose="020F0502020204030204"/>
            </a:endParaRPr>
          </a:p>
          <a:p>
            <a:pPr algn="ctr" defTabSz="685800">
              <a:buClrTx/>
              <a:defRPr/>
            </a:pPr>
            <a:r>
              <a:rPr lang="en-US" sz="825" kern="1200" dirty="0">
                <a:solidFill>
                  <a:prstClr val="white"/>
                </a:solidFill>
                <a:latin typeface="Calibri" panose="020F0502020204030204"/>
                <a:cs typeface="Calibri"/>
              </a:rPr>
              <a:t>Lucy Jacobs </a:t>
            </a:r>
            <a:endParaRPr lang="en-US" sz="825" kern="1200" dirty="0">
              <a:solidFill>
                <a:prstClr val="white"/>
              </a:solidFill>
              <a:latin typeface="Calibri" panose="020F0502020204030204"/>
              <a:ea typeface="+mn-lt"/>
              <a:cs typeface="Calibri" panose="020F0502020204030204"/>
            </a:endParaRPr>
          </a:p>
          <a:p>
            <a:pPr algn="ctr" defTabSz="685800">
              <a:buClrTx/>
              <a:defRPr/>
            </a:pPr>
            <a:r>
              <a:rPr lang="en-US" sz="825" kern="1200" dirty="0">
                <a:solidFill>
                  <a:prstClr val="white"/>
                </a:solidFill>
                <a:latin typeface="Calibri" panose="020F0502020204030204"/>
                <a:cs typeface="Calibri"/>
              </a:rPr>
              <a:t>1wte</a:t>
            </a:r>
            <a:endParaRPr lang="en-US" sz="1350" kern="1200" dirty="0">
              <a:solidFill>
                <a:prstClr val="white"/>
              </a:solidFill>
              <a:latin typeface="Calibri" panose="020F0502020204030204"/>
            </a:endParaRPr>
          </a:p>
        </p:txBody>
      </p:sp>
      <p:sp>
        <p:nvSpPr>
          <p:cNvPr id="3" name="Rectangle 2">
            <a:extLst>
              <a:ext uri="{FF2B5EF4-FFF2-40B4-BE49-F238E27FC236}">
                <a16:creationId xmlns:a16="http://schemas.microsoft.com/office/drawing/2014/main" id="{9CC2A685-1627-6571-384A-48900C31F74E}"/>
              </a:ext>
            </a:extLst>
          </p:cNvPr>
          <p:cNvSpPr/>
          <p:nvPr/>
        </p:nvSpPr>
        <p:spPr>
          <a:xfrm>
            <a:off x="2827735" y="4411266"/>
            <a:ext cx="1095375" cy="517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cs typeface="Calibri"/>
              </a:rPr>
              <a:t>EHMP</a:t>
            </a:r>
          </a:p>
          <a:p>
            <a:pPr algn="ctr" defTabSz="685800">
              <a:buClrTx/>
              <a:defRPr/>
            </a:pPr>
            <a:r>
              <a:rPr lang="en-US" sz="825" kern="1200" dirty="0">
                <a:solidFill>
                  <a:prstClr val="white"/>
                </a:solidFill>
                <a:latin typeface="Calibri" panose="020F0502020204030204"/>
                <a:cs typeface="Calibri"/>
              </a:rPr>
              <a:t>Bahara Fourgh(B5)</a:t>
            </a:r>
          </a:p>
          <a:p>
            <a:pPr algn="ctr" defTabSz="685800">
              <a:buClrTx/>
              <a:defRPr/>
            </a:pPr>
            <a:r>
              <a:rPr lang="en-US" sz="825" kern="1200" dirty="0">
                <a:solidFill>
                  <a:prstClr val="white"/>
                </a:solidFill>
                <a:latin typeface="Calibri" panose="020F0502020204030204"/>
                <a:cs typeface="Calibri"/>
              </a:rPr>
              <a:t>1wte </a:t>
            </a:r>
          </a:p>
        </p:txBody>
      </p:sp>
      <p:sp>
        <p:nvSpPr>
          <p:cNvPr id="4" name="Rectangle 3">
            <a:extLst>
              <a:ext uri="{FF2B5EF4-FFF2-40B4-BE49-F238E27FC236}">
                <a16:creationId xmlns:a16="http://schemas.microsoft.com/office/drawing/2014/main" id="{667EE1BB-49B9-9038-63D0-6D5FD833F73D}"/>
              </a:ext>
            </a:extLst>
          </p:cNvPr>
          <p:cNvSpPr/>
          <p:nvPr/>
        </p:nvSpPr>
        <p:spPr>
          <a:xfrm>
            <a:off x="4405313" y="4411266"/>
            <a:ext cx="1095375" cy="517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cs typeface="Calibri"/>
              </a:rPr>
              <a:t>Trainee EHMP</a:t>
            </a:r>
          </a:p>
          <a:p>
            <a:pPr algn="ctr" defTabSz="685800">
              <a:buClrTx/>
              <a:defRPr/>
            </a:pPr>
            <a:r>
              <a:rPr lang="en-US" sz="825" kern="1200" dirty="0">
                <a:solidFill>
                  <a:prstClr val="white"/>
                </a:solidFill>
                <a:latin typeface="Calibri" panose="020F0502020204030204"/>
                <a:cs typeface="Calibri"/>
              </a:rPr>
              <a:t>Anisha Chandla(B4)</a:t>
            </a:r>
          </a:p>
          <a:p>
            <a:pPr algn="ctr" defTabSz="685800">
              <a:buClrTx/>
              <a:defRPr/>
            </a:pPr>
            <a:r>
              <a:rPr lang="en-US" sz="825" kern="1200" dirty="0">
                <a:solidFill>
                  <a:prstClr val="white"/>
                </a:solidFill>
                <a:latin typeface="Calibri" panose="020F0502020204030204"/>
                <a:cs typeface="Calibri"/>
              </a:rPr>
              <a:t>1wte </a:t>
            </a:r>
          </a:p>
        </p:txBody>
      </p:sp>
      <p:sp>
        <p:nvSpPr>
          <p:cNvPr id="5" name="Rectangle 4">
            <a:extLst>
              <a:ext uri="{FF2B5EF4-FFF2-40B4-BE49-F238E27FC236}">
                <a16:creationId xmlns:a16="http://schemas.microsoft.com/office/drawing/2014/main" id="{BA1CD682-2B35-CD59-B192-72AF1BF9436B}"/>
              </a:ext>
            </a:extLst>
          </p:cNvPr>
          <p:cNvSpPr/>
          <p:nvPr/>
        </p:nvSpPr>
        <p:spPr>
          <a:xfrm>
            <a:off x="5774531" y="4411266"/>
            <a:ext cx="1095375" cy="517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900" kern="1200" dirty="0">
                <a:solidFill>
                  <a:prstClr val="white"/>
                </a:solidFill>
                <a:latin typeface="Calibri" panose="020F0502020204030204"/>
                <a:cs typeface="Calibri"/>
              </a:rPr>
              <a:t>Trainee EHMP- (B4)</a:t>
            </a:r>
            <a:endParaRPr lang="en-US" sz="1200" kern="1200" dirty="0">
              <a:solidFill>
                <a:prstClr val="white"/>
              </a:solidFill>
              <a:latin typeface="Calibri" panose="020F0502020204030204"/>
              <a:cs typeface="Calibri"/>
            </a:endParaRPr>
          </a:p>
          <a:p>
            <a:pPr algn="ctr" defTabSz="685800">
              <a:buClrTx/>
              <a:defRPr/>
            </a:pPr>
            <a:r>
              <a:rPr lang="en-US" sz="900" kern="1200" dirty="0">
                <a:solidFill>
                  <a:prstClr val="white"/>
                </a:solidFill>
                <a:latin typeface="Calibri" panose="020F0502020204030204"/>
                <a:cs typeface="Calibri"/>
              </a:rPr>
              <a:t> Julie Fairbank</a:t>
            </a:r>
          </a:p>
          <a:p>
            <a:pPr algn="ctr" defTabSz="685800">
              <a:buClrTx/>
              <a:defRPr/>
            </a:pPr>
            <a:r>
              <a:rPr lang="en-US" sz="900" kern="1200" dirty="0">
                <a:solidFill>
                  <a:prstClr val="white"/>
                </a:solidFill>
                <a:latin typeface="Calibri" panose="020F0502020204030204"/>
                <a:ea typeface="+mn-lt"/>
                <a:cs typeface="Calibri" panose="020F0502020204030204"/>
              </a:rPr>
              <a:t>1wte </a:t>
            </a:r>
            <a:endParaRPr lang="en-US" sz="1350" kern="1200" dirty="0">
              <a:solidFill>
                <a:prstClr val="white"/>
              </a:solidFill>
              <a:latin typeface="Calibri" panose="020F0502020204030204"/>
            </a:endParaRPr>
          </a:p>
        </p:txBody>
      </p:sp>
      <p:cxnSp>
        <p:nvCxnSpPr>
          <p:cNvPr id="7" name="Straight Connector 6">
            <a:extLst>
              <a:ext uri="{FF2B5EF4-FFF2-40B4-BE49-F238E27FC236}">
                <a16:creationId xmlns:a16="http://schemas.microsoft.com/office/drawing/2014/main" id="{2C588912-E5A4-94D2-FAA9-BD68B4511846}"/>
              </a:ext>
            </a:extLst>
          </p:cNvPr>
          <p:cNvCxnSpPr>
            <a:cxnSpLocks/>
          </p:cNvCxnSpPr>
          <p:nvPr/>
        </p:nvCxnSpPr>
        <p:spPr>
          <a:xfrm flipV="1">
            <a:off x="4662422" y="4210000"/>
            <a:ext cx="1381871" cy="595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9918607-636C-42F7-9ABF-3DD099112E62}"/>
              </a:ext>
            </a:extLst>
          </p:cNvPr>
          <p:cNvCxnSpPr>
            <a:cxnSpLocks/>
          </p:cNvCxnSpPr>
          <p:nvPr/>
        </p:nvCxnSpPr>
        <p:spPr>
          <a:xfrm>
            <a:off x="3987990" y="2106276"/>
            <a:ext cx="1" cy="5244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D48D1DB-D497-5CE9-00B4-32D5D636916F}"/>
              </a:ext>
            </a:extLst>
          </p:cNvPr>
          <p:cNvCxnSpPr>
            <a:cxnSpLocks/>
          </p:cNvCxnSpPr>
          <p:nvPr/>
        </p:nvCxnSpPr>
        <p:spPr>
          <a:xfrm flipV="1">
            <a:off x="2722087" y="3325097"/>
            <a:ext cx="1" cy="1331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FE1C216-6ED7-1DC3-E7CC-AC0F670E1728}"/>
              </a:ext>
            </a:extLst>
          </p:cNvPr>
          <p:cNvCxnSpPr>
            <a:cxnSpLocks/>
          </p:cNvCxnSpPr>
          <p:nvPr/>
        </p:nvCxnSpPr>
        <p:spPr>
          <a:xfrm flipH="1" flipV="1">
            <a:off x="5217612" y="3280987"/>
            <a:ext cx="1" cy="2732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F3BFF8-9BDE-4CC3-5CE0-20448DB7CCF2}"/>
              </a:ext>
            </a:extLst>
          </p:cNvPr>
          <p:cNvCxnSpPr>
            <a:cxnSpLocks/>
          </p:cNvCxnSpPr>
          <p:nvPr/>
        </p:nvCxnSpPr>
        <p:spPr>
          <a:xfrm>
            <a:off x="4404074" y="2712828"/>
            <a:ext cx="2852699" cy="2381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4031FB-24D3-944E-AED5-3C0A3AE5756C}"/>
              </a:ext>
            </a:extLst>
          </p:cNvPr>
          <p:cNvCxnSpPr>
            <a:cxnSpLocks/>
          </p:cNvCxnSpPr>
          <p:nvPr/>
        </p:nvCxnSpPr>
        <p:spPr>
          <a:xfrm flipH="1" flipV="1">
            <a:off x="7792634" y="3055745"/>
            <a:ext cx="11651" cy="3817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4A961B-B376-190E-9A83-CF0C0C7AA598}"/>
              </a:ext>
            </a:extLst>
          </p:cNvPr>
          <p:cNvCxnSpPr>
            <a:cxnSpLocks/>
          </p:cNvCxnSpPr>
          <p:nvPr/>
        </p:nvCxnSpPr>
        <p:spPr>
          <a:xfrm flipH="1" flipV="1">
            <a:off x="5217612" y="3977747"/>
            <a:ext cx="1" cy="2341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3EF78B-7C4A-F921-25E2-2C345A592A3B}"/>
              </a:ext>
            </a:extLst>
          </p:cNvPr>
          <p:cNvCxnSpPr>
            <a:cxnSpLocks/>
          </p:cNvCxnSpPr>
          <p:nvPr/>
        </p:nvCxnSpPr>
        <p:spPr>
          <a:xfrm flipH="1" flipV="1">
            <a:off x="4653940" y="4220438"/>
            <a:ext cx="7829" cy="26544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EA57B7E-9128-FD67-8F15-458D0D51581C}"/>
              </a:ext>
            </a:extLst>
          </p:cNvPr>
          <p:cNvCxnSpPr>
            <a:cxnSpLocks/>
          </p:cNvCxnSpPr>
          <p:nvPr/>
        </p:nvCxnSpPr>
        <p:spPr>
          <a:xfrm flipV="1">
            <a:off x="6055290" y="4196952"/>
            <a:ext cx="7828" cy="3750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9BB9E85-816D-D6CE-ACFD-683BA0FDC81C}"/>
              </a:ext>
            </a:extLst>
          </p:cNvPr>
          <p:cNvCxnSpPr>
            <a:cxnSpLocks/>
          </p:cNvCxnSpPr>
          <p:nvPr/>
        </p:nvCxnSpPr>
        <p:spPr>
          <a:xfrm>
            <a:off x="2477544" y="4000501"/>
            <a:ext cx="7828" cy="21210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69F3BB-6AA5-33B7-CD7A-E09A8209AF8E}"/>
              </a:ext>
            </a:extLst>
          </p:cNvPr>
          <p:cNvCxnSpPr>
            <a:cxnSpLocks/>
          </p:cNvCxnSpPr>
          <p:nvPr/>
        </p:nvCxnSpPr>
        <p:spPr>
          <a:xfrm>
            <a:off x="3229105" y="4188391"/>
            <a:ext cx="7828" cy="43131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4973C9-5316-C71A-7C56-EF222207838E}"/>
              </a:ext>
            </a:extLst>
          </p:cNvPr>
          <p:cNvCxnSpPr>
            <a:cxnSpLocks/>
          </p:cNvCxnSpPr>
          <p:nvPr/>
        </p:nvCxnSpPr>
        <p:spPr>
          <a:xfrm>
            <a:off x="1827755" y="4219706"/>
            <a:ext cx="7829" cy="25908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17557E9-2AE3-02D1-37A3-ECE067DB5FF3}"/>
              </a:ext>
            </a:extLst>
          </p:cNvPr>
          <p:cNvCxnSpPr>
            <a:cxnSpLocks/>
          </p:cNvCxnSpPr>
          <p:nvPr/>
        </p:nvCxnSpPr>
        <p:spPr>
          <a:xfrm flipV="1">
            <a:off x="7796456" y="3948223"/>
            <a:ext cx="4007" cy="47567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99C2576-0281-F367-F161-A292EEE89D83}"/>
              </a:ext>
            </a:extLst>
          </p:cNvPr>
          <p:cNvSpPr/>
          <p:nvPr/>
        </p:nvSpPr>
        <p:spPr>
          <a:xfrm>
            <a:off x="79962" y="4364352"/>
            <a:ext cx="986914" cy="619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cs typeface="Calibri"/>
              </a:rPr>
              <a:t>Parenting and Family Worker</a:t>
            </a:r>
            <a:endParaRPr lang="en-US" sz="1350" kern="1200" dirty="0">
              <a:solidFill>
                <a:prstClr val="white"/>
              </a:solidFill>
              <a:latin typeface="Calibri" panose="020F0502020204030204"/>
            </a:endParaRPr>
          </a:p>
          <a:p>
            <a:pPr algn="ctr" defTabSz="685800">
              <a:buClrTx/>
              <a:defRPr/>
            </a:pPr>
            <a:r>
              <a:rPr lang="en-US" sz="825" kern="1200" dirty="0">
                <a:solidFill>
                  <a:prstClr val="white"/>
                </a:solidFill>
                <a:latin typeface="Calibri" panose="020F0502020204030204"/>
                <a:cs typeface="Calibri"/>
              </a:rPr>
              <a:t> (B )</a:t>
            </a:r>
            <a:endParaRPr lang="en-US" sz="1350" kern="1200" dirty="0">
              <a:solidFill>
                <a:prstClr val="white"/>
              </a:solidFill>
              <a:latin typeface="Calibri" panose="020F0502020204030204"/>
              <a:cs typeface="Calibri"/>
            </a:endParaRPr>
          </a:p>
          <a:p>
            <a:pPr algn="ctr" defTabSz="685800">
              <a:buClrTx/>
              <a:defRPr/>
            </a:pPr>
            <a:r>
              <a:rPr lang="en-US" sz="825" kern="1200" dirty="0">
                <a:solidFill>
                  <a:prstClr val="white"/>
                </a:solidFill>
                <a:latin typeface="Calibri" panose="020F0502020204030204"/>
                <a:cs typeface="Calibri"/>
              </a:rPr>
              <a:t>Jenny vanDyk </a:t>
            </a:r>
          </a:p>
          <a:p>
            <a:pPr algn="ctr" defTabSz="685800">
              <a:buClrTx/>
              <a:defRPr/>
            </a:pPr>
            <a:r>
              <a:rPr lang="en-US" sz="825" kern="1200" dirty="0">
                <a:solidFill>
                  <a:prstClr val="white"/>
                </a:solidFill>
                <a:latin typeface="Calibri" panose="020F0502020204030204"/>
                <a:cs typeface="Calibri"/>
              </a:rPr>
              <a:t>0.33wte </a:t>
            </a:r>
            <a:endParaRPr lang="en-US" sz="1350" kern="12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C9845537-34E3-8769-5464-1F035CE883DE}"/>
              </a:ext>
            </a:extLst>
          </p:cNvPr>
          <p:cNvSpPr txBox="1"/>
          <p:nvPr/>
        </p:nvSpPr>
        <p:spPr>
          <a:xfrm>
            <a:off x="47626" y="5042296"/>
            <a:ext cx="1202531" cy="33470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Tx/>
              <a:defRPr/>
            </a:pPr>
            <a:r>
              <a:rPr lang="en-US" sz="825" kern="1200" dirty="0">
                <a:solidFill>
                  <a:prstClr val="black"/>
                </a:solidFill>
                <a:latin typeface="Calibri" panose="020F0502020204030204"/>
                <a:ea typeface="+mn-ea"/>
                <a:cs typeface="Calibri"/>
              </a:rPr>
              <a:t>Works across all 3 </a:t>
            </a:r>
          </a:p>
          <a:p>
            <a:pPr defTabSz="685800">
              <a:buClrTx/>
              <a:defRPr/>
            </a:pPr>
            <a:r>
              <a:rPr lang="en-US" sz="825" kern="1200" dirty="0">
                <a:solidFill>
                  <a:prstClr val="black"/>
                </a:solidFill>
                <a:latin typeface="Calibri" panose="020F0502020204030204"/>
                <a:ea typeface="+mn-ea"/>
                <a:cs typeface="Calibri"/>
              </a:rPr>
              <a:t>East Berkshire localities</a:t>
            </a:r>
            <a:r>
              <a:rPr lang="en-US" sz="900" kern="1200" dirty="0">
                <a:solidFill>
                  <a:prstClr val="black"/>
                </a:solidFill>
                <a:latin typeface="Calibri" panose="020F0502020204030204"/>
                <a:ea typeface="+mn-ea"/>
                <a:cs typeface="Calibri"/>
              </a:rPr>
              <a:t> </a:t>
            </a:r>
          </a:p>
        </p:txBody>
      </p:sp>
    </p:spTree>
    <p:extLst>
      <p:ext uri="{BB962C8B-B14F-4D97-AF65-F5344CB8AC3E}">
        <p14:creationId xmlns:p14="http://schemas.microsoft.com/office/powerpoint/2010/main" val="3446216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3829" y="967541"/>
            <a:ext cx="6386044" cy="369332"/>
          </a:xfrm>
          <a:prstGeom prst="rect">
            <a:avLst/>
          </a:prstGeom>
        </p:spPr>
        <p:txBody>
          <a:bodyPr wrap="none">
            <a:spAutoFit/>
          </a:bodyPr>
          <a:lstStyle/>
          <a:p>
            <a:pPr algn="ctr" defTabSz="685800">
              <a:buClrTx/>
              <a:defRPr/>
            </a:pPr>
            <a:r>
              <a:rPr lang="en-GB" sz="1350" b="1" kern="1200" dirty="0">
                <a:solidFill>
                  <a:prstClr val="black"/>
                </a:solidFill>
                <a:latin typeface="Calibri" panose="020F0502020204030204"/>
                <a:ea typeface="+mn-ea"/>
                <a:cs typeface="+mn-cs"/>
              </a:rPr>
              <a:t> </a:t>
            </a:r>
            <a:r>
              <a:rPr lang="en-GB" sz="1800" b="1" kern="1200" dirty="0">
                <a:solidFill>
                  <a:prstClr val="black"/>
                </a:solidFill>
                <a:latin typeface="Calibri" panose="020F0502020204030204"/>
                <a:ea typeface="+mn-ea"/>
                <a:cs typeface="+mn-cs"/>
              </a:rPr>
              <a:t>Getting Help Team – Royal Borough of Windsor and Maidenhead</a:t>
            </a:r>
          </a:p>
        </p:txBody>
      </p:sp>
      <p:cxnSp>
        <p:nvCxnSpPr>
          <p:cNvPr id="6" name="Straight Connector 5">
            <a:extLst>
              <a:ext uri="{FF2B5EF4-FFF2-40B4-BE49-F238E27FC236}">
                <a16:creationId xmlns:a16="http://schemas.microsoft.com/office/drawing/2014/main" id="{DED198DF-56C4-4F5E-ABF3-D7FED374E1D2}"/>
              </a:ext>
            </a:extLst>
          </p:cNvPr>
          <p:cNvCxnSpPr>
            <a:cxnSpLocks/>
          </p:cNvCxnSpPr>
          <p:nvPr/>
        </p:nvCxnSpPr>
        <p:spPr>
          <a:xfrm>
            <a:off x="4179712" y="3072825"/>
            <a:ext cx="0" cy="235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3075FA-8614-43C7-8286-84E17D43FA81}"/>
              </a:ext>
            </a:extLst>
          </p:cNvPr>
          <p:cNvCxnSpPr>
            <a:cxnSpLocks/>
          </p:cNvCxnSpPr>
          <p:nvPr/>
        </p:nvCxnSpPr>
        <p:spPr>
          <a:xfrm>
            <a:off x="6364510" y="3748950"/>
            <a:ext cx="76274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1BB439B0-28E0-CB7A-0BBC-229E54D6A05A}"/>
              </a:ext>
            </a:extLst>
          </p:cNvPr>
          <p:cNvSpPr/>
          <p:nvPr/>
        </p:nvSpPr>
        <p:spPr>
          <a:xfrm>
            <a:off x="3271674" y="1531127"/>
            <a:ext cx="1925224" cy="744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GB" sz="1050" kern="1200" dirty="0">
                <a:solidFill>
                  <a:prstClr val="white"/>
                </a:solidFill>
                <a:latin typeface="Calibri" panose="020F0502020204030204"/>
                <a:ea typeface="+mn-lt"/>
                <a:cs typeface="Calibri" panose="020F0502020204030204"/>
              </a:rPr>
              <a:t>Service Manager</a:t>
            </a:r>
            <a:r>
              <a:rPr lang="en-GB" sz="1050" kern="1200" dirty="0">
                <a:solidFill>
                  <a:prstClr val="white"/>
                </a:solidFill>
                <a:latin typeface="Calibri" panose="020F0502020204030204"/>
                <a:cs typeface="Calibri"/>
              </a:rPr>
              <a:t>  </a:t>
            </a:r>
            <a:endParaRPr lang="en-US" sz="1050" kern="1200" dirty="0">
              <a:solidFill>
                <a:prstClr val="white"/>
              </a:solidFill>
              <a:latin typeface="Calibri" panose="020F0502020204030204"/>
              <a:cs typeface="Calibri"/>
            </a:endParaRPr>
          </a:p>
          <a:p>
            <a:pPr algn="ctr" defTabSz="685800">
              <a:buClrTx/>
              <a:defRPr/>
            </a:pPr>
            <a:r>
              <a:rPr lang="en-US" sz="1050" kern="1200" dirty="0">
                <a:solidFill>
                  <a:prstClr val="white"/>
                </a:solidFill>
                <a:latin typeface="Calibri" panose="020F0502020204030204"/>
                <a:cs typeface="Calibri"/>
              </a:rPr>
              <a:t>Vicki</a:t>
            </a:r>
            <a:r>
              <a:rPr lang="en-US" sz="1050" kern="1200" dirty="0">
                <a:solidFill>
                  <a:prstClr val="white"/>
                </a:solidFill>
                <a:latin typeface="Calibri" panose="020F0502020204030204"/>
                <a:ea typeface="+mn-lt"/>
                <a:cs typeface="Calibri" panose="020F0502020204030204"/>
              </a:rPr>
              <a:t> </a:t>
            </a:r>
            <a:r>
              <a:rPr lang="en-GB" sz="1050" kern="1200" dirty="0">
                <a:solidFill>
                  <a:prstClr val="white"/>
                </a:solidFill>
                <a:latin typeface="Calibri" panose="020F0502020204030204"/>
                <a:ea typeface="+mn-lt"/>
                <a:cs typeface="Calibri" panose="020F0502020204030204"/>
              </a:rPr>
              <a:t>Livingstone </a:t>
            </a:r>
            <a:endParaRPr lang="en-US" sz="1050" kern="1200" dirty="0">
              <a:solidFill>
                <a:prstClr val="white"/>
              </a:solidFill>
              <a:latin typeface="Calibri" panose="020F0502020204030204"/>
              <a:ea typeface="+mn-lt"/>
              <a:cs typeface="Calibri" panose="020F0502020204030204"/>
            </a:endParaRPr>
          </a:p>
          <a:p>
            <a:pPr algn="ctr" defTabSz="685800">
              <a:buClrTx/>
              <a:defRPr/>
            </a:pPr>
            <a:r>
              <a:rPr lang="en-GB" sz="1050" kern="1200" dirty="0">
                <a:solidFill>
                  <a:prstClr val="white"/>
                </a:solidFill>
                <a:latin typeface="Calibri" panose="020F0502020204030204"/>
                <a:ea typeface="+mn-lt"/>
                <a:cs typeface="Calibri" panose="020F0502020204030204"/>
              </a:rPr>
              <a:t>1wte</a:t>
            </a:r>
            <a:endParaRPr lang="en-US" sz="1050" kern="1200" dirty="0">
              <a:solidFill>
                <a:prstClr val="white"/>
              </a:solidFill>
              <a:latin typeface="Calibri" panose="020F0502020204030204"/>
              <a:cs typeface="Calibri"/>
            </a:endParaRPr>
          </a:p>
        </p:txBody>
      </p:sp>
      <p:sp>
        <p:nvSpPr>
          <p:cNvPr id="70" name="Rectangle 69">
            <a:extLst>
              <a:ext uri="{FF2B5EF4-FFF2-40B4-BE49-F238E27FC236}">
                <a16:creationId xmlns:a16="http://schemas.microsoft.com/office/drawing/2014/main" id="{AAF5DCEB-A06A-0454-5F22-95340DE085D4}"/>
              </a:ext>
            </a:extLst>
          </p:cNvPr>
          <p:cNvSpPr/>
          <p:nvPr/>
        </p:nvSpPr>
        <p:spPr>
          <a:xfrm>
            <a:off x="3571367" y="2575042"/>
            <a:ext cx="1095375" cy="517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GB" sz="900" kern="1200" dirty="0">
                <a:solidFill>
                  <a:prstClr val="white"/>
                </a:solidFill>
                <a:latin typeface="Calibri" panose="020F0502020204030204"/>
                <a:ea typeface="+mn-lt"/>
                <a:cs typeface="Calibri" panose="020F0502020204030204"/>
              </a:rPr>
              <a:t>Team Lead</a:t>
            </a:r>
            <a:endParaRPr lang="en-US" sz="1200" kern="1200" dirty="0">
              <a:solidFill>
                <a:prstClr val="white"/>
              </a:solidFill>
              <a:latin typeface="Calibri" panose="020F0502020204030204"/>
              <a:ea typeface="+mn-lt"/>
              <a:cs typeface="Calibri" panose="020F0502020204030204"/>
            </a:endParaRPr>
          </a:p>
          <a:p>
            <a:pPr algn="ctr" defTabSz="685800">
              <a:buClrTx/>
              <a:defRPr/>
            </a:pPr>
            <a:r>
              <a:rPr lang="en-GB" sz="900" kern="1200" dirty="0">
                <a:solidFill>
                  <a:prstClr val="white"/>
                </a:solidFill>
                <a:latin typeface="Calibri" panose="020F0502020204030204"/>
                <a:ea typeface="+mn-lt"/>
                <a:cs typeface="Calibri" panose="020F0502020204030204"/>
              </a:rPr>
              <a:t> Rhona Edwards</a:t>
            </a:r>
            <a:r>
              <a:rPr lang="en-GB" sz="1200" kern="1200" dirty="0">
                <a:solidFill>
                  <a:prstClr val="white"/>
                </a:solidFill>
                <a:latin typeface="Calibri" panose="020F0502020204030204"/>
                <a:ea typeface="+mn-lt"/>
                <a:cs typeface="Calibri" panose="020F0502020204030204"/>
              </a:rPr>
              <a:t> </a:t>
            </a:r>
            <a:r>
              <a:rPr lang="en-GB" sz="825" kern="1200" dirty="0">
                <a:solidFill>
                  <a:prstClr val="white"/>
                </a:solidFill>
                <a:latin typeface="Calibri" panose="020F0502020204030204"/>
                <a:ea typeface="+mn-lt"/>
                <a:cs typeface="Calibri" panose="020F0502020204030204"/>
              </a:rPr>
              <a:t>1wte</a:t>
            </a:r>
            <a:endParaRPr lang="en-US" sz="825" kern="1200" dirty="0">
              <a:solidFill>
                <a:prstClr val="white"/>
              </a:solidFill>
              <a:latin typeface="Calibri" panose="020F0502020204030204"/>
              <a:cs typeface="Calibri"/>
            </a:endParaRPr>
          </a:p>
        </p:txBody>
      </p:sp>
      <p:sp>
        <p:nvSpPr>
          <p:cNvPr id="71" name="Rectangle 70">
            <a:extLst>
              <a:ext uri="{FF2B5EF4-FFF2-40B4-BE49-F238E27FC236}">
                <a16:creationId xmlns:a16="http://schemas.microsoft.com/office/drawing/2014/main" id="{7E3B050B-3B30-E377-C0DE-6BC83C937371}"/>
              </a:ext>
            </a:extLst>
          </p:cNvPr>
          <p:cNvSpPr/>
          <p:nvPr/>
        </p:nvSpPr>
        <p:spPr>
          <a:xfrm>
            <a:off x="1895666" y="3477336"/>
            <a:ext cx="1189320" cy="619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cs typeface="Calibri"/>
              </a:rPr>
              <a:t>Clinical Supervisor (B6)</a:t>
            </a:r>
            <a:endParaRPr lang="en-US" sz="1350" kern="1200" dirty="0">
              <a:solidFill>
                <a:prstClr val="white"/>
              </a:solidFill>
              <a:latin typeface="Calibri" panose="020F0502020204030204"/>
              <a:cs typeface="Calibri"/>
            </a:endParaRPr>
          </a:p>
          <a:p>
            <a:pPr algn="ctr" defTabSz="685800">
              <a:buClrTx/>
              <a:defRPr/>
            </a:pPr>
            <a:r>
              <a:rPr lang="en-US" sz="825" kern="1200" dirty="0">
                <a:solidFill>
                  <a:prstClr val="white"/>
                </a:solidFill>
                <a:latin typeface="Calibri" panose="020F0502020204030204"/>
                <a:cs typeface="Calibri"/>
              </a:rPr>
              <a:t>Bonnie Brittle </a:t>
            </a:r>
          </a:p>
          <a:p>
            <a:pPr algn="ctr" defTabSz="685800">
              <a:buClrTx/>
              <a:defRPr/>
            </a:pPr>
            <a:r>
              <a:rPr lang="en-US" sz="825" kern="1200" dirty="0">
                <a:solidFill>
                  <a:prstClr val="white"/>
                </a:solidFill>
                <a:latin typeface="Calibri" panose="020F0502020204030204"/>
                <a:cs typeface="Calibri"/>
              </a:rPr>
              <a:t>1wte </a:t>
            </a:r>
            <a:endParaRPr lang="en-US" sz="1350" kern="1200"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632410C3-5AE4-A8D1-0547-015B52BAEE42}"/>
              </a:ext>
            </a:extLst>
          </p:cNvPr>
          <p:cNvSpPr/>
          <p:nvPr/>
        </p:nvSpPr>
        <p:spPr>
          <a:xfrm>
            <a:off x="3410961" y="3469887"/>
            <a:ext cx="1103204" cy="619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cs typeface="Calibri"/>
              </a:rPr>
              <a:t>Qualified CWP(B5)</a:t>
            </a:r>
          </a:p>
          <a:p>
            <a:pPr algn="ctr" defTabSz="685800">
              <a:buClrTx/>
              <a:defRPr/>
            </a:pPr>
            <a:r>
              <a:rPr lang="en-US" sz="825" kern="1200" dirty="0">
                <a:solidFill>
                  <a:prstClr val="white"/>
                </a:solidFill>
                <a:latin typeface="Calibri" panose="020F0502020204030204"/>
                <a:cs typeface="Calibri"/>
              </a:rPr>
              <a:t>Farzana Miah</a:t>
            </a:r>
          </a:p>
          <a:p>
            <a:pPr algn="ctr" defTabSz="685800">
              <a:buClrTx/>
              <a:defRPr/>
            </a:pPr>
            <a:r>
              <a:rPr lang="en-US" sz="825" kern="1200" dirty="0">
                <a:solidFill>
                  <a:prstClr val="white"/>
                </a:solidFill>
                <a:latin typeface="Calibri" panose="020F0502020204030204"/>
                <a:cs typeface="Calibri"/>
              </a:rPr>
              <a:t>1wte </a:t>
            </a:r>
          </a:p>
        </p:txBody>
      </p:sp>
      <p:sp>
        <p:nvSpPr>
          <p:cNvPr id="95" name="Rectangle 94">
            <a:extLst>
              <a:ext uri="{FF2B5EF4-FFF2-40B4-BE49-F238E27FC236}">
                <a16:creationId xmlns:a16="http://schemas.microsoft.com/office/drawing/2014/main" id="{D39FA1F1-9E95-B479-350B-C669F2509DFE}"/>
              </a:ext>
            </a:extLst>
          </p:cNvPr>
          <p:cNvSpPr/>
          <p:nvPr/>
        </p:nvSpPr>
        <p:spPr>
          <a:xfrm>
            <a:off x="4791759" y="3469887"/>
            <a:ext cx="1103204" cy="619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cs typeface="Calibri"/>
              </a:rPr>
              <a:t>Qualified CWP (B5)- Rachel Briggs</a:t>
            </a:r>
          </a:p>
          <a:p>
            <a:pPr algn="ctr" defTabSz="685800">
              <a:buClrTx/>
              <a:defRPr/>
            </a:pPr>
            <a:r>
              <a:rPr lang="en-US" sz="825" kern="1200" dirty="0">
                <a:solidFill>
                  <a:prstClr val="white"/>
                </a:solidFill>
                <a:latin typeface="Calibri" panose="020F0502020204030204"/>
                <a:cs typeface="Calibri"/>
              </a:rPr>
              <a:t>1wte</a:t>
            </a:r>
          </a:p>
        </p:txBody>
      </p:sp>
      <p:sp>
        <p:nvSpPr>
          <p:cNvPr id="96" name="Rectangle 95">
            <a:extLst>
              <a:ext uri="{FF2B5EF4-FFF2-40B4-BE49-F238E27FC236}">
                <a16:creationId xmlns:a16="http://schemas.microsoft.com/office/drawing/2014/main" id="{B9BEFD6B-3324-27F3-3116-29989A3A0D40}"/>
              </a:ext>
            </a:extLst>
          </p:cNvPr>
          <p:cNvSpPr/>
          <p:nvPr/>
        </p:nvSpPr>
        <p:spPr>
          <a:xfrm>
            <a:off x="6059775" y="3469887"/>
            <a:ext cx="1197149" cy="619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cs typeface="Calibri"/>
              </a:rPr>
              <a:t>Assistant Psychologist(B4) </a:t>
            </a:r>
            <a:endParaRPr lang="en-US" sz="1350" kern="1200" dirty="0">
              <a:solidFill>
                <a:prstClr val="white"/>
              </a:solidFill>
              <a:latin typeface="Calibri" panose="020F0502020204030204"/>
              <a:cs typeface="Calibri"/>
            </a:endParaRPr>
          </a:p>
          <a:p>
            <a:pPr algn="ctr" defTabSz="685800">
              <a:buClrTx/>
              <a:defRPr/>
            </a:pPr>
            <a:r>
              <a:rPr lang="en-US" sz="825" kern="1200" dirty="0">
                <a:solidFill>
                  <a:prstClr val="white"/>
                </a:solidFill>
                <a:latin typeface="Calibri" panose="020F0502020204030204"/>
                <a:cs typeface="Calibri"/>
              </a:rPr>
              <a:t>Ludovica Di Guardo </a:t>
            </a:r>
          </a:p>
          <a:p>
            <a:pPr algn="ctr" defTabSz="685800">
              <a:buClrTx/>
              <a:defRPr/>
            </a:pPr>
            <a:r>
              <a:rPr lang="en-US" sz="825" kern="1200" dirty="0">
                <a:solidFill>
                  <a:prstClr val="white"/>
                </a:solidFill>
                <a:latin typeface="Calibri" panose="020F0502020204030204"/>
                <a:cs typeface="Calibri"/>
              </a:rPr>
              <a:t>1wte </a:t>
            </a:r>
          </a:p>
        </p:txBody>
      </p:sp>
      <p:cxnSp>
        <p:nvCxnSpPr>
          <p:cNvPr id="139" name="Straight Connector 138">
            <a:extLst>
              <a:ext uri="{FF2B5EF4-FFF2-40B4-BE49-F238E27FC236}">
                <a16:creationId xmlns:a16="http://schemas.microsoft.com/office/drawing/2014/main" id="{777B4640-3C65-7657-BE3F-28F68FA94842}"/>
              </a:ext>
            </a:extLst>
          </p:cNvPr>
          <p:cNvCxnSpPr>
            <a:cxnSpLocks/>
          </p:cNvCxnSpPr>
          <p:nvPr/>
        </p:nvCxnSpPr>
        <p:spPr>
          <a:xfrm flipH="1">
            <a:off x="2441402" y="3310948"/>
            <a:ext cx="3994546" cy="1533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53063C15-352B-3AD3-91F4-34E086BD0E1A}"/>
              </a:ext>
            </a:extLst>
          </p:cNvPr>
          <p:cNvSpPr/>
          <p:nvPr/>
        </p:nvSpPr>
        <p:spPr>
          <a:xfrm>
            <a:off x="1690180" y="4533622"/>
            <a:ext cx="1095375" cy="517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cs typeface="Calibri"/>
              </a:rPr>
              <a:t>Trainee CWP (B4)</a:t>
            </a:r>
          </a:p>
          <a:p>
            <a:pPr algn="ctr" defTabSz="685800">
              <a:buClrTx/>
              <a:defRPr/>
            </a:pPr>
            <a:r>
              <a:rPr lang="en-US" sz="825" kern="1200" dirty="0">
                <a:solidFill>
                  <a:prstClr val="white"/>
                </a:solidFill>
                <a:latin typeface="Calibri" panose="020F0502020204030204"/>
                <a:cs typeface="Calibri"/>
              </a:rPr>
              <a:t> Smmea Khan </a:t>
            </a:r>
          </a:p>
          <a:p>
            <a:pPr algn="ctr" defTabSz="685800">
              <a:buClrTx/>
              <a:defRPr/>
            </a:pPr>
            <a:r>
              <a:rPr lang="en-US" sz="825" kern="1200" dirty="0">
                <a:solidFill>
                  <a:prstClr val="white"/>
                </a:solidFill>
                <a:latin typeface="Calibri" panose="020F0502020204030204"/>
                <a:cs typeface="Calibri"/>
              </a:rPr>
              <a:t>1wte </a:t>
            </a:r>
            <a:endParaRPr lang="en-US" sz="1350" kern="1200" dirty="0">
              <a:solidFill>
                <a:prstClr val="white"/>
              </a:solidFill>
              <a:latin typeface="Calibri" panose="020F0502020204030204"/>
            </a:endParaRPr>
          </a:p>
        </p:txBody>
      </p:sp>
      <p:sp>
        <p:nvSpPr>
          <p:cNvPr id="141" name="Rectangle 140">
            <a:extLst>
              <a:ext uri="{FF2B5EF4-FFF2-40B4-BE49-F238E27FC236}">
                <a16:creationId xmlns:a16="http://schemas.microsoft.com/office/drawing/2014/main" id="{4B0DCE43-DB40-DDC5-873B-C409C8ECEA93}"/>
              </a:ext>
            </a:extLst>
          </p:cNvPr>
          <p:cNvSpPr/>
          <p:nvPr/>
        </p:nvSpPr>
        <p:spPr>
          <a:xfrm>
            <a:off x="2958196" y="4533622"/>
            <a:ext cx="1095375" cy="517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cs typeface="Calibri"/>
              </a:rPr>
              <a:t>Trainee CWP (B4)</a:t>
            </a:r>
          </a:p>
          <a:p>
            <a:pPr algn="ctr" defTabSz="685800">
              <a:buClrTx/>
              <a:defRPr/>
            </a:pPr>
            <a:r>
              <a:rPr lang="en-US" sz="825" kern="1200" dirty="0">
                <a:solidFill>
                  <a:prstClr val="white"/>
                </a:solidFill>
                <a:latin typeface="Calibri" panose="020F0502020204030204"/>
                <a:cs typeface="Calibri"/>
              </a:rPr>
              <a:t>Danielle Atkinson </a:t>
            </a:r>
          </a:p>
          <a:p>
            <a:pPr algn="ctr" defTabSz="685800">
              <a:buClrTx/>
              <a:defRPr/>
            </a:pPr>
            <a:r>
              <a:rPr lang="en-US" sz="825" kern="1200" dirty="0">
                <a:solidFill>
                  <a:prstClr val="white"/>
                </a:solidFill>
                <a:latin typeface="Calibri" panose="020F0502020204030204"/>
                <a:ea typeface="+mn-lt"/>
                <a:cs typeface="Calibri" panose="020F0502020204030204"/>
              </a:rPr>
              <a:t>1wte </a:t>
            </a:r>
            <a:endParaRPr lang="en-US" sz="1350" kern="1200" dirty="0">
              <a:solidFill>
                <a:prstClr val="white"/>
              </a:solidFill>
              <a:latin typeface="Calibri" panose="020F0502020204030204"/>
            </a:endParaRPr>
          </a:p>
        </p:txBody>
      </p:sp>
      <p:cxnSp>
        <p:nvCxnSpPr>
          <p:cNvPr id="142" name="Straight Connector 141">
            <a:extLst>
              <a:ext uri="{FF2B5EF4-FFF2-40B4-BE49-F238E27FC236}">
                <a16:creationId xmlns:a16="http://schemas.microsoft.com/office/drawing/2014/main" id="{06F8827C-F149-A895-0F8E-CB10A82024DC}"/>
              </a:ext>
            </a:extLst>
          </p:cNvPr>
          <p:cNvCxnSpPr>
            <a:cxnSpLocks/>
          </p:cNvCxnSpPr>
          <p:nvPr/>
        </p:nvCxnSpPr>
        <p:spPr>
          <a:xfrm>
            <a:off x="2441399" y="4043184"/>
            <a:ext cx="0" cy="235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BC9DA0C-74E9-F493-37A4-13F843E413E8}"/>
              </a:ext>
            </a:extLst>
          </p:cNvPr>
          <p:cNvCxnSpPr>
            <a:cxnSpLocks/>
          </p:cNvCxnSpPr>
          <p:nvPr/>
        </p:nvCxnSpPr>
        <p:spPr>
          <a:xfrm flipH="1" flipV="1">
            <a:off x="1989126" y="4292558"/>
            <a:ext cx="1249993" cy="6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091CD32-F070-6E3C-B840-FE53D394A902}"/>
              </a:ext>
            </a:extLst>
          </p:cNvPr>
          <p:cNvSpPr/>
          <p:nvPr/>
        </p:nvSpPr>
        <p:spPr>
          <a:xfrm>
            <a:off x="7512336" y="3563261"/>
            <a:ext cx="1095375" cy="517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cs typeface="Calibri"/>
              </a:rPr>
              <a:t>Admin</a:t>
            </a:r>
            <a:endParaRPr lang="en-US" sz="1350" kern="1200" dirty="0">
              <a:solidFill>
                <a:prstClr val="white"/>
              </a:solidFill>
              <a:latin typeface="Calibri" panose="020F0502020204030204"/>
            </a:endParaRPr>
          </a:p>
          <a:p>
            <a:pPr algn="ctr" defTabSz="685800">
              <a:buClrTx/>
              <a:defRPr/>
            </a:pPr>
            <a:r>
              <a:rPr lang="en-US" sz="825" kern="1200" dirty="0">
                <a:solidFill>
                  <a:prstClr val="white"/>
                </a:solidFill>
                <a:latin typeface="Calibri" panose="020F0502020204030204"/>
                <a:cs typeface="Calibri"/>
              </a:rPr>
              <a:t>Jaspreet Bhambra(B4)</a:t>
            </a:r>
            <a:endParaRPr lang="en-US" sz="1350" kern="1200" dirty="0">
              <a:solidFill>
                <a:prstClr val="white"/>
              </a:solidFill>
              <a:latin typeface="Calibri" panose="020F0502020204030204"/>
            </a:endParaRPr>
          </a:p>
          <a:p>
            <a:pPr algn="ctr" defTabSz="685800">
              <a:buClrTx/>
              <a:defRPr/>
            </a:pPr>
            <a:r>
              <a:rPr lang="en-US" sz="825" kern="1200" dirty="0">
                <a:solidFill>
                  <a:prstClr val="white"/>
                </a:solidFill>
                <a:latin typeface="Calibri" panose="020F0502020204030204"/>
                <a:cs typeface="Calibri"/>
              </a:rPr>
              <a:t>0.50 wte </a:t>
            </a:r>
          </a:p>
        </p:txBody>
      </p:sp>
      <p:sp>
        <p:nvSpPr>
          <p:cNvPr id="28" name="Rectangle 27">
            <a:extLst>
              <a:ext uri="{FF2B5EF4-FFF2-40B4-BE49-F238E27FC236}">
                <a16:creationId xmlns:a16="http://schemas.microsoft.com/office/drawing/2014/main" id="{43AE250C-0824-B2CE-D953-D47F07287546}"/>
              </a:ext>
            </a:extLst>
          </p:cNvPr>
          <p:cNvSpPr/>
          <p:nvPr/>
        </p:nvSpPr>
        <p:spPr>
          <a:xfrm>
            <a:off x="7530197" y="4456228"/>
            <a:ext cx="1095375" cy="517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cs typeface="Calibri"/>
              </a:rPr>
              <a:t>Admin</a:t>
            </a:r>
          </a:p>
          <a:p>
            <a:pPr algn="ctr" defTabSz="685800">
              <a:buClrTx/>
              <a:defRPr/>
            </a:pPr>
            <a:r>
              <a:rPr lang="en-US" sz="825" kern="1200" dirty="0">
                <a:solidFill>
                  <a:prstClr val="white"/>
                </a:solidFill>
                <a:latin typeface="Calibri" panose="020F0502020204030204"/>
                <a:cs typeface="Calibri"/>
              </a:rPr>
              <a:t>Claire Kingsley(B3)</a:t>
            </a:r>
          </a:p>
          <a:p>
            <a:pPr algn="ctr" defTabSz="685800">
              <a:buClrTx/>
              <a:defRPr/>
            </a:pPr>
            <a:r>
              <a:rPr lang="en-US" sz="825" kern="1200" dirty="0">
                <a:solidFill>
                  <a:prstClr val="white"/>
                </a:solidFill>
                <a:latin typeface="Calibri" panose="020F0502020204030204"/>
                <a:cs typeface="Calibri"/>
              </a:rPr>
              <a:t>0.50 wte </a:t>
            </a:r>
            <a:endParaRPr lang="en-US" sz="788" kern="1200" dirty="0">
              <a:solidFill>
                <a:prstClr val="white"/>
              </a:solidFill>
              <a:latin typeface="Calibri" panose="020F0502020204030204"/>
              <a:cs typeface="Calibri" panose="020F0502020204030204"/>
            </a:endParaRPr>
          </a:p>
        </p:txBody>
      </p:sp>
      <p:sp>
        <p:nvSpPr>
          <p:cNvPr id="29" name="Rectangle 28">
            <a:extLst>
              <a:ext uri="{FF2B5EF4-FFF2-40B4-BE49-F238E27FC236}">
                <a16:creationId xmlns:a16="http://schemas.microsoft.com/office/drawing/2014/main" id="{D085F78B-52C8-36E7-D20B-AE3A6514B0A4}"/>
              </a:ext>
            </a:extLst>
          </p:cNvPr>
          <p:cNvSpPr/>
          <p:nvPr/>
        </p:nvSpPr>
        <p:spPr>
          <a:xfrm>
            <a:off x="7527994" y="2629272"/>
            <a:ext cx="1095375" cy="564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ea typeface="+mn-lt"/>
                <a:cs typeface="Calibri" panose="020F0502020204030204"/>
              </a:rPr>
              <a:t>Business </a:t>
            </a:r>
          </a:p>
          <a:p>
            <a:pPr algn="ctr" defTabSz="685800">
              <a:buClrTx/>
              <a:defRPr/>
            </a:pPr>
            <a:endParaRPr lang="en-US" sz="825" kern="1200" dirty="0">
              <a:solidFill>
                <a:prstClr val="white"/>
              </a:solidFill>
              <a:latin typeface="Calibri" panose="020F0502020204030204"/>
              <a:ea typeface="+mn-lt"/>
              <a:cs typeface="Calibri" panose="020F0502020204030204"/>
            </a:endParaRPr>
          </a:p>
          <a:p>
            <a:pPr algn="ctr" defTabSz="685800">
              <a:buClrTx/>
              <a:defRPr/>
            </a:pPr>
            <a:endParaRPr lang="en-US" sz="825" kern="1200" dirty="0">
              <a:solidFill>
                <a:prstClr val="white"/>
              </a:solidFill>
              <a:latin typeface="Calibri" panose="020F0502020204030204"/>
              <a:ea typeface="+mn-lt"/>
              <a:cs typeface="Calibri" panose="020F0502020204030204"/>
            </a:endParaRPr>
          </a:p>
          <a:p>
            <a:pPr algn="ctr" defTabSz="685800">
              <a:buClrTx/>
              <a:defRPr/>
            </a:pPr>
            <a:r>
              <a:rPr lang="en-US" sz="825" kern="1200" dirty="0">
                <a:solidFill>
                  <a:prstClr val="white"/>
                </a:solidFill>
                <a:latin typeface="Calibri" panose="020F0502020204030204"/>
                <a:ea typeface="+mn-lt"/>
                <a:cs typeface="Calibri" panose="020F0502020204030204"/>
              </a:rPr>
              <a:t>Support Manager (B5)</a:t>
            </a:r>
          </a:p>
          <a:p>
            <a:pPr algn="ctr" defTabSz="685800">
              <a:buClrTx/>
              <a:defRPr/>
            </a:pPr>
            <a:r>
              <a:rPr lang="en-US" sz="825" kern="1200" dirty="0">
                <a:solidFill>
                  <a:prstClr val="white"/>
                </a:solidFill>
                <a:latin typeface="Calibri" panose="020F0502020204030204"/>
                <a:ea typeface="+mn-lt"/>
                <a:cs typeface="Calibri" panose="020F0502020204030204"/>
              </a:rPr>
              <a:t>Lucy Jacobs </a:t>
            </a:r>
            <a:endParaRPr lang="en-US" sz="1350" kern="1200" dirty="0">
              <a:solidFill>
                <a:prstClr val="white"/>
              </a:solidFill>
              <a:latin typeface="Calibri" panose="020F0502020204030204"/>
              <a:cs typeface="Calibri"/>
            </a:endParaRPr>
          </a:p>
          <a:p>
            <a:pPr algn="ctr" defTabSz="685800">
              <a:buClrTx/>
              <a:defRPr/>
            </a:pPr>
            <a:r>
              <a:rPr lang="en-US" sz="825" kern="1200" dirty="0">
                <a:solidFill>
                  <a:prstClr val="white"/>
                </a:solidFill>
                <a:latin typeface="Calibri" panose="020F0502020204030204"/>
                <a:ea typeface="+mn-lt"/>
                <a:cs typeface="Calibri" panose="020F0502020204030204"/>
              </a:rPr>
              <a:t>1wte</a:t>
            </a:r>
          </a:p>
          <a:p>
            <a:pPr algn="ctr" defTabSz="685800">
              <a:buClrTx/>
              <a:defRPr/>
            </a:pPr>
            <a:endParaRPr lang="en-US" sz="825" kern="1200" dirty="0">
              <a:solidFill>
                <a:prstClr val="white"/>
              </a:solidFill>
              <a:latin typeface="Calibri" panose="020F0502020204030204"/>
              <a:ea typeface="+mn-lt"/>
              <a:cs typeface="Calibri" panose="020F0502020204030204"/>
            </a:endParaRPr>
          </a:p>
          <a:p>
            <a:pPr algn="ctr" defTabSz="685800">
              <a:buClrTx/>
              <a:defRPr/>
            </a:pPr>
            <a:endParaRPr lang="en-US" sz="825" kern="1200" dirty="0">
              <a:solidFill>
                <a:prstClr val="white"/>
              </a:solidFill>
              <a:latin typeface="Calibri" panose="020F0502020204030204"/>
              <a:cs typeface="Calibri"/>
            </a:endParaRPr>
          </a:p>
        </p:txBody>
      </p:sp>
      <p:cxnSp>
        <p:nvCxnSpPr>
          <p:cNvPr id="3" name="Straight Connector 2">
            <a:extLst>
              <a:ext uri="{FF2B5EF4-FFF2-40B4-BE49-F238E27FC236}">
                <a16:creationId xmlns:a16="http://schemas.microsoft.com/office/drawing/2014/main" id="{11F980D0-7FE2-52ED-79F6-696B9DDACDE1}"/>
              </a:ext>
            </a:extLst>
          </p:cNvPr>
          <p:cNvCxnSpPr>
            <a:cxnSpLocks/>
          </p:cNvCxnSpPr>
          <p:nvPr/>
        </p:nvCxnSpPr>
        <p:spPr>
          <a:xfrm>
            <a:off x="4054453" y="2188173"/>
            <a:ext cx="1" cy="38434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AECE5A6-BE19-743C-0DDA-A0EB38111478}"/>
              </a:ext>
            </a:extLst>
          </p:cNvPr>
          <p:cNvCxnSpPr>
            <a:cxnSpLocks/>
          </p:cNvCxnSpPr>
          <p:nvPr/>
        </p:nvCxnSpPr>
        <p:spPr>
          <a:xfrm>
            <a:off x="2459994" y="3321468"/>
            <a:ext cx="1" cy="2277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AE95947-261A-BA09-A3FF-30ABD99D82EF}"/>
              </a:ext>
            </a:extLst>
          </p:cNvPr>
          <p:cNvCxnSpPr>
            <a:cxnSpLocks/>
          </p:cNvCxnSpPr>
          <p:nvPr/>
        </p:nvCxnSpPr>
        <p:spPr>
          <a:xfrm>
            <a:off x="6442225" y="3315517"/>
            <a:ext cx="7829" cy="3451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C260BA3-902B-0A6F-C2BC-FB2F0C23301A}"/>
              </a:ext>
            </a:extLst>
          </p:cNvPr>
          <p:cNvCxnSpPr>
            <a:cxnSpLocks/>
          </p:cNvCxnSpPr>
          <p:nvPr/>
        </p:nvCxnSpPr>
        <p:spPr>
          <a:xfrm flipV="1">
            <a:off x="1987330" y="4289868"/>
            <a:ext cx="7829" cy="27327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BD27BF-3E03-2B76-EE4F-2ECAA24981D2}"/>
              </a:ext>
            </a:extLst>
          </p:cNvPr>
          <p:cNvCxnSpPr>
            <a:cxnSpLocks/>
          </p:cNvCxnSpPr>
          <p:nvPr/>
        </p:nvCxnSpPr>
        <p:spPr>
          <a:xfrm flipH="1">
            <a:off x="3239934" y="4289136"/>
            <a:ext cx="7829" cy="28256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D3D12A1-340D-DC3E-A6C6-A49CB5B91745}"/>
              </a:ext>
            </a:extLst>
          </p:cNvPr>
          <p:cNvCxnSpPr>
            <a:cxnSpLocks/>
          </p:cNvCxnSpPr>
          <p:nvPr/>
        </p:nvCxnSpPr>
        <p:spPr>
          <a:xfrm>
            <a:off x="4668847" y="2924076"/>
            <a:ext cx="2856031" cy="88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687B99-77D0-A0DC-C371-71F1D4ADF713}"/>
              </a:ext>
            </a:extLst>
          </p:cNvPr>
          <p:cNvCxnSpPr>
            <a:cxnSpLocks/>
          </p:cNvCxnSpPr>
          <p:nvPr/>
        </p:nvCxnSpPr>
        <p:spPr>
          <a:xfrm flipH="1" flipV="1">
            <a:off x="8117988" y="3198245"/>
            <a:ext cx="15658" cy="4376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A5652A-B682-0E3F-3446-03EE3B772495}"/>
              </a:ext>
            </a:extLst>
          </p:cNvPr>
          <p:cNvCxnSpPr>
            <a:cxnSpLocks/>
          </p:cNvCxnSpPr>
          <p:nvPr/>
        </p:nvCxnSpPr>
        <p:spPr>
          <a:xfrm flipV="1">
            <a:off x="8078845" y="4090723"/>
            <a:ext cx="7829" cy="4611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53A2BD1-47A9-5A87-FB67-85FD8079DD29}"/>
              </a:ext>
            </a:extLst>
          </p:cNvPr>
          <p:cNvSpPr/>
          <p:nvPr/>
        </p:nvSpPr>
        <p:spPr>
          <a:xfrm>
            <a:off x="199024" y="4453648"/>
            <a:ext cx="986914" cy="619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825" kern="1200" dirty="0">
                <a:solidFill>
                  <a:prstClr val="white"/>
                </a:solidFill>
                <a:latin typeface="Calibri" panose="020F0502020204030204"/>
                <a:cs typeface="Calibri"/>
              </a:rPr>
              <a:t>Parenting and Family Worker</a:t>
            </a:r>
            <a:endParaRPr lang="en-US" sz="1350" kern="1200" dirty="0">
              <a:solidFill>
                <a:prstClr val="white"/>
              </a:solidFill>
              <a:latin typeface="Calibri" panose="020F0502020204030204"/>
            </a:endParaRPr>
          </a:p>
          <a:p>
            <a:pPr algn="ctr" defTabSz="685800">
              <a:buClrTx/>
              <a:defRPr/>
            </a:pPr>
            <a:r>
              <a:rPr lang="en-US" sz="825" kern="1200" dirty="0">
                <a:solidFill>
                  <a:prstClr val="white"/>
                </a:solidFill>
                <a:latin typeface="Calibri" panose="020F0502020204030204"/>
                <a:cs typeface="Calibri"/>
              </a:rPr>
              <a:t> (B )</a:t>
            </a:r>
            <a:endParaRPr lang="en-US" sz="1350" kern="1200" dirty="0">
              <a:solidFill>
                <a:prstClr val="white"/>
              </a:solidFill>
              <a:latin typeface="Calibri" panose="020F0502020204030204"/>
              <a:cs typeface="Calibri"/>
            </a:endParaRPr>
          </a:p>
          <a:p>
            <a:pPr algn="ctr" defTabSz="685800">
              <a:buClrTx/>
              <a:defRPr/>
            </a:pPr>
            <a:r>
              <a:rPr lang="en-US" sz="825" kern="1200" dirty="0">
                <a:solidFill>
                  <a:prstClr val="white"/>
                </a:solidFill>
                <a:latin typeface="Calibri" panose="020F0502020204030204"/>
                <a:cs typeface="Calibri"/>
              </a:rPr>
              <a:t>Jenny vanDyk </a:t>
            </a:r>
          </a:p>
          <a:p>
            <a:pPr algn="ctr" defTabSz="685800">
              <a:buClrTx/>
              <a:defRPr/>
            </a:pPr>
            <a:r>
              <a:rPr lang="en-US" sz="825" kern="1200" dirty="0">
                <a:solidFill>
                  <a:prstClr val="white"/>
                </a:solidFill>
                <a:latin typeface="Calibri" panose="020F0502020204030204"/>
                <a:cs typeface="Calibri"/>
              </a:rPr>
              <a:t>0.33wte </a:t>
            </a:r>
            <a:endParaRPr lang="en-US" sz="1350" kern="1200"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D38816DA-9A66-3883-5D78-933EA774A44E}"/>
              </a:ext>
            </a:extLst>
          </p:cNvPr>
          <p:cNvSpPr txBox="1"/>
          <p:nvPr/>
        </p:nvSpPr>
        <p:spPr>
          <a:xfrm>
            <a:off x="89298" y="5095873"/>
            <a:ext cx="1202531" cy="33470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Tx/>
              <a:defRPr/>
            </a:pPr>
            <a:r>
              <a:rPr lang="en-US" sz="825" kern="1200" dirty="0">
                <a:solidFill>
                  <a:prstClr val="black"/>
                </a:solidFill>
                <a:latin typeface="Calibri" panose="020F0502020204030204"/>
                <a:ea typeface="+mn-ea"/>
                <a:cs typeface="Calibri"/>
              </a:rPr>
              <a:t>Works across all 3 </a:t>
            </a:r>
          </a:p>
          <a:p>
            <a:pPr defTabSz="685800">
              <a:buClrTx/>
              <a:defRPr/>
            </a:pPr>
            <a:r>
              <a:rPr lang="en-US" sz="825" kern="1200" dirty="0">
                <a:solidFill>
                  <a:prstClr val="black"/>
                </a:solidFill>
                <a:latin typeface="Calibri" panose="020F0502020204030204"/>
                <a:ea typeface="+mn-ea"/>
                <a:cs typeface="Calibri"/>
              </a:rPr>
              <a:t>East Berkshire localities</a:t>
            </a:r>
            <a:r>
              <a:rPr lang="en-US" sz="900" kern="1200" dirty="0">
                <a:solidFill>
                  <a:prstClr val="black"/>
                </a:solidFill>
                <a:latin typeface="Calibri" panose="020F0502020204030204"/>
                <a:ea typeface="+mn-ea"/>
                <a:cs typeface="Calibri"/>
              </a:rPr>
              <a:t> </a:t>
            </a:r>
          </a:p>
        </p:txBody>
      </p:sp>
    </p:spTree>
    <p:extLst>
      <p:ext uri="{BB962C8B-B14F-4D97-AF65-F5344CB8AC3E}">
        <p14:creationId xmlns:p14="http://schemas.microsoft.com/office/powerpoint/2010/main" val="4011057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F292AA-C8DB-4CAA-97C9-456CF8540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pic>
        <p:nvPicPr>
          <p:cNvPr id="4" name="Picture 3" descr="Cloudy oil paint art">
            <a:extLst>
              <a:ext uri="{FF2B5EF4-FFF2-40B4-BE49-F238E27FC236}">
                <a16:creationId xmlns:a16="http://schemas.microsoft.com/office/drawing/2014/main" id="{A18F82D8-838B-8B3B-51B0-24DDD6DF0C43}"/>
              </a:ext>
            </a:extLst>
          </p:cNvPr>
          <p:cNvPicPr>
            <a:picLocks noChangeAspect="1"/>
          </p:cNvPicPr>
          <p:nvPr/>
        </p:nvPicPr>
        <p:blipFill rotWithShape="1">
          <a:blip r:embed="rId2"/>
          <a:srcRect r="55345" b="-1"/>
          <a:stretch/>
        </p:blipFill>
        <p:spPr>
          <a:xfrm>
            <a:off x="-1" y="857257"/>
            <a:ext cx="3440926" cy="5143493"/>
          </a:xfrm>
          <a:prstGeom prst="rect">
            <a:avLst/>
          </a:prstGeom>
        </p:spPr>
      </p:pic>
      <p:sp>
        <p:nvSpPr>
          <p:cNvPr id="11" name="Rectangle 10">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0927" y="856929"/>
            <a:ext cx="5703073" cy="5143178"/>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13" name="Rectangle 12">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0926" y="857250"/>
            <a:ext cx="5703073" cy="51435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15" name="Rectangle 14">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9886" y="4123623"/>
            <a:ext cx="5694113" cy="1877127"/>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17" name="Oval 16">
            <a:extLst>
              <a:ext uri="{FF2B5EF4-FFF2-40B4-BE49-F238E27FC236}">
                <a16:creationId xmlns:a16="http://schemas.microsoft.com/office/drawing/2014/main" id="{2256CF5B-1DAD-4912-86B9-FCA733692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704304">
            <a:off x="4560689" y="1480191"/>
            <a:ext cx="3748831" cy="374883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Tw Cen MT"/>
            </a:endParaRPr>
          </a:p>
        </p:txBody>
      </p:sp>
      <p:sp>
        <p:nvSpPr>
          <p:cNvPr id="2" name="Title 1">
            <a:extLst>
              <a:ext uri="{FF2B5EF4-FFF2-40B4-BE49-F238E27FC236}">
                <a16:creationId xmlns:a16="http://schemas.microsoft.com/office/drawing/2014/main" id="{A2BD0FFE-AA75-74C2-D141-3558418E8619}"/>
              </a:ext>
            </a:extLst>
          </p:cNvPr>
          <p:cNvSpPr>
            <a:spLocks noGrp="1"/>
          </p:cNvSpPr>
          <p:nvPr>
            <p:ph type="ctrTitle"/>
          </p:nvPr>
        </p:nvSpPr>
        <p:spPr>
          <a:xfrm>
            <a:off x="3956569" y="1433614"/>
            <a:ext cx="4600242" cy="2377256"/>
          </a:xfrm>
        </p:spPr>
        <p:txBody>
          <a:bodyPr>
            <a:normAutofit/>
          </a:bodyPr>
          <a:lstStyle/>
          <a:p>
            <a:pPr algn="r"/>
            <a:r>
              <a:rPr lang="en-GB" dirty="0">
                <a:solidFill>
                  <a:schemeClr val="bg1"/>
                </a:solidFill>
              </a:rPr>
              <a:t>Challenges Facing the Early Years cohort</a:t>
            </a:r>
          </a:p>
        </p:txBody>
      </p:sp>
    </p:spTree>
    <p:extLst>
      <p:ext uri="{BB962C8B-B14F-4D97-AF65-F5344CB8AC3E}">
        <p14:creationId xmlns:p14="http://schemas.microsoft.com/office/powerpoint/2010/main" val="1333435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359627" y="1032883"/>
          <a:ext cx="8530683" cy="4834053"/>
        </p:xfrm>
        <a:graphic>
          <a:graphicData uri="http://schemas.openxmlformats.org/drawingml/2006/table">
            <a:tbl>
              <a:tblPr firstRow="1" firstCol="1">
                <a:tableStyleId>{5C22544A-7EE6-4342-B048-85BDC9FD1C3A}</a:tableStyleId>
              </a:tblPr>
              <a:tblGrid>
                <a:gridCol w="2698311">
                  <a:extLst>
                    <a:ext uri="{9D8B030D-6E8A-4147-A177-3AD203B41FA5}">
                      <a16:colId xmlns:a16="http://schemas.microsoft.com/office/drawing/2014/main" val="193164871"/>
                    </a:ext>
                  </a:extLst>
                </a:gridCol>
                <a:gridCol w="2916186">
                  <a:extLst>
                    <a:ext uri="{9D8B030D-6E8A-4147-A177-3AD203B41FA5}">
                      <a16:colId xmlns:a16="http://schemas.microsoft.com/office/drawing/2014/main" val="2987416725"/>
                    </a:ext>
                  </a:extLst>
                </a:gridCol>
                <a:gridCol w="2916186">
                  <a:extLst>
                    <a:ext uri="{9D8B030D-6E8A-4147-A177-3AD203B41FA5}">
                      <a16:colId xmlns:a16="http://schemas.microsoft.com/office/drawing/2014/main" val="2188414033"/>
                    </a:ext>
                  </a:extLst>
                </a:gridCol>
              </a:tblGrid>
              <a:tr h="311810">
                <a:tc>
                  <a:txBody>
                    <a:bodyPr/>
                    <a:lstStyle/>
                    <a:p>
                      <a:pPr>
                        <a:lnSpc>
                          <a:spcPct val="115000"/>
                        </a:lnSpc>
                        <a:spcAft>
                          <a:spcPts val="600"/>
                        </a:spcAft>
                      </a:pPr>
                      <a:br>
                        <a:rPr lang="en-GB" sz="900" b="1" dirty="0">
                          <a:solidFill>
                            <a:schemeClr val="tx1"/>
                          </a:solidFill>
                          <a:effectLst/>
                        </a:rPr>
                      </a:br>
                      <a:r>
                        <a:rPr lang="en-GB" sz="900" b="1" dirty="0">
                          <a:solidFill>
                            <a:schemeClr val="tx1"/>
                          </a:solidFill>
                          <a:effectLst/>
                        </a:rPr>
                        <a:t>EMHPs CAN DO</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tc>
                <a:tc>
                  <a:txBody>
                    <a:bodyPr/>
                    <a:lstStyle/>
                    <a:p>
                      <a:pPr>
                        <a:lnSpc>
                          <a:spcPct val="115000"/>
                        </a:lnSpc>
                        <a:spcAft>
                          <a:spcPts val="600"/>
                        </a:spcAft>
                      </a:pPr>
                      <a:r>
                        <a:rPr lang="en-GB" sz="900" b="1" dirty="0">
                          <a:solidFill>
                            <a:schemeClr val="tx1"/>
                          </a:solidFill>
                          <a:effectLst/>
                        </a:rPr>
                        <a:t>EMHPs MAY DO</a:t>
                      </a:r>
                      <a:br>
                        <a:rPr lang="en-GB" sz="900" b="1" dirty="0">
                          <a:solidFill>
                            <a:schemeClr val="tx1"/>
                          </a:solidFill>
                          <a:effectLst/>
                        </a:rPr>
                      </a:br>
                      <a:r>
                        <a:rPr lang="en-GB" sz="900" b="1" dirty="0">
                          <a:solidFill>
                            <a:schemeClr val="tx1"/>
                          </a:solidFill>
                          <a:effectLst/>
                        </a:rPr>
                        <a:t>Discretion and close supervision</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tc>
                <a:tc>
                  <a:txBody>
                    <a:bodyPr/>
                    <a:lstStyle/>
                    <a:p>
                      <a:pPr>
                        <a:lnSpc>
                          <a:spcPct val="115000"/>
                        </a:lnSpc>
                        <a:spcAft>
                          <a:spcPts val="600"/>
                        </a:spcAft>
                      </a:pPr>
                      <a:r>
                        <a:rPr lang="en-GB" sz="900" b="1" dirty="0">
                          <a:solidFill>
                            <a:schemeClr val="tx1"/>
                          </a:solidFill>
                          <a:effectLst/>
                        </a:rPr>
                        <a:t>EMHPs SHOULD NOT DO</a:t>
                      </a:r>
                      <a:br>
                        <a:rPr lang="en-GB" sz="900" b="1" dirty="0">
                          <a:solidFill>
                            <a:schemeClr val="tx1"/>
                          </a:solidFill>
                          <a:effectLst/>
                        </a:rPr>
                      </a:br>
                      <a:r>
                        <a:rPr lang="en-GB" sz="900" b="1" dirty="0">
                          <a:solidFill>
                            <a:schemeClr val="tx1"/>
                          </a:solidFill>
                          <a:effectLst/>
                        </a:rPr>
                        <a:t>Significant levels of need /complex conditions</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tc>
                <a:extLst>
                  <a:ext uri="{0D108BD9-81ED-4DB2-BD59-A6C34878D82A}">
                    <a16:rowId xmlns:a16="http://schemas.microsoft.com/office/drawing/2014/main" val="3089505191"/>
                  </a:ext>
                </a:extLst>
              </a:tr>
              <a:tr h="434882">
                <a:tc>
                  <a:txBody>
                    <a:bodyPr/>
                    <a:lstStyle/>
                    <a:p>
                      <a:pPr algn="ctr">
                        <a:lnSpc>
                          <a:spcPct val="115000"/>
                        </a:lnSpc>
                        <a:spcAft>
                          <a:spcPts val="600"/>
                        </a:spcAft>
                      </a:pPr>
                      <a:r>
                        <a:rPr lang="en-GB" sz="900" b="1" dirty="0">
                          <a:solidFill>
                            <a:schemeClr val="tx1"/>
                          </a:solidFill>
                          <a:effectLst/>
                        </a:rPr>
                        <a:t>Behavioural difficulties – identification, and brief parenting support</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 </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Conduct disorder, anger management, full parenting programmes (e.g. Triple P, Solihull Approach)</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extLst>
                  <a:ext uri="{0D108BD9-81ED-4DB2-BD59-A6C34878D82A}">
                    <a16:rowId xmlns:a16="http://schemas.microsoft.com/office/drawing/2014/main" val="2780949926"/>
                  </a:ext>
                </a:extLst>
              </a:tr>
              <a:tr h="327486">
                <a:tc>
                  <a:txBody>
                    <a:bodyPr/>
                    <a:lstStyle/>
                    <a:p>
                      <a:pPr algn="ctr">
                        <a:lnSpc>
                          <a:spcPct val="115000"/>
                        </a:lnSpc>
                        <a:spcAft>
                          <a:spcPts val="600"/>
                        </a:spcAft>
                      </a:pPr>
                      <a:r>
                        <a:rPr lang="en-GB" sz="900" b="1" dirty="0">
                          <a:solidFill>
                            <a:schemeClr val="tx1"/>
                          </a:solidFill>
                          <a:effectLst/>
                        </a:rPr>
                        <a:t>Training parents and teachers to support interventions with children</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 </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Treatment of parent’s depression and anxiety</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extLst>
                  <a:ext uri="{0D108BD9-81ED-4DB2-BD59-A6C34878D82A}">
                    <a16:rowId xmlns:a16="http://schemas.microsoft.com/office/drawing/2014/main" val="1230199613"/>
                  </a:ext>
                </a:extLst>
              </a:tr>
              <a:tr h="311810">
                <a:tc>
                  <a:txBody>
                    <a:bodyPr/>
                    <a:lstStyle/>
                    <a:p>
                      <a:pPr algn="ctr">
                        <a:lnSpc>
                          <a:spcPct val="115000"/>
                        </a:lnSpc>
                        <a:spcAft>
                          <a:spcPts val="600"/>
                        </a:spcAft>
                      </a:pPr>
                      <a:r>
                        <a:rPr lang="en-GB" sz="900" b="1" dirty="0">
                          <a:solidFill>
                            <a:schemeClr val="tx1"/>
                          </a:solidFill>
                          <a:effectLst/>
                        </a:rPr>
                        <a:t>Low mood</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Irritability as a symptom of depression – (can present as anger)</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Anger management training, chronic depression</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extLst>
                  <a:ext uri="{0D108BD9-81ED-4DB2-BD59-A6C34878D82A}">
                    <a16:rowId xmlns:a16="http://schemas.microsoft.com/office/drawing/2014/main" val="926749172"/>
                  </a:ext>
                </a:extLst>
              </a:tr>
              <a:tr h="327486">
                <a:tc>
                  <a:txBody>
                    <a:bodyPr/>
                    <a:lstStyle/>
                    <a:p>
                      <a:pPr algn="ctr">
                        <a:lnSpc>
                          <a:spcPct val="115000"/>
                        </a:lnSpc>
                        <a:spcAft>
                          <a:spcPts val="600"/>
                        </a:spcAft>
                      </a:pPr>
                      <a:r>
                        <a:rPr lang="en-GB" sz="900" b="1" dirty="0">
                          <a:solidFill>
                            <a:schemeClr val="tx1"/>
                          </a:solidFill>
                          <a:effectLst/>
                        </a:rPr>
                        <a:t>Worry management</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Low confidence, assertiveness or interpersonal challenges – e.g. with peers</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Low self-esteem, social anxiety disorder</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extLst>
                  <a:ext uri="{0D108BD9-81ED-4DB2-BD59-A6C34878D82A}">
                    <a16:rowId xmlns:a16="http://schemas.microsoft.com/office/drawing/2014/main" val="1982436211"/>
                  </a:ext>
                </a:extLst>
              </a:tr>
              <a:tr h="402603">
                <a:tc>
                  <a:txBody>
                    <a:bodyPr/>
                    <a:lstStyle/>
                    <a:p>
                      <a:pPr algn="ctr">
                        <a:lnSpc>
                          <a:spcPct val="115000"/>
                        </a:lnSpc>
                        <a:spcAft>
                          <a:spcPts val="600"/>
                        </a:spcAft>
                      </a:pPr>
                      <a:r>
                        <a:rPr lang="en-GB" sz="900" b="1" dirty="0">
                          <a:solidFill>
                            <a:schemeClr val="tx1"/>
                          </a:solidFill>
                          <a:effectLst/>
                        </a:rPr>
                        <a:t>Anxiety/Avoidance</a:t>
                      </a:r>
                    </a:p>
                    <a:p>
                      <a:pPr algn="ctr">
                        <a:lnSpc>
                          <a:spcPct val="115000"/>
                        </a:lnSpc>
                        <a:spcAft>
                          <a:spcPts val="600"/>
                        </a:spcAft>
                      </a:pPr>
                      <a:r>
                        <a:rPr lang="en-GB" sz="900" b="1" dirty="0">
                          <a:solidFill>
                            <a:schemeClr val="tx1"/>
                          </a:solidFill>
                          <a:effectLst/>
                        </a:rPr>
                        <a:t>e.g. simple phobias, separation anxiety</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Some short-term phobia exposure work</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Extensive phobias e.g. blood, needles, or vomit phobia</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extLst>
                  <a:ext uri="{0D108BD9-81ED-4DB2-BD59-A6C34878D82A}">
                    <a16:rowId xmlns:a16="http://schemas.microsoft.com/office/drawing/2014/main" val="1709317953"/>
                  </a:ext>
                </a:extLst>
              </a:tr>
              <a:tr h="220095">
                <a:tc>
                  <a:txBody>
                    <a:bodyPr/>
                    <a:lstStyle/>
                    <a:p>
                      <a:pPr algn="ctr">
                        <a:lnSpc>
                          <a:spcPct val="115000"/>
                        </a:lnSpc>
                        <a:spcAft>
                          <a:spcPts val="600"/>
                        </a:spcAft>
                      </a:pPr>
                      <a:r>
                        <a:rPr lang="en-GB" sz="900" b="1" dirty="0">
                          <a:solidFill>
                            <a:schemeClr val="tx1"/>
                          </a:solidFill>
                          <a:effectLst/>
                        </a:rPr>
                        <a:t>Panic management</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nSpc>
                          <a:spcPct val="115000"/>
                        </a:lnSpc>
                      </a:pPr>
                      <a:endParaRPr lang="en-GB" sz="900" b="1" dirty="0">
                        <a:solidFill>
                          <a:schemeClr val="tx1"/>
                        </a:solidFill>
                        <a:effectLst/>
                        <a:latin typeface="Calibri" panose="020F0502020204030204" pitchFamily="34"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Not trained to deliver interventions for panic disorder</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extLst>
                  <a:ext uri="{0D108BD9-81ED-4DB2-BD59-A6C34878D82A}">
                    <a16:rowId xmlns:a16="http://schemas.microsoft.com/office/drawing/2014/main" val="3483062273"/>
                  </a:ext>
                </a:extLst>
              </a:tr>
              <a:tr h="470420">
                <a:tc>
                  <a:txBody>
                    <a:bodyPr/>
                    <a:lstStyle/>
                    <a:p>
                      <a:pPr algn="ctr">
                        <a:lnSpc>
                          <a:spcPct val="115000"/>
                        </a:lnSpc>
                        <a:spcAft>
                          <a:spcPts val="600"/>
                        </a:spcAft>
                      </a:pPr>
                      <a:r>
                        <a:rPr lang="en-GB" sz="900" b="1" dirty="0">
                          <a:solidFill>
                            <a:schemeClr val="tx1"/>
                          </a:solidFill>
                          <a:effectLst/>
                        </a:rPr>
                        <a:t>Assessing self-harm and supporting alternative coping strategies. Pupils with history of self-harm, but not active.</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Thoughts of self-harm, superficial self-harm. Basic harm reduction techniques</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Severe, active, high risk self- harm</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extLst>
                  <a:ext uri="{0D108BD9-81ED-4DB2-BD59-A6C34878D82A}">
                    <a16:rowId xmlns:a16="http://schemas.microsoft.com/office/drawing/2014/main" val="1938340801"/>
                  </a:ext>
                </a:extLst>
              </a:tr>
              <a:tr h="168378">
                <a:tc>
                  <a:txBody>
                    <a:bodyPr/>
                    <a:lstStyle/>
                    <a:p>
                      <a:pPr algn="ctr">
                        <a:lnSpc>
                          <a:spcPct val="115000"/>
                        </a:lnSpc>
                        <a:spcAft>
                          <a:spcPts val="600"/>
                        </a:spcAft>
                      </a:pPr>
                      <a:r>
                        <a:rPr lang="en-GB" sz="900" b="1" dirty="0">
                          <a:solidFill>
                            <a:schemeClr val="tx1"/>
                          </a:solidFill>
                          <a:effectLst/>
                        </a:rPr>
                        <a:t>Sleep hygiene</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Insomnia</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PTSD, trauma, nightmares</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extLst>
                  <a:ext uri="{0D108BD9-81ED-4DB2-BD59-A6C34878D82A}">
                    <a16:rowId xmlns:a16="http://schemas.microsoft.com/office/drawing/2014/main" val="105776339"/>
                  </a:ext>
                </a:extLst>
              </a:tr>
              <a:tr h="264959">
                <a:tc>
                  <a:txBody>
                    <a:bodyPr/>
                    <a:lstStyle/>
                    <a:p>
                      <a:pPr algn="ctr">
                        <a:lnSpc>
                          <a:spcPct val="115000"/>
                        </a:lnSpc>
                        <a:spcAft>
                          <a:spcPts val="600"/>
                        </a:spcAft>
                      </a:pPr>
                      <a:r>
                        <a:rPr lang="en-GB" sz="900" b="1" dirty="0">
                          <a:solidFill>
                            <a:schemeClr val="tx1"/>
                          </a:solidFill>
                          <a:effectLst/>
                        </a:rPr>
                        <a:t>Thought challenging – negative automatic thoughts</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 </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 </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extLst>
                  <a:ext uri="{0D108BD9-81ED-4DB2-BD59-A6C34878D82A}">
                    <a16:rowId xmlns:a16="http://schemas.microsoft.com/office/drawing/2014/main" val="476146498"/>
                  </a:ext>
                </a:extLst>
              </a:tr>
              <a:tr h="470420">
                <a:tc>
                  <a:txBody>
                    <a:bodyPr/>
                    <a:lstStyle/>
                    <a:p>
                      <a:pPr algn="ctr">
                        <a:lnSpc>
                          <a:spcPct val="115000"/>
                        </a:lnSpc>
                        <a:spcAft>
                          <a:spcPts val="600"/>
                        </a:spcAft>
                      </a:pPr>
                      <a:r>
                        <a:rPr lang="en-GB" sz="900" b="1" dirty="0">
                          <a:solidFill>
                            <a:schemeClr val="tx1"/>
                          </a:solidFill>
                          <a:effectLst/>
                        </a:rPr>
                        <a:t>Problem solving</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Assessment of complex interpersonal challenges</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Relationship problems: counselling for issues such as relationship problems may be better suited to school counsellors</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extLst>
                  <a:ext uri="{0D108BD9-81ED-4DB2-BD59-A6C34878D82A}">
                    <a16:rowId xmlns:a16="http://schemas.microsoft.com/office/drawing/2014/main" val="3595311314"/>
                  </a:ext>
                </a:extLst>
              </a:tr>
              <a:tr h="311810">
                <a:tc>
                  <a:txBody>
                    <a:bodyPr/>
                    <a:lstStyle/>
                    <a:p>
                      <a:pPr algn="ctr">
                        <a:lnSpc>
                          <a:spcPct val="115000"/>
                        </a:lnSpc>
                        <a:spcAft>
                          <a:spcPts val="600"/>
                        </a:spcAft>
                      </a:pPr>
                      <a:r>
                        <a:rPr lang="en-GB" sz="900" b="1" dirty="0">
                          <a:solidFill>
                            <a:schemeClr val="tx1"/>
                          </a:solidFill>
                          <a:effectLst/>
                        </a:rPr>
                        <a:t> </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 </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Any level of OCD, attachment difficulties or ritualistic behaviour</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extLst>
                  <a:ext uri="{0D108BD9-81ED-4DB2-BD59-A6C34878D82A}">
                    <a16:rowId xmlns:a16="http://schemas.microsoft.com/office/drawing/2014/main" val="533911309"/>
                  </a:ext>
                </a:extLst>
              </a:tr>
              <a:tr h="403611">
                <a:tc>
                  <a:txBody>
                    <a:bodyPr/>
                    <a:lstStyle/>
                    <a:p>
                      <a:pPr algn="ctr">
                        <a:lnSpc>
                          <a:spcPct val="115000"/>
                        </a:lnSpc>
                        <a:spcAft>
                          <a:spcPts val="600"/>
                        </a:spcAft>
                      </a:pPr>
                      <a:r>
                        <a:rPr lang="en-GB" sz="900" b="1" dirty="0">
                          <a:solidFill>
                            <a:schemeClr val="tx1"/>
                          </a:solidFill>
                          <a:effectLst/>
                        </a:rPr>
                        <a:t> </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 </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Assessment and diagnosis of neurodevelopmental disorders and learning difficulties</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extLst>
                  <a:ext uri="{0D108BD9-81ED-4DB2-BD59-A6C34878D82A}">
                    <a16:rowId xmlns:a16="http://schemas.microsoft.com/office/drawing/2014/main" val="2634916476"/>
                  </a:ext>
                </a:extLst>
              </a:tr>
              <a:tr h="188188">
                <a:tc>
                  <a:txBody>
                    <a:bodyPr/>
                    <a:lstStyle/>
                    <a:p>
                      <a:pPr algn="ctr">
                        <a:lnSpc>
                          <a:spcPct val="115000"/>
                        </a:lnSpc>
                        <a:spcAft>
                          <a:spcPts val="600"/>
                        </a:spcAft>
                      </a:pPr>
                      <a:r>
                        <a:rPr lang="en-GB" sz="900" b="1" dirty="0">
                          <a:solidFill>
                            <a:schemeClr val="tx1"/>
                          </a:solidFill>
                          <a:effectLst/>
                        </a:rPr>
                        <a:t> </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 </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Pain management</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extLst>
                  <a:ext uri="{0D108BD9-81ED-4DB2-BD59-A6C34878D82A}">
                    <a16:rowId xmlns:a16="http://schemas.microsoft.com/office/drawing/2014/main" val="2011730547"/>
                  </a:ext>
                </a:extLst>
              </a:tr>
              <a:tr h="220095">
                <a:tc>
                  <a:txBody>
                    <a:bodyPr/>
                    <a:lstStyle/>
                    <a:p>
                      <a:pPr algn="ctr">
                        <a:lnSpc>
                          <a:spcPct val="115000"/>
                        </a:lnSpc>
                        <a:spcAft>
                          <a:spcPts val="600"/>
                        </a:spcAft>
                      </a:pPr>
                      <a:r>
                        <a:rPr lang="en-GB" sz="900" b="1" dirty="0">
                          <a:solidFill>
                            <a:schemeClr val="tx1"/>
                          </a:solidFill>
                          <a:effectLst/>
                        </a:rPr>
                        <a:t> </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 </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tc>
                  <a:txBody>
                    <a:bodyPr/>
                    <a:lstStyle/>
                    <a:p>
                      <a:pPr algn="ctr">
                        <a:lnSpc>
                          <a:spcPct val="115000"/>
                        </a:lnSpc>
                        <a:spcAft>
                          <a:spcPts val="600"/>
                        </a:spcAft>
                      </a:pPr>
                      <a:r>
                        <a:rPr lang="en-GB" sz="900" b="1" dirty="0">
                          <a:solidFill>
                            <a:schemeClr val="tx1"/>
                          </a:solidFill>
                          <a:effectLst/>
                        </a:rPr>
                        <a:t>Historical or current experiences of abuse or violence</a:t>
                      </a:r>
                      <a:endParaRPr lang="en-GB"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03" marR="27803" marT="3862" marB="0" anchor="ctr"/>
                </a:tc>
                <a:extLst>
                  <a:ext uri="{0D108BD9-81ED-4DB2-BD59-A6C34878D82A}">
                    <a16:rowId xmlns:a16="http://schemas.microsoft.com/office/drawing/2014/main" val="2519231390"/>
                  </a:ext>
                </a:extLst>
              </a:tr>
            </a:tbl>
          </a:graphicData>
        </a:graphic>
      </p:graphicFrame>
    </p:spTree>
    <p:extLst>
      <p:ext uri="{BB962C8B-B14F-4D97-AF65-F5344CB8AC3E}">
        <p14:creationId xmlns:p14="http://schemas.microsoft.com/office/powerpoint/2010/main" val="3168210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4"/>
          <p:cNvSpPr txBox="1">
            <a:spLocks noGrp="1"/>
          </p:cNvSpPr>
          <p:nvPr>
            <p:ph type="title" idx="4294967295"/>
          </p:nvPr>
        </p:nvSpPr>
        <p:spPr>
          <a:xfrm>
            <a:off x="1421189" y="1063229"/>
            <a:ext cx="6172200" cy="857250"/>
          </a:xfrm>
          <a:prstGeom prst="rect">
            <a:avLst/>
          </a:prstGeom>
          <a:noFill/>
          <a:ln>
            <a:noFill/>
          </a:ln>
        </p:spPr>
        <p:txBody>
          <a:bodyPr spcFirstLastPara="1" vert="horz" wrap="square" lIns="68569" tIns="34275" rIns="68569" bIns="34275" rtlCol="0" anchor="ctr" anchorCtr="0">
            <a:normAutofit fontScale="90000"/>
          </a:bodyPr>
          <a:lstStyle/>
          <a:p>
            <a:pPr algn="ctr">
              <a:lnSpc>
                <a:spcPct val="100000"/>
              </a:lnSpc>
              <a:spcBef>
                <a:spcPts val="0"/>
              </a:spcBef>
              <a:buClr>
                <a:schemeClr val="dk1"/>
              </a:buClr>
              <a:buSzPct val="100000"/>
            </a:pPr>
            <a:br>
              <a:rPr lang="en-GB" dirty="0"/>
            </a:br>
            <a:endParaRPr dirty="0"/>
          </a:p>
        </p:txBody>
      </p:sp>
      <p:sp>
        <p:nvSpPr>
          <p:cNvPr id="99" name="Google Shape;99;p4"/>
          <p:cNvSpPr txBox="1">
            <a:spLocks noGrp="1"/>
          </p:cNvSpPr>
          <p:nvPr>
            <p:ph type="body" idx="4294967295"/>
          </p:nvPr>
        </p:nvSpPr>
        <p:spPr>
          <a:xfrm>
            <a:off x="777798" y="940884"/>
            <a:ext cx="7719432" cy="4758783"/>
          </a:xfrm>
          <a:prstGeom prst="rect">
            <a:avLst/>
          </a:prstGeom>
          <a:noFill/>
          <a:ln>
            <a:noFill/>
          </a:ln>
        </p:spPr>
        <p:txBody>
          <a:bodyPr spcFirstLastPara="1" vert="horz" wrap="square" lIns="68569" tIns="34275" rIns="68569" bIns="34275" rtlCol="0" anchor="t" anchorCtr="0">
            <a:normAutofit fontScale="25000" lnSpcReduction="20000"/>
          </a:bodyPr>
          <a:lstStyle/>
          <a:p>
            <a:pPr marL="0" indent="0" algn="ctr">
              <a:lnSpc>
                <a:spcPct val="100000"/>
              </a:lnSpc>
              <a:spcBef>
                <a:spcPts val="0"/>
              </a:spcBef>
              <a:buClr>
                <a:schemeClr val="dk1"/>
              </a:buClr>
              <a:buSzPct val="100000"/>
              <a:buNone/>
            </a:pPr>
            <a:r>
              <a:rPr lang="en-GB" sz="5400" b="1" dirty="0"/>
              <a:t>RBWM Social, Emotional, Mental Health and Wellbeing Interventions </a:t>
            </a:r>
          </a:p>
          <a:p>
            <a:pPr marL="0" indent="0" algn="ctr">
              <a:lnSpc>
                <a:spcPct val="100000"/>
              </a:lnSpc>
              <a:spcBef>
                <a:spcPts val="0"/>
              </a:spcBef>
              <a:buClr>
                <a:schemeClr val="dk1"/>
              </a:buClr>
              <a:buSzPct val="100000"/>
              <a:buNone/>
            </a:pPr>
            <a:endParaRPr lang="en-GB" sz="5400" b="1" dirty="0"/>
          </a:p>
          <a:p>
            <a:pPr marL="0" indent="0">
              <a:lnSpc>
                <a:spcPct val="100000"/>
              </a:lnSpc>
              <a:spcBef>
                <a:spcPts val="0"/>
              </a:spcBef>
              <a:buClr>
                <a:schemeClr val="dk1"/>
              </a:buClr>
              <a:buSzPct val="100000"/>
              <a:buNone/>
            </a:pPr>
            <a:endParaRPr lang="en-GB" sz="5400" dirty="0"/>
          </a:p>
          <a:p>
            <a:pPr marL="0" indent="0">
              <a:lnSpc>
                <a:spcPct val="100000"/>
              </a:lnSpc>
              <a:spcBef>
                <a:spcPts val="0"/>
              </a:spcBef>
              <a:buClr>
                <a:schemeClr val="dk1"/>
              </a:buClr>
              <a:buSzPct val="100000"/>
              <a:buNone/>
            </a:pPr>
            <a:r>
              <a:rPr lang="en-GB" sz="5400" b="1" dirty="0">
                <a:cs typeface="Calibri" panose="020F0502020204030204" pitchFamily="34" charset="0"/>
              </a:rPr>
              <a:t>Emotional Literacy Support Assistants (ELSA) </a:t>
            </a:r>
            <a:r>
              <a:rPr lang="en-GB" sz="5400" dirty="0">
                <a:cs typeface="Calibri" panose="020F0502020204030204" pitchFamily="34" charset="0"/>
              </a:rPr>
              <a:t>is an evidence based school intervention programme which strengthens school capacity to support CYP with mild to moderate social, emotional and behavioural difficulties. </a:t>
            </a:r>
          </a:p>
          <a:p>
            <a:pPr>
              <a:lnSpc>
                <a:spcPct val="100000"/>
              </a:lnSpc>
              <a:spcBef>
                <a:spcPts val="0"/>
              </a:spcBef>
              <a:buClr>
                <a:schemeClr val="dk1"/>
              </a:buClr>
              <a:buSzPct val="100000"/>
            </a:pPr>
            <a:r>
              <a:rPr lang="en-GB" sz="5400" dirty="0">
                <a:cs typeface="Calibri" panose="020F0502020204030204" pitchFamily="34" charset="0"/>
              </a:rPr>
              <a:t>As part of the quality assurance process, all new ELSAs attend the six day annual training programme (RBWM EPS) and are subsequently supervised by RBWM Educational Psychologists on a half termly basis.  The ELSA training booking form will be sent to schools next half term.   </a:t>
            </a:r>
          </a:p>
          <a:p>
            <a:pPr>
              <a:lnSpc>
                <a:spcPct val="100000"/>
              </a:lnSpc>
              <a:spcBef>
                <a:spcPts val="0"/>
              </a:spcBef>
              <a:buClr>
                <a:schemeClr val="dk1"/>
              </a:buClr>
              <a:buSzPct val="100000"/>
            </a:pPr>
            <a:r>
              <a:rPr lang="en-GB" sz="5400" dirty="0">
                <a:cs typeface="Calibri" panose="020F0502020204030204" pitchFamily="34" charset="0"/>
              </a:rPr>
              <a:t>RBWM Educational Psychology Service have been awarded the ELSA Network Quality Standards Mark.</a:t>
            </a:r>
          </a:p>
          <a:p>
            <a:pPr marL="0" indent="0">
              <a:lnSpc>
                <a:spcPct val="100000"/>
              </a:lnSpc>
              <a:spcBef>
                <a:spcPts val="0"/>
              </a:spcBef>
              <a:buClr>
                <a:schemeClr val="dk1"/>
              </a:buClr>
              <a:buSzPct val="100000"/>
              <a:buNone/>
            </a:pPr>
            <a:endParaRPr lang="en-GB" sz="5400" dirty="0">
              <a:cs typeface="Calibri" panose="020F0502020204030204" pitchFamily="34" charset="0"/>
            </a:endParaRPr>
          </a:p>
          <a:p>
            <a:pPr marL="0" indent="0">
              <a:lnSpc>
                <a:spcPct val="100000"/>
              </a:lnSpc>
              <a:spcBef>
                <a:spcPts val="0"/>
              </a:spcBef>
              <a:buClr>
                <a:schemeClr val="dk1"/>
              </a:buClr>
              <a:buSzPct val="100000"/>
              <a:buNone/>
            </a:pPr>
            <a:endParaRPr lang="en-GB" sz="5400" dirty="0">
              <a:cs typeface="Calibri" panose="020F0502020204030204" pitchFamily="34" charset="0"/>
            </a:endParaRPr>
          </a:p>
          <a:p>
            <a:pPr marL="0" indent="0">
              <a:lnSpc>
                <a:spcPct val="100000"/>
              </a:lnSpc>
              <a:spcBef>
                <a:spcPts val="0"/>
              </a:spcBef>
              <a:buClr>
                <a:schemeClr val="dk1"/>
              </a:buClr>
              <a:buSzPct val="100000"/>
              <a:buNone/>
            </a:pPr>
            <a:r>
              <a:rPr lang="en-GB" sz="5400" b="1" dirty="0">
                <a:cs typeface="Calibri" panose="020F0502020204030204" pitchFamily="34" charset="0"/>
              </a:rPr>
              <a:t>PPEPCare</a:t>
            </a:r>
            <a:r>
              <a:rPr lang="en-GB" sz="5400" dirty="0">
                <a:cs typeface="Calibri" panose="020F0502020204030204" pitchFamily="34" charset="0"/>
              </a:rPr>
              <a:t> </a:t>
            </a:r>
          </a:p>
          <a:p>
            <a:pPr marL="0" indent="0">
              <a:lnSpc>
                <a:spcPct val="100000"/>
              </a:lnSpc>
              <a:spcBef>
                <a:spcPts val="0"/>
              </a:spcBef>
              <a:buClr>
                <a:schemeClr val="dk1"/>
              </a:buClr>
              <a:buSzPct val="100000"/>
              <a:buNone/>
            </a:pPr>
            <a:r>
              <a:rPr lang="en-GB" sz="5400" dirty="0"/>
              <a:t>Emotional Health &amp; Wellbeing Webinar and Resources Programme Offer for Education Settings and Wider Partners.  Whole School/Service model </a:t>
            </a:r>
          </a:p>
          <a:p>
            <a:pPr marL="0" indent="0">
              <a:lnSpc>
                <a:spcPct val="100000"/>
              </a:lnSpc>
              <a:spcBef>
                <a:spcPts val="0"/>
              </a:spcBef>
              <a:buClr>
                <a:schemeClr val="dk1"/>
              </a:buClr>
              <a:buSzPct val="100000"/>
              <a:buNone/>
            </a:pPr>
            <a:endParaRPr lang="en-GB" sz="5400" dirty="0">
              <a:cs typeface="Calibri" panose="020F0502020204030204" pitchFamily="34" charset="0"/>
            </a:endParaRPr>
          </a:p>
          <a:p>
            <a:pPr marL="0" indent="0">
              <a:lnSpc>
                <a:spcPct val="100000"/>
              </a:lnSpc>
              <a:spcBef>
                <a:spcPts val="0"/>
              </a:spcBef>
              <a:buClr>
                <a:schemeClr val="dk1"/>
              </a:buClr>
              <a:buSzPct val="100000"/>
              <a:buNone/>
            </a:pPr>
            <a:r>
              <a:rPr lang="en-GB" sz="5400" b="1" dirty="0">
                <a:solidFill>
                  <a:srgbClr val="1F2129"/>
                </a:solidFill>
              </a:rPr>
              <a:t>YogaBugs</a:t>
            </a:r>
            <a:r>
              <a:rPr lang="en-GB" sz="5400" dirty="0">
                <a:solidFill>
                  <a:srgbClr val="1F2129"/>
                </a:solidFill>
              </a:rPr>
              <a:t> are giving every primary school within every LEA across England access to our bronze membership </a:t>
            </a:r>
            <a:r>
              <a:rPr lang="en-GB" sz="5400" u="sng" dirty="0">
                <a:solidFill>
                  <a:srgbClr val="045FB4"/>
                </a:solidFill>
                <a:hlinkClick r:id="rId3"/>
              </a:rPr>
              <a:t>YogaBugs virtual</a:t>
            </a:r>
            <a:r>
              <a:rPr lang="en-GB" sz="5400" dirty="0">
                <a:solidFill>
                  <a:srgbClr val="1F2129"/>
                </a:solidFill>
              </a:rPr>
              <a:t> platform completely FREE.</a:t>
            </a:r>
            <a:endParaRPr lang="en-GB" sz="5400" dirty="0">
              <a:cs typeface="Calibri" panose="020F0502020204030204" pitchFamily="34" charset="0"/>
            </a:endParaRPr>
          </a:p>
          <a:p>
            <a:pPr algn="l"/>
            <a:r>
              <a:rPr lang="en-GB" sz="5400" dirty="0">
                <a:solidFill>
                  <a:srgbClr val="000000"/>
                </a:solidFill>
              </a:rPr>
              <a:t>2 full length P.E yoga sessions for each Key Stage</a:t>
            </a:r>
          </a:p>
          <a:p>
            <a:pPr algn="l"/>
            <a:r>
              <a:rPr lang="en-GB" sz="5400" dirty="0">
                <a:solidFill>
                  <a:srgbClr val="000000"/>
                </a:solidFill>
              </a:rPr>
              <a:t>2 Classroom yoga for EYFS</a:t>
            </a:r>
          </a:p>
          <a:p>
            <a:pPr algn="l"/>
            <a:r>
              <a:rPr lang="en-GB" sz="5400" dirty="0">
                <a:solidFill>
                  <a:srgbClr val="000000"/>
                </a:solidFill>
              </a:rPr>
              <a:t>2 Classroom yoga for KS1</a:t>
            </a:r>
          </a:p>
          <a:p>
            <a:pPr algn="l"/>
            <a:r>
              <a:rPr lang="en-GB" sz="5400" dirty="0">
                <a:solidFill>
                  <a:srgbClr val="000000"/>
                </a:solidFill>
              </a:rPr>
              <a:t>2 Classroom yoga for KS2</a:t>
            </a:r>
          </a:p>
          <a:p>
            <a:pPr algn="l"/>
            <a:r>
              <a:rPr lang="en-GB" sz="5400" dirty="0">
                <a:solidFill>
                  <a:srgbClr val="000000"/>
                </a:solidFill>
              </a:rPr>
              <a:t>2 Bugs Brain Breaks per Key Stage</a:t>
            </a:r>
          </a:p>
          <a:p>
            <a:pPr algn="l"/>
            <a:r>
              <a:rPr lang="en-GB" sz="5400" dirty="0">
                <a:solidFill>
                  <a:srgbClr val="000000"/>
                </a:solidFill>
              </a:rPr>
              <a:t>2 Breathing exercises per Key Stage</a:t>
            </a:r>
          </a:p>
          <a:p>
            <a:pPr algn="l"/>
            <a:r>
              <a:rPr lang="en-GB" sz="5400" dirty="0">
                <a:solidFill>
                  <a:srgbClr val="000000"/>
                </a:solidFill>
              </a:rPr>
              <a:t>5 Mindfulness resources</a:t>
            </a:r>
          </a:p>
          <a:p>
            <a:pPr marL="19050" indent="0">
              <a:spcAft>
                <a:spcPts val="900"/>
              </a:spcAft>
              <a:buNone/>
            </a:pPr>
            <a:endParaRPr lang="en-GB" sz="4800" b="1" dirty="0">
              <a:latin typeface="Calibri" panose="020F0502020204030204" pitchFamily="34" charset="0"/>
              <a:cs typeface="Calibri" panose="020F0502020204030204" pitchFamily="34" charset="0"/>
            </a:endParaRPr>
          </a:p>
          <a:p>
            <a:pPr marL="0" indent="0">
              <a:lnSpc>
                <a:spcPct val="100000"/>
              </a:lnSpc>
              <a:spcBef>
                <a:spcPts val="0"/>
              </a:spcBef>
              <a:buClr>
                <a:schemeClr val="dk1"/>
              </a:buClr>
              <a:buSzPct val="100000"/>
              <a:buNone/>
            </a:pPr>
            <a:endParaRPr lang="en-GB" sz="2175" dirty="0">
              <a:latin typeface="Calibri" panose="020F0502020204030204" pitchFamily="34" charset="0"/>
              <a:cs typeface="Calibri" panose="020F0502020204030204" pitchFamily="34" charset="0"/>
            </a:endParaRPr>
          </a:p>
          <a:p>
            <a:pPr marL="24765" indent="0">
              <a:lnSpc>
                <a:spcPct val="80000"/>
              </a:lnSpc>
              <a:spcBef>
                <a:spcPts val="0"/>
              </a:spcBef>
              <a:buClr>
                <a:schemeClr val="dk1"/>
              </a:buClr>
              <a:buSzPts val="2680"/>
              <a:buNone/>
            </a:pPr>
            <a:r>
              <a:rPr lang="en-GB" sz="2175" dirty="0"/>
              <a:t> </a:t>
            </a:r>
            <a:endParaRPr sz="2175" dirty="0"/>
          </a:p>
        </p:txBody>
      </p:sp>
    </p:spTree>
    <p:extLst>
      <p:ext uri="{BB962C8B-B14F-4D97-AF65-F5344CB8AC3E}">
        <p14:creationId xmlns:p14="http://schemas.microsoft.com/office/powerpoint/2010/main" val="3549868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167614-2826-3C49-8119-65DD5B4AC0AB}"/>
              </a:ext>
            </a:extLst>
          </p:cNvPr>
          <p:cNvSpPr txBox="1"/>
          <p:nvPr/>
        </p:nvSpPr>
        <p:spPr>
          <a:xfrm>
            <a:off x="752708" y="1208513"/>
            <a:ext cx="7159082" cy="4224233"/>
          </a:xfrm>
          <a:prstGeom prst="rect">
            <a:avLst/>
          </a:prstGeom>
          <a:noFill/>
        </p:spPr>
        <p:txBody>
          <a:bodyPr wrap="square">
            <a:spAutoFit/>
          </a:bodyPr>
          <a:lstStyle/>
          <a:p>
            <a:pPr algn="ctr" defTabSz="685800">
              <a:buClrTx/>
            </a:pPr>
            <a:r>
              <a:rPr lang="en-GB" sz="1800" b="1" kern="1200" dirty="0">
                <a:solidFill>
                  <a:prstClr val="black"/>
                </a:solidFill>
                <a:latin typeface="Calibri" panose="020F0502020204030204"/>
                <a:ea typeface="+mn-ea"/>
                <a:cs typeface="+mn-cs"/>
              </a:rPr>
              <a:t>CAMHS Developments</a:t>
            </a:r>
          </a:p>
          <a:p>
            <a:pPr defTabSz="685800">
              <a:buClrTx/>
            </a:pPr>
            <a:endParaRPr lang="en-GB" sz="1350" kern="1200" dirty="0">
              <a:solidFill>
                <a:prstClr val="black"/>
              </a:solidFill>
              <a:latin typeface="Calibri" panose="020F0502020204030204"/>
              <a:ea typeface="+mn-ea"/>
              <a:cs typeface="+mn-cs"/>
            </a:endParaRPr>
          </a:p>
          <a:p>
            <a:pPr marL="214313" indent="-214313" defTabSz="685800">
              <a:buClrTx/>
              <a:buFont typeface="Arial" panose="020B0604020202020204" pitchFamily="34" charset="0"/>
              <a:buChar char="•"/>
            </a:pPr>
            <a:r>
              <a:rPr lang="en-GB" sz="1500" kern="1200" dirty="0">
                <a:solidFill>
                  <a:prstClr val="black"/>
                </a:solidFill>
                <a:latin typeface="Calibri" panose="020F0502020204030204"/>
                <a:ea typeface="+mn-ea"/>
                <a:cs typeface="+mn-cs"/>
              </a:rPr>
              <a:t>Collaboratively defined, evidence-based clinical pathways </a:t>
            </a:r>
          </a:p>
          <a:p>
            <a:pPr marL="214313" indent="-214313" defTabSz="685800">
              <a:buClrTx/>
              <a:buFont typeface="Arial" panose="020B0604020202020204" pitchFamily="34" charset="0"/>
              <a:buChar char="•"/>
            </a:pPr>
            <a:endParaRPr lang="en-GB" sz="1500" kern="1200" dirty="0">
              <a:solidFill>
                <a:prstClr val="black"/>
              </a:solidFill>
              <a:latin typeface="Calibri" panose="020F0502020204030204"/>
              <a:ea typeface="+mn-ea"/>
              <a:cs typeface="+mn-cs"/>
            </a:endParaRPr>
          </a:p>
          <a:p>
            <a:pPr marL="214313" indent="-214313" defTabSz="685800">
              <a:buClrTx/>
              <a:buFont typeface="Arial" panose="020B0604020202020204" pitchFamily="34" charset="0"/>
              <a:buChar char="•"/>
            </a:pPr>
            <a:r>
              <a:rPr lang="en-GB" sz="1500" kern="1200" dirty="0">
                <a:solidFill>
                  <a:prstClr val="black"/>
                </a:solidFill>
                <a:latin typeface="Calibri" panose="020F0502020204030204"/>
                <a:ea typeface="+mn-ea"/>
                <a:cs typeface="+mn-cs"/>
              </a:rPr>
              <a:t>High quality, timely clinical interventions to meet the needs of children, young people and their families </a:t>
            </a:r>
          </a:p>
          <a:p>
            <a:pPr marL="214313" indent="-214313" defTabSz="685800">
              <a:buClrTx/>
              <a:buFont typeface="Arial" panose="020B0604020202020204" pitchFamily="34" charset="0"/>
              <a:buChar char="•"/>
            </a:pPr>
            <a:endParaRPr lang="en-GB" sz="1500" kern="1200" dirty="0">
              <a:solidFill>
                <a:prstClr val="black"/>
              </a:solidFill>
              <a:latin typeface="Calibri" panose="020F0502020204030204"/>
              <a:ea typeface="+mn-ea"/>
              <a:cs typeface="+mn-cs"/>
            </a:endParaRPr>
          </a:p>
          <a:p>
            <a:pPr marL="214313" indent="-214313" defTabSz="685800">
              <a:buClrTx/>
              <a:buFont typeface="Arial" panose="020B0604020202020204" pitchFamily="34" charset="0"/>
              <a:buChar char="•"/>
            </a:pPr>
            <a:r>
              <a:rPr lang="en-GB" sz="1500" kern="1200" dirty="0">
                <a:solidFill>
                  <a:prstClr val="black"/>
                </a:solidFill>
                <a:latin typeface="Calibri" panose="020F0502020204030204"/>
                <a:ea typeface="+mn-ea"/>
                <a:cs typeface="+mn-cs"/>
              </a:rPr>
              <a:t>Appropriately skilled CAMHS clinicians, resourced to manage complex presentations and high demand </a:t>
            </a:r>
          </a:p>
          <a:p>
            <a:pPr marL="214313" indent="-214313" defTabSz="685800">
              <a:buClrTx/>
              <a:buFont typeface="Arial" panose="020B0604020202020204" pitchFamily="34" charset="0"/>
              <a:buChar char="•"/>
            </a:pPr>
            <a:endParaRPr lang="en-GB" sz="1500" kern="1200" dirty="0">
              <a:solidFill>
                <a:prstClr val="black"/>
              </a:solidFill>
              <a:latin typeface="Calibri" panose="020F0502020204030204"/>
              <a:ea typeface="+mn-ea"/>
              <a:cs typeface="+mn-cs"/>
            </a:endParaRPr>
          </a:p>
          <a:p>
            <a:pPr marL="214313" indent="-214313" defTabSz="685800">
              <a:buClrTx/>
              <a:buFont typeface="Arial" panose="020B0604020202020204" pitchFamily="34" charset="0"/>
              <a:buChar char="•"/>
            </a:pPr>
            <a:r>
              <a:rPr lang="en-GB" sz="1500" kern="1200" dirty="0">
                <a:solidFill>
                  <a:prstClr val="black"/>
                </a:solidFill>
                <a:latin typeface="Calibri" panose="020F0502020204030204"/>
                <a:ea typeface="+mn-ea"/>
                <a:cs typeface="+mn-cs"/>
              </a:rPr>
              <a:t>Outcomes understood and utilised to create positive outcomes for patients </a:t>
            </a:r>
          </a:p>
          <a:p>
            <a:pPr marL="214313" indent="-214313" defTabSz="685800">
              <a:buClrTx/>
              <a:buFont typeface="Arial" panose="020B0604020202020204" pitchFamily="34" charset="0"/>
              <a:buChar char="•"/>
            </a:pPr>
            <a:endParaRPr lang="en-GB" sz="1500" kern="1200" dirty="0">
              <a:solidFill>
                <a:prstClr val="black"/>
              </a:solidFill>
              <a:latin typeface="Calibri" panose="020F0502020204030204"/>
              <a:ea typeface="+mn-ea"/>
              <a:cs typeface="+mn-cs"/>
            </a:endParaRPr>
          </a:p>
          <a:p>
            <a:pPr marL="214313" indent="-214313" defTabSz="685800">
              <a:buClrTx/>
              <a:buFont typeface="Arial" panose="020B0604020202020204" pitchFamily="34" charset="0"/>
              <a:buChar char="•"/>
            </a:pPr>
            <a:r>
              <a:rPr lang="en-GB" sz="1500" kern="1200" dirty="0">
                <a:solidFill>
                  <a:prstClr val="black"/>
                </a:solidFill>
                <a:latin typeface="Calibri" panose="020F0502020204030204"/>
                <a:ea typeface="+mn-ea"/>
                <a:cs typeface="+mn-cs"/>
              </a:rPr>
              <a:t>Improved experience for everyone in CAMHS This project in and of itself, will not provide a ‘quick fix’ to the waiting list challenges, but it will enable more clarity about what should be offered, what skills and resources are needed, and what the gaps are between demand and capacity.</a:t>
            </a:r>
          </a:p>
          <a:p>
            <a:pPr marL="214313" indent="-214313" defTabSz="685800">
              <a:buClrTx/>
              <a:buFont typeface="Arial" panose="020B0604020202020204" pitchFamily="34" charset="0"/>
              <a:buChar char="•"/>
            </a:pPr>
            <a:endParaRPr lang="en-GB" sz="1350" kern="1200" dirty="0">
              <a:solidFill>
                <a:prstClr val="black"/>
              </a:solidFill>
              <a:latin typeface="Calibri" panose="020F0502020204030204"/>
              <a:ea typeface="+mn-ea"/>
              <a:cs typeface="+mn-cs"/>
            </a:endParaRPr>
          </a:p>
          <a:p>
            <a:pPr defTabSz="685800">
              <a:buClrTx/>
            </a:pPr>
            <a:endParaRPr lang="en-GB"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4252369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828E81-3FB7-6329-75E2-7FDB0C91CCC9}"/>
              </a:ext>
            </a:extLst>
          </p:cNvPr>
          <p:cNvSpPr txBox="1"/>
          <p:nvPr/>
        </p:nvSpPr>
        <p:spPr>
          <a:xfrm>
            <a:off x="777798" y="1016155"/>
            <a:ext cx="7334714" cy="4501232"/>
          </a:xfrm>
          <a:prstGeom prst="rect">
            <a:avLst/>
          </a:prstGeom>
          <a:noFill/>
        </p:spPr>
        <p:txBody>
          <a:bodyPr wrap="square">
            <a:spAutoFit/>
          </a:bodyPr>
          <a:lstStyle/>
          <a:p>
            <a:pPr algn="ctr" defTabSz="685800">
              <a:buClrTx/>
            </a:pPr>
            <a:r>
              <a:rPr lang="en-GB" sz="1800" b="1" kern="1200" dirty="0">
                <a:solidFill>
                  <a:prstClr val="black"/>
                </a:solidFill>
                <a:latin typeface="Calibri" panose="020F0502020204030204"/>
                <a:ea typeface="+mn-ea"/>
                <a:cs typeface="+mn-cs"/>
              </a:rPr>
              <a:t>CAMHS - What is in place?  </a:t>
            </a:r>
          </a:p>
          <a:p>
            <a:pPr defTabSz="685800">
              <a:buClrTx/>
            </a:pPr>
            <a:endParaRPr lang="en-GB" sz="1350" kern="1200" dirty="0">
              <a:solidFill>
                <a:prstClr val="black"/>
              </a:solidFill>
              <a:latin typeface="Calibri" panose="020F0502020204030204"/>
              <a:ea typeface="+mn-ea"/>
              <a:cs typeface="+mn-cs"/>
            </a:endParaRPr>
          </a:p>
          <a:p>
            <a:pPr defTabSz="685800">
              <a:buClrTx/>
            </a:pPr>
            <a:r>
              <a:rPr lang="en-GB" sz="1500" kern="1200" dirty="0">
                <a:solidFill>
                  <a:prstClr val="black"/>
                </a:solidFill>
                <a:latin typeface="Calibri" panose="020F0502020204030204"/>
                <a:ea typeface="+mn-ea"/>
                <a:cs typeface="+mn-cs"/>
              </a:rPr>
              <a:t>Nine Clinical Care Pathways agreed </a:t>
            </a:r>
          </a:p>
          <a:p>
            <a:pPr marL="257175" indent="-257175" defTabSz="685800">
              <a:buClrTx/>
              <a:buFontTx/>
              <a:buAutoNum type="arabicPeriod"/>
            </a:pPr>
            <a:r>
              <a:rPr lang="en-GB" sz="1500" kern="1200" dirty="0">
                <a:solidFill>
                  <a:prstClr val="black"/>
                </a:solidFill>
                <a:latin typeface="Calibri" panose="020F0502020204030204"/>
                <a:ea typeface="+mn-ea"/>
                <a:cs typeface="+mn-cs"/>
              </a:rPr>
              <a:t>First episode psychosis/mania </a:t>
            </a:r>
          </a:p>
          <a:p>
            <a:pPr marL="257175" indent="-257175" defTabSz="685800">
              <a:buClrTx/>
              <a:buFontTx/>
              <a:buAutoNum type="arabicPeriod"/>
            </a:pPr>
            <a:r>
              <a:rPr lang="en-GB" sz="1500" kern="1200" dirty="0">
                <a:solidFill>
                  <a:prstClr val="black"/>
                </a:solidFill>
                <a:latin typeface="Calibri" panose="020F0502020204030204"/>
                <a:ea typeface="+mn-ea"/>
                <a:cs typeface="+mn-cs"/>
              </a:rPr>
              <a:t>Anxiety disorders </a:t>
            </a:r>
          </a:p>
          <a:p>
            <a:pPr marL="257175" indent="-257175" defTabSz="685800">
              <a:buClrTx/>
              <a:buFontTx/>
              <a:buAutoNum type="arabicPeriod"/>
            </a:pPr>
            <a:r>
              <a:rPr lang="en-GB" sz="1500" kern="1200" dirty="0">
                <a:solidFill>
                  <a:prstClr val="black"/>
                </a:solidFill>
                <a:latin typeface="Calibri" panose="020F0502020204030204"/>
                <a:ea typeface="+mn-ea"/>
                <a:cs typeface="+mn-cs"/>
              </a:rPr>
              <a:t>Trauma/PTSD </a:t>
            </a:r>
          </a:p>
          <a:p>
            <a:pPr marL="257175" indent="-257175" defTabSz="685800">
              <a:buClrTx/>
              <a:buFontTx/>
              <a:buAutoNum type="arabicPeriod"/>
            </a:pPr>
            <a:r>
              <a:rPr lang="en-GB" sz="1500" kern="1200" dirty="0">
                <a:solidFill>
                  <a:prstClr val="black"/>
                </a:solidFill>
                <a:latin typeface="Calibri" panose="020F0502020204030204"/>
                <a:ea typeface="+mn-ea"/>
                <a:cs typeface="+mn-cs"/>
              </a:rPr>
              <a:t>Eating Disorders (not including ARFID) </a:t>
            </a:r>
          </a:p>
          <a:p>
            <a:pPr marL="257175" indent="-257175" defTabSz="685800">
              <a:buClrTx/>
              <a:buFontTx/>
              <a:buAutoNum type="arabicPeriod"/>
            </a:pPr>
            <a:r>
              <a:rPr lang="en-GB" sz="1500" kern="1200" dirty="0">
                <a:solidFill>
                  <a:prstClr val="black"/>
                </a:solidFill>
                <a:latin typeface="Calibri" panose="020F0502020204030204"/>
                <a:ea typeface="+mn-ea"/>
                <a:cs typeface="+mn-cs"/>
              </a:rPr>
              <a:t>Emotional Dysregulation </a:t>
            </a:r>
          </a:p>
          <a:p>
            <a:pPr marL="257175" indent="-257175" defTabSz="685800">
              <a:buClrTx/>
              <a:buFontTx/>
              <a:buAutoNum type="arabicPeriod"/>
            </a:pPr>
            <a:r>
              <a:rPr lang="en-GB" sz="1500" kern="1200" dirty="0">
                <a:solidFill>
                  <a:prstClr val="black"/>
                </a:solidFill>
                <a:latin typeface="Calibri" panose="020F0502020204030204"/>
                <a:ea typeface="+mn-ea"/>
                <a:cs typeface="+mn-cs"/>
              </a:rPr>
              <a:t>6. Depression </a:t>
            </a:r>
          </a:p>
          <a:p>
            <a:pPr marL="257175" indent="-257175" defTabSz="685800">
              <a:buClrTx/>
              <a:buFontTx/>
              <a:buAutoNum type="arabicPeriod"/>
            </a:pPr>
            <a:r>
              <a:rPr lang="en-GB" sz="1500" kern="1200" dirty="0">
                <a:solidFill>
                  <a:prstClr val="black"/>
                </a:solidFill>
                <a:latin typeface="Calibri" panose="020F0502020204030204"/>
                <a:ea typeface="+mn-ea"/>
                <a:cs typeface="+mn-cs"/>
              </a:rPr>
              <a:t>ADHD</a:t>
            </a:r>
          </a:p>
          <a:p>
            <a:pPr marL="257175" indent="-257175" defTabSz="685800">
              <a:buClrTx/>
              <a:buFontTx/>
              <a:buAutoNum type="arabicPeriod"/>
            </a:pPr>
            <a:r>
              <a:rPr lang="en-GB" sz="1500" kern="1200" dirty="0">
                <a:solidFill>
                  <a:prstClr val="black"/>
                </a:solidFill>
                <a:latin typeface="Calibri" panose="020F0502020204030204"/>
                <a:ea typeface="+mn-ea"/>
                <a:cs typeface="+mn-cs"/>
              </a:rPr>
              <a:t>ASD </a:t>
            </a:r>
          </a:p>
          <a:p>
            <a:pPr marL="257175" indent="-257175" defTabSz="685800">
              <a:buClrTx/>
              <a:buFontTx/>
              <a:buAutoNum type="arabicPeriod"/>
            </a:pPr>
            <a:r>
              <a:rPr lang="en-GB" sz="1500" kern="1200" dirty="0">
                <a:solidFill>
                  <a:prstClr val="black"/>
                </a:solidFill>
                <a:latin typeface="Calibri" panose="020F0502020204030204"/>
                <a:ea typeface="+mn-ea"/>
                <a:cs typeface="+mn-cs"/>
              </a:rPr>
              <a:t>Tic disorders </a:t>
            </a:r>
          </a:p>
          <a:p>
            <a:pPr defTabSz="685800">
              <a:buClrTx/>
            </a:pPr>
            <a:endParaRPr lang="en-GB" sz="1500" kern="1200" dirty="0">
              <a:solidFill>
                <a:prstClr val="black"/>
              </a:solidFill>
              <a:latin typeface="Calibri" panose="020F0502020204030204"/>
              <a:ea typeface="+mn-ea"/>
              <a:cs typeface="+mn-cs"/>
            </a:endParaRPr>
          </a:p>
          <a:p>
            <a:pPr marL="214313" indent="-214313" defTabSz="685800">
              <a:buClrTx/>
              <a:buFont typeface="Arial" panose="020B0604020202020204" pitchFamily="34" charset="0"/>
              <a:buChar char="•"/>
            </a:pPr>
            <a:r>
              <a:rPr lang="en-GB" sz="1500" kern="1200" dirty="0">
                <a:solidFill>
                  <a:prstClr val="black"/>
                </a:solidFill>
                <a:latin typeface="Calibri" panose="020F0502020204030204"/>
                <a:ea typeface="+mn-ea"/>
                <a:cs typeface="+mn-cs"/>
              </a:rPr>
              <a:t>Agreed Routine Outcome Measures for each Pathway </a:t>
            </a:r>
          </a:p>
          <a:p>
            <a:pPr marL="214313" indent="-214313" defTabSz="685800">
              <a:buClrTx/>
              <a:buFont typeface="Arial" panose="020B0604020202020204" pitchFamily="34" charset="0"/>
              <a:buChar char="•"/>
            </a:pPr>
            <a:r>
              <a:rPr lang="en-GB" sz="1500" kern="1200" dirty="0">
                <a:solidFill>
                  <a:prstClr val="black"/>
                </a:solidFill>
                <a:latin typeface="Calibri" panose="020F0502020204030204"/>
                <a:ea typeface="+mn-ea"/>
                <a:cs typeface="+mn-cs"/>
              </a:rPr>
              <a:t>ePathways, including ROMS, built into RiO </a:t>
            </a:r>
          </a:p>
          <a:p>
            <a:pPr marL="214313" indent="-214313" defTabSz="685800">
              <a:buClrTx/>
              <a:buFont typeface="Arial" panose="020B0604020202020204" pitchFamily="34" charset="0"/>
              <a:buChar char="•"/>
            </a:pPr>
            <a:r>
              <a:rPr lang="en-GB" sz="1500" kern="1200" dirty="0">
                <a:solidFill>
                  <a:prstClr val="black"/>
                </a:solidFill>
                <a:latin typeface="Calibri" panose="020F0502020204030204"/>
                <a:ea typeface="+mn-ea"/>
                <a:cs typeface="+mn-cs"/>
              </a:rPr>
              <a:t>Demand/capacity information </a:t>
            </a:r>
          </a:p>
          <a:p>
            <a:pPr marL="214313" indent="-214313" defTabSz="685800">
              <a:buClrTx/>
              <a:buFont typeface="Arial" panose="020B0604020202020204" pitchFamily="34" charset="0"/>
              <a:buChar char="•"/>
            </a:pPr>
            <a:r>
              <a:rPr lang="en-GB" sz="1500" kern="1200" dirty="0">
                <a:solidFill>
                  <a:prstClr val="black"/>
                </a:solidFill>
                <a:latin typeface="Calibri" panose="020F0502020204030204"/>
                <a:ea typeface="+mn-ea"/>
                <a:cs typeface="+mn-cs"/>
              </a:rPr>
              <a:t>Workforce and training needs review </a:t>
            </a:r>
          </a:p>
          <a:p>
            <a:pPr marL="214313" indent="-214313" defTabSz="685800">
              <a:buClrTx/>
              <a:buFont typeface="Arial" panose="020B0604020202020204" pitchFamily="34" charset="0"/>
              <a:buChar char="•"/>
            </a:pPr>
            <a:r>
              <a:rPr lang="en-GB" sz="1500" kern="1200" dirty="0">
                <a:solidFill>
                  <a:prstClr val="black"/>
                </a:solidFill>
                <a:latin typeface="Calibri" panose="020F0502020204030204"/>
                <a:ea typeface="+mn-ea"/>
                <a:cs typeface="+mn-cs"/>
              </a:rPr>
              <a:t>Transition Pathway </a:t>
            </a:r>
          </a:p>
          <a:p>
            <a:pPr marL="214313" indent="-214313" defTabSz="685800">
              <a:buClrTx/>
              <a:buFont typeface="Arial" panose="020B0604020202020204" pitchFamily="34" charset="0"/>
              <a:buChar char="•"/>
            </a:pPr>
            <a:r>
              <a:rPr lang="en-GB" sz="1500" kern="1200" dirty="0">
                <a:solidFill>
                  <a:prstClr val="black"/>
                </a:solidFill>
                <a:latin typeface="Calibri" panose="020F0502020204030204"/>
                <a:ea typeface="+mn-ea"/>
                <a:cs typeface="+mn-cs"/>
              </a:rPr>
              <a:t>Pathways on a page</a:t>
            </a:r>
          </a:p>
        </p:txBody>
      </p:sp>
    </p:spTree>
    <p:extLst>
      <p:ext uri="{BB962C8B-B14F-4D97-AF65-F5344CB8AC3E}">
        <p14:creationId xmlns:p14="http://schemas.microsoft.com/office/powerpoint/2010/main" val="3969414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9"/>
          <p:cNvSpPr txBox="1">
            <a:spLocks noGrp="1"/>
          </p:cNvSpPr>
          <p:nvPr>
            <p:ph type="ctrTitle" idx="4294967295"/>
          </p:nvPr>
        </p:nvSpPr>
        <p:spPr>
          <a:xfrm>
            <a:off x="499165" y="3127076"/>
            <a:ext cx="8458200" cy="1470025"/>
          </a:xfrm>
          <a:prstGeom prst="rect">
            <a:avLst/>
          </a:prstGeom>
          <a:noFill/>
          <a:ln>
            <a:noFill/>
          </a:ln>
        </p:spPr>
        <p:txBody>
          <a:bodyPr spcFirstLastPara="1" wrap="square" lIns="91425" tIns="45700" rIns="91425" bIns="45700" anchor="ctr" anchorCtr="0">
            <a:noAutofit/>
          </a:bodyPr>
          <a:lstStyle/>
          <a:p>
            <a:pPr>
              <a:lnSpc>
                <a:spcPct val="107000"/>
              </a:lnSpc>
              <a:spcAft>
                <a:spcPts val="800"/>
              </a:spcAft>
            </a:pPr>
            <a:r>
              <a:rPr lang="en-GB" b="1" dirty="0">
                <a:solidFill>
                  <a:schemeClr val="bg1"/>
                </a:solidFill>
                <a:latin typeface="Calibri" panose="020F0502020204030204" pitchFamily="34" charset="0"/>
                <a:cs typeface="Calibri" panose="020F0502020204030204" pitchFamily="34" charset="0"/>
              </a:rPr>
              <a:t>Additional Info</a:t>
            </a:r>
            <a:br>
              <a:rPr lang="en-GB" b="1" dirty="0">
                <a:solidFill>
                  <a:schemeClr val="bg1"/>
                </a:solidFill>
                <a:latin typeface="Calibri" panose="020F0502020204030204" pitchFamily="34" charset="0"/>
                <a:cs typeface="Calibri" panose="020F0502020204030204" pitchFamily="34" charset="0"/>
              </a:rPr>
            </a:br>
            <a:endParaRPr dirty="0"/>
          </a:p>
        </p:txBody>
      </p:sp>
    </p:spTree>
    <p:extLst>
      <p:ext uri="{BB962C8B-B14F-4D97-AF65-F5344CB8AC3E}">
        <p14:creationId xmlns:p14="http://schemas.microsoft.com/office/powerpoint/2010/main" val="1545860742"/>
      </p:ext>
    </p:extLst>
  </p:cSld>
  <p:clrMapOvr>
    <a:masterClrMapping/>
  </p:clrMapOvr>
  <p:transition spd="slow">
    <p:push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0F5312-304D-4FE5-6403-D9E7369E6B69}"/>
              </a:ext>
            </a:extLst>
          </p:cNvPr>
          <p:cNvSpPr txBox="1"/>
          <p:nvPr/>
        </p:nvSpPr>
        <p:spPr>
          <a:xfrm>
            <a:off x="3705225" y="1205032"/>
            <a:ext cx="4648200" cy="3323987"/>
          </a:xfrm>
          <a:prstGeom prst="rect">
            <a:avLst/>
          </a:prstGeom>
          <a:noFill/>
        </p:spPr>
        <p:txBody>
          <a:bodyPr wrap="square">
            <a:spAutoFit/>
          </a:bodyPr>
          <a:lstStyle/>
          <a:p>
            <a:pPr algn="l"/>
            <a:r>
              <a:rPr lang="en-GB" b="1" i="0" dirty="0">
                <a:solidFill>
                  <a:srgbClr val="222222"/>
                </a:solidFill>
                <a:effectLst/>
                <a:latin typeface="Arial" panose="020B0604020202020204" pitchFamily="34" charset="0"/>
              </a:rPr>
              <a:t>GRIT: </a:t>
            </a:r>
            <a:r>
              <a:rPr lang="en-GB" b="1" i="1" dirty="0">
                <a:solidFill>
                  <a:srgbClr val="222222"/>
                </a:solidFill>
                <a:effectLst/>
                <a:latin typeface="Arial" panose="020B0604020202020204" pitchFamily="34" charset="0"/>
              </a:rPr>
              <a:t>A creative wellbeing programme for young people</a:t>
            </a:r>
            <a:endParaRPr lang="en-GB" b="0" i="0" dirty="0">
              <a:solidFill>
                <a:srgbClr val="222222"/>
              </a:solidFill>
              <a:effectLst/>
              <a:latin typeface="Arial" panose="020B0604020202020204" pitchFamily="34" charset="0"/>
            </a:endParaRPr>
          </a:p>
          <a:p>
            <a:pPr algn="l"/>
            <a:r>
              <a:rPr lang="en-GB" b="0" i="0" dirty="0">
                <a:solidFill>
                  <a:srgbClr val="222222"/>
                </a:solidFill>
                <a:effectLst/>
                <a:latin typeface="Arial" panose="020B0604020202020204" pitchFamily="34" charset="0"/>
              </a:rPr>
              <a:t>- 9-week programme running every Thursday 4-6:30pm and Friday 5-6:30pm</a:t>
            </a:r>
          </a:p>
          <a:p>
            <a:pPr algn="l"/>
            <a:r>
              <a:rPr lang="en-GB" b="0" i="0" dirty="0">
                <a:solidFill>
                  <a:srgbClr val="222222"/>
                </a:solidFill>
                <a:effectLst/>
                <a:latin typeface="Arial" panose="020B0604020202020204" pitchFamily="34" charset="0"/>
              </a:rPr>
              <a:t>- Delivery dates: 25th May - 20th July 2023</a:t>
            </a:r>
          </a:p>
          <a:p>
            <a:pPr algn="l"/>
            <a:r>
              <a:rPr lang="en-GB" b="0" i="0" dirty="0">
                <a:solidFill>
                  <a:srgbClr val="222222"/>
                </a:solidFill>
                <a:effectLst/>
                <a:latin typeface="Arial" panose="020B0604020202020204" pitchFamily="34" charset="0"/>
              </a:rPr>
              <a:t>- Venue: 4Motion Studio and Loading Bay Cafe, </a:t>
            </a:r>
            <a:r>
              <a:rPr lang="en-GB" b="0" i="0" dirty="0" err="1">
                <a:solidFill>
                  <a:srgbClr val="222222"/>
                </a:solidFill>
                <a:effectLst/>
                <a:latin typeface="Arial" panose="020B0604020202020204" pitchFamily="34" charset="0"/>
              </a:rPr>
              <a:t>Kardelton</a:t>
            </a:r>
            <a:r>
              <a:rPr lang="en-GB" b="0" i="0" dirty="0">
                <a:solidFill>
                  <a:srgbClr val="222222"/>
                </a:solidFill>
                <a:effectLst/>
                <a:latin typeface="Arial" panose="020B0604020202020204" pitchFamily="34" charset="0"/>
              </a:rPr>
              <a:t> House, Vansittart Estate, Windsor, SL4 1SE</a:t>
            </a:r>
          </a:p>
          <a:p>
            <a:pPr algn="l"/>
            <a:r>
              <a:rPr lang="en-GB" b="0" i="0" dirty="0">
                <a:solidFill>
                  <a:srgbClr val="222222"/>
                </a:solidFill>
                <a:effectLst/>
                <a:latin typeface="Arial" panose="020B0604020202020204" pitchFamily="34" charset="0"/>
              </a:rPr>
              <a:t>- FREE to all young people living in RBWM</a:t>
            </a:r>
          </a:p>
          <a:p>
            <a:pPr algn="l"/>
            <a:r>
              <a:rPr lang="en-GB" b="0" i="0" dirty="0">
                <a:solidFill>
                  <a:srgbClr val="222222"/>
                </a:solidFill>
                <a:effectLst/>
                <a:latin typeface="Arial" panose="020B0604020202020204" pitchFamily="34" charset="0"/>
              </a:rPr>
              <a:t>- Suitable for 11-18 years</a:t>
            </a:r>
          </a:p>
          <a:p>
            <a:pPr algn="l"/>
            <a:r>
              <a:rPr lang="en-GB" b="0" i="0" dirty="0">
                <a:solidFill>
                  <a:srgbClr val="222222"/>
                </a:solidFill>
                <a:effectLst/>
                <a:latin typeface="Arial" panose="020B0604020202020204" pitchFamily="34" charset="0"/>
              </a:rPr>
              <a:t>- FREE transport available</a:t>
            </a:r>
          </a:p>
          <a:p>
            <a:pPr algn="l"/>
            <a:r>
              <a:rPr lang="en-GB" b="0" i="0" dirty="0">
                <a:solidFill>
                  <a:srgbClr val="222222"/>
                </a:solidFill>
                <a:effectLst/>
                <a:latin typeface="Arial" panose="020B0604020202020204" pitchFamily="34" charset="0"/>
              </a:rPr>
              <a:t>- Weekly workshops include: Cooking, music, DJ’ing, creative arts, dance, wellbeing and a social hot meal shared as a group each week</a:t>
            </a:r>
          </a:p>
          <a:p>
            <a:pPr algn="l"/>
            <a:r>
              <a:rPr lang="en-GB" b="0" i="0" dirty="0">
                <a:solidFill>
                  <a:srgbClr val="222222"/>
                </a:solidFill>
                <a:effectLst/>
                <a:latin typeface="Arial" panose="020B0604020202020204" pitchFamily="34" charset="0"/>
              </a:rPr>
              <a:t>- Contact details to join GRIT: </a:t>
            </a:r>
            <a:r>
              <a:rPr lang="en-GB" b="0" i="0" dirty="0">
                <a:solidFill>
                  <a:srgbClr val="1155CC"/>
                </a:solidFill>
                <a:effectLst/>
                <a:latin typeface="Arial" panose="020B0604020202020204" pitchFamily="34" charset="0"/>
                <a:hlinkClick r:id="rId2"/>
              </a:rPr>
              <a:t>hello@4motioncic.com</a:t>
            </a:r>
            <a:r>
              <a:rPr lang="en-GB" b="0" i="0" dirty="0">
                <a:solidFill>
                  <a:srgbClr val="222222"/>
                </a:solidFill>
                <a:effectLst/>
                <a:latin typeface="Arial" panose="020B0604020202020204" pitchFamily="34" charset="0"/>
              </a:rPr>
              <a:t> | 01344 202 425</a:t>
            </a:r>
          </a:p>
        </p:txBody>
      </p:sp>
      <p:sp>
        <p:nvSpPr>
          <p:cNvPr id="5" name="TextBox 4">
            <a:extLst>
              <a:ext uri="{FF2B5EF4-FFF2-40B4-BE49-F238E27FC236}">
                <a16:creationId xmlns:a16="http://schemas.microsoft.com/office/drawing/2014/main" id="{43362CFF-F37B-5BB9-A836-CE7F51EDBF96}"/>
              </a:ext>
            </a:extLst>
          </p:cNvPr>
          <p:cNvSpPr txBox="1"/>
          <p:nvPr/>
        </p:nvSpPr>
        <p:spPr>
          <a:xfrm>
            <a:off x="4410075" y="5010150"/>
            <a:ext cx="1696045" cy="790575"/>
          </a:xfrm>
          <a:prstGeom prst="rect">
            <a:avLst/>
          </a:prstGeom>
          <a:noFill/>
        </p:spPr>
        <p:txBody>
          <a:bodyPr wrap="square" rtlCol="0">
            <a:spAutoFit/>
          </a:bodyPr>
          <a:lstStyle/>
          <a:p>
            <a:endParaRPr lang="en-GB" dirty="0"/>
          </a:p>
        </p:txBody>
      </p:sp>
      <p:sp>
        <p:nvSpPr>
          <p:cNvPr id="7" name="Rectangle 2">
            <a:extLst>
              <a:ext uri="{FF2B5EF4-FFF2-40B4-BE49-F238E27FC236}">
                <a16:creationId xmlns:a16="http://schemas.microsoft.com/office/drawing/2014/main" id="{ABF63E0A-178D-538E-5660-928C74269188}"/>
              </a:ext>
            </a:extLst>
          </p:cNvPr>
          <p:cNvSpPr>
            <a:spLocks noChangeArrowheads="1"/>
          </p:cNvSpPr>
          <p:nvPr/>
        </p:nvSpPr>
        <p:spPr bwMode="auto">
          <a:xfrm>
            <a:off x="743247" y="4897605"/>
            <a:ext cx="4933950"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Children and Young People’s Plan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rPr>
              <a:t>https://rbwm.afcinfo.org.uk/pages/community-information/information-and-advice/rbwm-children-and-young-people's-partnership/children-and-young-people-s-plan</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E80D5A7F-AA3E-AD6E-13CB-C787CEB31DF5}"/>
              </a:ext>
            </a:extLst>
          </p:cNvPr>
          <p:cNvSpPr txBox="1"/>
          <p:nvPr/>
        </p:nvSpPr>
        <p:spPr>
          <a:xfrm>
            <a:off x="3781425" y="569269"/>
            <a:ext cx="4572000" cy="523220"/>
          </a:xfrm>
          <a:prstGeom prst="rect">
            <a:avLst/>
          </a:prstGeom>
          <a:noFill/>
        </p:spPr>
        <p:txBody>
          <a:bodyPr wrap="square">
            <a:spAutoFit/>
          </a:bodyPr>
          <a:lstStyle/>
          <a:p>
            <a:r>
              <a:rPr lang="en-GB" dirty="0"/>
              <a:t>GRIT A 4MOTION CREATIVE WELLBEING PROGRAMME FOR YOUNG PEOPLE</a:t>
            </a:r>
          </a:p>
        </p:txBody>
      </p:sp>
    </p:spTree>
    <p:extLst>
      <p:ext uri="{BB962C8B-B14F-4D97-AF65-F5344CB8AC3E}">
        <p14:creationId xmlns:p14="http://schemas.microsoft.com/office/powerpoint/2010/main" val="2829886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9"/>
          <p:cNvSpPr txBox="1">
            <a:spLocks noGrp="1"/>
          </p:cNvSpPr>
          <p:nvPr>
            <p:ph type="ctrTitle" idx="4294967295"/>
          </p:nvPr>
        </p:nvSpPr>
        <p:spPr>
          <a:xfrm>
            <a:off x="470590" y="3127076"/>
            <a:ext cx="8458200" cy="1470025"/>
          </a:xfrm>
          <a:prstGeom prst="rect">
            <a:avLst/>
          </a:prstGeom>
          <a:noFill/>
          <a:ln>
            <a:noFill/>
          </a:ln>
        </p:spPr>
        <p:txBody>
          <a:bodyPr spcFirstLastPara="1" wrap="square" lIns="91425" tIns="45700" rIns="91425" bIns="45700" anchor="ctr" anchorCtr="0">
            <a:noAutofit/>
          </a:bodyPr>
          <a:lstStyle/>
          <a:p>
            <a:pPr>
              <a:lnSpc>
                <a:spcPct val="107000"/>
              </a:lnSpc>
              <a:spcAft>
                <a:spcPts val="800"/>
              </a:spcAft>
            </a:pPr>
            <a:r>
              <a:rPr lang="en-GB" b="1" dirty="0">
                <a:solidFill>
                  <a:schemeClr val="bg1"/>
                </a:solidFill>
                <a:latin typeface="Calibri" panose="020F0502020204030204" pitchFamily="34" charset="0"/>
                <a:cs typeface="Calibri" panose="020F0502020204030204" pitchFamily="34" charset="0"/>
              </a:rPr>
              <a:t>Questions and </a:t>
            </a:r>
            <a:br>
              <a:rPr lang="en-GB" b="1" dirty="0">
                <a:solidFill>
                  <a:schemeClr val="bg1"/>
                </a:solidFill>
                <a:latin typeface="Calibri" panose="020F0502020204030204" pitchFamily="34" charset="0"/>
                <a:cs typeface="Calibri" panose="020F0502020204030204" pitchFamily="34" charset="0"/>
              </a:rPr>
            </a:br>
            <a:r>
              <a:rPr lang="en-GB" b="1" dirty="0">
                <a:solidFill>
                  <a:schemeClr val="bg1"/>
                </a:solidFill>
                <a:latin typeface="Calibri" panose="020F0502020204030204" pitchFamily="34" charset="0"/>
                <a:cs typeface="Calibri" panose="020F0502020204030204" pitchFamily="34" charset="0"/>
                <a:hlinkClick r:id="rId3"/>
              </a:rPr>
              <a:t>Feedback Form</a:t>
            </a:r>
            <a:br>
              <a:rPr lang="en-US" sz="4400" b="0" i="1" u="none" strike="noStrike" cap="none" dirty="0">
                <a:solidFill>
                  <a:schemeClr val="lt1"/>
                </a:solidFill>
                <a:latin typeface="Calibri"/>
                <a:ea typeface="Calibri"/>
                <a:cs typeface="Calibri"/>
                <a:sym typeface="Calibri"/>
              </a:rPr>
            </a:br>
            <a:r>
              <a:rPr lang="en-US" sz="4400" b="1" i="0" u="none" strike="noStrike" cap="none" dirty="0">
                <a:solidFill>
                  <a:schemeClr val="lt1"/>
                </a:solidFill>
                <a:latin typeface="Calibri"/>
                <a:ea typeface="Calibri"/>
                <a:cs typeface="Calibri"/>
                <a:sym typeface="Calibri"/>
              </a:rPr>
              <a:t> </a:t>
            </a:r>
            <a:endParaRPr dirty="0"/>
          </a:p>
        </p:txBody>
      </p:sp>
    </p:spTree>
    <p:extLst>
      <p:ext uri="{BB962C8B-B14F-4D97-AF65-F5344CB8AC3E}">
        <p14:creationId xmlns:p14="http://schemas.microsoft.com/office/powerpoint/2010/main" val="2672289069"/>
      </p:ext>
    </p:extLst>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657850"/>
            <a:ext cx="9144000" cy="342580"/>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5657849"/>
            <a:ext cx="6115049" cy="342579"/>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useBgFill="1">
        <p:nvSpPr>
          <p:cNvPr id="13" name="Rectangle 12">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pic>
        <p:nvPicPr>
          <p:cNvPr id="5" name="Picture 4" descr="Digital rendering of a virus formation">
            <a:extLst>
              <a:ext uri="{FF2B5EF4-FFF2-40B4-BE49-F238E27FC236}">
                <a16:creationId xmlns:a16="http://schemas.microsoft.com/office/drawing/2014/main" id="{2837D083-49A7-5CCA-3DA2-72A85FE08518}"/>
              </a:ext>
            </a:extLst>
          </p:cNvPr>
          <p:cNvPicPr>
            <a:picLocks noChangeAspect="1"/>
          </p:cNvPicPr>
          <p:nvPr/>
        </p:nvPicPr>
        <p:blipFill rotWithShape="1">
          <a:blip r:embed="rId2"/>
          <a:srcRect t="7178" b="13229"/>
          <a:stretch/>
        </p:blipFill>
        <p:spPr>
          <a:xfrm>
            <a:off x="15" y="750374"/>
            <a:ext cx="9143985" cy="5149136"/>
          </a:xfrm>
          <a:prstGeom prst="rect">
            <a:avLst/>
          </a:prstGeom>
        </p:spPr>
      </p:pic>
      <p:sp>
        <p:nvSpPr>
          <p:cNvPr id="15" name="Rectangle 14">
            <a:extLst>
              <a:ext uri="{FF2B5EF4-FFF2-40B4-BE49-F238E27FC236}">
                <a16:creationId xmlns:a16="http://schemas.microsoft.com/office/drawing/2014/main" id="{F57DA40C-10B8-4678-8433-AA03ED65E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1518"/>
            <a:ext cx="7004405" cy="51435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Tw Cen MT"/>
            </a:endParaRPr>
          </a:p>
        </p:txBody>
      </p:sp>
      <p:sp>
        <p:nvSpPr>
          <p:cNvPr id="2" name="Title 1">
            <a:extLst>
              <a:ext uri="{FF2B5EF4-FFF2-40B4-BE49-F238E27FC236}">
                <a16:creationId xmlns:a16="http://schemas.microsoft.com/office/drawing/2014/main" id="{7FACA169-1F1E-7D2B-C7B5-1206B8838B9E}"/>
              </a:ext>
            </a:extLst>
          </p:cNvPr>
          <p:cNvSpPr>
            <a:spLocks noGrp="1"/>
          </p:cNvSpPr>
          <p:nvPr>
            <p:ph type="title"/>
          </p:nvPr>
        </p:nvSpPr>
        <p:spPr>
          <a:xfrm>
            <a:off x="563336" y="1389514"/>
            <a:ext cx="3843185" cy="1445771"/>
          </a:xfrm>
        </p:spPr>
        <p:txBody>
          <a:bodyPr vert="horz" lIns="0" tIns="0" rIns="0" bIns="0" rtlCol="0" anchor="b">
            <a:normAutofit/>
          </a:bodyPr>
          <a:lstStyle/>
          <a:p>
            <a:r>
              <a:rPr lang="en-US" sz="3000" spc="563">
                <a:solidFill>
                  <a:schemeClr val="bg1"/>
                </a:solidFill>
              </a:rPr>
              <a:t>Impact of the pandemic</a:t>
            </a:r>
          </a:p>
        </p:txBody>
      </p:sp>
      <p:sp>
        <p:nvSpPr>
          <p:cNvPr id="17" name="Rectangle 16">
            <a:extLst>
              <a:ext uri="{FF2B5EF4-FFF2-40B4-BE49-F238E27FC236}">
                <a16:creationId xmlns:a16="http://schemas.microsoft.com/office/drawing/2014/main" id="{D1DEB652-CD49-4786-9154-A1A30E195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658687"/>
            <a:ext cx="9143999" cy="346331"/>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19" name="Rectangle 18">
            <a:extLst>
              <a:ext uri="{FF2B5EF4-FFF2-40B4-BE49-F238E27FC236}">
                <a16:creationId xmlns:a16="http://schemas.microsoft.com/office/drawing/2014/main" id="{59A7483D-55E4-41F7-8F87-19FAB2AEA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5656719"/>
            <a:ext cx="3057524" cy="3482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Tree>
    <p:extLst>
      <p:ext uri="{BB962C8B-B14F-4D97-AF65-F5344CB8AC3E}">
        <p14:creationId xmlns:p14="http://schemas.microsoft.com/office/powerpoint/2010/main" val="2256908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2" name="Title 1">
            <a:extLst>
              <a:ext uri="{FF2B5EF4-FFF2-40B4-BE49-F238E27FC236}">
                <a16:creationId xmlns:a16="http://schemas.microsoft.com/office/drawing/2014/main" id="{8696470E-FD85-9388-3E45-347E6BD8F0E4}"/>
              </a:ext>
            </a:extLst>
          </p:cNvPr>
          <p:cNvSpPr>
            <a:spLocks noGrp="1"/>
          </p:cNvSpPr>
          <p:nvPr>
            <p:ph type="title"/>
          </p:nvPr>
        </p:nvSpPr>
        <p:spPr>
          <a:xfrm>
            <a:off x="1028700" y="1200150"/>
            <a:ext cx="3951027" cy="1605109"/>
          </a:xfrm>
        </p:spPr>
        <p:txBody>
          <a:bodyPr anchor="b">
            <a:normAutofit/>
          </a:bodyPr>
          <a:lstStyle/>
          <a:p>
            <a:r>
              <a:rPr lang="en-GB"/>
              <a:t>Speech and Language</a:t>
            </a:r>
          </a:p>
        </p:txBody>
      </p:sp>
      <p:sp>
        <p:nvSpPr>
          <p:cNvPr id="3" name="Content Placeholder 2">
            <a:extLst>
              <a:ext uri="{FF2B5EF4-FFF2-40B4-BE49-F238E27FC236}">
                <a16:creationId xmlns:a16="http://schemas.microsoft.com/office/drawing/2014/main" id="{8A1A13AB-BFF9-6CFF-C3A5-598122F490DE}"/>
              </a:ext>
            </a:extLst>
          </p:cNvPr>
          <p:cNvSpPr>
            <a:spLocks noGrp="1"/>
          </p:cNvSpPr>
          <p:nvPr>
            <p:ph idx="1"/>
          </p:nvPr>
        </p:nvSpPr>
        <p:spPr>
          <a:xfrm>
            <a:off x="1028700" y="3148159"/>
            <a:ext cx="3951028" cy="1925631"/>
          </a:xfrm>
        </p:spPr>
        <p:txBody>
          <a:bodyPr anchor="t">
            <a:normAutofit/>
          </a:bodyPr>
          <a:lstStyle/>
          <a:p>
            <a:pPr>
              <a:lnSpc>
                <a:spcPct val="110000"/>
              </a:lnSpc>
            </a:pPr>
            <a:r>
              <a:rPr lang="en-GB" sz="1125" dirty="0"/>
              <a:t>At least 50% of children are below age related expectations in regard to communication and language.</a:t>
            </a:r>
          </a:p>
          <a:p>
            <a:pPr>
              <a:lnSpc>
                <a:spcPct val="110000"/>
              </a:lnSpc>
            </a:pPr>
            <a:r>
              <a:rPr lang="en-GB" sz="1125" dirty="0"/>
              <a:t>An increasing amount of children are coming in using 1-2 words rather than full sentences.</a:t>
            </a:r>
          </a:p>
          <a:p>
            <a:pPr>
              <a:lnSpc>
                <a:spcPct val="110000"/>
              </a:lnSpc>
            </a:pPr>
            <a:r>
              <a:rPr lang="en-GB" sz="1125" dirty="0"/>
              <a:t>Staff are having to be upskilled by Speech and Language therapists to meet the needs. Often on level 2 </a:t>
            </a:r>
            <a:r>
              <a:rPr lang="en-GB" sz="1125" dirty="0" err="1"/>
              <a:t>SaLT</a:t>
            </a:r>
            <a:r>
              <a:rPr lang="en-GB" sz="1125" dirty="0"/>
              <a:t> interventions.</a:t>
            </a:r>
          </a:p>
          <a:p>
            <a:pPr>
              <a:lnSpc>
                <a:spcPct val="110000"/>
              </a:lnSpc>
            </a:pPr>
            <a:r>
              <a:rPr lang="en-GB" sz="1125" dirty="0"/>
              <a:t>Colourful semantics are being used to support this.</a:t>
            </a:r>
          </a:p>
          <a:p>
            <a:pPr>
              <a:lnSpc>
                <a:spcPct val="110000"/>
              </a:lnSpc>
            </a:pPr>
            <a:r>
              <a:rPr lang="en-GB" sz="1125" dirty="0"/>
              <a:t>Sound cluster groups are also being used.</a:t>
            </a:r>
          </a:p>
          <a:p>
            <a:pPr>
              <a:lnSpc>
                <a:spcPct val="110000"/>
              </a:lnSpc>
            </a:pPr>
            <a:endParaRPr lang="en-GB" sz="1125" dirty="0"/>
          </a:p>
        </p:txBody>
      </p:sp>
      <p:pic>
        <p:nvPicPr>
          <p:cNvPr id="5" name="Picture 4" descr="Different coloured question marks">
            <a:extLst>
              <a:ext uri="{FF2B5EF4-FFF2-40B4-BE49-F238E27FC236}">
                <a16:creationId xmlns:a16="http://schemas.microsoft.com/office/drawing/2014/main" id="{FBA6021F-FFA9-4DAE-F9C7-1B90913E7CC1}"/>
              </a:ext>
            </a:extLst>
          </p:cNvPr>
          <p:cNvPicPr>
            <a:picLocks noChangeAspect="1"/>
          </p:cNvPicPr>
          <p:nvPr/>
        </p:nvPicPr>
        <p:blipFill rotWithShape="1">
          <a:blip r:embed="rId2"/>
          <a:srcRect l="21311" r="22440" b="2"/>
          <a:stretch/>
        </p:blipFill>
        <p:spPr>
          <a:xfrm>
            <a:off x="5285635" y="1588984"/>
            <a:ext cx="3332585" cy="3332585"/>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20" name="Rectangle 1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657850"/>
            <a:ext cx="9144000" cy="342580"/>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22" name="Rectangle 2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5657849"/>
            <a:ext cx="6115049" cy="342579"/>
          </a:xfrm>
          <a:prstGeom prst="rect">
            <a:avLst/>
          </a:prstGeom>
          <a:gradFill>
            <a:gsLst>
              <a:gs pos="9000">
                <a:schemeClr val="accent2">
                  <a:lumMod val="60000"/>
                  <a:lumOff val="40000"/>
                  <a:alpha val="70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Tree>
    <p:extLst>
      <p:ext uri="{BB962C8B-B14F-4D97-AF65-F5344CB8AC3E}">
        <p14:creationId xmlns:p14="http://schemas.microsoft.com/office/powerpoint/2010/main" val="4045721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2" name="Title 1">
            <a:extLst>
              <a:ext uri="{FF2B5EF4-FFF2-40B4-BE49-F238E27FC236}">
                <a16:creationId xmlns:a16="http://schemas.microsoft.com/office/drawing/2014/main" id="{C2489FDB-47D4-B951-C191-8581FA98BCDA}"/>
              </a:ext>
            </a:extLst>
          </p:cNvPr>
          <p:cNvSpPr>
            <a:spLocks noGrp="1"/>
          </p:cNvSpPr>
          <p:nvPr>
            <p:ph type="title"/>
          </p:nvPr>
        </p:nvSpPr>
        <p:spPr>
          <a:xfrm>
            <a:off x="6482395" y="1200151"/>
            <a:ext cx="2318705" cy="1295732"/>
          </a:xfrm>
        </p:spPr>
        <p:txBody>
          <a:bodyPr vert="horz" lIns="0" tIns="0" rIns="0" bIns="0" rtlCol="0" anchor="b">
            <a:normAutofit/>
          </a:bodyPr>
          <a:lstStyle/>
          <a:p>
            <a:r>
              <a:rPr lang="en-US" sz="2100" spc="563"/>
              <a:t>Physical skills</a:t>
            </a:r>
          </a:p>
        </p:txBody>
      </p:sp>
      <p:pic>
        <p:nvPicPr>
          <p:cNvPr id="5" name="Picture 4" descr="Hand with red strings">
            <a:extLst>
              <a:ext uri="{FF2B5EF4-FFF2-40B4-BE49-F238E27FC236}">
                <a16:creationId xmlns:a16="http://schemas.microsoft.com/office/drawing/2014/main" id="{831E8ABB-63C5-523B-8662-9D33B9DC822D}"/>
              </a:ext>
            </a:extLst>
          </p:cNvPr>
          <p:cNvPicPr>
            <a:picLocks noChangeAspect="1"/>
          </p:cNvPicPr>
          <p:nvPr/>
        </p:nvPicPr>
        <p:blipFill rotWithShape="1">
          <a:blip r:embed="rId2"/>
          <a:srcRect l="9713" r="5757" b="-1"/>
          <a:stretch/>
        </p:blipFill>
        <p:spPr>
          <a:xfrm>
            <a:off x="15" y="857574"/>
            <a:ext cx="6086460" cy="4806233"/>
          </a:xfrm>
          <a:prstGeom prst="rect">
            <a:avLst/>
          </a:prstGeom>
        </p:spPr>
      </p:pic>
      <p:sp>
        <p:nvSpPr>
          <p:cNvPr id="3" name="Content Placeholder 2">
            <a:extLst>
              <a:ext uri="{FF2B5EF4-FFF2-40B4-BE49-F238E27FC236}">
                <a16:creationId xmlns:a16="http://schemas.microsoft.com/office/drawing/2014/main" id="{6A988D68-8F56-385C-FDBA-769BDF31D3C4}"/>
              </a:ext>
            </a:extLst>
          </p:cNvPr>
          <p:cNvSpPr>
            <a:spLocks noGrp="1"/>
          </p:cNvSpPr>
          <p:nvPr>
            <p:ph idx="1"/>
          </p:nvPr>
        </p:nvSpPr>
        <p:spPr>
          <a:xfrm>
            <a:off x="6482395" y="2755162"/>
            <a:ext cx="2207110" cy="2571093"/>
          </a:xfrm>
        </p:spPr>
        <p:txBody>
          <a:bodyPr vert="horz" lIns="0" tIns="0" rIns="0" bIns="0" rtlCol="0">
            <a:normAutofit fontScale="92500" lnSpcReduction="20000"/>
          </a:bodyPr>
          <a:lstStyle/>
          <a:p>
            <a:r>
              <a:rPr lang="en-US" sz="1050" b="1" cap="all" spc="450" dirty="0"/>
              <a:t>Lack of core strength.</a:t>
            </a:r>
          </a:p>
          <a:p>
            <a:r>
              <a:rPr lang="en-US" sz="1050" b="1" cap="all" spc="450" dirty="0"/>
              <a:t>Concentrating so much on physical needs that they are worn out for activities.</a:t>
            </a:r>
          </a:p>
          <a:p>
            <a:r>
              <a:rPr lang="en-US" sz="1050" b="1" cap="all" spc="450" dirty="0"/>
              <a:t>Yoga and outside time to build strength.</a:t>
            </a:r>
          </a:p>
          <a:p>
            <a:r>
              <a:rPr lang="en-US" sz="1050" b="1" cap="all" spc="450" dirty="0"/>
              <a:t>Wobble cushions and seating support.</a:t>
            </a:r>
          </a:p>
          <a:p>
            <a:pPr marL="0" indent="0">
              <a:buNone/>
            </a:pPr>
            <a:endParaRPr lang="en-US" sz="1050" b="1" cap="all" spc="450" dirty="0"/>
          </a:p>
        </p:txBody>
      </p:sp>
      <p:sp>
        <p:nvSpPr>
          <p:cNvPr id="26" name="Rectangle 2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663806"/>
            <a:ext cx="9143999" cy="336943"/>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28" name="Rectangle 2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663485"/>
            <a:ext cx="6086475" cy="336944"/>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Tree>
    <p:extLst>
      <p:ext uri="{BB962C8B-B14F-4D97-AF65-F5344CB8AC3E}">
        <p14:creationId xmlns:p14="http://schemas.microsoft.com/office/powerpoint/2010/main" val="3447489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E4AB72-1C42-427F-801C-32A12FD69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2" name="Title 1">
            <a:extLst>
              <a:ext uri="{FF2B5EF4-FFF2-40B4-BE49-F238E27FC236}">
                <a16:creationId xmlns:a16="http://schemas.microsoft.com/office/drawing/2014/main" id="{6098A719-90CC-6EB6-392C-BEDE8481F5D5}"/>
              </a:ext>
            </a:extLst>
          </p:cNvPr>
          <p:cNvSpPr>
            <a:spLocks noGrp="1"/>
          </p:cNvSpPr>
          <p:nvPr>
            <p:ph type="title"/>
          </p:nvPr>
        </p:nvSpPr>
        <p:spPr>
          <a:xfrm>
            <a:off x="800101" y="1543051"/>
            <a:ext cx="3861707" cy="1279037"/>
          </a:xfrm>
        </p:spPr>
        <p:txBody>
          <a:bodyPr anchor="t">
            <a:normAutofit/>
          </a:bodyPr>
          <a:lstStyle/>
          <a:p>
            <a:pPr algn="r"/>
            <a:r>
              <a:rPr lang="en-GB" dirty="0"/>
              <a:t>Parents more anxious</a:t>
            </a:r>
            <a:endParaRPr lang="en-GB"/>
          </a:p>
        </p:txBody>
      </p:sp>
      <p:sp>
        <p:nvSpPr>
          <p:cNvPr id="9" name="Content Placeholder 8">
            <a:extLst>
              <a:ext uri="{FF2B5EF4-FFF2-40B4-BE49-F238E27FC236}">
                <a16:creationId xmlns:a16="http://schemas.microsoft.com/office/drawing/2014/main" id="{4808EF3B-F986-9A9D-10C3-1B598F60E78A}"/>
              </a:ext>
            </a:extLst>
          </p:cNvPr>
          <p:cNvSpPr>
            <a:spLocks noGrp="1"/>
          </p:cNvSpPr>
          <p:nvPr>
            <p:ph idx="1"/>
          </p:nvPr>
        </p:nvSpPr>
        <p:spPr>
          <a:xfrm>
            <a:off x="800100" y="2930723"/>
            <a:ext cx="3771901" cy="2070422"/>
          </a:xfrm>
        </p:spPr>
        <p:txBody>
          <a:bodyPr anchor="b">
            <a:normAutofit/>
          </a:bodyPr>
          <a:lstStyle/>
          <a:p>
            <a:r>
              <a:rPr lang="en-US" sz="1200" dirty="0"/>
              <a:t>Enhanced Helicopter parenting</a:t>
            </a:r>
          </a:p>
          <a:p>
            <a:r>
              <a:rPr lang="en-US" sz="1200" dirty="0"/>
              <a:t>Internet adding to parental anxieties</a:t>
            </a:r>
          </a:p>
          <a:p>
            <a:r>
              <a:rPr lang="en-US" sz="1200" dirty="0"/>
              <a:t>Parents less trusting of professionals</a:t>
            </a:r>
          </a:p>
          <a:p>
            <a:r>
              <a:rPr lang="en-US" sz="1200" dirty="0"/>
              <a:t>Parents afraid to leave dysregulated children.</a:t>
            </a:r>
          </a:p>
          <a:p>
            <a:r>
              <a:rPr lang="en-US" sz="1200" dirty="0"/>
              <a:t>Negotiating with the child and increasing the child’s anxiety.</a:t>
            </a:r>
          </a:p>
          <a:p>
            <a:r>
              <a:rPr lang="en-US" sz="1200" dirty="0"/>
              <a:t>Pandemic exacerbated anxieties of adults. </a:t>
            </a:r>
          </a:p>
        </p:txBody>
      </p:sp>
      <p:pic>
        <p:nvPicPr>
          <p:cNvPr id="5" name="Content Placeholder 4" descr="Woman sitting in a couch">
            <a:extLst>
              <a:ext uri="{FF2B5EF4-FFF2-40B4-BE49-F238E27FC236}">
                <a16:creationId xmlns:a16="http://schemas.microsoft.com/office/drawing/2014/main" id="{422AE0CE-A6DD-1068-05EA-78B28C07F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979" y="1628775"/>
            <a:ext cx="4227022" cy="2821537"/>
          </a:xfrm>
          <a:prstGeom prst="rect">
            <a:avLst/>
          </a:prstGeom>
        </p:spPr>
      </p:pic>
      <p:sp>
        <p:nvSpPr>
          <p:cNvPr id="14" name="Rectangle 13">
            <a:extLst>
              <a:ext uri="{FF2B5EF4-FFF2-40B4-BE49-F238E27FC236}">
                <a16:creationId xmlns:a16="http://schemas.microsoft.com/office/drawing/2014/main" id="{4CC257D2-6895-4677-996F-1A5FBB7F7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657850"/>
            <a:ext cx="9143999" cy="342899"/>
          </a:xfrm>
          <a:prstGeom prst="rect">
            <a:avLst/>
          </a:prstGeom>
          <a:gradFill>
            <a:gsLst>
              <a:gs pos="0">
                <a:schemeClr val="accent5">
                  <a:alpha val="80000"/>
                </a:schemeClr>
              </a:gs>
              <a:gs pos="100000">
                <a:schemeClr val="accent6">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
        <p:nvSpPr>
          <p:cNvPr id="16" name="Rectangle 15">
            <a:extLst>
              <a:ext uri="{FF2B5EF4-FFF2-40B4-BE49-F238E27FC236}">
                <a16:creationId xmlns:a16="http://schemas.microsoft.com/office/drawing/2014/main" id="{4328FF51-22A9-49F6-8C79-1FFC470CA4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5657850"/>
            <a:ext cx="6115047" cy="342900"/>
          </a:xfrm>
          <a:prstGeom prst="rect">
            <a:avLst/>
          </a:prstGeom>
          <a:gradFill>
            <a:gsLst>
              <a:gs pos="0">
                <a:schemeClr val="accent6">
                  <a:alpha val="61000"/>
                </a:schemeClr>
              </a:gs>
              <a:gs pos="99000">
                <a:schemeClr val="accent2">
                  <a:alpha val="77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w Cen MT"/>
            </a:endParaRPr>
          </a:p>
        </p:txBody>
      </p:sp>
    </p:spTree>
    <p:extLst>
      <p:ext uri="{BB962C8B-B14F-4D97-AF65-F5344CB8AC3E}">
        <p14:creationId xmlns:p14="http://schemas.microsoft.com/office/powerpoint/2010/main" val="3356526694"/>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1_Powerpoint_master_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owerpoint_master_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radientRiseVTI">
  <a:themeElements>
    <a:clrScheme name="AnalogousFromDarkSeedLeftStep">
      <a:dk1>
        <a:srgbClr val="000000"/>
      </a:dk1>
      <a:lt1>
        <a:srgbClr val="FFFFFF"/>
      </a:lt1>
      <a:dk2>
        <a:srgbClr val="1C2432"/>
      </a:dk2>
      <a:lt2>
        <a:srgbClr val="F2F3F0"/>
      </a:lt2>
      <a:accent1>
        <a:srgbClr val="844BC5"/>
      </a:accent1>
      <a:accent2>
        <a:srgbClr val="4842B7"/>
      </a:accent2>
      <a:accent3>
        <a:srgbClr val="4B78C5"/>
      </a:accent3>
      <a:accent4>
        <a:srgbClr val="3999B3"/>
      </a:accent4>
      <a:accent5>
        <a:srgbClr val="49C0A8"/>
      </a:accent5>
      <a:accent6>
        <a:srgbClr val="39B368"/>
      </a:accent6>
      <a:hlink>
        <a:srgbClr val="339A97"/>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4.xml><?xml version="1.0" encoding="utf-8"?>
<a:theme xmlns:a="http://schemas.openxmlformats.org/drawingml/2006/main" name="IASS">
  <a:themeElements>
    <a:clrScheme name="Custom 1">
      <a:dk1>
        <a:srgbClr val="2F2B20"/>
      </a:dk1>
      <a:lt1>
        <a:srgbClr val="FFFFFF"/>
      </a:lt1>
      <a:dk2>
        <a:srgbClr val="7C8588"/>
      </a:dk2>
      <a:lt2>
        <a:srgbClr val="A9AFB1"/>
      </a:lt2>
      <a:accent1>
        <a:srgbClr val="6A963D"/>
      </a:accent1>
      <a:accent2>
        <a:srgbClr val="D93759"/>
      </a:accent2>
      <a:accent3>
        <a:srgbClr val="6A9ECB"/>
      </a:accent3>
      <a:accent4>
        <a:srgbClr val="FCBD36"/>
      </a:accent4>
      <a:accent5>
        <a:srgbClr val="C89F5D"/>
      </a:accent5>
      <a:accent6>
        <a:srgbClr val="B1A089"/>
      </a:accent6>
      <a:hlink>
        <a:srgbClr val="D25814"/>
      </a:hlink>
      <a:folHlink>
        <a:srgbClr val="849A0A"/>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Frimley Collaborative presentation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imley Collaborative presentation slides" id="{F694D332-B3AD-4CA5-9DF2-C0183BEBBD40}" vid="{8848507C-159A-4398-8E1D-C132E29F9D6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5122</TotalTime>
  <Words>5293</Words>
  <Application>Microsoft Office PowerPoint</Application>
  <PresentationFormat>On-screen Show (4:3)</PresentationFormat>
  <Paragraphs>675</Paragraphs>
  <Slides>56</Slides>
  <Notes>18</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56</vt:i4>
      </vt:variant>
    </vt:vector>
  </HeadingPairs>
  <TitlesOfParts>
    <vt:vector size="70" baseType="lpstr">
      <vt:lpstr>Arial</vt:lpstr>
      <vt:lpstr>Calibri</vt:lpstr>
      <vt:lpstr>Calibri Light</vt:lpstr>
      <vt:lpstr>Cambria</vt:lpstr>
      <vt:lpstr>Courier New</vt:lpstr>
      <vt:lpstr>Symbol</vt:lpstr>
      <vt:lpstr>Tahoma</vt:lpstr>
      <vt:lpstr>Tw Cen MT</vt:lpstr>
      <vt:lpstr>1_Powerpoint_master_template</vt:lpstr>
      <vt:lpstr>2_Powerpoint_master_template</vt:lpstr>
      <vt:lpstr>GradientRiseVTI</vt:lpstr>
      <vt:lpstr>IASS</vt:lpstr>
      <vt:lpstr>Frimley Collaborative presentation slides</vt:lpstr>
      <vt:lpstr>Office Theme</vt:lpstr>
      <vt:lpstr>SEMH Network Meeting   Tuesday 17th May 2023  </vt:lpstr>
      <vt:lpstr>Agenda for today </vt:lpstr>
      <vt:lpstr>    SEMH Updates       </vt:lpstr>
      <vt:lpstr>PowerPoint Presentation</vt:lpstr>
      <vt:lpstr>Challenges Facing the Early Years cohort</vt:lpstr>
      <vt:lpstr>Impact of the pandemic</vt:lpstr>
      <vt:lpstr>Speech and Language</vt:lpstr>
      <vt:lpstr>Physical skills</vt:lpstr>
      <vt:lpstr>Parents more anxious</vt:lpstr>
      <vt:lpstr>Emotional Regulation</vt:lpstr>
      <vt:lpstr>EY SEMH Hub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support offered</vt:lpstr>
      <vt:lpstr>PowerPoint Presentation</vt:lpstr>
      <vt:lpstr>PowerPoint Presentation</vt:lpstr>
      <vt:lpstr>PowerPoint Presentation</vt:lpstr>
      <vt:lpstr>Information, Advice and Support (IAS) Service</vt:lpstr>
      <vt:lpstr>What we do</vt:lpstr>
      <vt:lpstr>Our aims</vt:lpstr>
      <vt:lpstr>How we can help</vt:lpstr>
      <vt:lpstr>How we work together</vt:lpstr>
      <vt:lpstr>Referrals</vt:lpstr>
      <vt:lpstr>PowerPoint Presentation</vt:lpstr>
      <vt:lpstr>PowerPoint Presentation</vt:lpstr>
      <vt:lpstr>Welcome to Storyy</vt:lpstr>
      <vt:lpstr>PowerPoint Presentation</vt:lpstr>
      <vt:lpstr>Our locations</vt:lpstr>
      <vt:lpstr>The tools to write their own storyy</vt:lpstr>
      <vt:lpstr>Referrals</vt:lpstr>
      <vt:lpstr>PowerPoint Presentation</vt:lpstr>
      <vt:lpstr>PowerPoint Presentation</vt:lpstr>
      <vt:lpstr>PowerPoint Presentation</vt:lpstr>
      <vt:lpstr>PowerPoint Presentation</vt:lpstr>
      <vt:lpstr>PowerPoint Presentation</vt:lpstr>
      <vt:lpstr>PowerPoint Presentation</vt:lpstr>
      <vt:lpstr>   Mental Health Support Team </vt:lpstr>
      <vt:lpstr>   Mental Health Support Team </vt:lpstr>
      <vt:lpstr>PowerPoint Presentation</vt:lpstr>
      <vt:lpstr>PowerPoint Presentation</vt:lpstr>
      <vt:lpstr>PowerPoint Presentation</vt:lpstr>
      <vt:lpstr>PowerPoint Presentation</vt:lpstr>
      <vt:lpstr> </vt:lpstr>
      <vt:lpstr>PowerPoint Presentation</vt:lpstr>
      <vt:lpstr>PowerPoint Presentation</vt:lpstr>
      <vt:lpstr>Additional Info </vt:lpstr>
      <vt:lpstr>PowerPoint Presentation</vt:lpstr>
      <vt:lpstr>Questions and  Feedback Form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Educational Leadership Forum 29th January 2021</dc:title>
  <dc:creator>User1</dc:creator>
  <cp:lastModifiedBy>Alasdair Whitelaw (AfC)</cp:lastModifiedBy>
  <cp:revision>81</cp:revision>
  <cp:lastPrinted>2022-11-16T13:37:34Z</cp:lastPrinted>
  <dcterms:created xsi:type="dcterms:W3CDTF">2013-04-23T07:58:54Z</dcterms:created>
  <dcterms:modified xsi:type="dcterms:W3CDTF">2023-05-18T12:43:50Z</dcterms:modified>
</cp:coreProperties>
</file>