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64" r:id="rId4"/>
    <p:sldMasterId id="2147483679" r:id="rId5"/>
  </p:sldMasterIdLst>
  <p:notesMasterIdLst>
    <p:notesMasterId r:id="rId38"/>
  </p:notesMasterIdLst>
  <p:sldIdLst>
    <p:sldId id="256" r:id="rId6"/>
    <p:sldId id="257" r:id="rId7"/>
    <p:sldId id="268" r:id="rId8"/>
    <p:sldId id="277" r:id="rId9"/>
    <p:sldId id="348" r:id="rId10"/>
    <p:sldId id="337" r:id="rId11"/>
    <p:sldId id="1177" r:id="rId12"/>
    <p:sldId id="1178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472" r:id="rId22"/>
    <p:sldId id="476" r:id="rId23"/>
    <p:sldId id="477" r:id="rId24"/>
    <p:sldId id="478" r:id="rId25"/>
    <p:sldId id="479" r:id="rId26"/>
    <p:sldId id="474" r:id="rId27"/>
    <p:sldId id="480" r:id="rId28"/>
    <p:sldId id="417" r:id="rId29"/>
    <p:sldId id="1173" r:id="rId30"/>
    <p:sldId id="1174" r:id="rId31"/>
    <p:sldId id="1175" r:id="rId32"/>
    <p:sldId id="475" r:id="rId33"/>
    <p:sldId id="274" r:id="rId34"/>
    <p:sldId id="310" r:id="rId35"/>
    <p:sldId id="1176" r:id="rId36"/>
    <p:sldId id="314" r:id="rId37"/>
  </p:sldIdLst>
  <p:sldSz cx="9144000" cy="6858000" type="screen4x3"/>
  <p:notesSz cx="6669088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hOBDtCz1tOHO6/XfEOGinc+/rQ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AE4924-3537-44C6-8299-C6098335A9C3}">
  <a:tblStyle styleId="{D0AE4924-3537-44C6-8299-C6098335A9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792" autoAdjust="0"/>
  </p:normalViewPr>
  <p:slideViewPr>
    <p:cSldViewPr snapToGrid="0">
      <p:cViewPr varScale="1">
        <p:scale>
          <a:sx n="120" d="100"/>
          <a:sy n="120" d="100"/>
        </p:scale>
        <p:origin x="13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73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7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889250" cy="49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1"/>
            <a:ext cx="2889250" cy="49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1" y="4689239"/>
            <a:ext cx="5335587" cy="444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6898"/>
            <a:ext cx="2889250" cy="49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376898"/>
            <a:ext cx="2889250" cy="49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66751" y="4689239"/>
            <a:ext cx="5335587" cy="444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98" name="Google Shape;98;p1:notes"/>
          <p:cNvSpPr txBox="1"/>
          <p:nvPr/>
        </p:nvSpPr>
        <p:spPr>
          <a:xfrm>
            <a:off x="3778250" y="9376898"/>
            <a:ext cx="2889250" cy="49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66751" y="4689239"/>
            <a:ext cx="5335587" cy="444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237" name="Google Shape;237;p9:notes"/>
          <p:cNvSpPr txBox="1"/>
          <p:nvPr/>
        </p:nvSpPr>
        <p:spPr>
          <a:xfrm>
            <a:off x="3778250" y="9376898"/>
            <a:ext cx="2889250" cy="49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85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66751" y="4689239"/>
            <a:ext cx="5335587" cy="44429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c938ce799_0_243:notes"/>
          <p:cNvSpPr txBox="1">
            <a:spLocks noGrp="1"/>
          </p:cNvSpPr>
          <p:nvPr>
            <p:ph type="body" idx="1"/>
          </p:nvPr>
        </p:nvSpPr>
        <p:spPr>
          <a:xfrm>
            <a:off x="674210" y="4751213"/>
            <a:ext cx="5393619" cy="388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27c938ce799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Welcome</a:t>
            </a:r>
          </a:p>
          <a:p>
            <a:r>
              <a:rPr lang="en-GB"/>
              <a:t>Introductions – your name, role and organisation in the chat please</a:t>
            </a:r>
          </a:p>
          <a:p>
            <a:r>
              <a:rPr lang="en-GB"/>
              <a:t>Cameras on if possible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3E8F5-AA69-42FD-9F57-F170961FBA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90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0D85-2DDE-47E6-B143-3814543B72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8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0D85-2DDE-47E6-B143-3814543B72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580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6352C-0BDD-2613-9FFC-F65DBC7D0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00488-061C-6D44-C956-BE5349EC6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A549E-FCF0-6ABD-2123-B802A16D0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STAGE 1: Referral and Initial Engagement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STAGE 2: Intervention Options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STAGE 3: Placement and Further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-Referral form can be found here: Targeted Sports Referral Programme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-Once the referral has been submitted the GBA panel will discuss outcomes and next steps. The panel will consist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Ryan Gordon (Lead for Workforce and Network Resilience), Izzy Heath (Physical Activity Development Officer)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Nick West-Oram (Director of Operations)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-Engagement will start with the referral professional and then the young person and their family(if applicable)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-Discussion whether 121 support is needed or if the young person can join open provision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-GBA liaise with relevant sports providers/121 workers to establish support offered and logistics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- Young Person is placed into provision and supported in initial sessions either with a youth worker or other trusted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individual (if applicable)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-Attendance and engagement is tracked and reported back to GBA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-Placement on the programme is for a certain time (defined in STAGE 1 and 2) and suitable sustainable options will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Calibri"/>
              </a:rPr>
              <a:t>discussed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13FCB-D632-77CC-5AF7-03B785A10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0D85-2DDE-47E6-B143-3814543B72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78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7E21B-2102-A758-63D0-7F0C37BC1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BC07D-B795-3D49-BA33-06A3465AD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DB545-3890-A9EC-8D00-8B3D472B6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73017-2F25-BCB2-DA81-B9CD4A3F0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0D85-2DDE-47E6-B143-3814543B72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58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b1e335dc3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2b1e335dc3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Grey Background)">
  <p:cSld name="Title Slide (Grey Background)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4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7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14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5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7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01F7-4ACE-4272-8268-88CEC17E5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FA773-2CEC-4279-9387-AAB184E87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AB84D-0C58-4803-87BE-1BA39BDB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A88-F8ED-4887-8FF5-9BF1F89A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2CDC1-33F9-43ED-A27B-7B7709D8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83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DE3E-5B00-48D4-9D9B-8DCCFFCA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964C-4A96-4701-AA95-967DFD547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C0C2-D534-4FDB-A855-3DF23AE3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B6B6-0032-4A99-A5DC-1A74AE27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09019-E1B8-46F8-9B82-CBA1D141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53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424-E5D7-4269-B767-8412D731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343BB-0046-492D-94CB-774CDE6B4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11F01-A044-4063-9BBF-1390BF5F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4D687-D574-4122-A130-F6C44C64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395AD-05BE-4FE7-B446-84C21D74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only">
  <p:cSld name="Bullets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2486-CC1D-49E8-AA49-107BB977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4E755-7A2A-4AB4-8AE3-EA6305482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D63EE-44DC-486F-BAE1-0D3CC0879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B3F27-CDC5-4BD3-881D-3F373522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92D14-5366-4D50-A2C5-679E5E14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5C86C-B17D-460E-BC31-ED55B0AF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67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DCEE-6C1A-4030-9482-184AE100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F211E-0328-4D23-A5D0-EC2A1757B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FB1BF-FCBC-45FE-96A1-1E1D00BB9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A795-48D5-40F3-94D3-D3032151B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88295-7577-44E2-AD26-43B51BA14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6D7FC-A2FE-41BC-B955-86217B6D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B8067-103C-4557-905A-693CD8CF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56489-A511-44C9-9B6B-DC28FA90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83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8F33-8638-42CC-8374-E9CDC62F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B09A7E-C676-4DA5-88F3-D61697EB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30CC9-B44B-4534-B4A4-8EC4E2F6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47916-D650-47C3-B2EE-E235AFA9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2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6FA08-0CAD-4B59-B04D-678C86D6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7E31B-77F7-41D5-BDF8-5D2566AD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C58F3-641A-402C-B5E6-78DFF0F4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9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807C-7F5E-4FC2-B3A4-A9863926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5DCF-EAB2-4DEC-A3E8-383F34CB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FE041-9CF5-48AF-B832-78A26B58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99B7B-AB2C-4D4E-9665-AA856702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24100-D006-496A-92DA-AD452E17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1978C-43E9-4E33-AE8A-72F44E23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313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87D0-9BC0-426C-A962-CD61CD12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F19C2-0535-42C5-B30D-1E949D7F6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B0987-88C5-4DD1-8B27-00B8B9AA1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E6248-8344-4FAA-A791-25C064A1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46E02-F91C-437F-8A02-3EA9810D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84D86-913D-4900-AAE7-6C8FC5D9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93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3562-89CA-4473-B35A-B2F525FF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9E2FF-DD34-4234-BDE3-0FABB0669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7804D-824D-4864-9C4C-5FE9D705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DC09-FB09-41AD-8B9A-50A85487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7DF28-0238-4778-B75F-4B5CFF8D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52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ACE45F-7FFA-4999-B315-90A9F8AAE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127A5-7D63-424E-8D47-81730F406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BD944-012C-44CC-BEB4-F68CFFC3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DB021-7D3D-4B1D-B876-2301854A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71E95-A192-47BA-835C-2320A78D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2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1461" y="645053"/>
            <a:ext cx="2436474" cy="409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61" b="0" i="0">
                <a:solidFill>
                  <a:srgbClr val="D31C5C"/>
                </a:solidFill>
                <a:latin typeface="Tentang Nanti Demo"/>
                <a:cs typeface="Tentang Nanti De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254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5" b="0" i="0">
                <a:solidFill>
                  <a:srgbClr val="D31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14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787" y="645053"/>
            <a:ext cx="3876236" cy="409471"/>
          </a:xfrm>
        </p:spPr>
        <p:txBody>
          <a:bodyPr lIns="0" tIns="0" rIns="0" bIns="0"/>
          <a:lstStyle>
            <a:lvl1pPr>
              <a:defRPr sz="2661" b="0" i="0">
                <a:solidFill>
                  <a:srgbClr val="D31C5C"/>
                </a:solidFill>
                <a:latin typeface="Tentang Nanti Demo"/>
                <a:cs typeface="Tentang Nanti De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1462" y="1600518"/>
            <a:ext cx="4729406" cy="325474"/>
          </a:xfrm>
        </p:spPr>
        <p:txBody>
          <a:bodyPr lIns="0" tIns="0" rIns="0" bIns="0"/>
          <a:lstStyle>
            <a:lvl1pPr>
              <a:defRPr sz="2115" b="0" i="0">
                <a:solidFill>
                  <a:srgbClr val="D31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AC3B-11B9-5518-7824-79D3E2C7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FBB09-DAB3-4AB4-49F7-63419C3E6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E54D-E689-2B80-7EE8-61C804E0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043F-92CC-4E67-AEC7-520557A5A60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12E65-7CE6-8E9E-3990-BC543416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9DA1-B41A-D433-B710-E90E9A82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9F2E-D361-4FB1-B98E-84FB9494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20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787" y="645053"/>
            <a:ext cx="3876236" cy="409471"/>
          </a:xfrm>
        </p:spPr>
        <p:txBody>
          <a:bodyPr lIns="0" tIns="0" rIns="0" bIns="0"/>
          <a:lstStyle>
            <a:lvl1pPr>
              <a:defRPr sz="2661" b="0" i="0">
                <a:solidFill>
                  <a:srgbClr val="D31C5C"/>
                </a:solidFill>
                <a:latin typeface="Tentang Nanti Demo"/>
                <a:cs typeface="Tentang Nanti De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7155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7155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538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3145B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9940" y="2323691"/>
            <a:ext cx="3704120" cy="14418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787" y="645053"/>
            <a:ext cx="3876236" cy="409471"/>
          </a:xfrm>
        </p:spPr>
        <p:txBody>
          <a:bodyPr lIns="0" tIns="0" rIns="0" bIns="0"/>
          <a:lstStyle>
            <a:lvl1pPr>
              <a:defRPr sz="2661" b="0" i="0">
                <a:solidFill>
                  <a:srgbClr val="D31C5C"/>
                </a:solidFill>
                <a:latin typeface="Tentang Nanti Demo"/>
                <a:cs typeface="Tentang Nanti De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452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2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0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6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6" name="Google Shape;526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0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2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4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362" y="5662612"/>
            <a:ext cx="2979737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76" r:id="rId2"/>
    <p:sldLayoutId id="2147483677" r:id="rId3"/>
    <p:sldLayoutId id="214748367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874C6-E6D9-43FE-8509-DD10C9D9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7BE5D-BB89-455B-9021-BD9A2C856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157CA-9B7C-4957-9298-79B9DA2B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E8C4-FA54-477E-BDA3-A9FD563FFB5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88178-B9E6-4EC5-B637-B8CDF092F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06CD7-0134-4BAB-8233-D9ED07541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2CE5F-0800-4943-B121-BCA0EB867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2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787" y="645053"/>
            <a:ext cx="3876236" cy="900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0" i="0">
                <a:solidFill>
                  <a:srgbClr val="D31C5C"/>
                </a:solidFill>
                <a:latin typeface="Tentang Nanti Demo"/>
                <a:cs typeface="Tentang Nanti De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1462" y="1600518"/>
            <a:ext cx="4729406" cy="7155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0" i="0">
                <a:solidFill>
                  <a:srgbClr val="D31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87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dershipupdate-rbwm.co.uk/semh-servi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k8JdAzyGb4sXi89b9" TargetMode="External"/><Relationship Id="rId4" Type="http://schemas.openxmlformats.org/officeDocument/2006/relationships/hyperlink" Target="https://www.leadershipupdate-rbwm.co.uk/information-for-all-school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bwm.afcinfo.org.uk/pages/community-information/information-and-advice/family-hub-service/support-for-parents/group-programm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hyperlink" Target="https://forms.office.com/e/7b85WKEqG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nudgeeducation.co.uk/nudgeeducation.co.uk/services/tutoring-for-schools-ntp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sarahcottle@eyfed.org.uk" TargetMode="External"/><Relationship Id="rId3" Type="http://schemas.openxmlformats.org/officeDocument/2006/relationships/hyperlink" Target="mailto:Alasdair.whitelaw@achievingforchildren.org.uk" TargetMode="External"/><Relationship Id="rId7" Type="http://schemas.openxmlformats.org/officeDocument/2006/relationships/hyperlink" Target="mailto:rachel.goymer@manorgreenschool.co.uk" TargetMode="External"/><Relationship Id="rId2" Type="http://schemas.openxmlformats.org/officeDocument/2006/relationships/hyperlink" Target="https://www.leadershipupdate-rbwm.co.uk/semh-servi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ycrowle@eyfed.org.uk" TargetMode="External"/><Relationship Id="rId5" Type="http://schemas.openxmlformats.org/officeDocument/2006/relationships/hyperlink" Target="mailto:clare.raffaelli@achievingforchildren.org.uk" TargetMode="External"/><Relationship Id="rId4" Type="http://schemas.openxmlformats.org/officeDocument/2006/relationships/hyperlink" Target="mailto:rosie.gossage@achievingforchildren.org.uk" TargetMode="External"/><Relationship Id="rId9" Type="http://schemas.openxmlformats.org/officeDocument/2006/relationships/hyperlink" Target="https://forms.gle/6wH75MoLWH1tDzrG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GhS9kCDUuim9rmbF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oxingevolution.com/boxing-summer-camp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khx6zEM8zatB7P2Z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eadershipupdate-rbwm.co.u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2PjJAsBHEzQU_Iuj95-Mk8OC72tamBuRSeVPVcMZm1hxMwg/viewform?usp=sf_link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 idx="4294967295"/>
          </p:nvPr>
        </p:nvSpPr>
        <p:spPr>
          <a:xfrm>
            <a:off x="0" y="2038350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SEMH Network Meeting </a:t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Tuesday 21</a:t>
            </a:r>
            <a:r>
              <a:rPr lang="en-US" sz="44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May 2024</a:t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4294967295"/>
          </p:nvPr>
        </p:nvSpPr>
        <p:spPr>
          <a:xfrm>
            <a:off x="4248150" y="4000500"/>
            <a:ext cx="4895850" cy="103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 to this virtual forum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081" y="665432"/>
            <a:ext cx="2151087" cy="415303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72200">
              <a:spcBef>
                <a:spcPts val="45"/>
              </a:spcBef>
            </a:pPr>
            <a:r>
              <a:rPr dirty="0"/>
              <a:t>County</a:t>
            </a:r>
            <a:r>
              <a:rPr spc="32" dirty="0"/>
              <a:t> </a:t>
            </a:r>
            <a:r>
              <a:rPr dirty="0"/>
              <a:t>L</a:t>
            </a:r>
            <a:r>
              <a:rPr spc="-471" dirty="0"/>
              <a:t> </a:t>
            </a:r>
            <a:r>
              <a:rPr spc="-5" dirty="0"/>
              <a:t>ines: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21017" y="1744063"/>
            <a:ext cx="2151088" cy="2960674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marR="2310">
              <a:lnSpc>
                <a:spcPct val="100699"/>
              </a:lnSpc>
              <a:spcBef>
                <a:spcPts val="41"/>
              </a:spcBef>
            </a:pPr>
            <a:r>
              <a:rPr spc="23" dirty="0"/>
              <a:t>Aimed</a:t>
            </a:r>
            <a:r>
              <a:rPr spc="-2" dirty="0"/>
              <a:t> </a:t>
            </a:r>
            <a:r>
              <a:rPr spc="27" dirty="0"/>
              <a:t>at</a:t>
            </a:r>
            <a:r>
              <a:rPr dirty="0"/>
              <a:t> secondary </a:t>
            </a:r>
            <a:r>
              <a:rPr spc="25" dirty="0"/>
              <a:t>schools</a:t>
            </a:r>
            <a:r>
              <a:rPr dirty="0"/>
              <a:t> </a:t>
            </a:r>
            <a:r>
              <a:rPr spc="27" dirty="0"/>
              <a:t>educating </a:t>
            </a:r>
            <a:r>
              <a:rPr spc="104" dirty="0"/>
              <a:t>on</a:t>
            </a:r>
            <a:r>
              <a:rPr spc="-59" dirty="0"/>
              <a:t> </a:t>
            </a:r>
            <a:r>
              <a:rPr spc="27" dirty="0"/>
              <a:t>recognising</a:t>
            </a:r>
            <a:r>
              <a:rPr spc="-57" dirty="0"/>
              <a:t> </a:t>
            </a:r>
            <a:r>
              <a:rPr spc="64" dirty="0"/>
              <a:t>the</a:t>
            </a:r>
            <a:r>
              <a:rPr spc="-57" dirty="0"/>
              <a:t> </a:t>
            </a:r>
            <a:r>
              <a:rPr spc="-5" dirty="0"/>
              <a:t>signs</a:t>
            </a:r>
            <a:r>
              <a:rPr spc="-57" dirty="0"/>
              <a:t> </a:t>
            </a:r>
            <a:r>
              <a:rPr spc="102" dirty="0"/>
              <a:t>of</a:t>
            </a:r>
            <a:r>
              <a:rPr spc="-57" dirty="0"/>
              <a:t> </a:t>
            </a:r>
            <a:r>
              <a:rPr spc="36" dirty="0"/>
              <a:t>being </a:t>
            </a:r>
            <a:r>
              <a:rPr spc="70" dirty="0"/>
              <a:t>groomed</a:t>
            </a:r>
            <a:r>
              <a:rPr spc="-39" dirty="0"/>
              <a:t> </a:t>
            </a:r>
            <a:r>
              <a:rPr spc="25" dirty="0"/>
              <a:t>and</a:t>
            </a:r>
            <a:r>
              <a:rPr spc="-36" dirty="0"/>
              <a:t> </a:t>
            </a:r>
            <a:r>
              <a:rPr spc="116" dirty="0"/>
              <a:t>how</a:t>
            </a:r>
            <a:r>
              <a:rPr spc="-36" dirty="0"/>
              <a:t> </a:t>
            </a:r>
            <a:r>
              <a:rPr spc="39" dirty="0"/>
              <a:t>they</a:t>
            </a:r>
            <a:r>
              <a:rPr spc="-39" dirty="0"/>
              <a:t> </a:t>
            </a:r>
            <a:r>
              <a:rPr spc="64" dirty="0"/>
              <a:t>will</a:t>
            </a:r>
          </a:p>
          <a:p>
            <a:pPr marL="5776">
              <a:spcBef>
                <a:spcPts val="18"/>
              </a:spcBef>
            </a:pPr>
            <a:r>
              <a:rPr spc="36" dirty="0"/>
              <a:t>be</a:t>
            </a:r>
            <a:r>
              <a:rPr spc="-41" dirty="0"/>
              <a:t> </a:t>
            </a:r>
            <a:r>
              <a:rPr spc="20" dirty="0"/>
              <a:t>recruited.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0254" y="857069"/>
            <a:ext cx="133333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51461" y="1015289"/>
            <a:ext cx="1375693" cy="824775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45"/>
              </a:spcBef>
            </a:pPr>
            <a:r>
              <a:rPr dirty="0"/>
              <a:t>Drug</a:t>
            </a:r>
            <a:r>
              <a:rPr spc="-7" dirty="0"/>
              <a:t> </a:t>
            </a:r>
            <a:r>
              <a:rPr spc="20" dirty="0"/>
              <a:t>Running: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461" y="2057543"/>
            <a:ext cx="4638139" cy="971092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marR="2310" defTabSz="415869">
              <a:lnSpc>
                <a:spcPct val="100699"/>
              </a:lnSpc>
              <a:spcBef>
                <a:spcPts val="41"/>
              </a:spcBef>
              <a:buClrTx/>
            </a:pPr>
            <a:r>
              <a:rPr sz="2115" spc="23" dirty="0">
                <a:solidFill>
                  <a:srgbClr val="D31C5C"/>
                </a:solidFill>
              </a:rPr>
              <a:t>Aimed</a:t>
            </a:r>
            <a:r>
              <a:rPr sz="2115" spc="-9" dirty="0">
                <a:solidFill>
                  <a:srgbClr val="D31C5C"/>
                </a:solidFill>
              </a:rPr>
              <a:t> </a:t>
            </a:r>
            <a:r>
              <a:rPr sz="2115" spc="27" dirty="0">
                <a:solidFill>
                  <a:srgbClr val="D31C5C"/>
                </a:solidFill>
              </a:rPr>
              <a:t>at</a:t>
            </a:r>
            <a:r>
              <a:rPr sz="2115" spc="-9" dirty="0">
                <a:solidFill>
                  <a:srgbClr val="D31C5C"/>
                </a:solidFill>
              </a:rPr>
              <a:t> </a:t>
            </a:r>
            <a:r>
              <a:rPr sz="2115" dirty="0">
                <a:solidFill>
                  <a:srgbClr val="D31C5C"/>
                </a:solidFill>
              </a:rPr>
              <a:t>secondary</a:t>
            </a:r>
            <a:r>
              <a:rPr sz="2115" spc="-9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schools</a:t>
            </a:r>
            <a:r>
              <a:rPr sz="2115" spc="-9" dirty="0">
                <a:solidFill>
                  <a:srgbClr val="D31C5C"/>
                </a:solidFill>
              </a:rPr>
              <a:t> </a:t>
            </a:r>
            <a:r>
              <a:rPr sz="2115" spc="116" dirty="0">
                <a:solidFill>
                  <a:srgbClr val="D31C5C"/>
                </a:solidFill>
              </a:rPr>
              <a:t>to</a:t>
            </a:r>
            <a:r>
              <a:rPr sz="2115" spc="-9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raise </a:t>
            </a:r>
            <a:r>
              <a:rPr sz="2115" spc="-23" dirty="0">
                <a:solidFill>
                  <a:srgbClr val="D31C5C"/>
                </a:solidFill>
              </a:rPr>
              <a:t>awareness</a:t>
            </a:r>
            <a:r>
              <a:rPr sz="2115" spc="-43" dirty="0">
                <a:solidFill>
                  <a:srgbClr val="D31C5C"/>
                </a:solidFill>
              </a:rPr>
              <a:t> </a:t>
            </a:r>
            <a:r>
              <a:rPr sz="2115" spc="43" dirty="0">
                <a:solidFill>
                  <a:srgbClr val="D31C5C"/>
                </a:solidFill>
              </a:rPr>
              <a:t>around</a:t>
            </a:r>
            <a:r>
              <a:rPr sz="2115" spc="-41" dirty="0">
                <a:solidFill>
                  <a:srgbClr val="D31C5C"/>
                </a:solidFill>
              </a:rPr>
              <a:t> </a:t>
            </a:r>
            <a:r>
              <a:rPr sz="2115" spc="64" dirty="0">
                <a:solidFill>
                  <a:srgbClr val="D31C5C"/>
                </a:solidFill>
              </a:rPr>
              <a:t>the</a:t>
            </a:r>
            <a:r>
              <a:rPr sz="2115" spc="-41" dirty="0">
                <a:solidFill>
                  <a:srgbClr val="D31C5C"/>
                </a:solidFill>
              </a:rPr>
              <a:t> </a:t>
            </a:r>
            <a:r>
              <a:rPr sz="2115" dirty="0">
                <a:solidFill>
                  <a:srgbClr val="D31C5C"/>
                </a:solidFill>
              </a:rPr>
              <a:t>legal</a:t>
            </a:r>
            <a:r>
              <a:rPr sz="2115" spc="-41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and</a:t>
            </a:r>
            <a:r>
              <a:rPr sz="2115" spc="-41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social </a:t>
            </a:r>
            <a:r>
              <a:rPr sz="2115" spc="36" dirty="0">
                <a:solidFill>
                  <a:srgbClr val="D31C5C"/>
                </a:solidFill>
              </a:rPr>
              <a:t>implications</a:t>
            </a:r>
            <a:r>
              <a:rPr sz="2115" spc="-39" dirty="0">
                <a:solidFill>
                  <a:srgbClr val="D31C5C"/>
                </a:solidFill>
              </a:rPr>
              <a:t> </a:t>
            </a:r>
            <a:r>
              <a:rPr sz="2115" spc="102" dirty="0">
                <a:solidFill>
                  <a:srgbClr val="D31C5C"/>
                </a:solidFill>
              </a:rPr>
              <a:t>of</a:t>
            </a:r>
            <a:r>
              <a:rPr sz="2115" spc="-39" dirty="0">
                <a:solidFill>
                  <a:srgbClr val="D31C5C"/>
                </a:solidFill>
              </a:rPr>
              <a:t> </a:t>
            </a:r>
            <a:r>
              <a:rPr sz="2115" spc="55" dirty="0">
                <a:solidFill>
                  <a:srgbClr val="D31C5C"/>
                </a:solidFill>
              </a:rPr>
              <a:t>running</a:t>
            </a:r>
            <a:r>
              <a:rPr sz="2115" spc="-36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drugs.</a:t>
            </a:r>
            <a:endParaRPr sz="2115">
              <a:solidFill>
                <a:sysClr val="windowText" lastClr="0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6438" y="3358099"/>
            <a:ext cx="1976437" cy="2642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51461" y="1373097"/>
            <a:ext cx="1630134" cy="415303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45"/>
              </a:spcBef>
            </a:pPr>
            <a:r>
              <a:rPr spc="236" dirty="0"/>
              <a:t>L</a:t>
            </a:r>
            <a:r>
              <a:rPr spc="-20" dirty="0"/>
              <a:t>G</a:t>
            </a:r>
            <a:r>
              <a:rPr spc="-96" dirty="0"/>
              <a:t>B</a:t>
            </a:r>
            <a:r>
              <a:rPr spc="182" dirty="0"/>
              <a:t>T</a:t>
            </a:r>
            <a:r>
              <a:rPr spc="80" dirty="0"/>
              <a:t>Q</a:t>
            </a:r>
            <a:r>
              <a:rPr spc="-32" dirty="0"/>
              <a:t>I</a:t>
            </a:r>
            <a:r>
              <a:rPr spc="-96" dirty="0"/>
              <a:t>A</a:t>
            </a:r>
            <a:r>
              <a:rPr spc="-9" dirty="0"/>
              <a:t>+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461" y="2057543"/>
            <a:ext cx="5035554" cy="971092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marR="2310" defTabSz="415869">
              <a:lnSpc>
                <a:spcPct val="100699"/>
              </a:lnSpc>
              <a:spcBef>
                <a:spcPts val="41"/>
              </a:spcBef>
              <a:buClrTx/>
            </a:pPr>
            <a:r>
              <a:rPr sz="2115" spc="27" dirty="0">
                <a:solidFill>
                  <a:srgbClr val="D31C5C"/>
                </a:solidFill>
              </a:rPr>
              <a:t>Understanding</a:t>
            </a:r>
            <a:r>
              <a:rPr sz="2115" spc="-39" dirty="0">
                <a:solidFill>
                  <a:srgbClr val="D31C5C"/>
                </a:solidFill>
              </a:rPr>
              <a:t> </a:t>
            </a:r>
            <a:r>
              <a:rPr sz="2115" spc="64" dirty="0">
                <a:solidFill>
                  <a:srgbClr val="D31C5C"/>
                </a:solidFill>
              </a:rPr>
              <a:t>the</a:t>
            </a:r>
            <a:r>
              <a:rPr sz="2115" spc="-36" dirty="0">
                <a:solidFill>
                  <a:srgbClr val="D31C5C"/>
                </a:solidFill>
              </a:rPr>
              <a:t> </a:t>
            </a:r>
            <a:r>
              <a:rPr sz="2115" spc="45" dirty="0">
                <a:solidFill>
                  <a:srgbClr val="D31C5C"/>
                </a:solidFill>
              </a:rPr>
              <a:t>different</a:t>
            </a:r>
            <a:r>
              <a:rPr sz="2115" spc="-36" dirty="0">
                <a:solidFill>
                  <a:srgbClr val="D31C5C"/>
                </a:solidFill>
              </a:rPr>
              <a:t> </a:t>
            </a:r>
            <a:r>
              <a:rPr sz="2115" spc="41" dirty="0">
                <a:solidFill>
                  <a:srgbClr val="D31C5C"/>
                </a:solidFill>
              </a:rPr>
              <a:t>communities </a:t>
            </a:r>
            <a:r>
              <a:rPr sz="2115" spc="57" dirty="0">
                <a:solidFill>
                  <a:srgbClr val="D31C5C"/>
                </a:solidFill>
              </a:rPr>
              <a:t>in</a:t>
            </a:r>
            <a:r>
              <a:rPr sz="2115" spc="-48" dirty="0">
                <a:solidFill>
                  <a:srgbClr val="D31C5C"/>
                </a:solidFill>
              </a:rPr>
              <a:t> </a:t>
            </a:r>
            <a:r>
              <a:rPr sz="2115" spc="64" dirty="0">
                <a:solidFill>
                  <a:srgbClr val="D31C5C"/>
                </a:solidFill>
              </a:rPr>
              <a:t>the</a:t>
            </a:r>
            <a:r>
              <a:rPr sz="2115" spc="-48" dirty="0">
                <a:solidFill>
                  <a:srgbClr val="D31C5C"/>
                </a:solidFill>
              </a:rPr>
              <a:t> </a:t>
            </a:r>
            <a:r>
              <a:rPr sz="2115" spc="-43" dirty="0">
                <a:solidFill>
                  <a:srgbClr val="D31C5C"/>
                </a:solidFill>
              </a:rPr>
              <a:t>LGBTQIA+</a:t>
            </a:r>
            <a:r>
              <a:rPr sz="2115" spc="-48" dirty="0">
                <a:solidFill>
                  <a:srgbClr val="D31C5C"/>
                </a:solidFill>
              </a:rPr>
              <a:t> </a:t>
            </a:r>
            <a:r>
              <a:rPr sz="2115" spc="64" dirty="0">
                <a:solidFill>
                  <a:srgbClr val="D31C5C"/>
                </a:solidFill>
              </a:rPr>
              <a:t>group</a:t>
            </a:r>
            <a:r>
              <a:rPr sz="2115" spc="-48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and</a:t>
            </a:r>
            <a:r>
              <a:rPr sz="2115" spc="-45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discussions </a:t>
            </a:r>
            <a:r>
              <a:rPr sz="2115" spc="109" dirty="0">
                <a:solidFill>
                  <a:srgbClr val="D31C5C"/>
                </a:solidFill>
              </a:rPr>
              <a:t>on</a:t>
            </a:r>
            <a:r>
              <a:rPr sz="2115" spc="-9" dirty="0">
                <a:solidFill>
                  <a:srgbClr val="D31C5C"/>
                </a:solidFill>
              </a:rPr>
              <a:t> </a:t>
            </a:r>
            <a:r>
              <a:rPr sz="2115" spc="50" dirty="0">
                <a:solidFill>
                  <a:srgbClr val="D31C5C"/>
                </a:solidFill>
              </a:rPr>
              <a:t>pronouns</a:t>
            </a:r>
            <a:r>
              <a:rPr sz="2115" spc="-7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and</a:t>
            </a:r>
            <a:r>
              <a:rPr sz="2115" spc="-9" dirty="0">
                <a:solidFill>
                  <a:srgbClr val="D31C5C"/>
                </a:solidFill>
              </a:rPr>
              <a:t> </a:t>
            </a:r>
            <a:r>
              <a:rPr sz="2115" dirty="0">
                <a:solidFill>
                  <a:srgbClr val="D31C5C"/>
                </a:solidFill>
              </a:rPr>
              <a:t>ally-</a:t>
            </a:r>
            <a:r>
              <a:rPr sz="2115" spc="-5" dirty="0">
                <a:solidFill>
                  <a:srgbClr val="D31C5C"/>
                </a:solidFill>
              </a:rPr>
              <a:t>ship.</a:t>
            </a:r>
            <a:endParaRPr sz="2115">
              <a:solidFill>
                <a:sysClr val="windowText" lastClr="0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875" y="3190694"/>
            <a:ext cx="2304092" cy="2809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51461" y="1365146"/>
            <a:ext cx="1932284" cy="415303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45"/>
              </a:spcBef>
            </a:pPr>
            <a:r>
              <a:rPr dirty="0"/>
              <a:t>Anti</a:t>
            </a:r>
            <a:r>
              <a:rPr spc="23" dirty="0"/>
              <a:t> </a:t>
            </a:r>
            <a:r>
              <a:rPr spc="-5" dirty="0"/>
              <a:t>Bullying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461" y="2057543"/>
            <a:ext cx="5068191" cy="971092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marR="2310" algn="just" defTabSz="415869">
              <a:lnSpc>
                <a:spcPct val="100699"/>
              </a:lnSpc>
              <a:spcBef>
                <a:spcPts val="41"/>
              </a:spcBef>
              <a:buClrTx/>
            </a:pPr>
            <a:r>
              <a:rPr sz="2115" dirty="0">
                <a:solidFill>
                  <a:srgbClr val="D31C5C"/>
                </a:solidFill>
              </a:rPr>
              <a:t>The</a:t>
            </a:r>
            <a:r>
              <a:rPr sz="2115" spc="-52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cause</a:t>
            </a:r>
            <a:r>
              <a:rPr sz="2115" spc="-52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and</a:t>
            </a:r>
            <a:r>
              <a:rPr sz="2115" spc="-50" dirty="0">
                <a:solidFill>
                  <a:srgbClr val="D31C5C"/>
                </a:solidFill>
              </a:rPr>
              <a:t> </a:t>
            </a:r>
            <a:r>
              <a:rPr sz="2115" spc="52" dirty="0">
                <a:solidFill>
                  <a:srgbClr val="D31C5C"/>
                </a:solidFill>
              </a:rPr>
              <a:t>effect</a:t>
            </a:r>
            <a:r>
              <a:rPr sz="2115" spc="-52" dirty="0">
                <a:solidFill>
                  <a:srgbClr val="D31C5C"/>
                </a:solidFill>
              </a:rPr>
              <a:t> </a:t>
            </a:r>
            <a:r>
              <a:rPr sz="2115" spc="98" dirty="0">
                <a:solidFill>
                  <a:srgbClr val="D31C5C"/>
                </a:solidFill>
              </a:rPr>
              <a:t>from</a:t>
            </a:r>
            <a:r>
              <a:rPr sz="2115" spc="-50" dirty="0">
                <a:solidFill>
                  <a:srgbClr val="D31C5C"/>
                </a:solidFill>
              </a:rPr>
              <a:t> </a:t>
            </a:r>
            <a:r>
              <a:rPr sz="2115" spc="43" dirty="0">
                <a:solidFill>
                  <a:srgbClr val="D31C5C"/>
                </a:solidFill>
              </a:rPr>
              <a:t>bullying</a:t>
            </a:r>
            <a:r>
              <a:rPr sz="2115" spc="-52" dirty="0">
                <a:solidFill>
                  <a:srgbClr val="D31C5C"/>
                </a:solidFill>
              </a:rPr>
              <a:t> </a:t>
            </a:r>
            <a:r>
              <a:rPr sz="2115" spc="70" dirty="0">
                <a:solidFill>
                  <a:srgbClr val="D31C5C"/>
                </a:solidFill>
              </a:rPr>
              <a:t>within </a:t>
            </a:r>
            <a:r>
              <a:rPr sz="2115" dirty="0">
                <a:solidFill>
                  <a:srgbClr val="D31C5C"/>
                </a:solidFill>
              </a:rPr>
              <a:t>a</a:t>
            </a:r>
            <a:r>
              <a:rPr sz="2115" spc="-25" dirty="0">
                <a:solidFill>
                  <a:srgbClr val="D31C5C"/>
                </a:solidFill>
              </a:rPr>
              <a:t> </a:t>
            </a:r>
            <a:r>
              <a:rPr sz="2115" spc="48" dirty="0">
                <a:solidFill>
                  <a:srgbClr val="D31C5C"/>
                </a:solidFill>
              </a:rPr>
              <a:t>school</a:t>
            </a:r>
            <a:r>
              <a:rPr sz="2115" spc="-23" dirty="0">
                <a:solidFill>
                  <a:srgbClr val="D31C5C"/>
                </a:solidFill>
              </a:rPr>
              <a:t> </a:t>
            </a:r>
            <a:r>
              <a:rPr sz="2115" dirty="0">
                <a:solidFill>
                  <a:srgbClr val="D31C5C"/>
                </a:solidFill>
              </a:rPr>
              <a:t>setting,</a:t>
            </a:r>
            <a:r>
              <a:rPr sz="2115" spc="-25" dirty="0">
                <a:solidFill>
                  <a:srgbClr val="D31C5C"/>
                </a:solidFill>
              </a:rPr>
              <a:t> </a:t>
            </a:r>
            <a:r>
              <a:rPr sz="2115" spc="64" dirty="0">
                <a:solidFill>
                  <a:srgbClr val="D31C5C"/>
                </a:solidFill>
              </a:rPr>
              <a:t>the</a:t>
            </a:r>
            <a:r>
              <a:rPr sz="2115" spc="-23" dirty="0">
                <a:solidFill>
                  <a:srgbClr val="D31C5C"/>
                </a:solidFill>
              </a:rPr>
              <a:t> </a:t>
            </a:r>
            <a:r>
              <a:rPr sz="2115" spc="52" dirty="0">
                <a:solidFill>
                  <a:srgbClr val="D31C5C"/>
                </a:solidFill>
              </a:rPr>
              <a:t>effect</a:t>
            </a:r>
            <a:r>
              <a:rPr sz="2115" spc="-25" dirty="0">
                <a:solidFill>
                  <a:srgbClr val="D31C5C"/>
                </a:solidFill>
              </a:rPr>
              <a:t> </a:t>
            </a:r>
            <a:r>
              <a:rPr sz="2115" spc="104" dirty="0">
                <a:solidFill>
                  <a:srgbClr val="D31C5C"/>
                </a:solidFill>
              </a:rPr>
              <a:t>on</a:t>
            </a:r>
            <a:r>
              <a:rPr sz="2115" spc="-23" dirty="0">
                <a:solidFill>
                  <a:srgbClr val="D31C5C"/>
                </a:solidFill>
              </a:rPr>
              <a:t> </a:t>
            </a:r>
            <a:r>
              <a:rPr sz="2115" spc="64" dirty="0">
                <a:solidFill>
                  <a:srgbClr val="D31C5C"/>
                </a:solidFill>
              </a:rPr>
              <a:t>the</a:t>
            </a:r>
            <a:r>
              <a:rPr sz="2115" spc="-25" dirty="0">
                <a:solidFill>
                  <a:srgbClr val="D31C5C"/>
                </a:solidFill>
              </a:rPr>
              <a:t> </a:t>
            </a:r>
            <a:r>
              <a:rPr sz="2115" spc="23" dirty="0">
                <a:solidFill>
                  <a:srgbClr val="D31C5C"/>
                </a:solidFill>
              </a:rPr>
              <a:t>person </a:t>
            </a:r>
            <a:r>
              <a:rPr sz="2115" spc="41" dirty="0">
                <a:solidFill>
                  <a:srgbClr val="D31C5C"/>
                </a:solidFill>
              </a:rPr>
              <a:t>being</a:t>
            </a:r>
            <a:r>
              <a:rPr sz="2115" spc="-39" dirty="0">
                <a:solidFill>
                  <a:srgbClr val="D31C5C"/>
                </a:solidFill>
              </a:rPr>
              <a:t> </a:t>
            </a:r>
            <a:r>
              <a:rPr sz="2115" spc="43" dirty="0">
                <a:solidFill>
                  <a:srgbClr val="D31C5C"/>
                </a:solidFill>
              </a:rPr>
              <a:t>bullied</a:t>
            </a:r>
            <a:r>
              <a:rPr sz="2115" spc="-39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and</a:t>
            </a:r>
            <a:r>
              <a:rPr sz="2115" spc="-36" dirty="0">
                <a:solidFill>
                  <a:srgbClr val="D31C5C"/>
                </a:solidFill>
              </a:rPr>
              <a:t> </a:t>
            </a:r>
            <a:r>
              <a:rPr sz="2115" spc="64" dirty="0">
                <a:solidFill>
                  <a:srgbClr val="D31C5C"/>
                </a:solidFill>
              </a:rPr>
              <a:t>the</a:t>
            </a:r>
            <a:r>
              <a:rPr sz="2115" spc="-39" dirty="0">
                <a:solidFill>
                  <a:srgbClr val="D31C5C"/>
                </a:solidFill>
              </a:rPr>
              <a:t> </a:t>
            </a:r>
            <a:r>
              <a:rPr sz="2115" spc="52" dirty="0">
                <a:solidFill>
                  <a:srgbClr val="D31C5C"/>
                </a:solidFill>
              </a:rPr>
              <a:t>effect</a:t>
            </a:r>
            <a:r>
              <a:rPr sz="2115" spc="-39" dirty="0">
                <a:solidFill>
                  <a:srgbClr val="D31C5C"/>
                </a:solidFill>
              </a:rPr>
              <a:t> </a:t>
            </a:r>
            <a:r>
              <a:rPr sz="2115" spc="104" dirty="0">
                <a:solidFill>
                  <a:srgbClr val="D31C5C"/>
                </a:solidFill>
              </a:rPr>
              <a:t>on</a:t>
            </a:r>
            <a:r>
              <a:rPr sz="2115" spc="-36" dirty="0">
                <a:solidFill>
                  <a:srgbClr val="D31C5C"/>
                </a:solidFill>
              </a:rPr>
              <a:t> </a:t>
            </a:r>
            <a:r>
              <a:rPr sz="2115" spc="64" dirty="0">
                <a:solidFill>
                  <a:srgbClr val="D31C5C"/>
                </a:solidFill>
              </a:rPr>
              <a:t>the</a:t>
            </a:r>
            <a:r>
              <a:rPr sz="2115" spc="-39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bully.</a:t>
            </a:r>
            <a:endParaRPr sz="2115">
              <a:solidFill>
                <a:sysClr val="windowText" lastClr="0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438" y="857069"/>
            <a:ext cx="48815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811" y="760263"/>
            <a:ext cx="2058026" cy="415303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72200">
              <a:spcBef>
                <a:spcPts val="45"/>
              </a:spcBef>
            </a:pPr>
            <a:r>
              <a:rPr spc="-166" dirty="0"/>
              <a:t>C</a:t>
            </a:r>
            <a:r>
              <a:rPr spc="102" dirty="0"/>
              <a:t>y</a:t>
            </a:r>
            <a:r>
              <a:rPr spc="23" dirty="0"/>
              <a:t>b</a:t>
            </a:r>
            <a:r>
              <a:rPr spc="57" dirty="0"/>
              <a:t>e</a:t>
            </a:r>
            <a:r>
              <a:rPr spc="-16" dirty="0"/>
              <a:t>r</a:t>
            </a:r>
            <a:r>
              <a:rPr spc="50" dirty="0"/>
              <a:t> </a:t>
            </a:r>
            <a:r>
              <a:rPr spc="-5" dirty="0"/>
              <a:t>Bullying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7811" y="1655159"/>
            <a:ext cx="2151088" cy="3601042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marR="2310">
              <a:lnSpc>
                <a:spcPct val="100699"/>
              </a:lnSpc>
              <a:spcBef>
                <a:spcPts val="41"/>
              </a:spcBef>
            </a:pPr>
            <a:r>
              <a:rPr spc="-32" dirty="0"/>
              <a:t>Raising</a:t>
            </a:r>
            <a:r>
              <a:rPr spc="-41" dirty="0"/>
              <a:t> </a:t>
            </a:r>
            <a:r>
              <a:rPr spc="52" dirty="0"/>
              <a:t>young</a:t>
            </a:r>
            <a:r>
              <a:rPr spc="-41" dirty="0"/>
              <a:t> </a:t>
            </a:r>
            <a:r>
              <a:rPr dirty="0"/>
              <a:t>peoples</a:t>
            </a:r>
            <a:r>
              <a:rPr spc="-41" dirty="0"/>
              <a:t> </a:t>
            </a:r>
            <a:r>
              <a:rPr spc="-23" dirty="0"/>
              <a:t>awareness</a:t>
            </a:r>
            <a:r>
              <a:rPr spc="-41" dirty="0"/>
              <a:t> </a:t>
            </a:r>
            <a:r>
              <a:rPr spc="82" dirty="0"/>
              <a:t>both </a:t>
            </a:r>
            <a:r>
              <a:rPr spc="43" dirty="0"/>
              <a:t>primary</a:t>
            </a:r>
            <a:r>
              <a:rPr spc="5" dirty="0"/>
              <a:t> </a:t>
            </a:r>
            <a:r>
              <a:rPr spc="25" dirty="0"/>
              <a:t>and</a:t>
            </a:r>
            <a:r>
              <a:rPr spc="7" dirty="0"/>
              <a:t> </a:t>
            </a:r>
            <a:r>
              <a:rPr dirty="0"/>
              <a:t>secondary</a:t>
            </a:r>
            <a:r>
              <a:rPr spc="5" dirty="0"/>
              <a:t> </a:t>
            </a:r>
            <a:r>
              <a:rPr spc="45" dirty="0"/>
              <a:t>around</a:t>
            </a:r>
            <a:r>
              <a:rPr spc="7" dirty="0"/>
              <a:t> </a:t>
            </a:r>
            <a:r>
              <a:rPr spc="61" dirty="0"/>
              <a:t>what </a:t>
            </a:r>
            <a:r>
              <a:rPr spc="27" dirty="0"/>
              <a:t>constitutes</a:t>
            </a:r>
            <a:r>
              <a:rPr spc="-36" dirty="0"/>
              <a:t> </a:t>
            </a:r>
            <a:r>
              <a:rPr spc="50" dirty="0"/>
              <a:t>online</a:t>
            </a:r>
            <a:r>
              <a:rPr spc="-36" dirty="0"/>
              <a:t> </a:t>
            </a:r>
            <a:r>
              <a:rPr spc="43" dirty="0"/>
              <a:t>bullying</a:t>
            </a:r>
            <a:r>
              <a:rPr spc="-36" dirty="0"/>
              <a:t> </a:t>
            </a:r>
            <a:r>
              <a:rPr spc="30" dirty="0"/>
              <a:t>relating</a:t>
            </a:r>
            <a:r>
              <a:rPr spc="-34" dirty="0"/>
              <a:t> </a:t>
            </a:r>
            <a:r>
              <a:rPr spc="104" dirty="0"/>
              <a:t>to </a:t>
            </a:r>
            <a:r>
              <a:rPr spc="61" dirty="0"/>
              <a:t>comments</a:t>
            </a:r>
            <a:r>
              <a:rPr spc="-34" dirty="0"/>
              <a:t> </a:t>
            </a:r>
            <a:r>
              <a:rPr spc="25" dirty="0"/>
              <a:t>and</a:t>
            </a:r>
            <a:r>
              <a:rPr spc="-32" dirty="0"/>
              <a:t> </a:t>
            </a:r>
            <a:r>
              <a:rPr spc="-5" dirty="0"/>
              <a:t>posts.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6437" y="3455680"/>
            <a:ext cx="2225040" cy="25448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51461" y="1039143"/>
            <a:ext cx="1979992" cy="824775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45"/>
              </a:spcBef>
            </a:pPr>
            <a:r>
              <a:rPr spc="34" dirty="0"/>
              <a:t>Sexual</a:t>
            </a:r>
            <a:r>
              <a:rPr spc="5" dirty="0"/>
              <a:t> </a:t>
            </a:r>
            <a:r>
              <a:rPr spc="-5" dirty="0"/>
              <a:t>Exploitation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461" y="2057543"/>
            <a:ext cx="5007250" cy="971092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marR="2310" defTabSz="415869">
              <a:lnSpc>
                <a:spcPct val="100699"/>
              </a:lnSpc>
              <a:spcBef>
                <a:spcPts val="41"/>
              </a:spcBef>
              <a:buClrTx/>
            </a:pPr>
            <a:r>
              <a:rPr sz="2115" spc="25" dirty="0">
                <a:solidFill>
                  <a:srgbClr val="D31C5C"/>
                </a:solidFill>
              </a:rPr>
              <a:t>Understanding</a:t>
            </a:r>
            <a:r>
              <a:rPr sz="2115" spc="-55" dirty="0">
                <a:solidFill>
                  <a:srgbClr val="D31C5C"/>
                </a:solidFill>
              </a:rPr>
              <a:t> </a:t>
            </a:r>
            <a:r>
              <a:rPr sz="2115" spc="70" dirty="0">
                <a:solidFill>
                  <a:srgbClr val="D31C5C"/>
                </a:solidFill>
              </a:rPr>
              <a:t>what</a:t>
            </a:r>
            <a:r>
              <a:rPr sz="2115" spc="-52" dirty="0">
                <a:solidFill>
                  <a:srgbClr val="D31C5C"/>
                </a:solidFill>
              </a:rPr>
              <a:t> </a:t>
            </a:r>
            <a:r>
              <a:rPr sz="2115" spc="-45" dirty="0">
                <a:solidFill>
                  <a:srgbClr val="D31C5C"/>
                </a:solidFill>
              </a:rPr>
              <a:t>Sexual</a:t>
            </a:r>
            <a:r>
              <a:rPr sz="2115" spc="-52" dirty="0">
                <a:solidFill>
                  <a:srgbClr val="D31C5C"/>
                </a:solidFill>
              </a:rPr>
              <a:t> </a:t>
            </a:r>
            <a:r>
              <a:rPr sz="2115" spc="23" dirty="0">
                <a:solidFill>
                  <a:srgbClr val="D31C5C"/>
                </a:solidFill>
              </a:rPr>
              <a:t>Exploitation </a:t>
            </a:r>
            <a:r>
              <a:rPr sz="2115" dirty="0">
                <a:solidFill>
                  <a:srgbClr val="D31C5C"/>
                </a:solidFill>
              </a:rPr>
              <a:t>is</a:t>
            </a:r>
            <a:r>
              <a:rPr sz="2115" spc="-66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and</a:t>
            </a:r>
            <a:r>
              <a:rPr sz="2115" spc="-64" dirty="0">
                <a:solidFill>
                  <a:srgbClr val="D31C5C"/>
                </a:solidFill>
              </a:rPr>
              <a:t> </a:t>
            </a:r>
            <a:r>
              <a:rPr sz="2115" spc="27" dirty="0">
                <a:solidFill>
                  <a:srgbClr val="D31C5C"/>
                </a:solidFill>
              </a:rPr>
              <a:t>recognising</a:t>
            </a:r>
            <a:r>
              <a:rPr sz="2115" spc="-66" dirty="0">
                <a:solidFill>
                  <a:srgbClr val="D31C5C"/>
                </a:solidFill>
              </a:rPr>
              <a:t> </a:t>
            </a:r>
            <a:r>
              <a:rPr sz="2115" spc="64" dirty="0">
                <a:solidFill>
                  <a:srgbClr val="D31C5C"/>
                </a:solidFill>
              </a:rPr>
              <a:t>the</a:t>
            </a:r>
            <a:r>
              <a:rPr sz="2115" spc="-64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signs</a:t>
            </a:r>
            <a:r>
              <a:rPr sz="2115" spc="-66" dirty="0">
                <a:solidFill>
                  <a:srgbClr val="D31C5C"/>
                </a:solidFill>
              </a:rPr>
              <a:t> </a:t>
            </a:r>
            <a:r>
              <a:rPr sz="2115" spc="102" dirty="0">
                <a:solidFill>
                  <a:srgbClr val="D31C5C"/>
                </a:solidFill>
              </a:rPr>
              <a:t>of</a:t>
            </a:r>
            <a:r>
              <a:rPr sz="2115" spc="-64" dirty="0">
                <a:solidFill>
                  <a:srgbClr val="D31C5C"/>
                </a:solidFill>
              </a:rPr>
              <a:t> </a:t>
            </a:r>
            <a:r>
              <a:rPr sz="2115" spc="23" dirty="0">
                <a:solidFill>
                  <a:srgbClr val="D31C5C"/>
                </a:solidFill>
              </a:rPr>
              <a:t>this</a:t>
            </a:r>
            <a:r>
              <a:rPr sz="2115" spc="-66" dirty="0">
                <a:solidFill>
                  <a:srgbClr val="D31C5C"/>
                </a:solidFill>
              </a:rPr>
              <a:t> </a:t>
            </a:r>
            <a:r>
              <a:rPr sz="2115" spc="70" dirty="0">
                <a:solidFill>
                  <a:srgbClr val="D31C5C"/>
                </a:solidFill>
              </a:rPr>
              <a:t>within </a:t>
            </a:r>
            <a:r>
              <a:rPr sz="2115" spc="50" dirty="0">
                <a:solidFill>
                  <a:srgbClr val="D31C5C"/>
                </a:solidFill>
              </a:rPr>
              <a:t>your</a:t>
            </a:r>
            <a:r>
              <a:rPr sz="2115" spc="-36" dirty="0">
                <a:solidFill>
                  <a:srgbClr val="D31C5C"/>
                </a:solidFill>
              </a:rPr>
              <a:t> </a:t>
            </a:r>
            <a:r>
              <a:rPr sz="2115" spc="82" dirty="0">
                <a:solidFill>
                  <a:srgbClr val="D31C5C"/>
                </a:solidFill>
              </a:rPr>
              <a:t>community</a:t>
            </a:r>
            <a:r>
              <a:rPr sz="2115" spc="-34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and</a:t>
            </a:r>
            <a:r>
              <a:rPr sz="2115" spc="-34" dirty="0">
                <a:solidFill>
                  <a:srgbClr val="D31C5C"/>
                </a:solidFill>
              </a:rPr>
              <a:t> </a:t>
            </a:r>
            <a:r>
              <a:rPr sz="2115" spc="27" dirty="0">
                <a:solidFill>
                  <a:srgbClr val="D31C5C"/>
                </a:solidFill>
              </a:rPr>
              <a:t>those</a:t>
            </a:r>
            <a:r>
              <a:rPr sz="2115" spc="-36" dirty="0">
                <a:solidFill>
                  <a:srgbClr val="D31C5C"/>
                </a:solidFill>
              </a:rPr>
              <a:t> </a:t>
            </a:r>
            <a:r>
              <a:rPr sz="2115" spc="41" dirty="0">
                <a:solidFill>
                  <a:srgbClr val="D31C5C"/>
                </a:solidFill>
              </a:rPr>
              <a:t>around</a:t>
            </a:r>
            <a:r>
              <a:rPr sz="2115" spc="-34" dirty="0">
                <a:solidFill>
                  <a:srgbClr val="D31C5C"/>
                </a:solidFill>
              </a:rPr>
              <a:t> </a:t>
            </a:r>
            <a:r>
              <a:rPr sz="2115" spc="39" dirty="0">
                <a:solidFill>
                  <a:srgbClr val="D31C5C"/>
                </a:solidFill>
              </a:rPr>
              <a:t>you</a:t>
            </a:r>
            <a:endParaRPr sz="2115">
              <a:solidFill>
                <a:sysClr val="windowText" lastClr="0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4476" y="2361020"/>
            <a:ext cx="2909666" cy="33373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424" y="4023303"/>
            <a:ext cx="4119710" cy="282482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1796" spc="41" dirty="0">
                <a:solidFill>
                  <a:srgbClr val="FFFFFF"/>
                </a:solidFill>
                <a:latin typeface="Arial"/>
                <a:cs typeface="Arial"/>
              </a:rPr>
              <a:t>www.storyy.group</a:t>
            </a:r>
            <a:r>
              <a:rPr sz="1796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96" spc="22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796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96" spc="-5" dirty="0">
                <a:solidFill>
                  <a:srgbClr val="FFFFFF"/>
                </a:solidFill>
                <a:latin typeface="Arial"/>
                <a:cs typeface="Arial"/>
              </a:rPr>
              <a:t>hello@storyy.group</a:t>
            </a:r>
            <a:endParaRPr sz="179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5A3149CD-C111-4AAD-AE84-FA487797EA78}"/>
              </a:ext>
            </a:extLst>
          </p:cNvPr>
          <p:cNvSpPr txBox="1">
            <a:spLocks/>
          </p:cNvSpPr>
          <p:nvPr/>
        </p:nvSpPr>
        <p:spPr>
          <a:xfrm>
            <a:off x="342900" y="29606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chemeClr val="lt1"/>
              </a:buClr>
              <a:buSzPts val="4400"/>
            </a:pP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Hub Update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lt1"/>
              </a:buClr>
              <a:buSzPts val="4400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Caughey</a:t>
            </a:r>
            <a:endParaRPr lang="en-GB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lt1"/>
              </a:buClr>
              <a:buSzPts val="4400"/>
            </a:pP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388E8-55F7-608C-5906-CB491D8FDE15}"/>
              </a:ext>
            </a:extLst>
          </p:cNvPr>
          <p:cNvSpPr txBox="1"/>
          <p:nvPr/>
        </p:nvSpPr>
        <p:spPr>
          <a:xfrm>
            <a:off x="2286000" y="327511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D50B7-BD27-51CF-86DA-55D0AEDEF598}"/>
              </a:ext>
            </a:extLst>
          </p:cNvPr>
          <p:cNvSpPr txBox="1"/>
          <p:nvPr/>
        </p:nvSpPr>
        <p:spPr>
          <a:xfrm>
            <a:off x="2286000" y="327511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C8A58-49B6-8B71-07F0-6417C3501DA1}"/>
              </a:ext>
            </a:extLst>
          </p:cNvPr>
          <p:cNvSpPr txBox="1"/>
          <p:nvPr/>
        </p:nvSpPr>
        <p:spPr>
          <a:xfrm>
            <a:off x="2286000" y="327511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44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8A7237-C617-160E-9F9D-CADA31E6B445}"/>
              </a:ext>
            </a:extLst>
          </p:cNvPr>
          <p:cNvSpPr txBox="1"/>
          <p:nvPr/>
        </p:nvSpPr>
        <p:spPr>
          <a:xfrm>
            <a:off x="4586749" y="316468"/>
            <a:ext cx="45572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0"/>
              </a:spcAft>
            </a:pPr>
            <a:r>
              <a:rPr lang="en-GB" sz="3200" b="1" i="0" u="none" strike="noStrike">
                <a:solidFill>
                  <a:srgbClr val="47434F"/>
                </a:solidFill>
                <a:effectLst/>
                <a:highlight>
                  <a:srgbClr val="4BACC6"/>
                </a:highlight>
                <a:latin typeface="Calibri" panose="020F0502020204030204" pitchFamily="34" charset="0"/>
              </a:rPr>
              <a:t>General Updates</a:t>
            </a:r>
            <a:endParaRPr lang="en-GB" sz="3200" b="0">
              <a:effectLst/>
            </a:endParaRPr>
          </a:p>
          <a:p>
            <a:br>
              <a:rPr lang="en-GB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8A0F3-CC7B-2F70-6EF3-3B538F57BBD8}"/>
              </a:ext>
            </a:extLst>
          </p:cNvPr>
          <p:cNvSpPr txBox="1"/>
          <p:nvPr/>
        </p:nvSpPr>
        <p:spPr>
          <a:xfrm>
            <a:off x="2846439" y="1674674"/>
            <a:ext cx="52356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2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2023/24 annual report (see graphic)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families waiting  is up - Jan/Feb allocations (most families allocated within 4 months)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 (17) SM (3) FHW (17) Coach (26)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FHS/HV/SN working closer together</a:t>
            </a:r>
          </a:p>
        </p:txBody>
      </p:sp>
    </p:spTree>
    <p:extLst>
      <p:ext uri="{BB962C8B-B14F-4D97-AF65-F5344CB8AC3E}">
        <p14:creationId xmlns:p14="http://schemas.microsoft.com/office/powerpoint/2010/main" val="319210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6026BF-D8C5-35A5-CF11-C4A530A22EEB}"/>
              </a:ext>
            </a:extLst>
          </p:cNvPr>
          <p:cNvSpPr txBox="1"/>
          <p:nvPr/>
        </p:nvSpPr>
        <p:spPr>
          <a:xfrm>
            <a:off x="4881716" y="449204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rgbClr val="47434F"/>
                </a:solidFill>
                <a:effectLst/>
                <a:highlight>
                  <a:srgbClr val="9BBB59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BREATHE</a:t>
            </a:r>
            <a:endParaRPr lang="en-GB" sz="36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0A2C9-9B23-27FD-C492-58B79E1E2E40}"/>
              </a:ext>
            </a:extLst>
          </p:cNvPr>
          <p:cNvSpPr txBox="1"/>
          <p:nvPr/>
        </p:nvSpPr>
        <p:spPr>
          <a:xfrm>
            <a:off x="2551471" y="1490007"/>
            <a:ext cx="583667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Groups 2024</a:t>
            </a:r>
            <a:endParaRPr lang="en-GB" sz="18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young people have so far been referred to two programmes, one in Maidenhead and one in Windsor in 2024.</a:t>
            </a:r>
            <a:endParaRPr lang="en-GB" sz="16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young people were referred to the Maidenhead group running February - May, 12 places were confirmed with 7 young people attending the first session. From week 2 there have been 5 regular attendees who have 100% attendance, all young people are female. </a:t>
            </a:r>
            <a:endParaRPr lang="en-GB" sz="16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next planned group in Windsor starting in June has 14 young people referred.</a:t>
            </a:r>
            <a:endParaRPr lang="en-GB" sz="16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GB" b="0" dirty="0">
                <a:effectLst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87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 idx="4294967295"/>
          </p:nvPr>
        </p:nvSpPr>
        <p:spPr>
          <a:xfrm>
            <a:off x="320577" y="-133817"/>
            <a:ext cx="63182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for today 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1D7663-7E43-45CA-87D9-9712BE489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698042"/>
              </p:ext>
            </p:extLst>
          </p:nvPr>
        </p:nvGraphicFramePr>
        <p:xfrm>
          <a:off x="357809" y="812857"/>
          <a:ext cx="8245377" cy="4872934"/>
        </p:xfrm>
        <a:graphic>
          <a:graphicData uri="http://schemas.openxmlformats.org/drawingml/2006/table">
            <a:tbl>
              <a:tblPr firstRow="1" firstCol="1" bandRow="1"/>
              <a:tblGrid>
                <a:gridCol w="2546942">
                  <a:extLst>
                    <a:ext uri="{9D8B030D-6E8A-4147-A177-3AD203B41FA5}">
                      <a16:colId xmlns:a16="http://schemas.microsoft.com/office/drawing/2014/main" val="1463900563"/>
                    </a:ext>
                  </a:extLst>
                </a:gridCol>
                <a:gridCol w="3458817">
                  <a:extLst>
                    <a:ext uri="{9D8B030D-6E8A-4147-A177-3AD203B41FA5}">
                      <a16:colId xmlns:a16="http://schemas.microsoft.com/office/drawing/2014/main" val="45763209"/>
                    </a:ext>
                  </a:extLst>
                </a:gridCol>
                <a:gridCol w="2239618">
                  <a:extLst>
                    <a:ext uri="{9D8B030D-6E8A-4147-A177-3AD203B41FA5}">
                      <a16:colId xmlns:a16="http://schemas.microsoft.com/office/drawing/2014/main" val="607427478"/>
                    </a:ext>
                  </a:extLst>
                </a:gridCol>
              </a:tblGrid>
              <a:tr h="28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54283"/>
                  </a:ext>
                </a:extLst>
              </a:tr>
              <a:tr h="656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Welcome and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 Whitelaw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Abigail Gilbert - ERSA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3.30 pm (10 mins)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450091"/>
                  </a:ext>
                </a:extLst>
              </a:tr>
              <a:tr h="792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Storyy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Gp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Barefoot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Brad Clapson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Arran Bayle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3.40pm (15 mins)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145947"/>
                  </a:ext>
                </a:extLst>
              </a:tr>
              <a:tr h="740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Hubs update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BREATHE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Chris </a:t>
                      </a:r>
                      <a:r>
                        <a:rPr lang="en-GB" sz="16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Caughey</a:t>
                      </a:r>
                      <a:endParaRPr lang="en-GB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3.55pm (15 mins)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052282"/>
                  </a:ext>
                </a:extLst>
              </a:tr>
              <a:tr h="740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Get Berkshire Active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600" b="0" i="0" u="none" strike="noStrike" cap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Ryan Gordon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1" i="0" u="none" strike="noStrike" cap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4.10 pm (15 mins)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279640"/>
                  </a:ext>
                </a:extLst>
              </a:tr>
              <a:tr h="518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Nudge 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Ben White – Cancelled = PEAR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4.25 pm (5 mins)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100"/>
                  </a:ext>
                </a:extLst>
              </a:tr>
              <a:tr h="231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Boxing Evolution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Matt Flavell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4.30 pm (5mins)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675222"/>
                  </a:ext>
                </a:extLst>
              </a:tr>
              <a:tr h="231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Questions and Feedback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5470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FE8669-8E7B-DA40-186F-DB34AB54E4ED}"/>
              </a:ext>
            </a:extLst>
          </p:cNvPr>
          <p:cNvSpPr txBox="1"/>
          <p:nvPr/>
        </p:nvSpPr>
        <p:spPr>
          <a:xfrm>
            <a:off x="411232" y="5966503"/>
            <a:ext cx="2838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https://www.leadershipupdate-rbwm.co.uk/semh-service/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4D321-2ADF-6825-49E9-0BCA7B3BF2F8}"/>
              </a:ext>
            </a:extLst>
          </p:cNvPr>
          <p:cNvSpPr txBox="1"/>
          <p:nvPr/>
        </p:nvSpPr>
        <p:spPr>
          <a:xfrm>
            <a:off x="6305550" y="5858781"/>
            <a:ext cx="28384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https://www.leadershipupdate-rbwm.co.uk/information-for-all-schools/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2FF91-9BCD-6595-51B5-891EC2F16218}"/>
              </a:ext>
            </a:extLst>
          </p:cNvPr>
          <p:cNvSpPr txBox="1"/>
          <p:nvPr/>
        </p:nvSpPr>
        <p:spPr>
          <a:xfrm>
            <a:off x="4412974" y="188843"/>
            <a:ext cx="370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SEMH Intervention Service – </a:t>
            </a:r>
          </a:p>
          <a:p>
            <a:r>
              <a:rPr lang="en-GB" dirty="0">
                <a:hlinkClick r:id="rId5"/>
              </a:rPr>
              <a:t>Schools Consultation Form</a:t>
            </a: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759BCF-4BD8-8D7B-872D-4F4B6CB08CB1}"/>
              </a:ext>
            </a:extLst>
          </p:cNvPr>
          <p:cNvSpPr txBox="1"/>
          <p:nvPr/>
        </p:nvSpPr>
        <p:spPr>
          <a:xfrm>
            <a:off x="4572000" y="39021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0"/>
              </a:spcAft>
            </a:pPr>
            <a:r>
              <a:rPr lang="en-GB" sz="2800" b="1" i="0" u="none" strike="noStrike">
                <a:solidFill>
                  <a:srgbClr val="47434F"/>
                </a:solidFill>
                <a:effectLst/>
                <a:highlight>
                  <a:srgbClr val="C0504D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Transitions </a:t>
            </a:r>
            <a:endParaRPr lang="en-GB" sz="28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5901B-FD28-6EA0-7D25-C0826C20A2AE}"/>
              </a:ext>
            </a:extLst>
          </p:cNvPr>
          <p:cNvSpPr txBox="1"/>
          <p:nvPr/>
        </p:nvSpPr>
        <p:spPr>
          <a:xfrm>
            <a:off x="2905432" y="1840103"/>
            <a:ext cx="4572000" cy="3177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2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initial referrals received </a:t>
            </a:r>
            <a:b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800" b="0" i="0" u="none" strike="noStrike" dirty="0">
              <a:solidFill>
                <a:srgbClr val="47434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schools referred + EHE/Alternate Provision</a:t>
            </a:r>
            <a:b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800" b="0" i="0" u="none" strike="noStrike" dirty="0">
              <a:solidFill>
                <a:srgbClr val="47434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Successful referrals will be confirmed in the next 1-2 weeks</a:t>
            </a:r>
            <a:b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800" b="0" i="0" u="none" strike="noStrike" dirty="0">
              <a:solidFill>
                <a:srgbClr val="47434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need compared to last year </a:t>
            </a:r>
            <a:b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800" b="0" i="0" u="none" strike="noStrike" dirty="0">
              <a:solidFill>
                <a:srgbClr val="47434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 fontAlgn="base">
              <a:spcBef>
                <a:spcPts val="2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Exploring two groups based on numbers</a:t>
            </a:r>
          </a:p>
        </p:txBody>
      </p:sp>
    </p:spTree>
    <p:extLst>
      <p:ext uri="{BB962C8B-B14F-4D97-AF65-F5344CB8AC3E}">
        <p14:creationId xmlns:p14="http://schemas.microsoft.com/office/powerpoint/2010/main" val="28678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8D34AE-7B4E-05E1-0EF6-967B18F27CDA}"/>
              </a:ext>
            </a:extLst>
          </p:cNvPr>
          <p:cNvSpPr txBox="1"/>
          <p:nvPr/>
        </p:nvSpPr>
        <p:spPr>
          <a:xfrm>
            <a:off x="4454013" y="3754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47434F"/>
                </a:solidFill>
                <a:effectLst/>
                <a:highlight>
                  <a:srgbClr val="4F81BD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Parenting Programmes</a:t>
            </a:r>
            <a:endParaRPr lang="en-GB" sz="28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04799-5D3B-DD7A-1D46-BE0558D791A7}"/>
              </a:ext>
            </a:extLst>
          </p:cNvPr>
          <p:cNvSpPr txBox="1"/>
          <p:nvPr/>
        </p:nvSpPr>
        <p:spPr>
          <a:xfrm>
            <a:off x="2964426" y="1648388"/>
            <a:ext cx="5751871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2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Triple P - Group/1-1/Online</a:t>
            </a:r>
            <a:endParaRPr lang="en-GB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spcBef>
                <a:spcPts val="2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Incredible Years </a:t>
            </a:r>
            <a:endParaRPr lang="en-GB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spcBef>
                <a:spcPts val="2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endParaRPr lang="en-GB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spcBef>
                <a:spcPts val="2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BAME: Stress Management and Family Links</a:t>
            </a:r>
            <a:endParaRPr lang="en-GB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spcBef>
                <a:spcPts val="280"/>
              </a:spcBef>
              <a:spcAft>
                <a:spcPts val="0"/>
              </a:spcAft>
            </a:pPr>
            <a:br>
              <a:rPr lang="en-GB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Baby Massage</a:t>
            </a:r>
            <a:endParaRPr lang="en-GB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spcBef>
                <a:spcPts val="28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4743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Freedom</a:t>
            </a:r>
            <a:endParaRPr lang="en-GB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spcBef>
                <a:spcPts val="280"/>
              </a:spcBef>
              <a:spcAft>
                <a:spcPts val="0"/>
              </a:spcAft>
            </a:pPr>
            <a:br>
              <a:rPr lang="en-GB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23344-F288-0D59-A495-BD6FD44101D4}"/>
              </a:ext>
            </a:extLst>
          </p:cNvPr>
          <p:cNvSpPr txBox="1"/>
          <p:nvPr/>
        </p:nvSpPr>
        <p:spPr>
          <a:xfrm>
            <a:off x="530942" y="5029584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0" i="0" u="sng" strike="noStrike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https://rbwm.afcinfo.org.uk/pages/community-information/information-and-advice/family-hub-service/support-for-parents/group-programmes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290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5A3149CD-C111-4AAD-AE84-FA487797EA78}"/>
              </a:ext>
            </a:extLst>
          </p:cNvPr>
          <p:cNvSpPr txBox="1">
            <a:spLocks/>
          </p:cNvSpPr>
          <p:nvPr/>
        </p:nvSpPr>
        <p:spPr>
          <a:xfrm>
            <a:off x="342900" y="29606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chemeClr val="lt1"/>
              </a:buClr>
              <a:buSzPts val="4400"/>
            </a:pP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Berkshire Active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lt1"/>
              </a:buClr>
              <a:buSzPts val="4400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400" b="1" i="0" u="none" strike="noStrike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Ryan Gordon</a:t>
            </a:r>
          </a:p>
          <a:p>
            <a:pPr>
              <a:buClr>
                <a:schemeClr val="lt1"/>
              </a:buClr>
              <a:buSzPts val="4400"/>
            </a:pP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168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701087" y="-2254039"/>
            <a:ext cx="5875032" cy="586600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flipV="1">
            <a:off x="157799" y="3611969"/>
            <a:ext cx="3536087" cy="10009"/>
          </a:xfrm>
          <a:prstGeom prst="line">
            <a:avLst/>
          </a:prstGeom>
          <a:ln w="47625" cap="flat">
            <a:solidFill>
              <a:srgbClr val="772B9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457200">
              <a:buClrTx/>
            </a:pPr>
            <a:endParaRPr lang="en-GB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A group of men playing basketball&#10;&#10;Description automatically generated">
            <a:extLst>
              <a:ext uri="{FF2B5EF4-FFF2-40B4-BE49-F238E27FC236}">
                <a16:creationId xmlns:a16="http://schemas.microsoft.com/office/drawing/2014/main" id="{430E01A5-6FFF-AA6B-CAB0-5749DED51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26" y="857250"/>
            <a:ext cx="4180758" cy="34957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798" y="928037"/>
            <a:ext cx="1463295" cy="119652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7798" y="2197832"/>
            <a:ext cx="4036831" cy="1974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5381"/>
              </a:lnSpc>
              <a:buClrTx/>
            </a:pPr>
            <a:r>
              <a:rPr lang="en-US" sz="2400" kern="100" spc="-191" dirty="0">
                <a:solidFill>
                  <a:srgbClr val="772B92"/>
                </a:solidFill>
                <a:latin typeface="Intro Rust"/>
                <a:ea typeface="+mn-ea"/>
                <a:cs typeface="+mn-cs"/>
              </a:rPr>
              <a:t>RBWM Targeted Community Sports Referral Programme </a:t>
            </a:r>
          </a:p>
          <a:p>
            <a:pPr defTabSz="457200">
              <a:lnSpc>
                <a:spcPts val="5381"/>
              </a:lnSpc>
              <a:buClrTx/>
            </a:pPr>
            <a:endParaRPr lang="en-US" sz="2400" kern="1200" spc="-191" dirty="0">
              <a:solidFill>
                <a:srgbClr val="772B92"/>
              </a:solidFill>
              <a:latin typeface="Intro Rust"/>
              <a:ea typeface="+mn-ea"/>
              <a:cs typeface="+mn-cs"/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100BA4B2-59ED-267E-4C4A-1AF34A0ECACF}"/>
              </a:ext>
            </a:extLst>
          </p:cNvPr>
          <p:cNvGrpSpPr/>
          <p:nvPr/>
        </p:nvGrpSpPr>
        <p:grpSpPr>
          <a:xfrm>
            <a:off x="3980582" y="2622899"/>
            <a:ext cx="990644" cy="1009394"/>
            <a:chOff x="1813" y="0"/>
            <a:chExt cx="809173" cy="812800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6A95EB1-7AE8-2911-1895-596AFF2EC7A0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E6C2C"/>
            </a:solidFill>
          </p:spPr>
          <p:txBody>
            <a:bodyPr/>
            <a:lstStyle/>
            <a:p>
              <a:pPr defTabSz="457200">
                <a:buClrTx/>
              </a:pPr>
              <a:endParaRPr lang="en-GB"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8413B2BA-F38C-D465-0A2D-340035BB6222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750"/>
                </a:lnSpc>
                <a:buClrTx/>
                <a:defRPr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2BA8032-E86E-4889-8C45-7397C49D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581" b="-366"/>
          <a:stretch/>
        </p:blipFill>
        <p:spPr>
          <a:xfrm rot="5400000">
            <a:off x="3890964" y="-3100387"/>
            <a:ext cx="1363569" cy="9258306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D7CD31-16A5-475A-A59C-113C68900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52" y="5140863"/>
            <a:ext cx="1021854" cy="8588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B8F700-DACE-6BEC-3A8F-3C33E5C64199}"/>
              </a:ext>
            </a:extLst>
          </p:cNvPr>
          <p:cNvSpPr txBox="1">
            <a:spLocks/>
          </p:cNvSpPr>
          <p:nvPr/>
        </p:nvSpPr>
        <p:spPr>
          <a:xfrm>
            <a:off x="516231" y="847121"/>
            <a:ext cx="7232717" cy="1132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endParaRPr lang="en-US" sz="2200" b="1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61E6B9-9353-CAB8-A38C-3B983E9D87CD}"/>
              </a:ext>
            </a:extLst>
          </p:cNvPr>
          <p:cNvSpPr txBox="1">
            <a:spLocks/>
          </p:cNvSpPr>
          <p:nvPr/>
        </p:nvSpPr>
        <p:spPr>
          <a:xfrm>
            <a:off x="592431" y="923321"/>
            <a:ext cx="7232717" cy="1132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b="1">
                <a:solidFill>
                  <a:srgbClr val="FFFFFF"/>
                </a:solidFill>
                <a:latin typeface="Calibri Light" panose="020F0302020204030204"/>
                <a:ea typeface="+mj-lt"/>
                <a:cs typeface="Calibri Light" panose="020F0302020204030204"/>
              </a:rPr>
              <a:t>Overview of the Programme</a:t>
            </a:r>
            <a:endParaRPr lang="en-US" sz="2200" b="1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E497E-3D3E-6A33-2ADF-2CEE9B844FDA}"/>
              </a:ext>
            </a:extLst>
          </p:cNvPr>
          <p:cNvSpPr txBox="1"/>
          <p:nvPr/>
        </p:nvSpPr>
        <p:spPr>
          <a:xfrm>
            <a:off x="197427" y="2198698"/>
            <a:ext cx="8242588" cy="3862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buClrTx/>
            </a:pPr>
            <a:r>
              <a:rPr lang="en-US" sz="20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Programme Aim</a:t>
            </a:r>
          </a:p>
          <a:p>
            <a:pPr marL="360000" indent="-142875" defTabSz="457200">
              <a:buClrTx/>
              <a:buFont typeface="Arial"/>
              <a:buChar char="•"/>
            </a:pP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Supporting young people showing at ‘risk behaviors’ to access opportunities in sport and physical activity to create more pro-social outcomes </a:t>
            </a:r>
          </a:p>
          <a:p>
            <a:pPr marL="217125" defTabSz="457200">
              <a:buClrTx/>
            </a:pPr>
            <a:endParaRPr lang="en-US" sz="1600" kern="1200" dirty="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algn="ctr" defTabSz="457200">
              <a:buClrTx/>
            </a:pPr>
            <a:r>
              <a:rPr lang="en-US" sz="20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How </a:t>
            </a:r>
          </a:p>
          <a:p>
            <a:pPr marL="450000" indent="-228600" defTabSz="457200">
              <a:buClr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Supporting and placing (covering the cost) </a:t>
            </a:r>
            <a:r>
              <a:rPr lang="en-US" sz="16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vulnerable</a:t>
            </a: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 young people and those </a:t>
            </a:r>
            <a:r>
              <a:rPr lang="en-US" sz="16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at risk </a:t>
            </a: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of violence/exploitation in community sporting activity </a:t>
            </a:r>
          </a:p>
          <a:p>
            <a:pPr marL="450000" indent="-228600" defTabSz="457200">
              <a:buClr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Partnering with </a:t>
            </a:r>
            <a:r>
              <a:rPr lang="en-US" sz="16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experienced</a:t>
            </a: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 community sports clubs to put the young person at the </a:t>
            </a:r>
            <a:r>
              <a:rPr lang="en-US" sz="16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heart</a:t>
            </a: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 of this project, promoting </a:t>
            </a:r>
            <a:r>
              <a:rPr lang="en-US" sz="16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positive</a:t>
            </a: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 behaviors through being inclusive, participatory and </a:t>
            </a:r>
            <a:r>
              <a:rPr lang="en-US" sz="16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trauma informed</a:t>
            </a: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  </a:t>
            </a:r>
          </a:p>
          <a:p>
            <a:pPr marL="450000" indent="-228600" defTabSz="457200">
              <a:buClr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Link up referral partners with </a:t>
            </a:r>
            <a:r>
              <a:rPr lang="en-US" sz="16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sport</a:t>
            </a: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, so sport becomes part of their ‘toolkit’  </a:t>
            </a:r>
          </a:p>
          <a:p>
            <a:pPr marL="450000" indent="-228600" defTabSz="457200">
              <a:buClr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Supporting the community sport providers to deliver evidence-based interventions </a:t>
            </a:r>
          </a:p>
          <a:p>
            <a:pPr marL="450000" indent="-228600" defTabSz="457200">
              <a:buClr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Provide front line support to build capacity, </a:t>
            </a:r>
            <a:r>
              <a:rPr lang="en-US" sz="16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capability </a:t>
            </a:r>
            <a:r>
              <a:rPr lang="en-US" sz="16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and sustainability within community sport</a:t>
            </a:r>
          </a:p>
          <a:p>
            <a:pPr marL="141605" indent="-142875" defTabSz="457200">
              <a:buClrTx/>
              <a:buFont typeface="Arial"/>
              <a:buChar char="•"/>
            </a:pPr>
            <a:endParaRPr lang="en-US" sz="1600" kern="1200" dirty="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15CDB43F-248C-6F58-00D6-AEFA39E0130B}"/>
              </a:ext>
            </a:extLst>
          </p:cNvPr>
          <p:cNvGrpSpPr/>
          <p:nvPr/>
        </p:nvGrpSpPr>
        <p:grpSpPr>
          <a:xfrm>
            <a:off x="48397" y="1166553"/>
            <a:ext cx="544034" cy="571342"/>
            <a:chOff x="76200" y="9525"/>
            <a:chExt cx="856576" cy="911513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4ABBAAF-65A6-2C34-2084-B897FACAC24A}"/>
                </a:ext>
              </a:extLst>
            </p:cNvPr>
            <p:cNvSpPr/>
            <p:nvPr/>
          </p:nvSpPr>
          <p:spPr>
            <a:xfrm>
              <a:off x="123603" y="108238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2B92"/>
            </a:solidFill>
          </p:spPr>
          <p:txBody>
            <a:bodyPr/>
            <a:lstStyle/>
            <a:p>
              <a:pPr defTabSz="457200">
                <a:buClrTx/>
              </a:pPr>
              <a:endParaRPr lang="en-GB" sz="900" kern="1200">
                <a:solidFill>
                  <a:srgbClr val="660066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BAF3B006-8F6C-3710-5A47-734536C6B72F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750"/>
                </a:lnSpc>
                <a:buClrTx/>
                <a:defRPr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21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2BA8032-E86E-4889-8C45-7397C49D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581" b="-366"/>
          <a:stretch/>
        </p:blipFill>
        <p:spPr>
          <a:xfrm rot="5400000">
            <a:off x="3833063" y="-3090118"/>
            <a:ext cx="1363569" cy="92583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642" y="828312"/>
            <a:ext cx="7232717" cy="1132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b="1">
                <a:solidFill>
                  <a:srgbClr val="FFFFFF"/>
                </a:solidFill>
                <a:latin typeface="Calibri Light" panose="020F0302020204030204"/>
                <a:ea typeface="+mj-lt"/>
                <a:cs typeface="Calibri Light" panose="020F0302020204030204"/>
              </a:rPr>
              <a:t>Who for and what sports: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531E3-A1B2-0DB6-5560-B56761E338EB}"/>
              </a:ext>
            </a:extLst>
          </p:cNvPr>
          <p:cNvSpPr txBox="1"/>
          <p:nvPr/>
        </p:nvSpPr>
        <p:spPr>
          <a:xfrm>
            <a:off x="450706" y="2344194"/>
            <a:ext cx="8242588" cy="37087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buClrTx/>
            </a:pPr>
            <a:r>
              <a:rPr lang="en-US" sz="18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Who is eligible to access the project?</a:t>
            </a:r>
          </a:p>
          <a:p>
            <a:pPr defTabSz="457200">
              <a:lnSpc>
                <a:spcPct val="150000"/>
              </a:lnSpc>
              <a:buClrTx/>
            </a:pPr>
            <a:r>
              <a:rPr lang="en-US" sz="12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Young people aged 10-24yrs old, that are experiencing at least one of the following: </a:t>
            </a:r>
          </a:p>
          <a:p>
            <a:pPr marL="180000" indent="-257175" defTabSz="457200">
              <a:buClrTx/>
              <a:buFont typeface="+mj-lt"/>
              <a:buAutoNum type="arabicPeriod"/>
            </a:pPr>
            <a:r>
              <a:rPr lang="en-US" sz="9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At risk of exclusion from school or college </a:t>
            </a:r>
          </a:p>
          <a:p>
            <a:pPr marL="180000" indent="-257175" defTabSz="457200">
              <a:buClrTx/>
              <a:buFont typeface="+mj-lt"/>
              <a:buAutoNum type="arabicPeriod"/>
            </a:pPr>
            <a:r>
              <a:rPr lang="en-US" sz="9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Skipping or missing school (Emotional based school avoidance) </a:t>
            </a:r>
          </a:p>
          <a:p>
            <a:pPr marL="180000" indent="-257175" defTabSz="457200">
              <a:buClrTx/>
              <a:buFont typeface="+mj-lt"/>
              <a:buAutoNum type="arabicPeriod"/>
            </a:pPr>
            <a:r>
              <a:rPr lang="en-US" sz="9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Involved in anti-social behavior </a:t>
            </a:r>
          </a:p>
          <a:p>
            <a:pPr marL="180000" indent="-257175" defTabSz="457200">
              <a:buClrTx/>
              <a:buFont typeface="+mj-lt"/>
              <a:buAutoNum type="arabicPeriod"/>
            </a:pPr>
            <a:r>
              <a:rPr lang="en-US" sz="9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Involved or known by the police </a:t>
            </a:r>
          </a:p>
          <a:p>
            <a:pPr marL="180000" indent="-257175" defTabSz="457200">
              <a:buClrTx/>
              <a:buFont typeface="+mj-lt"/>
              <a:buAutoNum type="arabicPeriod"/>
            </a:pPr>
            <a:r>
              <a:rPr lang="en-US" sz="9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At risk of gang related involvement or exploitation </a:t>
            </a:r>
          </a:p>
          <a:p>
            <a:pPr marL="180000" indent="-257175" defTabSz="457200">
              <a:buClrTx/>
              <a:buFont typeface="+mj-lt"/>
              <a:buAutoNum type="arabicPeriod"/>
            </a:pPr>
            <a:r>
              <a:rPr lang="en-US" sz="9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Attended A&amp;E due to violence or risk-taking behavior </a:t>
            </a:r>
          </a:p>
          <a:p>
            <a:pPr marL="180000" indent="-257175" defTabSz="457200">
              <a:buClrTx/>
              <a:buFont typeface="+mj-lt"/>
              <a:buAutoNum type="arabicPeriod"/>
            </a:pPr>
            <a:r>
              <a:rPr lang="en-US" sz="9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Caught carrying a knife or weapon </a:t>
            </a:r>
          </a:p>
          <a:p>
            <a:pPr marL="180000" indent="-257175" defTabSz="457200">
              <a:buClrTx/>
              <a:buFont typeface="+mj-lt"/>
              <a:buAutoNum type="arabicPeriod"/>
            </a:pPr>
            <a:r>
              <a:rPr lang="en-US" sz="900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Involved in substance misuse </a:t>
            </a:r>
          </a:p>
          <a:p>
            <a:pPr marL="990000" indent="-142875" defTabSz="457200">
              <a:buClrTx/>
              <a:buFont typeface="Arial"/>
              <a:buChar char="•"/>
            </a:pPr>
            <a:endParaRPr lang="en-US" sz="1600" kern="1200" dirty="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marL="217125" algn="ctr" defTabSz="457200">
              <a:buClrTx/>
            </a:pPr>
            <a:r>
              <a:rPr lang="en-US" sz="18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Sports we have involved so far: </a:t>
            </a:r>
            <a:r>
              <a:rPr lang="en-US" sz="900" b="1" kern="1200" dirty="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the list is growing</a:t>
            </a:r>
            <a:endParaRPr lang="en-US" sz="2000" b="1" kern="1200" dirty="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marL="360000" indent="-142875" defTabSz="457200">
              <a:buClrTx/>
              <a:buFont typeface="Arial"/>
              <a:buChar char="•"/>
            </a:pPr>
            <a:endParaRPr lang="en-US" sz="1600" kern="1200" dirty="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marL="990000" indent="-142875" defTabSz="457200">
              <a:buClrTx/>
              <a:buFont typeface="Arial"/>
              <a:buChar char="•"/>
            </a:pPr>
            <a:endParaRPr lang="en-US" sz="1600" kern="1200" dirty="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marL="990000" indent="-142875" defTabSz="457200">
              <a:buClrTx/>
              <a:buFont typeface="Arial"/>
              <a:buChar char="•"/>
            </a:pPr>
            <a:endParaRPr lang="en-US" sz="1600" kern="1200" dirty="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marL="685800" indent="-142875" defTabSz="457200">
              <a:buClrTx/>
              <a:buFont typeface="Arial"/>
              <a:buChar char="•"/>
            </a:pPr>
            <a:endParaRPr lang="en-US" sz="1600" kern="1200" dirty="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marL="542925" defTabSz="457200">
              <a:buClrTx/>
            </a:pPr>
            <a:endParaRPr lang="en-US" sz="1600" kern="1200" dirty="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marL="141605" indent="-142875" defTabSz="457200">
              <a:buClrTx/>
              <a:buFont typeface="Arial"/>
              <a:buChar char="•"/>
            </a:pPr>
            <a:endParaRPr lang="en-US" sz="1600" kern="1200" dirty="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30998511-F27B-0784-A9CA-60C818C8C61C}"/>
              </a:ext>
            </a:extLst>
          </p:cNvPr>
          <p:cNvGrpSpPr/>
          <p:nvPr/>
        </p:nvGrpSpPr>
        <p:grpSpPr>
          <a:xfrm>
            <a:off x="244214" y="1108749"/>
            <a:ext cx="544034" cy="571342"/>
            <a:chOff x="76200" y="9525"/>
            <a:chExt cx="856576" cy="911513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B83037E3-E187-1E97-9D0D-734BFD22B961}"/>
                </a:ext>
              </a:extLst>
            </p:cNvPr>
            <p:cNvSpPr/>
            <p:nvPr/>
          </p:nvSpPr>
          <p:spPr>
            <a:xfrm>
              <a:off x="123603" y="108238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2B92"/>
            </a:solidFill>
          </p:spPr>
          <p:txBody>
            <a:bodyPr/>
            <a:lstStyle/>
            <a:p>
              <a:pPr defTabSz="457200">
                <a:buClrTx/>
              </a:pPr>
              <a:endParaRPr lang="en-GB" sz="900" kern="1200">
                <a:solidFill>
                  <a:srgbClr val="660066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5C657265-8B9A-1B97-DB6F-0CF609EC250F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750"/>
                </a:lnSpc>
                <a:buClrTx/>
                <a:defRPr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A4AAAD-9CBB-A516-F4AC-88AA66107911}"/>
              </a:ext>
            </a:extLst>
          </p:cNvPr>
          <p:cNvSpPr/>
          <p:nvPr/>
        </p:nvSpPr>
        <p:spPr>
          <a:xfrm>
            <a:off x="734539" y="5361805"/>
            <a:ext cx="1132449" cy="429065"/>
          </a:xfrm>
          <a:prstGeom prst="roundRect">
            <a:avLst/>
          </a:prstGeom>
          <a:solidFill>
            <a:srgbClr val="1A55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GB" sz="900" kern="1200">
                <a:solidFill>
                  <a:prstClr val="white"/>
                </a:solidFill>
                <a:latin typeface="Calibri" panose="020F0502020204030204"/>
              </a:rPr>
              <a:t>Coaching and Leadership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F25295-078C-8DF7-6BA4-8BE2E1FD2D3A}"/>
              </a:ext>
            </a:extLst>
          </p:cNvPr>
          <p:cNvSpPr/>
          <p:nvPr/>
        </p:nvSpPr>
        <p:spPr>
          <a:xfrm>
            <a:off x="7277013" y="5361805"/>
            <a:ext cx="1132449" cy="429065"/>
          </a:xfrm>
          <a:prstGeom prst="roundRect">
            <a:avLst/>
          </a:prstGeom>
          <a:solidFill>
            <a:srgbClr val="1A55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GB" sz="900" kern="1200">
                <a:solidFill>
                  <a:prstClr val="white"/>
                </a:solidFill>
                <a:latin typeface="Calibri" panose="020F0502020204030204"/>
              </a:rPr>
              <a:t>Mixed Martial Arts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2756DA-22E7-0944-45AE-67511A4BD574}"/>
              </a:ext>
            </a:extLst>
          </p:cNvPr>
          <p:cNvSpPr/>
          <p:nvPr/>
        </p:nvSpPr>
        <p:spPr>
          <a:xfrm>
            <a:off x="5691895" y="5361805"/>
            <a:ext cx="1132449" cy="429065"/>
          </a:xfrm>
          <a:prstGeom prst="roundRect">
            <a:avLst/>
          </a:prstGeom>
          <a:solidFill>
            <a:srgbClr val="1A55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GB" sz="900" kern="1200">
                <a:solidFill>
                  <a:prstClr val="white"/>
                </a:solidFill>
                <a:latin typeface="Calibri" panose="020F0502020204030204"/>
              </a:rPr>
              <a:t>Cricket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7C5E08-1D52-FD43-3C90-CB3422263A78}"/>
              </a:ext>
            </a:extLst>
          </p:cNvPr>
          <p:cNvSpPr/>
          <p:nvPr/>
        </p:nvSpPr>
        <p:spPr>
          <a:xfrm>
            <a:off x="5691895" y="4610211"/>
            <a:ext cx="1132449" cy="429065"/>
          </a:xfrm>
          <a:prstGeom prst="roundRect">
            <a:avLst/>
          </a:prstGeom>
          <a:solidFill>
            <a:srgbClr val="1A55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GB" sz="900" kern="1200">
                <a:solidFill>
                  <a:prstClr val="white"/>
                </a:solidFill>
                <a:latin typeface="Calibri" panose="020F0502020204030204"/>
              </a:rPr>
              <a:t>Gym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3DCDCF4-A53D-E491-DD29-F22A5666B33D}"/>
              </a:ext>
            </a:extLst>
          </p:cNvPr>
          <p:cNvSpPr/>
          <p:nvPr/>
        </p:nvSpPr>
        <p:spPr>
          <a:xfrm>
            <a:off x="2458050" y="5361805"/>
            <a:ext cx="1132449" cy="429065"/>
          </a:xfrm>
          <a:prstGeom prst="roundRect">
            <a:avLst/>
          </a:prstGeom>
          <a:solidFill>
            <a:srgbClr val="1A55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GB" sz="900" kern="1200">
                <a:solidFill>
                  <a:prstClr val="white"/>
                </a:solidFill>
                <a:latin typeface="Calibri" panose="020F0502020204030204"/>
              </a:rPr>
              <a:t>Olympic Wrestling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C61206-B0A8-112B-3933-9977137C3B45}"/>
              </a:ext>
            </a:extLst>
          </p:cNvPr>
          <p:cNvSpPr/>
          <p:nvPr/>
        </p:nvSpPr>
        <p:spPr>
          <a:xfrm>
            <a:off x="4106777" y="5361805"/>
            <a:ext cx="1132449" cy="429065"/>
          </a:xfrm>
          <a:prstGeom prst="roundRect">
            <a:avLst/>
          </a:prstGeom>
          <a:solidFill>
            <a:srgbClr val="1A55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GB" sz="900" kern="1200">
                <a:solidFill>
                  <a:prstClr val="white"/>
                </a:solidFill>
                <a:latin typeface="Calibri" panose="020F0502020204030204"/>
              </a:rPr>
              <a:t>Softball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0EE8C0-91B4-3C58-7CCA-85471A6D8082}"/>
              </a:ext>
            </a:extLst>
          </p:cNvPr>
          <p:cNvSpPr/>
          <p:nvPr/>
        </p:nvSpPr>
        <p:spPr>
          <a:xfrm>
            <a:off x="734539" y="4610212"/>
            <a:ext cx="1132449" cy="429065"/>
          </a:xfrm>
          <a:prstGeom prst="roundRect">
            <a:avLst/>
          </a:prstGeom>
          <a:solidFill>
            <a:srgbClr val="1A55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GB" sz="900" kern="1200">
                <a:solidFill>
                  <a:prstClr val="white"/>
                </a:solidFill>
                <a:latin typeface="Calibri" panose="020F0502020204030204"/>
              </a:rPr>
              <a:t>Boxing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2892359-19CC-ADA7-5330-AECBE13E6EC9}"/>
              </a:ext>
            </a:extLst>
          </p:cNvPr>
          <p:cNvSpPr/>
          <p:nvPr/>
        </p:nvSpPr>
        <p:spPr>
          <a:xfrm>
            <a:off x="4074972" y="4610211"/>
            <a:ext cx="1132449" cy="429065"/>
          </a:xfrm>
          <a:prstGeom prst="roundRect">
            <a:avLst/>
          </a:prstGeom>
          <a:solidFill>
            <a:srgbClr val="1A55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GB" sz="900" kern="1200">
                <a:solidFill>
                  <a:prstClr val="white"/>
                </a:solidFill>
                <a:latin typeface="Calibri" panose="020F0502020204030204"/>
              </a:rPr>
              <a:t>Basketball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398ED50-6726-5F92-14E9-549DBCD5A08F}"/>
              </a:ext>
            </a:extLst>
          </p:cNvPr>
          <p:cNvSpPr/>
          <p:nvPr/>
        </p:nvSpPr>
        <p:spPr>
          <a:xfrm>
            <a:off x="2458050" y="4610211"/>
            <a:ext cx="1132449" cy="429065"/>
          </a:xfrm>
          <a:prstGeom prst="roundRect">
            <a:avLst/>
          </a:prstGeom>
          <a:solidFill>
            <a:srgbClr val="1A55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GB" sz="900" kern="1200">
                <a:solidFill>
                  <a:prstClr val="white"/>
                </a:solidFill>
                <a:latin typeface="Calibri" panose="020F0502020204030204"/>
              </a:rPr>
              <a:t>Football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53B6A9-68C0-9B1D-C9A2-4B2D841CBC57}"/>
              </a:ext>
            </a:extLst>
          </p:cNvPr>
          <p:cNvSpPr/>
          <p:nvPr/>
        </p:nvSpPr>
        <p:spPr>
          <a:xfrm>
            <a:off x="7277013" y="4610211"/>
            <a:ext cx="1132449" cy="429065"/>
          </a:xfrm>
          <a:prstGeom prst="roundRect">
            <a:avLst/>
          </a:prstGeom>
          <a:solidFill>
            <a:srgbClr val="1A55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GB" sz="900" kern="1200">
                <a:solidFill>
                  <a:prstClr val="white"/>
                </a:solidFill>
                <a:latin typeface="Calibri" panose="020F0502020204030204"/>
              </a:rPr>
              <a:t>Rugby</a:t>
            </a:r>
          </a:p>
        </p:txBody>
      </p:sp>
    </p:spTree>
    <p:extLst>
      <p:ext uri="{BB962C8B-B14F-4D97-AF65-F5344CB8AC3E}">
        <p14:creationId xmlns:p14="http://schemas.microsoft.com/office/powerpoint/2010/main" val="4003093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D781C-060C-BAAD-4B52-18AE2807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AEEA6AE-2BCA-CFE0-509B-E4D6B1441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581" b="-366"/>
          <a:stretch/>
        </p:blipFill>
        <p:spPr>
          <a:xfrm rot="5400000">
            <a:off x="3862385" y="-3060794"/>
            <a:ext cx="1363569" cy="91996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FFB6348-8D38-8B6D-7D24-F8BD8B5A31C0}"/>
              </a:ext>
            </a:extLst>
          </p:cNvPr>
          <p:cNvSpPr txBox="1">
            <a:spLocks/>
          </p:cNvSpPr>
          <p:nvPr/>
        </p:nvSpPr>
        <p:spPr>
          <a:xfrm>
            <a:off x="955642" y="828312"/>
            <a:ext cx="7232717" cy="1132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b="1" dirty="0">
                <a:solidFill>
                  <a:srgbClr val="FFFFFF"/>
                </a:solidFill>
                <a:latin typeface="Calibri Light" panose="020F0302020204030204"/>
                <a:ea typeface="+mj-lt"/>
                <a:cs typeface="Calibri Light" panose="020F0302020204030204"/>
              </a:rPr>
              <a:t>Referral Timeline: 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C9A14E8-E63D-CEE4-1412-587F19CCD8DF}"/>
              </a:ext>
            </a:extLst>
          </p:cNvPr>
          <p:cNvGrpSpPr/>
          <p:nvPr/>
        </p:nvGrpSpPr>
        <p:grpSpPr>
          <a:xfrm>
            <a:off x="244214" y="1108749"/>
            <a:ext cx="544034" cy="571342"/>
            <a:chOff x="76200" y="9525"/>
            <a:chExt cx="856576" cy="911513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409CC5EA-8FCC-40C5-439C-150909CA5ECB}"/>
                </a:ext>
              </a:extLst>
            </p:cNvPr>
            <p:cNvSpPr/>
            <p:nvPr/>
          </p:nvSpPr>
          <p:spPr>
            <a:xfrm>
              <a:off x="123603" y="108238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2B92"/>
            </a:solidFill>
          </p:spPr>
          <p:txBody>
            <a:bodyPr/>
            <a:lstStyle/>
            <a:p>
              <a:pPr defTabSz="457200">
                <a:buClrTx/>
              </a:pPr>
              <a:endParaRPr lang="en-GB" sz="900" kern="1200">
                <a:solidFill>
                  <a:srgbClr val="660066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0263E127-D217-FE9F-4493-790742B2AF54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750"/>
                </a:lnSpc>
                <a:buClrTx/>
                <a:defRPr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CC7A71C-C066-8E22-A2A0-B19848BF9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43" y="2220820"/>
            <a:ext cx="6309928" cy="36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77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B78F7-2581-0726-0F97-6D8663A7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2A3E17F-AFF9-9F17-B40A-5EEAAE528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581" b="-366"/>
          <a:stretch/>
        </p:blipFill>
        <p:spPr>
          <a:xfrm rot="5400000">
            <a:off x="3833063" y="-3090118"/>
            <a:ext cx="1363569" cy="92583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8519139-F32D-9562-3F3C-F68C98FF5C90}"/>
              </a:ext>
            </a:extLst>
          </p:cNvPr>
          <p:cNvSpPr txBox="1">
            <a:spLocks/>
          </p:cNvSpPr>
          <p:nvPr/>
        </p:nvSpPr>
        <p:spPr>
          <a:xfrm>
            <a:off x="955642" y="828312"/>
            <a:ext cx="7232717" cy="1132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b="1">
                <a:solidFill>
                  <a:srgbClr val="FFFFFF"/>
                </a:solidFill>
                <a:latin typeface="Calibri Light" panose="020F0302020204030204"/>
                <a:ea typeface="+mj-lt"/>
                <a:cs typeface="Calibri Light" panose="020F0302020204030204"/>
              </a:rPr>
              <a:t>How to refer?: 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8F5BA7F1-C640-4BB8-DCE9-D528CE4AEFAD}"/>
              </a:ext>
            </a:extLst>
          </p:cNvPr>
          <p:cNvGrpSpPr/>
          <p:nvPr/>
        </p:nvGrpSpPr>
        <p:grpSpPr>
          <a:xfrm>
            <a:off x="244214" y="1108749"/>
            <a:ext cx="544034" cy="571342"/>
            <a:chOff x="76200" y="9525"/>
            <a:chExt cx="856576" cy="911513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B9438FD-98F0-3197-BD09-F3E21EF4E13B}"/>
                </a:ext>
              </a:extLst>
            </p:cNvPr>
            <p:cNvSpPr/>
            <p:nvPr/>
          </p:nvSpPr>
          <p:spPr>
            <a:xfrm>
              <a:off x="123603" y="108238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2B92"/>
            </a:solidFill>
          </p:spPr>
          <p:txBody>
            <a:bodyPr/>
            <a:lstStyle/>
            <a:p>
              <a:pPr defTabSz="457200">
                <a:buClrTx/>
              </a:pPr>
              <a:endParaRPr lang="en-GB" sz="900" kern="1200">
                <a:solidFill>
                  <a:srgbClr val="660066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E94E8FAB-5F04-34D6-83F8-B3FA464B12DF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750"/>
                </a:lnSpc>
                <a:buClrTx/>
                <a:defRPr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8E3330-1BFD-99EE-9BB4-BE81A42F16A3}"/>
              </a:ext>
            </a:extLst>
          </p:cNvPr>
          <p:cNvSpPr txBox="1"/>
          <p:nvPr/>
        </p:nvSpPr>
        <p:spPr>
          <a:xfrm>
            <a:off x="244214" y="2167397"/>
            <a:ext cx="872394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en-US" sz="1600" b="1" kern="120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We are open to referrals now, so please share the programme info (will send out after this) and the referral process far and wide: </a:t>
            </a:r>
          </a:p>
          <a:p>
            <a:pPr algn="ctr" defTabSz="457200">
              <a:buClrTx/>
            </a:pPr>
            <a:endParaRPr lang="en-US" sz="1200" kern="120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algn="ctr" defTabSz="457200">
              <a:buClrTx/>
            </a:pPr>
            <a:r>
              <a:rPr lang="en-US" sz="1200" kern="120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Click on the link or scan the QR code which will take you to our referral form</a:t>
            </a:r>
          </a:p>
          <a:p>
            <a:pPr algn="ctr" defTabSz="457200">
              <a:buClrTx/>
            </a:pPr>
            <a:endParaRPr lang="en-US" sz="1200" kern="120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algn="ctr" defTabSz="457200">
              <a:buClrTx/>
            </a:pPr>
            <a:r>
              <a:rPr lang="en-US" b="1" kern="1200">
                <a:solidFill>
                  <a:srgbClr val="751493"/>
                </a:solidFill>
                <a:latin typeface="Calibri Light"/>
                <a:ea typeface="+mn-ea"/>
                <a:cs typeface="Calibri Light"/>
                <a:hlinkClick r:id="rId4"/>
              </a:rPr>
              <a:t>Targeted Sports Programme Referral Form </a:t>
            </a:r>
            <a:endParaRPr lang="en-US" b="1" kern="120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algn="ctr" defTabSz="457200">
              <a:buClrTx/>
            </a:pPr>
            <a:endParaRPr lang="en-US" sz="1600" b="1" kern="120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  <a:p>
            <a:pPr algn="ctr" defTabSz="457200">
              <a:buClrTx/>
            </a:pPr>
            <a:endParaRPr lang="en-US" sz="1600" b="1" kern="1200">
              <a:solidFill>
                <a:srgbClr val="751493"/>
              </a:solidFill>
              <a:latin typeface="Calibri Light"/>
              <a:ea typeface="+mn-ea"/>
              <a:cs typeface="Calibri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17B63-3025-8D6B-CAA8-DAE099451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401" y="3530967"/>
            <a:ext cx="2325566" cy="23255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FA9A94-BE94-8CA7-D7C9-0BCBB49DB60D}"/>
              </a:ext>
            </a:extLst>
          </p:cNvPr>
          <p:cNvSpPr txBox="1"/>
          <p:nvPr/>
        </p:nvSpPr>
        <p:spPr>
          <a:xfrm>
            <a:off x="5880295" y="5394867"/>
            <a:ext cx="30878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en-US" sz="900" kern="1200">
                <a:solidFill>
                  <a:srgbClr val="751493"/>
                </a:solidFill>
                <a:latin typeface="Calibri Light"/>
                <a:ea typeface="+mn-ea"/>
                <a:cs typeface="Calibri Light"/>
              </a:rPr>
              <a:t>Please encourage anyone who is filling out the form to put in as much detail as possible so we can process and work with the referral as quickly as possible…. </a:t>
            </a:r>
          </a:p>
        </p:txBody>
      </p:sp>
    </p:spTree>
    <p:extLst>
      <p:ext uri="{BB962C8B-B14F-4D97-AF65-F5344CB8AC3E}">
        <p14:creationId xmlns:p14="http://schemas.microsoft.com/office/powerpoint/2010/main" val="212567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5A3149CD-C111-4AAD-AE84-FA487797EA78}"/>
              </a:ext>
            </a:extLst>
          </p:cNvPr>
          <p:cNvSpPr txBox="1">
            <a:spLocks/>
          </p:cNvSpPr>
          <p:nvPr/>
        </p:nvSpPr>
        <p:spPr>
          <a:xfrm>
            <a:off x="342900" y="29606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chemeClr val="lt1"/>
              </a:buClr>
              <a:buSzPts val="4400"/>
            </a:pP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Nudge Education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lt1"/>
              </a:buClr>
              <a:buSzPts val="4400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400" b="1" i="0" u="none" strike="noStrike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Ben White</a:t>
            </a:r>
          </a:p>
          <a:p>
            <a:pPr>
              <a:buClr>
                <a:schemeClr val="lt1"/>
              </a:buClr>
              <a:buSzPts val="4400"/>
            </a:pP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https://nudgeeducation.co.uk/nudgeeducation.co.uk/services/tutoring-for-schools-ntp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731E0-0648-C445-8CDC-A5DDF1ED97B2}"/>
              </a:ext>
            </a:extLst>
          </p:cNvPr>
          <p:cNvSpPr txBox="1"/>
          <p:nvPr/>
        </p:nvSpPr>
        <p:spPr>
          <a:xfrm>
            <a:off x="3800724" y="159025"/>
            <a:ext cx="119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PEAR</a:t>
            </a:r>
            <a:endParaRPr lang="en-GB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0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E3CFE4-27B7-43B0-524F-ED9AE88A693D}"/>
              </a:ext>
            </a:extLst>
          </p:cNvPr>
          <p:cNvSpPr txBox="1"/>
          <p:nvPr/>
        </p:nvSpPr>
        <p:spPr>
          <a:xfrm>
            <a:off x="271669" y="799002"/>
            <a:ext cx="86006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Pupils Educationally At Risk (PEAR) panel is multi-agency. It provides support, advice and guidance to schools but also can agree to support the funding of a place at AP for a pupil at risk of non-attendance due to them being:</a:t>
            </a:r>
            <a:endParaRPr lang="en-GB" sz="1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medically vulnerable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 risk of permanent exclusion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are experiencing Emotionally Related School Avoidance.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also manages access to the following services</a:t>
            </a:r>
            <a:endParaRPr lang="en-GB" sz="1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SEMH Intervention Service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Anchor readiness hub</a:t>
            </a:r>
          </a:p>
          <a:p>
            <a:pPr algn="r" rtl="0">
              <a:spcBef>
                <a:spcPts val="1200"/>
              </a:spcBef>
              <a:spcAft>
                <a:spcPts val="0"/>
              </a:spcAft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PEAR Panel cannot financially support pupils who do not reside in RBWM or have an EHCP.</a:t>
            </a:r>
            <a:endParaRPr lang="en-GB" sz="1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process is intended for part-time, short term intervention, the result of which will see the pupil reintegrate back into school.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Leadership Update Website</a:t>
            </a:r>
            <a:endParaRPr lang="en-GB" sz="1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Requests are triaged by:</a:t>
            </a:r>
            <a:endParaRPr lang="en-GB" sz="1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SEMH/ERSA - </a:t>
            </a:r>
            <a:r>
              <a:rPr lang="en-GB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lasdair.whitelaw@achievingforchildren.org.uk</a:t>
            </a:r>
            <a:endParaRPr lang="en-GB" sz="11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Risk of PEX - </a:t>
            </a:r>
            <a:r>
              <a:rPr lang="en-GB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rosie.gossage@achievingforchildren.org.uk</a:t>
            </a:r>
            <a:endParaRPr lang="en-GB" sz="11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Medically vulnerable - </a:t>
            </a:r>
            <a:r>
              <a:rPr lang="en-GB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clare.raffaelli@achievingforchildren.org.uk</a:t>
            </a:r>
            <a:endParaRPr lang="en-GB" sz="11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Anchor - </a:t>
            </a:r>
            <a:r>
              <a:rPr lang="en-GB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amycrowle@eyfed.org.uk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GB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rachel.goymer@manorgreenschool.co.uk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GB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sarahcottle@eyfed.org.uk</a:t>
            </a:r>
            <a:endParaRPr lang="en-GB" sz="11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GB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the request form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completed and school will be invited to panel.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ECE87-075F-2F27-0A3C-D0E778026F51}"/>
              </a:ext>
            </a:extLst>
          </p:cNvPr>
          <p:cNvSpPr txBox="1"/>
          <p:nvPr/>
        </p:nvSpPr>
        <p:spPr>
          <a:xfrm>
            <a:off x="7195930" y="275782"/>
            <a:ext cx="103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PEAR</a:t>
            </a:r>
          </a:p>
        </p:txBody>
      </p:sp>
    </p:spTree>
    <p:extLst>
      <p:ext uri="{BB962C8B-B14F-4D97-AF65-F5344CB8AC3E}">
        <p14:creationId xmlns:p14="http://schemas.microsoft.com/office/powerpoint/2010/main" val="328434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g27c938ce799_0_243"/>
          <p:cNvCxnSpPr/>
          <p:nvPr/>
        </p:nvCxnSpPr>
        <p:spPr>
          <a:xfrm flipH="1">
            <a:off x="2352149" y="1915928"/>
            <a:ext cx="2219850" cy="499275"/>
          </a:xfrm>
          <a:prstGeom prst="bentConnector3">
            <a:avLst>
              <a:gd name="adj1" fmla="val 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" name="Google Shape;135;g27c938ce799_0_243"/>
          <p:cNvCxnSpPr/>
          <p:nvPr/>
        </p:nvCxnSpPr>
        <p:spPr>
          <a:xfrm>
            <a:off x="4571999" y="1892116"/>
            <a:ext cx="2219850" cy="499275"/>
          </a:xfrm>
          <a:prstGeom prst="bentConnector3">
            <a:avLst>
              <a:gd name="adj1" fmla="val 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g27c938ce799_0_243"/>
          <p:cNvCxnSpPr/>
          <p:nvPr/>
        </p:nvCxnSpPr>
        <p:spPr>
          <a:xfrm rot="10800000">
            <a:off x="1610579" y="1335453"/>
            <a:ext cx="683325" cy="632025"/>
          </a:xfrm>
          <a:prstGeom prst="bentConnector4">
            <a:avLst>
              <a:gd name="adj1" fmla="val 0"/>
              <a:gd name="adj2" fmla="val 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g27c938ce799_0_243"/>
          <p:cNvCxnSpPr>
            <a:stCxn id="138" idx="2"/>
          </p:cNvCxnSpPr>
          <p:nvPr/>
        </p:nvCxnSpPr>
        <p:spPr>
          <a:xfrm>
            <a:off x="4572000" y="1541345"/>
            <a:ext cx="0" cy="281902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g27c938ce799_0_243"/>
          <p:cNvCxnSpPr>
            <a:cxnSpLocks/>
            <a:stCxn id="140" idx="2"/>
          </p:cNvCxnSpPr>
          <p:nvPr/>
        </p:nvCxnSpPr>
        <p:spPr>
          <a:xfrm flipH="1">
            <a:off x="6786657" y="2646910"/>
            <a:ext cx="5138" cy="291807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g27c938ce799_0_243"/>
          <p:cNvCxnSpPr>
            <a:stCxn id="142" idx="2"/>
            <a:endCxn id="143" idx="0"/>
          </p:cNvCxnSpPr>
          <p:nvPr/>
        </p:nvCxnSpPr>
        <p:spPr>
          <a:xfrm flipH="1">
            <a:off x="2317950" y="2661338"/>
            <a:ext cx="13500" cy="270742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g27c938ce799_0_243"/>
          <p:cNvSpPr/>
          <p:nvPr/>
        </p:nvSpPr>
        <p:spPr>
          <a:xfrm>
            <a:off x="1322325" y="938120"/>
            <a:ext cx="6499350" cy="603225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16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6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 Inclusion &amp; Support Manager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Whitelaw 07562 434 921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600"/>
            </a:pPr>
            <a:endParaRPr sz="1650"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g27c938ce799_0_243"/>
          <p:cNvCxnSpPr>
            <a:stCxn id="138" idx="2"/>
            <a:endCxn id="138" idx="2"/>
          </p:cNvCxnSpPr>
          <p:nvPr/>
        </p:nvCxnSpPr>
        <p:spPr>
          <a:xfrm>
            <a:off x="4572000" y="154134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g27c938ce799_0_243"/>
          <p:cNvCxnSpPr/>
          <p:nvPr/>
        </p:nvCxnSpPr>
        <p:spPr>
          <a:xfrm rot="-5400000" flipH="1">
            <a:off x="2157075" y="4820885"/>
            <a:ext cx="450" cy="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46" name="Google Shape;146;g27c938ce799_0_243"/>
          <p:cNvCxnSpPr/>
          <p:nvPr/>
        </p:nvCxnSpPr>
        <p:spPr>
          <a:xfrm>
            <a:off x="4667569" y="171628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g27c938ce799_0_243"/>
          <p:cNvSpPr/>
          <p:nvPr/>
        </p:nvSpPr>
        <p:spPr>
          <a:xfrm>
            <a:off x="1322325" y="2199863"/>
            <a:ext cx="2018250" cy="46147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Education Welfare Service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7c938ce799_0_243"/>
          <p:cNvSpPr/>
          <p:nvPr/>
        </p:nvSpPr>
        <p:spPr>
          <a:xfrm>
            <a:off x="3581522" y="2190126"/>
            <a:ext cx="1939500" cy="461475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Inclusion &amp; Access Team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7c938ce799_0_243"/>
          <p:cNvSpPr/>
          <p:nvPr/>
        </p:nvSpPr>
        <p:spPr>
          <a:xfrm>
            <a:off x="5762082" y="2212884"/>
            <a:ext cx="2059425" cy="434025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SEMH Intervention Service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7c938ce799_0_243"/>
          <p:cNvSpPr/>
          <p:nvPr/>
        </p:nvSpPr>
        <p:spPr>
          <a:xfrm>
            <a:off x="5762080" y="2777097"/>
            <a:ext cx="2059650" cy="516375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Behaviour Support Practitioner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Cherrelle Long 07770 811 755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7c938ce799_0_243"/>
          <p:cNvSpPr/>
          <p:nvPr/>
        </p:nvSpPr>
        <p:spPr>
          <a:xfrm>
            <a:off x="3581521" y="2789801"/>
            <a:ext cx="1939500" cy="564525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Inclusion &amp; Access Manager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Rosie Gossage 07704 300 093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7c938ce799_0_243"/>
          <p:cNvSpPr/>
          <p:nvPr/>
        </p:nvSpPr>
        <p:spPr>
          <a:xfrm>
            <a:off x="1322213" y="2795456"/>
            <a:ext cx="2018250" cy="51637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Education Welfare Officer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nb-NO" sz="1050" dirty="0">
                <a:latin typeface="Calibri"/>
                <a:ea typeface="Calibri"/>
                <a:cs typeface="Calibri"/>
                <a:sym typeface="Calibri"/>
              </a:rPr>
              <a:t>Jo Barnes 07775 406 036</a:t>
            </a:r>
          </a:p>
        </p:txBody>
      </p:sp>
      <p:cxnSp>
        <p:nvCxnSpPr>
          <p:cNvPr id="151" name="Google Shape;151;g27c938ce799_0_243"/>
          <p:cNvCxnSpPr>
            <a:stCxn id="147" idx="1"/>
            <a:endCxn id="147" idx="1"/>
          </p:cNvCxnSpPr>
          <p:nvPr/>
        </p:nvCxnSpPr>
        <p:spPr>
          <a:xfrm>
            <a:off x="3581522" y="2420864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g27c938ce799_0_243"/>
          <p:cNvCxnSpPr/>
          <p:nvPr/>
        </p:nvCxnSpPr>
        <p:spPr>
          <a:xfrm>
            <a:off x="4712063" y="17437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g27c938ce799_0_243"/>
          <p:cNvSpPr/>
          <p:nvPr/>
        </p:nvSpPr>
        <p:spPr>
          <a:xfrm>
            <a:off x="1308731" y="3438788"/>
            <a:ext cx="2018250" cy="51637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Education Welfare Officer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Amber Chapman 07754 858 149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7c938ce799_0_243"/>
          <p:cNvSpPr/>
          <p:nvPr/>
        </p:nvSpPr>
        <p:spPr>
          <a:xfrm>
            <a:off x="1308731" y="4082119"/>
            <a:ext cx="2018250" cy="51637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Education Welfare Officer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Wendy </a:t>
            </a:r>
            <a:r>
              <a:rPr lang="en-US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Bould</a:t>
            </a: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07905 716 690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7c938ce799_0_243"/>
          <p:cNvSpPr/>
          <p:nvPr/>
        </p:nvSpPr>
        <p:spPr>
          <a:xfrm>
            <a:off x="3581521" y="3492504"/>
            <a:ext cx="1963800" cy="564525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Elective Home Education Coordinator 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Harmit </a:t>
            </a:r>
            <a:r>
              <a:rPr lang="en-US" sz="1050" dirty="0" err="1">
                <a:latin typeface="Calibri"/>
                <a:ea typeface="Calibri"/>
                <a:cs typeface="Calibri"/>
                <a:sym typeface="Calibri"/>
              </a:rPr>
              <a:t>Thiara</a:t>
            </a: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 07955 436 162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7c938ce799_0_243"/>
          <p:cNvSpPr/>
          <p:nvPr/>
        </p:nvSpPr>
        <p:spPr>
          <a:xfrm>
            <a:off x="3581521" y="4195208"/>
            <a:ext cx="1968300" cy="552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050" b="1" dirty="0">
                <a:latin typeface="Calibri"/>
                <a:ea typeface="Calibri"/>
                <a:cs typeface="Calibri"/>
                <a:sym typeface="Calibri"/>
              </a:rPr>
              <a:t>Children Missing in Education Coordinator</a:t>
            </a:r>
            <a:endParaRPr sz="105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Nico </a:t>
            </a:r>
            <a:r>
              <a:rPr lang="en-US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Auckbur</a:t>
            </a: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(June) </a:t>
            </a:r>
          </a:p>
        </p:txBody>
      </p:sp>
      <p:sp>
        <p:nvSpPr>
          <p:cNvPr id="157" name="Google Shape;157;g27c938ce799_0_243"/>
          <p:cNvSpPr/>
          <p:nvPr/>
        </p:nvSpPr>
        <p:spPr>
          <a:xfrm>
            <a:off x="5756833" y="3423654"/>
            <a:ext cx="2059650" cy="516375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SEMH Coach/Mentor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Debbie Nayar 07545 650 021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7c938ce799_0_243"/>
          <p:cNvSpPr/>
          <p:nvPr/>
        </p:nvSpPr>
        <p:spPr>
          <a:xfrm>
            <a:off x="5756832" y="4714105"/>
            <a:ext cx="2059650" cy="516375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SEMH Coach/Mentor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Tori Tompkins 07928 512533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7c938ce799_0_243"/>
          <p:cNvSpPr/>
          <p:nvPr/>
        </p:nvSpPr>
        <p:spPr>
          <a:xfrm>
            <a:off x="1308731" y="4725469"/>
            <a:ext cx="2018250" cy="51637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Education Welfare Officer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Annette Taylor </a:t>
            </a:r>
            <a:r>
              <a:rPr lang="en-US" sz="10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07732 825 674 </a:t>
            </a:r>
            <a:endParaRPr sz="105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0" name="Google Shape;160;g27c938ce799_0_243"/>
          <p:cNvSpPr/>
          <p:nvPr/>
        </p:nvSpPr>
        <p:spPr>
          <a:xfrm>
            <a:off x="5756832" y="4070211"/>
            <a:ext cx="2059650" cy="516375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SEMH Coach/Mentor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Sofia Sattar 07541 491 290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7c938ce799_0_243"/>
          <p:cNvSpPr/>
          <p:nvPr/>
        </p:nvSpPr>
        <p:spPr>
          <a:xfrm>
            <a:off x="1308731" y="5368800"/>
            <a:ext cx="2018250" cy="51637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Education Welfare Officer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Bella Wilson 07849 733 569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7c938ce799_0_243"/>
          <p:cNvSpPr/>
          <p:nvPr/>
        </p:nvSpPr>
        <p:spPr>
          <a:xfrm>
            <a:off x="1358691" y="1644538"/>
            <a:ext cx="2636100" cy="433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endParaRPr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Support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(0.4)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 Sumner 07921 846320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endParaRPr sz="105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800"/>
            </a:pP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2;g27c938ce799_0_243">
            <a:extLst>
              <a:ext uri="{FF2B5EF4-FFF2-40B4-BE49-F238E27FC236}">
                <a16:creationId xmlns:a16="http://schemas.microsoft.com/office/drawing/2014/main" id="{ED977737-5BB1-43A0-AB61-D7114206D6D4}"/>
              </a:ext>
            </a:extLst>
          </p:cNvPr>
          <p:cNvSpPr/>
          <p:nvPr/>
        </p:nvSpPr>
        <p:spPr>
          <a:xfrm>
            <a:off x="3487407" y="4927863"/>
            <a:ext cx="2135034" cy="76188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GB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Specialist EWO for children with a Social Worker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GB" sz="1050" dirty="0">
                <a:latin typeface="Calibri"/>
                <a:ea typeface="Calibri"/>
                <a:cs typeface="Calibri"/>
                <a:sym typeface="Calibri"/>
              </a:rPr>
              <a:t>Vacant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800"/>
            </a:pP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60;g27c938ce799_0_243">
            <a:extLst>
              <a:ext uri="{FF2B5EF4-FFF2-40B4-BE49-F238E27FC236}">
                <a16:creationId xmlns:a16="http://schemas.microsoft.com/office/drawing/2014/main" id="{DF2024D5-4A6B-CDC8-E2F5-D2C44DCC819A}"/>
              </a:ext>
            </a:extLst>
          </p:cNvPr>
          <p:cNvSpPr/>
          <p:nvPr/>
        </p:nvSpPr>
        <p:spPr>
          <a:xfrm>
            <a:off x="5762080" y="5360662"/>
            <a:ext cx="2059650" cy="516375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SEMH Coach/Mentor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Zoe </a:t>
            </a:r>
            <a:r>
              <a:rPr lang="en-US" sz="1050" dirty="0" err="1">
                <a:latin typeface="Calibri"/>
                <a:ea typeface="Calibri"/>
                <a:cs typeface="Calibri"/>
                <a:sym typeface="Calibri"/>
              </a:rPr>
              <a:t>Toynan</a:t>
            </a: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 07386 688312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40044-9465-8F6B-57DA-24F8D4EB54C4}"/>
              </a:ext>
            </a:extLst>
          </p:cNvPr>
          <p:cNvSpPr txBox="1"/>
          <p:nvPr/>
        </p:nvSpPr>
        <p:spPr>
          <a:xfrm>
            <a:off x="95416" y="6081295"/>
            <a:ext cx="586011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SEMH Intervention Service – Schools Forum Paper November 2024 – Extension until April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5AAD8-BFB7-F1B9-7867-74F34013CC8C}"/>
              </a:ext>
            </a:extLst>
          </p:cNvPr>
          <p:cNvSpPr txBox="1"/>
          <p:nvPr/>
        </p:nvSpPr>
        <p:spPr>
          <a:xfrm>
            <a:off x="6603908" y="6296738"/>
            <a:ext cx="2425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SEMH Consultation Form.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96"/>
          <p:cNvSpPr txBox="1">
            <a:spLocks noGrp="1"/>
          </p:cNvSpPr>
          <p:nvPr>
            <p:ph type="title"/>
          </p:nvPr>
        </p:nvSpPr>
        <p:spPr>
          <a:xfrm>
            <a:off x="5863238" y="307722"/>
            <a:ext cx="2787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>
              <a:buSzPts val="990"/>
            </a:pPr>
            <a:r>
              <a:rPr lang="en-GB" sz="2020" b="1" dirty="0"/>
              <a:t>PEAR Highlights/data</a:t>
            </a:r>
            <a:endParaRPr sz="2020" b="1" dirty="0"/>
          </a:p>
        </p:txBody>
      </p:sp>
      <p:sp>
        <p:nvSpPr>
          <p:cNvPr id="816" name="Google Shape;816;p96"/>
          <p:cNvSpPr txBox="1"/>
          <p:nvPr/>
        </p:nvSpPr>
        <p:spPr>
          <a:xfrm>
            <a:off x="118650" y="1367676"/>
            <a:ext cx="8906700" cy="341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280"/>
              </a:spcBef>
            </a:pPr>
            <a:r>
              <a:rPr lang="en-GB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2022/23</a:t>
            </a: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6550">
              <a:lnSpc>
                <a:spcPct val="120000"/>
              </a:lnSpc>
              <a:spcBef>
                <a:spcPts val="280"/>
              </a:spcBef>
              <a:buClr>
                <a:schemeClr val="dk1"/>
              </a:buClr>
              <a:buSzPts val="1700"/>
              <a:buChar char="•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 referrals (up by 12)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6550">
              <a:lnSpc>
                <a:spcPct val="120000"/>
              </a:lnSpc>
              <a:buClr>
                <a:schemeClr val="dk1"/>
              </a:buClr>
              <a:buSzPts val="1700"/>
              <a:buChar char="•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 Secondary / 17 Primary referrals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6550">
              <a:lnSpc>
                <a:spcPct val="120000"/>
              </a:lnSpc>
              <a:buClr>
                <a:schemeClr val="dk1"/>
              </a:buClr>
              <a:buSzPts val="1700"/>
              <a:buChar char="•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45% Risk of PEx / 43% ERSA / 10% MV / 2% Not School Ready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6550">
              <a:lnSpc>
                <a:spcPct val="120000"/>
              </a:lnSpc>
              <a:buClr>
                <a:schemeClr val="dk1"/>
              </a:buClr>
              <a:buSzPts val="1700"/>
              <a:buChar char="•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 risk of PEx were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PExd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 were the previous year)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6550">
              <a:lnSpc>
                <a:spcPct val="120000"/>
              </a:lnSpc>
              <a:buClr>
                <a:schemeClr val="dk1"/>
              </a:buClr>
              <a:buSzPts val="1700"/>
              <a:buChar char="•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45 % open to Early Help and Social Services.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6550">
              <a:lnSpc>
                <a:spcPct val="120000"/>
              </a:lnSpc>
              <a:buClr>
                <a:schemeClr val="dk1"/>
              </a:buClr>
              <a:buSzPts val="1700"/>
              <a:buChar char="•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8% had an EHCP (25% in 2022/23)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6550">
              <a:lnSpc>
                <a:spcPct val="120000"/>
              </a:lnSpc>
              <a:buClr>
                <a:schemeClr val="dk1"/>
              </a:buClr>
              <a:buSzPts val="1700"/>
              <a:buChar char="•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Child referred had identified SEN. 65% SEMH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6550">
              <a:lnSpc>
                <a:spcPct val="120000"/>
              </a:lnSpc>
              <a:buClr>
                <a:schemeClr val="dk1"/>
              </a:buClr>
              <a:buSzPts val="1700"/>
              <a:buChar char="•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35.3% qualified for PP. (RBWM - 15%)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6550">
              <a:lnSpc>
                <a:spcPct val="120000"/>
              </a:lnSpc>
              <a:buClr>
                <a:schemeClr val="dk1"/>
              </a:buClr>
              <a:buSzPts val="1700"/>
              <a:buChar char="•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£17,278.40 (50% funding)</a:t>
            </a: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817" name="Google Shape;817;p96"/>
          <p:cNvSpPr txBox="1">
            <a:spLocks noGrp="1"/>
          </p:cNvSpPr>
          <p:nvPr>
            <p:ph type="body" idx="1"/>
          </p:nvPr>
        </p:nvSpPr>
        <p:spPr>
          <a:xfrm>
            <a:off x="118659" y="4620566"/>
            <a:ext cx="49935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95000"/>
              </a:lnSpc>
              <a:spcAft>
                <a:spcPts val="1200"/>
              </a:spcAft>
              <a:buSzPts val="852"/>
              <a:buNone/>
            </a:pPr>
            <a:r>
              <a:rPr lang="en-GB" sz="1595" b="1" u="sng" dirty="0"/>
              <a:t>Developments</a:t>
            </a:r>
            <a:endParaRPr sz="1595" b="1" u="sng" dirty="0"/>
          </a:p>
        </p:txBody>
      </p:sp>
      <p:sp>
        <p:nvSpPr>
          <p:cNvPr id="818" name="Google Shape;818;p96"/>
          <p:cNvSpPr txBox="1"/>
          <p:nvPr/>
        </p:nvSpPr>
        <p:spPr>
          <a:xfrm>
            <a:off x="279725" y="4925125"/>
            <a:ext cx="6211500" cy="12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280"/>
              </a:spcBef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Anchor - Transition Hub - School Readiness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20000"/>
              </a:lnSpc>
              <a:spcBef>
                <a:spcPts val="280"/>
              </a:spcBef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 Members and representation. (welcome visitors)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20000"/>
              </a:lnSpc>
              <a:spcBef>
                <a:spcPts val="280"/>
              </a:spcBef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Assurance where LA commissions through SEN (EHCP)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A9500E-BFC1-5059-C173-D6ABAF11E0D8}"/>
              </a:ext>
            </a:extLst>
          </p:cNvPr>
          <p:cNvSpPr txBox="1"/>
          <p:nvPr/>
        </p:nvSpPr>
        <p:spPr>
          <a:xfrm>
            <a:off x="989936" y="517348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https://boxingevolution.com/boxing-summer-camp/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20D61-64BC-8D52-CEFE-8BD5FFE274CE}"/>
              </a:ext>
            </a:extLst>
          </p:cNvPr>
          <p:cNvSpPr txBox="1"/>
          <p:nvPr/>
        </p:nvSpPr>
        <p:spPr>
          <a:xfrm>
            <a:off x="5224007" y="715617"/>
            <a:ext cx="3021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Boxing Evolution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Matt Flavell</a:t>
            </a:r>
          </a:p>
        </p:txBody>
      </p:sp>
      <p:pic>
        <p:nvPicPr>
          <p:cNvPr id="6" name="Picture 5" descr="A boxing gloves and words&#10;&#10;Description automatically generated">
            <a:extLst>
              <a:ext uri="{FF2B5EF4-FFF2-40B4-BE49-F238E27FC236}">
                <a16:creationId xmlns:a16="http://schemas.microsoft.com/office/drawing/2014/main" id="{E8069F27-4073-BDD1-6FC0-CE40766A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980" y="2363194"/>
            <a:ext cx="3533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70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>
            <a:spLocks noGrp="1"/>
          </p:cNvSpPr>
          <p:nvPr>
            <p:ph type="ctrTitle" idx="4294967295"/>
          </p:nvPr>
        </p:nvSpPr>
        <p:spPr>
          <a:xfrm>
            <a:off x="470590" y="3127076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and </a:t>
            </a:r>
            <a:b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Feedback Form</a:t>
            </a:r>
            <a:br>
              <a:rPr lang="en-US" sz="44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61F26-C9A2-B7B5-9A55-6CB73D15DEF6}"/>
              </a:ext>
            </a:extLst>
          </p:cNvPr>
          <p:cNvSpPr txBox="1"/>
          <p:nvPr/>
        </p:nvSpPr>
        <p:spPr>
          <a:xfrm>
            <a:off x="5573864" y="341907"/>
            <a:ext cx="271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Leadership Update Website</a:t>
            </a: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things SEMH and more.</a:t>
            </a:r>
          </a:p>
        </p:txBody>
      </p:sp>
    </p:spTree>
    <p:extLst>
      <p:ext uri="{BB962C8B-B14F-4D97-AF65-F5344CB8AC3E}">
        <p14:creationId xmlns:p14="http://schemas.microsoft.com/office/powerpoint/2010/main" val="2672289069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58116F-9FC3-0D64-2046-6AD758E19198}"/>
              </a:ext>
            </a:extLst>
          </p:cNvPr>
          <p:cNvSpPr txBox="1"/>
          <p:nvPr/>
        </p:nvSpPr>
        <p:spPr>
          <a:xfrm>
            <a:off x="3710608" y="448462"/>
            <a:ext cx="492980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600"/>
              </a:spcBef>
              <a:spcAft>
                <a:spcPts val="0"/>
              </a:spcAft>
            </a:pPr>
            <a:r>
              <a:rPr lang="en-GB" sz="3000" b="1" i="0" u="none" strike="noStrike" dirty="0">
                <a:solidFill>
                  <a:srgbClr val="47434F"/>
                </a:solidFill>
                <a:effectLst/>
                <a:latin typeface="Calibri" panose="020F0502020204030204" pitchFamily="34" charset="0"/>
              </a:rPr>
              <a:t>SEMH Intervention Service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3E7D9-44E8-D507-388E-7F62B8CD79AF}"/>
              </a:ext>
            </a:extLst>
          </p:cNvPr>
          <p:cNvSpPr txBox="1"/>
          <p:nvPr/>
        </p:nvSpPr>
        <p:spPr>
          <a:xfrm>
            <a:off x="1934817" y="2100666"/>
            <a:ext cx="591709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Service started in September 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45 schools support with an SEMH Coach/Mentor.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25 schools revisited for additional support.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114 children at risk of Permanent Exclusion supported.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4 subsequently Permanently Excluded.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Training schools staff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Creating a Climate For Learning = 895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SEMH Update Training = 184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Bespoke training = 47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Initial Teacher Training = 81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SEMH Network 3 times a 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SEMH Leads = 192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dirty="0"/>
              <a:t>					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F414F-B724-42CE-9E1A-868AE25B1981}"/>
              </a:ext>
            </a:extLst>
          </p:cNvPr>
          <p:cNvSpPr txBox="1"/>
          <p:nvPr/>
        </p:nvSpPr>
        <p:spPr>
          <a:xfrm>
            <a:off x="7447720" y="6003233"/>
            <a:ext cx="119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PEAR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FC9D54-5E98-0DB0-0FDE-AD2A4ACCCF2B}"/>
              </a:ext>
            </a:extLst>
          </p:cNvPr>
          <p:cNvSpPr txBox="1"/>
          <p:nvPr/>
        </p:nvSpPr>
        <p:spPr>
          <a:xfrm>
            <a:off x="5467392" y="1352883"/>
            <a:ext cx="3056406" cy="815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Abigail Gilbert</a:t>
            </a:r>
          </a:p>
          <a:p>
            <a:pPr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00" b="0" i="0" dirty="0">
                <a:solidFill>
                  <a:srgbClr val="2C2C2C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Educational Psychologist</a:t>
            </a:r>
            <a:endParaRPr lang="en-GB" sz="135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B9273-3CEB-863C-A6B5-415C85AF9D87}"/>
              </a:ext>
            </a:extLst>
          </p:cNvPr>
          <p:cNvSpPr txBox="1"/>
          <p:nvPr/>
        </p:nvSpPr>
        <p:spPr>
          <a:xfrm>
            <a:off x="2449003" y="2916789"/>
            <a:ext cx="48264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ERSA Toolkit Feedback -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Form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20124D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Friday 24th May. 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9447C1-3F6B-F33C-12AE-C7EC520F2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BBDA5-CA98-8C83-B2C3-F30F51BB25AA}"/>
              </a:ext>
            </a:extLst>
          </p:cNvPr>
          <p:cNvSpPr txBox="1"/>
          <p:nvPr/>
        </p:nvSpPr>
        <p:spPr>
          <a:xfrm>
            <a:off x="302151" y="5748818"/>
            <a:ext cx="46276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https://docs.google.com/forms/d/e/1FAIpQLSc2PjJAsBHEzQU_Iuj95-Mk8OC72tamBuRSeVPVcMZm1hxMwg/viewform?usp=sf_link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5A3149CD-C111-4AAD-AE84-FA487797EA78}"/>
              </a:ext>
            </a:extLst>
          </p:cNvPr>
          <p:cNvSpPr txBox="1">
            <a:spLocks/>
          </p:cNvSpPr>
          <p:nvPr/>
        </p:nvSpPr>
        <p:spPr>
          <a:xfrm>
            <a:off x="342900" y="29606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chemeClr val="lt1"/>
              </a:buClr>
              <a:buSzPts val="4400"/>
            </a:pP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Storyy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Group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lt1"/>
              </a:buClr>
              <a:buSzPts val="4400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Barefoot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Brad Clapson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 Bayle</a:t>
            </a:r>
          </a:p>
          <a:p>
            <a:pPr>
              <a:buClr>
                <a:schemeClr val="lt1"/>
              </a:buClr>
              <a:buSzPts val="4400"/>
            </a:pP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3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070"/>
            <a:ext cx="9144000" cy="5143572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3145B"/>
          </a:solidFill>
        </p:spPr>
        <p:txBody>
          <a:bodyPr wrap="square" lIns="0" tIns="0" rIns="0" bIns="0" rtlCol="0"/>
          <a:lstStyle/>
          <a:p>
            <a:pPr defTabSz="415869">
              <a:buClrTx/>
            </a:pPr>
            <a:endParaRPr sz="819">
              <a:solidFill>
                <a:sysClr val="windowText" lastClr="00000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703" y="1357132"/>
            <a:ext cx="4748877" cy="13864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0420" y="3190694"/>
            <a:ext cx="4723161" cy="2809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030" y="700073"/>
            <a:ext cx="1763038" cy="1643717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45"/>
              </a:spcBef>
            </a:pPr>
            <a:r>
              <a:rPr dirty="0"/>
              <a:t>T</a:t>
            </a:r>
            <a:r>
              <a:rPr spc="-400" dirty="0"/>
              <a:t> </a:t>
            </a:r>
            <a:r>
              <a:rPr spc="32" dirty="0"/>
              <a:t>he</a:t>
            </a:r>
            <a:r>
              <a:rPr spc="9" dirty="0"/>
              <a:t> </a:t>
            </a:r>
            <a:r>
              <a:rPr spc="34" dirty="0"/>
              <a:t>assembly</a:t>
            </a:r>
            <a:r>
              <a:rPr spc="11" dirty="0"/>
              <a:t> </a:t>
            </a:r>
            <a:r>
              <a:rPr spc="32" dirty="0"/>
              <a:t>themes</a:t>
            </a:r>
            <a:r>
              <a:rPr spc="9" dirty="0"/>
              <a:t> </a:t>
            </a:r>
            <a:r>
              <a:rPr dirty="0"/>
              <a:t>we</a:t>
            </a:r>
            <a:r>
              <a:rPr spc="11" dirty="0"/>
              <a:t> </a:t>
            </a:r>
            <a:r>
              <a:rPr spc="-5" dirty="0"/>
              <a:t>offer: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4845" y="2669794"/>
            <a:ext cx="3075919" cy="2285898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279556" indent="-273781" defTabSz="415869">
              <a:spcBef>
                <a:spcPts val="59"/>
              </a:spcBef>
              <a:buClrTx/>
              <a:buFontTx/>
              <a:buAutoNum type="arabicPeriod"/>
              <a:tabLst>
                <a:tab pos="279556" algn="l"/>
              </a:tabLst>
            </a:pPr>
            <a:r>
              <a:rPr sz="2115" dirty="0">
                <a:solidFill>
                  <a:srgbClr val="D31C5C"/>
                </a:solidFill>
              </a:rPr>
              <a:t>Knife</a:t>
            </a:r>
            <a:r>
              <a:rPr sz="2115" spc="-30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Crime</a:t>
            </a:r>
            <a:r>
              <a:rPr sz="2115" spc="-30" dirty="0">
                <a:solidFill>
                  <a:srgbClr val="D31C5C"/>
                </a:solidFill>
              </a:rPr>
              <a:t> </a:t>
            </a:r>
            <a:r>
              <a:rPr sz="2115" spc="-23" dirty="0">
                <a:solidFill>
                  <a:srgbClr val="D31C5C"/>
                </a:solidFill>
              </a:rPr>
              <a:t>Awareness</a:t>
            </a:r>
            <a:endParaRPr sz="2115" dirty="0">
              <a:solidFill>
                <a:sysClr val="windowText" lastClr="000000"/>
              </a:solidFill>
            </a:endParaRPr>
          </a:p>
          <a:p>
            <a:pPr marL="297173" indent="-291397" defTabSz="415869">
              <a:spcBef>
                <a:spcPts val="18"/>
              </a:spcBef>
              <a:buClrTx/>
              <a:buFontTx/>
              <a:buAutoNum type="arabicPeriod"/>
              <a:tabLst>
                <a:tab pos="297173" algn="l"/>
              </a:tabLst>
            </a:pPr>
            <a:r>
              <a:rPr sz="2115" spc="57" dirty="0">
                <a:solidFill>
                  <a:srgbClr val="D31C5C"/>
                </a:solidFill>
              </a:rPr>
              <a:t>County</a:t>
            </a:r>
            <a:r>
              <a:rPr sz="2115" spc="-39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Lines</a:t>
            </a:r>
            <a:endParaRPr sz="2115" dirty="0">
              <a:solidFill>
                <a:sysClr val="windowText" lastClr="000000"/>
              </a:solidFill>
            </a:endParaRPr>
          </a:p>
          <a:p>
            <a:pPr marL="292552" indent="-286776" defTabSz="415869">
              <a:spcBef>
                <a:spcPts val="16"/>
              </a:spcBef>
              <a:buClrTx/>
              <a:buFontTx/>
              <a:buAutoNum type="arabicPeriod"/>
              <a:tabLst>
                <a:tab pos="292552" algn="l"/>
              </a:tabLst>
            </a:pPr>
            <a:r>
              <a:rPr sz="2115" spc="52" dirty="0">
                <a:solidFill>
                  <a:srgbClr val="D31C5C"/>
                </a:solidFill>
              </a:rPr>
              <a:t>Drug</a:t>
            </a:r>
            <a:r>
              <a:rPr sz="2115" spc="-34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Running</a:t>
            </a:r>
            <a:endParaRPr sz="2115" dirty="0">
              <a:solidFill>
                <a:sysClr val="windowText" lastClr="000000"/>
              </a:solidFill>
            </a:endParaRPr>
          </a:p>
          <a:p>
            <a:pPr marL="300928" indent="-295152" defTabSz="415869">
              <a:spcBef>
                <a:spcPts val="18"/>
              </a:spcBef>
              <a:buClrTx/>
              <a:buFontTx/>
              <a:buAutoNum type="arabicPeriod"/>
              <a:tabLst>
                <a:tab pos="300928" algn="l"/>
              </a:tabLst>
            </a:pPr>
            <a:r>
              <a:rPr sz="2115" spc="-5" dirty="0">
                <a:solidFill>
                  <a:srgbClr val="D31C5C"/>
                </a:solidFill>
              </a:rPr>
              <a:t>LGBTQIA+</a:t>
            </a:r>
            <a:endParaRPr sz="2115" dirty="0">
              <a:solidFill>
                <a:sysClr val="windowText" lastClr="000000"/>
              </a:solidFill>
            </a:endParaRPr>
          </a:p>
          <a:p>
            <a:pPr marL="292264" indent="-286488" defTabSz="415869">
              <a:spcBef>
                <a:spcPts val="16"/>
              </a:spcBef>
              <a:buClrTx/>
              <a:buFontTx/>
              <a:buAutoNum type="arabicPeriod"/>
              <a:tabLst>
                <a:tab pos="292264" algn="l"/>
              </a:tabLst>
            </a:pPr>
            <a:r>
              <a:rPr sz="2115" spc="25" dirty="0">
                <a:solidFill>
                  <a:srgbClr val="D31C5C"/>
                </a:solidFill>
              </a:rPr>
              <a:t>Anti</a:t>
            </a:r>
            <a:r>
              <a:rPr sz="2115" spc="-41" dirty="0">
                <a:solidFill>
                  <a:srgbClr val="D31C5C"/>
                </a:solidFill>
              </a:rPr>
              <a:t> </a:t>
            </a:r>
            <a:r>
              <a:rPr sz="2115" spc="18" dirty="0">
                <a:solidFill>
                  <a:srgbClr val="D31C5C"/>
                </a:solidFill>
              </a:rPr>
              <a:t>Bullying</a:t>
            </a:r>
            <a:endParaRPr sz="2115" dirty="0">
              <a:solidFill>
                <a:sysClr val="windowText" lastClr="000000"/>
              </a:solidFill>
            </a:endParaRPr>
          </a:p>
          <a:p>
            <a:pPr marL="303238" indent="-297462" defTabSz="415869">
              <a:spcBef>
                <a:spcPts val="18"/>
              </a:spcBef>
              <a:buClrTx/>
              <a:buFontTx/>
              <a:buAutoNum type="arabicPeriod"/>
              <a:tabLst>
                <a:tab pos="303238" algn="l"/>
              </a:tabLst>
            </a:pPr>
            <a:r>
              <a:rPr sz="2115" dirty="0">
                <a:solidFill>
                  <a:srgbClr val="D31C5C"/>
                </a:solidFill>
              </a:rPr>
              <a:t>Cyber</a:t>
            </a:r>
            <a:r>
              <a:rPr sz="2115" spc="-23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Bullying</a:t>
            </a:r>
            <a:endParaRPr sz="2115" dirty="0">
              <a:solidFill>
                <a:sysClr val="windowText" lastClr="000000"/>
              </a:solidFill>
            </a:endParaRPr>
          </a:p>
          <a:p>
            <a:pPr marL="254431" indent="-248655" defTabSz="415869">
              <a:spcBef>
                <a:spcPts val="18"/>
              </a:spcBef>
              <a:buClrTx/>
              <a:buFontTx/>
              <a:buAutoNum type="arabicPeriod"/>
              <a:tabLst>
                <a:tab pos="254431" algn="l"/>
              </a:tabLst>
            </a:pPr>
            <a:r>
              <a:rPr sz="2115" spc="-45" dirty="0">
                <a:solidFill>
                  <a:srgbClr val="D31C5C"/>
                </a:solidFill>
              </a:rPr>
              <a:t>Sexual</a:t>
            </a:r>
            <a:r>
              <a:rPr sz="2115" spc="-86" dirty="0">
                <a:solidFill>
                  <a:srgbClr val="D31C5C"/>
                </a:solidFill>
              </a:rPr>
              <a:t> </a:t>
            </a:r>
            <a:r>
              <a:rPr sz="2115" spc="23" dirty="0">
                <a:solidFill>
                  <a:srgbClr val="D31C5C"/>
                </a:solidFill>
              </a:rPr>
              <a:t>Explotation</a:t>
            </a:r>
            <a:endParaRPr sz="2115" dirty="0">
              <a:solidFill>
                <a:sysClr val="windowText" lastClr="0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189" y="857069"/>
            <a:ext cx="518881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64" y="1150461"/>
            <a:ext cx="1763038" cy="824775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72200">
              <a:spcBef>
                <a:spcPts val="45"/>
              </a:spcBef>
            </a:pPr>
            <a:r>
              <a:rPr dirty="0"/>
              <a:t>Knife</a:t>
            </a:r>
            <a:r>
              <a:rPr spc="5" dirty="0"/>
              <a:t> </a:t>
            </a:r>
            <a:r>
              <a:rPr dirty="0"/>
              <a:t>Crime</a:t>
            </a:r>
            <a:r>
              <a:rPr spc="5" dirty="0"/>
              <a:t> </a:t>
            </a:r>
            <a:r>
              <a:rPr spc="27" dirty="0"/>
              <a:t>Awareness: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461" y="2057542"/>
            <a:ext cx="4474379" cy="1628579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marR="2310" defTabSz="415869">
              <a:lnSpc>
                <a:spcPct val="100699"/>
              </a:lnSpc>
              <a:spcBef>
                <a:spcPts val="41"/>
              </a:spcBef>
              <a:buClrTx/>
            </a:pPr>
            <a:r>
              <a:rPr sz="2115" spc="25" dirty="0">
                <a:solidFill>
                  <a:srgbClr val="D31C5C"/>
                </a:solidFill>
              </a:rPr>
              <a:t>Aim</a:t>
            </a:r>
            <a:r>
              <a:rPr sz="2115" spc="-2" dirty="0">
                <a:solidFill>
                  <a:srgbClr val="D31C5C"/>
                </a:solidFill>
              </a:rPr>
              <a:t> </a:t>
            </a:r>
            <a:r>
              <a:rPr sz="2115" spc="27" dirty="0">
                <a:solidFill>
                  <a:srgbClr val="D31C5C"/>
                </a:solidFill>
              </a:rPr>
              <a:t>at</a:t>
            </a:r>
            <a:r>
              <a:rPr sz="2115" spc="-2" dirty="0">
                <a:solidFill>
                  <a:srgbClr val="D31C5C"/>
                </a:solidFill>
              </a:rPr>
              <a:t> </a:t>
            </a:r>
            <a:r>
              <a:rPr sz="2115" dirty="0">
                <a:solidFill>
                  <a:srgbClr val="D31C5C"/>
                </a:solidFill>
              </a:rPr>
              <a:t>secondary</a:t>
            </a:r>
            <a:r>
              <a:rPr sz="2115" spc="-2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schools</a:t>
            </a:r>
            <a:r>
              <a:rPr sz="2115" spc="-2" dirty="0">
                <a:solidFill>
                  <a:srgbClr val="D31C5C"/>
                </a:solidFill>
              </a:rPr>
              <a:t> </a:t>
            </a:r>
            <a:r>
              <a:rPr sz="2115" spc="14" dirty="0">
                <a:solidFill>
                  <a:srgbClr val="D31C5C"/>
                </a:solidFill>
              </a:rPr>
              <a:t>and </a:t>
            </a:r>
            <a:r>
              <a:rPr sz="2115" spc="32" dirty="0">
                <a:solidFill>
                  <a:srgbClr val="D31C5C"/>
                </a:solidFill>
              </a:rPr>
              <a:t>targeted</a:t>
            </a:r>
            <a:r>
              <a:rPr sz="2115" spc="-50" dirty="0">
                <a:solidFill>
                  <a:srgbClr val="D31C5C"/>
                </a:solidFill>
              </a:rPr>
              <a:t> </a:t>
            </a:r>
            <a:r>
              <a:rPr sz="2115" spc="-48" dirty="0">
                <a:solidFill>
                  <a:srgbClr val="D31C5C"/>
                </a:solidFill>
              </a:rPr>
              <a:t>areas</a:t>
            </a:r>
            <a:r>
              <a:rPr sz="2115" spc="-50" dirty="0">
                <a:solidFill>
                  <a:srgbClr val="D31C5C"/>
                </a:solidFill>
              </a:rPr>
              <a:t> </a:t>
            </a:r>
            <a:r>
              <a:rPr sz="2115" spc="86" dirty="0">
                <a:solidFill>
                  <a:srgbClr val="D31C5C"/>
                </a:solidFill>
              </a:rPr>
              <a:t>for</a:t>
            </a:r>
            <a:r>
              <a:rPr sz="2115" spc="-50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schools</a:t>
            </a:r>
            <a:r>
              <a:rPr sz="2115" spc="-48" dirty="0">
                <a:solidFill>
                  <a:srgbClr val="D31C5C"/>
                </a:solidFill>
              </a:rPr>
              <a:t> </a:t>
            </a:r>
            <a:r>
              <a:rPr sz="2115" spc="96" dirty="0">
                <a:solidFill>
                  <a:srgbClr val="D31C5C"/>
                </a:solidFill>
              </a:rPr>
              <a:t>with</a:t>
            </a:r>
            <a:r>
              <a:rPr sz="2115" spc="-50" dirty="0">
                <a:solidFill>
                  <a:srgbClr val="D31C5C"/>
                </a:solidFill>
              </a:rPr>
              <a:t> </a:t>
            </a:r>
            <a:r>
              <a:rPr sz="2115" spc="48" dirty="0">
                <a:solidFill>
                  <a:srgbClr val="D31C5C"/>
                </a:solidFill>
              </a:rPr>
              <a:t>high </a:t>
            </a:r>
            <a:r>
              <a:rPr sz="2115" spc="30" dirty="0">
                <a:solidFill>
                  <a:srgbClr val="D31C5C"/>
                </a:solidFill>
              </a:rPr>
              <a:t>knife</a:t>
            </a:r>
            <a:r>
              <a:rPr sz="2115" spc="-57" dirty="0">
                <a:solidFill>
                  <a:srgbClr val="D31C5C"/>
                </a:solidFill>
              </a:rPr>
              <a:t> </a:t>
            </a:r>
            <a:r>
              <a:rPr sz="2115" spc="50" dirty="0">
                <a:solidFill>
                  <a:srgbClr val="D31C5C"/>
                </a:solidFill>
              </a:rPr>
              <a:t>crime</a:t>
            </a:r>
            <a:r>
              <a:rPr sz="2115" spc="-57" dirty="0">
                <a:solidFill>
                  <a:srgbClr val="D31C5C"/>
                </a:solidFill>
              </a:rPr>
              <a:t> </a:t>
            </a:r>
            <a:r>
              <a:rPr sz="2115" spc="-16" dirty="0">
                <a:solidFill>
                  <a:srgbClr val="D31C5C"/>
                </a:solidFill>
              </a:rPr>
              <a:t>rates,</a:t>
            </a:r>
            <a:r>
              <a:rPr sz="2115" spc="-55" dirty="0">
                <a:solidFill>
                  <a:srgbClr val="D31C5C"/>
                </a:solidFill>
              </a:rPr>
              <a:t> </a:t>
            </a:r>
            <a:r>
              <a:rPr sz="2115" spc="34" dirty="0">
                <a:solidFill>
                  <a:srgbClr val="D31C5C"/>
                </a:solidFill>
              </a:rPr>
              <a:t>educating</a:t>
            </a:r>
            <a:r>
              <a:rPr sz="2115" spc="-57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students </a:t>
            </a:r>
            <a:r>
              <a:rPr sz="2115" spc="104" dirty="0">
                <a:solidFill>
                  <a:srgbClr val="D31C5C"/>
                </a:solidFill>
              </a:rPr>
              <a:t>on</a:t>
            </a:r>
            <a:r>
              <a:rPr sz="2115" spc="-30" dirty="0">
                <a:solidFill>
                  <a:srgbClr val="D31C5C"/>
                </a:solidFill>
              </a:rPr>
              <a:t> </a:t>
            </a:r>
            <a:r>
              <a:rPr sz="2115" spc="64" dirty="0">
                <a:solidFill>
                  <a:srgbClr val="D31C5C"/>
                </a:solidFill>
              </a:rPr>
              <a:t>the</a:t>
            </a:r>
            <a:r>
              <a:rPr sz="2115" spc="-27" dirty="0">
                <a:solidFill>
                  <a:srgbClr val="D31C5C"/>
                </a:solidFill>
              </a:rPr>
              <a:t> </a:t>
            </a:r>
            <a:r>
              <a:rPr sz="2115" dirty="0">
                <a:solidFill>
                  <a:srgbClr val="D31C5C"/>
                </a:solidFill>
              </a:rPr>
              <a:t>legal</a:t>
            </a:r>
            <a:r>
              <a:rPr sz="2115" spc="-30" dirty="0">
                <a:solidFill>
                  <a:srgbClr val="D31C5C"/>
                </a:solidFill>
              </a:rPr>
              <a:t> </a:t>
            </a:r>
            <a:r>
              <a:rPr sz="2115" spc="36" dirty="0">
                <a:solidFill>
                  <a:srgbClr val="D31C5C"/>
                </a:solidFill>
              </a:rPr>
              <a:t>implications</a:t>
            </a:r>
            <a:r>
              <a:rPr sz="2115" spc="-27" dirty="0">
                <a:solidFill>
                  <a:srgbClr val="D31C5C"/>
                </a:solidFill>
              </a:rPr>
              <a:t> </a:t>
            </a:r>
            <a:r>
              <a:rPr sz="2115" spc="25" dirty="0">
                <a:solidFill>
                  <a:srgbClr val="D31C5C"/>
                </a:solidFill>
              </a:rPr>
              <a:t>and</a:t>
            </a:r>
            <a:r>
              <a:rPr sz="2115" spc="-30" dirty="0">
                <a:solidFill>
                  <a:srgbClr val="D31C5C"/>
                </a:solidFill>
              </a:rPr>
              <a:t> </a:t>
            </a:r>
            <a:r>
              <a:rPr sz="2115" spc="50" dirty="0">
                <a:solidFill>
                  <a:srgbClr val="D31C5C"/>
                </a:solidFill>
              </a:rPr>
              <a:t>offer </a:t>
            </a:r>
            <a:r>
              <a:rPr sz="2115" dirty="0">
                <a:solidFill>
                  <a:srgbClr val="D31C5C"/>
                </a:solidFill>
              </a:rPr>
              <a:t>personal</a:t>
            </a:r>
            <a:r>
              <a:rPr sz="2115" spc="93" dirty="0">
                <a:solidFill>
                  <a:srgbClr val="D31C5C"/>
                </a:solidFill>
              </a:rPr>
              <a:t> </a:t>
            </a:r>
            <a:r>
              <a:rPr sz="2115" spc="-5" dirty="0">
                <a:solidFill>
                  <a:srgbClr val="D31C5C"/>
                </a:solidFill>
              </a:rPr>
              <a:t>experiences.</a:t>
            </a:r>
            <a:endParaRPr sz="2115">
              <a:solidFill>
                <a:sysClr val="windowText" lastClr="0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6727"/>
            <a:ext cx="1333500" cy="33394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5042" y="3130730"/>
            <a:ext cx="2076052" cy="2302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Powerpoint_mast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owerpoint_mast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9916</TotalTime>
  <Words>1833</Words>
  <Application>Microsoft Office PowerPoint</Application>
  <PresentationFormat>On-screen Show (4:3)</PresentationFormat>
  <Paragraphs>285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Intro Rust</vt:lpstr>
      <vt:lpstr>Tahoma</vt:lpstr>
      <vt:lpstr>Tentang Nanti Demo</vt:lpstr>
      <vt:lpstr>Wingdings</vt:lpstr>
      <vt:lpstr>1_Powerpoint_master_template</vt:lpstr>
      <vt:lpstr>2_Powerpoint_master_template</vt:lpstr>
      <vt:lpstr>Office Theme</vt:lpstr>
      <vt:lpstr>1_Office Theme</vt:lpstr>
      <vt:lpstr>2_Office Theme</vt:lpstr>
      <vt:lpstr>SEMH Network Meeting   Tuesday 21st May 2024  </vt:lpstr>
      <vt:lpstr>Agenda for today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 he assembly themes we offer:</vt:lpstr>
      <vt:lpstr>Knife Crime Awareness:</vt:lpstr>
      <vt:lpstr>County L ines:</vt:lpstr>
      <vt:lpstr>Drug Running:</vt:lpstr>
      <vt:lpstr>LGBTQIA+</vt:lpstr>
      <vt:lpstr>Anti Bullying</vt:lpstr>
      <vt:lpstr>Cyber Bullying</vt:lpstr>
      <vt:lpstr>Sexual Exploitation</vt:lpstr>
      <vt:lpstr>www.storyy.group / hello@storyy.group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PEAR Highlights/data</vt:lpstr>
      <vt:lpstr>PowerPoint Presentation</vt:lpstr>
      <vt:lpstr>Questions and  Feedback Form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Leadership Forum 29th January 2021</dc:title>
  <dc:creator>User1</dc:creator>
  <cp:lastModifiedBy>Alasdair Whitelaw (AfC)</cp:lastModifiedBy>
  <cp:revision>107</cp:revision>
  <cp:lastPrinted>2022-11-16T13:37:34Z</cp:lastPrinted>
  <dcterms:created xsi:type="dcterms:W3CDTF">2013-04-23T07:58:54Z</dcterms:created>
  <dcterms:modified xsi:type="dcterms:W3CDTF">2024-05-21T16:35:01Z</dcterms:modified>
</cp:coreProperties>
</file>