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0" r:id="rId5"/>
  </p:sldMasterIdLst>
  <p:notesMasterIdLst>
    <p:notesMasterId r:id="rId31"/>
  </p:notesMasterIdLst>
  <p:sldIdLst>
    <p:sldId id="455" r:id="rId6"/>
    <p:sldId id="352" r:id="rId7"/>
    <p:sldId id="453" r:id="rId8"/>
    <p:sldId id="355" r:id="rId9"/>
    <p:sldId id="756" r:id="rId10"/>
    <p:sldId id="361" r:id="rId11"/>
    <p:sldId id="532" r:id="rId12"/>
    <p:sldId id="753" r:id="rId13"/>
    <p:sldId id="755" r:id="rId14"/>
    <p:sldId id="760" r:id="rId15"/>
    <p:sldId id="759" r:id="rId16"/>
    <p:sldId id="761" r:id="rId17"/>
    <p:sldId id="762" r:id="rId18"/>
    <p:sldId id="763" r:id="rId19"/>
    <p:sldId id="770" r:id="rId20"/>
    <p:sldId id="771" r:id="rId21"/>
    <p:sldId id="758" r:id="rId22"/>
    <p:sldId id="765" r:id="rId23"/>
    <p:sldId id="764" r:id="rId24"/>
    <p:sldId id="766" r:id="rId25"/>
    <p:sldId id="767" r:id="rId26"/>
    <p:sldId id="768" r:id="rId27"/>
    <p:sldId id="772" r:id="rId28"/>
    <p:sldId id="757" r:id="rId29"/>
    <p:sldId id="262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C4B637F-D1E5-0CD1-E10C-F2D76576BF4A}" name="Amanda Wright" initials="AW" userId="Amanda Wright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8852"/>
    <a:srgbClr val="03646F"/>
    <a:srgbClr val="CC0D2D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263AAF0-939B-486F-8357-78829F267918}" v="139" dt="2022-09-07T14:16:23.85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186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34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presProps" Target="presProps.xml"/><Relationship Id="rId37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tableStyles" Target="tableStyles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4_4">
  <dgm:title val=""/>
  <dgm:desc val=""/>
  <dgm:catLst>
    <dgm:cat type="accent4" pri="11400"/>
  </dgm:catLst>
  <dgm:styleLbl name="node0">
    <dgm:fillClrLst meth="cycle">
      <a:schemeClr val="accent4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4">
        <a:shade val="50000"/>
      </a:schemeClr>
      <a:schemeClr val="accent4">
        <a:tint val="55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4">
        <a:shade val="80000"/>
        <a:alpha val="50000"/>
      </a:schemeClr>
      <a:schemeClr val="accent4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55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5D4DA3C-9A57-4CC5-A14D-615196F5A072}" type="doc">
      <dgm:prSet loTypeId="urn:microsoft.com/office/officeart/2005/8/layout/vList2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2DE54E9E-E787-4406-A08C-CC8F6CBEAC1E}">
      <dgm:prSet/>
      <dgm:spPr>
        <a:solidFill>
          <a:srgbClr val="2E955A"/>
        </a:solidFill>
      </dgm:spPr>
      <dgm:t>
        <a:bodyPr/>
        <a:lstStyle/>
        <a:p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To</a:t>
          </a:r>
          <a:r>
            <a:rPr lang="en-US" baseline="0" dirty="0">
              <a:latin typeface="Arial" panose="020B0604020202020204" pitchFamily="34" charset="0"/>
              <a:cs typeface="Arial" panose="020B0604020202020204" pitchFamily="34" charset="0"/>
            </a:rPr>
            <a:t> improve the quality of teaching to children and young people with SEND, particularly in mainstream settings (both schools and further education).</a:t>
          </a:r>
          <a:endParaRPr 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86E80E4-6005-4A70-9CA5-EB83C9BECEA3}" type="parTrans" cxnId="{B1974F9F-6E9D-4688-874B-F97EF27F2EED}">
      <dgm:prSet/>
      <dgm:spPr/>
      <dgm:t>
        <a:bodyPr/>
        <a:lstStyle/>
        <a:p>
          <a:endParaRPr lang="en-US"/>
        </a:p>
      </dgm:t>
    </dgm:pt>
    <dgm:pt modelId="{48AD2E2D-E1C2-4F0D-B1EE-5D3EA892C76D}" type="sibTrans" cxnId="{B1974F9F-6E9D-4688-874B-F97EF27F2EED}">
      <dgm:prSet/>
      <dgm:spPr/>
      <dgm:t>
        <a:bodyPr/>
        <a:lstStyle/>
        <a:p>
          <a:endParaRPr lang="en-US"/>
        </a:p>
      </dgm:t>
    </dgm:pt>
    <dgm:pt modelId="{8BEEC158-2316-48FC-8317-080D2BF495EC}">
      <dgm:prSet/>
      <dgm:spPr>
        <a:solidFill>
          <a:srgbClr val="057078"/>
        </a:solidFill>
      </dgm:spPr>
      <dgm:t>
        <a:bodyPr/>
        <a:lstStyle/>
        <a:p>
          <a:r>
            <a:rPr lang="en-GB" dirty="0">
              <a:latin typeface="Arial" panose="020B0604020202020204" pitchFamily="34" charset="0"/>
              <a:cs typeface="Arial" panose="020B0604020202020204" pitchFamily="34" charset="0"/>
            </a:rPr>
            <a:t>To ensure needs are identified and met earlier and more effectively, and that preparation for adulthood is delivered from the earliest stages, to support effective transitions, including into employment.</a:t>
          </a:r>
          <a:endParaRPr 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7054306-F0F7-4DBB-B9B9-5E5CBABFEF5E}" type="parTrans" cxnId="{ADE0BDD6-28D2-49B3-AC21-743CE7731067}">
      <dgm:prSet/>
      <dgm:spPr/>
      <dgm:t>
        <a:bodyPr/>
        <a:lstStyle/>
        <a:p>
          <a:endParaRPr lang="en-US"/>
        </a:p>
      </dgm:t>
    </dgm:pt>
    <dgm:pt modelId="{4BE6CD21-64A0-4C4B-B637-71B419E22882}" type="sibTrans" cxnId="{ADE0BDD6-28D2-49B3-AC21-743CE7731067}">
      <dgm:prSet/>
      <dgm:spPr/>
      <dgm:t>
        <a:bodyPr/>
        <a:lstStyle/>
        <a:p>
          <a:endParaRPr lang="en-US"/>
        </a:p>
      </dgm:t>
    </dgm:pt>
    <dgm:pt modelId="{D67DA431-390A-4261-8082-71AA80E6EC6B}" type="pres">
      <dgm:prSet presAssocID="{85D4DA3C-9A57-4CC5-A14D-615196F5A072}" presName="linear" presStyleCnt="0">
        <dgm:presLayoutVars>
          <dgm:animLvl val="lvl"/>
          <dgm:resizeHandles val="exact"/>
        </dgm:presLayoutVars>
      </dgm:prSet>
      <dgm:spPr/>
    </dgm:pt>
    <dgm:pt modelId="{72E448CF-2C94-471B-962A-F8D086BDB657}" type="pres">
      <dgm:prSet presAssocID="{2DE54E9E-E787-4406-A08C-CC8F6CBEAC1E}" presName="parentText" presStyleLbl="node1" presStyleIdx="0" presStyleCnt="2" custScaleY="83779">
        <dgm:presLayoutVars>
          <dgm:chMax val="0"/>
          <dgm:bulletEnabled val="1"/>
        </dgm:presLayoutVars>
      </dgm:prSet>
      <dgm:spPr/>
    </dgm:pt>
    <dgm:pt modelId="{B56CA754-B7FB-4B4B-A1FD-11101D4A43B7}" type="pres">
      <dgm:prSet presAssocID="{48AD2E2D-E1C2-4F0D-B1EE-5D3EA892C76D}" presName="spacer" presStyleCnt="0"/>
      <dgm:spPr/>
    </dgm:pt>
    <dgm:pt modelId="{4A4B0F6F-318E-4F55-AC7B-91931FDDF3ED}" type="pres">
      <dgm:prSet presAssocID="{8BEEC158-2316-48FC-8317-080D2BF495EC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93283273-3489-4A7D-A546-2B49C5A44BA2}" type="presOf" srcId="{85D4DA3C-9A57-4CC5-A14D-615196F5A072}" destId="{D67DA431-390A-4261-8082-71AA80E6EC6B}" srcOrd="0" destOrd="0" presId="urn:microsoft.com/office/officeart/2005/8/layout/vList2"/>
    <dgm:cxn modelId="{08F4DC7A-AA8E-449F-A997-21F0B38BD13A}" type="presOf" srcId="{8BEEC158-2316-48FC-8317-080D2BF495EC}" destId="{4A4B0F6F-318E-4F55-AC7B-91931FDDF3ED}" srcOrd="0" destOrd="0" presId="urn:microsoft.com/office/officeart/2005/8/layout/vList2"/>
    <dgm:cxn modelId="{B1974F9F-6E9D-4688-874B-F97EF27F2EED}" srcId="{85D4DA3C-9A57-4CC5-A14D-615196F5A072}" destId="{2DE54E9E-E787-4406-A08C-CC8F6CBEAC1E}" srcOrd="0" destOrd="0" parTransId="{186E80E4-6005-4A70-9CA5-EB83C9BECEA3}" sibTransId="{48AD2E2D-E1C2-4F0D-B1EE-5D3EA892C76D}"/>
    <dgm:cxn modelId="{99688CA7-4031-4947-9FCF-EE6D7F7071C4}" type="presOf" srcId="{2DE54E9E-E787-4406-A08C-CC8F6CBEAC1E}" destId="{72E448CF-2C94-471B-962A-F8D086BDB657}" srcOrd="0" destOrd="0" presId="urn:microsoft.com/office/officeart/2005/8/layout/vList2"/>
    <dgm:cxn modelId="{ADE0BDD6-28D2-49B3-AC21-743CE7731067}" srcId="{85D4DA3C-9A57-4CC5-A14D-615196F5A072}" destId="{8BEEC158-2316-48FC-8317-080D2BF495EC}" srcOrd="1" destOrd="0" parTransId="{D7054306-F0F7-4DBB-B9B9-5E5CBABFEF5E}" sibTransId="{4BE6CD21-64A0-4C4B-B637-71B419E22882}"/>
    <dgm:cxn modelId="{944FC106-BBC4-4668-ADD8-28519F4394A9}" type="presParOf" srcId="{D67DA431-390A-4261-8082-71AA80E6EC6B}" destId="{72E448CF-2C94-471B-962A-F8D086BDB657}" srcOrd="0" destOrd="0" presId="urn:microsoft.com/office/officeart/2005/8/layout/vList2"/>
    <dgm:cxn modelId="{6A271E3C-2DC9-472F-9862-9F153514EEE1}" type="presParOf" srcId="{D67DA431-390A-4261-8082-71AA80E6EC6B}" destId="{B56CA754-B7FB-4B4B-A1FD-11101D4A43B7}" srcOrd="1" destOrd="0" presId="urn:microsoft.com/office/officeart/2005/8/layout/vList2"/>
    <dgm:cxn modelId="{60FC9010-6EAB-416E-833D-4DF98781DD69}" type="presParOf" srcId="{D67DA431-390A-4261-8082-71AA80E6EC6B}" destId="{4A4B0F6F-318E-4F55-AC7B-91931FDDF3ED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DE14631-2987-4E48-B712-0D1E6802E8A1}" type="doc">
      <dgm:prSet loTypeId="urn:microsoft.com/office/officeart/2011/layout/HexagonRadial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16FC6023-1D38-4A82-BC8F-E384513A1210}">
      <dgm:prSet phldrT="[Text]" phldr="1"/>
      <dgm:spPr>
        <a:solidFill>
          <a:schemeClr val="bg2"/>
        </a:solidFill>
      </dgm:spPr>
      <dgm:t>
        <a:bodyPr/>
        <a:lstStyle/>
        <a:p>
          <a:endParaRPr lang="en-GB" dirty="0"/>
        </a:p>
      </dgm:t>
    </dgm:pt>
    <dgm:pt modelId="{AE533C0C-F444-4776-ACCD-85804638FC76}" type="parTrans" cxnId="{3B701B5A-5467-43E1-8E17-B173BA3178CE}">
      <dgm:prSet/>
      <dgm:spPr/>
      <dgm:t>
        <a:bodyPr/>
        <a:lstStyle/>
        <a:p>
          <a:endParaRPr lang="en-GB"/>
        </a:p>
      </dgm:t>
    </dgm:pt>
    <dgm:pt modelId="{C8687127-12D8-4DDC-A214-58A56BEC4A04}" type="sibTrans" cxnId="{3B701B5A-5467-43E1-8E17-B173BA3178CE}">
      <dgm:prSet/>
      <dgm:spPr/>
      <dgm:t>
        <a:bodyPr/>
        <a:lstStyle/>
        <a:p>
          <a:endParaRPr lang="en-GB"/>
        </a:p>
      </dgm:t>
    </dgm:pt>
    <dgm:pt modelId="{09F794DB-1F80-413B-8B9C-1C6D9B33096A}">
      <dgm:prSet phldrT="[Text]"/>
      <dgm:spPr/>
      <dgm:t>
        <a:bodyPr/>
        <a:lstStyle/>
        <a:p>
          <a:r>
            <a:rPr lang="en-GB" dirty="0"/>
            <a:t>Head of WSS</a:t>
          </a:r>
        </a:p>
      </dgm:t>
    </dgm:pt>
    <dgm:pt modelId="{87466B6C-032B-4A5A-9641-BDE73599DE0B}" type="parTrans" cxnId="{C0B37E54-8734-4FB8-86BA-81F34F6D00A0}">
      <dgm:prSet/>
      <dgm:spPr/>
      <dgm:t>
        <a:bodyPr/>
        <a:lstStyle/>
        <a:p>
          <a:endParaRPr lang="en-GB"/>
        </a:p>
      </dgm:t>
    </dgm:pt>
    <dgm:pt modelId="{99355F7C-CEB2-4553-9900-8444DF285E19}" type="sibTrans" cxnId="{C0B37E54-8734-4FB8-86BA-81F34F6D00A0}">
      <dgm:prSet/>
      <dgm:spPr/>
      <dgm:t>
        <a:bodyPr/>
        <a:lstStyle/>
        <a:p>
          <a:endParaRPr lang="en-GB"/>
        </a:p>
      </dgm:t>
    </dgm:pt>
    <dgm:pt modelId="{074C16A0-6A6D-4AC6-8EF3-6D2E7FB22009}">
      <dgm:prSet phldrT="[Text]"/>
      <dgm:spPr/>
      <dgm:t>
        <a:bodyPr/>
        <a:lstStyle/>
        <a:p>
          <a:r>
            <a:rPr lang="en-GB" dirty="0"/>
            <a:t>Deputy Head of WSS</a:t>
          </a:r>
        </a:p>
      </dgm:t>
    </dgm:pt>
    <dgm:pt modelId="{52F911F8-1368-4F4F-9916-DED7E68423B1}" type="parTrans" cxnId="{6DD95533-6DEE-45BE-9150-81CD1168B6D6}">
      <dgm:prSet/>
      <dgm:spPr/>
      <dgm:t>
        <a:bodyPr/>
        <a:lstStyle/>
        <a:p>
          <a:endParaRPr lang="en-GB"/>
        </a:p>
      </dgm:t>
    </dgm:pt>
    <dgm:pt modelId="{E574FE20-ED5E-4B51-A87B-BE9E4059D7A4}" type="sibTrans" cxnId="{6DD95533-6DEE-45BE-9150-81CD1168B6D6}">
      <dgm:prSet/>
      <dgm:spPr/>
      <dgm:t>
        <a:bodyPr/>
        <a:lstStyle/>
        <a:p>
          <a:endParaRPr lang="en-GB"/>
        </a:p>
      </dgm:t>
    </dgm:pt>
    <dgm:pt modelId="{9BA864D8-7BEA-48D7-BBE5-C89BA7D3C27D}">
      <dgm:prSet phldrT="[Text]"/>
      <dgm:spPr/>
      <dgm:t>
        <a:bodyPr/>
        <a:lstStyle/>
        <a:p>
          <a:r>
            <a:rPr lang="en-GB" dirty="0"/>
            <a:t>8 Regional SEND leaders</a:t>
          </a:r>
        </a:p>
      </dgm:t>
    </dgm:pt>
    <dgm:pt modelId="{253668BF-6E68-473C-85FA-5F134C700192}" type="parTrans" cxnId="{47419686-A180-47D2-B671-2DDDAB42AD7E}">
      <dgm:prSet/>
      <dgm:spPr/>
      <dgm:t>
        <a:bodyPr/>
        <a:lstStyle/>
        <a:p>
          <a:endParaRPr lang="en-GB"/>
        </a:p>
      </dgm:t>
    </dgm:pt>
    <dgm:pt modelId="{CED28A0E-8E90-46A6-A43F-6571B01F8F3A}" type="sibTrans" cxnId="{47419686-A180-47D2-B671-2DDDAB42AD7E}">
      <dgm:prSet/>
      <dgm:spPr/>
      <dgm:t>
        <a:bodyPr/>
        <a:lstStyle/>
        <a:p>
          <a:endParaRPr lang="en-GB"/>
        </a:p>
      </dgm:t>
    </dgm:pt>
    <dgm:pt modelId="{235385FA-E1D9-477E-9150-EA356D8D1C7F}">
      <dgm:prSet phldrT="[Text]"/>
      <dgm:spPr/>
      <dgm:t>
        <a:bodyPr/>
        <a:lstStyle/>
        <a:p>
          <a:r>
            <a:rPr lang="en-GB" dirty="0"/>
            <a:t>16 Deputy regional SEND leaders</a:t>
          </a:r>
        </a:p>
      </dgm:t>
    </dgm:pt>
    <dgm:pt modelId="{FEBCCB7C-B5E1-4FD1-90B4-76D3DA11051F}" type="parTrans" cxnId="{7E07D973-2A81-49DA-BF37-895ED3888AA1}">
      <dgm:prSet/>
      <dgm:spPr/>
      <dgm:t>
        <a:bodyPr/>
        <a:lstStyle/>
        <a:p>
          <a:endParaRPr lang="en-GB"/>
        </a:p>
      </dgm:t>
    </dgm:pt>
    <dgm:pt modelId="{D187A5CD-EA6D-444F-9D65-0FE4613420FA}" type="sibTrans" cxnId="{7E07D973-2A81-49DA-BF37-895ED3888AA1}">
      <dgm:prSet/>
      <dgm:spPr/>
      <dgm:t>
        <a:bodyPr/>
        <a:lstStyle/>
        <a:p>
          <a:endParaRPr lang="en-GB"/>
        </a:p>
      </dgm:t>
    </dgm:pt>
    <dgm:pt modelId="{BAB75FF3-1348-4003-8AF0-F5C51495350C}">
      <dgm:prSet phldrT="[Text]"/>
      <dgm:spPr/>
      <dgm:t>
        <a:bodyPr/>
        <a:lstStyle/>
        <a:p>
          <a:r>
            <a:rPr lang="en-GB" dirty="0"/>
            <a:t>National SEND leaders</a:t>
          </a:r>
        </a:p>
      </dgm:t>
    </dgm:pt>
    <dgm:pt modelId="{EF1FF753-031B-46CD-AA7B-6F6909B74EBE}" type="parTrans" cxnId="{87E951C2-7A06-44C8-B143-6E4E2BD7DFE3}">
      <dgm:prSet/>
      <dgm:spPr/>
      <dgm:t>
        <a:bodyPr/>
        <a:lstStyle/>
        <a:p>
          <a:endParaRPr lang="en-GB"/>
        </a:p>
      </dgm:t>
    </dgm:pt>
    <dgm:pt modelId="{7230E150-2096-445C-9D37-34B893471588}" type="sibTrans" cxnId="{87E951C2-7A06-44C8-B143-6E4E2BD7DFE3}">
      <dgm:prSet/>
      <dgm:spPr/>
      <dgm:t>
        <a:bodyPr/>
        <a:lstStyle/>
        <a:p>
          <a:endParaRPr lang="en-GB"/>
        </a:p>
      </dgm:t>
    </dgm:pt>
    <dgm:pt modelId="{7FEC07FB-57F4-4E5E-8E6C-E94494E44F13}">
      <dgm:prSet phldrT="[Text]"/>
      <dgm:spPr/>
      <dgm:t>
        <a:bodyPr/>
        <a:lstStyle/>
        <a:p>
          <a:r>
            <a:rPr lang="en-GB" dirty="0"/>
            <a:t>3 National coordinators</a:t>
          </a:r>
        </a:p>
      </dgm:t>
    </dgm:pt>
    <dgm:pt modelId="{FE81DD6F-37B9-4C8A-B8E8-A921868577C5}" type="parTrans" cxnId="{39205F0C-501E-493E-9731-F9A6FC8B7BDC}">
      <dgm:prSet/>
      <dgm:spPr/>
      <dgm:t>
        <a:bodyPr/>
        <a:lstStyle/>
        <a:p>
          <a:endParaRPr lang="en-GB"/>
        </a:p>
      </dgm:t>
    </dgm:pt>
    <dgm:pt modelId="{C9FB3CCE-8F64-4C29-B521-1BE497D7F095}" type="sibTrans" cxnId="{39205F0C-501E-493E-9731-F9A6FC8B7BDC}">
      <dgm:prSet/>
      <dgm:spPr/>
      <dgm:t>
        <a:bodyPr/>
        <a:lstStyle/>
        <a:p>
          <a:endParaRPr lang="en-GB"/>
        </a:p>
      </dgm:t>
    </dgm:pt>
    <dgm:pt modelId="{EB118B46-3BB5-4ADB-8A46-92D3FFDDA86B}" type="pres">
      <dgm:prSet presAssocID="{6DE14631-2987-4E48-B712-0D1E6802E8A1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</dgm:pt>
    <dgm:pt modelId="{70681E29-A455-44AB-A56B-8A7B3A18C43C}" type="pres">
      <dgm:prSet presAssocID="{16FC6023-1D38-4A82-BC8F-E384513A1210}" presName="Parent" presStyleLbl="node0" presStyleIdx="0" presStyleCnt="1">
        <dgm:presLayoutVars>
          <dgm:chMax val="6"/>
          <dgm:chPref val="6"/>
        </dgm:presLayoutVars>
      </dgm:prSet>
      <dgm:spPr/>
    </dgm:pt>
    <dgm:pt modelId="{90A44C99-10B7-4350-90EA-7B345A17ABDC}" type="pres">
      <dgm:prSet presAssocID="{09F794DB-1F80-413B-8B9C-1C6D9B33096A}" presName="Accent1" presStyleCnt="0"/>
      <dgm:spPr/>
    </dgm:pt>
    <dgm:pt modelId="{CCBD1B9F-DFD4-439C-88E4-77EB25FE3F04}" type="pres">
      <dgm:prSet presAssocID="{09F794DB-1F80-413B-8B9C-1C6D9B33096A}" presName="Accent" presStyleLbl="bgShp" presStyleIdx="0" presStyleCnt="6"/>
      <dgm:spPr/>
    </dgm:pt>
    <dgm:pt modelId="{ECA96CD9-5A94-4F93-BF1A-0807ADF8341A}" type="pres">
      <dgm:prSet presAssocID="{09F794DB-1F80-413B-8B9C-1C6D9B33096A}" presName="Child1" presStyleLbl="node1" presStyleIdx="0" presStyleCnt="6">
        <dgm:presLayoutVars>
          <dgm:chMax val="0"/>
          <dgm:chPref val="0"/>
          <dgm:bulletEnabled val="1"/>
        </dgm:presLayoutVars>
      </dgm:prSet>
      <dgm:spPr/>
    </dgm:pt>
    <dgm:pt modelId="{D0824436-6AF4-46BB-852A-50ACDCDC31C2}" type="pres">
      <dgm:prSet presAssocID="{074C16A0-6A6D-4AC6-8EF3-6D2E7FB22009}" presName="Accent2" presStyleCnt="0"/>
      <dgm:spPr/>
    </dgm:pt>
    <dgm:pt modelId="{EFD31F46-7357-4C93-9FFD-31FD21ECC59B}" type="pres">
      <dgm:prSet presAssocID="{074C16A0-6A6D-4AC6-8EF3-6D2E7FB22009}" presName="Accent" presStyleLbl="bgShp" presStyleIdx="1" presStyleCnt="6"/>
      <dgm:spPr/>
    </dgm:pt>
    <dgm:pt modelId="{0EC777C8-EEA6-4699-8BFA-A63D473825DF}" type="pres">
      <dgm:prSet presAssocID="{074C16A0-6A6D-4AC6-8EF3-6D2E7FB22009}" presName="Child2" presStyleLbl="node1" presStyleIdx="1" presStyleCnt="6">
        <dgm:presLayoutVars>
          <dgm:chMax val="0"/>
          <dgm:chPref val="0"/>
          <dgm:bulletEnabled val="1"/>
        </dgm:presLayoutVars>
      </dgm:prSet>
      <dgm:spPr/>
    </dgm:pt>
    <dgm:pt modelId="{62C29F7E-EEEC-4947-AFD3-DE34936DC438}" type="pres">
      <dgm:prSet presAssocID="{9BA864D8-7BEA-48D7-BBE5-C89BA7D3C27D}" presName="Accent3" presStyleCnt="0"/>
      <dgm:spPr/>
    </dgm:pt>
    <dgm:pt modelId="{CF206171-77BD-42CA-A245-AC35B9FA6E76}" type="pres">
      <dgm:prSet presAssocID="{9BA864D8-7BEA-48D7-BBE5-C89BA7D3C27D}" presName="Accent" presStyleLbl="bgShp" presStyleIdx="2" presStyleCnt="6"/>
      <dgm:spPr/>
    </dgm:pt>
    <dgm:pt modelId="{6B870253-D28D-4F73-8BC8-F538991713A5}" type="pres">
      <dgm:prSet presAssocID="{9BA864D8-7BEA-48D7-BBE5-C89BA7D3C27D}" presName="Child3" presStyleLbl="node1" presStyleIdx="2" presStyleCnt="6">
        <dgm:presLayoutVars>
          <dgm:chMax val="0"/>
          <dgm:chPref val="0"/>
          <dgm:bulletEnabled val="1"/>
        </dgm:presLayoutVars>
      </dgm:prSet>
      <dgm:spPr/>
    </dgm:pt>
    <dgm:pt modelId="{0D9D5E12-0D44-45A1-BA6B-1F77001A72AA}" type="pres">
      <dgm:prSet presAssocID="{235385FA-E1D9-477E-9150-EA356D8D1C7F}" presName="Accent4" presStyleCnt="0"/>
      <dgm:spPr/>
    </dgm:pt>
    <dgm:pt modelId="{7E2CD96A-362A-41B5-8916-52F0C6C578AB}" type="pres">
      <dgm:prSet presAssocID="{235385FA-E1D9-477E-9150-EA356D8D1C7F}" presName="Accent" presStyleLbl="bgShp" presStyleIdx="3" presStyleCnt="6"/>
      <dgm:spPr/>
    </dgm:pt>
    <dgm:pt modelId="{93CF3CD3-770E-4F44-8498-9F3EF8340FED}" type="pres">
      <dgm:prSet presAssocID="{235385FA-E1D9-477E-9150-EA356D8D1C7F}" presName="Child4" presStyleLbl="node1" presStyleIdx="3" presStyleCnt="6">
        <dgm:presLayoutVars>
          <dgm:chMax val="0"/>
          <dgm:chPref val="0"/>
          <dgm:bulletEnabled val="1"/>
        </dgm:presLayoutVars>
      </dgm:prSet>
      <dgm:spPr/>
    </dgm:pt>
    <dgm:pt modelId="{0D3E02A6-CD71-42CB-9D97-37EF763FB8D1}" type="pres">
      <dgm:prSet presAssocID="{BAB75FF3-1348-4003-8AF0-F5C51495350C}" presName="Accent5" presStyleCnt="0"/>
      <dgm:spPr/>
    </dgm:pt>
    <dgm:pt modelId="{1F62E770-7D25-4131-831D-BBE865F36CBD}" type="pres">
      <dgm:prSet presAssocID="{BAB75FF3-1348-4003-8AF0-F5C51495350C}" presName="Accent" presStyleLbl="bgShp" presStyleIdx="4" presStyleCnt="6"/>
      <dgm:spPr/>
    </dgm:pt>
    <dgm:pt modelId="{9786135A-6073-404B-812A-0D9371AED966}" type="pres">
      <dgm:prSet presAssocID="{BAB75FF3-1348-4003-8AF0-F5C51495350C}" presName="Child5" presStyleLbl="node1" presStyleIdx="4" presStyleCnt="6">
        <dgm:presLayoutVars>
          <dgm:chMax val="0"/>
          <dgm:chPref val="0"/>
          <dgm:bulletEnabled val="1"/>
        </dgm:presLayoutVars>
      </dgm:prSet>
      <dgm:spPr/>
    </dgm:pt>
    <dgm:pt modelId="{91CA56E7-310B-4EEE-B89A-941AE113F961}" type="pres">
      <dgm:prSet presAssocID="{7FEC07FB-57F4-4E5E-8E6C-E94494E44F13}" presName="Accent6" presStyleCnt="0"/>
      <dgm:spPr/>
    </dgm:pt>
    <dgm:pt modelId="{85844056-06AD-4BAA-B157-583374748AA7}" type="pres">
      <dgm:prSet presAssocID="{7FEC07FB-57F4-4E5E-8E6C-E94494E44F13}" presName="Accent" presStyleLbl="bgShp" presStyleIdx="5" presStyleCnt="6"/>
      <dgm:spPr/>
    </dgm:pt>
    <dgm:pt modelId="{B512B3D5-4C50-44BC-ABA8-75DB3A15994C}" type="pres">
      <dgm:prSet presAssocID="{7FEC07FB-57F4-4E5E-8E6C-E94494E44F13}" presName="Child6" presStyleLbl="node1" presStyleIdx="5" presStyleCnt="6">
        <dgm:presLayoutVars>
          <dgm:chMax val="0"/>
          <dgm:chPref val="0"/>
          <dgm:bulletEnabled val="1"/>
        </dgm:presLayoutVars>
      </dgm:prSet>
      <dgm:spPr/>
    </dgm:pt>
  </dgm:ptLst>
  <dgm:cxnLst>
    <dgm:cxn modelId="{39205F0C-501E-493E-9731-F9A6FC8B7BDC}" srcId="{16FC6023-1D38-4A82-BC8F-E384513A1210}" destId="{7FEC07FB-57F4-4E5E-8E6C-E94494E44F13}" srcOrd="5" destOrd="0" parTransId="{FE81DD6F-37B9-4C8A-B8E8-A921868577C5}" sibTransId="{C9FB3CCE-8F64-4C29-B521-1BE497D7F095}"/>
    <dgm:cxn modelId="{4E51301D-7D5B-4B7C-99AB-2C42CA3D426F}" type="presOf" srcId="{7FEC07FB-57F4-4E5E-8E6C-E94494E44F13}" destId="{B512B3D5-4C50-44BC-ABA8-75DB3A15994C}" srcOrd="0" destOrd="0" presId="urn:microsoft.com/office/officeart/2011/layout/HexagonRadial"/>
    <dgm:cxn modelId="{4493F622-F444-415C-8DDB-23D5ADF0C851}" type="presOf" srcId="{16FC6023-1D38-4A82-BC8F-E384513A1210}" destId="{70681E29-A455-44AB-A56B-8A7B3A18C43C}" srcOrd="0" destOrd="0" presId="urn:microsoft.com/office/officeart/2011/layout/HexagonRadial"/>
    <dgm:cxn modelId="{6DD95533-6DEE-45BE-9150-81CD1168B6D6}" srcId="{16FC6023-1D38-4A82-BC8F-E384513A1210}" destId="{074C16A0-6A6D-4AC6-8EF3-6D2E7FB22009}" srcOrd="1" destOrd="0" parTransId="{52F911F8-1368-4F4F-9916-DED7E68423B1}" sibTransId="{E574FE20-ED5E-4B51-A87B-BE9E4059D7A4}"/>
    <dgm:cxn modelId="{C7F91161-2ACD-4400-B206-12BA55178E8E}" type="presOf" srcId="{09F794DB-1F80-413B-8B9C-1C6D9B33096A}" destId="{ECA96CD9-5A94-4F93-BF1A-0807ADF8341A}" srcOrd="0" destOrd="0" presId="urn:microsoft.com/office/officeart/2011/layout/HexagonRadial"/>
    <dgm:cxn modelId="{6558024C-1DBD-42CA-92B1-1C00C45BF3B2}" type="presOf" srcId="{235385FA-E1D9-477E-9150-EA356D8D1C7F}" destId="{93CF3CD3-770E-4F44-8498-9F3EF8340FED}" srcOrd="0" destOrd="0" presId="urn:microsoft.com/office/officeart/2011/layout/HexagonRadial"/>
    <dgm:cxn modelId="{7E07D973-2A81-49DA-BF37-895ED3888AA1}" srcId="{16FC6023-1D38-4A82-BC8F-E384513A1210}" destId="{235385FA-E1D9-477E-9150-EA356D8D1C7F}" srcOrd="3" destOrd="0" parTransId="{FEBCCB7C-B5E1-4FD1-90B4-76D3DA11051F}" sibTransId="{D187A5CD-EA6D-444F-9D65-0FE4613420FA}"/>
    <dgm:cxn modelId="{C0B37E54-8734-4FB8-86BA-81F34F6D00A0}" srcId="{16FC6023-1D38-4A82-BC8F-E384513A1210}" destId="{09F794DB-1F80-413B-8B9C-1C6D9B33096A}" srcOrd="0" destOrd="0" parTransId="{87466B6C-032B-4A5A-9641-BDE73599DE0B}" sibTransId="{99355F7C-CEB2-4553-9900-8444DF285E19}"/>
    <dgm:cxn modelId="{3B701B5A-5467-43E1-8E17-B173BA3178CE}" srcId="{6DE14631-2987-4E48-B712-0D1E6802E8A1}" destId="{16FC6023-1D38-4A82-BC8F-E384513A1210}" srcOrd="0" destOrd="0" parTransId="{AE533C0C-F444-4776-ACCD-85804638FC76}" sibTransId="{C8687127-12D8-4DDC-A214-58A56BEC4A04}"/>
    <dgm:cxn modelId="{47419686-A180-47D2-B671-2DDDAB42AD7E}" srcId="{16FC6023-1D38-4A82-BC8F-E384513A1210}" destId="{9BA864D8-7BEA-48D7-BBE5-C89BA7D3C27D}" srcOrd="2" destOrd="0" parTransId="{253668BF-6E68-473C-85FA-5F134C700192}" sibTransId="{CED28A0E-8E90-46A6-A43F-6571B01F8F3A}"/>
    <dgm:cxn modelId="{B3F67F8C-82B1-4C43-AA59-8C14BFD8F8E8}" type="presOf" srcId="{6DE14631-2987-4E48-B712-0D1E6802E8A1}" destId="{EB118B46-3BB5-4ADB-8A46-92D3FFDDA86B}" srcOrd="0" destOrd="0" presId="urn:microsoft.com/office/officeart/2011/layout/HexagonRadial"/>
    <dgm:cxn modelId="{0BD1809B-1072-45BC-9EFF-E88AF01EA886}" type="presOf" srcId="{9BA864D8-7BEA-48D7-BBE5-C89BA7D3C27D}" destId="{6B870253-D28D-4F73-8BC8-F538991713A5}" srcOrd="0" destOrd="0" presId="urn:microsoft.com/office/officeart/2011/layout/HexagonRadial"/>
    <dgm:cxn modelId="{87E951C2-7A06-44C8-B143-6E4E2BD7DFE3}" srcId="{16FC6023-1D38-4A82-BC8F-E384513A1210}" destId="{BAB75FF3-1348-4003-8AF0-F5C51495350C}" srcOrd="4" destOrd="0" parTransId="{EF1FF753-031B-46CD-AA7B-6F6909B74EBE}" sibTransId="{7230E150-2096-445C-9D37-34B893471588}"/>
    <dgm:cxn modelId="{B994AACF-DC70-49AB-9F9B-E6C3C49AAEF5}" type="presOf" srcId="{BAB75FF3-1348-4003-8AF0-F5C51495350C}" destId="{9786135A-6073-404B-812A-0D9371AED966}" srcOrd="0" destOrd="0" presId="urn:microsoft.com/office/officeart/2011/layout/HexagonRadial"/>
    <dgm:cxn modelId="{F5882FEF-4B01-4BD7-9852-93FE5F6FE6DF}" type="presOf" srcId="{074C16A0-6A6D-4AC6-8EF3-6D2E7FB22009}" destId="{0EC777C8-EEA6-4699-8BFA-A63D473825DF}" srcOrd="0" destOrd="0" presId="urn:microsoft.com/office/officeart/2011/layout/HexagonRadial"/>
    <dgm:cxn modelId="{02F1F766-8F51-4305-B6A6-834444385654}" type="presParOf" srcId="{EB118B46-3BB5-4ADB-8A46-92D3FFDDA86B}" destId="{70681E29-A455-44AB-A56B-8A7B3A18C43C}" srcOrd="0" destOrd="0" presId="urn:microsoft.com/office/officeart/2011/layout/HexagonRadial"/>
    <dgm:cxn modelId="{D99048BB-D59D-4AD7-95DE-DD5A7FC364C9}" type="presParOf" srcId="{EB118B46-3BB5-4ADB-8A46-92D3FFDDA86B}" destId="{90A44C99-10B7-4350-90EA-7B345A17ABDC}" srcOrd="1" destOrd="0" presId="urn:microsoft.com/office/officeart/2011/layout/HexagonRadial"/>
    <dgm:cxn modelId="{A3D74E98-6DD0-4DC6-973C-E32698BDD595}" type="presParOf" srcId="{90A44C99-10B7-4350-90EA-7B345A17ABDC}" destId="{CCBD1B9F-DFD4-439C-88E4-77EB25FE3F04}" srcOrd="0" destOrd="0" presId="urn:microsoft.com/office/officeart/2011/layout/HexagonRadial"/>
    <dgm:cxn modelId="{E0FDEB45-EE2C-4AFF-8F48-274DA1119F06}" type="presParOf" srcId="{EB118B46-3BB5-4ADB-8A46-92D3FFDDA86B}" destId="{ECA96CD9-5A94-4F93-BF1A-0807ADF8341A}" srcOrd="2" destOrd="0" presId="urn:microsoft.com/office/officeart/2011/layout/HexagonRadial"/>
    <dgm:cxn modelId="{62BB3B10-8263-452A-9D9A-93D36B255087}" type="presParOf" srcId="{EB118B46-3BB5-4ADB-8A46-92D3FFDDA86B}" destId="{D0824436-6AF4-46BB-852A-50ACDCDC31C2}" srcOrd="3" destOrd="0" presId="urn:microsoft.com/office/officeart/2011/layout/HexagonRadial"/>
    <dgm:cxn modelId="{99EFE96B-0BC1-4AE3-B953-DB5E2BF78188}" type="presParOf" srcId="{D0824436-6AF4-46BB-852A-50ACDCDC31C2}" destId="{EFD31F46-7357-4C93-9FFD-31FD21ECC59B}" srcOrd="0" destOrd="0" presId="urn:microsoft.com/office/officeart/2011/layout/HexagonRadial"/>
    <dgm:cxn modelId="{CAFEFD1D-F7EE-433E-BAB0-19CF39E7FFC6}" type="presParOf" srcId="{EB118B46-3BB5-4ADB-8A46-92D3FFDDA86B}" destId="{0EC777C8-EEA6-4699-8BFA-A63D473825DF}" srcOrd="4" destOrd="0" presId="urn:microsoft.com/office/officeart/2011/layout/HexagonRadial"/>
    <dgm:cxn modelId="{9FB60204-F3A2-4B82-8D45-140F3041490F}" type="presParOf" srcId="{EB118B46-3BB5-4ADB-8A46-92D3FFDDA86B}" destId="{62C29F7E-EEEC-4947-AFD3-DE34936DC438}" srcOrd="5" destOrd="0" presId="urn:microsoft.com/office/officeart/2011/layout/HexagonRadial"/>
    <dgm:cxn modelId="{613D0338-C617-4120-BE72-CBC9C14B1508}" type="presParOf" srcId="{62C29F7E-EEEC-4947-AFD3-DE34936DC438}" destId="{CF206171-77BD-42CA-A245-AC35B9FA6E76}" srcOrd="0" destOrd="0" presId="urn:microsoft.com/office/officeart/2011/layout/HexagonRadial"/>
    <dgm:cxn modelId="{FA9DD85B-A69A-4EEC-AE61-236932E03FEB}" type="presParOf" srcId="{EB118B46-3BB5-4ADB-8A46-92D3FFDDA86B}" destId="{6B870253-D28D-4F73-8BC8-F538991713A5}" srcOrd="6" destOrd="0" presId="urn:microsoft.com/office/officeart/2011/layout/HexagonRadial"/>
    <dgm:cxn modelId="{72B4001D-1C79-407A-8683-520F00B87992}" type="presParOf" srcId="{EB118B46-3BB5-4ADB-8A46-92D3FFDDA86B}" destId="{0D9D5E12-0D44-45A1-BA6B-1F77001A72AA}" srcOrd="7" destOrd="0" presId="urn:microsoft.com/office/officeart/2011/layout/HexagonRadial"/>
    <dgm:cxn modelId="{A669A64F-AA1A-4C83-9CDC-D06567637A98}" type="presParOf" srcId="{0D9D5E12-0D44-45A1-BA6B-1F77001A72AA}" destId="{7E2CD96A-362A-41B5-8916-52F0C6C578AB}" srcOrd="0" destOrd="0" presId="urn:microsoft.com/office/officeart/2011/layout/HexagonRadial"/>
    <dgm:cxn modelId="{A5DBAE6F-17D7-4BE2-9523-2DFBDF23ED14}" type="presParOf" srcId="{EB118B46-3BB5-4ADB-8A46-92D3FFDDA86B}" destId="{93CF3CD3-770E-4F44-8498-9F3EF8340FED}" srcOrd="8" destOrd="0" presId="urn:microsoft.com/office/officeart/2011/layout/HexagonRadial"/>
    <dgm:cxn modelId="{77C5BDDD-9337-4128-B463-D76ECBC63C44}" type="presParOf" srcId="{EB118B46-3BB5-4ADB-8A46-92D3FFDDA86B}" destId="{0D3E02A6-CD71-42CB-9D97-37EF763FB8D1}" srcOrd="9" destOrd="0" presId="urn:microsoft.com/office/officeart/2011/layout/HexagonRadial"/>
    <dgm:cxn modelId="{5765F7AB-836A-4926-8B9D-5193B13CA461}" type="presParOf" srcId="{0D3E02A6-CD71-42CB-9D97-37EF763FB8D1}" destId="{1F62E770-7D25-4131-831D-BBE865F36CBD}" srcOrd="0" destOrd="0" presId="urn:microsoft.com/office/officeart/2011/layout/HexagonRadial"/>
    <dgm:cxn modelId="{66187244-2C03-46BC-B018-5B2ADBB106F8}" type="presParOf" srcId="{EB118B46-3BB5-4ADB-8A46-92D3FFDDA86B}" destId="{9786135A-6073-404B-812A-0D9371AED966}" srcOrd="10" destOrd="0" presId="urn:microsoft.com/office/officeart/2011/layout/HexagonRadial"/>
    <dgm:cxn modelId="{A000B9EB-9F82-4C6D-81AC-449EDBC1D764}" type="presParOf" srcId="{EB118B46-3BB5-4ADB-8A46-92D3FFDDA86B}" destId="{91CA56E7-310B-4EEE-B89A-941AE113F961}" srcOrd="11" destOrd="0" presId="urn:microsoft.com/office/officeart/2011/layout/HexagonRadial"/>
    <dgm:cxn modelId="{39B2498A-77A7-4E25-890F-F2D060BD4382}" type="presParOf" srcId="{91CA56E7-310B-4EEE-B89A-941AE113F961}" destId="{85844056-06AD-4BAA-B157-583374748AA7}" srcOrd="0" destOrd="0" presId="urn:microsoft.com/office/officeart/2011/layout/HexagonRadial"/>
    <dgm:cxn modelId="{506064CE-64FE-4804-AAE8-67A9307D7043}" type="presParOf" srcId="{EB118B46-3BB5-4ADB-8A46-92D3FFDDA86B}" destId="{B512B3D5-4C50-44BC-ABA8-75DB3A15994C}" srcOrd="12" destOrd="0" presId="urn:microsoft.com/office/officeart/2011/layout/HexagonRadial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50BF38B-D3FB-4D91-890C-6D5697865C8F}" type="doc">
      <dgm:prSet loTypeId="urn:microsoft.com/office/officeart/2005/8/layout/vList2" loCatId="list" qsTypeId="urn:microsoft.com/office/officeart/2005/8/quickstyle/simple1" qsCatId="simple" csTypeId="urn:microsoft.com/office/officeart/2005/8/colors/accent4_4" csCatId="accent4"/>
      <dgm:spPr/>
      <dgm:t>
        <a:bodyPr/>
        <a:lstStyle/>
        <a:p>
          <a:endParaRPr lang="en-US"/>
        </a:p>
      </dgm:t>
    </dgm:pt>
    <dgm:pt modelId="{1AE2374E-AB69-48E6-8AE2-00554E51DA81}">
      <dgm:prSet/>
      <dgm:spPr/>
      <dgm:t>
        <a:bodyPr/>
        <a:lstStyle/>
        <a:p>
          <a:r>
            <a:rPr lang="en-GB"/>
            <a:t>Evidence-based</a:t>
          </a:r>
          <a:endParaRPr lang="en-US"/>
        </a:p>
      </dgm:t>
    </dgm:pt>
    <dgm:pt modelId="{FC8BFD58-EE23-4B75-AE25-84A77E1ED960}" type="parTrans" cxnId="{6009B6CC-EAB7-4FC0-BB4F-473E087F3659}">
      <dgm:prSet/>
      <dgm:spPr/>
      <dgm:t>
        <a:bodyPr/>
        <a:lstStyle/>
        <a:p>
          <a:endParaRPr lang="en-US"/>
        </a:p>
      </dgm:t>
    </dgm:pt>
    <dgm:pt modelId="{63CC81D7-447B-4270-87CC-7762ACDC7773}" type="sibTrans" cxnId="{6009B6CC-EAB7-4FC0-BB4F-473E087F3659}">
      <dgm:prSet/>
      <dgm:spPr/>
      <dgm:t>
        <a:bodyPr/>
        <a:lstStyle/>
        <a:p>
          <a:endParaRPr lang="en-US"/>
        </a:p>
      </dgm:t>
    </dgm:pt>
    <dgm:pt modelId="{33906115-2ED2-4F2C-8161-15B278BADCAC}">
      <dgm:prSet/>
      <dgm:spPr/>
      <dgm:t>
        <a:bodyPr/>
        <a:lstStyle/>
        <a:p>
          <a:r>
            <a:rPr lang="en-GB"/>
            <a:t>School-based</a:t>
          </a:r>
          <a:endParaRPr lang="en-US"/>
        </a:p>
      </dgm:t>
    </dgm:pt>
    <dgm:pt modelId="{87AF18E1-266B-4502-8F43-346BF0A50230}" type="parTrans" cxnId="{7D9F8F94-ED06-4329-B3B8-12E6D3F138E4}">
      <dgm:prSet/>
      <dgm:spPr/>
      <dgm:t>
        <a:bodyPr/>
        <a:lstStyle/>
        <a:p>
          <a:endParaRPr lang="en-US"/>
        </a:p>
      </dgm:t>
    </dgm:pt>
    <dgm:pt modelId="{959CFD7C-74E8-4C8A-92BD-02F95B4BDDE0}" type="sibTrans" cxnId="{7D9F8F94-ED06-4329-B3B8-12E6D3F138E4}">
      <dgm:prSet/>
      <dgm:spPr/>
      <dgm:t>
        <a:bodyPr/>
        <a:lstStyle/>
        <a:p>
          <a:endParaRPr lang="en-US"/>
        </a:p>
      </dgm:t>
    </dgm:pt>
    <dgm:pt modelId="{D92195F7-A177-4A51-9872-5803CC9FAB3D}">
      <dgm:prSet/>
      <dgm:spPr/>
      <dgm:t>
        <a:bodyPr/>
        <a:lstStyle/>
        <a:p>
          <a:r>
            <a:rPr lang="en-GB"/>
            <a:t>Regional model</a:t>
          </a:r>
          <a:endParaRPr lang="en-US"/>
        </a:p>
      </dgm:t>
    </dgm:pt>
    <dgm:pt modelId="{F16D73C6-E3D8-487E-813F-9C087A032FD8}" type="parTrans" cxnId="{4BEB322B-199F-4E54-849E-896675BC0858}">
      <dgm:prSet/>
      <dgm:spPr/>
      <dgm:t>
        <a:bodyPr/>
        <a:lstStyle/>
        <a:p>
          <a:endParaRPr lang="en-US"/>
        </a:p>
      </dgm:t>
    </dgm:pt>
    <dgm:pt modelId="{DD597BED-DC8A-4B17-BF8F-9FDE05A26181}" type="sibTrans" cxnId="{4BEB322B-199F-4E54-849E-896675BC0858}">
      <dgm:prSet/>
      <dgm:spPr/>
      <dgm:t>
        <a:bodyPr/>
        <a:lstStyle/>
        <a:p>
          <a:endParaRPr lang="en-US"/>
        </a:p>
      </dgm:t>
    </dgm:pt>
    <dgm:pt modelId="{90552C5A-C586-495D-B3BF-C52F33D60FF6}">
      <dgm:prSet/>
      <dgm:spPr/>
      <dgm:t>
        <a:bodyPr/>
        <a:lstStyle/>
        <a:p>
          <a:r>
            <a:rPr lang="en-GB"/>
            <a:t>Expert input</a:t>
          </a:r>
          <a:endParaRPr lang="en-US"/>
        </a:p>
      </dgm:t>
    </dgm:pt>
    <dgm:pt modelId="{55FDA3CD-A5E0-4EB5-A121-9A26CD4CA2F9}" type="parTrans" cxnId="{FABAFCDA-9A37-4C4C-9474-5CE2AE6CADA3}">
      <dgm:prSet/>
      <dgm:spPr/>
      <dgm:t>
        <a:bodyPr/>
        <a:lstStyle/>
        <a:p>
          <a:endParaRPr lang="en-US"/>
        </a:p>
      </dgm:t>
    </dgm:pt>
    <dgm:pt modelId="{26EA4257-E520-4892-BB78-202A7505FB9D}" type="sibTrans" cxnId="{FABAFCDA-9A37-4C4C-9474-5CE2AE6CADA3}">
      <dgm:prSet/>
      <dgm:spPr/>
      <dgm:t>
        <a:bodyPr/>
        <a:lstStyle/>
        <a:p>
          <a:endParaRPr lang="en-US"/>
        </a:p>
      </dgm:t>
    </dgm:pt>
    <dgm:pt modelId="{90503128-CBCC-43CB-BD23-BDBEE443F692}">
      <dgm:prSet/>
      <dgm:spPr/>
      <dgm:t>
        <a:bodyPr/>
        <a:lstStyle/>
        <a:p>
          <a:r>
            <a:rPr lang="en-GB"/>
            <a:t>Fully-funded: Free</a:t>
          </a:r>
          <a:endParaRPr lang="en-US"/>
        </a:p>
      </dgm:t>
    </dgm:pt>
    <dgm:pt modelId="{E36ED55B-6B8A-486E-A23F-CB475BCEDBCE}" type="parTrans" cxnId="{57F5C92E-572B-47C0-868E-047DA5A85B7A}">
      <dgm:prSet/>
      <dgm:spPr/>
      <dgm:t>
        <a:bodyPr/>
        <a:lstStyle/>
        <a:p>
          <a:endParaRPr lang="en-US"/>
        </a:p>
      </dgm:t>
    </dgm:pt>
    <dgm:pt modelId="{542143F2-2993-4766-B0E3-2AC8D463FE19}" type="sibTrans" cxnId="{57F5C92E-572B-47C0-868E-047DA5A85B7A}">
      <dgm:prSet/>
      <dgm:spPr/>
      <dgm:t>
        <a:bodyPr/>
        <a:lstStyle/>
        <a:p>
          <a:endParaRPr lang="en-US"/>
        </a:p>
      </dgm:t>
    </dgm:pt>
    <dgm:pt modelId="{45E50E52-A7D3-4A22-A0A6-9B425B14040D}" type="pres">
      <dgm:prSet presAssocID="{B50BF38B-D3FB-4D91-890C-6D5697865C8F}" presName="linear" presStyleCnt="0">
        <dgm:presLayoutVars>
          <dgm:animLvl val="lvl"/>
          <dgm:resizeHandles val="exact"/>
        </dgm:presLayoutVars>
      </dgm:prSet>
      <dgm:spPr/>
    </dgm:pt>
    <dgm:pt modelId="{60FC0928-BE71-42EF-A4BF-10ECF46B9E77}" type="pres">
      <dgm:prSet presAssocID="{1AE2374E-AB69-48E6-8AE2-00554E51DA81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69F69748-F7C2-4859-941E-0B9F9F463A85}" type="pres">
      <dgm:prSet presAssocID="{63CC81D7-447B-4270-87CC-7762ACDC7773}" presName="spacer" presStyleCnt="0"/>
      <dgm:spPr/>
    </dgm:pt>
    <dgm:pt modelId="{4A42C28E-EFC1-4671-B224-D4506B68DCF6}" type="pres">
      <dgm:prSet presAssocID="{33906115-2ED2-4F2C-8161-15B278BADCAC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32E10051-3ED0-445E-AE08-42BDF9D07041}" type="pres">
      <dgm:prSet presAssocID="{959CFD7C-74E8-4C8A-92BD-02F95B4BDDE0}" presName="spacer" presStyleCnt="0"/>
      <dgm:spPr/>
    </dgm:pt>
    <dgm:pt modelId="{96E06485-6D9F-43E8-B929-1BD7B5A51D12}" type="pres">
      <dgm:prSet presAssocID="{D92195F7-A177-4A51-9872-5803CC9FAB3D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832DCE1D-F7A3-4B4C-BCB8-35CA428CE51A}" type="pres">
      <dgm:prSet presAssocID="{DD597BED-DC8A-4B17-BF8F-9FDE05A26181}" presName="spacer" presStyleCnt="0"/>
      <dgm:spPr/>
    </dgm:pt>
    <dgm:pt modelId="{0D465346-F6C1-492E-9C1A-8AA87B9FDFD2}" type="pres">
      <dgm:prSet presAssocID="{90552C5A-C586-495D-B3BF-C52F33D60FF6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CEF1C039-F479-4869-BD49-84EAC4769A12}" type="pres">
      <dgm:prSet presAssocID="{26EA4257-E520-4892-BB78-202A7505FB9D}" presName="spacer" presStyleCnt="0"/>
      <dgm:spPr/>
    </dgm:pt>
    <dgm:pt modelId="{B888654E-33A2-492A-9EE5-9C13F5AF6E53}" type="pres">
      <dgm:prSet presAssocID="{90503128-CBCC-43CB-BD23-BDBEE443F692}" presName="parentText" presStyleLbl="node1" presStyleIdx="4" presStyleCnt="5">
        <dgm:presLayoutVars>
          <dgm:chMax val="0"/>
          <dgm:bulletEnabled val="1"/>
        </dgm:presLayoutVars>
      </dgm:prSet>
      <dgm:spPr/>
    </dgm:pt>
  </dgm:ptLst>
  <dgm:cxnLst>
    <dgm:cxn modelId="{4BEB322B-199F-4E54-849E-896675BC0858}" srcId="{B50BF38B-D3FB-4D91-890C-6D5697865C8F}" destId="{D92195F7-A177-4A51-9872-5803CC9FAB3D}" srcOrd="2" destOrd="0" parTransId="{F16D73C6-E3D8-487E-813F-9C087A032FD8}" sibTransId="{DD597BED-DC8A-4B17-BF8F-9FDE05A26181}"/>
    <dgm:cxn modelId="{57F5C92E-572B-47C0-868E-047DA5A85B7A}" srcId="{B50BF38B-D3FB-4D91-890C-6D5697865C8F}" destId="{90503128-CBCC-43CB-BD23-BDBEE443F692}" srcOrd="4" destOrd="0" parTransId="{E36ED55B-6B8A-486E-A23F-CB475BCEDBCE}" sibTransId="{542143F2-2993-4766-B0E3-2AC8D463FE19}"/>
    <dgm:cxn modelId="{D515274C-8406-4069-82C3-A943419B20A8}" type="presOf" srcId="{1AE2374E-AB69-48E6-8AE2-00554E51DA81}" destId="{60FC0928-BE71-42EF-A4BF-10ECF46B9E77}" srcOrd="0" destOrd="0" presId="urn:microsoft.com/office/officeart/2005/8/layout/vList2"/>
    <dgm:cxn modelId="{1677BE52-4B36-4153-B177-1C64AE8FD48C}" type="presOf" srcId="{D92195F7-A177-4A51-9872-5803CC9FAB3D}" destId="{96E06485-6D9F-43E8-B929-1BD7B5A51D12}" srcOrd="0" destOrd="0" presId="urn:microsoft.com/office/officeart/2005/8/layout/vList2"/>
    <dgm:cxn modelId="{25988373-51BB-47BE-BDCD-964050F563DA}" type="presOf" srcId="{B50BF38B-D3FB-4D91-890C-6D5697865C8F}" destId="{45E50E52-A7D3-4A22-A0A6-9B425B14040D}" srcOrd="0" destOrd="0" presId="urn:microsoft.com/office/officeart/2005/8/layout/vList2"/>
    <dgm:cxn modelId="{7D9F8F94-ED06-4329-B3B8-12E6D3F138E4}" srcId="{B50BF38B-D3FB-4D91-890C-6D5697865C8F}" destId="{33906115-2ED2-4F2C-8161-15B278BADCAC}" srcOrd="1" destOrd="0" parTransId="{87AF18E1-266B-4502-8F43-346BF0A50230}" sibTransId="{959CFD7C-74E8-4C8A-92BD-02F95B4BDDE0}"/>
    <dgm:cxn modelId="{52BC83AE-2A80-44F8-9F2B-7201B9F3B1C2}" type="presOf" srcId="{90503128-CBCC-43CB-BD23-BDBEE443F692}" destId="{B888654E-33A2-492A-9EE5-9C13F5AF6E53}" srcOrd="0" destOrd="0" presId="urn:microsoft.com/office/officeart/2005/8/layout/vList2"/>
    <dgm:cxn modelId="{6009B6CC-EAB7-4FC0-BB4F-473E087F3659}" srcId="{B50BF38B-D3FB-4D91-890C-6D5697865C8F}" destId="{1AE2374E-AB69-48E6-8AE2-00554E51DA81}" srcOrd="0" destOrd="0" parTransId="{FC8BFD58-EE23-4B75-AE25-84A77E1ED960}" sibTransId="{63CC81D7-447B-4270-87CC-7762ACDC7773}"/>
    <dgm:cxn modelId="{4F33E5CE-9C69-4A73-8C23-94204692B5BD}" type="presOf" srcId="{90552C5A-C586-495D-B3BF-C52F33D60FF6}" destId="{0D465346-F6C1-492E-9C1A-8AA87B9FDFD2}" srcOrd="0" destOrd="0" presId="urn:microsoft.com/office/officeart/2005/8/layout/vList2"/>
    <dgm:cxn modelId="{FABAFCDA-9A37-4C4C-9474-5CE2AE6CADA3}" srcId="{B50BF38B-D3FB-4D91-890C-6D5697865C8F}" destId="{90552C5A-C586-495D-B3BF-C52F33D60FF6}" srcOrd="3" destOrd="0" parTransId="{55FDA3CD-A5E0-4EB5-A121-9A26CD4CA2F9}" sibTransId="{26EA4257-E520-4892-BB78-202A7505FB9D}"/>
    <dgm:cxn modelId="{BB39F0E1-B5B5-4596-9BF4-8A0C3A6A72DE}" type="presOf" srcId="{33906115-2ED2-4F2C-8161-15B278BADCAC}" destId="{4A42C28E-EFC1-4671-B224-D4506B68DCF6}" srcOrd="0" destOrd="0" presId="urn:microsoft.com/office/officeart/2005/8/layout/vList2"/>
    <dgm:cxn modelId="{37884D68-9247-4FA5-AF23-2794BB18C832}" type="presParOf" srcId="{45E50E52-A7D3-4A22-A0A6-9B425B14040D}" destId="{60FC0928-BE71-42EF-A4BF-10ECF46B9E77}" srcOrd="0" destOrd="0" presId="urn:microsoft.com/office/officeart/2005/8/layout/vList2"/>
    <dgm:cxn modelId="{5213A813-4E54-4E79-8D97-DDA71C44CA5D}" type="presParOf" srcId="{45E50E52-A7D3-4A22-A0A6-9B425B14040D}" destId="{69F69748-F7C2-4859-941E-0B9F9F463A85}" srcOrd="1" destOrd="0" presId="urn:microsoft.com/office/officeart/2005/8/layout/vList2"/>
    <dgm:cxn modelId="{5871E1B3-C682-4978-BF2C-E4D1FB4AC9A6}" type="presParOf" srcId="{45E50E52-A7D3-4A22-A0A6-9B425B14040D}" destId="{4A42C28E-EFC1-4671-B224-D4506B68DCF6}" srcOrd="2" destOrd="0" presId="urn:microsoft.com/office/officeart/2005/8/layout/vList2"/>
    <dgm:cxn modelId="{5435BBDD-0CF8-4731-A28D-D60814BE226B}" type="presParOf" srcId="{45E50E52-A7D3-4A22-A0A6-9B425B14040D}" destId="{32E10051-3ED0-445E-AE08-42BDF9D07041}" srcOrd="3" destOrd="0" presId="urn:microsoft.com/office/officeart/2005/8/layout/vList2"/>
    <dgm:cxn modelId="{4DE97CBB-162B-4747-9862-EAC4AA6EB186}" type="presParOf" srcId="{45E50E52-A7D3-4A22-A0A6-9B425B14040D}" destId="{96E06485-6D9F-43E8-B929-1BD7B5A51D12}" srcOrd="4" destOrd="0" presId="urn:microsoft.com/office/officeart/2005/8/layout/vList2"/>
    <dgm:cxn modelId="{1DD06407-0515-4536-BE90-9FB35EBE25CF}" type="presParOf" srcId="{45E50E52-A7D3-4A22-A0A6-9B425B14040D}" destId="{832DCE1D-F7A3-4B4C-BCB8-35CA428CE51A}" srcOrd="5" destOrd="0" presId="urn:microsoft.com/office/officeart/2005/8/layout/vList2"/>
    <dgm:cxn modelId="{682A9440-F522-429A-A07E-1A70C1CA3D20}" type="presParOf" srcId="{45E50E52-A7D3-4A22-A0A6-9B425B14040D}" destId="{0D465346-F6C1-492E-9C1A-8AA87B9FDFD2}" srcOrd="6" destOrd="0" presId="urn:microsoft.com/office/officeart/2005/8/layout/vList2"/>
    <dgm:cxn modelId="{75352965-3ED3-4426-B57A-2F8BED4B75C3}" type="presParOf" srcId="{45E50E52-A7D3-4A22-A0A6-9B425B14040D}" destId="{CEF1C039-F479-4869-BD49-84EAC4769A12}" srcOrd="7" destOrd="0" presId="urn:microsoft.com/office/officeart/2005/8/layout/vList2"/>
    <dgm:cxn modelId="{0D75ECA0-C28A-495F-9484-522B11FBBBAB}" type="presParOf" srcId="{45E50E52-A7D3-4A22-A0A6-9B425B14040D}" destId="{B888654E-33A2-492A-9EE5-9C13F5AF6E53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E448CF-2C94-471B-962A-F8D086BDB657}">
      <dsp:nvSpPr>
        <dsp:cNvPr id="0" name=""/>
        <dsp:cNvSpPr/>
      </dsp:nvSpPr>
      <dsp:spPr>
        <a:xfrm>
          <a:off x="0" y="56112"/>
          <a:ext cx="10515600" cy="1751979"/>
        </a:xfrm>
        <a:prstGeom prst="roundRect">
          <a:avLst/>
        </a:prstGeom>
        <a:solidFill>
          <a:srgbClr val="2E955A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>
              <a:latin typeface="Arial" panose="020B0604020202020204" pitchFamily="34" charset="0"/>
              <a:cs typeface="Arial" panose="020B0604020202020204" pitchFamily="34" charset="0"/>
            </a:rPr>
            <a:t>To</a:t>
          </a:r>
          <a:r>
            <a:rPr lang="en-US" sz="3100" kern="1200" baseline="0" dirty="0">
              <a:latin typeface="Arial" panose="020B0604020202020204" pitchFamily="34" charset="0"/>
              <a:cs typeface="Arial" panose="020B0604020202020204" pitchFamily="34" charset="0"/>
            </a:rPr>
            <a:t> improve the quality of teaching to children and young people with SEND, particularly in mainstream settings (both schools and further education).</a:t>
          </a:r>
          <a:endParaRPr lang="en-US" sz="31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85525" y="141637"/>
        <a:ext cx="10344550" cy="1580929"/>
      </dsp:txXfrm>
    </dsp:sp>
    <dsp:sp modelId="{4A4B0F6F-318E-4F55-AC7B-91931FDDF3ED}">
      <dsp:nvSpPr>
        <dsp:cNvPr id="0" name=""/>
        <dsp:cNvSpPr/>
      </dsp:nvSpPr>
      <dsp:spPr>
        <a:xfrm>
          <a:off x="0" y="1897372"/>
          <a:ext cx="10515600" cy="2091192"/>
        </a:xfrm>
        <a:prstGeom prst="roundRect">
          <a:avLst/>
        </a:prstGeom>
        <a:solidFill>
          <a:srgbClr val="057078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100" kern="1200" dirty="0">
              <a:latin typeface="Arial" panose="020B0604020202020204" pitchFamily="34" charset="0"/>
              <a:cs typeface="Arial" panose="020B0604020202020204" pitchFamily="34" charset="0"/>
            </a:rPr>
            <a:t>To ensure needs are identified and met earlier and more effectively, and that preparation for adulthood is delivered from the earliest stages, to support effective transitions, including into employment.</a:t>
          </a:r>
          <a:endParaRPr lang="en-US" sz="31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02084" y="1999456"/>
        <a:ext cx="10311432" cy="188702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681E29-A455-44AB-A56B-8A7B3A18C43C}">
      <dsp:nvSpPr>
        <dsp:cNvPr id="0" name=""/>
        <dsp:cNvSpPr/>
      </dsp:nvSpPr>
      <dsp:spPr>
        <a:xfrm>
          <a:off x="2566647" y="1787436"/>
          <a:ext cx="2271909" cy="1965293"/>
        </a:xfrm>
        <a:prstGeom prst="hexagon">
          <a:avLst>
            <a:gd name="adj" fmla="val 28570"/>
            <a:gd name="vf" fmla="val 115470"/>
          </a:avLst>
        </a:prstGeom>
        <a:solidFill>
          <a:schemeClr val="bg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800" kern="1200" dirty="0"/>
        </a:p>
      </dsp:txBody>
      <dsp:txXfrm>
        <a:off x="2943134" y="2113113"/>
        <a:ext cx="1518935" cy="1313939"/>
      </dsp:txXfrm>
    </dsp:sp>
    <dsp:sp modelId="{EFD31F46-7357-4C93-9FFD-31FD21ECC59B}">
      <dsp:nvSpPr>
        <dsp:cNvPr id="0" name=""/>
        <dsp:cNvSpPr/>
      </dsp:nvSpPr>
      <dsp:spPr>
        <a:xfrm>
          <a:off x="3989299" y="847176"/>
          <a:ext cx="857184" cy="738578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A96CD9-5A94-4F93-BF1A-0807ADF8341A}">
      <dsp:nvSpPr>
        <dsp:cNvPr id="0" name=""/>
        <dsp:cNvSpPr/>
      </dsp:nvSpPr>
      <dsp:spPr>
        <a:xfrm>
          <a:off x="2775923" y="0"/>
          <a:ext cx="1861813" cy="1610687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Head of WSS</a:t>
          </a:r>
        </a:p>
      </dsp:txBody>
      <dsp:txXfrm>
        <a:off x="3084465" y="266925"/>
        <a:ext cx="1244729" cy="1076837"/>
      </dsp:txXfrm>
    </dsp:sp>
    <dsp:sp modelId="{CF206171-77BD-42CA-A245-AC35B9FA6E76}">
      <dsp:nvSpPr>
        <dsp:cNvPr id="0" name=""/>
        <dsp:cNvSpPr/>
      </dsp:nvSpPr>
      <dsp:spPr>
        <a:xfrm>
          <a:off x="4989701" y="2227923"/>
          <a:ext cx="857184" cy="738578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C777C8-EEA6-4699-8BFA-A63D473825DF}">
      <dsp:nvSpPr>
        <dsp:cNvPr id="0" name=""/>
        <dsp:cNvSpPr/>
      </dsp:nvSpPr>
      <dsp:spPr>
        <a:xfrm>
          <a:off x="4483423" y="990680"/>
          <a:ext cx="1861813" cy="1610687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Deputy Head of WSS</a:t>
          </a:r>
        </a:p>
      </dsp:txBody>
      <dsp:txXfrm>
        <a:off x="4791965" y="1257605"/>
        <a:ext cx="1244729" cy="1076837"/>
      </dsp:txXfrm>
    </dsp:sp>
    <dsp:sp modelId="{7E2CD96A-362A-41B5-8916-52F0C6C578AB}">
      <dsp:nvSpPr>
        <dsp:cNvPr id="0" name=""/>
        <dsp:cNvSpPr/>
      </dsp:nvSpPr>
      <dsp:spPr>
        <a:xfrm>
          <a:off x="4294757" y="3786528"/>
          <a:ext cx="857184" cy="738578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B870253-D28D-4F73-8BC8-F538991713A5}">
      <dsp:nvSpPr>
        <dsp:cNvPr id="0" name=""/>
        <dsp:cNvSpPr/>
      </dsp:nvSpPr>
      <dsp:spPr>
        <a:xfrm>
          <a:off x="4483423" y="2938244"/>
          <a:ext cx="1861813" cy="1610687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8 Regional SEND leaders</a:t>
          </a:r>
        </a:p>
      </dsp:txBody>
      <dsp:txXfrm>
        <a:off x="4791965" y="3205169"/>
        <a:ext cx="1244729" cy="1076837"/>
      </dsp:txXfrm>
    </dsp:sp>
    <dsp:sp modelId="{1F62E770-7D25-4131-831D-BBE865F36CBD}">
      <dsp:nvSpPr>
        <dsp:cNvPr id="0" name=""/>
        <dsp:cNvSpPr/>
      </dsp:nvSpPr>
      <dsp:spPr>
        <a:xfrm>
          <a:off x="2570875" y="3948317"/>
          <a:ext cx="857184" cy="738578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3CF3CD3-770E-4F44-8498-9F3EF8340FED}">
      <dsp:nvSpPr>
        <dsp:cNvPr id="0" name=""/>
        <dsp:cNvSpPr/>
      </dsp:nvSpPr>
      <dsp:spPr>
        <a:xfrm>
          <a:off x="2775923" y="3930033"/>
          <a:ext cx="1861813" cy="1610687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16 Deputy regional SEND leaders</a:t>
          </a:r>
        </a:p>
      </dsp:txBody>
      <dsp:txXfrm>
        <a:off x="3084465" y="4196958"/>
        <a:ext cx="1244729" cy="1076837"/>
      </dsp:txXfrm>
    </dsp:sp>
    <dsp:sp modelId="{85844056-06AD-4BAA-B157-583374748AA7}">
      <dsp:nvSpPr>
        <dsp:cNvPr id="0" name=""/>
        <dsp:cNvSpPr/>
      </dsp:nvSpPr>
      <dsp:spPr>
        <a:xfrm>
          <a:off x="1554091" y="2568124"/>
          <a:ext cx="857184" cy="738578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86135A-6073-404B-812A-0D9371AED966}">
      <dsp:nvSpPr>
        <dsp:cNvPr id="0" name=""/>
        <dsp:cNvSpPr/>
      </dsp:nvSpPr>
      <dsp:spPr>
        <a:xfrm>
          <a:off x="1060497" y="2939352"/>
          <a:ext cx="1861813" cy="1610687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National SEND leaders</a:t>
          </a:r>
        </a:p>
      </dsp:txBody>
      <dsp:txXfrm>
        <a:off x="1369039" y="3206277"/>
        <a:ext cx="1244729" cy="1076837"/>
      </dsp:txXfrm>
    </dsp:sp>
    <dsp:sp modelId="{B512B3D5-4C50-44BC-ABA8-75DB3A15994C}">
      <dsp:nvSpPr>
        <dsp:cNvPr id="0" name=""/>
        <dsp:cNvSpPr/>
      </dsp:nvSpPr>
      <dsp:spPr>
        <a:xfrm>
          <a:off x="1060497" y="988464"/>
          <a:ext cx="1861813" cy="1610687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3 National coordinators</a:t>
          </a:r>
        </a:p>
      </dsp:txBody>
      <dsp:txXfrm>
        <a:off x="1369039" y="1255389"/>
        <a:ext cx="1244729" cy="107683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FC0928-BE71-42EF-A4BF-10ECF46B9E77}">
      <dsp:nvSpPr>
        <dsp:cNvPr id="0" name=""/>
        <dsp:cNvSpPr/>
      </dsp:nvSpPr>
      <dsp:spPr>
        <a:xfrm>
          <a:off x="0" y="57721"/>
          <a:ext cx="6263640" cy="983384"/>
        </a:xfrm>
        <a:prstGeom prst="roundRect">
          <a:avLst/>
        </a:prstGeom>
        <a:solidFill>
          <a:schemeClr val="accent4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l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4100" kern="1200"/>
            <a:t>Evidence-based</a:t>
          </a:r>
          <a:endParaRPr lang="en-US" sz="4100" kern="1200"/>
        </a:p>
      </dsp:txBody>
      <dsp:txXfrm>
        <a:off x="48005" y="105726"/>
        <a:ext cx="6167630" cy="887374"/>
      </dsp:txXfrm>
    </dsp:sp>
    <dsp:sp modelId="{4A42C28E-EFC1-4671-B224-D4506B68DCF6}">
      <dsp:nvSpPr>
        <dsp:cNvPr id="0" name=""/>
        <dsp:cNvSpPr/>
      </dsp:nvSpPr>
      <dsp:spPr>
        <a:xfrm>
          <a:off x="0" y="1159186"/>
          <a:ext cx="6263640" cy="983384"/>
        </a:xfrm>
        <a:prstGeom prst="roundRect">
          <a:avLst/>
        </a:prstGeom>
        <a:solidFill>
          <a:schemeClr val="accent4">
            <a:shade val="50000"/>
            <a:hueOff val="38398"/>
            <a:satOff val="2108"/>
            <a:lumOff val="1574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l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4100" kern="1200"/>
            <a:t>School-based</a:t>
          </a:r>
          <a:endParaRPr lang="en-US" sz="4100" kern="1200"/>
        </a:p>
      </dsp:txBody>
      <dsp:txXfrm>
        <a:off x="48005" y="1207191"/>
        <a:ext cx="6167630" cy="887374"/>
      </dsp:txXfrm>
    </dsp:sp>
    <dsp:sp modelId="{96E06485-6D9F-43E8-B929-1BD7B5A51D12}">
      <dsp:nvSpPr>
        <dsp:cNvPr id="0" name=""/>
        <dsp:cNvSpPr/>
      </dsp:nvSpPr>
      <dsp:spPr>
        <a:xfrm>
          <a:off x="0" y="2260651"/>
          <a:ext cx="6263640" cy="983384"/>
        </a:xfrm>
        <a:prstGeom prst="roundRect">
          <a:avLst/>
        </a:prstGeom>
        <a:solidFill>
          <a:schemeClr val="accent4">
            <a:shade val="50000"/>
            <a:hueOff val="76797"/>
            <a:satOff val="4216"/>
            <a:lumOff val="3149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l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4100" kern="1200"/>
            <a:t>Regional model</a:t>
          </a:r>
          <a:endParaRPr lang="en-US" sz="4100" kern="1200"/>
        </a:p>
      </dsp:txBody>
      <dsp:txXfrm>
        <a:off x="48005" y="2308656"/>
        <a:ext cx="6167630" cy="887374"/>
      </dsp:txXfrm>
    </dsp:sp>
    <dsp:sp modelId="{0D465346-F6C1-492E-9C1A-8AA87B9FDFD2}">
      <dsp:nvSpPr>
        <dsp:cNvPr id="0" name=""/>
        <dsp:cNvSpPr/>
      </dsp:nvSpPr>
      <dsp:spPr>
        <a:xfrm>
          <a:off x="0" y="3362116"/>
          <a:ext cx="6263640" cy="983384"/>
        </a:xfrm>
        <a:prstGeom prst="roundRect">
          <a:avLst/>
        </a:prstGeom>
        <a:solidFill>
          <a:schemeClr val="accent4">
            <a:shade val="50000"/>
            <a:hueOff val="76797"/>
            <a:satOff val="4216"/>
            <a:lumOff val="3149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l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4100" kern="1200"/>
            <a:t>Expert input</a:t>
          </a:r>
          <a:endParaRPr lang="en-US" sz="4100" kern="1200"/>
        </a:p>
      </dsp:txBody>
      <dsp:txXfrm>
        <a:off x="48005" y="3410121"/>
        <a:ext cx="6167630" cy="887374"/>
      </dsp:txXfrm>
    </dsp:sp>
    <dsp:sp modelId="{B888654E-33A2-492A-9EE5-9C13F5AF6E53}">
      <dsp:nvSpPr>
        <dsp:cNvPr id="0" name=""/>
        <dsp:cNvSpPr/>
      </dsp:nvSpPr>
      <dsp:spPr>
        <a:xfrm>
          <a:off x="0" y="4463581"/>
          <a:ext cx="6263640" cy="983384"/>
        </a:xfrm>
        <a:prstGeom prst="roundRect">
          <a:avLst/>
        </a:prstGeom>
        <a:solidFill>
          <a:schemeClr val="accent4">
            <a:shade val="50000"/>
            <a:hueOff val="38398"/>
            <a:satOff val="2108"/>
            <a:lumOff val="1574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l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4100" kern="1200"/>
            <a:t>Fully-funded: Free</a:t>
          </a:r>
          <a:endParaRPr lang="en-US" sz="4100" kern="1200"/>
        </a:p>
      </dsp:txBody>
      <dsp:txXfrm>
        <a:off x="48005" y="4511586"/>
        <a:ext cx="6167630" cy="8873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1/layout/HexagonRadial">
  <dgm:title val="Hexagon Radial"/>
  <dgm:desc val="Use to show a sequential process that relates to a central idea or theme. Limited to six Level 2 shapes. Works best with small amounts of text. Unused text does not appear, but remains available if you switch layouts."/>
  <dgm:catLst>
    <dgm:cat type="cycle" pri="8500"/>
    <dgm:cat type="officeonline" pri="9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l" for="ch" forName="Accent1" refType="w" fact="0.168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l" for="ch" forName="Parent" refType="w" fact="0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6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2" refType="w" fact="0.6413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Parent" refType="w" fact="0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l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7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3" refType="w" fact="0.4573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l" for="ch" forName="Accent2" refType="w" fact="0.6413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3" refType="w" fact="0.0554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l" for="ch" forName="Parent" refType="w" fact="0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l" for="ch" forName="Child2" refType="w" fact="0.5073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8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4" refType="w" fact="0.4573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l" for="ch" forName="Accent3" refType="w" fact="0.6413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l" for="ch" forName="Accent2" refType="w" fact="0.376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0554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l" for="ch" forName="Parent" refType="w" fact="0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l" for="ch" forName="Child2" refType="w" fact="0.5073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l" for="ch" forName="Child3" refType="w" fact="0.5073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l" for="ch" forName="Child1" refType="w" fact="0.0554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9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0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l" for="ch" forName="Accent6" refType="w" fact="0.0934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6" refType="w" fact="0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if>
      <dgm:else name="Name11">
        <dgm:choose name="Name12">
          <dgm:if name="Name13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4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r" for="ch" forName="Accent1" refType="w" fact="0.831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r" for="ch" forName="Parent" refType="w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15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2" refType="w" fact="0.3587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Parent" refType="w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r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16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3" refType="w" fact="0.5427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r" for="ch" forName="Accent2" refType="w" fact="0.3587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3" refType="w" fact="0.9446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r" for="ch" forName="Parent" refType="w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r" for="ch" forName="Child2" refType="w" fact="0.4927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17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4" refType="w" fact="0.5427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r" for="ch" forName="Accent3" refType="w" fact="0.3587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r" for="ch" forName="Accent2" refType="w" fact="0.623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9446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r" for="ch" forName="Parent" refType="w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r" for="ch" forName="Child2" refType="w" fact="0.4927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r" for="ch" forName="Child3" refType="w" fact="0.4927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r" for="ch" forName="Child1" refType="w" fact="0.9446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18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9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r" for="ch" forName="Accent6" refType="w" fact="0.9066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6" refType="w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else>
    </dgm:choose>
    <dgm:forEach name="wrapper" axis="self" ptType="parTrans">
      <dgm:forEach name="accentRepeat" axis="self">
        <dgm:layoutNode name="Accent" styleLbl="bgShp">
          <dgm:alg type="sp"/>
          <dgm:shape xmlns:r="http://schemas.openxmlformats.org/officeDocument/2006/relationships" type="hexagon" r:blip="" zOrderOff="-2">
            <dgm:adjLst>
              <dgm:adj idx="1" val="0.289"/>
              <dgm:adj idx="2" val="1.1547"/>
            </dgm:adjLst>
          </dgm:shape>
          <dgm:presOf/>
        </dgm:layoutNode>
      </dgm:forEach>
    </dgm:forEach>
    <dgm:forEach name="Name20" axis="ch" ptType="node" cnt="1">
      <dgm:layoutNode name="Parent" styleLbl="node0">
        <dgm:varLst>
          <dgm:chMax val="6"/>
          <dgm:chPref val="6"/>
        </dgm:varLst>
        <dgm:alg type="tx"/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 ch" ptType="node node" st="1 1" cnt="1 1">
      <dgm:layoutNode name="Accent1">
        <dgm:alg type="sp"/>
        <dgm:shape xmlns:r="http://schemas.openxmlformats.org/officeDocument/2006/relationships" r:blip="" zOrderOff="-2">
          <dgm:adjLst/>
        </dgm:shape>
        <dgm:presOf/>
        <dgm:constrLst/>
        <dgm:forEach name="Name22" ref="accentRepeat"/>
      </dgm:layoutNode>
      <dgm:layoutNode name="Child1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 ch" ptType="node node" st="1 2" cnt="1 1">
      <dgm:layoutNode name="Accent2">
        <dgm:alg type="sp"/>
        <dgm:shape xmlns:r="http://schemas.openxmlformats.org/officeDocument/2006/relationships" r:blip="" zOrderOff="-2">
          <dgm:adjLst/>
        </dgm:shape>
        <dgm:presOf/>
        <dgm:constrLst/>
        <dgm:forEach name="Name24" ref="accentRepeat"/>
      </dgm:layoutNode>
      <dgm:layoutNode name="Child2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 ch" ptType="node node" st="1 3" cnt="1 1">
      <dgm:layoutNode name="Accent3">
        <dgm:alg type="sp"/>
        <dgm:shape xmlns:r="http://schemas.openxmlformats.org/officeDocument/2006/relationships" r:blip="" zOrderOff="-2">
          <dgm:adjLst/>
        </dgm:shape>
        <dgm:presOf/>
        <dgm:constrLst/>
        <dgm:forEach name="Name26" ref="accentRepeat"/>
      </dgm:layoutNode>
      <dgm:layoutNode name="Child3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 ch" ptType="node node" st="1 4" cnt="1 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  <dgm:layoutNode name="Child4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9" axis="ch ch" ptType="node node" st="1 5" cnt="1 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0" ref="accentRepeat"/>
      </dgm:layoutNode>
      <dgm:layoutNode name="Child5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1" axis="ch ch" ptType="node node" st="1 6" cnt="1 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Child6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4615B3-0E04-498B-B7B9-FF0E2B97DB33}" type="datetimeFigureOut">
              <a:rPr lang="en-GB" smtClean="0"/>
              <a:t>14/09/2022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D7DEA9-C29A-4C85-BC47-50BC380F861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46362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Highlight strategic partners – ETF &amp; delivery partners - AET</a:t>
            </a: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4C9E8-22EA-4C98-A0E6-23F1FC92C88D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60414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7DEA9-C29A-4C85-BC47-50BC380F8616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54803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7DEA9-C29A-4C85-BC47-50BC380F8616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6394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1108E-45E2-8FB8-9FDE-1E6776D8AF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4EBC466-2CCE-3CD1-2BE1-2677CAD5F9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66B6F8C-C500-304B-2A0A-11B4FB33A0E6}"/>
              </a:ext>
            </a:extLst>
          </p:cNvPr>
          <p:cNvSpPr/>
          <p:nvPr userDrawn="1"/>
        </p:nvSpPr>
        <p:spPr>
          <a:xfrm>
            <a:off x="0" y="0"/>
            <a:ext cx="191966" cy="6858000"/>
          </a:xfrm>
          <a:prstGeom prst="rect">
            <a:avLst/>
          </a:prstGeom>
          <a:solidFill>
            <a:srgbClr val="0364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529B8F2-833A-556D-095C-E950A5D72097}"/>
              </a:ext>
            </a:extLst>
          </p:cNvPr>
          <p:cNvSpPr/>
          <p:nvPr userDrawn="1"/>
        </p:nvSpPr>
        <p:spPr>
          <a:xfrm>
            <a:off x="383932" y="1"/>
            <a:ext cx="191966" cy="6857999"/>
          </a:xfrm>
          <a:prstGeom prst="rect">
            <a:avLst/>
          </a:prstGeom>
          <a:solidFill>
            <a:srgbClr val="2A88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D447B4B-89D4-C215-71CC-97AB1BB5A463}"/>
              </a:ext>
            </a:extLst>
          </p:cNvPr>
          <p:cNvSpPr/>
          <p:nvPr userDrawn="1"/>
        </p:nvSpPr>
        <p:spPr>
          <a:xfrm>
            <a:off x="191966" y="2"/>
            <a:ext cx="191966" cy="6857998"/>
          </a:xfrm>
          <a:prstGeom prst="rect">
            <a:avLst/>
          </a:prstGeom>
          <a:solidFill>
            <a:srgbClr val="CC0D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 descr="A close up of a sign&#10;&#10;Description automatically generated">
            <a:extLst>
              <a:ext uri="{FF2B5EF4-FFF2-40B4-BE49-F238E27FC236}">
                <a16:creationId xmlns:a16="http://schemas.microsoft.com/office/drawing/2014/main" id="{7405D6ED-4A9E-F5F1-9307-7D5992D746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9067" y="6174748"/>
            <a:ext cx="1573865" cy="535114"/>
          </a:xfrm>
          <a:prstGeom prst="rect">
            <a:avLst/>
          </a:prstGeom>
        </p:spPr>
      </p:pic>
      <p:pic>
        <p:nvPicPr>
          <p:cNvPr id="11" name="Picture 10" descr="A picture containing computer&#10;&#10;Description automatically generated">
            <a:extLst>
              <a:ext uri="{FF2B5EF4-FFF2-40B4-BE49-F238E27FC236}">
                <a16:creationId xmlns:a16="http://schemas.microsoft.com/office/drawing/2014/main" id="{82ABDA1C-0E16-9765-B6F2-7F1FC245186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864" y="6047000"/>
            <a:ext cx="857148" cy="662862"/>
          </a:xfrm>
          <a:prstGeom prst="rect">
            <a:avLst/>
          </a:prstGeom>
        </p:spPr>
      </p:pic>
      <p:pic>
        <p:nvPicPr>
          <p:cNvPr id="12" name="Picture 11" descr="A close up of a logo&#10;&#10;Description automatically generated">
            <a:extLst>
              <a:ext uri="{FF2B5EF4-FFF2-40B4-BE49-F238E27FC236}">
                <a16:creationId xmlns:a16="http://schemas.microsoft.com/office/drawing/2014/main" id="{5393AE3D-AA11-B100-C03D-7F0274C5ADD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9679" y="6246303"/>
            <a:ext cx="1458389" cy="463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488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3AA887-FF2F-C034-FE62-0BBC40918E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29A1CF7-9A69-8077-4334-9F72EB2356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128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5A90EE7-53C1-5987-0C36-7553F21A9F5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F40566-BBE4-7875-DCC8-B85F9F6900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75250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E10662-CE2E-4B45-9F20-8DBF4BC42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E1BF609-858D-6814-6397-A003428EBFD8}"/>
              </a:ext>
            </a:extLst>
          </p:cNvPr>
          <p:cNvGrpSpPr/>
          <p:nvPr userDrawn="1"/>
        </p:nvGrpSpPr>
        <p:grpSpPr>
          <a:xfrm>
            <a:off x="0" y="-1204760"/>
            <a:ext cx="407358" cy="8466647"/>
            <a:chOff x="0" y="-1204760"/>
            <a:chExt cx="407358" cy="8466647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9674816-2FC8-1B56-D346-C14CD27F592C}"/>
                </a:ext>
              </a:extLst>
            </p:cNvPr>
            <p:cNvSpPr/>
            <p:nvPr/>
          </p:nvSpPr>
          <p:spPr>
            <a:xfrm rot="5400000">
              <a:off x="-4010091" y="2805331"/>
              <a:ext cx="8161849" cy="141668"/>
            </a:xfrm>
            <a:prstGeom prst="rect">
              <a:avLst/>
            </a:prstGeom>
            <a:solidFill>
              <a:srgbClr val="0165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0C547B8-6DB6-18E0-56FC-3F1502E4BED9}"/>
                </a:ext>
              </a:extLst>
            </p:cNvPr>
            <p:cNvSpPr/>
            <p:nvPr/>
          </p:nvSpPr>
          <p:spPr>
            <a:xfrm rot="5400000">
              <a:off x="-3886068" y="2957731"/>
              <a:ext cx="8161849" cy="14166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6BCA81E-CE41-EDB1-53FE-1A5556A211DA}"/>
                </a:ext>
              </a:extLst>
            </p:cNvPr>
            <p:cNvSpPr/>
            <p:nvPr/>
          </p:nvSpPr>
          <p:spPr>
            <a:xfrm rot="5400000">
              <a:off x="-3744401" y="3110129"/>
              <a:ext cx="8161849" cy="141668"/>
            </a:xfrm>
            <a:prstGeom prst="rect">
              <a:avLst/>
            </a:prstGeom>
            <a:solidFill>
              <a:srgbClr val="0570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63A3C331-A632-7D8F-163C-7965CCE9B69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8200" y="1842868"/>
            <a:ext cx="10515600" cy="379827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59160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D32F4F-5549-E181-4FD4-6A67E09184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EE3815D-7023-BBFD-923B-CE30895248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CEDF41-9CB0-1B7D-A3A9-BBF32288A0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3F176-329B-42F9-B7AF-C1C6132C337A}" type="datetimeFigureOut">
              <a:rPr lang="en-GB" smtClean="0"/>
              <a:t>14/09/2022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BA4301-0256-7686-F3E8-6C304B4D1B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7A1987-1089-2AA8-D7AA-8AFE92DD2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7BA7F-83A5-4766-9108-55FD1BCFE0A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11150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5CD895-D4E5-2711-EEB3-8B6B7832D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501F53-6B6F-0245-620C-A37DF08F49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259B36-457B-63EA-BA59-C3215A636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3F176-329B-42F9-B7AF-C1C6132C337A}" type="datetimeFigureOut">
              <a:rPr lang="en-GB" smtClean="0"/>
              <a:t>14/09/2022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B36C60-3254-15F6-1FBA-E7E1B9D02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622C34-FA74-54F8-2D5A-26CA03042D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7BA7F-83A5-4766-9108-55FD1BCFE0A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59116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EAF61A-5E0E-1BA9-7BA8-854AC0477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FD5F7E-09FD-AFC2-2846-98EECD1C94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CA30BE-678B-8B80-08A7-02D6E66AFB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3F176-329B-42F9-B7AF-C1C6132C337A}" type="datetimeFigureOut">
              <a:rPr lang="en-GB" smtClean="0"/>
              <a:t>14/09/2022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FFB58C-1B76-75DE-ABFB-1166483799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ACBA60-5CF3-9C25-8AB4-786844E757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7BA7F-83A5-4766-9108-55FD1BCFE0A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60697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5B28F8-91CE-5D7B-D970-E43F02131F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1D6D7F-3B8B-9808-45E4-A4715FD5A1F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EA082A-A957-6DE8-D0F7-F8586690AD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F321ED-C95F-4738-DB18-D839BA3ED4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3F176-329B-42F9-B7AF-C1C6132C337A}" type="datetimeFigureOut">
              <a:rPr lang="en-GB" smtClean="0"/>
              <a:t>14/09/2022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408CCE-0A24-3D74-FC25-1887E0BDA5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AFB5AB-1301-CBEC-9AFC-9C8B5B9E52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7BA7F-83A5-4766-9108-55FD1BCFE0A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0728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74343A-AFFD-1A8D-27A4-46DA610C85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07756C-2C3B-9E81-9B19-418EF666AF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93FB2E4-F6EC-A9B4-AC0C-F0A80EE9EE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73D7BE0-BEAC-51E3-8F3F-1AF2E29CE79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5F24FC-3AC8-A1A4-F7B8-07349A8AB6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EE8BE47-79F9-1CBF-B8C9-D49648BB8E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3F176-329B-42F9-B7AF-C1C6132C337A}" type="datetimeFigureOut">
              <a:rPr lang="en-GB" smtClean="0"/>
              <a:t>14/09/2022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06A99AB-D5C9-61FB-6406-E4772995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A6BA071-711A-CFFF-72FB-4AC5946E31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7BA7F-83A5-4766-9108-55FD1BCFE0A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48267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7CA132-BAE8-CC32-A700-B047223F11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CAC178A-39EA-9AAB-FDD9-A41B185A3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3F176-329B-42F9-B7AF-C1C6132C337A}" type="datetimeFigureOut">
              <a:rPr lang="en-GB" smtClean="0"/>
              <a:t>14/09/2022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2D9ACF9-9E92-D172-2587-9361840E51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F5257-9BC0-26E1-BA10-7D6C79FC3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7BA7F-83A5-4766-9108-55FD1BCFE0A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85314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4A5566A-116E-7539-29C2-310635FEB1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3F176-329B-42F9-B7AF-C1C6132C337A}" type="datetimeFigureOut">
              <a:rPr lang="en-GB" smtClean="0"/>
              <a:t>14/09/2022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C4A4892-BF7E-E82C-6044-419AADA717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86910C5-46C1-6C22-93C3-6DF3E893D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7BA7F-83A5-4766-9108-55FD1BCFE0A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3803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5D47B0-8570-689D-9831-A6321DAA9D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CE70C2-DB07-7E46-3C39-9B9E66F426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F9EB2FD4-E676-68D8-4A6E-B784FED71D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9068" y="6266774"/>
            <a:ext cx="1303200" cy="443088"/>
          </a:xfrm>
          <a:prstGeom prst="rect">
            <a:avLst/>
          </a:prstGeom>
        </p:spPr>
      </p:pic>
      <p:pic>
        <p:nvPicPr>
          <p:cNvPr id="8" name="Picture 7" descr="A picture containing computer&#10;&#10;Description automatically generated">
            <a:extLst>
              <a:ext uri="{FF2B5EF4-FFF2-40B4-BE49-F238E27FC236}">
                <a16:creationId xmlns:a16="http://schemas.microsoft.com/office/drawing/2014/main" id="{0254910E-B1A8-A5DD-C757-3C26A7203F9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864" y="6160996"/>
            <a:ext cx="709740" cy="548866"/>
          </a:xfrm>
          <a:prstGeom prst="rect">
            <a:avLst/>
          </a:prstGeom>
        </p:spPr>
      </p:pic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437D0BC4-0ED8-8C6F-D783-66DAFC4DDDF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9679" y="6326023"/>
            <a:ext cx="1207583" cy="383839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A2743CB7-4917-240E-DE0A-8712104E842E}"/>
              </a:ext>
            </a:extLst>
          </p:cNvPr>
          <p:cNvSpPr/>
          <p:nvPr userDrawn="1"/>
        </p:nvSpPr>
        <p:spPr>
          <a:xfrm>
            <a:off x="0" y="0"/>
            <a:ext cx="191966" cy="6858000"/>
          </a:xfrm>
          <a:prstGeom prst="rect">
            <a:avLst/>
          </a:prstGeom>
          <a:solidFill>
            <a:srgbClr val="0364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2A878E-FA8E-C8E7-76D3-B206A5639EEB}"/>
              </a:ext>
            </a:extLst>
          </p:cNvPr>
          <p:cNvSpPr/>
          <p:nvPr userDrawn="1"/>
        </p:nvSpPr>
        <p:spPr>
          <a:xfrm>
            <a:off x="383932" y="1"/>
            <a:ext cx="191966" cy="6857999"/>
          </a:xfrm>
          <a:prstGeom prst="rect">
            <a:avLst/>
          </a:prstGeom>
          <a:solidFill>
            <a:srgbClr val="2A88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A297FF9-FAB7-4FCA-93F4-1DAD1BBD31B4}"/>
              </a:ext>
            </a:extLst>
          </p:cNvPr>
          <p:cNvSpPr/>
          <p:nvPr userDrawn="1"/>
        </p:nvSpPr>
        <p:spPr>
          <a:xfrm>
            <a:off x="191966" y="2"/>
            <a:ext cx="191966" cy="6857998"/>
          </a:xfrm>
          <a:prstGeom prst="rect">
            <a:avLst/>
          </a:prstGeom>
          <a:solidFill>
            <a:srgbClr val="CC0D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10005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D1D23A-4252-4E5F-C789-01E800B289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6285D0-D167-B605-1A3F-773BC7E543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657383-C9A5-026F-5339-31FAAB8C69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C6A2ED-8BD7-A348-F788-9DB635B949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3F176-329B-42F9-B7AF-C1C6132C337A}" type="datetimeFigureOut">
              <a:rPr lang="en-GB" smtClean="0"/>
              <a:t>14/09/2022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2E4CAA-C7A7-B623-EC93-EB51602B09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2051574-0F90-1B6A-242F-E286655B1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7BA7F-83A5-4766-9108-55FD1BCFE0A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3475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D681E0-6AB4-6234-41A1-4C3C2E3D0A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870385B-9BB9-1665-6301-1BB941E0798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B91DB9-5A97-4D8F-9E11-E2448EAA2A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978577-7C65-249B-5074-8342D2816E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3F176-329B-42F9-B7AF-C1C6132C337A}" type="datetimeFigureOut">
              <a:rPr lang="en-GB" smtClean="0"/>
              <a:t>14/09/2022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28AC08-EF79-C5C8-B709-B52F33AF8D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189114-67C3-F34E-8C1A-3054D73811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7BA7F-83A5-4766-9108-55FD1BCFE0A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57386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779867-FD24-2792-5F18-B6EC97BFFE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5DFB516-842C-FF19-813B-5182B9C943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41A49F-8290-02E7-6205-9949BC6F81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3F176-329B-42F9-B7AF-C1C6132C337A}" type="datetimeFigureOut">
              <a:rPr lang="en-GB" smtClean="0"/>
              <a:t>14/09/2022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3A8399-543D-7FFC-7FB7-D72E44049C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72F0CF-5A9D-25DA-E8E8-29ED602D8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7BA7F-83A5-4766-9108-55FD1BCFE0A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5227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FD8DB30-52F2-241A-8B6B-11F5F17FCFC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F0237EE-E7DA-669D-85C9-AF72CCFFD2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D17281-CBA7-1160-7557-BD8EBCB85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3F176-329B-42F9-B7AF-C1C6132C337A}" type="datetimeFigureOut">
              <a:rPr lang="en-GB" smtClean="0"/>
              <a:t>14/09/2022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E5974B-B167-5DDA-51DF-ABE2B4A238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E3E153-6365-05C3-D292-AFC9D51C54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7BA7F-83A5-4766-9108-55FD1BCFE0A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9855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EADB7A-C2F5-B6EB-8CAD-83F1C9230E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2B6269-CA41-0A2D-3B7A-084794B050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4641D98D-7FDF-6D68-C47E-3380E65C61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9068" y="6266774"/>
            <a:ext cx="1303200" cy="443088"/>
          </a:xfrm>
          <a:prstGeom prst="rect">
            <a:avLst/>
          </a:prstGeom>
        </p:spPr>
      </p:pic>
      <p:pic>
        <p:nvPicPr>
          <p:cNvPr id="8" name="Picture 7" descr="A picture containing computer&#10;&#10;Description automatically generated">
            <a:extLst>
              <a:ext uri="{FF2B5EF4-FFF2-40B4-BE49-F238E27FC236}">
                <a16:creationId xmlns:a16="http://schemas.microsoft.com/office/drawing/2014/main" id="{3F5462B7-B63E-8807-A82C-FEA01F3538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864" y="6160996"/>
            <a:ext cx="709740" cy="548866"/>
          </a:xfrm>
          <a:prstGeom prst="rect">
            <a:avLst/>
          </a:prstGeom>
        </p:spPr>
      </p:pic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210AEBDB-562A-AC53-B5A9-D98EEEF7C1F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9679" y="6326023"/>
            <a:ext cx="1207583" cy="383839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BB53572-882B-19E3-5A3E-32026BD893B3}"/>
              </a:ext>
            </a:extLst>
          </p:cNvPr>
          <p:cNvSpPr/>
          <p:nvPr userDrawn="1"/>
        </p:nvSpPr>
        <p:spPr>
          <a:xfrm>
            <a:off x="0" y="0"/>
            <a:ext cx="191966" cy="6858000"/>
          </a:xfrm>
          <a:prstGeom prst="rect">
            <a:avLst/>
          </a:prstGeom>
          <a:solidFill>
            <a:srgbClr val="0364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E79D162-AB3F-26B4-11CF-5ECB1F50DDC7}"/>
              </a:ext>
            </a:extLst>
          </p:cNvPr>
          <p:cNvSpPr/>
          <p:nvPr userDrawn="1"/>
        </p:nvSpPr>
        <p:spPr>
          <a:xfrm>
            <a:off x="383932" y="1"/>
            <a:ext cx="191966" cy="6857999"/>
          </a:xfrm>
          <a:prstGeom prst="rect">
            <a:avLst/>
          </a:prstGeom>
          <a:solidFill>
            <a:srgbClr val="2A88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1A2F9DB-4667-FBBD-4CB7-DC516F9F3044}"/>
              </a:ext>
            </a:extLst>
          </p:cNvPr>
          <p:cNvSpPr/>
          <p:nvPr userDrawn="1"/>
        </p:nvSpPr>
        <p:spPr>
          <a:xfrm>
            <a:off x="191966" y="2"/>
            <a:ext cx="191966" cy="6857998"/>
          </a:xfrm>
          <a:prstGeom prst="rect">
            <a:avLst/>
          </a:prstGeom>
          <a:solidFill>
            <a:srgbClr val="CC0D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8547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C50C04-91E3-2CF8-E0EA-41889522E5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7E877B-D4D9-B9A7-89B3-14D4CA22C9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4B3968-8BA7-4A4B-0CF1-3AB2317042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6D97BA7C-53F1-A5D5-57FA-E671AB0533A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9068" y="6266774"/>
            <a:ext cx="1303200" cy="443088"/>
          </a:xfrm>
          <a:prstGeom prst="rect">
            <a:avLst/>
          </a:prstGeom>
        </p:spPr>
      </p:pic>
      <p:pic>
        <p:nvPicPr>
          <p:cNvPr id="9" name="Picture 8" descr="A picture containing computer&#10;&#10;Description automatically generated">
            <a:extLst>
              <a:ext uri="{FF2B5EF4-FFF2-40B4-BE49-F238E27FC236}">
                <a16:creationId xmlns:a16="http://schemas.microsoft.com/office/drawing/2014/main" id="{916E4A7E-57E8-C45C-7498-083A6F76484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864" y="6160996"/>
            <a:ext cx="709740" cy="548866"/>
          </a:xfrm>
          <a:prstGeom prst="rect">
            <a:avLst/>
          </a:prstGeom>
        </p:spPr>
      </p:pic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9AEAC44E-EC9A-AC6B-6703-E17A9D76F34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9679" y="6326023"/>
            <a:ext cx="1207583" cy="383839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063D1A9-C42D-3D59-A38D-1D4CAFA59F39}"/>
              </a:ext>
            </a:extLst>
          </p:cNvPr>
          <p:cNvSpPr/>
          <p:nvPr userDrawn="1"/>
        </p:nvSpPr>
        <p:spPr>
          <a:xfrm>
            <a:off x="0" y="0"/>
            <a:ext cx="191966" cy="6858000"/>
          </a:xfrm>
          <a:prstGeom prst="rect">
            <a:avLst/>
          </a:prstGeom>
          <a:solidFill>
            <a:srgbClr val="0364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F38CCEB-AFF4-152F-2DE7-2467A596455A}"/>
              </a:ext>
            </a:extLst>
          </p:cNvPr>
          <p:cNvSpPr/>
          <p:nvPr userDrawn="1"/>
        </p:nvSpPr>
        <p:spPr>
          <a:xfrm>
            <a:off x="383932" y="1"/>
            <a:ext cx="191966" cy="6857999"/>
          </a:xfrm>
          <a:prstGeom prst="rect">
            <a:avLst/>
          </a:prstGeom>
          <a:solidFill>
            <a:srgbClr val="2A88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0E5925E-3DA3-3142-D9E8-35BA945D1D01}"/>
              </a:ext>
            </a:extLst>
          </p:cNvPr>
          <p:cNvSpPr/>
          <p:nvPr userDrawn="1"/>
        </p:nvSpPr>
        <p:spPr>
          <a:xfrm>
            <a:off x="191966" y="2"/>
            <a:ext cx="191966" cy="6857998"/>
          </a:xfrm>
          <a:prstGeom prst="rect">
            <a:avLst/>
          </a:prstGeom>
          <a:solidFill>
            <a:srgbClr val="CC0D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9421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F423A2-9A33-13DD-9E00-D398B0EF1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D1DE3B-74D7-E616-79F8-AA71DF1F81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E145D2-616F-E341-9CFA-175E49FFF6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33EDEF4-6BEC-5E92-3695-F2AA240935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698C96A-D369-CA26-EB37-32AF488422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10" name="Picture 9" descr="A close up of a sign&#10;&#10;Description automatically generated">
            <a:extLst>
              <a:ext uri="{FF2B5EF4-FFF2-40B4-BE49-F238E27FC236}">
                <a16:creationId xmlns:a16="http://schemas.microsoft.com/office/drawing/2014/main" id="{272F1F92-DD18-2FF2-CC48-83B0929519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9068" y="6266774"/>
            <a:ext cx="1303200" cy="443088"/>
          </a:xfrm>
          <a:prstGeom prst="rect">
            <a:avLst/>
          </a:prstGeom>
        </p:spPr>
      </p:pic>
      <p:pic>
        <p:nvPicPr>
          <p:cNvPr id="11" name="Picture 10" descr="A picture containing computer&#10;&#10;Description automatically generated">
            <a:extLst>
              <a:ext uri="{FF2B5EF4-FFF2-40B4-BE49-F238E27FC236}">
                <a16:creationId xmlns:a16="http://schemas.microsoft.com/office/drawing/2014/main" id="{FEDE800B-3BA2-A85B-6A7E-04338BCDA0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864" y="6160996"/>
            <a:ext cx="709740" cy="548866"/>
          </a:xfrm>
          <a:prstGeom prst="rect">
            <a:avLst/>
          </a:prstGeom>
        </p:spPr>
      </p:pic>
      <p:pic>
        <p:nvPicPr>
          <p:cNvPr id="12" name="Picture 11" descr="A close up of a logo&#10;&#10;Description automatically generated">
            <a:extLst>
              <a:ext uri="{FF2B5EF4-FFF2-40B4-BE49-F238E27FC236}">
                <a16:creationId xmlns:a16="http://schemas.microsoft.com/office/drawing/2014/main" id="{4F74DFDC-E021-9F36-FC58-DABB5AD14D9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9679" y="6326023"/>
            <a:ext cx="1207583" cy="383839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0AA16D88-EF97-A766-019C-5398139A1E79}"/>
              </a:ext>
            </a:extLst>
          </p:cNvPr>
          <p:cNvSpPr/>
          <p:nvPr userDrawn="1"/>
        </p:nvSpPr>
        <p:spPr>
          <a:xfrm>
            <a:off x="0" y="0"/>
            <a:ext cx="191966" cy="6858000"/>
          </a:xfrm>
          <a:prstGeom prst="rect">
            <a:avLst/>
          </a:prstGeom>
          <a:solidFill>
            <a:srgbClr val="0364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53EF4C9-26D2-DCCC-7CAB-AD6EA558E08A}"/>
              </a:ext>
            </a:extLst>
          </p:cNvPr>
          <p:cNvSpPr/>
          <p:nvPr userDrawn="1"/>
        </p:nvSpPr>
        <p:spPr>
          <a:xfrm>
            <a:off x="383932" y="1"/>
            <a:ext cx="191966" cy="6857999"/>
          </a:xfrm>
          <a:prstGeom prst="rect">
            <a:avLst/>
          </a:prstGeom>
          <a:solidFill>
            <a:srgbClr val="2A88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5B1140D-DF20-2A26-8905-534BB694A676}"/>
              </a:ext>
            </a:extLst>
          </p:cNvPr>
          <p:cNvSpPr/>
          <p:nvPr userDrawn="1"/>
        </p:nvSpPr>
        <p:spPr>
          <a:xfrm>
            <a:off x="191966" y="2"/>
            <a:ext cx="191966" cy="6857998"/>
          </a:xfrm>
          <a:prstGeom prst="rect">
            <a:avLst/>
          </a:prstGeom>
          <a:solidFill>
            <a:srgbClr val="CC0D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73849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6428B7-B4EB-5E74-1FF1-0A405C75E1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B32BFA6-97CF-76C9-48ED-123DD3B02210}"/>
              </a:ext>
            </a:extLst>
          </p:cNvPr>
          <p:cNvSpPr/>
          <p:nvPr userDrawn="1"/>
        </p:nvSpPr>
        <p:spPr>
          <a:xfrm>
            <a:off x="0" y="0"/>
            <a:ext cx="191966" cy="6858000"/>
          </a:xfrm>
          <a:prstGeom prst="rect">
            <a:avLst/>
          </a:prstGeom>
          <a:solidFill>
            <a:srgbClr val="0364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5FEF59B-7FB9-4415-70D9-6F81EF10C6A3}"/>
              </a:ext>
            </a:extLst>
          </p:cNvPr>
          <p:cNvSpPr/>
          <p:nvPr userDrawn="1"/>
        </p:nvSpPr>
        <p:spPr>
          <a:xfrm>
            <a:off x="383932" y="1"/>
            <a:ext cx="191966" cy="6857999"/>
          </a:xfrm>
          <a:prstGeom prst="rect">
            <a:avLst/>
          </a:prstGeom>
          <a:solidFill>
            <a:srgbClr val="2A88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9DAEBC9-8BB1-D2A9-4B38-685A2E48A3F3}"/>
              </a:ext>
            </a:extLst>
          </p:cNvPr>
          <p:cNvSpPr/>
          <p:nvPr userDrawn="1"/>
        </p:nvSpPr>
        <p:spPr>
          <a:xfrm>
            <a:off x="191966" y="2"/>
            <a:ext cx="191966" cy="6857998"/>
          </a:xfrm>
          <a:prstGeom prst="rect">
            <a:avLst/>
          </a:prstGeom>
          <a:solidFill>
            <a:srgbClr val="CC0D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93218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9245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C3930C-544E-6DBB-FB39-486886F22C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5AC784-34BA-9BB9-294B-D005149042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B07358-D38C-7407-5A22-316207E1D6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4097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D654A0-0D5F-5987-1A72-E908E298E7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ACF6AB2-A088-457D-BBDF-F4CAC6A4D6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D29990-059E-12C3-F0D9-7C65C01F58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81291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17" Type="http://schemas.openxmlformats.org/officeDocument/2006/relationships/image" Target="../media/image5.jpeg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FFFA917-556B-09E0-99B1-48757A789B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93B159-853E-0708-F8AE-7E545DD93C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00F30D-0881-C0B2-1588-6446BF8B38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ADE00E-8745-4564-857B-A06E93E448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3882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D48F488-5198-920E-73B1-445C9F7F16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220580-5852-2A0B-6056-DDAEE8CACA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8B6CB1-ECB6-1C2A-C2A7-2A37BA114A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43F176-329B-42F9-B7AF-C1C6132C337A}" type="datetimeFigureOut">
              <a:rPr lang="en-GB" smtClean="0"/>
              <a:t>14/09/2022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C020C3-5338-A53E-063D-B8A4AE8AA9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28DB75-4767-411C-5897-406B72169F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97BA7F-83A5-4766-9108-55FD1BCFE0AC}" type="slidenum">
              <a:rPr lang="en-GB" smtClean="0"/>
              <a:t>‹#›</a:t>
            </a:fld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C78F90C-E7E7-0F43-A87E-A952CEDB1ABF}"/>
              </a:ext>
            </a:extLst>
          </p:cNvPr>
          <p:cNvSpPr/>
          <p:nvPr userDrawn="1"/>
        </p:nvSpPr>
        <p:spPr>
          <a:xfrm>
            <a:off x="0" y="0"/>
            <a:ext cx="191966" cy="6858000"/>
          </a:xfrm>
          <a:prstGeom prst="rect">
            <a:avLst/>
          </a:prstGeom>
          <a:solidFill>
            <a:srgbClr val="0364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FC8AD2F-F4FE-03E1-66CF-B17D38D9B28E}"/>
              </a:ext>
            </a:extLst>
          </p:cNvPr>
          <p:cNvSpPr/>
          <p:nvPr userDrawn="1"/>
        </p:nvSpPr>
        <p:spPr>
          <a:xfrm>
            <a:off x="383932" y="1"/>
            <a:ext cx="191966" cy="6857999"/>
          </a:xfrm>
          <a:prstGeom prst="rect">
            <a:avLst/>
          </a:prstGeom>
          <a:solidFill>
            <a:srgbClr val="2A88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A61D4DF-FD7B-378A-DDC4-84A100B98552}"/>
              </a:ext>
            </a:extLst>
          </p:cNvPr>
          <p:cNvSpPr/>
          <p:nvPr userDrawn="1"/>
        </p:nvSpPr>
        <p:spPr>
          <a:xfrm>
            <a:off x="191966" y="2"/>
            <a:ext cx="191966" cy="6857998"/>
          </a:xfrm>
          <a:prstGeom prst="rect">
            <a:avLst/>
          </a:prstGeom>
          <a:solidFill>
            <a:srgbClr val="CC0D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Content Placeholder 2" descr="A picture containing logo&#10;&#10;Description automatically generated">
            <a:extLst>
              <a:ext uri="{FF2B5EF4-FFF2-40B4-BE49-F238E27FC236}">
                <a16:creationId xmlns:a16="http://schemas.microsoft.com/office/drawing/2014/main" id="{2FADE826-7DA1-E25B-8D86-0A9025E5D09E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3901" y="6296220"/>
            <a:ext cx="1108075" cy="474076"/>
          </a:xfrm>
          <a:prstGeom prst="rect">
            <a:avLst/>
          </a:prstGeom>
        </p:spPr>
      </p:pic>
      <p:pic>
        <p:nvPicPr>
          <p:cNvPr id="11" name="Picture 10" descr="A close up of a sign&#10;&#10;Description automatically generated">
            <a:extLst>
              <a:ext uri="{FF2B5EF4-FFF2-40B4-BE49-F238E27FC236}">
                <a16:creationId xmlns:a16="http://schemas.microsoft.com/office/drawing/2014/main" id="{08533AFC-FD25-6ED4-F5DC-693CD098C3A7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9068" y="6266774"/>
            <a:ext cx="1303200" cy="443088"/>
          </a:xfrm>
          <a:prstGeom prst="rect">
            <a:avLst/>
          </a:prstGeom>
        </p:spPr>
      </p:pic>
      <p:pic>
        <p:nvPicPr>
          <p:cNvPr id="12" name="Picture 11" descr="A picture containing computer&#10;&#10;Description automatically generated">
            <a:extLst>
              <a:ext uri="{FF2B5EF4-FFF2-40B4-BE49-F238E27FC236}">
                <a16:creationId xmlns:a16="http://schemas.microsoft.com/office/drawing/2014/main" id="{C973BFF0-0561-6AD6-17C4-A9E183A21581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864" y="6160996"/>
            <a:ext cx="709740" cy="548866"/>
          </a:xfrm>
          <a:prstGeom prst="rect">
            <a:avLst/>
          </a:prstGeom>
        </p:spPr>
      </p:pic>
      <p:pic>
        <p:nvPicPr>
          <p:cNvPr id="13" name="Picture 12" descr="A close up of a logo&#10;&#10;Description automatically generated">
            <a:extLst>
              <a:ext uri="{FF2B5EF4-FFF2-40B4-BE49-F238E27FC236}">
                <a16:creationId xmlns:a16="http://schemas.microsoft.com/office/drawing/2014/main" id="{35904A82-E844-400D-0875-2A36D9D059B9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9679" y="6326023"/>
            <a:ext cx="1207583" cy="383839"/>
          </a:xfrm>
          <a:prstGeom prst="rect">
            <a:avLst/>
          </a:prstGeom>
        </p:spPr>
      </p:pic>
      <p:pic>
        <p:nvPicPr>
          <p:cNvPr id="14" name="Picture 13" descr="A picture containing shape&#10;&#10;Description automatically generated">
            <a:extLst>
              <a:ext uri="{FF2B5EF4-FFF2-40B4-BE49-F238E27FC236}">
                <a16:creationId xmlns:a16="http://schemas.microsoft.com/office/drawing/2014/main" id="{A47F87BD-7096-5E06-228E-82B81A7421ED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3429" y="6311714"/>
            <a:ext cx="834006" cy="443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272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holeschoolsend.org.uk/resources/senco-induction-pack-revised-edition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holeschoolsend.org.uk/resources/senco-research-posters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holeschoolsend.org.uk/resources/effective-senco-deployment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holeschoolsend.org.uk/teacher-handbook" TargetMode="Externa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holeschoolsend.org.uk/itt-resources" TargetMode="Externa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hyperlink" Target="https://www.wholeschoolsend.org.uk/page/condition-specific-videos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holeschoolsend.org.uk/page/consortium-partner-resources" TargetMode="Externa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holeschoolsend.org.uk/page/what-works" TargetMode="External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asen.org.uk/" TargetMode="Externa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1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3.svg"/><Relationship Id="rId4" Type="http://schemas.openxmlformats.org/officeDocument/2006/relationships/image" Target="../media/image42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www.wholeschoolsend.org.uk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20BD1D-6590-447F-854C-DB79BF9B61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25349" y="2214153"/>
            <a:ext cx="8712810" cy="2557306"/>
          </a:xfrm>
        </p:spPr>
        <p:txBody>
          <a:bodyPr>
            <a:normAutofit fontScale="90000"/>
          </a:bodyPr>
          <a:lstStyle/>
          <a:p>
            <a:pPr algn="ctr"/>
            <a:r>
              <a:rPr lang="en-GB" dirty="0">
                <a:solidFill>
                  <a:srgbClr val="03646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Introduction to Whole School SEND:</a:t>
            </a:r>
            <a:br>
              <a:rPr lang="en-GB" dirty="0">
                <a:solidFill>
                  <a:srgbClr val="03646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rgbClr val="03646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Supporting new SENCOs and those completing the NASENCO</a:t>
            </a:r>
          </a:p>
        </p:txBody>
      </p:sp>
    </p:spTree>
    <p:extLst>
      <p:ext uri="{BB962C8B-B14F-4D97-AF65-F5344CB8AC3E}">
        <p14:creationId xmlns:p14="http://schemas.microsoft.com/office/powerpoint/2010/main" val="24729826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567E9E2-90D8-40AD-9C15-1825A3532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1454C"/>
                </a:solidFill>
              </a:rPr>
              <a:t>Joining the WSS Member Community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4854BC-FB36-4871-A3BB-3A56F664F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D6DBD23-6445-48DC-9FEA-5D633DEFCF7C}" type="slidenum">
              <a:rPr lang="en-GB" smtClean="0"/>
              <a:pPr/>
              <a:t>10</a:t>
            </a:fld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1D04C01-E916-85DA-2647-7AD00706E1C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617" t="33830" r="5730" b="15662"/>
          <a:stretch/>
        </p:blipFill>
        <p:spPr>
          <a:xfrm>
            <a:off x="1920405" y="1759315"/>
            <a:ext cx="9308987" cy="3683745"/>
          </a:xfrm>
          <a:prstGeom prst="rect">
            <a:avLst/>
          </a:prstGeom>
        </p:spPr>
      </p:pic>
      <p:sp>
        <p:nvSpPr>
          <p:cNvPr id="10" name="Arrow: Down 9">
            <a:extLst>
              <a:ext uri="{FF2B5EF4-FFF2-40B4-BE49-F238E27FC236}">
                <a16:creationId xmlns:a16="http://schemas.microsoft.com/office/drawing/2014/main" id="{8F4ED5DE-2502-4A15-9FE0-E055838325B8}"/>
              </a:ext>
            </a:extLst>
          </p:cNvPr>
          <p:cNvSpPr/>
          <p:nvPr/>
        </p:nvSpPr>
        <p:spPr>
          <a:xfrm rot="16200000">
            <a:off x="1396991" y="2881166"/>
            <a:ext cx="352203" cy="12800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Arrow: Down 10">
            <a:extLst>
              <a:ext uri="{FF2B5EF4-FFF2-40B4-BE49-F238E27FC236}">
                <a16:creationId xmlns:a16="http://schemas.microsoft.com/office/drawing/2014/main" id="{AABEED98-615F-A31F-06E0-56D57D24F1A8}"/>
              </a:ext>
            </a:extLst>
          </p:cNvPr>
          <p:cNvSpPr/>
          <p:nvPr/>
        </p:nvSpPr>
        <p:spPr>
          <a:xfrm rot="16200000">
            <a:off x="1396990" y="2440680"/>
            <a:ext cx="352203" cy="12800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71880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567E9E2-90D8-40AD-9C15-1825A3532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573" y="47709"/>
            <a:ext cx="10515600" cy="1325563"/>
          </a:xfrm>
        </p:spPr>
        <p:txBody>
          <a:bodyPr/>
          <a:lstStyle/>
          <a:p>
            <a:r>
              <a:rPr lang="en-GB" dirty="0">
                <a:solidFill>
                  <a:srgbClr val="01454C"/>
                </a:solidFill>
              </a:rPr>
              <a:t>SENCO-specific resources</a:t>
            </a:r>
          </a:p>
        </p:txBody>
      </p:sp>
      <p:pic>
        <p:nvPicPr>
          <p:cNvPr id="3" name="Content Placeholder 2">
            <a:extLst>
              <a:ext uri="{FF2B5EF4-FFF2-40B4-BE49-F238E27FC236}">
                <a16:creationId xmlns:a16="http://schemas.microsoft.com/office/drawing/2014/main" id="{6E18FBBF-05BF-4277-ABAD-E0F38386498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90827" y="1258857"/>
            <a:ext cx="3012174" cy="4238415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4854BC-FB36-4871-A3BB-3A56F664F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D6DBD23-6445-48DC-9FEA-5D633DEFCF7C}" type="slidenum">
              <a:rPr lang="en-GB" smtClean="0"/>
              <a:pPr/>
              <a:t>11</a:t>
            </a:fld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051B-9F06-4DBB-8BA0-95893A4A11A5}"/>
              </a:ext>
            </a:extLst>
          </p:cNvPr>
          <p:cNvSpPr txBox="1"/>
          <p:nvPr/>
        </p:nvSpPr>
        <p:spPr>
          <a:xfrm>
            <a:off x="4727585" y="1557598"/>
            <a:ext cx="709120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Perfect for new SENCOs to give an overview of the role</a:t>
            </a:r>
          </a:p>
          <a:p>
            <a:endParaRPr lang="en-GB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Lots of links to essential and useful information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Can support you to help ensure that other school leaders understand the role of SENCO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32A563"/>
                </a:solidFill>
              </a:rPr>
              <a:t>Search ‘SENCO’ in ‘Resources and publications’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97D8D9E-AC9E-CF25-E96F-42CE58730ECE}"/>
              </a:ext>
            </a:extLst>
          </p:cNvPr>
          <p:cNvSpPr txBox="1"/>
          <p:nvPr/>
        </p:nvSpPr>
        <p:spPr>
          <a:xfrm>
            <a:off x="890827" y="5681598"/>
            <a:ext cx="92951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hlinkClick r:id="rId3"/>
              </a:rPr>
              <a:t>https://www.wholeschoolsend.org.uk/resources/senco-induction-pack-revised-edition</a:t>
            </a:r>
            <a:endParaRPr lang="en-GB" dirty="0"/>
          </a:p>
          <a:p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E260B26-706D-37A4-2FA3-B9D3907F2866}"/>
              </a:ext>
            </a:extLst>
          </p:cNvPr>
          <p:cNvSpPr/>
          <p:nvPr/>
        </p:nvSpPr>
        <p:spPr>
          <a:xfrm>
            <a:off x="10658910" y="158514"/>
            <a:ext cx="1284526" cy="12845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295AF95-ACE0-EB48-C184-A55A1FF7AF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58910" y="158514"/>
            <a:ext cx="1284526" cy="1284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5566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567E9E2-90D8-40AD-9C15-1825A3532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1325563"/>
          </a:xfrm>
        </p:spPr>
        <p:txBody>
          <a:bodyPr/>
          <a:lstStyle/>
          <a:p>
            <a:r>
              <a:rPr lang="en-GB" dirty="0">
                <a:solidFill>
                  <a:srgbClr val="01454C"/>
                </a:solidFill>
              </a:rPr>
              <a:t>SENCO-specific resources</a:t>
            </a:r>
          </a:p>
        </p:txBody>
      </p:sp>
      <p:pic>
        <p:nvPicPr>
          <p:cNvPr id="3" name="Content Placeholder 2">
            <a:extLst>
              <a:ext uri="{FF2B5EF4-FFF2-40B4-BE49-F238E27FC236}">
                <a16:creationId xmlns:a16="http://schemas.microsoft.com/office/drawing/2014/main" id="{12D42419-CDF0-4905-B88E-196CB68E9F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362760"/>
            <a:ext cx="3042424" cy="428466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4854BC-FB36-4871-A3BB-3A56F664F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D6DBD23-6445-48DC-9FEA-5D633DEFCF7C}" type="slidenum">
              <a:rPr lang="en-GB" smtClean="0"/>
              <a:pPr/>
              <a:t>12</a:t>
            </a:fld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CC303DF-1DE4-4262-9BDA-6DA185011561}"/>
              </a:ext>
            </a:extLst>
          </p:cNvPr>
          <p:cNvSpPr txBox="1"/>
          <p:nvPr/>
        </p:nvSpPr>
        <p:spPr>
          <a:xfrm>
            <a:off x="4769353" y="2026778"/>
            <a:ext cx="709120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Posters from NASENCO candidates describing their research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Use to help inspire your own research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Use to learn what has worked for other SENCOs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32A563"/>
                </a:solidFill>
              </a:rPr>
              <a:t>Search ‘SENCO’ in ‘Resources and publications’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77004D-5AAA-C080-C184-96F5FB570AF7}"/>
              </a:ext>
            </a:extLst>
          </p:cNvPr>
          <p:cNvSpPr txBox="1"/>
          <p:nvPr/>
        </p:nvSpPr>
        <p:spPr>
          <a:xfrm>
            <a:off x="838200" y="5792220"/>
            <a:ext cx="782536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hlinkClick r:id="rId3"/>
              </a:rPr>
              <a:t>https://www.wholeschoolsend.org.uk/resources/senco-research-posters</a:t>
            </a:r>
            <a:endParaRPr lang="en-GB" dirty="0"/>
          </a:p>
          <a:p>
            <a:endParaRPr lang="en-GB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36F2847-71F1-33C9-8B22-1DBD99BC37A7}"/>
              </a:ext>
            </a:extLst>
          </p:cNvPr>
          <p:cNvSpPr/>
          <p:nvPr/>
        </p:nvSpPr>
        <p:spPr>
          <a:xfrm>
            <a:off x="10658910" y="158514"/>
            <a:ext cx="1284526" cy="12845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B9854EE-B458-D823-0BC5-1C0BB3D503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58910" y="158514"/>
            <a:ext cx="1284527" cy="1284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0949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567E9E2-90D8-40AD-9C15-1825A3532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9586"/>
            <a:ext cx="10515600" cy="1325563"/>
          </a:xfrm>
        </p:spPr>
        <p:txBody>
          <a:bodyPr/>
          <a:lstStyle/>
          <a:p>
            <a:r>
              <a:rPr lang="en-GB" dirty="0">
                <a:solidFill>
                  <a:srgbClr val="01454C"/>
                </a:solidFill>
              </a:rPr>
              <a:t>SENCO-specific resources</a:t>
            </a:r>
          </a:p>
        </p:txBody>
      </p:sp>
      <p:pic>
        <p:nvPicPr>
          <p:cNvPr id="3" name="Content Placeholder 2">
            <a:extLst>
              <a:ext uri="{FF2B5EF4-FFF2-40B4-BE49-F238E27FC236}">
                <a16:creationId xmlns:a16="http://schemas.microsoft.com/office/drawing/2014/main" id="{35BF4353-AB62-4460-B087-52C0139BA0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776208"/>
            <a:ext cx="5222424" cy="3656643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4854BC-FB36-4871-A3BB-3A56F664F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D6DBD23-6445-48DC-9FEA-5D633DEFCF7C}" type="slidenum">
              <a:rPr lang="en-GB" smtClean="0"/>
              <a:pPr/>
              <a:t>13</a:t>
            </a:fld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8B35B04-21AF-4F4D-A069-2286660D6D11}"/>
              </a:ext>
            </a:extLst>
          </p:cNvPr>
          <p:cNvSpPr txBox="1"/>
          <p:nvPr/>
        </p:nvSpPr>
        <p:spPr>
          <a:xfrm>
            <a:off x="6269231" y="1690688"/>
            <a:ext cx="5848213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One of our suite of Review Guides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Use to help you and other members of SLT evaluate your role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Can help you ensure that the SENCO role is strategic and well supported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32A563"/>
                </a:solidFill>
              </a:rPr>
              <a:t>Search ‘SENCO’ in ‘Resources and publications’</a:t>
            </a:r>
          </a:p>
          <a:p>
            <a:endParaRPr lang="en-GB" sz="24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34CEF04-5427-7670-9964-510291B6ADB7}"/>
              </a:ext>
            </a:extLst>
          </p:cNvPr>
          <p:cNvSpPr txBox="1"/>
          <p:nvPr/>
        </p:nvSpPr>
        <p:spPr>
          <a:xfrm>
            <a:off x="838200" y="5741879"/>
            <a:ext cx="814039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hlinkClick r:id="rId3"/>
              </a:rPr>
              <a:t>https://www.wholeschoolsend.org.uk/resources/effective-senco-deployment</a:t>
            </a:r>
            <a:endParaRPr lang="en-GB" dirty="0"/>
          </a:p>
          <a:p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CA34346-EC0A-399D-6A3E-A89C54D29EE5}"/>
              </a:ext>
            </a:extLst>
          </p:cNvPr>
          <p:cNvSpPr/>
          <p:nvPr/>
        </p:nvSpPr>
        <p:spPr>
          <a:xfrm>
            <a:off x="10658910" y="158514"/>
            <a:ext cx="1284526" cy="12845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4123129-C113-EF47-81D5-585B479E09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58910" y="158514"/>
            <a:ext cx="1284526" cy="1284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8019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567E9E2-90D8-40AD-9C15-1825A3532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1325563"/>
          </a:xfrm>
        </p:spPr>
        <p:txBody>
          <a:bodyPr/>
          <a:lstStyle/>
          <a:p>
            <a:r>
              <a:rPr lang="en-GB" dirty="0">
                <a:solidFill>
                  <a:srgbClr val="01454C"/>
                </a:solidFill>
              </a:rPr>
              <a:t>SENCO-specific resources</a:t>
            </a:r>
          </a:p>
        </p:txBody>
      </p:sp>
      <p:pic>
        <p:nvPicPr>
          <p:cNvPr id="3" name="Content Placeholder 2">
            <a:extLst>
              <a:ext uri="{FF2B5EF4-FFF2-40B4-BE49-F238E27FC236}">
                <a16:creationId xmlns:a16="http://schemas.microsoft.com/office/drawing/2014/main" id="{BA7EF90F-C90A-4172-B33C-4BEF251F3B3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6211" y="1180218"/>
            <a:ext cx="2197886" cy="2401985"/>
          </a:xfr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4854BC-FB36-4871-A3BB-3A56F664F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D6DBD23-6445-48DC-9FEA-5D633DEFCF7C}" type="slidenum">
              <a:rPr lang="en-GB" smtClean="0"/>
              <a:pPr/>
              <a:t>14</a:t>
            </a:fld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F35CCFB-B4AA-4BE8-875F-9F31EC2001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3000" y="1180218"/>
            <a:ext cx="2374845" cy="2406389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D4CBAA8-8914-4747-BD9E-36AD8887B2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19806" y="1189010"/>
            <a:ext cx="2197886" cy="24066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D5C20F9-1626-4526-8337-6316056F06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6211" y="3694503"/>
            <a:ext cx="2197885" cy="254026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8CA592B-953B-4CFD-954F-57949C3F7FB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16368" y="3706818"/>
            <a:ext cx="2224362" cy="2517727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9E06450-0638-44E2-9200-0680D1064CE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23001" y="3699488"/>
            <a:ext cx="2374844" cy="2540263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D9EDD9A-2D4C-4F73-8E5D-E827C535AD8B}"/>
              </a:ext>
            </a:extLst>
          </p:cNvPr>
          <p:cNvSpPr txBox="1"/>
          <p:nvPr/>
        </p:nvSpPr>
        <p:spPr>
          <a:xfrm>
            <a:off x="9157156" y="1462088"/>
            <a:ext cx="294713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Recorded webinars aimed at SENCOs, to watch when it suits you.</a:t>
            </a:r>
          </a:p>
          <a:p>
            <a:endParaRPr lang="en-GB" sz="2400" dirty="0"/>
          </a:p>
          <a:p>
            <a:r>
              <a:rPr lang="en-GB" sz="2400" dirty="0">
                <a:solidFill>
                  <a:srgbClr val="32A563"/>
                </a:solidFill>
              </a:rPr>
              <a:t>Search ‘SENCO’ in ‘Resources and publications’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487F184-7224-D590-33B7-CB572A2126A3}"/>
              </a:ext>
            </a:extLst>
          </p:cNvPr>
          <p:cNvSpPr/>
          <p:nvPr/>
        </p:nvSpPr>
        <p:spPr>
          <a:xfrm>
            <a:off x="10658910" y="158514"/>
            <a:ext cx="1284526" cy="12845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5156C5A-A10D-995C-A4B0-931DA7738DF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638391" y="136525"/>
            <a:ext cx="1325563" cy="132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9225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567E9E2-90D8-40AD-9C15-1825A3532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1325563"/>
          </a:xfrm>
        </p:spPr>
        <p:txBody>
          <a:bodyPr/>
          <a:lstStyle/>
          <a:p>
            <a:r>
              <a:rPr lang="en-GB" dirty="0">
                <a:solidFill>
                  <a:srgbClr val="01454C"/>
                </a:solidFill>
              </a:rPr>
              <a:t>SENCO-specific resources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4854BC-FB36-4871-A3BB-3A56F664F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D6DBD23-6445-48DC-9FEA-5D633DEFCF7C}" type="slidenum">
              <a:rPr lang="en-GB" smtClean="0"/>
              <a:pPr/>
              <a:t>15</a:t>
            </a:fld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D9EDD9A-2D4C-4F73-8E5D-E827C535AD8B}"/>
              </a:ext>
            </a:extLst>
          </p:cNvPr>
          <p:cNvSpPr txBox="1"/>
          <p:nvPr/>
        </p:nvSpPr>
        <p:spPr>
          <a:xfrm>
            <a:off x="9157156" y="1462088"/>
            <a:ext cx="294713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Recorded webinars aimed at new SENCOs, to watch when it suits you.</a:t>
            </a:r>
          </a:p>
          <a:p>
            <a:endParaRPr lang="en-GB" sz="2400" dirty="0"/>
          </a:p>
          <a:p>
            <a:r>
              <a:rPr lang="en-GB" sz="2400" dirty="0">
                <a:solidFill>
                  <a:srgbClr val="32A563"/>
                </a:solidFill>
              </a:rPr>
              <a:t>Search ‘SENCO’ in ‘Resources and publications’</a:t>
            </a:r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94DDA6C8-1CB3-403F-8A8B-BB61B30361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45057" y="1323981"/>
            <a:ext cx="2296376" cy="4584995"/>
          </a:xfr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054A429-BCF6-4385-845C-7F193D496D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5087" y="1302455"/>
            <a:ext cx="2129042" cy="455702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638A7C5B-CCBB-476F-84D2-9973DCC52B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1" y="1318207"/>
            <a:ext cx="2355958" cy="4557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4360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567E9E2-90D8-40AD-9C15-1825A3532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1325563"/>
          </a:xfrm>
        </p:spPr>
        <p:txBody>
          <a:bodyPr/>
          <a:lstStyle/>
          <a:p>
            <a:r>
              <a:rPr lang="en-GB" dirty="0">
                <a:solidFill>
                  <a:srgbClr val="01454C"/>
                </a:solidFill>
              </a:rPr>
              <a:t>SENCO-specific resources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4854BC-FB36-4871-A3BB-3A56F664F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D6DBD23-6445-48DC-9FEA-5D633DEFCF7C}" type="slidenum">
              <a:rPr lang="en-GB" smtClean="0"/>
              <a:pPr/>
              <a:t>16</a:t>
            </a:fld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D9EDD9A-2D4C-4F73-8E5D-E827C535AD8B}"/>
              </a:ext>
            </a:extLst>
          </p:cNvPr>
          <p:cNvSpPr txBox="1"/>
          <p:nvPr/>
        </p:nvSpPr>
        <p:spPr>
          <a:xfrm>
            <a:off x="9157156" y="1462088"/>
            <a:ext cx="294713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Recorded webinars aimed at SENCOs, to watch when it suits you.</a:t>
            </a:r>
          </a:p>
          <a:p>
            <a:endParaRPr lang="en-GB" sz="2400" dirty="0"/>
          </a:p>
          <a:p>
            <a:r>
              <a:rPr lang="en-GB" sz="2400" dirty="0">
                <a:solidFill>
                  <a:srgbClr val="32A563"/>
                </a:solidFill>
              </a:rPr>
              <a:t>Search ‘SENCO’ in ‘Resources and publications’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5819D61-7B73-4C9E-8A24-CD7DF04CE2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4963" y="1428628"/>
            <a:ext cx="2225814" cy="452785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6CD2159-A5A4-4311-B68E-4717A613E2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5478" y="1417020"/>
            <a:ext cx="2081191" cy="453946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83A88DE-70FD-44EB-8168-D1C280C907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133" y="1449733"/>
            <a:ext cx="2343908" cy="4473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119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567E9E2-90D8-40AD-9C15-1825A3532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8729" y="136525"/>
            <a:ext cx="10799020" cy="1325563"/>
          </a:xfrm>
        </p:spPr>
        <p:txBody>
          <a:bodyPr/>
          <a:lstStyle/>
          <a:p>
            <a:r>
              <a:rPr lang="en-GB" dirty="0">
                <a:solidFill>
                  <a:srgbClr val="01454C"/>
                </a:solidFill>
              </a:rPr>
              <a:t>Resources to support the wider staff team</a:t>
            </a:r>
          </a:p>
        </p:txBody>
      </p:sp>
      <p:pic>
        <p:nvPicPr>
          <p:cNvPr id="3" name="Content Placeholder 2">
            <a:extLst>
              <a:ext uri="{FF2B5EF4-FFF2-40B4-BE49-F238E27FC236}">
                <a16:creationId xmlns:a16="http://schemas.microsoft.com/office/drawing/2014/main" id="{84EEA819-DDE2-4C54-841D-41FE22B4CDE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66224" y="1594822"/>
            <a:ext cx="4646809" cy="3239677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4854BC-FB36-4871-A3BB-3A56F664F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D6DBD23-6445-48DC-9FEA-5D633DEFCF7C}" type="slidenum">
              <a:rPr lang="en-GB" smtClean="0"/>
              <a:pPr/>
              <a:t>17</a:t>
            </a:fld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61BD2B-880D-4AD7-9F34-738C1DDF6DDE}"/>
              </a:ext>
            </a:extLst>
          </p:cNvPr>
          <p:cNvSpPr txBox="1"/>
          <p:nvPr/>
        </p:nvSpPr>
        <p:spPr>
          <a:xfrm>
            <a:off x="5894262" y="1462088"/>
            <a:ext cx="620344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Your essential interactive companion to support staff with understanding their role in effective practice for SEND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/>
          </a:p>
          <a:p>
            <a:r>
              <a:rPr lang="en-GB" sz="2400" dirty="0"/>
              <a:t>Sections include: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400" dirty="0"/>
              <a:t>Knowledge of the learner,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400" dirty="0"/>
              <a:t>planning inclusive lessons,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400" dirty="0"/>
              <a:t>creating an inclusive environment,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400" dirty="0"/>
              <a:t>subject-specific guidance,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400" dirty="0"/>
              <a:t>graduated approach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400" dirty="0"/>
              <a:t>strategies to scaffold learning</a:t>
            </a:r>
          </a:p>
          <a:p>
            <a:endParaRPr lang="en-GB" sz="2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82B68F3-3DF8-427F-9673-6BEFA155A94F}"/>
              </a:ext>
            </a:extLst>
          </p:cNvPr>
          <p:cNvSpPr txBox="1"/>
          <p:nvPr/>
        </p:nvSpPr>
        <p:spPr>
          <a:xfrm>
            <a:off x="866224" y="4967233"/>
            <a:ext cx="49290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32A563"/>
                </a:solidFill>
              </a:rPr>
              <a:t>Find in ‘Resources and publications’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9FFC81B-2658-943F-7CAA-18A10585DA10}"/>
              </a:ext>
            </a:extLst>
          </p:cNvPr>
          <p:cNvSpPr txBox="1"/>
          <p:nvPr/>
        </p:nvSpPr>
        <p:spPr>
          <a:xfrm>
            <a:off x="798729" y="5915316"/>
            <a:ext cx="609452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hlinkClick r:id="rId3"/>
              </a:rPr>
              <a:t>https://www.wholeschoolsend.org.uk/teacher-handbook</a:t>
            </a:r>
            <a:endParaRPr lang="en-GB" dirty="0"/>
          </a:p>
          <a:p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242EB51-4F27-FBFD-8436-DB0BEE0F83C8}"/>
              </a:ext>
            </a:extLst>
          </p:cNvPr>
          <p:cNvSpPr/>
          <p:nvPr/>
        </p:nvSpPr>
        <p:spPr>
          <a:xfrm>
            <a:off x="10658910" y="158514"/>
            <a:ext cx="1284526" cy="12845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8528938-2CF2-4E53-5F3B-F15B253715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58910" y="144053"/>
            <a:ext cx="1298987" cy="1298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1837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567E9E2-90D8-40AD-9C15-1825A3532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2416" y="47064"/>
            <a:ext cx="10799020" cy="1325563"/>
          </a:xfrm>
        </p:spPr>
        <p:txBody>
          <a:bodyPr/>
          <a:lstStyle/>
          <a:p>
            <a:r>
              <a:rPr lang="en-GB" dirty="0">
                <a:solidFill>
                  <a:srgbClr val="01454C"/>
                </a:solidFill>
              </a:rPr>
              <a:t>Resources to support the wider staff team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4854BC-FB36-4871-A3BB-3A56F664F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D6DBD23-6445-48DC-9FEA-5D633DEFCF7C}" type="slidenum">
              <a:rPr lang="en-GB" smtClean="0"/>
              <a:pPr/>
              <a:t>18</a:t>
            </a:fld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965A711-ED9C-4ABA-9982-BD0C6FB6EE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312934"/>
            <a:ext cx="7494839" cy="231967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AFD63A4-198D-4DE8-A42F-0EEB597579DD}"/>
              </a:ext>
            </a:extLst>
          </p:cNvPr>
          <p:cNvSpPr txBox="1"/>
          <p:nvPr/>
        </p:nvSpPr>
        <p:spPr>
          <a:xfrm>
            <a:off x="838200" y="3641516"/>
            <a:ext cx="8252534" cy="2251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/>
              <a:t>For all Trainee and Early Career Teachers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/>
              <a:t>Interactive and in-depth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/>
              <a:t>Use in conjunction with the Teacher Handbook: SEND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/>
              <a:t>Helps you to support staff development for SEND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8E7A69D-7EB8-47C2-877F-E7202C250DA0}"/>
              </a:ext>
            </a:extLst>
          </p:cNvPr>
          <p:cNvSpPr txBox="1"/>
          <p:nvPr/>
        </p:nvSpPr>
        <p:spPr>
          <a:xfrm>
            <a:off x="8804664" y="1372627"/>
            <a:ext cx="294713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‘ITT Resources’</a:t>
            </a:r>
          </a:p>
          <a:p>
            <a:endParaRPr lang="en-GB" sz="2800" dirty="0"/>
          </a:p>
          <a:p>
            <a:r>
              <a:rPr lang="en-GB" sz="2800" dirty="0">
                <a:solidFill>
                  <a:srgbClr val="32A563"/>
                </a:solidFill>
              </a:rPr>
              <a:t>Find in their own section of the SEND gateway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0F9B20-3155-8DF8-17FA-250B20923717}"/>
              </a:ext>
            </a:extLst>
          </p:cNvPr>
          <p:cNvSpPr txBox="1"/>
          <p:nvPr/>
        </p:nvSpPr>
        <p:spPr>
          <a:xfrm>
            <a:off x="838200" y="5892581"/>
            <a:ext cx="609452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hlinkClick r:id="rId3"/>
              </a:rPr>
              <a:t>https://www.wholeschoolsend.org.uk/itt-resources</a:t>
            </a:r>
            <a:endParaRPr lang="en-GB" dirty="0"/>
          </a:p>
          <a:p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32F16BB-6301-50FF-7E9E-087AE610B68A}"/>
              </a:ext>
            </a:extLst>
          </p:cNvPr>
          <p:cNvSpPr/>
          <p:nvPr/>
        </p:nvSpPr>
        <p:spPr>
          <a:xfrm>
            <a:off x="10658910" y="158514"/>
            <a:ext cx="1284526" cy="12845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6EF0617-5A7E-4827-FA01-40AE88E628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58910" y="158514"/>
            <a:ext cx="1284526" cy="1284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9364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567E9E2-90D8-40AD-9C15-1825A3532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6490" y="84684"/>
            <a:ext cx="10799020" cy="1325563"/>
          </a:xfrm>
        </p:spPr>
        <p:txBody>
          <a:bodyPr/>
          <a:lstStyle/>
          <a:p>
            <a:r>
              <a:rPr lang="en-GB" dirty="0">
                <a:solidFill>
                  <a:srgbClr val="01454C"/>
                </a:solidFill>
              </a:rPr>
              <a:t>Resources to support the wider staff team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4854BC-FB36-4871-A3BB-3A56F664F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D6DBD23-6445-48DC-9FEA-5D633DEFCF7C}" type="slidenum">
              <a:rPr lang="en-GB" smtClean="0"/>
              <a:pPr/>
              <a:t>19</a:t>
            </a:fld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2C3E957-66DD-4184-B958-C2F0733697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6900" y="1187301"/>
            <a:ext cx="3803213" cy="4420488"/>
          </a:xfrm>
          <a:prstGeom prst="rect">
            <a:avLst/>
          </a:prstGeom>
        </p:spPr>
      </p:pic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2CEDC9B1-4A84-4FB5-8340-B33DB001D6A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25270" y="1187301"/>
            <a:ext cx="3631630" cy="4420488"/>
          </a:xfr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9A51B0B-9745-434E-9725-421C27EE9A4F}"/>
              </a:ext>
            </a:extLst>
          </p:cNvPr>
          <p:cNvSpPr txBox="1"/>
          <p:nvPr/>
        </p:nvSpPr>
        <p:spPr>
          <a:xfrm>
            <a:off x="9574339" y="1393208"/>
            <a:ext cx="229970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Condition-specific videos</a:t>
            </a:r>
          </a:p>
          <a:p>
            <a:endParaRPr lang="en-GB" sz="2800" dirty="0"/>
          </a:p>
          <a:p>
            <a:r>
              <a:rPr lang="en-GB" sz="2800" dirty="0">
                <a:solidFill>
                  <a:srgbClr val="32A563"/>
                </a:solidFill>
              </a:rPr>
              <a:t>Find in ‘Resources and publications’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0C8C46A-D20A-EDB9-8FBC-2D79B50B9DBF}"/>
              </a:ext>
            </a:extLst>
          </p:cNvPr>
          <p:cNvSpPr txBox="1"/>
          <p:nvPr/>
        </p:nvSpPr>
        <p:spPr>
          <a:xfrm>
            <a:off x="925496" y="5670699"/>
            <a:ext cx="741951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hlinkClick r:id="rId4"/>
              </a:rPr>
              <a:t>https://www.wholeschoolsend.org.uk/page/condition-specific-videos</a:t>
            </a:r>
            <a:endParaRPr lang="en-GB" dirty="0"/>
          </a:p>
          <a:p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333507E-670B-4EFE-4FC0-B42E7024518B}"/>
              </a:ext>
            </a:extLst>
          </p:cNvPr>
          <p:cNvSpPr/>
          <p:nvPr/>
        </p:nvSpPr>
        <p:spPr>
          <a:xfrm>
            <a:off x="10658910" y="158514"/>
            <a:ext cx="1284526" cy="12845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A67F18D-E7F2-42F4-4B7A-A416106CDA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0719" y="160624"/>
            <a:ext cx="1282416" cy="1282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4717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>
            <a:extLst>
              <a:ext uri="{FF2B5EF4-FFF2-40B4-BE49-F238E27FC236}">
                <a16:creationId xmlns:a16="http://schemas.microsoft.com/office/drawing/2014/main" id="{9DBE0C65-3F71-4F88-AFDA-42B0328EC4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323165"/>
            <a:ext cx="18473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8840EDF-4005-C75B-7F07-B5F5B1244A9F}"/>
              </a:ext>
            </a:extLst>
          </p:cNvPr>
          <p:cNvSpPr txBox="1">
            <a:spLocks/>
          </p:cNvSpPr>
          <p:nvPr/>
        </p:nvSpPr>
        <p:spPr>
          <a:xfrm>
            <a:off x="838200" y="36576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b="1" dirty="0">
                <a:solidFill>
                  <a:srgbClr val="02697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Whole School SEND?</a:t>
            </a:r>
          </a:p>
        </p:txBody>
      </p:sp>
      <p:pic>
        <p:nvPicPr>
          <p:cNvPr id="17" name="Picture 16" descr="Two school pupils looking at the camera.  The child at the front has their hand raised.&#10;&#10;">
            <a:extLst>
              <a:ext uri="{FF2B5EF4-FFF2-40B4-BE49-F238E27FC236}">
                <a16:creationId xmlns:a16="http://schemas.microsoft.com/office/drawing/2014/main" id="{8D781D3E-1D1F-5131-7B8C-4447A32F319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54" r="2" b="15442"/>
          <a:stretch/>
        </p:blipFill>
        <p:spPr>
          <a:xfrm>
            <a:off x="838200" y="1806361"/>
            <a:ext cx="4685290" cy="3736991"/>
          </a:xfrm>
          <a:prstGeom prst="rect">
            <a:avLst/>
          </a:prstGeom>
        </p:spPr>
      </p:pic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6E715A8A-0EFE-15EC-F15D-C9F6D2B1CB4B}"/>
              </a:ext>
            </a:extLst>
          </p:cNvPr>
          <p:cNvSpPr txBox="1">
            <a:spLocks/>
          </p:cNvSpPr>
          <p:nvPr/>
        </p:nvSpPr>
        <p:spPr>
          <a:xfrm>
            <a:off x="5646199" y="953669"/>
            <a:ext cx="6318372" cy="562421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are consortium of organisations committed to sharing knowledge and building capacity across the school system for SEND</a:t>
            </a:r>
          </a:p>
          <a:p>
            <a:r>
              <a:rPr lang="en-GB" sz="2000" dirty="0">
                <a:solidFill>
                  <a:srgbClr val="2A885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believe that good practice exists within the system and we should seek and create opportunities to share</a:t>
            </a:r>
          </a:p>
          <a:p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created a suite of SEND review guides to support school to school support and self-reflection</a:t>
            </a:r>
          </a:p>
          <a:p>
            <a:r>
              <a:rPr lang="en-GB" sz="2000" dirty="0">
                <a:solidFill>
                  <a:srgbClr val="2A885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partnership with the Education and Training Foundation and the Autism Education Trust, we are delivering the DfE Universal SEND Services programme</a:t>
            </a:r>
          </a:p>
          <a:p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are also delivering an EEF funded trial of the Whole School SEND Review</a:t>
            </a:r>
          </a:p>
        </p:txBody>
      </p:sp>
    </p:spTree>
    <p:extLst>
      <p:ext uri="{BB962C8B-B14F-4D97-AF65-F5344CB8AC3E}">
        <p14:creationId xmlns:p14="http://schemas.microsoft.com/office/powerpoint/2010/main" val="40193071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567E9E2-90D8-40AD-9C15-1825A3532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6490" y="84684"/>
            <a:ext cx="10799020" cy="1325563"/>
          </a:xfrm>
        </p:spPr>
        <p:txBody>
          <a:bodyPr/>
          <a:lstStyle/>
          <a:p>
            <a:r>
              <a:rPr lang="en-GB" dirty="0">
                <a:solidFill>
                  <a:srgbClr val="01454C"/>
                </a:solidFill>
              </a:rPr>
              <a:t>Resources to support the wider staff team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4854BC-FB36-4871-A3BB-3A56F664F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D6DBD23-6445-48DC-9FEA-5D633DEFCF7C}" type="slidenum">
              <a:rPr lang="en-GB" smtClean="0"/>
              <a:pPr/>
              <a:t>20</a:t>
            </a:fld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376F355-95B4-4D91-8A4B-22EC3D957A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648" y="1191529"/>
            <a:ext cx="4675896" cy="484112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6F3E3E1-9C5E-46A8-8720-8B8AD6F8FFC9}"/>
              </a:ext>
            </a:extLst>
          </p:cNvPr>
          <p:cNvSpPr txBox="1"/>
          <p:nvPr/>
        </p:nvSpPr>
        <p:spPr>
          <a:xfrm>
            <a:off x="5970324" y="1464121"/>
            <a:ext cx="5693072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Consortium Partner resources</a:t>
            </a:r>
          </a:p>
          <a:p>
            <a:endParaRPr lang="en-GB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dirty="0"/>
              <a:t>Benefit from the range of expertise in the WSS consortium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dirty="0"/>
              <a:t>Find resources from trusted sources to support you and others with specific aspects of SEND</a:t>
            </a:r>
          </a:p>
          <a:p>
            <a:endParaRPr lang="en-GB" sz="2800" dirty="0"/>
          </a:p>
          <a:p>
            <a:r>
              <a:rPr lang="en-GB" sz="2800" dirty="0">
                <a:solidFill>
                  <a:srgbClr val="32A563"/>
                </a:solidFill>
              </a:rPr>
              <a:t>Find in ‘Consortium Partners’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2E77240-3A4C-37BD-99B7-ADE184F84022}"/>
              </a:ext>
            </a:extLst>
          </p:cNvPr>
          <p:cNvSpPr txBox="1"/>
          <p:nvPr/>
        </p:nvSpPr>
        <p:spPr>
          <a:xfrm>
            <a:off x="5970324" y="5180536"/>
            <a:ext cx="609452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hlinkClick r:id="rId3"/>
              </a:rPr>
              <a:t>https://www.wholeschoolsend.org.uk/page/consortium-partner-resources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22407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567E9E2-90D8-40AD-9C15-1825A3532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6490" y="84684"/>
            <a:ext cx="10799020" cy="1325563"/>
          </a:xfrm>
        </p:spPr>
        <p:txBody>
          <a:bodyPr/>
          <a:lstStyle/>
          <a:p>
            <a:r>
              <a:rPr lang="en-GB" dirty="0">
                <a:solidFill>
                  <a:srgbClr val="01454C"/>
                </a:solidFill>
              </a:rPr>
              <a:t>Resources to support the wider staff team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4854BC-FB36-4871-A3BB-3A56F664F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D6DBD23-6445-48DC-9FEA-5D633DEFCF7C}" type="slidenum">
              <a:rPr lang="en-GB" smtClean="0"/>
              <a:pPr/>
              <a:t>21</a:t>
            </a:fld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6F3E3E1-9C5E-46A8-8720-8B8AD6F8FFC9}"/>
              </a:ext>
            </a:extLst>
          </p:cNvPr>
          <p:cNvSpPr txBox="1"/>
          <p:nvPr/>
        </p:nvSpPr>
        <p:spPr>
          <a:xfrm>
            <a:off x="6229762" y="1351591"/>
            <a:ext cx="5907418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‘What works’</a:t>
            </a:r>
          </a:p>
          <a:p>
            <a:endParaRPr lang="en-GB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dirty="0"/>
              <a:t>Organised under the four Broad Areas of Need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dirty="0"/>
              <a:t>Find information and links at universal, targets and specialist levels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dirty="0"/>
              <a:t>Use to help develop a continuum of provision</a:t>
            </a:r>
          </a:p>
          <a:p>
            <a:endParaRPr lang="en-GB" sz="2800" dirty="0"/>
          </a:p>
          <a:p>
            <a:r>
              <a:rPr lang="en-GB" sz="2800" dirty="0">
                <a:solidFill>
                  <a:srgbClr val="32A563"/>
                </a:solidFill>
              </a:rPr>
              <a:t>Find on the home page and in ‘Resources and publications’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868034E-2C78-4ABD-A791-75D5DBEF2F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490" y="1624869"/>
            <a:ext cx="5354330" cy="403351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425026A-2E08-35A3-0BE3-4F635A13AB3B}"/>
              </a:ext>
            </a:extLst>
          </p:cNvPr>
          <p:cNvSpPr txBox="1"/>
          <p:nvPr/>
        </p:nvSpPr>
        <p:spPr>
          <a:xfrm>
            <a:off x="696490" y="5814351"/>
            <a:ext cx="609452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hlinkClick r:id="rId3"/>
              </a:rPr>
              <a:t>https://www.wholeschoolsend.org.uk/page/what-works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777482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lowchart: Manual Input 2">
            <a:extLst>
              <a:ext uri="{FF2B5EF4-FFF2-40B4-BE49-F238E27FC236}">
                <a16:creationId xmlns:a16="http://schemas.microsoft.com/office/drawing/2014/main" id="{32703B12-FAF4-1686-F835-FA40472247FC}"/>
              </a:ext>
            </a:extLst>
          </p:cNvPr>
          <p:cNvSpPr/>
          <p:nvPr/>
        </p:nvSpPr>
        <p:spPr>
          <a:xfrm rot="5400000" flipH="1">
            <a:off x="692949" y="-139332"/>
            <a:ext cx="6163940" cy="6459123"/>
          </a:xfrm>
          <a:prstGeom prst="flowChartManualInput">
            <a:avLst/>
          </a:prstGeom>
          <a:solidFill>
            <a:srgbClr val="2A88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A567E9E2-90D8-40AD-9C15-1825A3532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365125"/>
            <a:ext cx="4378881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Free </a:t>
            </a:r>
            <a:r>
              <a:rPr lang="en-US" dirty="0" err="1">
                <a:solidFill>
                  <a:schemeClr val="bg1"/>
                </a:solidFill>
              </a:rPr>
              <a:t>nasen</a:t>
            </a:r>
            <a:r>
              <a:rPr lang="en-US" dirty="0">
                <a:solidFill>
                  <a:schemeClr val="bg1"/>
                </a:solidFill>
              </a:rPr>
              <a:t> membership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461ADA0-0B7B-443D-A155-3954A875D7C6}"/>
              </a:ext>
            </a:extLst>
          </p:cNvPr>
          <p:cNvSpPr txBox="1"/>
          <p:nvPr/>
        </p:nvSpPr>
        <p:spPr>
          <a:xfrm>
            <a:off x="804672" y="2020824"/>
            <a:ext cx="5076090" cy="4151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Being a member of the WSS member community also means that you have free membership with nasen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nasen is the leading membership charity that exists to champion, connect and support those working with and for children and young people with SEND and learning differences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Make full use of the free resources and other free nasen member benefits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Consider signing up for </a:t>
            </a:r>
            <a:r>
              <a:rPr lang="en-US" sz="2000" dirty="0" err="1">
                <a:solidFill>
                  <a:schemeClr val="bg1"/>
                </a:solidFill>
              </a:rPr>
              <a:t>nasen’s</a:t>
            </a:r>
            <a:r>
              <a:rPr lang="en-US" sz="2000" dirty="0">
                <a:solidFill>
                  <a:schemeClr val="bg1"/>
                </a:solidFill>
              </a:rPr>
              <a:t> paid-for SEND Support Services, including the SENCO Support Service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7317FAC2-1E6F-4C83-B4BB-9335185415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1235" y="2099916"/>
            <a:ext cx="4772455" cy="1516958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4854BC-FB36-4871-A3BB-3A56F664F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fld id="{AD6DBD23-6445-48DC-9FEA-5D633DEFCF7C}" type="slidenum">
              <a:rPr lang="en-GB" smtClean="0"/>
              <a:pPr>
                <a:spcAft>
                  <a:spcPts val="600"/>
                </a:spcAft>
              </a:pPr>
              <a:t>22</a:t>
            </a:fld>
            <a:endParaRPr lang="en-US">
              <a:solidFill>
                <a:schemeClr val="bg1">
                  <a:alpha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7017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567E9E2-90D8-40AD-9C15-1825A3532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432" y="-80783"/>
            <a:ext cx="10799020" cy="1325563"/>
          </a:xfrm>
        </p:spPr>
        <p:txBody>
          <a:bodyPr/>
          <a:lstStyle/>
          <a:p>
            <a:r>
              <a:rPr lang="en-GB" dirty="0" err="1">
                <a:solidFill>
                  <a:srgbClr val="01454C"/>
                </a:solidFill>
              </a:rPr>
              <a:t>nasen’s</a:t>
            </a:r>
            <a:r>
              <a:rPr lang="en-GB" dirty="0">
                <a:solidFill>
                  <a:srgbClr val="01454C"/>
                </a:solidFill>
              </a:rPr>
              <a:t> SEND Support Services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4854BC-FB36-4871-A3BB-3A56F664F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D6DBD23-6445-48DC-9FEA-5D633DEFCF7C}" type="slidenum">
              <a:rPr lang="en-GB" smtClean="0"/>
              <a:pPr/>
              <a:t>23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F2EAF88-0B52-49B7-BAF9-3A5859A9E3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902" y="1134120"/>
            <a:ext cx="5236112" cy="496478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37E8B7B-C267-467D-BE17-F94230846223}"/>
              </a:ext>
            </a:extLst>
          </p:cNvPr>
          <p:cNvSpPr txBox="1"/>
          <p:nvPr/>
        </p:nvSpPr>
        <p:spPr>
          <a:xfrm>
            <a:off x="8716698" y="4493965"/>
            <a:ext cx="334540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dirty="0">
                <a:solidFill>
                  <a:srgbClr val="32A563"/>
                </a:solidFill>
              </a:rPr>
              <a:t>Find on the nasen home page</a:t>
            </a:r>
          </a:p>
          <a:p>
            <a:r>
              <a:rPr lang="en-GB" sz="2800" dirty="0">
                <a:solidFill>
                  <a:srgbClr val="32A563"/>
                </a:solidFill>
                <a:hlinkClick r:id="rId3"/>
              </a:rPr>
              <a:t>www.nasen.org.uk</a:t>
            </a:r>
            <a:r>
              <a:rPr lang="en-GB" sz="2800" dirty="0">
                <a:solidFill>
                  <a:srgbClr val="32A563"/>
                </a:solidFill>
              </a:rPr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3738D0B-B799-4523-9BDB-29A10C9B7F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4519" y="1497126"/>
            <a:ext cx="5525579" cy="2744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2773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AB2BB1-8A91-4CDE-8251-9696B23C7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7603" y="676656"/>
            <a:ext cx="3808268" cy="5504688"/>
          </a:xfrm>
        </p:spPr>
        <p:txBody>
          <a:bodyPr>
            <a:normAutofit/>
          </a:bodyPr>
          <a:lstStyle/>
          <a:p>
            <a:r>
              <a:rPr lang="en-GB" sz="6000" dirty="0">
                <a:solidFill>
                  <a:srgbClr val="01454C"/>
                </a:solidFill>
              </a:rPr>
              <a:t>Why work with us?</a:t>
            </a:r>
          </a:p>
        </p:txBody>
      </p:sp>
      <p:graphicFrame>
        <p:nvGraphicFramePr>
          <p:cNvPr id="11" name="Content Placeholder 2">
            <a:extLst>
              <a:ext uri="{FF2B5EF4-FFF2-40B4-BE49-F238E27FC236}">
                <a16:creationId xmlns:a16="http://schemas.microsoft.com/office/drawing/2014/main" id="{87859EA7-EFB2-4B4A-982E-D81B7A1A084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93549443"/>
              </p:ext>
            </p:extLst>
          </p:nvPr>
        </p:nvGraphicFramePr>
        <p:xfrm>
          <a:off x="5093208" y="620392"/>
          <a:ext cx="6263640" cy="5504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35277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sign&#10;&#10;Description automatically generated">
            <a:extLst>
              <a:ext uri="{FF2B5EF4-FFF2-40B4-BE49-F238E27FC236}">
                <a16:creationId xmlns:a16="http://schemas.microsoft.com/office/drawing/2014/main" id="{1D50F6B3-FCD5-A840-2E40-3262430770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2198" y="6130309"/>
            <a:ext cx="1860406" cy="632538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6E973AE7-4492-86F9-308E-8EBF6D330B19}"/>
              </a:ext>
            </a:extLst>
          </p:cNvPr>
          <p:cNvSpPr/>
          <p:nvPr/>
        </p:nvSpPr>
        <p:spPr>
          <a:xfrm>
            <a:off x="-947451" y="0"/>
            <a:ext cx="6444868" cy="6858000"/>
          </a:xfrm>
          <a:prstGeom prst="roundRect">
            <a:avLst/>
          </a:prstGeom>
          <a:solidFill>
            <a:srgbClr val="0364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Graphic 6" descr="Marketing">
            <a:extLst>
              <a:ext uri="{FF2B5EF4-FFF2-40B4-BE49-F238E27FC236}">
                <a16:creationId xmlns:a16="http://schemas.microsoft.com/office/drawing/2014/main" id="{F51C8B49-080A-1FE0-6B80-5ECBB8DE26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882586" y="382659"/>
            <a:ext cx="1706451" cy="170645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9604C93-9E18-B0AA-F6AC-4D18D97753D0}"/>
              </a:ext>
            </a:extLst>
          </p:cNvPr>
          <p:cNvSpPr txBox="1"/>
          <p:nvPr/>
        </p:nvSpPr>
        <p:spPr>
          <a:xfrm>
            <a:off x="807030" y="2117826"/>
            <a:ext cx="34966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Stay in touch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2E8CDAA-5D3C-6E2B-254E-E48F24952338}"/>
              </a:ext>
            </a:extLst>
          </p:cNvPr>
          <p:cNvSpPr txBox="1"/>
          <p:nvPr/>
        </p:nvSpPr>
        <p:spPr>
          <a:xfrm>
            <a:off x="-104427" y="3118306"/>
            <a:ext cx="53195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info@wholeschoolsend.co.uk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2BBACF7-E317-4231-F9A2-3A757E73275E}"/>
              </a:ext>
            </a:extLst>
          </p:cNvPr>
          <p:cNvSpPr txBox="1"/>
          <p:nvPr/>
        </p:nvSpPr>
        <p:spPr>
          <a:xfrm>
            <a:off x="5452004" y="5524121"/>
            <a:ext cx="65692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8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www.wholeschoolsend.org.uk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EEB3D46D-DB96-B5C9-121B-AC3C1955D7F8}"/>
              </a:ext>
            </a:extLst>
          </p:cNvPr>
          <p:cNvSpPr/>
          <p:nvPr/>
        </p:nvSpPr>
        <p:spPr>
          <a:xfrm>
            <a:off x="807030" y="3833062"/>
            <a:ext cx="696970" cy="7432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3" name="Picture 2" descr="Who Made That Twitter Bird? - The New York Times">
            <a:extLst>
              <a:ext uri="{FF2B5EF4-FFF2-40B4-BE49-F238E27FC236}">
                <a16:creationId xmlns:a16="http://schemas.microsoft.com/office/drawing/2014/main" id="{ACCB4CAC-5DBC-BEEF-6FC0-A9A5D190AC8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82" t="16089" r="19826" b="10534"/>
          <a:stretch/>
        </p:blipFill>
        <p:spPr bwMode="auto">
          <a:xfrm>
            <a:off x="953564" y="4039507"/>
            <a:ext cx="409779" cy="334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Oval 13">
            <a:extLst>
              <a:ext uri="{FF2B5EF4-FFF2-40B4-BE49-F238E27FC236}">
                <a16:creationId xmlns:a16="http://schemas.microsoft.com/office/drawing/2014/main" id="{99C3C6DA-8859-A339-09D8-37E93BF38128}"/>
              </a:ext>
            </a:extLst>
          </p:cNvPr>
          <p:cNvSpPr/>
          <p:nvPr/>
        </p:nvSpPr>
        <p:spPr>
          <a:xfrm>
            <a:off x="855357" y="4851414"/>
            <a:ext cx="696970" cy="7432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5" name="Picture 6" descr="Image result for facebook">
            <a:extLst>
              <a:ext uri="{FF2B5EF4-FFF2-40B4-BE49-F238E27FC236}">
                <a16:creationId xmlns:a16="http://schemas.microsoft.com/office/drawing/2014/main" id="{D9DACC31-818B-15E8-9438-E1D216E2493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60" t="13489" r="50493" b="11472"/>
          <a:stretch/>
        </p:blipFill>
        <p:spPr bwMode="auto">
          <a:xfrm>
            <a:off x="1021162" y="5008380"/>
            <a:ext cx="365360" cy="429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5606D42-EDA3-C5CF-E5CC-9F0078191427}"/>
              </a:ext>
            </a:extLst>
          </p:cNvPr>
          <p:cNvSpPr txBox="1"/>
          <p:nvPr/>
        </p:nvSpPr>
        <p:spPr>
          <a:xfrm>
            <a:off x="1650534" y="3952872"/>
            <a:ext cx="34863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@WholeSchoolSEND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521D1F6-5CA1-EFBD-4558-DFCDAE710FA2}"/>
              </a:ext>
            </a:extLst>
          </p:cNvPr>
          <p:cNvSpPr txBox="1"/>
          <p:nvPr/>
        </p:nvSpPr>
        <p:spPr>
          <a:xfrm>
            <a:off x="1650534" y="4988153"/>
            <a:ext cx="34863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Whole School SEND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58B6747-7857-CF33-C6F4-5461DF4AE00C}"/>
              </a:ext>
            </a:extLst>
          </p:cNvPr>
          <p:cNvSpPr/>
          <p:nvPr/>
        </p:nvSpPr>
        <p:spPr>
          <a:xfrm>
            <a:off x="869516" y="5893453"/>
            <a:ext cx="696970" cy="7432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B93FDFCF-1672-0477-4E46-CEBB8C67C176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66807" t="35185" r="13291" b="35185"/>
          <a:stretch/>
        </p:blipFill>
        <p:spPr>
          <a:xfrm>
            <a:off x="1035321" y="6069068"/>
            <a:ext cx="372542" cy="37751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B4DFF097-0431-C48F-CB79-29AB9FF2477E}"/>
              </a:ext>
            </a:extLst>
          </p:cNvPr>
          <p:cNvSpPr txBox="1"/>
          <p:nvPr/>
        </p:nvSpPr>
        <p:spPr>
          <a:xfrm>
            <a:off x="1650534" y="6057768"/>
            <a:ext cx="34863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Whole School SEND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CEC09CF-EDEC-C223-6A50-A42D51645413}"/>
              </a:ext>
            </a:extLst>
          </p:cNvPr>
          <p:cNvSpPr txBox="1"/>
          <p:nvPr/>
        </p:nvSpPr>
        <p:spPr>
          <a:xfrm>
            <a:off x="6340441" y="1055997"/>
            <a:ext cx="4792371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400">
                <a:solidFill>
                  <a:srgbClr val="2A885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Find out more and join our member community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EF37D9A0-91CA-E75F-64E9-A28576F361D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11015" y="3318361"/>
            <a:ext cx="1851221" cy="1851221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709445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567E9E2-90D8-40AD-9C15-1825A3532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b="1" dirty="0">
                <a:solidFill>
                  <a:srgbClr val="03646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does Whole School SEND exist?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702747B-4920-47F4-A82C-56B9C05033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Whole School SEND exists to improve the skills and confidence of the schools’ workforce regarding SEND provision. </a:t>
            </a:r>
          </a:p>
          <a:p>
            <a:r>
              <a:rPr lang="en-GB" dirty="0">
                <a:solidFill>
                  <a:srgbClr val="2A8852"/>
                </a:solidFill>
              </a:rPr>
              <a:t>This is achieved by acting as a bridge between the profession (our Member Community) and evidence-informed expertise (the Consortium). </a:t>
            </a:r>
          </a:p>
          <a:p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All our work seeks to strengthen the exchange of knowledge between the Consortium and the Member Community to develop a virtuous circle in which SEND provision is prioritised in school improvement structures and processes.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4854BC-FB36-4871-A3BB-3A56F664F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D789E-BB2C-41FE-9454-E721750026D7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6123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691D41-FEF6-DCE1-D3A3-00E3A0588E5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06893"/>
            <a:ext cx="10515600" cy="1325563"/>
          </a:xfrm>
        </p:spPr>
        <p:txBody>
          <a:bodyPr>
            <a:normAutofit/>
          </a:bodyPr>
          <a:lstStyle/>
          <a:p>
            <a:r>
              <a:rPr lang="en-GB" sz="3600" b="1" dirty="0">
                <a:solidFill>
                  <a:srgbClr val="02697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Universal SEND Services programme aims</a:t>
            </a:r>
          </a:p>
        </p:txBody>
      </p:sp>
      <p:graphicFrame>
        <p:nvGraphicFramePr>
          <p:cNvPr id="3" name="Content Placeholder 2">
            <a:extLst>
              <a:ext uri="{FF2B5EF4-FFF2-40B4-BE49-F238E27FC236}">
                <a16:creationId xmlns:a16="http://schemas.microsoft.com/office/drawing/2014/main" id="{C31FBCE6-0D0D-9C7D-BD9B-60A8E86DABF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97488037"/>
              </p:ext>
            </p:extLst>
          </p:nvPr>
        </p:nvGraphicFramePr>
        <p:xfrm>
          <a:off x="838200" y="1632456"/>
          <a:ext cx="10515600" cy="40446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3032865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2FA52C-E339-4946-A6FD-D1158F49D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b="1" dirty="0">
                <a:solidFill>
                  <a:srgbClr val="03646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WSS Consortium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6888677-AB37-44CC-8D1C-44F9E5FBF0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GB" dirty="0">
                <a:solidFill>
                  <a:srgbClr val="2A885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50+ partner organisations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Range of organisations: - condition-specific organisations, research universities, local authorities, individual school trusts and alliances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E5F2346-54EF-149C-46C6-5C4C87E148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6581" y="539553"/>
            <a:ext cx="5134271" cy="5791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3965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Hexagon 9">
            <a:extLst>
              <a:ext uri="{FF2B5EF4-FFF2-40B4-BE49-F238E27FC236}">
                <a16:creationId xmlns:a16="http://schemas.microsoft.com/office/drawing/2014/main" id="{AD8D1A88-FF20-FF81-E45C-74D13C105CF8}"/>
              </a:ext>
            </a:extLst>
          </p:cNvPr>
          <p:cNvSpPr/>
          <p:nvPr/>
        </p:nvSpPr>
        <p:spPr>
          <a:xfrm>
            <a:off x="6989214" y="1493461"/>
            <a:ext cx="857184" cy="738578"/>
          </a:xfrm>
          <a:prstGeom prst="hexagon">
            <a:avLst>
              <a:gd name="adj" fmla="val 28900"/>
              <a:gd name="vf" fmla="val 115470"/>
            </a:avLst>
          </a:prstGeom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FC230B5D-8214-0CC0-4758-D9F962187838}"/>
              </a:ext>
            </a:extLst>
          </p:cNvPr>
          <p:cNvGraphicFramePr>
            <a:graphicFrameLocks noGrp="1"/>
          </p:cNvGraphicFramePr>
          <p:nvPr>
            <p:ph sz="half" idx="1"/>
          </p:nvPr>
        </p:nvGraphicFramePr>
        <p:xfrm>
          <a:off x="4693285" y="488887"/>
          <a:ext cx="7405734" cy="55407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9AC708FA-D605-1636-6B8B-624EED1623C2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64322" b="-2580"/>
          <a:stretch/>
        </p:blipFill>
        <p:spPr>
          <a:xfrm>
            <a:off x="7911232" y="2784378"/>
            <a:ext cx="969839" cy="949737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FD9489DC-A6A0-6FA1-E88C-B5EC748C6A41}"/>
              </a:ext>
            </a:extLst>
          </p:cNvPr>
          <p:cNvSpPr txBox="1">
            <a:spLocks noGrp="1"/>
          </p:cNvSpPr>
          <p:nvPr>
            <p:ph sz="half" idx="2"/>
          </p:nvPr>
        </p:nvSpPr>
        <p:spPr>
          <a:xfrm>
            <a:off x="1412157" y="959530"/>
            <a:ext cx="3281127" cy="43513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>
                <a:ln>
                  <a:noFill/>
                </a:ln>
                <a:solidFill>
                  <a:srgbClr val="03646F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Regional SEND Leadership</a:t>
            </a:r>
          </a:p>
        </p:txBody>
      </p:sp>
    </p:spTree>
    <p:extLst>
      <p:ext uri="{BB962C8B-B14F-4D97-AF65-F5344CB8AC3E}">
        <p14:creationId xmlns:p14="http://schemas.microsoft.com/office/powerpoint/2010/main" val="29783482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5E6B8C5-8D38-500D-562A-12B06B8C58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2613" y="2849675"/>
            <a:ext cx="3103244" cy="342772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33B22DC-77ED-799A-6AEC-71AB892E53BC}"/>
              </a:ext>
            </a:extLst>
          </p:cNvPr>
          <p:cNvSpPr txBox="1"/>
          <p:nvPr/>
        </p:nvSpPr>
        <p:spPr>
          <a:xfrm>
            <a:off x="4816673" y="944967"/>
            <a:ext cx="2522435" cy="436781"/>
          </a:xfrm>
          <a:prstGeom prst="roundRect">
            <a:avLst>
              <a:gd name="adj" fmla="val 38967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solidFill>
                  <a:srgbClr val="F2F2F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 of WSS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FA5F8AD-E0D6-0A3F-EC09-94B612A326F5}"/>
              </a:ext>
            </a:extLst>
          </p:cNvPr>
          <p:cNvSpPr txBox="1"/>
          <p:nvPr/>
        </p:nvSpPr>
        <p:spPr>
          <a:xfrm>
            <a:off x="5105691" y="1381748"/>
            <a:ext cx="19444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solidFill>
                  <a:srgbClr val="0145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Alex Grady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7ADEF72-6EA4-8B83-1E65-DF79ECEF83DB}"/>
              </a:ext>
            </a:extLst>
          </p:cNvPr>
          <p:cNvSpPr txBox="1"/>
          <p:nvPr/>
        </p:nvSpPr>
        <p:spPr>
          <a:xfrm>
            <a:off x="4816673" y="1897321"/>
            <a:ext cx="2522435" cy="436781"/>
          </a:xfrm>
          <a:prstGeom prst="roundRect">
            <a:avLst>
              <a:gd name="adj" fmla="val 38967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solidFill>
                  <a:srgbClr val="F2F2F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Deputy head of WSS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1D161CF-2014-3313-F7CD-5413F32D2410}"/>
              </a:ext>
            </a:extLst>
          </p:cNvPr>
          <p:cNvSpPr txBox="1"/>
          <p:nvPr/>
        </p:nvSpPr>
        <p:spPr>
          <a:xfrm>
            <a:off x="5105691" y="2382780"/>
            <a:ext cx="19444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solidFill>
                  <a:srgbClr val="0145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Amanda</a:t>
            </a:r>
            <a:r>
              <a:rPr lang="en-GB" sz="1600" b="1" dirty="0">
                <a:solidFill>
                  <a:srgbClr val="0145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dirty="0">
                <a:solidFill>
                  <a:srgbClr val="0145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Wright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77727CF-248C-32A2-4A72-391D86E5551E}"/>
              </a:ext>
            </a:extLst>
          </p:cNvPr>
          <p:cNvSpPr txBox="1"/>
          <p:nvPr/>
        </p:nvSpPr>
        <p:spPr>
          <a:xfrm>
            <a:off x="8467857" y="1423663"/>
            <a:ext cx="2522435" cy="436781"/>
          </a:xfrm>
          <a:prstGeom prst="roundRect">
            <a:avLst>
              <a:gd name="adj" fmla="val 38967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solidFill>
                  <a:srgbClr val="F2F2F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National Coordinators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EFA9DD6-EEC7-672F-E06B-EE318D8FD163}"/>
              </a:ext>
            </a:extLst>
          </p:cNvPr>
          <p:cNvSpPr txBox="1"/>
          <p:nvPr/>
        </p:nvSpPr>
        <p:spPr>
          <a:xfrm>
            <a:off x="8467857" y="1860444"/>
            <a:ext cx="25224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solidFill>
                  <a:srgbClr val="0145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Emily Walker</a:t>
            </a:r>
          </a:p>
          <a:p>
            <a:pPr algn="ctr"/>
            <a:r>
              <a:rPr lang="en-GB" sz="1600" dirty="0">
                <a:solidFill>
                  <a:srgbClr val="0145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Erica Wolstenholme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34337B9-E81E-3CB1-2416-E310FC67C60C}"/>
              </a:ext>
            </a:extLst>
          </p:cNvPr>
          <p:cNvSpPr txBox="1"/>
          <p:nvPr/>
        </p:nvSpPr>
        <p:spPr>
          <a:xfrm>
            <a:off x="7947366" y="2635345"/>
            <a:ext cx="357467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0145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West Midlands</a:t>
            </a:r>
          </a:p>
          <a:p>
            <a:r>
              <a:rPr lang="en-US" sz="1600" dirty="0">
                <a:solidFill>
                  <a:srgbClr val="0145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Alison Parr </a:t>
            </a:r>
          </a:p>
          <a:p>
            <a:r>
              <a:rPr lang="en-US" sz="1600" dirty="0">
                <a:solidFill>
                  <a:srgbClr val="0145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Dawn Cranshaw</a:t>
            </a:r>
          </a:p>
          <a:p>
            <a:r>
              <a:rPr lang="en-US" sz="1600" dirty="0">
                <a:solidFill>
                  <a:srgbClr val="0145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Conrad Bourne</a:t>
            </a:r>
          </a:p>
          <a:p>
            <a:r>
              <a:rPr lang="en-US" sz="1600" b="1" dirty="0">
                <a:solidFill>
                  <a:srgbClr val="0145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East Midlands &amp; the Humber</a:t>
            </a:r>
          </a:p>
          <a:p>
            <a:r>
              <a:rPr lang="en-US" sz="1600" dirty="0">
                <a:solidFill>
                  <a:srgbClr val="0145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Emily Walker</a:t>
            </a:r>
          </a:p>
          <a:p>
            <a:r>
              <a:rPr lang="en-US" sz="1600" dirty="0">
                <a:solidFill>
                  <a:srgbClr val="0145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Jane Starbuck</a:t>
            </a:r>
          </a:p>
          <a:p>
            <a:r>
              <a:rPr lang="en-US" sz="1600" dirty="0">
                <a:solidFill>
                  <a:srgbClr val="0145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Alistair Crawford</a:t>
            </a:r>
          </a:p>
          <a:p>
            <a:r>
              <a:rPr lang="en-US" sz="1600" b="1" dirty="0">
                <a:solidFill>
                  <a:srgbClr val="0145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Lancashire &amp; West Yorkshire</a:t>
            </a:r>
          </a:p>
          <a:p>
            <a:r>
              <a:rPr lang="en-US" sz="1600" dirty="0">
                <a:solidFill>
                  <a:srgbClr val="0145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Angela Holdsworth</a:t>
            </a:r>
          </a:p>
          <a:p>
            <a:r>
              <a:rPr lang="en-US" sz="1600" dirty="0">
                <a:solidFill>
                  <a:srgbClr val="0145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Helen Howe</a:t>
            </a:r>
          </a:p>
          <a:p>
            <a:r>
              <a:rPr lang="en-US" sz="1600" dirty="0">
                <a:solidFill>
                  <a:srgbClr val="0145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Nicole Dempsey</a:t>
            </a:r>
          </a:p>
          <a:p>
            <a:r>
              <a:rPr lang="en-US" sz="1600" b="1" dirty="0">
                <a:solidFill>
                  <a:srgbClr val="0145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North</a:t>
            </a:r>
          </a:p>
          <a:p>
            <a:r>
              <a:rPr lang="en-US" sz="1600" dirty="0">
                <a:solidFill>
                  <a:srgbClr val="0145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Rachel Hargreaves</a:t>
            </a:r>
          </a:p>
          <a:p>
            <a:r>
              <a:rPr lang="en-US" sz="1600" dirty="0">
                <a:solidFill>
                  <a:srgbClr val="0145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Anna </a:t>
            </a:r>
            <a:r>
              <a:rPr lang="en-US" sz="1600" dirty="0" err="1">
                <a:solidFill>
                  <a:srgbClr val="0145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Metha</a:t>
            </a:r>
            <a:endParaRPr lang="en-US" sz="1600" dirty="0">
              <a:solidFill>
                <a:srgbClr val="01454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600" dirty="0">
                <a:solidFill>
                  <a:srgbClr val="0145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Sarah Watson</a:t>
            </a:r>
            <a:endParaRPr lang="en-US" dirty="0">
              <a:solidFill>
                <a:srgbClr val="01454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0B91892-DC4A-567D-BAB7-6B1DD6C50818}"/>
              </a:ext>
            </a:extLst>
          </p:cNvPr>
          <p:cNvSpPr txBox="1"/>
          <p:nvPr/>
        </p:nvSpPr>
        <p:spPr>
          <a:xfrm>
            <a:off x="1381710" y="2631073"/>
            <a:ext cx="3896091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0145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South West</a:t>
            </a:r>
          </a:p>
          <a:p>
            <a:r>
              <a:rPr lang="en-US" sz="1600" dirty="0">
                <a:solidFill>
                  <a:srgbClr val="0145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Alison Betts</a:t>
            </a:r>
          </a:p>
          <a:p>
            <a:r>
              <a:rPr lang="en-US" sz="1600" dirty="0">
                <a:solidFill>
                  <a:srgbClr val="0145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Emma Vyvyan</a:t>
            </a:r>
          </a:p>
          <a:p>
            <a:r>
              <a:rPr lang="en-US" sz="1600" dirty="0">
                <a:solidFill>
                  <a:srgbClr val="0145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 </a:t>
            </a:r>
            <a:r>
              <a:rPr lang="en-US" sz="1600" dirty="0" err="1">
                <a:solidFill>
                  <a:srgbClr val="0145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Battershall</a:t>
            </a:r>
            <a:endParaRPr lang="en-US" sz="1600" dirty="0">
              <a:solidFill>
                <a:srgbClr val="01454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600" b="1" dirty="0">
                <a:solidFill>
                  <a:srgbClr val="0145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 England &amp; South London</a:t>
            </a:r>
          </a:p>
          <a:p>
            <a:r>
              <a:rPr lang="en-US" sz="1600" dirty="0">
                <a:solidFill>
                  <a:srgbClr val="0145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Amelie Thompson</a:t>
            </a:r>
          </a:p>
          <a:p>
            <a:r>
              <a:rPr lang="en-GB" sz="1600" dirty="0">
                <a:solidFill>
                  <a:srgbClr val="0145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Tina Harvey</a:t>
            </a:r>
          </a:p>
          <a:p>
            <a:r>
              <a:rPr lang="en-GB" sz="1600" dirty="0">
                <a:solidFill>
                  <a:srgbClr val="0145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Clare Belli</a:t>
            </a:r>
            <a:endParaRPr lang="en-US" sz="1600" dirty="0">
              <a:solidFill>
                <a:srgbClr val="01454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600" b="1" dirty="0">
                <a:solidFill>
                  <a:srgbClr val="0145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East of England &amp; NE London</a:t>
            </a:r>
          </a:p>
          <a:p>
            <a:r>
              <a:rPr lang="en-US" sz="1600" dirty="0">
                <a:solidFill>
                  <a:srgbClr val="0145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Michelle </a:t>
            </a:r>
            <a:r>
              <a:rPr lang="en-US" sz="1600" dirty="0" err="1">
                <a:solidFill>
                  <a:srgbClr val="0145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Unstead</a:t>
            </a:r>
            <a:endParaRPr lang="en-US" sz="1600" dirty="0">
              <a:solidFill>
                <a:srgbClr val="01454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600" dirty="0">
                <a:solidFill>
                  <a:srgbClr val="0145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Heba Al-Jayoosi</a:t>
            </a:r>
          </a:p>
          <a:p>
            <a:r>
              <a:rPr lang="en-US" sz="1600" dirty="0">
                <a:solidFill>
                  <a:srgbClr val="0145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Rebecca </a:t>
            </a:r>
            <a:r>
              <a:rPr lang="en-US" sz="1600" dirty="0" err="1">
                <a:solidFill>
                  <a:srgbClr val="0145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Gonyora</a:t>
            </a:r>
            <a:endParaRPr lang="en-US" sz="1600" dirty="0">
              <a:solidFill>
                <a:srgbClr val="01454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600" b="1" dirty="0">
                <a:solidFill>
                  <a:srgbClr val="0145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South Central England &amp; NW London</a:t>
            </a:r>
          </a:p>
          <a:p>
            <a:r>
              <a:rPr lang="en-US" sz="1600" dirty="0">
                <a:solidFill>
                  <a:srgbClr val="0145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Katherine Walsh</a:t>
            </a:r>
          </a:p>
          <a:p>
            <a:r>
              <a:rPr lang="en-GB" sz="1600" dirty="0">
                <a:solidFill>
                  <a:srgbClr val="0145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Matt McArthur</a:t>
            </a:r>
          </a:p>
          <a:p>
            <a:r>
              <a:rPr lang="en-GB" sz="1600" dirty="0">
                <a:solidFill>
                  <a:srgbClr val="0145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Rebecca Jones</a:t>
            </a:r>
            <a:endParaRPr lang="en-US" sz="1600" dirty="0">
              <a:solidFill>
                <a:srgbClr val="01454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7437897-82D6-0A8C-7683-34570A824628}"/>
              </a:ext>
            </a:extLst>
          </p:cNvPr>
          <p:cNvSpPr txBox="1"/>
          <p:nvPr/>
        </p:nvSpPr>
        <p:spPr>
          <a:xfrm>
            <a:off x="1454507" y="1423663"/>
            <a:ext cx="2522435" cy="436781"/>
          </a:xfrm>
          <a:prstGeom prst="roundRect">
            <a:avLst>
              <a:gd name="adj" fmla="val 38967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solidFill>
                  <a:srgbClr val="F2F2F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National SEND leaders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53E68E8-6CF7-3A40-ED66-C1759B9CA243}"/>
              </a:ext>
            </a:extLst>
          </p:cNvPr>
          <p:cNvSpPr txBox="1"/>
          <p:nvPr/>
        </p:nvSpPr>
        <p:spPr>
          <a:xfrm>
            <a:off x="1454507" y="1860444"/>
            <a:ext cx="25224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solidFill>
                  <a:srgbClr val="0145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Malcolm Reeve</a:t>
            </a:r>
          </a:p>
          <a:p>
            <a:pPr algn="ctr"/>
            <a:r>
              <a:rPr lang="en-GB" sz="1600" dirty="0">
                <a:solidFill>
                  <a:srgbClr val="0145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 Coulson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CEB0BD2D-0FF4-04C5-19E6-4170F75117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2629" y="52358"/>
            <a:ext cx="8431211" cy="768183"/>
          </a:xfrm>
        </p:spPr>
        <p:txBody>
          <a:bodyPr>
            <a:noAutofit/>
          </a:bodyPr>
          <a:lstStyle/>
          <a:p>
            <a:pPr algn="ctr"/>
            <a:r>
              <a:rPr lang="en-GB" sz="2800" dirty="0">
                <a:solidFill>
                  <a:srgbClr val="03646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Regional SEND Leadership</a:t>
            </a:r>
          </a:p>
        </p:txBody>
      </p:sp>
    </p:spTree>
    <p:extLst>
      <p:ext uri="{BB962C8B-B14F-4D97-AF65-F5344CB8AC3E}">
        <p14:creationId xmlns:p14="http://schemas.microsoft.com/office/powerpoint/2010/main" val="30287965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567E9E2-90D8-40AD-9C15-1825A3532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1454C"/>
                </a:solidFill>
              </a:rPr>
              <a:t>How do we support SENCOs?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702747B-4920-47F4-A82C-56B9C05033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dirty="0"/>
              <a:t>Regional and local networking opportunities via your regional SEND team</a:t>
            </a:r>
          </a:p>
          <a:p>
            <a:pPr>
              <a:lnSpc>
                <a:spcPct val="150000"/>
              </a:lnSpc>
            </a:pPr>
            <a:r>
              <a:rPr lang="en-US" dirty="0"/>
              <a:t>Monthly e-newsletters full of information to keep you up to date and share with your colleagues in school</a:t>
            </a:r>
          </a:p>
          <a:p>
            <a:pPr>
              <a:lnSpc>
                <a:spcPct val="150000"/>
              </a:lnSpc>
            </a:pPr>
            <a:r>
              <a:rPr lang="en-US" dirty="0"/>
              <a:t>SENCO-specific resources and webinars</a:t>
            </a:r>
          </a:p>
          <a:p>
            <a:pPr>
              <a:lnSpc>
                <a:spcPct val="150000"/>
              </a:lnSpc>
            </a:pPr>
            <a:r>
              <a:rPr lang="en-US" dirty="0"/>
              <a:t>Links to nasen and other WSS consortium partners, providing access to a wide range of expertise and resources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4854BC-FB36-4871-A3BB-3A56F664F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D6DBD23-6445-48DC-9FEA-5D633DEFCF7C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08834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567E9E2-90D8-40AD-9C15-1825A3532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1454C"/>
                </a:solidFill>
              </a:rPr>
              <a:t>Joining the WSS Member Community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702747B-4920-47F4-A82C-56B9C05033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007" y="1690688"/>
            <a:ext cx="10515600" cy="489585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3200" dirty="0"/>
              <a:t>Go to </a:t>
            </a:r>
            <a:r>
              <a:rPr lang="en-US" sz="3200" dirty="0">
                <a:hlinkClick r:id="rId2"/>
              </a:rPr>
              <a:t>www.wholeschoolsend.org.uk</a:t>
            </a:r>
            <a:r>
              <a:rPr lang="en-US" sz="3200" dirty="0"/>
              <a:t>  </a:t>
            </a:r>
          </a:p>
          <a:p>
            <a:pPr marL="0" indent="0">
              <a:lnSpc>
                <a:spcPct val="150000"/>
              </a:lnSpc>
              <a:buNone/>
            </a:pPr>
            <a:endParaRPr lang="en-US" sz="32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4854BC-FB36-4871-A3BB-3A56F664F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D6DBD23-6445-48DC-9FEA-5D633DEFCF7C}" type="slidenum">
              <a:rPr lang="en-GB" smtClean="0"/>
              <a:pPr/>
              <a:t>9</a:t>
            </a:fld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0D1F834-BD68-4B50-990D-F61BAB0B8FE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-4866" r="2454" b="-1"/>
          <a:stretch/>
        </p:blipFill>
        <p:spPr>
          <a:xfrm>
            <a:off x="756007" y="2910468"/>
            <a:ext cx="10977958" cy="3030546"/>
          </a:xfrm>
          <a:prstGeom prst="rect">
            <a:avLst/>
          </a:prstGeom>
        </p:spPr>
      </p:pic>
      <p:sp>
        <p:nvSpPr>
          <p:cNvPr id="6" name="Arrow: Down 5">
            <a:extLst>
              <a:ext uri="{FF2B5EF4-FFF2-40B4-BE49-F238E27FC236}">
                <a16:creationId xmlns:a16="http://schemas.microsoft.com/office/drawing/2014/main" id="{1C1A4580-D3E8-454F-8F47-4B2A33223F26}"/>
              </a:ext>
            </a:extLst>
          </p:cNvPr>
          <p:cNvSpPr/>
          <p:nvPr/>
        </p:nvSpPr>
        <p:spPr>
          <a:xfrm>
            <a:off x="8113687" y="2106024"/>
            <a:ext cx="993826" cy="1878218"/>
          </a:xfrm>
          <a:prstGeom prst="downArrow">
            <a:avLst/>
          </a:prstGeom>
          <a:solidFill>
            <a:srgbClr val="CC0D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1E7E091-C22C-CF6B-5C30-9101E58754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08825" y="230188"/>
            <a:ext cx="1325563" cy="1325563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79221865"/>
      </p:ext>
    </p:extLst>
  </p:cSld>
  <p:clrMapOvr>
    <a:masterClrMapping/>
  </p:clrMapOvr>
</p:sld>
</file>

<file path=ppt/theme/theme1.xml><?xml version="1.0" encoding="utf-8"?>
<a:theme xmlns:a="http://schemas.openxmlformats.org/drawingml/2006/main" name="WSS theme">
  <a:themeElements>
    <a:clrScheme name="WSS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A8C96"/>
      </a:accent1>
      <a:accent2>
        <a:srgbClr val="DB3535"/>
      </a:accent2>
      <a:accent3>
        <a:srgbClr val="4ABE7E"/>
      </a:accent3>
      <a:accent4>
        <a:srgbClr val="61C1CB"/>
      </a:accent4>
      <a:accent5>
        <a:srgbClr val="5CB60A"/>
      </a:accent5>
      <a:accent6>
        <a:srgbClr val="F0AB10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SS 2022 PPT template v1" id="{9BB899FC-82F9-4EAF-A48B-0B7549714EEB}" vid="{EFDEE028-E427-4824-9FEF-0E120C67EC08}"/>
    </a:ext>
  </a:extLst>
</a:theme>
</file>

<file path=ppt/theme/theme2.xml><?xml version="1.0" encoding="utf-8"?>
<a:theme xmlns:a="http://schemas.openxmlformats.org/drawingml/2006/main" name="Universal SEND Services all logos">
  <a:themeElements>
    <a:clrScheme name="WSS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A8C96"/>
      </a:accent1>
      <a:accent2>
        <a:srgbClr val="DB3535"/>
      </a:accent2>
      <a:accent3>
        <a:srgbClr val="4ABE7E"/>
      </a:accent3>
      <a:accent4>
        <a:srgbClr val="61C1CB"/>
      </a:accent4>
      <a:accent5>
        <a:srgbClr val="5CB60A"/>
      </a:accent5>
      <a:accent6>
        <a:srgbClr val="F0AB10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SS 2022 PPT template v1" id="{9BB899FC-82F9-4EAF-A48B-0B7549714EEB}" vid="{BAF2EF6A-B7F6-4BE9-AC8C-5BCDF542E6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6C71E8A5E95534585E03FB22D2BDF38" ma:contentTypeVersion="13" ma:contentTypeDescription="Create a new document." ma:contentTypeScope="" ma:versionID="1371f1dcf6fcf10fe5bb4455f545304f">
  <xsd:schema xmlns:xsd="http://www.w3.org/2001/XMLSchema" xmlns:xs="http://www.w3.org/2001/XMLSchema" xmlns:p="http://schemas.microsoft.com/office/2006/metadata/properties" xmlns:ns2="f0eab910-c5c3-4bc5-8f85-ab229ac8a2bf" xmlns:ns3="c362a19f-e433-40f5-b3f8-4bfc59a3f820" targetNamespace="http://schemas.microsoft.com/office/2006/metadata/properties" ma:root="true" ma:fieldsID="d8dbfe7e20b85fcb4da2b1ca6804514c" ns2:_="" ns3:_="">
    <xsd:import namespace="f0eab910-c5c3-4bc5-8f85-ab229ac8a2bf"/>
    <xsd:import namespace="c362a19f-e433-40f5-b3f8-4bfc59a3f82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0eab910-c5c3-4bc5-8f85-ab229ac8a2b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62a19f-e433-40f5-b3f8-4bfc59a3f82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c362a19f-e433-40f5-b3f8-4bfc59a3f820">
      <UserInfo>
        <DisplayName>Malcolm Reeve</DisplayName>
        <AccountId>63</AccountId>
        <AccountType/>
      </UserInfo>
      <UserInfo>
        <DisplayName>Amanda Wright</DisplayName>
        <AccountId>1130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82C77C82-9A89-4BD1-AAC9-848B895903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0eab910-c5c3-4bc5-8f85-ab229ac8a2bf"/>
    <ds:schemaRef ds:uri="c362a19f-e433-40f5-b3f8-4bfc59a3f82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DDB5DBD-7214-4AE2-858D-6840F6ACF17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D1C2CFF-BAEB-4AC3-B4B3-02666D263912}">
  <ds:schemaRefs>
    <ds:schemaRef ds:uri="4cb730b8-1751-477c-acf3-19c128783bc8"/>
    <ds:schemaRef ds:uri="f533512e-a57d-4357-8594-1ccd376d6f71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c362a19f-e433-40f5-b3f8-4bfc59a3f820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WSS 2022 PPT template v1</Template>
  <TotalTime>306</TotalTime>
  <Words>1173</Words>
  <Application>Microsoft Office PowerPoint</Application>
  <PresentationFormat>Widescreen</PresentationFormat>
  <Paragraphs>200</Paragraphs>
  <Slides>25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27" baseType="lpstr">
      <vt:lpstr>WSS theme</vt:lpstr>
      <vt:lpstr>Universal SEND Services all logos</vt:lpstr>
      <vt:lpstr>An Introduction to Whole School SEND: Supporting new SENCOs and those completing the NASENCO</vt:lpstr>
      <vt:lpstr>PowerPoint Presentation</vt:lpstr>
      <vt:lpstr>Why does Whole School SEND exist?</vt:lpstr>
      <vt:lpstr>Universal SEND Services programme aims</vt:lpstr>
      <vt:lpstr>WSS Consortium</vt:lpstr>
      <vt:lpstr>PowerPoint Presentation</vt:lpstr>
      <vt:lpstr>Regional SEND Leadership</vt:lpstr>
      <vt:lpstr>How do we support SENCOs?</vt:lpstr>
      <vt:lpstr>Joining the WSS Member Community</vt:lpstr>
      <vt:lpstr>Joining the WSS Member Community</vt:lpstr>
      <vt:lpstr>SENCO-specific resources</vt:lpstr>
      <vt:lpstr>SENCO-specific resources</vt:lpstr>
      <vt:lpstr>SENCO-specific resources</vt:lpstr>
      <vt:lpstr>SENCO-specific resources</vt:lpstr>
      <vt:lpstr>SENCO-specific resources</vt:lpstr>
      <vt:lpstr>SENCO-specific resources</vt:lpstr>
      <vt:lpstr>Resources to support the wider staff team</vt:lpstr>
      <vt:lpstr>Resources to support the wider staff team</vt:lpstr>
      <vt:lpstr>Resources to support the wider staff team</vt:lpstr>
      <vt:lpstr>Resources to support the wider staff team</vt:lpstr>
      <vt:lpstr>Resources to support the wider staff team</vt:lpstr>
      <vt:lpstr>Free nasen membership</vt:lpstr>
      <vt:lpstr>nasen’s SEND Support Services</vt:lpstr>
      <vt:lpstr>Why work with us?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this Whole School SEND webinar!</dc:title>
  <dc:creator>Amanda Wright</dc:creator>
  <cp:lastModifiedBy>Amanda Wright</cp:lastModifiedBy>
  <cp:revision>3</cp:revision>
  <dcterms:created xsi:type="dcterms:W3CDTF">2022-06-09T13:09:22Z</dcterms:created>
  <dcterms:modified xsi:type="dcterms:W3CDTF">2022-09-14T07:46:16Z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0x01010056C71E8A5E95534585E03FB22D2BDF38</vt:lpwstr>
  </property>
  <property fmtid="{D5CDD505-2E9C-101B-9397-08002B2CF9AE}" pid="3" name="MediaServiceImageTags">
    <vt:lpwstr/>
  </property>
</Properties>
</file>