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9" r:id="rId3"/>
    <p:sldMasterId id="2147483691" r:id="rId4"/>
  </p:sldMasterIdLst>
  <p:notesMasterIdLst>
    <p:notesMasterId r:id="rId41"/>
  </p:notesMasterIdLst>
  <p:sldIdLst>
    <p:sldId id="256" r:id="rId5"/>
    <p:sldId id="257" r:id="rId6"/>
    <p:sldId id="411" r:id="rId7"/>
    <p:sldId id="381" r:id="rId8"/>
    <p:sldId id="291" r:id="rId9"/>
    <p:sldId id="292" r:id="rId10"/>
    <p:sldId id="293" r:id="rId11"/>
    <p:sldId id="284" r:id="rId12"/>
    <p:sldId id="294" r:id="rId13"/>
    <p:sldId id="412" r:id="rId14"/>
    <p:sldId id="308" r:id="rId15"/>
    <p:sldId id="499" r:id="rId16"/>
    <p:sldId id="500" r:id="rId17"/>
    <p:sldId id="478" r:id="rId18"/>
    <p:sldId id="501" r:id="rId19"/>
    <p:sldId id="510" r:id="rId20"/>
    <p:sldId id="502" r:id="rId21"/>
    <p:sldId id="511" r:id="rId22"/>
    <p:sldId id="261" r:id="rId23"/>
    <p:sldId id="263" r:id="rId24"/>
    <p:sldId id="413" r:id="rId25"/>
    <p:sldId id="448" r:id="rId26"/>
    <p:sldId id="432" r:id="rId27"/>
    <p:sldId id="439" r:id="rId28"/>
    <p:sldId id="447" r:id="rId29"/>
    <p:sldId id="445" r:id="rId30"/>
    <p:sldId id="414" r:id="rId31"/>
    <p:sldId id="512" r:id="rId32"/>
    <p:sldId id="309" r:id="rId33"/>
    <p:sldId id="345" r:id="rId34"/>
    <p:sldId id="347" r:id="rId35"/>
    <p:sldId id="327" r:id="rId36"/>
    <p:sldId id="343" r:id="rId37"/>
    <p:sldId id="348" r:id="rId38"/>
    <p:sldId id="258" r:id="rId39"/>
    <p:sldId id="265" r:id="rId40"/>
  </p:sldIdLst>
  <p:sldSz cx="12192000" cy="6858000"/>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482" autoAdjust="0"/>
  </p:normalViewPr>
  <p:slideViewPr>
    <p:cSldViewPr snapToGrid="0">
      <p:cViewPr varScale="1">
        <p:scale>
          <a:sx n="62" d="100"/>
          <a:sy n="62" d="100"/>
        </p:scale>
        <p:origin x="828" y="3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820E96C8-647A-4213-ABE2-C5881B5AD6BC}" type="datetimeFigureOut">
              <a:rPr lang="en-GB" smtClean="0"/>
              <a:t>28/09/2022</a:t>
            </a:fld>
            <a:endParaRPr lang="en-GB"/>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91DE5355-E39E-464F-8ED8-150EC9E44F73}" type="slidenum">
              <a:rPr lang="en-GB" smtClean="0"/>
              <a:t>‹#›</a:t>
            </a:fld>
            <a:endParaRPr lang="en-GB"/>
          </a:p>
        </p:txBody>
      </p:sp>
    </p:spTree>
    <p:extLst>
      <p:ext uri="{BB962C8B-B14F-4D97-AF65-F5344CB8AC3E}">
        <p14:creationId xmlns:p14="http://schemas.microsoft.com/office/powerpoint/2010/main" val="3521480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DE5355-E39E-464F-8ED8-150EC9E44F73}" type="slidenum">
              <a:rPr lang="en-GB" smtClean="0"/>
              <a:t>1</a:t>
            </a:fld>
            <a:endParaRPr lang="en-GB"/>
          </a:p>
        </p:txBody>
      </p:sp>
    </p:spTree>
    <p:extLst>
      <p:ext uri="{BB962C8B-B14F-4D97-AF65-F5344CB8AC3E}">
        <p14:creationId xmlns:p14="http://schemas.microsoft.com/office/powerpoint/2010/main" val="808708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3094701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DE5355-E39E-464F-8ED8-150EC9E44F73}" type="slidenum">
              <a:rPr lang="en-GB" smtClean="0"/>
              <a:t>19</a:t>
            </a:fld>
            <a:endParaRPr lang="en-GB"/>
          </a:p>
        </p:txBody>
      </p:sp>
    </p:spTree>
    <p:extLst>
      <p:ext uri="{BB962C8B-B14F-4D97-AF65-F5344CB8AC3E}">
        <p14:creationId xmlns:p14="http://schemas.microsoft.com/office/powerpoint/2010/main" val="1989904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DE5355-E39E-464F-8ED8-150EC9E44F73}" type="slidenum">
              <a:rPr lang="en-GB" smtClean="0"/>
              <a:t>20</a:t>
            </a:fld>
            <a:endParaRPr lang="en-GB"/>
          </a:p>
        </p:txBody>
      </p:sp>
    </p:spTree>
    <p:extLst>
      <p:ext uri="{BB962C8B-B14F-4D97-AF65-F5344CB8AC3E}">
        <p14:creationId xmlns:p14="http://schemas.microsoft.com/office/powerpoint/2010/main" val="3837199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DE5355-E39E-464F-8ED8-150EC9E44F73}" type="slidenum">
              <a:rPr lang="en-GB" smtClean="0"/>
              <a:t>21</a:t>
            </a:fld>
            <a:endParaRPr lang="en-GB"/>
          </a:p>
        </p:txBody>
      </p:sp>
    </p:spTree>
    <p:extLst>
      <p:ext uri="{BB962C8B-B14F-4D97-AF65-F5344CB8AC3E}">
        <p14:creationId xmlns:p14="http://schemas.microsoft.com/office/powerpoint/2010/main" val="12224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DE5355-E39E-464F-8ED8-150EC9E44F73}" type="slidenum">
              <a:rPr lang="en-GB" smtClean="0"/>
              <a:t>27</a:t>
            </a:fld>
            <a:endParaRPr lang="en-GB"/>
          </a:p>
        </p:txBody>
      </p:sp>
    </p:spTree>
    <p:extLst>
      <p:ext uri="{BB962C8B-B14F-4D97-AF65-F5344CB8AC3E}">
        <p14:creationId xmlns:p14="http://schemas.microsoft.com/office/powerpoint/2010/main" val="3468872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DE5355-E39E-464F-8ED8-150EC9E44F73}" type="slidenum">
              <a:rPr lang="en-GB" smtClean="0"/>
              <a:t>35</a:t>
            </a:fld>
            <a:endParaRPr lang="en-GB"/>
          </a:p>
        </p:txBody>
      </p:sp>
    </p:spTree>
    <p:extLst>
      <p:ext uri="{BB962C8B-B14F-4D97-AF65-F5344CB8AC3E}">
        <p14:creationId xmlns:p14="http://schemas.microsoft.com/office/powerpoint/2010/main" val="19272650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1DE5355-E39E-464F-8ED8-150EC9E44F73}" type="slidenum">
              <a:rPr lang="en-GB" smtClean="0"/>
              <a:t>36</a:t>
            </a:fld>
            <a:endParaRPr lang="en-GB"/>
          </a:p>
        </p:txBody>
      </p:sp>
    </p:spTree>
    <p:extLst>
      <p:ext uri="{BB962C8B-B14F-4D97-AF65-F5344CB8AC3E}">
        <p14:creationId xmlns:p14="http://schemas.microsoft.com/office/powerpoint/2010/main" val="3147995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1DE5355-E39E-464F-8ED8-150EC9E44F73}" type="slidenum">
              <a:rPr lang="en-GB" smtClean="0"/>
              <a:t>2</a:t>
            </a:fld>
            <a:endParaRPr lang="en-GB"/>
          </a:p>
        </p:txBody>
      </p:sp>
    </p:spTree>
    <p:extLst>
      <p:ext uri="{BB962C8B-B14F-4D97-AF65-F5344CB8AC3E}">
        <p14:creationId xmlns:p14="http://schemas.microsoft.com/office/powerpoint/2010/main" val="401348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DE5355-E39E-464F-8ED8-150EC9E44F73}" type="slidenum">
              <a:rPr lang="en-GB" smtClean="0"/>
              <a:t>3</a:t>
            </a:fld>
            <a:endParaRPr lang="en-GB"/>
          </a:p>
        </p:txBody>
      </p:sp>
    </p:spTree>
    <p:extLst>
      <p:ext uri="{BB962C8B-B14F-4D97-AF65-F5344CB8AC3E}">
        <p14:creationId xmlns:p14="http://schemas.microsoft.com/office/powerpoint/2010/main" val="521385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DE5355-E39E-464F-8ED8-150EC9E44F73}" type="slidenum">
              <a:rPr lang="en-GB" smtClean="0"/>
              <a:t>4</a:t>
            </a:fld>
            <a:endParaRPr lang="en-GB"/>
          </a:p>
        </p:txBody>
      </p:sp>
    </p:spTree>
    <p:extLst>
      <p:ext uri="{BB962C8B-B14F-4D97-AF65-F5344CB8AC3E}">
        <p14:creationId xmlns:p14="http://schemas.microsoft.com/office/powerpoint/2010/main" val="1341725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DE5355-E39E-464F-8ED8-150EC9E44F73}" type="slidenum">
              <a:rPr lang="en-GB" smtClean="0"/>
              <a:t>10</a:t>
            </a:fld>
            <a:endParaRPr lang="en-GB"/>
          </a:p>
        </p:txBody>
      </p:sp>
    </p:spTree>
    <p:extLst>
      <p:ext uri="{BB962C8B-B14F-4D97-AF65-F5344CB8AC3E}">
        <p14:creationId xmlns:p14="http://schemas.microsoft.com/office/powerpoint/2010/main" val="2784831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153864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B86EC5-B20A-457D-8093-39D620FE2E9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8780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B86EC5-B20A-457D-8093-39D620FE2E9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8919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B86EC5-B20A-457D-8093-39D620FE2E9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6188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C835E-23C4-4E6F-99AE-EA1A398C50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674E313-E1FA-4891-A466-966968F94F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4F92813-BF91-4291-8710-102A76D92257}"/>
              </a:ext>
            </a:extLst>
          </p:cNvPr>
          <p:cNvSpPr>
            <a:spLocks noGrp="1"/>
          </p:cNvSpPr>
          <p:nvPr>
            <p:ph type="dt" sz="half" idx="10"/>
          </p:nvPr>
        </p:nvSpPr>
        <p:spPr/>
        <p:txBody>
          <a:bodyPr/>
          <a:lstStyle/>
          <a:p>
            <a:fld id="{30E3AEB6-88A5-4225-8E42-D0E697AB0760}" type="datetimeFigureOut">
              <a:rPr lang="en-GB" smtClean="0"/>
              <a:t>28/09/2022</a:t>
            </a:fld>
            <a:endParaRPr lang="en-GB"/>
          </a:p>
        </p:txBody>
      </p:sp>
      <p:sp>
        <p:nvSpPr>
          <p:cNvPr id="5" name="Footer Placeholder 4">
            <a:extLst>
              <a:ext uri="{FF2B5EF4-FFF2-40B4-BE49-F238E27FC236}">
                <a16:creationId xmlns:a16="http://schemas.microsoft.com/office/drawing/2014/main" id="{BBF7E063-2C7B-43C5-B4E0-9E53F25DC3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74E497-CDAB-4B98-8108-C1C4715CE9DB}"/>
              </a:ext>
            </a:extLst>
          </p:cNvPr>
          <p:cNvSpPr>
            <a:spLocks noGrp="1"/>
          </p:cNvSpPr>
          <p:nvPr>
            <p:ph type="sldNum" sz="quarter" idx="12"/>
          </p:nvPr>
        </p:nvSpPr>
        <p:spPr/>
        <p:txBody>
          <a:bodyPr/>
          <a:lstStyle/>
          <a:p>
            <a:fld id="{9E470DDF-DDEC-4A59-97D8-AC51F8EB304D}" type="slidenum">
              <a:rPr lang="en-GB" smtClean="0"/>
              <a:t>‹#›</a:t>
            </a:fld>
            <a:endParaRPr lang="en-GB"/>
          </a:p>
        </p:txBody>
      </p:sp>
    </p:spTree>
    <p:extLst>
      <p:ext uri="{BB962C8B-B14F-4D97-AF65-F5344CB8AC3E}">
        <p14:creationId xmlns:p14="http://schemas.microsoft.com/office/powerpoint/2010/main" val="588390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77824-B0F4-402D-8E16-0B3CDFD0385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27274BE-73E7-4A18-907E-A0FDA05D2B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A42A39-F602-420F-8EF4-9DF79D9CE070}"/>
              </a:ext>
            </a:extLst>
          </p:cNvPr>
          <p:cNvSpPr>
            <a:spLocks noGrp="1"/>
          </p:cNvSpPr>
          <p:nvPr>
            <p:ph type="dt" sz="half" idx="10"/>
          </p:nvPr>
        </p:nvSpPr>
        <p:spPr/>
        <p:txBody>
          <a:bodyPr/>
          <a:lstStyle/>
          <a:p>
            <a:fld id="{30E3AEB6-88A5-4225-8E42-D0E697AB0760}" type="datetimeFigureOut">
              <a:rPr lang="en-GB" smtClean="0"/>
              <a:t>28/09/2022</a:t>
            </a:fld>
            <a:endParaRPr lang="en-GB"/>
          </a:p>
        </p:txBody>
      </p:sp>
      <p:sp>
        <p:nvSpPr>
          <p:cNvPr id="5" name="Footer Placeholder 4">
            <a:extLst>
              <a:ext uri="{FF2B5EF4-FFF2-40B4-BE49-F238E27FC236}">
                <a16:creationId xmlns:a16="http://schemas.microsoft.com/office/drawing/2014/main" id="{741B696D-A2D8-4887-A0D1-0F7CE24313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30AC98-74D5-465C-B05A-0EAFA98BD6AE}"/>
              </a:ext>
            </a:extLst>
          </p:cNvPr>
          <p:cNvSpPr>
            <a:spLocks noGrp="1"/>
          </p:cNvSpPr>
          <p:nvPr>
            <p:ph type="sldNum" sz="quarter" idx="12"/>
          </p:nvPr>
        </p:nvSpPr>
        <p:spPr/>
        <p:txBody>
          <a:bodyPr/>
          <a:lstStyle/>
          <a:p>
            <a:fld id="{9E470DDF-DDEC-4A59-97D8-AC51F8EB304D}" type="slidenum">
              <a:rPr lang="en-GB" smtClean="0"/>
              <a:t>‹#›</a:t>
            </a:fld>
            <a:endParaRPr lang="en-GB"/>
          </a:p>
        </p:txBody>
      </p:sp>
    </p:spTree>
    <p:extLst>
      <p:ext uri="{BB962C8B-B14F-4D97-AF65-F5344CB8AC3E}">
        <p14:creationId xmlns:p14="http://schemas.microsoft.com/office/powerpoint/2010/main" val="3772396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CE756E-D571-410C-9AEF-0BCF765EB1F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59EBAE-D36B-4E32-8083-814F385295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B98D87-A45C-4847-B87E-5A49D78D909F}"/>
              </a:ext>
            </a:extLst>
          </p:cNvPr>
          <p:cNvSpPr>
            <a:spLocks noGrp="1"/>
          </p:cNvSpPr>
          <p:nvPr>
            <p:ph type="dt" sz="half" idx="10"/>
          </p:nvPr>
        </p:nvSpPr>
        <p:spPr/>
        <p:txBody>
          <a:bodyPr/>
          <a:lstStyle/>
          <a:p>
            <a:fld id="{30E3AEB6-88A5-4225-8E42-D0E697AB0760}" type="datetimeFigureOut">
              <a:rPr lang="en-GB" smtClean="0"/>
              <a:t>28/09/2022</a:t>
            </a:fld>
            <a:endParaRPr lang="en-GB"/>
          </a:p>
        </p:txBody>
      </p:sp>
      <p:sp>
        <p:nvSpPr>
          <p:cNvPr id="5" name="Footer Placeholder 4">
            <a:extLst>
              <a:ext uri="{FF2B5EF4-FFF2-40B4-BE49-F238E27FC236}">
                <a16:creationId xmlns:a16="http://schemas.microsoft.com/office/drawing/2014/main" id="{B4C44B3B-1127-4AB1-8656-0FC9E22389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94AA19-CB70-4B65-AF21-065E5626487B}"/>
              </a:ext>
            </a:extLst>
          </p:cNvPr>
          <p:cNvSpPr>
            <a:spLocks noGrp="1"/>
          </p:cNvSpPr>
          <p:nvPr>
            <p:ph type="sldNum" sz="quarter" idx="12"/>
          </p:nvPr>
        </p:nvSpPr>
        <p:spPr/>
        <p:txBody>
          <a:bodyPr/>
          <a:lstStyle/>
          <a:p>
            <a:fld id="{9E470DDF-DDEC-4A59-97D8-AC51F8EB304D}" type="slidenum">
              <a:rPr lang="en-GB" smtClean="0"/>
              <a:t>‹#›</a:t>
            </a:fld>
            <a:endParaRPr lang="en-GB"/>
          </a:p>
        </p:txBody>
      </p:sp>
    </p:spTree>
    <p:extLst>
      <p:ext uri="{BB962C8B-B14F-4D97-AF65-F5344CB8AC3E}">
        <p14:creationId xmlns:p14="http://schemas.microsoft.com/office/powerpoint/2010/main" val="2441403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Grey Background)">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Picture 15" descr="AfC_RGB-Colour_ForGreyBackgroun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0821" y="5662726"/>
            <a:ext cx="3972939" cy="772149"/>
          </a:xfrm>
          <a:prstGeom prst="rect">
            <a:avLst/>
          </a:prstGeom>
        </p:spPr>
      </p:pic>
    </p:spTree>
    <p:extLst>
      <p:ext uri="{BB962C8B-B14F-4D97-AF65-F5344CB8AC3E}">
        <p14:creationId xmlns:p14="http://schemas.microsoft.com/office/powerpoint/2010/main" val="2223100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ortrait image with tex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49835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8D8C6A-D289-40EB-B1CC-76430507D976}" type="datetimeFigureOut">
              <a:rPr lang="en-GB" smtClean="0"/>
              <a:t>28/09/2022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3F9AFB-429D-49A2-BFC0-F152FEA58908}" type="slidenum">
              <a:rPr lang="en-GB" smtClean="0"/>
              <a:t>‹#›</a:t>
            </a:fld>
            <a:endParaRPr lang="en-GB" dirty="0"/>
          </a:p>
        </p:txBody>
      </p:sp>
    </p:spTree>
    <p:extLst>
      <p:ext uri="{BB962C8B-B14F-4D97-AF65-F5344CB8AC3E}">
        <p14:creationId xmlns:p14="http://schemas.microsoft.com/office/powerpoint/2010/main" val="51190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8D8C6A-D289-40EB-B1CC-76430507D976}" type="datetimeFigureOut">
              <a:rPr lang="en-GB" smtClean="0"/>
              <a:t>28/09/2022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3F9AFB-429D-49A2-BFC0-F152FEA58908}" type="slidenum">
              <a:rPr lang="en-GB" smtClean="0"/>
              <a:t>‹#›</a:t>
            </a:fld>
            <a:endParaRPr lang="en-GB" dirty="0"/>
          </a:p>
        </p:txBody>
      </p:sp>
    </p:spTree>
    <p:extLst>
      <p:ext uri="{BB962C8B-B14F-4D97-AF65-F5344CB8AC3E}">
        <p14:creationId xmlns:p14="http://schemas.microsoft.com/office/powerpoint/2010/main" val="3547906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8D8C6A-D289-40EB-B1CC-76430507D976}" type="datetimeFigureOut">
              <a:rPr lang="en-GB" smtClean="0"/>
              <a:t>28/09/2022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3F9AFB-429D-49A2-BFC0-F152FEA58908}" type="slidenum">
              <a:rPr lang="en-GB" smtClean="0"/>
              <a:t>‹#›</a:t>
            </a:fld>
            <a:endParaRPr lang="en-GB" dirty="0"/>
          </a:p>
        </p:txBody>
      </p:sp>
    </p:spTree>
    <p:extLst>
      <p:ext uri="{BB962C8B-B14F-4D97-AF65-F5344CB8AC3E}">
        <p14:creationId xmlns:p14="http://schemas.microsoft.com/office/powerpoint/2010/main" val="710365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8D8C6A-D289-40EB-B1CC-76430507D976}" type="datetimeFigureOut">
              <a:rPr lang="en-GB" smtClean="0"/>
              <a:t>28/09/2022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F3F9AFB-429D-49A2-BFC0-F152FEA58908}" type="slidenum">
              <a:rPr lang="en-GB" smtClean="0"/>
              <a:t>‹#›</a:t>
            </a:fld>
            <a:endParaRPr lang="en-GB" dirty="0"/>
          </a:p>
        </p:txBody>
      </p:sp>
    </p:spTree>
    <p:extLst>
      <p:ext uri="{BB962C8B-B14F-4D97-AF65-F5344CB8AC3E}">
        <p14:creationId xmlns:p14="http://schemas.microsoft.com/office/powerpoint/2010/main" val="2528173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8D8C6A-D289-40EB-B1CC-76430507D976}" type="datetimeFigureOut">
              <a:rPr lang="en-GB" smtClean="0"/>
              <a:t>28/09/2022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F3F9AFB-429D-49A2-BFC0-F152FEA58908}" type="slidenum">
              <a:rPr lang="en-GB" smtClean="0"/>
              <a:t>‹#›</a:t>
            </a:fld>
            <a:endParaRPr lang="en-GB" dirty="0"/>
          </a:p>
        </p:txBody>
      </p:sp>
    </p:spTree>
    <p:extLst>
      <p:ext uri="{BB962C8B-B14F-4D97-AF65-F5344CB8AC3E}">
        <p14:creationId xmlns:p14="http://schemas.microsoft.com/office/powerpoint/2010/main" val="31599910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8D8C6A-D289-40EB-B1CC-76430507D976}" type="datetimeFigureOut">
              <a:rPr lang="en-GB" smtClean="0"/>
              <a:t>28/09/2022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F3F9AFB-429D-49A2-BFC0-F152FEA58908}" type="slidenum">
              <a:rPr lang="en-GB" smtClean="0"/>
              <a:t>‹#›</a:t>
            </a:fld>
            <a:endParaRPr lang="en-GB" dirty="0"/>
          </a:p>
        </p:txBody>
      </p:sp>
    </p:spTree>
    <p:extLst>
      <p:ext uri="{BB962C8B-B14F-4D97-AF65-F5344CB8AC3E}">
        <p14:creationId xmlns:p14="http://schemas.microsoft.com/office/powerpoint/2010/main" val="277100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C0D4B-152A-4CC1-AD3A-4D3CCA6186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EE1A1DB-0802-4D0C-B625-AE60262B96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4A0A48-D2E9-4006-96D0-56E4699B76FF}"/>
              </a:ext>
            </a:extLst>
          </p:cNvPr>
          <p:cNvSpPr>
            <a:spLocks noGrp="1"/>
          </p:cNvSpPr>
          <p:nvPr>
            <p:ph type="dt" sz="half" idx="10"/>
          </p:nvPr>
        </p:nvSpPr>
        <p:spPr/>
        <p:txBody>
          <a:bodyPr/>
          <a:lstStyle/>
          <a:p>
            <a:fld id="{30E3AEB6-88A5-4225-8E42-D0E697AB0760}" type="datetimeFigureOut">
              <a:rPr lang="en-GB" smtClean="0"/>
              <a:t>28/09/2022</a:t>
            </a:fld>
            <a:endParaRPr lang="en-GB"/>
          </a:p>
        </p:txBody>
      </p:sp>
      <p:sp>
        <p:nvSpPr>
          <p:cNvPr id="5" name="Footer Placeholder 4">
            <a:extLst>
              <a:ext uri="{FF2B5EF4-FFF2-40B4-BE49-F238E27FC236}">
                <a16:creationId xmlns:a16="http://schemas.microsoft.com/office/drawing/2014/main" id="{0092C964-7370-4154-B281-E5C14E9F94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26D4B7-64D6-4CF6-ADA7-3E9DB2186423}"/>
              </a:ext>
            </a:extLst>
          </p:cNvPr>
          <p:cNvSpPr>
            <a:spLocks noGrp="1"/>
          </p:cNvSpPr>
          <p:nvPr>
            <p:ph type="sldNum" sz="quarter" idx="12"/>
          </p:nvPr>
        </p:nvSpPr>
        <p:spPr/>
        <p:txBody>
          <a:bodyPr/>
          <a:lstStyle/>
          <a:p>
            <a:fld id="{9E470DDF-DDEC-4A59-97D8-AC51F8EB304D}" type="slidenum">
              <a:rPr lang="en-GB" smtClean="0"/>
              <a:t>‹#›</a:t>
            </a:fld>
            <a:endParaRPr lang="en-GB"/>
          </a:p>
        </p:txBody>
      </p:sp>
    </p:spTree>
    <p:extLst>
      <p:ext uri="{BB962C8B-B14F-4D97-AF65-F5344CB8AC3E}">
        <p14:creationId xmlns:p14="http://schemas.microsoft.com/office/powerpoint/2010/main" val="28448472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8D8C6A-D289-40EB-B1CC-76430507D976}" type="datetimeFigureOut">
              <a:rPr lang="en-GB" smtClean="0"/>
              <a:t>28/09/2022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F3F9AFB-429D-49A2-BFC0-F152FEA58908}" type="slidenum">
              <a:rPr lang="en-GB" smtClean="0"/>
              <a:t>‹#›</a:t>
            </a:fld>
            <a:endParaRPr lang="en-GB" dirty="0"/>
          </a:p>
        </p:txBody>
      </p:sp>
    </p:spTree>
    <p:extLst>
      <p:ext uri="{BB962C8B-B14F-4D97-AF65-F5344CB8AC3E}">
        <p14:creationId xmlns:p14="http://schemas.microsoft.com/office/powerpoint/2010/main" val="27895942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8D8C6A-D289-40EB-B1CC-76430507D976}" type="datetimeFigureOut">
              <a:rPr lang="en-GB" smtClean="0"/>
              <a:t>28/09/2022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F3F9AFB-429D-49A2-BFC0-F152FEA58908}" type="slidenum">
              <a:rPr lang="en-GB" smtClean="0"/>
              <a:t>‹#›</a:t>
            </a:fld>
            <a:endParaRPr lang="en-GB" dirty="0"/>
          </a:p>
        </p:txBody>
      </p:sp>
    </p:spTree>
    <p:extLst>
      <p:ext uri="{BB962C8B-B14F-4D97-AF65-F5344CB8AC3E}">
        <p14:creationId xmlns:p14="http://schemas.microsoft.com/office/powerpoint/2010/main" val="3767473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D8D8C6A-D289-40EB-B1CC-76430507D976}" type="datetimeFigureOut">
              <a:rPr lang="en-GB" smtClean="0"/>
              <a:t>28/09/2022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F3F9AFB-429D-49A2-BFC0-F152FEA58908}" type="slidenum">
              <a:rPr lang="en-GB" smtClean="0"/>
              <a:t>‹#›</a:t>
            </a:fld>
            <a:endParaRPr lang="en-GB" dirty="0"/>
          </a:p>
        </p:txBody>
      </p:sp>
    </p:spTree>
    <p:extLst>
      <p:ext uri="{BB962C8B-B14F-4D97-AF65-F5344CB8AC3E}">
        <p14:creationId xmlns:p14="http://schemas.microsoft.com/office/powerpoint/2010/main" val="1340338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8D8C6A-D289-40EB-B1CC-76430507D976}" type="datetimeFigureOut">
              <a:rPr lang="en-GB" smtClean="0"/>
              <a:t>28/09/2022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3F9AFB-429D-49A2-BFC0-F152FEA58908}" type="slidenum">
              <a:rPr lang="en-GB" smtClean="0"/>
              <a:t>‹#›</a:t>
            </a:fld>
            <a:endParaRPr lang="en-GB" dirty="0"/>
          </a:p>
        </p:txBody>
      </p:sp>
    </p:spTree>
    <p:extLst>
      <p:ext uri="{BB962C8B-B14F-4D97-AF65-F5344CB8AC3E}">
        <p14:creationId xmlns:p14="http://schemas.microsoft.com/office/powerpoint/2010/main" val="40846741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8D8C6A-D289-40EB-B1CC-76430507D976}" type="datetimeFigureOut">
              <a:rPr lang="en-GB" smtClean="0"/>
              <a:t>28/09/2022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3F9AFB-429D-49A2-BFC0-F152FEA58908}" type="slidenum">
              <a:rPr lang="en-GB" smtClean="0"/>
              <a:t>‹#›</a:t>
            </a:fld>
            <a:endParaRPr lang="en-GB"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306927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8D8C6A-D289-40EB-B1CC-76430507D976}" type="datetimeFigureOut">
              <a:rPr lang="en-GB" smtClean="0"/>
              <a:t>28/09/2022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3F9AFB-429D-49A2-BFC0-F152FEA58908}" type="slidenum">
              <a:rPr lang="en-GB" smtClean="0"/>
              <a:t>‹#›</a:t>
            </a:fld>
            <a:endParaRPr lang="en-GB" dirty="0"/>
          </a:p>
        </p:txBody>
      </p:sp>
    </p:spTree>
    <p:extLst>
      <p:ext uri="{BB962C8B-B14F-4D97-AF65-F5344CB8AC3E}">
        <p14:creationId xmlns:p14="http://schemas.microsoft.com/office/powerpoint/2010/main" val="30109737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8D8C6A-D289-40EB-B1CC-76430507D976}" type="datetimeFigureOut">
              <a:rPr lang="en-GB" smtClean="0"/>
              <a:t>28/09/2022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3F9AFB-429D-49A2-BFC0-F152FEA58908}" type="slidenum">
              <a:rPr lang="en-GB" smtClean="0"/>
              <a:t>‹#›</a:t>
            </a:fld>
            <a:endParaRPr lang="en-GB"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199949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8D8C6A-D289-40EB-B1CC-76430507D976}" type="datetimeFigureOut">
              <a:rPr lang="en-GB" smtClean="0"/>
              <a:t>28/09/2022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3F9AFB-429D-49A2-BFC0-F152FEA58908}" type="slidenum">
              <a:rPr lang="en-GB" smtClean="0"/>
              <a:t>‹#›</a:t>
            </a:fld>
            <a:endParaRPr lang="en-GB" dirty="0"/>
          </a:p>
        </p:txBody>
      </p:sp>
    </p:spTree>
    <p:extLst>
      <p:ext uri="{BB962C8B-B14F-4D97-AF65-F5344CB8AC3E}">
        <p14:creationId xmlns:p14="http://schemas.microsoft.com/office/powerpoint/2010/main" val="10291031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8D8C6A-D289-40EB-B1CC-76430507D976}" type="datetimeFigureOut">
              <a:rPr lang="en-GB" smtClean="0"/>
              <a:t>28/09/2022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3F9AFB-429D-49A2-BFC0-F152FEA58908}" type="slidenum">
              <a:rPr lang="en-GB" smtClean="0"/>
              <a:t>‹#›</a:t>
            </a:fld>
            <a:endParaRPr lang="en-GB" dirty="0"/>
          </a:p>
        </p:txBody>
      </p:sp>
    </p:spTree>
    <p:extLst>
      <p:ext uri="{BB962C8B-B14F-4D97-AF65-F5344CB8AC3E}">
        <p14:creationId xmlns:p14="http://schemas.microsoft.com/office/powerpoint/2010/main" val="36698666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8D8C6A-D289-40EB-B1CC-76430507D976}" type="datetimeFigureOut">
              <a:rPr lang="en-GB" smtClean="0"/>
              <a:t>28/09/2022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3F9AFB-429D-49A2-BFC0-F152FEA58908}" type="slidenum">
              <a:rPr lang="en-GB" smtClean="0"/>
              <a:t>‹#›</a:t>
            </a:fld>
            <a:endParaRPr lang="en-GB" dirty="0"/>
          </a:p>
        </p:txBody>
      </p:sp>
    </p:spTree>
    <p:extLst>
      <p:ext uri="{BB962C8B-B14F-4D97-AF65-F5344CB8AC3E}">
        <p14:creationId xmlns:p14="http://schemas.microsoft.com/office/powerpoint/2010/main" val="425606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D3CCC-EE68-4D1B-8460-0B96FE0DC7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6B80854-FB9B-4BC4-82F5-58431E36AD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A08FF4-3BC5-4D68-A189-326DF3868953}"/>
              </a:ext>
            </a:extLst>
          </p:cNvPr>
          <p:cNvSpPr>
            <a:spLocks noGrp="1"/>
          </p:cNvSpPr>
          <p:nvPr>
            <p:ph type="dt" sz="half" idx="10"/>
          </p:nvPr>
        </p:nvSpPr>
        <p:spPr/>
        <p:txBody>
          <a:bodyPr/>
          <a:lstStyle/>
          <a:p>
            <a:fld id="{30E3AEB6-88A5-4225-8E42-D0E697AB0760}" type="datetimeFigureOut">
              <a:rPr lang="en-GB" smtClean="0"/>
              <a:t>28/09/2022</a:t>
            </a:fld>
            <a:endParaRPr lang="en-GB"/>
          </a:p>
        </p:txBody>
      </p:sp>
      <p:sp>
        <p:nvSpPr>
          <p:cNvPr id="5" name="Footer Placeholder 4">
            <a:extLst>
              <a:ext uri="{FF2B5EF4-FFF2-40B4-BE49-F238E27FC236}">
                <a16:creationId xmlns:a16="http://schemas.microsoft.com/office/drawing/2014/main" id="{A738F6B7-16F3-4066-B1C1-C37B9CE155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13C2E8-061E-4534-B0FE-D85561C3E741}"/>
              </a:ext>
            </a:extLst>
          </p:cNvPr>
          <p:cNvSpPr>
            <a:spLocks noGrp="1"/>
          </p:cNvSpPr>
          <p:nvPr>
            <p:ph type="sldNum" sz="quarter" idx="12"/>
          </p:nvPr>
        </p:nvSpPr>
        <p:spPr/>
        <p:txBody>
          <a:bodyPr/>
          <a:lstStyle/>
          <a:p>
            <a:fld id="{9E470DDF-DDEC-4A59-97D8-AC51F8EB304D}" type="slidenum">
              <a:rPr lang="en-GB" smtClean="0"/>
              <a:t>‹#›</a:t>
            </a:fld>
            <a:endParaRPr lang="en-GB"/>
          </a:p>
        </p:txBody>
      </p:sp>
    </p:spTree>
    <p:extLst>
      <p:ext uri="{BB962C8B-B14F-4D97-AF65-F5344CB8AC3E}">
        <p14:creationId xmlns:p14="http://schemas.microsoft.com/office/powerpoint/2010/main" val="29382091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B9D24-855C-AB47-8AB5-95C828165C7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28BA8DD-813D-B84B-9764-9F4434F6B4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4894FAF-6458-B24C-8C1A-F30358C1E9B7}"/>
              </a:ext>
            </a:extLst>
          </p:cNvPr>
          <p:cNvSpPr>
            <a:spLocks noGrp="1"/>
          </p:cNvSpPr>
          <p:nvPr>
            <p:ph type="dt" sz="half" idx="10"/>
          </p:nvPr>
        </p:nvSpPr>
        <p:spPr/>
        <p:txBody>
          <a:bodyPr/>
          <a:lstStyle/>
          <a:p>
            <a:fld id="{F3AC1F1A-2984-7E41-BF09-75910BC9DC2E}" type="datetimeFigureOut">
              <a:rPr lang="en-US" smtClean="0"/>
              <a:t>9/28/2022</a:t>
            </a:fld>
            <a:endParaRPr lang="en-US"/>
          </a:p>
        </p:txBody>
      </p:sp>
      <p:sp>
        <p:nvSpPr>
          <p:cNvPr id="5" name="Footer Placeholder 4">
            <a:extLst>
              <a:ext uri="{FF2B5EF4-FFF2-40B4-BE49-F238E27FC236}">
                <a16:creationId xmlns:a16="http://schemas.microsoft.com/office/drawing/2014/main" id="{1F026F82-0AEE-CB4B-A9DC-4B99877F6B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9049BA-DD33-BB4B-BA30-61E6DF5DC587}"/>
              </a:ext>
            </a:extLst>
          </p:cNvPr>
          <p:cNvSpPr>
            <a:spLocks noGrp="1"/>
          </p:cNvSpPr>
          <p:nvPr>
            <p:ph type="sldNum" sz="quarter" idx="12"/>
          </p:nvPr>
        </p:nvSpPr>
        <p:spPr/>
        <p:txBody>
          <a:bodyPr/>
          <a:lstStyle/>
          <a:p>
            <a:fld id="{3530D646-0B26-D546-B025-3261E92341F7}" type="slidenum">
              <a:rPr lang="en-US" smtClean="0"/>
              <a:t>‹#›</a:t>
            </a:fld>
            <a:endParaRPr lang="en-US"/>
          </a:p>
        </p:txBody>
      </p:sp>
    </p:spTree>
    <p:extLst>
      <p:ext uri="{BB962C8B-B14F-4D97-AF65-F5344CB8AC3E}">
        <p14:creationId xmlns:p14="http://schemas.microsoft.com/office/powerpoint/2010/main" val="2895141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EFD39-B3AC-F84E-834C-C7A76DA3AE6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111AE91-ABF0-614C-9B53-E861E232A5F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FC79EF9-3CFE-EE4F-B140-822EB1D4E5D6}"/>
              </a:ext>
            </a:extLst>
          </p:cNvPr>
          <p:cNvSpPr>
            <a:spLocks noGrp="1"/>
          </p:cNvSpPr>
          <p:nvPr>
            <p:ph type="dt" sz="half" idx="10"/>
          </p:nvPr>
        </p:nvSpPr>
        <p:spPr/>
        <p:txBody>
          <a:bodyPr/>
          <a:lstStyle/>
          <a:p>
            <a:fld id="{F3AC1F1A-2984-7E41-BF09-75910BC9DC2E}" type="datetimeFigureOut">
              <a:rPr lang="en-US" smtClean="0"/>
              <a:t>9/28/2022</a:t>
            </a:fld>
            <a:endParaRPr lang="en-US"/>
          </a:p>
        </p:txBody>
      </p:sp>
      <p:sp>
        <p:nvSpPr>
          <p:cNvPr id="5" name="Footer Placeholder 4">
            <a:extLst>
              <a:ext uri="{FF2B5EF4-FFF2-40B4-BE49-F238E27FC236}">
                <a16:creationId xmlns:a16="http://schemas.microsoft.com/office/drawing/2014/main" id="{A5D0F777-B3B3-2F4A-B4CC-C8C6DA82DD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66EB2C-4E29-B244-8EC1-7FD2892A5396}"/>
              </a:ext>
            </a:extLst>
          </p:cNvPr>
          <p:cNvSpPr>
            <a:spLocks noGrp="1"/>
          </p:cNvSpPr>
          <p:nvPr>
            <p:ph type="sldNum" sz="quarter" idx="12"/>
          </p:nvPr>
        </p:nvSpPr>
        <p:spPr/>
        <p:txBody>
          <a:bodyPr/>
          <a:lstStyle/>
          <a:p>
            <a:fld id="{3530D646-0B26-D546-B025-3261E92341F7}" type="slidenum">
              <a:rPr lang="en-US" smtClean="0"/>
              <a:t>‹#›</a:t>
            </a:fld>
            <a:endParaRPr lang="en-US"/>
          </a:p>
        </p:txBody>
      </p:sp>
    </p:spTree>
    <p:extLst>
      <p:ext uri="{BB962C8B-B14F-4D97-AF65-F5344CB8AC3E}">
        <p14:creationId xmlns:p14="http://schemas.microsoft.com/office/powerpoint/2010/main" val="27956538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F1912-E07A-2642-8D55-220C714A165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BCB74D2-8622-6743-BF13-09A41B13AC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F55B634-90D5-EB41-80CA-61FFC921F0C3}"/>
              </a:ext>
            </a:extLst>
          </p:cNvPr>
          <p:cNvSpPr>
            <a:spLocks noGrp="1"/>
          </p:cNvSpPr>
          <p:nvPr>
            <p:ph type="dt" sz="half" idx="10"/>
          </p:nvPr>
        </p:nvSpPr>
        <p:spPr/>
        <p:txBody>
          <a:bodyPr/>
          <a:lstStyle/>
          <a:p>
            <a:fld id="{F3AC1F1A-2984-7E41-BF09-75910BC9DC2E}" type="datetimeFigureOut">
              <a:rPr lang="en-US" smtClean="0"/>
              <a:t>9/28/2022</a:t>
            </a:fld>
            <a:endParaRPr lang="en-US"/>
          </a:p>
        </p:txBody>
      </p:sp>
      <p:sp>
        <p:nvSpPr>
          <p:cNvPr id="5" name="Footer Placeholder 4">
            <a:extLst>
              <a:ext uri="{FF2B5EF4-FFF2-40B4-BE49-F238E27FC236}">
                <a16:creationId xmlns:a16="http://schemas.microsoft.com/office/drawing/2014/main" id="{EA63419A-FC54-284D-8B12-BB78153FCC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99937B-9B2C-464C-B7E9-1A7A406448EB}"/>
              </a:ext>
            </a:extLst>
          </p:cNvPr>
          <p:cNvSpPr>
            <a:spLocks noGrp="1"/>
          </p:cNvSpPr>
          <p:nvPr>
            <p:ph type="sldNum" sz="quarter" idx="12"/>
          </p:nvPr>
        </p:nvSpPr>
        <p:spPr/>
        <p:txBody>
          <a:bodyPr/>
          <a:lstStyle/>
          <a:p>
            <a:fld id="{3530D646-0B26-D546-B025-3261E92341F7}" type="slidenum">
              <a:rPr lang="en-US" smtClean="0"/>
              <a:t>‹#›</a:t>
            </a:fld>
            <a:endParaRPr lang="en-US"/>
          </a:p>
        </p:txBody>
      </p:sp>
    </p:spTree>
    <p:extLst>
      <p:ext uri="{BB962C8B-B14F-4D97-AF65-F5344CB8AC3E}">
        <p14:creationId xmlns:p14="http://schemas.microsoft.com/office/powerpoint/2010/main" val="366449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50E71-72EF-3546-8718-95BD5789E41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CD77ACF-36A8-4947-94EC-3C521B86B5E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81A7F6B-B921-F242-BD68-51B32CB2BC1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1B2D428-CC07-5E4B-880E-8DD728FF541E}"/>
              </a:ext>
            </a:extLst>
          </p:cNvPr>
          <p:cNvSpPr>
            <a:spLocks noGrp="1"/>
          </p:cNvSpPr>
          <p:nvPr>
            <p:ph type="dt" sz="half" idx="10"/>
          </p:nvPr>
        </p:nvSpPr>
        <p:spPr/>
        <p:txBody>
          <a:bodyPr/>
          <a:lstStyle/>
          <a:p>
            <a:fld id="{F3AC1F1A-2984-7E41-BF09-75910BC9DC2E}" type="datetimeFigureOut">
              <a:rPr lang="en-US" smtClean="0"/>
              <a:t>9/28/2022</a:t>
            </a:fld>
            <a:endParaRPr lang="en-US"/>
          </a:p>
        </p:txBody>
      </p:sp>
      <p:sp>
        <p:nvSpPr>
          <p:cNvPr id="6" name="Footer Placeholder 5">
            <a:extLst>
              <a:ext uri="{FF2B5EF4-FFF2-40B4-BE49-F238E27FC236}">
                <a16:creationId xmlns:a16="http://schemas.microsoft.com/office/drawing/2014/main" id="{F69EDC05-72D6-E244-B392-2AAA48A0C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302519-1A7D-0543-ACCF-595F776C2BF3}"/>
              </a:ext>
            </a:extLst>
          </p:cNvPr>
          <p:cNvSpPr>
            <a:spLocks noGrp="1"/>
          </p:cNvSpPr>
          <p:nvPr>
            <p:ph type="sldNum" sz="quarter" idx="12"/>
          </p:nvPr>
        </p:nvSpPr>
        <p:spPr/>
        <p:txBody>
          <a:bodyPr/>
          <a:lstStyle/>
          <a:p>
            <a:fld id="{3530D646-0B26-D546-B025-3261E92341F7}" type="slidenum">
              <a:rPr lang="en-US" smtClean="0"/>
              <a:t>‹#›</a:t>
            </a:fld>
            <a:endParaRPr lang="en-US"/>
          </a:p>
        </p:txBody>
      </p:sp>
    </p:spTree>
    <p:extLst>
      <p:ext uri="{BB962C8B-B14F-4D97-AF65-F5344CB8AC3E}">
        <p14:creationId xmlns:p14="http://schemas.microsoft.com/office/powerpoint/2010/main" val="17564874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B236E-3073-9447-BA7B-85DE4263641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04DFAD3-A8D5-C64A-845C-FF010C7D90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3DE51A0-7920-F546-8EC7-3CD57556C32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0A0DBC7-D81B-B843-BE79-4092A25D13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54A2825-6A87-2D45-825A-0B9C02CBA9E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C6B3723-5E71-F841-BDC6-E170AE6BD2FA}"/>
              </a:ext>
            </a:extLst>
          </p:cNvPr>
          <p:cNvSpPr>
            <a:spLocks noGrp="1"/>
          </p:cNvSpPr>
          <p:nvPr>
            <p:ph type="dt" sz="half" idx="10"/>
          </p:nvPr>
        </p:nvSpPr>
        <p:spPr/>
        <p:txBody>
          <a:bodyPr/>
          <a:lstStyle/>
          <a:p>
            <a:fld id="{F3AC1F1A-2984-7E41-BF09-75910BC9DC2E}" type="datetimeFigureOut">
              <a:rPr lang="en-US" smtClean="0"/>
              <a:t>9/28/2022</a:t>
            </a:fld>
            <a:endParaRPr lang="en-US"/>
          </a:p>
        </p:txBody>
      </p:sp>
      <p:sp>
        <p:nvSpPr>
          <p:cNvPr id="8" name="Footer Placeholder 7">
            <a:extLst>
              <a:ext uri="{FF2B5EF4-FFF2-40B4-BE49-F238E27FC236}">
                <a16:creationId xmlns:a16="http://schemas.microsoft.com/office/drawing/2014/main" id="{25A9FFB0-A5F9-2548-B396-783A6FCEBB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145EBA-C8F9-414C-9BAD-B1CCF89051CA}"/>
              </a:ext>
            </a:extLst>
          </p:cNvPr>
          <p:cNvSpPr>
            <a:spLocks noGrp="1"/>
          </p:cNvSpPr>
          <p:nvPr>
            <p:ph type="sldNum" sz="quarter" idx="12"/>
          </p:nvPr>
        </p:nvSpPr>
        <p:spPr/>
        <p:txBody>
          <a:bodyPr/>
          <a:lstStyle/>
          <a:p>
            <a:fld id="{3530D646-0B26-D546-B025-3261E92341F7}" type="slidenum">
              <a:rPr lang="en-US" smtClean="0"/>
              <a:t>‹#›</a:t>
            </a:fld>
            <a:endParaRPr lang="en-US"/>
          </a:p>
        </p:txBody>
      </p:sp>
    </p:spTree>
    <p:extLst>
      <p:ext uri="{BB962C8B-B14F-4D97-AF65-F5344CB8AC3E}">
        <p14:creationId xmlns:p14="http://schemas.microsoft.com/office/powerpoint/2010/main" val="19694233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2558D-DE16-1245-86CD-F699F50A5C4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E220F18-9874-D949-9C90-DC2875DA3F14}"/>
              </a:ext>
            </a:extLst>
          </p:cNvPr>
          <p:cNvSpPr>
            <a:spLocks noGrp="1"/>
          </p:cNvSpPr>
          <p:nvPr>
            <p:ph type="dt" sz="half" idx="10"/>
          </p:nvPr>
        </p:nvSpPr>
        <p:spPr/>
        <p:txBody>
          <a:bodyPr/>
          <a:lstStyle/>
          <a:p>
            <a:fld id="{F3AC1F1A-2984-7E41-BF09-75910BC9DC2E}" type="datetimeFigureOut">
              <a:rPr lang="en-US" smtClean="0"/>
              <a:t>9/28/2022</a:t>
            </a:fld>
            <a:endParaRPr lang="en-US"/>
          </a:p>
        </p:txBody>
      </p:sp>
      <p:sp>
        <p:nvSpPr>
          <p:cNvPr id="4" name="Footer Placeholder 3">
            <a:extLst>
              <a:ext uri="{FF2B5EF4-FFF2-40B4-BE49-F238E27FC236}">
                <a16:creationId xmlns:a16="http://schemas.microsoft.com/office/drawing/2014/main" id="{D36414E2-724C-B74C-9CAB-3952898B3B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EACB3F-2E6D-B044-958E-3B28B29BF099}"/>
              </a:ext>
            </a:extLst>
          </p:cNvPr>
          <p:cNvSpPr>
            <a:spLocks noGrp="1"/>
          </p:cNvSpPr>
          <p:nvPr>
            <p:ph type="sldNum" sz="quarter" idx="12"/>
          </p:nvPr>
        </p:nvSpPr>
        <p:spPr/>
        <p:txBody>
          <a:bodyPr/>
          <a:lstStyle/>
          <a:p>
            <a:fld id="{3530D646-0B26-D546-B025-3261E92341F7}" type="slidenum">
              <a:rPr lang="en-US" smtClean="0"/>
              <a:t>‹#›</a:t>
            </a:fld>
            <a:endParaRPr lang="en-US"/>
          </a:p>
        </p:txBody>
      </p:sp>
    </p:spTree>
    <p:extLst>
      <p:ext uri="{BB962C8B-B14F-4D97-AF65-F5344CB8AC3E}">
        <p14:creationId xmlns:p14="http://schemas.microsoft.com/office/powerpoint/2010/main" val="6500385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4FEF75-8072-6F4B-87F8-844CCAEDCA6E}"/>
              </a:ext>
            </a:extLst>
          </p:cNvPr>
          <p:cNvSpPr>
            <a:spLocks noGrp="1"/>
          </p:cNvSpPr>
          <p:nvPr>
            <p:ph type="dt" sz="half" idx="10"/>
          </p:nvPr>
        </p:nvSpPr>
        <p:spPr/>
        <p:txBody>
          <a:bodyPr/>
          <a:lstStyle/>
          <a:p>
            <a:fld id="{F3AC1F1A-2984-7E41-BF09-75910BC9DC2E}" type="datetimeFigureOut">
              <a:rPr lang="en-US" smtClean="0"/>
              <a:t>9/28/2022</a:t>
            </a:fld>
            <a:endParaRPr lang="en-US"/>
          </a:p>
        </p:txBody>
      </p:sp>
      <p:sp>
        <p:nvSpPr>
          <p:cNvPr id="3" name="Footer Placeholder 2">
            <a:extLst>
              <a:ext uri="{FF2B5EF4-FFF2-40B4-BE49-F238E27FC236}">
                <a16:creationId xmlns:a16="http://schemas.microsoft.com/office/drawing/2014/main" id="{2A6F44E4-2003-2447-8C35-F3705E72FE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E3802E-56F7-744F-B275-EA3F114BB375}"/>
              </a:ext>
            </a:extLst>
          </p:cNvPr>
          <p:cNvSpPr>
            <a:spLocks noGrp="1"/>
          </p:cNvSpPr>
          <p:nvPr>
            <p:ph type="sldNum" sz="quarter" idx="12"/>
          </p:nvPr>
        </p:nvSpPr>
        <p:spPr/>
        <p:txBody>
          <a:bodyPr/>
          <a:lstStyle/>
          <a:p>
            <a:fld id="{3530D646-0B26-D546-B025-3261E92341F7}" type="slidenum">
              <a:rPr lang="en-US" smtClean="0"/>
              <a:t>‹#›</a:t>
            </a:fld>
            <a:endParaRPr lang="en-US"/>
          </a:p>
        </p:txBody>
      </p:sp>
    </p:spTree>
    <p:extLst>
      <p:ext uri="{BB962C8B-B14F-4D97-AF65-F5344CB8AC3E}">
        <p14:creationId xmlns:p14="http://schemas.microsoft.com/office/powerpoint/2010/main" val="704698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76D89-AC57-C94D-8AD2-C592458330B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A01B972-21AD-4448-80B5-682207F528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725202D-C61A-C047-906A-2C5C8DA0A7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4C94CDF-A782-B148-92B9-A904D2A4A478}"/>
              </a:ext>
            </a:extLst>
          </p:cNvPr>
          <p:cNvSpPr>
            <a:spLocks noGrp="1"/>
          </p:cNvSpPr>
          <p:nvPr>
            <p:ph type="dt" sz="half" idx="10"/>
          </p:nvPr>
        </p:nvSpPr>
        <p:spPr/>
        <p:txBody>
          <a:bodyPr/>
          <a:lstStyle/>
          <a:p>
            <a:fld id="{F3AC1F1A-2984-7E41-BF09-75910BC9DC2E}" type="datetimeFigureOut">
              <a:rPr lang="en-US" smtClean="0"/>
              <a:t>9/28/2022</a:t>
            </a:fld>
            <a:endParaRPr lang="en-US"/>
          </a:p>
        </p:txBody>
      </p:sp>
      <p:sp>
        <p:nvSpPr>
          <p:cNvPr id="6" name="Footer Placeholder 5">
            <a:extLst>
              <a:ext uri="{FF2B5EF4-FFF2-40B4-BE49-F238E27FC236}">
                <a16:creationId xmlns:a16="http://schemas.microsoft.com/office/drawing/2014/main" id="{B69882D6-AFA8-FB40-858E-278D1A73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7566C3-A529-664D-95A4-3E37BB3361CB}"/>
              </a:ext>
            </a:extLst>
          </p:cNvPr>
          <p:cNvSpPr>
            <a:spLocks noGrp="1"/>
          </p:cNvSpPr>
          <p:nvPr>
            <p:ph type="sldNum" sz="quarter" idx="12"/>
          </p:nvPr>
        </p:nvSpPr>
        <p:spPr/>
        <p:txBody>
          <a:bodyPr/>
          <a:lstStyle/>
          <a:p>
            <a:fld id="{3530D646-0B26-D546-B025-3261E92341F7}" type="slidenum">
              <a:rPr lang="en-US" smtClean="0"/>
              <a:t>‹#›</a:t>
            </a:fld>
            <a:endParaRPr lang="en-US"/>
          </a:p>
        </p:txBody>
      </p:sp>
    </p:spTree>
    <p:extLst>
      <p:ext uri="{BB962C8B-B14F-4D97-AF65-F5344CB8AC3E}">
        <p14:creationId xmlns:p14="http://schemas.microsoft.com/office/powerpoint/2010/main" val="4933593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04175-AF23-8F41-9AFD-A47FF0A1363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6C3E066-0D8C-D447-92BE-ADEF14CB15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9BDA83-5446-ED4D-9FCA-E2DC21C33A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C8D1EDD-6482-BC48-8C99-C048D05DA550}"/>
              </a:ext>
            </a:extLst>
          </p:cNvPr>
          <p:cNvSpPr>
            <a:spLocks noGrp="1"/>
          </p:cNvSpPr>
          <p:nvPr>
            <p:ph type="dt" sz="half" idx="10"/>
          </p:nvPr>
        </p:nvSpPr>
        <p:spPr/>
        <p:txBody>
          <a:bodyPr/>
          <a:lstStyle/>
          <a:p>
            <a:fld id="{F3AC1F1A-2984-7E41-BF09-75910BC9DC2E}" type="datetimeFigureOut">
              <a:rPr lang="en-US" smtClean="0"/>
              <a:t>9/28/2022</a:t>
            </a:fld>
            <a:endParaRPr lang="en-US"/>
          </a:p>
        </p:txBody>
      </p:sp>
      <p:sp>
        <p:nvSpPr>
          <p:cNvPr id="6" name="Footer Placeholder 5">
            <a:extLst>
              <a:ext uri="{FF2B5EF4-FFF2-40B4-BE49-F238E27FC236}">
                <a16:creationId xmlns:a16="http://schemas.microsoft.com/office/drawing/2014/main" id="{184198D8-E378-1E4F-9CDD-40A120E7A8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63E847-4E5C-5C4B-8F1E-AAD745EF668A}"/>
              </a:ext>
            </a:extLst>
          </p:cNvPr>
          <p:cNvSpPr>
            <a:spLocks noGrp="1"/>
          </p:cNvSpPr>
          <p:nvPr>
            <p:ph type="sldNum" sz="quarter" idx="12"/>
          </p:nvPr>
        </p:nvSpPr>
        <p:spPr/>
        <p:txBody>
          <a:bodyPr/>
          <a:lstStyle/>
          <a:p>
            <a:fld id="{3530D646-0B26-D546-B025-3261E92341F7}" type="slidenum">
              <a:rPr lang="en-US" smtClean="0"/>
              <a:t>‹#›</a:t>
            </a:fld>
            <a:endParaRPr lang="en-US"/>
          </a:p>
        </p:txBody>
      </p:sp>
    </p:spTree>
    <p:extLst>
      <p:ext uri="{BB962C8B-B14F-4D97-AF65-F5344CB8AC3E}">
        <p14:creationId xmlns:p14="http://schemas.microsoft.com/office/powerpoint/2010/main" val="6321730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1FCC-6809-FE4A-8670-C2431868968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F6C03D9-CDE2-E945-8362-03BBBBC5753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B66BFE1-FE30-EF4C-8B0A-41E37424966C}"/>
              </a:ext>
            </a:extLst>
          </p:cNvPr>
          <p:cNvSpPr>
            <a:spLocks noGrp="1"/>
          </p:cNvSpPr>
          <p:nvPr>
            <p:ph type="dt" sz="half" idx="10"/>
          </p:nvPr>
        </p:nvSpPr>
        <p:spPr/>
        <p:txBody>
          <a:bodyPr/>
          <a:lstStyle/>
          <a:p>
            <a:fld id="{F3AC1F1A-2984-7E41-BF09-75910BC9DC2E}" type="datetimeFigureOut">
              <a:rPr lang="en-US" smtClean="0"/>
              <a:t>9/28/2022</a:t>
            </a:fld>
            <a:endParaRPr lang="en-US"/>
          </a:p>
        </p:txBody>
      </p:sp>
      <p:sp>
        <p:nvSpPr>
          <p:cNvPr id="5" name="Footer Placeholder 4">
            <a:extLst>
              <a:ext uri="{FF2B5EF4-FFF2-40B4-BE49-F238E27FC236}">
                <a16:creationId xmlns:a16="http://schemas.microsoft.com/office/drawing/2014/main" id="{416DFAC6-7F12-7644-838D-EC5C49C084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964ABC-6654-0D40-BA35-5D0635D83110}"/>
              </a:ext>
            </a:extLst>
          </p:cNvPr>
          <p:cNvSpPr>
            <a:spLocks noGrp="1"/>
          </p:cNvSpPr>
          <p:nvPr>
            <p:ph type="sldNum" sz="quarter" idx="12"/>
          </p:nvPr>
        </p:nvSpPr>
        <p:spPr/>
        <p:txBody>
          <a:bodyPr/>
          <a:lstStyle/>
          <a:p>
            <a:fld id="{3530D646-0B26-D546-B025-3261E92341F7}" type="slidenum">
              <a:rPr lang="en-US" smtClean="0"/>
              <a:t>‹#›</a:t>
            </a:fld>
            <a:endParaRPr lang="en-US"/>
          </a:p>
        </p:txBody>
      </p:sp>
    </p:spTree>
    <p:extLst>
      <p:ext uri="{BB962C8B-B14F-4D97-AF65-F5344CB8AC3E}">
        <p14:creationId xmlns:p14="http://schemas.microsoft.com/office/powerpoint/2010/main" val="1305410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C2C54-E8F3-48B3-AEB0-FDAB806C3DF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E0A811-0400-429A-99E8-1BF6D85295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BB8587B-FA70-43D2-A252-D854EF1C46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BD1CEDE-ED97-4193-96C1-AB52FF825787}"/>
              </a:ext>
            </a:extLst>
          </p:cNvPr>
          <p:cNvSpPr>
            <a:spLocks noGrp="1"/>
          </p:cNvSpPr>
          <p:nvPr>
            <p:ph type="dt" sz="half" idx="10"/>
          </p:nvPr>
        </p:nvSpPr>
        <p:spPr/>
        <p:txBody>
          <a:bodyPr/>
          <a:lstStyle/>
          <a:p>
            <a:fld id="{30E3AEB6-88A5-4225-8E42-D0E697AB0760}" type="datetimeFigureOut">
              <a:rPr lang="en-GB" smtClean="0"/>
              <a:t>28/09/2022</a:t>
            </a:fld>
            <a:endParaRPr lang="en-GB"/>
          </a:p>
        </p:txBody>
      </p:sp>
      <p:sp>
        <p:nvSpPr>
          <p:cNvPr id="6" name="Footer Placeholder 5">
            <a:extLst>
              <a:ext uri="{FF2B5EF4-FFF2-40B4-BE49-F238E27FC236}">
                <a16:creationId xmlns:a16="http://schemas.microsoft.com/office/drawing/2014/main" id="{7B93D4AF-2A7D-4E2D-B7A6-9FBD6934CD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6DDFE1-7DFC-4318-94AC-F6034C71B6AC}"/>
              </a:ext>
            </a:extLst>
          </p:cNvPr>
          <p:cNvSpPr>
            <a:spLocks noGrp="1"/>
          </p:cNvSpPr>
          <p:nvPr>
            <p:ph type="sldNum" sz="quarter" idx="12"/>
          </p:nvPr>
        </p:nvSpPr>
        <p:spPr/>
        <p:txBody>
          <a:bodyPr/>
          <a:lstStyle/>
          <a:p>
            <a:fld id="{9E470DDF-DDEC-4A59-97D8-AC51F8EB304D}" type="slidenum">
              <a:rPr lang="en-GB" smtClean="0"/>
              <a:t>‹#›</a:t>
            </a:fld>
            <a:endParaRPr lang="en-GB"/>
          </a:p>
        </p:txBody>
      </p:sp>
    </p:spTree>
    <p:extLst>
      <p:ext uri="{BB962C8B-B14F-4D97-AF65-F5344CB8AC3E}">
        <p14:creationId xmlns:p14="http://schemas.microsoft.com/office/powerpoint/2010/main" val="9423211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8BE5ED-2A98-F947-8023-1AEC6FABDEF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12260F9-5C01-944B-99D2-6311C83AA59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7BCCD4E-5EAB-454F-B80C-F14E7A81E8F2}"/>
              </a:ext>
            </a:extLst>
          </p:cNvPr>
          <p:cNvSpPr>
            <a:spLocks noGrp="1"/>
          </p:cNvSpPr>
          <p:nvPr>
            <p:ph type="dt" sz="half" idx="10"/>
          </p:nvPr>
        </p:nvSpPr>
        <p:spPr/>
        <p:txBody>
          <a:bodyPr/>
          <a:lstStyle/>
          <a:p>
            <a:fld id="{F3AC1F1A-2984-7E41-BF09-75910BC9DC2E}" type="datetimeFigureOut">
              <a:rPr lang="en-US" smtClean="0"/>
              <a:t>9/28/2022</a:t>
            </a:fld>
            <a:endParaRPr lang="en-US"/>
          </a:p>
        </p:txBody>
      </p:sp>
      <p:sp>
        <p:nvSpPr>
          <p:cNvPr id="5" name="Footer Placeholder 4">
            <a:extLst>
              <a:ext uri="{FF2B5EF4-FFF2-40B4-BE49-F238E27FC236}">
                <a16:creationId xmlns:a16="http://schemas.microsoft.com/office/drawing/2014/main" id="{C34C3792-1CC2-F74E-827A-03A192127A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9F29C3-E942-3944-A545-DFA55DD6CCE4}"/>
              </a:ext>
            </a:extLst>
          </p:cNvPr>
          <p:cNvSpPr>
            <a:spLocks noGrp="1"/>
          </p:cNvSpPr>
          <p:nvPr>
            <p:ph type="sldNum" sz="quarter" idx="12"/>
          </p:nvPr>
        </p:nvSpPr>
        <p:spPr/>
        <p:txBody>
          <a:bodyPr/>
          <a:lstStyle/>
          <a:p>
            <a:fld id="{3530D646-0B26-D546-B025-3261E92341F7}" type="slidenum">
              <a:rPr lang="en-US" smtClean="0"/>
              <a:t>‹#›</a:t>
            </a:fld>
            <a:endParaRPr lang="en-US"/>
          </a:p>
        </p:txBody>
      </p:sp>
    </p:spTree>
    <p:extLst>
      <p:ext uri="{BB962C8B-B14F-4D97-AF65-F5344CB8AC3E}">
        <p14:creationId xmlns:p14="http://schemas.microsoft.com/office/powerpoint/2010/main" val="32859590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38BD94C-F19A-4A10-B221-F14DCD3BAAD7}" type="datetimeFigureOut">
              <a:rPr lang="en-GB" smtClean="0"/>
              <a:pPr/>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1BBFCF-1DE0-4710-B857-3CE651FC88F9}" type="slidenum">
              <a:rPr lang="en-GB" smtClean="0"/>
              <a:pPr/>
              <a:t>‹#›</a:t>
            </a:fld>
            <a:endParaRPr lang="en-GB"/>
          </a:p>
        </p:txBody>
      </p:sp>
    </p:spTree>
    <p:extLst>
      <p:ext uri="{BB962C8B-B14F-4D97-AF65-F5344CB8AC3E}">
        <p14:creationId xmlns:p14="http://schemas.microsoft.com/office/powerpoint/2010/main" val="11149097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8BD94C-F19A-4A10-B221-F14DCD3BAAD7}" type="datetimeFigureOut">
              <a:rPr lang="en-GB" smtClean="0"/>
              <a:pPr/>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1BBFCF-1DE0-4710-B857-3CE651FC88F9}" type="slidenum">
              <a:rPr lang="en-GB" smtClean="0"/>
              <a:pPr/>
              <a:t>‹#›</a:t>
            </a:fld>
            <a:endParaRPr lang="en-GB"/>
          </a:p>
        </p:txBody>
      </p:sp>
    </p:spTree>
    <p:extLst>
      <p:ext uri="{BB962C8B-B14F-4D97-AF65-F5344CB8AC3E}">
        <p14:creationId xmlns:p14="http://schemas.microsoft.com/office/powerpoint/2010/main" val="41655217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8BD94C-F19A-4A10-B221-F14DCD3BAAD7}" type="datetimeFigureOut">
              <a:rPr lang="en-GB" smtClean="0"/>
              <a:pPr/>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1BBFCF-1DE0-4710-B857-3CE651FC88F9}" type="slidenum">
              <a:rPr lang="en-GB" smtClean="0"/>
              <a:pPr/>
              <a:t>‹#›</a:t>
            </a:fld>
            <a:endParaRPr lang="en-GB"/>
          </a:p>
        </p:txBody>
      </p:sp>
    </p:spTree>
    <p:extLst>
      <p:ext uri="{BB962C8B-B14F-4D97-AF65-F5344CB8AC3E}">
        <p14:creationId xmlns:p14="http://schemas.microsoft.com/office/powerpoint/2010/main" val="14257438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38BD94C-F19A-4A10-B221-F14DCD3BAAD7}" type="datetimeFigureOut">
              <a:rPr lang="en-GB" smtClean="0"/>
              <a:pPr/>
              <a:t>28/09/2022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1BBFCF-1DE0-4710-B857-3CE651FC88F9}" type="slidenum">
              <a:rPr lang="en-GB" smtClean="0"/>
              <a:pPr/>
              <a:t>‹#›</a:t>
            </a:fld>
            <a:endParaRPr lang="en-GB"/>
          </a:p>
        </p:txBody>
      </p:sp>
    </p:spTree>
    <p:extLst>
      <p:ext uri="{BB962C8B-B14F-4D97-AF65-F5344CB8AC3E}">
        <p14:creationId xmlns:p14="http://schemas.microsoft.com/office/powerpoint/2010/main" val="31649848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38BD94C-F19A-4A10-B221-F14DCD3BAAD7}" type="datetimeFigureOut">
              <a:rPr lang="en-GB" smtClean="0"/>
              <a:pPr/>
              <a:t>28/09/2022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E1BBFCF-1DE0-4710-B857-3CE651FC88F9}" type="slidenum">
              <a:rPr lang="en-GB" smtClean="0"/>
              <a:pPr/>
              <a:t>‹#›</a:t>
            </a:fld>
            <a:endParaRPr lang="en-GB"/>
          </a:p>
        </p:txBody>
      </p:sp>
    </p:spTree>
    <p:extLst>
      <p:ext uri="{BB962C8B-B14F-4D97-AF65-F5344CB8AC3E}">
        <p14:creationId xmlns:p14="http://schemas.microsoft.com/office/powerpoint/2010/main" val="20457450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38BD94C-F19A-4A10-B221-F14DCD3BAAD7}" type="datetimeFigureOut">
              <a:rPr lang="en-GB" smtClean="0"/>
              <a:pPr/>
              <a:t>28/09/2022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E1BBFCF-1DE0-4710-B857-3CE651FC88F9}" type="slidenum">
              <a:rPr lang="en-GB" smtClean="0"/>
              <a:pPr/>
              <a:t>‹#›</a:t>
            </a:fld>
            <a:endParaRPr lang="en-GB"/>
          </a:p>
        </p:txBody>
      </p:sp>
    </p:spTree>
    <p:extLst>
      <p:ext uri="{BB962C8B-B14F-4D97-AF65-F5344CB8AC3E}">
        <p14:creationId xmlns:p14="http://schemas.microsoft.com/office/powerpoint/2010/main" val="23434808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8BD94C-F19A-4A10-B221-F14DCD3BAAD7}" type="datetimeFigureOut">
              <a:rPr lang="en-GB" smtClean="0"/>
              <a:pPr/>
              <a:t>28/09/2022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E1BBFCF-1DE0-4710-B857-3CE651FC88F9}" type="slidenum">
              <a:rPr lang="en-GB" smtClean="0"/>
              <a:pPr/>
              <a:t>‹#›</a:t>
            </a:fld>
            <a:endParaRPr lang="en-GB"/>
          </a:p>
        </p:txBody>
      </p:sp>
    </p:spTree>
    <p:extLst>
      <p:ext uri="{BB962C8B-B14F-4D97-AF65-F5344CB8AC3E}">
        <p14:creationId xmlns:p14="http://schemas.microsoft.com/office/powerpoint/2010/main" val="28774779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8BD94C-F19A-4A10-B221-F14DCD3BAAD7}" type="datetimeFigureOut">
              <a:rPr lang="en-GB" smtClean="0"/>
              <a:pPr/>
              <a:t>28/09/2022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1BBFCF-1DE0-4710-B857-3CE651FC88F9}" type="slidenum">
              <a:rPr lang="en-GB" smtClean="0"/>
              <a:pPr/>
              <a:t>‹#›</a:t>
            </a:fld>
            <a:endParaRPr lang="en-GB"/>
          </a:p>
        </p:txBody>
      </p:sp>
    </p:spTree>
    <p:extLst>
      <p:ext uri="{BB962C8B-B14F-4D97-AF65-F5344CB8AC3E}">
        <p14:creationId xmlns:p14="http://schemas.microsoft.com/office/powerpoint/2010/main" val="11874492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8BD94C-F19A-4A10-B221-F14DCD3BAAD7}" type="datetimeFigureOut">
              <a:rPr lang="en-GB" smtClean="0"/>
              <a:pPr/>
              <a:t>28/09/2022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E1BBFCF-1DE0-4710-B857-3CE651FC88F9}" type="slidenum">
              <a:rPr lang="en-GB" smtClean="0"/>
              <a:pPr/>
              <a:t>‹#›</a:t>
            </a:fld>
            <a:endParaRPr lang="en-GB"/>
          </a:p>
        </p:txBody>
      </p:sp>
    </p:spTree>
    <p:extLst>
      <p:ext uri="{BB962C8B-B14F-4D97-AF65-F5344CB8AC3E}">
        <p14:creationId xmlns:p14="http://schemas.microsoft.com/office/powerpoint/2010/main" val="1180268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96F29-3D8B-4929-8BCC-53D95C2B072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C50313D-6DE9-4D0D-9848-1B74252D6D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23DA84-04C3-4168-B1DF-6C3B6DB234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75BE53A-AE05-4770-807C-EDE2C60161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3A33AA-E840-4808-8ABD-5C5F025149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D43ECA5-A158-4D27-AB09-EC3B975A4F1C}"/>
              </a:ext>
            </a:extLst>
          </p:cNvPr>
          <p:cNvSpPr>
            <a:spLocks noGrp="1"/>
          </p:cNvSpPr>
          <p:nvPr>
            <p:ph type="dt" sz="half" idx="10"/>
          </p:nvPr>
        </p:nvSpPr>
        <p:spPr/>
        <p:txBody>
          <a:bodyPr/>
          <a:lstStyle/>
          <a:p>
            <a:fld id="{30E3AEB6-88A5-4225-8E42-D0E697AB0760}" type="datetimeFigureOut">
              <a:rPr lang="en-GB" smtClean="0"/>
              <a:t>28/09/2022</a:t>
            </a:fld>
            <a:endParaRPr lang="en-GB"/>
          </a:p>
        </p:txBody>
      </p:sp>
      <p:sp>
        <p:nvSpPr>
          <p:cNvPr id="8" name="Footer Placeholder 7">
            <a:extLst>
              <a:ext uri="{FF2B5EF4-FFF2-40B4-BE49-F238E27FC236}">
                <a16:creationId xmlns:a16="http://schemas.microsoft.com/office/drawing/2014/main" id="{F4C84DE7-F7AF-49DA-8BD9-E32188CBAF7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0E2CA68-86AA-4AC9-B45D-86ADAA69E635}"/>
              </a:ext>
            </a:extLst>
          </p:cNvPr>
          <p:cNvSpPr>
            <a:spLocks noGrp="1"/>
          </p:cNvSpPr>
          <p:nvPr>
            <p:ph type="sldNum" sz="quarter" idx="12"/>
          </p:nvPr>
        </p:nvSpPr>
        <p:spPr/>
        <p:txBody>
          <a:bodyPr/>
          <a:lstStyle/>
          <a:p>
            <a:fld id="{9E470DDF-DDEC-4A59-97D8-AC51F8EB304D}" type="slidenum">
              <a:rPr lang="en-GB" smtClean="0"/>
              <a:t>‹#›</a:t>
            </a:fld>
            <a:endParaRPr lang="en-GB"/>
          </a:p>
        </p:txBody>
      </p:sp>
    </p:spTree>
    <p:extLst>
      <p:ext uri="{BB962C8B-B14F-4D97-AF65-F5344CB8AC3E}">
        <p14:creationId xmlns:p14="http://schemas.microsoft.com/office/powerpoint/2010/main" val="39120735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8BD94C-F19A-4A10-B221-F14DCD3BAAD7}" type="datetimeFigureOut">
              <a:rPr lang="en-GB" smtClean="0"/>
              <a:pPr/>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1BBFCF-1DE0-4710-B857-3CE651FC88F9}" type="slidenum">
              <a:rPr lang="en-GB" smtClean="0"/>
              <a:pPr/>
              <a:t>‹#›</a:t>
            </a:fld>
            <a:endParaRPr lang="en-GB"/>
          </a:p>
        </p:txBody>
      </p:sp>
    </p:spTree>
    <p:extLst>
      <p:ext uri="{BB962C8B-B14F-4D97-AF65-F5344CB8AC3E}">
        <p14:creationId xmlns:p14="http://schemas.microsoft.com/office/powerpoint/2010/main" val="23277891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38BD94C-F19A-4A10-B221-F14DCD3BAAD7}" type="datetimeFigureOut">
              <a:rPr lang="en-GB" smtClean="0"/>
              <a:pPr/>
              <a:t>28/09/2022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E1BBFCF-1DE0-4710-B857-3CE651FC88F9}" type="slidenum">
              <a:rPr lang="en-GB" smtClean="0"/>
              <a:pPr/>
              <a:t>‹#›</a:t>
            </a:fld>
            <a:endParaRPr lang="en-GB"/>
          </a:p>
        </p:txBody>
      </p:sp>
    </p:spTree>
    <p:extLst>
      <p:ext uri="{BB962C8B-B14F-4D97-AF65-F5344CB8AC3E}">
        <p14:creationId xmlns:p14="http://schemas.microsoft.com/office/powerpoint/2010/main" val="833684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2225D-90D7-402A-BBAE-AB6F1B95B13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1A4C3B3-6AC4-489B-BA74-A26BC150DC08}"/>
              </a:ext>
            </a:extLst>
          </p:cNvPr>
          <p:cNvSpPr>
            <a:spLocks noGrp="1"/>
          </p:cNvSpPr>
          <p:nvPr>
            <p:ph type="dt" sz="half" idx="10"/>
          </p:nvPr>
        </p:nvSpPr>
        <p:spPr/>
        <p:txBody>
          <a:bodyPr/>
          <a:lstStyle/>
          <a:p>
            <a:fld id="{30E3AEB6-88A5-4225-8E42-D0E697AB0760}" type="datetimeFigureOut">
              <a:rPr lang="en-GB" smtClean="0"/>
              <a:t>28/09/2022</a:t>
            </a:fld>
            <a:endParaRPr lang="en-GB"/>
          </a:p>
        </p:txBody>
      </p:sp>
      <p:sp>
        <p:nvSpPr>
          <p:cNvPr id="4" name="Footer Placeholder 3">
            <a:extLst>
              <a:ext uri="{FF2B5EF4-FFF2-40B4-BE49-F238E27FC236}">
                <a16:creationId xmlns:a16="http://schemas.microsoft.com/office/drawing/2014/main" id="{95C99E7F-D405-402A-8DDB-7FF65D6780B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8BE0F6A-81B8-414C-89BB-4F5BC1950465}"/>
              </a:ext>
            </a:extLst>
          </p:cNvPr>
          <p:cNvSpPr>
            <a:spLocks noGrp="1"/>
          </p:cNvSpPr>
          <p:nvPr>
            <p:ph type="sldNum" sz="quarter" idx="12"/>
          </p:nvPr>
        </p:nvSpPr>
        <p:spPr/>
        <p:txBody>
          <a:bodyPr/>
          <a:lstStyle/>
          <a:p>
            <a:fld id="{9E470DDF-DDEC-4A59-97D8-AC51F8EB304D}" type="slidenum">
              <a:rPr lang="en-GB" smtClean="0"/>
              <a:t>‹#›</a:t>
            </a:fld>
            <a:endParaRPr lang="en-GB"/>
          </a:p>
        </p:txBody>
      </p:sp>
    </p:spTree>
    <p:extLst>
      <p:ext uri="{BB962C8B-B14F-4D97-AF65-F5344CB8AC3E}">
        <p14:creationId xmlns:p14="http://schemas.microsoft.com/office/powerpoint/2010/main" val="223186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C72007-589E-4CFB-9A1C-B70CCD63D5D3}"/>
              </a:ext>
            </a:extLst>
          </p:cNvPr>
          <p:cNvSpPr>
            <a:spLocks noGrp="1"/>
          </p:cNvSpPr>
          <p:nvPr>
            <p:ph type="dt" sz="half" idx="10"/>
          </p:nvPr>
        </p:nvSpPr>
        <p:spPr/>
        <p:txBody>
          <a:bodyPr/>
          <a:lstStyle/>
          <a:p>
            <a:fld id="{30E3AEB6-88A5-4225-8E42-D0E697AB0760}" type="datetimeFigureOut">
              <a:rPr lang="en-GB" smtClean="0"/>
              <a:t>28/09/2022</a:t>
            </a:fld>
            <a:endParaRPr lang="en-GB"/>
          </a:p>
        </p:txBody>
      </p:sp>
      <p:sp>
        <p:nvSpPr>
          <p:cNvPr id="3" name="Footer Placeholder 2">
            <a:extLst>
              <a:ext uri="{FF2B5EF4-FFF2-40B4-BE49-F238E27FC236}">
                <a16:creationId xmlns:a16="http://schemas.microsoft.com/office/drawing/2014/main" id="{AD6D7D78-A993-4430-8B40-EF08DF0E63B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57DDF74-1D45-4C76-BC99-401DC342E8AB}"/>
              </a:ext>
            </a:extLst>
          </p:cNvPr>
          <p:cNvSpPr>
            <a:spLocks noGrp="1"/>
          </p:cNvSpPr>
          <p:nvPr>
            <p:ph type="sldNum" sz="quarter" idx="12"/>
          </p:nvPr>
        </p:nvSpPr>
        <p:spPr/>
        <p:txBody>
          <a:bodyPr/>
          <a:lstStyle/>
          <a:p>
            <a:fld id="{9E470DDF-DDEC-4A59-97D8-AC51F8EB304D}" type="slidenum">
              <a:rPr lang="en-GB" smtClean="0"/>
              <a:t>‹#›</a:t>
            </a:fld>
            <a:endParaRPr lang="en-GB"/>
          </a:p>
        </p:txBody>
      </p:sp>
    </p:spTree>
    <p:extLst>
      <p:ext uri="{BB962C8B-B14F-4D97-AF65-F5344CB8AC3E}">
        <p14:creationId xmlns:p14="http://schemas.microsoft.com/office/powerpoint/2010/main" val="4182035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DEBBD-C5D8-492A-910D-5099950981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8F661B-D878-46B2-B0DE-AB4E0DC813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CD9D273-2FB3-4EC8-A325-BF0133A2B3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2C06A0-526F-4A4E-9E6D-D5BECE576879}"/>
              </a:ext>
            </a:extLst>
          </p:cNvPr>
          <p:cNvSpPr>
            <a:spLocks noGrp="1"/>
          </p:cNvSpPr>
          <p:nvPr>
            <p:ph type="dt" sz="half" idx="10"/>
          </p:nvPr>
        </p:nvSpPr>
        <p:spPr/>
        <p:txBody>
          <a:bodyPr/>
          <a:lstStyle/>
          <a:p>
            <a:fld id="{30E3AEB6-88A5-4225-8E42-D0E697AB0760}" type="datetimeFigureOut">
              <a:rPr lang="en-GB" smtClean="0"/>
              <a:t>28/09/2022</a:t>
            </a:fld>
            <a:endParaRPr lang="en-GB"/>
          </a:p>
        </p:txBody>
      </p:sp>
      <p:sp>
        <p:nvSpPr>
          <p:cNvPr id="6" name="Footer Placeholder 5">
            <a:extLst>
              <a:ext uri="{FF2B5EF4-FFF2-40B4-BE49-F238E27FC236}">
                <a16:creationId xmlns:a16="http://schemas.microsoft.com/office/drawing/2014/main" id="{BA8C1DF5-291D-493F-A51E-3DF9DC1A0C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637403D-B74B-4F07-A3BA-EB453DBA6C31}"/>
              </a:ext>
            </a:extLst>
          </p:cNvPr>
          <p:cNvSpPr>
            <a:spLocks noGrp="1"/>
          </p:cNvSpPr>
          <p:nvPr>
            <p:ph type="sldNum" sz="quarter" idx="12"/>
          </p:nvPr>
        </p:nvSpPr>
        <p:spPr/>
        <p:txBody>
          <a:bodyPr/>
          <a:lstStyle/>
          <a:p>
            <a:fld id="{9E470DDF-DDEC-4A59-97D8-AC51F8EB304D}" type="slidenum">
              <a:rPr lang="en-GB" smtClean="0"/>
              <a:t>‹#›</a:t>
            </a:fld>
            <a:endParaRPr lang="en-GB"/>
          </a:p>
        </p:txBody>
      </p:sp>
    </p:spTree>
    <p:extLst>
      <p:ext uri="{BB962C8B-B14F-4D97-AF65-F5344CB8AC3E}">
        <p14:creationId xmlns:p14="http://schemas.microsoft.com/office/powerpoint/2010/main" val="3425091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71FBB-5675-4916-B6ED-7D19FEB3FB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1DBDE78-5003-4D6D-9BF9-8286B351C4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E1A69C5-AAAC-4E2E-B73A-753B17694F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78D1CA-E085-44AD-BD26-B4416479B1BD}"/>
              </a:ext>
            </a:extLst>
          </p:cNvPr>
          <p:cNvSpPr>
            <a:spLocks noGrp="1"/>
          </p:cNvSpPr>
          <p:nvPr>
            <p:ph type="dt" sz="half" idx="10"/>
          </p:nvPr>
        </p:nvSpPr>
        <p:spPr/>
        <p:txBody>
          <a:bodyPr/>
          <a:lstStyle/>
          <a:p>
            <a:fld id="{30E3AEB6-88A5-4225-8E42-D0E697AB0760}" type="datetimeFigureOut">
              <a:rPr lang="en-GB" smtClean="0"/>
              <a:t>28/09/2022</a:t>
            </a:fld>
            <a:endParaRPr lang="en-GB"/>
          </a:p>
        </p:txBody>
      </p:sp>
      <p:sp>
        <p:nvSpPr>
          <p:cNvPr id="6" name="Footer Placeholder 5">
            <a:extLst>
              <a:ext uri="{FF2B5EF4-FFF2-40B4-BE49-F238E27FC236}">
                <a16:creationId xmlns:a16="http://schemas.microsoft.com/office/drawing/2014/main" id="{1314666A-9D2B-4A31-81FB-106258A997E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7F1051-9801-482A-AB5B-7362F1648CAB}"/>
              </a:ext>
            </a:extLst>
          </p:cNvPr>
          <p:cNvSpPr>
            <a:spLocks noGrp="1"/>
          </p:cNvSpPr>
          <p:nvPr>
            <p:ph type="sldNum" sz="quarter" idx="12"/>
          </p:nvPr>
        </p:nvSpPr>
        <p:spPr/>
        <p:txBody>
          <a:bodyPr/>
          <a:lstStyle/>
          <a:p>
            <a:fld id="{9E470DDF-DDEC-4A59-97D8-AC51F8EB304D}" type="slidenum">
              <a:rPr lang="en-GB" smtClean="0"/>
              <a:t>‹#›</a:t>
            </a:fld>
            <a:endParaRPr lang="en-GB"/>
          </a:p>
        </p:txBody>
      </p:sp>
    </p:spTree>
    <p:extLst>
      <p:ext uri="{BB962C8B-B14F-4D97-AF65-F5344CB8AC3E}">
        <p14:creationId xmlns:p14="http://schemas.microsoft.com/office/powerpoint/2010/main" val="1691302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1D9CF9-479A-43F0-AC48-1F8429F32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6F43ED-716F-4083-9098-16C69C0845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72F270-7109-4DD1-BDD5-01691D4A36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E3AEB6-88A5-4225-8E42-D0E697AB0760}" type="datetimeFigureOut">
              <a:rPr lang="en-GB" smtClean="0"/>
              <a:t>28/09/2022</a:t>
            </a:fld>
            <a:endParaRPr lang="en-GB"/>
          </a:p>
        </p:txBody>
      </p:sp>
      <p:sp>
        <p:nvSpPr>
          <p:cNvPr id="5" name="Footer Placeholder 4">
            <a:extLst>
              <a:ext uri="{FF2B5EF4-FFF2-40B4-BE49-F238E27FC236}">
                <a16:creationId xmlns:a16="http://schemas.microsoft.com/office/drawing/2014/main" id="{2E616367-14C8-4A5D-A331-B691CE3E6B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B243DDE-970F-48A4-8BED-1541ED2EF7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470DDF-DDEC-4A59-97D8-AC51F8EB304D}" type="slidenum">
              <a:rPr lang="en-GB" smtClean="0"/>
              <a:t>‹#›</a:t>
            </a:fld>
            <a:endParaRPr lang="en-GB"/>
          </a:p>
        </p:txBody>
      </p:sp>
    </p:spTree>
    <p:extLst>
      <p:ext uri="{BB962C8B-B14F-4D97-AF65-F5344CB8AC3E}">
        <p14:creationId xmlns:p14="http://schemas.microsoft.com/office/powerpoint/2010/main" val="2479564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7" r:id="rId12"/>
    <p:sldLayoutId id="214748367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D8D8C6A-D289-40EB-B1CC-76430507D976}" type="datetimeFigureOut">
              <a:rPr lang="en-GB" smtClean="0"/>
              <a:t>28/09/2022</a:t>
            </a:fld>
            <a:endParaRPr lang="en-GB"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F3F9AFB-429D-49A2-BFC0-F152FEA58908}" type="slidenum">
              <a:rPr lang="en-GB" smtClean="0"/>
              <a:t>‹#›</a:t>
            </a:fld>
            <a:endParaRPr lang="en-GB" dirty="0"/>
          </a:p>
        </p:txBody>
      </p:sp>
    </p:spTree>
    <p:extLst>
      <p:ext uri="{BB962C8B-B14F-4D97-AF65-F5344CB8AC3E}">
        <p14:creationId xmlns:p14="http://schemas.microsoft.com/office/powerpoint/2010/main" val="13105226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2934C7-2C42-0148-B5D0-E79B4B5A86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1F6B2D8-BE19-534C-BB3E-A01DDF431E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6E0239F-F83F-F846-981D-59232E85DB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AC1F1A-2984-7E41-BF09-75910BC9DC2E}" type="datetimeFigureOut">
              <a:rPr lang="en-US" smtClean="0"/>
              <a:t>9/28/2022</a:t>
            </a:fld>
            <a:endParaRPr lang="en-US"/>
          </a:p>
        </p:txBody>
      </p:sp>
      <p:sp>
        <p:nvSpPr>
          <p:cNvPr id="5" name="Footer Placeholder 4">
            <a:extLst>
              <a:ext uri="{FF2B5EF4-FFF2-40B4-BE49-F238E27FC236}">
                <a16:creationId xmlns:a16="http://schemas.microsoft.com/office/drawing/2014/main" id="{F0BBF4B6-8F5C-8F43-951F-FDBC91DABE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63E369-491A-B44F-BF63-E96C95A814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0D646-0B26-D546-B025-3261E92341F7}" type="slidenum">
              <a:rPr lang="en-US" smtClean="0"/>
              <a:t>‹#›</a:t>
            </a:fld>
            <a:endParaRPr lang="en-US"/>
          </a:p>
        </p:txBody>
      </p:sp>
    </p:spTree>
    <p:extLst>
      <p:ext uri="{BB962C8B-B14F-4D97-AF65-F5344CB8AC3E}">
        <p14:creationId xmlns:p14="http://schemas.microsoft.com/office/powerpoint/2010/main" val="75217722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8BD94C-F19A-4A10-B221-F14DCD3BAAD7}" type="datetimeFigureOut">
              <a:rPr lang="en-GB" smtClean="0"/>
              <a:pPr/>
              <a:t>28/09/2022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1BBFCF-1DE0-4710-B857-3CE651FC88F9}" type="slidenum">
              <a:rPr lang="en-GB" smtClean="0"/>
              <a:pPr/>
              <a:t>‹#›</a:t>
            </a:fld>
            <a:endParaRPr lang="en-GB"/>
          </a:p>
        </p:txBody>
      </p:sp>
    </p:spTree>
    <p:extLst>
      <p:ext uri="{BB962C8B-B14F-4D97-AF65-F5344CB8AC3E}">
        <p14:creationId xmlns:p14="http://schemas.microsoft.com/office/powerpoint/2010/main" val="198736565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6.svg"/><Relationship Id="rId7" Type="http://schemas.openxmlformats.org/officeDocument/2006/relationships/hyperlink" Target="https://www.gems4health.com/parent-submission-form/" TargetMode="External"/><Relationship Id="rId2" Type="http://schemas.openxmlformats.org/officeDocument/2006/relationships/image" Target="../media/image25.png"/><Relationship Id="rId1" Type="http://schemas.openxmlformats.org/officeDocument/2006/relationships/slideLayout" Target="../slideLayouts/slideLayout31.xml"/><Relationship Id="rId6" Type="http://schemas.openxmlformats.org/officeDocument/2006/relationships/hyperlink" Target="https://www.gems4health.com/referral-form/" TargetMode="External"/><Relationship Id="rId5" Type="http://schemas.openxmlformats.org/officeDocument/2006/relationships/hyperlink" Target="mailto:Gems.4health@nhs.net" TargetMode="External"/><Relationship Id="rId4" Type="http://schemas.openxmlformats.org/officeDocument/2006/relationships/hyperlink" Target="https://www.gems4health.com/" TargetMode="External"/><Relationship Id="rId9" Type="http://schemas.openxmlformats.org/officeDocument/2006/relationships/image" Target="../media/image28.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http://www.number22.org/" TargetMode="External"/><Relationship Id="rId2" Type="http://schemas.openxmlformats.org/officeDocument/2006/relationships/hyperlink" Target="https://nam12.safelinks.protection.outlook.com/?url=https%3A%2F%2Fwww.gov.uk%2Fguidance%2Fsenior-mental-health-lead-training&amp;data=05%7C01%7C%7C385607eebc004c16bf7808da7478186e%7C84df9e7fe9f640afb435aaaaaaaaaaaa%7C1%7C0%7C637950356421331442%7CUnknown%7CTWFpbGZsb3d8eyJWIjoiMC4wLjAwMDAiLCJQIjoiV2luMzIiLCJBTiI6Ik1haWwiLCJXVCI6Mn0%3D%7C3000%7C%7C%7C&amp;sdata=uwov2cQArMrT15vgY5icTQCgTggJiA9T2DA8LgRu19k%3D&amp;reserved=0" TargetMode="Externa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mailto:lisa@thebugsgroup.com" TargetMode="External"/><Relationship Id="rId2" Type="http://schemas.openxmlformats.org/officeDocument/2006/relationships/hyperlink" Target="https://indd.adobe.com/view/5be37f16-8514-4dec-a2a5-2c7a6bb84084"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hyperlink" Target="https://docs.google.com/forms/d/e/1FAIpQLSeO2hYTIwniLQTsDvNN5Yu91XVt83pysGWu1pYQYn3H2KWE6A/viewform" TargetMode="External"/><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9.png"/><Relationship Id="rId4" Type="http://schemas.openxmlformats.org/officeDocument/2006/relationships/hyperlink" Target="https://www.leadershipupdate-rbwm.co.uk/"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docs.google.com/forms/d/18i1vSRvdHsg4uYnMGtq2s2npkCnK5KuQi7tswHK8YC4"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rbwm.afcinfo.org.uk/organisations/28774-family-friends-windsor-maidenhead"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hyperlink" Target="mailto:tracy@family-friends.org.uk" TargetMode="External"/><Relationship Id="rId2" Type="http://schemas.openxmlformats.org/officeDocument/2006/relationships/hyperlink" Target="mailto:info@family-friends.org.uk" TargetMode="External"/><Relationship Id="rId1" Type="http://schemas.openxmlformats.org/officeDocument/2006/relationships/slideLayout" Target="../slideLayouts/slideLayout4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1BE448-424B-48D6-8F38-5CD68903E34C}"/>
              </a:ext>
            </a:extLst>
          </p:cNvPr>
          <p:cNvSpPr txBox="1"/>
          <p:nvPr/>
        </p:nvSpPr>
        <p:spPr>
          <a:xfrm>
            <a:off x="914400" y="589280"/>
            <a:ext cx="4897120" cy="646331"/>
          </a:xfrm>
          <a:prstGeom prst="rect">
            <a:avLst/>
          </a:prstGeom>
          <a:noFill/>
        </p:spPr>
        <p:txBody>
          <a:bodyPr wrap="square" rtlCol="0">
            <a:spAutoFit/>
          </a:bodyPr>
          <a:lstStyle/>
          <a:p>
            <a:pPr algn="ctr"/>
            <a:r>
              <a:rPr lang="en-GB" sz="3200" dirty="0">
                <a:ea typeface="Tahoma" panose="020B0604030504040204" pitchFamily="34" charset="0"/>
                <a:cs typeface="Tahoma" panose="020B0604030504040204" pitchFamily="34" charset="0"/>
              </a:rPr>
              <a:t>SEMH </a:t>
            </a:r>
            <a:r>
              <a:rPr lang="en-GB" sz="3600" dirty="0">
                <a:ea typeface="Tahoma" panose="020B0604030504040204" pitchFamily="34" charset="0"/>
                <a:cs typeface="Tahoma" panose="020B0604030504040204" pitchFamily="34" charset="0"/>
              </a:rPr>
              <a:t>Network</a:t>
            </a:r>
            <a:r>
              <a:rPr lang="en-GB" sz="3200" dirty="0">
                <a:ea typeface="Tahoma" panose="020B0604030504040204" pitchFamily="34" charset="0"/>
                <a:cs typeface="Tahoma" panose="020B0604030504040204" pitchFamily="34" charset="0"/>
              </a:rPr>
              <a:t> Meeting</a:t>
            </a:r>
          </a:p>
        </p:txBody>
      </p:sp>
      <p:sp>
        <p:nvSpPr>
          <p:cNvPr id="5" name="TextBox 4">
            <a:extLst>
              <a:ext uri="{FF2B5EF4-FFF2-40B4-BE49-F238E27FC236}">
                <a16:creationId xmlns:a16="http://schemas.microsoft.com/office/drawing/2014/main" id="{83F681A2-CAEF-4F7F-922A-BE2B2AF6268E}"/>
              </a:ext>
            </a:extLst>
          </p:cNvPr>
          <p:cNvSpPr txBox="1"/>
          <p:nvPr/>
        </p:nvSpPr>
        <p:spPr>
          <a:xfrm>
            <a:off x="1941869" y="1521470"/>
            <a:ext cx="5628640" cy="584775"/>
          </a:xfrm>
          <a:prstGeom prst="rect">
            <a:avLst/>
          </a:prstGeom>
          <a:noFill/>
        </p:spPr>
        <p:txBody>
          <a:bodyPr wrap="square" rtlCol="0">
            <a:spAutoFit/>
          </a:bodyPr>
          <a:lstStyle/>
          <a:p>
            <a:r>
              <a:rPr lang="en-GB" sz="3200" dirty="0">
                <a:latin typeface="Tahoma" panose="020B0604030504040204" pitchFamily="34" charset="0"/>
                <a:ea typeface="Tahoma" panose="020B0604030504040204" pitchFamily="34" charset="0"/>
                <a:cs typeface="Tahoma" panose="020B0604030504040204" pitchFamily="34" charset="0"/>
              </a:rPr>
              <a:t>Virtual</a:t>
            </a:r>
          </a:p>
        </p:txBody>
      </p:sp>
      <p:sp>
        <p:nvSpPr>
          <p:cNvPr id="6" name="TextBox 5">
            <a:extLst>
              <a:ext uri="{FF2B5EF4-FFF2-40B4-BE49-F238E27FC236}">
                <a16:creationId xmlns:a16="http://schemas.microsoft.com/office/drawing/2014/main" id="{99FCF57D-10D8-4763-AD16-3D4B943C6BF7}"/>
              </a:ext>
            </a:extLst>
          </p:cNvPr>
          <p:cNvSpPr txBox="1"/>
          <p:nvPr/>
        </p:nvSpPr>
        <p:spPr>
          <a:xfrm>
            <a:off x="1941869" y="1970911"/>
            <a:ext cx="3692229" cy="1077218"/>
          </a:xfrm>
          <a:prstGeom prst="rect">
            <a:avLst/>
          </a:prstGeom>
          <a:noFill/>
        </p:spPr>
        <p:txBody>
          <a:bodyPr wrap="none" rtlCol="0">
            <a:spAutoFit/>
          </a:bodyPr>
          <a:lstStyle/>
          <a:p>
            <a:r>
              <a:rPr lang="en-GB" sz="3200" dirty="0">
                <a:ea typeface="Tahoma" panose="020B0604030504040204" pitchFamily="34" charset="0"/>
                <a:cs typeface="Tahoma" panose="020B0604030504040204" pitchFamily="34" charset="0"/>
              </a:rPr>
              <a:t>28</a:t>
            </a:r>
            <a:r>
              <a:rPr lang="en-GB" sz="3200" baseline="30000" dirty="0">
                <a:ea typeface="Tahoma" panose="020B0604030504040204" pitchFamily="34" charset="0"/>
                <a:cs typeface="Tahoma" panose="020B0604030504040204" pitchFamily="34" charset="0"/>
              </a:rPr>
              <a:t>th</a:t>
            </a:r>
            <a:r>
              <a:rPr lang="en-GB" sz="3200" dirty="0">
                <a:ea typeface="Tahoma" panose="020B0604030504040204" pitchFamily="34" charset="0"/>
                <a:cs typeface="Tahoma" panose="020B0604030504040204" pitchFamily="34" charset="0"/>
              </a:rPr>
              <a:t> September 2022</a:t>
            </a:r>
          </a:p>
          <a:p>
            <a:r>
              <a:rPr lang="en-GB" sz="3200" dirty="0">
                <a:ea typeface="Tahoma" panose="020B0604030504040204" pitchFamily="34" charset="0"/>
                <a:cs typeface="Tahoma" panose="020B0604030504040204" pitchFamily="34" charset="0"/>
              </a:rPr>
              <a:t>3.30pm – 5.00pm </a:t>
            </a:r>
          </a:p>
        </p:txBody>
      </p:sp>
      <p:sp>
        <p:nvSpPr>
          <p:cNvPr id="7" name="TextBox 6">
            <a:extLst>
              <a:ext uri="{FF2B5EF4-FFF2-40B4-BE49-F238E27FC236}">
                <a16:creationId xmlns:a16="http://schemas.microsoft.com/office/drawing/2014/main" id="{46760289-08EB-4154-A9C3-A7C8C9F7F129}"/>
              </a:ext>
            </a:extLst>
          </p:cNvPr>
          <p:cNvSpPr txBox="1"/>
          <p:nvPr/>
        </p:nvSpPr>
        <p:spPr>
          <a:xfrm>
            <a:off x="1381759" y="4023360"/>
            <a:ext cx="5161915" cy="1200329"/>
          </a:xfrm>
          <a:prstGeom prst="rect">
            <a:avLst/>
          </a:prstGeom>
          <a:noFill/>
        </p:spPr>
        <p:txBody>
          <a:bodyPr wrap="square" rtlCol="0">
            <a:spAutoFit/>
          </a:bodyPr>
          <a:lstStyle/>
          <a:p>
            <a:r>
              <a:rPr lang="en-GB" sz="2400" dirty="0">
                <a:ea typeface="Tahoma" panose="020B0604030504040204" pitchFamily="34" charset="0"/>
                <a:cs typeface="Tahoma" panose="020B0604030504040204" pitchFamily="34" charset="0"/>
              </a:rPr>
              <a:t>Alasdair Whitelaw</a:t>
            </a:r>
          </a:p>
          <a:p>
            <a:r>
              <a:rPr lang="en-GB" sz="2400" dirty="0">
                <a:ea typeface="Tahoma" panose="020B0604030504040204" pitchFamily="34" charset="0"/>
                <a:cs typeface="Tahoma" panose="020B0604030504040204" pitchFamily="34" charset="0"/>
              </a:rPr>
              <a:t>SEMH Coordinator and EWS Manager </a:t>
            </a:r>
          </a:p>
          <a:p>
            <a:r>
              <a:rPr lang="en-GB" sz="2400" dirty="0">
                <a:ea typeface="Tahoma" panose="020B0604030504040204" pitchFamily="34" charset="0"/>
                <a:cs typeface="Tahoma" panose="020B0604030504040204" pitchFamily="34" charset="0"/>
              </a:rPr>
              <a:t>AfC</a:t>
            </a:r>
          </a:p>
        </p:txBody>
      </p:sp>
      <p:grpSp>
        <p:nvGrpSpPr>
          <p:cNvPr id="8" name="Group 7">
            <a:extLst>
              <a:ext uri="{FF2B5EF4-FFF2-40B4-BE49-F238E27FC236}">
                <a16:creationId xmlns:a16="http://schemas.microsoft.com/office/drawing/2014/main" id="{EA3E57FF-3F01-46A1-821A-C76F7A658B52}"/>
              </a:ext>
            </a:extLst>
          </p:cNvPr>
          <p:cNvGrpSpPr>
            <a:grpSpLocks/>
          </p:cNvGrpSpPr>
          <p:nvPr/>
        </p:nvGrpSpPr>
        <p:grpSpPr bwMode="auto">
          <a:xfrm>
            <a:off x="5811520" y="5612479"/>
            <a:ext cx="5931859" cy="912735"/>
            <a:chOff x="900" y="484"/>
            <a:chExt cx="10073" cy="1644"/>
          </a:xfrm>
        </p:grpSpPr>
        <p:pic>
          <p:nvPicPr>
            <p:cNvPr id="9" name="Picture 8" descr="AfC_CMYK-Forwhitebackground_grey_1000px">
              <a:extLst>
                <a:ext uri="{FF2B5EF4-FFF2-40B4-BE49-F238E27FC236}">
                  <a16:creationId xmlns:a16="http://schemas.microsoft.com/office/drawing/2014/main" id="{3CD4E4E3-9BCC-4396-8373-7FCC568673D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 y="868"/>
              <a:ext cx="2993" cy="766"/>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2">
              <a:extLst>
                <a:ext uri="{FF2B5EF4-FFF2-40B4-BE49-F238E27FC236}">
                  <a16:creationId xmlns:a16="http://schemas.microsoft.com/office/drawing/2014/main" id="{EB031CE5-A473-46D9-80E9-D1A137A5AF25}"/>
                </a:ext>
              </a:extLst>
            </p:cNvPr>
            <p:cNvSpPr txBox="1">
              <a:spLocks noChangeArrowheads="1"/>
            </p:cNvSpPr>
            <p:nvPr/>
          </p:nvSpPr>
          <p:spPr bwMode="auto">
            <a:xfrm>
              <a:off x="900" y="1634"/>
              <a:ext cx="8369" cy="4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100">
                  <a:effectLst/>
                  <a:latin typeface="Calibri" panose="020F0502020204030204" pitchFamily="34" charset="0"/>
                  <a:ea typeface="Calibri" panose="020F0502020204030204" pitchFamily="34" charset="0"/>
                  <a:cs typeface="Times New Roman" panose="02020603050405020304" pitchFamily="18" charset="0"/>
                </a:rPr>
                <a:t>Providing Children’s Services for the Royal Borough of Windsor and Maidenhead</a:t>
              </a:r>
            </a:p>
          </p:txBody>
        </p:sp>
        <p:pic>
          <p:nvPicPr>
            <p:cNvPr id="11" name="image8.png" descr="RBWM 2017 purple">
              <a:extLst>
                <a:ext uri="{FF2B5EF4-FFF2-40B4-BE49-F238E27FC236}">
                  <a16:creationId xmlns:a16="http://schemas.microsoft.com/office/drawing/2014/main" id="{58CC8D4B-B95A-4C1A-882B-58561675A62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38" y="484"/>
              <a:ext cx="1435" cy="15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2185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Aylsham High</a:t>
            </a:r>
          </a:p>
        </p:txBody>
      </p:sp>
      <p:sp>
        <p:nvSpPr>
          <p:cNvPr id="3" name="Subtitle 2"/>
          <p:cNvSpPr>
            <a:spLocks noGrp="1"/>
          </p:cNvSpPr>
          <p:nvPr>
            <p:ph type="subTitle" idx="1"/>
          </p:nvPr>
        </p:nvSpPr>
        <p:spPr/>
        <p:txBody>
          <a:bodyPr/>
          <a:lstStyle/>
          <a:p>
            <a:r>
              <a:rPr lang="en-GB" dirty="0"/>
              <a:t>Danny </a:t>
            </a:r>
            <a:r>
              <a:rPr lang="en-GB" dirty="0" err="1"/>
              <a:t>Sweatmen</a:t>
            </a:r>
            <a:endParaRPr lang="en-GB" dirty="0"/>
          </a:p>
        </p:txBody>
      </p:sp>
    </p:spTree>
    <p:extLst>
      <p:ext uri="{BB962C8B-B14F-4D97-AF65-F5344CB8AC3E}">
        <p14:creationId xmlns:p14="http://schemas.microsoft.com/office/powerpoint/2010/main" val="1909551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5785" y="1391390"/>
            <a:ext cx="9455443" cy="819473"/>
          </a:xfrm>
        </p:spPr>
        <p:txBody>
          <a:bodyPr/>
          <a:lstStyle/>
          <a:p>
            <a:pPr algn="ctr">
              <a:defRPr/>
            </a:pPr>
            <a:br>
              <a:rPr lang="en-GB" sz="6000" dirty="0">
                <a:latin typeface="Arial" panose="020B0604020202020204" pitchFamily="34" charset="0"/>
                <a:cs typeface="Arial" panose="020B0604020202020204" pitchFamily="34" charset="0"/>
              </a:rPr>
            </a:br>
            <a:r>
              <a:rPr lang="en-GB" sz="4400" b="1" u="sng" dirty="0">
                <a:latin typeface="Arial" panose="020B0604020202020204" pitchFamily="34" charset="0"/>
                <a:cs typeface="Arial" panose="020B0604020202020204" pitchFamily="34" charset="0"/>
              </a:rPr>
              <a:t>Nurture Provision – The Eagles </a:t>
            </a:r>
            <a:endParaRPr lang="en-GB" sz="4800" b="1" u="sng"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rotWithShape="1">
          <a:blip r:embed="rId3"/>
          <a:srcRect l="16808" r="18081"/>
          <a:stretch/>
        </p:blipFill>
        <p:spPr>
          <a:xfrm>
            <a:off x="862435" y="6441"/>
            <a:ext cx="1395046" cy="1421223"/>
          </a:xfrm>
          <a:prstGeom prst="rect">
            <a:avLst/>
          </a:prstGeom>
        </p:spPr>
      </p:pic>
      <p:sp>
        <p:nvSpPr>
          <p:cNvPr id="11" name="TextBox 10"/>
          <p:cNvSpPr txBox="1"/>
          <p:nvPr/>
        </p:nvSpPr>
        <p:spPr>
          <a:xfrm>
            <a:off x="-410484" y="4837204"/>
            <a:ext cx="11293472" cy="126188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Danny Sweatman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Lead Practitioner for Inclusion and Safeguarding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Head of @AHS_Nurture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aylshamhigh</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29" name="Picture 5" descr="Image result for aylsham cluster tru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1647" y="279340"/>
            <a:ext cx="1733550" cy="857251"/>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1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70846" y="2300709"/>
            <a:ext cx="2838782" cy="2129086"/>
          </a:xfrm>
          <a:prstGeom prst="rect">
            <a:avLst/>
          </a:prstGeom>
        </p:spPr>
      </p:pic>
      <p:pic>
        <p:nvPicPr>
          <p:cNvPr id="14" name="Picture 1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744115" y="2345632"/>
            <a:ext cx="2838782" cy="2129086"/>
          </a:xfrm>
          <a:prstGeom prst="rect">
            <a:avLst/>
          </a:prstGeom>
        </p:spPr>
      </p:pic>
      <p:pic>
        <p:nvPicPr>
          <p:cNvPr id="15" name="Picture 14"/>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717384" y="2300709"/>
            <a:ext cx="2838782" cy="2129086"/>
          </a:xfrm>
          <a:prstGeom prst="rect">
            <a:avLst/>
          </a:prstGeom>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39676" y="110914"/>
            <a:ext cx="1393153" cy="1221891"/>
          </a:xfrm>
          <a:prstGeom prst="rect">
            <a:avLst/>
          </a:prstGeom>
        </p:spPr>
      </p:pic>
      <p:sp>
        <p:nvSpPr>
          <p:cNvPr id="10" name="TextBox 9"/>
          <p:cNvSpPr txBox="1"/>
          <p:nvPr/>
        </p:nvSpPr>
        <p:spPr>
          <a:xfrm>
            <a:off x="-940186" y="6153798"/>
            <a:ext cx="11293472"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90C226">
                    <a:lumMod val="75000"/>
                  </a:srgbClr>
                </a:solidFill>
                <a:effectLst/>
                <a:uLnTx/>
                <a:uFillTx/>
                <a:latin typeface="Arial" panose="020B0604020202020204" pitchFamily="34" charset="0"/>
                <a:ea typeface="+mn-ea"/>
                <a:cs typeface="Arial" panose="020B0604020202020204" pitchFamily="34" charset="0"/>
              </a:rPr>
              <a:t>dsweatman@aylshamhigh.norfolk.sch.uk</a:t>
            </a:r>
          </a:p>
        </p:txBody>
      </p:sp>
    </p:spTree>
    <p:extLst>
      <p:ext uri="{BB962C8B-B14F-4D97-AF65-F5344CB8AC3E}">
        <p14:creationId xmlns:p14="http://schemas.microsoft.com/office/powerpoint/2010/main" val="2548503286"/>
      </p:ext>
    </p:extLst>
  </p:cSld>
  <p:clrMapOvr>
    <a:masterClrMapping/>
  </p:clrMapOvr>
  <mc:AlternateContent xmlns:mc="http://schemas.openxmlformats.org/markup-compatibility/2006" xmlns:p14="http://schemas.microsoft.com/office/powerpoint/2010/main">
    <mc:Choice Requires="p14">
      <p:transition p14:dur="10">
        <p:cut/>
      </p:transition>
    </mc:Choice>
    <mc:Fallback xmlns:mv="urn:schemas-microsoft-com:mac:vml"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latin typeface="Arial" panose="020B0604020202020204" pitchFamily="34" charset="0"/>
                <a:cs typeface="Arial" panose="020B0604020202020204" pitchFamily="34" charset="0"/>
              </a:rPr>
              <a:t>Aylsham High School</a:t>
            </a:r>
            <a:endParaRPr lang="en-GB" dirty="0">
              <a:latin typeface="Arial" panose="020B0604020202020204" pitchFamily="34" charset="0"/>
              <a:cs typeface="Arial" panose="020B0604020202020204" pitchFamily="34" charset="0"/>
            </a:endParaRPr>
          </a:p>
        </p:txBody>
      </p:sp>
      <p:sp>
        <p:nvSpPr>
          <p:cNvPr id="4" name="Rectangle 3"/>
          <p:cNvSpPr/>
          <p:nvPr/>
        </p:nvSpPr>
        <p:spPr>
          <a:xfrm>
            <a:off x="742335" y="1712077"/>
            <a:ext cx="8466666" cy="470898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Medium sized rural comprehensive in North Norfolk – (roll of 1084)</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2011 we formed The Aylsham Cluster Trust. </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2016 we then formed the Aylsham Learning Federation with Bure Valley School (roll of 255) to help support the development of education in Aylsham</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2018 John of Gaunt Infant and Nursery School (roll of 150) joined the Federation and John Bears Nursery was established (roll of 90).</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Nurture Quality Mark Award</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Good reputation - care, guidance, SEND and pastoral support for our students and families </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present we have 198 students on our Special Educational Needs and Disabilities (SEND) register and 47 of these students have an EHCP. 18 of those with EHCP’s are from out of catchment</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Currently have 11 Looked After Children on roll</a:t>
            </a:r>
          </a:p>
          <a:p>
            <a:pPr marL="0" marR="0" lvl="0" indent="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119 students have accessed Nurture Provision – 10.9% of the school role</a:t>
            </a:r>
          </a:p>
        </p:txBody>
      </p:sp>
      <p:pic>
        <p:nvPicPr>
          <p:cNvPr id="6" name="Picture 5"/>
          <p:cNvPicPr>
            <a:picLocks noChangeAspect="1"/>
          </p:cNvPicPr>
          <p:nvPr/>
        </p:nvPicPr>
        <p:blipFill>
          <a:blip r:embed="rId2"/>
          <a:stretch>
            <a:fillRect/>
          </a:stretch>
        </p:blipFill>
        <p:spPr>
          <a:xfrm>
            <a:off x="8065423" y="436186"/>
            <a:ext cx="957155" cy="975445"/>
          </a:xfrm>
          <a:prstGeom prst="rect">
            <a:avLst/>
          </a:prstGeom>
        </p:spPr>
      </p:pic>
    </p:spTree>
    <p:extLst>
      <p:ext uri="{BB962C8B-B14F-4D97-AF65-F5344CB8AC3E}">
        <p14:creationId xmlns:p14="http://schemas.microsoft.com/office/powerpoint/2010/main" val="4219047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414016" y="756114"/>
            <a:ext cx="8596668" cy="1320800"/>
          </a:xfrm>
        </p:spPr>
        <p:txBody>
          <a:bodyPr>
            <a:normAutofit/>
          </a:bodyPr>
          <a:lstStyle/>
          <a:p>
            <a:pPr algn="ctr" eaLnBrk="1" hangingPunct="1">
              <a:defRPr/>
            </a:pPr>
            <a:r>
              <a:rPr lang="en-GB" sz="3200" b="1" dirty="0">
                <a:latin typeface="Times New Roman" panose="02020603050405020304" pitchFamily="18" charset="0"/>
                <a:cs typeface="Times New Roman" panose="02020603050405020304" pitchFamily="18" charset="0"/>
              </a:rPr>
              <a:t>Nurture at AHS - How it all began… </a:t>
            </a:r>
            <a:br>
              <a:rPr lang="en-GB" sz="4000" b="1" u="sng" dirty="0">
                <a:latin typeface="+mn-lt"/>
                <a:ea typeface="+mj-ea"/>
              </a:rPr>
            </a:br>
            <a:endParaRPr lang="en-GB" sz="4000" b="1" u="sng" dirty="0">
              <a:latin typeface="+mn-lt"/>
              <a:ea typeface="+mj-ea"/>
            </a:endParaRPr>
          </a:p>
        </p:txBody>
      </p:sp>
      <p:sp>
        <p:nvSpPr>
          <p:cNvPr id="30723" name="Rectangle 3"/>
          <p:cNvSpPr>
            <a:spLocks noGrp="1" noChangeArrowheads="1"/>
          </p:cNvSpPr>
          <p:nvPr>
            <p:ph idx="1"/>
          </p:nvPr>
        </p:nvSpPr>
        <p:spPr>
          <a:xfrm>
            <a:off x="717440" y="1612483"/>
            <a:ext cx="8596668" cy="3880773"/>
          </a:xfrm>
        </p:spPr>
        <p:txBody>
          <a:bodyPr>
            <a:normAutofit/>
          </a:bodyPr>
          <a:lstStyle/>
          <a:p>
            <a:pPr>
              <a:buFont typeface="Wingdings" panose="05000000000000000000" pitchFamily="2" charset="2"/>
              <a:buChar char="Ø"/>
            </a:pPr>
            <a:r>
              <a:rPr lang="en-GB" sz="2400" dirty="0">
                <a:solidFill>
                  <a:schemeClr val="tx1"/>
                </a:solidFill>
                <a:latin typeface="Arial" panose="020B0604020202020204" pitchFamily="34" charset="0"/>
                <a:ea typeface="ＭＳ Ｐゴシック" pitchFamily="34" charset="-128"/>
                <a:cs typeface="Arial" panose="020B0604020202020204" pitchFamily="34" charset="0"/>
              </a:rPr>
              <a:t>2009 – Primary TES Jobs</a:t>
            </a:r>
          </a:p>
          <a:p>
            <a:pPr>
              <a:buFont typeface="Wingdings" panose="05000000000000000000" pitchFamily="2" charset="2"/>
              <a:buChar char="Ø"/>
            </a:pPr>
            <a:r>
              <a:rPr lang="en-GB" sz="2400" dirty="0">
                <a:solidFill>
                  <a:schemeClr val="tx1"/>
                </a:solidFill>
                <a:latin typeface="Arial" panose="020B0604020202020204" pitchFamily="34" charset="0"/>
                <a:ea typeface="ＭＳ Ｐゴシック" pitchFamily="34" charset="-128"/>
                <a:cs typeface="Arial" panose="020B0604020202020204" pitchFamily="34" charset="0"/>
              </a:rPr>
              <a:t>BESD</a:t>
            </a:r>
          </a:p>
          <a:p>
            <a:pPr>
              <a:buFont typeface="Wingdings" panose="05000000000000000000" pitchFamily="2" charset="2"/>
              <a:buChar char="Ø"/>
            </a:pPr>
            <a:r>
              <a:rPr lang="en-GB" sz="2400" dirty="0">
                <a:solidFill>
                  <a:schemeClr val="tx1"/>
                </a:solidFill>
                <a:latin typeface="Arial" panose="020B0604020202020204" pitchFamily="34" charset="0"/>
                <a:ea typeface="ＭＳ Ｐゴシック" pitchFamily="34" charset="-128"/>
                <a:cs typeface="Arial" panose="020B0604020202020204" pitchFamily="34" charset="0"/>
              </a:rPr>
              <a:t>10% of cohort – unable to engage </a:t>
            </a:r>
          </a:p>
          <a:p>
            <a:pPr>
              <a:buFont typeface="Wingdings" panose="05000000000000000000" pitchFamily="2" charset="2"/>
              <a:buChar char="Ø"/>
            </a:pPr>
            <a:r>
              <a:rPr lang="en-GB" sz="2400" dirty="0">
                <a:solidFill>
                  <a:schemeClr val="tx1"/>
                </a:solidFill>
                <a:latin typeface="Arial" panose="020B0604020202020204" pitchFamily="34" charset="0"/>
                <a:cs typeface="Arial" panose="020B0604020202020204" pitchFamily="34" charset="0"/>
              </a:rPr>
              <a:t>Challenge of Co-Morbidity – Does the need change your strategy?</a:t>
            </a:r>
          </a:p>
          <a:p>
            <a:pPr>
              <a:buFont typeface="Wingdings" panose="05000000000000000000" pitchFamily="2" charset="2"/>
              <a:buChar char="Ø"/>
            </a:pPr>
            <a:r>
              <a:rPr lang="en-GB" sz="2400" dirty="0">
                <a:solidFill>
                  <a:schemeClr val="tx1"/>
                </a:solidFill>
                <a:latin typeface="Arial" panose="020B0604020202020204" pitchFamily="34" charset="0"/>
                <a:ea typeface="ＭＳ Ｐゴシック" pitchFamily="34" charset="-128"/>
                <a:cs typeface="Arial" panose="020B0604020202020204" pitchFamily="34" charset="0"/>
              </a:rPr>
              <a:t>Classic model?</a:t>
            </a:r>
          </a:p>
        </p:txBody>
      </p:sp>
      <p:pic>
        <p:nvPicPr>
          <p:cNvPr id="4" name="Picture 3"/>
          <p:cNvPicPr>
            <a:picLocks noChangeAspect="1"/>
          </p:cNvPicPr>
          <p:nvPr/>
        </p:nvPicPr>
        <p:blipFill>
          <a:blip r:embed="rId3"/>
          <a:stretch>
            <a:fillRect/>
          </a:stretch>
        </p:blipFill>
        <p:spPr>
          <a:xfrm>
            <a:off x="3686614" y="4692154"/>
            <a:ext cx="2152560" cy="1657471"/>
          </a:xfrm>
          <a:prstGeom prst="rect">
            <a:avLst/>
          </a:prstGeom>
        </p:spPr>
      </p:pic>
      <p:pic>
        <p:nvPicPr>
          <p:cNvPr id="2" name="Picture 1"/>
          <p:cNvPicPr>
            <a:picLocks noChangeAspect="1"/>
          </p:cNvPicPr>
          <p:nvPr/>
        </p:nvPicPr>
        <p:blipFill>
          <a:blip r:embed="rId4"/>
          <a:stretch>
            <a:fillRect/>
          </a:stretch>
        </p:blipFill>
        <p:spPr>
          <a:xfrm>
            <a:off x="456861" y="365131"/>
            <a:ext cx="957155" cy="975445"/>
          </a:xfrm>
          <a:prstGeom prst="rect">
            <a:avLst/>
          </a:prstGeom>
        </p:spPr>
      </p:pic>
    </p:spTree>
    <p:extLst>
      <p:ext uri="{BB962C8B-B14F-4D97-AF65-F5344CB8AC3E}">
        <p14:creationId xmlns:p14="http://schemas.microsoft.com/office/powerpoint/2010/main" val="528743505"/>
      </p:ext>
    </p:extLst>
  </p:cSld>
  <p:clrMapOvr>
    <a:masterClrMapping/>
  </p:clrMapOvr>
  <mc:AlternateContent xmlns:mc="http://schemas.openxmlformats.org/markup-compatibility/2006" xmlns:p14="http://schemas.microsoft.com/office/powerpoint/2010/main">
    <mc:Choice Requires="p14">
      <p:transition p14:dur="10">
        <p:cut/>
      </p:transition>
    </mc:Choice>
    <mc:Fallback xmlns:mv="urn:schemas-microsoft-com:mac:vml"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32896" y="0"/>
            <a:ext cx="8737600" cy="1676400"/>
          </a:xfrm>
          <a:prstGeom prst="rect">
            <a:avLst/>
          </a:prstGeom>
        </p:spPr>
        <p:txBody>
          <a:bodyPr vert="horz" lIns="91440" tIns="45720" rIns="91440" bIns="45720" rtlCol="0" anchor="ctr">
            <a:normAutofit/>
          </a:bodyPr>
          <a:lstStyle>
            <a:lvl1pPr algn="l" rtl="0" fontAlgn="base">
              <a:spcBef>
                <a:spcPct val="0"/>
              </a:spcBef>
              <a:spcAft>
                <a:spcPct val="0"/>
              </a:spcAft>
              <a:defRPr sz="4600" kern="1200" spc="-100">
                <a:solidFill>
                  <a:schemeClr val="tx2"/>
                </a:solidFill>
                <a:latin typeface="+mj-lt"/>
                <a:ea typeface="+mj-ea"/>
                <a:cs typeface="+mj-cs"/>
              </a:defRPr>
            </a:lvl1pPr>
            <a:lvl2pPr algn="l" rtl="0" fontAlgn="base">
              <a:spcBef>
                <a:spcPct val="0"/>
              </a:spcBef>
              <a:spcAft>
                <a:spcPct val="0"/>
              </a:spcAft>
              <a:defRPr sz="4600">
                <a:solidFill>
                  <a:schemeClr val="tx2"/>
                </a:solidFill>
                <a:latin typeface="Cambria" pitchFamily="18" charset="0"/>
              </a:defRPr>
            </a:lvl2pPr>
            <a:lvl3pPr algn="l" rtl="0" fontAlgn="base">
              <a:spcBef>
                <a:spcPct val="0"/>
              </a:spcBef>
              <a:spcAft>
                <a:spcPct val="0"/>
              </a:spcAft>
              <a:defRPr sz="4600">
                <a:solidFill>
                  <a:schemeClr val="tx2"/>
                </a:solidFill>
                <a:latin typeface="Cambria" pitchFamily="18" charset="0"/>
              </a:defRPr>
            </a:lvl3pPr>
            <a:lvl4pPr algn="l" rtl="0" fontAlgn="base">
              <a:spcBef>
                <a:spcPct val="0"/>
              </a:spcBef>
              <a:spcAft>
                <a:spcPct val="0"/>
              </a:spcAft>
              <a:defRPr sz="4600">
                <a:solidFill>
                  <a:schemeClr val="tx2"/>
                </a:solidFill>
                <a:latin typeface="Cambria" pitchFamily="18" charset="0"/>
              </a:defRPr>
            </a:lvl4pPr>
            <a:lvl5pPr algn="l" rtl="0" fontAlgn="base">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3600" b="0" i="0" u="none" strike="noStrike" kern="1200" cap="none" spc="-100" normalizeH="0" baseline="0" noProof="0" dirty="0">
                <a:ln>
                  <a:noFill/>
                </a:ln>
                <a:solidFill>
                  <a:srgbClr val="2C3C43"/>
                </a:solidFill>
                <a:effectLst/>
                <a:uLnTx/>
                <a:uFillTx/>
                <a:latin typeface="Trebuchet MS"/>
                <a:ea typeface="+mj-ea"/>
                <a:cs typeface="+mj-cs"/>
              </a:rPr>
              <a:t>The Eagles</a:t>
            </a:r>
          </a:p>
        </p:txBody>
      </p:sp>
      <p:sp>
        <p:nvSpPr>
          <p:cNvPr id="4" name="Title 1"/>
          <p:cNvSpPr txBox="1">
            <a:spLocks/>
          </p:cNvSpPr>
          <p:nvPr/>
        </p:nvSpPr>
        <p:spPr>
          <a:xfrm>
            <a:off x="-449178" y="5747062"/>
            <a:ext cx="11176000" cy="838200"/>
          </a:xfrm>
          <a:prstGeom prst="rect">
            <a:avLst/>
          </a:prstGeom>
        </p:spPr>
        <p:txBody>
          <a:bodyPr vert="horz" lIns="91440" tIns="45720" rIns="91440" bIns="45720" rtlCol="0" anchor="ctr">
            <a:noAutofit/>
          </a:bodyPr>
          <a:lstStyle>
            <a:lvl1pPr algn="l" rtl="0" fontAlgn="base">
              <a:spcBef>
                <a:spcPct val="0"/>
              </a:spcBef>
              <a:spcAft>
                <a:spcPct val="0"/>
              </a:spcAft>
              <a:defRPr sz="4600" kern="1200" spc="-100">
                <a:solidFill>
                  <a:schemeClr val="tx2"/>
                </a:solidFill>
                <a:latin typeface="+mj-lt"/>
                <a:ea typeface="+mj-ea"/>
                <a:cs typeface="+mj-cs"/>
              </a:defRPr>
            </a:lvl1pPr>
            <a:lvl2pPr algn="l" rtl="0" fontAlgn="base">
              <a:spcBef>
                <a:spcPct val="0"/>
              </a:spcBef>
              <a:spcAft>
                <a:spcPct val="0"/>
              </a:spcAft>
              <a:defRPr sz="4600">
                <a:solidFill>
                  <a:schemeClr val="tx2"/>
                </a:solidFill>
                <a:latin typeface="Cambria" pitchFamily="18" charset="0"/>
              </a:defRPr>
            </a:lvl2pPr>
            <a:lvl3pPr algn="l" rtl="0" fontAlgn="base">
              <a:spcBef>
                <a:spcPct val="0"/>
              </a:spcBef>
              <a:spcAft>
                <a:spcPct val="0"/>
              </a:spcAft>
              <a:defRPr sz="4600">
                <a:solidFill>
                  <a:schemeClr val="tx2"/>
                </a:solidFill>
                <a:latin typeface="Cambria" pitchFamily="18" charset="0"/>
              </a:defRPr>
            </a:lvl3pPr>
            <a:lvl4pPr algn="l" rtl="0" fontAlgn="base">
              <a:spcBef>
                <a:spcPct val="0"/>
              </a:spcBef>
              <a:spcAft>
                <a:spcPct val="0"/>
              </a:spcAft>
              <a:defRPr sz="4600">
                <a:solidFill>
                  <a:schemeClr val="tx2"/>
                </a:solidFill>
                <a:latin typeface="Cambria" pitchFamily="18" charset="0"/>
              </a:defRPr>
            </a:lvl4pPr>
            <a:lvl5pPr algn="l" rtl="0" fontAlgn="base">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3600" b="0" i="0" u="none" strike="noStrike" kern="1200" cap="none" spc="-100" normalizeH="0" baseline="0" noProof="0" dirty="0">
                <a:ln>
                  <a:noFill/>
                </a:ln>
                <a:solidFill>
                  <a:srgbClr val="2C3C43"/>
                </a:solidFill>
                <a:effectLst/>
                <a:uLnTx/>
                <a:uFillTx/>
                <a:latin typeface="Trebuchet MS"/>
                <a:ea typeface="+mj-ea"/>
                <a:cs typeface="+mj-cs"/>
              </a:rPr>
              <a:t>The AHS Nurture Group</a:t>
            </a:r>
          </a:p>
        </p:txBody>
      </p:sp>
      <p:pic>
        <p:nvPicPr>
          <p:cNvPr id="2" name="Picture 1"/>
          <p:cNvPicPr>
            <a:picLocks noChangeAspect="1"/>
          </p:cNvPicPr>
          <p:nvPr/>
        </p:nvPicPr>
        <p:blipFill>
          <a:blip r:embed="rId2"/>
          <a:stretch>
            <a:fillRect/>
          </a:stretch>
        </p:blipFill>
        <p:spPr>
          <a:xfrm>
            <a:off x="431371" y="1790088"/>
            <a:ext cx="9327750" cy="3689198"/>
          </a:xfrm>
          <a:prstGeom prst="rect">
            <a:avLst/>
          </a:prstGeom>
        </p:spPr>
      </p:pic>
    </p:spTree>
    <p:extLst>
      <p:ext uri="{BB962C8B-B14F-4D97-AF65-F5344CB8AC3E}">
        <p14:creationId xmlns:p14="http://schemas.microsoft.com/office/powerpoint/2010/main" val="993375425"/>
      </p:ext>
    </p:extLst>
  </p:cSld>
  <p:clrMapOvr>
    <a:masterClrMapping/>
  </p:clrMapOvr>
  <mc:AlternateContent xmlns:mc="http://schemas.openxmlformats.org/markup-compatibility/2006" xmlns:p14="http://schemas.microsoft.com/office/powerpoint/2010/main">
    <mc:Choice Requires="p14">
      <p:transition p14:dur="10">
        <p:cut/>
      </p:transition>
    </mc:Choice>
    <mc:Fallback xmlns="" xmlns:mv="urn:schemas-microsoft-com:mac:vml">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bwMode="auto">
          <a:xfrm>
            <a:off x="433134" y="1020681"/>
            <a:ext cx="9448800" cy="33824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14300" marR="0" lvl="0" indent="0" algn="l" defTabSz="914400" rtl="0" eaLnBrk="1" fontAlgn="base" latinLnBrk="0" hangingPunct="1">
              <a:lnSpc>
                <a:spcPct val="100000"/>
              </a:lnSpc>
              <a:spcBef>
                <a:spcPct val="20000"/>
              </a:spcBef>
              <a:spcAft>
                <a:spcPct val="0"/>
              </a:spcAft>
              <a:buClr>
                <a:srgbClr val="90C226"/>
              </a:buClr>
              <a:buSzTx/>
              <a:buFontTx/>
              <a:buNone/>
              <a:tabLst/>
              <a:defRPr/>
            </a:pPr>
            <a:endPar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342900" algn="l" defTabSz="914400" rtl="0" eaLnBrk="1" fontAlgn="base" latinLnBrk="0" hangingPunct="1">
              <a:lnSpc>
                <a:spcPct val="100000"/>
              </a:lnSpc>
              <a:spcBef>
                <a:spcPct val="20000"/>
              </a:spcBef>
              <a:spcAft>
                <a:spcPct val="0"/>
              </a:spcAft>
              <a:buClr>
                <a:srgbClr val="90C226"/>
              </a:buClr>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Is a small supportive class of up to twenty students run by ex-Primary School teacher and Nurture trained Mr. Sweatman and supported by a lead Nurture intervention teaching assistant and two learning support assistants</a:t>
            </a:r>
          </a:p>
          <a:p>
            <a:pPr marL="457200" marR="0" lvl="0" indent="-342900" algn="l" defTabSz="914400" rtl="0" eaLnBrk="1" fontAlgn="base" latinLnBrk="0" hangingPunct="1">
              <a:lnSpc>
                <a:spcPct val="100000"/>
              </a:lnSpc>
              <a:spcBef>
                <a:spcPct val="20000"/>
              </a:spcBef>
              <a:spcAft>
                <a:spcPct val="0"/>
              </a:spcAft>
              <a:buClr>
                <a:srgbClr val="90C226"/>
              </a:buClr>
              <a:buSzTx/>
              <a:buFont typeface="Wingdings" panose="05000000000000000000" pitchFamily="2" charset="2"/>
              <a:buChar char="Ø"/>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aim to help secure effective transfer from primary school for our most vulnerable students </a:t>
            </a:r>
          </a:p>
          <a:p>
            <a:pPr marL="457200" marR="0" lvl="0" indent="-342900" algn="l" defTabSz="914400" rtl="0" eaLnBrk="1" fontAlgn="base" latinLnBrk="0" hangingPunct="1">
              <a:lnSpc>
                <a:spcPct val="100000"/>
              </a:lnSpc>
              <a:spcBef>
                <a:spcPct val="20000"/>
              </a:spcBef>
              <a:spcAft>
                <a:spcPct val="0"/>
              </a:spcAft>
              <a:buClr>
                <a:srgbClr val="90C226"/>
              </a:buClr>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Students arrive with significant and complex social and emotional, learning or behavioural needs. Traditionally we found that these students were lost within the school community and that engagement with parents and carers was limited</a:t>
            </a:r>
          </a:p>
          <a:p>
            <a:pPr marL="457200" marR="0" lvl="0" indent="-342900" algn="l" defTabSz="914400" rtl="0" eaLnBrk="1" fontAlgn="base" latinLnBrk="0" hangingPunct="1">
              <a:lnSpc>
                <a:spcPct val="100000"/>
              </a:lnSpc>
              <a:spcBef>
                <a:spcPct val="20000"/>
              </a:spcBef>
              <a:spcAft>
                <a:spcPct val="0"/>
              </a:spcAft>
              <a:buClr>
                <a:srgbClr val="90C226"/>
              </a:buClr>
              <a:buSzTx/>
              <a:buFont typeface="Wingdings" panose="05000000000000000000" pitchFamily="2" charset="2"/>
              <a:buChar char="Ø"/>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The students are carefully selected according to their individual holistic profile of needs identified from Primary School and Parents/Carers, as well as using the Boxall Profile and other assessment methods. </a:t>
            </a:r>
            <a:r>
              <a:rPr kumimoji="0" lang="en-GB" alt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These needs are not linked to academic ability. </a:t>
            </a: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342900" algn="l" defTabSz="914400" rtl="0" eaLnBrk="1" fontAlgn="base" latinLnBrk="0" hangingPunct="1">
              <a:lnSpc>
                <a:spcPct val="100000"/>
              </a:lnSpc>
              <a:spcBef>
                <a:spcPct val="20000"/>
              </a:spcBef>
              <a:spcAft>
                <a:spcPct val="0"/>
              </a:spcAft>
              <a:buClr>
                <a:srgbClr val="90C226"/>
              </a:buClr>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Ensures that students are given the academic, social and emotional support they need at a hugely significant transition point by following the six principles of Nurture</a:t>
            </a:r>
          </a:p>
          <a:p>
            <a:pPr marL="342900" marR="0" lvl="0" indent="-228600" algn="l" defTabSz="914400" rtl="0" eaLnBrk="1" fontAlgn="base" latinLnBrk="0" hangingPunct="1">
              <a:lnSpc>
                <a:spcPct val="100000"/>
              </a:lnSpc>
              <a:spcBef>
                <a:spcPct val="20000"/>
              </a:spcBef>
              <a:spcAft>
                <a:spcPct val="0"/>
              </a:spcAft>
              <a:buClr>
                <a:srgbClr val="90C226"/>
              </a:buClr>
              <a:buSzTx/>
              <a:buFont typeface="Arial" charset="0"/>
              <a:buChar char="•"/>
              <a:tabLst/>
              <a:defRPr/>
            </a:pPr>
            <a:endParaRPr kumimoji="0" lang="en-GB" sz="2400" b="0" i="0" u="none" strike="noStrike" kern="1200" cap="none" spc="0" normalizeH="0" baseline="0" noProof="0" dirty="0">
              <a:ln>
                <a:noFill/>
              </a:ln>
              <a:solidFill>
                <a:prstClr val="black"/>
              </a:solidFill>
              <a:effectLst/>
              <a:uLnTx/>
              <a:uFillTx/>
              <a:latin typeface="Trebuchet MS"/>
              <a:ea typeface="+mn-ea"/>
              <a:cs typeface="+mn-cs"/>
            </a:endParaRPr>
          </a:p>
          <a:p>
            <a:pPr marL="342900" marR="0" lvl="0" indent="-228600" algn="l" defTabSz="914400" rtl="0" eaLnBrk="1" fontAlgn="base" latinLnBrk="0" hangingPunct="1">
              <a:lnSpc>
                <a:spcPct val="100000"/>
              </a:lnSpc>
              <a:spcBef>
                <a:spcPct val="20000"/>
              </a:spcBef>
              <a:spcAft>
                <a:spcPct val="0"/>
              </a:spcAft>
              <a:buClr>
                <a:srgbClr val="90C226"/>
              </a:buClr>
              <a:buSzTx/>
              <a:buFont typeface="Arial" charset="0"/>
              <a:buChar char="•"/>
              <a:tabLst/>
              <a:defRPr/>
            </a:pPr>
            <a:endParaRPr kumimoji="0" lang="en-GB" sz="2000" b="0" i="0" u="none" strike="noStrike" kern="1200" cap="none" spc="0" normalizeH="0" baseline="0" noProof="0" dirty="0">
              <a:ln>
                <a:noFill/>
              </a:ln>
              <a:solidFill>
                <a:prstClr val="black"/>
              </a:solidFill>
              <a:effectLst/>
              <a:uLnTx/>
              <a:uFillTx/>
              <a:latin typeface="Trebuchet MS"/>
              <a:ea typeface="+mn-ea"/>
              <a:cs typeface="+mn-cs"/>
            </a:endParaRPr>
          </a:p>
          <a:p>
            <a:pPr marL="342900" marR="0" lvl="0" indent="-228600" algn="l" defTabSz="914400" rtl="0" eaLnBrk="1" fontAlgn="base" latinLnBrk="0" hangingPunct="1">
              <a:lnSpc>
                <a:spcPct val="100000"/>
              </a:lnSpc>
              <a:spcBef>
                <a:spcPct val="20000"/>
              </a:spcBef>
              <a:spcAft>
                <a:spcPct val="0"/>
              </a:spcAft>
              <a:buClr>
                <a:srgbClr val="90C226"/>
              </a:buClr>
              <a:buSzTx/>
              <a:buFontTx/>
              <a:buNone/>
              <a:tabLst/>
              <a:defRPr/>
            </a:pPr>
            <a:endParaRPr kumimoji="0" lang="en-US" sz="22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14" name="Title 1"/>
          <p:cNvSpPr txBox="1">
            <a:spLocks/>
          </p:cNvSpPr>
          <p:nvPr/>
        </p:nvSpPr>
        <p:spPr>
          <a:xfrm>
            <a:off x="3768274" y="746855"/>
            <a:ext cx="2948569" cy="80772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90C226"/>
                </a:solidFill>
                <a:effectLst/>
                <a:uLnTx/>
                <a:uFillTx/>
                <a:latin typeface="Arial" panose="020B0604020202020204" pitchFamily="34" charset="0"/>
                <a:ea typeface="+mj-ea"/>
                <a:cs typeface="Arial" panose="020B0604020202020204" pitchFamily="34" charset="0"/>
              </a:rPr>
              <a:t>The Eagles</a:t>
            </a:r>
          </a:p>
        </p:txBody>
      </p:sp>
      <p:sp>
        <p:nvSpPr>
          <p:cNvPr id="5" name="Title 1"/>
          <p:cNvSpPr txBox="1">
            <a:spLocks/>
          </p:cNvSpPr>
          <p:nvPr/>
        </p:nvSpPr>
        <p:spPr>
          <a:xfrm>
            <a:off x="2029608" y="201208"/>
            <a:ext cx="7435770" cy="819473"/>
          </a:xfrm>
          <a:prstGeom prst="rect">
            <a:avLst/>
          </a:prstGeom>
        </p:spPr>
        <p:txBody>
          <a:bodyPr vert="horz" lIns="91440" tIns="45720" rIns="91440" bIns="45720" rtlCol="0" anchor="t">
            <a:normAutofit fontScale="25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br>
              <a:rPr kumimoji="0" lang="en-GB" sz="6000" b="0" i="0" u="none" strike="noStrike" kern="1200" cap="none" spc="0" normalizeH="0" baseline="0" noProof="0" dirty="0">
                <a:ln>
                  <a:noFill/>
                </a:ln>
                <a:solidFill>
                  <a:srgbClr val="90C226"/>
                </a:solidFill>
                <a:effectLst/>
                <a:uLnTx/>
                <a:uFillTx/>
                <a:latin typeface="Trebuchet MS"/>
                <a:ea typeface="+mj-ea"/>
                <a:cs typeface="+mj-cs"/>
              </a:rPr>
            </a:br>
            <a:r>
              <a:rPr kumimoji="0" lang="en-GB" sz="12800" b="1" i="0" u="none" strike="noStrike" kern="1200" cap="none" spc="0" normalizeH="0" baseline="0" noProof="0" dirty="0">
                <a:ln>
                  <a:noFill/>
                </a:ln>
                <a:solidFill>
                  <a:srgbClr val="90C226"/>
                </a:solidFill>
                <a:effectLst/>
                <a:uLnTx/>
                <a:uFillTx/>
                <a:latin typeface="Arial" panose="020B0604020202020204" pitchFamily="34" charset="0"/>
                <a:ea typeface="+mj-ea"/>
                <a:cs typeface="Arial" panose="020B0604020202020204" pitchFamily="34" charset="0"/>
              </a:rPr>
              <a:t>The AHS Nurture Group</a:t>
            </a:r>
          </a:p>
        </p:txBody>
      </p:sp>
    </p:spTree>
    <p:extLst>
      <p:ext uri="{BB962C8B-B14F-4D97-AF65-F5344CB8AC3E}">
        <p14:creationId xmlns:p14="http://schemas.microsoft.com/office/powerpoint/2010/main" val="370894968"/>
      </p:ext>
    </p:extLst>
  </p:cSld>
  <p:clrMapOvr>
    <a:masterClrMapping/>
  </p:clrMapOvr>
  <mc:AlternateContent xmlns:mc="http://schemas.openxmlformats.org/markup-compatibility/2006" xmlns:p14="http://schemas.microsoft.com/office/powerpoint/2010/main">
    <mc:Choice Requires="p14">
      <p:transition p14:dur="10">
        <p:cut/>
      </p:transition>
    </mc:Choice>
    <mc:Fallback xmlns:mv="urn:schemas-microsoft-com:mac:vml"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7306" y="835509"/>
            <a:ext cx="9673389" cy="680186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Trebuchet MS"/>
                <a:ea typeface="+mn-ea"/>
                <a:cs typeface="Arial" panose="020B0604020202020204" pitchFamily="34" charset="0"/>
              </a:rPr>
              <a:t> Improve attendance and attainment by building confidence and self-esteem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2400" b="0" i="0" u="none" strike="noStrike" kern="1200" cap="none" spc="0" normalizeH="0" baseline="0" noProof="0" dirty="0">
              <a:ln>
                <a:noFill/>
              </a:ln>
              <a:solidFill>
                <a:prstClr val="black"/>
              </a:solidFill>
              <a:effectLst/>
              <a:uLnTx/>
              <a:uFillTx/>
              <a:latin typeface="Trebuchet MS"/>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Trebuchet MS"/>
                <a:ea typeface="+mn-ea"/>
                <a:cs typeface="Arial" panose="020B0604020202020204" pitchFamily="34" charset="0"/>
              </a:rPr>
              <a:t> Support parents and carers to become real partners in education</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altLang="en-US" sz="2400" b="0" i="0" u="none" strike="noStrike" kern="1200" cap="none" spc="0" normalizeH="0" baseline="0" noProof="0" dirty="0">
              <a:ln>
                <a:noFill/>
              </a:ln>
              <a:solidFill>
                <a:prstClr val="black"/>
              </a:solidFill>
              <a:effectLst/>
              <a:uLnTx/>
              <a:uFillTx/>
              <a:latin typeface="Trebuchet MS"/>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Trebuchet MS"/>
                <a:ea typeface="+mn-ea"/>
                <a:cs typeface="Arial" panose="020B0604020202020204" pitchFamily="34" charset="0"/>
              </a:rPr>
              <a:t> Empower staff as they see the progress the students are making</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altLang="en-US" sz="2400" b="0" i="0" u="none" strike="noStrike" kern="1200" cap="none" spc="0" normalizeH="0" baseline="0" noProof="0" dirty="0">
              <a:ln>
                <a:noFill/>
              </a:ln>
              <a:solidFill>
                <a:prstClr val="black"/>
              </a:solidFill>
              <a:effectLst/>
              <a:uLnTx/>
              <a:uFillTx/>
              <a:latin typeface="Trebuchet MS"/>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Trebuchet MS"/>
                <a:ea typeface="+mn-ea"/>
                <a:cs typeface="Arial" panose="020B0604020202020204" pitchFamily="34" charset="0"/>
              </a:rPr>
              <a:t> Promote inclusion, making AHS a place where all children can flourish</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altLang="en-US" sz="2400" b="0" i="0" u="none" strike="noStrike" kern="1200" cap="none" spc="0" normalizeH="0" baseline="0" noProof="0" dirty="0">
              <a:ln>
                <a:noFill/>
              </a:ln>
              <a:solidFill>
                <a:prstClr val="black"/>
              </a:solidFill>
              <a:effectLst/>
              <a:uLnTx/>
              <a:uFillTx/>
              <a:latin typeface="Trebuchet MS"/>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Trebuchet MS"/>
                <a:ea typeface="+mn-ea"/>
                <a:cs typeface="Arial" panose="020B0604020202020204" pitchFamily="34" charset="0"/>
              </a:rPr>
              <a:t> Teach students how to make good relationships with adults and each other</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altLang="en-US" sz="2400" b="0" i="0" u="none" strike="noStrike" kern="1200" cap="none" spc="0" normalizeH="0" baseline="0" noProof="0" dirty="0">
              <a:ln>
                <a:noFill/>
              </a:ln>
              <a:solidFill>
                <a:prstClr val="black"/>
              </a:solidFill>
              <a:effectLst/>
              <a:uLnTx/>
              <a:uFillTx/>
              <a:latin typeface="Trebuchet MS"/>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2400" b="0" i="0" u="none" strike="noStrike" kern="1200" cap="none" spc="0" normalizeH="0" baseline="0" noProof="0" dirty="0">
                <a:ln>
                  <a:noFill/>
                </a:ln>
                <a:solidFill>
                  <a:prstClr val="black"/>
                </a:solidFill>
                <a:effectLst/>
                <a:uLnTx/>
                <a:uFillTx/>
                <a:latin typeface="Trebuchet MS"/>
                <a:ea typeface="+mn-ea"/>
                <a:cs typeface="Arial" panose="020B0604020202020204" pitchFamily="34" charset="0"/>
              </a:rPr>
              <a:t> Ensure students have the opportunity to return to our mainstream setting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Trebuchet MS"/>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14" name="Title 1"/>
          <p:cNvSpPr txBox="1">
            <a:spLocks/>
          </p:cNvSpPr>
          <p:nvPr/>
        </p:nvSpPr>
        <p:spPr>
          <a:xfrm>
            <a:off x="4056244" y="271362"/>
            <a:ext cx="2906030" cy="743284"/>
          </a:xfrm>
          <a:prstGeom prst="rect">
            <a:avLst/>
          </a:prstGeom>
        </p:spPr>
        <p:txBody>
          <a:bodyPr vert="horz" lIns="91440" tIns="45720" rIns="91440" bIns="45720" rtlCol="0" anchor="b">
            <a:norm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000" b="1" i="0" u="sng" strike="noStrike" kern="1200" cap="none" spc="0" normalizeH="0" baseline="0" noProof="0" dirty="0">
                <a:ln>
                  <a:noFill/>
                </a:ln>
                <a:solidFill>
                  <a:srgbClr val="90C226"/>
                </a:solidFill>
                <a:effectLst/>
                <a:uLnTx/>
                <a:uFillTx/>
                <a:latin typeface="Trebuchet MS"/>
                <a:ea typeface="+mj-ea"/>
                <a:cs typeface="+mj-cs"/>
              </a:rPr>
              <a:t>Our Aims…</a:t>
            </a:r>
          </a:p>
        </p:txBody>
      </p:sp>
    </p:spTree>
    <p:extLst>
      <p:ext uri="{BB962C8B-B14F-4D97-AF65-F5344CB8AC3E}">
        <p14:creationId xmlns:p14="http://schemas.microsoft.com/office/powerpoint/2010/main" val="748735234"/>
      </p:ext>
    </p:extLst>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056" y="972154"/>
            <a:ext cx="8937118" cy="1320800"/>
          </a:xfrm>
        </p:spPr>
        <p:txBody>
          <a:bodyPr>
            <a:noAutofit/>
          </a:bodyPr>
          <a:lstStyle/>
          <a:p>
            <a:pPr marL="342900" indent="-342900"/>
            <a:br>
              <a:rPr lang="en-GB" sz="2400" dirty="0">
                <a:solidFill>
                  <a:schemeClr val="tx1"/>
                </a:solidFill>
                <a:latin typeface="Arial" panose="020B0604020202020204" pitchFamily="34" charset="0"/>
                <a:cs typeface="Arial" panose="020B0604020202020204" pitchFamily="34" charset="0"/>
              </a:rPr>
            </a:br>
            <a:r>
              <a:rPr lang="en-GB" sz="2400" dirty="0">
                <a:solidFill>
                  <a:schemeClr val="tx1"/>
                </a:solidFill>
                <a:latin typeface="Arial" panose="020B0604020202020204" pitchFamily="34" charset="0"/>
                <a:cs typeface="Arial" panose="020B0604020202020204" pitchFamily="34" charset="0"/>
              </a:rPr>
              <a:t>To ensure our Nurture students continue to make academic progress we have a unique curriculum that enables our students continue to access the core subjects, as well as having the opportunity to develop their social and emotional skills</a:t>
            </a:r>
            <a:br>
              <a:rPr lang="en-GB" sz="2400" dirty="0">
                <a:latin typeface="Arial" panose="020B0604020202020204" pitchFamily="34" charset="0"/>
                <a:cs typeface="Arial" panose="020B0604020202020204" pitchFamily="34" charset="0"/>
              </a:rPr>
            </a:br>
            <a:br>
              <a:rPr lang="en-GB" sz="2400" dirty="0">
                <a:latin typeface="Arial" panose="020B0604020202020204" pitchFamily="34" charset="0"/>
                <a:cs typeface="Arial" panose="020B0604020202020204" pitchFamily="34" charset="0"/>
              </a:rPr>
            </a:br>
            <a:r>
              <a:rPr lang="en-GB" sz="2400" dirty="0">
                <a:solidFill>
                  <a:schemeClr val="tx1"/>
                </a:solidFill>
                <a:latin typeface="Arial" panose="020B0604020202020204" pitchFamily="34" charset="0"/>
                <a:cs typeface="Arial" panose="020B0604020202020204" pitchFamily="34" charset="0"/>
              </a:rPr>
              <a:t>The lessons within the Nurture environment are taught solely by our Head of Nurture Provision for 60% of the students’ education. This slowly decreases until they reach KS4. The Nurture environment continues to be available to the students. Social times or after a difficult morning; we continue to provide support, care and guidance</a:t>
            </a:r>
            <a:br>
              <a:rPr lang="en-GB" sz="2400" dirty="0">
                <a:solidFill>
                  <a:schemeClr val="tx1"/>
                </a:solidFill>
                <a:latin typeface="Arial" panose="020B0604020202020204" pitchFamily="34" charset="0"/>
                <a:cs typeface="Arial" panose="020B0604020202020204" pitchFamily="34" charset="0"/>
              </a:rPr>
            </a:br>
            <a:br>
              <a:rPr lang="en-US" sz="2400" dirty="0">
                <a:solidFill>
                  <a:schemeClr val="tx1"/>
                </a:solidFill>
                <a:latin typeface="Times New Roman" panose="02020603050405020304" pitchFamily="18" charset="0"/>
                <a:cs typeface="Times New Roman" panose="02020603050405020304" pitchFamily="18" charset="0"/>
              </a:rPr>
            </a:br>
            <a:r>
              <a:rPr lang="en-US" sz="2400" dirty="0">
                <a:solidFill>
                  <a:schemeClr val="tx1"/>
                </a:solidFill>
                <a:latin typeface="Times New Roman" panose="02020603050405020304" pitchFamily="18" charset="0"/>
                <a:cs typeface="Times New Roman" panose="02020603050405020304" pitchFamily="18" charset="0"/>
              </a:rPr>
              <a:t>					</a:t>
            </a:r>
            <a:r>
              <a:rPr lang="en-GB" sz="2400" b="1" u="sng" dirty="0">
                <a:solidFill>
                  <a:schemeClr val="tx1"/>
                </a:solidFill>
                <a:latin typeface="Arial" panose="020B0604020202020204" pitchFamily="34" charset="0"/>
                <a:cs typeface="Arial" panose="020B0604020202020204" pitchFamily="34" charset="0"/>
              </a:rPr>
              <a:t>Once an Eagle, always an Eagle!</a:t>
            </a:r>
          </a:p>
        </p:txBody>
      </p:sp>
      <p:sp>
        <p:nvSpPr>
          <p:cNvPr id="4" name="Title 1"/>
          <p:cNvSpPr txBox="1">
            <a:spLocks/>
          </p:cNvSpPr>
          <p:nvPr/>
        </p:nvSpPr>
        <p:spPr>
          <a:xfrm>
            <a:off x="1365447" y="351572"/>
            <a:ext cx="7969094" cy="743284"/>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90C226"/>
                </a:solidFill>
                <a:effectLst/>
                <a:uLnTx/>
                <a:uFillTx/>
                <a:latin typeface="Arial" panose="020B0604020202020204" pitchFamily="34" charset="0"/>
                <a:ea typeface="+mj-ea"/>
                <a:cs typeface="Arial" panose="020B0604020202020204" pitchFamily="34" charset="0"/>
              </a:rPr>
              <a:t>Pathway to success &amp; our curriculum…</a:t>
            </a:r>
          </a:p>
        </p:txBody>
      </p:sp>
    </p:spTree>
    <p:extLst>
      <p:ext uri="{BB962C8B-B14F-4D97-AF65-F5344CB8AC3E}">
        <p14:creationId xmlns:p14="http://schemas.microsoft.com/office/powerpoint/2010/main" val="2114145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5785" y="1391390"/>
            <a:ext cx="9455443" cy="819473"/>
          </a:xfrm>
        </p:spPr>
        <p:txBody>
          <a:bodyPr/>
          <a:lstStyle/>
          <a:p>
            <a:pPr algn="ctr">
              <a:defRPr/>
            </a:pPr>
            <a:br>
              <a:rPr lang="en-GB" sz="6000" dirty="0">
                <a:latin typeface="Arial" panose="020B0604020202020204" pitchFamily="34" charset="0"/>
                <a:cs typeface="Arial" panose="020B0604020202020204" pitchFamily="34" charset="0"/>
              </a:rPr>
            </a:br>
            <a:r>
              <a:rPr lang="en-GB" sz="4400" b="1" u="sng" dirty="0">
                <a:latin typeface="Arial" panose="020B0604020202020204" pitchFamily="34" charset="0"/>
                <a:cs typeface="Arial" panose="020B0604020202020204" pitchFamily="34" charset="0"/>
              </a:rPr>
              <a:t>Nurture Provision – The Eagles </a:t>
            </a:r>
            <a:endParaRPr lang="en-GB" sz="4800" b="1" u="sng"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rotWithShape="1">
          <a:blip r:embed="rId3"/>
          <a:srcRect l="16808" r="18081"/>
          <a:stretch/>
        </p:blipFill>
        <p:spPr>
          <a:xfrm>
            <a:off x="862435" y="6441"/>
            <a:ext cx="1395046" cy="1421223"/>
          </a:xfrm>
          <a:prstGeom prst="rect">
            <a:avLst/>
          </a:prstGeom>
        </p:spPr>
      </p:pic>
      <p:sp>
        <p:nvSpPr>
          <p:cNvPr id="11" name="TextBox 10"/>
          <p:cNvSpPr txBox="1"/>
          <p:nvPr/>
        </p:nvSpPr>
        <p:spPr>
          <a:xfrm>
            <a:off x="-410484" y="4837204"/>
            <a:ext cx="11293472" cy="126188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Danny Sweatman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Lead Practitioner for Inclusion and Safeguarding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Head of @AHS_Nurture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aylshamhigh</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29" name="Picture 5" descr="Image result for aylsham cluster tru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1647" y="279340"/>
            <a:ext cx="1733550" cy="857251"/>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1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70846" y="2300709"/>
            <a:ext cx="2838782" cy="2129086"/>
          </a:xfrm>
          <a:prstGeom prst="rect">
            <a:avLst/>
          </a:prstGeom>
        </p:spPr>
      </p:pic>
      <p:pic>
        <p:nvPicPr>
          <p:cNvPr id="14" name="Picture 1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744115" y="2345632"/>
            <a:ext cx="2838782" cy="2129086"/>
          </a:xfrm>
          <a:prstGeom prst="rect">
            <a:avLst/>
          </a:prstGeom>
        </p:spPr>
      </p:pic>
      <p:pic>
        <p:nvPicPr>
          <p:cNvPr id="15" name="Picture 14"/>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717384" y="2300709"/>
            <a:ext cx="2838782" cy="2129086"/>
          </a:xfrm>
          <a:prstGeom prst="rect">
            <a:avLst/>
          </a:prstGeom>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39676" y="110914"/>
            <a:ext cx="1393153" cy="1221891"/>
          </a:xfrm>
          <a:prstGeom prst="rect">
            <a:avLst/>
          </a:prstGeom>
        </p:spPr>
      </p:pic>
      <p:sp>
        <p:nvSpPr>
          <p:cNvPr id="10" name="TextBox 9"/>
          <p:cNvSpPr txBox="1"/>
          <p:nvPr/>
        </p:nvSpPr>
        <p:spPr>
          <a:xfrm>
            <a:off x="-940186" y="6153798"/>
            <a:ext cx="11293472"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90C226">
                    <a:lumMod val="75000"/>
                  </a:srgbClr>
                </a:solidFill>
                <a:effectLst/>
                <a:uLnTx/>
                <a:uFillTx/>
                <a:latin typeface="Arial" panose="020B0604020202020204" pitchFamily="34" charset="0"/>
                <a:ea typeface="+mn-ea"/>
                <a:cs typeface="Arial" panose="020B0604020202020204" pitchFamily="34" charset="0"/>
              </a:rPr>
              <a:t>dsweatman@aylshamhigh.norfolk.sch.uk</a:t>
            </a:r>
          </a:p>
        </p:txBody>
      </p:sp>
    </p:spTree>
    <p:extLst>
      <p:ext uri="{BB962C8B-B14F-4D97-AF65-F5344CB8AC3E}">
        <p14:creationId xmlns:p14="http://schemas.microsoft.com/office/powerpoint/2010/main" val="4020284741"/>
      </p:ext>
    </p:extLst>
  </p:cSld>
  <p:clrMapOvr>
    <a:masterClrMapping/>
  </p:clrMapOvr>
  <mc:AlternateContent xmlns:mc="http://schemas.openxmlformats.org/markup-compatibility/2006" xmlns:p14="http://schemas.microsoft.com/office/powerpoint/2010/main">
    <mc:Choice Requires="p14">
      <p:transition p14:dur="10">
        <p:cut/>
      </p:transition>
    </mc:Choice>
    <mc:Fallback xmlns:mv="urn:schemas-microsoft-com:mac:vml"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EC181-3E0C-463E-88E8-0F59FD495F80}"/>
              </a:ext>
            </a:extLst>
          </p:cNvPr>
          <p:cNvSpPr>
            <a:spLocks noGrp="1"/>
          </p:cNvSpPr>
          <p:nvPr>
            <p:ph type="title"/>
          </p:nvPr>
        </p:nvSpPr>
        <p:spPr/>
        <p:txBody>
          <a:bodyPr/>
          <a:lstStyle/>
          <a:p>
            <a:r>
              <a:rPr lang="en-GB" dirty="0"/>
              <a:t>Break – Breakout rooms</a:t>
            </a:r>
          </a:p>
        </p:txBody>
      </p:sp>
      <p:sp>
        <p:nvSpPr>
          <p:cNvPr id="3" name="Content Placeholder 2">
            <a:extLst>
              <a:ext uri="{FF2B5EF4-FFF2-40B4-BE49-F238E27FC236}">
                <a16:creationId xmlns:a16="http://schemas.microsoft.com/office/drawing/2014/main" id="{89C13D9F-6C01-4751-A15F-578C32CB7E3E}"/>
              </a:ext>
            </a:extLst>
          </p:cNvPr>
          <p:cNvSpPr>
            <a:spLocks noGrp="1"/>
          </p:cNvSpPr>
          <p:nvPr>
            <p:ph idx="1"/>
          </p:nvPr>
        </p:nvSpPr>
        <p:spPr/>
        <p:txBody>
          <a:bodyPr/>
          <a:lstStyle/>
          <a:p>
            <a:r>
              <a:rPr lang="en-GB" b="1" dirty="0">
                <a:ea typeface="Calibri" panose="020F0502020204030204" pitchFamily="34" charset="0"/>
                <a:cs typeface="Times New Roman" panose="02020603050405020304" pitchFamily="18" charset="0"/>
              </a:rPr>
              <a:t>D</a:t>
            </a:r>
            <a:r>
              <a:rPr lang="en-GB" sz="2800" b="1" dirty="0">
                <a:effectLst/>
                <a:ea typeface="Calibri" panose="020F0502020204030204" pitchFamily="34" charset="0"/>
                <a:cs typeface="Times New Roman" panose="02020603050405020304" pitchFamily="18" charset="0"/>
              </a:rPr>
              <a:t>iscussion of Boxall application.		</a:t>
            </a:r>
          </a:p>
          <a:p>
            <a:r>
              <a:rPr lang="en-GB" sz="2800" b="1" dirty="0">
                <a:effectLst/>
                <a:ea typeface="Calibri" panose="020F0502020204030204" pitchFamily="34" charset="0"/>
                <a:cs typeface="Times New Roman" panose="02020603050405020304" pitchFamily="18" charset="0"/>
              </a:rPr>
              <a:t>Family Friends.</a:t>
            </a:r>
          </a:p>
          <a:p>
            <a:r>
              <a:rPr lang="en-GB" b="1" dirty="0"/>
              <a:t>Autism/ADHD/SEMH – complex needs</a:t>
            </a:r>
          </a:p>
        </p:txBody>
      </p:sp>
      <p:pic>
        <p:nvPicPr>
          <p:cNvPr id="4" name="Picture 3">
            <a:extLst>
              <a:ext uri="{FF2B5EF4-FFF2-40B4-BE49-F238E27FC236}">
                <a16:creationId xmlns:a16="http://schemas.microsoft.com/office/drawing/2014/main" id="{A8FE0B3B-E54A-41F9-A664-DF57714658EE}"/>
              </a:ext>
            </a:extLst>
          </p:cNvPr>
          <p:cNvPicPr>
            <a:picLocks noChangeAspect="1"/>
          </p:cNvPicPr>
          <p:nvPr/>
        </p:nvPicPr>
        <p:blipFill>
          <a:blip r:embed="rId3"/>
          <a:stretch>
            <a:fillRect/>
          </a:stretch>
        </p:blipFill>
        <p:spPr>
          <a:xfrm>
            <a:off x="448621" y="3757523"/>
            <a:ext cx="4951639" cy="2630558"/>
          </a:xfrm>
          <a:prstGeom prst="rect">
            <a:avLst/>
          </a:prstGeom>
        </p:spPr>
      </p:pic>
      <p:grpSp>
        <p:nvGrpSpPr>
          <p:cNvPr id="5" name="Group 4">
            <a:extLst>
              <a:ext uri="{FF2B5EF4-FFF2-40B4-BE49-F238E27FC236}">
                <a16:creationId xmlns:a16="http://schemas.microsoft.com/office/drawing/2014/main" id="{43938C08-D74E-4FE5-A927-70C336DF5C42}"/>
              </a:ext>
            </a:extLst>
          </p:cNvPr>
          <p:cNvGrpSpPr>
            <a:grpSpLocks/>
          </p:cNvGrpSpPr>
          <p:nvPr/>
        </p:nvGrpSpPr>
        <p:grpSpPr bwMode="auto">
          <a:xfrm>
            <a:off x="5811520" y="5612479"/>
            <a:ext cx="5931859" cy="912735"/>
            <a:chOff x="900" y="484"/>
            <a:chExt cx="10073" cy="1644"/>
          </a:xfrm>
        </p:grpSpPr>
        <p:pic>
          <p:nvPicPr>
            <p:cNvPr id="6" name="Picture 5" descr="AfC_CMYK-Forwhitebackground_grey_1000px">
              <a:extLst>
                <a:ext uri="{FF2B5EF4-FFF2-40B4-BE49-F238E27FC236}">
                  <a16:creationId xmlns:a16="http://schemas.microsoft.com/office/drawing/2014/main" id="{19A0AA44-C998-4B64-9A2B-FE372CDB25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 y="868"/>
              <a:ext cx="2993" cy="766"/>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2">
              <a:extLst>
                <a:ext uri="{FF2B5EF4-FFF2-40B4-BE49-F238E27FC236}">
                  <a16:creationId xmlns:a16="http://schemas.microsoft.com/office/drawing/2014/main" id="{E8F3526E-65C3-44AC-977E-58569E9B8B2D}"/>
                </a:ext>
              </a:extLst>
            </p:cNvPr>
            <p:cNvSpPr txBox="1">
              <a:spLocks noChangeArrowheads="1"/>
            </p:cNvSpPr>
            <p:nvPr/>
          </p:nvSpPr>
          <p:spPr bwMode="auto">
            <a:xfrm>
              <a:off x="900" y="1634"/>
              <a:ext cx="8369" cy="4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100">
                  <a:effectLst/>
                  <a:latin typeface="Calibri" panose="020F0502020204030204" pitchFamily="34" charset="0"/>
                  <a:ea typeface="Calibri" panose="020F0502020204030204" pitchFamily="34" charset="0"/>
                  <a:cs typeface="Times New Roman" panose="02020603050405020304" pitchFamily="18" charset="0"/>
                </a:rPr>
                <a:t>Providing Children’s Services for the Royal Borough of Windsor and Maidenhead</a:t>
              </a:r>
            </a:p>
          </p:txBody>
        </p:sp>
        <p:pic>
          <p:nvPicPr>
            <p:cNvPr id="8" name="image8.png" descr="RBWM 2017 purple">
              <a:extLst>
                <a:ext uri="{FF2B5EF4-FFF2-40B4-BE49-F238E27FC236}">
                  <a16:creationId xmlns:a16="http://schemas.microsoft.com/office/drawing/2014/main" id="{F2DEB9DD-3DA4-4AA1-BCEC-BC58C8A9643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38" y="484"/>
              <a:ext cx="1435" cy="15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53012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FB1C20E-A2EE-422B-8D7A-E0A7433DC31F}"/>
              </a:ext>
            </a:extLst>
          </p:cNvPr>
          <p:cNvPicPr>
            <a:picLocks noChangeAspect="1"/>
          </p:cNvPicPr>
          <p:nvPr/>
        </p:nvPicPr>
        <p:blipFill>
          <a:blip r:embed="rId3"/>
          <a:stretch>
            <a:fillRect/>
          </a:stretch>
        </p:blipFill>
        <p:spPr>
          <a:xfrm>
            <a:off x="71720" y="614363"/>
            <a:ext cx="2857219" cy="5396968"/>
          </a:xfrm>
          <a:prstGeom prst="rect">
            <a:avLst/>
          </a:prstGeom>
        </p:spPr>
      </p:pic>
      <p:sp>
        <p:nvSpPr>
          <p:cNvPr id="9" name="TextBox 8">
            <a:extLst>
              <a:ext uri="{FF2B5EF4-FFF2-40B4-BE49-F238E27FC236}">
                <a16:creationId xmlns:a16="http://schemas.microsoft.com/office/drawing/2014/main" id="{BE22907C-EA52-4485-BB7C-3BACA2A1EB23}"/>
              </a:ext>
            </a:extLst>
          </p:cNvPr>
          <p:cNvSpPr txBox="1"/>
          <p:nvPr/>
        </p:nvSpPr>
        <p:spPr>
          <a:xfrm>
            <a:off x="461963" y="2381250"/>
            <a:ext cx="2328862" cy="830997"/>
          </a:xfrm>
          <a:prstGeom prst="rect">
            <a:avLst/>
          </a:prstGeom>
          <a:noFill/>
        </p:spPr>
        <p:txBody>
          <a:bodyPr wrap="square" rtlCol="0">
            <a:spAutoFit/>
          </a:bodyPr>
          <a:lstStyle/>
          <a:p>
            <a:r>
              <a:rPr lang="en-GB" sz="4800" dirty="0"/>
              <a:t>Agenda</a:t>
            </a:r>
          </a:p>
        </p:txBody>
      </p:sp>
      <p:sp>
        <p:nvSpPr>
          <p:cNvPr id="11" name="TextBox 10">
            <a:extLst>
              <a:ext uri="{FF2B5EF4-FFF2-40B4-BE49-F238E27FC236}">
                <a16:creationId xmlns:a16="http://schemas.microsoft.com/office/drawing/2014/main" id="{32A3EEE5-CE5C-4224-A073-7B4E92670319}"/>
              </a:ext>
            </a:extLst>
          </p:cNvPr>
          <p:cNvSpPr txBox="1"/>
          <p:nvPr/>
        </p:nvSpPr>
        <p:spPr>
          <a:xfrm>
            <a:off x="3019425" y="1002119"/>
            <a:ext cx="7853363" cy="4154984"/>
          </a:xfrm>
          <a:prstGeom prst="rect">
            <a:avLst/>
          </a:prstGeom>
          <a:noFill/>
        </p:spPr>
        <p:txBody>
          <a:bodyPr wrap="square">
            <a:spAutoFit/>
          </a:bodyPr>
          <a:lstStyle/>
          <a:p>
            <a:endParaRPr lang="en-GB" sz="2400" dirty="0">
              <a:effectLst/>
              <a:ea typeface="Tahoma" panose="020B0604030504040204" pitchFamily="34" charset="0"/>
              <a:cs typeface="Tahoma" panose="020B0604030504040204" pitchFamily="34" charset="0"/>
            </a:endParaRPr>
          </a:p>
          <a:p>
            <a:r>
              <a:rPr lang="en-GB" sz="2400" dirty="0">
                <a:effectLst/>
                <a:ea typeface="Tahoma" panose="020B0604030504040204" pitchFamily="34" charset="0"/>
                <a:cs typeface="Tahoma" panose="020B0604030504040204" pitchFamily="34" charset="0"/>
              </a:rPr>
              <a:t>3.30 	Welcome and outline of SEMH Network Meeting</a:t>
            </a:r>
          </a:p>
          <a:p>
            <a:r>
              <a:rPr lang="en-GB" sz="2400" dirty="0">
                <a:effectLst/>
                <a:ea typeface="Tahoma" panose="020B0604030504040204" pitchFamily="34" charset="0"/>
                <a:cs typeface="Tahoma" panose="020B0604030504040204" pitchFamily="34" charset="0"/>
              </a:rPr>
              <a:t>3.35	Introductions and Updates – dysregulation feedback</a:t>
            </a:r>
          </a:p>
          <a:p>
            <a:r>
              <a:rPr lang="en-GB" sz="2400" dirty="0">
                <a:effectLst/>
                <a:ea typeface="Tahoma" panose="020B0604030504040204" pitchFamily="34" charset="0"/>
                <a:cs typeface="Tahoma" panose="020B0604030504040204" pitchFamily="34" charset="0"/>
              </a:rPr>
              <a:t>3.40	Tracy Muschamp Family Friends</a:t>
            </a:r>
          </a:p>
          <a:p>
            <a:r>
              <a:rPr lang="en-GB" sz="2400" dirty="0">
                <a:effectLst/>
                <a:ea typeface="Tahoma" panose="020B0604030504040204" pitchFamily="34" charset="0"/>
                <a:cs typeface="Tahoma" panose="020B0604030504040204" pitchFamily="34" charset="0"/>
              </a:rPr>
              <a:t>3.50	Danny </a:t>
            </a:r>
            <a:r>
              <a:rPr lang="en-GB" sz="2400" dirty="0" err="1">
                <a:effectLst/>
                <a:ea typeface="Tahoma" panose="020B0604030504040204" pitchFamily="34" charset="0"/>
                <a:cs typeface="Tahoma" panose="020B0604030504040204" pitchFamily="34" charset="0"/>
              </a:rPr>
              <a:t>Sweatman</a:t>
            </a:r>
            <a:r>
              <a:rPr lang="en-GB" sz="2400" dirty="0">
                <a:effectLst/>
                <a:ea typeface="Tahoma" panose="020B0604030504040204" pitchFamily="34" charset="0"/>
                <a:cs typeface="Tahoma" panose="020B0604030504040204" pitchFamily="34" charset="0"/>
              </a:rPr>
              <a:t> Lead Practitioner for Inclusion 	and Safeguarding Aylsham High – Norfolk</a:t>
            </a:r>
          </a:p>
          <a:p>
            <a:pPr>
              <a:tabLst>
                <a:tab pos="457200" algn="l"/>
                <a:tab pos="914400" algn="l"/>
                <a:tab pos="1371600" algn="l"/>
                <a:tab pos="5086350" algn="l"/>
              </a:tabLst>
            </a:pPr>
            <a:r>
              <a:rPr lang="en-GB" sz="2400" dirty="0">
                <a:effectLst/>
                <a:ea typeface="Tahoma" panose="020B0604030504040204" pitchFamily="34" charset="0"/>
                <a:cs typeface="Tahoma" panose="020B0604030504040204" pitchFamily="34" charset="0"/>
              </a:rPr>
              <a:t>4.15	</a:t>
            </a:r>
            <a:r>
              <a:rPr lang="en-GB" sz="2400" b="1" dirty="0">
                <a:effectLst/>
                <a:ea typeface="Tahoma" panose="020B0604030504040204" pitchFamily="34" charset="0"/>
                <a:cs typeface="Tahoma" panose="020B0604030504040204" pitchFamily="34" charset="0"/>
              </a:rPr>
              <a:t>Networking Break – Q&amp;A</a:t>
            </a:r>
            <a:endParaRPr lang="en-GB" sz="2400" dirty="0">
              <a:effectLst/>
              <a:ea typeface="Tahoma" panose="020B0604030504040204" pitchFamily="34" charset="0"/>
              <a:cs typeface="Tahoma" panose="020B0604030504040204" pitchFamily="34" charset="0"/>
            </a:endParaRPr>
          </a:p>
          <a:p>
            <a:r>
              <a:rPr lang="en-GB" sz="2400" dirty="0">
                <a:effectLst/>
                <a:ea typeface="Tahoma" panose="020B0604030504040204" pitchFamily="34" charset="0"/>
                <a:cs typeface="Tahoma" panose="020B0604030504040204" pitchFamily="34" charset="0"/>
              </a:rPr>
              <a:t>4.30	</a:t>
            </a:r>
            <a:r>
              <a:rPr lang="en-GB" sz="2400" dirty="0" err="1">
                <a:effectLst/>
                <a:ea typeface="Tahoma" panose="020B0604030504040204" pitchFamily="34" charset="0"/>
                <a:cs typeface="Tahoma" panose="020B0604030504040204" pitchFamily="34" charset="0"/>
              </a:rPr>
              <a:t>Mamta</a:t>
            </a:r>
            <a:r>
              <a:rPr lang="en-GB" sz="2400" dirty="0">
                <a:effectLst/>
                <a:ea typeface="Tahoma" panose="020B0604030504040204" pitchFamily="34" charset="0"/>
                <a:cs typeface="Tahoma" panose="020B0604030504040204" pitchFamily="34" charset="0"/>
              </a:rPr>
              <a:t> Martin GEMS</a:t>
            </a:r>
          </a:p>
          <a:p>
            <a:r>
              <a:rPr lang="en-GB" sz="2400" dirty="0">
                <a:effectLst/>
                <a:ea typeface="Tahoma" panose="020B0604030504040204" pitchFamily="34" charset="0"/>
                <a:cs typeface="Tahoma" panose="020B0604030504040204" pitchFamily="34" charset="0"/>
              </a:rPr>
              <a:t>4.45	Rebecca Askew updates</a:t>
            </a:r>
          </a:p>
          <a:p>
            <a:r>
              <a:rPr lang="en-GB" sz="2400" dirty="0">
                <a:effectLst/>
                <a:ea typeface="Tahoma" panose="020B0604030504040204" pitchFamily="34" charset="0"/>
                <a:cs typeface="Tahoma" panose="020B0604030504040204" pitchFamily="34" charset="0"/>
              </a:rPr>
              <a:t>4.50	Feedback and Agenda items	</a:t>
            </a:r>
          </a:p>
          <a:p>
            <a:r>
              <a:rPr lang="en-GB" sz="2400" dirty="0">
                <a:effectLst/>
                <a:ea typeface="Tahoma" panose="020B0604030504040204" pitchFamily="34" charset="0"/>
                <a:cs typeface="Tahoma" panose="020B0604030504040204" pitchFamily="34" charset="0"/>
              </a:rPr>
              <a:t>5.00 	Close</a:t>
            </a:r>
          </a:p>
        </p:txBody>
      </p:sp>
      <p:grpSp>
        <p:nvGrpSpPr>
          <p:cNvPr id="5" name="Group 4">
            <a:extLst>
              <a:ext uri="{FF2B5EF4-FFF2-40B4-BE49-F238E27FC236}">
                <a16:creationId xmlns:a16="http://schemas.microsoft.com/office/drawing/2014/main" id="{74BF809E-A47B-4D2E-9E62-32127E241085}"/>
              </a:ext>
            </a:extLst>
          </p:cNvPr>
          <p:cNvGrpSpPr>
            <a:grpSpLocks/>
          </p:cNvGrpSpPr>
          <p:nvPr/>
        </p:nvGrpSpPr>
        <p:grpSpPr bwMode="auto">
          <a:xfrm>
            <a:off x="5811520" y="5612479"/>
            <a:ext cx="5931859" cy="912735"/>
            <a:chOff x="900" y="484"/>
            <a:chExt cx="10073" cy="1644"/>
          </a:xfrm>
        </p:grpSpPr>
        <p:pic>
          <p:nvPicPr>
            <p:cNvPr id="6" name="Picture 5" descr="AfC_CMYK-Forwhitebackground_grey_1000px">
              <a:extLst>
                <a:ext uri="{FF2B5EF4-FFF2-40B4-BE49-F238E27FC236}">
                  <a16:creationId xmlns:a16="http://schemas.microsoft.com/office/drawing/2014/main" id="{955F00B5-6D29-4BDB-8D70-DD9F2C7F254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 y="868"/>
              <a:ext cx="2993" cy="766"/>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2">
              <a:extLst>
                <a:ext uri="{FF2B5EF4-FFF2-40B4-BE49-F238E27FC236}">
                  <a16:creationId xmlns:a16="http://schemas.microsoft.com/office/drawing/2014/main" id="{235E11D7-55BE-498F-A102-62DE11122459}"/>
                </a:ext>
              </a:extLst>
            </p:cNvPr>
            <p:cNvSpPr txBox="1">
              <a:spLocks noChangeArrowheads="1"/>
            </p:cNvSpPr>
            <p:nvPr/>
          </p:nvSpPr>
          <p:spPr bwMode="auto">
            <a:xfrm>
              <a:off x="900" y="1634"/>
              <a:ext cx="8369" cy="4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100">
                  <a:effectLst/>
                  <a:latin typeface="Calibri" panose="020F0502020204030204" pitchFamily="34" charset="0"/>
                  <a:ea typeface="Calibri" panose="020F0502020204030204" pitchFamily="34" charset="0"/>
                  <a:cs typeface="Times New Roman" panose="02020603050405020304" pitchFamily="18" charset="0"/>
                </a:rPr>
                <a:t>Providing Children’s Services for the Royal Borough of Windsor and Maidenhead</a:t>
              </a:r>
            </a:p>
          </p:txBody>
        </p:sp>
        <p:pic>
          <p:nvPicPr>
            <p:cNvPr id="10" name="image8.png" descr="RBWM 2017 purple">
              <a:extLst>
                <a:ext uri="{FF2B5EF4-FFF2-40B4-BE49-F238E27FC236}">
                  <a16:creationId xmlns:a16="http://schemas.microsoft.com/office/drawing/2014/main" id="{B18288B1-A4D2-4F97-94BF-0CE36FE52BB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38" y="484"/>
              <a:ext cx="1435" cy="15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49900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718AD-017D-45B7-94EE-95D6DB134EB3}"/>
              </a:ext>
            </a:extLst>
          </p:cNvPr>
          <p:cNvSpPr>
            <a:spLocks noGrp="1"/>
          </p:cNvSpPr>
          <p:nvPr>
            <p:ph type="title"/>
          </p:nvPr>
        </p:nvSpPr>
        <p:spPr>
          <a:xfrm>
            <a:off x="838200" y="365126"/>
            <a:ext cx="4133850" cy="1049338"/>
          </a:xfrm>
        </p:spPr>
        <p:txBody>
          <a:bodyPr/>
          <a:lstStyle/>
          <a:p>
            <a:r>
              <a:rPr lang="en-GB" sz="4400" b="1" dirty="0">
                <a:effectLst/>
                <a:ea typeface="Calibri" panose="020F0502020204030204" pitchFamily="34" charset="0"/>
                <a:cs typeface="Times New Roman" panose="02020603050405020304" pitchFamily="18" charset="0"/>
              </a:rPr>
              <a:t>Welcome Back</a:t>
            </a:r>
            <a:endParaRPr lang="en-GB" dirty="0"/>
          </a:p>
        </p:txBody>
      </p:sp>
      <p:grpSp>
        <p:nvGrpSpPr>
          <p:cNvPr id="5" name="Group 4">
            <a:extLst>
              <a:ext uri="{FF2B5EF4-FFF2-40B4-BE49-F238E27FC236}">
                <a16:creationId xmlns:a16="http://schemas.microsoft.com/office/drawing/2014/main" id="{B615A7CC-A8BC-4A83-87E7-ABB520C6D1FF}"/>
              </a:ext>
            </a:extLst>
          </p:cNvPr>
          <p:cNvGrpSpPr>
            <a:grpSpLocks/>
          </p:cNvGrpSpPr>
          <p:nvPr/>
        </p:nvGrpSpPr>
        <p:grpSpPr bwMode="auto">
          <a:xfrm>
            <a:off x="5811520" y="5612479"/>
            <a:ext cx="5931859" cy="912735"/>
            <a:chOff x="900" y="484"/>
            <a:chExt cx="10073" cy="1644"/>
          </a:xfrm>
        </p:grpSpPr>
        <p:pic>
          <p:nvPicPr>
            <p:cNvPr id="6" name="Picture 5" descr="AfC_CMYK-Forwhitebackground_grey_1000px">
              <a:extLst>
                <a:ext uri="{FF2B5EF4-FFF2-40B4-BE49-F238E27FC236}">
                  <a16:creationId xmlns:a16="http://schemas.microsoft.com/office/drawing/2014/main" id="{802A4BD1-748E-4BFA-BCF1-6EC2B9262D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 y="868"/>
              <a:ext cx="2993" cy="766"/>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2">
              <a:extLst>
                <a:ext uri="{FF2B5EF4-FFF2-40B4-BE49-F238E27FC236}">
                  <a16:creationId xmlns:a16="http://schemas.microsoft.com/office/drawing/2014/main" id="{8C6B53A1-16F8-4B1F-A83E-D730969FB540}"/>
                </a:ext>
              </a:extLst>
            </p:cNvPr>
            <p:cNvSpPr txBox="1">
              <a:spLocks noChangeArrowheads="1"/>
            </p:cNvSpPr>
            <p:nvPr/>
          </p:nvSpPr>
          <p:spPr bwMode="auto">
            <a:xfrm>
              <a:off x="900" y="1634"/>
              <a:ext cx="8369" cy="4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100">
                  <a:effectLst/>
                  <a:latin typeface="Calibri" panose="020F0502020204030204" pitchFamily="34" charset="0"/>
                  <a:ea typeface="Calibri" panose="020F0502020204030204" pitchFamily="34" charset="0"/>
                  <a:cs typeface="Times New Roman" panose="02020603050405020304" pitchFamily="18" charset="0"/>
                </a:rPr>
                <a:t>Providing Children’s Services for the Royal Borough of Windsor and Maidenhead</a:t>
              </a:r>
            </a:p>
          </p:txBody>
        </p:sp>
        <p:pic>
          <p:nvPicPr>
            <p:cNvPr id="8" name="image8.png" descr="RBWM 2017 purple">
              <a:extLst>
                <a:ext uri="{FF2B5EF4-FFF2-40B4-BE49-F238E27FC236}">
                  <a16:creationId xmlns:a16="http://schemas.microsoft.com/office/drawing/2014/main" id="{8146939A-F3CE-4737-B833-773AFF95C04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38" y="484"/>
              <a:ext cx="1435" cy="15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70255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GEMS</a:t>
            </a:r>
          </a:p>
        </p:txBody>
      </p:sp>
      <p:sp>
        <p:nvSpPr>
          <p:cNvPr id="3" name="Subtitle 2"/>
          <p:cNvSpPr>
            <a:spLocks noGrp="1"/>
          </p:cNvSpPr>
          <p:nvPr>
            <p:ph type="subTitle" idx="1"/>
          </p:nvPr>
        </p:nvSpPr>
        <p:spPr/>
        <p:txBody>
          <a:bodyPr/>
          <a:lstStyle/>
          <a:p>
            <a:r>
              <a:rPr lang="en-GB" dirty="0" err="1"/>
              <a:t>Mamta</a:t>
            </a:r>
            <a:r>
              <a:rPr lang="en-GB" dirty="0"/>
              <a:t> Martin</a:t>
            </a:r>
          </a:p>
        </p:txBody>
      </p:sp>
    </p:spTree>
    <p:extLst>
      <p:ext uri="{BB962C8B-B14F-4D97-AF65-F5344CB8AC3E}">
        <p14:creationId xmlns:p14="http://schemas.microsoft.com/office/powerpoint/2010/main" val="2160539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3B82FB88-C910-4EB1-98EB-90313D8D64A0}"/>
              </a:ext>
            </a:extLst>
          </p:cNvPr>
          <p:cNvSpPr txBox="1"/>
          <p:nvPr/>
        </p:nvSpPr>
        <p:spPr>
          <a:xfrm>
            <a:off x="965202" y="702129"/>
            <a:ext cx="4048344" cy="5644079"/>
          </a:xfrm>
          <a:prstGeom prst="rect">
            <a:avLst/>
          </a:prstGeom>
        </p:spPr>
        <p:txBody>
          <a:bodyPr vert="horz" lIns="91440" tIns="45720" rIns="91440" bIns="45720" rtlCol="0">
            <a:no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Logo, company name&#10;&#10;Description automatically generated">
            <a:extLst>
              <a:ext uri="{FF2B5EF4-FFF2-40B4-BE49-F238E27FC236}">
                <a16:creationId xmlns:a16="http://schemas.microsoft.com/office/drawing/2014/main" id="{005135AD-241B-4376-B628-21EDAA51DD15}"/>
              </a:ext>
            </a:extLst>
          </p:cNvPr>
          <p:cNvPicPr>
            <a:picLocks noChangeAspect="1"/>
          </p:cNvPicPr>
          <p:nvPr/>
        </p:nvPicPr>
        <p:blipFill>
          <a:blip r:embed="rId2"/>
          <a:stretch>
            <a:fillRect/>
          </a:stretch>
        </p:blipFill>
        <p:spPr>
          <a:xfrm>
            <a:off x="7535330" y="2917847"/>
            <a:ext cx="3217333" cy="1592579"/>
          </a:xfrm>
          <a:prstGeom prst="rect">
            <a:avLst/>
          </a:prstGeom>
        </p:spPr>
      </p:pic>
      <p:sp>
        <p:nvSpPr>
          <p:cNvPr id="5" name="TextBox 4">
            <a:extLst>
              <a:ext uri="{FF2B5EF4-FFF2-40B4-BE49-F238E27FC236}">
                <a16:creationId xmlns:a16="http://schemas.microsoft.com/office/drawing/2014/main" id="{69A7E025-61AB-7775-D735-7384C7D0FC54}"/>
              </a:ext>
            </a:extLst>
          </p:cNvPr>
          <p:cNvSpPr txBox="1"/>
          <p:nvPr/>
        </p:nvSpPr>
        <p:spPr>
          <a:xfrm>
            <a:off x="732375" y="1174393"/>
            <a:ext cx="4513997"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GEMS offers information, support &amp; signposting to parents &amp; carers of children with, or likely to have autism &amp;/or ADHD within East Berkshire.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On offer are, workshops &amp; courses for parents &amp; carers, and social activities for children aged 5 years and above.</a:t>
            </a:r>
          </a:p>
        </p:txBody>
      </p:sp>
    </p:spTree>
    <p:extLst>
      <p:ext uri="{BB962C8B-B14F-4D97-AF65-F5344CB8AC3E}">
        <p14:creationId xmlns:p14="http://schemas.microsoft.com/office/powerpoint/2010/main" val="1034453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2">
            <a:extLst>
              <a:ext uri="{FF2B5EF4-FFF2-40B4-BE49-F238E27FC236}">
                <a16:creationId xmlns:a16="http://schemas.microsoft.com/office/drawing/2014/main" id="{D6FD3B99-32DA-4048-B3C2-EC01E6D0F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Freeform: Shape 74">
            <a:extLst>
              <a:ext uri="{FF2B5EF4-FFF2-40B4-BE49-F238E27FC236}">
                <a16:creationId xmlns:a16="http://schemas.microsoft.com/office/drawing/2014/main" id="{8C74482E-2E7A-40CD-99C9-7892C8AF9E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415165" cy="6858000"/>
          </a:xfrm>
          <a:custGeom>
            <a:avLst/>
            <a:gdLst>
              <a:gd name="connsiteX0" fmla="*/ 0 w 9415165"/>
              <a:gd name="connsiteY0" fmla="*/ 5940102 h 6858000"/>
              <a:gd name="connsiteX1" fmla="*/ 201903 w 9415165"/>
              <a:gd name="connsiteY1" fmla="*/ 5940608 h 6858000"/>
              <a:gd name="connsiteX2" fmla="*/ 1461907 w 9415165"/>
              <a:gd name="connsiteY2" fmla="*/ 5943766 h 6858000"/>
              <a:gd name="connsiteX3" fmla="*/ 1951874 w 9415165"/>
              <a:gd name="connsiteY3" fmla="*/ 6220822 h 6858000"/>
              <a:gd name="connsiteX4" fmla="*/ 2282833 w 9415165"/>
              <a:gd name="connsiteY4" fmla="*/ 6794059 h 6858000"/>
              <a:gd name="connsiteX5" fmla="*/ 2319750 w 9415165"/>
              <a:gd name="connsiteY5" fmla="*/ 6858000 h 6858000"/>
              <a:gd name="connsiteX6" fmla="*/ 0 w 9415165"/>
              <a:gd name="connsiteY6" fmla="*/ 6858000 h 6858000"/>
              <a:gd name="connsiteX7" fmla="*/ 751947 w 9415165"/>
              <a:gd name="connsiteY7" fmla="*/ 3830686 h 6858000"/>
              <a:gd name="connsiteX8" fmla="*/ 1719258 w 9415165"/>
              <a:gd name="connsiteY8" fmla="*/ 3833112 h 6858000"/>
              <a:gd name="connsiteX9" fmla="*/ 1869462 w 9415165"/>
              <a:gd name="connsiteY9" fmla="*/ 3918046 h 6858000"/>
              <a:gd name="connsiteX10" fmla="*/ 2354170 w 9415165"/>
              <a:gd name="connsiteY10" fmla="*/ 4757586 h 6858000"/>
              <a:gd name="connsiteX11" fmla="*/ 2353672 w 9415165"/>
              <a:gd name="connsiteY11" fmla="*/ 4931947 h 6858000"/>
              <a:gd name="connsiteX12" fmla="*/ 1871068 w 9415165"/>
              <a:gd name="connsiteY12" fmla="*/ 5769061 h 6858000"/>
              <a:gd name="connsiteX13" fmla="*/ 1722931 w 9415165"/>
              <a:gd name="connsiteY13" fmla="*/ 5854589 h 6858000"/>
              <a:gd name="connsiteX14" fmla="*/ 756668 w 9415165"/>
              <a:gd name="connsiteY14" fmla="*/ 5853977 h 6858000"/>
              <a:gd name="connsiteX15" fmla="*/ 605416 w 9415165"/>
              <a:gd name="connsiteY15" fmla="*/ 5767228 h 6858000"/>
              <a:gd name="connsiteX16" fmla="*/ 120708 w 9415165"/>
              <a:gd name="connsiteY16" fmla="*/ 4927690 h 6858000"/>
              <a:gd name="connsiteX17" fmla="*/ 122255 w 9415165"/>
              <a:gd name="connsiteY17" fmla="*/ 4755141 h 6858000"/>
              <a:gd name="connsiteX18" fmla="*/ 603810 w 9415165"/>
              <a:gd name="connsiteY18" fmla="*/ 3916214 h 6858000"/>
              <a:gd name="connsiteX19" fmla="*/ 751947 w 9415165"/>
              <a:gd name="connsiteY19" fmla="*/ 3830686 h 6858000"/>
              <a:gd name="connsiteX20" fmla="*/ 2140871 w 9415165"/>
              <a:gd name="connsiteY20" fmla="*/ 3416093 h 6858000"/>
              <a:gd name="connsiteX21" fmla="*/ 2485012 w 9415165"/>
              <a:gd name="connsiteY21" fmla="*/ 3416957 h 6858000"/>
              <a:gd name="connsiteX22" fmla="*/ 2538451 w 9415165"/>
              <a:gd name="connsiteY22" fmla="*/ 3447174 h 6858000"/>
              <a:gd name="connsiteX23" fmla="*/ 2710898 w 9415165"/>
              <a:gd name="connsiteY23" fmla="*/ 3745860 h 6858000"/>
              <a:gd name="connsiteX24" fmla="*/ 2710720 w 9415165"/>
              <a:gd name="connsiteY24" fmla="*/ 3807893 h 6858000"/>
              <a:gd name="connsiteX25" fmla="*/ 2539024 w 9415165"/>
              <a:gd name="connsiteY25" fmla="*/ 4105714 h 6858000"/>
              <a:gd name="connsiteX26" fmla="*/ 2486319 w 9415165"/>
              <a:gd name="connsiteY26" fmla="*/ 4136144 h 6858000"/>
              <a:gd name="connsiteX27" fmla="*/ 2142549 w 9415165"/>
              <a:gd name="connsiteY27" fmla="*/ 4135926 h 6858000"/>
              <a:gd name="connsiteX28" fmla="*/ 2088738 w 9415165"/>
              <a:gd name="connsiteY28" fmla="*/ 4105063 h 6858000"/>
              <a:gd name="connsiteX29" fmla="*/ 1916292 w 9415165"/>
              <a:gd name="connsiteY29" fmla="*/ 3806378 h 6858000"/>
              <a:gd name="connsiteX30" fmla="*/ 1916843 w 9415165"/>
              <a:gd name="connsiteY30" fmla="*/ 3744990 h 6858000"/>
              <a:gd name="connsiteX31" fmla="*/ 2088166 w 9415165"/>
              <a:gd name="connsiteY31" fmla="*/ 3446523 h 6858000"/>
              <a:gd name="connsiteX32" fmla="*/ 2140871 w 9415165"/>
              <a:gd name="connsiteY32" fmla="*/ 3416093 h 6858000"/>
              <a:gd name="connsiteX33" fmla="*/ 2309207 w 9415165"/>
              <a:gd name="connsiteY33" fmla="*/ 2943824 h 6858000"/>
              <a:gd name="connsiteX34" fmla="*/ 2490927 w 9415165"/>
              <a:gd name="connsiteY34" fmla="*/ 2944279 h 6858000"/>
              <a:gd name="connsiteX35" fmla="*/ 2519144 w 9415165"/>
              <a:gd name="connsiteY35" fmla="*/ 2960236 h 6858000"/>
              <a:gd name="connsiteX36" fmla="*/ 2610202 w 9415165"/>
              <a:gd name="connsiteY36" fmla="*/ 3117952 h 6858000"/>
              <a:gd name="connsiteX37" fmla="*/ 2610107 w 9415165"/>
              <a:gd name="connsiteY37" fmla="*/ 3150708 h 6858000"/>
              <a:gd name="connsiteX38" fmla="*/ 2519446 w 9415165"/>
              <a:gd name="connsiteY38" fmla="*/ 3307968 h 6858000"/>
              <a:gd name="connsiteX39" fmla="*/ 2491617 w 9415165"/>
              <a:gd name="connsiteY39" fmla="*/ 3324035 h 6858000"/>
              <a:gd name="connsiteX40" fmla="*/ 2310094 w 9415165"/>
              <a:gd name="connsiteY40" fmla="*/ 3323920 h 6858000"/>
              <a:gd name="connsiteX41" fmla="*/ 2281679 w 9415165"/>
              <a:gd name="connsiteY41" fmla="*/ 3307623 h 6858000"/>
              <a:gd name="connsiteX42" fmla="*/ 2190623 w 9415165"/>
              <a:gd name="connsiteY42" fmla="*/ 3149908 h 6858000"/>
              <a:gd name="connsiteX43" fmla="*/ 2190913 w 9415165"/>
              <a:gd name="connsiteY43" fmla="*/ 3117492 h 6858000"/>
              <a:gd name="connsiteX44" fmla="*/ 2281378 w 9415165"/>
              <a:gd name="connsiteY44" fmla="*/ 2959891 h 6858000"/>
              <a:gd name="connsiteX45" fmla="*/ 2309207 w 9415165"/>
              <a:gd name="connsiteY45" fmla="*/ 2943824 h 6858000"/>
              <a:gd name="connsiteX46" fmla="*/ 4112874 w 9415165"/>
              <a:gd name="connsiteY46" fmla="*/ 2635904 h 6858000"/>
              <a:gd name="connsiteX47" fmla="*/ 7268230 w 9415165"/>
              <a:gd name="connsiteY47" fmla="*/ 2643815 h 6858000"/>
              <a:gd name="connsiteX48" fmla="*/ 7758196 w 9415165"/>
              <a:gd name="connsiteY48" fmla="*/ 2920870 h 6858000"/>
              <a:gd name="connsiteX49" fmla="*/ 9339309 w 9415165"/>
              <a:gd name="connsiteY49" fmla="*/ 5659439 h 6858000"/>
              <a:gd name="connsiteX50" fmla="*/ 9337678 w 9415165"/>
              <a:gd name="connsiteY50" fmla="*/ 6228205 h 6858000"/>
              <a:gd name="connsiteX51" fmla="*/ 9008157 w 9415165"/>
              <a:gd name="connsiteY51" fmla="*/ 6799787 h 6858000"/>
              <a:gd name="connsiteX52" fmla="*/ 8974598 w 9415165"/>
              <a:gd name="connsiteY52" fmla="*/ 6858000 h 6858000"/>
              <a:gd name="connsiteX53" fmla="*/ 2425403 w 9415165"/>
              <a:gd name="connsiteY53" fmla="*/ 6858000 h 6858000"/>
              <a:gd name="connsiteX54" fmla="*/ 2332089 w 9415165"/>
              <a:gd name="connsiteY54" fmla="*/ 6696379 h 6858000"/>
              <a:gd name="connsiteX55" fmla="*/ 2053773 w 9415165"/>
              <a:gd name="connsiteY55" fmla="*/ 6214321 h 6858000"/>
              <a:gd name="connsiteX56" fmla="*/ 2058819 w 9415165"/>
              <a:gd name="connsiteY56" fmla="*/ 5651469 h 6858000"/>
              <a:gd name="connsiteX57" fmla="*/ 3629647 w 9415165"/>
              <a:gd name="connsiteY57" fmla="*/ 2914896 h 6858000"/>
              <a:gd name="connsiteX58" fmla="*/ 4112874 w 9415165"/>
              <a:gd name="connsiteY58" fmla="*/ 2635904 h 6858000"/>
              <a:gd name="connsiteX59" fmla="*/ 688133 w 9415165"/>
              <a:gd name="connsiteY59" fmla="*/ 2474638 h 6858000"/>
              <a:gd name="connsiteX60" fmla="*/ 1287544 w 9415165"/>
              <a:gd name="connsiteY60" fmla="*/ 2476142 h 6858000"/>
              <a:gd name="connsiteX61" fmla="*/ 1380621 w 9415165"/>
              <a:gd name="connsiteY61" fmla="*/ 2528772 h 6858000"/>
              <a:gd name="connsiteX62" fmla="*/ 1680979 w 9415165"/>
              <a:gd name="connsiteY62" fmla="*/ 3049008 h 6858000"/>
              <a:gd name="connsiteX63" fmla="*/ 1680670 w 9415165"/>
              <a:gd name="connsiteY63" fmla="*/ 3157054 h 6858000"/>
              <a:gd name="connsiteX64" fmla="*/ 1381617 w 9415165"/>
              <a:gd name="connsiteY64" fmla="*/ 3675787 h 6858000"/>
              <a:gd name="connsiteX65" fmla="*/ 1289821 w 9415165"/>
              <a:gd name="connsiteY65" fmla="*/ 3728785 h 6858000"/>
              <a:gd name="connsiteX66" fmla="*/ 691058 w 9415165"/>
              <a:gd name="connsiteY66" fmla="*/ 3728407 h 6858000"/>
              <a:gd name="connsiteX67" fmla="*/ 597332 w 9415165"/>
              <a:gd name="connsiteY67" fmla="*/ 3674651 h 6858000"/>
              <a:gd name="connsiteX68" fmla="*/ 296974 w 9415165"/>
              <a:gd name="connsiteY68" fmla="*/ 3154416 h 6858000"/>
              <a:gd name="connsiteX69" fmla="*/ 297933 w 9415165"/>
              <a:gd name="connsiteY69" fmla="*/ 3047494 h 6858000"/>
              <a:gd name="connsiteX70" fmla="*/ 596337 w 9415165"/>
              <a:gd name="connsiteY70" fmla="*/ 2527637 h 6858000"/>
              <a:gd name="connsiteX71" fmla="*/ 688133 w 9415165"/>
              <a:gd name="connsiteY71" fmla="*/ 2474638 h 6858000"/>
              <a:gd name="connsiteX72" fmla="*/ 2732571 w 9415165"/>
              <a:gd name="connsiteY72" fmla="*/ 2020011 h 6858000"/>
              <a:gd name="connsiteX73" fmla="*/ 3236024 w 9415165"/>
              <a:gd name="connsiteY73" fmla="*/ 2021272 h 6858000"/>
              <a:gd name="connsiteX74" fmla="*/ 3314200 w 9415165"/>
              <a:gd name="connsiteY74" fmla="*/ 2065479 h 6858000"/>
              <a:gd name="connsiteX75" fmla="*/ 3566473 w 9415165"/>
              <a:gd name="connsiteY75" fmla="*/ 2502430 h 6858000"/>
              <a:gd name="connsiteX76" fmla="*/ 3566214 w 9415165"/>
              <a:gd name="connsiteY76" fmla="*/ 2593179 h 6858000"/>
              <a:gd name="connsiteX77" fmla="*/ 3315036 w 9415165"/>
              <a:gd name="connsiteY77" fmla="*/ 3028868 h 6858000"/>
              <a:gd name="connsiteX78" fmla="*/ 3237935 w 9415165"/>
              <a:gd name="connsiteY78" fmla="*/ 3073382 h 6858000"/>
              <a:gd name="connsiteX79" fmla="*/ 2735028 w 9415165"/>
              <a:gd name="connsiteY79" fmla="*/ 3073064 h 6858000"/>
              <a:gd name="connsiteX80" fmla="*/ 2656307 w 9415165"/>
              <a:gd name="connsiteY80" fmla="*/ 3027915 h 6858000"/>
              <a:gd name="connsiteX81" fmla="*/ 2404033 w 9415165"/>
              <a:gd name="connsiteY81" fmla="*/ 2590963 h 6858000"/>
              <a:gd name="connsiteX82" fmla="*/ 2404839 w 9415165"/>
              <a:gd name="connsiteY82" fmla="*/ 2501157 h 6858000"/>
              <a:gd name="connsiteX83" fmla="*/ 2655471 w 9415165"/>
              <a:gd name="connsiteY83" fmla="*/ 2064525 h 6858000"/>
              <a:gd name="connsiteX84" fmla="*/ 2732571 w 9415165"/>
              <a:gd name="connsiteY84" fmla="*/ 2020011 h 6858000"/>
              <a:gd name="connsiteX85" fmla="*/ 3662925 w 9415165"/>
              <a:gd name="connsiteY85" fmla="*/ 0 h 6858000"/>
              <a:gd name="connsiteX86" fmla="*/ 5336547 w 9415165"/>
              <a:gd name="connsiteY86" fmla="*/ 0 h 6858000"/>
              <a:gd name="connsiteX87" fmla="*/ 5342959 w 9415165"/>
              <a:gd name="connsiteY87" fmla="*/ 11106 h 6858000"/>
              <a:gd name="connsiteX88" fmla="*/ 5970700 w 9415165"/>
              <a:gd name="connsiteY88" fmla="*/ 1098387 h 6858000"/>
              <a:gd name="connsiteX89" fmla="*/ 5970044 w 9415165"/>
              <a:gd name="connsiteY89" fmla="*/ 1327785 h 6858000"/>
              <a:gd name="connsiteX90" fmla="*/ 5335110 w 9415165"/>
              <a:gd name="connsiteY90" fmla="*/ 2429135 h 6858000"/>
              <a:gd name="connsiteX91" fmla="*/ 5140211 w 9415165"/>
              <a:gd name="connsiteY91" fmla="*/ 2541659 h 6858000"/>
              <a:gd name="connsiteX92" fmla="*/ 3868947 w 9415165"/>
              <a:gd name="connsiteY92" fmla="*/ 2540855 h 6858000"/>
              <a:gd name="connsiteX93" fmla="*/ 3669952 w 9415165"/>
              <a:gd name="connsiteY93" fmla="*/ 2426726 h 6858000"/>
              <a:gd name="connsiteX94" fmla="*/ 3032246 w 9415165"/>
              <a:gd name="connsiteY94" fmla="*/ 1322186 h 6858000"/>
              <a:gd name="connsiteX95" fmla="*/ 3034282 w 9415165"/>
              <a:gd name="connsiteY95" fmla="*/ 1095172 h 6858000"/>
              <a:gd name="connsiteX96" fmla="*/ 3556318 w 9415165"/>
              <a:gd name="connsiteY96" fmla="*/ 1857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9415165" h="6858000">
                <a:moveTo>
                  <a:pt x="0" y="5940102"/>
                </a:moveTo>
                <a:lnTo>
                  <a:pt x="201903" y="5940608"/>
                </a:lnTo>
                <a:cubicBezTo>
                  <a:pt x="552894" y="5941488"/>
                  <a:pt x="968883" y="5942531"/>
                  <a:pt x="1461907" y="5943766"/>
                </a:cubicBezTo>
                <a:cubicBezTo>
                  <a:pt x="1662934" y="5938113"/>
                  <a:pt x="1852841" y="6049291"/>
                  <a:pt x="1951874" y="6220822"/>
                </a:cubicBezTo>
                <a:cubicBezTo>
                  <a:pt x="1951874" y="6220822"/>
                  <a:pt x="1951874" y="6220822"/>
                  <a:pt x="2282833" y="6794059"/>
                </a:cubicBezTo>
                <a:lnTo>
                  <a:pt x="2319750" y="6858000"/>
                </a:lnTo>
                <a:lnTo>
                  <a:pt x="0" y="6858000"/>
                </a:lnTo>
                <a:close/>
                <a:moveTo>
                  <a:pt x="751947" y="3830686"/>
                </a:moveTo>
                <a:cubicBezTo>
                  <a:pt x="751947" y="3830686"/>
                  <a:pt x="751947" y="3830686"/>
                  <a:pt x="1719258" y="3833112"/>
                </a:cubicBezTo>
                <a:cubicBezTo>
                  <a:pt x="1780885" y="3831380"/>
                  <a:pt x="1839102" y="3865462"/>
                  <a:pt x="1869462" y="3918046"/>
                </a:cubicBezTo>
                <a:cubicBezTo>
                  <a:pt x="1869462" y="3918046"/>
                  <a:pt x="1869462" y="3918046"/>
                  <a:pt x="2354170" y="4757586"/>
                </a:cubicBezTo>
                <a:cubicBezTo>
                  <a:pt x="2385577" y="4811983"/>
                  <a:pt x="2384937" y="4877630"/>
                  <a:pt x="2353672" y="4931947"/>
                </a:cubicBezTo>
                <a:cubicBezTo>
                  <a:pt x="2353672" y="4931947"/>
                  <a:pt x="2353672" y="4931947"/>
                  <a:pt x="1871068" y="5769061"/>
                </a:cubicBezTo>
                <a:cubicBezTo>
                  <a:pt x="1841608" y="5822336"/>
                  <a:pt x="1783799" y="5855711"/>
                  <a:pt x="1722931" y="5854589"/>
                </a:cubicBezTo>
                <a:cubicBezTo>
                  <a:pt x="1722931" y="5854589"/>
                  <a:pt x="1722931" y="5854589"/>
                  <a:pt x="756668" y="5853977"/>
                </a:cubicBezTo>
                <a:cubicBezTo>
                  <a:pt x="693994" y="5853896"/>
                  <a:pt x="636823" y="5821628"/>
                  <a:pt x="605416" y="5767228"/>
                </a:cubicBezTo>
                <a:cubicBezTo>
                  <a:pt x="605416" y="5767228"/>
                  <a:pt x="605416" y="5767228"/>
                  <a:pt x="120708" y="4927690"/>
                </a:cubicBezTo>
                <a:cubicBezTo>
                  <a:pt x="90348" y="4875106"/>
                  <a:pt x="89942" y="4807646"/>
                  <a:pt x="122255" y="4755141"/>
                </a:cubicBezTo>
                <a:cubicBezTo>
                  <a:pt x="122255" y="4755141"/>
                  <a:pt x="122255" y="4755141"/>
                  <a:pt x="603810" y="3916214"/>
                </a:cubicBezTo>
                <a:cubicBezTo>
                  <a:pt x="633271" y="3862939"/>
                  <a:pt x="691080" y="3829563"/>
                  <a:pt x="751947" y="3830686"/>
                </a:cubicBezTo>
                <a:close/>
                <a:moveTo>
                  <a:pt x="2140871" y="3416093"/>
                </a:moveTo>
                <a:cubicBezTo>
                  <a:pt x="2140871" y="3416093"/>
                  <a:pt x="2140871" y="3416093"/>
                  <a:pt x="2485012" y="3416957"/>
                </a:cubicBezTo>
                <a:cubicBezTo>
                  <a:pt x="2506938" y="3416340"/>
                  <a:pt x="2527650" y="3428466"/>
                  <a:pt x="2538451" y="3447174"/>
                </a:cubicBezTo>
                <a:cubicBezTo>
                  <a:pt x="2538451" y="3447174"/>
                  <a:pt x="2538451" y="3447174"/>
                  <a:pt x="2710898" y="3745860"/>
                </a:cubicBezTo>
                <a:cubicBezTo>
                  <a:pt x="2722072" y="3765213"/>
                  <a:pt x="2721844" y="3788568"/>
                  <a:pt x="2710720" y="3807893"/>
                </a:cubicBezTo>
                <a:cubicBezTo>
                  <a:pt x="2710720" y="3807893"/>
                  <a:pt x="2710720" y="3807893"/>
                  <a:pt x="2539024" y="4105714"/>
                </a:cubicBezTo>
                <a:cubicBezTo>
                  <a:pt x="2528542" y="4124669"/>
                  <a:pt x="2507974" y="4136543"/>
                  <a:pt x="2486319" y="4136144"/>
                </a:cubicBezTo>
                <a:cubicBezTo>
                  <a:pt x="2486319" y="4136144"/>
                  <a:pt x="2486319" y="4136144"/>
                  <a:pt x="2142549" y="4135926"/>
                </a:cubicBezTo>
                <a:cubicBezTo>
                  <a:pt x="2120252" y="4135898"/>
                  <a:pt x="2099911" y="4124417"/>
                  <a:pt x="2088738" y="4105063"/>
                </a:cubicBezTo>
                <a:cubicBezTo>
                  <a:pt x="2088738" y="4105063"/>
                  <a:pt x="2088738" y="4105063"/>
                  <a:pt x="1916292" y="3806378"/>
                </a:cubicBezTo>
                <a:cubicBezTo>
                  <a:pt x="1905490" y="3787669"/>
                  <a:pt x="1905346" y="3763670"/>
                  <a:pt x="1916843" y="3744990"/>
                </a:cubicBezTo>
                <a:cubicBezTo>
                  <a:pt x="1916843" y="3744990"/>
                  <a:pt x="1916843" y="3744990"/>
                  <a:pt x="2088166" y="3446523"/>
                </a:cubicBezTo>
                <a:cubicBezTo>
                  <a:pt x="2098648" y="3427568"/>
                  <a:pt x="2119216" y="3415695"/>
                  <a:pt x="2140871" y="3416093"/>
                </a:cubicBezTo>
                <a:close/>
                <a:moveTo>
                  <a:pt x="2309207" y="2943824"/>
                </a:moveTo>
                <a:cubicBezTo>
                  <a:pt x="2309207" y="2943824"/>
                  <a:pt x="2309207" y="2943824"/>
                  <a:pt x="2490927" y="2944279"/>
                </a:cubicBezTo>
                <a:cubicBezTo>
                  <a:pt x="2502505" y="2943955"/>
                  <a:pt x="2513441" y="2950357"/>
                  <a:pt x="2519144" y="2960236"/>
                </a:cubicBezTo>
                <a:cubicBezTo>
                  <a:pt x="2519144" y="2960236"/>
                  <a:pt x="2519144" y="2960236"/>
                  <a:pt x="2610202" y="3117952"/>
                </a:cubicBezTo>
                <a:cubicBezTo>
                  <a:pt x="2616102" y="3128172"/>
                  <a:pt x="2615982" y="3140504"/>
                  <a:pt x="2610107" y="3150708"/>
                </a:cubicBezTo>
                <a:cubicBezTo>
                  <a:pt x="2610107" y="3150708"/>
                  <a:pt x="2610107" y="3150708"/>
                  <a:pt x="2519446" y="3307968"/>
                </a:cubicBezTo>
                <a:cubicBezTo>
                  <a:pt x="2513912" y="3317976"/>
                  <a:pt x="2503051" y="3324246"/>
                  <a:pt x="2491617" y="3324035"/>
                </a:cubicBezTo>
                <a:cubicBezTo>
                  <a:pt x="2491617" y="3324035"/>
                  <a:pt x="2491617" y="3324035"/>
                  <a:pt x="2310094" y="3323920"/>
                </a:cubicBezTo>
                <a:cubicBezTo>
                  <a:pt x="2298321" y="3323905"/>
                  <a:pt x="2287579" y="3317843"/>
                  <a:pt x="2281679" y="3307623"/>
                </a:cubicBezTo>
                <a:cubicBezTo>
                  <a:pt x="2281679" y="3307623"/>
                  <a:pt x="2281679" y="3307623"/>
                  <a:pt x="2190623" y="3149908"/>
                </a:cubicBezTo>
                <a:cubicBezTo>
                  <a:pt x="2184919" y="3140029"/>
                  <a:pt x="2184843" y="3127357"/>
                  <a:pt x="2190913" y="3117492"/>
                </a:cubicBezTo>
                <a:cubicBezTo>
                  <a:pt x="2190913" y="3117492"/>
                  <a:pt x="2190913" y="3117492"/>
                  <a:pt x="2281378" y="2959891"/>
                </a:cubicBezTo>
                <a:cubicBezTo>
                  <a:pt x="2286913" y="2949884"/>
                  <a:pt x="2297773" y="2943613"/>
                  <a:pt x="2309207" y="2943824"/>
                </a:cubicBezTo>
                <a:close/>
                <a:moveTo>
                  <a:pt x="4112874" y="2635904"/>
                </a:moveTo>
                <a:cubicBezTo>
                  <a:pt x="4112874" y="2635904"/>
                  <a:pt x="4112874" y="2635904"/>
                  <a:pt x="7268230" y="2643815"/>
                </a:cubicBezTo>
                <a:cubicBezTo>
                  <a:pt x="7469258" y="2638162"/>
                  <a:pt x="7659163" y="2749340"/>
                  <a:pt x="7758196" y="2920870"/>
                </a:cubicBezTo>
                <a:cubicBezTo>
                  <a:pt x="7758196" y="2920870"/>
                  <a:pt x="7758196" y="2920870"/>
                  <a:pt x="9339309" y="5659439"/>
                </a:cubicBezTo>
                <a:cubicBezTo>
                  <a:pt x="9441758" y="5836884"/>
                  <a:pt x="9439672" y="6051021"/>
                  <a:pt x="9337678" y="6228205"/>
                </a:cubicBezTo>
                <a:cubicBezTo>
                  <a:pt x="9337678" y="6228205"/>
                  <a:pt x="9337678" y="6228205"/>
                  <a:pt x="9008157" y="6799787"/>
                </a:cubicBezTo>
                <a:lnTo>
                  <a:pt x="8974598" y="6858000"/>
                </a:lnTo>
                <a:lnTo>
                  <a:pt x="2425403" y="6858000"/>
                </a:lnTo>
                <a:lnTo>
                  <a:pt x="2332089" y="6696379"/>
                </a:lnTo>
                <a:cubicBezTo>
                  <a:pt x="2245236" y="6545945"/>
                  <a:pt x="2152593" y="6385482"/>
                  <a:pt x="2053773" y="6214321"/>
                </a:cubicBezTo>
                <a:cubicBezTo>
                  <a:pt x="1954740" y="6042790"/>
                  <a:pt x="1953410" y="5822737"/>
                  <a:pt x="2058819" y="5651469"/>
                </a:cubicBezTo>
                <a:cubicBezTo>
                  <a:pt x="2058819" y="5651469"/>
                  <a:pt x="2058819" y="5651469"/>
                  <a:pt x="3629647" y="2914896"/>
                </a:cubicBezTo>
                <a:cubicBezTo>
                  <a:pt x="3725749" y="2741114"/>
                  <a:pt x="3914325" y="2632240"/>
                  <a:pt x="4112874" y="2635904"/>
                </a:cubicBezTo>
                <a:close/>
                <a:moveTo>
                  <a:pt x="688133" y="2474638"/>
                </a:moveTo>
                <a:cubicBezTo>
                  <a:pt x="688133" y="2474638"/>
                  <a:pt x="688133" y="2474638"/>
                  <a:pt x="1287544" y="2476142"/>
                </a:cubicBezTo>
                <a:cubicBezTo>
                  <a:pt x="1325733" y="2475067"/>
                  <a:pt x="1361809" y="2496187"/>
                  <a:pt x="1380621" y="2528772"/>
                </a:cubicBezTo>
                <a:cubicBezTo>
                  <a:pt x="1380621" y="2528772"/>
                  <a:pt x="1380621" y="2528772"/>
                  <a:pt x="1680979" y="3049008"/>
                </a:cubicBezTo>
                <a:cubicBezTo>
                  <a:pt x="1700441" y="3082716"/>
                  <a:pt x="1700045" y="3123395"/>
                  <a:pt x="1680670" y="3157054"/>
                </a:cubicBezTo>
                <a:cubicBezTo>
                  <a:pt x="1680670" y="3157054"/>
                  <a:pt x="1680670" y="3157054"/>
                  <a:pt x="1381617" y="3675787"/>
                </a:cubicBezTo>
                <a:cubicBezTo>
                  <a:pt x="1363361" y="3708799"/>
                  <a:pt x="1327537" y="3729482"/>
                  <a:pt x="1289821" y="3728785"/>
                </a:cubicBezTo>
                <a:cubicBezTo>
                  <a:pt x="1289821" y="3728785"/>
                  <a:pt x="1289821" y="3728785"/>
                  <a:pt x="691058" y="3728407"/>
                </a:cubicBezTo>
                <a:cubicBezTo>
                  <a:pt x="652221" y="3728357"/>
                  <a:pt x="616793" y="3708360"/>
                  <a:pt x="597332" y="3674651"/>
                </a:cubicBezTo>
                <a:cubicBezTo>
                  <a:pt x="597332" y="3674651"/>
                  <a:pt x="597332" y="3674651"/>
                  <a:pt x="296974" y="3154416"/>
                </a:cubicBezTo>
                <a:cubicBezTo>
                  <a:pt x="278161" y="3121831"/>
                  <a:pt x="277908" y="3080029"/>
                  <a:pt x="297933" y="3047494"/>
                </a:cubicBezTo>
                <a:cubicBezTo>
                  <a:pt x="297933" y="3047494"/>
                  <a:pt x="297933" y="3047494"/>
                  <a:pt x="596337" y="2527637"/>
                </a:cubicBezTo>
                <a:cubicBezTo>
                  <a:pt x="614593" y="2494625"/>
                  <a:pt x="650416" y="2473943"/>
                  <a:pt x="688133" y="2474638"/>
                </a:cubicBezTo>
                <a:close/>
                <a:moveTo>
                  <a:pt x="2732571" y="2020011"/>
                </a:moveTo>
                <a:cubicBezTo>
                  <a:pt x="2732571" y="2020011"/>
                  <a:pt x="2732571" y="2020011"/>
                  <a:pt x="3236024" y="2021272"/>
                </a:cubicBezTo>
                <a:cubicBezTo>
                  <a:pt x="3268098" y="2020370"/>
                  <a:pt x="3298399" y="2038110"/>
                  <a:pt x="3314200" y="2065479"/>
                </a:cubicBezTo>
                <a:cubicBezTo>
                  <a:pt x="3314200" y="2065479"/>
                  <a:pt x="3314200" y="2065479"/>
                  <a:pt x="3566473" y="2502430"/>
                </a:cubicBezTo>
                <a:cubicBezTo>
                  <a:pt x="3582820" y="2530741"/>
                  <a:pt x="3582487" y="2564907"/>
                  <a:pt x="3566214" y="2593179"/>
                </a:cubicBezTo>
                <a:cubicBezTo>
                  <a:pt x="3566214" y="2593179"/>
                  <a:pt x="3566214" y="2593179"/>
                  <a:pt x="3315036" y="3028868"/>
                </a:cubicBezTo>
                <a:cubicBezTo>
                  <a:pt x="3299702" y="3056596"/>
                  <a:pt x="3269615" y="3073966"/>
                  <a:pt x="3237935" y="3073382"/>
                </a:cubicBezTo>
                <a:cubicBezTo>
                  <a:pt x="3237935" y="3073382"/>
                  <a:pt x="3237935" y="3073382"/>
                  <a:pt x="2735028" y="3073064"/>
                </a:cubicBezTo>
                <a:cubicBezTo>
                  <a:pt x="2702409" y="3073021"/>
                  <a:pt x="2672652" y="3056226"/>
                  <a:pt x="2656307" y="3027915"/>
                </a:cubicBezTo>
                <a:cubicBezTo>
                  <a:pt x="2656307" y="3027915"/>
                  <a:pt x="2656307" y="3027915"/>
                  <a:pt x="2404033" y="2590963"/>
                </a:cubicBezTo>
                <a:cubicBezTo>
                  <a:pt x="2388231" y="2563595"/>
                  <a:pt x="2388020" y="2528484"/>
                  <a:pt x="2404839" y="2501157"/>
                </a:cubicBezTo>
                <a:cubicBezTo>
                  <a:pt x="2404839" y="2501157"/>
                  <a:pt x="2404839" y="2501157"/>
                  <a:pt x="2655471" y="2064525"/>
                </a:cubicBezTo>
                <a:cubicBezTo>
                  <a:pt x="2670804" y="2036797"/>
                  <a:pt x="2700892" y="2019426"/>
                  <a:pt x="2732571" y="2020011"/>
                </a:cubicBezTo>
                <a:close/>
                <a:moveTo>
                  <a:pt x="3662925" y="0"/>
                </a:moveTo>
                <a:lnTo>
                  <a:pt x="5336547" y="0"/>
                </a:lnTo>
                <a:lnTo>
                  <a:pt x="5342959" y="11106"/>
                </a:lnTo>
                <a:cubicBezTo>
                  <a:pt x="5372852" y="62881"/>
                  <a:pt x="5492421" y="269982"/>
                  <a:pt x="5970700" y="1098387"/>
                </a:cubicBezTo>
                <a:cubicBezTo>
                  <a:pt x="6012021" y="1169956"/>
                  <a:pt x="6011183" y="1256322"/>
                  <a:pt x="5970044" y="1327785"/>
                </a:cubicBezTo>
                <a:cubicBezTo>
                  <a:pt x="5970044" y="1327785"/>
                  <a:pt x="5970044" y="1327785"/>
                  <a:pt x="5335110" y="2429135"/>
                </a:cubicBezTo>
                <a:cubicBezTo>
                  <a:pt x="5296350" y="2499226"/>
                  <a:pt x="5220291" y="2543137"/>
                  <a:pt x="5140211" y="2541659"/>
                </a:cubicBezTo>
                <a:cubicBezTo>
                  <a:pt x="5140211" y="2541659"/>
                  <a:pt x="5140211" y="2541659"/>
                  <a:pt x="3868947" y="2540855"/>
                </a:cubicBezTo>
                <a:cubicBezTo>
                  <a:pt x="3786490" y="2540750"/>
                  <a:pt x="3711273" y="2498294"/>
                  <a:pt x="3669952" y="2426726"/>
                </a:cubicBezTo>
                <a:cubicBezTo>
                  <a:pt x="3669952" y="2426726"/>
                  <a:pt x="3669952" y="2426726"/>
                  <a:pt x="3032246" y="1322186"/>
                </a:cubicBezTo>
                <a:cubicBezTo>
                  <a:pt x="2992303" y="1253003"/>
                  <a:pt x="2991768" y="1164250"/>
                  <a:pt x="3034282" y="1095172"/>
                </a:cubicBezTo>
                <a:cubicBezTo>
                  <a:pt x="3034282" y="1095172"/>
                  <a:pt x="3034282" y="1095172"/>
                  <a:pt x="3556318" y="185723"/>
                </a:cubicBez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7" name="Group 76">
            <a:extLst>
              <a:ext uri="{FF2B5EF4-FFF2-40B4-BE49-F238E27FC236}">
                <a16:creationId xmlns:a16="http://schemas.microsoft.com/office/drawing/2014/main" id="{FBB1362E-4699-426B-8D02-4F7CE6DA935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9039" y="1090549"/>
            <a:ext cx="5581001" cy="4278755"/>
            <a:chOff x="6169039" y="142050"/>
            <a:chExt cx="5581001" cy="4278755"/>
          </a:xfrm>
        </p:grpSpPr>
        <p:sp>
          <p:nvSpPr>
            <p:cNvPr id="78" name="Freeform: Shape 77">
              <a:extLst>
                <a:ext uri="{FF2B5EF4-FFF2-40B4-BE49-F238E27FC236}">
                  <a16:creationId xmlns:a16="http://schemas.microsoft.com/office/drawing/2014/main" id="{BEFB93E7-8C93-4FE1-953B-9F55FCCEA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820162" y="-509073"/>
              <a:ext cx="4278755" cy="5581001"/>
            </a:xfrm>
            <a:custGeom>
              <a:avLst/>
              <a:gdLst>
                <a:gd name="connsiteX0" fmla="*/ 4278755 w 4278755"/>
                <a:gd name="connsiteY0" fmla="*/ 309054 h 5581001"/>
                <a:gd name="connsiteX1" fmla="*/ 4278755 w 4278755"/>
                <a:gd name="connsiteY1" fmla="*/ 1005863 h 5581001"/>
                <a:gd name="connsiteX2" fmla="*/ 4278755 w 4278755"/>
                <a:gd name="connsiteY2" fmla="*/ 4575137 h 5581001"/>
                <a:gd name="connsiteX3" fmla="*/ 4278755 w 4278755"/>
                <a:gd name="connsiteY3" fmla="*/ 5271947 h 5581001"/>
                <a:gd name="connsiteX4" fmla="*/ 3969701 w 4278755"/>
                <a:gd name="connsiteY4" fmla="*/ 5581001 h 5581001"/>
                <a:gd name="connsiteX5" fmla="*/ 309054 w 4278755"/>
                <a:gd name="connsiteY5" fmla="*/ 5581001 h 5581001"/>
                <a:gd name="connsiteX6" fmla="*/ 0 w 4278755"/>
                <a:gd name="connsiteY6" fmla="*/ 5271946 h 5581001"/>
                <a:gd name="connsiteX7" fmla="*/ 0 w 4278755"/>
                <a:gd name="connsiteY7" fmla="*/ 4575136 h 5581001"/>
                <a:gd name="connsiteX8" fmla="*/ 0 w 4278755"/>
                <a:gd name="connsiteY8" fmla="*/ 1005863 h 5581001"/>
                <a:gd name="connsiteX9" fmla="*/ 0 w 4278755"/>
                <a:gd name="connsiteY9" fmla="*/ 309054 h 5581001"/>
                <a:gd name="connsiteX10" fmla="*/ 309054 w 4278755"/>
                <a:gd name="connsiteY10" fmla="*/ 0 h 5581001"/>
                <a:gd name="connsiteX11" fmla="*/ 3969701 w 4278755"/>
                <a:gd name="connsiteY11" fmla="*/ 0 h 558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755" h="5581001">
                  <a:moveTo>
                    <a:pt x="4278755" y="309054"/>
                  </a:moveTo>
                  <a:lnTo>
                    <a:pt x="4278755" y="1005863"/>
                  </a:lnTo>
                  <a:lnTo>
                    <a:pt x="4278755" y="4575137"/>
                  </a:lnTo>
                  <a:lnTo>
                    <a:pt x="4278755" y="5271947"/>
                  </a:lnTo>
                  <a:lnTo>
                    <a:pt x="3969701" y="5581001"/>
                  </a:lnTo>
                  <a:lnTo>
                    <a:pt x="309054" y="5581001"/>
                  </a:lnTo>
                  <a:lnTo>
                    <a:pt x="0" y="5271946"/>
                  </a:lnTo>
                  <a:lnTo>
                    <a:pt x="0" y="4575136"/>
                  </a:lnTo>
                  <a:lnTo>
                    <a:pt x="0" y="1005863"/>
                  </a:lnTo>
                  <a:lnTo>
                    <a:pt x="0" y="309054"/>
                  </a:lnTo>
                  <a:lnTo>
                    <a:pt x="309054" y="0"/>
                  </a:lnTo>
                  <a:lnTo>
                    <a:pt x="396970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3B60422C-70D6-488F-8CE4-C3299AD795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902139" y="-425197"/>
              <a:ext cx="4114800" cy="5413248"/>
            </a:xfrm>
            <a:custGeom>
              <a:avLst/>
              <a:gdLst>
                <a:gd name="connsiteX0" fmla="*/ 4278755 w 4278755"/>
                <a:gd name="connsiteY0" fmla="*/ 309054 h 5581001"/>
                <a:gd name="connsiteX1" fmla="*/ 4278755 w 4278755"/>
                <a:gd name="connsiteY1" fmla="*/ 1005863 h 5581001"/>
                <a:gd name="connsiteX2" fmla="*/ 4278755 w 4278755"/>
                <a:gd name="connsiteY2" fmla="*/ 4575137 h 5581001"/>
                <a:gd name="connsiteX3" fmla="*/ 4278755 w 4278755"/>
                <a:gd name="connsiteY3" fmla="*/ 5271947 h 5581001"/>
                <a:gd name="connsiteX4" fmla="*/ 3969701 w 4278755"/>
                <a:gd name="connsiteY4" fmla="*/ 5581001 h 5581001"/>
                <a:gd name="connsiteX5" fmla="*/ 309054 w 4278755"/>
                <a:gd name="connsiteY5" fmla="*/ 5581001 h 5581001"/>
                <a:gd name="connsiteX6" fmla="*/ 0 w 4278755"/>
                <a:gd name="connsiteY6" fmla="*/ 5271946 h 5581001"/>
                <a:gd name="connsiteX7" fmla="*/ 0 w 4278755"/>
                <a:gd name="connsiteY7" fmla="*/ 4575136 h 5581001"/>
                <a:gd name="connsiteX8" fmla="*/ 0 w 4278755"/>
                <a:gd name="connsiteY8" fmla="*/ 1005863 h 5581001"/>
                <a:gd name="connsiteX9" fmla="*/ 0 w 4278755"/>
                <a:gd name="connsiteY9" fmla="*/ 309054 h 5581001"/>
                <a:gd name="connsiteX10" fmla="*/ 309054 w 4278755"/>
                <a:gd name="connsiteY10" fmla="*/ 0 h 5581001"/>
                <a:gd name="connsiteX11" fmla="*/ 3969701 w 4278755"/>
                <a:gd name="connsiteY11" fmla="*/ 0 h 558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755" h="5581001">
                  <a:moveTo>
                    <a:pt x="4278755" y="309054"/>
                  </a:moveTo>
                  <a:lnTo>
                    <a:pt x="4278755" y="1005863"/>
                  </a:lnTo>
                  <a:lnTo>
                    <a:pt x="4278755" y="4575137"/>
                  </a:lnTo>
                  <a:lnTo>
                    <a:pt x="4278755" y="5271947"/>
                  </a:lnTo>
                  <a:lnTo>
                    <a:pt x="3969701" y="5581001"/>
                  </a:lnTo>
                  <a:lnTo>
                    <a:pt x="309054" y="5581001"/>
                  </a:lnTo>
                  <a:lnTo>
                    <a:pt x="0" y="5271946"/>
                  </a:lnTo>
                  <a:lnTo>
                    <a:pt x="0" y="4575136"/>
                  </a:lnTo>
                  <a:lnTo>
                    <a:pt x="0" y="1005863"/>
                  </a:lnTo>
                  <a:lnTo>
                    <a:pt x="0" y="309054"/>
                  </a:lnTo>
                  <a:lnTo>
                    <a:pt x="309054" y="0"/>
                  </a:lnTo>
                  <a:lnTo>
                    <a:pt x="3969701" y="0"/>
                  </a:ln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6DE9869C-9C53-482D-904B-38AE0C85DD8B}"/>
              </a:ext>
            </a:extLst>
          </p:cNvPr>
          <p:cNvSpPr>
            <a:spLocks noGrp="1"/>
          </p:cNvSpPr>
          <p:nvPr>
            <p:ph type="title"/>
          </p:nvPr>
        </p:nvSpPr>
        <p:spPr>
          <a:xfrm>
            <a:off x="6558184" y="1432731"/>
            <a:ext cx="4779647" cy="1240208"/>
          </a:xfrm>
        </p:spPr>
        <p:txBody>
          <a:bodyPr>
            <a:normAutofit/>
          </a:bodyPr>
          <a:lstStyle/>
          <a:p>
            <a:r>
              <a:rPr lang="en-GB" sz="4000" b="1" dirty="0">
                <a:solidFill>
                  <a:srgbClr val="CC66FF"/>
                </a:solidFill>
              </a:rPr>
              <a:t>The </a:t>
            </a:r>
            <a:br>
              <a:rPr lang="en-GB" sz="4000" b="1" dirty="0">
                <a:solidFill>
                  <a:srgbClr val="CC66FF"/>
                </a:solidFill>
              </a:rPr>
            </a:br>
            <a:r>
              <a:rPr lang="en-GB" sz="4000" b="1" dirty="0">
                <a:solidFill>
                  <a:srgbClr val="CC66FF"/>
                </a:solidFill>
              </a:rPr>
              <a:t>GEMS team</a:t>
            </a:r>
          </a:p>
        </p:txBody>
      </p:sp>
      <p:sp>
        <p:nvSpPr>
          <p:cNvPr id="36" name="Content Placeholder 2">
            <a:extLst>
              <a:ext uri="{FF2B5EF4-FFF2-40B4-BE49-F238E27FC236}">
                <a16:creationId xmlns:a16="http://schemas.microsoft.com/office/drawing/2014/main" id="{268F69E6-B3B9-4766-A8C1-7AB34EDE8303}"/>
              </a:ext>
            </a:extLst>
          </p:cNvPr>
          <p:cNvSpPr>
            <a:spLocks noGrp="1"/>
          </p:cNvSpPr>
          <p:nvPr>
            <p:ph idx="1"/>
          </p:nvPr>
        </p:nvSpPr>
        <p:spPr>
          <a:xfrm>
            <a:off x="6559826" y="2754916"/>
            <a:ext cx="4778006" cy="2261936"/>
          </a:xfrm>
        </p:spPr>
        <p:txBody>
          <a:bodyPr>
            <a:normAutofit/>
          </a:bodyPr>
          <a:lstStyle/>
          <a:p>
            <a:r>
              <a:rPr lang="en-GB" sz="2000" b="1" dirty="0">
                <a:solidFill>
                  <a:schemeClr val="bg1"/>
                </a:solidFill>
              </a:rPr>
              <a:t>Debbie Rowe </a:t>
            </a:r>
            <a:r>
              <a:rPr lang="en-GB" sz="2000" dirty="0">
                <a:solidFill>
                  <a:schemeClr val="bg1"/>
                </a:solidFill>
              </a:rPr>
              <a:t>– Programme Director</a:t>
            </a:r>
          </a:p>
          <a:p>
            <a:r>
              <a:rPr lang="en-GB" sz="2000" b="1" dirty="0">
                <a:solidFill>
                  <a:schemeClr val="bg1"/>
                </a:solidFill>
              </a:rPr>
              <a:t>Mamta Martin </a:t>
            </a:r>
            <a:r>
              <a:rPr lang="en-GB" sz="2000" dirty="0">
                <a:solidFill>
                  <a:schemeClr val="bg1"/>
                </a:solidFill>
              </a:rPr>
              <a:t>– Project Manager</a:t>
            </a:r>
          </a:p>
          <a:p>
            <a:r>
              <a:rPr lang="en-GB" sz="2000" b="1" dirty="0">
                <a:solidFill>
                  <a:schemeClr val="bg1"/>
                </a:solidFill>
              </a:rPr>
              <a:t>Elaine Dowding </a:t>
            </a:r>
            <a:r>
              <a:rPr lang="en-GB" sz="2000" dirty="0">
                <a:solidFill>
                  <a:schemeClr val="bg1"/>
                </a:solidFill>
              </a:rPr>
              <a:t>– Project Support Officer &amp; workshop delivery</a:t>
            </a:r>
          </a:p>
          <a:p>
            <a:r>
              <a:rPr lang="en-GB" sz="2000" b="1" dirty="0">
                <a:solidFill>
                  <a:schemeClr val="bg1"/>
                </a:solidFill>
              </a:rPr>
              <a:t>Anisha Oram – </a:t>
            </a:r>
            <a:r>
              <a:rPr lang="en-GB" sz="2000" dirty="0">
                <a:solidFill>
                  <a:schemeClr val="bg1"/>
                </a:solidFill>
              </a:rPr>
              <a:t>Project administrator</a:t>
            </a:r>
          </a:p>
          <a:p>
            <a:r>
              <a:rPr lang="en-GB" sz="2000" b="1" dirty="0">
                <a:solidFill>
                  <a:schemeClr val="bg1"/>
                </a:solidFill>
              </a:rPr>
              <a:t>Penelope Roberts – </a:t>
            </a:r>
            <a:r>
              <a:rPr lang="en-GB" sz="2000" dirty="0">
                <a:solidFill>
                  <a:schemeClr val="bg1"/>
                </a:solidFill>
              </a:rPr>
              <a:t>Workshop Delivery</a:t>
            </a:r>
          </a:p>
        </p:txBody>
      </p:sp>
    </p:spTree>
    <p:extLst>
      <p:ext uri="{BB962C8B-B14F-4D97-AF65-F5344CB8AC3E}">
        <p14:creationId xmlns:p14="http://schemas.microsoft.com/office/powerpoint/2010/main" val="3320810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4" name="Rectangle 133">
            <a:extLst>
              <a:ext uri="{FF2B5EF4-FFF2-40B4-BE49-F238E27FC236}">
                <a16:creationId xmlns:a16="http://schemas.microsoft.com/office/drawing/2014/main" id="{C4E4288A-DFC8-40A2-90E5-70E851A9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6" name="Group 135">
            <a:extLst>
              <a:ext uri="{FF2B5EF4-FFF2-40B4-BE49-F238E27FC236}">
                <a16:creationId xmlns:a16="http://schemas.microsoft.com/office/drawing/2014/main" id="{B63C2D82-D4FA-4A37-BB01-1E7B21E4FF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5199" y="634058"/>
            <a:ext cx="1128382" cy="847206"/>
            <a:chOff x="5307830" y="325570"/>
            <a:chExt cx="1128382" cy="847206"/>
          </a:xfrm>
        </p:grpSpPr>
        <p:sp>
          <p:nvSpPr>
            <p:cNvPr id="137" name="Freeform 5">
              <a:extLst>
                <a:ext uri="{FF2B5EF4-FFF2-40B4-BE49-F238E27FC236}">
                  <a16:creationId xmlns:a16="http://schemas.microsoft.com/office/drawing/2014/main" id="{C94E7FEF-0CE9-4AC2-94BB-02230C6DC0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5">
              <a:extLst>
                <a:ext uri="{FF2B5EF4-FFF2-40B4-BE49-F238E27FC236}">
                  <a16:creationId xmlns:a16="http://schemas.microsoft.com/office/drawing/2014/main" id="{EB546CC0-C1BC-48D2-8DA9-4B6028316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FB32D8CC-7C0F-420D-A49D-FA5D38472DE9}"/>
              </a:ext>
            </a:extLst>
          </p:cNvPr>
          <p:cNvSpPr>
            <a:spLocks noGrp="1"/>
          </p:cNvSpPr>
          <p:nvPr>
            <p:ph type="title"/>
          </p:nvPr>
        </p:nvSpPr>
        <p:spPr>
          <a:xfrm>
            <a:off x="185976" y="1822505"/>
            <a:ext cx="4338149" cy="1354371"/>
          </a:xfrm>
        </p:spPr>
        <p:txBody>
          <a:bodyPr anchor="b">
            <a:normAutofit/>
          </a:bodyPr>
          <a:lstStyle/>
          <a:p>
            <a:r>
              <a:rPr lang="en-GB" sz="4000" b="1" dirty="0">
                <a:solidFill>
                  <a:srgbClr val="CC66FF"/>
                </a:solidFill>
              </a:rPr>
              <a:t>The Referral Process</a:t>
            </a:r>
          </a:p>
        </p:txBody>
      </p:sp>
      <p:sp>
        <p:nvSpPr>
          <p:cNvPr id="140" name="Freeform 5">
            <a:extLst>
              <a:ext uri="{FF2B5EF4-FFF2-40B4-BE49-F238E27FC236}">
                <a16:creationId xmlns:a16="http://schemas.microsoft.com/office/drawing/2014/main" id="{BD2BFF02-DF78-4F07-B176-52514E131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62174" y="1653645"/>
            <a:ext cx="4689240" cy="411502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0DB06EAB-7D8C-403A-86C5-B5FD79A13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2865" y="634058"/>
            <a:ext cx="3154669" cy="2796247"/>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ap="flat">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Graphic 10" descr="Email">
            <a:extLst>
              <a:ext uri="{FF2B5EF4-FFF2-40B4-BE49-F238E27FC236}">
                <a16:creationId xmlns:a16="http://schemas.microsoft.com/office/drawing/2014/main" id="{E7D3F915-8A68-4998-9E2F-4A27660ED5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96964" y="1108946"/>
            <a:ext cx="1846470" cy="1846470"/>
          </a:xfrm>
          <a:prstGeom prst="rect">
            <a:avLst/>
          </a:prstGeom>
        </p:spPr>
      </p:pic>
      <p:sp>
        <p:nvSpPr>
          <p:cNvPr id="3" name="Content Placeholder 2">
            <a:extLst>
              <a:ext uri="{FF2B5EF4-FFF2-40B4-BE49-F238E27FC236}">
                <a16:creationId xmlns:a16="http://schemas.microsoft.com/office/drawing/2014/main" id="{59061FD4-4327-464E-8D2C-B0F64B43FCF1}"/>
              </a:ext>
            </a:extLst>
          </p:cNvPr>
          <p:cNvSpPr>
            <a:spLocks noGrp="1"/>
          </p:cNvSpPr>
          <p:nvPr>
            <p:ph idx="1"/>
          </p:nvPr>
        </p:nvSpPr>
        <p:spPr>
          <a:xfrm>
            <a:off x="-211883" y="3711157"/>
            <a:ext cx="8085669" cy="4408959"/>
          </a:xfrm>
        </p:spPr>
        <p:txBody>
          <a:bodyPr>
            <a:normAutofit/>
          </a:bodyPr>
          <a:lstStyle/>
          <a:p>
            <a:pPr marL="457200" lvl="1" indent="0">
              <a:buNone/>
            </a:pPr>
            <a:r>
              <a:rPr lang="en-GB" sz="1600" b="1" dirty="0"/>
              <a:t>Website: </a:t>
            </a:r>
            <a:r>
              <a:rPr lang="en-GB" sz="1600" b="1" dirty="0">
                <a:solidFill>
                  <a:srgbClr val="CC66FF"/>
                </a:solidFill>
                <a:hlinkClick r:id="rId4">
                  <a:extLst>
                    <a:ext uri="{A12FA001-AC4F-418D-AE19-62706E023703}">
                      <ahyp:hlinkClr xmlns:ahyp="http://schemas.microsoft.com/office/drawing/2018/hyperlinkcolor" val="tx"/>
                    </a:ext>
                  </a:extLst>
                </a:hlinkClick>
              </a:rPr>
              <a:t>https://www.gems4health.com/</a:t>
            </a:r>
            <a:endParaRPr lang="en-GB" sz="1600" b="1" dirty="0">
              <a:solidFill>
                <a:srgbClr val="CC66FF"/>
              </a:solidFill>
            </a:endParaRPr>
          </a:p>
          <a:p>
            <a:pPr marL="457200" lvl="1" indent="0">
              <a:buNone/>
            </a:pPr>
            <a:endParaRPr lang="en-GB" sz="800" b="1" dirty="0"/>
          </a:p>
          <a:p>
            <a:pPr marL="457200" lvl="1" indent="0">
              <a:buNone/>
            </a:pPr>
            <a:r>
              <a:rPr lang="en-GB" sz="1600" b="1" dirty="0"/>
              <a:t>Email: </a:t>
            </a:r>
            <a:r>
              <a:rPr lang="en-GB" sz="1600" b="1" dirty="0">
                <a:solidFill>
                  <a:srgbClr val="CC66FF"/>
                </a:solidFill>
                <a:hlinkClick r:id="rId5">
                  <a:extLst>
                    <a:ext uri="{A12FA001-AC4F-418D-AE19-62706E023703}">
                      <ahyp:hlinkClr xmlns:ahyp="http://schemas.microsoft.com/office/drawing/2018/hyperlinkcolor" val="tx"/>
                    </a:ext>
                  </a:extLst>
                </a:hlinkClick>
              </a:rPr>
              <a:t>Gems.4health@nhs.net</a:t>
            </a:r>
            <a:r>
              <a:rPr lang="en-GB" sz="1600" b="1" dirty="0">
                <a:solidFill>
                  <a:srgbClr val="CC66FF"/>
                </a:solidFill>
              </a:rPr>
              <a:t>  </a:t>
            </a:r>
          </a:p>
          <a:p>
            <a:pPr lvl="1"/>
            <a:endParaRPr lang="en-GB" sz="800" b="1" dirty="0"/>
          </a:p>
          <a:p>
            <a:pPr marL="457200" lvl="1" indent="0">
              <a:buNone/>
            </a:pPr>
            <a:r>
              <a:rPr lang="en-GB" sz="1600" b="1" dirty="0"/>
              <a:t>Call: </a:t>
            </a:r>
            <a:r>
              <a:rPr lang="en-GB" sz="1600" b="1" dirty="0">
                <a:solidFill>
                  <a:srgbClr val="CC66FF"/>
                </a:solidFill>
              </a:rPr>
              <a:t>01753 373244 / 0800 999 1342</a:t>
            </a:r>
          </a:p>
          <a:p>
            <a:pPr marL="457200" lvl="1" indent="0">
              <a:buNone/>
            </a:pPr>
            <a:endParaRPr lang="en-GB" sz="800" b="1" dirty="0"/>
          </a:p>
          <a:p>
            <a:pPr marL="457200" lvl="1" indent="0">
              <a:buNone/>
            </a:pPr>
            <a:r>
              <a:rPr lang="en-GB" sz="1600" b="1" dirty="0"/>
              <a:t>Online referral form for Professionals: </a:t>
            </a:r>
            <a:r>
              <a:rPr lang="en-GB" sz="1600" b="1" dirty="0">
                <a:solidFill>
                  <a:srgbClr val="CC66FF"/>
                </a:solidFill>
                <a:hlinkClick r:id="rId6">
                  <a:extLst>
                    <a:ext uri="{A12FA001-AC4F-418D-AE19-62706E023703}">
                      <ahyp:hlinkClr xmlns:ahyp="http://schemas.microsoft.com/office/drawing/2018/hyperlinkcolor" val="tx"/>
                    </a:ext>
                  </a:extLst>
                </a:hlinkClick>
              </a:rPr>
              <a:t>https://www.gems4health.com/referral-form/</a:t>
            </a:r>
            <a:r>
              <a:rPr lang="en-GB" sz="1600" b="1" dirty="0">
                <a:solidFill>
                  <a:srgbClr val="CC66FF"/>
                </a:solidFill>
              </a:rPr>
              <a:t> </a:t>
            </a:r>
          </a:p>
          <a:p>
            <a:pPr marL="457200" lvl="1" indent="0">
              <a:buNone/>
            </a:pPr>
            <a:endParaRPr lang="en-GB" sz="800" dirty="0"/>
          </a:p>
          <a:p>
            <a:pPr marL="457200" lvl="1" indent="0">
              <a:buNone/>
            </a:pPr>
            <a:r>
              <a:rPr lang="en-GB" sz="1600" b="1" dirty="0"/>
              <a:t>Online referral form for Self: </a:t>
            </a:r>
            <a:r>
              <a:rPr lang="en-GB" sz="1600" b="1" dirty="0">
                <a:solidFill>
                  <a:srgbClr val="CC66FF"/>
                </a:solidFill>
                <a:hlinkClick r:id="rId7">
                  <a:extLst>
                    <a:ext uri="{A12FA001-AC4F-418D-AE19-62706E023703}">
                      <ahyp:hlinkClr xmlns:ahyp="http://schemas.microsoft.com/office/drawing/2018/hyperlinkcolor" val="tx"/>
                    </a:ext>
                  </a:extLst>
                </a:hlinkClick>
              </a:rPr>
              <a:t>https://www.gems4health.com/parent-submission-form/</a:t>
            </a:r>
            <a:endParaRPr lang="en-GB" sz="1600" b="1" dirty="0">
              <a:solidFill>
                <a:srgbClr val="CC66FF"/>
              </a:solidFill>
            </a:endParaRPr>
          </a:p>
          <a:p>
            <a:pPr marL="457200" lvl="1" indent="0">
              <a:buNone/>
            </a:pPr>
            <a:endParaRPr lang="en-GB" sz="1900" b="1" dirty="0">
              <a:solidFill>
                <a:srgbClr val="CC66FF"/>
              </a:solidFill>
            </a:endParaRPr>
          </a:p>
          <a:p>
            <a:pPr marL="457200" lvl="1" indent="0">
              <a:buNone/>
            </a:pPr>
            <a:endParaRPr lang="en-GB" sz="2300" b="1" dirty="0">
              <a:solidFill>
                <a:srgbClr val="CC66FF"/>
              </a:solidFill>
            </a:endParaRPr>
          </a:p>
          <a:p>
            <a:pPr marL="457200" lvl="1" indent="0">
              <a:buNone/>
            </a:pPr>
            <a:endParaRPr lang="en-GB" sz="1900" b="1" dirty="0"/>
          </a:p>
          <a:p>
            <a:endParaRPr lang="en-GB" sz="1100" dirty="0"/>
          </a:p>
          <a:p>
            <a:pPr lvl="1"/>
            <a:endParaRPr lang="en-GB" sz="1100" dirty="0"/>
          </a:p>
          <a:p>
            <a:pPr lvl="1"/>
            <a:endParaRPr lang="en-GB" sz="1100" dirty="0"/>
          </a:p>
          <a:p>
            <a:pPr marL="457200" lvl="1" indent="0">
              <a:buNone/>
            </a:pPr>
            <a:endParaRPr lang="en-GB" sz="1100" dirty="0"/>
          </a:p>
        </p:txBody>
      </p:sp>
      <p:pic>
        <p:nvPicPr>
          <p:cNvPr id="9" name="Graphic 8" descr="Call center">
            <a:extLst>
              <a:ext uri="{FF2B5EF4-FFF2-40B4-BE49-F238E27FC236}">
                <a16:creationId xmlns:a16="http://schemas.microsoft.com/office/drawing/2014/main" id="{BA60F0A1-3841-43A2-AB7A-44CE5DA65E7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050038" y="2354401"/>
            <a:ext cx="2713512" cy="2713512"/>
          </a:xfrm>
          <a:prstGeom prst="rect">
            <a:avLst/>
          </a:prstGeom>
        </p:spPr>
      </p:pic>
    </p:spTree>
    <p:extLst>
      <p:ext uri="{BB962C8B-B14F-4D97-AF65-F5344CB8AC3E}">
        <p14:creationId xmlns:p14="http://schemas.microsoft.com/office/powerpoint/2010/main" val="2054214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5" name="Rectangle 94">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6FC65E5-3254-4D42-8115-B1D290CF9523}"/>
              </a:ext>
            </a:extLst>
          </p:cNvPr>
          <p:cNvSpPr>
            <a:spLocks noGrp="1"/>
          </p:cNvSpPr>
          <p:nvPr>
            <p:ph type="title"/>
          </p:nvPr>
        </p:nvSpPr>
        <p:spPr>
          <a:xfrm>
            <a:off x="7723807" y="3104387"/>
            <a:ext cx="5130795" cy="1461778"/>
          </a:xfrm>
        </p:spPr>
        <p:txBody>
          <a:bodyPr>
            <a:normAutofit/>
          </a:bodyPr>
          <a:lstStyle/>
          <a:p>
            <a:r>
              <a:rPr lang="en-GB" sz="4000" b="1" dirty="0">
                <a:solidFill>
                  <a:srgbClr val="CC66FF"/>
                </a:solidFill>
              </a:rPr>
              <a:t>Case Study A</a:t>
            </a:r>
          </a:p>
        </p:txBody>
      </p:sp>
      <p:sp>
        <p:nvSpPr>
          <p:cNvPr id="3" name="Content Placeholder 2">
            <a:extLst>
              <a:ext uri="{FF2B5EF4-FFF2-40B4-BE49-F238E27FC236}">
                <a16:creationId xmlns:a16="http://schemas.microsoft.com/office/drawing/2014/main" id="{D49D0108-8C4E-463E-88F8-D2F06EC36CE3}"/>
              </a:ext>
            </a:extLst>
          </p:cNvPr>
          <p:cNvSpPr>
            <a:spLocks noGrp="1"/>
          </p:cNvSpPr>
          <p:nvPr>
            <p:ph idx="1"/>
          </p:nvPr>
        </p:nvSpPr>
        <p:spPr>
          <a:xfrm>
            <a:off x="177421" y="429904"/>
            <a:ext cx="5332949" cy="6346209"/>
          </a:xfrm>
        </p:spPr>
        <p:txBody>
          <a:bodyPr>
            <a:noAutofit/>
          </a:bodyPr>
          <a:lstStyle/>
          <a:p>
            <a:r>
              <a:rPr lang="en-GB" sz="1600" b="1" dirty="0"/>
              <a:t>Initial Contact: </a:t>
            </a:r>
            <a:r>
              <a:rPr lang="en-GB" sz="1600" dirty="0"/>
              <a:t>Family support worker makes a professional referral for a family. </a:t>
            </a:r>
          </a:p>
          <a:p>
            <a:r>
              <a:rPr lang="en-GB" sz="1600" b="1" dirty="0"/>
              <a:t>Issue: </a:t>
            </a:r>
            <a:r>
              <a:rPr lang="en-GB" sz="1600" dirty="0"/>
              <a:t>Mother is struggling with her daughters diagnosis of autism, and her challenging behaviours which are impacting the whole family.</a:t>
            </a:r>
          </a:p>
          <a:p>
            <a:r>
              <a:rPr lang="en-GB" sz="1600" b="1" dirty="0"/>
              <a:t>Deep Dive: </a:t>
            </a:r>
            <a:r>
              <a:rPr lang="en-GB" sz="1600" dirty="0"/>
              <a:t>GEMS make contact with the family directly. After speaking with mother and identifying several issues: father has depression (on medication) and anxiety dealing with his daughters diagnosis. Siblings are feeling unsupported as parents spend all their time on their daughter. Mother is struggling with her overcrowded living conditions and managing the family dynamics alongside her own requirements for support.</a:t>
            </a:r>
          </a:p>
          <a:p>
            <a:r>
              <a:rPr lang="en-GB" sz="1600" b="1" dirty="0"/>
              <a:t>Identify support: </a:t>
            </a:r>
            <a:r>
              <a:rPr lang="en-GB" sz="1600" dirty="0"/>
              <a:t>By speaking to mother and getting a better understanding of the support she requires, we tailor made a package of support via workshops. Those suggested were: Girls and autism, Supporting siblings and Managing anxiety. Also signposting mother to the council who can assist with housing issues.</a:t>
            </a:r>
            <a:endParaRPr lang="en-GB" sz="1600" b="1" dirty="0"/>
          </a:p>
          <a:p>
            <a:r>
              <a:rPr lang="en-GB" sz="1600" b="1" dirty="0"/>
              <a:t>Desired Outcome</a:t>
            </a:r>
            <a:r>
              <a:rPr lang="en-GB" sz="1600" dirty="0"/>
              <a:t>: Whole family unit is supported, mother was happy with the suggested workshops and was also very thankful for the conversation and that we had listened to her speak and guided her forward. </a:t>
            </a:r>
          </a:p>
        </p:txBody>
      </p:sp>
    </p:spTree>
    <p:extLst>
      <p:ext uri="{BB962C8B-B14F-4D97-AF65-F5344CB8AC3E}">
        <p14:creationId xmlns:p14="http://schemas.microsoft.com/office/powerpoint/2010/main" val="2199212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B32D8CC-7C0F-420D-A49D-FA5D38472DE9}"/>
              </a:ext>
            </a:extLst>
          </p:cNvPr>
          <p:cNvSpPr>
            <a:spLocks noGrp="1"/>
          </p:cNvSpPr>
          <p:nvPr>
            <p:ph type="title"/>
          </p:nvPr>
        </p:nvSpPr>
        <p:spPr>
          <a:xfrm>
            <a:off x="7540592" y="3157988"/>
            <a:ext cx="5130795" cy="1461778"/>
          </a:xfrm>
        </p:spPr>
        <p:txBody>
          <a:bodyPr>
            <a:normAutofit/>
          </a:bodyPr>
          <a:lstStyle/>
          <a:p>
            <a:r>
              <a:rPr lang="en-GB" sz="3100" b="1"/>
              <a:t>What's Available? </a:t>
            </a:r>
            <a:br>
              <a:rPr lang="en-GB" sz="3100" b="1"/>
            </a:br>
            <a:r>
              <a:rPr lang="en-GB" sz="3100" b="1"/>
              <a:t>Provision by GEMS &amp; our partners</a:t>
            </a:r>
            <a:endParaRPr lang="en-GB" sz="3100" b="1" dirty="0"/>
          </a:p>
        </p:txBody>
      </p:sp>
      <p:sp>
        <p:nvSpPr>
          <p:cNvPr id="15" name="Content Placeholder 2">
            <a:extLst>
              <a:ext uri="{FF2B5EF4-FFF2-40B4-BE49-F238E27FC236}">
                <a16:creationId xmlns:a16="http://schemas.microsoft.com/office/drawing/2014/main" id="{59061FD4-4327-464E-8D2C-B0F64B43FCF1}"/>
              </a:ext>
            </a:extLst>
          </p:cNvPr>
          <p:cNvSpPr>
            <a:spLocks noGrp="1"/>
          </p:cNvSpPr>
          <p:nvPr>
            <p:ph idx="1"/>
          </p:nvPr>
        </p:nvSpPr>
        <p:spPr>
          <a:xfrm>
            <a:off x="210768" y="424910"/>
            <a:ext cx="5088835" cy="6008180"/>
          </a:xfrm>
        </p:spPr>
        <p:txBody>
          <a:bodyPr>
            <a:normAutofit fontScale="85000" lnSpcReduction="20000"/>
          </a:bodyPr>
          <a:lstStyle/>
          <a:p>
            <a:r>
              <a:rPr lang="en-GB" sz="2100" b="1" dirty="0">
                <a:solidFill>
                  <a:srgbClr val="CC66FF"/>
                </a:solidFill>
              </a:rPr>
              <a:t>GEMS  </a:t>
            </a:r>
          </a:p>
          <a:p>
            <a:pPr lvl="1"/>
            <a:r>
              <a:rPr lang="en-GB" sz="1900" dirty="0"/>
              <a:t>National Autistic Society Early Bird Plus</a:t>
            </a:r>
          </a:p>
          <a:p>
            <a:pPr lvl="1"/>
            <a:r>
              <a:rPr lang="en-GB" sz="1900" dirty="0"/>
              <a:t>National Autistic Society Teen Life</a:t>
            </a:r>
          </a:p>
          <a:p>
            <a:pPr lvl="1"/>
            <a:r>
              <a:rPr lang="en-GB" sz="1900" dirty="0"/>
              <a:t>Fortnightly activity sessions for 5-10yr olds, 11-15yr olds, 16-25yr olds and for 25 years old and over.</a:t>
            </a:r>
          </a:p>
          <a:p>
            <a:pPr lvl="1"/>
            <a:r>
              <a:rPr lang="en-GB" sz="1900" dirty="0"/>
              <a:t>Autism &amp; Food</a:t>
            </a:r>
          </a:p>
          <a:p>
            <a:pPr lvl="1"/>
            <a:r>
              <a:rPr lang="en-GB" sz="1900" dirty="0"/>
              <a:t>Animations</a:t>
            </a:r>
          </a:p>
          <a:p>
            <a:pPr lvl="1"/>
            <a:r>
              <a:rPr lang="en-GB" sz="1900" dirty="0"/>
              <a:t>Signposting</a:t>
            </a:r>
          </a:p>
          <a:p>
            <a:pPr lvl="1"/>
            <a:endParaRPr lang="en-GB" sz="1900" dirty="0"/>
          </a:p>
          <a:p>
            <a:r>
              <a:rPr lang="en-GB" sz="2100" b="1" dirty="0">
                <a:solidFill>
                  <a:srgbClr val="00FFCC"/>
                </a:solidFill>
              </a:rPr>
              <a:t>The Autism Group </a:t>
            </a:r>
            <a:endParaRPr lang="en-GB" sz="2100" dirty="0">
              <a:solidFill>
                <a:srgbClr val="00FFCC"/>
              </a:solidFill>
            </a:endParaRPr>
          </a:p>
          <a:p>
            <a:pPr lvl="1"/>
            <a:r>
              <a:rPr lang="en-GB" sz="1900" dirty="0"/>
              <a:t> Girls and autism</a:t>
            </a:r>
          </a:p>
          <a:p>
            <a:pPr lvl="1"/>
            <a:r>
              <a:rPr lang="en-GB" sz="1900" dirty="0"/>
              <a:t>Managing anxiety</a:t>
            </a:r>
          </a:p>
          <a:p>
            <a:pPr lvl="1"/>
            <a:r>
              <a:rPr lang="en-GB" sz="1900" dirty="0"/>
              <a:t>Supporting siblings</a:t>
            </a:r>
          </a:p>
          <a:p>
            <a:pPr lvl="1"/>
            <a:r>
              <a:rPr lang="en-GB" sz="1900" dirty="0"/>
              <a:t>Adolescence</a:t>
            </a:r>
          </a:p>
          <a:p>
            <a:pPr lvl="1"/>
            <a:r>
              <a:rPr lang="en-GB" sz="1900" dirty="0"/>
              <a:t>Home visit support service.</a:t>
            </a:r>
          </a:p>
          <a:p>
            <a:pPr marL="0" indent="0">
              <a:buNone/>
            </a:pPr>
            <a:endParaRPr lang="en-GB" sz="1900" dirty="0"/>
          </a:p>
          <a:p>
            <a:r>
              <a:rPr lang="en-GB" sz="2100" b="1" dirty="0">
                <a:solidFill>
                  <a:srgbClr val="FF3399"/>
                </a:solidFill>
              </a:rPr>
              <a:t>Parenting Special Children </a:t>
            </a:r>
            <a:endParaRPr lang="en-GB" sz="2100" dirty="0">
              <a:solidFill>
                <a:srgbClr val="FF3399"/>
              </a:solidFill>
            </a:endParaRPr>
          </a:p>
          <a:p>
            <a:pPr lvl="1"/>
            <a:r>
              <a:rPr lang="en-GB" sz="1900" dirty="0"/>
              <a:t>Sensory Processing</a:t>
            </a:r>
          </a:p>
          <a:p>
            <a:pPr lvl="1"/>
            <a:r>
              <a:rPr lang="en-GB" sz="1900" dirty="0"/>
              <a:t>Pre and Post assessment Sleep &amp; autism/ ADHD</a:t>
            </a:r>
          </a:p>
          <a:p>
            <a:pPr lvl="1"/>
            <a:r>
              <a:rPr lang="en-GB" sz="1900" dirty="0"/>
              <a:t>Pre &amp; Post Assessment workshops – ADHD</a:t>
            </a:r>
          </a:p>
          <a:p>
            <a:pPr lvl="1"/>
            <a:r>
              <a:rPr lang="en-GB" sz="1900" dirty="0"/>
              <a:t>Pre &amp; Post autism over 5’S</a:t>
            </a:r>
          </a:p>
          <a:p>
            <a:pPr lvl="1"/>
            <a:r>
              <a:rPr lang="en-GB" sz="1900" dirty="0"/>
              <a:t>Pre &amp; Post autism under 5’s</a:t>
            </a:r>
          </a:p>
          <a:p>
            <a:endParaRPr lang="en-GB" sz="1100" dirty="0"/>
          </a:p>
          <a:p>
            <a:pPr marL="0" indent="0">
              <a:buNone/>
            </a:pPr>
            <a:endParaRPr lang="en-GB" sz="1100" dirty="0"/>
          </a:p>
        </p:txBody>
      </p:sp>
    </p:spTree>
    <p:extLst>
      <p:ext uri="{BB962C8B-B14F-4D97-AF65-F5344CB8AC3E}">
        <p14:creationId xmlns:p14="http://schemas.microsoft.com/office/powerpoint/2010/main" val="1011087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r>
              <a:rPr lang="en-GB" dirty="0"/>
              <a:t>Rebecca Askew</a:t>
            </a:r>
          </a:p>
        </p:txBody>
      </p:sp>
      <p:grpSp>
        <p:nvGrpSpPr>
          <p:cNvPr id="4" name="Group 3">
            <a:extLst>
              <a:ext uri="{FF2B5EF4-FFF2-40B4-BE49-F238E27FC236}">
                <a16:creationId xmlns:a16="http://schemas.microsoft.com/office/drawing/2014/main" id="{77A3561D-54F3-4BB6-82D1-B5CDA3894832}"/>
              </a:ext>
            </a:extLst>
          </p:cNvPr>
          <p:cNvGrpSpPr>
            <a:grpSpLocks/>
          </p:cNvGrpSpPr>
          <p:nvPr/>
        </p:nvGrpSpPr>
        <p:grpSpPr bwMode="auto">
          <a:xfrm>
            <a:off x="5811520" y="5612479"/>
            <a:ext cx="5931859" cy="912735"/>
            <a:chOff x="900" y="484"/>
            <a:chExt cx="10073" cy="1644"/>
          </a:xfrm>
        </p:grpSpPr>
        <p:pic>
          <p:nvPicPr>
            <p:cNvPr id="5" name="Picture 4" descr="AfC_CMYK-Forwhitebackground_grey_1000px">
              <a:extLst>
                <a:ext uri="{FF2B5EF4-FFF2-40B4-BE49-F238E27FC236}">
                  <a16:creationId xmlns:a16="http://schemas.microsoft.com/office/drawing/2014/main" id="{8B7F439E-D47E-41AA-A436-1627A551456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 y="868"/>
              <a:ext cx="2993" cy="766"/>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2">
              <a:extLst>
                <a:ext uri="{FF2B5EF4-FFF2-40B4-BE49-F238E27FC236}">
                  <a16:creationId xmlns:a16="http://schemas.microsoft.com/office/drawing/2014/main" id="{9AC6D719-4D2E-42E4-93AB-E6FDBA1BD079}"/>
                </a:ext>
              </a:extLst>
            </p:cNvPr>
            <p:cNvSpPr txBox="1">
              <a:spLocks noChangeArrowheads="1"/>
            </p:cNvSpPr>
            <p:nvPr/>
          </p:nvSpPr>
          <p:spPr bwMode="auto">
            <a:xfrm>
              <a:off x="900" y="1634"/>
              <a:ext cx="8369" cy="4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100">
                  <a:effectLst/>
                  <a:latin typeface="Calibri" panose="020F0502020204030204" pitchFamily="34" charset="0"/>
                  <a:ea typeface="Calibri" panose="020F0502020204030204" pitchFamily="34" charset="0"/>
                  <a:cs typeface="Times New Roman" panose="02020603050405020304" pitchFamily="18" charset="0"/>
                </a:rPr>
                <a:t>Providing Children’s Services for the Royal Borough of Windsor and Maidenhead</a:t>
              </a:r>
            </a:p>
          </p:txBody>
        </p:sp>
        <p:pic>
          <p:nvPicPr>
            <p:cNvPr id="7" name="image8.png" descr="RBWM 2017 purple">
              <a:extLst>
                <a:ext uri="{FF2B5EF4-FFF2-40B4-BE49-F238E27FC236}">
                  <a16:creationId xmlns:a16="http://schemas.microsoft.com/office/drawing/2014/main" id="{67DAE5B9-0549-42AF-8ABE-171C0415ED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38" y="484"/>
              <a:ext cx="1435" cy="15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06478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464053" y="3847549"/>
            <a:ext cx="5280144" cy="0"/>
          </a:xfrm>
          <a:prstGeom prst="line">
            <a:avLst/>
          </a:prstGeom>
          <a:ln w="9525" cmpd="sng">
            <a:solidFill>
              <a:srgbClr val="F4C239"/>
            </a:solidFill>
          </a:ln>
          <a:effectLst/>
        </p:spPr>
        <p:style>
          <a:lnRef idx="2">
            <a:schemeClr val="accent1"/>
          </a:lnRef>
          <a:fillRef idx="0">
            <a:schemeClr val="accent1"/>
          </a:fillRef>
          <a:effectRef idx="1">
            <a:schemeClr val="accent1"/>
          </a:effectRef>
          <a:fontRef idx="minor">
            <a:schemeClr val="tx1"/>
          </a:fontRef>
        </p:style>
      </p:cxnSp>
      <p:sp>
        <p:nvSpPr>
          <p:cNvPr id="2" name="Text Placeholder 1"/>
          <p:cNvSpPr>
            <a:spLocks noGrp="1"/>
          </p:cNvSpPr>
          <p:nvPr>
            <p:ph type="body" sz="quarter" idx="4294967295"/>
          </p:nvPr>
        </p:nvSpPr>
        <p:spPr>
          <a:xfrm>
            <a:off x="3464054" y="2582296"/>
            <a:ext cx="5279897" cy="1139850"/>
          </a:xfrm>
        </p:spPr>
        <p:txBody>
          <a:bodyPr>
            <a:normAutofit fontScale="85000" lnSpcReduction="20000"/>
          </a:bodyPr>
          <a:lstStyle/>
          <a:p>
            <a:pPr marL="0" indent="0" algn="ctr">
              <a:buNone/>
            </a:pPr>
            <a:r>
              <a:rPr lang="en-GB" dirty="0">
                <a:solidFill>
                  <a:schemeClr val="bg1"/>
                </a:solidFill>
              </a:rPr>
              <a:t>Mental Health &amp; Wellbeing Updates</a:t>
            </a:r>
          </a:p>
          <a:p>
            <a:pPr marL="0" indent="0" algn="ctr">
              <a:buNone/>
            </a:pPr>
            <a:r>
              <a:rPr lang="en-GB" dirty="0">
                <a:solidFill>
                  <a:schemeClr val="bg1"/>
                </a:solidFill>
              </a:rPr>
              <a:t>28</a:t>
            </a:r>
            <a:r>
              <a:rPr lang="en-GB" baseline="30000" dirty="0">
                <a:solidFill>
                  <a:schemeClr val="bg1"/>
                </a:solidFill>
              </a:rPr>
              <a:t>th</a:t>
            </a:r>
            <a:r>
              <a:rPr lang="en-GB" dirty="0">
                <a:solidFill>
                  <a:schemeClr val="bg1"/>
                </a:solidFill>
              </a:rPr>
              <a:t> September 2022</a:t>
            </a:r>
          </a:p>
          <a:p>
            <a:pPr marL="0" indent="0" algn="ctr">
              <a:buNone/>
            </a:pPr>
            <a:r>
              <a:rPr lang="en-GB" dirty="0">
                <a:solidFill>
                  <a:schemeClr val="bg1"/>
                </a:solidFill>
              </a:rPr>
              <a:t>SEMH Network </a:t>
            </a:r>
          </a:p>
        </p:txBody>
      </p:sp>
      <p:sp>
        <p:nvSpPr>
          <p:cNvPr id="3" name="Text Placeholder 2"/>
          <p:cNvSpPr>
            <a:spLocks noGrp="1"/>
          </p:cNvSpPr>
          <p:nvPr>
            <p:ph type="body" sz="quarter" idx="4294967295"/>
          </p:nvPr>
        </p:nvSpPr>
        <p:spPr>
          <a:xfrm>
            <a:off x="3463926" y="3999305"/>
            <a:ext cx="5280025" cy="1124786"/>
          </a:xfrm>
        </p:spPr>
        <p:txBody>
          <a:bodyPr>
            <a:noAutofit/>
          </a:bodyPr>
          <a:lstStyle/>
          <a:p>
            <a:pPr marL="0" indent="0" algn="ctr">
              <a:spcBef>
                <a:spcPct val="50000"/>
              </a:spcBef>
              <a:buNone/>
            </a:pPr>
            <a:r>
              <a:rPr lang="en-GB" altLang="en-US" sz="2000" dirty="0">
                <a:solidFill>
                  <a:schemeClr val="bg1"/>
                </a:solidFill>
              </a:rPr>
              <a:t>Rebecca Askew  </a:t>
            </a:r>
          </a:p>
          <a:p>
            <a:pPr marL="0" indent="0">
              <a:buNone/>
            </a:pPr>
            <a:endParaRPr lang="en-GB" sz="2000" dirty="0">
              <a:solidFill>
                <a:schemeClr val="bg1"/>
              </a:solidFill>
            </a:endParaRPr>
          </a:p>
        </p:txBody>
      </p:sp>
    </p:spTree>
    <p:extLst>
      <p:ext uri="{BB962C8B-B14F-4D97-AF65-F5344CB8AC3E}">
        <p14:creationId xmlns:p14="http://schemas.microsoft.com/office/powerpoint/2010/main" val="4188623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94918" y="274638"/>
            <a:ext cx="8229600" cy="1143000"/>
          </a:xfrm>
        </p:spPr>
        <p:txBody>
          <a:bodyPr>
            <a:normAutofit/>
          </a:bodyPr>
          <a:lstStyle/>
          <a:p>
            <a:r>
              <a:rPr lang="en-US" sz="2800" dirty="0"/>
              <a:t>RBWM Wellbeing Interventions </a:t>
            </a:r>
          </a:p>
        </p:txBody>
      </p:sp>
      <p:sp>
        <p:nvSpPr>
          <p:cNvPr id="3" name="Content Placeholder 2"/>
          <p:cNvSpPr>
            <a:spLocks noGrp="1"/>
          </p:cNvSpPr>
          <p:nvPr>
            <p:ph idx="4294967295"/>
          </p:nvPr>
        </p:nvSpPr>
        <p:spPr>
          <a:xfrm>
            <a:off x="2170950" y="1331090"/>
            <a:ext cx="8229600" cy="4795074"/>
          </a:xfrm>
        </p:spPr>
        <p:txBody>
          <a:bodyPr>
            <a:normAutofit/>
          </a:bodyPr>
          <a:lstStyle/>
          <a:p>
            <a:pPr marL="0" indent="0">
              <a:buNone/>
            </a:pPr>
            <a:r>
              <a:rPr lang="en-US" b="1" dirty="0"/>
              <a:t>ELSA</a:t>
            </a:r>
          </a:p>
          <a:p>
            <a:pPr marL="0" indent="0">
              <a:buNone/>
            </a:pPr>
            <a:r>
              <a:rPr lang="en-US" dirty="0"/>
              <a:t>Guidance for Line Managers</a:t>
            </a:r>
          </a:p>
          <a:p>
            <a:pPr marL="0" indent="0">
              <a:buNone/>
            </a:pPr>
            <a:r>
              <a:rPr lang="en-US" dirty="0"/>
              <a:t>ELSA Training 27</a:t>
            </a:r>
            <a:r>
              <a:rPr lang="en-US" baseline="30000" dirty="0"/>
              <a:t>th</a:t>
            </a:r>
            <a:r>
              <a:rPr lang="en-US" dirty="0"/>
              <a:t> Sept- 20</a:t>
            </a:r>
            <a:r>
              <a:rPr lang="en-US" baseline="30000" dirty="0"/>
              <a:t>th</a:t>
            </a:r>
            <a:r>
              <a:rPr lang="en-US" dirty="0"/>
              <a:t> Oct 2022 – Moor Hall </a:t>
            </a:r>
          </a:p>
          <a:p>
            <a:pPr marL="0" indent="0">
              <a:buNone/>
            </a:pPr>
            <a:endParaRPr lang="en-US" b="1" dirty="0"/>
          </a:p>
          <a:p>
            <a:pPr marL="0" indent="0">
              <a:buNone/>
            </a:pPr>
            <a:r>
              <a:rPr lang="en-US" b="1" dirty="0"/>
              <a:t>Nurture</a:t>
            </a:r>
          </a:p>
          <a:p>
            <a:pPr marL="0" indent="0">
              <a:buNone/>
            </a:pPr>
            <a:r>
              <a:rPr lang="en-US" dirty="0"/>
              <a:t>Check ins – EPS Service Nov 2022 –June 2023</a:t>
            </a:r>
          </a:p>
          <a:p>
            <a:pPr marL="0" indent="0">
              <a:buNone/>
            </a:pPr>
            <a:r>
              <a:rPr lang="en-US" dirty="0"/>
              <a:t>Nurture Hubs – 1 per term</a:t>
            </a:r>
          </a:p>
          <a:p>
            <a:pPr marL="0" indent="0">
              <a:buNone/>
            </a:pPr>
            <a:r>
              <a:rPr lang="en-US" dirty="0"/>
              <a:t>Nurture Practitioner Training – Feb 2023</a:t>
            </a:r>
          </a:p>
          <a:p>
            <a:pPr marL="0" indent="0">
              <a:buNone/>
            </a:pPr>
            <a:r>
              <a:rPr lang="en-US" dirty="0"/>
              <a:t>Whole School Twilights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32256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4CBD9-5909-45C8-9DD5-9A0483C3E5D9}"/>
              </a:ext>
            </a:extLst>
          </p:cNvPr>
          <p:cNvSpPr>
            <a:spLocks noGrp="1"/>
          </p:cNvSpPr>
          <p:nvPr>
            <p:ph type="title"/>
          </p:nvPr>
        </p:nvSpPr>
        <p:spPr>
          <a:xfrm>
            <a:off x="8511778" y="423862"/>
            <a:ext cx="1690688" cy="1325563"/>
          </a:xfrm>
        </p:spPr>
        <p:txBody>
          <a:bodyPr/>
          <a:lstStyle/>
          <a:p>
            <a:r>
              <a:rPr lang="en-GB" dirty="0"/>
              <a:t>Boxall</a:t>
            </a:r>
          </a:p>
        </p:txBody>
      </p:sp>
      <p:sp>
        <p:nvSpPr>
          <p:cNvPr id="3" name="Content Placeholder 2">
            <a:extLst>
              <a:ext uri="{FF2B5EF4-FFF2-40B4-BE49-F238E27FC236}">
                <a16:creationId xmlns:a16="http://schemas.microsoft.com/office/drawing/2014/main" id="{FE53BA2C-E2B3-40EF-B8AE-53F72769E7E8}"/>
              </a:ext>
            </a:extLst>
          </p:cNvPr>
          <p:cNvSpPr>
            <a:spLocks noGrp="1"/>
          </p:cNvSpPr>
          <p:nvPr>
            <p:ph idx="1"/>
          </p:nvPr>
        </p:nvSpPr>
        <p:spPr>
          <a:xfrm>
            <a:off x="7696200" y="1751012"/>
            <a:ext cx="4291013" cy="2817813"/>
          </a:xfrm>
        </p:spPr>
        <p:txBody>
          <a:bodyPr/>
          <a:lstStyle/>
          <a:p>
            <a:r>
              <a:rPr lang="en-GB" dirty="0"/>
              <a:t>61 Schools</a:t>
            </a:r>
          </a:p>
          <a:p>
            <a:r>
              <a:rPr lang="en-GB" dirty="0"/>
              <a:t>47 Super User</a:t>
            </a:r>
          </a:p>
          <a:p>
            <a:r>
              <a:rPr lang="en-GB" dirty="0"/>
              <a:t>Primary Yr 6’s (transition)</a:t>
            </a:r>
          </a:p>
          <a:p>
            <a:endParaRPr lang="en-GB" dirty="0"/>
          </a:p>
          <a:p>
            <a:r>
              <a:rPr lang="en-GB" dirty="0"/>
              <a:t>Developments</a:t>
            </a:r>
          </a:p>
        </p:txBody>
      </p:sp>
      <p:sp>
        <p:nvSpPr>
          <p:cNvPr id="7" name="Title 1">
            <a:extLst>
              <a:ext uri="{FF2B5EF4-FFF2-40B4-BE49-F238E27FC236}">
                <a16:creationId xmlns:a16="http://schemas.microsoft.com/office/drawing/2014/main" id="{ACF6E980-270C-4BB1-AD93-66307DA2D94C}"/>
              </a:ext>
            </a:extLst>
          </p:cNvPr>
          <p:cNvSpPr txBox="1">
            <a:spLocks/>
          </p:cNvSpPr>
          <p:nvPr/>
        </p:nvSpPr>
        <p:spPr>
          <a:xfrm>
            <a:off x="4752976" y="423862"/>
            <a:ext cx="169068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EWS</a:t>
            </a:r>
          </a:p>
        </p:txBody>
      </p:sp>
      <p:sp>
        <p:nvSpPr>
          <p:cNvPr id="8" name="Title 1">
            <a:extLst>
              <a:ext uri="{FF2B5EF4-FFF2-40B4-BE49-F238E27FC236}">
                <a16:creationId xmlns:a16="http://schemas.microsoft.com/office/drawing/2014/main" id="{258241B8-3B98-4571-908E-51440BC0D597}"/>
              </a:ext>
            </a:extLst>
          </p:cNvPr>
          <p:cNvSpPr txBox="1">
            <a:spLocks/>
          </p:cNvSpPr>
          <p:nvPr/>
        </p:nvSpPr>
        <p:spPr>
          <a:xfrm>
            <a:off x="754855" y="423862"/>
            <a:ext cx="169068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SEMH</a:t>
            </a:r>
          </a:p>
        </p:txBody>
      </p:sp>
      <p:sp>
        <p:nvSpPr>
          <p:cNvPr id="9" name="Content Placeholder 2">
            <a:extLst>
              <a:ext uri="{FF2B5EF4-FFF2-40B4-BE49-F238E27FC236}">
                <a16:creationId xmlns:a16="http://schemas.microsoft.com/office/drawing/2014/main" id="{059D666C-C3A3-4D35-9D5A-304207A91E5E}"/>
              </a:ext>
            </a:extLst>
          </p:cNvPr>
          <p:cNvSpPr txBox="1">
            <a:spLocks/>
          </p:cNvSpPr>
          <p:nvPr/>
        </p:nvSpPr>
        <p:spPr>
          <a:xfrm>
            <a:off x="698897" y="1751012"/>
            <a:ext cx="3371852" cy="28178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Staff</a:t>
            </a:r>
          </a:p>
          <a:p>
            <a:r>
              <a:rPr lang="en-GB" dirty="0"/>
              <a:t>Referral</a:t>
            </a:r>
          </a:p>
          <a:p>
            <a:r>
              <a:rPr lang="en-GB" dirty="0"/>
              <a:t>Models of delivery</a:t>
            </a:r>
          </a:p>
          <a:p>
            <a:endParaRPr lang="en-GB" dirty="0"/>
          </a:p>
          <a:p>
            <a:r>
              <a:rPr lang="en-GB" dirty="0"/>
              <a:t>Developments</a:t>
            </a:r>
          </a:p>
          <a:p>
            <a:endParaRPr lang="en-GB" dirty="0"/>
          </a:p>
        </p:txBody>
      </p:sp>
      <p:sp>
        <p:nvSpPr>
          <p:cNvPr id="10" name="Content Placeholder 2">
            <a:extLst>
              <a:ext uri="{FF2B5EF4-FFF2-40B4-BE49-F238E27FC236}">
                <a16:creationId xmlns:a16="http://schemas.microsoft.com/office/drawing/2014/main" id="{1EB74926-24A6-453E-8982-270E651CBFA7}"/>
              </a:ext>
            </a:extLst>
          </p:cNvPr>
          <p:cNvSpPr txBox="1">
            <a:spLocks/>
          </p:cNvSpPr>
          <p:nvPr/>
        </p:nvSpPr>
        <p:spPr>
          <a:xfrm>
            <a:off x="4220765" y="1751012"/>
            <a:ext cx="4291013" cy="28178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Staff</a:t>
            </a:r>
          </a:p>
          <a:p>
            <a:r>
              <a:rPr lang="en-GB" dirty="0"/>
              <a:t>ERSA</a:t>
            </a:r>
          </a:p>
          <a:p>
            <a:r>
              <a:rPr lang="en-GB" dirty="0"/>
              <a:t>Legal</a:t>
            </a:r>
          </a:p>
          <a:p>
            <a:pPr marL="0" indent="0">
              <a:buNone/>
            </a:pPr>
            <a:endParaRPr lang="en-GB" dirty="0"/>
          </a:p>
          <a:p>
            <a:r>
              <a:rPr lang="en-GB" dirty="0"/>
              <a:t>New Guidance</a:t>
            </a:r>
          </a:p>
          <a:p>
            <a:endParaRPr lang="en-GB" dirty="0"/>
          </a:p>
          <a:p>
            <a:endParaRPr lang="en-GB" dirty="0"/>
          </a:p>
        </p:txBody>
      </p:sp>
      <p:grpSp>
        <p:nvGrpSpPr>
          <p:cNvPr id="11" name="Group 10">
            <a:extLst>
              <a:ext uri="{FF2B5EF4-FFF2-40B4-BE49-F238E27FC236}">
                <a16:creationId xmlns:a16="http://schemas.microsoft.com/office/drawing/2014/main" id="{2B764271-F2C3-45AD-8D22-F4F4D1F034CA}"/>
              </a:ext>
            </a:extLst>
          </p:cNvPr>
          <p:cNvGrpSpPr>
            <a:grpSpLocks/>
          </p:cNvGrpSpPr>
          <p:nvPr/>
        </p:nvGrpSpPr>
        <p:grpSpPr bwMode="auto">
          <a:xfrm>
            <a:off x="5811520" y="5612479"/>
            <a:ext cx="5931859" cy="912735"/>
            <a:chOff x="900" y="484"/>
            <a:chExt cx="10073" cy="1644"/>
          </a:xfrm>
        </p:grpSpPr>
        <p:pic>
          <p:nvPicPr>
            <p:cNvPr id="12" name="Picture 11" descr="AfC_CMYK-Forwhitebackground_grey_1000px">
              <a:extLst>
                <a:ext uri="{FF2B5EF4-FFF2-40B4-BE49-F238E27FC236}">
                  <a16:creationId xmlns:a16="http://schemas.microsoft.com/office/drawing/2014/main" id="{27100421-EC8C-49CB-839C-B7FA1C7302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 y="868"/>
              <a:ext cx="2993" cy="766"/>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2">
              <a:extLst>
                <a:ext uri="{FF2B5EF4-FFF2-40B4-BE49-F238E27FC236}">
                  <a16:creationId xmlns:a16="http://schemas.microsoft.com/office/drawing/2014/main" id="{BEAC48B7-71B3-4417-9294-B99DB263A462}"/>
                </a:ext>
              </a:extLst>
            </p:cNvPr>
            <p:cNvSpPr txBox="1">
              <a:spLocks noChangeArrowheads="1"/>
            </p:cNvSpPr>
            <p:nvPr/>
          </p:nvSpPr>
          <p:spPr bwMode="auto">
            <a:xfrm>
              <a:off x="900" y="1634"/>
              <a:ext cx="8369" cy="4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100">
                  <a:effectLst/>
                  <a:latin typeface="Calibri" panose="020F0502020204030204" pitchFamily="34" charset="0"/>
                  <a:ea typeface="Calibri" panose="020F0502020204030204" pitchFamily="34" charset="0"/>
                  <a:cs typeface="Times New Roman" panose="02020603050405020304" pitchFamily="18" charset="0"/>
                </a:rPr>
                <a:t>Providing Children’s Services for the Royal Borough of Windsor and Maidenhead</a:t>
              </a:r>
            </a:p>
          </p:txBody>
        </p:sp>
        <p:pic>
          <p:nvPicPr>
            <p:cNvPr id="14" name="image8.png" descr="RBWM 2017 purple">
              <a:extLst>
                <a:ext uri="{FF2B5EF4-FFF2-40B4-BE49-F238E27FC236}">
                  <a16:creationId xmlns:a16="http://schemas.microsoft.com/office/drawing/2014/main" id="{CF04C974-AF4D-4F73-AD97-3BB23358CBB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38" y="484"/>
              <a:ext cx="1435" cy="15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93887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94918" y="115747"/>
            <a:ext cx="8229600" cy="590310"/>
          </a:xfrm>
        </p:spPr>
        <p:txBody>
          <a:bodyPr>
            <a:normAutofit/>
          </a:bodyPr>
          <a:lstStyle/>
          <a:p>
            <a:r>
              <a:rPr lang="en-US" sz="2800" dirty="0"/>
              <a:t>On-going MH initiatives </a:t>
            </a:r>
          </a:p>
        </p:txBody>
      </p:sp>
      <p:sp>
        <p:nvSpPr>
          <p:cNvPr id="3" name="Content Placeholder 2"/>
          <p:cNvSpPr>
            <a:spLocks noGrp="1"/>
          </p:cNvSpPr>
          <p:nvPr>
            <p:ph idx="4294967295"/>
          </p:nvPr>
        </p:nvSpPr>
        <p:spPr>
          <a:xfrm>
            <a:off x="2170950" y="706058"/>
            <a:ext cx="8229600" cy="5706317"/>
          </a:xfrm>
        </p:spPr>
        <p:txBody>
          <a:bodyPr>
            <a:normAutofit fontScale="85000" lnSpcReduction="20000"/>
          </a:bodyPr>
          <a:lstStyle/>
          <a:p>
            <a:pPr marL="0" indent="0">
              <a:buNone/>
            </a:pPr>
            <a:r>
              <a:rPr lang="en-US" sz="2000" dirty="0"/>
              <a:t>PPEPCare Training </a:t>
            </a:r>
          </a:p>
          <a:p>
            <a:pPr marL="0" indent="0">
              <a:buNone/>
            </a:pPr>
            <a:r>
              <a:rPr lang="en-US" sz="2000" dirty="0"/>
              <a:t>Mixed model – whole school and online </a:t>
            </a:r>
          </a:p>
          <a:p>
            <a:pPr marL="0" indent="0">
              <a:buNone/>
            </a:pPr>
            <a:r>
              <a:rPr lang="en-US" sz="2000" dirty="0"/>
              <a:t>Modules: Child/adolescent anxiety, communication now, depression/low mood, self harm, promoting resilience and separation anxiety. </a:t>
            </a:r>
          </a:p>
          <a:p>
            <a:pPr marL="0" indent="0">
              <a:buNone/>
            </a:pPr>
            <a:r>
              <a:rPr lang="en-US" sz="2000" dirty="0"/>
              <a:t>CAMHS – workforce offer – PTSD, OCD, specific phobia, autism and eating disorders</a:t>
            </a:r>
          </a:p>
          <a:p>
            <a:pPr marL="0" indent="0">
              <a:buNone/>
            </a:pPr>
            <a:endParaRPr lang="en-US" sz="2000" dirty="0"/>
          </a:p>
          <a:p>
            <a:pPr marL="0" indent="0">
              <a:buNone/>
            </a:pPr>
            <a:r>
              <a:rPr lang="en-US" sz="2000" dirty="0"/>
              <a:t>The Link Programme </a:t>
            </a:r>
          </a:p>
          <a:p>
            <a:pPr marL="0" indent="0">
              <a:buNone/>
            </a:pPr>
            <a:r>
              <a:rPr lang="en-GB" sz="1800" b="1" dirty="0">
                <a:latin typeface="Calibri" panose="020F0502020204030204" pitchFamily="34" charset="0"/>
                <a:ea typeface="Calibri" panose="020F0502020204030204" pitchFamily="34" charset="0"/>
                <a:cs typeface="Times New Roman" panose="02020603050405020304" pitchFamily="18" charset="0"/>
              </a:rPr>
              <a:t>Common approach to outcome measures to support young people:</a:t>
            </a:r>
            <a:r>
              <a:rPr lang="en-GB" sz="1800" dirty="0">
                <a:latin typeface="Calibri" panose="020F0502020204030204" pitchFamily="34" charset="0"/>
                <a:ea typeface="Calibri" panose="020F0502020204030204" pitchFamily="34" charset="0"/>
                <a:cs typeface="Times New Roman" panose="02020603050405020304" pitchFamily="18" charset="0"/>
              </a:rPr>
              <a:t>  </a:t>
            </a:r>
          </a:p>
          <a:p>
            <a:pPr marL="342900" indent="-342900">
              <a:buFont typeface="Verdana" panose="020B0604030504040204" pitchFamily="34" charset="0"/>
              <a:buChar char="-"/>
            </a:pPr>
            <a:r>
              <a:rPr lang="en-US" sz="1800" dirty="0">
                <a:latin typeface="Calibri" panose="020F0502020204030204" pitchFamily="34" charset="0"/>
                <a:ea typeface="MS Mincho" panose="02020609040205080304" pitchFamily="49" charset="-128"/>
                <a:cs typeface="Times New Roman" panose="02020603050405020304" pitchFamily="18" charset="0"/>
              </a:rPr>
              <a:t>How to select and use an appropriate measure</a:t>
            </a:r>
            <a:endParaRPr lang="en-GB" sz="1800" dirty="0">
              <a:latin typeface="Calibri" panose="020F0502020204030204" pitchFamily="34" charset="0"/>
              <a:ea typeface="MS Mincho" panose="02020609040205080304" pitchFamily="49" charset="-128"/>
              <a:cs typeface="Times New Roman" panose="02020603050405020304" pitchFamily="18" charset="0"/>
            </a:endParaRPr>
          </a:p>
          <a:p>
            <a:pPr marL="342900" indent="-342900">
              <a:buFont typeface="Verdana" panose="020B0604030504040204" pitchFamily="34" charset="0"/>
              <a:buChar char="-"/>
            </a:pPr>
            <a:r>
              <a:rPr lang="en-GB" sz="1800" dirty="0">
                <a:latin typeface="Calibri" panose="020F0502020204030204" pitchFamily="34" charset="0"/>
                <a:ea typeface="MS Mincho" panose="02020609040205080304" pitchFamily="49" charset="-128"/>
                <a:cs typeface="Times New Roman" panose="02020603050405020304" pitchFamily="18" charset="0"/>
              </a:rPr>
              <a:t>How to use outcome measures for evaluation, temperature checking and targeted work </a:t>
            </a:r>
          </a:p>
          <a:p>
            <a:pPr marL="342900" indent="-342900">
              <a:buFont typeface="Verdana" panose="020B0604030504040204" pitchFamily="34" charset="0"/>
              <a:buChar char="-"/>
            </a:pPr>
            <a:r>
              <a:rPr lang="en-GB" sz="1800" dirty="0">
                <a:latin typeface="Calibri" panose="020F0502020204030204" pitchFamily="34" charset="0"/>
                <a:ea typeface="MS Mincho" panose="02020609040205080304" pitchFamily="49" charset="-128"/>
                <a:cs typeface="Times New Roman" panose="02020603050405020304" pitchFamily="18" charset="0"/>
              </a:rPr>
              <a:t>How to measure staff wellbeing</a:t>
            </a:r>
          </a:p>
          <a:p>
            <a:pPr marL="0" indent="0">
              <a:buNone/>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b="1" dirty="0">
                <a:solidFill>
                  <a:srgbClr val="000000"/>
                </a:solidFill>
                <a:latin typeface="Calibri" panose="020F0502020204030204" pitchFamily="34" charset="0"/>
                <a:ea typeface="Calibri" panose="020F0502020204030204" pitchFamily="34" charset="0"/>
                <a:cs typeface="Verdana" panose="020B0604030504040204" pitchFamily="34" charset="0"/>
              </a:rPr>
              <a:t>Development of integrated working to promote better access to support</a:t>
            </a:r>
            <a:r>
              <a:rPr lang="en-GB" sz="1800" dirty="0">
                <a:solidFill>
                  <a:srgbClr val="000000"/>
                </a:solidFill>
                <a:latin typeface="Calibri" panose="020F0502020204030204" pitchFamily="34" charset="0"/>
                <a:ea typeface="Calibri" panose="020F0502020204030204" pitchFamily="34" charset="0"/>
                <a:cs typeface="Verdana" panose="020B0604030504040204" pitchFamily="34" charset="0"/>
              </a:rPr>
              <a:t>:</a:t>
            </a:r>
            <a:endParaRPr lang="en-GB" sz="1800" dirty="0">
              <a:solidFill>
                <a:srgbClr val="000000"/>
              </a:solidFill>
              <a:latin typeface="Verdana" panose="020B0604030504040204" pitchFamily="34" charset="0"/>
              <a:ea typeface="Calibri" panose="020F0502020204030204" pitchFamily="34" charset="0"/>
              <a:cs typeface="Verdana" panose="020B0604030504040204" pitchFamily="34" charset="0"/>
            </a:endParaRPr>
          </a:p>
          <a:p>
            <a:pPr marL="342900" indent="-342900">
              <a:buFont typeface="Calibri" panose="020F0502020204030204" pitchFamily="34" charset="0"/>
              <a:buChar char="-"/>
            </a:pPr>
            <a:r>
              <a:rPr lang="en-GB" sz="1800" dirty="0">
                <a:latin typeface="Calibri" panose="020F0502020204030204" pitchFamily="34" charset="0"/>
                <a:ea typeface="Calibri" panose="020F0502020204030204" pitchFamily="34" charset="0"/>
                <a:cs typeface="Calibri" panose="020F0502020204030204" pitchFamily="34" charset="0"/>
              </a:rPr>
              <a:t>Using the 5Ps for multi-agency formulation in the referral process</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Calibri" panose="020F0502020204030204" pitchFamily="34" charset="0"/>
              <a:buChar char="-"/>
            </a:pPr>
            <a:r>
              <a:rPr lang="en-GB" sz="1800" dirty="0">
                <a:latin typeface="Calibri" panose="020F0502020204030204" pitchFamily="34" charset="0"/>
                <a:ea typeface="Calibri" panose="020F0502020204030204" pitchFamily="34" charset="0"/>
                <a:cs typeface="Calibri" panose="020F0502020204030204" pitchFamily="34" charset="0"/>
              </a:rPr>
              <a:t>Post referral communication and processes</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Calibri" panose="020F0502020204030204" pitchFamily="34" charset="0"/>
              <a:buChar char="-"/>
            </a:pPr>
            <a:r>
              <a:rPr lang="en-GB" sz="1800" dirty="0">
                <a:latin typeface="Calibri" panose="020F0502020204030204" pitchFamily="34" charset="0"/>
                <a:ea typeface="Calibri" panose="020F0502020204030204" pitchFamily="34" charset="0"/>
                <a:cs typeface="Calibri" panose="020F0502020204030204" pitchFamily="34" charset="0"/>
              </a:rPr>
              <a:t>Developing a service mapping tool – referral routes</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1800" b="1"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800" b="1" dirty="0">
                <a:latin typeface="Calibri" panose="020F0502020204030204" pitchFamily="34" charset="0"/>
                <a:ea typeface="Calibri" panose="020F0502020204030204" pitchFamily="34" charset="0"/>
                <a:cs typeface="Calibri" panose="020F0502020204030204" pitchFamily="34" charset="0"/>
              </a:rPr>
              <a:t>Evidence-based approach to interventions</a:t>
            </a:r>
            <a:r>
              <a:rPr lang="en-GB" sz="1800" b="1" dirty="0">
                <a:solidFill>
                  <a:srgbClr val="242424"/>
                </a:solidFill>
                <a:latin typeface="Calibri" panose="020F0502020204030204" pitchFamily="34" charset="0"/>
                <a:ea typeface="Times New Roman" panose="02020603050405020304" pitchFamily="18" charset="0"/>
                <a:cs typeface="Calibri" panose="020F0502020204030204" pitchFamily="34" charset="0"/>
              </a:rPr>
              <a:t>:</a:t>
            </a:r>
            <a:r>
              <a:rPr lang="en-GB" sz="1800" dirty="0">
                <a:solidFill>
                  <a:srgbClr val="242424"/>
                </a:solidFill>
                <a:latin typeface="Calibri" panose="020F0502020204030204" pitchFamily="34" charset="0"/>
                <a:ea typeface="Times New Roman" panose="02020603050405020304" pitchFamily="18" charset="0"/>
                <a:cs typeface="Calibri" panose="020F0502020204030204" pitchFamily="34" charset="0"/>
              </a:rPr>
              <a:t> </a:t>
            </a:r>
            <a:endParaRPr lang="en-GB" sz="1800" dirty="0">
              <a:latin typeface="Calibri" panose="020F0502020204030204" pitchFamily="34" charset="0"/>
              <a:ea typeface="MS Mincho" panose="02020609040205080304" pitchFamily="49" charset="-128"/>
              <a:cs typeface="Times New Roman" panose="02020603050405020304" pitchFamily="18" charset="0"/>
            </a:endParaRPr>
          </a:p>
          <a:p>
            <a:pPr marL="342900" indent="-342900">
              <a:buFont typeface="Verdana" panose="020B0604030504040204" pitchFamily="34" charset="0"/>
              <a:buChar char="-"/>
            </a:pPr>
            <a:r>
              <a:rPr lang="en-GB" sz="1800" dirty="0">
                <a:latin typeface="Calibri" panose="020F0502020204030204" pitchFamily="34" charset="0"/>
                <a:ea typeface="Calibri" panose="020F0502020204030204" pitchFamily="34" charset="0"/>
                <a:cs typeface="Calibri" panose="020F0502020204030204" pitchFamily="34" charset="0"/>
              </a:rPr>
              <a:t>Developing a training plan to up-skill staff on evidence-based interventions</a:t>
            </a:r>
            <a:endParaRPr lang="en-GB" sz="1800" dirty="0">
              <a:latin typeface="Calibri" panose="020F0502020204030204" pitchFamily="34" charset="0"/>
              <a:ea typeface="MS Mincho" panose="02020609040205080304" pitchFamily="49" charset="-128"/>
              <a:cs typeface="Times New Roman" panose="02020603050405020304" pitchFamily="18" charset="0"/>
            </a:endParaRPr>
          </a:p>
          <a:p>
            <a:pPr marL="0" indent="0">
              <a:buNone/>
            </a:pPr>
            <a:endParaRPr lang="en-US" sz="2000" dirty="0"/>
          </a:p>
        </p:txBody>
      </p:sp>
    </p:spTree>
    <p:extLst>
      <p:ext uri="{BB962C8B-B14F-4D97-AF65-F5344CB8AC3E}">
        <p14:creationId xmlns:p14="http://schemas.microsoft.com/office/powerpoint/2010/main" val="7167070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94918" y="184667"/>
            <a:ext cx="8229600" cy="463516"/>
          </a:xfrm>
        </p:spPr>
        <p:txBody>
          <a:bodyPr>
            <a:noAutofit/>
          </a:bodyPr>
          <a:lstStyle/>
          <a:p>
            <a:r>
              <a:rPr lang="en-US" sz="2800" dirty="0"/>
              <a:t>On-going MH initiatives </a:t>
            </a:r>
          </a:p>
        </p:txBody>
      </p:sp>
      <p:sp>
        <p:nvSpPr>
          <p:cNvPr id="3" name="Content Placeholder 2"/>
          <p:cNvSpPr>
            <a:spLocks noGrp="1"/>
          </p:cNvSpPr>
          <p:nvPr>
            <p:ph idx="4294967295"/>
          </p:nvPr>
        </p:nvSpPr>
        <p:spPr>
          <a:xfrm>
            <a:off x="1894918" y="648183"/>
            <a:ext cx="8505632" cy="6025150"/>
          </a:xfrm>
        </p:spPr>
        <p:txBody>
          <a:bodyPr>
            <a:noAutofit/>
          </a:bodyPr>
          <a:lstStyle/>
          <a:p>
            <a:pPr marL="0" indent="0">
              <a:buNone/>
            </a:pPr>
            <a:r>
              <a:rPr lang="en-US" sz="1800" b="1" dirty="0"/>
              <a:t>Senior Lead Training </a:t>
            </a:r>
          </a:p>
          <a:p>
            <a:pPr marL="0" indent="0">
              <a:buNone/>
            </a:pPr>
            <a:r>
              <a:rPr lang="en-US" altLang="en-US" sz="1800" dirty="0">
                <a:solidFill>
                  <a:srgbClr val="0B0C0C"/>
                </a:solidFill>
                <a:latin typeface="GDS Transport"/>
              </a:rPr>
              <a:t>The Department for Education is offering a grant of £1,200 for eligible state-funded schools and colleges in England to train a senior mental health lead to develop and implement a whole school or college approach to mental health and wellbeing. This training is not compulsory, but it is part of the government’s commitment to offer this training to all eligible schools and colleges until 2025.</a:t>
            </a:r>
          </a:p>
          <a:p>
            <a:pPr algn="l"/>
            <a:r>
              <a:rPr lang="en-GB" sz="1800" dirty="0">
                <a:solidFill>
                  <a:srgbClr val="1155CC"/>
                </a:solidFill>
                <a:hlinkClick r:id="rId2"/>
              </a:rPr>
              <a:t>senior mental health lead training</a:t>
            </a:r>
            <a:r>
              <a:rPr lang="en-GB" sz="1800" dirty="0">
                <a:solidFill>
                  <a:srgbClr val="222222"/>
                </a:solidFill>
              </a:rPr>
              <a:t> </a:t>
            </a:r>
          </a:p>
          <a:p>
            <a:pPr marL="0" indent="0">
              <a:buNone/>
            </a:pPr>
            <a:r>
              <a:rPr lang="en-US" altLang="en-US" sz="1800" dirty="0">
                <a:solidFill>
                  <a:srgbClr val="0B0C0C"/>
                </a:solidFill>
              </a:rPr>
              <a:t> </a:t>
            </a:r>
            <a:endParaRPr lang="en-US" sz="1800" dirty="0"/>
          </a:p>
          <a:p>
            <a:pPr marL="0" indent="0">
              <a:buNone/>
            </a:pPr>
            <a:r>
              <a:rPr lang="en-US" sz="1800" b="1" dirty="0"/>
              <a:t>Number 22 Telephone Support Line </a:t>
            </a:r>
            <a:r>
              <a:rPr lang="en-US" sz="1800" dirty="0"/>
              <a:t>(11-25 years) </a:t>
            </a:r>
            <a:r>
              <a:rPr lang="en-GB" sz="1800" b="1" dirty="0">
                <a:latin typeface="Calibri" panose="020F0502020204030204" pitchFamily="34" charset="0"/>
                <a:ea typeface="Calibri" panose="020F0502020204030204" pitchFamily="34" charset="0"/>
                <a:hlinkClick r:id="rId3"/>
              </a:rPr>
              <a:t>www.number22.org</a:t>
            </a:r>
            <a:r>
              <a:rPr lang="en-GB" sz="1800" b="1" dirty="0">
                <a:latin typeface="Calibri" panose="020F0502020204030204" pitchFamily="34" charset="0"/>
                <a:ea typeface="Calibri" panose="020F0502020204030204" pitchFamily="34" charset="0"/>
              </a:rPr>
              <a:t>  </a:t>
            </a:r>
            <a:endParaRPr lang="en-US" sz="1800" b="1" dirty="0"/>
          </a:p>
          <a:p>
            <a:pPr marL="1905" marR="629920" indent="0">
              <a:lnSpc>
                <a:spcPct val="103000"/>
              </a:lnSpc>
              <a:spcAft>
                <a:spcPts val="515"/>
              </a:spcAft>
              <a:buNone/>
            </a:pPr>
            <a:r>
              <a:rPr lang="en-GB" sz="1800" dirty="0">
                <a:latin typeface="Calibri" panose="020F0502020204030204" pitchFamily="34" charset="0"/>
                <a:ea typeface="Calibri" panose="020F0502020204030204" pitchFamily="34" charset="0"/>
              </a:rPr>
              <a:t>A bookable 25-minute telephone appointment which can be used for:</a:t>
            </a:r>
          </a:p>
          <a:p>
            <a:pPr fontAlgn="base">
              <a:lnSpc>
                <a:spcPct val="107000"/>
              </a:lnSpc>
              <a:spcAft>
                <a:spcPts val="460"/>
              </a:spcAft>
              <a:buClr>
                <a:srgbClr val="9396B8"/>
              </a:buClr>
              <a:buSzPts val="900"/>
            </a:pPr>
            <a:r>
              <a:rPr lang="en-GB" sz="1800" dirty="0">
                <a:uFill>
                  <a:solidFill>
                    <a:srgbClr val="000000"/>
                  </a:solidFill>
                </a:uFill>
                <a:latin typeface="Calibri" panose="020F0502020204030204" pitchFamily="34" charset="0"/>
                <a:ea typeface="Calibri" panose="020F0502020204030204" pitchFamily="34" charset="0"/>
                <a:cs typeface="Calibri" panose="020F0502020204030204" pitchFamily="34" charset="0"/>
              </a:rPr>
              <a:t>A one-off counselling session</a:t>
            </a:r>
          </a:p>
          <a:p>
            <a:pPr fontAlgn="base">
              <a:lnSpc>
                <a:spcPct val="107000"/>
              </a:lnSpc>
              <a:spcAft>
                <a:spcPts val="460"/>
              </a:spcAft>
              <a:buClr>
                <a:srgbClr val="9396B8"/>
              </a:buClr>
              <a:buSzPts val="900"/>
            </a:pPr>
            <a:r>
              <a:rPr lang="en-GB" sz="1800" dirty="0">
                <a:uFill>
                  <a:solidFill>
                    <a:srgbClr val="000000"/>
                  </a:solidFill>
                </a:uFill>
                <a:latin typeface="Calibri" panose="020F0502020204030204" pitchFamily="34" charset="0"/>
                <a:ea typeface="Calibri" panose="020F0502020204030204" pitchFamily="34" charset="0"/>
                <a:cs typeface="Calibri" panose="020F0502020204030204" pitchFamily="34" charset="0"/>
              </a:rPr>
              <a:t>An introduction to counselling – what could you expect from counselling?</a:t>
            </a:r>
          </a:p>
          <a:p>
            <a:pPr fontAlgn="base">
              <a:lnSpc>
                <a:spcPct val="107000"/>
              </a:lnSpc>
              <a:spcAft>
                <a:spcPts val="460"/>
              </a:spcAft>
              <a:buClr>
                <a:srgbClr val="9396B8"/>
              </a:buClr>
              <a:buSzPts val="900"/>
            </a:pPr>
            <a:r>
              <a:rPr lang="en-GB" sz="1800" dirty="0">
                <a:uFill>
                  <a:solidFill>
                    <a:srgbClr val="000000"/>
                  </a:solidFill>
                </a:uFill>
                <a:latin typeface="Calibri" panose="020F0502020204030204" pitchFamily="34" charset="0"/>
                <a:ea typeface="Calibri" panose="020F0502020204030204" pitchFamily="34" charset="0"/>
                <a:cs typeface="Calibri" panose="020F0502020204030204" pitchFamily="34" charset="0"/>
              </a:rPr>
              <a:t>Signposting to other services</a:t>
            </a:r>
            <a:endParaRPr lang="en-US" sz="1800" dirty="0"/>
          </a:p>
          <a:p>
            <a:pPr marL="0" indent="0">
              <a:buNone/>
            </a:pPr>
            <a:r>
              <a:rPr lang="en-US" sz="1800" dirty="0"/>
              <a:t>Discussion regarding F2F appointments at GP surgeries.  </a:t>
            </a:r>
          </a:p>
          <a:p>
            <a:pPr marL="0" indent="0">
              <a:buNone/>
            </a:pPr>
            <a:endParaRPr lang="en-US" sz="1800" dirty="0"/>
          </a:p>
          <a:p>
            <a:pPr marL="0" indent="0">
              <a:buNone/>
            </a:pPr>
            <a:r>
              <a:rPr lang="en-US" sz="1800" b="1" dirty="0"/>
              <a:t>Oxwell Survey – Feb-March 2023</a:t>
            </a:r>
          </a:p>
          <a:p>
            <a:pPr marL="0" indent="0">
              <a:buNone/>
            </a:pPr>
            <a:r>
              <a:rPr lang="en-US" sz="1800" dirty="0"/>
              <a:t>Look out for registration details – EP support for analysis and next steps.  </a:t>
            </a:r>
          </a:p>
        </p:txBody>
      </p:sp>
      <p:sp>
        <p:nvSpPr>
          <p:cNvPr id="6" name="Rectangle 3">
            <a:extLst>
              <a:ext uri="{FF2B5EF4-FFF2-40B4-BE49-F238E27FC236}">
                <a16:creationId xmlns:a16="http://schemas.microsoft.com/office/drawing/2014/main" id="{3AB884B1-5BCF-4099-9096-DBF024831906}"/>
              </a:ext>
            </a:extLst>
          </p:cNvPr>
          <p:cNvSpPr>
            <a:spLocks noChangeArrowheads="1"/>
          </p:cNvSpPr>
          <p:nvPr/>
        </p:nvSpPr>
        <p:spPr bwMode="auto">
          <a:xfrm>
            <a:off x="1524001" y="-18466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p>
        </p:txBody>
      </p:sp>
    </p:spTree>
    <p:extLst>
      <p:ext uri="{BB962C8B-B14F-4D97-AF65-F5344CB8AC3E}">
        <p14:creationId xmlns:p14="http://schemas.microsoft.com/office/powerpoint/2010/main" val="3896731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94918" y="274638"/>
            <a:ext cx="8229600" cy="457198"/>
          </a:xfrm>
        </p:spPr>
        <p:txBody>
          <a:bodyPr>
            <a:normAutofit fontScale="90000"/>
          </a:bodyPr>
          <a:lstStyle/>
          <a:p>
            <a:r>
              <a:rPr lang="en-US" sz="2800" dirty="0"/>
              <a:t>What Colour is Your Dragon? </a:t>
            </a:r>
          </a:p>
        </p:txBody>
      </p:sp>
      <p:sp>
        <p:nvSpPr>
          <p:cNvPr id="3" name="Content Placeholder 2"/>
          <p:cNvSpPr>
            <a:spLocks noGrp="1"/>
          </p:cNvSpPr>
          <p:nvPr>
            <p:ph idx="4294967295"/>
          </p:nvPr>
        </p:nvSpPr>
        <p:spPr>
          <a:xfrm>
            <a:off x="1894918" y="731836"/>
            <a:ext cx="8505632" cy="5851526"/>
          </a:xfrm>
        </p:spPr>
        <p:txBody>
          <a:bodyPr>
            <a:noAutofit/>
          </a:bodyPr>
          <a:lstStyle/>
          <a:p>
            <a:pPr marL="0" indent="0">
              <a:buNone/>
            </a:pPr>
            <a:r>
              <a:rPr lang="en-GB" sz="2000" dirty="0">
                <a:solidFill>
                  <a:srgbClr val="202124"/>
                </a:solidFill>
              </a:rPr>
              <a:t>A programme of trauma informed emotional education, aimed at children of all ages, parents and teachers. </a:t>
            </a:r>
          </a:p>
          <a:p>
            <a:r>
              <a:rPr lang="en-GB" sz="2000" dirty="0">
                <a:solidFill>
                  <a:srgbClr val="202124"/>
                </a:solidFill>
              </a:rPr>
              <a:t>It has been devised by a team at The Mindfulness Centre of Excellence</a:t>
            </a:r>
          </a:p>
          <a:p>
            <a:r>
              <a:rPr lang="en-GB" sz="2000" dirty="0">
                <a:solidFill>
                  <a:srgbClr val="202124"/>
                </a:solidFill>
              </a:rPr>
              <a:t>It is based on neuroscience, mindfulness and compassion.</a:t>
            </a:r>
          </a:p>
          <a:p>
            <a:r>
              <a:rPr lang="en-GB" sz="2000" dirty="0">
                <a:solidFill>
                  <a:srgbClr val="202124"/>
                </a:solidFill>
              </a:rPr>
              <a:t>The programme blends social and emotional learning, creativity, psychological insights (particularly around the importance of movement and inhibitory control)</a:t>
            </a:r>
          </a:p>
          <a:p>
            <a:r>
              <a:rPr lang="en-GB" sz="2000" dirty="0">
                <a:solidFill>
                  <a:srgbClr val="202124"/>
                </a:solidFill>
              </a:rPr>
              <a:t>Drawing on ideas from Professor Paul Gilbert's Compassion Focused Therapy, mindfulness, inhibitory control and embodied movement, it uses 3 coloured dragons as a metaphor for our brain’s motivational states: </a:t>
            </a:r>
          </a:p>
          <a:p>
            <a:pPr marL="0" indent="0">
              <a:buNone/>
            </a:pPr>
            <a:r>
              <a:rPr lang="en-GB" sz="2000" dirty="0">
                <a:solidFill>
                  <a:srgbClr val="202124"/>
                </a:solidFill>
              </a:rPr>
              <a:t>Red dragon – our threat/safety system</a:t>
            </a:r>
          </a:p>
          <a:p>
            <a:pPr marL="0" indent="0">
              <a:buNone/>
            </a:pPr>
            <a:r>
              <a:rPr lang="en-GB" sz="2000" dirty="0">
                <a:solidFill>
                  <a:srgbClr val="202124"/>
                </a:solidFill>
              </a:rPr>
              <a:t>Blue dragon – our drive system - helps us focus and get things done </a:t>
            </a:r>
          </a:p>
          <a:p>
            <a:pPr marL="0" indent="0">
              <a:buNone/>
            </a:pPr>
            <a:r>
              <a:rPr lang="en-GB" sz="2000" dirty="0">
                <a:solidFill>
                  <a:srgbClr val="202124"/>
                </a:solidFill>
              </a:rPr>
              <a:t>Green dragon – our self-soothing system - we need to feed to maintain equilibrium of the whole system.</a:t>
            </a:r>
          </a:p>
          <a:p>
            <a:pPr marL="0" indent="0">
              <a:buNone/>
            </a:pPr>
            <a:endParaRPr lang="en-GB" sz="2000" dirty="0">
              <a:solidFill>
                <a:srgbClr val="202124"/>
              </a:solidFill>
            </a:endParaRPr>
          </a:p>
          <a:p>
            <a:pPr marL="0" indent="0">
              <a:buNone/>
            </a:pPr>
            <a:r>
              <a:rPr lang="en-US" sz="2000" dirty="0"/>
              <a:t>Led by Katherine Radcliffe (MHST Supervisor). </a:t>
            </a:r>
          </a:p>
          <a:p>
            <a:pPr marL="0" indent="0">
              <a:buNone/>
            </a:pPr>
            <a:r>
              <a:rPr lang="en-US" sz="2000" dirty="0"/>
              <a:t>Initial pilot 5 schools – year 5 (MGS) with intention to roll out.  </a:t>
            </a:r>
          </a:p>
          <a:p>
            <a:pPr marL="0" indent="0">
              <a:buNone/>
            </a:pPr>
            <a:endParaRPr lang="en-US" sz="2000" dirty="0"/>
          </a:p>
          <a:p>
            <a:pPr marL="0" indent="0">
              <a:buNone/>
            </a:pPr>
            <a:endParaRPr lang="en-US" sz="1600" dirty="0"/>
          </a:p>
        </p:txBody>
      </p:sp>
    </p:spTree>
    <p:extLst>
      <p:ext uri="{BB962C8B-B14F-4D97-AF65-F5344CB8AC3E}">
        <p14:creationId xmlns:p14="http://schemas.microsoft.com/office/powerpoint/2010/main" val="27023727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94918" y="274638"/>
            <a:ext cx="8229600" cy="1143000"/>
          </a:xfrm>
        </p:spPr>
        <p:txBody>
          <a:bodyPr>
            <a:normAutofit/>
          </a:bodyPr>
          <a:lstStyle/>
          <a:p>
            <a:r>
              <a:rPr lang="en-US" sz="3100" dirty="0"/>
              <a:t>Yoga Bugs</a:t>
            </a:r>
            <a:br>
              <a:rPr lang="en-US" dirty="0"/>
            </a:br>
            <a:endParaRPr lang="en-US" dirty="0"/>
          </a:p>
        </p:txBody>
      </p:sp>
      <p:sp>
        <p:nvSpPr>
          <p:cNvPr id="3" name="Content Placeholder 2"/>
          <p:cNvSpPr>
            <a:spLocks noGrp="1"/>
          </p:cNvSpPr>
          <p:nvPr>
            <p:ph idx="4294967295"/>
          </p:nvPr>
        </p:nvSpPr>
        <p:spPr>
          <a:xfrm>
            <a:off x="2170950" y="1030148"/>
            <a:ext cx="8229600" cy="5096016"/>
          </a:xfrm>
        </p:spPr>
        <p:txBody>
          <a:bodyPr>
            <a:normAutofit/>
          </a:bodyPr>
          <a:lstStyle/>
          <a:p>
            <a:pPr marL="0" indent="0">
              <a:buNone/>
            </a:pPr>
            <a:r>
              <a:rPr lang="en-GB" sz="1800" dirty="0">
                <a:solidFill>
                  <a:srgbClr val="594894"/>
                </a:solidFill>
                <a:latin typeface="Roboto" panose="02000000000000000000" pitchFamily="2" charset="0"/>
              </a:rPr>
              <a:t> </a:t>
            </a:r>
            <a:r>
              <a:rPr lang="en-GB" sz="2000" b="1" dirty="0">
                <a:solidFill>
                  <a:srgbClr val="47434F"/>
                </a:solidFill>
              </a:rPr>
              <a:t>What is Yoga Bugs Virtual?</a:t>
            </a:r>
            <a:r>
              <a:rPr lang="en-GB" sz="2000" dirty="0">
                <a:solidFill>
                  <a:srgbClr val="47434F"/>
                </a:solidFill>
              </a:rPr>
              <a:t> </a:t>
            </a:r>
            <a:endParaRPr lang="en-GB" sz="2000" b="1" dirty="0">
              <a:solidFill>
                <a:srgbClr val="47434F"/>
              </a:solidFill>
            </a:endParaRPr>
          </a:p>
          <a:p>
            <a:pPr algn="l"/>
            <a:r>
              <a:rPr lang="en-GB" sz="2000" dirty="0">
                <a:solidFill>
                  <a:srgbClr val="47434F"/>
                </a:solidFill>
              </a:rPr>
              <a:t>An online yoga and mindfulness programme for the primary phase. </a:t>
            </a:r>
          </a:p>
          <a:p>
            <a:pPr algn="l"/>
            <a:r>
              <a:rPr lang="en-GB" sz="2000" dirty="0">
                <a:solidFill>
                  <a:srgbClr val="47434F"/>
                </a:solidFill>
              </a:rPr>
              <a:t>Free access for one year for 15 RBWM primary schools </a:t>
            </a:r>
          </a:p>
          <a:p>
            <a:pPr algn="l"/>
            <a:r>
              <a:rPr lang="en-GB" sz="2000" dirty="0">
                <a:solidFill>
                  <a:srgbClr val="47434F"/>
                </a:solidFill>
              </a:rPr>
              <a:t>The platform includes over 100 age appropriate </a:t>
            </a:r>
            <a:r>
              <a:rPr lang="en-GB" sz="2000" b="1" dirty="0">
                <a:solidFill>
                  <a:srgbClr val="47434F"/>
                </a:solidFill>
              </a:rPr>
              <a:t>Yoga Bugs</a:t>
            </a:r>
            <a:r>
              <a:rPr lang="en-GB" sz="2000" dirty="0">
                <a:solidFill>
                  <a:srgbClr val="47434F"/>
                </a:solidFill>
              </a:rPr>
              <a:t> videos for nursery – year 6.</a:t>
            </a:r>
          </a:p>
          <a:p>
            <a:pPr algn="l"/>
            <a:r>
              <a:rPr lang="en-GB" sz="2000" dirty="0">
                <a:solidFill>
                  <a:srgbClr val="47434F"/>
                </a:solidFill>
              </a:rPr>
              <a:t>Classroom yoga videos and mindfulness activities and resources for staff/parents to support their mental health and well-being and increase their knowledge. </a:t>
            </a:r>
          </a:p>
          <a:p>
            <a:pPr algn="l"/>
            <a:r>
              <a:rPr lang="en-GB" sz="2000" dirty="0">
                <a:solidFill>
                  <a:srgbClr val="47434F"/>
                </a:solidFill>
                <a:hlinkClick r:id="rId2">
                  <a:extLst>
                    <a:ext uri="{A12FA001-AC4F-418D-AE19-62706E023703}">
                      <ahyp:hlinkClr xmlns:ahyp="http://schemas.microsoft.com/office/drawing/2018/hyperlinkcolor" val="tx"/>
                    </a:ext>
                  </a:extLst>
                </a:hlinkClick>
              </a:rPr>
              <a:t>Click here</a:t>
            </a:r>
            <a:r>
              <a:rPr lang="en-GB" sz="2000" dirty="0">
                <a:solidFill>
                  <a:srgbClr val="47434F"/>
                </a:solidFill>
              </a:rPr>
              <a:t> to view the online interactive brochure.</a:t>
            </a:r>
          </a:p>
          <a:p>
            <a:pPr algn="l"/>
            <a:r>
              <a:rPr lang="en-GB" sz="2000" dirty="0">
                <a:solidFill>
                  <a:srgbClr val="47434F"/>
                </a:solidFill>
              </a:rPr>
              <a:t>To take up this offer a member of the SLT within the school must contact either Zoe or Lisa on 0121 777 7792 or </a:t>
            </a:r>
            <a:r>
              <a:rPr lang="en-GB" sz="2000" dirty="0">
                <a:solidFill>
                  <a:srgbClr val="47434F"/>
                </a:solidFill>
                <a:hlinkClick r:id="rId3">
                  <a:extLst>
                    <a:ext uri="{A12FA001-AC4F-418D-AE19-62706E023703}">
                      <ahyp:hlinkClr xmlns:ahyp="http://schemas.microsoft.com/office/drawing/2018/hyperlinkcolor" val="tx"/>
                    </a:ext>
                  </a:extLst>
                </a:hlinkClick>
              </a:rPr>
              <a:t>lisa@thebugsgroup.com</a:t>
            </a:r>
            <a:r>
              <a:rPr lang="en-GB" sz="2000" dirty="0">
                <a:solidFill>
                  <a:srgbClr val="47434F"/>
                </a:solidFill>
              </a:rPr>
              <a:t> </a:t>
            </a:r>
          </a:p>
          <a:p>
            <a:pPr marL="0" indent="0">
              <a:buNone/>
            </a:pPr>
            <a:endParaRPr lang="en-US" sz="2000" dirty="0"/>
          </a:p>
          <a:p>
            <a:pPr marL="0" indent="0">
              <a:buNone/>
            </a:pPr>
            <a:r>
              <a:rPr lang="en-US" sz="2000" dirty="0"/>
              <a:t>SENCo/Head email notification w/c 5</a:t>
            </a:r>
            <a:r>
              <a:rPr lang="en-US" sz="2000" baseline="30000" dirty="0"/>
              <a:t>th</a:t>
            </a:r>
            <a:r>
              <a:rPr lang="en-US" sz="2000" dirty="0"/>
              <a:t> September</a:t>
            </a:r>
          </a:p>
        </p:txBody>
      </p:sp>
    </p:spTree>
    <p:extLst>
      <p:ext uri="{BB962C8B-B14F-4D97-AF65-F5344CB8AC3E}">
        <p14:creationId xmlns:p14="http://schemas.microsoft.com/office/powerpoint/2010/main" val="22441836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94918" y="458648"/>
            <a:ext cx="8229600" cy="860866"/>
          </a:xfrm>
        </p:spPr>
        <p:txBody>
          <a:bodyPr>
            <a:normAutofit fontScale="90000"/>
          </a:bodyPr>
          <a:lstStyle/>
          <a:p>
            <a:r>
              <a:rPr lang="en-US" sz="3100" dirty="0"/>
              <a:t>Local Transformation Plan October 2021-Oct 2024</a:t>
            </a:r>
            <a:br>
              <a:rPr lang="en-US" dirty="0"/>
            </a:br>
            <a:endParaRPr lang="en-US" dirty="0"/>
          </a:p>
        </p:txBody>
      </p:sp>
      <p:sp>
        <p:nvSpPr>
          <p:cNvPr id="3" name="Content Placeholder 2"/>
          <p:cNvSpPr>
            <a:spLocks noGrp="1"/>
          </p:cNvSpPr>
          <p:nvPr>
            <p:ph idx="4294967295"/>
          </p:nvPr>
        </p:nvSpPr>
        <p:spPr>
          <a:xfrm>
            <a:off x="2170950" y="1030148"/>
            <a:ext cx="8229600" cy="5096016"/>
          </a:xfrm>
        </p:spPr>
        <p:txBody>
          <a:bodyPr>
            <a:normAutofit lnSpcReduction="10000"/>
          </a:bodyPr>
          <a:lstStyle/>
          <a:p>
            <a:pPr marL="0" indent="0">
              <a:buNone/>
            </a:pPr>
            <a:r>
              <a:rPr lang="en-GB" sz="1800" dirty="0">
                <a:solidFill>
                  <a:srgbClr val="594894"/>
                </a:solidFill>
                <a:latin typeface="Roboto" panose="02000000000000000000" pitchFamily="2" charset="0"/>
              </a:rPr>
              <a:t> </a:t>
            </a:r>
            <a:endParaRPr lang="en-GB" sz="2000" dirty="0">
              <a:solidFill>
                <a:srgbClr val="47434F"/>
              </a:solidFill>
            </a:endParaRPr>
          </a:p>
          <a:p>
            <a:pPr marL="0" indent="0">
              <a:buNone/>
            </a:pPr>
            <a:r>
              <a:rPr lang="en-GB" sz="2000" dirty="0">
                <a:solidFill>
                  <a:srgbClr val="47434F"/>
                </a:solidFill>
              </a:rPr>
              <a:t>Local Priorities:</a:t>
            </a:r>
          </a:p>
          <a:p>
            <a:pPr marL="457200" indent="-457200">
              <a:buAutoNum type="arabicPeriod"/>
            </a:pPr>
            <a:r>
              <a:rPr lang="en-GB" sz="2000" dirty="0">
                <a:solidFill>
                  <a:srgbClr val="47434F"/>
                </a:solidFill>
              </a:rPr>
              <a:t>Strengthening crisis support </a:t>
            </a:r>
          </a:p>
          <a:p>
            <a:pPr marL="457200" indent="-457200">
              <a:buAutoNum type="arabicPeriod"/>
            </a:pPr>
            <a:r>
              <a:rPr lang="en-GB" sz="2000" dirty="0">
                <a:solidFill>
                  <a:srgbClr val="47434F"/>
                </a:solidFill>
              </a:rPr>
              <a:t>Supporting children with complex needs</a:t>
            </a:r>
          </a:p>
          <a:p>
            <a:pPr marL="457200" indent="-457200">
              <a:buAutoNum type="arabicPeriod"/>
            </a:pPr>
            <a:r>
              <a:rPr lang="en-GB" sz="2000" dirty="0">
                <a:solidFill>
                  <a:srgbClr val="47434F"/>
                </a:solidFill>
              </a:rPr>
              <a:t>Improving transition arrangements – 18-25 access requirements and lowering age range to 16+</a:t>
            </a:r>
          </a:p>
          <a:p>
            <a:pPr marL="457200" indent="-457200">
              <a:buAutoNum type="arabicPeriod"/>
            </a:pPr>
            <a:r>
              <a:rPr lang="en-GB" sz="2000" dirty="0">
                <a:solidFill>
                  <a:srgbClr val="47434F"/>
                </a:solidFill>
              </a:rPr>
              <a:t>Addressing eating disorders and disordered eating – implement actions in the East Berkshire ED recovery plan </a:t>
            </a:r>
          </a:p>
          <a:p>
            <a:pPr marL="457200" indent="-457200">
              <a:buAutoNum type="arabicPeriod"/>
            </a:pPr>
            <a:r>
              <a:rPr lang="en-GB" sz="2000" dirty="0">
                <a:solidFill>
                  <a:srgbClr val="47434F"/>
                </a:solidFill>
              </a:rPr>
              <a:t>Embedding MHST principles across all RBWM schools</a:t>
            </a:r>
          </a:p>
          <a:p>
            <a:pPr marL="457200" indent="-457200">
              <a:buAutoNum type="arabicPeriod"/>
            </a:pPr>
            <a:r>
              <a:rPr lang="en-GB" sz="2000" dirty="0">
                <a:solidFill>
                  <a:srgbClr val="47434F"/>
                </a:solidFill>
              </a:rPr>
              <a:t>Enhancing parenting support</a:t>
            </a:r>
          </a:p>
          <a:p>
            <a:pPr marL="457200" indent="-457200">
              <a:buAutoNum type="arabicPeriod"/>
            </a:pPr>
            <a:r>
              <a:rPr lang="en-GB" sz="2000" dirty="0">
                <a:solidFill>
                  <a:srgbClr val="47434F"/>
                </a:solidFill>
              </a:rPr>
              <a:t>Addressing gaps in provision</a:t>
            </a:r>
          </a:p>
          <a:p>
            <a:pPr marL="457200" indent="-457200">
              <a:buAutoNum type="arabicPeriod"/>
            </a:pPr>
            <a:r>
              <a:rPr lang="en-GB" sz="2000" dirty="0">
                <a:solidFill>
                  <a:srgbClr val="47434F"/>
                </a:solidFill>
              </a:rPr>
              <a:t>Developing formal partnership arrangements – whole system collaboration / voluntary agencies</a:t>
            </a:r>
          </a:p>
          <a:p>
            <a:pPr marL="457200" indent="-457200">
              <a:buAutoNum type="arabicPeriod"/>
            </a:pPr>
            <a:r>
              <a:rPr lang="en-GB" sz="2000" dirty="0">
                <a:solidFill>
                  <a:srgbClr val="47434F"/>
                </a:solidFill>
              </a:rPr>
              <a:t>Responding to the impact of COVD 19 – Frimley ICS action plan</a:t>
            </a:r>
          </a:p>
        </p:txBody>
      </p:sp>
    </p:spTree>
    <p:extLst>
      <p:ext uri="{BB962C8B-B14F-4D97-AF65-F5344CB8AC3E}">
        <p14:creationId xmlns:p14="http://schemas.microsoft.com/office/powerpoint/2010/main" val="23090364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BE68D-6683-47D0-A4EA-1DD0F6FFB06A}"/>
              </a:ext>
            </a:extLst>
          </p:cNvPr>
          <p:cNvSpPr>
            <a:spLocks noGrp="1"/>
          </p:cNvSpPr>
          <p:nvPr>
            <p:ph type="title"/>
          </p:nvPr>
        </p:nvSpPr>
        <p:spPr/>
        <p:txBody>
          <a:bodyPr/>
          <a:lstStyle/>
          <a:p>
            <a:r>
              <a:rPr lang="en-GB" dirty="0"/>
              <a:t>SEMH Service Updates</a:t>
            </a:r>
          </a:p>
        </p:txBody>
      </p:sp>
      <p:sp>
        <p:nvSpPr>
          <p:cNvPr id="3" name="Content Placeholder 2">
            <a:extLst>
              <a:ext uri="{FF2B5EF4-FFF2-40B4-BE49-F238E27FC236}">
                <a16:creationId xmlns:a16="http://schemas.microsoft.com/office/drawing/2014/main" id="{62F8F1D5-F481-4B21-9C5F-E2EFF48B27AB}"/>
              </a:ext>
            </a:extLst>
          </p:cNvPr>
          <p:cNvSpPr>
            <a:spLocks noGrp="1"/>
          </p:cNvSpPr>
          <p:nvPr>
            <p:ph idx="1"/>
          </p:nvPr>
        </p:nvSpPr>
        <p:spPr/>
        <p:txBody>
          <a:bodyPr>
            <a:normAutofit fontScale="92500" lnSpcReduction="10000"/>
          </a:bodyPr>
          <a:lstStyle/>
          <a:p>
            <a:r>
              <a:rPr lang="en-GB" dirty="0"/>
              <a:t>Leadership Update Website</a:t>
            </a:r>
          </a:p>
          <a:p>
            <a:pPr marL="0" indent="0">
              <a:buNone/>
            </a:pPr>
            <a:endParaRPr lang="en-GB" dirty="0"/>
          </a:p>
          <a:p>
            <a:r>
              <a:rPr lang="en-GB" dirty="0"/>
              <a:t>Alternative Provision Documents</a:t>
            </a:r>
          </a:p>
          <a:p>
            <a:pPr lvl="2"/>
            <a:r>
              <a:rPr lang="en-GB" dirty="0"/>
              <a:t>Directory – updated (let me know of new provisions you use)</a:t>
            </a:r>
          </a:p>
          <a:p>
            <a:pPr lvl="2"/>
            <a:r>
              <a:rPr lang="en-GB" dirty="0"/>
              <a:t>Guidance</a:t>
            </a:r>
          </a:p>
          <a:p>
            <a:pPr lvl="2"/>
            <a:r>
              <a:rPr lang="en-GB" dirty="0"/>
              <a:t>Quality Assurance</a:t>
            </a:r>
          </a:p>
          <a:p>
            <a:r>
              <a:rPr lang="en-GB" dirty="0"/>
              <a:t>PEAR Panel  </a:t>
            </a:r>
            <a:r>
              <a:rPr lang="en-GB" dirty="0">
                <a:hlinkClick r:id="rId3"/>
              </a:rPr>
              <a:t>Form</a:t>
            </a:r>
            <a:endParaRPr lang="en-GB" dirty="0"/>
          </a:p>
          <a:p>
            <a:r>
              <a:rPr lang="en-GB" dirty="0"/>
              <a:t>Attendance Guidance</a:t>
            </a:r>
          </a:p>
          <a:p>
            <a:r>
              <a:rPr lang="en-GB" dirty="0"/>
              <a:t>Network Meetings (New Academic Year)</a:t>
            </a:r>
          </a:p>
          <a:p>
            <a:pPr lvl="1"/>
            <a:r>
              <a:rPr lang="en-GB" dirty="0"/>
              <a:t>Wednesday 25</a:t>
            </a:r>
            <a:r>
              <a:rPr lang="en-GB" baseline="30000" dirty="0"/>
              <a:t>th</a:t>
            </a:r>
            <a:r>
              <a:rPr lang="en-GB" dirty="0"/>
              <a:t> January 2023</a:t>
            </a:r>
          </a:p>
          <a:p>
            <a:pPr lvl="1"/>
            <a:r>
              <a:rPr lang="en-GB" dirty="0"/>
              <a:t>Wednesday 17 May 2023</a:t>
            </a:r>
          </a:p>
        </p:txBody>
      </p:sp>
      <p:sp>
        <p:nvSpPr>
          <p:cNvPr id="4" name="TextBox 3">
            <a:extLst>
              <a:ext uri="{FF2B5EF4-FFF2-40B4-BE49-F238E27FC236}">
                <a16:creationId xmlns:a16="http://schemas.microsoft.com/office/drawing/2014/main" id="{4E80DE02-89F3-4DB3-A6A2-BD922849BA92}"/>
              </a:ext>
            </a:extLst>
          </p:cNvPr>
          <p:cNvSpPr txBox="1"/>
          <p:nvPr/>
        </p:nvSpPr>
        <p:spPr>
          <a:xfrm>
            <a:off x="1316990" y="2153285"/>
            <a:ext cx="5588000" cy="369332"/>
          </a:xfrm>
          <a:prstGeom prst="rect">
            <a:avLst/>
          </a:prstGeom>
          <a:noFill/>
        </p:spPr>
        <p:txBody>
          <a:bodyPr wrap="square" rtlCol="0">
            <a:spAutoFit/>
          </a:bodyPr>
          <a:lstStyle/>
          <a:p>
            <a:r>
              <a:rPr lang="en-GB" b="1" dirty="0">
                <a:hlinkClick r:id="rId4"/>
              </a:rPr>
              <a:t>https://www.leadershipupdate-rbwm.co.uk/</a:t>
            </a:r>
            <a:r>
              <a:rPr lang="en-GB" b="1" dirty="0"/>
              <a:t> </a:t>
            </a:r>
          </a:p>
        </p:txBody>
      </p:sp>
      <p:pic>
        <p:nvPicPr>
          <p:cNvPr id="6" name="Picture 5">
            <a:extLst>
              <a:ext uri="{FF2B5EF4-FFF2-40B4-BE49-F238E27FC236}">
                <a16:creationId xmlns:a16="http://schemas.microsoft.com/office/drawing/2014/main" id="{1DE86027-F29A-4D73-915F-89BC6EA9E937}"/>
              </a:ext>
            </a:extLst>
          </p:cNvPr>
          <p:cNvPicPr>
            <a:picLocks noChangeAspect="1"/>
          </p:cNvPicPr>
          <p:nvPr/>
        </p:nvPicPr>
        <p:blipFill rotWithShape="1">
          <a:blip r:embed="rId5"/>
          <a:srcRect t="4375" r="63259" b="16225"/>
          <a:stretch/>
        </p:blipFill>
        <p:spPr>
          <a:xfrm>
            <a:off x="7383780" y="377720"/>
            <a:ext cx="4088201" cy="2760873"/>
          </a:xfrm>
          <a:prstGeom prst="rect">
            <a:avLst/>
          </a:prstGeom>
        </p:spPr>
      </p:pic>
      <p:grpSp>
        <p:nvGrpSpPr>
          <p:cNvPr id="7" name="Group 6">
            <a:extLst>
              <a:ext uri="{FF2B5EF4-FFF2-40B4-BE49-F238E27FC236}">
                <a16:creationId xmlns:a16="http://schemas.microsoft.com/office/drawing/2014/main" id="{A1686FEA-9283-4D99-8AD1-E9C2BC97CF60}"/>
              </a:ext>
            </a:extLst>
          </p:cNvPr>
          <p:cNvGrpSpPr>
            <a:grpSpLocks/>
          </p:cNvGrpSpPr>
          <p:nvPr/>
        </p:nvGrpSpPr>
        <p:grpSpPr bwMode="auto">
          <a:xfrm>
            <a:off x="5811520" y="5612479"/>
            <a:ext cx="5931859" cy="912735"/>
            <a:chOff x="900" y="484"/>
            <a:chExt cx="10073" cy="1644"/>
          </a:xfrm>
        </p:grpSpPr>
        <p:pic>
          <p:nvPicPr>
            <p:cNvPr id="8" name="Picture 7" descr="AfC_CMYK-Forwhitebackground_grey_1000px">
              <a:extLst>
                <a:ext uri="{FF2B5EF4-FFF2-40B4-BE49-F238E27FC236}">
                  <a16:creationId xmlns:a16="http://schemas.microsoft.com/office/drawing/2014/main" id="{DB6D7A7A-1568-4C6B-BB6C-0A259597A96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 y="868"/>
              <a:ext cx="2993" cy="766"/>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2">
              <a:extLst>
                <a:ext uri="{FF2B5EF4-FFF2-40B4-BE49-F238E27FC236}">
                  <a16:creationId xmlns:a16="http://schemas.microsoft.com/office/drawing/2014/main" id="{AB1515E6-CD17-496E-BE78-A06AA49061EC}"/>
                </a:ext>
              </a:extLst>
            </p:cNvPr>
            <p:cNvSpPr txBox="1">
              <a:spLocks noChangeArrowheads="1"/>
            </p:cNvSpPr>
            <p:nvPr/>
          </p:nvSpPr>
          <p:spPr bwMode="auto">
            <a:xfrm>
              <a:off x="900" y="1634"/>
              <a:ext cx="8369" cy="4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100">
                  <a:effectLst/>
                  <a:latin typeface="Calibri" panose="020F0502020204030204" pitchFamily="34" charset="0"/>
                  <a:ea typeface="Calibri" panose="020F0502020204030204" pitchFamily="34" charset="0"/>
                  <a:cs typeface="Times New Roman" panose="02020603050405020304" pitchFamily="18" charset="0"/>
                </a:rPr>
                <a:t>Providing Children’s Services for the Royal Borough of Windsor and Maidenhead</a:t>
              </a:r>
            </a:p>
          </p:txBody>
        </p:sp>
        <p:pic>
          <p:nvPicPr>
            <p:cNvPr id="10" name="image8.png" descr="RBWM 2017 purple">
              <a:extLst>
                <a:ext uri="{FF2B5EF4-FFF2-40B4-BE49-F238E27FC236}">
                  <a16:creationId xmlns:a16="http://schemas.microsoft.com/office/drawing/2014/main" id="{8DC2BBFB-85CD-4365-A4AB-35B19AAAD46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38" y="484"/>
              <a:ext cx="1435" cy="15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3704827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FAECC-117B-47BA-9E9E-B9427FFCB82F}"/>
              </a:ext>
            </a:extLst>
          </p:cNvPr>
          <p:cNvSpPr>
            <a:spLocks noGrp="1"/>
          </p:cNvSpPr>
          <p:nvPr>
            <p:ph type="title"/>
          </p:nvPr>
        </p:nvSpPr>
        <p:spPr/>
        <p:txBody>
          <a:bodyPr/>
          <a:lstStyle/>
          <a:p>
            <a:r>
              <a:rPr lang="en-GB" dirty="0"/>
              <a:t>Questions.</a:t>
            </a:r>
          </a:p>
        </p:txBody>
      </p:sp>
      <p:sp>
        <p:nvSpPr>
          <p:cNvPr id="4" name="TextBox 3">
            <a:extLst>
              <a:ext uri="{FF2B5EF4-FFF2-40B4-BE49-F238E27FC236}">
                <a16:creationId xmlns:a16="http://schemas.microsoft.com/office/drawing/2014/main" id="{626B2BE0-6C62-4171-8CAF-535EA1AAB8CE}"/>
              </a:ext>
            </a:extLst>
          </p:cNvPr>
          <p:cNvSpPr txBox="1"/>
          <p:nvPr/>
        </p:nvSpPr>
        <p:spPr>
          <a:xfrm>
            <a:off x="942975" y="1690688"/>
            <a:ext cx="3590925" cy="707886"/>
          </a:xfrm>
          <a:prstGeom prst="rect">
            <a:avLst/>
          </a:prstGeom>
          <a:noFill/>
        </p:spPr>
        <p:txBody>
          <a:bodyPr wrap="square" rtlCol="0">
            <a:spAutoFit/>
          </a:bodyPr>
          <a:lstStyle/>
          <a:p>
            <a:r>
              <a:rPr lang="en-GB" sz="4000" dirty="0"/>
              <a:t>Feedback</a:t>
            </a:r>
            <a:endParaRPr lang="en-GB" dirty="0"/>
          </a:p>
        </p:txBody>
      </p:sp>
      <p:pic>
        <p:nvPicPr>
          <p:cNvPr id="7" name="Picture 6" descr="Young girl presenting">
            <a:extLst>
              <a:ext uri="{FF2B5EF4-FFF2-40B4-BE49-F238E27FC236}">
                <a16:creationId xmlns:a16="http://schemas.microsoft.com/office/drawing/2014/main" id="{5B67F2E0-E937-411D-886F-CBE257FC78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0139" y="1325017"/>
            <a:ext cx="2753660" cy="5319395"/>
          </a:xfrm>
          <a:prstGeom prst="rect">
            <a:avLst/>
          </a:prstGeom>
        </p:spPr>
      </p:pic>
      <p:sp>
        <p:nvSpPr>
          <p:cNvPr id="9" name="TextBox 8">
            <a:extLst>
              <a:ext uri="{FF2B5EF4-FFF2-40B4-BE49-F238E27FC236}">
                <a16:creationId xmlns:a16="http://schemas.microsoft.com/office/drawing/2014/main" id="{DFEB6484-FCFB-4314-BE62-C019B513057E}"/>
              </a:ext>
            </a:extLst>
          </p:cNvPr>
          <p:cNvSpPr txBox="1"/>
          <p:nvPr/>
        </p:nvSpPr>
        <p:spPr>
          <a:xfrm>
            <a:off x="1314450" y="4381500"/>
            <a:ext cx="5133975" cy="369332"/>
          </a:xfrm>
          <a:prstGeom prst="rect">
            <a:avLst/>
          </a:prstGeom>
          <a:noFill/>
        </p:spPr>
        <p:txBody>
          <a:bodyPr wrap="square" rtlCol="0">
            <a:spAutoFit/>
          </a:bodyPr>
          <a:lstStyle/>
          <a:p>
            <a:r>
              <a:rPr lang="en-GB" dirty="0"/>
              <a:t>Thanks</a:t>
            </a:r>
          </a:p>
        </p:txBody>
      </p:sp>
      <p:sp>
        <p:nvSpPr>
          <p:cNvPr id="10" name="TextBox 9">
            <a:extLst>
              <a:ext uri="{FF2B5EF4-FFF2-40B4-BE49-F238E27FC236}">
                <a16:creationId xmlns:a16="http://schemas.microsoft.com/office/drawing/2014/main" id="{B3AE7DBE-EE30-41DF-8619-A6382F63C9E6}"/>
              </a:ext>
            </a:extLst>
          </p:cNvPr>
          <p:cNvSpPr txBox="1"/>
          <p:nvPr/>
        </p:nvSpPr>
        <p:spPr>
          <a:xfrm>
            <a:off x="942975" y="5456257"/>
            <a:ext cx="6093618" cy="646331"/>
          </a:xfrm>
          <a:prstGeom prst="rect">
            <a:avLst/>
          </a:prstGeom>
          <a:noFill/>
        </p:spPr>
        <p:txBody>
          <a:bodyPr wrap="square">
            <a:spAutoFit/>
          </a:bodyPr>
          <a:lstStyle/>
          <a:p>
            <a:r>
              <a:rPr lang="en-GB" dirty="0">
                <a:solidFill>
                  <a:schemeClr val="accent1"/>
                </a:solidFill>
                <a:hlinkClick r:id="rId4">
                  <a:extLst>
                    <a:ext uri="{A12FA001-AC4F-418D-AE19-62706E023703}">
                      <ahyp:hlinkClr xmlns:ahyp="http://schemas.microsoft.com/office/drawing/2018/hyperlinkcolor" val="tx"/>
                    </a:ext>
                  </a:extLst>
                </a:hlinkClick>
              </a:rPr>
              <a:t>https://docs.google.com/forms/d/18i1vSRvdHsg4uYnMGtq2s2npkCnK5KuQi7tswHK8YC4</a:t>
            </a:r>
            <a:endParaRPr lang="en-GB" dirty="0">
              <a:solidFill>
                <a:schemeClr val="accent1"/>
              </a:solidFill>
            </a:endParaRPr>
          </a:p>
        </p:txBody>
      </p:sp>
      <p:sp>
        <p:nvSpPr>
          <p:cNvPr id="11" name="TextBox 10">
            <a:extLst>
              <a:ext uri="{FF2B5EF4-FFF2-40B4-BE49-F238E27FC236}">
                <a16:creationId xmlns:a16="http://schemas.microsoft.com/office/drawing/2014/main" id="{FB47C295-20A6-4471-8064-575661C2538C}"/>
              </a:ext>
            </a:extLst>
          </p:cNvPr>
          <p:cNvSpPr txBox="1"/>
          <p:nvPr/>
        </p:nvSpPr>
        <p:spPr>
          <a:xfrm>
            <a:off x="4372570" y="1176339"/>
            <a:ext cx="4654153" cy="646331"/>
          </a:xfrm>
          <a:prstGeom prst="rect">
            <a:avLst/>
          </a:prstGeom>
          <a:noFill/>
          <a:ln w="38100">
            <a:solidFill>
              <a:schemeClr val="tx1"/>
            </a:solidFill>
          </a:ln>
        </p:spPr>
        <p:txBody>
          <a:bodyPr wrap="square">
            <a:spAutoFit/>
          </a:bodyPr>
          <a:lstStyle/>
          <a:p>
            <a:r>
              <a:rPr lang="en-GB" sz="3600" dirty="0">
                <a:hlinkClick r:id="rId4"/>
              </a:rPr>
              <a:t>Fill Out Feedback Form</a:t>
            </a:r>
            <a:endParaRPr lang="en-GB" sz="3600" dirty="0"/>
          </a:p>
        </p:txBody>
      </p:sp>
      <p:grpSp>
        <p:nvGrpSpPr>
          <p:cNvPr id="13" name="Group 12">
            <a:extLst>
              <a:ext uri="{FF2B5EF4-FFF2-40B4-BE49-F238E27FC236}">
                <a16:creationId xmlns:a16="http://schemas.microsoft.com/office/drawing/2014/main" id="{F9BC6980-AA29-43E6-9315-19905842C91B}"/>
              </a:ext>
            </a:extLst>
          </p:cNvPr>
          <p:cNvGrpSpPr>
            <a:grpSpLocks/>
          </p:cNvGrpSpPr>
          <p:nvPr/>
        </p:nvGrpSpPr>
        <p:grpSpPr bwMode="auto">
          <a:xfrm>
            <a:off x="5811520" y="5612479"/>
            <a:ext cx="5931859" cy="912735"/>
            <a:chOff x="900" y="484"/>
            <a:chExt cx="10073" cy="1644"/>
          </a:xfrm>
        </p:grpSpPr>
        <p:pic>
          <p:nvPicPr>
            <p:cNvPr id="14" name="Picture 13" descr="AfC_CMYK-Forwhitebackground_grey_1000px">
              <a:extLst>
                <a:ext uri="{FF2B5EF4-FFF2-40B4-BE49-F238E27FC236}">
                  <a16:creationId xmlns:a16="http://schemas.microsoft.com/office/drawing/2014/main" id="{DF787319-BE6B-4EE8-9E80-D3AC1EDB005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0" y="868"/>
              <a:ext cx="2993" cy="766"/>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2">
              <a:extLst>
                <a:ext uri="{FF2B5EF4-FFF2-40B4-BE49-F238E27FC236}">
                  <a16:creationId xmlns:a16="http://schemas.microsoft.com/office/drawing/2014/main" id="{90305333-C044-40CA-8DE1-530C5C54F5DF}"/>
                </a:ext>
              </a:extLst>
            </p:cNvPr>
            <p:cNvSpPr txBox="1">
              <a:spLocks noChangeArrowheads="1"/>
            </p:cNvSpPr>
            <p:nvPr/>
          </p:nvSpPr>
          <p:spPr bwMode="auto">
            <a:xfrm>
              <a:off x="900" y="1634"/>
              <a:ext cx="8369" cy="4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n-GB" sz="1100">
                  <a:effectLst/>
                  <a:latin typeface="Calibri" panose="020F0502020204030204" pitchFamily="34" charset="0"/>
                  <a:ea typeface="Calibri" panose="020F0502020204030204" pitchFamily="34" charset="0"/>
                  <a:cs typeface="Times New Roman" panose="02020603050405020304" pitchFamily="18" charset="0"/>
                </a:rPr>
                <a:t>Providing Children’s Services for the Royal Borough of Windsor and Maidenhead</a:t>
              </a:r>
            </a:p>
          </p:txBody>
        </p:sp>
        <p:pic>
          <p:nvPicPr>
            <p:cNvPr id="16" name="image8.png" descr="RBWM 2017 purple">
              <a:extLst>
                <a:ext uri="{FF2B5EF4-FFF2-40B4-BE49-F238E27FC236}">
                  <a16:creationId xmlns:a16="http://schemas.microsoft.com/office/drawing/2014/main" id="{8340B5EC-F3A5-4A16-9D7C-F98DD965CBA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38" y="484"/>
              <a:ext cx="1435" cy="15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61957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Family Friends</a:t>
            </a:r>
          </a:p>
        </p:txBody>
      </p:sp>
      <p:sp>
        <p:nvSpPr>
          <p:cNvPr id="3" name="Subtitle 2"/>
          <p:cNvSpPr>
            <a:spLocks noGrp="1"/>
          </p:cNvSpPr>
          <p:nvPr>
            <p:ph type="subTitle" idx="1"/>
          </p:nvPr>
        </p:nvSpPr>
        <p:spPr/>
        <p:txBody>
          <a:bodyPr/>
          <a:lstStyle/>
          <a:p>
            <a:r>
              <a:rPr lang="en-GB" dirty="0"/>
              <a:t>Tracy Muschamp</a:t>
            </a:r>
          </a:p>
        </p:txBody>
      </p:sp>
      <p:sp>
        <p:nvSpPr>
          <p:cNvPr id="5" name="TextBox 4">
            <a:extLst>
              <a:ext uri="{FF2B5EF4-FFF2-40B4-BE49-F238E27FC236}">
                <a16:creationId xmlns:a16="http://schemas.microsoft.com/office/drawing/2014/main" id="{7998E2F7-07B6-457A-8DD6-96D71C531706}"/>
              </a:ext>
            </a:extLst>
          </p:cNvPr>
          <p:cNvSpPr txBox="1"/>
          <p:nvPr/>
        </p:nvSpPr>
        <p:spPr>
          <a:xfrm>
            <a:off x="623887" y="5935662"/>
            <a:ext cx="9316640" cy="369332"/>
          </a:xfrm>
          <a:prstGeom prst="rect">
            <a:avLst/>
          </a:prstGeom>
          <a:noFill/>
        </p:spPr>
        <p:txBody>
          <a:bodyPr wrap="square">
            <a:spAutoFit/>
          </a:bodyPr>
          <a:lstStyle/>
          <a:p>
            <a:r>
              <a:rPr lang="en-GB" dirty="0">
                <a:hlinkClick r:id="rId3"/>
              </a:rPr>
              <a:t>https://rbwm.afcinfo.org.uk/organisations/28774-family-friends-windsor-maidenhead</a:t>
            </a:r>
            <a:endParaRPr lang="en-GB" dirty="0"/>
          </a:p>
        </p:txBody>
      </p:sp>
    </p:spTree>
    <p:extLst>
      <p:ext uri="{BB962C8B-B14F-4D97-AF65-F5344CB8AC3E}">
        <p14:creationId xmlns:p14="http://schemas.microsoft.com/office/powerpoint/2010/main" val="1004908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1401699" y="85198"/>
            <a:ext cx="8693277" cy="6519959"/>
          </a:xfrm>
          <a:prstGeom prst="rect">
            <a:avLst/>
          </a:prstGeom>
        </p:spPr>
      </p:pic>
      <p:pic>
        <p:nvPicPr>
          <p:cNvPr id="2" name="Picture 1"/>
          <p:cNvPicPr>
            <a:picLocks noChangeAspect="1"/>
          </p:cNvPicPr>
          <p:nvPr/>
        </p:nvPicPr>
        <p:blipFill>
          <a:blip r:embed="rId3"/>
          <a:stretch>
            <a:fillRect/>
          </a:stretch>
        </p:blipFill>
        <p:spPr>
          <a:xfrm>
            <a:off x="10558215" y="194926"/>
            <a:ext cx="1298561" cy="1243692"/>
          </a:xfrm>
          <a:prstGeom prst="rect">
            <a:avLst/>
          </a:prstGeom>
        </p:spPr>
      </p:pic>
    </p:spTree>
    <p:extLst>
      <p:ext uri="{BB962C8B-B14F-4D97-AF65-F5344CB8AC3E}">
        <p14:creationId xmlns:p14="http://schemas.microsoft.com/office/powerpoint/2010/main" val="1687019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5641" y="1340579"/>
            <a:ext cx="8796739" cy="4801314"/>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400" b="0" i="0" u="none" strike="noStrike" kern="1200" cap="none" spc="0" normalizeH="0" baseline="0" noProof="0" dirty="0">
                <a:ln>
                  <a:noFill/>
                </a:ln>
                <a:solidFill>
                  <a:srgbClr val="063D71"/>
                </a:solidFill>
                <a:effectLst/>
                <a:uLnTx/>
                <a:uFillTx/>
                <a:latin typeface="Calibri"/>
                <a:ea typeface="+mn-ea"/>
                <a:cs typeface="+mn-cs"/>
              </a:rPr>
              <a:t>For children 8-12yrs</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400" b="0" i="0" u="none" strike="noStrike" kern="1200" cap="none" spc="0" normalizeH="0" baseline="0" noProof="0" dirty="0">
                <a:ln>
                  <a:noFill/>
                </a:ln>
                <a:solidFill>
                  <a:srgbClr val="063D71"/>
                </a:solidFill>
                <a:effectLst/>
                <a:uLnTx/>
                <a:uFillTx/>
                <a:latin typeface="Calibri"/>
                <a:ea typeface="+mn-ea"/>
                <a:cs typeface="+mn-cs"/>
              </a:rPr>
              <a:t>Groups run once a week, 1.5hrs x 7 weeks </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400" b="0" i="0" u="none" strike="noStrike" kern="1200" cap="none" spc="0" normalizeH="0" baseline="0" noProof="0" dirty="0">
                <a:ln>
                  <a:noFill/>
                </a:ln>
                <a:solidFill>
                  <a:srgbClr val="063D71"/>
                </a:solidFill>
                <a:effectLst/>
                <a:uLnTx/>
                <a:uFillTx/>
                <a:latin typeface="Calibri"/>
                <a:ea typeface="+mn-ea"/>
                <a:cs typeface="+mn-cs"/>
              </a:rPr>
              <a:t>For children with worries/anxiety impacting on schooling, family life, self-esteem, social activities etc. (not extreme anxiety)</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400" b="0" i="0" u="none" strike="noStrike" kern="1200" cap="none" spc="0" normalizeH="0" baseline="0" noProof="0" dirty="0">
                <a:ln>
                  <a:noFill/>
                </a:ln>
                <a:solidFill>
                  <a:srgbClr val="063D71"/>
                </a:solidFill>
                <a:effectLst/>
                <a:uLnTx/>
                <a:uFillTx/>
                <a:latin typeface="Calibri"/>
                <a:ea typeface="+mn-ea"/>
                <a:cs typeface="+mn-cs"/>
              </a:rPr>
              <a:t>Small group (max 10 children) </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400" b="0" i="0" u="none" strike="noStrike" kern="1200" cap="none" spc="0" normalizeH="0" baseline="0" noProof="0" dirty="0">
                <a:ln>
                  <a:noFill/>
                </a:ln>
                <a:solidFill>
                  <a:srgbClr val="063D71"/>
                </a:solidFill>
                <a:effectLst/>
                <a:uLnTx/>
                <a:uFillTx/>
                <a:latin typeface="Calibri"/>
                <a:ea typeface="+mn-ea"/>
                <a:cs typeface="+mn-cs"/>
              </a:rPr>
              <a:t>Fun and interactive sessions with weekly messages and objects</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400" b="0" i="0" u="none" strike="noStrike" kern="1200" cap="none" spc="0" normalizeH="0" baseline="0" noProof="0" dirty="0">
                <a:ln>
                  <a:noFill/>
                </a:ln>
                <a:solidFill>
                  <a:srgbClr val="063D71"/>
                </a:solidFill>
                <a:effectLst/>
                <a:uLnTx/>
                <a:uFillTx/>
                <a:latin typeface="Calibri"/>
                <a:ea typeface="+mn-ea"/>
                <a:cs typeface="+mn-cs"/>
              </a:rPr>
              <a:t>Activities, video clips, discussion</a:t>
            </a:r>
          </a:p>
        </p:txBody>
      </p:sp>
      <p:sp>
        <p:nvSpPr>
          <p:cNvPr id="5" name="Rounded Rectangle 4"/>
          <p:cNvSpPr/>
          <p:nvPr/>
        </p:nvSpPr>
        <p:spPr>
          <a:xfrm>
            <a:off x="838200" y="365125"/>
            <a:ext cx="4986867" cy="828676"/>
          </a:xfrm>
          <a:prstGeom prst="roundRect">
            <a:avLst/>
          </a:prstGeom>
          <a:solidFill>
            <a:srgbClr val="35C10F"/>
          </a:solidFill>
          <a:ln>
            <a:solidFill>
              <a:srgbClr val="7BCC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9400" marR="0" lvl="0" indent="0" algn="l" defTabSz="914400" rtl="0" eaLnBrk="1" fontAlgn="auto" latinLnBrk="0" hangingPunct="1">
              <a:lnSpc>
                <a:spcPct val="90000"/>
              </a:lnSpc>
              <a:spcBef>
                <a:spcPts val="1000"/>
              </a:spcBef>
              <a:spcAft>
                <a:spcPts val="1200"/>
              </a:spcAft>
              <a:buClrTx/>
              <a:buSzTx/>
              <a:buFontTx/>
              <a:buNone/>
              <a:tabLst/>
              <a:defRPr/>
            </a:pPr>
            <a:r>
              <a:rPr kumimoji="0" lang="en-GB" sz="4400" b="1" i="0" u="none" strike="noStrike" kern="1200" cap="none" spc="0" normalizeH="0" baseline="0" noProof="0" dirty="0">
                <a:ln w="12700">
                  <a:solidFill>
                    <a:srgbClr val="7BCC0E"/>
                  </a:solidFill>
                  <a:prstDash val="solid"/>
                </a:ln>
                <a:solidFill>
                  <a:prstClr val="white"/>
                </a:solidFill>
                <a:effectLst/>
                <a:uLnTx/>
                <a:uFillTx/>
                <a:latin typeface="Arial" panose="020B0604020202020204" pitchFamily="34" charset="0"/>
                <a:ea typeface="+mn-ea"/>
                <a:cs typeface="Arial" panose="020B0604020202020204" pitchFamily="34" charset="0"/>
              </a:rPr>
              <a:t>Anxiety Group…</a:t>
            </a:r>
          </a:p>
        </p:txBody>
      </p:sp>
      <p:pic>
        <p:nvPicPr>
          <p:cNvPr id="7" name="Picture 6"/>
          <p:cNvPicPr/>
          <p:nvPr/>
        </p:nvPicPr>
        <p:blipFill rotWithShape="1">
          <a:blip r:embed="rId2" cstate="print">
            <a:extLst>
              <a:ext uri="{28A0092B-C50C-407E-A947-70E740481C1C}">
                <a14:useLocalDpi xmlns:a14="http://schemas.microsoft.com/office/drawing/2010/main" val="0"/>
              </a:ext>
            </a:extLst>
          </a:blip>
          <a:srcRect r="11421"/>
          <a:stretch/>
        </p:blipFill>
        <p:spPr>
          <a:xfrm>
            <a:off x="9233603" y="2340864"/>
            <a:ext cx="2279793" cy="1693682"/>
          </a:xfrm>
          <a:prstGeom prst="rect">
            <a:avLst/>
          </a:prstGeom>
        </p:spPr>
      </p:pic>
      <p:pic>
        <p:nvPicPr>
          <p:cNvPr id="2" name="Picture 1"/>
          <p:cNvPicPr>
            <a:picLocks noChangeAspect="1"/>
          </p:cNvPicPr>
          <p:nvPr/>
        </p:nvPicPr>
        <p:blipFill rotWithShape="1">
          <a:blip r:embed="rId3"/>
          <a:srcRect l="6680" r="8689"/>
          <a:stretch/>
        </p:blipFill>
        <p:spPr>
          <a:xfrm>
            <a:off x="9233602" y="387082"/>
            <a:ext cx="2279793" cy="1522850"/>
          </a:xfrm>
          <a:prstGeom prst="rect">
            <a:avLst/>
          </a:prstGeom>
        </p:spPr>
      </p:pic>
      <p:pic>
        <p:nvPicPr>
          <p:cNvPr id="3" name="Picture 2"/>
          <p:cNvPicPr>
            <a:picLocks noChangeAspect="1"/>
          </p:cNvPicPr>
          <p:nvPr/>
        </p:nvPicPr>
        <p:blipFill>
          <a:blip r:embed="rId4"/>
          <a:stretch>
            <a:fillRect/>
          </a:stretch>
        </p:blipFill>
        <p:spPr>
          <a:xfrm>
            <a:off x="9236047" y="4465478"/>
            <a:ext cx="2277349" cy="1935125"/>
          </a:xfrm>
          <a:prstGeom prst="rect">
            <a:avLst/>
          </a:prstGeom>
        </p:spPr>
      </p:pic>
    </p:spTree>
    <p:extLst>
      <p:ext uri="{BB962C8B-B14F-4D97-AF65-F5344CB8AC3E}">
        <p14:creationId xmlns:p14="http://schemas.microsoft.com/office/powerpoint/2010/main" val="19595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38200" y="365125"/>
            <a:ext cx="4264152" cy="1125348"/>
          </a:xfrm>
          <a:prstGeom prst="roundRect">
            <a:avLst/>
          </a:prstGeom>
          <a:solidFill>
            <a:srgbClr val="35C10F"/>
          </a:solidFill>
          <a:ln>
            <a:solidFill>
              <a:srgbClr val="7BCC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9400" marR="0" lvl="0" indent="0" algn="l" defTabSz="914400" rtl="0" eaLnBrk="1" fontAlgn="auto" latinLnBrk="0" hangingPunct="1">
              <a:lnSpc>
                <a:spcPct val="90000"/>
              </a:lnSpc>
              <a:spcBef>
                <a:spcPts val="1000"/>
              </a:spcBef>
              <a:spcAft>
                <a:spcPts val="1200"/>
              </a:spcAft>
              <a:buClrTx/>
              <a:buSzTx/>
              <a:buFontTx/>
              <a:buNone/>
              <a:tabLst/>
              <a:defRPr/>
            </a:pPr>
            <a:r>
              <a:rPr kumimoji="0" lang="en-GB" sz="4400" b="1" i="0" u="none" strike="noStrike" kern="1200" cap="none" spc="0" normalizeH="0" baseline="0" noProof="0" dirty="0">
                <a:ln w="12700">
                  <a:solidFill>
                    <a:srgbClr val="7BCC0E"/>
                  </a:solidFill>
                  <a:prstDash val="solid"/>
                </a:ln>
                <a:solidFill>
                  <a:prstClr val="white"/>
                </a:solidFill>
                <a:effectLst/>
                <a:uLnTx/>
                <a:uFillTx/>
                <a:latin typeface="Arial" panose="020B0604020202020204" pitchFamily="34" charset="0"/>
                <a:ea typeface="+mn-ea"/>
                <a:cs typeface="Arial" panose="020B0604020202020204" pitchFamily="34" charset="0"/>
              </a:rPr>
              <a:t>Outcomes…</a:t>
            </a:r>
          </a:p>
        </p:txBody>
      </p:sp>
      <p:sp>
        <p:nvSpPr>
          <p:cNvPr id="5" name="TextBox 4"/>
          <p:cNvSpPr txBox="1"/>
          <p:nvPr/>
        </p:nvSpPr>
        <p:spPr>
          <a:xfrm>
            <a:off x="1892808" y="1596427"/>
            <a:ext cx="6958584" cy="11903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63D71"/>
                </a:solidFill>
                <a:effectLst/>
                <a:uLnTx/>
                <a:uFillTx/>
                <a:latin typeface="Calibri"/>
                <a:ea typeface="+mn-ea"/>
                <a:cs typeface="+mn-cs"/>
              </a:rPr>
              <a:t>Anxiety groups 2021-2022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63D71"/>
                </a:solidFill>
                <a:effectLst/>
                <a:uLnTx/>
                <a:uFillTx/>
                <a:latin typeface="Calibri"/>
                <a:ea typeface="+mn-ea"/>
                <a:cs typeface="+mn-cs"/>
              </a:rPr>
              <a:t>Average levels moved (scale of 1-5)</a:t>
            </a:r>
          </a:p>
        </p:txBody>
      </p:sp>
      <p:pic>
        <p:nvPicPr>
          <p:cNvPr id="2" name="Picture 1"/>
          <p:cNvPicPr>
            <a:picLocks noChangeAspect="1"/>
          </p:cNvPicPr>
          <p:nvPr/>
        </p:nvPicPr>
        <p:blipFill rotWithShape="1">
          <a:blip r:embed="rId2"/>
          <a:srcRect b="7255"/>
          <a:stretch/>
        </p:blipFill>
        <p:spPr>
          <a:xfrm>
            <a:off x="1983891" y="2888682"/>
            <a:ext cx="7013805" cy="3582804"/>
          </a:xfrm>
          <a:prstGeom prst="rect">
            <a:avLst/>
          </a:prstGeom>
        </p:spPr>
      </p:pic>
    </p:spTree>
    <p:extLst>
      <p:ext uri="{BB962C8B-B14F-4D97-AF65-F5344CB8AC3E}">
        <p14:creationId xmlns:p14="http://schemas.microsoft.com/office/powerpoint/2010/main" val="2911230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811306" y="2171700"/>
            <a:ext cx="10180544" cy="384790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1" i="1" u="none" strike="noStrike" kern="1200" cap="none" spc="0" normalizeH="0" baseline="0" noProof="0" dirty="0">
                <a:ln>
                  <a:noFill/>
                </a:ln>
                <a:solidFill>
                  <a:srgbClr val="063D71"/>
                </a:solidFill>
                <a:effectLst/>
                <a:uLnTx/>
                <a:uFillTx/>
                <a:latin typeface="Calibri"/>
                <a:ea typeface="+mn-ea"/>
                <a:cs typeface="+mn-cs"/>
              </a:rPr>
              <a:t>“I liked the group a lot, especially week 5 when we got to eat chocolate! I liked that you had a message each week and an object that helps with the lesson…It has helped me so much and I feel less worried as I know more about what’s happening when I get worried. I learnt ways to calm down like breathing and I can go to my happy place.” (Child, Anxiety Group)</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1" u="none" strike="noStrike" kern="1200" cap="none" spc="0" normalizeH="0" baseline="0" noProof="0" dirty="0">
                <a:ln>
                  <a:noFill/>
                </a:ln>
                <a:solidFill>
                  <a:srgbClr val="063D71"/>
                </a:solidFill>
                <a:effectLst/>
                <a:uLnTx/>
                <a:uFillTx/>
                <a:latin typeface="Calibri"/>
                <a:ea typeface="+mn-ea"/>
                <a:cs typeface="+mn-cs"/>
              </a:rPr>
              <a:t>“We feel that our son has really benefited from attending this group. He has been able to tell us about anxiety and the effect it can have on your body. We feel it has really helped him to know there are other children who also struggle with their emotions and this has had a positive impact on his self-esteem. At home we have noticed that he has been less 'explosive', and he is managing to express himself in a more positive way. Thank you for all the care and effort that you put into running this group....we greatly appreciate your hard work.” </a:t>
            </a:r>
            <a:r>
              <a:rPr kumimoji="0" lang="en-GB" sz="2400" b="1" i="1" u="none" strike="noStrike" kern="1200" cap="none" spc="0" normalizeH="0" baseline="0" noProof="0" dirty="0">
                <a:ln>
                  <a:noFill/>
                </a:ln>
                <a:solidFill>
                  <a:srgbClr val="063D71"/>
                </a:solidFill>
                <a:effectLst/>
                <a:uLnTx/>
                <a:uFillTx/>
                <a:latin typeface="Calibri"/>
                <a:ea typeface="+mn-ea"/>
                <a:cs typeface="+mn-cs"/>
              </a:rPr>
              <a:t>(Parent, Anxiety Group)</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1" i="1" u="none" strike="noStrike" kern="1200" cap="none" spc="0" normalizeH="0" baseline="0" noProof="0" dirty="0">
              <a:ln>
                <a:noFill/>
              </a:ln>
              <a:solidFill>
                <a:srgbClr val="063D71"/>
              </a:solidFill>
              <a:effectLst/>
              <a:uLnTx/>
              <a:uFillTx/>
              <a:latin typeface="Calibri"/>
              <a:ea typeface="+mn-ea"/>
              <a:cs typeface="+mn-cs"/>
            </a:endParaRPr>
          </a:p>
        </p:txBody>
      </p:sp>
      <p:sp>
        <p:nvSpPr>
          <p:cNvPr id="7" name="Rounded Rectangle 6"/>
          <p:cNvSpPr/>
          <p:nvPr/>
        </p:nvSpPr>
        <p:spPr>
          <a:xfrm>
            <a:off x="811306" y="426141"/>
            <a:ext cx="7637750" cy="1209675"/>
          </a:xfrm>
          <a:prstGeom prst="roundRect">
            <a:avLst/>
          </a:prstGeom>
          <a:solidFill>
            <a:srgbClr val="35C10F"/>
          </a:solidFill>
          <a:ln>
            <a:solidFill>
              <a:srgbClr val="7BCC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9400" marR="0" lvl="0" indent="0" algn="l" defTabSz="914400" rtl="0" eaLnBrk="1" fontAlgn="auto" latinLnBrk="0" hangingPunct="1">
              <a:lnSpc>
                <a:spcPct val="90000"/>
              </a:lnSpc>
              <a:spcBef>
                <a:spcPts val="1000"/>
              </a:spcBef>
              <a:spcAft>
                <a:spcPts val="1200"/>
              </a:spcAft>
              <a:buClrTx/>
              <a:buSzTx/>
              <a:buFontTx/>
              <a:buNone/>
              <a:tabLst/>
              <a:defRPr/>
            </a:pPr>
            <a:r>
              <a:rPr kumimoji="0" lang="en-GB" sz="4400" b="1" i="0" u="none" strike="noStrike" kern="1200" cap="none" spc="0" normalizeH="0" baseline="0" noProof="0" dirty="0">
                <a:ln w="12700">
                  <a:solidFill>
                    <a:srgbClr val="7BCC0E"/>
                  </a:solidFill>
                  <a:prstDash val="solid"/>
                </a:ln>
                <a:solidFill>
                  <a:prstClr val="white"/>
                </a:solidFill>
                <a:effectLst/>
                <a:uLnTx/>
                <a:uFillTx/>
                <a:latin typeface="Arial" panose="020B0604020202020204" pitchFamily="34" charset="0"/>
                <a:ea typeface="+mn-ea"/>
                <a:cs typeface="Arial" panose="020B0604020202020204" pitchFamily="34" charset="0"/>
              </a:rPr>
              <a:t>Feedback from families…</a:t>
            </a:r>
          </a:p>
        </p:txBody>
      </p:sp>
      <p:sp>
        <p:nvSpPr>
          <p:cNvPr id="6" name="Content Placeholder 2"/>
          <p:cNvSpPr txBox="1">
            <a:spLocks/>
          </p:cNvSpPr>
          <p:nvPr/>
        </p:nvSpPr>
        <p:spPr>
          <a:xfrm>
            <a:off x="811306" y="1920843"/>
            <a:ext cx="10710134" cy="39463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1"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1" i="1" u="none" strike="noStrike" kern="1200" cap="none" spc="0" normalizeH="0" baseline="0" noProof="0" dirty="0">
              <a:ln>
                <a:noFill/>
              </a:ln>
              <a:solidFill>
                <a:prstClr val="black"/>
              </a:solidFill>
              <a:effectLst/>
              <a:uLnTx/>
              <a:uFillTx/>
              <a:latin typeface="Calibri"/>
              <a:ea typeface="+mn-ea"/>
              <a:cs typeface="+mn-cs"/>
            </a:endParaRPr>
          </a:p>
        </p:txBody>
      </p:sp>
      <p:sp>
        <p:nvSpPr>
          <p:cNvPr id="9" name="Content Placeholder 2"/>
          <p:cNvSpPr txBox="1">
            <a:spLocks/>
          </p:cNvSpPr>
          <p:nvPr/>
        </p:nvSpPr>
        <p:spPr>
          <a:xfrm>
            <a:off x="963706" y="2073243"/>
            <a:ext cx="10710134" cy="39463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1"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1" i="1"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9313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1576456"/>
            <a:ext cx="10412986" cy="5170646"/>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rgbClr val="063D71"/>
                </a:solidFill>
                <a:effectLst/>
                <a:uLnTx/>
                <a:uFillTx/>
                <a:latin typeface="Calibri"/>
                <a:ea typeface="+mn-ea"/>
                <a:cs typeface="+mn-cs"/>
              </a:rPr>
              <a:t>Any agency can refer - complete referral form</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rgbClr val="063D71"/>
                </a:solidFill>
                <a:effectLst/>
                <a:uLnTx/>
                <a:uFillTx/>
                <a:latin typeface="Calibri"/>
                <a:ea typeface="+mn-ea"/>
                <a:cs typeface="+mn-cs"/>
              </a:rPr>
              <a:t>Self referrals –  contact by phone/email</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rgbClr val="063D71"/>
                </a:solidFill>
                <a:effectLst/>
                <a:uLnTx/>
                <a:uFillTx/>
                <a:latin typeface="Calibri"/>
                <a:ea typeface="+mn-ea"/>
                <a:cs typeface="+mn-cs"/>
              </a:rPr>
              <a:t>The child/family must live in RBWM</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rgbClr val="063D71"/>
                </a:solidFill>
                <a:effectLst/>
                <a:uLnTx/>
                <a:uFillTx/>
                <a:latin typeface="Calibri"/>
                <a:ea typeface="+mn-ea"/>
                <a:cs typeface="+mn-cs"/>
              </a:rPr>
              <a:t>Children attending must be able to engage in a structured group setting (not suitable for children who are disruptive/ aggressive)</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srgbClr val="063D71"/>
                </a:solidFill>
                <a:effectLst/>
                <a:uLnTx/>
                <a:uFillTx/>
                <a:latin typeface="Calibri"/>
                <a:ea typeface="+mn-ea"/>
                <a:cs typeface="+mn-cs"/>
              </a:rPr>
              <a:t>Assessment completed with each child ahead of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63D71"/>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63D71"/>
                </a:solidFill>
                <a:effectLst/>
                <a:uLnTx/>
                <a:uFillTx/>
                <a:latin typeface="Calibri"/>
                <a:ea typeface="+mn-ea"/>
                <a:cs typeface="+mn-cs"/>
              </a:rPr>
              <a:t>Contact: </a:t>
            </a:r>
            <a:r>
              <a:rPr kumimoji="0" lang="en-US" sz="3000" b="0" i="0" u="none" strike="noStrike" kern="1200" cap="none" spc="0" normalizeH="0" baseline="0" noProof="0" dirty="0">
                <a:ln>
                  <a:noFill/>
                </a:ln>
                <a:solidFill>
                  <a:srgbClr val="063D71"/>
                </a:solidFill>
                <a:effectLst/>
                <a:uLnTx/>
                <a:uFillTx/>
                <a:latin typeface="Calibri"/>
                <a:ea typeface="+mn-ea"/>
                <a:cs typeface="+mn-cs"/>
                <a:hlinkClick r:id="rId2"/>
              </a:rPr>
              <a:t>info@family-friends.org.uk</a:t>
            </a:r>
            <a:endParaRPr kumimoji="0" lang="en-US" sz="3000" b="0" i="0" u="none" strike="noStrike" kern="1200" cap="none" spc="0" normalizeH="0" baseline="0" noProof="0" dirty="0">
              <a:ln>
                <a:noFill/>
              </a:ln>
              <a:solidFill>
                <a:srgbClr val="063D71"/>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63D71"/>
                </a:solidFill>
                <a:effectLst/>
                <a:uLnTx/>
                <a:uFillTx/>
                <a:latin typeface="Calibri"/>
                <a:ea typeface="+mn-ea"/>
                <a:cs typeface="+mn-cs"/>
              </a:rPr>
              <a:t>Tel: 0300 800 1005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63D71"/>
                </a:solidFill>
                <a:effectLst/>
                <a:uLnTx/>
                <a:uFillTx/>
                <a:latin typeface="Calibri"/>
                <a:ea typeface="+mn-ea"/>
                <a:cs typeface="+mn-cs"/>
                <a:hlinkClick r:id="rId3"/>
              </a:rPr>
              <a:t>tracy@family-friends.org.uk</a:t>
            </a:r>
            <a:endParaRPr kumimoji="0" lang="en-US" sz="3000" b="0" i="0" u="none" strike="noStrike" kern="1200" cap="none" spc="0" normalizeH="0" baseline="0" noProof="0" dirty="0">
              <a:ln>
                <a:noFill/>
              </a:ln>
              <a:solidFill>
                <a:srgbClr val="063D71"/>
              </a:solidFill>
              <a:effectLst/>
              <a:uLnTx/>
              <a:uFillTx/>
              <a:latin typeface="Calibri"/>
              <a:ea typeface="+mn-ea"/>
              <a:cs typeface="+mn-cs"/>
            </a:endParaRPr>
          </a:p>
        </p:txBody>
      </p:sp>
      <p:sp>
        <p:nvSpPr>
          <p:cNvPr id="5" name="Rounded Rectangle 4"/>
          <p:cNvSpPr/>
          <p:nvPr/>
        </p:nvSpPr>
        <p:spPr>
          <a:xfrm>
            <a:off x="838200" y="365124"/>
            <a:ext cx="5765800" cy="1065743"/>
          </a:xfrm>
          <a:prstGeom prst="roundRect">
            <a:avLst/>
          </a:prstGeom>
          <a:solidFill>
            <a:srgbClr val="35C10F"/>
          </a:solidFill>
          <a:ln>
            <a:solidFill>
              <a:srgbClr val="7BCC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9400" marR="0" lvl="0" indent="0" algn="l" defTabSz="914400" rtl="0" eaLnBrk="1" fontAlgn="auto" latinLnBrk="0" hangingPunct="1">
              <a:lnSpc>
                <a:spcPct val="90000"/>
              </a:lnSpc>
              <a:spcBef>
                <a:spcPts val="1000"/>
              </a:spcBef>
              <a:spcAft>
                <a:spcPts val="1200"/>
              </a:spcAft>
              <a:buClrTx/>
              <a:buSzTx/>
              <a:buFontTx/>
              <a:buNone/>
              <a:tabLst/>
              <a:defRPr/>
            </a:pPr>
            <a:r>
              <a:rPr kumimoji="0" lang="en-GB" sz="4400" b="1" i="0" u="none" strike="noStrike" kern="1200" cap="none" spc="0" normalizeH="0" baseline="0" noProof="0" dirty="0">
                <a:ln w="12700">
                  <a:solidFill>
                    <a:srgbClr val="7BCC0E"/>
                  </a:solidFill>
                  <a:prstDash val="solid"/>
                </a:ln>
                <a:solidFill>
                  <a:prstClr val="white"/>
                </a:solidFill>
                <a:effectLst/>
                <a:uLnTx/>
                <a:uFillTx/>
                <a:latin typeface="Arial" panose="020B0604020202020204" pitchFamily="34" charset="0"/>
                <a:ea typeface="+mn-ea"/>
                <a:cs typeface="Arial" panose="020B0604020202020204" pitchFamily="34" charset="0"/>
              </a:rPr>
              <a:t>Making a Referral…</a:t>
            </a:r>
          </a:p>
        </p:txBody>
      </p:sp>
      <p:pic>
        <p:nvPicPr>
          <p:cNvPr id="2" name="Picture 1"/>
          <p:cNvPicPr>
            <a:picLocks noChangeAspect="1"/>
          </p:cNvPicPr>
          <p:nvPr/>
        </p:nvPicPr>
        <p:blipFill>
          <a:blip r:embed="rId4"/>
          <a:stretch>
            <a:fillRect/>
          </a:stretch>
        </p:blipFill>
        <p:spPr>
          <a:xfrm>
            <a:off x="10201599" y="187175"/>
            <a:ext cx="1298561" cy="1243692"/>
          </a:xfrm>
          <a:prstGeom prst="rect">
            <a:avLst/>
          </a:prstGeom>
        </p:spPr>
      </p:pic>
    </p:spTree>
    <p:extLst>
      <p:ext uri="{BB962C8B-B14F-4D97-AF65-F5344CB8AC3E}">
        <p14:creationId xmlns:p14="http://schemas.microsoft.com/office/powerpoint/2010/main" val="27154047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2945</TotalTime>
  <Words>2495</Words>
  <Application>Microsoft Office PowerPoint</Application>
  <PresentationFormat>Widescreen</PresentationFormat>
  <Paragraphs>299</Paragraphs>
  <Slides>36</Slides>
  <Notes>16</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36</vt:i4>
      </vt:variant>
    </vt:vector>
  </HeadingPairs>
  <TitlesOfParts>
    <vt:vector size="51" baseType="lpstr">
      <vt:lpstr>Arial</vt:lpstr>
      <vt:lpstr>Calibri</vt:lpstr>
      <vt:lpstr>Calibri Light</vt:lpstr>
      <vt:lpstr>GDS Transport</vt:lpstr>
      <vt:lpstr>Roboto</vt:lpstr>
      <vt:lpstr>Tahoma</vt:lpstr>
      <vt:lpstr>Times New Roman</vt:lpstr>
      <vt:lpstr>Trebuchet MS</vt:lpstr>
      <vt:lpstr>Verdana</vt:lpstr>
      <vt:lpstr>Wingdings</vt:lpstr>
      <vt:lpstr>Wingdings 3</vt:lpstr>
      <vt:lpstr>Office Theme</vt:lpstr>
      <vt:lpstr>Facet</vt:lpstr>
      <vt:lpstr>1_Office Theme</vt:lpstr>
      <vt:lpstr>2_Office Theme</vt:lpstr>
      <vt:lpstr>PowerPoint Presentation</vt:lpstr>
      <vt:lpstr>PowerPoint Presentation</vt:lpstr>
      <vt:lpstr>Boxall</vt:lpstr>
      <vt:lpstr>Family Friends</vt:lpstr>
      <vt:lpstr>PowerPoint Presentation</vt:lpstr>
      <vt:lpstr>PowerPoint Presentation</vt:lpstr>
      <vt:lpstr>PowerPoint Presentation</vt:lpstr>
      <vt:lpstr>PowerPoint Presentation</vt:lpstr>
      <vt:lpstr>PowerPoint Presentation</vt:lpstr>
      <vt:lpstr>Aylsham High</vt:lpstr>
      <vt:lpstr> Nurture Provision – The Eagles </vt:lpstr>
      <vt:lpstr>Aylsham High School</vt:lpstr>
      <vt:lpstr>Nurture at AHS - How it all began…  </vt:lpstr>
      <vt:lpstr>PowerPoint Presentation</vt:lpstr>
      <vt:lpstr>PowerPoint Presentation</vt:lpstr>
      <vt:lpstr>PowerPoint Presentation</vt:lpstr>
      <vt:lpstr> To ensure our Nurture students continue to make academic progress we have a unique curriculum that enables our students continue to access the core subjects, as well as having the opportunity to develop their social and emotional skills  The lessons within the Nurture environment are taught solely by our Head of Nurture Provision for 60% of the students’ education. This slowly decreases until they reach KS4. The Nurture environment continues to be available to the students. Social times or after a difficult morning; we continue to provide support, care and guidance       Once an Eagle, always an Eagle!</vt:lpstr>
      <vt:lpstr> Nurture Provision – The Eagles </vt:lpstr>
      <vt:lpstr>Break – Breakout rooms</vt:lpstr>
      <vt:lpstr>Welcome Back</vt:lpstr>
      <vt:lpstr>GEMS</vt:lpstr>
      <vt:lpstr>PowerPoint Presentation</vt:lpstr>
      <vt:lpstr>The  GEMS team</vt:lpstr>
      <vt:lpstr>The Referral Process</vt:lpstr>
      <vt:lpstr>Case Study A</vt:lpstr>
      <vt:lpstr>What's Available?  Provision by GEMS &amp; our partners</vt:lpstr>
      <vt:lpstr>PowerPoint Presentation</vt:lpstr>
      <vt:lpstr>PowerPoint Presentation</vt:lpstr>
      <vt:lpstr>RBWM Wellbeing Interventions </vt:lpstr>
      <vt:lpstr>On-going MH initiatives </vt:lpstr>
      <vt:lpstr>On-going MH initiatives </vt:lpstr>
      <vt:lpstr>What Colour is Your Dragon? </vt:lpstr>
      <vt:lpstr>Yoga Bugs </vt:lpstr>
      <vt:lpstr>Local Transformation Plan October 2021-Oct 2024 </vt:lpstr>
      <vt:lpstr>SEMH Service Updates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Alasdair Whitelaw (AfC)</dc:creator>
  <cp:lastModifiedBy>Alasdair Whitelaw (AfC)</cp:lastModifiedBy>
  <cp:revision>53</cp:revision>
  <cp:lastPrinted>2022-09-27T12:53:13Z</cp:lastPrinted>
  <dcterms:created xsi:type="dcterms:W3CDTF">2021-09-17T10:59:59Z</dcterms:created>
  <dcterms:modified xsi:type="dcterms:W3CDTF">2022-09-28T16:23:59Z</dcterms:modified>
</cp:coreProperties>
</file>