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" roundtripDataSignature="AMtx7mjbHODVDthcqfRYYGVQPcZGKGDjb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487442" y="272527"/>
            <a:ext cx="11428372" cy="5723593"/>
            <a:chOff x="737372" y="0"/>
            <a:chExt cx="10913769" cy="5645591"/>
          </a:xfrm>
        </p:grpSpPr>
        <p:sp>
          <p:nvSpPr>
            <p:cNvPr id="85" name="Google Shape;85;p1"/>
            <p:cNvSpPr/>
            <p:nvPr/>
          </p:nvSpPr>
          <p:spPr>
            <a:xfrm>
              <a:off x="10107934" y="1210033"/>
              <a:ext cx="1476695" cy="4302558"/>
            </a:xfrm>
            <a:prstGeom prst="wedgeRectCallout">
              <a:avLst>
                <a:gd name="adj1" fmla="val 0"/>
                <a:gd name="adj2" fmla="val 0"/>
              </a:avLst>
            </a:prstGeom>
            <a:solidFill>
              <a:srgbClr val="BFC8E3"/>
            </a:solidFill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6" name="Google Shape;86;p1"/>
            <p:cNvSpPr txBox="1"/>
            <p:nvPr/>
          </p:nvSpPr>
          <p:spPr>
            <a:xfrm>
              <a:off x="10261081" y="1276089"/>
              <a:ext cx="1285191" cy="24389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lang="en-GB" sz="1100" b="0" i="0" u="none" strike="noStrike" cap="none" dirty="0">
                  <a:solidFill>
                    <a:srgbClr val="7030A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Calibri"/>
                </a:rPr>
                <a:t>The child is now considered a Severely Absent child.</a:t>
              </a:r>
              <a:endParaRPr sz="12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endParaRPr lang="en-GB" sz="1200" b="0" i="0" u="none" strike="noStrike" cap="none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endParaRPr>
            </a:p>
            <a:p>
              <a:pPr marL="171450" indent="-171450">
                <a:lnSpc>
                  <a:spcPct val="107000"/>
                </a:lnSpc>
                <a:buFont typeface="Arial" panose="020B0604020202020204" pitchFamily="34" charset="0"/>
                <a:buChar char="•"/>
                <a:defRPr/>
              </a:pPr>
              <a:r>
                <a:rPr lang="en-GB" sz="11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Calibri"/>
                </a:rPr>
                <a:t>Safeguarding referrals at this stage can be made.</a:t>
              </a:r>
            </a:p>
            <a:p>
              <a:pPr marL="171450" indent="-171450">
                <a:lnSpc>
                  <a:spcPct val="107000"/>
                </a:lnSpc>
                <a:buFont typeface="Arial" panose="020B0604020202020204" pitchFamily="34" charset="0"/>
                <a:buChar char="•"/>
                <a:defRPr/>
              </a:pPr>
              <a:r>
                <a:rPr lang="en-GB" sz="11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Calibri"/>
                </a:rPr>
                <a:t>Formal referral to EWS made.</a:t>
              </a:r>
            </a:p>
            <a:p>
              <a:pPr marL="171450" indent="-171450">
                <a:lnSpc>
                  <a:spcPct val="107000"/>
                </a:lnSpc>
                <a:buFont typeface="Arial" panose="020B0604020202020204" pitchFamily="34" charset="0"/>
                <a:buChar char="•"/>
                <a:defRPr/>
              </a:pPr>
              <a:r>
                <a:rPr lang="en-GB" sz="11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Calibri"/>
                </a:rPr>
                <a:t>Legal prosecution if appropriate</a:t>
              </a:r>
              <a:endParaRPr lang="en-GB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lang="en-GB" sz="1200" b="0" i="0" u="none" strike="noStrike" cap="none" dirty="0">
                  <a:solidFill>
                    <a:schemeClr val="dk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Calibri"/>
                </a:rPr>
                <a:t> </a:t>
              </a:r>
              <a:endParaRPr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10098112" y="0"/>
              <a:ext cx="1553029" cy="124039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8" name="Google Shape;88;p1"/>
            <p:cNvSpPr txBox="1"/>
            <p:nvPr/>
          </p:nvSpPr>
          <p:spPr>
            <a:xfrm>
              <a:off x="10098112" y="0"/>
              <a:ext cx="1553029" cy="1240395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en-GB" sz="1800" dirty="0">
                  <a:solidFill>
                    <a:schemeClr val="lt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Calibri"/>
                </a:rPr>
                <a:t>Under 50%</a:t>
              </a:r>
              <a:endParaRPr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8537443" y="1236403"/>
              <a:ext cx="1568308" cy="4144181"/>
            </a:xfrm>
            <a:prstGeom prst="wedgeRectCallout">
              <a:avLst>
                <a:gd name="adj1" fmla="val 62500"/>
                <a:gd name="adj2" fmla="val 20830"/>
              </a:avLst>
            </a:prstGeom>
            <a:solidFill>
              <a:srgbClr val="C3E1E7"/>
            </a:solidFill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0" name="Google Shape;90;p1"/>
            <p:cNvSpPr txBox="1"/>
            <p:nvPr/>
          </p:nvSpPr>
          <p:spPr>
            <a:xfrm>
              <a:off x="8678864" y="1266533"/>
              <a:ext cx="1364221" cy="43790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lang="en-GB" sz="1100" b="0" i="0" u="none" strike="noStrike" cap="none" dirty="0">
                  <a:solidFill>
                    <a:srgbClr val="7030A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Calibri"/>
                </a:rPr>
                <a:t>The school will inform the LA (EWS) as the child is at risk of becoming severely absent.</a:t>
              </a:r>
              <a:endParaRPr sz="1100" b="0" i="0" u="none" strike="noStrike" cap="none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endParaRPr sz="1200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endParaRPr>
            </a:p>
            <a:p>
              <a:pPr marL="171450" indent="-17145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buClr>
                  <a:srgbClr val="000000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en-GB" sz="11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Formalise support plan with EWS</a:t>
              </a:r>
            </a:p>
            <a:p>
              <a:pPr marL="171450" indent="-17145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buClr>
                  <a:srgbClr val="000000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en-GB" sz="11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Calibri"/>
                </a:rPr>
                <a:t>Continued contact with class/ form tutor</a:t>
              </a:r>
            </a:p>
            <a:p>
              <a:pPr marL="171450" indent="-17145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buClr>
                  <a:srgbClr val="000000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en-GB" sz="11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Calibri"/>
                </a:rPr>
                <a:t>Consider Statutory intervention </a:t>
              </a:r>
            </a:p>
            <a:p>
              <a:pPr marL="171450" indent="-17145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buClr>
                  <a:srgbClr val="000000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en-GB" sz="11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Calibri"/>
                </a:rPr>
                <a:t>15 day warning prior to prosecution</a:t>
              </a:r>
            </a:p>
            <a:p>
              <a:pPr marL="171450" indent="-17145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buClr>
                  <a:srgbClr val="000000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en-GB" sz="11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Calibri"/>
                </a:rPr>
                <a:t>Home Visit</a:t>
              </a:r>
            </a:p>
            <a:p>
              <a:pPr marL="171450" indent="-17145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buClr>
                  <a:srgbClr val="000000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en-GB" sz="11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Calibri"/>
                </a:rPr>
                <a:t>Formal review of support offered with EWS</a:t>
              </a:r>
            </a:p>
            <a:p>
              <a:pPr marL="171450" indent="-17145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buClr>
                  <a:srgbClr val="000000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en-GB" sz="11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Calibri"/>
                </a:rPr>
                <a:t>Consider Safeguarding referral</a:t>
              </a:r>
            </a:p>
            <a:p>
              <a:pPr marL="0" marR="0" lvl="0" indent="0" algn="ctr" rtl="0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endParaRPr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8551631" y="123754"/>
              <a:ext cx="1554120" cy="111664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2" name="Google Shape;92;p1"/>
            <p:cNvSpPr txBox="1"/>
            <p:nvPr/>
          </p:nvSpPr>
          <p:spPr>
            <a:xfrm>
              <a:off x="8551631" y="123754"/>
              <a:ext cx="1554120" cy="111664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en-GB" sz="1800" dirty="0">
                  <a:solidFill>
                    <a:schemeClr val="lt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Calibri"/>
                </a:rPr>
                <a:t>60 – 80%</a:t>
              </a:r>
              <a:endParaRPr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6986597" y="1236403"/>
              <a:ext cx="1548663" cy="3928813"/>
            </a:xfrm>
            <a:prstGeom prst="wedgeRectCallout">
              <a:avLst>
                <a:gd name="adj1" fmla="val 62500"/>
                <a:gd name="adj2" fmla="val 20830"/>
              </a:avLst>
            </a:prstGeom>
            <a:solidFill>
              <a:srgbClr val="C8EDDD"/>
            </a:solidFill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4" name="Google Shape;94;p1"/>
            <p:cNvSpPr txBox="1"/>
            <p:nvPr/>
          </p:nvSpPr>
          <p:spPr>
            <a:xfrm>
              <a:off x="7175069" y="1309796"/>
              <a:ext cx="1364221" cy="397040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lang="en-GB" sz="1100" b="0" i="0" u="none" strike="noStrike" cap="none" dirty="0">
                  <a:solidFill>
                    <a:srgbClr val="7030A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Calibri"/>
                </a:rPr>
                <a:t>The child is now considered Persistently Absent.</a:t>
              </a:r>
              <a:endParaRPr sz="1100" b="0" i="0" u="none" strike="noStrike" cap="none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endParaRPr sz="1200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endParaRPr>
            </a:p>
            <a:p>
              <a:pPr marL="171450" indent="-171450">
                <a:lnSpc>
                  <a:spcPct val="90000"/>
                </a:lnSpc>
                <a:spcBef>
                  <a:spcPts val="420"/>
                </a:spcBef>
                <a:buClr>
                  <a:schemeClr val="dk1"/>
                </a:buClr>
                <a:buSzPts val="1200"/>
                <a:buFont typeface="Arial" panose="020B0604020202020204" pitchFamily="34" charset="0"/>
                <a:buChar char="•"/>
              </a:pPr>
              <a:r>
                <a:rPr kumimoji="0" lang="en-GB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School attendance agreement </a:t>
              </a:r>
            </a:p>
            <a:p>
              <a:pPr marL="171450" lvl="0" indent="-171450" algn="l">
                <a:lnSpc>
                  <a:spcPct val="107000"/>
                </a:lnSpc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dk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Early help referral</a:t>
              </a:r>
            </a:p>
            <a:p>
              <a:pPr marL="171450" lvl="0" indent="-171450" algn="l">
                <a:lnSpc>
                  <a:spcPct val="107000"/>
                </a:lnSpc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dk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100% weeks notes in planner or home contact book</a:t>
              </a:r>
            </a:p>
            <a:p>
              <a:pPr marL="171450" lvl="0" indent="-171450" algn="l">
                <a:lnSpc>
                  <a:spcPct val="107000"/>
                </a:lnSpc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dk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Letter 3 (red)</a:t>
              </a:r>
            </a:p>
            <a:p>
              <a:pPr marL="171450" lvl="0" indent="-171450" algn="l">
                <a:lnSpc>
                  <a:spcPct val="107000"/>
                </a:lnSpc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dk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Well done letter for improving attendance</a:t>
              </a:r>
            </a:p>
            <a:p>
              <a:pPr marL="171450" lvl="0" indent="-171450" algn="l">
                <a:lnSpc>
                  <a:spcPct val="107000"/>
                </a:lnSpc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dk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Home visit</a:t>
              </a:r>
            </a:p>
            <a:p>
              <a:pPr marL="171450" lvl="0" indent="-171450" algn="l">
                <a:lnSpc>
                  <a:spcPct val="107000"/>
                </a:lnSpc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dk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Attendance panel</a:t>
              </a:r>
            </a:p>
            <a:p>
              <a:pPr marL="171450" lvl="0" indent="-171450" algn="l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dk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Formalise support plan</a:t>
              </a:r>
            </a:p>
            <a:p>
              <a:pPr marL="0" marR="0" lvl="0" indent="0" rtl="0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endParaRPr sz="1200" b="0" i="0" u="none" strike="noStrike" cap="none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endParaRPr>
            </a:p>
            <a:p>
              <a:pPr marL="0" marR="0" lvl="0" indent="0" rtl="0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endParaRPr sz="1200" b="0" i="0" u="none" strike="noStrike" cap="none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endParaRPr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6986597" y="244087"/>
              <a:ext cx="1562851" cy="99231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6" name="Google Shape;96;p1"/>
            <p:cNvSpPr txBox="1"/>
            <p:nvPr/>
          </p:nvSpPr>
          <p:spPr>
            <a:xfrm>
              <a:off x="6986597" y="244087"/>
              <a:ext cx="1562851" cy="99231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en-GB" sz="1800" b="0" i="0" u="none" strike="noStrike" cap="none" dirty="0">
                  <a:solidFill>
                    <a:schemeClr val="lt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Calibri"/>
                </a:rPr>
                <a:t>80 – 90%</a:t>
              </a:r>
              <a:endParaRPr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7" name="Google Shape;97;p1"/>
            <p:cNvSpPr/>
            <p:nvPr/>
          </p:nvSpPr>
          <p:spPr>
            <a:xfrm>
              <a:off x="5341569" y="1236403"/>
              <a:ext cx="1648301" cy="3721756"/>
            </a:xfrm>
            <a:prstGeom prst="wedgeRectCallout">
              <a:avLst>
                <a:gd name="adj1" fmla="val 62500"/>
                <a:gd name="adj2" fmla="val 20830"/>
              </a:avLst>
            </a:prstGeom>
            <a:solidFill>
              <a:srgbClr val="CFF1CF"/>
            </a:solidFill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8" name="Google Shape;98;p1"/>
            <p:cNvSpPr txBox="1"/>
            <p:nvPr/>
          </p:nvSpPr>
          <p:spPr>
            <a:xfrm>
              <a:off x="5510367" y="1258811"/>
              <a:ext cx="1390801" cy="372175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lang="en-GB" sz="1100" i="0" u="none" strike="noStrike" cap="none" dirty="0">
                  <a:solidFill>
                    <a:srgbClr val="7030A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Calibri"/>
                </a:rPr>
                <a:t>The child is now at risk of becoming  Persistently  Absent</a:t>
              </a:r>
              <a:r>
                <a:rPr lang="en-GB" sz="1100" b="0" i="0" u="none" strike="noStrike" cap="none" dirty="0">
                  <a:solidFill>
                    <a:schemeClr val="dk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Calibri"/>
                </a:rPr>
                <a:t>.</a:t>
              </a:r>
              <a:endParaRPr sz="1100" b="0" i="0" u="none" strike="noStrike" cap="none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endParaRPr sz="1200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endParaRPr>
            </a:p>
            <a:p>
              <a:pPr marL="0" marR="0" lvl="0" indent="0" rtl="0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endParaRPr sz="1200" b="0" i="0" u="none" strike="noStrike" cap="none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endParaRPr>
            </a:p>
          </p:txBody>
        </p:sp>
        <p:sp>
          <p:nvSpPr>
            <p:cNvPr id="99" name="Google Shape;99;p1"/>
            <p:cNvSpPr/>
            <p:nvPr/>
          </p:nvSpPr>
          <p:spPr>
            <a:xfrm>
              <a:off x="5427019" y="367841"/>
              <a:ext cx="1562851" cy="868562"/>
            </a:xfrm>
            <a:prstGeom prst="rect">
              <a:avLst/>
            </a:prstGeom>
            <a:solidFill>
              <a:srgbClr val="599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0" name="Google Shape;100;p1"/>
            <p:cNvSpPr txBox="1"/>
            <p:nvPr/>
          </p:nvSpPr>
          <p:spPr>
            <a:xfrm>
              <a:off x="5427019" y="367841"/>
              <a:ext cx="1562851" cy="86856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en-GB" sz="1800" b="0" i="0" u="none" strike="noStrike" cap="none" dirty="0">
                  <a:solidFill>
                    <a:schemeClr val="lt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Calibri"/>
                </a:rPr>
                <a:t>90 – 92%</a:t>
              </a:r>
              <a:endParaRPr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1" name="Google Shape;101;p1"/>
            <p:cNvSpPr/>
            <p:nvPr/>
          </p:nvSpPr>
          <p:spPr>
            <a:xfrm>
              <a:off x="3812217" y="1235289"/>
              <a:ext cx="1537923" cy="3399792"/>
            </a:xfrm>
            <a:prstGeom prst="wedgeRectCallout">
              <a:avLst>
                <a:gd name="adj1" fmla="val 62500"/>
                <a:gd name="adj2" fmla="val 20830"/>
              </a:avLst>
            </a:prstGeom>
            <a:solidFill>
              <a:srgbClr val="E9F5D5"/>
            </a:solidFill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3" name="Google Shape;103;p1"/>
            <p:cNvSpPr/>
            <p:nvPr/>
          </p:nvSpPr>
          <p:spPr>
            <a:xfrm>
              <a:off x="3864167" y="496158"/>
              <a:ext cx="1562851" cy="74423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4" name="Google Shape;104;p1"/>
            <p:cNvSpPr txBox="1"/>
            <p:nvPr/>
          </p:nvSpPr>
          <p:spPr>
            <a:xfrm>
              <a:off x="3859801" y="487925"/>
              <a:ext cx="1577332" cy="744237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en-GB" sz="1800" dirty="0">
                  <a:solidFill>
                    <a:schemeClr val="lt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Calibri"/>
                </a:rPr>
                <a:t>93 – 95%</a:t>
              </a:r>
              <a:endParaRPr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5" name="Google Shape;105;p1"/>
            <p:cNvSpPr/>
            <p:nvPr/>
          </p:nvSpPr>
          <p:spPr>
            <a:xfrm>
              <a:off x="2300224" y="1236403"/>
              <a:ext cx="1516252" cy="3256617"/>
            </a:xfrm>
            <a:prstGeom prst="wedgeRectCallout">
              <a:avLst>
                <a:gd name="adj1" fmla="val 62500"/>
                <a:gd name="adj2" fmla="val 20830"/>
              </a:avLst>
            </a:prstGeom>
            <a:solidFill>
              <a:srgbClr val="F8F3DD"/>
            </a:solidFill>
            <a:ln w="6350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6" name="Google Shape;106;p1"/>
            <p:cNvSpPr txBox="1"/>
            <p:nvPr/>
          </p:nvSpPr>
          <p:spPr>
            <a:xfrm>
              <a:off x="2498855" y="1236402"/>
              <a:ext cx="1354235" cy="34114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endParaRPr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2300224" y="615920"/>
              <a:ext cx="1562851" cy="62048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8" name="Google Shape;108;p1"/>
            <p:cNvSpPr txBox="1"/>
            <p:nvPr/>
          </p:nvSpPr>
          <p:spPr>
            <a:xfrm>
              <a:off x="2300224" y="615920"/>
              <a:ext cx="1553828" cy="62048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en-GB" sz="1800" dirty="0">
                  <a:solidFill>
                    <a:schemeClr val="lt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Calibri"/>
                </a:rPr>
                <a:t>96 – 98%</a:t>
              </a:r>
              <a:endParaRPr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737372" y="1236403"/>
              <a:ext cx="1562851" cy="2977519"/>
            </a:xfrm>
            <a:prstGeom prst="wedgeRectCallout">
              <a:avLst>
                <a:gd name="adj1" fmla="val 62500"/>
                <a:gd name="adj2" fmla="val 20830"/>
              </a:avLst>
            </a:prstGeom>
            <a:solidFill>
              <a:srgbClr val="FAEAE5"/>
            </a:solidFill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0" name="Google Shape;110;p1"/>
            <p:cNvSpPr txBox="1"/>
            <p:nvPr/>
          </p:nvSpPr>
          <p:spPr>
            <a:xfrm>
              <a:off x="796953" y="1236403"/>
              <a:ext cx="1503271" cy="257091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endPara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1" name="Google Shape;111;p1"/>
            <p:cNvSpPr/>
            <p:nvPr/>
          </p:nvSpPr>
          <p:spPr>
            <a:xfrm>
              <a:off x="737372" y="740245"/>
              <a:ext cx="1562851" cy="49615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2" name="Google Shape;112;p1"/>
            <p:cNvSpPr txBox="1"/>
            <p:nvPr/>
          </p:nvSpPr>
          <p:spPr>
            <a:xfrm>
              <a:off x="737372" y="740245"/>
              <a:ext cx="1562851" cy="496158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en-GB" sz="1800" dirty="0">
                  <a:solidFill>
                    <a:schemeClr val="lt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Calibri"/>
                </a:rPr>
                <a:t>99 to 100%</a:t>
              </a:r>
              <a:endParaRPr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13" name="Google Shape;113;p1"/>
          <p:cNvSpPr txBox="1"/>
          <p:nvPr/>
        </p:nvSpPr>
        <p:spPr>
          <a:xfrm>
            <a:off x="726573" y="4796201"/>
            <a:ext cx="99661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EXPECT</a:t>
            </a: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4" name="Google Shape;114;p1"/>
          <p:cNvSpPr txBox="1"/>
          <p:nvPr/>
        </p:nvSpPr>
        <p:spPr>
          <a:xfrm>
            <a:off x="326907" y="5103978"/>
            <a:ext cx="1963596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A culture where all children can, </a:t>
            </a: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and want to, be in school. </a:t>
            </a: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5" name="Google Shape;115;p1"/>
          <p:cNvSpPr txBox="1"/>
          <p:nvPr/>
        </p:nvSpPr>
        <p:spPr>
          <a:xfrm>
            <a:off x="2360520" y="5057296"/>
            <a:ext cx="1193132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MONITOR</a:t>
            </a: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6" name="Google Shape;116;p1"/>
          <p:cNvSpPr txBox="1"/>
          <p:nvPr/>
        </p:nvSpPr>
        <p:spPr>
          <a:xfrm>
            <a:off x="1931792" y="5365073"/>
            <a:ext cx="2039194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Use attendance data to identify </a:t>
            </a: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patterns of poor attendance.</a:t>
            </a: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7" name="Google Shape;117;p1"/>
          <p:cNvSpPr txBox="1"/>
          <p:nvPr/>
        </p:nvSpPr>
        <p:spPr>
          <a:xfrm>
            <a:off x="3516390" y="5210055"/>
            <a:ext cx="2142183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LISTEN &amp; UNDERSTAND</a:t>
            </a: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8" name="Google Shape;118;p1"/>
          <p:cNvSpPr txBox="1"/>
          <p:nvPr/>
        </p:nvSpPr>
        <p:spPr>
          <a:xfrm>
            <a:off x="3703443" y="5675809"/>
            <a:ext cx="195513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Understand barriers to attendance, work together to remove them. </a:t>
            </a: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9" name="Google Shape;119;p1"/>
          <p:cNvSpPr txBox="1"/>
          <p:nvPr/>
        </p:nvSpPr>
        <p:spPr>
          <a:xfrm>
            <a:off x="5497995" y="5441700"/>
            <a:ext cx="2202665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FACILITATE SUPPORT</a:t>
            </a: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0" name="Google Shape;120;p1"/>
          <p:cNvSpPr txBox="1"/>
          <p:nvPr/>
        </p:nvSpPr>
        <p:spPr>
          <a:xfrm>
            <a:off x="7612871" y="5735144"/>
            <a:ext cx="216524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FORMALISE SUPPORT</a:t>
            </a: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1" name="Google Shape;121;p1"/>
          <p:cNvSpPr txBox="1"/>
          <p:nvPr/>
        </p:nvSpPr>
        <p:spPr>
          <a:xfrm>
            <a:off x="5534251" y="5752993"/>
            <a:ext cx="2039194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Access support to overcome barriers</a:t>
            </a: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outside of school.</a:t>
            </a: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2" name="Google Shape;122;p1"/>
          <p:cNvSpPr txBox="1"/>
          <p:nvPr/>
        </p:nvSpPr>
        <p:spPr>
          <a:xfrm>
            <a:off x="7327904" y="5963537"/>
            <a:ext cx="2735179" cy="507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This may include formalising support through </a:t>
            </a: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a parenting contract or education supervision order.</a:t>
            </a: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3" name="Google Shape;123;p1"/>
          <p:cNvSpPr txBox="1"/>
          <p:nvPr/>
        </p:nvSpPr>
        <p:spPr>
          <a:xfrm>
            <a:off x="10523478" y="5889012"/>
            <a:ext cx="116136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ENFORCE</a:t>
            </a: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4" name="Google Shape;124;p1"/>
          <p:cNvSpPr txBox="1"/>
          <p:nvPr/>
        </p:nvSpPr>
        <p:spPr>
          <a:xfrm>
            <a:off x="9944596" y="6122284"/>
            <a:ext cx="2165247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Statutory intervention or prosecution to protect</a:t>
            </a: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the pupil’s right to an education - </a:t>
            </a: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when there is no other option</a:t>
            </a:r>
            <a:r>
              <a:rPr lang="en-GB" sz="800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.</a:t>
            </a: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F36D582-F4C5-A8C6-82BF-8EF6E7F23C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7704" y="1700007"/>
            <a:ext cx="1401722" cy="2694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Attendance reports</a:t>
            </a: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Attendance awards</a:t>
            </a:r>
          </a:p>
          <a:p>
            <a:pPr marL="171450" lvl="0" indent="-171450" algn="l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Class or tutor group competitions</a:t>
            </a:r>
          </a:p>
          <a:p>
            <a:pPr marL="171450" lvl="0" indent="-171450" algn="l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Request for unauthorised absence and update MIS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GB" sz="18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172C47-3FBA-37A3-6D04-BCCF64DC4C12}"/>
              </a:ext>
            </a:extLst>
          </p:cNvPr>
          <p:cNvSpPr txBox="1"/>
          <p:nvPr/>
        </p:nvSpPr>
        <p:spPr>
          <a:xfrm>
            <a:off x="558882" y="1700007"/>
            <a:ext cx="1560093" cy="1162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Warm welcome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Praise texts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Praise points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Positive texts home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Jump the lunch queue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6ECE0-FAF0-AD8D-D31F-51E5A6DCA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6776" y="1544782"/>
            <a:ext cx="1364101" cy="300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1450" lvl="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Attendance panel in school</a:t>
            </a: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171450" lvl="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100% weeks notes in planner or home contact book</a:t>
            </a:r>
          </a:p>
          <a:p>
            <a:pPr marL="171450" lvl="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Letter 1 (Green)</a:t>
            </a:r>
          </a:p>
          <a:p>
            <a:pPr marL="171450" lvl="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Class teacher or tutor develop </a:t>
            </a:r>
          </a:p>
          <a:p>
            <a:pPr marL="171450" lvl="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Attendance plan with family</a:t>
            </a:r>
          </a:p>
          <a:p>
            <a:pPr marL="171450" lvl="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Minibus pickup</a:t>
            </a:r>
          </a:p>
          <a:p>
            <a:pPr marL="171450" lvl="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Monitor three weekly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763452A9-4C36-1243-C0A1-DCDA8544FB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3703" y="1980391"/>
            <a:ext cx="1479768" cy="3515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Early help discussion with family</a:t>
            </a: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171450" lvl="0" indent="-171450" algn="l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100% weeks notes in planner or home contact book</a:t>
            </a:r>
          </a:p>
          <a:p>
            <a:pPr marL="171450" lvl="0" indent="-171450" algn="l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Letter 2 (yellow)</a:t>
            </a:r>
          </a:p>
          <a:p>
            <a:pPr marL="171450" lvl="0" indent="-171450" algn="l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Well done letter for improving attendance</a:t>
            </a:r>
          </a:p>
          <a:p>
            <a:pPr marL="171450" lvl="0" indent="-171450" algn="l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Stakeholders develop PA, at risk of PA support plan</a:t>
            </a:r>
          </a:p>
          <a:p>
            <a:pPr marL="171450" lvl="0" indent="-171450" algn="l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Home visit</a:t>
            </a:r>
          </a:p>
          <a:p>
            <a:pPr marL="171450" lvl="0" indent="-171450" algn="l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Minibus pickup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354</Words>
  <Application>Microsoft Office PowerPoint</Application>
  <PresentationFormat>Widescreen</PresentationFormat>
  <Paragraphs>74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 Harris</dc:creator>
  <cp:lastModifiedBy>Alasdair Whitelaw (AfC)</cp:lastModifiedBy>
  <cp:revision>4</cp:revision>
  <dcterms:created xsi:type="dcterms:W3CDTF">2022-09-27T13:08:14Z</dcterms:created>
  <dcterms:modified xsi:type="dcterms:W3CDTF">2023-05-15T13:21:00Z</dcterms:modified>
</cp:coreProperties>
</file>