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82" r:id="rId2"/>
    <p:sldId id="386" r:id="rId3"/>
    <p:sldId id="418" r:id="rId4"/>
    <p:sldId id="387" r:id="rId5"/>
    <p:sldId id="416" r:id="rId6"/>
    <p:sldId id="419" r:id="rId7"/>
    <p:sldId id="417" r:id="rId8"/>
    <p:sldId id="420" r:id="rId9"/>
    <p:sldId id="391" r:id="rId10"/>
    <p:sldId id="392" r:id="rId11"/>
    <p:sldId id="398" r:id="rId12"/>
    <p:sldId id="415" r:id="rId13"/>
    <p:sldId id="422" r:id="rId14"/>
    <p:sldId id="423" r:id="rId15"/>
    <p:sldId id="42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70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47F15-C639-435C-9868-AF38B9CD9F98}" type="datetimeFigureOut">
              <a:rPr lang="en-GB" smtClean="0"/>
              <a:t>28/04/2025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D24B96-6AA3-458F-8FE1-7E34021BFEC0}" type="slidenum">
              <a:rPr lang="en-GB" smtClean="0"/>
              <a:t>‹#›</a:t>
            </a:fld>
            <a:endParaRPr lang="en-GB"/>
          </a:p>
        </p:txBody>
      </p:sp>
    </p:spTree>
    <p:extLst>
      <p:ext uri="{BB962C8B-B14F-4D97-AF65-F5344CB8AC3E}">
        <p14:creationId xmlns:p14="http://schemas.microsoft.com/office/powerpoint/2010/main" val="3791488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Grey Backgroun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51577BD-9BF6-443C-B0FB-938C418D6E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442A3F41-92E6-4A7C-8E9D-394D54CF98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9818" y="5662614"/>
            <a:ext cx="397298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25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464A237-6F51-4FCF-AE8E-8C68BD7F5A1B}"/>
              </a:ext>
            </a:extLst>
          </p:cNvPr>
          <p:cNvSpPr>
            <a:spLocks noGrp="1"/>
          </p:cNvSpPr>
          <p:nvPr>
            <p:ph type="dt" sz="half" idx="10"/>
          </p:nvPr>
        </p:nvSpPr>
        <p:spPr/>
        <p:txBody>
          <a:bodyPr/>
          <a:lstStyle>
            <a:lvl1pPr>
              <a:defRPr/>
            </a:lvl1pPr>
          </a:lstStyle>
          <a:p>
            <a:pPr>
              <a:defRPr/>
            </a:pPr>
            <a:fld id="{20552441-4184-4B16-A1E0-E2E6C31E1749}" type="datetimeFigureOut">
              <a:rPr lang="en-US"/>
              <a:pPr>
                <a:defRPr/>
              </a:pPr>
              <a:t>4/28/2025</a:t>
            </a:fld>
            <a:endParaRPr lang="en-GB"/>
          </a:p>
        </p:txBody>
      </p:sp>
      <p:sp>
        <p:nvSpPr>
          <p:cNvPr id="3" name="Footer Placeholder 4">
            <a:extLst>
              <a:ext uri="{FF2B5EF4-FFF2-40B4-BE49-F238E27FC236}">
                <a16:creationId xmlns:a16="http://schemas.microsoft.com/office/drawing/2014/main" id="{1CA408BF-228A-4312-8AEB-D809800DDE6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8BF6AB2E-6EEC-4732-92D4-D241B2228143}"/>
              </a:ext>
            </a:extLst>
          </p:cNvPr>
          <p:cNvSpPr>
            <a:spLocks noGrp="1"/>
          </p:cNvSpPr>
          <p:nvPr>
            <p:ph type="sldNum" sz="quarter" idx="12"/>
          </p:nvPr>
        </p:nvSpPr>
        <p:spPr/>
        <p:txBody>
          <a:bodyPr/>
          <a:lstStyle>
            <a:lvl1pPr>
              <a:defRPr/>
            </a:lvl1pPr>
          </a:lstStyle>
          <a:p>
            <a:pPr>
              <a:defRPr/>
            </a:pPr>
            <a:fld id="{B79D340C-001C-47C9-85FA-2AD84BBB227E}" type="slidenum">
              <a:rPr lang="en-GB" altLang="en-US"/>
              <a:pPr>
                <a:defRPr/>
              </a:pPr>
              <a:t>‹#›</a:t>
            </a:fld>
            <a:endParaRPr lang="en-GB" altLang="en-US"/>
          </a:p>
        </p:txBody>
      </p:sp>
    </p:spTree>
    <p:extLst>
      <p:ext uri="{BB962C8B-B14F-4D97-AF65-F5344CB8AC3E}">
        <p14:creationId xmlns:p14="http://schemas.microsoft.com/office/powerpoint/2010/main" val="163887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9F33A7D-2468-434B-9653-2C6D93E815DE}"/>
              </a:ext>
            </a:extLst>
          </p:cNvPr>
          <p:cNvSpPr>
            <a:spLocks noGrp="1"/>
          </p:cNvSpPr>
          <p:nvPr>
            <p:ph type="dt" sz="half" idx="10"/>
          </p:nvPr>
        </p:nvSpPr>
        <p:spPr/>
        <p:txBody>
          <a:bodyPr/>
          <a:lstStyle>
            <a:lvl1pPr>
              <a:defRPr/>
            </a:lvl1pPr>
          </a:lstStyle>
          <a:p>
            <a:pPr>
              <a:defRPr/>
            </a:pPr>
            <a:fld id="{DB0FB314-4D94-4BCC-B3DE-1DBC331EAC28}" type="datetimeFigureOut">
              <a:rPr lang="en-US"/>
              <a:pPr>
                <a:defRPr/>
              </a:pPr>
              <a:t>4/28/2025</a:t>
            </a:fld>
            <a:endParaRPr lang="en-GB"/>
          </a:p>
        </p:txBody>
      </p:sp>
      <p:sp>
        <p:nvSpPr>
          <p:cNvPr id="8" name="Footer Placeholder 4">
            <a:extLst>
              <a:ext uri="{FF2B5EF4-FFF2-40B4-BE49-F238E27FC236}">
                <a16:creationId xmlns:a16="http://schemas.microsoft.com/office/drawing/2014/main" id="{12EE211E-236F-44B8-B353-E714A84380E3}"/>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A2462E71-09CA-4ABD-B6FC-DD597A081162}"/>
              </a:ext>
            </a:extLst>
          </p:cNvPr>
          <p:cNvSpPr>
            <a:spLocks noGrp="1"/>
          </p:cNvSpPr>
          <p:nvPr>
            <p:ph type="sldNum" sz="quarter" idx="12"/>
          </p:nvPr>
        </p:nvSpPr>
        <p:spPr/>
        <p:txBody>
          <a:bodyPr/>
          <a:lstStyle>
            <a:lvl1pPr>
              <a:defRPr/>
            </a:lvl1pPr>
          </a:lstStyle>
          <a:p>
            <a:pPr>
              <a:defRPr/>
            </a:pPr>
            <a:fld id="{DD160018-CCD4-4ADD-990B-4CD65545FE71}" type="slidenum">
              <a:rPr lang="en-GB" altLang="en-US"/>
              <a:pPr>
                <a:defRPr/>
              </a:pPr>
              <a:t>‹#›</a:t>
            </a:fld>
            <a:endParaRPr lang="en-GB" altLang="en-US"/>
          </a:p>
        </p:txBody>
      </p:sp>
    </p:spTree>
    <p:extLst>
      <p:ext uri="{BB962C8B-B14F-4D97-AF65-F5344CB8AC3E}">
        <p14:creationId xmlns:p14="http://schemas.microsoft.com/office/powerpoint/2010/main" val="253623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ullets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E25BE9D-8126-4FB8-A359-6D2EA49A08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54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rtrait image with tex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305F356-910E-43AA-AEEB-6BCA0E80A8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68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break (on grey backgroun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F637B64-4793-4D00-8B0C-D7EFF9ABC2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46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trapline">
    <p:spTree>
      <p:nvGrpSpPr>
        <p:cNvPr id="1" name=""/>
        <p:cNvGrpSpPr/>
        <p:nvPr/>
      </p:nvGrpSpPr>
      <p:grpSpPr>
        <a:xfrm>
          <a:off x="0" y="0"/>
          <a:ext cx="0" cy="0"/>
          <a:chOff x="0" y="0"/>
          <a:chExt cx="0" cy="0"/>
        </a:xfrm>
      </p:grpSpPr>
      <p:pic>
        <p:nvPicPr>
          <p:cNvPr id="2" name="Picture 6" descr="AfC_PPT_Corporate_13A_backgrounds_2.eps">
            <a:extLst>
              <a:ext uri="{FF2B5EF4-FFF2-40B4-BE49-F238E27FC236}">
                <a16:creationId xmlns:a16="http://schemas.microsoft.com/office/drawing/2014/main" id="{79C53C9F-C71B-48B5-82E8-DC9CF92C28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40684"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768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d slide (on grey background)">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BB0C7DE4-08C6-4DEC-91E9-444CCEB4AB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1EB3C347-40B0-4E52-9D92-0DB814717502}"/>
              </a:ext>
            </a:extLst>
          </p:cNvPr>
          <p:cNvCxnSpPr/>
          <p:nvPr/>
        </p:nvCxnSpPr>
        <p:spPr>
          <a:xfrm>
            <a:off x="4527551" y="3460750"/>
            <a:ext cx="3246967" cy="0"/>
          </a:xfrm>
          <a:prstGeom prst="line">
            <a:avLst/>
          </a:prstGeom>
          <a:ln w="9525" cmpd="sng">
            <a:solidFill>
              <a:srgbClr val="F4C239"/>
            </a:solidFill>
          </a:ln>
          <a:effectLst/>
        </p:spPr>
        <p:style>
          <a:lnRef idx="2">
            <a:schemeClr val="accent1"/>
          </a:lnRef>
          <a:fillRef idx="0">
            <a:schemeClr val="accent1"/>
          </a:fillRef>
          <a:effectRef idx="1">
            <a:schemeClr val="accent1"/>
          </a:effectRef>
          <a:fontRef idx="minor">
            <a:schemeClr val="tx1"/>
          </a:fontRef>
        </p:style>
      </p:cxnSp>
      <p:pic>
        <p:nvPicPr>
          <p:cNvPr id="5" name="Picture 8">
            <a:extLst>
              <a:ext uri="{FF2B5EF4-FFF2-40B4-BE49-F238E27FC236}">
                <a16:creationId xmlns:a16="http://schemas.microsoft.com/office/drawing/2014/main" id="{C8A006C0-7A89-4A72-BF83-6964545C3B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9818" y="5662614"/>
            <a:ext cx="397298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8"/>
          <p:cNvSpPr>
            <a:spLocks noGrp="1"/>
          </p:cNvSpPr>
          <p:nvPr>
            <p:ph type="body" sz="quarter" idx="10"/>
          </p:nvPr>
        </p:nvSpPr>
        <p:spPr>
          <a:xfrm>
            <a:off x="2466244" y="2627089"/>
            <a:ext cx="7263840" cy="780685"/>
          </a:xfrm>
        </p:spPr>
        <p:txBody>
          <a:bodyPr>
            <a:normAutofit/>
          </a:bodyPr>
          <a:lstStyle>
            <a:lvl1pPr marL="0" indent="0" algn="ctr">
              <a:buFontTx/>
              <a:buNone/>
              <a:defRPr sz="3600" b="1" baseline="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36337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7">
            <a:extLst>
              <a:ext uri="{FF2B5EF4-FFF2-40B4-BE49-F238E27FC236}">
                <a16:creationId xmlns:a16="http://schemas.microsoft.com/office/drawing/2014/main" id="{7D059F10-1249-4553-941E-AA0E4C4B4864}"/>
              </a:ext>
            </a:extLst>
          </p:cNvPr>
          <p:cNvSpPr>
            <a:spLocks noGrp="1"/>
          </p:cNvSpPr>
          <p:nvPr>
            <p:ph type="dt" sz="half" idx="10"/>
          </p:nvPr>
        </p:nvSpPr>
        <p:spPr>
          <a:xfrm>
            <a:off x="8940800" y="4206875"/>
            <a:ext cx="1280584" cy="457200"/>
          </a:xfrm>
        </p:spPr>
        <p:txBody>
          <a:bodyPr/>
          <a:lstStyle>
            <a:lvl1pPr>
              <a:defRPr/>
            </a:lvl1pPr>
          </a:lstStyle>
          <a:p>
            <a:pPr>
              <a:defRPr/>
            </a:pPr>
            <a:fld id="{8141B06D-53AB-4D19-8FB3-66FE7492C93B}" type="datetimeFigureOut">
              <a:rPr lang="en-US"/>
              <a:pPr>
                <a:defRPr/>
              </a:pPr>
              <a:t>4/28/2025</a:t>
            </a:fld>
            <a:endParaRPr lang="en-GB"/>
          </a:p>
        </p:txBody>
      </p:sp>
      <p:sp>
        <p:nvSpPr>
          <p:cNvPr id="5" name="Footer Placeholder 16">
            <a:extLst>
              <a:ext uri="{FF2B5EF4-FFF2-40B4-BE49-F238E27FC236}">
                <a16:creationId xmlns:a16="http://schemas.microsoft.com/office/drawing/2014/main" id="{7E7ECC3E-3CFB-4F41-BCC9-8BE2EC503511}"/>
              </a:ext>
            </a:extLst>
          </p:cNvPr>
          <p:cNvSpPr>
            <a:spLocks noGrp="1"/>
          </p:cNvSpPr>
          <p:nvPr>
            <p:ph type="ftr" sz="quarter" idx="11"/>
          </p:nvPr>
        </p:nvSpPr>
        <p:spPr>
          <a:xfrm>
            <a:off x="7213600" y="4205288"/>
            <a:ext cx="1727200" cy="457200"/>
          </a:xfrm>
        </p:spPr>
        <p:txBody>
          <a:bodyPr/>
          <a:lstStyle>
            <a:lvl1pPr>
              <a:defRPr/>
            </a:lvl1pPr>
          </a:lstStyle>
          <a:p>
            <a:pPr>
              <a:defRPr/>
            </a:pPr>
            <a:endParaRPr lang="en-GB"/>
          </a:p>
        </p:txBody>
      </p:sp>
      <p:sp>
        <p:nvSpPr>
          <p:cNvPr id="6" name="Slide Number Placeholder 28">
            <a:extLst>
              <a:ext uri="{FF2B5EF4-FFF2-40B4-BE49-F238E27FC236}">
                <a16:creationId xmlns:a16="http://schemas.microsoft.com/office/drawing/2014/main" id="{689C63CF-86D5-4B4E-9948-2AAA856472F8}"/>
              </a:ext>
            </a:extLst>
          </p:cNvPr>
          <p:cNvSpPr>
            <a:spLocks noGrp="1"/>
          </p:cNvSpPr>
          <p:nvPr>
            <p:ph type="sldNum" sz="quarter" idx="12"/>
          </p:nvPr>
        </p:nvSpPr>
        <p:spPr>
          <a:xfrm>
            <a:off x="11093451" y="1589"/>
            <a:ext cx="996949" cy="365125"/>
          </a:xfrm>
        </p:spPr>
        <p:txBody>
          <a:bodyPr/>
          <a:lstStyle>
            <a:lvl1pPr>
              <a:defRPr sz="1800">
                <a:solidFill>
                  <a:schemeClr val="bg1"/>
                </a:solidFill>
              </a:defRPr>
            </a:lvl1pPr>
          </a:lstStyle>
          <a:p>
            <a:pPr>
              <a:defRPr/>
            </a:pPr>
            <a:fld id="{58B8ED36-1FC1-405F-9E50-DC31985C07CF}" type="slidenum">
              <a:rPr lang="en-GB" altLang="en-US"/>
              <a:pPr>
                <a:defRPr/>
              </a:pPr>
              <a:t>‹#›</a:t>
            </a:fld>
            <a:endParaRPr lang="en-GB" altLang="en-US"/>
          </a:p>
        </p:txBody>
      </p:sp>
    </p:spTree>
    <p:extLst>
      <p:ext uri="{BB962C8B-B14F-4D97-AF65-F5344CB8AC3E}">
        <p14:creationId xmlns:p14="http://schemas.microsoft.com/office/powerpoint/2010/main" val="670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D3F42-53C1-4B6C-A920-E0F445E2D260}"/>
              </a:ext>
            </a:extLst>
          </p:cNvPr>
          <p:cNvSpPr>
            <a:spLocks noGrp="1"/>
          </p:cNvSpPr>
          <p:nvPr>
            <p:ph type="dt" sz="half" idx="10"/>
          </p:nvPr>
        </p:nvSpPr>
        <p:spPr/>
        <p:txBody>
          <a:bodyPr/>
          <a:lstStyle>
            <a:lvl1pPr>
              <a:defRPr/>
            </a:lvl1pPr>
          </a:lstStyle>
          <a:p>
            <a:pPr>
              <a:defRPr/>
            </a:pPr>
            <a:fld id="{C530498F-F266-412B-A6C8-9FA1E5CF6775}" type="datetimeFigureOut">
              <a:rPr lang="en-US"/>
              <a:pPr>
                <a:defRPr/>
              </a:pPr>
              <a:t>4/28/2025</a:t>
            </a:fld>
            <a:endParaRPr lang="en-GB"/>
          </a:p>
        </p:txBody>
      </p:sp>
      <p:sp>
        <p:nvSpPr>
          <p:cNvPr id="5" name="Footer Placeholder 4">
            <a:extLst>
              <a:ext uri="{FF2B5EF4-FFF2-40B4-BE49-F238E27FC236}">
                <a16:creationId xmlns:a16="http://schemas.microsoft.com/office/drawing/2014/main" id="{4479CA6B-577D-406F-BA18-6C5297EEA3A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3359220-1D74-492F-A4B3-91EA1E199547}"/>
              </a:ext>
            </a:extLst>
          </p:cNvPr>
          <p:cNvSpPr>
            <a:spLocks noGrp="1"/>
          </p:cNvSpPr>
          <p:nvPr>
            <p:ph type="sldNum" sz="quarter" idx="12"/>
          </p:nvPr>
        </p:nvSpPr>
        <p:spPr/>
        <p:txBody>
          <a:bodyPr/>
          <a:lstStyle>
            <a:lvl1pPr>
              <a:defRPr/>
            </a:lvl1pPr>
          </a:lstStyle>
          <a:p>
            <a:pPr>
              <a:defRPr/>
            </a:pPr>
            <a:fld id="{7E405609-20B5-442F-98EF-150A69C2995E}" type="slidenum">
              <a:rPr lang="en-GB" altLang="en-US"/>
              <a:pPr>
                <a:defRPr/>
              </a:pPr>
              <a:t>‹#›</a:t>
            </a:fld>
            <a:endParaRPr lang="en-GB" altLang="en-US"/>
          </a:p>
        </p:txBody>
      </p:sp>
    </p:spTree>
    <p:extLst>
      <p:ext uri="{BB962C8B-B14F-4D97-AF65-F5344CB8AC3E}">
        <p14:creationId xmlns:p14="http://schemas.microsoft.com/office/powerpoint/2010/main" val="135143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C552280-DE3A-4DDF-B2EC-A5066D8C6D68}"/>
              </a:ext>
            </a:extLst>
          </p:cNvPr>
          <p:cNvSpPr>
            <a:spLocks noGrp="1"/>
          </p:cNvSpPr>
          <p:nvPr>
            <p:ph type="dt" sz="half" idx="10"/>
          </p:nvPr>
        </p:nvSpPr>
        <p:spPr/>
        <p:txBody>
          <a:bodyPr/>
          <a:lstStyle>
            <a:lvl1pPr>
              <a:defRPr/>
            </a:lvl1pPr>
          </a:lstStyle>
          <a:p>
            <a:pPr>
              <a:defRPr/>
            </a:pPr>
            <a:fld id="{0648508D-4D19-4F5A-9C77-BDBF73F4F750}" type="datetimeFigureOut">
              <a:rPr lang="en-US"/>
              <a:pPr>
                <a:defRPr/>
              </a:pPr>
              <a:t>4/28/2025</a:t>
            </a:fld>
            <a:endParaRPr lang="en-GB"/>
          </a:p>
        </p:txBody>
      </p:sp>
      <p:sp>
        <p:nvSpPr>
          <p:cNvPr id="6" name="Footer Placeholder 4">
            <a:extLst>
              <a:ext uri="{FF2B5EF4-FFF2-40B4-BE49-F238E27FC236}">
                <a16:creationId xmlns:a16="http://schemas.microsoft.com/office/drawing/2014/main" id="{4F74661A-3B6B-4FED-A410-2A0EAC51C0D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CEA4A07-1B4C-4A8D-AB7F-B82AE8C9BEED}"/>
              </a:ext>
            </a:extLst>
          </p:cNvPr>
          <p:cNvSpPr>
            <a:spLocks noGrp="1"/>
          </p:cNvSpPr>
          <p:nvPr>
            <p:ph type="sldNum" sz="quarter" idx="12"/>
          </p:nvPr>
        </p:nvSpPr>
        <p:spPr/>
        <p:txBody>
          <a:bodyPr/>
          <a:lstStyle>
            <a:lvl1pPr>
              <a:defRPr/>
            </a:lvl1pPr>
          </a:lstStyle>
          <a:p>
            <a:pPr>
              <a:defRPr/>
            </a:pPr>
            <a:fld id="{C2294E44-F9CA-41B4-9A2E-A2980E397492}" type="slidenum">
              <a:rPr lang="en-GB" altLang="en-US"/>
              <a:pPr>
                <a:defRPr/>
              </a:pPr>
              <a:t>‹#›</a:t>
            </a:fld>
            <a:endParaRPr lang="en-GB" altLang="en-US"/>
          </a:p>
        </p:txBody>
      </p:sp>
    </p:spTree>
    <p:extLst>
      <p:ext uri="{BB962C8B-B14F-4D97-AF65-F5344CB8AC3E}">
        <p14:creationId xmlns:p14="http://schemas.microsoft.com/office/powerpoint/2010/main" val="305619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D9FC9B8-F308-469C-9FA0-B14C1C758CD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9D66757-D75F-4F4E-A5BD-541616F44E3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FEDE28-7EB9-4005-B98A-BC9B80932190}"/>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E5B00773-FC34-4631-A825-5C7A7A9DAE2E}" type="datetimeFigureOut">
              <a:rPr lang="en-US"/>
              <a:pPr>
                <a:defRPr/>
              </a:pPr>
              <a:t>4/28/2025</a:t>
            </a:fld>
            <a:endParaRPr lang="en-GB"/>
          </a:p>
        </p:txBody>
      </p:sp>
      <p:sp>
        <p:nvSpPr>
          <p:cNvPr id="5" name="Footer Placeholder 4">
            <a:extLst>
              <a:ext uri="{FF2B5EF4-FFF2-40B4-BE49-F238E27FC236}">
                <a16:creationId xmlns:a16="http://schemas.microsoft.com/office/drawing/2014/main" id="{F67F8A25-9816-4FCA-8A2F-8F7E707C8CD2}"/>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696FCFEC-8A9F-48EC-8127-D69618A88511}"/>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BB7F6E1-3475-49BF-8029-1F9B15A10757}" type="slidenum">
              <a:rPr lang="en-GB" altLang="en-US"/>
              <a:pPr>
                <a:defRPr/>
              </a:pPr>
              <a:t>‹#›</a:t>
            </a:fld>
            <a:endParaRPr lang="en-GB" altLang="en-US"/>
          </a:p>
        </p:txBody>
      </p:sp>
    </p:spTree>
    <p:extLst>
      <p:ext uri="{BB962C8B-B14F-4D97-AF65-F5344CB8AC3E}">
        <p14:creationId xmlns:p14="http://schemas.microsoft.com/office/powerpoint/2010/main" val="3511364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leadershipupdate-rbwm.co.uk/core-training-programme-for-governors-and-clerk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leadershipupdate-rbwm.co.uk/" TargetMode="External"/><Relationship Id="rId1" Type="http://schemas.openxmlformats.org/officeDocument/2006/relationships/slideLayout" Target="../slideLayouts/slideLayout2.xml"/><Relationship Id="rId5" Type="http://schemas.openxmlformats.org/officeDocument/2006/relationships/hyperlink" Target="https://www.leadershipupdate-rbwm.co.uk/clerks-and-governance-professionals-briefing-april/" TargetMode="External"/><Relationship Id="rId4" Type="http://schemas.openxmlformats.org/officeDocument/2006/relationships/hyperlink" Target="http://www.leadershipupdate-rbwm.co.u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publications/sen-and-disability-duties-guidance-for-school-governing-boards" TargetMode="External"/><Relationship Id="rId2" Type="http://schemas.openxmlformats.org/officeDocument/2006/relationships/hyperlink" Target="https://www.legislation.gov.uk/ukpga/2014/6/part/3" TargetMode="Externa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leadershipupdate-rbwm.co.uk/example-year-plann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752B53F3-02EF-4121-9ED7-FE9176D24B5A}"/>
              </a:ext>
            </a:extLst>
          </p:cNvPr>
          <p:cNvSpPr txBox="1">
            <a:spLocks/>
          </p:cNvSpPr>
          <p:nvPr/>
        </p:nvSpPr>
        <p:spPr>
          <a:xfrm>
            <a:off x="1524000" y="342901"/>
            <a:ext cx="9144000" cy="2733674"/>
          </a:xfrm>
          <a:prstGeom prst="rect">
            <a:avLst/>
          </a:prstGeom>
        </p:spPr>
        <p:txBody>
          <a:bodyPr>
            <a:normAutofit fontScale="97500"/>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endParaRPr lang="en-GB" dirty="0"/>
          </a:p>
        </p:txBody>
      </p:sp>
      <p:sp>
        <p:nvSpPr>
          <p:cNvPr id="4" name="Subtitle 2">
            <a:extLst>
              <a:ext uri="{FF2B5EF4-FFF2-40B4-BE49-F238E27FC236}">
                <a16:creationId xmlns:a16="http://schemas.microsoft.com/office/drawing/2014/main" id="{6315C1F0-73E1-489A-83B4-DD9204EADA9B}"/>
              </a:ext>
            </a:extLst>
          </p:cNvPr>
          <p:cNvSpPr txBox="1">
            <a:spLocks/>
          </p:cNvSpPr>
          <p:nvPr/>
        </p:nvSpPr>
        <p:spPr>
          <a:xfrm>
            <a:off x="1419225" y="2754313"/>
            <a:ext cx="9144000" cy="674687"/>
          </a:xfrm>
          <a:prstGeom prst="rect">
            <a:avLst/>
          </a:prstGeom>
        </p:spPr>
        <p:txBody>
          <a:bodyPr>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a:extLst>
              <a:ext uri="{FF2B5EF4-FFF2-40B4-BE49-F238E27FC236}">
                <a16:creationId xmlns:a16="http://schemas.microsoft.com/office/drawing/2014/main" id="{9E861309-54C7-6050-E46F-704112F4DF03}"/>
              </a:ext>
            </a:extLst>
          </p:cNvPr>
          <p:cNvSpPr txBox="1">
            <a:spLocks/>
          </p:cNvSpPr>
          <p:nvPr/>
        </p:nvSpPr>
        <p:spPr bwMode="auto">
          <a:xfrm>
            <a:off x="1291903" y="1047750"/>
            <a:ext cx="9271322"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GB" altLang="en-US" b="1" dirty="0">
                <a:solidFill>
                  <a:schemeClr val="bg1"/>
                </a:solidFill>
              </a:rPr>
              <a:t>Clerks’ &amp; Governance Professionals’ Briefing – April/May 2025</a:t>
            </a:r>
          </a:p>
        </p:txBody>
      </p:sp>
      <p:sp>
        <p:nvSpPr>
          <p:cNvPr id="7" name="Subtitle 2">
            <a:extLst>
              <a:ext uri="{FF2B5EF4-FFF2-40B4-BE49-F238E27FC236}">
                <a16:creationId xmlns:a16="http://schemas.microsoft.com/office/drawing/2014/main" id="{BDD9A164-3942-2547-10F5-3121AE832642}"/>
              </a:ext>
            </a:extLst>
          </p:cNvPr>
          <p:cNvSpPr txBox="1">
            <a:spLocks/>
          </p:cNvSpPr>
          <p:nvPr/>
        </p:nvSpPr>
        <p:spPr bwMode="auto">
          <a:xfrm>
            <a:off x="2603500" y="2881677"/>
            <a:ext cx="7488238"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defRPr/>
            </a:pPr>
            <a:r>
              <a:rPr lang="en-GB" altLang="en-US" dirty="0">
                <a:solidFill>
                  <a:schemeClr val="bg1"/>
                </a:solidFill>
              </a:rPr>
              <a:t>Wednesday 30</a:t>
            </a:r>
            <a:r>
              <a:rPr lang="en-GB" altLang="en-US" baseline="30000" dirty="0">
                <a:solidFill>
                  <a:schemeClr val="bg1"/>
                </a:solidFill>
              </a:rPr>
              <a:t>th</a:t>
            </a:r>
            <a:r>
              <a:rPr lang="en-GB" altLang="en-US" dirty="0">
                <a:solidFill>
                  <a:schemeClr val="bg1"/>
                </a:solidFill>
              </a:rPr>
              <a:t> April</a:t>
            </a:r>
          </a:p>
          <a:p>
            <a:pPr eaLnBrk="1" fontAlgn="auto" hangingPunct="1">
              <a:spcAft>
                <a:spcPts val="0"/>
              </a:spcAft>
              <a:defRPr/>
            </a:pPr>
            <a:r>
              <a:rPr lang="en-GB" altLang="en-US" dirty="0">
                <a:solidFill>
                  <a:schemeClr val="bg1"/>
                </a:solidFill>
              </a:rPr>
              <a:t>Thursday 1</a:t>
            </a:r>
            <a:r>
              <a:rPr lang="en-GB" altLang="en-US" baseline="30000" dirty="0">
                <a:solidFill>
                  <a:schemeClr val="bg1"/>
                </a:solidFill>
              </a:rPr>
              <a:t>st</a:t>
            </a:r>
            <a:r>
              <a:rPr lang="en-GB" altLang="en-US" dirty="0">
                <a:solidFill>
                  <a:schemeClr val="bg1"/>
                </a:solidFill>
              </a:rPr>
              <a:t> May</a:t>
            </a:r>
          </a:p>
          <a:p>
            <a:pPr eaLnBrk="1" fontAlgn="auto" hangingPunct="1">
              <a:spcAft>
                <a:spcPts val="0"/>
              </a:spcAft>
              <a:defRPr/>
            </a:pPr>
            <a:endParaRPr lang="en-GB" altLang="en-US" dirty="0">
              <a:solidFill>
                <a:schemeClr val="bg1"/>
              </a:solidFill>
            </a:endParaRPr>
          </a:p>
          <a:p>
            <a:pPr marL="0" indent="0" eaLnBrk="1" fontAlgn="auto" hangingPunct="1">
              <a:spcAft>
                <a:spcPts val="0"/>
              </a:spcAft>
              <a:buFont typeface="Arial" panose="020B0604020202020204" pitchFamily="34" charset="0"/>
              <a:buNone/>
              <a:defRPr/>
            </a:pPr>
            <a:r>
              <a:rPr lang="en-GB" altLang="en-US" dirty="0">
                <a:solidFill>
                  <a:schemeClr val="bg1"/>
                </a:solidFill>
              </a:rPr>
              <a:t>Clive Haines &amp; Vicky Brand</a:t>
            </a:r>
          </a:p>
          <a:p>
            <a:pPr marL="0" indent="0" eaLnBrk="1" fontAlgn="auto" hangingPunct="1">
              <a:spcAft>
                <a:spcPts val="0"/>
              </a:spcAft>
              <a:buFont typeface="Arial" panose="020B0604020202020204" pitchFamily="34" charset="0"/>
              <a:buNone/>
              <a:defRPr/>
            </a:pPr>
            <a:endParaRPr lang="en-GB" altLang="en-US" dirty="0">
              <a:solidFill>
                <a:schemeClr val="bg1"/>
              </a:solidFill>
            </a:endParaRPr>
          </a:p>
        </p:txBody>
      </p:sp>
      <p:pic>
        <p:nvPicPr>
          <p:cNvPr id="6" name="Picture 5" descr="A close up of a sign&#10;&#10;Description automatically generated">
            <a:extLst>
              <a:ext uri="{FF2B5EF4-FFF2-40B4-BE49-F238E27FC236}">
                <a16:creationId xmlns:a16="http://schemas.microsoft.com/office/drawing/2014/main" id="{3CCE7B4E-9F32-57D0-992F-43203D66B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 y="5690188"/>
            <a:ext cx="5570220" cy="1120140"/>
          </a:xfrm>
          <a:prstGeom prst="rect">
            <a:avLst/>
          </a:prstGeom>
        </p:spPr>
      </p:pic>
    </p:spTree>
    <p:extLst>
      <p:ext uri="{BB962C8B-B14F-4D97-AF65-F5344CB8AC3E}">
        <p14:creationId xmlns:p14="http://schemas.microsoft.com/office/powerpoint/2010/main" val="323898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656AB-1FC5-378C-A94C-CC7487BF0B94}"/>
              </a:ext>
            </a:extLst>
          </p:cNvPr>
          <p:cNvSpPr txBox="1">
            <a:spLocks/>
          </p:cNvSpPr>
          <p:nvPr/>
        </p:nvSpPr>
        <p:spPr>
          <a:xfrm>
            <a:off x="611560" y="295332"/>
            <a:ext cx="10770815"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t>Governance and clerking training schedule for summer2025</a:t>
            </a:r>
          </a:p>
        </p:txBody>
      </p:sp>
      <p:sp>
        <p:nvSpPr>
          <p:cNvPr id="12" name="TextBox 11">
            <a:extLst>
              <a:ext uri="{FF2B5EF4-FFF2-40B4-BE49-F238E27FC236}">
                <a16:creationId xmlns:a16="http://schemas.microsoft.com/office/drawing/2014/main" id="{780D26B3-F2F5-B14E-345B-E2CE04508F97}"/>
              </a:ext>
            </a:extLst>
          </p:cNvPr>
          <p:cNvSpPr txBox="1"/>
          <p:nvPr/>
        </p:nvSpPr>
        <p:spPr>
          <a:xfrm>
            <a:off x="714198" y="6117314"/>
            <a:ext cx="10280933" cy="677108"/>
          </a:xfrm>
          <a:prstGeom prst="rect">
            <a:avLst/>
          </a:prstGeom>
          <a:noFill/>
        </p:spPr>
        <p:txBody>
          <a:bodyPr wrap="square">
            <a:spAutoFit/>
          </a:bodyPr>
          <a:lstStyle/>
          <a:p>
            <a:r>
              <a:rPr lang="en-GB" sz="2000" dirty="0">
                <a:hlinkClick r:id="rId2"/>
              </a:rPr>
              <a:t>https://www.leadershipupdate-rbwm.co.uk/core-training-programme-for-governors-and-clerks/</a:t>
            </a:r>
            <a:endParaRPr lang="en-GB" sz="2000" dirty="0"/>
          </a:p>
          <a:p>
            <a:endParaRPr lang="en-GB" dirty="0"/>
          </a:p>
        </p:txBody>
      </p:sp>
      <p:pic>
        <p:nvPicPr>
          <p:cNvPr id="7" name="Picture 6">
            <a:extLst>
              <a:ext uri="{FF2B5EF4-FFF2-40B4-BE49-F238E27FC236}">
                <a16:creationId xmlns:a16="http://schemas.microsoft.com/office/drawing/2014/main" id="{9FD0EC96-90B6-C6B7-CD4E-67E9DE592203}"/>
              </a:ext>
            </a:extLst>
          </p:cNvPr>
          <p:cNvPicPr>
            <a:picLocks noChangeAspect="1"/>
          </p:cNvPicPr>
          <p:nvPr/>
        </p:nvPicPr>
        <p:blipFill>
          <a:blip r:embed="rId3"/>
          <a:stretch>
            <a:fillRect/>
          </a:stretch>
        </p:blipFill>
        <p:spPr>
          <a:xfrm>
            <a:off x="3084845" y="1319288"/>
            <a:ext cx="6581670" cy="4611328"/>
          </a:xfrm>
          <a:prstGeom prst="rect">
            <a:avLst/>
          </a:prstGeom>
        </p:spPr>
      </p:pic>
    </p:spTree>
    <p:extLst>
      <p:ext uri="{BB962C8B-B14F-4D97-AF65-F5344CB8AC3E}">
        <p14:creationId xmlns:p14="http://schemas.microsoft.com/office/powerpoint/2010/main" val="267623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80D26B3-F2F5-B14E-345B-E2CE04508F97}"/>
              </a:ext>
            </a:extLst>
          </p:cNvPr>
          <p:cNvSpPr txBox="1"/>
          <p:nvPr/>
        </p:nvSpPr>
        <p:spPr>
          <a:xfrm>
            <a:off x="611560" y="1330466"/>
            <a:ext cx="11710918" cy="5416868"/>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GB" sz="2200" dirty="0"/>
              <a:t>Wednesday 7</a:t>
            </a:r>
            <a:r>
              <a:rPr lang="en-GB" sz="2200" baseline="30000" dirty="0"/>
              <a:t>th</a:t>
            </a:r>
            <a:r>
              <a:rPr lang="en-GB" sz="2200" dirty="0"/>
              <a:t> May – Headteacher Appraisal</a:t>
            </a:r>
          </a:p>
          <a:p>
            <a:pPr marL="342900" indent="-342900">
              <a:spcAft>
                <a:spcPts val="600"/>
              </a:spcAft>
              <a:buFont typeface="Arial" panose="020B0604020202020204" pitchFamily="34" charset="0"/>
              <a:buChar char="•"/>
            </a:pPr>
            <a:r>
              <a:rPr lang="en-GB" sz="2200" dirty="0"/>
              <a:t>Wednesday 14</a:t>
            </a:r>
            <a:r>
              <a:rPr lang="en-GB" sz="2200" baseline="30000" dirty="0"/>
              <a:t>th</a:t>
            </a:r>
            <a:r>
              <a:rPr lang="en-GB" sz="2200" dirty="0"/>
              <a:t> May – Governor Induction Part One – Strategic Leadership</a:t>
            </a:r>
          </a:p>
          <a:p>
            <a:pPr marL="342900" indent="-342900">
              <a:spcAft>
                <a:spcPts val="600"/>
              </a:spcAft>
              <a:buFont typeface="Arial" panose="020B0604020202020204" pitchFamily="34" charset="0"/>
              <a:buChar char="•"/>
            </a:pPr>
            <a:r>
              <a:rPr lang="en-GB" sz="2200" dirty="0"/>
              <a:t>Wednesday 21</a:t>
            </a:r>
            <a:r>
              <a:rPr lang="en-GB" sz="2200" baseline="30000" dirty="0"/>
              <a:t>st</a:t>
            </a:r>
            <a:r>
              <a:rPr lang="en-GB" sz="2200" dirty="0"/>
              <a:t> May – Governor Induction Part Two – The Support &amp; Challenge Role</a:t>
            </a:r>
          </a:p>
          <a:p>
            <a:pPr>
              <a:spcAft>
                <a:spcPts val="600"/>
              </a:spcAft>
            </a:pPr>
            <a:r>
              <a:rPr lang="en-GB" sz="2200" dirty="0"/>
              <a:t>[Half Term]</a:t>
            </a:r>
          </a:p>
          <a:p>
            <a:pPr marL="342900" indent="-342900">
              <a:spcAft>
                <a:spcPts val="600"/>
              </a:spcAft>
              <a:buFont typeface="Arial" panose="020B0604020202020204" pitchFamily="34" charset="0"/>
              <a:buChar char="•"/>
            </a:pPr>
            <a:r>
              <a:rPr lang="en-GB" sz="2200" dirty="0"/>
              <a:t>Wednesday 4</a:t>
            </a:r>
            <a:r>
              <a:rPr lang="en-GB" sz="2200" baseline="30000" dirty="0"/>
              <a:t>th</a:t>
            </a:r>
            <a:r>
              <a:rPr lang="en-GB" sz="2200" dirty="0"/>
              <a:t> June – Governor Induction Part Three – Evidence Building for Accountability</a:t>
            </a:r>
          </a:p>
          <a:p>
            <a:pPr marL="342900" indent="-342900">
              <a:spcAft>
                <a:spcPts val="600"/>
              </a:spcAft>
              <a:buFont typeface="Arial" panose="020B0604020202020204" pitchFamily="34" charset="0"/>
              <a:buChar char="•"/>
            </a:pPr>
            <a:r>
              <a:rPr lang="en-GB" sz="2200" dirty="0"/>
              <a:t>Wednesday 11</a:t>
            </a:r>
            <a:r>
              <a:rPr lang="en-GB" sz="2200" baseline="30000" dirty="0"/>
              <a:t>th</a:t>
            </a:r>
            <a:r>
              <a:rPr lang="en-GB" sz="2200" dirty="0"/>
              <a:t> June – Safeguarding: the Governance Role (Induction Part 4 / Refresher)</a:t>
            </a:r>
          </a:p>
          <a:p>
            <a:pPr marL="342900" indent="-342900">
              <a:spcAft>
                <a:spcPts val="600"/>
              </a:spcAft>
              <a:buFont typeface="Arial" panose="020B0604020202020204" pitchFamily="34" charset="0"/>
              <a:buChar char="•"/>
            </a:pPr>
            <a:r>
              <a:rPr lang="en-GB" sz="2200" dirty="0"/>
              <a:t>Wednesday 18</a:t>
            </a:r>
            <a:r>
              <a:rPr lang="en-GB" sz="2200" baseline="30000" dirty="0"/>
              <a:t>th</a:t>
            </a:r>
            <a:r>
              <a:rPr lang="en-GB" sz="2200" dirty="0"/>
              <a:t> June  – Modern Governance</a:t>
            </a:r>
          </a:p>
          <a:p>
            <a:pPr marL="342900" indent="-342900">
              <a:spcAft>
                <a:spcPts val="600"/>
              </a:spcAft>
              <a:buFont typeface="Arial" panose="020B0604020202020204" pitchFamily="34" charset="0"/>
              <a:buChar char="•"/>
            </a:pPr>
            <a:r>
              <a:rPr lang="en-GB" sz="2200" dirty="0"/>
              <a:t>Wednesday 25</a:t>
            </a:r>
            <a:r>
              <a:rPr lang="en-GB" sz="2200" baseline="30000" dirty="0"/>
              <a:t>th</a:t>
            </a:r>
            <a:r>
              <a:rPr lang="en-GB" sz="2200" dirty="0"/>
              <a:t> June – SEND Governance – for all Governors Anne Bishop </a:t>
            </a:r>
            <a:r>
              <a:rPr lang="en-GB" sz="2200" b="1" dirty="0"/>
              <a:t>tbc</a:t>
            </a:r>
          </a:p>
          <a:p>
            <a:pPr marL="342900" indent="-342900">
              <a:spcAft>
                <a:spcPts val="600"/>
              </a:spcAft>
              <a:buFont typeface="Arial" panose="020B0604020202020204" pitchFamily="34" charset="0"/>
              <a:buChar char="•"/>
            </a:pPr>
            <a:r>
              <a:rPr lang="en-GB" sz="2200" dirty="0"/>
              <a:t>Wednesday 2nd July – OFSTED/Curriculum </a:t>
            </a:r>
            <a:r>
              <a:rPr lang="en-GB" sz="2200" b="1" dirty="0"/>
              <a:t>tbc</a:t>
            </a:r>
          </a:p>
          <a:p>
            <a:pPr marL="342900" indent="-342900">
              <a:spcAft>
                <a:spcPts val="600"/>
              </a:spcAft>
              <a:buFont typeface="Arial" panose="020B0604020202020204" pitchFamily="34" charset="0"/>
              <a:buChar char="•"/>
            </a:pPr>
            <a:r>
              <a:rPr lang="en-GB" sz="2200" dirty="0"/>
              <a:t>Wednesday 9</a:t>
            </a:r>
            <a:r>
              <a:rPr lang="en-GB" sz="2200" baseline="30000" dirty="0"/>
              <a:t>th</a:t>
            </a:r>
            <a:r>
              <a:rPr lang="en-GB" sz="2200" dirty="0"/>
              <a:t> July – chairs’ and clerks/governance professionals’ joint surgery</a:t>
            </a:r>
          </a:p>
          <a:p>
            <a:pPr>
              <a:spcAft>
                <a:spcPts val="600"/>
              </a:spcAft>
            </a:pPr>
            <a:endParaRPr lang="en-GB" sz="2200" i="1" dirty="0"/>
          </a:p>
          <a:p>
            <a:pPr>
              <a:spcAft>
                <a:spcPts val="600"/>
              </a:spcAft>
            </a:pPr>
            <a:r>
              <a:rPr lang="en-GB" sz="2200" i="1" dirty="0"/>
              <a:t>Education Leadership Forum (chairs of schools in RBWM are invited) – Friday 6</a:t>
            </a:r>
            <a:r>
              <a:rPr lang="en-GB" sz="2200" i="1" baseline="30000" dirty="0"/>
              <a:t>th</a:t>
            </a:r>
            <a:r>
              <a:rPr lang="en-GB" sz="2200" i="1" dirty="0"/>
              <a:t> June 2025</a:t>
            </a:r>
          </a:p>
          <a:p>
            <a:endParaRPr lang="en-GB" sz="2200" dirty="0"/>
          </a:p>
        </p:txBody>
      </p:sp>
      <p:sp>
        <p:nvSpPr>
          <p:cNvPr id="4" name="Title 1">
            <a:extLst>
              <a:ext uri="{FF2B5EF4-FFF2-40B4-BE49-F238E27FC236}">
                <a16:creationId xmlns:a16="http://schemas.microsoft.com/office/drawing/2014/main" id="{57A186B5-1E7E-694E-2609-09AB12CBCA22}"/>
              </a:ext>
            </a:extLst>
          </p:cNvPr>
          <p:cNvSpPr txBox="1">
            <a:spLocks/>
          </p:cNvSpPr>
          <p:nvPr/>
        </p:nvSpPr>
        <p:spPr>
          <a:xfrm>
            <a:off x="611560" y="295332"/>
            <a:ext cx="10770815"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t>Governance and clerking training schedule for summer 2025</a:t>
            </a:r>
          </a:p>
        </p:txBody>
      </p:sp>
    </p:spTree>
    <p:extLst>
      <p:ext uri="{BB962C8B-B14F-4D97-AF65-F5344CB8AC3E}">
        <p14:creationId xmlns:p14="http://schemas.microsoft.com/office/powerpoint/2010/main" val="217021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26719B7E-12F7-206C-1EF1-E68C27C6A5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891" y="243377"/>
            <a:ext cx="10432217" cy="6371246"/>
          </a:xfrm>
          <a:prstGeom prst="rect">
            <a:avLst/>
          </a:prstGeom>
        </p:spPr>
      </p:pic>
    </p:spTree>
    <p:extLst>
      <p:ext uri="{BB962C8B-B14F-4D97-AF65-F5344CB8AC3E}">
        <p14:creationId xmlns:p14="http://schemas.microsoft.com/office/powerpoint/2010/main" val="341198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page&#10;&#10;AI-generated content may be incorrect.">
            <a:extLst>
              <a:ext uri="{FF2B5EF4-FFF2-40B4-BE49-F238E27FC236}">
                <a16:creationId xmlns:a16="http://schemas.microsoft.com/office/drawing/2014/main" id="{3B96C661-60F5-9FE8-C9E8-264BCC546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314" y="146565"/>
            <a:ext cx="10378349" cy="6564870"/>
          </a:xfrm>
          <a:prstGeom prst="rect">
            <a:avLst/>
          </a:prstGeom>
        </p:spPr>
      </p:pic>
    </p:spTree>
    <p:extLst>
      <p:ext uri="{BB962C8B-B14F-4D97-AF65-F5344CB8AC3E}">
        <p14:creationId xmlns:p14="http://schemas.microsoft.com/office/powerpoint/2010/main" val="54868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BE5F6D-D8A1-996D-FB5F-12B2961E8BC5}"/>
              </a:ext>
            </a:extLst>
          </p:cNvPr>
          <p:cNvSpPr txBox="1"/>
          <p:nvPr/>
        </p:nvSpPr>
        <p:spPr>
          <a:xfrm>
            <a:off x="961793" y="556890"/>
            <a:ext cx="6094140" cy="369332"/>
          </a:xfrm>
          <a:prstGeom prst="rect">
            <a:avLst/>
          </a:prstGeom>
          <a:noFill/>
        </p:spPr>
        <p:txBody>
          <a:bodyPr wrap="square">
            <a:spAutoFit/>
          </a:bodyPr>
          <a:lstStyle/>
          <a:p>
            <a:pPr algn="l"/>
            <a:r>
              <a:rPr lang="en-GB" altLang="en-US" sz="1800" b="1" dirty="0"/>
              <a:t>To download all today’s resources please scan the QR code </a:t>
            </a:r>
          </a:p>
        </p:txBody>
      </p:sp>
      <p:pic>
        <p:nvPicPr>
          <p:cNvPr id="6" name="Picture 5">
            <a:extLst>
              <a:ext uri="{FF2B5EF4-FFF2-40B4-BE49-F238E27FC236}">
                <a16:creationId xmlns:a16="http://schemas.microsoft.com/office/drawing/2014/main" id="{AF0A130C-1576-99F8-C5C6-0FF59F74C1E9}"/>
              </a:ext>
            </a:extLst>
          </p:cNvPr>
          <p:cNvPicPr>
            <a:picLocks noChangeAspect="1"/>
          </p:cNvPicPr>
          <p:nvPr/>
        </p:nvPicPr>
        <p:blipFill>
          <a:blip r:embed="rId2"/>
          <a:stretch>
            <a:fillRect/>
          </a:stretch>
        </p:blipFill>
        <p:spPr>
          <a:xfrm>
            <a:off x="3316326" y="1374155"/>
            <a:ext cx="4667250" cy="4667250"/>
          </a:xfrm>
          <a:prstGeom prst="rect">
            <a:avLst/>
          </a:prstGeom>
        </p:spPr>
      </p:pic>
    </p:spTree>
    <p:extLst>
      <p:ext uri="{BB962C8B-B14F-4D97-AF65-F5344CB8AC3E}">
        <p14:creationId xmlns:p14="http://schemas.microsoft.com/office/powerpoint/2010/main" val="180258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8777576-9853-5E8C-6B30-251FFEF92D17}"/>
              </a:ext>
            </a:extLst>
          </p:cNvPr>
          <p:cNvSpPr txBox="1">
            <a:spLocks/>
          </p:cNvSpPr>
          <p:nvPr/>
        </p:nvSpPr>
        <p:spPr bwMode="auto">
          <a:xfrm>
            <a:off x="1726148" y="2326245"/>
            <a:ext cx="8739704" cy="177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600"/>
              </a:spcAft>
              <a:buClr>
                <a:schemeClr val="tx2"/>
              </a:buClr>
              <a:buNone/>
            </a:pPr>
            <a:r>
              <a:rPr lang="en-GB" altLang="en-US" sz="6000" b="1" dirty="0">
                <a:ln w="22225">
                  <a:solidFill>
                    <a:schemeClr val="accent1">
                      <a:lumMod val="60000"/>
                      <a:lumOff val="40000"/>
                    </a:schemeClr>
                  </a:solidFill>
                  <a:prstDash val="solid"/>
                </a:ln>
                <a:solidFill>
                  <a:schemeClr val="accent5">
                    <a:lumMod val="60000"/>
                    <a:lumOff val="40000"/>
                  </a:schemeClr>
                </a:solidFill>
                <a:latin typeface="Amasis MT Pro Black" panose="02040A04050005020304" pitchFamily="18" charset="0"/>
                <a:cs typeface="Aldhabi" panose="01000000000000000000" pitchFamily="2" charset="-78"/>
              </a:rPr>
              <a:t>Discussion forum </a:t>
            </a:r>
          </a:p>
          <a:p>
            <a:pPr marL="0" indent="0" algn="ctr">
              <a:spcBef>
                <a:spcPts val="0"/>
              </a:spcBef>
              <a:spcAft>
                <a:spcPts val="600"/>
              </a:spcAft>
              <a:buClr>
                <a:schemeClr val="tx2"/>
              </a:buClr>
              <a:buNone/>
            </a:pPr>
            <a:r>
              <a:rPr lang="en-GB" altLang="en-US" sz="6000" b="1" dirty="0">
                <a:ln w="22225">
                  <a:solidFill>
                    <a:schemeClr val="accent1">
                      <a:lumMod val="60000"/>
                      <a:lumOff val="40000"/>
                    </a:schemeClr>
                  </a:solidFill>
                  <a:prstDash val="solid"/>
                </a:ln>
                <a:solidFill>
                  <a:schemeClr val="accent5">
                    <a:lumMod val="60000"/>
                    <a:lumOff val="40000"/>
                  </a:schemeClr>
                </a:solidFill>
                <a:latin typeface="Amasis MT Pro Black" panose="02040A04050005020304" pitchFamily="18" charset="0"/>
                <a:cs typeface="Aldhabi" panose="01000000000000000000" pitchFamily="2" charset="-78"/>
              </a:rPr>
              <a:t>and questions</a:t>
            </a:r>
            <a:endParaRPr lang="en-GB" altLang="en-US" sz="2400" dirty="0"/>
          </a:p>
        </p:txBody>
      </p:sp>
    </p:spTree>
    <p:extLst>
      <p:ext uri="{BB962C8B-B14F-4D97-AF65-F5344CB8AC3E}">
        <p14:creationId xmlns:p14="http://schemas.microsoft.com/office/powerpoint/2010/main" val="189126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656AB-1FC5-378C-A94C-CC7487BF0B94}"/>
              </a:ext>
            </a:extLst>
          </p:cNvPr>
          <p:cNvSpPr txBox="1">
            <a:spLocks/>
          </p:cNvSpPr>
          <p:nvPr/>
        </p:nvSpPr>
        <p:spPr>
          <a:xfrm>
            <a:off x="1120381" y="332655"/>
            <a:ext cx="6335713"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t>AGENDA</a:t>
            </a:r>
          </a:p>
        </p:txBody>
      </p:sp>
      <p:sp>
        <p:nvSpPr>
          <p:cNvPr id="3" name="Content Placeholder 2">
            <a:extLst>
              <a:ext uri="{FF2B5EF4-FFF2-40B4-BE49-F238E27FC236}">
                <a16:creationId xmlns:a16="http://schemas.microsoft.com/office/drawing/2014/main" id="{88FDCAFA-26D5-9795-5D6D-D89CC0B0D8FC}"/>
              </a:ext>
            </a:extLst>
          </p:cNvPr>
          <p:cNvSpPr txBox="1">
            <a:spLocks/>
          </p:cNvSpPr>
          <p:nvPr/>
        </p:nvSpPr>
        <p:spPr bwMode="auto">
          <a:xfrm>
            <a:off x="971800" y="1573492"/>
            <a:ext cx="10900026" cy="51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800"/>
              </a:spcAft>
              <a:buClr>
                <a:schemeClr val="tx2"/>
              </a:buClr>
            </a:pPr>
            <a:r>
              <a:rPr lang="en-GB" altLang="en-US" sz="3600" dirty="0"/>
              <a:t>Welcome</a:t>
            </a:r>
          </a:p>
          <a:p>
            <a:pPr>
              <a:spcBef>
                <a:spcPts val="0"/>
              </a:spcBef>
              <a:spcAft>
                <a:spcPts val="1800"/>
              </a:spcAft>
              <a:buClr>
                <a:schemeClr val="tx2"/>
              </a:buClr>
            </a:pPr>
            <a:r>
              <a:rPr lang="en-GB" altLang="en-US" sz="3600" dirty="0"/>
              <a:t>Leadership Update for April 2025</a:t>
            </a:r>
          </a:p>
          <a:p>
            <a:pPr>
              <a:spcBef>
                <a:spcPts val="0"/>
              </a:spcBef>
              <a:spcAft>
                <a:spcPts val="1800"/>
              </a:spcAft>
              <a:buClr>
                <a:schemeClr val="tx2"/>
              </a:buClr>
            </a:pPr>
            <a:r>
              <a:rPr lang="en-GB" altLang="en-US" sz="3600" dirty="0"/>
              <a:t>New DfE Guidance on SEND for Governing Boards</a:t>
            </a:r>
          </a:p>
          <a:p>
            <a:pPr>
              <a:spcBef>
                <a:spcPts val="0"/>
              </a:spcBef>
              <a:spcAft>
                <a:spcPts val="1800"/>
              </a:spcAft>
              <a:buClr>
                <a:schemeClr val="tx2"/>
              </a:buClr>
            </a:pPr>
            <a:r>
              <a:rPr lang="en-GB" altLang="en-US" sz="3600" dirty="0"/>
              <a:t>Getting Information About Schools</a:t>
            </a:r>
          </a:p>
          <a:p>
            <a:pPr eaLnBrk="1" hangingPunct="1">
              <a:spcBef>
                <a:spcPts val="0"/>
              </a:spcBef>
              <a:spcAft>
                <a:spcPts val="1800"/>
              </a:spcAft>
              <a:buClr>
                <a:schemeClr val="tx2"/>
              </a:buClr>
            </a:pPr>
            <a:r>
              <a:rPr lang="en-GB" altLang="en-US" sz="3600" dirty="0"/>
              <a:t>Summer term governance activity </a:t>
            </a:r>
          </a:p>
          <a:p>
            <a:pPr eaLnBrk="1" hangingPunct="1">
              <a:spcBef>
                <a:spcPts val="0"/>
              </a:spcBef>
              <a:spcAft>
                <a:spcPts val="1800"/>
              </a:spcAft>
              <a:buClr>
                <a:schemeClr val="tx2"/>
              </a:buClr>
            </a:pPr>
            <a:r>
              <a:rPr lang="en-GB" altLang="en-US" sz="3600" dirty="0"/>
              <a:t>Upcoming governance and clerking training</a:t>
            </a:r>
          </a:p>
          <a:p>
            <a:pPr eaLnBrk="1" hangingPunct="1">
              <a:spcBef>
                <a:spcPts val="0"/>
              </a:spcBef>
              <a:spcAft>
                <a:spcPts val="1800"/>
              </a:spcAft>
              <a:buClr>
                <a:schemeClr val="tx2"/>
              </a:buClr>
            </a:pPr>
            <a:r>
              <a:rPr lang="en-GB" altLang="en-US" sz="3600" dirty="0"/>
              <a:t>Discussion forum… and questions</a:t>
            </a:r>
            <a:br>
              <a:rPr lang="en-GB" altLang="en-US" sz="3600" dirty="0"/>
            </a:br>
            <a:br>
              <a:rPr lang="en-GB" altLang="en-US" sz="4500" dirty="0"/>
            </a:br>
            <a:endParaRPr lang="en-GB" altLang="en-US" sz="2400" dirty="0"/>
          </a:p>
        </p:txBody>
      </p:sp>
    </p:spTree>
    <p:extLst>
      <p:ext uri="{BB962C8B-B14F-4D97-AF65-F5344CB8AC3E}">
        <p14:creationId xmlns:p14="http://schemas.microsoft.com/office/powerpoint/2010/main" val="19612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987BC-41E2-C16D-9CB3-DAEECB6F946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AFFE92-5087-CA5E-8DA3-6C044334DC0D}"/>
              </a:ext>
            </a:extLst>
          </p:cNvPr>
          <p:cNvSpPr txBox="1">
            <a:spLocks/>
          </p:cNvSpPr>
          <p:nvPr/>
        </p:nvSpPr>
        <p:spPr bwMode="auto">
          <a:xfrm>
            <a:off x="1726148" y="2589817"/>
            <a:ext cx="8739704" cy="136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600"/>
              </a:spcAft>
              <a:buClr>
                <a:schemeClr val="tx2"/>
              </a:buClr>
              <a:buNone/>
            </a:pPr>
            <a:r>
              <a:rPr lang="en-GB" altLang="en-US" sz="6000" b="1" dirty="0">
                <a:ln w="22225">
                  <a:solidFill>
                    <a:schemeClr val="accent1">
                      <a:lumMod val="60000"/>
                      <a:lumOff val="40000"/>
                    </a:schemeClr>
                  </a:solidFill>
                  <a:prstDash val="solid"/>
                </a:ln>
                <a:solidFill>
                  <a:schemeClr val="accent5">
                    <a:lumMod val="60000"/>
                    <a:lumOff val="40000"/>
                  </a:schemeClr>
                </a:solidFill>
                <a:latin typeface="Amasis MT Pro Black" panose="02040A04050005020304" pitchFamily="18" charset="0"/>
                <a:cs typeface="Aldhabi" panose="01000000000000000000" pitchFamily="2" charset="-78"/>
              </a:rPr>
              <a:t>Welcome!</a:t>
            </a:r>
            <a:endParaRPr lang="en-GB" altLang="en-US" sz="2400" dirty="0"/>
          </a:p>
        </p:txBody>
      </p:sp>
    </p:spTree>
    <p:extLst>
      <p:ext uri="{BB962C8B-B14F-4D97-AF65-F5344CB8AC3E}">
        <p14:creationId xmlns:p14="http://schemas.microsoft.com/office/powerpoint/2010/main" val="285504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4F29D1-DF81-FF82-B7FA-13B5A5A99E83}"/>
              </a:ext>
            </a:extLst>
          </p:cNvPr>
          <p:cNvSpPr txBox="1">
            <a:spLocks/>
          </p:cNvSpPr>
          <p:nvPr/>
        </p:nvSpPr>
        <p:spPr>
          <a:xfrm>
            <a:off x="796760" y="295332"/>
            <a:ext cx="6335713"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t>LEADERSHIP UPDATE – JANUARY 2025</a:t>
            </a:r>
          </a:p>
        </p:txBody>
      </p:sp>
      <p:pic>
        <p:nvPicPr>
          <p:cNvPr id="5" name="Picture 4" descr="A picture containing table&#10;&#10;Description automatically generated">
            <a:hlinkClick r:id="rId2"/>
            <a:extLst>
              <a:ext uri="{FF2B5EF4-FFF2-40B4-BE49-F238E27FC236}">
                <a16:creationId xmlns:a16="http://schemas.microsoft.com/office/drawing/2014/main" id="{3F52E19D-4F0A-26B3-91E0-996AC257D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965" y="1289642"/>
            <a:ext cx="7360869" cy="5235702"/>
          </a:xfrm>
          <a:prstGeom prst="rect">
            <a:avLst/>
          </a:prstGeom>
          <a:ln>
            <a:noFill/>
          </a:ln>
          <a:effectLst>
            <a:outerShdw blurRad="292100" dist="139700" dir="2700000" algn="tl" rotWithShape="0">
              <a:srgbClr val="333333">
                <a:alpha val="65000"/>
              </a:srgbClr>
            </a:outerShdw>
          </a:effectLst>
        </p:spPr>
      </p:pic>
      <p:sp>
        <p:nvSpPr>
          <p:cNvPr id="6" name="Content Placeholder 2">
            <a:extLst>
              <a:ext uri="{FF2B5EF4-FFF2-40B4-BE49-F238E27FC236}">
                <a16:creationId xmlns:a16="http://schemas.microsoft.com/office/drawing/2014/main" id="{DB322814-C358-0EEB-839E-DEB359F0B3C3}"/>
              </a:ext>
            </a:extLst>
          </p:cNvPr>
          <p:cNvSpPr txBox="1">
            <a:spLocks/>
          </p:cNvSpPr>
          <p:nvPr/>
        </p:nvSpPr>
        <p:spPr bwMode="auto">
          <a:xfrm>
            <a:off x="7985902" y="2038966"/>
            <a:ext cx="3999621" cy="19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Clr>
                <a:schemeClr val="tx2"/>
              </a:buClr>
              <a:buFont typeface="Arial" panose="020B0604020202020204" pitchFamily="34" charset="0"/>
              <a:buNone/>
              <a:defRPr/>
            </a:pPr>
            <a:r>
              <a:rPr lang="en-GB" altLang="en-US" sz="2000" dirty="0">
                <a:hlinkClick r:id="rId4"/>
              </a:rPr>
              <a:t>www.leadershipupdate-rbwm.co.uk/</a:t>
            </a:r>
            <a:endParaRPr lang="en-GB" altLang="en-US" sz="2000" dirty="0"/>
          </a:p>
          <a:p>
            <a:pPr marL="0" indent="0" eaLnBrk="1" hangingPunct="1">
              <a:buClr>
                <a:schemeClr val="tx2"/>
              </a:buClr>
              <a:buFont typeface="Arial" panose="020B0604020202020204" pitchFamily="34" charset="0"/>
              <a:buNone/>
              <a:defRPr/>
            </a:pPr>
            <a:endParaRPr lang="en-GB" altLang="en-US" sz="2000" dirty="0"/>
          </a:p>
          <a:p>
            <a:pPr marL="0" indent="0" eaLnBrk="1" hangingPunct="1">
              <a:buClr>
                <a:schemeClr val="tx2"/>
              </a:buClr>
              <a:buFont typeface="Arial" panose="020B0604020202020204" pitchFamily="34" charset="0"/>
              <a:buNone/>
              <a:defRPr/>
            </a:pPr>
            <a:r>
              <a:rPr lang="en-GB" altLang="en-US" sz="2000" dirty="0"/>
              <a:t>The Leadership Update Word Document will be circulated following the briefings.  It can also be downloaded from</a:t>
            </a:r>
            <a:r>
              <a:rPr lang="en-GB" altLang="en-US" sz="2000" b="1" dirty="0"/>
              <a:t>:</a:t>
            </a:r>
          </a:p>
          <a:p>
            <a:pPr marL="0" indent="0" eaLnBrk="1" hangingPunct="1">
              <a:buClr>
                <a:schemeClr val="tx2"/>
              </a:buClr>
              <a:buFont typeface="Arial" panose="020B0604020202020204" pitchFamily="34" charset="0"/>
              <a:buNone/>
              <a:defRPr/>
            </a:pPr>
            <a:endParaRPr lang="en-GB" altLang="en-US" sz="2000" b="1" dirty="0"/>
          </a:p>
          <a:p>
            <a:pPr marL="0" indent="0" eaLnBrk="1" hangingPunct="1">
              <a:buClr>
                <a:schemeClr val="tx2"/>
              </a:buClr>
              <a:buFont typeface="Arial" panose="020B0604020202020204" pitchFamily="34" charset="0"/>
              <a:buNone/>
              <a:defRPr/>
            </a:pPr>
            <a:r>
              <a:rPr lang="en-GB" sz="2400" dirty="0">
                <a:hlinkClick r:id="rId5"/>
              </a:rPr>
              <a:t>Clerks' and Governance Professional's Briefing April 2025 | Leadership Update and Schools Bulletin</a:t>
            </a:r>
            <a:endParaRPr lang="en-GB" altLang="en-US" sz="2400" dirty="0"/>
          </a:p>
          <a:p>
            <a:pPr marL="0" indent="0" eaLnBrk="1" hangingPunct="1">
              <a:buClr>
                <a:schemeClr val="tx2"/>
              </a:buClr>
              <a:buFont typeface="Arial" panose="020B0604020202020204" pitchFamily="34" charset="0"/>
              <a:buNone/>
              <a:defRPr/>
            </a:pPr>
            <a:endParaRPr lang="en-GB" altLang="en-US" sz="2400" dirty="0"/>
          </a:p>
        </p:txBody>
      </p:sp>
    </p:spTree>
    <p:extLst>
      <p:ext uri="{BB962C8B-B14F-4D97-AF65-F5344CB8AC3E}">
        <p14:creationId xmlns:p14="http://schemas.microsoft.com/office/powerpoint/2010/main" val="59254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B322814-C358-0EEB-839E-DEB359F0B3C3}"/>
              </a:ext>
            </a:extLst>
          </p:cNvPr>
          <p:cNvSpPr txBox="1">
            <a:spLocks/>
          </p:cNvSpPr>
          <p:nvPr/>
        </p:nvSpPr>
        <p:spPr bwMode="auto">
          <a:xfrm>
            <a:off x="527453" y="1306150"/>
            <a:ext cx="11058057" cy="285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Clr>
                <a:schemeClr val="tx2"/>
              </a:buClr>
              <a:buNone/>
              <a:defRPr/>
            </a:pPr>
            <a:endParaRPr lang="en-GB" altLang="en-US" sz="2000" dirty="0"/>
          </a:p>
          <a:p>
            <a:pPr marL="0" indent="0" eaLnBrk="1" hangingPunct="1">
              <a:buClr>
                <a:schemeClr val="tx2"/>
              </a:buClr>
              <a:buFont typeface="Arial" panose="020B0604020202020204" pitchFamily="34" charset="0"/>
              <a:buNone/>
              <a:defRPr/>
            </a:pPr>
            <a:endParaRPr lang="en-GB" altLang="en-US" sz="2400" dirty="0"/>
          </a:p>
        </p:txBody>
      </p:sp>
      <p:sp>
        <p:nvSpPr>
          <p:cNvPr id="5" name="TextBox 4">
            <a:extLst>
              <a:ext uri="{FF2B5EF4-FFF2-40B4-BE49-F238E27FC236}">
                <a16:creationId xmlns:a16="http://schemas.microsoft.com/office/drawing/2014/main" id="{1675B951-98DE-3809-F750-19C546B6992B}"/>
              </a:ext>
            </a:extLst>
          </p:cNvPr>
          <p:cNvSpPr txBox="1"/>
          <p:nvPr/>
        </p:nvSpPr>
        <p:spPr>
          <a:xfrm>
            <a:off x="447869" y="295333"/>
            <a:ext cx="11322972" cy="6386364"/>
          </a:xfrm>
          <a:prstGeom prst="rect">
            <a:avLst/>
          </a:prstGeom>
          <a:noFill/>
        </p:spPr>
        <p:txBody>
          <a:bodyPr wrap="square">
            <a:spAutoFit/>
          </a:bodyPr>
          <a:lstStyle/>
          <a:p>
            <a:pPr algn="just">
              <a:spcAft>
                <a:spcPts val="600"/>
              </a:spcAft>
            </a:pPr>
            <a:r>
              <a:rPr lang="en-US" sz="2000" b="1" i="0" cap="all" dirty="0">
                <a:solidFill>
                  <a:srgbClr val="1B1B1B"/>
                </a:solidFill>
                <a:effectLst/>
                <a:latin typeface="Arial" panose="020B0604020202020204" pitchFamily="34" charset="0"/>
              </a:rPr>
              <a:t>New DfE guidance on SEND for governing boards</a:t>
            </a:r>
          </a:p>
          <a:p>
            <a:pPr algn="l" fontAlgn="t">
              <a:buNone/>
            </a:pPr>
            <a:r>
              <a:rPr lang="en-US" sz="2400" b="0" i="0" dirty="0">
                <a:solidFill>
                  <a:srgbClr val="1B1B1B"/>
                </a:solidFill>
                <a:effectLst/>
                <a:latin typeface="Arial" panose="020B0604020202020204" pitchFamily="34" charset="0"/>
              </a:rPr>
              <a:t>This guidance aims to help boards with their role and responsibilities in relation to pupils with special educational needs (SEN) and disabilities and to empower governors and trustees to hold their schools to account.</a:t>
            </a:r>
          </a:p>
          <a:p>
            <a:pPr algn="l" fontAlgn="t">
              <a:buNone/>
            </a:pPr>
            <a:br>
              <a:rPr lang="en-US" sz="2400" b="0" i="0" dirty="0">
                <a:solidFill>
                  <a:srgbClr val="1B1B1B"/>
                </a:solidFill>
                <a:effectLst/>
                <a:latin typeface="Arial" panose="020B0604020202020204" pitchFamily="34" charset="0"/>
              </a:rPr>
            </a:br>
            <a:r>
              <a:rPr lang="en-US" sz="2400" b="0" i="0" dirty="0">
                <a:solidFill>
                  <a:srgbClr val="1B1B1B"/>
                </a:solidFill>
                <a:effectLst/>
                <a:latin typeface="Arial" panose="020B0604020202020204" pitchFamily="34" charset="0"/>
              </a:rPr>
              <a:t>The guidance sets out that, while overall responsibility rests with the board, there should be a lead member of the governing board or a sub-committee with specific oversight of the school’s arrangements for SEN and disability.</a:t>
            </a:r>
          </a:p>
          <a:p>
            <a:pPr algn="l" fontAlgn="t">
              <a:buNone/>
            </a:pPr>
            <a:r>
              <a:rPr lang="en-US" sz="2400" b="0" i="0" dirty="0">
                <a:solidFill>
                  <a:srgbClr val="1B1B1B"/>
                </a:solidFill>
                <a:effectLst/>
                <a:latin typeface="Arial" panose="020B0604020202020204" pitchFamily="34" charset="0"/>
              </a:rPr>
              <a:t> </a:t>
            </a:r>
          </a:p>
          <a:p>
            <a:pPr algn="l" fontAlgn="t">
              <a:buNone/>
            </a:pPr>
            <a:r>
              <a:rPr lang="en-US" sz="2400" b="0" i="0" dirty="0">
                <a:solidFill>
                  <a:srgbClr val="1B1B1B"/>
                </a:solidFill>
                <a:effectLst/>
                <a:latin typeface="Arial" panose="020B0604020202020204" pitchFamily="34" charset="0"/>
              </a:rPr>
              <a:t>The lead member will:</a:t>
            </a:r>
          </a:p>
          <a:p>
            <a:pPr algn="l" fontAlgn="t">
              <a:buFont typeface="Arial" panose="020B0604020202020204" pitchFamily="34" charset="0"/>
              <a:buChar char="•"/>
            </a:pPr>
            <a:r>
              <a:rPr lang="en-US" sz="2400" b="0" i="0" dirty="0">
                <a:solidFill>
                  <a:srgbClr val="1B1B1B"/>
                </a:solidFill>
                <a:effectLst/>
                <a:latin typeface="Arial" panose="020B0604020202020204" pitchFamily="34" charset="0"/>
              </a:rPr>
              <a:t>champion the school’s support for pupils with SEN and disabilities, including good practice in pupil engagement.</a:t>
            </a:r>
          </a:p>
          <a:p>
            <a:pPr algn="l" fontAlgn="t">
              <a:buFont typeface="Arial" panose="020B0604020202020204" pitchFamily="34" charset="0"/>
              <a:buChar char="•"/>
            </a:pPr>
            <a:r>
              <a:rPr lang="en-US" sz="2400" b="0" i="0" dirty="0">
                <a:solidFill>
                  <a:srgbClr val="1B1B1B"/>
                </a:solidFill>
                <a:effectLst/>
                <a:latin typeface="Arial" panose="020B0604020202020204" pitchFamily="34" charset="0"/>
              </a:rPr>
              <a:t>ensure that the board has the information it needs for assurance about the school’s practice work closely with the head teacher or principal, senior leadership team and (in the case of mainstream schools) the SENCO.</a:t>
            </a:r>
          </a:p>
          <a:p>
            <a:pPr algn="l" fontAlgn="t">
              <a:buNone/>
            </a:pPr>
            <a:br>
              <a:rPr lang="en-US" sz="2400" b="0" i="0" dirty="0">
                <a:solidFill>
                  <a:srgbClr val="1B1B1B"/>
                </a:solidFill>
                <a:effectLst/>
                <a:latin typeface="Arial" panose="020B0604020202020204" pitchFamily="34" charset="0"/>
              </a:rPr>
            </a:br>
            <a:endParaRPr lang="en-US" sz="2400" b="0" i="0" dirty="0">
              <a:solidFill>
                <a:srgbClr val="000000"/>
              </a:solidFill>
              <a:effectLst/>
            </a:endParaRPr>
          </a:p>
        </p:txBody>
      </p:sp>
      <p:sp>
        <p:nvSpPr>
          <p:cNvPr id="8" name="Title 1">
            <a:extLst>
              <a:ext uri="{FF2B5EF4-FFF2-40B4-BE49-F238E27FC236}">
                <a16:creationId xmlns:a16="http://schemas.microsoft.com/office/drawing/2014/main" id="{3B7C1A55-3635-4B75-9AF4-02F8B8BF68B5}"/>
              </a:ext>
            </a:extLst>
          </p:cNvPr>
          <p:cNvSpPr txBox="1">
            <a:spLocks/>
          </p:cNvSpPr>
          <p:nvPr/>
        </p:nvSpPr>
        <p:spPr>
          <a:xfrm>
            <a:off x="611560" y="295332"/>
            <a:ext cx="10417224"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altLang="en-US" sz="2800" b="1" dirty="0">
              <a:highlight>
                <a:srgbClr val="FFFF00"/>
              </a:highlight>
            </a:endParaRPr>
          </a:p>
        </p:txBody>
      </p:sp>
    </p:spTree>
    <p:extLst>
      <p:ext uri="{BB962C8B-B14F-4D97-AF65-F5344CB8AC3E}">
        <p14:creationId xmlns:p14="http://schemas.microsoft.com/office/powerpoint/2010/main" val="202400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C3B37C-C886-01F3-E4FB-93714B4F0C33}"/>
              </a:ext>
            </a:extLst>
          </p:cNvPr>
          <p:cNvSpPr txBox="1"/>
          <p:nvPr/>
        </p:nvSpPr>
        <p:spPr>
          <a:xfrm>
            <a:off x="139959" y="130630"/>
            <a:ext cx="10985241" cy="4878259"/>
          </a:xfrm>
          <a:prstGeom prst="rect">
            <a:avLst/>
          </a:prstGeom>
          <a:noFill/>
        </p:spPr>
        <p:txBody>
          <a:bodyPr wrap="square" rtlCol="0">
            <a:spAutoFit/>
          </a:bodyPr>
          <a:lstStyle/>
          <a:p>
            <a:pPr algn="l" fontAlgn="t">
              <a:buNone/>
            </a:pPr>
            <a:r>
              <a:rPr lang="en-US" sz="2400" b="0" i="0" dirty="0">
                <a:solidFill>
                  <a:srgbClr val="1B1B1B"/>
                </a:solidFill>
                <a:effectLst/>
                <a:latin typeface="Arial" panose="020B0604020202020204" pitchFamily="34" charset="0"/>
              </a:rPr>
              <a:t>Responsibilities under the Equality Act 2010 may benefit from the oversight of the same lead governor, trustee or sub-committee as the </a:t>
            </a:r>
            <a:r>
              <a:rPr lang="en-US" sz="2400" b="0" i="0" u="none" strike="noStrike" dirty="0">
                <a:solidFill>
                  <a:srgbClr val="2980B9"/>
                </a:solidFill>
                <a:effectLst/>
                <a:latin typeface="Arial" panose="020B0604020202020204" pitchFamily="34" charset="0"/>
                <a:hlinkClick r:id="rId2"/>
              </a:rPr>
              <a:t>2014 Children’s and Families</a:t>
            </a:r>
            <a:r>
              <a:rPr lang="en-US" sz="2400" b="0" i="0" dirty="0">
                <a:solidFill>
                  <a:srgbClr val="1B1B1B"/>
                </a:solidFill>
                <a:effectLst/>
                <a:latin typeface="Arial" panose="020B0604020202020204" pitchFamily="34" charset="0"/>
              </a:rPr>
              <a:t> Act responsibilities, or they may sit with other equalities responsibilities.</a:t>
            </a:r>
            <a:br>
              <a:rPr lang="en-US" sz="2400" b="0" i="0" dirty="0">
                <a:solidFill>
                  <a:srgbClr val="1B1B1B"/>
                </a:solidFill>
                <a:effectLst/>
                <a:latin typeface="Arial" panose="020B0604020202020204" pitchFamily="34" charset="0"/>
              </a:rPr>
            </a:br>
            <a:r>
              <a:rPr lang="en-US" sz="2400" b="0" i="0" dirty="0">
                <a:solidFill>
                  <a:srgbClr val="1B1B1B"/>
                </a:solidFill>
                <a:effectLst/>
                <a:latin typeface="Arial" panose="020B0604020202020204" pitchFamily="34" charset="0"/>
              </a:rPr>
              <a:t>There is a close connection between the duties relating to SEN and equality duties relating to disability.</a:t>
            </a:r>
            <a:br>
              <a:rPr lang="en-US" sz="2400" b="0" i="0" dirty="0">
                <a:solidFill>
                  <a:srgbClr val="1B1B1B"/>
                </a:solidFill>
                <a:effectLst/>
                <a:latin typeface="Arial" panose="020B0604020202020204" pitchFamily="34" charset="0"/>
              </a:rPr>
            </a:br>
            <a:br>
              <a:rPr lang="en-US" sz="2400" b="0" i="0" dirty="0">
                <a:solidFill>
                  <a:srgbClr val="1B1B1B"/>
                </a:solidFill>
                <a:effectLst/>
                <a:latin typeface="Arial" panose="020B0604020202020204" pitchFamily="34" charset="0"/>
              </a:rPr>
            </a:br>
            <a:r>
              <a:rPr lang="en-US" sz="2400" b="0" i="0" dirty="0">
                <a:solidFill>
                  <a:srgbClr val="1B1B1B"/>
                </a:solidFill>
                <a:effectLst/>
                <a:latin typeface="Arial" panose="020B0604020202020204" pitchFamily="34" charset="0"/>
              </a:rPr>
              <a:t>The guide mentions that the board should get appropriate and regular training to help it discharge its duties in relation to SEN and disability and to help ensure the best possible outcomes for those pupils. SEN and disability duties: </a:t>
            </a:r>
            <a:r>
              <a:rPr lang="en-US" sz="2400" b="0" i="0" u="none" strike="noStrike" dirty="0">
                <a:solidFill>
                  <a:srgbClr val="2980B9"/>
                </a:solidFill>
                <a:effectLst/>
                <a:latin typeface="Arial" panose="020B0604020202020204" pitchFamily="34" charset="0"/>
                <a:hlinkClick r:id="rId3"/>
              </a:rPr>
              <a:t>guidance for school governing boards - GOV.UK</a:t>
            </a:r>
            <a:endParaRPr lang="en-US" sz="2400" b="0" i="0" dirty="0">
              <a:solidFill>
                <a:srgbClr val="1B1B1B"/>
              </a:solidFill>
              <a:effectLst/>
              <a:latin typeface="Arial" panose="020B0604020202020204" pitchFamily="34" charset="0"/>
            </a:endParaRPr>
          </a:p>
          <a:p>
            <a:pPr algn="just">
              <a:spcAft>
                <a:spcPts val="600"/>
              </a:spcAft>
            </a:pPr>
            <a:endParaRPr lang="en-US" sz="2400" b="1" i="0" cap="all" dirty="0">
              <a:solidFill>
                <a:srgbClr val="1B1B1B"/>
              </a:solidFill>
              <a:effectLst/>
              <a:latin typeface="Arial" panose="020B0604020202020204" pitchFamily="34" charset="0"/>
            </a:endParaRPr>
          </a:p>
          <a:p>
            <a:endParaRPr lang="en-GB" dirty="0"/>
          </a:p>
        </p:txBody>
      </p:sp>
      <p:pic>
        <p:nvPicPr>
          <p:cNvPr id="4" name="Picture 3">
            <a:extLst>
              <a:ext uri="{FF2B5EF4-FFF2-40B4-BE49-F238E27FC236}">
                <a16:creationId xmlns:a16="http://schemas.microsoft.com/office/drawing/2014/main" id="{4E0F36A2-BDBF-B3B7-3908-97DC21D8DB80}"/>
              </a:ext>
            </a:extLst>
          </p:cNvPr>
          <p:cNvPicPr>
            <a:picLocks noChangeAspect="1"/>
          </p:cNvPicPr>
          <p:nvPr/>
        </p:nvPicPr>
        <p:blipFill>
          <a:blip r:embed="rId4"/>
          <a:stretch>
            <a:fillRect/>
          </a:stretch>
        </p:blipFill>
        <p:spPr>
          <a:xfrm>
            <a:off x="7729015" y="3983212"/>
            <a:ext cx="3658111" cy="2676899"/>
          </a:xfrm>
          <a:prstGeom prst="rect">
            <a:avLst/>
          </a:prstGeom>
        </p:spPr>
      </p:pic>
      <p:sp>
        <p:nvSpPr>
          <p:cNvPr id="6" name="Oval 5">
            <a:extLst>
              <a:ext uri="{FF2B5EF4-FFF2-40B4-BE49-F238E27FC236}">
                <a16:creationId xmlns:a16="http://schemas.microsoft.com/office/drawing/2014/main" id="{73653BB5-0B28-AA16-2041-CC65FC158D3B}"/>
              </a:ext>
            </a:extLst>
          </p:cNvPr>
          <p:cNvSpPr/>
          <p:nvPr/>
        </p:nvSpPr>
        <p:spPr>
          <a:xfrm>
            <a:off x="1457011" y="4371033"/>
            <a:ext cx="5647174" cy="198957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GB" sz="2400" b="1" dirty="0"/>
              <a:t>Wednesday 25</a:t>
            </a:r>
            <a:r>
              <a:rPr lang="en-GB" sz="2400" b="1" baseline="30000" dirty="0"/>
              <a:t>th</a:t>
            </a:r>
            <a:r>
              <a:rPr lang="en-GB" sz="2400" b="1" dirty="0"/>
              <a:t> June – SEND Governance Training – for all Governors Anne Bishop tbc</a:t>
            </a:r>
          </a:p>
        </p:txBody>
      </p:sp>
    </p:spTree>
    <p:extLst>
      <p:ext uri="{BB962C8B-B14F-4D97-AF65-F5344CB8AC3E}">
        <p14:creationId xmlns:p14="http://schemas.microsoft.com/office/powerpoint/2010/main" val="230785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656AB-1FC5-378C-A94C-CC7487BF0B94}"/>
              </a:ext>
            </a:extLst>
          </p:cNvPr>
          <p:cNvSpPr txBox="1">
            <a:spLocks/>
          </p:cNvSpPr>
          <p:nvPr/>
        </p:nvSpPr>
        <p:spPr>
          <a:xfrm>
            <a:off x="611560" y="295332"/>
            <a:ext cx="8856905" cy="5918655"/>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t">
              <a:buNone/>
            </a:pPr>
            <a:r>
              <a:rPr lang="en-GB" altLang="en-US" sz="9800" b="1" dirty="0"/>
              <a:t>Getting Information About Schools:</a:t>
            </a:r>
            <a:endParaRPr lang="en-US" sz="9800" b="1" i="0" cap="all" dirty="0">
              <a:solidFill>
                <a:srgbClr val="1B1B1B"/>
              </a:solidFill>
              <a:effectLst/>
              <a:latin typeface="Arial" panose="020B0604020202020204" pitchFamily="34" charset="0"/>
            </a:endParaRPr>
          </a:p>
          <a:p>
            <a:pPr algn="l" fontAlgn="t">
              <a:spcAft>
                <a:spcPts val="1500"/>
              </a:spcAft>
              <a:buNone/>
            </a:pPr>
            <a:r>
              <a:rPr lang="en-US" sz="9800" b="0" i="0" dirty="0">
                <a:solidFill>
                  <a:srgbClr val="1B1B1B"/>
                </a:solidFill>
                <a:effectLst/>
                <a:latin typeface="Arial" panose="020B0604020202020204" pitchFamily="34" charset="0"/>
              </a:rPr>
              <a:t> </a:t>
            </a:r>
            <a:endParaRPr lang="en-US" sz="8600" b="0" i="0" dirty="0">
              <a:solidFill>
                <a:srgbClr val="1B1B1B"/>
              </a:solidFill>
              <a:effectLst/>
              <a:latin typeface="Arial" panose="020B0604020202020204" pitchFamily="34" charset="0"/>
            </a:endParaRPr>
          </a:p>
          <a:p>
            <a:pPr marL="171450" indent="-171450" algn="l" fontAlgn="t">
              <a:spcAft>
                <a:spcPts val="1500"/>
              </a:spcAft>
              <a:buFont typeface="Arial" panose="020B0604020202020204" pitchFamily="34" charset="0"/>
              <a:buChar char="•"/>
            </a:pPr>
            <a:r>
              <a:rPr lang="en-US" sz="8600" b="0" i="0" dirty="0">
                <a:solidFill>
                  <a:srgbClr val="1B1B1B"/>
                </a:solidFill>
                <a:effectLst/>
                <a:latin typeface="Arial" panose="020B0604020202020204" pitchFamily="34" charset="0"/>
              </a:rPr>
              <a:t>After extensive collaboration with departmental colleagues and incorporating feedback from clerks/governance professionals, the DfE have successfully soft launched a new feature on the GIAS platform. </a:t>
            </a:r>
          </a:p>
          <a:p>
            <a:pPr marL="171450" indent="-171450" algn="l" fontAlgn="t">
              <a:spcAft>
                <a:spcPts val="1500"/>
              </a:spcAft>
              <a:buFont typeface="Arial" panose="020B0604020202020204" pitchFamily="34" charset="0"/>
              <a:buChar char="•"/>
            </a:pPr>
            <a:r>
              <a:rPr lang="en-US" sz="8600" b="0" i="0" dirty="0">
                <a:solidFill>
                  <a:srgbClr val="1B1B1B"/>
                </a:solidFill>
                <a:effectLst/>
                <a:latin typeface="Arial" panose="020B0604020202020204" pitchFamily="34" charset="0"/>
              </a:rPr>
              <a:t>This update allows for the inclusion of clerk/governance professionals' details, including clerks, on the platform.</a:t>
            </a:r>
          </a:p>
          <a:p>
            <a:pPr marL="171450" indent="-171450" algn="l" fontAlgn="t">
              <a:spcAft>
                <a:spcPts val="1500"/>
              </a:spcAft>
              <a:buFont typeface="Arial" panose="020B0604020202020204" pitchFamily="34" charset="0"/>
              <a:buChar char="•"/>
            </a:pPr>
            <a:r>
              <a:rPr lang="en-US" sz="8600" b="0" i="0" dirty="0">
                <a:solidFill>
                  <a:srgbClr val="1B1B1B"/>
                </a:solidFill>
                <a:effectLst/>
                <a:latin typeface="Arial" panose="020B0604020202020204" pitchFamily="34" charset="0"/>
              </a:rPr>
              <a:t>New guidance will soon be available to assist colleagues in adding this data.</a:t>
            </a:r>
          </a:p>
          <a:p>
            <a:pPr marL="171450" indent="-171450" algn="l" fontAlgn="t">
              <a:spcAft>
                <a:spcPts val="1500"/>
              </a:spcAft>
              <a:buFont typeface="Arial" panose="020B0604020202020204" pitchFamily="34" charset="0"/>
              <a:buChar char="•"/>
            </a:pPr>
            <a:endParaRPr lang="en-GB" altLang="en-US" sz="2800" b="1" dirty="0"/>
          </a:p>
        </p:txBody>
      </p:sp>
      <p:sp>
        <p:nvSpPr>
          <p:cNvPr id="4" name="TextBox 3">
            <a:extLst>
              <a:ext uri="{FF2B5EF4-FFF2-40B4-BE49-F238E27FC236}">
                <a16:creationId xmlns:a16="http://schemas.microsoft.com/office/drawing/2014/main" id="{A4A6E0D7-9380-7CCE-3492-9F1F49AE3BA9}"/>
              </a:ext>
            </a:extLst>
          </p:cNvPr>
          <p:cNvSpPr txBox="1"/>
          <p:nvPr/>
        </p:nvSpPr>
        <p:spPr>
          <a:xfrm>
            <a:off x="9743440" y="5181600"/>
            <a:ext cx="2357120" cy="1477328"/>
          </a:xfrm>
          <a:prstGeom prst="rect">
            <a:avLst/>
          </a:prstGeom>
          <a:noFill/>
        </p:spPr>
        <p:txBody>
          <a:bodyPr wrap="square" rtlCol="0">
            <a:spAutoFit/>
          </a:bodyPr>
          <a:lstStyle/>
          <a:p>
            <a:r>
              <a:rPr lang="en-GB" dirty="0">
                <a:solidFill>
                  <a:srgbClr val="0070C0"/>
                </a:solidFill>
              </a:rPr>
              <a:t>https://www.leadershipupdate-rbwm.co.uk/gias-platform-enhancement/</a:t>
            </a:r>
          </a:p>
        </p:txBody>
      </p:sp>
    </p:spTree>
    <p:extLst>
      <p:ext uri="{BB962C8B-B14F-4D97-AF65-F5344CB8AC3E}">
        <p14:creationId xmlns:p14="http://schemas.microsoft.com/office/powerpoint/2010/main" val="349852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677E15-092C-DFFC-48C2-DA37C2A8EA9F}"/>
              </a:ext>
            </a:extLst>
          </p:cNvPr>
          <p:cNvSpPr txBox="1"/>
          <p:nvPr/>
        </p:nvSpPr>
        <p:spPr>
          <a:xfrm>
            <a:off x="963561" y="550606"/>
            <a:ext cx="8642555" cy="3539430"/>
          </a:xfrm>
          <a:prstGeom prst="rect">
            <a:avLst/>
          </a:prstGeom>
          <a:noFill/>
        </p:spPr>
        <p:txBody>
          <a:bodyPr wrap="square">
            <a:spAutoFit/>
          </a:bodyPr>
          <a:lstStyle/>
          <a:p>
            <a:pPr marL="457200" indent="-457200">
              <a:buFont typeface="Arial" panose="020B0604020202020204" pitchFamily="34" charset="0"/>
              <a:buChar char="•"/>
            </a:pPr>
            <a:r>
              <a:rPr lang="en-US" sz="2800" dirty="0"/>
              <a:t>While it is not yet mandatory, it is strongly encouraged that governance boards to input their clerk/governance professionals' details into GIAS.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This enhancement aims to ensure that clerks/governance professionals receive crucial information directly and promptly from the Department for Education. </a:t>
            </a:r>
          </a:p>
        </p:txBody>
      </p:sp>
    </p:spTree>
    <p:extLst>
      <p:ext uri="{BB962C8B-B14F-4D97-AF65-F5344CB8AC3E}">
        <p14:creationId xmlns:p14="http://schemas.microsoft.com/office/powerpoint/2010/main" val="325450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656AB-1FC5-378C-A94C-CC7487BF0B94}"/>
              </a:ext>
            </a:extLst>
          </p:cNvPr>
          <p:cNvSpPr txBox="1">
            <a:spLocks/>
          </p:cNvSpPr>
          <p:nvPr/>
        </p:nvSpPr>
        <p:spPr>
          <a:xfrm>
            <a:off x="611560" y="295332"/>
            <a:ext cx="849771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t>Summer term governance activity:</a:t>
            </a:r>
          </a:p>
        </p:txBody>
      </p:sp>
      <p:sp>
        <p:nvSpPr>
          <p:cNvPr id="3" name="Content Placeholder 2">
            <a:extLst>
              <a:ext uri="{FF2B5EF4-FFF2-40B4-BE49-F238E27FC236}">
                <a16:creationId xmlns:a16="http://schemas.microsoft.com/office/drawing/2014/main" id="{88FDCAFA-26D5-9795-5D6D-D89CC0B0D8FC}"/>
              </a:ext>
            </a:extLst>
          </p:cNvPr>
          <p:cNvSpPr txBox="1">
            <a:spLocks/>
          </p:cNvSpPr>
          <p:nvPr/>
        </p:nvSpPr>
        <p:spPr bwMode="auto">
          <a:xfrm>
            <a:off x="611560" y="1050844"/>
            <a:ext cx="11580440" cy="55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Bef>
                <a:spcPts val="0"/>
              </a:spcBef>
              <a:spcAft>
                <a:spcPts val="0"/>
              </a:spcAft>
              <a:buClr>
                <a:schemeClr val="tx2"/>
              </a:buClr>
            </a:pPr>
            <a:r>
              <a:rPr lang="en-GB" altLang="en-US" sz="2000" dirty="0"/>
              <a:t>New governor recruitment and induction (induction pack) and training records</a:t>
            </a:r>
          </a:p>
          <a:p>
            <a:pPr eaLnBrk="1" hangingPunct="1">
              <a:spcBef>
                <a:spcPts val="0"/>
              </a:spcBef>
              <a:spcAft>
                <a:spcPts val="1200"/>
              </a:spcAft>
              <a:buClr>
                <a:schemeClr val="tx2"/>
              </a:buClr>
            </a:pPr>
            <a:r>
              <a:rPr lang="en-GB" altLang="en-US" sz="2000" dirty="0"/>
              <a:t>Governing board self-review including skills assessment for finance governance (eg SFVS skills matrix)</a:t>
            </a:r>
          </a:p>
          <a:p>
            <a:pPr marL="0" indent="0" eaLnBrk="1" hangingPunct="1">
              <a:spcBef>
                <a:spcPts val="0"/>
              </a:spcBef>
              <a:spcAft>
                <a:spcPts val="0"/>
              </a:spcAft>
              <a:buClr>
                <a:schemeClr val="tx2"/>
              </a:buClr>
              <a:buNone/>
            </a:pPr>
            <a:r>
              <a:rPr lang="en-GB" altLang="en-US" sz="2000" b="1" dirty="0"/>
              <a:t>School improvement:</a:t>
            </a:r>
          </a:p>
          <a:p>
            <a:pPr eaLnBrk="1" hangingPunct="1">
              <a:spcBef>
                <a:spcPts val="0"/>
              </a:spcBef>
              <a:spcAft>
                <a:spcPts val="0"/>
              </a:spcAft>
              <a:buClr>
                <a:schemeClr val="tx2"/>
              </a:buClr>
            </a:pPr>
            <a:r>
              <a:rPr lang="en-GB" altLang="en-US" sz="2000" dirty="0"/>
              <a:t>Monitoring the progress-to-date in the key priority areas (as per the school development plan)</a:t>
            </a:r>
          </a:p>
          <a:p>
            <a:pPr eaLnBrk="1" hangingPunct="1">
              <a:spcBef>
                <a:spcPts val="0"/>
              </a:spcBef>
              <a:spcAft>
                <a:spcPts val="0"/>
              </a:spcAft>
              <a:buClr>
                <a:schemeClr val="tx2"/>
              </a:buClr>
            </a:pPr>
            <a:r>
              <a:rPr lang="en-US" sz="2000" b="0" i="0" dirty="0">
                <a:solidFill>
                  <a:srgbClr val="000000"/>
                </a:solidFill>
                <a:effectLst/>
              </a:rPr>
              <a:t>Committee meetings and governor visits - monitoring key priorities and estate/resources/statutory compliance (written governor </a:t>
            </a:r>
            <a:r>
              <a:rPr lang="en-US" sz="2000" b="0" i="0">
                <a:solidFill>
                  <a:srgbClr val="000000"/>
                </a:solidFill>
                <a:effectLst/>
              </a:rPr>
              <a:t>visit reports)</a:t>
            </a:r>
            <a:endParaRPr lang="en-GB" altLang="en-US" sz="2000" dirty="0"/>
          </a:p>
          <a:p>
            <a:pPr eaLnBrk="1" hangingPunct="1">
              <a:spcBef>
                <a:spcPts val="0"/>
              </a:spcBef>
              <a:spcAft>
                <a:spcPts val="600"/>
              </a:spcAft>
              <a:buClr>
                <a:schemeClr val="tx2"/>
              </a:buClr>
            </a:pPr>
            <a:r>
              <a:rPr lang="en-GB" altLang="en-US" sz="2000" dirty="0"/>
              <a:t>Triangulation at board meetings, using school leadership reports, spring term data, governor visits etc</a:t>
            </a:r>
          </a:p>
          <a:p>
            <a:pPr marL="0" indent="0" eaLnBrk="1" hangingPunct="1">
              <a:spcBef>
                <a:spcPts val="0"/>
              </a:spcBef>
              <a:spcAft>
                <a:spcPts val="0"/>
              </a:spcAft>
              <a:buClr>
                <a:schemeClr val="tx2"/>
              </a:buClr>
              <a:buNone/>
            </a:pPr>
            <a:r>
              <a:rPr lang="en-GB" altLang="en-US" sz="2000" b="1" dirty="0"/>
              <a:t>Safeguarding:</a:t>
            </a:r>
          </a:p>
          <a:p>
            <a:pPr eaLnBrk="1" hangingPunct="1">
              <a:spcBef>
                <a:spcPts val="0"/>
              </a:spcBef>
              <a:spcAft>
                <a:spcPts val="1200"/>
              </a:spcAft>
              <a:buClr>
                <a:schemeClr val="tx2"/>
              </a:buClr>
            </a:pPr>
            <a:r>
              <a:rPr lang="en-GB" altLang="en-US" sz="2000" dirty="0"/>
              <a:t>Safeguarding governor’s termly visit and preparing the annual Safeguarding report for the GB</a:t>
            </a:r>
            <a:endParaRPr lang="en-GB" altLang="en-US" sz="2000" b="1" dirty="0"/>
          </a:p>
          <a:p>
            <a:pPr marL="0" indent="0" eaLnBrk="1" hangingPunct="1">
              <a:spcBef>
                <a:spcPts val="0"/>
              </a:spcBef>
              <a:spcAft>
                <a:spcPts val="0"/>
              </a:spcAft>
              <a:buClr>
                <a:schemeClr val="tx2"/>
              </a:buClr>
              <a:buNone/>
            </a:pPr>
            <a:r>
              <a:rPr lang="en-GB" altLang="en-US" sz="2000" b="1" dirty="0"/>
              <a:t>Financial monitoring &amp; planning</a:t>
            </a:r>
          </a:p>
          <a:p>
            <a:pPr eaLnBrk="1" hangingPunct="1">
              <a:spcBef>
                <a:spcPts val="0"/>
              </a:spcBef>
              <a:spcAft>
                <a:spcPts val="0"/>
              </a:spcAft>
              <a:buClr>
                <a:schemeClr val="tx2"/>
              </a:buClr>
            </a:pPr>
            <a:r>
              <a:rPr lang="en-US" sz="2000" b="0" i="0" dirty="0">
                <a:solidFill>
                  <a:srgbClr val="000000"/>
                </a:solidFill>
                <a:effectLst/>
              </a:rPr>
              <a:t>Maintained: Budget plan approval (1 year and 3 year plan) - RBWM deadline mid-end of May</a:t>
            </a:r>
          </a:p>
          <a:p>
            <a:pPr marL="0" indent="0" eaLnBrk="1" hangingPunct="1">
              <a:spcBef>
                <a:spcPts val="0"/>
              </a:spcBef>
              <a:spcAft>
                <a:spcPts val="0"/>
              </a:spcAft>
              <a:buClr>
                <a:schemeClr val="tx2"/>
              </a:buClr>
              <a:buNone/>
            </a:pPr>
            <a:r>
              <a:rPr lang="en-US" altLang="en-US" sz="2000" b="1" dirty="0">
                <a:solidFill>
                  <a:srgbClr val="000000"/>
                </a:solidFill>
              </a:rPr>
              <a:t>Academies</a:t>
            </a:r>
            <a:r>
              <a:rPr lang="en-US" sz="2000" b="0" i="0" dirty="0">
                <a:solidFill>
                  <a:srgbClr val="000000"/>
                </a:solidFill>
                <a:effectLst/>
              </a:rPr>
              <a:t> </a:t>
            </a:r>
          </a:p>
          <a:p>
            <a:pPr eaLnBrk="1" hangingPunct="1">
              <a:spcBef>
                <a:spcPts val="0"/>
              </a:spcBef>
              <a:spcAft>
                <a:spcPts val="0"/>
              </a:spcAft>
              <a:buClr>
                <a:schemeClr val="tx2"/>
              </a:buClr>
            </a:pPr>
            <a:r>
              <a:rPr lang="en-US" sz="2000" b="0" i="0" dirty="0">
                <a:solidFill>
                  <a:srgbClr val="000000"/>
                </a:solidFill>
                <a:effectLst/>
              </a:rPr>
              <a:t> Budget planning including financial benchmarking, review of SLAs </a:t>
            </a:r>
            <a:r>
              <a:rPr lang="en-US" sz="2000" b="0" i="0" dirty="0" err="1">
                <a:solidFill>
                  <a:srgbClr val="000000"/>
                </a:solidFill>
                <a:effectLst/>
              </a:rPr>
              <a:t>etc</a:t>
            </a:r>
            <a:r>
              <a:rPr lang="en-US" sz="2000" b="0" i="0" dirty="0">
                <a:solidFill>
                  <a:srgbClr val="000000"/>
                </a:solidFill>
                <a:effectLst/>
              </a:rPr>
              <a:t> </a:t>
            </a:r>
          </a:p>
          <a:p>
            <a:pPr eaLnBrk="1" hangingPunct="1">
              <a:spcBef>
                <a:spcPts val="0"/>
              </a:spcBef>
              <a:spcAft>
                <a:spcPts val="0"/>
              </a:spcAft>
              <a:buClr>
                <a:schemeClr val="tx2"/>
              </a:buClr>
            </a:pPr>
            <a:r>
              <a:rPr lang="en-US" sz="2000" b="0" i="0" dirty="0">
                <a:solidFill>
                  <a:srgbClr val="000000"/>
                </a:solidFill>
                <a:effectLst/>
              </a:rPr>
              <a:t> Audited financial statements to Companies House </a:t>
            </a:r>
            <a:r>
              <a:rPr lang="en-US" sz="1800" b="0" i="0" dirty="0">
                <a:solidFill>
                  <a:srgbClr val="000000"/>
                </a:solidFill>
                <a:effectLst/>
              </a:rPr>
              <a:t>(for financial year end 31st Aug the deadline is 31st May)  </a:t>
            </a:r>
          </a:p>
          <a:p>
            <a:pPr eaLnBrk="1" hangingPunct="1">
              <a:spcBef>
                <a:spcPts val="0"/>
              </a:spcBef>
              <a:spcAft>
                <a:spcPts val="0"/>
              </a:spcAft>
              <a:buClr>
                <a:schemeClr val="tx2"/>
              </a:buClr>
            </a:pPr>
            <a:r>
              <a:rPr lang="en-US" sz="2000" b="0" i="0" dirty="0">
                <a:solidFill>
                  <a:srgbClr val="000000"/>
                </a:solidFill>
                <a:effectLst/>
              </a:rPr>
              <a:t>Annual review of risk register</a:t>
            </a:r>
          </a:p>
          <a:p>
            <a:pPr marL="0" indent="0" eaLnBrk="1" hangingPunct="1">
              <a:spcBef>
                <a:spcPts val="0"/>
              </a:spcBef>
              <a:spcAft>
                <a:spcPts val="0"/>
              </a:spcAft>
              <a:buClr>
                <a:schemeClr val="tx2"/>
              </a:buClr>
              <a:buNone/>
            </a:pPr>
            <a:endParaRPr lang="en-GB" altLang="en-US" sz="2000" b="1" dirty="0">
              <a:highlight>
                <a:srgbClr val="FFFF00"/>
              </a:highlight>
            </a:endParaRPr>
          </a:p>
          <a:p>
            <a:pPr marL="0" indent="0" eaLnBrk="1" hangingPunct="1">
              <a:spcBef>
                <a:spcPts val="0"/>
              </a:spcBef>
              <a:spcAft>
                <a:spcPts val="400"/>
              </a:spcAft>
              <a:buClr>
                <a:schemeClr val="tx2"/>
              </a:buClr>
              <a:buNone/>
            </a:pPr>
            <a:r>
              <a:rPr lang="en-GB" altLang="en-US" sz="1700" i="1" dirty="0"/>
              <a:t>An example year planner is available on Leadership Update at </a:t>
            </a:r>
            <a:r>
              <a:rPr lang="en-GB" altLang="en-US" sz="1700" i="1" dirty="0">
                <a:hlinkClick r:id="rId2"/>
              </a:rPr>
              <a:t>https://www.leadershipupdate-rbwm.co.uk/example-year-planner/</a:t>
            </a:r>
            <a:endParaRPr lang="en-GB" altLang="en-US" sz="1700" i="1" dirty="0"/>
          </a:p>
          <a:p>
            <a:pPr marL="0" indent="0" eaLnBrk="1" hangingPunct="1">
              <a:spcBef>
                <a:spcPts val="600"/>
              </a:spcBef>
              <a:spcAft>
                <a:spcPts val="400"/>
              </a:spcAft>
              <a:buClr>
                <a:schemeClr val="tx2"/>
              </a:buClr>
              <a:buNone/>
            </a:pPr>
            <a:endParaRPr lang="en-GB" altLang="en-US" sz="1600" i="1" dirty="0"/>
          </a:p>
        </p:txBody>
      </p:sp>
    </p:spTree>
    <p:extLst>
      <p:ext uri="{BB962C8B-B14F-4D97-AF65-F5344CB8AC3E}">
        <p14:creationId xmlns:p14="http://schemas.microsoft.com/office/powerpoint/2010/main" val="134326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owerpoint_master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TotalTime>
  <Words>858</Words>
  <Application>Microsoft Office PowerPoint</Application>
  <PresentationFormat>Widescreen</PresentationFormat>
  <Paragraphs>74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Amasis MT Pro Black</vt:lpstr>
      <vt:lpstr>Arial</vt:lpstr>
      <vt:lpstr>Calibri</vt:lpstr>
      <vt:lpstr>Tahoma</vt:lpstr>
      <vt:lpstr>Powerpoint_master_template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Clive Haines (AfC)</dc:creator>
  <cp:lastModifiedBy>Clive Haines (AfC)</cp:lastModifiedBy>
  <cp:revision>8</cp:revision>
  <dcterms:created xsi:type="dcterms:W3CDTF">2024-01-09T16:17:17Z</dcterms:created>
  <dcterms:modified xsi:type="dcterms:W3CDTF">2025-04-28T07:27:16Z</dcterms:modified>
</cp:coreProperties>
</file>