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382" r:id="rId2"/>
    <p:sldId id="386" r:id="rId3"/>
    <p:sldId id="418" r:id="rId4"/>
    <p:sldId id="387" r:id="rId5"/>
    <p:sldId id="416" r:id="rId6"/>
    <p:sldId id="391" r:id="rId7"/>
    <p:sldId id="417" r:id="rId8"/>
    <p:sldId id="419" r:id="rId9"/>
    <p:sldId id="392" r:id="rId10"/>
    <p:sldId id="398" r:id="rId11"/>
    <p:sldId id="415" r:id="rId12"/>
    <p:sldId id="4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28E38-1551-405F-9395-AAE3B5A16D29}" v="43" dt="2025-01-10T14:26:55.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47F15-C639-435C-9868-AF38B9CD9F98}" type="datetimeFigureOut">
              <a:rPr lang="en-GB" smtClean="0"/>
              <a:t>14/01/2025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24B96-6AA3-458F-8FE1-7E34021BFEC0}" type="slidenum">
              <a:rPr lang="en-GB" smtClean="0"/>
              <a:t>‹#›</a:t>
            </a:fld>
            <a:endParaRPr lang="en-GB"/>
          </a:p>
        </p:txBody>
      </p:sp>
    </p:spTree>
    <p:extLst>
      <p:ext uri="{BB962C8B-B14F-4D97-AF65-F5344CB8AC3E}">
        <p14:creationId xmlns:p14="http://schemas.microsoft.com/office/powerpoint/2010/main" val="379148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Grey Backgrou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51577BD-9BF6-443C-B0FB-938C418D6E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442A3F41-92E6-4A7C-8E9D-394D54CF9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818" y="5662614"/>
            <a:ext cx="397298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5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64A237-6F51-4FCF-AE8E-8C68BD7F5A1B}"/>
              </a:ext>
            </a:extLst>
          </p:cNvPr>
          <p:cNvSpPr>
            <a:spLocks noGrp="1"/>
          </p:cNvSpPr>
          <p:nvPr>
            <p:ph type="dt" sz="half" idx="10"/>
          </p:nvPr>
        </p:nvSpPr>
        <p:spPr/>
        <p:txBody>
          <a:bodyPr/>
          <a:lstStyle>
            <a:lvl1pPr>
              <a:defRPr/>
            </a:lvl1pPr>
          </a:lstStyle>
          <a:p>
            <a:pPr>
              <a:defRPr/>
            </a:pPr>
            <a:fld id="{20552441-4184-4B16-A1E0-E2E6C31E1749}" type="datetimeFigureOut">
              <a:rPr lang="en-US"/>
              <a:pPr>
                <a:defRPr/>
              </a:pPr>
              <a:t>1/14/2025</a:t>
            </a:fld>
            <a:endParaRPr lang="en-GB"/>
          </a:p>
        </p:txBody>
      </p:sp>
      <p:sp>
        <p:nvSpPr>
          <p:cNvPr id="3" name="Footer Placeholder 4">
            <a:extLst>
              <a:ext uri="{FF2B5EF4-FFF2-40B4-BE49-F238E27FC236}">
                <a16:creationId xmlns:a16="http://schemas.microsoft.com/office/drawing/2014/main" id="{1CA408BF-228A-4312-8AEB-D809800DDE6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BF6AB2E-6EEC-4732-92D4-D241B2228143}"/>
              </a:ext>
            </a:extLst>
          </p:cNvPr>
          <p:cNvSpPr>
            <a:spLocks noGrp="1"/>
          </p:cNvSpPr>
          <p:nvPr>
            <p:ph type="sldNum" sz="quarter" idx="12"/>
          </p:nvPr>
        </p:nvSpPr>
        <p:spPr/>
        <p:txBody>
          <a:bodyPr/>
          <a:lstStyle>
            <a:lvl1pPr>
              <a:defRPr/>
            </a:lvl1pPr>
          </a:lstStyle>
          <a:p>
            <a:pPr>
              <a:defRPr/>
            </a:pPr>
            <a:fld id="{B79D340C-001C-47C9-85FA-2AD84BBB227E}" type="slidenum">
              <a:rPr lang="en-GB" altLang="en-US"/>
              <a:pPr>
                <a:defRPr/>
              </a:pPr>
              <a:t>‹#›</a:t>
            </a:fld>
            <a:endParaRPr lang="en-GB" altLang="en-US"/>
          </a:p>
        </p:txBody>
      </p:sp>
    </p:spTree>
    <p:extLst>
      <p:ext uri="{BB962C8B-B14F-4D97-AF65-F5344CB8AC3E}">
        <p14:creationId xmlns:p14="http://schemas.microsoft.com/office/powerpoint/2010/main" val="16388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F33A7D-2468-434B-9653-2C6D93E815DE}"/>
              </a:ext>
            </a:extLst>
          </p:cNvPr>
          <p:cNvSpPr>
            <a:spLocks noGrp="1"/>
          </p:cNvSpPr>
          <p:nvPr>
            <p:ph type="dt" sz="half" idx="10"/>
          </p:nvPr>
        </p:nvSpPr>
        <p:spPr/>
        <p:txBody>
          <a:bodyPr/>
          <a:lstStyle>
            <a:lvl1pPr>
              <a:defRPr/>
            </a:lvl1pPr>
          </a:lstStyle>
          <a:p>
            <a:pPr>
              <a:defRPr/>
            </a:pPr>
            <a:fld id="{DB0FB314-4D94-4BCC-B3DE-1DBC331EAC28}" type="datetimeFigureOut">
              <a:rPr lang="en-US"/>
              <a:pPr>
                <a:defRPr/>
              </a:pPr>
              <a:t>1/14/2025</a:t>
            </a:fld>
            <a:endParaRPr lang="en-GB"/>
          </a:p>
        </p:txBody>
      </p:sp>
      <p:sp>
        <p:nvSpPr>
          <p:cNvPr id="8" name="Footer Placeholder 4">
            <a:extLst>
              <a:ext uri="{FF2B5EF4-FFF2-40B4-BE49-F238E27FC236}">
                <a16:creationId xmlns:a16="http://schemas.microsoft.com/office/drawing/2014/main" id="{12EE211E-236F-44B8-B353-E714A84380E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2462E71-09CA-4ABD-B6FC-DD597A081162}"/>
              </a:ext>
            </a:extLst>
          </p:cNvPr>
          <p:cNvSpPr>
            <a:spLocks noGrp="1"/>
          </p:cNvSpPr>
          <p:nvPr>
            <p:ph type="sldNum" sz="quarter" idx="12"/>
          </p:nvPr>
        </p:nvSpPr>
        <p:spPr/>
        <p:txBody>
          <a:bodyPr/>
          <a:lstStyle>
            <a:lvl1pPr>
              <a:defRPr/>
            </a:lvl1pPr>
          </a:lstStyle>
          <a:p>
            <a:pPr>
              <a:defRPr/>
            </a:pPr>
            <a:fld id="{DD160018-CCD4-4ADD-990B-4CD65545FE71}" type="slidenum">
              <a:rPr lang="en-GB" altLang="en-US"/>
              <a:pPr>
                <a:defRPr/>
              </a:pPr>
              <a:t>‹#›</a:t>
            </a:fld>
            <a:endParaRPr lang="en-GB" altLang="en-US"/>
          </a:p>
        </p:txBody>
      </p:sp>
    </p:spTree>
    <p:extLst>
      <p:ext uri="{BB962C8B-B14F-4D97-AF65-F5344CB8AC3E}">
        <p14:creationId xmlns:p14="http://schemas.microsoft.com/office/powerpoint/2010/main" val="25362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s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E25BE9D-8126-4FB8-A359-6D2EA49A0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4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image with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305F356-910E-43AA-AEEB-6BCA0E80A8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6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 (on grey backgrou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F637B64-4793-4D00-8B0C-D7EFF9ABC2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trapline">
    <p:spTree>
      <p:nvGrpSpPr>
        <p:cNvPr id="1" name=""/>
        <p:cNvGrpSpPr/>
        <p:nvPr/>
      </p:nvGrpSpPr>
      <p:grpSpPr>
        <a:xfrm>
          <a:off x="0" y="0"/>
          <a:ext cx="0" cy="0"/>
          <a:chOff x="0" y="0"/>
          <a:chExt cx="0" cy="0"/>
        </a:xfrm>
      </p:grpSpPr>
      <p:pic>
        <p:nvPicPr>
          <p:cNvPr id="2" name="Picture 6" descr="AfC_PPT_Corporate_13A_backgrounds_2.eps">
            <a:extLst>
              <a:ext uri="{FF2B5EF4-FFF2-40B4-BE49-F238E27FC236}">
                <a16:creationId xmlns:a16="http://schemas.microsoft.com/office/drawing/2014/main" id="{79C53C9F-C71B-48B5-82E8-DC9CF92C28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6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slide (on grey backgroun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B0C7DE4-08C6-4DEC-91E9-444CCEB4AB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1EB3C347-40B0-4E52-9D92-0DB814717502}"/>
              </a:ext>
            </a:extLst>
          </p:cNvPr>
          <p:cNvCxnSpPr/>
          <p:nvPr/>
        </p:nvCxnSpPr>
        <p:spPr>
          <a:xfrm>
            <a:off x="4527551" y="3460750"/>
            <a:ext cx="3246967" cy="0"/>
          </a:xfrm>
          <a:prstGeom prst="line">
            <a:avLst/>
          </a:prstGeom>
          <a:ln w="9525" cmpd="sng">
            <a:solidFill>
              <a:srgbClr val="F4C239"/>
            </a:solidFill>
          </a:ln>
          <a:effectLst/>
        </p:spPr>
        <p:style>
          <a:lnRef idx="2">
            <a:schemeClr val="accent1"/>
          </a:lnRef>
          <a:fillRef idx="0">
            <a:schemeClr val="accent1"/>
          </a:fillRef>
          <a:effectRef idx="1">
            <a:schemeClr val="accent1"/>
          </a:effectRef>
          <a:fontRef idx="minor">
            <a:schemeClr val="tx1"/>
          </a:fontRef>
        </p:style>
      </p:cxnSp>
      <p:pic>
        <p:nvPicPr>
          <p:cNvPr id="5" name="Picture 8">
            <a:extLst>
              <a:ext uri="{FF2B5EF4-FFF2-40B4-BE49-F238E27FC236}">
                <a16:creationId xmlns:a16="http://schemas.microsoft.com/office/drawing/2014/main" id="{C8A006C0-7A89-4A72-BF83-6964545C3B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818" y="5662614"/>
            <a:ext cx="397298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8"/>
          <p:cNvSpPr>
            <a:spLocks noGrp="1"/>
          </p:cNvSpPr>
          <p:nvPr>
            <p:ph type="body" sz="quarter" idx="10"/>
          </p:nvPr>
        </p:nvSpPr>
        <p:spPr>
          <a:xfrm>
            <a:off x="2466244" y="2627089"/>
            <a:ext cx="7263840" cy="780685"/>
          </a:xfrm>
        </p:spPr>
        <p:txBody>
          <a:bodyPr>
            <a:normAutofit/>
          </a:bodyPr>
          <a:lstStyle>
            <a:lvl1pPr marL="0" indent="0" algn="ctr">
              <a:buFontTx/>
              <a:buNone/>
              <a:defRPr sz="36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3633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7D059F10-1249-4553-941E-AA0E4C4B4864}"/>
              </a:ext>
            </a:extLst>
          </p:cNvPr>
          <p:cNvSpPr>
            <a:spLocks noGrp="1"/>
          </p:cNvSpPr>
          <p:nvPr>
            <p:ph type="dt" sz="half" idx="10"/>
          </p:nvPr>
        </p:nvSpPr>
        <p:spPr>
          <a:xfrm>
            <a:off x="8940800" y="4206875"/>
            <a:ext cx="1280584" cy="457200"/>
          </a:xfrm>
        </p:spPr>
        <p:txBody>
          <a:bodyPr/>
          <a:lstStyle>
            <a:lvl1pPr>
              <a:defRPr/>
            </a:lvl1pPr>
          </a:lstStyle>
          <a:p>
            <a:pPr>
              <a:defRPr/>
            </a:pPr>
            <a:fld id="{8141B06D-53AB-4D19-8FB3-66FE7492C93B}" type="datetimeFigureOut">
              <a:rPr lang="en-US"/>
              <a:pPr>
                <a:defRPr/>
              </a:pPr>
              <a:t>1/14/2025</a:t>
            </a:fld>
            <a:endParaRPr lang="en-GB"/>
          </a:p>
        </p:txBody>
      </p:sp>
      <p:sp>
        <p:nvSpPr>
          <p:cNvPr id="5" name="Footer Placeholder 16">
            <a:extLst>
              <a:ext uri="{FF2B5EF4-FFF2-40B4-BE49-F238E27FC236}">
                <a16:creationId xmlns:a16="http://schemas.microsoft.com/office/drawing/2014/main" id="{7E7ECC3E-3CFB-4F41-BCC9-8BE2EC503511}"/>
              </a:ext>
            </a:extLst>
          </p:cNvPr>
          <p:cNvSpPr>
            <a:spLocks noGrp="1"/>
          </p:cNvSpPr>
          <p:nvPr>
            <p:ph type="ftr" sz="quarter" idx="11"/>
          </p:nvPr>
        </p:nvSpPr>
        <p:spPr>
          <a:xfrm>
            <a:off x="7213600" y="4205288"/>
            <a:ext cx="1727200" cy="457200"/>
          </a:xfrm>
        </p:spPr>
        <p:txBody>
          <a:bodyPr/>
          <a:lstStyle>
            <a:lvl1pPr>
              <a:defRPr/>
            </a:lvl1pPr>
          </a:lstStyle>
          <a:p>
            <a:pPr>
              <a:defRPr/>
            </a:pPr>
            <a:endParaRPr lang="en-GB"/>
          </a:p>
        </p:txBody>
      </p:sp>
      <p:sp>
        <p:nvSpPr>
          <p:cNvPr id="6" name="Slide Number Placeholder 28">
            <a:extLst>
              <a:ext uri="{FF2B5EF4-FFF2-40B4-BE49-F238E27FC236}">
                <a16:creationId xmlns:a16="http://schemas.microsoft.com/office/drawing/2014/main" id="{689C63CF-86D5-4B4E-9948-2AAA856472F8}"/>
              </a:ext>
            </a:extLst>
          </p:cNvPr>
          <p:cNvSpPr>
            <a:spLocks noGrp="1"/>
          </p:cNvSpPr>
          <p:nvPr>
            <p:ph type="sldNum" sz="quarter" idx="12"/>
          </p:nvPr>
        </p:nvSpPr>
        <p:spPr>
          <a:xfrm>
            <a:off x="11093451" y="1589"/>
            <a:ext cx="996949" cy="365125"/>
          </a:xfrm>
        </p:spPr>
        <p:txBody>
          <a:bodyPr/>
          <a:lstStyle>
            <a:lvl1pPr>
              <a:defRPr sz="1800">
                <a:solidFill>
                  <a:schemeClr val="bg1"/>
                </a:solidFill>
              </a:defRPr>
            </a:lvl1pPr>
          </a:lstStyle>
          <a:p>
            <a:pPr>
              <a:defRPr/>
            </a:pPr>
            <a:fld id="{58B8ED36-1FC1-405F-9E50-DC31985C07CF}" type="slidenum">
              <a:rPr lang="en-GB" altLang="en-US"/>
              <a:pPr>
                <a:defRPr/>
              </a:pPr>
              <a:t>‹#›</a:t>
            </a:fld>
            <a:endParaRPr lang="en-GB" altLang="en-US"/>
          </a:p>
        </p:txBody>
      </p:sp>
    </p:spTree>
    <p:extLst>
      <p:ext uri="{BB962C8B-B14F-4D97-AF65-F5344CB8AC3E}">
        <p14:creationId xmlns:p14="http://schemas.microsoft.com/office/powerpoint/2010/main" val="670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D3F42-53C1-4B6C-A920-E0F445E2D260}"/>
              </a:ext>
            </a:extLst>
          </p:cNvPr>
          <p:cNvSpPr>
            <a:spLocks noGrp="1"/>
          </p:cNvSpPr>
          <p:nvPr>
            <p:ph type="dt" sz="half" idx="10"/>
          </p:nvPr>
        </p:nvSpPr>
        <p:spPr/>
        <p:txBody>
          <a:bodyPr/>
          <a:lstStyle>
            <a:lvl1pPr>
              <a:defRPr/>
            </a:lvl1pPr>
          </a:lstStyle>
          <a:p>
            <a:pPr>
              <a:defRPr/>
            </a:pPr>
            <a:fld id="{C530498F-F266-412B-A6C8-9FA1E5CF6775}" type="datetimeFigureOut">
              <a:rPr lang="en-US"/>
              <a:pPr>
                <a:defRPr/>
              </a:pPr>
              <a:t>1/14/2025</a:t>
            </a:fld>
            <a:endParaRPr lang="en-GB"/>
          </a:p>
        </p:txBody>
      </p:sp>
      <p:sp>
        <p:nvSpPr>
          <p:cNvPr id="5" name="Footer Placeholder 4">
            <a:extLst>
              <a:ext uri="{FF2B5EF4-FFF2-40B4-BE49-F238E27FC236}">
                <a16:creationId xmlns:a16="http://schemas.microsoft.com/office/drawing/2014/main" id="{4479CA6B-577D-406F-BA18-6C5297EEA3A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3359220-1D74-492F-A4B3-91EA1E199547}"/>
              </a:ext>
            </a:extLst>
          </p:cNvPr>
          <p:cNvSpPr>
            <a:spLocks noGrp="1"/>
          </p:cNvSpPr>
          <p:nvPr>
            <p:ph type="sldNum" sz="quarter" idx="12"/>
          </p:nvPr>
        </p:nvSpPr>
        <p:spPr/>
        <p:txBody>
          <a:bodyPr/>
          <a:lstStyle>
            <a:lvl1pPr>
              <a:defRPr/>
            </a:lvl1pPr>
          </a:lstStyle>
          <a:p>
            <a:pPr>
              <a:defRPr/>
            </a:pPr>
            <a:fld id="{7E405609-20B5-442F-98EF-150A69C2995E}" type="slidenum">
              <a:rPr lang="en-GB" altLang="en-US"/>
              <a:pPr>
                <a:defRPr/>
              </a:pPr>
              <a:t>‹#›</a:t>
            </a:fld>
            <a:endParaRPr lang="en-GB" altLang="en-US"/>
          </a:p>
        </p:txBody>
      </p:sp>
    </p:spTree>
    <p:extLst>
      <p:ext uri="{BB962C8B-B14F-4D97-AF65-F5344CB8AC3E}">
        <p14:creationId xmlns:p14="http://schemas.microsoft.com/office/powerpoint/2010/main" val="135143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552280-DE3A-4DDF-B2EC-A5066D8C6D68}"/>
              </a:ext>
            </a:extLst>
          </p:cNvPr>
          <p:cNvSpPr>
            <a:spLocks noGrp="1"/>
          </p:cNvSpPr>
          <p:nvPr>
            <p:ph type="dt" sz="half" idx="10"/>
          </p:nvPr>
        </p:nvSpPr>
        <p:spPr/>
        <p:txBody>
          <a:bodyPr/>
          <a:lstStyle>
            <a:lvl1pPr>
              <a:defRPr/>
            </a:lvl1pPr>
          </a:lstStyle>
          <a:p>
            <a:pPr>
              <a:defRPr/>
            </a:pPr>
            <a:fld id="{0648508D-4D19-4F5A-9C77-BDBF73F4F750}" type="datetimeFigureOut">
              <a:rPr lang="en-US"/>
              <a:pPr>
                <a:defRPr/>
              </a:pPr>
              <a:t>1/14/2025</a:t>
            </a:fld>
            <a:endParaRPr lang="en-GB"/>
          </a:p>
        </p:txBody>
      </p:sp>
      <p:sp>
        <p:nvSpPr>
          <p:cNvPr id="6" name="Footer Placeholder 4">
            <a:extLst>
              <a:ext uri="{FF2B5EF4-FFF2-40B4-BE49-F238E27FC236}">
                <a16:creationId xmlns:a16="http://schemas.microsoft.com/office/drawing/2014/main" id="{4F74661A-3B6B-4FED-A410-2A0EAC51C0D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CEA4A07-1B4C-4A8D-AB7F-B82AE8C9BEED}"/>
              </a:ext>
            </a:extLst>
          </p:cNvPr>
          <p:cNvSpPr>
            <a:spLocks noGrp="1"/>
          </p:cNvSpPr>
          <p:nvPr>
            <p:ph type="sldNum" sz="quarter" idx="12"/>
          </p:nvPr>
        </p:nvSpPr>
        <p:spPr/>
        <p:txBody>
          <a:bodyPr/>
          <a:lstStyle>
            <a:lvl1pPr>
              <a:defRPr/>
            </a:lvl1pPr>
          </a:lstStyle>
          <a:p>
            <a:pPr>
              <a:defRPr/>
            </a:pPr>
            <a:fld id="{C2294E44-F9CA-41B4-9A2E-A2980E397492}" type="slidenum">
              <a:rPr lang="en-GB" altLang="en-US"/>
              <a:pPr>
                <a:defRPr/>
              </a:pPr>
              <a:t>‹#›</a:t>
            </a:fld>
            <a:endParaRPr lang="en-GB" altLang="en-US"/>
          </a:p>
        </p:txBody>
      </p:sp>
    </p:spTree>
    <p:extLst>
      <p:ext uri="{BB962C8B-B14F-4D97-AF65-F5344CB8AC3E}">
        <p14:creationId xmlns:p14="http://schemas.microsoft.com/office/powerpoint/2010/main" val="30561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9FC9B8-F308-469C-9FA0-B14C1C758CD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D66757-D75F-4F4E-A5BD-541616F44E3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FEDE28-7EB9-4005-B98A-BC9B8093219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E5B00773-FC34-4631-A825-5C7A7A9DAE2E}" type="datetimeFigureOut">
              <a:rPr lang="en-US"/>
              <a:pPr>
                <a:defRPr/>
              </a:pPr>
              <a:t>1/14/2025</a:t>
            </a:fld>
            <a:endParaRPr lang="en-GB"/>
          </a:p>
        </p:txBody>
      </p:sp>
      <p:sp>
        <p:nvSpPr>
          <p:cNvPr id="5" name="Footer Placeholder 4">
            <a:extLst>
              <a:ext uri="{FF2B5EF4-FFF2-40B4-BE49-F238E27FC236}">
                <a16:creationId xmlns:a16="http://schemas.microsoft.com/office/drawing/2014/main" id="{F67F8A25-9816-4FCA-8A2F-8F7E707C8CD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96FCFEC-8A9F-48EC-8127-D69618A8851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BB7F6E1-3475-49BF-8029-1F9B15A10757}" type="slidenum">
              <a:rPr lang="en-GB" altLang="en-US"/>
              <a:pPr>
                <a:defRPr/>
              </a:pPr>
              <a:t>‹#›</a:t>
            </a:fld>
            <a:endParaRPr lang="en-GB" altLang="en-US"/>
          </a:p>
        </p:txBody>
      </p:sp>
    </p:spTree>
    <p:extLst>
      <p:ext uri="{BB962C8B-B14F-4D97-AF65-F5344CB8AC3E}">
        <p14:creationId xmlns:p14="http://schemas.microsoft.com/office/powerpoint/2010/main" val="351136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leadershipupdate-rbwm.co.uk/" TargetMode="External"/><Relationship Id="rId1" Type="http://schemas.openxmlformats.org/officeDocument/2006/relationships/slideLayout" Target="../slideLayouts/slideLayout2.xml"/><Relationship Id="rId5" Type="http://schemas.openxmlformats.org/officeDocument/2006/relationships/hyperlink" Target="https://www.leadershipupdate-rbwm.co.uk/clerks-and-governance-professionals-briefing-janua/" TargetMode="External"/><Relationship Id="rId4" Type="http://schemas.openxmlformats.org/officeDocument/2006/relationships/hyperlink" Target="http://www.leadershipupdate-rbwm.co.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adershipupdate-rbwm.co.uk/example-year-plann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leadershipupdate-rbwm.co.uk/websit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leadershipupdate-rbwm.co.uk/core-training-programme-for-governors-and-cler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52B53F3-02EF-4121-9ED7-FE9176D24B5A}"/>
              </a:ext>
            </a:extLst>
          </p:cNvPr>
          <p:cNvSpPr txBox="1">
            <a:spLocks/>
          </p:cNvSpPr>
          <p:nvPr/>
        </p:nvSpPr>
        <p:spPr>
          <a:xfrm>
            <a:off x="1524000" y="342901"/>
            <a:ext cx="9144000" cy="2733674"/>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GB" dirty="0"/>
          </a:p>
        </p:txBody>
      </p:sp>
      <p:sp>
        <p:nvSpPr>
          <p:cNvPr id="4" name="Subtitle 2">
            <a:extLst>
              <a:ext uri="{FF2B5EF4-FFF2-40B4-BE49-F238E27FC236}">
                <a16:creationId xmlns:a16="http://schemas.microsoft.com/office/drawing/2014/main" id="{6315C1F0-73E1-489A-83B4-DD9204EADA9B}"/>
              </a:ext>
            </a:extLst>
          </p:cNvPr>
          <p:cNvSpPr txBox="1">
            <a:spLocks/>
          </p:cNvSpPr>
          <p:nvPr/>
        </p:nvSpPr>
        <p:spPr>
          <a:xfrm>
            <a:off x="1419225" y="2754313"/>
            <a:ext cx="9144000" cy="674687"/>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9E861309-54C7-6050-E46F-704112F4DF03}"/>
              </a:ext>
            </a:extLst>
          </p:cNvPr>
          <p:cNvSpPr txBox="1">
            <a:spLocks/>
          </p:cNvSpPr>
          <p:nvPr/>
        </p:nvSpPr>
        <p:spPr bwMode="auto">
          <a:xfrm>
            <a:off x="1291903" y="1047750"/>
            <a:ext cx="927132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GB" altLang="en-US" b="1" dirty="0">
                <a:solidFill>
                  <a:schemeClr val="bg1"/>
                </a:solidFill>
              </a:rPr>
              <a:t>Clerks’ &amp; Governance Professionals’ Briefing – January 2025</a:t>
            </a:r>
          </a:p>
        </p:txBody>
      </p:sp>
      <p:sp>
        <p:nvSpPr>
          <p:cNvPr id="7" name="Subtitle 2">
            <a:extLst>
              <a:ext uri="{FF2B5EF4-FFF2-40B4-BE49-F238E27FC236}">
                <a16:creationId xmlns:a16="http://schemas.microsoft.com/office/drawing/2014/main" id="{BDD9A164-3942-2547-10F5-3121AE832642}"/>
              </a:ext>
            </a:extLst>
          </p:cNvPr>
          <p:cNvSpPr txBox="1">
            <a:spLocks/>
          </p:cNvSpPr>
          <p:nvPr/>
        </p:nvSpPr>
        <p:spPr bwMode="auto">
          <a:xfrm>
            <a:off x="2603500" y="2881677"/>
            <a:ext cx="748823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defRPr/>
            </a:pPr>
            <a:r>
              <a:rPr lang="en-GB" altLang="en-US" dirty="0">
                <a:solidFill>
                  <a:schemeClr val="bg1"/>
                </a:solidFill>
              </a:rPr>
              <a:t>Wednesday 15</a:t>
            </a:r>
            <a:r>
              <a:rPr lang="en-GB" altLang="en-US" baseline="30000" dirty="0">
                <a:solidFill>
                  <a:schemeClr val="bg1"/>
                </a:solidFill>
              </a:rPr>
              <a:t>th</a:t>
            </a:r>
            <a:r>
              <a:rPr lang="en-GB" altLang="en-US" dirty="0">
                <a:solidFill>
                  <a:schemeClr val="bg1"/>
                </a:solidFill>
              </a:rPr>
              <a:t> January</a:t>
            </a:r>
          </a:p>
          <a:p>
            <a:pPr eaLnBrk="1" fontAlgn="auto" hangingPunct="1">
              <a:spcAft>
                <a:spcPts val="0"/>
              </a:spcAft>
              <a:defRPr/>
            </a:pPr>
            <a:r>
              <a:rPr lang="en-GB" altLang="en-US" dirty="0">
                <a:solidFill>
                  <a:schemeClr val="bg1"/>
                </a:solidFill>
              </a:rPr>
              <a:t>Thursday 16</a:t>
            </a:r>
            <a:r>
              <a:rPr lang="en-GB" altLang="en-US" baseline="30000" dirty="0">
                <a:solidFill>
                  <a:schemeClr val="bg1"/>
                </a:solidFill>
              </a:rPr>
              <a:t>th</a:t>
            </a:r>
            <a:r>
              <a:rPr lang="en-GB" altLang="en-US" dirty="0">
                <a:solidFill>
                  <a:schemeClr val="bg1"/>
                </a:solidFill>
              </a:rPr>
              <a:t> January</a:t>
            </a:r>
          </a:p>
          <a:p>
            <a:pPr eaLnBrk="1" fontAlgn="auto" hangingPunct="1">
              <a:spcAft>
                <a:spcPts val="0"/>
              </a:spcAft>
              <a:defRPr/>
            </a:pPr>
            <a:endParaRPr lang="en-GB" altLang="en-US" dirty="0">
              <a:solidFill>
                <a:schemeClr val="bg1"/>
              </a:solidFill>
            </a:endParaRPr>
          </a:p>
          <a:p>
            <a:pPr marL="0" indent="0" eaLnBrk="1" fontAlgn="auto" hangingPunct="1">
              <a:spcAft>
                <a:spcPts val="0"/>
              </a:spcAft>
              <a:buFont typeface="Arial" panose="020B0604020202020204" pitchFamily="34" charset="0"/>
              <a:buNone/>
              <a:defRPr/>
            </a:pPr>
            <a:r>
              <a:rPr lang="en-GB" altLang="en-US" dirty="0">
                <a:solidFill>
                  <a:schemeClr val="bg1"/>
                </a:solidFill>
              </a:rPr>
              <a:t>Clive Haines, Vicky Brand &amp; Rebecca Walker</a:t>
            </a:r>
          </a:p>
          <a:p>
            <a:pPr marL="0" indent="0" eaLnBrk="1" fontAlgn="auto" hangingPunct="1">
              <a:spcAft>
                <a:spcPts val="0"/>
              </a:spcAft>
              <a:buFont typeface="Arial" panose="020B0604020202020204" pitchFamily="34" charset="0"/>
              <a:buNone/>
              <a:defRPr/>
            </a:pPr>
            <a:endParaRPr lang="en-GB" altLang="en-US" dirty="0">
              <a:solidFill>
                <a:schemeClr val="bg1"/>
              </a:solidFill>
            </a:endParaRPr>
          </a:p>
        </p:txBody>
      </p:sp>
      <p:pic>
        <p:nvPicPr>
          <p:cNvPr id="6" name="Picture 5" descr="A close up of a sign&#10;&#10;Description automatically generated">
            <a:extLst>
              <a:ext uri="{FF2B5EF4-FFF2-40B4-BE49-F238E27FC236}">
                <a16:creationId xmlns:a16="http://schemas.microsoft.com/office/drawing/2014/main" id="{3CCE7B4E-9F32-57D0-992F-43203D66B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 y="5690188"/>
            <a:ext cx="5570220" cy="1120140"/>
          </a:xfrm>
          <a:prstGeom prst="rect">
            <a:avLst/>
          </a:prstGeom>
        </p:spPr>
      </p:pic>
    </p:spTree>
    <p:extLst>
      <p:ext uri="{BB962C8B-B14F-4D97-AF65-F5344CB8AC3E}">
        <p14:creationId xmlns:p14="http://schemas.microsoft.com/office/powerpoint/2010/main" val="32389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80D26B3-F2F5-B14E-345B-E2CE04508F97}"/>
              </a:ext>
            </a:extLst>
          </p:cNvPr>
          <p:cNvSpPr txBox="1"/>
          <p:nvPr/>
        </p:nvSpPr>
        <p:spPr>
          <a:xfrm>
            <a:off x="521142" y="1549541"/>
            <a:ext cx="11710918" cy="5232202"/>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200" dirty="0"/>
              <a:t>Wednesday 22</a:t>
            </a:r>
            <a:r>
              <a:rPr lang="en-GB" sz="2200" baseline="30000" dirty="0"/>
              <a:t>nd</a:t>
            </a:r>
            <a:r>
              <a:rPr lang="en-GB" sz="2200" dirty="0"/>
              <a:t> January – Governor Induction Part One: Strategic Leadership</a:t>
            </a:r>
          </a:p>
          <a:p>
            <a:pPr marL="342900" indent="-342900">
              <a:spcAft>
                <a:spcPts val="600"/>
              </a:spcAft>
              <a:buFont typeface="Arial" panose="020B0604020202020204" pitchFamily="34" charset="0"/>
              <a:buChar char="•"/>
            </a:pPr>
            <a:r>
              <a:rPr lang="en-GB" sz="2200" dirty="0"/>
              <a:t>Wednesday 29</a:t>
            </a:r>
            <a:r>
              <a:rPr lang="en-GB" sz="2200" baseline="30000" dirty="0"/>
              <a:t>th</a:t>
            </a:r>
            <a:r>
              <a:rPr lang="en-GB" sz="2200" dirty="0"/>
              <a:t> January – Governor Induction Part </a:t>
            </a:r>
            <a:r>
              <a:rPr lang="en-GB" sz="2200" dirty="0" err="1"/>
              <a:t>Two:The</a:t>
            </a:r>
            <a:r>
              <a:rPr lang="en-GB" sz="2200" dirty="0"/>
              <a:t> Support &amp; Challenge Role</a:t>
            </a:r>
          </a:p>
          <a:p>
            <a:pPr marL="342900" indent="-342900">
              <a:spcAft>
                <a:spcPts val="600"/>
              </a:spcAft>
              <a:buFont typeface="Arial" panose="020B0604020202020204" pitchFamily="34" charset="0"/>
              <a:buChar char="•"/>
            </a:pPr>
            <a:r>
              <a:rPr lang="en-GB" sz="2200" dirty="0"/>
              <a:t>Wednesday 5</a:t>
            </a:r>
            <a:r>
              <a:rPr lang="en-GB" sz="2200" baseline="30000" dirty="0"/>
              <a:t>th</a:t>
            </a:r>
            <a:r>
              <a:rPr lang="en-GB" sz="2200" dirty="0"/>
              <a:t> February – SEND Governance</a:t>
            </a:r>
          </a:p>
          <a:p>
            <a:pPr marL="342900" indent="-342900">
              <a:spcAft>
                <a:spcPts val="600"/>
              </a:spcAft>
              <a:buFont typeface="Arial" panose="020B0604020202020204" pitchFamily="34" charset="0"/>
              <a:buChar char="•"/>
            </a:pPr>
            <a:r>
              <a:rPr lang="en-GB" sz="2200" dirty="0"/>
              <a:t>Wednesday 12</a:t>
            </a:r>
            <a:r>
              <a:rPr lang="en-GB" sz="2200" baseline="30000" dirty="0"/>
              <a:t>th</a:t>
            </a:r>
            <a:r>
              <a:rPr lang="en-GB" sz="2200" dirty="0"/>
              <a:t> February – Governor Induction Part </a:t>
            </a:r>
            <a:r>
              <a:rPr lang="en-GB" sz="2200" dirty="0" err="1"/>
              <a:t>Three:Evidence</a:t>
            </a:r>
            <a:r>
              <a:rPr lang="en-GB" sz="2200" dirty="0"/>
              <a:t> Building for Accountability</a:t>
            </a:r>
          </a:p>
          <a:p>
            <a:pPr>
              <a:spcBef>
                <a:spcPts val="1200"/>
              </a:spcBef>
              <a:spcAft>
                <a:spcPts val="1200"/>
              </a:spcAft>
            </a:pPr>
            <a:r>
              <a:rPr lang="en-GB" sz="2200" dirty="0"/>
              <a:t>[Half Term]</a:t>
            </a:r>
          </a:p>
          <a:p>
            <a:pPr marL="342900" indent="-342900">
              <a:spcAft>
                <a:spcPts val="600"/>
              </a:spcAft>
              <a:buFont typeface="Arial" panose="020B0604020202020204" pitchFamily="34" charset="0"/>
              <a:buChar char="•"/>
            </a:pPr>
            <a:r>
              <a:rPr lang="en-GB" sz="2200" dirty="0"/>
              <a:t>Wednesday 26</a:t>
            </a:r>
            <a:r>
              <a:rPr lang="en-GB" sz="2200" baseline="30000" dirty="0"/>
              <a:t>th</a:t>
            </a:r>
            <a:r>
              <a:rPr lang="en-GB" sz="2200" dirty="0"/>
              <a:t> February – Safeguarding: the Governance Role (Induction Part 4 / Refresher)</a:t>
            </a:r>
          </a:p>
          <a:p>
            <a:pPr marL="342900" indent="-342900">
              <a:spcAft>
                <a:spcPts val="600"/>
              </a:spcAft>
              <a:buFont typeface="Arial" panose="020B0604020202020204" pitchFamily="34" charset="0"/>
              <a:buChar char="•"/>
            </a:pPr>
            <a:r>
              <a:rPr lang="en-GB" sz="2200" i="1" dirty="0"/>
              <a:t>March 2025 – date tba  – Budget planning to support key priorities (finance governance)</a:t>
            </a:r>
          </a:p>
          <a:p>
            <a:pPr marL="342900" indent="-342900">
              <a:spcAft>
                <a:spcPts val="600"/>
              </a:spcAft>
              <a:buFont typeface="Arial" panose="020B0604020202020204" pitchFamily="34" charset="0"/>
              <a:buChar char="•"/>
            </a:pPr>
            <a:r>
              <a:rPr lang="en-GB" sz="2200" dirty="0"/>
              <a:t>Monday 24</a:t>
            </a:r>
            <a:r>
              <a:rPr lang="en-GB" sz="2200" baseline="30000" dirty="0"/>
              <a:t>th</a:t>
            </a:r>
            <a:r>
              <a:rPr lang="en-GB" sz="2200" dirty="0"/>
              <a:t> March (RBWM only) – AfC Virtual School’s online training for governors</a:t>
            </a:r>
          </a:p>
          <a:p>
            <a:pPr marL="342900" indent="-342900">
              <a:spcAft>
                <a:spcPts val="600"/>
              </a:spcAft>
              <a:buFont typeface="Arial" panose="020B0604020202020204" pitchFamily="34" charset="0"/>
              <a:buChar char="•"/>
            </a:pPr>
            <a:r>
              <a:rPr lang="en-GB" sz="2200" dirty="0"/>
              <a:t>Wednesday 26</a:t>
            </a:r>
            <a:r>
              <a:rPr lang="en-GB" sz="2200" baseline="30000" dirty="0"/>
              <a:t>th</a:t>
            </a:r>
            <a:r>
              <a:rPr lang="en-GB" sz="2200" dirty="0"/>
              <a:t> March – chairs’ and clerks’/governance professionals’ joint surgery</a:t>
            </a:r>
          </a:p>
          <a:p>
            <a:pPr>
              <a:spcAft>
                <a:spcPts val="600"/>
              </a:spcAft>
            </a:pPr>
            <a:endParaRPr lang="en-GB" sz="2200" i="1" dirty="0"/>
          </a:p>
          <a:p>
            <a:pPr>
              <a:spcAft>
                <a:spcPts val="600"/>
              </a:spcAft>
            </a:pPr>
            <a:r>
              <a:rPr lang="en-GB" sz="2200" i="1" dirty="0"/>
              <a:t>Education Leadership Forum (chairs of schools inside RBWM are invited) – Friday 28</a:t>
            </a:r>
            <a:r>
              <a:rPr lang="en-GB" sz="2200" i="1" baseline="30000" dirty="0"/>
              <a:t>th</a:t>
            </a:r>
            <a:r>
              <a:rPr lang="en-GB" sz="2200" i="1" dirty="0"/>
              <a:t> March 2025</a:t>
            </a:r>
          </a:p>
          <a:p>
            <a:endParaRPr lang="en-GB" sz="2200" dirty="0"/>
          </a:p>
        </p:txBody>
      </p:sp>
      <p:sp>
        <p:nvSpPr>
          <p:cNvPr id="4" name="Title 1">
            <a:extLst>
              <a:ext uri="{FF2B5EF4-FFF2-40B4-BE49-F238E27FC236}">
                <a16:creationId xmlns:a16="http://schemas.microsoft.com/office/drawing/2014/main" id="{57A186B5-1E7E-694E-2609-09AB12CBCA22}"/>
              </a:ext>
            </a:extLst>
          </p:cNvPr>
          <p:cNvSpPr txBox="1">
            <a:spLocks/>
          </p:cNvSpPr>
          <p:nvPr/>
        </p:nvSpPr>
        <p:spPr>
          <a:xfrm>
            <a:off x="611560" y="238182"/>
            <a:ext cx="10770815"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Governance and clerking training schedule for spring 2025</a:t>
            </a:r>
          </a:p>
        </p:txBody>
      </p:sp>
    </p:spTree>
    <p:extLst>
      <p:ext uri="{BB962C8B-B14F-4D97-AF65-F5344CB8AC3E}">
        <p14:creationId xmlns:p14="http://schemas.microsoft.com/office/powerpoint/2010/main" val="217021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777576-9853-5E8C-6B30-251FFEF92D17}"/>
              </a:ext>
            </a:extLst>
          </p:cNvPr>
          <p:cNvSpPr txBox="1">
            <a:spLocks/>
          </p:cNvSpPr>
          <p:nvPr/>
        </p:nvSpPr>
        <p:spPr bwMode="auto">
          <a:xfrm>
            <a:off x="1726148" y="2392920"/>
            <a:ext cx="8739704" cy="13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Clr>
                <a:schemeClr val="tx2"/>
              </a:buClr>
              <a:buNone/>
            </a:pPr>
            <a:r>
              <a:rPr lang="en-GB" altLang="en-US" sz="6000" b="1" dirty="0">
                <a:ln w="22225">
                  <a:solidFill>
                    <a:schemeClr val="accent1">
                      <a:lumMod val="60000"/>
                      <a:lumOff val="40000"/>
                    </a:schemeClr>
                  </a:solidFill>
                  <a:prstDash val="solid"/>
                </a:ln>
                <a:solidFill>
                  <a:schemeClr val="accent5">
                    <a:lumMod val="60000"/>
                    <a:lumOff val="40000"/>
                  </a:schemeClr>
                </a:solidFill>
                <a:latin typeface="Amasis MT Pro Black" panose="02040A04050005020304" pitchFamily="18" charset="0"/>
                <a:cs typeface="Aldhabi" panose="01000000000000000000" pitchFamily="2" charset="-78"/>
              </a:rPr>
              <a:t>Discussion forum</a:t>
            </a:r>
            <a:endParaRPr lang="en-GB" altLang="en-US" sz="2400" dirty="0"/>
          </a:p>
        </p:txBody>
      </p:sp>
      <p:sp>
        <p:nvSpPr>
          <p:cNvPr id="5" name="Cloud 4">
            <a:extLst>
              <a:ext uri="{FF2B5EF4-FFF2-40B4-BE49-F238E27FC236}">
                <a16:creationId xmlns:a16="http://schemas.microsoft.com/office/drawing/2014/main" id="{625E33F3-17CE-5EF5-8D34-EC52846C458E}"/>
              </a:ext>
            </a:extLst>
          </p:cNvPr>
          <p:cNvSpPr/>
          <p:nvPr/>
        </p:nvSpPr>
        <p:spPr>
          <a:xfrm>
            <a:off x="6096000" y="923947"/>
            <a:ext cx="5103845" cy="112981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136E8FB-7BCD-3357-256C-F620C4F6E846}"/>
              </a:ext>
            </a:extLst>
          </p:cNvPr>
          <p:cNvSpPr txBox="1"/>
          <p:nvPr/>
        </p:nvSpPr>
        <p:spPr>
          <a:xfrm>
            <a:off x="6819645" y="1216790"/>
            <a:ext cx="3893886" cy="461665"/>
          </a:xfrm>
          <a:prstGeom prst="rect">
            <a:avLst/>
          </a:prstGeom>
          <a:noFill/>
        </p:spPr>
        <p:txBody>
          <a:bodyPr wrap="none" rtlCol="0">
            <a:spAutoFit/>
          </a:bodyPr>
          <a:lstStyle/>
          <a:p>
            <a:r>
              <a:rPr lang="en-GB" sz="2400" dirty="0"/>
              <a:t>Timing of governor meetings</a:t>
            </a:r>
          </a:p>
        </p:txBody>
      </p:sp>
      <p:sp>
        <p:nvSpPr>
          <p:cNvPr id="7" name="Cloud 6">
            <a:extLst>
              <a:ext uri="{FF2B5EF4-FFF2-40B4-BE49-F238E27FC236}">
                <a16:creationId xmlns:a16="http://schemas.microsoft.com/office/drawing/2014/main" id="{D3A5AB72-2BA6-9373-62A8-EA30FF1A6973}"/>
              </a:ext>
            </a:extLst>
          </p:cNvPr>
          <p:cNvSpPr/>
          <p:nvPr/>
        </p:nvSpPr>
        <p:spPr>
          <a:xfrm rot="120000">
            <a:off x="5160197" y="3621560"/>
            <a:ext cx="6784043" cy="1438374"/>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E7022AE-2D1D-D3B3-7EA9-BF3019EB385D}"/>
              </a:ext>
            </a:extLst>
          </p:cNvPr>
          <p:cNvSpPr txBox="1"/>
          <p:nvPr/>
        </p:nvSpPr>
        <p:spPr>
          <a:xfrm>
            <a:off x="5991936" y="3857128"/>
            <a:ext cx="5120563" cy="830997"/>
          </a:xfrm>
          <a:prstGeom prst="rect">
            <a:avLst/>
          </a:prstGeom>
          <a:noFill/>
        </p:spPr>
        <p:txBody>
          <a:bodyPr wrap="square" rtlCol="0">
            <a:spAutoFit/>
          </a:bodyPr>
          <a:lstStyle/>
          <a:p>
            <a:pPr algn="ctr"/>
            <a:r>
              <a:rPr lang="en-GB" sz="2400" dirty="0"/>
              <a:t>GB internal communications – what works well &amp; what are the challenges?</a:t>
            </a:r>
          </a:p>
        </p:txBody>
      </p:sp>
      <p:sp>
        <p:nvSpPr>
          <p:cNvPr id="9" name="Cloud 8">
            <a:extLst>
              <a:ext uri="{FF2B5EF4-FFF2-40B4-BE49-F238E27FC236}">
                <a16:creationId xmlns:a16="http://schemas.microsoft.com/office/drawing/2014/main" id="{1C9EC825-A2FB-382D-BD44-FBCA7C32ECFC}"/>
              </a:ext>
            </a:extLst>
          </p:cNvPr>
          <p:cNvSpPr/>
          <p:nvPr/>
        </p:nvSpPr>
        <p:spPr>
          <a:xfrm>
            <a:off x="761999" y="667425"/>
            <a:ext cx="4397828" cy="111386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A836F12-A18C-222A-A3E3-3330AF46D9B9}"/>
              </a:ext>
            </a:extLst>
          </p:cNvPr>
          <p:cNvSpPr txBox="1"/>
          <p:nvPr/>
        </p:nvSpPr>
        <p:spPr>
          <a:xfrm>
            <a:off x="1272753" y="923947"/>
            <a:ext cx="3385302" cy="461665"/>
          </a:xfrm>
          <a:prstGeom prst="rect">
            <a:avLst/>
          </a:prstGeom>
          <a:noFill/>
        </p:spPr>
        <p:txBody>
          <a:bodyPr wrap="square" rtlCol="0">
            <a:spAutoFit/>
          </a:bodyPr>
          <a:lstStyle/>
          <a:p>
            <a:pPr algn="ctr"/>
            <a:r>
              <a:rPr lang="en-GB" sz="2400" dirty="0"/>
              <a:t>Governor recruitment</a:t>
            </a:r>
          </a:p>
        </p:txBody>
      </p:sp>
      <p:sp>
        <p:nvSpPr>
          <p:cNvPr id="11" name="Cloud 10">
            <a:extLst>
              <a:ext uri="{FF2B5EF4-FFF2-40B4-BE49-F238E27FC236}">
                <a16:creationId xmlns:a16="http://schemas.microsoft.com/office/drawing/2014/main" id="{475500FB-4C10-DF76-93EF-D51CE57B3792}"/>
              </a:ext>
            </a:extLst>
          </p:cNvPr>
          <p:cNvSpPr/>
          <p:nvPr/>
        </p:nvSpPr>
        <p:spPr>
          <a:xfrm>
            <a:off x="1232065" y="5194476"/>
            <a:ext cx="4397828" cy="1308292"/>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FB15324-66EE-8DF9-5BC7-2D36392A1E9B}"/>
              </a:ext>
            </a:extLst>
          </p:cNvPr>
          <p:cNvSpPr txBox="1"/>
          <p:nvPr/>
        </p:nvSpPr>
        <p:spPr>
          <a:xfrm>
            <a:off x="1726148" y="5433123"/>
            <a:ext cx="3361930" cy="830997"/>
          </a:xfrm>
          <a:prstGeom prst="rect">
            <a:avLst/>
          </a:prstGeom>
          <a:noFill/>
        </p:spPr>
        <p:txBody>
          <a:bodyPr wrap="square" rtlCol="0">
            <a:spAutoFit/>
          </a:bodyPr>
          <a:lstStyle/>
          <a:p>
            <a:pPr algn="ctr"/>
            <a:r>
              <a:rPr lang="en-GB" sz="2400" dirty="0"/>
              <a:t>Top tips for minuting governor meetings?</a:t>
            </a:r>
          </a:p>
        </p:txBody>
      </p:sp>
      <p:sp>
        <p:nvSpPr>
          <p:cNvPr id="13" name="Cloud 12">
            <a:extLst>
              <a:ext uri="{FF2B5EF4-FFF2-40B4-BE49-F238E27FC236}">
                <a16:creationId xmlns:a16="http://schemas.microsoft.com/office/drawing/2014/main" id="{EC0F2F60-474C-E882-431B-062DC27AE15F}"/>
              </a:ext>
            </a:extLst>
          </p:cNvPr>
          <p:cNvSpPr/>
          <p:nvPr/>
        </p:nvSpPr>
        <p:spPr>
          <a:xfrm>
            <a:off x="412052" y="3749155"/>
            <a:ext cx="3361930" cy="111386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CDCBD5F-F801-E867-61A7-62E15BB907E2}"/>
              </a:ext>
            </a:extLst>
          </p:cNvPr>
          <p:cNvSpPr txBox="1"/>
          <p:nvPr/>
        </p:nvSpPr>
        <p:spPr>
          <a:xfrm>
            <a:off x="246832" y="4041795"/>
            <a:ext cx="3361930" cy="461665"/>
          </a:xfrm>
          <a:prstGeom prst="rect">
            <a:avLst/>
          </a:prstGeom>
          <a:noFill/>
        </p:spPr>
        <p:txBody>
          <a:bodyPr wrap="square" rtlCol="0">
            <a:spAutoFit/>
          </a:bodyPr>
          <a:lstStyle/>
          <a:p>
            <a:pPr algn="ctr"/>
            <a:r>
              <a:rPr lang="en-GB" sz="2400" dirty="0"/>
              <a:t>Is anyone using AI?</a:t>
            </a:r>
          </a:p>
        </p:txBody>
      </p:sp>
      <p:sp>
        <p:nvSpPr>
          <p:cNvPr id="15" name="Cloud 14">
            <a:extLst>
              <a:ext uri="{FF2B5EF4-FFF2-40B4-BE49-F238E27FC236}">
                <a16:creationId xmlns:a16="http://schemas.microsoft.com/office/drawing/2014/main" id="{862B3103-4763-2B72-20F9-8F9EC821C75B}"/>
              </a:ext>
            </a:extLst>
          </p:cNvPr>
          <p:cNvSpPr/>
          <p:nvPr/>
        </p:nvSpPr>
        <p:spPr>
          <a:xfrm>
            <a:off x="6579681" y="5433123"/>
            <a:ext cx="4107369" cy="130829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258129C-C75A-0459-04A2-3C68C17E0BE8}"/>
              </a:ext>
            </a:extLst>
          </p:cNvPr>
          <p:cNvSpPr txBox="1"/>
          <p:nvPr/>
        </p:nvSpPr>
        <p:spPr>
          <a:xfrm>
            <a:off x="7174718" y="5621877"/>
            <a:ext cx="2946408" cy="830997"/>
          </a:xfrm>
          <a:prstGeom prst="rect">
            <a:avLst/>
          </a:prstGeom>
          <a:noFill/>
        </p:spPr>
        <p:txBody>
          <a:bodyPr wrap="square" rtlCol="0">
            <a:spAutoFit/>
          </a:bodyPr>
          <a:lstStyle/>
          <a:p>
            <a:r>
              <a:rPr lang="en-GB" sz="2400" dirty="0"/>
              <a:t>What else would you like to discuss???</a:t>
            </a:r>
          </a:p>
        </p:txBody>
      </p:sp>
    </p:spTree>
    <p:extLst>
      <p:ext uri="{BB962C8B-B14F-4D97-AF65-F5344CB8AC3E}">
        <p14:creationId xmlns:p14="http://schemas.microsoft.com/office/powerpoint/2010/main" val="341198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994BECD-703B-9BF9-A009-2B234AE4EA03}"/>
              </a:ext>
            </a:extLst>
          </p:cNvPr>
          <p:cNvSpPr txBox="1">
            <a:spLocks/>
          </p:cNvSpPr>
          <p:nvPr/>
        </p:nvSpPr>
        <p:spPr bwMode="auto">
          <a:xfrm>
            <a:off x="1726148" y="2392920"/>
            <a:ext cx="8739704" cy="13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Clr>
                <a:schemeClr val="tx2"/>
              </a:buClr>
              <a:buNone/>
            </a:pPr>
            <a:r>
              <a:rPr lang="en-GB" altLang="en-US" sz="6000" b="1" dirty="0">
                <a:ln w="22225">
                  <a:solidFill>
                    <a:schemeClr val="accent1">
                      <a:lumMod val="60000"/>
                      <a:lumOff val="40000"/>
                    </a:schemeClr>
                  </a:solidFill>
                  <a:prstDash val="solid"/>
                </a:ln>
                <a:solidFill>
                  <a:schemeClr val="accent5">
                    <a:lumMod val="60000"/>
                    <a:lumOff val="40000"/>
                  </a:schemeClr>
                </a:solidFill>
                <a:latin typeface="Amasis MT Pro Black" panose="02040A04050005020304" pitchFamily="18" charset="0"/>
                <a:cs typeface="Aldhabi" panose="01000000000000000000" pitchFamily="2" charset="-78"/>
              </a:rPr>
              <a:t>Any questions?</a:t>
            </a:r>
            <a:endParaRPr lang="en-GB" altLang="en-US" sz="2400" dirty="0"/>
          </a:p>
        </p:txBody>
      </p:sp>
    </p:spTree>
    <p:extLst>
      <p:ext uri="{BB962C8B-B14F-4D97-AF65-F5344CB8AC3E}">
        <p14:creationId xmlns:p14="http://schemas.microsoft.com/office/powerpoint/2010/main" val="25641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1120381" y="332655"/>
            <a:ext cx="633571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AGENDA</a:t>
            </a:r>
          </a:p>
        </p:txBody>
      </p:sp>
      <p:sp>
        <p:nvSpPr>
          <p:cNvPr id="3" name="Content Placeholder 2">
            <a:extLst>
              <a:ext uri="{FF2B5EF4-FFF2-40B4-BE49-F238E27FC236}">
                <a16:creationId xmlns:a16="http://schemas.microsoft.com/office/drawing/2014/main" id="{88FDCAFA-26D5-9795-5D6D-D89CC0B0D8FC}"/>
              </a:ext>
            </a:extLst>
          </p:cNvPr>
          <p:cNvSpPr txBox="1">
            <a:spLocks/>
          </p:cNvSpPr>
          <p:nvPr/>
        </p:nvSpPr>
        <p:spPr bwMode="auto">
          <a:xfrm>
            <a:off x="971800" y="1573492"/>
            <a:ext cx="10900026" cy="51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800"/>
              </a:spcAft>
              <a:buClr>
                <a:schemeClr val="tx2"/>
              </a:buClr>
            </a:pPr>
            <a:r>
              <a:rPr lang="en-GB" altLang="en-US" sz="3600" dirty="0"/>
              <a:t>Welcome</a:t>
            </a:r>
          </a:p>
          <a:p>
            <a:pPr>
              <a:spcBef>
                <a:spcPts val="0"/>
              </a:spcBef>
              <a:spcAft>
                <a:spcPts val="1800"/>
              </a:spcAft>
              <a:buClr>
                <a:schemeClr val="tx2"/>
              </a:buClr>
            </a:pPr>
            <a:r>
              <a:rPr lang="en-GB" altLang="en-US" sz="3600" dirty="0"/>
              <a:t>Leadership Update for January 2025</a:t>
            </a:r>
          </a:p>
          <a:p>
            <a:pPr>
              <a:spcBef>
                <a:spcPts val="0"/>
              </a:spcBef>
              <a:spcAft>
                <a:spcPts val="1800"/>
              </a:spcAft>
              <a:buClr>
                <a:schemeClr val="tx2"/>
              </a:buClr>
            </a:pPr>
            <a:r>
              <a:rPr lang="en-GB" altLang="en-US" sz="3600" dirty="0"/>
              <a:t>Children’s Wellbeing and Schools Bill</a:t>
            </a:r>
          </a:p>
          <a:p>
            <a:pPr eaLnBrk="1" hangingPunct="1">
              <a:spcBef>
                <a:spcPts val="0"/>
              </a:spcBef>
              <a:spcAft>
                <a:spcPts val="1800"/>
              </a:spcAft>
              <a:buClr>
                <a:schemeClr val="tx2"/>
              </a:buClr>
            </a:pPr>
            <a:r>
              <a:rPr lang="en-GB" altLang="en-US" sz="3600" dirty="0"/>
              <a:t>Spring term governance activity </a:t>
            </a:r>
          </a:p>
          <a:p>
            <a:pPr eaLnBrk="1" hangingPunct="1">
              <a:spcBef>
                <a:spcPts val="0"/>
              </a:spcBef>
              <a:spcAft>
                <a:spcPts val="1800"/>
              </a:spcAft>
              <a:buClr>
                <a:schemeClr val="tx2"/>
              </a:buClr>
            </a:pPr>
            <a:r>
              <a:rPr lang="en-GB" altLang="en-US" sz="3600" dirty="0"/>
              <a:t>Recording governor induction and training</a:t>
            </a:r>
          </a:p>
          <a:p>
            <a:pPr eaLnBrk="1" hangingPunct="1">
              <a:spcBef>
                <a:spcPts val="0"/>
              </a:spcBef>
              <a:spcAft>
                <a:spcPts val="1800"/>
              </a:spcAft>
              <a:buClr>
                <a:schemeClr val="tx2"/>
              </a:buClr>
            </a:pPr>
            <a:r>
              <a:rPr lang="en-GB" altLang="en-US" sz="3600" dirty="0"/>
              <a:t>Pupil premium strategy statements</a:t>
            </a:r>
          </a:p>
          <a:p>
            <a:pPr eaLnBrk="1" hangingPunct="1">
              <a:spcBef>
                <a:spcPts val="0"/>
              </a:spcBef>
              <a:spcAft>
                <a:spcPts val="1800"/>
              </a:spcAft>
              <a:buClr>
                <a:schemeClr val="tx2"/>
              </a:buClr>
            </a:pPr>
            <a:r>
              <a:rPr lang="en-GB" altLang="en-US" sz="3600" dirty="0"/>
              <a:t>Upcoming governance and clerking training</a:t>
            </a:r>
          </a:p>
          <a:p>
            <a:pPr eaLnBrk="1" hangingPunct="1">
              <a:spcBef>
                <a:spcPts val="0"/>
              </a:spcBef>
              <a:spcAft>
                <a:spcPts val="1800"/>
              </a:spcAft>
              <a:buClr>
                <a:schemeClr val="tx2"/>
              </a:buClr>
            </a:pPr>
            <a:r>
              <a:rPr lang="en-GB" altLang="en-US" sz="3600" dirty="0"/>
              <a:t>Discussion forum… and any questions</a:t>
            </a:r>
            <a:br>
              <a:rPr lang="en-GB" altLang="en-US" sz="3600" dirty="0"/>
            </a:br>
            <a:br>
              <a:rPr lang="en-GB" altLang="en-US" sz="4500" dirty="0"/>
            </a:br>
            <a:endParaRPr lang="en-GB" altLang="en-US" sz="2400" dirty="0"/>
          </a:p>
        </p:txBody>
      </p:sp>
    </p:spTree>
    <p:extLst>
      <p:ext uri="{BB962C8B-B14F-4D97-AF65-F5344CB8AC3E}">
        <p14:creationId xmlns:p14="http://schemas.microsoft.com/office/powerpoint/2010/main" val="1961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87BC-41E2-C16D-9CB3-DAEECB6F94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FFE92-5087-CA5E-8DA3-6C044334DC0D}"/>
              </a:ext>
            </a:extLst>
          </p:cNvPr>
          <p:cNvSpPr txBox="1">
            <a:spLocks/>
          </p:cNvSpPr>
          <p:nvPr/>
        </p:nvSpPr>
        <p:spPr bwMode="auto">
          <a:xfrm>
            <a:off x="1726148" y="2589817"/>
            <a:ext cx="8739704" cy="13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Clr>
                <a:schemeClr val="tx2"/>
              </a:buClr>
              <a:buNone/>
            </a:pPr>
            <a:r>
              <a:rPr lang="en-GB" altLang="en-US" sz="6000" b="1" dirty="0">
                <a:ln w="22225">
                  <a:solidFill>
                    <a:schemeClr val="accent1">
                      <a:lumMod val="60000"/>
                      <a:lumOff val="40000"/>
                    </a:schemeClr>
                  </a:solidFill>
                  <a:prstDash val="solid"/>
                </a:ln>
                <a:solidFill>
                  <a:schemeClr val="accent5">
                    <a:lumMod val="60000"/>
                    <a:lumOff val="40000"/>
                  </a:schemeClr>
                </a:solidFill>
                <a:latin typeface="Amasis MT Pro Black" panose="02040A04050005020304" pitchFamily="18" charset="0"/>
                <a:cs typeface="Aldhabi" panose="01000000000000000000" pitchFamily="2" charset="-78"/>
              </a:rPr>
              <a:t>Welcome!</a:t>
            </a:r>
            <a:endParaRPr lang="en-GB" altLang="en-US" sz="2400" dirty="0"/>
          </a:p>
        </p:txBody>
      </p:sp>
    </p:spTree>
    <p:extLst>
      <p:ext uri="{BB962C8B-B14F-4D97-AF65-F5344CB8AC3E}">
        <p14:creationId xmlns:p14="http://schemas.microsoft.com/office/powerpoint/2010/main" val="28550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4F29D1-DF81-FF82-B7FA-13B5A5A99E83}"/>
              </a:ext>
            </a:extLst>
          </p:cNvPr>
          <p:cNvSpPr txBox="1">
            <a:spLocks/>
          </p:cNvSpPr>
          <p:nvPr/>
        </p:nvSpPr>
        <p:spPr>
          <a:xfrm>
            <a:off x="796760" y="295332"/>
            <a:ext cx="633571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LEADERSHIP UPDATE – JANUARY 2025</a:t>
            </a:r>
          </a:p>
        </p:txBody>
      </p:sp>
      <p:pic>
        <p:nvPicPr>
          <p:cNvPr id="5" name="Picture 4" descr="A picture containing table&#10;&#10;Description automatically generated">
            <a:hlinkClick r:id="rId2"/>
            <a:extLst>
              <a:ext uri="{FF2B5EF4-FFF2-40B4-BE49-F238E27FC236}">
                <a16:creationId xmlns:a16="http://schemas.microsoft.com/office/drawing/2014/main" id="{3F52E19D-4F0A-26B3-91E0-996AC257D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65" y="1289642"/>
            <a:ext cx="7360869" cy="5235702"/>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DB322814-C358-0EEB-839E-DEB359F0B3C3}"/>
              </a:ext>
            </a:extLst>
          </p:cNvPr>
          <p:cNvSpPr txBox="1">
            <a:spLocks/>
          </p:cNvSpPr>
          <p:nvPr/>
        </p:nvSpPr>
        <p:spPr bwMode="auto">
          <a:xfrm>
            <a:off x="7985902" y="2038966"/>
            <a:ext cx="3999621" cy="19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chemeClr val="tx2"/>
              </a:buClr>
              <a:buFont typeface="Arial" panose="020B0604020202020204" pitchFamily="34" charset="0"/>
              <a:buNone/>
              <a:defRPr/>
            </a:pPr>
            <a:r>
              <a:rPr lang="en-GB" altLang="en-US" sz="2000" dirty="0">
                <a:hlinkClick r:id="rId4"/>
              </a:rPr>
              <a:t>www.leadershipupdate-rbwm.co.uk/</a:t>
            </a:r>
            <a:endParaRPr lang="en-GB" altLang="en-US" sz="2000" dirty="0"/>
          </a:p>
          <a:p>
            <a:pPr marL="0" indent="0" eaLnBrk="1" hangingPunct="1">
              <a:buClr>
                <a:schemeClr val="tx2"/>
              </a:buClr>
              <a:buFont typeface="Arial" panose="020B0604020202020204" pitchFamily="34" charset="0"/>
              <a:buNone/>
              <a:defRPr/>
            </a:pPr>
            <a:endParaRPr lang="en-GB" altLang="en-US" sz="2000" dirty="0"/>
          </a:p>
          <a:p>
            <a:pPr marL="0" indent="0" eaLnBrk="1" hangingPunct="1">
              <a:buClr>
                <a:schemeClr val="tx2"/>
              </a:buClr>
              <a:buFont typeface="Arial" panose="020B0604020202020204" pitchFamily="34" charset="0"/>
              <a:buNone/>
              <a:defRPr/>
            </a:pPr>
            <a:r>
              <a:rPr lang="en-GB" altLang="en-US" sz="2000" dirty="0"/>
              <a:t>The Leadership Update Word Document will be circulated following the briefings.  It can also be downloaded from</a:t>
            </a:r>
            <a:r>
              <a:rPr lang="en-GB" altLang="en-US" sz="2000" b="1" dirty="0"/>
              <a:t>:</a:t>
            </a:r>
          </a:p>
          <a:p>
            <a:pPr marL="0" indent="0" eaLnBrk="1" hangingPunct="1">
              <a:buClr>
                <a:schemeClr val="tx2"/>
              </a:buClr>
              <a:buFont typeface="Arial" panose="020B0604020202020204" pitchFamily="34" charset="0"/>
              <a:buNone/>
              <a:defRPr/>
            </a:pPr>
            <a:endParaRPr lang="en-GB" altLang="en-US" sz="2000" b="1" dirty="0"/>
          </a:p>
          <a:p>
            <a:pPr marL="0" indent="0" eaLnBrk="1" hangingPunct="1">
              <a:buClr>
                <a:schemeClr val="tx2"/>
              </a:buClr>
              <a:buFont typeface="Arial" panose="020B0604020202020204" pitchFamily="34" charset="0"/>
              <a:buNone/>
              <a:defRPr/>
            </a:pPr>
            <a:r>
              <a:rPr lang="en-GB" altLang="en-US" sz="2000" dirty="0">
                <a:hlinkClick r:id="rId5"/>
              </a:rPr>
              <a:t>https://www.leadershipupdate-rbwm.co.uk/clerks-and-governance-professionals-briefing-janua/</a:t>
            </a:r>
            <a:endParaRPr lang="en-GB" altLang="en-US" sz="2000" dirty="0"/>
          </a:p>
          <a:p>
            <a:pPr marL="0" indent="0" eaLnBrk="1" hangingPunct="1">
              <a:buClr>
                <a:schemeClr val="tx2"/>
              </a:buClr>
              <a:buFont typeface="Arial" panose="020B0604020202020204" pitchFamily="34" charset="0"/>
              <a:buNone/>
              <a:defRPr/>
            </a:pPr>
            <a:endParaRPr lang="en-GB" altLang="en-US" sz="2000" dirty="0"/>
          </a:p>
          <a:p>
            <a:pPr marL="0" indent="0" eaLnBrk="1" hangingPunct="1">
              <a:buClr>
                <a:schemeClr val="tx2"/>
              </a:buClr>
              <a:buFont typeface="Arial" panose="020B0604020202020204" pitchFamily="34" charset="0"/>
              <a:buNone/>
              <a:defRPr/>
            </a:pPr>
            <a:endParaRPr lang="en-GB" altLang="en-US" sz="2400" dirty="0"/>
          </a:p>
        </p:txBody>
      </p:sp>
    </p:spTree>
    <p:extLst>
      <p:ext uri="{BB962C8B-B14F-4D97-AF65-F5344CB8AC3E}">
        <p14:creationId xmlns:p14="http://schemas.microsoft.com/office/powerpoint/2010/main" val="5925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322814-C358-0EEB-839E-DEB359F0B3C3}"/>
              </a:ext>
            </a:extLst>
          </p:cNvPr>
          <p:cNvSpPr txBox="1">
            <a:spLocks/>
          </p:cNvSpPr>
          <p:nvPr/>
        </p:nvSpPr>
        <p:spPr bwMode="auto">
          <a:xfrm>
            <a:off x="527453" y="1306150"/>
            <a:ext cx="11058057" cy="28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chemeClr val="tx2"/>
              </a:buClr>
              <a:buNone/>
              <a:defRPr/>
            </a:pPr>
            <a:endParaRPr lang="en-GB" altLang="en-US" sz="2000" dirty="0"/>
          </a:p>
          <a:p>
            <a:pPr marL="0" indent="0" eaLnBrk="1" hangingPunct="1">
              <a:buClr>
                <a:schemeClr val="tx2"/>
              </a:buClr>
              <a:buFont typeface="Arial" panose="020B0604020202020204" pitchFamily="34" charset="0"/>
              <a:buNone/>
              <a:defRPr/>
            </a:pPr>
            <a:endParaRPr lang="en-GB" altLang="en-US" sz="2400" dirty="0"/>
          </a:p>
        </p:txBody>
      </p:sp>
      <p:sp>
        <p:nvSpPr>
          <p:cNvPr id="5" name="TextBox 4">
            <a:extLst>
              <a:ext uri="{FF2B5EF4-FFF2-40B4-BE49-F238E27FC236}">
                <a16:creationId xmlns:a16="http://schemas.microsoft.com/office/drawing/2014/main" id="{1675B951-98DE-3809-F750-19C546B6992B}"/>
              </a:ext>
            </a:extLst>
          </p:cNvPr>
          <p:cNvSpPr txBox="1"/>
          <p:nvPr/>
        </p:nvSpPr>
        <p:spPr>
          <a:xfrm>
            <a:off x="527453" y="1077259"/>
            <a:ext cx="11243388" cy="5504071"/>
          </a:xfrm>
          <a:prstGeom prst="rect">
            <a:avLst/>
          </a:prstGeom>
          <a:noFill/>
        </p:spPr>
        <p:txBody>
          <a:bodyPr wrap="square">
            <a:spAutoFit/>
          </a:bodyPr>
          <a:lstStyle/>
          <a:p>
            <a:pPr algn="just" rtl="0">
              <a:spcAft>
                <a:spcPts val="600"/>
              </a:spcAft>
            </a:pPr>
            <a:r>
              <a:rPr lang="en-US" sz="2000" b="0" i="0" dirty="0">
                <a:solidFill>
                  <a:srgbClr val="000000"/>
                </a:solidFill>
                <a:effectLst/>
              </a:rPr>
              <a:t>A bill is a proposal for new laws that is presented for debate before Parliament. The laws proposed under the </a:t>
            </a:r>
            <a:r>
              <a:rPr lang="en-US" sz="2000" b="1" i="0" dirty="0">
                <a:solidFill>
                  <a:srgbClr val="000000"/>
                </a:solidFill>
                <a:effectLst/>
              </a:rPr>
              <a:t>Children’s Wellbeing and Schools Bill</a:t>
            </a:r>
            <a:r>
              <a:rPr lang="en-US" sz="2000" b="0" i="0" dirty="0">
                <a:solidFill>
                  <a:srgbClr val="000000"/>
                </a:solidFill>
                <a:effectLst/>
              </a:rPr>
              <a:t> will make important changes to protect children and improve education.  </a:t>
            </a:r>
            <a:endParaRPr lang="en-US" sz="2000" b="0" i="0" dirty="0">
              <a:solidFill>
                <a:srgbClr val="222222"/>
              </a:solidFill>
              <a:effectLst/>
            </a:endParaRPr>
          </a:p>
          <a:p>
            <a:pPr algn="just" rtl="0">
              <a:spcAft>
                <a:spcPts val="1200"/>
              </a:spcAft>
            </a:pPr>
            <a:r>
              <a:rPr lang="en-US" sz="2000" b="0" i="0" dirty="0">
                <a:solidFill>
                  <a:srgbClr val="000000"/>
                </a:solidFill>
                <a:effectLst/>
              </a:rPr>
              <a:t>The Bill focuses on making sure no child falls through gaps between different services and that families can get help when they need it. It also makes the changes needed to ensure every child can get a great education at a good school in their area.</a:t>
            </a:r>
            <a:endParaRPr lang="en-US" sz="2000" b="0" i="0" dirty="0">
              <a:solidFill>
                <a:srgbClr val="222222"/>
              </a:solidFill>
              <a:effectLst/>
            </a:endParaRPr>
          </a:p>
          <a:p>
            <a:pPr marL="342900" indent="-342900" algn="just" rtl="0" fontAlgn="base">
              <a:spcAft>
                <a:spcPts val="400"/>
              </a:spcAft>
              <a:buFont typeface="Arial" panose="020B0604020202020204" pitchFamily="34" charset="0"/>
              <a:buChar char="•"/>
            </a:pPr>
            <a:r>
              <a:rPr lang="en-US" sz="2000" b="0" i="0" dirty="0">
                <a:solidFill>
                  <a:srgbClr val="000000"/>
                </a:solidFill>
                <a:effectLst/>
              </a:rPr>
              <a:t>Teacher Training – </a:t>
            </a:r>
            <a:r>
              <a:rPr lang="en-US" sz="2000" dirty="0">
                <a:solidFill>
                  <a:srgbClr val="000000"/>
                </a:solidFill>
              </a:rPr>
              <a:t>from </a:t>
            </a:r>
            <a:r>
              <a:rPr lang="en-US" sz="2000" b="0" i="0" dirty="0">
                <a:solidFill>
                  <a:srgbClr val="000000"/>
                </a:solidFill>
                <a:effectLst/>
              </a:rPr>
              <a:t>Sept </a:t>
            </a:r>
            <a:r>
              <a:rPr lang="en-US" sz="2000" dirty="0">
                <a:solidFill>
                  <a:srgbClr val="000000"/>
                </a:solidFill>
              </a:rPr>
              <a:t>20</a:t>
            </a:r>
            <a:r>
              <a:rPr lang="en-US" sz="2000" b="0" i="0" dirty="0">
                <a:solidFill>
                  <a:srgbClr val="000000"/>
                </a:solidFill>
                <a:effectLst/>
              </a:rPr>
              <a:t>26 all new teachers will have to have Qualified Teacher Status (QTS)</a:t>
            </a:r>
            <a:r>
              <a:rPr lang="en-US" sz="2000" b="0" i="0" dirty="0">
                <a:solidFill>
                  <a:srgbClr val="0000FF"/>
                </a:solidFill>
                <a:effectLst/>
              </a:rPr>
              <a:t> </a:t>
            </a:r>
            <a:endParaRPr lang="en-US" sz="2000" dirty="0">
              <a:solidFill>
                <a:srgbClr val="000000"/>
              </a:solidFill>
            </a:endParaRPr>
          </a:p>
          <a:p>
            <a:pPr marL="342900" indent="-342900" algn="just" rtl="0" fontAlgn="base">
              <a:spcAft>
                <a:spcPts val="400"/>
              </a:spcAft>
              <a:buFont typeface="Arial" panose="020B0604020202020204" pitchFamily="34" charset="0"/>
              <a:buChar char="•"/>
            </a:pPr>
            <a:r>
              <a:rPr lang="en-US" sz="2000" b="0" i="0" dirty="0">
                <a:solidFill>
                  <a:srgbClr val="000000"/>
                </a:solidFill>
                <a:effectLst/>
              </a:rPr>
              <a:t>Pay and Conditions - same core pay and conditions framework across maintained and academy schools.</a:t>
            </a:r>
          </a:p>
          <a:p>
            <a:pPr marL="342900" indent="-342900" algn="just" rtl="0" fontAlgn="base">
              <a:spcAft>
                <a:spcPts val="400"/>
              </a:spcAft>
              <a:buFont typeface="Arial" panose="020B0604020202020204" pitchFamily="34" charset="0"/>
              <a:buChar char="•"/>
            </a:pPr>
            <a:r>
              <a:rPr lang="en-US" sz="2000" b="0" i="0" dirty="0">
                <a:solidFill>
                  <a:srgbClr val="000000"/>
                </a:solidFill>
                <a:effectLst/>
              </a:rPr>
              <a:t>Curriculum and Assessment </a:t>
            </a:r>
            <a:r>
              <a:rPr lang="en-US" sz="2000" dirty="0">
                <a:solidFill>
                  <a:srgbClr val="000000"/>
                </a:solidFill>
              </a:rPr>
              <a:t>R</a:t>
            </a:r>
            <a:r>
              <a:rPr lang="en-US" sz="2000" b="0" i="0" dirty="0">
                <a:solidFill>
                  <a:srgbClr val="000000"/>
                </a:solidFill>
                <a:effectLst/>
              </a:rPr>
              <a:t>eview - published outcomes Autumn 2025 (academies will be required to follow National Curriculum)</a:t>
            </a:r>
          </a:p>
          <a:p>
            <a:pPr marL="342900" indent="-342900" algn="just" rtl="0" fontAlgn="base">
              <a:spcAft>
                <a:spcPts val="400"/>
              </a:spcAft>
              <a:buFont typeface="Arial" panose="020B0604020202020204" pitchFamily="34" charset="0"/>
              <a:buChar char="•"/>
            </a:pPr>
            <a:r>
              <a:rPr lang="en-US" sz="2000" b="0" i="0" dirty="0">
                <a:solidFill>
                  <a:srgbClr val="000000"/>
                </a:solidFill>
                <a:effectLst/>
              </a:rPr>
              <a:t>School Places - Councils will be able to open all types of schools and be able to direct admissions for academy schools.</a:t>
            </a:r>
          </a:p>
          <a:p>
            <a:pPr marL="342900" indent="-342900" algn="just" rtl="0" fontAlgn="base">
              <a:spcAft>
                <a:spcPts val="600"/>
              </a:spcAft>
              <a:buFont typeface="Arial" panose="020B0604020202020204" pitchFamily="34" charset="0"/>
              <a:buChar char="•"/>
            </a:pPr>
            <a:r>
              <a:rPr lang="en-US" sz="2000" b="0" i="0" dirty="0">
                <a:solidFill>
                  <a:srgbClr val="000000"/>
                </a:solidFill>
                <a:effectLst/>
              </a:rPr>
              <a:t>Failing School Changes - law repealed regarding the forced </a:t>
            </a:r>
            <a:r>
              <a:rPr lang="en-US" sz="2000" b="0" i="0" dirty="0" err="1">
                <a:solidFill>
                  <a:srgbClr val="000000"/>
                </a:solidFill>
                <a:effectLst/>
              </a:rPr>
              <a:t>academi</a:t>
            </a:r>
            <a:r>
              <a:rPr lang="en-US" sz="2000" dirty="0" err="1">
                <a:solidFill>
                  <a:srgbClr val="000000"/>
                </a:solidFill>
              </a:rPr>
              <a:t>s</a:t>
            </a:r>
            <a:r>
              <a:rPr lang="en-US" sz="2000" b="0" i="0" dirty="0" err="1">
                <a:solidFill>
                  <a:srgbClr val="000000"/>
                </a:solidFill>
                <a:effectLst/>
              </a:rPr>
              <a:t>ation</a:t>
            </a:r>
            <a:r>
              <a:rPr lang="en-US" sz="2000" b="0" i="0" dirty="0">
                <a:solidFill>
                  <a:srgbClr val="000000"/>
                </a:solidFill>
                <a:effectLst/>
              </a:rPr>
              <a:t> of schools deemed to by Ofsted to be </a:t>
            </a:r>
            <a:r>
              <a:rPr lang="en-US" sz="2000" dirty="0">
                <a:solidFill>
                  <a:srgbClr val="000000"/>
                </a:solidFill>
              </a:rPr>
              <a:t>in a category of concern (</a:t>
            </a:r>
            <a:r>
              <a:rPr lang="en-US" sz="2000" b="0" i="0" dirty="0">
                <a:solidFill>
                  <a:srgbClr val="000000"/>
                </a:solidFill>
                <a:effectLst/>
              </a:rPr>
              <a:t>Ofsted judgements changing). Regional Improvement for Standards and Excellence (RISE) teams.</a:t>
            </a:r>
          </a:p>
          <a:p>
            <a:pPr algn="just" rtl="0" fontAlgn="base">
              <a:spcAft>
                <a:spcPts val="400"/>
              </a:spcAft>
            </a:pPr>
            <a:r>
              <a:rPr lang="en-US" sz="2000" b="0" i="0" dirty="0">
                <a:solidFill>
                  <a:srgbClr val="000000"/>
                </a:solidFill>
                <a:effectLst/>
              </a:rPr>
              <a:t>From 1st January 2025 - the Academy Conversion grant will stop. </a:t>
            </a:r>
          </a:p>
        </p:txBody>
      </p:sp>
      <p:sp>
        <p:nvSpPr>
          <p:cNvPr id="8" name="Title 1">
            <a:extLst>
              <a:ext uri="{FF2B5EF4-FFF2-40B4-BE49-F238E27FC236}">
                <a16:creationId xmlns:a16="http://schemas.microsoft.com/office/drawing/2014/main" id="{3B7C1A55-3635-4B75-9AF4-02F8B8BF68B5}"/>
              </a:ext>
            </a:extLst>
          </p:cNvPr>
          <p:cNvSpPr txBox="1">
            <a:spLocks/>
          </p:cNvSpPr>
          <p:nvPr/>
        </p:nvSpPr>
        <p:spPr>
          <a:xfrm>
            <a:off x="573460" y="238182"/>
            <a:ext cx="10417224"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Children’s Wellbeing and Schools Bill:</a:t>
            </a:r>
          </a:p>
        </p:txBody>
      </p:sp>
    </p:spTree>
    <p:extLst>
      <p:ext uri="{BB962C8B-B14F-4D97-AF65-F5344CB8AC3E}">
        <p14:creationId xmlns:p14="http://schemas.microsoft.com/office/powerpoint/2010/main" val="202400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573460" y="238182"/>
            <a:ext cx="849771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Spring term governance activity:</a:t>
            </a:r>
          </a:p>
        </p:txBody>
      </p:sp>
      <p:sp>
        <p:nvSpPr>
          <p:cNvPr id="3" name="Content Placeholder 2">
            <a:extLst>
              <a:ext uri="{FF2B5EF4-FFF2-40B4-BE49-F238E27FC236}">
                <a16:creationId xmlns:a16="http://schemas.microsoft.com/office/drawing/2014/main" id="{88FDCAFA-26D5-9795-5D6D-D89CC0B0D8FC}"/>
              </a:ext>
            </a:extLst>
          </p:cNvPr>
          <p:cNvSpPr txBox="1">
            <a:spLocks/>
          </p:cNvSpPr>
          <p:nvPr/>
        </p:nvSpPr>
        <p:spPr bwMode="auto">
          <a:xfrm>
            <a:off x="611560" y="1012744"/>
            <a:ext cx="11580440" cy="55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ts val="0"/>
              </a:spcBef>
              <a:spcAft>
                <a:spcPts val="0"/>
              </a:spcAft>
              <a:buClr>
                <a:schemeClr val="tx2"/>
              </a:buClr>
            </a:pPr>
            <a:r>
              <a:rPr lang="en-GB" altLang="en-US" sz="2000" dirty="0"/>
              <a:t>New governor recruitment, induction and maintaining training records (see next slide)</a:t>
            </a:r>
          </a:p>
          <a:p>
            <a:pPr eaLnBrk="1" hangingPunct="1">
              <a:spcBef>
                <a:spcPts val="0"/>
              </a:spcBef>
              <a:spcAft>
                <a:spcPts val="900"/>
              </a:spcAft>
              <a:buClr>
                <a:schemeClr val="tx2"/>
              </a:buClr>
            </a:pPr>
            <a:r>
              <a:rPr lang="en-GB" altLang="en-US" sz="2000" dirty="0"/>
              <a:t>Governing board self-review including skills assessment for finance governance (eg SFVS skills matrix)</a:t>
            </a:r>
          </a:p>
          <a:p>
            <a:pPr marL="0" indent="0" eaLnBrk="1" hangingPunct="1">
              <a:spcBef>
                <a:spcPts val="0"/>
              </a:spcBef>
              <a:spcAft>
                <a:spcPts val="0"/>
              </a:spcAft>
              <a:buClr>
                <a:schemeClr val="tx2"/>
              </a:buClr>
              <a:buNone/>
            </a:pPr>
            <a:r>
              <a:rPr lang="en-GB" altLang="en-US" sz="2000" b="1" dirty="0"/>
              <a:t>School improvement:</a:t>
            </a:r>
          </a:p>
          <a:p>
            <a:pPr eaLnBrk="1" hangingPunct="1">
              <a:spcBef>
                <a:spcPts val="0"/>
              </a:spcBef>
              <a:spcAft>
                <a:spcPts val="0"/>
              </a:spcAft>
              <a:buClr>
                <a:schemeClr val="tx2"/>
              </a:buClr>
            </a:pPr>
            <a:r>
              <a:rPr lang="en-GB" altLang="en-US" sz="2000" dirty="0"/>
              <a:t>Monitoring the progress-to-date in the key priority areas (as per the school development plan)</a:t>
            </a:r>
          </a:p>
          <a:p>
            <a:pPr eaLnBrk="1" hangingPunct="1">
              <a:spcBef>
                <a:spcPts val="0"/>
              </a:spcBef>
              <a:spcAft>
                <a:spcPts val="900"/>
              </a:spcAft>
              <a:buClr>
                <a:schemeClr val="tx2"/>
              </a:buClr>
            </a:pPr>
            <a:r>
              <a:rPr lang="en-GB" altLang="en-US" sz="2000" dirty="0"/>
              <a:t>Triangulation at board meetings, using school leadership reports, autumn term data, governor visits etc</a:t>
            </a:r>
          </a:p>
          <a:p>
            <a:pPr marL="0" indent="0" eaLnBrk="1" hangingPunct="1">
              <a:spcBef>
                <a:spcPts val="0"/>
              </a:spcBef>
              <a:spcAft>
                <a:spcPts val="0"/>
              </a:spcAft>
              <a:buClr>
                <a:schemeClr val="tx2"/>
              </a:buClr>
              <a:buNone/>
            </a:pPr>
            <a:r>
              <a:rPr lang="en-GB" altLang="en-US" sz="2000" b="1" dirty="0"/>
              <a:t>Safeguarding:</a:t>
            </a:r>
          </a:p>
          <a:p>
            <a:pPr eaLnBrk="1" hangingPunct="1">
              <a:spcBef>
                <a:spcPts val="0"/>
              </a:spcBef>
              <a:spcAft>
                <a:spcPts val="900"/>
              </a:spcAft>
              <a:buClr>
                <a:schemeClr val="tx2"/>
              </a:buClr>
            </a:pPr>
            <a:r>
              <a:rPr lang="en-GB" altLang="en-US" sz="2000" dirty="0"/>
              <a:t>Safeguarding governor’s termly visit and reports to the GB</a:t>
            </a:r>
            <a:endParaRPr lang="en-GB" altLang="en-US" sz="2000" b="1" dirty="0"/>
          </a:p>
          <a:p>
            <a:pPr marL="0" indent="0" eaLnBrk="1" hangingPunct="1">
              <a:spcBef>
                <a:spcPts val="0"/>
              </a:spcBef>
              <a:spcAft>
                <a:spcPts val="0"/>
              </a:spcAft>
              <a:buClr>
                <a:schemeClr val="tx2"/>
              </a:buClr>
              <a:buNone/>
            </a:pPr>
            <a:r>
              <a:rPr lang="en-GB" altLang="en-US" sz="2000" b="1" dirty="0"/>
              <a:t>Financial monitoring &amp; planning</a:t>
            </a:r>
          </a:p>
          <a:p>
            <a:pPr eaLnBrk="1" hangingPunct="1">
              <a:spcBef>
                <a:spcPts val="0"/>
              </a:spcBef>
              <a:spcAft>
                <a:spcPts val="0"/>
              </a:spcAft>
              <a:buClr>
                <a:schemeClr val="tx2"/>
              </a:buClr>
            </a:pPr>
            <a:r>
              <a:rPr lang="en-GB" altLang="en-US" sz="2000" dirty="0"/>
              <a:t>Maintained schools: </a:t>
            </a:r>
            <a:r>
              <a:rPr lang="en-GB" altLang="en-US" sz="2000"/>
              <a:t>9-month YTD </a:t>
            </a:r>
            <a:r>
              <a:rPr lang="en-GB" altLang="en-US" sz="2000" dirty="0"/>
              <a:t>report submitted to RBWM (Jan 25) and monthly budget monitoring</a:t>
            </a:r>
          </a:p>
          <a:p>
            <a:pPr eaLnBrk="1" hangingPunct="1">
              <a:spcBef>
                <a:spcPts val="0"/>
              </a:spcBef>
              <a:spcAft>
                <a:spcPts val="0"/>
              </a:spcAft>
              <a:buClr>
                <a:schemeClr val="tx2"/>
              </a:buClr>
            </a:pPr>
            <a:r>
              <a:rPr lang="en-GB" altLang="en-US" sz="2000" dirty="0"/>
              <a:t>SFVS (maintained schools)  / School Resource Management Self-Assessment Checklist (academy trusts)</a:t>
            </a:r>
          </a:p>
          <a:p>
            <a:pPr eaLnBrk="1" hangingPunct="1">
              <a:spcBef>
                <a:spcPts val="0"/>
              </a:spcBef>
              <a:spcAft>
                <a:spcPts val="0"/>
              </a:spcAft>
              <a:buClr>
                <a:schemeClr val="tx2"/>
              </a:buClr>
            </a:pPr>
            <a:r>
              <a:rPr lang="en-GB" altLang="en-US" sz="2000" dirty="0"/>
              <a:t>Academy trust financial statements for 2023-24 - to be published by the end January 2025</a:t>
            </a:r>
          </a:p>
          <a:p>
            <a:pPr eaLnBrk="1" hangingPunct="1">
              <a:spcBef>
                <a:spcPts val="0"/>
              </a:spcBef>
              <a:spcAft>
                <a:spcPts val="900"/>
              </a:spcAft>
              <a:buClr>
                <a:schemeClr val="tx2"/>
              </a:buClr>
            </a:pPr>
            <a:r>
              <a:rPr lang="en-GB" altLang="en-US" sz="2000" dirty="0"/>
              <a:t>Financial year 2025-26 - budget planning (including benchmarking)</a:t>
            </a:r>
          </a:p>
          <a:p>
            <a:pPr marL="0" indent="0" eaLnBrk="1" hangingPunct="1">
              <a:spcBef>
                <a:spcPts val="0"/>
              </a:spcBef>
              <a:spcAft>
                <a:spcPts val="0"/>
              </a:spcAft>
              <a:buClr>
                <a:schemeClr val="tx2"/>
              </a:buClr>
              <a:buNone/>
            </a:pPr>
            <a:r>
              <a:rPr lang="en-GB" altLang="en-US" sz="2000" b="1" dirty="0"/>
              <a:t>Staffing</a:t>
            </a:r>
          </a:p>
          <a:p>
            <a:pPr eaLnBrk="1" hangingPunct="1">
              <a:spcBef>
                <a:spcPts val="0"/>
              </a:spcBef>
              <a:spcAft>
                <a:spcPts val="900"/>
              </a:spcAft>
              <a:buClr>
                <a:schemeClr val="tx2"/>
              </a:buClr>
            </a:pPr>
            <a:r>
              <a:rPr lang="en-GB" altLang="en-US" sz="2000" dirty="0"/>
              <a:t>Forward planning for the start of the 2025-26 academic year</a:t>
            </a:r>
          </a:p>
          <a:p>
            <a:pPr marL="0" indent="0" eaLnBrk="1" hangingPunct="1">
              <a:spcBef>
                <a:spcPts val="0"/>
              </a:spcBef>
              <a:spcAft>
                <a:spcPts val="0"/>
              </a:spcAft>
              <a:buClr>
                <a:schemeClr val="tx2"/>
              </a:buClr>
              <a:buNone/>
            </a:pPr>
            <a:r>
              <a:rPr lang="en-GB" altLang="en-US" sz="2000" b="1" dirty="0"/>
              <a:t>Admissions</a:t>
            </a:r>
          </a:p>
          <a:p>
            <a:pPr eaLnBrk="1" hangingPunct="1">
              <a:spcBef>
                <a:spcPts val="0"/>
              </a:spcBef>
              <a:spcAft>
                <a:spcPts val="0"/>
              </a:spcAft>
              <a:buClr>
                <a:schemeClr val="tx2"/>
              </a:buClr>
            </a:pPr>
            <a:r>
              <a:rPr lang="en-GB" altLang="en-US" sz="2000" dirty="0"/>
              <a:t>VA schools &amp; academies: determination of admissions arrangements for 2026-27 (by 28</a:t>
            </a:r>
            <a:r>
              <a:rPr lang="en-GB" altLang="en-US" sz="2000" baseline="30000" dirty="0"/>
              <a:t>th</a:t>
            </a:r>
            <a:r>
              <a:rPr lang="en-GB" altLang="en-US" sz="2000" dirty="0"/>
              <a:t> February 2025)</a:t>
            </a:r>
            <a:endParaRPr lang="en-GB" altLang="en-US" sz="2100" dirty="0"/>
          </a:p>
          <a:p>
            <a:pPr marL="0" indent="0" eaLnBrk="1" hangingPunct="1">
              <a:spcBef>
                <a:spcPts val="0"/>
              </a:spcBef>
              <a:spcAft>
                <a:spcPts val="400"/>
              </a:spcAft>
              <a:buClr>
                <a:schemeClr val="tx2"/>
              </a:buClr>
              <a:buNone/>
            </a:pPr>
            <a:r>
              <a:rPr lang="en-GB" altLang="en-US" sz="1600" i="1" dirty="0"/>
              <a:t>An example year planner is available on Leadership Update at </a:t>
            </a:r>
            <a:r>
              <a:rPr lang="en-GB" altLang="en-US" sz="1600" i="1" dirty="0">
                <a:hlinkClick r:id="rId2"/>
              </a:rPr>
              <a:t>https://www.leadershipupdate-rbwm.co.uk/example-year-planner/</a:t>
            </a:r>
            <a:endParaRPr lang="en-GB" altLang="en-US" sz="1600" i="1" dirty="0"/>
          </a:p>
          <a:p>
            <a:pPr marL="0" indent="0" eaLnBrk="1" hangingPunct="1">
              <a:spcBef>
                <a:spcPts val="600"/>
              </a:spcBef>
              <a:spcAft>
                <a:spcPts val="400"/>
              </a:spcAft>
              <a:buClr>
                <a:schemeClr val="tx2"/>
              </a:buClr>
              <a:buNone/>
            </a:pPr>
            <a:endParaRPr lang="en-GB" altLang="en-US" sz="1600" i="1" dirty="0"/>
          </a:p>
        </p:txBody>
      </p:sp>
    </p:spTree>
    <p:extLst>
      <p:ext uri="{BB962C8B-B14F-4D97-AF65-F5344CB8AC3E}">
        <p14:creationId xmlns:p14="http://schemas.microsoft.com/office/powerpoint/2010/main" val="134326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up of a document&#10;&#10;Description automatically generated">
            <a:extLst>
              <a:ext uri="{FF2B5EF4-FFF2-40B4-BE49-F238E27FC236}">
                <a16:creationId xmlns:a16="http://schemas.microsoft.com/office/drawing/2014/main" id="{D207F3F5-8269-0BB5-F7B6-549E6E891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577" y="1518308"/>
            <a:ext cx="3313416" cy="4714875"/>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3BE5C92C-51CE-0021-3FE2-A429291700E3}"/>
              </a:ext>
            </a:extLst>
          </p:cNvPr>
          <p:cNvSpPr/>
          <p:nvPr/>
        </p:nvSpPr>
        <p:spPr>
          <a:xfrm>
            <a:off x="7677344" y="2113620"/>
            <a:ext cx="3828856" cy="1953555"/>
          </a:xfrm>
          <a:prstGeom prst="round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3656AB-1FC5-378C-A94C-CC7487BF0B94}"/>
              </a:ext>
            </a:extLst>
          </p:cNvPr>
          <p:cNvSpPr txBox="1">
            <a:spLocks/>
          </p:cNvSpPr>
          <p:nvPr/>
        </p:nvSpPr>
        <p:spPr>
          <a:xfrm>
            <a:off x="611560" y="238182"/>
            <a:ext cx="849771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Recording governor induction and training:</a:t>
            </a:r>
          </a:p>
        </p:txBody>
      </p:sp>
      <p:sp>
        <p:nvSpPr>
          <p:cNvPr id="3" name="Content Placeholder 2">
            <a:extLst>
              <a:ext uri="{FF2B5EF4-FFF2-40B4-BE49-F238E27FC236}">
                <a16:creationId xmlns:a16="http://schemas.microsoft.com/office/drawing/2014/main" id="{88FDCAFA-26D5-9795-5D6D-D89CC0B0D8FC}"/>
              </a:ext>
            </a:extLst>
          </p:cNvPr>
          <p:cNvSpPr txBox="1">
            <a:spLocks/>
          </p:cNvSpPr>
          <p:nvPr/>
        </p:nvSpPr>
        <p:spPr bwMode="auto">
          <a:xfrm>
            <a:off x="7677344" y="2212311"/>
            <a:ext cx="3724081" cy="55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0"/>
              </a:spcBef>
              <a:spcAft>
                <a:spcPts val="0"/>
              </a:spcAft>
              <a:buClr>
                <a:schemeClr val="tx2"/>
              </a:buClr>
              <a:buNone/>
            </a:pPr>
            <a:r>
              <a:rPr lang="en-GB" altLang="en-US" sz="2200" dirty="0"/>
              <a:t>How does your governing board record its new governor induction process</a:t>
            </a:r>
          </a:p>
          <a:p>
            <a:pPr marL="0" indent="0" algn="ctr" eaLnBrk="1" hangingPunct="1">
              <a:spcBef>
                <a:spcPts val="0"/>
              </a:spcBef>
              <a:spcAft>
                <a:spcPts val="0"/>
              </a:spcAft>
              <a:buClr>
                <a:schemeClr val="tx2"/>
              </a:buClr>
              <a:buNone/>
            </a:pPr>
            <a:r>
              <a:rPr lang="en-GB" altLang="en-US" sz="2200" dirty="0"/>
              <a:t>and </a:t>
            </a:r>
          </a:p>
          <a:p>
            <a:pPr marL="0" indent="0" algn="ctr" eaLnBrk="1" hangingPunct="1">
              <a:spcBef>
                <a:spcPts val="0"/>
              </a:spcBef>
              <a:spcAft>
                <a:spcPts val="0"/>
              </a:spcAft>
              <a:buClr>
                <a:schemeClr val="tx2"/>
              </a:buClr>
              <a:buNone/>
            </a:pPr>
            <a:r>
              <a:rPr lang="en-GB" altLang="en-US" sz="2200" dirty="0"/>
              <a:t>governor training attended?</a:t>
            </a:r>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eaLnBrk="1" hangingPunct="1">
              <a:spcBef>
                <a:spcPts val="600"/>
              </a:spcBef>
              <a:spcAft>
                <a:spcPts val="400"/>
              </a:spcAft>
              <a:buClr>
                <a:schemeClr val="tx2"/>
              </a:buClr>
            </a:pPr>
            <a:endParaRPr lang="en-GB" altLang="en-US" sz="2200" dirty="0"/>
          </a:p>
          <a:p>
            <a:pPr eaLnBrk="1" hangingPunct="1">
              <a:spcBef>
                <a:spcPts val="600"/>
              </a:spcBef>
              <a:spcAft>
                <a:spcPts val="400"/>
              </a:spcAft>
              <a:buClr>
                <a:schemeClr val="tx2"/>
              </a:buClr>
            </a:pPr>
            <a:endParaRPr lang="en-GB" altLang="en-US" sz="2200" dirty="0"/>
          </a:p>
        </p:txBody>
      </p:sp>
      <p:pic>
        <p:nvPicPr>
          <p:cNvPr id="13" name="Picture 12" descr="A document with text on it&#10;&#10;Description automatically generated">
            <a:extLst>
              <a:ext uri="{FF2B5EF4-FFF2-40B4-BE49-F238E27FC236}">
                <a16:creationId xmlns:a16="http://schemas.microsoft.com/office/drawing/2014/main" id="{DDFF708B-2803-86EA-8E8F-C511BC939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60" y="1154326"/>
            <a:ext cx="4204497" cy="546549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852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BAAC-AFA2-CA88-5890-04BD8245459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0FA9634-D267-8FEE-D409-DC1370B75191}"/>
              </a:ext>
            </a:extLst>
          </p:cNvPr>
          <p:cNvSpPr/>
          <p:nvPr/>
        </p:nvSpPr>
        <p:spPr>
          <a:xfrm>
            <a:off x="6219825" y="1438275"/>
            <a:ext cx="5457824" cy="1524000"/>
          </a:xfrm>
          <a:prstGeom prst="round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2F136F0-6DD4-2338-E5A3-764C6F0DB249}"/>
              </a:ext>
            </a:extLst>
          </p:cNvPr>
          <p:cNvSpPr txBox="1">
            <a:spLocks/>
          </p:cNvSpPr>
          <p:nvPr/>
        </p:nvSpPr>
        <p:spPr>
          <a:xfrm>
            <a:off x="611560" y="238182"/>
            <a:ext cx="849771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Pupil premium strategy statements:</a:t>
            </a:r>
          </a:p>
        </p:txBody>
      </p:sp>
      <p:sp>
        <p:nvSpPr>
          <p:cNvPr id="3" name="Content Placeholder 2">
            <a:extLst>
              <a:ext uri="{FF2B5EF4-FFF2-40B4-BE49-F238E27FC236}">
                <a16:creationId xmlns:a16="http://schemas.microsoft.com/office/drawing/2014/main" id="{1C67FC76-E513-F5F1-8036-5A1ABF329DAF}"/>
              </a:ext>
            </a:extLst>
          </p:cNvPr>
          <p:cNvSpPr txBox="1">
            <a:spLocks/>
          </p:cNvSpPr>
          <p:nvPr/>
        </p:nvSpPr>
        <p:spPr bwMode="auto">
          <a:xfrm>
            <a:off x="6305744" y="1593186"/>
            <a:ext cx="5371905" cy="55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600"/>
              </a:spcBef>
              <a:spcAft>
                <a:spcPts val="400"/>
              </a:spcAft>
              <a:buClr>
                <a:schemeClr val="tx2"/>
              </a:buClr>
              <a:buNone/>
            </a:pPr>
            <a:r>
              <a:rPr lang="en-GB" altLang="en-US" sz="2200" dirty="0"/>
              <a:t>Has the school’s pupil premium strategy statement for 2024-25 been published on the school’s website?  </a:t>
            </a:r>
            <a:r>
              <a:rPr lang="en-GB" altLang="en-US" sz="2200" i="1" dirty="0"/>
              <a:t>(…by 31</a:t>
            </a:r>
            <a:r>
              <a:rPr lang="en-GB" altLang="en-US" sz="2200" i="1" baseline="30000" dirty="0"/>
              <a:t>st</a:t>
            </a:r>
            <a:r>
              <a:rPr lang="en-GB" altLang="en-US" sz="2200" i="1" dirty="0"/>
              <a:t> December)</a:t>
            </a:r>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r>
              <a:rPr lang="en-GB" altLang="en-US" sz="2200" dirty="0"/>
              <a:t>The DfE’s guidance on what must or should be published online was updated in Summer and Autumn 2024. </a:t>
            </a:r>
          </a:p>
          <a:p>
            <a:pPr marL="0" indent="0" eaLnBrk="1" hangingPunct="1">
              <a:spcBef>
                <a:spcPts val="600"/>
              </a:spcBef>
              <a:spcAft>
                <a:spcPts val="600"/>
              </a:spcAft>
              <a:buClr>
                <a:schemeClr val="tx2"/>
              </a:buClr>
              <a:buNone/>
            </a:pPr>
            <a:r>
              <a:rPr lang="en-GB" altLang="en-US" sz="2200" dirty="0"/>
              <a:t>We have also updated the checklist toolkits for schools / GBs to use if they wish to.</a:t>
            </a:r>
          </a:p>
          <a:p>
            <a:pPr marL="0" indent="0" eaLnBrk="1" hangingPunct="1">
              <a:spcBef>
                <a:spcPts val="600"/>
              </a:spcBef>
              <a:spcAft>
                <a:spcPts val="600"/>
              </a:spcAft>
              <a:buClr>
                <a:schemeClr val="tx2"/>
              </a:buClr>
              <a:buNone/>
            </a:pPr>
            <a:r>
              <a:rPr lang="en-GB" altLang="en-US" sz="2200" dirty="0"/>
              <a:t>Please see more information here:   </a:t>
            </a:r>
            <a:r>
              <a:rPr lang="en-GB" altLang="en-US" sz="2200" dirty="0">
                <a:hlinkClick r:id="rId2"/>
              </a:rPr>
              <a:t>https://www.leadershipupdate-rbwm.co.uk/websites/</a:t>
            </a: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marL="0" indent="0" eaLnBrk="1" hangingPunct="1">
              <a:spcBef>
                <a:spcPts val="600"/>
              </a:spcBef>
              <a:spcAft>
                <a:spcPts val="400"/>
              </a:spcAft>
              <a:buClr>
                <a:schemeClr val="tx2"/>
              </a:buClr>
              <a:buNone/>
            </a:pPr>
            <a:endParaRPr lang="en-GB" altLang="en-US" sz="2200" dirty="0"/>
          </a:p>
          <a:p>
            <a:pPr eaLnBrk="1" hangingPunct="1">
              <a:spcBef>
                <a:spcPts val="600"/>
              </a:spcBef>
              <a:spcAft>
                <a:spcPts val="400"/>
              </a:spcAft>
              <a:buClr>
                <a:schemeClr val="tx2"/>
              </a:buClr>
            </a:pPr>
            <a:endParaRPr lang="en-GB" altLang="en-US" sz="2200" dirty="0"/>
          </a:p>
          <a:p>
            <a:pPr eaLnBrk="1" hangingPunct="1">
              <a:spcBef>
                <a:spcPts val="600"/>
              </a:spcBef>
              <a:spcAft>
                <a:spcPts val="400"/>
              </a:spcAft>
              <a:buClr>
                <a:schemeClr val="tx2"/>
              </a:buClr>
            </a:pPr>
            <a:endParaRPr lang="en-GB" altLang="en-US" sz="2200" dirty="0"/>
          </a:p>
        </p:txBody>
      </p:sp>
      <p:pic>
        <p:nvPicPr>
          <p:cNvPr id="5" name="Picture 4" descr="A close-up of a paper&#10;&#10;Description automatically generated">
            <a:extLst>
              <a:ext uri="{FF2B5EF4-FFF2-40B4-BE49-F238E27FC236}">
                <a16:creationId xmlns:a16="http://schemas.microsoft.com/office/drawing/2014/main" id="{9A57F0ED-91E8-4B05-C4A2-D3C0A8D05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8" y="1362132"/>
            <a:ext cx="4838677" cy="509301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7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611560" y="238182"/>
            <a:ext cx="10770815"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Governance and clerking training schedule for spring 2025</a:t>
            </a:r>
          </a:p>
        </p:txBody>
      </p:sp>
      <p:sp>
        <p:nvSpPr>
          <p:cNvPr id="12" name="TextBox 11">
            <a:extLst>
              <a:ext uri="{FF2B5EF4-FFF2-40B4-BE49-F238E27FC236}">
                <a16:creationId xmlns:a16="http://schemas.microsoft.com/office/drawing/2014/main" id="{780D26B3-F2F5-B14E-345B-E2CE04508F97}"/>
              </a:ext>
            </a:extLst>
          </p:cNvPr>
          <p:cNvSpPr txBox="1"/>
          <p:nvPr/>
        </p:nvSpPr>
        <p:spPr>
          <a:xfrm>
            <a:off x="639958" y="6281264"/>
            <a:ext cx="10280933" cy="677108"/>
          </a:xfrm>
          <a:prstGeom prst="rect">
            <a:avLst/>
          </a:prstGeom>
          <a:noFill/>
        </p:spPr>
        <p:txBody>
          <a:bodyPr wrap="square">
            <a:spAutoFit/>
          </a:bodyPr>
          <a:lstStyle/>
          <a:p>
            <a:r>
              <a:rPr lang="en-GB" sz="2000" dirty="0">
                <a:hlinkClick r:id="rId2"/>
              </a:rPr>
              <a:t>https://www.leadershipupdate-rbwm.co.uk/core-training-programme-for-governors-and-clerks/</a:t>
            </a:r>
            <a:endParaRPr lang="en-GB" sz="2000" dirty="0"/>
          </a:p>
          <a:p>
            <a:endParaRPr lang="en-GB" dirty="0"/>
          </a:p>
        </p:txBody>
      </p:sp>
      <p:pic>
        <p:nvPicPr>
          <p:cNvPr id="5" name="Picture 4" descr="A screenshot of a computer&#10;&#10;Description automatically generated">
            <a:hlinkClick r:id="rId2"/>
            <a:extLst>
              <a:ext uri="{FF2B5EF4-FFF2-40B4-BE49-F238E27FC236}">
                <a16:creationId xmlns:a16="http://schemas.microsoft.com/office/drawing/2014/main" id="{8C3114F7-7D5E-FA88-4E27-A9D58C957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98" y="1134036"/>
            <a:ext cx="8802078" cy="498327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623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_master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Amasis MT Pro Black</vt:lpstr>
      <vt:lpstr>Arial</vt:lpstr>
      <vt:lpstr>Calibri</vt:lpstr>
      <vt:lpstr>Tahoma</vt:lpstr>
      <vt:lpstr>Powerpoint_master_template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2024-01-09T16:17:17Z</dcterms:created>
  <dcterms:modified xsi:type="dcterms:W3CDTF">2025-01-14T13:54:19Z</dcterms:modified>
</cp:coreProperties>
</file>