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2"/>
  </p:notesMasterIdLst>
  <p:sldIdLst>
    <p:sldId id="382" r:id="rId2"/>
    <p:sldId id="386" r:id="rId3"/>
    <p:sldId id="387" r:id="rId4"/>
    <p:sldId id="416" r:id="rId5"/>
    <p:sldId id="391" r:id="rId6"/>
    <p:sldId id="417" r:id="rId7"/>
    <p:sldId id="392" r:id="rId8"/>
    <p:sldId id="398" r:id="rId9"/>
    <p:sldId id="415" r:id="rId10"/>
    <p:sldId id="40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81018B-C02C-4E2C-A901-1D6DF698A98F}" v="1" dt="2024-09-09T08:54:46.8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247F15-C639-435C-9868-AF38B9CD9F98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24B96-6AA3-458F-8FE1-7E34021BF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488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(Grey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E51577BD-9BF6-443C-B0FB-938C418D6E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>
            <a:extLst>
              <a:ext uri="{FF2B5EF4-FFF2-40B4-BE49-F238E27FC236}">
                <a16:creationId xmlns:a16="http://schemas.microsoft.com/office/drawing/2014/main" id="{442A3F41-92E6-4A7C-8E9D-394D54CF98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18" y="5662614"/>
            <a:ext cx="3972983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7257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464A237-6F51-4FCF-AE8E-8C68BD7F5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52441-4184-4B16-A1E0-E2E6C31E1749}" type="datetimeFigureOut">
              <a:rPr lang="en-US"/>
              <a:pPr>
                <a:defRPr/>
              </a:pPr>
              <a:t>9/9/2024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CA408BF-228A-4312-8AEB-D809800DD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BF6AB2E-6EEC-4732-92D4-D241B2228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D340C-001C-47C9-85FA-2AD84BBB22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8879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9F33A7D-2468-434B-9653-2C6D93E81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FB314-4D94-4BCC-B3DE-1DBC331EAC28}" type="datetimeFigureOut">
              <a:rPr lang="en-US"/>
              <a:pPr>
                <a:defRPr/>
              </a:pPr>
              <a:t>9/9/2024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2EE211E-236F-44B8-B353-E714A8438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2462E71-09CA-4ABD-B6FC-DD597A081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60018-CCD4-4ADD-990B-4CD65545FE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6236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s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FE25BE9D-8126-4FB8-A359-6D2EA49A08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2544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trait imag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A305F356-910E-43AA-AEEB-6BCA0E80A8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7680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break (on grey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CF637B64-4793-4D00-8B0C-D7EFF9ABC2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546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trap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AfC_PPT_Corporate_13A_backgrounds_2.eps">
            <a:extLst>
              <a:ext uri="{FF2B5EF4-FFF2-40B4-BE49-F238E27FC236}">
                <a16:creationId xmlns:a16="http://schemas.microsoft.com/office/drawing/2014/main" id="{79C53C9F-C71B-48B5-82E8-DC9CF92C28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240684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7686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 (on grey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>
            <a:extLst>
              <a:ext uri="{FF2B5EF4-FFF2-40B4-BE49-F238E27FC236}">
                <a16:creationId xmlns:a16="http://schemas.microsoft.com/office/drawing/2014/main" id="{BB0C7DE4-08C6-4DEC-91E9-444CCEB4AB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EB3C347-40B0-4E52-9D92-0DB814717502}"/>
              </a:ext>
            </a:extLst>
          </p:cNvPr>
          <p:cNvCxnSpPr/>
          <p:nvPr/>
        </p:nvCxnSpPr>
        <p:spPr>
          <a:xfrm>
            <a:off x="4527551" y="3460750"/>
            <a:ext cx="3246967" cy="0"/>
          </a:xfrm>
          <a:prstGeom prst="line">
            <a:avLst/>
          </a:prstGeom>
          <a:ln w="9525" cmpd="sng">
            <a:solidFill>
              <a:srgbClr val="F4C23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8">
            <a:extLst>
              <a:ext uri="{FF2B5EF4-FFF2-40B4-BE49-F238E27FC236}">
                <a16:creationId xmlns:a16="http://schemas.microsoft.com/office/drawing/2014/main" id="{C8A006C0-7A89-4A72-BF83-6964545C3B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18" y="5662614"/>
            <a:ext cx="3972983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466244" y="2627089"/>
            <a:ext cx="7263840" cy="78068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36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3375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7">
            <a:extLst>
              <a:ext uri="{FF2B5EF4-FFF2-40B4-BE49-F238E27FC236}">
                <a16:creationId xmlns:a16="http://schemas.microsoft.com/office/drawing/2014/main" id="{7D059F10-1249-4553-941E-AA0E4C4B48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40800" y="4206875"/>
            <a:ext cx="1280584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1B06D-53AB-4D19-8FB3-66FE7492C93B}" type="datetimeFigureOut">
              <a:rPr lang="en-US"/>
              <a:pPr>
                <a:defRPr/>
              </a:pPr>
              <a:t>9/9/2024</a:t>
            </a:fld>
            <a:endParaRPr lang="en-GB"/>
          </a:p>
        </p:txBody>
      </p:sp>
      <p:sp>
        <p:nvSpPr>
          <p:cNvPr id="5" name="Footer Placeholder 16">
            <a:extLst>
              <a:ext uri="{FF2B5EF4-FFF2-40B4-BE49-F238E27FC236}">
                <a16:creationId xmlns:a16="http://schemas.microsoft.com/office/drawing/2014/main" id="{7E7ECC3E-3CFB-4F41-BCC9-8BE2EC503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8">
            <a:extLst>
              <a:ext uri="{FF2B5EF4-FFF2-40B4-BE49-F238E27FC236}">
                <a16:creationId xmlns:a16="http://schemas.microsoft.com/office/drawing/2014/main" id="{689C63CF-86D5-4B4E-9948-2AAA85647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93451" y="1589"/>
            <a:ext cx="996949" cy="365125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8B8ED36-1FC1-405F-9E50-DC31985C07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00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D3F42-53C1-4B6C-A920-E0F445E2D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0498F-F266-412B-A6C8-9FA1E5CF6775}" type="datetimeFigureOut">
              <a:rPr lang="en-US"/>
              <a:pPr>
                <a:defRPr/>
              </a:pPr>
              <a:t>9/9/2024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9CA6B-577D-406F-BA18-6C5297EEA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59220-1D74-492F-A4B3-91EA1E199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05609-20B5-442F-98EF-150A69C299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143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C552280-DE3A-4DDF-B2EC-A5066D8C6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8508D-4D19-4F5A-9C77-BDBF73F4F750}" type="datetimeFigureOut">
              <a:rPr lang="en-US"/>
              <a:pPr>
                <a:defRPr/>
              </a:pPr>
              <a:t>9/9/2024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F74661A-3B6B-4FED-A410-2A0EAC51C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CEA4A07-1B4C-4A8D-AB7F-B82AE8C9B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94E44-F9CA-41B4-9A2E-A2980E39749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6193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D9FC9B8-F308-469C-9FA0-B14C1C758CD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9D66757-D75F-4F4E-A5BD-541616F44E3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EDE28-7EB9-4005-B98A-BC9B809321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E5B00773-FC34-4631-A825-5C7A7A9DAE2E}" type="datetimeFigureOut">
              <a:rPr lang="en-US"/>
              <a:pPr>
                <a:defRPr/>
              </a:pPr>
              <a:t>9/9/2024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F8A25-9816-4FCA-8A2F-8F7E707C8C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6FCFEC-8A9F-48EC-8127-D69618A885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BB7F6E1-3475-49BF-8029-1F9B15A107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1364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s://www.leadershipupdate-rbwm.co.uk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leadershipupdate-rbwm.co.uk/clerks-and-governance-professionals-briefing-septe/" TargetMode="External"/><Relationship Id="rId4" Type="http://schemas.openxmlformats.org/officeDocument/2006/relationships/hyperlink" Target="http://www.leadershipupdate-rbwm.co.uk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uk/government/publications/keeping-children-safe-in-education--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adershipupdate-rbwm.co.uk/example-year-planner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adershipupdate-rbwm.co.uk/website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s://www.leadershipupdate-rbwm.co.uk/core-training-programme-for-governors-and-clerk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>
            <a:extLst>
              <a:ext uri="{FF2B5EF4-FFF2-40B4-BE49-F238E27FC236}">
                <a16:creationId xmlns:a16="http://schemas.microsoft.com/office/drawing/2014/main" id="{752B53F3-02EF-4121-9ED7-FE9176D24B5A}"/>
              </a:ext>
            </a:extLst>
          </p:cNvPr>
          <p:cNvSpPr txBox="1">
            <a:spLocks/>
          </p:cNvSpPr>
          <p:nvPr/>
        </p:nvSpPr>
        <p:spPr>
          <a:xfrm>
            <a:off x="1524000" y="342901"/>
            <a:ext cx="9144000" cy="273367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GB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6315C1F0-73E1-489A-83B4-DD9204EADA9B}"/>
              </a:ext>
            </a:extLst>
          </p:cNvPr>
          <p:cNvSpPr txBox="1">
            <a:spLocks/>
          </p:cNvSpPr>
          <p:nvPr/>
        </p:nvSpPr>
        <p:spPr>
          <a:xfrm>
            <a:off x="1419225" y="2754313"/>
            <a:ext cx="9144000" cy="67468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861309-54C7-6050-E46F-704112F4DF03}"/>
              </a:ext>
            </a:extLst>
          </p:cNvPr>
          <p:cNvSpPr txBox="1">
            <a:spLocks/>
          </p:cNvSpPr>
          <p:nvPr/>
        </p:nvSpPr>
        <p:spPr bwMode="auto">
          <a:xfrm>
            <a:off x="1291903" y="1047750"/>
            <a:ext cx="9271322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GB" altLang="en-US" b="1" dirty="0">
                <a:solidFill>
                  <a:schemeClr val="bg1"/>
                </a:solidFill>
              </a:rPr>
              <a:t>Clerks’ &amp; Governance Professionals’ Briefing – September 2024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BDD9A164-3942-2547-10F5-3121AE832642}"/>
              </a:ext>
            </a:extLst>
          </p:cNvPr>
          <p:cNvSpPr txBox="1">
            <a:spLocks/>
          </p:cNvSpPr>
          <p:nvPr/>
        </p:nvSpPr>
        <p:spPr bwMode="auto">
          <a:xfrm>
            <a:off x="2603500" y="2881677"/>
            <a:ext cx="7488238" cy="298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dirty="0">
                <a:solidFill>
                  <a:schemeClr val="bg1"/>
                </a:solidFill>
              </a:rPr>
              <a:t>Wednesday 11</a:t>
            </a:r>
            <a:r>
              <a:rPr lang="en-GB" altLang="en-US" baseline="30000" dirty="0">
                <a:solidFill>
                  <a:schemeClr val="bg1"/>
                </a:solidFill>
              </a:rPr>
              <a:t>th</a:t>
            </a:r>
            <a:r>
              <a:rPr lang="en-GB" altLang="en-US" dirty="0">
                <a:solidFill>
                  <a:schemeClr val="bg1"/>
                </a:solidFill>
              </a:rPr>
              <a:t> September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dirty="0">
                <a:solidFill>
                  <a:schemeClr val="bg1"/>
                </a:solidFill>
              </a:rPr>
              <a:t>Thursday 12</a:t>
            </a:r>
            <a:r>
              <a:rPr lang="en-GB" altLang="en-US" baseline="30000" dirty="0">
                <a:solidFill>
                  <a:schemeClr val="bg1"/>
                </a:solidFill>
              </a:rPr>
              <a:t>th</a:t>
            </a:r>
            <a:r>
              <a:rPr lang="en-GB" altLang="en-US" dirty="0">
                <a:solidFill>
                  <a:schemeClr val="bg1"/>
                </a:solidFill>
              </a:rPr>
              <a:t> September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altLang="en-US" dirty="0">
              <a:solidFill>
                <a:schemeClr val="bg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dirty="0">
                <a:solidFill>
                  <a:schemeClr val="bg1"/>
                </a:solidFill>
              </a:rPr>
              <a:t>Clive Haines &amp; Rebecca Walker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altLang="en-US" dirty="0">
              <a:solidFill>
                <a:schemeClr val="bg1"/>
              </a:solidFill>
            </a:endParaRPr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3CCE7B4E-9F32-57D0-992F-43203D66B5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" y="5690188"/>
            <a:ext cx="5570220" cy="1120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980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DCAFA-26D5-9795-5D6D-D89CC0B0D8FC}"/>
              </a:ext>
            </a:extLst>
          </p:cNvPr>
          <p:cNvSpPr txBox="1">
            <a:spLocks/>
          </p:cNvSpPr>
          <p:nvPr/>
        </p:nvSpPr>
        <p:spPr bwMode="auto">
          <a:xfrm>
            <a:off x="1502213" y="3726201"/>
            <a:ext cx="8739704" cy="1361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None/>
            </a:pPr>
            <a:r>
              <a:rPr lang="en-GB" altLang="en-US" sz="6000" b="1" dirty="0">
                <a:ln w="22225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  <a:cs typeface="Aldhabi" panose="01000000000000000000" pitchFamily="2" charset="-78"/>
              </a:rPr>
              <a:t>… and any questions?</a:t>
            </a:r>
            <a:endParaRPr lang="en-GB" altLang="en-US" sz="24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974B448-6833-AA95-6BE4-64AD90E65E85}"/>
              </a:ext>
            </a:extLst>
          </p:cNvPr>
          <p:cNvSpPr txBox="1">
            <a:spLocks/>
          </p:cNvSpPr>
          <p:nvPr/>
        </p:nvSpPr>
        <p:spPr>
          <a:xfrm>
            <a:off x="611560" y="332656"/>
            <a:ext cx="9415309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altLang="en-US" sz="2800" b="1" dirty="0"/>
              <a:t>Any other business</a:t>
            </a:r>
          </a:p>
        </p:txBody>
      </p:sp>
    </p:spTree>
    <p:extLst>
      <p:ext uri="{BB962C8B-B14F-4D97-AF65-F5344CB8AC3E}">
        <p14:creationId xmlns:p14="http://schemas.microsoft.com/office/powerpoint/2010/main" val="2564126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656AB-1FC5-378C-A94C-CC7487BF0B94}"/>
              </a:ext>
            </a:extLst>
          </p:cNvPr>
          <p:cNvSpPr txBox="1">
            <a:spLocks/>
          </p:cNvSpPr>
          <p:nvPr/>
        </p:nvSpPr>
        <p:spPr>
          <a:xfrm>
            <a:off x="1792186" y="332656"/>
            <a:ext cx="6335713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altLang="en-US" sz="2800" b="1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DCAFA-26D5-9795-5D6D-D89CC0B0D8FC}"/>
              </a:ext>
            </a:extLst>
          </p:cNvPr>
          <p:cNvSpPr txBox="1">
            <a:spLocks/>
          </p:cNvSpPr>
          <p:nvPr/>
        </p:nvSpPr>
        <p:spPr bwMode="auto">
          <a:xfrm>
            <a:off x="1839548" y="1732112"/>
            <a:ext cx="10900026" cy="512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</a:pPr>
            <a:r>
              <a:rPr lang="en-GB" altLang="en-US" sz="3600" dirty="0"/>
              <a:t>Welcome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</a:pPr>
            <a:r>
              <a:rPr lang="en-GB" altLang="en-US" sz="3600" dirty="0"/>
              <a:t>Leadership Update – September 2024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</a:pPr>
            <a:r>
              <a:rPr lang="en-GB" altLang="en-US" sz="3600" dirty="0"/>
              <a:t>KCSIE (September 2024)</a:t>
            </a:r>
          </a:p>
          <a:p>
            <a:pPr eaLnBrk="1" hangingPunct="1"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</a:pPr>
            <a:r>
              <a:rPr lang="en-GB" altLang="en-US" sz="3600" dirty="0"/>
              <a:t>Autumn term governance activity </a:t>
            </a:r>
          </a:p>
          <a:p>
            <a:pPr eaLnBrk="1" hangingPunct="1"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</a:pPr>
            <a:r>
              <a:rPr lang="en-GB" altLang="en-US" sz="3600" dirty="0"/>
              <a:t>Upcoming governance training</a:t>
            </a:r>
          </a:p>
          <a:p>
            <a:pPr eaLnBrk="1" hangingPunct="1"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</a:pPr>
            <a:r>
              <a:rPr lang="en-GB" altLang="en-US" sz="3600" dirty="0"/>
              <a:t>Discussion forum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</a:pPr>
            <a:r>
              <a:rPr lang="en-GB" altLang="en-US" sz="3600" dirty="0"/>
              <a:t>AOB</a:t>
            </a:r>
            <a:br>
              <a:rPr lang="en-GB" altLang="en-US" sz="3600" dirty="0"/>
            </a:br>
            <a:br>
              <a:rPr lang="en-GB" altLang="en-US" sz="4500" dirty="0"/>
            </a:b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612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74F29D1-DF81-FF82-B7FA-13B5A5A99E83}"/>
              </a:ext>
            </a:extLst>
          </p:cNvPr>
          <p:cNvSpPr txBox="1">
            <a:spLocks/>
          </p:cNvSpPr>
          <p:nvPr/>
        </p:nvSpPr>
        <p:spPr>
          <a:xfrm>
            <a:off x="796760" y="332656"/>
            <a:ext cx="6335713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altLang="en-US" sz="2800" b="1" dirty="0"/>
              <a:t>LEADERSHIP UPDATE – SEPTEMBER 2024</a:t>
            </a:r>
          </a:p>
        </p:txBody>
      </p:sp>
      <p:pic>
        <p:nvPicPr>
          <p:cNvPr id="5" name="Picture 4" descr="A picture containing tabl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3F52E19D-4F0A-26B3-91E0-996AC257DD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965" y="1289642"/>
            <a:ext cx="7360869" cy="52357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B322814-C358-0EEB-839E-DEB359F0B3C3}"/>
              </a:ext>
            </a:extLst>
          </p:cNvPr>
          <p:cNvSpPr txBox="1">
            <a:spLocks/>
          </p:cNvSpPr>
          <p:nvPr/>
        </p:nvSpPr>
        <p:spPr bwMode="auto">
          <a:xfrm>
            <a:off x="7985902" y="2038966"/>
            <a:ext cx="3999621" cy="199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Clr>
                <a:schemeClr val="tx2"/>
              </a:buClr>
              <a:buFont typeface="Arial" panose="020B0604020202020204" pitchFamily="34" charset="0"/>
              <a:buNone/>
              <a:defRPr/>
            </a:pPr>
            <a:r>
              <a:rPr lang="en-GB" altLang="en-US" sz="2000" dirty="0">
                <a:hlinkClick r:id="rId4"/>
              </a:rPr>
              <a:t>www.leadershipupdate-rbwm.co.uk/</a:t>
            </a:r>
            <a:endParaRPr lang="en-GB" altLang="en-US" sz="2000" dirty="0"/>
          </a:p>
          <a:p>
            <a:pPr marL="0" indent="0" eaLnBrk="1" hangingPunct="1">
              <a:buClr>
                <a:schemeClr val="tx2"/>
              </a:buClr>
              <a:buFont typeface="Arial" panose="020B0604020202020204" pitchFamily="34" charset="0"/>
              <a:buNone/>
              <a:defRPr/>
            </a:pPr>
            <a:endParaRPr lang="en-GB" altLang="en-US" sz="2000" dirty="0"/>
          </a:p>
          <a:p>
            <a:pPr marL="0" indent="0" eaLnBrk="1" hangingPunct="1">
              <a:buClr>
                <a:schemeClr val="tx2"/>
              </a:buClr>
              <a:buFont typeface="Arial" panose="020B0604020202020204" pitchFamily="34" charset="0"/>
              <a:buNone/>
              <a:defRPr/>
            </a:pPr>
            <a:r>
              <a:rPr lang="en-GB" altLang="en-US" sz="2000" dirty="0"/>
              <a:t>The Leadership Update Word Document will be circulated following the briefings.  It can also be downloaded from</a:t>
            </a:r>
            <a:r>
              <a:rPr lang="en-GB" altLang="en-US" sz="2000" b="1" dirty="0"/>
              <a:t>:</a:t>
            </a:r>
          </a:p>
          <a:p>
            <a:pPr marL="0" indent="0" eaLnBrk="1" hangingPunct="1">
              <a:buClr>
                <a:schemeClr val="tx2"/>
              </a:buClr>
              <a:buFont typeface="Arial" panose="020B0604020202020204" pitchFamily="34" charset="0"/>
              <a:buNone/>
              <a:defRPr/>
            </a:pPr>
            <a:r>
              <a:rPr lang="en-GB" altLang="en-US" sz="2000" dirty="0">
                <a:hlinkClick r:id="rId5"/>
              </a:rPr>
              <a:t>https://www.leadershipupdate-rbwm.co.uk/clerks-and-governance-professionals-briefing-septe/</a:t>
            </a:r>
            <a:endParaRPr lang="en-GB" altLang="en-US" sz="2000" dirty="0"/>
          </a:p>
          <a:p>
            <a:pPr marL="0" indent="0" eaLnBrk="1" hangingPunct="1">
              <a:buClr>
                <a:schemeClr val="tx2"/>
              </a:buClr>
              <a:buFont typeface="Arial" panose="020B0604020202020204" pitchFamily="34" charset="0"/>
              <a:buNone/>
              <a:defRPr/>
            </a:pPr>
            <a:endParaRPr lang="en-GB" altLang="en-US" sz="2000" dirty="0"/>
          </a:p>
          <a:p>
            <a:pPr marL="0" indent="0" eaLnBrk="1" hangingPunct="1">
              <a:buClr>
                <a:schemeClr val="tx2"/>
              </a:buClr>
              <a:buFont typeface="Arial" panose="020B0604020202020204" pitchFamily="34" charset="0"/>
              <a:buNone/>
              <a:defRPr/>
            </a:pP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92542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1671583-12B3-21B6-7034-3074707912EA}"/>
              </a:ext>
            </a:extLst>
          </p:cNvPr>
          <p:cNvSpPr/>
          <p:nvPr/>
        </p:nvSpPr>
        <p:spPr>
          <a:xfrm>
            <a:off x="606490" y="3429001"/>
            <a:ext cx="11058057" cy="1618860"/>
          </a:xfrm>
          <a:prstGeom prst="roundRect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B322814-C358-0EEB-839E-DEB359F0B3C3}"/>
              </a:ext>
            </a:extLst>
          </p:cNvPr>
          <p:cNvSpPr txBox="1">
            <a:spLocks/>
          </p:cNvSpPr>
          <p:nvPr/>
        </p:nvSpPr>
        <p:spPr bwMode="auto">
          <a:xfrm>
            <a:off x="527453" y="1306150"/>
            <a:ext cx="11058057" cy="2859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Clr>
                <a:schemeClr val="tx2"/>
              </a:buClr>
              <a:buFont typeface="Arial" panose="020B0604020202020204" pitchFamily="34" charset="0"/>
              <a:buNone/>
              <a:defRPr/>
            </a:pPr>
            <a:r>
              <a:rPr lang="en-GB" altLang="en-US" sz="2000" dirty="0">
                <a:hlinkClick r:id="rId2"/>
              </a:rPr>
              <a:t>https://www.gov.uk/government/publications/keeping-children-safe-in-education--2</a:t>
            </a:r>
            <a:endParaRPr lang="en-GB" altLang="en-US" sz="2000" dirty="0"/>
          </a:p>
          <a:p>
            <a:pPr marL="0" indent="0" eaLnBrk="1" hangingPunct="1">
              <a:buClr>
                <a:schemeClr val="tx2"/>
              </a:buClr>
              <a:buFont typeface="Arial" panose="020B0604020202020204" pitchFamily="34" charset="0"/>
              <a:buNone/>
              <a:defRPr/>
            </a:pPr>
            <a:endParaRPr lang="en-GB" altLang="en-US" sz="2000" dirty="0"/>
          </a:p>
          <a:p>
            <a:pPr marL="0" indent="0" eaLnBrk="1" hangingPunct="1"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None/>
              <a:defRPr/>
            </a:pPr>
            <a:r>
              <a:rPr lang="en-US" altLang="en-US" sz="2000" dirty="0"/>
              <a:t>The September 2024 version of the Keeping children safe in education guidance is now in force, replacing previous versions.  The Department for Education initially published this for information in May.</a:t>
            </a:r>
          </a:p>
          <a:p>
            <a:pPr marL="0" indent="0" eaLnBrk="1" hangingPunct="1">
              <a:buClr>
                <a:schemeClr val="tx2"/>
              </a:buClr>
              <a:buFont typeface="Arial" panose="020B0604020202020204" pitchFamily="34" charset="0"/>
              <a:buNone/>
              <a:defRPr/>
            </a:pPr>
            <a:r>
              <a:rPr lang="en-US" altLang="en-US" sz="2000" dirty="0"/>
              <a:t>A table of substantive changes from the September 2023 version is in Annex F of the guidance.</a:t>
            </a:r>
          </a:p>
          <a:p>
            <a:pPr marL="0" indent="0" eaLnBrk="1" hangingPunct="1">
              <a:buClr>
                <a:schemeClr val="tx2"/>
              </a:buClr>
              <a:buFont typeface="Arial" panose="020B0604020202020204" pitchFamily="34" charset="0"/>
              <a:buNone/>
              <a:defRPr/>
            </a:pPr>
            <a:endParaRPr lang="en-US" altLang="en-US" sz="2000" dirty="0"/>
          </a:p>
          <a:p>
            <a:pPr marL="0" indent="0" algn="ctr" eaLnBrk="1" hangingPunct="1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None/>
              <a:defRPr/>
            </a:pPr>
            <a:r>
              <a:rPr lang="en-US" altLang="en-US" sz="2200" b="1" dirty="0">
                <a:solidFill>
                  <a:srgbClr val="7030A0"/>
                </a:solidFill>
              </a:rPr>
              <a:t>HAS THE SAFEGUARDING &amp; CHILD PROTECTION POLICY BEEN RATIFIED?</a:t>
            </a:r>
          </a:p>
          <a:p>
            <a:pPr marL="0" indent="0" algn="ctr" eaLnBrk="1" hangingPunct="1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None/>
              <a:defRPr/>
            </a:pPr>
            <a:r>
              <a:rPr lang="en-US" altLang="en-US" sz="2000" dirty="0">
                <a:solidFill>
                  <a:srgbClr val="7030A0"/>
                </a:solidFill>
              </a:rPr>
              <a:t>The updated policy to be on the website</a:t>
            </a:r>
            <a:r>
              <a:rPr lang="en-US" altLang="en-US" sz="2000" b="1" dirty="0">
                <a:solidFill>
                  <a:srgbClr val="7030A0"/>
                </a:solidFill>
              </a:rPr>
              <a:t> from 1</a:t>
            </a:r>
            <a:r>
              <a:rPr lang="en-US" altLang="en-US" sz="2000" b="1" baseline="30000" dirty="0">
                <a:solidFill>
                  <a:srgbClr val="7030A0"/>
                </a:solidFill>
              </a:rPr>
              <a:t>st</a:t>
            </a:r>
            <a:r>
              <a:rPr lang="en-US" altLang="en-US" sz="2000" b="1" dirty="0">
                <a:solidFill>
                  <a:srgbClr val="7030A0"/>
                </a:solidFill>
              </a:rPr>
              <a:t> September </a:t>
            </a:r>
            <a:r>
              <a:rPr lang="en-US" altLang="en-US" sz="2000" dirty="0">
                <a:solidFill>
                  <a:srgbClr val="7030A0"/>
                </a:solidFill>
              </a:rPr>
              <a:t>(labelled ‘pending ratification’ if necessary) </a:t>
            </a:r>
          </a:p>
          <a:p>
            <a:pPr marL="0" indent="0" algn="ctr" eaLnBrk="1" hangingPunct="1">
              <a:spcBef>
                <a:spcPts val="1800"/>
              </a:spcBef>
              <a:spcAft>
                <a:spcPts val="0"/>
              </a:spcAft>
              <a:buClr>
                <a:schemeClr val="tx2"/>
              </a:buClr>
              <a:buNone/>
              <a:defRPr/>
            </a:pPr>
            <a:r>
              <a:rPr lang="en-US" altLang="en-US" sz="2200" b="1" dirty="0">
                <a:solidFill>
                  <a:srgbClr val="7030A0"/>
                </a:solidFill>
              </a:rPr>
              <a:t>HAVE ALL GOVERNORS HAD RECENT SAFEGUARDING TRAINING?</a:t>
            </a:r>
            <a:endParaRPr lang="en-US" altLang="en-US" sz="2200" dirty="0">
              <a:solidFill>
                <a:srgbClr val="7030A0"/>
              </a:solidFill>
            </a:endParaRPr>
          </a:p>
          <a:p>
            <a:pPr marL="0" indent="0" eaLnBrk="1" hangingPunct="1">
              <a:spcBef>
                <a:spcPts val="4800"/>
              </a:spcBef>
              <a:buClr>
                <a:schemeClr val="tx2"/>
              </a:buClr>
              <a:buFont typeface="Arial" panose="020B0604020202020204" pitchFamily="34" charset="0"/>
              <a:buNone/>
              <a:defRPr/>
            </a:pPr>
            <a:r>
              <a:rPr lang="en-US" altLang="en-US" sz="2000" b="1" dirty="0"/>
              <a:t>Upcoming safeguarding governance training</a:t>
            </a:r>
            <a:r>
              <a:rPr lang="en-US" altLang="en-US" sz="2000" dirty="0"/>
              <a:t>:</a:t>
            </a:r>
          </a:p>
          <a:p>
            <a:pPr eaLnBrk="1" hangingPunct="1">
              <a:buClr>
                <a:schemeClr val="tx2"/>
              </a:buClr>
              <a:defRPr/>
            </a:pPr>
            <a:r>
              <a:rPr lang="en-US" altLang="en-US" sz="2000" dirty="0"/>
              <a:t>The Safeguarding Governor Role:  </a:t>
            </a:r>
            <a:r>
              <a:rPr lang="en-US" altLang="en-US" sz="2000" b="1" dirty="0">
                <a:solidFill>
                  <a:srgbClr val="FF0000"/>
                </a:solidFill>
              </a:rPr>
              <a:t>NEXT WEDNESDAY </a:t>
            </a:r>
            <a:r>
              <a:rPr lang="en-US" altLang="en-US" sz="2000" dirty="0"/>
              <a:t>18</a:t>
            </a:r>
            <a:r>
              <a:rPr lang="en-US" altLang="en-US" sz="2000" baseline="30000" dirty="0"/>
              <a:t>th</a:t>
            </a:r>
            <a:r>
              <a:rPr lang="en-US" altLang="en-US" sz="2000" dirty="0"/>
              <a:t> September 2024 @ Homer First School</a:t>
            </a:r>
          </a:p>
          <a:p>
            <a:pPr eaLnBrk="1" hangingPunct="1">
              <a:buClr>
                <a:schemeClr val="tx2"/>
              </a:buClr>
              <a:defRPr/>
            </a:pPr>
            <a:r>
              <a:rPr lang="en-US" altLang="en-US" sz="2000" dirty="0"/>
              <a:t>Safeguarding – the governance role (Induction 4 / governor refresher):  6th November @ Homer First</a:t>
            </a:r>
          </a:p>
          <a:p>
            <a:pPr eaLnBrk="1" hangingPunct="1">
              <a:buClr>
                <a:schemeClr val="tx2"/>
              </a:buClr>
              <a:defRPr/>
            </a:pPr>
            <a:endParaRPr lang="en-US" altLang="en-US" sz="2000" dirty="0"/>
          </a:p>
          <a:p>
            <a:pPr marL="0" indent="0" eaLnBrk="1" hangingPunct="1">
              <a:buClr>
                <a:schemeClr val="tx2"/>
              </a:buClr>
              <a:buNone/>
              <a:defRPr/>
            </a:pPr>
            <a:endParaRPr lang="en-GB" altLang="en-US" sz="2000" dirty="0"/>
          </a:p>
          <a:p>
            <a:pPr marL="0" indent="0" eaLnBrk="1" hangingPunct="1">
              <a:buClr>
                <a:schemeClr val="tx2"/>
              </a:buClr>
              <a:buFont typeface="Arial" panose="020B0604020202020204" pitchFamily="34" charset="0"/>
              <a:buNone/>
              <a:defRPr/>
            </a:pPr>
            <a:endParaRPr lang="en-GB" altLang="en-US" sz="2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74F29D1-DF81-FF82-B7FA-13B5A5A99E83}"/>
              </a:ext>
            </a:extLst>
          </p:cNvPr>
          <p:cNvSpPr txBox="1">
            <a:spLocks/>
          </p:cNvSpPr>
          <p:nvPr/>
        </p:nvSpPr>
        <p:spPr>
          <a:xfrm>
            <a:off x="796759" y="332656"/>
            <a:ext cx="9093689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altLang="en-US" sz="2800" b="1" dirty="0"/>
              <a:t>KEEPING CHILDREN SAFE IN EDUCATION (SEPTEMBER 2024)</a:t>
            </a:r>
          </a:p>
        </p:txBody>
      </p:sp>
    </p:spTree>
    <p:extLst>
      <p:ext uri="{BB962C8B-B14F-4D97-AF65-F5344CB8AC3E}">
        <p14:creationId xmlns:p14="http://schemas.microsoft.com/office/powerpoint/2010/main" val="2024002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656AB-1FC5-378C-A94C-CC7487BF0B94}"/>
              </a:ext>
            </a:extLst>
          </p:cNvPr>
          <p:cNvSpPr txBox="1">
            <a:spLocks/>
          </p:cNvSpPr>
          <p:nvPr/>
        </p:nvSpPr>
        <p:spPr>
          <a:xfrm>
            <a:off x="611560" y="332656"/>
            <a:ext cx="8497716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altLang="en-US" sz="2800" b="1" dirty="0"/>
              <a:t>Autumn term governance activity: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DCAFA-26D5-9795-5D6D-D89CC0B0D8FC}"/>
              </a:ext>
            </a:extLst>
          </p:cNvPr>
          <p:cNvSpPr txBox="1">
            <a:spLocks/>
          </p:cNvSpPr>
          <p:nvPr/>
        </p:nvSpPr>
        <p:spPr bwMode="auto">
          <a:xfrm>
            <a:off x="611560" y="1134819"/>
            <a:ext cx="11580440" cy="55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None/>
            </a:pPr>
            <a:r>
              <a:rPr lang="en-GB" altLang="en-US" sz="2000" b="1" dirty="0"/>
              <a:t>Governing board business: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Clr>
                <a:schemeClr val="tx2"/>
              </a:buClr>
            </a:pPr>
            <a:r>
              <a:rPr lang="en-GB" altLang="en-US" sz="2000" dirty="0"/>
              <a:t>Review and agree Terms of Reference for any committees &amp; panels (must be at FGB - at least annually)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Clr>
                <a:schemeClr val="tx2"/>
              </a:buClr>
            </a:pPr>
            <a:r>
              <a:rPr lang="en-GB" altLang="en-US" sz="2000" dirty="0"/>
              <a:t>Elect the chair and vice-chair (maybe) and appoint or confirm designated governor roles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Clr>
                <a:schemeClr val="tx2"/>
              </a:buClr>
            </a:pPr>
            <a:r>
              <a:rPr lang="en-GB" altLang="en-US" sz="2000" dirty="0"/>
              <a:t>Review the GB’s Code of Conduct and ensure Declarations of Interest are up to date.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</a:pPr>
            <a:r>
              <a:rPr lang="en-GB" altLang="en-US" sz="2000" dirty="0"/>
              <a:t>Update website to include governors’ attendance at 2023-24 FGB and committee meetings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None/>
            </a:pPr>
            <a:r>
              <a:rPr lang="en-GB" altLang="en-US" sz="2000" b="1" dirty="0"/>
              <a:t>School improvement: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Clr>
                <a:schemeClr val="tx2"/>
              </a:buClr>
            </a:pPr>
            <a:r>
              <a:rPr lang="en-GB" altLang="en-US" sz="2000" dirty="0"/>
              <a:t>2023-24 data by groups - triangulating with the other reports and information supplied to the GB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</a:pPr>
            <a:r>
              <a:rPr lang="en-GB" altLang="en-US" sz="2000" dirty="0"/>
              <a:t>How will the GB monitor the key priorities on the SDP for 24-25?   </a:t>
            </a:r>
            <a:r>
              <a:rPr lang="en-GB" altLang="en-US" sz="2000" dirty="0">
                <a:solidFill>
                  <a:srgbClr val="FF0000"/>
                </a:solidFill>
              </a:rPr>
              <a:t>Schedule committees &amp; governor visits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None/>
            </a:pPr>
            <a:r>
              <a:rPr lang="en-GB" altLang="en-US" sz="2000" b="1" dirty="0"/>
              <a:t>Financial monitoring &amp; planning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Clr>
                <a:schemeClr val="tx2"/>
              </a:buClr>
            </a:pPr>
            <a:r>
              <a:rPr lang="en-GB" altLang="en-US" sz="2000" dirty="0"/>
              <a:t>Maintained schools – consider 6-month position (October 24) and monthly budget monitoring reports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</a:pPr>
            <a:r>
              <a:rPr lang="en-GB" altLang="en-US" sz="2000" dirty="0"/>
              <a:t>Maintained schools: Schools Financial Value Standard (RBWM schools – by end January 2025)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None/>
            </a:pPr>
            <a:r>
              <a:rPr lang="en-GB" altLang="en-US" sz="2000" b="1" dirty="0"/>
              <a:t>Staffing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Clr>
                <a:schemeClr val="tx2"/>
              </a:buClr>
            </a:pPr>
            <a:r>
              <a:rPr lang="en-GB" altLang="en-US" sz="2000" dirty="0"/>
              <a:t>Appraisal and pay review committee meeting - by end of October at latest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</a:pPr>
            <a:r>
              <a:rPr lang="en-GB" altLang="en-US" sz="2000" dirty="0"/>
              <a:t>Headteacher’s appraisal - by end of December at the latest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None/>
            </a:pPr>
            <a:r>
              <a:rPr lang="en-GB" altLang="en-US" sz="2000" b="1" dirty="0"/>
              <a:t>Admissions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Clr>
                <a:schemeClr val="tx2"/>
              </a:buClr>
            </a:pPr>
            <a:r>
              <a:rPr lang="en-GB" altLang="en-US" sz="2000" dirty="0"/>
              <a:t>Admissions policy etc annual cycle (academies &amp; voluntary aided schools) starts at end of September.</a:t>
            </a:r>
            <a:endParaRPr lang="en-GB" altLang="en-US" sz="2100" dirty="0"/>
          </a:p>
          <a:p>
            <a:pPr marL="0" indent="0" eaLnBrk="1" hangingPunct="1">
              <a:spcBef>
                <a:spcPts val="600"/>
              </a:spcBef>
              <a:spcAft>
                <a:spcPts val="400"/>
              </a:spcAft>
              <a:buClr>
                <a:schemeClr val="tx2"/>
              </a:buClr>
              <a:buNone/>
            </a:pPr>
            <a:r>
              <a:rPr lang="en-GB" altLang="en-US" sz="1600" i="1" dirty="0"/>
              <a:t>An example year planner is available on Leadership Update at </a:t>
            </a:r>
            <a:r>
              <a:rPr lang="en-GB" altLang="en-US" sz="1600" i="1" dirty="0">
                <a:hlinkClick r:id="rId2"/>
              </a:rPr>
              <a:t>https://www.leadershipupdate-rbwm.co.uk/example-year-planner/</a:t>
            </a:r>
            <a:endParaRPr lang="en-GB" altLang="en-US" sz="1600" i="1" dirty="0"/>
          </a:p>
          <a:p>
            <a:pPr marL="0" indent="0" eaLnBrk="1" hangingPunct="1">
              <a:spcBef>
                <a:spcPts val="600"/>
              </a:spcBef>
              <a:spcAft>
                <a:spcPts val="400"/>
              </a:spcAft>
              <a:buClr>
                <a:schemeClr val="tx2"/>
              </a:buClr>
              <a:buNone/>
            </a:pPr>
            <a:endParaRPr lang="en-GB" alt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1343267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656AB-1FC5-378C-A94C-CC7487BF0B94}"/>
              </a:ext>
            </a:extLst>
          </p:cNvPr>
          <p:cNvSpPr txBox="1">
            <a:spLocks/>
          </p:cNvSpPr>
          <p:nvPr/>
        </p:nvSpPr>
        <p:spPr>
          <a:xfrm>
            <a:off x="611560" y="332656"/>
            <a:ext cx="8497716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altLang="en-US" sz="2800" b="1" dirty="0"/>
              <a:t>Quick check re school website: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DCAFA-26D5-9795-5D6D-D89CC0B0D8FC}"/>
              </a:ext>
            </a:extLst>
          </p:cNvPr>
          <p:cNvSpPr txBox="1">
            <a:spLocks/>
          </p:cNvSpPr>
          <p:nvPr/>
        </p:nvSpPr>
        <p:spPr bwMode="auto">
          <a:xfrm>
            <a:off x="538065" y="1783297"/>
            <a:ext cx="10827771" cy="55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600"/>
              </a:spcBef>
              <a:spcAft>
                <a:spcPts val="400"/>
              </a:spcAft>
              <a:buClr>
                <a:schemeClr val="tx2"/>
              </a:buClr>
              <a:buNone/>
            </a:pPr>
            <a:r>
              <a:rPr lang="en-GB" altLang="en-US" sz="2200" dirty="0"/>
              <a:t>The DfE’s guidance on what must or should be published online has been updated – and we have updated our website checklists:   </a:t>
            </a:r>
            <a:r>
              <a:rPr lang="en-GB" altLang="en-US" sz="2200" dirty="0">
                <a:hlinkClick r:id="rId2"/>
              </a:rPr>
              <a:t>https://www.leadershipupdate-rbwm.co.uk/websites/</a:t>
            </a:r>
            <a:endParaRPr lang="en-GB" altLang="en-US" sz="2200" dirty="0"/>
          </a:p>
          <a:p>
            <a:pPr marL="0" indent="0" eaLnBrk="1" hangingPunct="1">
              <a:spcBef>
                <a:spcPts val="600"/>
              </a:spcBef>
              <a:spcAft>
                <a:spcPts val="400"/>
              </a:spcAft>
              <a:buClr>
                <a:schemeClr val="tx2"/>
              </a:buClr>
              <a:buNone/>
            </a:pPr>
            <a:endParaRPr lang="en-GB" altLang="en-US" sz="2200" dirty="0"/>
          </a:p>
          <a:p>
            <a:pPr marL="0" indent="0" eaLnBrk="1" hangingPunct="1">
              <a:spcBef>
                <a:spcPts val="600"/>
              </a:spcBef>
              <a:spcAft>
                <a:spcPts val="400"/>
              </a:spcAft>
              <a:buClr>
                <a:schemeClr val="tx2"/>
              </a:buClr>
              <a:buNone/>
            </a:pPr>
            <a:endParaRPr lang="en-GB" altLang="en-US" sz="2200" dirty="0"/>
          </a:p>
          <a:p>
            <a:pPr marL="0" indent="0" eaLnBrk="1" hangingPunct="1">
              <a:spcBef>
                <a:spcPts val="600"/>
              </a:spcBef>
              <a:spcAft>
                <a:spcPts val="400"/>
              </a:spcAft>
              <a:buClr>
                <a:schemeClr val="tx2"/>
              </a:buClr>
              <a:buNone/>
            </a:pPr>
            <a:r>
              <a:rPr lang="en-GB" altLang="en-US" sz="2200" dirty="0"/>
              <a:t>These might be on the agenda this term for info (or maybe for designated governor visits):</a:t>
            </a:r>
          </a:p>
          <a:p>
            <a:pPr eaLnBrk="1" hangingPunct="1">
              <a:spcBef>
                <a:spcPts val="600"/>
              </a:spcBef>
              <a:spcAft>
                <a:spcPts val="400"/>
              </a:spcAft>
              <a:buClr>
                <a:schemeClr val="tx2"/>
              </a:buClr>
            </a:pPr>
            <a:r>
              <a:rPr lang="en-GB" altLang="en-US" sz="2200" dirty="0"/>
              <a:t>Sports Premium Report for 2023-24 (updated end of summer 24 – on website by 31</a:t>
            </a:r>
            <a:r>
              <a:rPr lang="en-GB" altLang="en-US" sz="2200" baseline="30000" dirty="0"/>
              <a:t>st</a:t>
            </a:r>
            <a:r>
              <a:rPr lang="en-GB" altLang="en-US" sz="2200" dirty="0"/>
              <a:t> July)</a:t>
            </a:r>
          </a:p>
          <a:p>
            <a:pPr eaLnBrk="1" hangingPunct="1">
              <a:spcBef>
                <a:spcPts val="600"/>
              </a:spcBef>
              <a:spcAft>
                <a:spcPts val="400"/>
              </a:spcAft>
              <a:buClr>
                <a:schemeClr val="tx2"/>
              </a:buClr>
            </a:pPr>
            <a:r>
              <a:rPr lang="en-GB" altLang="en-US" sz="2200" dirty="0"/>
              <a:t>Pupil Premium Strategy statement (reviewed autumn term – on website by 31</a:t>
            </a:r>
            <a:r>
              <a:rPr lang="en-GB" altLang="en-US" sz="2200" baseline="30000" dirty="0"/>
              <a:t>st</a:t>
            </a:r>
            <a:r>
              <a:rPr lang="en-GB" altLang="en-US" sz="2200" dirty="0"/>
              <a:t> December)</a:t>
            </a:r>
          </a:p>
          <a:p>
            <a:pPr eaLnBrk="1" hangingPunct="1">
              <a:spcBef>
                <a:spcPts val="600"/>
              </a:spcBef>
              <a:spcAft>
                <a:spcPts val="400"/>
              </a:spcAft>
              <a:buClr>
                <a:schemeClr val="tx2"/>
              </a:buClr>
            </a:pPr>
            <a:r>
              <a:rPr lang="en-GB" altLang="en-US" sz="2200" dirty="0"/>
              <a:t>SEN Information Report – to be reviewed at least annually</a:t>
            </a:r>
          </a:p>
          <a:p>
            <a:pPr marL="0" indent="0" eaLnBrk="1" hangingPunct="1">
              <a:spcBef>
                <a:spcPts val="600"/>
              </a:spcBef>
              <a:spcAft>
                <a:spcPts val="400"/>
              </a:spcAft>
              <a:buClr>
                <a:schemeClr val="tx2"/>
              </a:buClr>
              <a:buNone/>
            </a:pPr>
            <a:endParaRPr lang="en-GB" altLang="en-US" sz="2200" dirty="0"/>
          </a:p>
          <a:p>
            <a:pPr marL="0" indent="0" eaLnBrk="1" hangingPunct="1">
              <a:spcBef>
                <a:spcPts val="600"/>
              </a:spcBef>
              <a:spcAft>
                <a:spcPts val="400"/>
              </a:spcAft>
              <a:buClr>
                <a:schemeClr val="tx2"/>
              </a:buClr>
              <a:buNone/>
            </a:pPr>
            <a:endParaRPr lang="en-GB" altLang="en-US" sz="2200" dirty="0"/>
          </a:p>
          <a:p>
            <a:pPr marL="0" indent="0" eaLnBrk="1" hangingPunct="1">
              <a:spcBef>
                <a:spcPts val="600"/>
              </a:spcBef>
              <a:spcAft>
                <a:spcPts val="400"/>
              </a:spcAft>
              <a:buClr>
                <a:schemeClr val="tx2"/>
              </a:buClr>
              <a:buNone/>
            </a:pPr>
            <a:endParaRPr lang="en-GB" altLang="en-US" sz="2200" dirty="0"/>
          </a:p>
          <a:p>
            <a:pPr marL="0" indent="0" eaLnBrk="1" hangingPunct="1">
              <a:spcBef>
                <a:spcPts val="600"/>
              </a:spcBef>
              <a:spcAft>
                <a:spcPts val="400"/>
              </a:spcAft>
              <a:buClr>
                <a:schemeClr val="tx2"/>
              </a:buClr>
              <a:buNone/>
            </a:pPr>
            <a:endParaRPr lang="en-GB" altLang="en-US" sz="2200" dirty="0"/>
          </a:p>
          <a:p>
            <a:pPr eaLnBrk="1" hangingPunct="1">
              <a:spcBef>
                <a:spcPts val="600"/>
              </a:spcBef>
              <a:spcAft>
                <a:spcPts val="400"/>
              </a:spcAft>
              <a:buClr>
                <a:schemeClr val="tx2"/>
              </a:buClr>
            </a:pPr>
            <a:endParaRPr lang="en-GB" altLang="en-US" sz="2200" dirty="0"/>
          </a:p>
          <a:p>
            <a:pPr eaLnBrk="1" hangingPunct="1">
              <a:spcBef>
                <a:spcPts val="600"/>
              </a:spcBef>
              <a:spcAft>
                <a:spcPts val="400"/>
              </a:spcAft>
              <a:buClr>
                <a:schemeClr val="tx2"/>
              </a:buClr>
            </a:pPr>
            <a:endParaRPr lang="en-GB" altLang="en-US" sz="2200" dirty="0"/>
          </a:p>
        </p:txBody>
      </p:sp>
    </p:spTree>
    <p:extLst>
      <p:ext uri="{BB962C8B-B14F-4D97-AF65-F5344CB8AC3E}">
        <p14:creationId xmlns:p14="http://schemas.microsoft.com/office/powerpoint/2010/main" val="349852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656AB-1FC5-378C-A94C-CC7487BF0B94}"/>
              </a:ext>
            </a:extLst>
          </p:cNvPr>
          <p:cNvSpPr txBox="1">
            <a:spLocks/>
          </p:cNvSpPr>
          <p:nvPr/>
        </p:nvSpPr>
        <p:spPr>
          <a:xfrm>
            <a:off x="611560" y="332656"/>
            <a:ext cx="9415309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altLang="en-US" sz="2800" b="1" dirty="0"/>
              <a:t>Governance training schedule for autumn term 2024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80D26B3-F2F5-B14E-345B-E2CE04508F97}"/>
              </a:ext>
            </a:extLst>
          </p:cNvPr>
          <p:cNvSpPr txBox="1"/>
          <p:nvPr/>
        </p:nvSpPr>
        <p:spPr>
          <a:xfrm>
            <a:off x="8330528" y="1835279"/>
            <a:ext cx="3713990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/>
              <a:t>Available on Leadership Update here:</a:t>
            </a:r>
          </a:p>
          <a:p>
            <a:endParaRPr lang="en-GB" sz="2200" dirty="0"/>
          </a:p>
          <a:p>
            <a:r>
              <a:rPr lang="en-GB" sz="2200" dirty="0">
                <a:hlinkClick r:id="rId2"/>
              </a:rPr>
              <a:t>https://www.leadershipupdate-rbwm.co.uk/core-training-programme-for-governors-and-clerks/</a:t>
            </a:r>
            <a:endParaRPr lang="en-GB" sz="2200" dirty="0"/>
          </a:p>
          <a:p>
            <a:endParaRPr lang="en-GB" sz="2200" dirty="0"/>
          </a:p>
          <a:p>
            <a:r>
              <a:rPr lang="en-GB" sz="2200" i="1" dirty="0"/>
              <a:t>The Autumn 2024 and the previous year’s (2023-24) training schedules can be downloaded from the top of the page for reference.</a:t>
            </a:r>
          </a:p>
          <a:p>
            <a:endParaRPr lang="en-GB" dirty="0"/>
          </a:p>
        </p:txBody>
      </p:sp>
      <p:pic>
        <p:nvPicPr>
          <p:cNvPr id="4" name="Picture 3" descr="A white sheet with black text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C84916C4-1E59-7DE0-41C4-EB75035FF5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578" y="1212980"/>
            <a:ext cx="7361600" cy="54510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7623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780D26B3-F2F5-B14E-345B-E2CE04508F97}"/>
              </a:ext>
            </a:extLst>
          </p:cNvPr>
          <p:cNvSpPr txBox="1"/>
          <p:nvPr/>
        </p:nvSpPr>
        <p:spPr>
          <a:xfrm>
            <a:off x="653953" y="1183147"/>
            <a:ext cx="11710918" cy="59862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/>
              <a:t>18</a:t>
            </a:r>
            <a:r>
              <a:rPr lang="en-GB" sz="2200" baseline="30000" dirty="0"/>
              <a:t>th</a:t>
            </a:r>
            <a:r>
              <a:rPr lang="en-GB" sz="2200" dirty="0"/>
              <a:t> September – The Role of the Safeguarding Governor</a:t>
            </a:r>
            <a:endParaRPr lang="en-GB" sz="2200" i="1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/>
              <a:t>25</a:t>
            </a:r>
            <a:r>
              <a:rPr lang="en-GB" sz="2200" baseline="30000" dirty="0"/>
              <a:t>th</a:t>
            </a:r>
            <a:r>
              <a:rPr lang="en-GB" sz="2200" dirty="0"/>
              <a:t> September -  Health &amp; Safety Governance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/>
              <a:t>2</a:t>
            </a:r>
            <a:r>
              <a:rPr lang="en-GB" sz="2200" baseline="30000" dirty="0"/>
              <a:t>nd</a:t>
            </a:r>
            <a:r>
              <a:rPr lang="en-GB" sz="2200" dirty="0"/>
              <a:t> October – NEW: Governor briefing &amp; training on emotionally related school avoidance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i="1" dirty="0"/>
              <a:t>Education Leadership Forum (chairs of schools in RBWM are invited) – 18</a:t>
            </a:r>
            <a:r>
              <a:rPr lang="en-GB" sz="2200" i="1" baseline="30000" dirty="0"/>
              <a:t>th</a:t>
            </a:r>
            <a:r>
              <a:rPr lang="en-GB" sz="2200" i="1" dirty="0"/>
              <a:t> October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/>
              <a:t>9</a:t>
            </a:r>
            <a:r>
              <a:rPr lang="en-GB" sz="2200" baseline="30000" dirty="0"/>
              <a:t>th</a:t>
            </a:r>
            <a:r>
              <a:rPr lang="en-GB" sz="2200" dirty="0"/>
              <a:t>, 16</a:t>
            </a:r>
            <a:r>
              <a:rPr lang="en-GB" sz="2200" baseline="30000" dirty="0"/>
              <a:t>th</a:t>
            </a:r>
            <a:r>
              <a:rPr lang="en-GB" sz="2200" dirty="0"/>
              <a:t> and 23</a:t>
            </a:r>
            <a:r>
              <a:rPr lang="en-GB" sz="2200" baseline="30000" dirty="0"/>
              <a:t>rd</a:t>
            </a:r>
            <a:r>
              <a:rPr lang="en-GB" sz="2200" dirty="0"/>
              <a:t> October – Governor induction parts 1 - 3</a:t>
            </a: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en-GB" sz="2200" dirty="0"/>
              <a:t>After half term: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/>
              <a:t>6</a:t>
            </a:r>
            <a:r>
              <a:rPr lang="en-GB" sz="2200" baseline="30000" dirty="0"/>
              <a:t>th</a:t>
            </a:r>
            <a:r>
              <a:rPr lang="en-GB" sz="2200" dirty="0"/>
              <a:t> November – Governor induction part 4 / safeguarding refresher for governors (certificated)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/>
              <a:t>13</a:t>
            </a:r>
            <a:r>
              <a:rPr lang="en-GB" sz="2200" baseline="30000" dirty="0"/>
              <a:t>th</a:t>
            </a:r>
            <a:r>
              <a:rPr lang="en-GB" sz="2200" dirty="0"/>
              <a:t> November – School finance governance, monitoring &amp; self-evaluation (including SFVS)</a:t>
            </a:r>
            <a:endParaRPr lang="en-GB" sz="2200" i="1" dirty="0">
              <a:highlight>
                <a:srgbClr val="FFFF00"/>
              </a:highlight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/>
              <a:t>20</a:t>
            </a:r>
            <a:r>
              <a:rPr lang="en-GB" sz="2200" baseline="30000" dirty="0"/>
              <a:t>th</a:t>
            </a:r>
            <a:r>
              <a:rPr lang="en-GB" sz="2200" dirty="0"/>
              <a:t> November – Governor visits to school</a:t>
            </a:r>
            <a:endParaRPr lang="en-GB" sz="2200" i="1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i="1" dirty="0"/>
              <a:t>27</a:t>
            </a:r>
            <a:r>
              <a:rPr lang="en-GB" sz="2200" i="1" baseline="30000" dirty="0"/>
              <a:t>th</a:t>
            </a:r>
            <a:r>
              <a:rPr lang="en-GB" sz="2200" i="1" dirty="0"/>
              <a:t> November (RBWM schools) – the role of school governors in championing the needs of children looked after (run by AfC Virtual School – we can book you onto this.)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/>
              <a:t>27</a:t>
            </a:r>
            <a:r>
              <a:rPr lang="en-GB" sz="2200" baseline="30000" dirty="0"/>
              <a:t>th</a:t>
            </a:r>
            <a:r>
              <a:rPr lang="en-GB" sz="2200" dirty="0"/>
              <a:t> November – Chairs’ and vice-chairs’ surgery and networking session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/>
              <a:t>4</a:t>
            </a:r>
            <a:r>
              <a:rPr lang="en-GB" sz="2200" baseline="30000" dirty="0"/>
              <a:t>th</a:t>
            </a:r>
            <a:r>
              <a:rPr lang="en-GB" sz="2200" dirty="0"/>
              <a:t> December – School complaints; investigations and panels</a:t>
            </a:r>
          </a:p>
          <a:p>
            <a:endParaRPr lang="en-GB" sz="22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7C02D5-B8EC-6B7E-8BBE-A4A44A5D6986}"/>
              </a:ext>
            </a:extLst>
          </p:cNvPr>
          <p:cNvSpPr txBox="1">
            <a:spLocks/>
          </p:cNvSpPr>
          <p:nvPr/>
        </p:nvSpPr>
        <p:spPr>
          <a:xfrm>
            <a:off x="611560" y="332656"/>
            <a:ext cx="9415309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altLang="en-US" sz="2800" b="1" dirty="0"/>
              <a:t>Governance training - autumn term 2024</a:t>
            </a:r>
          </a:p>
        </p:txBody>
      </p:sp>
    </p:spTree>
    <p:extLst>
      <p:ext uri="{BB962C8B-B14F-4D97-AF65-F5344CB8AC3E}">
        <p14:creationId xmlns:p14="http://schemas.microsoft.com/office/powerpoint/2010/main" val="2170212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656AB-1FC5-378C-A94C-CC7487BF0B94}"/>
              </a:ext>
            </a:extLst>
          </p:cNvPr>
          <p:cNvSpPr txBox="1">
            <a:spLocks/>
          </p:cNvSpPr>
          <p:nvPr/>
        </p:nvSpPr>
        <p:spPr>
          <a:xfrm>
            <a:off x="1792186" y="332656"/>
            <a:ext cx="6335713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altLang="en-US" sz="2800" b="1" dirty="0"/>
              <a:t>Discussion forum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DCAFA-26D5-9795-5D6D-D89CC0B0D8FC}"/>
              </a:ext>
            </a:extLst>
          </p:cNvPr>
          <p:cNvSpPr txBox="1">
            <a:spLocks/>
          </p:cNvSpPr>
          <p:nvPr/>
        </p:nvSpPr>
        <p:spPr bwMode="auto">
          <a:xfrm>
            <a:off x="1586912" y="1732112"/>
            <a:ext cx="9516516" cy="512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None/>
            </a:pPr>
            <a:r>
              <a:rPr lang="en-GB" altLang="en-US" sz="2400" dirty="0"/>
              <a:t>The following have been mentioned as possible areas for discussion… 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</a:pPr>
            <a:r>
              <a:rPr lang="en-GB" altLang="en-US" sz="2400" dirty="0"/>
              <a:t>A possible training session for new-</a:t>
            </a:r>
            <a:r>
              <a:rPr lang="en-GB" altLang="en-US" sz="2400" dirty="0" err="1"/>
              <a:t>ish</a:t>
            </a:r>
            <a:r>
              <a:rPr lang="en-GB" altLang="en-US" sz="2400" dirty="0"/>
              <a:t> governance professionals</a:t>
            </a:r>
            <a:br>
              <a:rPr lang="en-GB" altLang="en-US" sz="2400" dirty="0"/>
            </a:br>
            <a:r>
              <a:rPr lang="en-GB" altLang="en-US" sz="2400" dirty="0"/>
              <a:t>- and ideas for further CPD and networking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</a:pPr>
            <a:r>
              <a:rPr lang="en-GB" altLang="en-US" sz="2400" dirty="0"/>
              <a:t>Clerks partnering-up to observe other’s GB meetings (GB collaboration)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</a:pPr>
            <a:r>
              <a:rPr lang="en-GB" altLang="en-US" sz="2400" dirty="0"/>
              <a:t>Blue skies discussion on possible future AI tools to support clerking</a:t>
            </a:r>
          </a:p>
          <a:p>
            <a:pPr marL="0" indent="0" algn="ctr"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None/>
            </a:pPr>
            <a:r>
              <a:rPr lang="en-GB" altLang="en-US" sz="2400" dirty="0"/>
              <a:t>… or alternatively we can discuss anything that this forum would like us to…</a:t>
            </a:r>
            <a:br>
              <a:rPr lang="en-GB" altLang="en-US" sz="2400" dirty="0"/>
            </a:br>
            <a:br>
              <a:rPr lang="en-GB" altLang="en-US" sz="3600" dirty="0"/>
            </a:br>
            <a:r>
              <a:rPr lang="en-GB" altLang="en-US" sz="3600" dirty="0">
                <a:solidFill>
                  <a:srgbClr val="7030A0"/>
                </a:solidFill>
              </a:rPr>
              <a:t>WHAT CAN WE DO FOR YOU??</a:t>
            </a:r>
            <a:br>
              <a:rPr lang="en-GB" altLang="en-US" sz="3600" dirty="0"/>
            </a:br>
            <a:br>
              <a:rPr lang="en-GB" altLang="en-US" sz="4500" dirty="0"/>
            </a:b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11984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owerpoint_master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846</Words>
  <Application>Microsoft Office PowerPoint</Application>
  <PresentationFormat>Widescreen</PresentationFormat>
  <Paragraphs>88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Amasis MT Pro Black</vt:lpstr>
      <vt:lpstr>Arial</vt:lpstr>
      <vt:lpstr>Calibri</vt:lpstr>
      <vt:lpstr>Tahoma</vt:lpstr>
      <vt:lpstr>Powerpoint_master_template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2024-01-09T16:17:17Z</dcterms:created>
  <dcterms:modified xsi:type="dcterms:W3CDTF">2024-09-09T08:54:57Z</dcterms:modified>
</cp:coreProperties>
</file>