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86" r:id="rId21"/>
    <p:sldId id="281" r:id="rId22"/>
    <p:sldId id="282" r:id="rId23"/>
    <p:sldId id="283" r:id="rId24"/>
    <p:sldId id="284" r:id="rId25"/>
    <p:sldId id="287" r:id="rId26"/>
  </p:sldIdLst>
  <p:sldSz cx="9144000" cy="6858000" type="screen4x3"/>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13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341E81-4C5A-48BA-B502-C5D3A55F37BC}" type="datetimeFigureOut">
              <a:rPr lang="en-GB" smtClean="0"/>
              <a:t>06/05/2025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A3EC0E-13B5-4AB7-BCB8-EAB2E6A87912}" type="slidenum">
              <a:rPr lang="en-GB" smtClean="0"/>
              <a:t>‹#›</a:t>
            </a:fld>
            <a:endParaRPr lang="en-GB"/>
          </a:p>
        </p:txBody>
      </p:sp>
    </p:spTree>
    <p:extLst>
      <p:ext uri="{BB962C8B-B14F-4D97-AF65-F5344CB8AC3E}">
        <p14:creationId xmlns:p14="http://schemas.microsoft.com/office/powerpoint/2010/main" val="2453528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ayout 1">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1234440" y="1377950"/>
            <a:ext cx="6766560" cy="1481455"/>
          </a:xfrm>
          <a:prstGeom prst="rect">
            <a:avLst/>
          </a:prstGeom>
          <a:noFill/>
          <a:ln w="0" cmpd="sng">
            <a:noFill/>
            <a:prstDash val="solid"/>
          </a:ln>
        </p:spPr>
        <p:txBody>
          <a:bodyPr vert="horz" lIns="0" tIns="57150" rIns="0" bIns="0" anchor="t"/>
          <a:lstStyle/>
          <a:p>
            <a:pPr marL="0" marR="0" indent="0" algn="l">
              <a:lnSpc>
                <a:spcPts val="4500"/>
              </a:lnSpc>
              <a:spcAft>
                <a:spcPts val="0"/>
              </a:spcAft>
            </a:pPr>
            <a:r>
              <a:rPr lang="en-US" sz="4350" b="1" spc="-5">
                <a:solidFill>
                  <a:srgbClr val="FFFFFF"/>
                </a:solidFill>
                <a:latin typeface="Calibri" panose="02020603050405020304" pitchFamily="2"/>
              </a:rPr>
              <a:t>Appraisal of the Headteacher </a:t>
            </a:r>
          </a:p>
        </p:txBody>
      </p:sp>
      <p:sp>
        <p:nvSpPr>
          <p:cNvPr id="6" name="Text Placeholder 5"/>
          <p:cNvSpPr>
            <a:spLocks noGrp="1"/>
          </p:cNvSpPr>
          <p:nvPr>
            <p:ph type="body" idx="10"/>
          </p:nvPr>
        </p:nvSpPr>
        <p:spPr>
          <a:xfrm>
            <a:off x="1084580" y="2859405"/>
            <a:ext cx="4351655" cy="490855"/>
          </a:xfrm>
          <a:prstGeom prst="rect">
            <a:avLst/>
          </a:prstGeom>
          <a:noFill/>
          <a:ln w="0" cmpd="sng">
            <a:noFill/>
            <a:prstDash val="solid"/>
          </a:ln>
        </p:spPr>
        <p:txBody>
          <a:bodyPr vert="horz" lIns="0" tIns="4445" rIns="0" bIns="0" anchor="t"/>
          <a:lstStyle/>
          <a:p>
            <a:pPr marL="0" marR="0" indent="0" algn="l">
              <a:lnSpc>
                <a:spcPts val="4500"/>
              </a:lnSpc>
              <a:spcAft>
                <a:spcPts val="0"/>
              </a:spcAft>
            </a:pPr>
            <a:r>
              <a:rPr lang="en-US" sz="4350" spc="-35">
                <a:solidFill>
                  <a:srgbClr val="FFFFFF"/>
                </a:solidFill>
                <a:latin typeface="Calibri" panose="02020603050405020304" pitchFamily="2"/>
              </a:rPr>
              <a:t>Governors’ Briefing </a:t>
            </a:r>
          </a:p>
        </p:txBody>
      </p:sp>
      <p:sp>
        <p:nvSpPr>
          <p:cNvPr id="7" name="Text Placeholder 6"/>
          <p:cNvSpPr>
            <a:spLocks noGrp="1"/>
          </p:cNvSpPr>
          <p:nvPr>
            <p:ph type="body" idx="10"/>
          </p:nvPr>
        </p:nvSpPr>
        <p:spPr>
          <a:xfrm>
            <a:off x="1084580" y="3350260"/>
            <a:ext cx="2053590" cy="1310640"/>
          </a:xfrm>
          <a:prstGeom prst="rect">
            <a:avLst/>
          </a:prstGeom>
          <a:noFill/>
          <a:ln w="0" cmpd="sng">
            <a:noFill/>
            <a:prstDash val="solid"/>
          </a:ln>
        </p:spPr>
        <p:txBody>
          <a:bodyPr vert="horz" lIns="0" tIns="745490" rIns="0" bIns="0" anchor="t"/>
          <a:lstStyle/>
          <a:p>
            <a:pPr marL="0" marR="0" indent="320040" algn="l">
              <a:lnSpc>
                <a:spcPts val="4400"/>
              </a:lnSpc>
              <a:spcAft>
                <a:spcPts val="0"/>
              </a:spcAft>
              <a:buFont typeface="Symbol"/>
              <a:buChar char="·"/>
            </a:pPr>
            <a:r>
              <a:rPr lang="en-US" sz="3600" spc="-110">
                <a:solidFill>
                  <a:srgbClr val="FFFFFF"/>
                </a:solidFill>
                <a:latin typeface="Calibri" panose="02020603050405020304" pitchFamily="2"/>
              </a:rPr>
              <a:t>Welcome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layout 11">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56285" y="0"/>
            <a:ext cx="7848600" cy="6858000"/>
          </a:xfrm>
          <a:prstGeom prst="rect">
            <a:avLst/>
          </a:prstGeom>
          <a:noFill/>
          <a:ln w="0" cmpd="sng">
            <a:noFill/>
            <a:prstDash val="solid"/>
          </a:ln>
        </p:spPr>
        <p:txBody>
          <a:bodyPr vert="horz" lIns="0" tIns="830580" rIns="0" bIns="0" anchor="t"/>
          <a:lstStyle/>
          <a:p>
            <a:pPr marL="1828800" marR="0" indent="0" algn="l">
              <a:lnSpc>
                <a:spcPts val="2800"/>
              </a:lnSpc>
              <a:spcAft>
                <a:spcPts val="0"/>
              </a:spcAft>
            </a:pPr>
            <a:r>
              <a:rPr lang="en-US" sz="2800" spc="-5">
                <a:solidFill>
                  <a:srgbClr val="000000"/>
                </a:solidFill>
                <a:latin typeface="Calibri" panose="02020603050405020304" pitchFamily="2"/>
              </a:rPr>
              <a:t>The Headteacher’s Appraisal Committee </a:t>
            </a:r>
          </a:p>
          <a:p>
            <a:pPr marL="228600" marR="548640" indent="0" algn="l">
              <a:lnSpc>
                <a:spcPts val="3200"/>
              </a:lnSpc>
              <a:spcBef>
                <a:spcPts val="4585"/>
              </a:spcBef>
              <a:spcAft>
                <a:spcPts val="0"/>
              </a:spcAft>
            </a:pPr>
            <a:r>
              <a:rPr lang="en-US" sz="2700" spc="-15">
                <a:solidFill>
                  <a:srgbClr val="000000"/>
                </a:solidFill>
                <a:latin typeface="Calibri" panose="02020603050405020304" pitchFamily="2"/>
              </a:rPr>
              <a:t>The governing board decides who is on the Headteacher’s Appraisal Committee, and should appoint governors with appropriate skills, and who have undertaken Performance Appraisal training. </a:t>
            </a:r>
          </a:p>
          <a:p>
            <a:pPr marL="228600" marR="0" indent="0" algn="l">
              <a:lnSpc>
                <a:spcPts val="2800"/>
              </a:lnSpc>
              <a:spcBef>
                <a:spcPts val="2870"/>
              </a:spcBef>
              <a:spcAft>
                <a:spcPts val="0"/>
              </a:spcAft>
            </a:pPr>
            <a:r>
              <a:rPr lang="en-US" sz="2650" b="1" spc="5">
                <a:solidFill>
                  <a:srgbClr val="000000"/>
                </a:solidFill>
                <a:latin typeface="Calibri" panose="02020603050405020304" pitchFamily="2"/>
              </a:rPr>
              <a:t>2 or 3 governors is a workable number. </a:t>
            </a:r>
          </a:p>
          <a:p>
            <a:pPr marL="228600" marR="777240" indent="0" algn="l">
              <a:lnSpc>
                <a:spcPts val="3200"/>
              </a:lnSpc>
              <a:spcBef>
                <a:spcPts val="2395"/>
              </a:spcBef>
              <a:spcAft>
                <a:spcPts val="6075"/>
              </a:spcAft>
            </a:pPr>
            <a:r>
              <a:rPr lang="en-US" sz="2700" spc="0">
                <a:solidFill>
                  <a:srgbClr val="000000"/>
                </a:solidFill>
                <a:latin typeface="Calibri" panose="02020603050405020304" pitchFamily="2"/>
              </a:rPr>
              <a:t>(The 2006 Regulations limited the number on the Headteacher’s Appraisal Committee to 2 or 3 governors, although the 2012 Regulations do not include this restriction.)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layout 12">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60730" y="0"/>
            <a:ext cx="7848600" cy="6858000"/>
          </a:xfrm>
          <a:prstGeom prst="rect">
            <a:avLst/>
          </a:prstGeom>
          <a:noFill/>
          <a:ln w="0" cmpd="sng">
            <a:noFill/>
            <a:prstDash val="solid"/>
          </a:ln>
        </p:spPr>
        <p:txBody>
          <a:bodyPr vert="horz" lIns="0" tIns="830580" rIns="0" bIns="0" anchor="t">
            <a:normAutofit fontScale="95000"/>
          </a:bodyPr>
          <a:lstStyle/>
          <a:p>
            <a:pPr marL="2331720" marR="0" indent="0" algn="l">
              <a:lnSpc>
                <a:spcPts val="2800"/>
              </a:lnSpc>
              <a:spcAft>
                <a:spcPts val="0"/>
              </a:spcAft>
            </a:pPr>
            <a:r>
              <a:rPr lang="en-US" sz="2800" spc="40">
                <a:solidFill>
                  <a:srgbClr val="000000"/>
                </a:solidFill>
                <a:latin typeface="Calibri" panose="02020603050405020304" pitchFamily="2"/>
              </a:rPr>
              <a:t>Does the Headteacher have a say? </a:t>
            </a:r>
          </a:p>
          <a:p>
            <a:pPr marL="228600" marR="457200" indent="0" algn="l">
              <a:lnSpc>
                <a:spcPts val="3200"/>
              </a:lnSpc>
              <a:spcBef>
                <a:spcPts val="5855"/>
              </a:spcBef>
              <a:spcAft>
                <a:spcPts val="0"/>
              </a:spcAft>
            </a:pPr>
            <a:r>
              <a:rPr lang="en-US" sz="2700" spc="0">
                <a:solidFill>
                  <a:srgbClr val="000000"/>
                </a:solidFill>
                <a:latin typeface="Calibri" panose="02020603050405020304" pitchFamily="2"/>
              </a:rPr>
              <a:t>This will be determined by the school’s appraisal policy, but it is good practice for headteachers to be able to object in writing to the governing board in regards to the appointment of any particular governor. </a:t>
            </a:r>
          </a:p>
          <a:p>
            <a:pPr marL="228600" marR="228600" indent="0" algn="l">
              <a:lnSpc>
                <a:spcPts val="3200"/>
              </a:lnSpc>
              <a:spcBef>
                <a:spcPts val="4535"/>
              </a:spcBef>
              <a:spcAft>
                <a:spcPts val="11545"/>
              </a:spcAft>
            </a:pPr>
            <a:r>
              <a:rPr lang="en-US" sz="2700" spc="0">
                <a:solidFill>
                  <a:srgbClr val="000000"/>
                </a:solidFill>
                <a:latin typeface="Calibri" panose="02020603050405020304" pitchFamily="2"/>
              </a:rPr>
              <a:t>Any objection should be on the grounds only that the governor is unsuitable for professional reasons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13">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36600" y="0"/>
            <a:ext cx="7848600" cy="6858000"/>
          </a:xfrm>
          <a:prstGeom prst="rect">
            <a:avLst/>
          </a:prstGeom>
          <a:noFill/>
          <a:ln w="0" cmpd="sng">
            <a:noFill/>
            <a:prstDash val="solid"/>
          </a:ln>
        </p:spPr>
        <p:txBody>
          <a:bodyPr vert="horz" lIns="0" tIns="830580" rIns="0" bIns="0" anchor="t">
            <a:normAutofit fontScale="95000"/>
          </a:bodyPr>
          <a:lstStyle/>
          <a:p>
            <a:pPr marL="2377440" marR="0" indent="0" algn="l">
              <a:lnSpc>
                <a:spcPts val="2800"/>
              </a:lnSpc>
              <a:spcAft>
                <a:spcPts val="0"/>
              </a:spcAft>
            </a:pPr>
            <a:r>
              <a:rPr lang="en-US" sz="2800" spc="40">
                <a:solidFill>
                  <a:srgbClr val="000000"/>
                </a:solidFill>
                <a:latin typeface="Calibri" panose="02020603050405020304" pitchFamily="2"/>
              </a:rPr>
              <a:t>Does the Headteacher have a say? </a:t>
            </a:r>
          </a:p>
          <a:p>
            <a:pPr marL="182880" marR="320040" indent="0" algn="l">
              <a:lnSpc>
                <a:spcPts val="3200"/>
              </a:lnSpc>
              <a:spcBef>
                <a:spcPts val="3165"/>
              </a:spcBef>
              <a:spcAft>
                <a:spcPts val="0"/>
              </a:spcAft>
            </a:pPr>
            <a:r>
              <a:rPr lang="en-US" sz="2700" spc="0">
                <a:solidFill>
                  <a:srgbClr val="000000"/>
                </a:solidFill>
                <a:latin typeface="Calibri" panose="02020603050405020304" pitchFamily="2"/>
              </a:rPr>
              <a:t>The governing board should satisfy itself that the reasons submitted by the headteacher, if seeking the removal of an appointed governor are </a:t>
            </a:r>
          </a:p>
          <a:p>
            <a:pPr marL="182880" marR="0" indent="457200" algn="l">
              <a:lnSpc>
                <a:spcPts val="2900"/>
              </a:lnSpc>
              <a:spcBef>
                <a:spcPts val="2125"/>
              </a:spcBef>
              <a:spcAft>
                <a:spcPts val="0"/>
              </a:spcAft>
              <a:buFont typeface="Symbol"/>
              <a:buChar char="·"/>
            </a:pPr>
            <a:r>
              <a:rPr lang="en-US" sz="2700" spc="-10">
                <a:solidFill>
                  <a:srgbClr val="000000"/>
                </a:solidFill>
                <a:latin typeface="Calibri" panose="02020603050405020304" pitchFamily="2"/>
              </a:rPr>
              <a:t>professional reasons only and </a:t>
            </a:r>
          </a:p>
          <a:p>
            <a:pPr marL="182880" marR="0" indent="457200" algn="l">
              <a:lnSpc>
                <a:spcPts val="2900"/>
              </a:lnSpc>
              <a:spcBef>
                <a:spcPts val="2140"/>
              </a:spcBef>
              <a:spcAft>
                <a:spcPts val="0"/>
              </a:spcAft>
              <a:buFont typeface="Symbol"/>
              <a:buChar char="·"/>
            </a:pPr>
            <a:r>
              <a:rPr lang="en-US" sz="2700" spc="-5">
                <a:solidFill>
                  <a:srgbClr val="000000"/>
                </a:solidFill>
                <a:latin typeface="Calibri" panose="02020603050405020304" pitchFamily="2"/>
              </a:rPr>
              <a:t>the reasons themselves are significant. </a:t>
            </a:r>
          </a:p>
          <a:p>
            <a:pPr marL="182880" marR="182880" indent="0" algn="l">
              <a:lnSpc>
                <a:spcPts val="3200"/>
              </a:lnSpc>
              <a:spcBef>
                <a:spcPts val="1800"/>
              </a:spcBef>
              <a:spcAft>
                <a:spcPts val="6890"/>
              </a:spcAft>
            </a:pPr>
            <a:r>
              <a:rPr lang="en-US" sz="2700" spc="0">
                <a:solidFill>
                  <a:srgbClr val="000000"/>
                </a:solidFill>
                <a:latin typeface="Calibri" panose="02020603050405020304" pitchFamily="2"/>
              </a:rPr>
              <a:t>The board will then appoint another governor if it accepts the objections, or it may reject the request. In the case of a rejection the governing board must state the grounds for the rejection, in writing.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layout 14">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624840" y="0"/>
            <a:ext cx="7848600" cy="6858000"/>
          </a:xfrm>
          <a:prstGeom prst="rect">
            <a:avLst/>
          </a:prstGeom>
          <a:noFill/>
          <a:ln w="0" cmpd="sng">
            <a:noFill/>
            <a:prstDash val="solid"/>
          </a:ln>
        </p:spPr>
        <p:txBody>
          <a:bodyPr vert="horz" lIns="0" tIns="830580" rIns="0" bIns="0" anchor="t"/>
          <a:lstStyle/>
          <a:p>
            <a:pPr marL="0" marR="91440" indent="0" algn="r">
              <a:lnSpc>
                <a:spcPts val="2800"/>
              </a:lnSpc>
              <a:spcAft>
                <a:spcPts val="0"/>
              </a:spcAft>
            </a:pPr>
            <a:r>
              <a:rPr lang="en-US" sz="2800" spc="-10">
                <a:solidFill>
                  <a:srgbClr val="000000"/>
                </a:solidFill>
                <a:latin typeface="Calibri" panose="02020603050405020304" pitchFamily="2"/>
              </a:rPr>
              <a:t>Who sets the Headteacher’s targets? </a:t>
            </a:r>
          </a:p>
          <a:p>
            <a:pPr marL="91440" marR="91440" indent="0" algn="l">
              <a:lnSpc>
                <a:spcPts val="3100"/>
              </a:lnSpc>
              <a:spcBef>
                <a:spcPts val="2925"/>
              </a:spcBef>
              <a:spcAft>
                <a:spcPts val="0"/>
              </a:spcAft>
            </a:pPr>
            <a:r>
              <a:rPr lang="en-US" sz="2600" spc="0">
                <a:solidFill>
                  <a:srgbClr val="000000"/>
                </a:solidFill>
                <a:latin typeface="Calibri" panose="02020603050405020304" pitchFamily="2"/>
              </a:rPr>
              <a:t>The targets are set by the appointed governors, after consulting with the headteacher and external adviser, on an annual basis as part of the appraisal process. </a:t>
            </a:r>
          </a:p>
          <a:p>
            <a:pPr marL="91440" marR="457200" indent="0" algn="l">
              <a:lnSpc>
                <a:spcPts val="3100"/>
              </a:lnSpc>
              <a:spcBef>
                <a:spcPts val="1800"/>
              </a:spcBef>
              <a:spcAft>
                <a:spcPts val="0"/>
              </a:spcAft>
            </a:pPr>
            <a:r>
              <a:rPr lang="en-US" sz="2600" spc="-20">
                <a:solidFill>
                  <a:srgbClr val="000000"/>
                </a:solidFill>
                <a:latin typeface="Calibri" panose="02020603050405020304" pitchFamily="2"/>
              </a:rPr>
              <a:t>Targets must be meaningful and achievable and should reflect the development priorities of the school. </a:t>
            </a:r>
          </a:p>
          <a:p>
            <a:pPr marL="91440" marR="91440" indent="0" algn="l">
              <a:lnSpc>
                <a:spcPts val="3100"/>
              </a:lnSpc>
              <a:spcBef>
                <a:spcPts val="1795"/>
              </a:spcBef>
              <a:spcAft>
                <a:spcPts val="6895"/>
              </a:spcAft>
            </a:pPr>
            <a:r>
              <a:rPr lang="en-US" sz="2600" spc="0">
                <a:solidFill>
                  <a:srgbClr val="000000"/>
                </a:solidFill>
                <a:latin typeface="Calibri" panose="02020603050405020304" pitchFamily="2"/>
              </a:rPr>
              <a:t>The external adviser will assist in establishing targets and objectives in discussion with the appointed governors and headteacher. Every effort should be made to achieve agreement on the requirements to be placed on the headteacher.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layout 15">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814070" y="0"/>
            <a:ext cx="7848600" cy="6858000"/>
          </a:xfrm>
          <a:prstGeom prst="rect">
            <a:avLst/>
          </a:prstGeom>
          <a:noFill/>
          <a:ln w="0" cmpd="sng">
            <a:noFill/>
            <a:prstDash val="solid"/>
          </a:ln>
        </p:spPr>
        <p:txBody>
          <a:bodyPr vert="horz" lIns="0" tIns="830580" rIns="0" bIns="0" anchor="t"/>
          <a:lstStyle/>
          <a:p>
            <a:pPr marL="2286000" marR="0" indent="0" algn="l">
              <a:lnSpc>
                <a:spcPts val="3100"/>
              </a:lnSpc>
              <a:spcAft>
                <a:spcPts val="0"/>
              </a:spcAft>
            </a:pPr>
            <a:r>
              <a:rPr lang="en-US" sz="2800" spc="-5">
                <a:solidFill>
                  <a:srgbClr val="000000"/>
                </a:solidFill>
                <a:latin typeface="Calibri" panose="02020603050405020304" pitchFamily="2"/>
              </a:rPr>
              <a:t>The role of the external adviser </a:t>
            </a:r>
          </a:p>
          <a:p>
            <a:pPr marL="137160" marR="91440" indent="0" algn="just">
              <a:lnSpc>
                <a:spcPts val="3200"/>
              </a:lnSpc>
              <a:spcBef>
                <a:spcPts val="3355"/>
              </a:spcBef>
              <a:spcAft>
                <a:spcPts val="0"/>
              </a:spcAft>
            </a:pPr>
            <a:r>
              <a:rPr lang="en-US" sz="2700" spc="-15">
                <a:solidFill>
                  <a:srgbClr val="000000"/>
                </a:solidFill>
                <a:latin typeface="Calibri" panose="02020603050405020304" pitchFamily="2"/>
              </a:rPr>
              <a:t>To assist the appointed governors in setting meaningful targets, and in reviewing outcomes. </a:t>
            </a:r>
          </a:p>
          <a:p>
            <a:pPr marL="594360" marR="137160" indent="457200" algn="l">
              <a:lnSpc>
                <a:spcPts val="3200"/>
              </a:lnSpc>
              <a:spcBef>
                <a:spcPts val="1800"/>
              </a:spcBef>
              <a:spcAft>
                <a:spcPts val="0"/>
              </a:spcAft>
              <a:buFont typeface="Symbol"/>
              <a:buChar char="·"/>
            </a:pPr>
            <a:r>
              <a:rPr lang="en-US" sz="2700" spc="-15">
                <a:solidFill>
                  <a:srgbClr val="000000"/>
                </a:solidFill>
                <a:latin typeface="Calibri" panose="02020603050405020304" pitchFamily="2"/>
              </a:rPr>
              <a:t>Both the appointed governors and the headteacher can choose to meet separately with the external adviser to discuss the headteacher’s performance review, and possible future targets, before the review meeting. </a:t>
            </a:r>
          </a:p>
          <a:p>
            <a:pPr marL="548640" marR="228600" indent="411480" algn="l">
              <a:lnSpc>
                <a:spcPts val="3200"/>
              </a:lnSpc>
              <a:spcBef>
                <a:spcPts val="1800"/>
              </a:spcBef>
              <a:spcAft>
                <a:spcPts val="5015"/>
              </a:spcAft>
              <a:buFont typeface="Symbol"/>
              <a:buChar char="·"/>
            </a:pPr>
            <a:r>
              <a:rPr lang="en-US" sz="2700" spc="-15">
                <a:solidFill>
                  <a:srgbClr val="000000"/>
                </a:solidFill>
                <a:latin typeface="Calibri" panose="02020603050405020304" pitchFamily="2"/>
              </a:rPr>
              <a:t>The adviser should attend the review meeting and be available to offer advice and support to governors whilst they prepare the appraisal report.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layout 16">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679450" y="0"/>
            <a:ext cx="8089900" cy="6858000"/>
          </a:xfrm>
          <a:prstGeom prst="rect">
            <a:avLst/>
          </a:prstGeom>
          <a:noFill/>
          <a:ln w="0" cmpd="sng">
            <a:noFill/>
            <a:prstDash val="solid"/>
          </a:ln>
        </p:spPr>
        <p:txBody>
          <a:bodyPr vert="horz" lIns="0" tIns="830580" rIns="0" bIns="0" anchor="t">
            <a:normAutofit fontScale="95000"/>
          </a:bodyPr>
          <a:lstStyle/>
          <a:p>
            <a:pPr marL="2423160" marR="0" indent="0" algn="l">
              <a:lnSpc>
                <a:spcPts val="3100"/>
              </a:lnSpc>
              <a:spcAft>
                <a:spcPts val="0"/>
              </a:spcAft>
            </a:pPr>
            <a:r>
              <a:rPr lang="en-US" sz="2800" spc="-5">
                <a:solidFill>
                  <a:srgbClr val="000000"/>
                </a:solidFill>
                <a:latin typeface="Calibri" panose="02020603050405020304" pitchFamily="2"/>
              </a:rPr>
              <a:t>The role of the external adviser </a:t>
            </a:r>
          </a:p>
          <a:p>
            <a:pPr marL="914400" marR="960120" indent="457200" algn="l">
              <a:lnSpc>
                <a:spcPts val="3200"/>
              </a:lnSpc>
              <a:spcBef>
                <a:spcPts val="6185"/>
              </a:spcBef>
              <a:spcAft>
                <a:spcPts val="0"/>
              </a:spcAft>
              <a:buFont typeface="Symbol"/>
              <a:buChar char="·"/>
            </a:pPr>
            <a:r>
              <a:rPr lang="en-US" sz="2700" spc="0">
                <a:solidFill>
                  <a:srgbClr val="000000"/>
                </a:solidFill>
                <a:latin typeface="Calibri" panose="02020603050405020304" pitchFamily="2"/>
              </a:rPr>
              <a:t>The appointed governors should pay heed to the advice given by the external advisor. </a:t>
            </a:r>
          </a:p>
          <a:p>
            <a:pPr marL="914400" marR="822960" indent="457200" algn="just">
              <a:lnSpc>
                <a:spcPts val="3200"/>
              </a:lnSpc>
              <a:spcBef>
                <a:spcPts val="2020"/>
              </a:spcBef>
              <a:spcAft>
                <a:spcPts val="0"/>
              </a:spcAft>
              <a:buFont typeface="Symbol"/>
              <a:buChar char="·"/>
            </a:pPr>
            <a:r>
              <a:rPr lang="en-US" sz="2700" spc="0">
                <a:solidFill>
                  <a:srgbClr val="000000"/>
                </a:solidFill>
                <a:latin typeface="Calibri" panose="02020603050405020304" pitchFamily="2"/>
              </a:rPr>
              <a:t>The adviser is not involved in determining any recommendation for pay progression; this is a matter for the appointed governors</a:t>
            </a:r>
            <a:r>
              <a:rPr lang="en-US" sz="2700" i="1" spc="0">
                <a:solidFill>
                  <a:srgbClr val="000000"/>
                </a:solidFill>
                <a:latin typeface="Calibri" panose="02020603050405020304" pitchFamily="2"/>
              </a:rPr>
              <a:t>* </a:t>
            </a:r>
          </a:p>
          <a:p>
            <a:pPr marL="0" marR="411480" indent="0" algn="l">
              <a:lnSpc>
                <a:spcPts val="2600"/>
              </a:lnSpc>
              <a:spcBef>
                <a:spcPts val="5370"/>
              </a:spcBef>
              <a:spcAft>
                <a:spcPts val="0"/>
              </a:spcAft>
            </a:pPr>
            <a:r>
              <a:rPr lang="en-US" sz="2150" i="1" spc="0">
                <a:solidFill>
                  <a:srgbClr val="000000"/>
                </a:solidFill>
                <a:latin typeface="Arial" panose="02020603050405020304" pitchFamily="2"/>
              </a:rPr>
              <a:t>*Maintained schools must adhere to the School Teachers’ Pay </a:t>
            </a:r>
            <a:r>
              <a:rPr lang="en-US" sz="2200" i="1" spc="0">
                <a:solidFill>
                  <a:srgbClr val="000000"/>
                </a:solidFill>
                <a:latin typeface="Arial" panose="02020603050405020304" pitchFamily="2"/>
              </a:rPr>
              <a:t>and Conditions Document (STPCD) </a:t>
            </a:r>
          </a:p>
          <a:p>
            <a:pPr marL="0" marR="0" indent="0" algn="l">
              <a:lnSpc>
                <a:spcPts val="2000"/>
              </a:lnSpc>
              <a:spcBef>
                <a:spcPts val="2490"/>
              </a:spcBef>
              <a:spcAft>
                <a:spcPts val="4780"/>
              </a:spcAft>
            </a:pPr>
            <a:r>
              <a:rPr lang="en-US" sz="1800" u="sng" spc="-45">
                <a:solidFill>
                  <a:srgbClr val="0000FF"/>
                </a:solidFill>
                <a:latin typeface="Arial" panose="02020603050405020304" pitchFamily="2"/>
              </a:rPr>
              <a:t>https://www.gov.uk/government/publications/school-teachers-pay-and-conditions</a:t>
            </a:r>
            <a:r>
              <a:rPr lang="en-US" sz="100" spc="-45">
                <a:solidFill>
                  <a:srgbClr val="0000FF"/>
                </a:solidFill>
                <a:latin typeface="Arial" panose="02020603050405020304" pitchFamily="2"/>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layout 17">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09930" y="0"/>
            <a:ext cx="8089900" cy="6858000"/>
          </a:xfrm>
          <a:prstGeom prst="rect">
            <a:avLst/>
          </a:prstGeom>
          <a:noFill/>
          <a:ln w="0" cmpd="sng">
            <a:noFill/>
            <a:prstDash val="solid"/>
          </a:ln>
        </p:spPr>
        <p:txBody>
          <a:bodyPr vert="horz" lIns="0" tIns="830580" rIns="0" bIns="0" anchor="t"/>
          <a:lstStyle/>
          <a:p>
            <a:pPr marL="2377440" marR="0" indent="0" algn="l">
              <a:lnSpc>
                <a:spcPts val="2800"/>
              </a:lnSpc>
              <a:spcAft>
                <a:spcPts val="0"/>
              </a:spcAft>
            </a:pPr>
            <a:r>
              <a:rPr lang="en-US" sz="2800" spc="-5">
                <a:solidFill>
                  <a:srgbClr val="000000"/>
                </a:solidFill>
                <a:latin typeface="Calibri" panose="02020603050405020304" pitchFamily="2"/>
              </a:rPr>
              <a:t>The Headteacher’s right to appeal </a:t>
            </a:r>
          </a:p>
          <a:p>
            <a:pPr marL="228600" marR="228600" indent="0" algn="l">
              <a:lnSpc>
                <a:spcPts val="3200"/>
              </a:lnSpc>
              <a:spcBef>
                <a:spcPts val="3575"/>
              </a:spcBef>
              <a:spcAft>
                <a:spcPts val="0"/>
              </a:spcAft>
            </a:pPr>
            <a:r>
              <a:rPr lang="en-US" sz="2700" spc="-10">
                <a:solidFill>
                  <a:srgbClr val="000000"/>
                </a:solidFill>
                <a:latin typeface="Calibri" panose="02020603050405020304" pitchFamily="2"/>
              </a:rPr>
              <a:t>The school’s appraisal policy should set out the process to be followed should the headteacher be dissatisfied with the outcome of their appraisal. </a:t>
            </a:r>
          </a:p>
          <a:p>
            <a:pPr marL="228600" marR="228600" indent="0" algn="l">
              <a:lnSpc>
                <a:spcPts val="3200"/>
              </a:lnSpc>
              <a:spcBef>
                <a:spcPts val="1800"/>
              </a:spcBef>
              <a:spcAft>
                <a:spcPts val="0"/>
              </a:spcAft>
            </a:pPr>
            <a:r>
              <a:rPr lang="en-US" sz="2700" spc="0">
                <a:solidFill>
                  <a:srgbClr val="000000"/>
                </a:solidFill>
                <a:latin typeface="Calibri" panose="02020603050405020304" pitchFamily="2"/>
              </a:rPr>
              <a:t>For example: this could state that the appraisal report will be given to a nominated governor who will act as the review officer (it could be the vice-chair, if the chair is on the Appraisal Committee, or vice-versa.) </a:t>
            </a:r>
          </a:p>
          <a:p>
            <a:pPr marL="228600" marR="685800" indent="0" algn="l">
              <a:lnSpc>
                <a:spcPts val="3200"/>
              </a:lnSpc>
              <a:spcBef>
                <a:spcPts val="1825"/>
              </a:spcBef>
              <a:spcAft>
                <a:spcPts val="5015"/>
              </a:spcAft>
            </a:pPr>
            <a:r>
              <a:rPr lang="en-US" sz="2700" spc="0">
                <a:solidFill>
                  <a:srgbClr val="000000"/>
                </a:solidFill>
                <a:latin typeface="Calibri" panose="02020603050405020304" pitchFamily="2"/>
              </a:rPr>
              <a:t>If it’s the review officer’s opinion that aspects of the review are inaccurate, they can require that the statement be reviewed again.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layout 18">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45490" y="0"/>
            <a:ext cx="8089900" cy="6858000"/>
          </a:xfrm>
          <a:prstGeom prst="rect">
            <a:avLst/>
          </a:prstGeom>
          <a:noFill/>
          <a:ln w="0" cmpd="sng">
            <a:noFill/>
            <a:prstDash val="solid"/>
          </a:ln>
        </p:spPr>
        <p:txBody>
          <a:bodyPr vert="horz" lIns="0" tIns="830580" rIns="0" bIns="0" anchor="t"/>
          <a:lstStyle/>
          <a:p>
            <a:pPr marL="0" marR="137160" indent="0" algn="r">
              <a:lnSpc>
                <a:spcPts val="2800"/>
              </a:lnSpc>
              <a:spcAft>
                <a:spcPts val="0"/>
              </a:spcAft>
            </a:pPr>
            <a:r>
              <a:rPr lang="en-US" sz="2800" spc="-10">
                <a:solidFill>
                  <a:srgbClr val="000000"/>
                </a:solidFill>
                <a:latin typeface="Calibri" panose="02020603050405020304" pitchFamily="2"/>
              </a:rPr>
              <a:t>Minuting the appraisal review meeting </a:t>
            </a:r>
          </a:p>
          <a:p>
            <a:pPr marL="182880" marR="274320" indent="0" algn="l">
              <a:lnSpc>
                <a:spcPts val="3200"/>
              </a:lnSpc>
              <a:spcBef>
                <a:spcPts val="3575"/>
              </a:spcBef>
              <a:spcAft>
                <a:spcPts val="0"/>
              </a:spcAft>
            </a:pPr>
            <a:r>
              <a:rPr lang="en-US" sz="2700" b="1" spc="0">
                <a:solidFill>
                  <a:srgbClr val="000000"/>
                </a:solidFill>
                <a:latin typeface="Calibri" panose="02020603050405020304" pitchFamily="2"/>
              </a:rPr>
              <a:t>T</a:t>
            </a:r>
            <a:r>
              <a:rPr lang="en-US" sz="2700" spc="0">
                <a:solidFill>
                  <a:srgbClr val="000000"/>
                </a:solidFill>
                <a:latin typeface="Calibri" panose="02020603050405020304" pitchFamily="2"/>
              </a:rPr>
              <a:t>he Education (School Teachers’ Appraisal) (England) Regulations 2012 do not specify that the clerk needs to take minutes of the headteacher’s appraisal. </a:t>
            </a:r>
          </a:p>
          <a:p>
            <a:pPr marL="182880" marR="274320" indent="0" algn="l">
              <a:lnSpc>
                <a:spcPts val="3200"/>
              </a:lnSpc>
              <a:spcBef>
                <a:spcPts val="1825"/>
              </a:spcBef>
              <a:spcAft>
                <a:spcPts val="0"/>
              </a:spcAft>
            </a:pPr>
            <a:r>
              <a:rPr lang="en-US" sz="2700" spc="0">
                <a:solidFill>
                  <a:srgbClr val="000000"/>
                </a:solidFill>
                <a:latin typeface="Calibri" panose="02020603050405020304" pitchFamily="2"/>
              </a:rPr>
              <a:t>However, notes should be taken at the review meeting, focussing on the outcomes of the discussion and then this record can be used, together with the evidence presented, in preparing the appraisal report. </a:t>
            </a:r>
          </a:p>
          <a:p>
            <a:pPr marL="182880" marR="594360" indent="0" algn="l">
              <a:lnSpc>
                <a:spcPts val="3200"/>
              </a:lnSpc>
              <a:spcBef>
                <a:spcPts val="1800"/>
              </a:spcBef>
              <a:spcAft>
                <a:spcPts val="5015"/>
              </a:spcAft>
            </a:pPr>
            <a:r>
              <a:rPr lang="en-US" sz="2700" spc="-15">
                <a:solidFill>
                  <a:srgbClr val="000000"/>
                </a:solidFill>
                <a:latin typeface="Calibri" panose="02020603050405020304" pitchFamily="2"/>
              </a:rPr>
              <a:t>The notes could be taken by one of the appointed governors, or by the external adviser, or by someone else (eg the clerk to the board) as decided by the GB.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ayout 19">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440690" y="0"/>
            <a:ext cx="8089900" cy="6858000"/>
          </a:xfrm>
          <a:prstGeom prst="rect">
            <a:avLst/>
          </a:prstGeom>
          <a:noFill/>
          <a:ln w="0" cmpd="sng">
            <a:noFill/>
            <a:prstDash val="solid"/>
          </a:ln>
        </p:spPr>
        <p:txBody>
          <a:bodyPr vert="horz" lIns="0" tIns="831215" rIns="0" bIns="0" anchor="t"/>
          <a:lstStyle/>
          <a:p>
            <a:pPr marL="2651760" marR="0" indent="0" algn="l">
              <a:lnSpc>
                <a:spcPts val="3100"/>
              </a:lnSpc>
              <a:spcAft>
                <a:spcPts val="0"/>
              </a:spcAft>
            </a:pPr>
            <a:r>
              <a:rPr lang="en-US" sz="2750" spc="-15">
                <a:solidFill>
                  <a:srgbClr val="000000"/>
                </a:solidFill>
                <a:latin typeface="Calibri" panose="02020603050405020304" pitchFamily="2"/>
              </a:rPr>
              <a:t>Ratification </a:t>
            </a:r>
          </a:p>
          <a:p>
            <a:pPr marL="182880" marR="0" indent="0" algn="l">
              <a:lnSpc>
                <a:spcPts val="2800"/>
              </a:lnSpc>
              <a:spcBef>
                <a:spcPts val="3885"/>
              </a:spcBef>
              <a:spcAft>
                <a:spcPts val="0"/>
              </a:spcAft>
            </a:pPr>
            <a:r>
              <a:rPr lang="en-US" sz="2650" b="1" spc="10">
                <a:solidFill>
                  <a:srgbClr val="6F2F9F"/>
                </a:solidFill>
                <a:latin typeface="Calibri" panose="02020603050405020304" pitchFamily="2"/>
              </a:rPr>
              <a:t>Must the Governing Board ratify the panel’s decision? </a:t>
            </a:r>
          </a:p>
          <a:p>
            <a:pPr marL="182880" marR="365760" indent="0" algn="l">
              <a:lnSpc>
                <a:spcPts val="3200"/>
              </a:lnSpc>
              <a:spcBef>
                <a:spcPts val="1800"/>
              </a:spcBef>
              <a:spcAft>
                <a:spcPts val="0"/>
              </a:spcAft>
            </a:pPr>
            <a:r>
              <a:rPr lang="en-US" sz="2700" spc="0">
                <a:solidFill>
                  <a:srgbClr val="000000"/>
                </a:solidFill>
                <a:latin typeface="Calibri" panose="02020603050405020304" pitchFamily="2"/>
              </a:rPr>
              <a:t>The outcome of the appraisal review does not need to be ratified by the GB, </a:t>
            </a:r>
            <a:r>
              <a:rPr lang="en-US" sz="2650" b="1" spc="0">
                <a:solidFill>
                  <a:srgbClr val="000000"/>
                </a:solidFill>
                <a:latin typeface="Calibri" panose="02020603050405020304" pitchFamily="2"/>
              </a:rPr>
              <a:t>as long as the responsibility for carrying out the headteacher’s appraisal has been formally delegated to the appointed governors </a:t>
            </a:r>
          </a:p>
          <a:p>
            <a:pPr marL="182880" marR="0" indent="0" algn="l">
              <a:lnSpc>
                <a:spcPts val="2800"/>
              </a:lnSpc>
              <a:spcBef>
                <a:spcPts val="475"/>
              </a:spcBef>
              <a:spcAft>
                <a:spcPts val="0"/>
              </a:spcAft>
            </a:pPr>
            <a:r>
              <a:rPr lang="en-US" sz="2650" b="1" spc="5">
                <a:solidFill>
                  <a:srgbClr val="FF0000"/>
                </a:solidFill>
                <a:latin typeface="Calibri" panose="02020603050405020304" pitchFamily="2"/>
              </a:rPr>
              <a:t>(see Terms of Reference / Scheme of Delegation). </a:t>
            </a:r>
          </a:p>
          <a:p>
            <a:pPr marL="182880" marR="0" indent="0" algn="l">
              <a:lnSpc>
                <a:spcPts val="2800"/>
              </a:lnSpc>
              <a:spcBef>
                <a:spcPts val="2270"/>
              </a:spcBef>
              <a:spcAft>
                <a:spcPts val="0"/>
              </a:spcAft>
            </a:pPr>
            <a:r>
              <a:rPr lang="en-US" sz="2700" spc="0">
                <a:solidFill>
                  <a:srgbClr val="000000"/>
                </a:solidFill>
                <a:latin typeface="Calibri" panose="02020603050405020304" pitchFamily="2"/>
              </a:rPr>
              <a:t>This applies to both maintained schools and academies. </a:t>
            </a:r>
          </a:p>
          <a:p>
            <a:pPr marL="182880" marR="640080" indent="0" algn="l">
              <a:lnSpc>
                <a:spcPts val="3200"/>
              </a:lnSpc>
              <a:spcBef>
                <a:spcPts val="1800"/>
              </a:spcBef>
              <a:spcAft>
                <a:spcPts val="6425"/>
              </a:spcAft>
            </a:pPr>
            <a:r>
              <a:rPr lang="en-US" sz="2700" spc="0">
                <a:solidFill>
                  <a:srgbClr val="000000"/>
                </a:solidFill>
                <a:latin typeface="Calibri" panose="02020603050405020304" pitchFamily="2"/>
              </a:rPr>
              <a:t>The appointed governors should report to the board that the appraisal has been carried out.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layout 21">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443230" y="0"/>
            <a:ext cx="8089900" cy="372745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5">
                <a:solidFill>
                  <a:srgbClr val="000000"/>
                </a:solidFill>
                <a:latin typeface="Calibri" panose="02020603050405020304" pitchFamily="2"/>
              </a:rPr>
              <a:t>Suggested process </a:t>
            </a:r>
          </a:p>
          <a:p>
            <a:pPr marL="502920" marR="0" indent="320040" algn="l">
              <a:lnSpc>
                <a:spcPts val="3000"/>
              </a:lnSpc>
              <a:spcBef>
                <a:spcPts val="5070"/>
              </a:spcBef>
              <a:spcAft>
                <a:spcPts val="0"/>
              </a:spcAft>
              <a:buFont typeface="Symbol"/>
              <a:buChar char="·"/>
            </a:pPr>
            <a:r>
              <a:rPr lang="en-US" sz="2800" spc="-5">
                <a:solidFill>
                  <a:srgbClr val="000000"/>
                </a:solidFill>
                <a:latin typeface="Calibri" panose="02020603050405020304" pitchFamily="2"/>
              </a:rPr>
              <a:t>Stage 1: Headteacher and external adviser hold </a:t>
            </a:r>
          </a:p>
          <a:p>
            <a:pPr marL="822960" marR="0" indent="0" algn="l">
              <a:lnSpc>
                <a:spcPts val="2800"/>
              </a:lnSpc>
              <a:spcBef>
                <a:spcPts val="515"/>
              </a:spcBef>
              <a:spcAft>
                <a:spcPts val="0"/>
              </a:spcAft>
            </a:pPr>
            <a:r>
              <a:rPr lang="en-US" sz="2800" spc="-15">
                <a:solidFill>
                  <a:srgbClr val="000000"/>
                </a:solidFill>
                <a:latin typeface="Calibri" panose="02020603050405020304" pitchFamily="2"/>
              </a:rPr>
              <a:t>a pre-meeting </a:t>
            </a:r>
          </a:p>
          <a:p>
            <a:pPr marL="502920" marR="0" indent="320040" algn="l">
              <a:lnSpc>
                <a:spcPts val="3000"/>
              </a:lnSpc>
              <a:spcBef>
                <a:spcPts val="2165"/>
              </a:spcBef>
              <a:spcAft>
                <a:spcPts val="0"/>
              </a:spcAft>
              <a:buFont typeface="Symbol"/>
              <a:buChar char="·"/>
            </a:pPr>
            <a:r>
              <a:rPr lang="en-US" sz="2800" spc="-10">
                <a:solidFill>
                  <a:srgbClr val="000000"/>
                </a:solidFill>
                <a:latin typeface="Calibri" panose="02020603050405020304" pitchFamily="2"/>
              </a:rPr>
              <a:t>Stage 2: Appointed governors and external </a:t>
            </a:r>
          </a:p>
          <a:p>
            <a:pPr marL="822960" marR="0" indent="0" algn="l">
              <a:lnSpc>
                <a:spcPts val="2800"/>
              </a:lnSpc>
              <a:spcBef>
                <a:spcPts val="515"/>
              </a:spcBef>
              <a:spcAft>
                <a:spcPts val="0"/>
              </a:spcAft>
            </a:pPr>
            <a:r>
              <a:rPr lang="en-US" sz="2800" spc="-5">
                <a:solidFill>
                  <a:srgbClr val="000000"/>
                </a:solidFill>
                <a:latin typeface="Calibri" panose="02020603050405020304" pitchFamily="2"/>
              </a:rPr>
              <a:t>adviser hold a pre-meeting </a:t>
            </a:r>
          </a:p>
        </p:txBody>
      </p:sp>
      <p:sp>
        <p:nvSpPr>
          <p:cNvPr id="7" name="Text Placeholder 6"/>
          <p:cNvSpPr>
            <a:spLocks noGrp="1"/>
          </p:cNvSpPr>
          <p:nvPr>
            <p:ph type="body" idx="10"/>
          </p:nvPr>
        </p:nvSpPr>
        <p:spPr>
          <a:xfrm>
            <a:off x="443230" y="3727450"/>
            <a:ext cx="7777480" cy="1082040"/>
          </a:xfrm>
          <a:prstGeom prst="rect">
            <a:avLst/>
          </a:prstGeom>
          <a:noFill/>
          <a:ln w="0" cmpd="sng">
            <a:noFill/>
            <a:prstDash val="solid"/>
          </a:ln>
        </p:spPr>
        <p:txBody>
          <a:bodyPr vert="horz" lIns="0" tIns="272415" rIns="0" bIns="0" anchor="t"/>
          <a:lstStyle/>
          <a:p>
            <a:pPr marL="502920" marR="0" indent="320040" algn="l">
              <a:lnSpc>
                <a:spcPts val="3000"/>
              </a:lnSpc>
              <a:spcAft>
                <a:spcPts val="0"/>
              </a:spcAft>
              <a:buFont typeface="Symbol"/>
              <a:buChar char="·"/>
            </a:pPr>
            <a:r>
              <a:rPr lang="en-US" sz="2800" spc="-5">
                <a:solidFill>
                  <a:srgbClr val="000000"/>
                </a:solidFill>
                <a:latin typeface="Calibri" panose="02020603050405020304" pitchFamily="2"/>
              </a:rPr>
              <a:t>Stage 3: The Headteacher’s Appraisal Review </a:t>
            </a:r>
          </a:p>
          <a:p>
            <a:pPr marL="822960" marR="0" indent="0" algn="l">
              <a:lnSpc>
                <a:spcPts val="2800"/>
              </a:lnSpc>
              <a:spcBef>
                <a:spcPts val="515"/>
              </a:spcBef>
              <a:spcAft>
                <a:spcPts val="0"/>
              </a:spcAft>
            </a:pPr>
            <a:r>
              <a:rPr lang="en-US" sz="2800" spc="-25">
                <a:solidFill>
                  <a:srgbClr val="000000"/>
                </a:solidFill>
                <a:latin typeface="Calibri" panose="02020603050405020304" pitchFamily="2"/>
              </a:rPr>
              <a:t>meeting takes place. </a:t>
            </a:r>
          </a:p>
        </p:txBody>
      </p:sp>
      <p:sp>
        <p:nvSpPr>
          <p:cNvPr id="8" name="Text Placeholder 7"/>
          <p:cNvSpPr>
            <a:spLocks noGrp="1"/>
          </p:cNvSpPr>
          <p:nvPr>
            <p:ph type="body" idx="10"/>
          </p:nvPr>
        </p:nvSpPr>
        <p:spPr>
          <a:xfrm>
            <a:off x="443230" y="4809490"/>
            <a:ext cx="3631565" cy="2048510"/>
          </a:xfrm>
          <a:prstGeom prst="rect">
            <a:avLst/>
          </a:prstGeom>
          <a:noFill/>
          <a:ln w="0" cmpd="sng">
            <a:noFill/>
            <a:prstDash val="solid"/>
          </a:ln>
        </p:spPr>
        <p:txBody>
          <a:bodyPr vert="horz" lIns="0" tIns="949325" rIns="0" bIns="0" anchor="t"/>
          <a:lstStyle/>
          <a:p>
            <a:pPr marL="457200" marR="0" indent="0" algn="l">
              <a:lnSpc>
                <a:spcPts val="2800"/>
              </a:lnSpc>
              <a:spcAft>
                <a:spcPts val="5830"/>
              </a:spcAft>
            </a:pPr>
            <a:r>
              <a:rPr lang="en-US" sz="2800" spc="-30">
                <a:solidFill>
                  <a:srgbClr val="6F2F9F"/>
                </a:solidFill>
                <a:latin typeface="Calibri" panose="02020603050405020304" pitchFamily="2"/>
              </a:rPr>
              <a:t>Breaking it down...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layout 2">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768350" y="1801495"/>
            <a:ext cx="3288665" cy="488315"/>
          </a:xfrm>
          <a:prstGeom prst="rect">
            <a:avLst/>
          </a:prstGeom>
          <a:noFill/>
          <a:ln w="0" cmpd="sng">
            <a:noFill/>
            <a:prstDash val="solid"/>
          </a:ln>
        </p:spPr>
        <p:txBody>
          <a:bodyPr vert="horz" lIns="0" tIns="40640" rIns="0" bIns="0" anchor="t"/>
          <a:lstStyle/>
          <a:p>
            <a:pPr marL="0" marR="0" indent="0" algn="l">
              <a:lnSpc>
                <a:spcPts val="3500"/>
              </a:lnSpc>
              <a:spcAft>
                <a:spcPts val="0"/>
              </a:spcAft>
            </a:pPr>
            <a:r>
              <a:rPr lang="en-US" sz="3150" b="1" spc="-35">
                <a:solidFill>
                  <a:srgbClr val="000000"/>
                </a:solidFill>
                <a:latin typeface="Calibri" panose="02020603050405020304" pitchFamily="2"/>
              </a:rPr>
              <a:t>Maintained Schools </a:t>
            </a:r>
          </a:p>
        </p:txBody>
      </p:sp>
      <p:sp>
        <p:nvSpPr>
          <p:cNvPr id="5" name="Text Placeholder 4"/>
          <p:cNvSpPr>
            <a:spLocks noGrp="1"/>
          </p:cNvSpPr>
          <p:nvPr>
            <p:ph type="body" idx="10"/>
          </p:nvPr>
        </p:nvSpPr>
        <p:spPr>
          <a:xfrm>
            <a:off x="740410" y="2511425"/>
            <a:ext cx="7626350" cy="3194685"/>
          </a:xfrm>
          <a:prstGeom prst="rect">
            <a:avLst/>
          </a:prstGeom>
          <a:noFill/>
          <a:ln w="0" cmpd="sng">
            <a:noFill/>
            <a:prstDash val="solid"/>
          </a:ln>
        </p:spPr>
        <p:txBody>
          <a:bodyPr vert="horz" lIns="0" tIns="41275" rIns="0" bIns="0" anchor="t"/>
          <a:lstStyle/>
          <a:p>
            <a:pPr marL="0" marR="0" indent="0" algn="l">
              <a:lnSpc>
                <a:spcPts val="2800"/>
              </a:lnSpc>
              <a:spcAft>
                <a:spcPts val="0"/>
              </a:spcAft>
            </a:pPr>
            <a:r>
              <a:rPr lang="en-US" sz="2800" spc="-25">
                <a:solidFill>
                  <a:srgbClr val="000000"/>
                </a:solidFill>
                <a:latin typeface="Calibri" panose="02020603050405020304" pitchFamily="2"/>
              </a:rPr>
              <a:t>The statutory requirements for reviewing maintained </a:t>
            </a:r>
          </a:p>
          <a:p>
            <a:pPr marL="0" marR="91440" indent="0" algn="l">
              <a:lnSpc>
                <a:spcPts val="3400"/>
              </a:lnSpc>
              <a:spcBef>
                <a:spcPts val="0"/>
              </a:spcBef>
              <a:spcAft>
                <a:spcPts val="0"/>
              </a:spcAft>
            </a:pPr>
            <a:r>
              <a:rPr lang="en-US" sz="2800" spc="0">
                <a:solidFill>
                  <a:srgbClr val="000000"/>
                </a:solidFill>
                <a:latin typeface="Calibri" panose="02020603050405020304" pitchFamily="2"/>
              </a:rPr>
              <a:t>school headteachers' performance are set out in the </a:t>
            </a:r>
            <a:r>
              <a:rPr lang="en-US" sz="2750" b="1" spc="0">
                <a:solidFill>
                  <a:srgbClr val="000000"/>
                </a:solidFill>
                <a:latin typeface="Calibri" panose="02020603050405020304" pitchFamily="2"/>
              </a:rPr>
              <a:t>Education (School Teachers’ Appraisal) (England) Regulations 2012</a:t>
            </a:r>
            <a:r>
              <a:rPr lang="en-US" sz="2800" spc="0">
                <a:solidFill>
                  <a:srgbClr val="000000"/>
                </a:solidFill>
                <a:latin typeface="Calibri" panose="02020603050405020304" pitchFamily="2"/>
              </a:rPr>
              <a:t>. </a:t>
            </a:r>
          </a:p>
          <a:p>
            <a:pPr marL="0" marR="0" indent="0" algn="l">
              <a:lnSpc>
                <a:spcPts val="2800"/>
              </a:lnSpc>
              <a:spcBef>
                <a:spcPts val="2315"/>
              </a:spcBef>
              <a:spcAft>
                <a:spcPts val="0"/>
              </a:spcAft>
            </a:pPr>
            <a:r>
              <a:rPr lang="en-US" sz="2800" spc="-20">
                <a:solidFill>
                  <a:srgbClr val="000000"/>
                </a:solidFill>
                <a:latin typeface="Calibri" panose="02020603050405020304" pitchFamily="2"/>
              </a:rPr>
              <a:t>The regulations apply to headteachers in community, </a:t>
            </a:r>
          </a:p>
          <a:p>
            <a:pPr marL="0" marR="0" indent="0" algn="l">
              <a:lnSpc>
                <a:spcPts val="2800"/>
              </a:lnSpc>
              <a:spcBef>
                <a:spcPts val="515"/>
              </a:spcBef>
              <a:spcAft>
                <a:spcPts val="0"/>
              </a:spcAft>
            </a:pPr>
            <a:r>
              <a:rPr lang="en-US" sz="2800" spc="-10">
                <a:solidFill>
                  <a:srgbClr val="000000"/>
                </a:solidFill>
                <a:latin typeface="Calibri" panose="02020603050405020304" pitchFamily="2"/>
              </a:rPr>
              <a:t>voluntary, foundation, community special, </a:t>
            </a:r>
          </a:p>
          <a:p>
            <a:pPr marL="0" marR="0" indent="0" algn="l">
              <a:lnSpc>
                <a:spcPts val="2800"/>
              </a:lnSpc>
              <a:spcBef>
                <a:spcPts val="515"/>
              </a:spcBef>
              <a:spcAft>
                <a:spcPts val="20"/>
              </a:spcAft>
            </a:pPr>
            <a:r>
              <a:rPr lang="en-US" sz="2800" spc="-5">
                <a:solidFill>
                  <a:srgbClr val="000000"/>
                </a:solidFill>
                <a:latin typeface="Calibri" panose="02020603050405020304" pitchFamily="2"/>
              </a:rPr>
              <a:t>foundation special and maintained nursery schools. </a:t>
            </a:r>
          </a:p>
        </p:txBody>
      </p:sp>
      <p:sp>
        <p:nvSpPr>
          <p:cNvPr id="6" name="Text Placeholder 5"/>
          <p:cNvSpPr>
            <a:spLocks noGrp="1"/>
          </p:cNvSpPr>
          <p:nvPr>
            <p:ph type="body" idx="10"/>
          </p:nvPr>
        </p:nvSpPr>
        <p:spPr>
          <a:xfrm>
            <a:off x="3093720" y="789305"/>
            <a:ext cx="2286000" cy="405765"/>
          </a:xfrm>
          <a:prstGeom prst="rect">
            <a:avLst/>
          </a:prstGeom>
          <a:noFill/>
          <a:ln w="0" cmpd="sng">
            <a:noFill/>
            <a:prstDash val="solid"/>
          </a:ln>
        </p:spPr>
        <p:txBody>
          <a:bodyPr vert="horz" lIns="0" tIns="41275" rIns="0" bIns="0" anchor="t"/>
          <a:lstStyle/>
          <a:p>
            <a:pPr marL="0" marR="0" indent="0" algn="l">
              <a:lnSpc>
                <a:spcPts val="2800"/>
              </a:lnSpc>
              <a:spcAft>
                <a:spcPts val="0"/>
              </a:spcAft>
            </a:pPr>
            <a:r>
              <a:rPr lang="en-US" sz="2800" spc="-45">
                <a:solidFill>
                  <a:srgbClr val="000000"/>
                </a:solidFill>
                <a:latin typeface="Calibri" panose="02020603050405020304" pitchFamily="2"/>
              </a:rPr>
              <a:t>The Regulations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layout 26">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405130" y="0"/>
            <a:ext cx="8321040" cy="6858000"/>
          </a:xfrm>
          <a:prstGeom prst="rect">
            <a:avLst/>
          </a:prstGeom>
          <a:noFill/>
          <a:ln w="0" cmpd="sng">
            <a:noFill/>
            <a:prstDash val="solid"/>
          </a:ln>
        </p:spPr>
        <p:txBody>
          <a:bodyPr vert="horz" lIns="0" tIns="830580" rIns="0" bIns="0" anchor="t"/>
          <a:lstStyle/>
          <a:p>
            <a:pPr marL="457200" marR="0" indent="0" algn="l">
              <a:lnSpc>
                <a:spcPts val="2800"/>
              </a:lnSpc>
              <a:spcAft>
                <a:spcPts val="0"/>
              </a:spcAft>
            </a:pPr>
            <a:r>
              <a:rPr lang="en-US" sz="2800" spc="-15">
                <a:solidFill>
                  <a:srgbClr val="000000"/>
                </a:solidFill>
                <a:latin typeface="Calibri" panose="02020603050405020304" pitchFamily="2"/>
              </a:rPr>
              <a:t>Example of an objective </a:t>
            </a:r>
          </a:p>
          <a:p>
            <a:pPr marL="457200" marR="0" indent="0" algn="l">
              <a:lnSpc>
                <a:spcPts val="2700"/>
              </a:lnSpc>
              <a:spcBef>
                <a:spcPts val="5765"/>
              </a:spcBef>
              <a:spcAft>
                <a:spcPts val="0"/>
              </a:spcAft>
            </a:pPr>
            <a:r>
              <a:rPr lang="en-US" sz="2600" b="1" spc="-10">
                <a:solidFill>
                  <a:srgbClr val="FF0000"/>
                </a:solidFill>
                <a:latin typeface="Calibri" panose="02020603050405020304" pitchFamily="2"/>
              </a:rPr>
              <a:t>If one of the school improvement priorities is... </a:t>
            </a:r>
          </a:p>
          <a:p>
            <a:pPr marL="457200" marR="640080" indent="0" algn="l">
              <a:lnSpc>
                <a:spcPts val="6500"/>
              </a:lnSpc>
              <a:spcBef>
                <a:spcPts val="0"/>
              </a:spcBef>
              <a:spcAft>
                <a:spcPts val="0"/>
              </a:spcAft>
            </a:pPr>
            <a:r>
              <a:rPr lang="en-US" sz="2600" b="1" spc="0">
                <a:solidFill>
                  <a:srgbClr val="FF0000"/>
                </a:solidFill>
                <a:latin typeface="Calibri" panose="02020603050405020304" pitchFamily="2"/>
              </a:rPr>
              <a:t>To improve attainment in Maths at both KS1 and KS2 </a:t>
            </a:r>
            <a:r>
              <a:rPr lang="en-US" sz="2600" b="1" spc="0">
                <a:solidFill>
                  <a:srgbClr val="000000"/>
                </a:solidFill>
                <a:latin typeface="Calibri" panose="02020603050405020304" pitchFamily="2"/>
              </a:rPr>
              <a:t>An objective could be: </a:t>
            </a:r>
          </a:p>
          <a:p>
            <a:pPr marL="457200" marR="457200" indent="0" algn="l">
              <a:lnSpc>
                <a:spcPts val="3100"/>
              </a:lnSpc>
              <a:spcBef>
                <a:spcPts val="1200"/>
              </a:spcBef>
              <a:spcAft>
                <a:spcPts val="6430"/>
              </a:spcAft>
            </a:pPr>
            <a:r>
              <a:rPr lang="en-US" sz="2600" spc="0">
                <a:solidFill>
                  <a:srgbClr val="000000"/>
                </a:solidFill>
                <a:latin typeface="Calibri" panose="02020603050405020304" pitchFamily="2"/>
              </a:rPr>
              <a:t>The headteacher will lead the development and implementation of strategies aimed at raising attainment in Maths at Key Stage 1 and 2, including leading on the monitoring and evaluation of the impact of these strategies. </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layout 27">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439420" y="0"/>
            <a:ext cx="8321040" cy="6858000"/>
          </a:xfrm>
          <a:prstGeom prst="rect">
            <a:avLst/>
          </a:prstGeom>
          <a:noFill/>
          <a:ln w="0" cmpd="sng">
            <a:noFill/>
            <a:prstDash val="solid"/>
          </a:ln>
        </p:spPr>
        <p:txBody>
          <a:bodyPr vert="horz" lIns="0" tIns="830580" rIns="0" bIns="0" anchor="t"/>
          <a:lstStyle/>
          <a:p>
            <a:pPr marL="457200" marR="0" indent="0" algn="l">
              <a:lnSpc>
                <a:spcPts val="2800"/>
              </a:lnSpc>
              <a:spcAft>
                <a:spcPts val="0"/>
              </a:spcAft>
            </a:pPr>
            <a:r>
              <a:rPr lang="en-US" sz="2800" spc="-15">
                <a:solidFill>
                  <a:srgbClr val="000000"/>
                </a:solidFill>
                <a:latin typeface="Calibri" panose="02020603050405020304" pitchFamily="2"/>
              </a:rPr>
              <a:t>Examples of success criteria </a:t>
            </a:r>
          </a:p>
          <a:p>
            <a:pPr marL="457200" marR="182880" indent="320040" algn="l">
              <a:lnSpc>
                <a:spcPts val="3000"/>
              </a:lnSpc>
              <a:spcBef>
                <a:spcPts val="2470"/>
              </a:spcBef>
              <a:spcAft>
                <a:spcPts val="0"/>
              </a:spcAft>
              <a:buFont typeface="Symbol"/>
              <a:buChar char="·"/>
            </a:pPr>
            <a:r>
              <a:rPr lang="en-US" sz="2450" spc="-30">
                <a:solidFill>
                  <a:srgbClr val="000000"/>
                </a:solidFill>
                <a:latin typeface="Calibri" panose="02020603050405020304" pitchFamily="2"/>
              </a:rPr>
              <a:t>Strategies will have been decided on and implemented, and their success will have been monitored and evaluated at periodic intervals, this being led by the headteacher. </a:t>
            </a:r>
          </a:p>
          <a:p>
            <a:pPr marL="457200" marR="320040" indent="320040" algn="l">
              <a:lnSpc>
                <a:spcPts val="3000"/>
              </a:lnSpc>
              <a:spcBef>
                <a:spcPts val="1200"/>
              </a:spcBef>
              <a:spcAft>
                <a:spcPts val="0"/>
              </a:spcAft>
              <a:buFont typeface="Symbol"/>
              <a:buChar char="·"/>
            </a:pPr>
            <a:r>
              <a:rPr lang="en-US" sz="2450" spc="-25">
                <a:solidFill>
                  <a:srgbClr val="000000"/>
                </a:solidFill>
                <a:latin typeface="Calibri" panose="02020603050405020304" pitchFamily="2"/>
              </a:rPr>
              <a:t>An improvement in the Maths attainment data </a:t>
            </a:r>
            <a:r>
              <a:rPr lang="en-US" sz="2450" i="1" spc="-35">
                <a:solidFill>
                  <a:srgbClr val="000000"/>
                </a:solidFill>
                <a:latin typeface="Calibri" panose="02020603050405020304" pitchFamily="2"/>
              </a:rPr>
              <a:t>(a specified percentage increase is not required, as the objective is to develop, implement and monitor/evaluate) </a:t>
            </a:r>
            <a:r>
              <a:rPr lang="en-US" sz="2450" spc="-25">
                <a:solidFill>
                  <a:srgbClr val="000000"/>
                </a:solidFill>
                <a:latin typeface="Calibri" panose="02020603050405020304" pitchFamily="2"/>
              </a:rPr>
              <a:t>and an improvement seen during scrutiny of pupils’ Maths books. </a:t>
            </a:r>
          </a:p>
          <a:p>
            <a:pPr marL="457200" marR="137160" indent="320040" algn="l">
              <a:lnSpc>
                <a:spcPts val="3000"/>
              </a:lnSpc>
              <a:spcBef>
                <a:spcPts val="1200"/>
              </a:spcBef>
              <a:spcAft>
                <a:spcPts val="0"/>
              </a:spcAft>
              <a:buFont typeface="Symbol"/>
              <a:buChar char="·"/>
            </a:pPr>
            <a:r>
              <a:rPr lang="en-US" sz="2450" spc="-30">
                <a:solidFill>
                  <a:srgbClr val="000000"/>
                </a:solidFill>
                <a:latin typeface="Calibri" panose="02020603050405020304" pitchFamily="2"/>
              </a:rPr>
              <a:t>Assessment of the planning across the school shows that strategies have been adopted and embedded and that the resulting work being provided is always suitably challenging. </a:t>
            </a:r>
          </a:p>
          <a:p>
            <a:pPr marL="457200" marR="0" indent="320040" algn="l">
              <a:lnSpc>
                <a:spcPts val="3000"/>
              </a:lnSpc>
              <a:spcBef>
                <a:spcPts val="1550"/>
              </a:spcBef>
              <a:spcAft>
                <a:spcPts val="5195"/>
              </a:spcAft>
              <a:buFont typeface="Symbol"/>
              <a:buChar char="·"/>
            </a:pPr>
            <a:r>
              <a:rPr lang="en-US" sz="2450" spc="-25">
                <a:solidFill>
                  <a:srgbClr val="000000"/>
                </a:solidFill>
                <a:latin typeface="Calibri" panose="02020603050405020304" pitchFamily="2"/>
              </a:rPr>
              <a:t>Tracking data shows pupils are making accelerated progress</a:t>
            </a:r>
            <a:r>
              <a:rPr lang="en-US" sz="2650" spc="-20">
                <a:solidFill>
                  <a:srgbClr val="000000"/>
                </a:solidFill>
                <a:latin typeface="Calibri" panose="02020603050405020304" pitchFamily="2"/>
              </a:rPr>
              <a:t>. </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layout 28">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349250" y="0"/>
            <a:ext cx="8321040" cy="685800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0">
                <a:solidFill>
                  <a:srgbClr val="000000"/>
                </a:solidFill>
                <a:latin typeface="Calibri" panose="02020603050405020304" pitchFamily="2"/>
              </a:rPr>
              <a:t>Examples of monitoring arrangements / milestones </a:t>
            </a:r>
          </a:p>
          <a:p>
            <a:pPr marL="594360" marR="1005840" indent="320040" algn="l">
              <a:lnSpc>
                <a:spcPts val="3000"/>
              </a:lnSpc>
              <a:spcBef>
                <a:spcPts val="3025"/>
              </a:spcBef>
              <a:spcAft>
                <a:spcPts val="0"/>
              </a:spcAft>
              <a:buFont typeface="Symbol"/>
              <a:buChar char="·"/>
            </a:pPr>
            <a:r>
              <a:rPr lang="en-US" sz="2450" spc="0">
                <a:solidFill>
                  <a:srgbClr val="000000"/>
                </a:solidFill>
                <a:latin typeface="Calibri" panose="02020603050405020304" pitchFamily="2"/>
              </a:rPr>
              <a:t>Presentation to the governors of the strategies to be implemented. </a:t>
            </a:r>
          </a:p>
          <a:p>
            <a:pPr marL="594360" marR="228600" indent="320040" algn="l">
              <a:lnSpc>
                <a:spcPts val="3000"/>
              </a:lnSpc>
              <a:spcBef>
                <a:spcPts val="1200"/>
              </a:spcBef>
              <a:spcAft>
                <a:spcPts val="0"/>
              </a:spcAft>
              <a:buFont typeface="Symbol"/>
              <a:buChar char="·"/>
            </a:pPr>
            <a:r>
              <a:rPr lang="en-US" sz="2450" spc="0">
                <a:solidFill>
                  <a:srgbClr val="000000"/>
                </a:solidFill>
                <a:latin typeface="Calibri" panose="02020603050405020304" pitchFamily="2"/>
              </a:rPr>
              <a:t>Termly progress reports of the school’s strategies and how they are being evaluated, these being reported to the governing board at relevant governor meetings </a:t>
            </a:r>
          </a:p>
          <a:p>
            <a:pPr marL="594360" marR="228600" indent="320040" algn="l">
              <a:lnSpc>
                <a:spcPts val="3000"/>
              </a:lnSpc>
              <a:spcBef>
                <a:spcPts val="1200"/>
              </a:spcBef>
              <a:spcAft>
                <a:spcPts val="0"/>
              </a:spcAft>
              <a:buFont typeface="Symbol"/>
              <a:buChar char="·"/>
            </a:pPr>
            <a:r>
              <a:rPr lang="en-US" sz="2450" spc="0">
                <a:solidFill>
                  <a:srgbClr val="000000"/>
                </a:solidFill>
                <a:latin typeface="Calibri" panose="02020603050405020304" pitchFamily="2"/>
              </a:rPr>
              <a:t>An evaluation of success-to-date and what next steps will be put in place, to be reported to the governing board at an appropriate meeting after 6 months of implementation </a:t>
            </a:r>
          </a:p>
          <a:p>
            <a:pPr marL="594360" marR="365760" indent="320040" algn="l">
              <a:lnSpc>
                <a:spcPts val="3000"/>
              </a:lnSpc>
              <a:spcBef>
                <a:spcPts val="1200"/>
              </a:spcBef>
              <a:spcAft>
                <a:spcPts val="4990"/>
              </a:spcAft>
              <a:buFont typeface="Symbol"/>
              <a:buChar char="·"/>
            </a:pPr>
            <a:r>
              <a:rPr lang="en-US" sz="2450" spc="0">
                <a:solidFill>
                  <a:srgbClr val="000000"/>
                </a:solidFill>
                <a:latin typeface="Calibri" panose="02020603050405020304" pitchFamily="2"/>
              </a:rPr>
              <a:t>The headteacher’s self-evaluation of progress against this objective to be brought to the mid-term appraisal review meeting. </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layout 29">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233045" y="0"/>
            <a:ext cx="8321040" cy="685800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0">
                <a:solidFill>
                  <a:srgbClr val="000000"/>
                </a:solidFill>
                <a:latin typeface="Calibri" panose="02020603050405020304" pitchFamily="2"/>
              </a:rPr>
              <a:t>Examples of evidence and information to support </a:t>
            </a:r>
          </a:p>
          <a:p>
            <a:pPr marL="731520" marR="0" indent="365760" algn="l">
              <a:lnSpc>
                <a:spcPts val="2700"/>
              </a:lnSpc>
              <a:spcBef>
                <a:spcPts val="3260"/>
              </a:spcBef>
              <a:spcAft>
                <a:spcPts val="0"/>
              </a:spcAft>
              <a:buFont typeface="Symbol"/>
              <a:buChar char="·"/>
            </a:pPr>
            <a:r>
              <a:rPr lang="en-US" sz="2450" spc="-25">
                <a:solidFill>
                  <a:srgbClr val="000000"/>
                </a:solidFill>
                <a:latin typeface="Calibri" panose="02020603050405020304" pitchFamily="2"/>
              </a:rPr>
              <a:t>Headteacher’s reports and minutes of FGB / committees </a:t>
            </a:r>
          </a:p>
          <a:p>
            <a:pPr marL="731520" marR="1051560" indent="365760" algn="l">
              <a:lnSpc>
                <a:spcPts val="3000"/>
              </a:lnSpc>
              <a:spcBef>
                <a:spcPts val="1200"/>
              </a:spcBef>
              <a:spcAft>
                <a:spcPts val="0"/>
              </a:spcAft>
              <a:buFont typeface="Symbol"/>
              <a:buChar char="·"/>
            </a:pPr>
            <a:r>
              <a:rPr lang="en-US" sz="2450" spc="0">
                <a:solidFill>
                  <a:srgbClr val="000000"/>
                </a:solidFill>
                <a:latin typeface="Calibri" panose="02020603050405020304" pitchFamily="2"/>
              </a:rPr>
              <a:t>Minutes of staff meetings / staff training relating to planning and rolling out the strategies. </a:t>
            </a:r>
          </a:p>
          <a:p>
            <a:pPr marL="731520" marR="0" indent="365760" algn="l">
              <a:lnSpc>
                <a:spcPts val="2700"/>
              </a:lnSpc>
              <a:spcBef>
                <a:spcPts val="1535"/>
              </a:spcBef>
              <a:spcAft>
                <a:spcPts val="0"/>
              </a:spcAft>
              <a:buFont typeface="Symbol"/>
              <a:buChar char="·"/>
            </a:pPr>
            <a:r>
              <a:rPr lang="en-US" sz="2450" spc="-30">
                <a:solidFill>
                  <a:srgbClr val="000000"/>
                </a:solidFill>
                <a:latin typeface="Calibri" panose="02020603050405020304" pitchFamily="2"/>
              </a:rPr>
              <a:t>Monitoring and evaluation reports </a:t>
            </a:r>
          </a:p>
          <a:p>
            <a:pPr marL="731520" marR="0" indent="365760" algn="l">
              <a:lnSpc>
                <a:spcPts val="2700"/>
              </a:lnSpc>
              <a:spcBef>
                <a:spcPts val="1535"/>
              </a:spcBef>
              <a:spcAft>
                <a:spcPts val="0"/>
              </a:spcAft>
              <a:buFont typeface="Symbol"/>
              <a:buChar char="·"/>
            </a:pPr>
            <a:r>
              <a:rPr lang="en-US" sz="2450" spc="-40">
                <a:solidFill>
                  <a:srgbClr val="000000"/>
                </a:solidFill>
                <a:latin typeface="Calibri" panose="02020603050405020304" pitchFamily="2"/>
              </a:rPr>
              <a:t>Action plans </a:t>
            </a:r>
          </a:p>
          <a:p>
            <a:pPr marL="731520" marR="0" indent="365760" algn="l">
              <a:lnSpc>
                <a:spcPts val="2700"/>
              </a:lnSpc>
              <a:spcBef>
                <a:spcPts val="1535"/>
              </a:spcBef>
              <a:spcAft>
                <a:spcPts val="0"/>
              </a:spcAft>
              <a:buFont typeface="Symbol"/>
              <a:buChar char="·"/>
            </a:pPr>
            <a:r>
              <a:rPr lang="en-US" sz="2450" spc="-30">
                <a:solidFill>
                  <a:srgbClr val="000000"/>
                </a:solidFill>
                <a:latin typeface="Calibri" panose="02020603050405020304" pitchFamily="2"/>
              </a:rPr>
              <a:t>Pupils’ progress towards targets </a:t>
            </a:r>
          </a:p>
          <a:p>
            <a:pPr marL="731520" marR="0" indent="365760" algn="l">
              <a:lnSpc>
                <a:spcPts val="2700"/>
              </a:lnSpc>
              <a:spcBef>
                <a:spcPts val="1535"/>
              </a:spcBef>
              <a:spcAft>
                <a:spcPts val="0"/>
              </a:spcAft>
              <a:buFont typeface="Symbol"/>
              <a:buChar char="·"/>
            </a:pPr>
            <a:r>
              <a:rPr lang="en-US" sz="2450" spc="-30">
                <a:solidFill>
                  <a:srgbClr val="000000"/>
                </a:solidFill>
                <a:latin typeface="Calibri" panose="02020603050405020304" pitchFamily="2"/>
              </a:rPr>
              <a:t>Work scrutiny / lesson observations </a:t>
            </a:r>
          </a:p>
          <a:p>
            <a:pPr marL="731520" marR="0" indent="365760" algn="l">
              <a:lnSpc>
                <a:spcPts val="2700"/>
              </a:lnSpc>
              <a:spcBef>
                <a:spcPts val="1535"/>
              </a:spcBef>
              <a:spcAft>
                <a:spcPts val="0"/>
              </a:spcAft>
              <a:buFont typeface="Symbol"/>
              <a:buChar char="·"/>
            </a:pPr>
            <a:r>
              <a:rPr lang="en-US" sz="2450" spc="-25">
                <a:solidFill>
                  <a:srgbClr val="000000"/>
                </a:solidFill>
                <a:latin typeface="Calibri" panose="02020603050405020304" pitchFamily="2"/>
              </a:rPr>
              <a:t>School self-evaluation and (maybe) external evaluations </a:t>
            </a:r>
          </a:p>
          <a:p>
            <a:pPr marL="731520" marR="0" indent="365760" algn="l">
              <a:lnSpc>
                <a:spcPts val="2700"/>
              </a:lnSpc>
              <a:spcBef>
                <a:spcPts val="1535"/>
              </a:spcBef>
              <a:spcAft>
                <a:spcPts val="6290"/>
              </a:spcAft>
              <a:buFont typeface="Symbol"/>
              <a:buChar char="·"/>
            </a:pPr>
            <a:r>
              <a:rPr lang="en-US" sz="2450" spc="-35">
                <a:solidFill>
                  <a:srgbClr val="000000"/>
                </a:solidFill>
                <a:latin typeface="Calibri" panose="02020603050405020304" pitchFamily="2"/>
              </a:rPr>
              <a:t>Outcomes data for Maths (including Year 6 SATs results) </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layout 31">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347345" y="789305"/>
            <a:ext cx="7620000" cy="405765"/>
          </a:xfrm>
          <a:prstGeom prst="rect">
            <a:avLst/>
          </a:prstGeom>
          <a:noFill/>
          <a:ln w="0" cmpd="sng">
            <a:noFill/>
            <a:prstDash val="solid"/>
          </a:ln>
        </p:spPr>
        <p:txBody>
          <a:bodyPr vert="horz" lIns="0" tIns="41275" rIns="0" bIns="0" anchor="t"/>
          <a:lstStyle/>
          <a:p>
            <a:pPr marL="0" marR="0" indent="0" algn="l">
              <a:lnSpc>
                <a:spcPts val="2800"/>
              </a:lnSpc>
              <a:spcAft>
                <a:spcPts val="0"/>
              </a:spcAft>
            </a:pPr>
            <a:r>
              <a:rPr lang="en-US" sz="2800" spc="-20">
                <a:solidFill>
                  <a:srgbClr val="000000"/>
                </a:solidFill>
                <a:latin typeface="Calibri" panose="02020603050405020304" pitchFamily="2"/>
              </a:rPr>
              <a:t>A flow chart for suggested appraisal review process*: </a:t>
            </a:r>
          </a:p>
        </p:txBody>
      </p:sp>
      <p:sp>
        <p:nvSpPr>
          <p:cNvPr id="5" name="Text Placeholder 4"/>
          <p:cNvSpPr>
            <a:spLocks noGrp="1"/>
          </p:cNvSpPr>
          <p:nvPr>
            <p:ph type="body" idx="10"/>
          </p:nvPr>
        </p:nvSpPr>
        <p:spPr>
          <a:xfrm>
            <a:off x="6912610" y="1694815"/>
            <a:ext cx="1740535" cy="1191895"/>
          </a:xfrm>
          <a:prstGeom prst="rect">
            <a:avLst/>
          </a:prstGeom>
          <a:noFill/>
          <a:ln w="0" cmpd="sng">
            <a:noFill/>
            <a:prstDash val="solid"/>
          </a:ln>
        </p:spPr>
        <p:txBody>
          <a:bodyPr vert="horz" lIns="0" tIns="58420" rIns="0" bIns="0" anchor="t"/>
          <a:lstStyle/>
          <a:p>
            <a:pPr marL="0" marR="0" indent="0" algn="l">
              <a:lnSpc>
                <a:spcPts val="2700"/>
              </a:lnSpc>
              <a:spcAft>
                <a:spcPts val="0"/>
              </a:spcAft>
            </a:pPr>
            <a:r>
              <a:rPr lang="en-US" sz="2600" spc="-15">
                <a:solidFill>
                  <a:srgbClr val="000000"/>
                </a:solidFill>
                <a:latin typeface="Calibri" panose="02020603050405020304" pitchFamily="2"/>
              </a:rPr>
              <a:t>Available on </a:t>
            </a:r>
          </a:p>
          <a:p>
            <a:pPr marL="0" marR="0" indent="0" algn="l">
              <a:lnSpc>
                <a:spcPts val="2700"/>
              </a:lnSpc>
              <a:spcBef>
                <a:spcPts val="460"/>
              </a:spcBef>
              <a:spcAft>
                <a:spcPts val="0"/>
              </a:spcAft>
            </a:pPr>
            <a:r>
              <a:rPr lang="en-US" sz="2600" spc="-30">
                <a:solidFill>
                  <a:srgbClr val="000000"/>
                </a:solidFill>
                <a:latin typeface="Calibri" panose="02020603050405020304" pitchFamily="2"/>
              </a:rPr>
              <a:t>Leadership </a:t>
            </a:r>
          </a:p>
          <a:p>
            <a:pPr marL="0" marR="0" indent="0" algn="l">
              <a:lnSpc>
                <a:spcPts val="2600"/>
              </a:lnSpc>
              <a:spcBef>
                <a:spcPts val="460"/>
              </a:spcBef>
              <a:spcAft>
                <a:spcPts val="0"/>
              </a:spcAft>
            </a:pPr>
            <a:r>
              <a:rPr lang="en-US" sz="2600" spc="-75">
                <a:solidFill>
                  <a:srgbClr val="000000"/>
                </a:solidFill>
                <a:latin typeface="Calibri" panose="02020603050405020304" pitchFamily="2"/>
              </a:rPr>
              <a:t>Update here: </a:t>
            </a:r>
          </a:p>
        </p:txBody>
      </p:sp>
      <p:sp>
        <p:nvSpPr>
          <p:cNvPr id="6" name="Text Placeholder 5"/>
          <p:cNvSpPr>
            <a:spLocks noGrp="1"/>
          </p:cNvSpPr>
          <p:nvPr>
            <p:ph type="body" idx="10"/>
          </p:nvPr>
        </p:nvSpPr>
        <p:spPr>
          <a:xfrm>
            <a:off x="6918960" y="3180715"/>
            <a:ext cx="2087880" cy="1651000"/>
          </a:xfrm>
          <a:prstGeom prst="rect">
            <a:avLst/>
          </a:prstGeom>
          <a:noFill/>
          <a:ln w="0" cmpd="sng">
            <a:noFill/>
            <a:prstDash val="solid"/>
          </a:ln>
        </p:spPr>
        <p:txBody>
          <a:bodyPr vert="horz" lIns="0" tIns="25400" rIns="0" bIns="0" anchor="t"/>
          <a:lstStyle/>
          <a:p>
            <a:pPr marL="0" marR="0" indent="0" algn="l">
              <a:lnSpc>
                <a:spcPts val="2000"/>
              </a:lnSpc>
              <a:spcAft>
                <a:spcPts val="0"/>
              </a:spcAft>
            </a:pPr>
            <a:r>
              <a:rPr lang="en-US" sz="1800" u="sng" spc="-40">
                <a:solidFill>
                  <a:srgbClr val="0000FF"/>
                </a:solidFill>
                <a:latin typeface="Calibri" panose="02020603050405020304" pitchFamily="2"/>
              </a:rPr>
              <a:t>https://www.leadershi  </a:t>
            </a:r>
          </a:p>
          <a:p>
            <a:pPr marL="0" marR="0" indent="0" algn="l">
              <a:lnSpc>
                <a:spcPts val="2000"/>
              </a:lnSpc>
              <a:spcBef>
                <a:spcPts val="160"/>
              </a:spcBef>
              <a:spcAft>
                <a:spcPts val="0"/>
              </a:spcAft>
            </a:pPr>
            <a:r>
              <a:rPr lang="en-US" sz="1800" u="sng" spc="-20">
                <a:solidFill>
                  <a:srgbClr val="0000FF"/>
                </a:solidFill>
                <a:latin typeface="Calibri" panose="02020603050405020304" pitchFamily="2"/>
              </a:rPr>
              <a:t>pupdate-</a:t>
            </a:r>
            <a:r>
              <a:rPr lang="en-US" sz="100">
                <a:solidFill>
                  <a:srgbClr val="000000"/>
                </a:solidFill>
                <a:latin typeface="Calibri" panose="02020603050405020304" pitchFamily="2"/>
              </a:rPr>
              <a:t> </a:t>
            </a:r>
          </a:p>
          <a:p>
            <a:pPr marL="0" marR="0" indent="0" algn="l">
              <a:lnSpc>
                <a:spcPts val="2200"/>
              </a:lnSpc>
              <a:spcBef>
                <a:spcPts val="0"/>
              </a:spcBef>
              <a:spcAft>
                <a:spcPts val="0"/>
              </a:spcAft>
            </a:pPr>
            <a:r>
              <a:rPr lang="en-US" sz="1800" u="sng" spc="-20">
                <a:solidFill>
                  <a:srgbClr val="0000FF"/>
                </a:solidFill>
                <a:latin typeface="Calibri" panose="02020603050405020304" pitchFamily="2"/>
              </a:rPr>
              <a:t>rbwm.co.uk/headteac</a:t>
            </a:r>
            <a:r>
              <a:rPr lang="en-US" sz="100" spc="-20">
                <a:solidFill>
                  <a:srgbClr val="0000FF"/>
                </a:solidFill>
                <a:latin typeface="Calibri" panose="02020603050405020304" pitchFamily="2"/>
              </a:rPr>
              <a:t> </a:t>
            </a:r>
          </a:p>
          <a:p>
            <a:pPr marL="0" marR="0" indent="0" algn="l">
              <a:lnSpc>
                <a:spcPts val="2200"/>
              </a:lnSpc>
              <a:spcBef>
                <a:spcPts val="0"/>
              </a:spcBef>
              <a:spcAft>
                <a:spcPts val="0"/>
              </a:spcAft>
            </a:pPr>
            <a:r>
              <a:rPr lang="en-US" sz="1800" u="sng" spc="-10">
                <a:solidFill>
                  <a:srgbClr val="0000FF"/>
                </a:solidFill>
                <a:latin typeface="Calibri" panose="02020603050405020304" pitchFamily="2"/>
              </a:rPr>
              <a:t>hers-appraisal-</a:t>
            </a:r>
            <a:r>
              <a:rPr lang="en-US" sz="100">
                <a:solidFill>
                  <a:srgbClr val="000000"/>
                </a:solidFill>
                <a:latin typeface="Calibri" panose="02020603050405020304" pitchFamily="2"/>
              </a:rPr>
              <a:t> </a:t>
            </a:r>
          </a:p>
          <a:p>
            <a:pPr marL="0" marR="0" indent="0" algn="l">
              <a:lnSpc>
                <a:spcPts val="2200"/>
              </a:lnSpc>
              <a:spcBef>
                <a:spcPts val="0"/>
              </a:spcBef>
              <a:spcAft>
                <a:spcPts val="0"/>
              </a:spcAft>
            </a:pPr>
            <a:r>
              <a:rPr lang="en-US" sz="1800" u="sng" spc="-5">
                <a:solidFill>
                  <a:srgbClr val="0000FF"/>
                </a:solidFill>
                <a:latin typeface="Calibri" panose="02020603050405020304" pitchFamily="2"/>
              </a:rPr>
              <a:t>documents-and-</a:t>
            </a:r>
            <a:r>
              <a:rPr lang="en-US" sz="100">
                <a:solidFill>
                  <a:srgbClr val="000000"/>
                </a:solidFill>
                <a:latin typeface="Calibri" panose="02020603050405020304" pitchFamily="2"/>
              </a:rPr>
              <a:t> </a:t>
            </a:r>
          </a:p>
          <a:p>
            <a:pPr marL="0" marR="0" indent="0" algn="l">
              <a:lnSpc>
                <a:spcPts val="2100"/>
              </a:lnSpc>
              <a:spcBef>
                <a:spcPts val="0"/>
              </a:spcBef>
              <a:spcAft>
                <a:spcPts val="0"/>
              </a:spcAft>
            </a:pPr>
            <a:r>
              <a:rPr lang="en-US" sz="1800" u="sng" spc="-10">
                <a:solidFill>
                  <a:srgbClr val="0000FF"/>
                </a:solidFill>
                <a:latin typeface="Calibri" panose="02020603050405020304" pitchFamily="2"/>
              </a:rPr>
              <a:t>process/</a:t>
            </a:r>
            <a:r>
              <a:rPr lang="en-US" sz="100" spc="-10">
                <a:solidFill>
                  <a:srgbClr val="0000FF"/>
                </a:solidFill>
                <a:latin typeface="Calibri" panose="02020603050405020304" pitchFamily="2"/>
              </a:rPr>
              <a:t> </a:t>
            </a:r>
          </a:p>
        </p:txBody>
      </p:sp>
      <p:sp>
        <p:nvSpPr>
          <p:cNvPr id="7" name="Text Placeholder 6"/>
          <p:cNvSpPr>
            <a:spLocks noGrp="1"/>
          </p:cNvSpPr>
          <p:nvPr>
            <p:ph type="body" idx="10"/>
          </p:nvPr>
        </p:nvSpPr>
        <p:spPr>
          <a:xfrm>
            <a:off x="429895" y="6280785"/>
            <a:ext cx="8406130" cy="321310"/>
          </a:xfrm>
          <a:prstGeom prst="rect">
            <a:avLst/>
          </a:prstGeom>
          <a:noFill/>
          <a:ln w="0" cmpd="sng">
            <a:noFill/>
            <a:prstDash val="solid"/>
          </a:ln>
        </p:spPr>
        <p:txBody>
          <a:bodyPr vert="horz" lIns="0" tIns="33020" rIns="0" bIns="0" anchor="t"/>
          <a:lstStyle/>
          <a:p>
            <a:pPr marL="0" marR="0" indent="0" algn="l">
              <a:lnSpc>
                <a:spcPts val="2200"/>
              </a:lnSpc>
              <a:spcAft>
                <a:spcPts val="20"/>
              </a:spcAft>
            </a:pPr>
            <a:r>
              <a:rPr lang="en-US" sz="2200" i="1" spc="-15">
                <a:solidFill>
                  <a:srgbClr val="000000"/>
                </a:solidFill>
                <a:latin typeface="Calibri" panose="02020603050405020304" pitchFamily="2"/>
              </a:rPr>
              <a:t>(*references to the planning parts of the process might change, see slide 4) </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layout 32">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864235" y="889635"/>
            <a:ext cx="2174240" cy="311785"/>
          </a:xfrm>
          <a:prstGeom prst="rect">
            <a:avLst/>
          </a:prstGeom>
          <a:noFill/>
          <a:ln w="0" cmpd="sng">
            <a:noFill/>
            <a:prstDash val="solid"/>
          </a:ln>
        </p:spPr>
        <p:txBody>
          <a:bodyPr vert="horz" lIns="0" tIns="0" rIns="0" bIns="0" anchor="t"/>
          <a:lstStyle/>
          <a:p>
            <a:pPr marL="0" marR="0" indent="0" algn="l">
              <a:lnSpc>
                <a:spcPts val="2400"/>
              </a:lnSpc>
              <a:spcAft>
                <a:spcPts val="5"/>
              </a:spcAft>
            </a:pPr>
            <a:r>
              <a:rPr lang="en-US" sz="2750" spc="-30">
                <a:solidFill>
                  <a:srgbClr val="000000"/>
                </a:solidFill>
                <a:latin typeface="Calibri" panose="02020603050405020304" pitchFamily="2"/>
              </a:rPr>
              <a:t>Any questions? </a:t>
            </a:r>
          </a:p>
        </p:txBody>
      </p:sp>
      <p:sp>
        <p:nvSpPr>
          <p:cNvPr id="5" name="Text Placeholder 4"/>
          <p:cNvSpPr>
            <a:spLocks noGrp="1"/>
          </p:cNvSpPr>
          <p:nvPr>
            <p:ph type="body" idx="10"/>
          </p:nvPr>
        </p:nvSpPr>
        <p:spPr>
          <a:xfrm>
            <a:off x="2896870" y="2107565"/>
            <a:ext cx="2103120" cy="1113790"/>
          </a:xfrm>
          <a:prstGeom prst="rect">
            <a:avLst/>
          </a:prstGeom>
          <a:noFill/>
          <a:ln w="0" cmpd="sng">
            <a:noFill/>
            <a:prstDash val="solid"/>
          </a:ln>
        </p:spPr>
        <p:txBody>
          <a:bodyPr vert="horz" lIns="0" tIns="0" rIns="0" bIns="0" anchor="t"/>
          <a:lstStyle/>
          <a:p>
            <a:pPr marL="0" marR="0" indent="0" algn="l">
              <a:lnSpc>
                <a:spcPts val="8700"/>
              </a:lnSpc>
              <a:spcAft>
                <a:spcPts val="0"/>
              </a:spcAft>
            </a:pPr>
            <a:r>
              <a:rPr lang="en-US" sz="12600" spc="-570">
                <a:solidFill>
                  <a:srgbClr val="FF0000"/>
                </a:solidFill>
                <a:latin typeface="Calibri" panose="02020603050405020304" pitchFamily="2"/>
              </a:rPr>
              <a:t>??? </a:t>
            </a:r>
          </a:p>
        </p:txBody>
      </p:sp>
      <p:sp>
        <p:nvSpPr>
          <p:cNvPr id="8" name="Text Placeholder 7"/>
          <p:cNvSpPr>
            <a:spLocks noGrp="1"/>
          </p:cNvSpPr>
          <p:nvPr>
            <p:ph type="body" idx="10"/>
          </p:nvPr>
        </p:nvSpPr>
        <p:spPr>
          <a:xfrm>
            <a:off x="873125" y="5433695"/>
            <a:ext cx="6055360" cy="1014730"/>
          </a:xfrm>
          <a:prstGeom prst="rect">
            <a:avLst/>
          </a:prstGeom>
          <a:noFill/>
          <a:ln w="0" cmpd="sng">
            <a:noFill/>
            <a:prstDash val="solid"/>
          </a:ln>
        </p:spPr>
        <p:txBody>
          <a:bodyPr vert="horz" lIns="0" tIns="36195" rIns="0" bIns="0" anchor="t"/>
          <a:lstStyle/>
          <a:p>
            <a:pPr marL="0" marR="0" indent="0" algn="l">
              <a:lnSpc>
                <a:spcPts val="2700"/>
              </a:lnSpc>
              <a:spcAft>
                <a:spcPts val="0"/>
              </a:spcAft>
            </a:pPr>
            <a:r>
              <a:rPr lang="en-US" sz="2600" u="sng" spc="-40">
                <a:solidFill>
                  <a:srgbClr val="0000FF"/>
                </a:solidFill>
                <a:latin typeface="Calibri" panose="02020603050405020304" pitchFamily="2"/>
              </a:rPr>
              <a:t>Clive.Haines@achievingforchildren.org.uk  </a:t>
            </a:r>
          </a:p>
          <a:p>
            <a:pPr marL="0" marR="0" indent="0" algn="l">
              <a:lnSpc>
                <a:spcPts val="2900"/>
              </a:lnSpc>
              <a:spcBef>
                <a:spcPts val="1635"/>
              </a:spcBef>
              <a:spcAft>
                <a:spcPts val="480"/>
              </a:spcAft>
            </a:pPr>
            <a:r>
              <a:rPr lang="en-US" sz="2600" u="sng" spc="-75">
                <a:solidFill>
                  <a:srgbClr val="0000FF"/>
                </a:solidFill>
                <a:latin typeface="Calibri" panose="02020603050405020304" pitchFamily="2"/>
              </a:rPr>
              <a:t>Rebecca.Walker@achievingforchildren.org.uk</a:t>
            </a:r>
            <a:r>
              <a:rPr lang="en-US" sz="100" spc="-75">
                <a:solidFill>
                  <a:srgbClr val="0000FF"/>
                </a:solidFill>
                <a:latin typeface="Calibri" panose="02020603050405020304" pitchFamily="2"/>
              </a:rPr>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layout 3">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3093720" y="883920"/>
            <a:ext cx="2286000" cy="311150"/>
          </a:xfrm>
          <a:prstGeom prst="rect">
            <a:avLst/>
          </a:prstGeom>
          <a:noFill/>
          <a:ln w="0" cmpd="sng">
            <a:noFill/>
            <a:prstDash val="solid"/>
          </a:ln>
        </p:spPr>
        <p:txBody>
          <a:bodyPr vert="horz" lIns="0" tIns="0" rIns="0" bIns="0" anchor="t"/>
          <a:lstStyle/>
          <a:p>
            <a:pPr marL="0" marR="0" indent="0" algn="l">
              <a:lnSpc>
                <a:spcPts val="2400"/>
              </a:lnSpc>
              <a:spcAft>
                <a:spcPts val="0"/>
              </a:spcAft>
            </a:pPr>
            <a:r>
              <a:rPr lang="en-US" sz="2800" spc="-45">
                <a:solidFill>
                  <a:srgbClr val="000000"/>
                </a:solidFill>
                <a:latin typeface="Calibri" panose="02020603050405020304" pitchFamily="2"/>
              </a:rPr>
              <a:t>The Regulations </a:t>
            </a:r>
          </a:p>
        </p:txBody>
      </p:sp>
      <p:sp>
        <p:nvSpPr>
          <p:cNvPr id="7" name="Text Placeholder 6"/>
          <p:cNvSpPr>
            <a:spLocks noGrp="1"/>
          </p:cNvSpPr>
          <p:nvPr>
            <p:ph type="body" idx="10"/>
          </p:nvPr>
        </p:nvSpPr>
        <p:spPr>
          <a:xfrm>
            <a:off x="1353185" y="1195070"/>
            <a:ext cx="6197600" cy="3663315"/>
          </a:xfrm>
          <a:prstGeom prst="rect">
            <a:avLst/>
          </a:prstGeom>
          <a:noFill/>
          <a:ln w="0" cmpd="sng">
            <a:noFill/>
            <a:prstDash val="solid"/>
          </a:ln>
        </p:spPr>
        <p:txBody>
          <a:bodyPr vert="horz" lIns="0" tIns="881380" rIns="0" bIns="0" anchor="t"/>
          <a:lstStyle/>
          <a:p>
            <a:pPr marL="0" marR="0" indent="0" algn="l">
              <a:lnSpc>
                <a:spcPts val="3300"/>
              </a:lnSpc>
              <a:spcAft>
                <a:spcPts val="0"/>
              </a:spcAft>
            </a:pPr>
            <a:r>
              <a:rPr lang="en-US" sz="3150" b="1" spc="0">
                <a:solidFill>
                  <a:srgbClr val="000000"/>
                </a:solidFill>
                <a:latin typeface="Calibri" panose="02020603050405020304" pitchFamily="2"/>
              </a:rPr>
              <a:t>Academy Trusts </a:t>
            </a:r>
          </a:p>
          <a:p>
            <a:pPr marL="0" marR="0" indent="0" algn="l">
              <a:lnSpc>
                <a:spcPts val="2800"/>
              </a:lnSpc>
              <a:spcBef>
                <a:spcPts val="2340"/>
              </a:spcBef>
              <a:spcAft>
                <a:spcPts val="0"/>
              </a:spcAft>
            </a:pPr>
            <a:r>
              <a:rPr lang="en-US" sz="2800" spc="-5">
                <a:solidFill>
                  <a:srgbClr val="000000"/>
                </a:solidFill>
                <a:latin typeface="Calibri" panose="02020603050405020304" pitchFamily="2"/>
              </a:rPr>
              <a:t>Academy trusts are not governed by these </a:t>
            </a:r>
          </a:p>
          <a:p>
            <a:pPr marL="0" marR="0" indent="0" algn="l">
              <a:lnSpc>
                <a:spcPts val="2800"/>
              </a:lnSpc>
              <a:spcBef>
                <a:spcPts val="520"/>
              </a:spcBef>
              <a:spcAft>
                <a:spcPts val="0"/>
              </a:spcAft>
            </a:pPr>
            <a:r>
              <a:rPr lang="en-US" sz="2800" spc="-20">
                <a:solidFill>
                  <a:srgbClr val="000000"/>
                </a:solidFill>
                <a:latin typeface="Calibri" panose="02020603050405020304" pitchFamily="2"/>
              </a:rPr>
              <a:t>regulations and are free to determine their </a:t>
            </a:r>
          </a:p>
          <a:p>
            <a:pPr marL="0" marR="0" indent="0" algn="l">
              <a:lnSpc>
                <a:spcPts val="2800"/>
              </a:lnSpc>
              <a:spcBef>
                <a:spcPts val="520"/>
              </a:spcBef>
              <a:spcAft>
                <a:spcPts val="0"/>
              </a:spcAft>
            </a:pPr>
            <a:r>
              <a:rPr lang="en-US" sz="2800" spc="-20">
                <a:solidFill>
                  <a:srgbClr val="000000"/>
                </a:solidFill>
                <a:latin typeface="Calibri" panose="02020603050405020304" pitchFamily="2"/>
              </a:rPr>
              <a:t>own appraisal arrangements (but they may </a:t>
            </a:r>
          </a:p>
          <a:p>
            <a:pPr marL="0" marR="0" indent="0" algn="l">
              <a:lnSpc>
                <a:spcPts val="2800"/>
              </a:lnSpc>
              <a:spcBef>
                <a:spcPts val="520"/>
              </a:spcBef>
              <a:spcAft>
                <a:spcPts val="0"/>
              </a:spcAft>
            </a:pPr>
            <a:r>
              <a:rPr lang="en-US" sz="2800" spc="-10">
                <a:solidFill>
                  <a:srgbClr val="000000"/>
                </a:solidFill>
                <a:latin typeface="Calibri" panose="02020603050405020304" pitchFamily="2"/>
              </a:rPr>
              <a:t>adopt similar arrangements to maintained </a:t>
            </a:r>
          </a:p>
          <a:p>
            <a:pPr marL="0" marR="0" indent="0" algn="l">
              <a:lnSpc>
                <a:spcPts val="2800"/>
              </a:lnSpc>
              <a:spcBef>
                <a:spcPts val="520"/>
              </a:spcBef>
              <a:spcAft>
                <a:spcPts val="15770"/>
              </a:spcAft>
            </a:pPr>
            <a:r>
              <a:rPr lang="en-US" sz="2800" spc="-10">
                <a:solidFill>
                  <a:srgbClr val="000000"/>
                </a:solidFill>
                <a:latin typeface="Calibri" panose="02020603050405020304" pitchFamily="2"/>
              </a:rPr>
              <a:t>schools if they wish.)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layout 5">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92480" y="0"/>
            <a:ext cx="7848600" cy="6858000"/>
          </a:xfrm>
          <a:prstGeom prst="rect">
            <a:avLst/>
          </a:prstGeom>
          <a:noFill/>
          <a:ln w="0" cmpd="sng">
            <a:noFill/>
            <a:prstDash val="solid"/>
          </a:ln>
        </p:spPr>
        <p:txBody>
          <a:bodyPr vert="horz" lIns="0" tIns="830580" rIns="0" bIns="0" anchor="t"/>
          <a:lstStyle/>
          <a:p>
            <a:pPr marL="0" marR="22860" indent="0" algn="r">
              <a:lnSpc>
                <a:spcPts val="2800"/>
              </a:lnSpc>
              <a:spcAft>
                <a:spcPts val="0"/>
              </a:spcAft>
            </a:pPr>
            <a:r>
              <a:rPr lang="en-US" sz="2800" spc="-10">
                <a:solidFill>
                  <a:srgbClr val="000000"/>
                </a:solidFill>
                <a:latin typeface="Calibri" panose="02020603050405020304" pitchFamily="2"/>
              </a:rPr>
              <a:t>Requirements under the current Regulations </a:t>
            </a:r>
          </a:p>
          <a:p>
            <a:pPr marL="320040" marR="411480" indent="320040" algn="l">
              <a:lnSpc>
                <a:spcPts val="3200"/>
              </a:lnSpc>
              <a:spcBef>
                <a:spcPts val="3025"/>
              </a:spcBef>
              <a:spcAft>
                <a:spcPts val="0"/>
              </a:spcAft>
              <a:buFont typeface="Symbol"/>
              <a:buChar char="·"/>
            </a:pPr>
            <a:r>
              <a:rPr lang="en-US" sz="2700" spc="0">
                <a:solidFill>
                  <a:srgbClr val="000000"/>
                </a:solidFill>
                <a:latin typeface="Calibri" panose="02020603050405020304" pitchFamily="2"/>
              </a:rPr>
              <a:t>Governing bodies and local authorities must have a written appraisal policy for its teachers (including headteachers) </a:t>
            </a:r>
          </a:p>
          <a:p>
            <a:pPr marL="320040" marR="182880" indent="320040" algn="l">
              <a:lnSpc>
                <a:spcPts val="3200"/>
              </a:lnSpc>
              <a:spcBef>
                <a:spcPts val="1820"/>
              </a:spcBef>
              <a:spcAft>
                <a:spcPts val="0"/>
              </a:spcAft>
              <a:buFont typeface="Symbol"/>
              <a:buChar char="·"/>
            </a:pPr>
            <a:r>
              <a:rPr lang="en-US" sz="2700" spc="0">
                <a:solidFill>
                  <a:srgbClr val="000000"/>
                </a:solidFill>
                <a:latin typeface="Calibri" panose="02020603050405020304" pitchFamily="2"/>
              </a:rPr>
              <a:t>Schools must have an annual appraisal process for its teachers (including the headteacher) </a:t>
            </a:r>
          </a:p>
          <a:p>
            <a:pPr marL="320040" marR="22860" indent="320040" algn="l">
              <a:lnSpc>
                <a:spcPts val="3200"/>
              </a:lnSpc>
              <a:spcBef>
                <a:spcPts val="1780"/>
              </a:spcBef>
              <a:spcAft>
                <a:spcPts val="0"/>
              </a:spcAft>
              <a:buFont typeface="Symbol"/>
              <a:buChar char="·"/>
            </a:pPr>
            <a:r>
              <a:rPr lang="en-US" sz="2700" spc="0">
                <a:solidFill>
                  <a:srgbClr val="000000"/>
                </a:solidFill>
                <a:latin typeface="Calibri" panose="02020603050405020304" pitchFamily="2"/>
              </a:rPr>
              <a:t>Objectives must be set for each teacher (including the headteacher) which will contribute to improving the education of pupils. </a:t>
            </a:r>
          </a:p>
          <a:p>
            <a:pPr marL="320040" marR="22860" indent="320040" algn="l">
              <a:lnSpc>
                <a:spcPts val="3200"/>
              </a:lnSpc>
              <a:spcBef>
                <a:spcPts val="1820"/>
              </a:spcBef>
              <a:spcAft>
                <a:spcPts val="3770"/>
              </a:spcAft>
              <a:buFont typeface="Symbol"/>
              <a:buChar char="·"/>
            </a:pPr>
            <a:r>
              <a:rPr lang="en-US" sz="2700" spc="-15">
                <a:solidFill>
                  <a:srgbClr val="000000"/>
                </a:solidFill>
                <a:latin typeface="Calibri" panose="02020603050405020304" pitchFamily="2"/>
              </a:rPr>
              <a:t>Governing bodies must appoint an external adviser to advise and support during the headteacher’s appraisal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layout 6">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777240" y="0"/>
            <a:ext cx="7848600" cy="6858000"/>
          </a:xfrm>
          <a:prstGeom prst="rect">
            <a:avLst/>
          </a:prstGeom>
          <a:noFill/>
          <a:ln w="0" cmpd="sng">
            <a:noFill/>
            <a:prstDash val="solid"/>
          </a:ln>
        </p:spPr>
        <p:txBody>
          <a:bodyPr vert="horz" lIns="0" tIns="830580" rIns="0" bIns="0" anchor="t"/>
          <a:lstStyle/>
          <a:p>
            <a:pPr marL="0" marR="22860" indent="0" algn="r">
              <a:lnSpc>
                <a:spcPts val="2800"/>
              </a:lnSpc>
              <a:spcAft>
                <a:spcPts val="0"/>
              </a:spcAft>
            </a:pPr>
            <a:r>
              <a:rPr lang="en-US" sz="2800" spc="-10">
                <a:solidFill>
                  <a:srgbClr val="000000"/>
                </a:solidFill>
                <a:latin typeface="Calibri" panose="02020603050405020304" pitchFamily="2"/>
              </a:rPr>
              <a:t>Requirements under the current Regulations </a:t>
            </a:r>
          </a:p>
          <a:p>
            <a:pPr marL="91440" marR="320040" indent="0" algn="l">
              <a:lnSpc>
                <a:spcPts val="3200"/>
              </a:lnSpc>
              <a:spcBef>
                <a:spcPts val="2905"/>
              </a:spcBef>
              <a:spcAft>
                <a:spcPts val="0"/>
              </a:spcAft>
            </a:pPr>
            <a:r>
              <a:rPr lang="en-US" sz="2700" spc="0">
                <a:solidFill>
                  <a:srgbClr val="000000"/>
                </a:solidFill>
                <a:latin typeface="Calibri" panose="02020603050405020304" pitchFamily="2"/>
              </a:rPr>
              <a:t>Teachers</a:t>
            </a:r>
            <a:r>
              <a:rPr lang="en-US" sz="2650" b="1" spc="0">
                <a:solidFill>
                  <a:srgbClr val="6F2F9F"/>
                </a:solidFill>
                <a:latin typeface="Calibri" panose="02020603050405020304" pitchFamily="2"/>
              </a:rPr>
              <a:t> (including the headteacher)</a:t>
            </a:r>
            <a:r>
              <a:rPr lang="en-US" sz="2700" spc="0">
                <a:solidFill>
                  <a:srgbClr val="000000"/>
                </a:solidFill>
                <a:latin typeface="Calibri" panose="02020603050405020304" pitchFamily="2"/>
              </a:rPr>
              <a:t> must be given a written appraisal report, which sets out: </a:t>
            </a:r>
          </a:p>
          <a:p>
            <a:pPr marL="411480" marR="228600" indent="320040" algn="l">
              <a:lnSpc>
                <a:spcPts val="3200"/>
              </a:lnSpc>
              <a:spcBef>
                <a:spcPts val="1800"/>
              </a:spcBef>
              <a:spcAft>
                <a:spcPts val="0"/>
              </a:spcAft>
              <a:buFont typeface="Symbol"/>
              <a:buChar char="·"/>
            </a:pPr>
            <a:r>
              <a:rPr lang="en-US" sz="2700" spc="0">
                <a:solidFill>
                  <a:srgbClr val="000000"/>
                </a:solidFill>
                <a:latin typeface="Calibri" panose="02020603050405020304" pitchFamily="2"/>
              </a:rPr>
              <a:t>An assessment of their performance in the previous appraisal period </a:t>
            </a:r>
          </a:p>
          <a:p>
            <a:pPr marL="411480" marR="22860" indent="320040" algn="l">
              <a:lnSpc>
                <a:spcPts val="2900"/>
              </a:lnSpc>
              <a:spcBef>
                <a:spcPts val="2145"/>
              </a:spcBef>
              <a:spcAft>
                <a:spcPts val="0"/>
              </a:spcAft>
              <a:buFont typeface="Symbol"/>
              <a:buChar char="·"/>
            </a:pPr>
            <a:r>
              <a:rPr lang="en-US" sz="2700" spc="-5">
                <a:solidFill>
                  <a:srgbClr val="000000"/>
                </a:solidFill>
                <a:latin typeface="Calibri" panose="02020603050405020304" pitchFamily="2"/>
              </a:rPr>
              <a:t>Agreed objectives for future performance </a:t>
            </a:r>
          </a:p>
          <a:p>
            <a:pPr marL="411480" marR="594360" indent="320040" algn="l">
              <a:lnSpc>
                <a:spcPts val="3200"/>
              </a:lnSpc>
              <a:spcBef>
                <a:spcPts val="1780"/>
              </a:spcBef>
              <a:spcAft>
                <a:spcPts val="0"/>
              </a:spcAft>
              <a:buFont typeface="Symbol"/>
              <a:buChar char="·"/>
            </a:pPr>
            <a:r>
              <a:rPr lang="en-US" sz="2700" spc="-15">
                <a:solidFill>
                  <a:srgbClr val="000000"/>
                </a:solidFill>
                <a:latin typeface="Calibri" panose="02020603050405020304" pitchFamily="2"/>
              </a:rPr>
              <a:t>An assessment of their training and development needs </a:t>
            </a:r>
          </a:p>
          <a:p>
            <a:pPr marL="411480" marR="1463040" indent="320040" algn="l">
              <a:lnSpc>
                <a:spcPts val="3200"/>
              </a:lnSpc>
              <a:spcBef>
                <a:spcPts val="1820"/>
              </a:spcBef>
              <a:spcAft>
                <a:spcPts val="5330"/>
              </a:spcAft>
              <a:buFont typeface="Symbol"/>
              <a:buChar char="·"/>
            </a:pPr>
            <a:r>
              <a:rPr lang="en-US" sz="2700" spc="0">
                <a:solidFill>
                  <a:srgbClr val="000000"/>
                </a:solidFill>
                <a:latin typeface="Calibri" panose="02020603050405020304" pitchFamily="2"/>
              </a:rPr>
              <a:t>Where relevant, a recommendation on pay progression.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layout 7">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917575" y="0"/>
            <a:ext cx="7848600" cy="685800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5">
                <a:solidFill>
                  <a:srgbClr val="000000"/>
                </a:solidFill>
                <a:latin typeface="Calibri" panose="02020603050405020304" pitchFamily="2"/>
              </a:rPr>
              <a:t>The GB’s role in staff appraisal </a:t>
            </a:r>
          </a:p>
          <a:p>
            <a:pPr marL="365760" marR="0" indent="365760" algn="l">
              <a:lnSpc>
                <a:spcPts val="2900"/>
              </a:lnSpc>
              <a:spcBef>
                <a:spcPts val="3370"/>
              </a:spcBef>
              <a:spcAft>
                <a:spcPts val="0"/>
              </a:spcAft>
              <a:buFont typeface="Symbol"/>
              <a:buChar char="·"/>
            </a:pPr>
            <a:r>
              <a:rPr lang="en-US" sz="2700" spc="-15">
                <a:solidFill>
                  <a:srgbClr val="000000"/>
                </a:solidFill>
                <a:latin typeface="Calibri" panose="02020603050405020304" pitchFamily="2"/>
              </a:rPr>
              <a:t>To establish the school’s appraisal policy </a:t>
            </a:r>
          </a:p>
          <a:p>
            <a:pPr marL="365760" marR="0" indent="365760" algn="l">
              <a:lnSpc>
                <a:spcPts val="3200"/>
              </a:lnSpc>
              <a:spcBef>
                <a:spcPts val="1820"/>
              </a:spcBef>
              <a:spcAft>
                <a:spcPts val="0"/>
              </a:spcAft>
              <a:buFont typeface="Symbol"/>
              <a:buChar char="·"/>
            </a:pPr>
            <a:r>
              <a:rPr lang="en-US" sz="2700" spc="-15">
                <a:solidFill>
                  <a:srgbClr val="000000"/>
                </a:solidFill>
                <a:latin typeface="Calibri" panose="02020603050405020304" pitchFamily="2"/>
              </a:rPr>
              <a:t>To determine the appraisal period for teachers (including the headteacher). Normally twelve months but it can be shorter/longer for newly appointed staff. </a:t>
            </a:r>
          </a:p>
          <a:p>
            <a:pPr marL="365760" marR="228600" indent="365760" algn="l">
              <a:lnSpc>
                <a:spcPts val="3200"/>
              </a:lnSpc>
              <a:spcBef>
                <a:spcPts val="1780"/>
              </a:spcBef>
              <a:spcAft>
                <a:spcPts val="0"/>
              </a:spcAft>
              <a:buFont typeface="Symbol"/>
              <a:buChar char="·"/>
            </a:pPr>
            <a:r>
              <a:rPr lang="en-US" sz="2650" b="1" spc="0">
                <a:solidFill>
                  <a:srgbClr val="6F2F9F"/>
                </a:solidFill>
                <a:latin typeface="Calibri" panose="02020603050405020304" pitchFamily="2"/>
              </a:rPr>
              <a:t>To review the headteacher’s performance annually, including appointing governors as they see fit to carry out this task. </a:t>
            </a:r>
          </a:p>
          <a:p>
            <a:pPr marL="365760" marR="137160" indent="365760" algn="l">
              <a:lnSpc>
                <a:spcPts val="3200"/>
              </a:lnSpc>
              <a:spcBef>
                <a:spcPts val="1800"/>
              </a:spcBef>
              <a:spcAft>
                <a:spcPts val="3790"/>
              </a:spcAft>
              <a:buFont typeface="Symbol"/>
              <a:buChar char="·"/>
            </a:pPr>
            <a:r>
              <a:rPr lang="en-US" sz="2650" b="1" spc="0">
                <a:solidFill>
                  <a:srgbClr val="6F2F9F"/>
                </a:solidFill>
                <a:latin typeface="Calibri" panose="02020603050405020304" pitchFamily="2"/>
              </a:rPr>
              <a:t>To appoint the external adviser</a:t>
            </a:r>
            <a:r>
              <a:rPr lang="en-US" sz="2700" spc="0">
                <a:solidFill>
                  <a:srgbClr val="6F2F9F"/>
                </a:solidFill>
                <a:latin typeface="Calibri" panose="02020603050405020304" pitchFamily="2"/>
              </a:rPr>
              <a:t>.</a:t>
            </a:r>
            <a:r>
              <a:rPr lang="en-US" sz="2700" spc="0">
                <a:solidFill>
                  <a:srgbClr val="000000"/>
                </a:solidFill>
                <a:latin typeface="Calibri" panose="02020603050405020304" pitchFamily="2"/>
              </a:rPr>
              <a:t> This person must be well versed in the Appraisal Regulations, and in using evidence effectively to support appraisal.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layout 8">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701040" y="0"/>
            <a:ext cx="7848600" cy="685800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5">
                <a:solidFill>
                  <a:srgbClr val="000000"/>
                </a:solidFill>
                <a:latin typeface="Calibri" panose="02020603050405020304" pitchFamily="2"/>
              </a:rPr>
              <a:t>The GB’s role in staff appraisal </a:t>
            </a:r>
          </a:p>
          <a:p>
            <a:pPr marL="365760" marR="0" indent="365760" algn="l">
              <a:lnSpc>
                <a:spcPts val="3200"/>
              </a:lnSpc>
              <a:spcBef>
                <a:spcPts val="2905"/>
              </a:spcBef>
              <a:spcAft>
                <a:spcPts val="0"/>
              </a:spcAft>
              <a:buFont typeface="Symbol"/>
              <a:buChar char="·"/>
            </a:pPr>
            <a:r>
              <a:rPr lang="en-US" sz="2700" spc="-30">
                <a:solidFill>
                  <a:srgbClr val="000000"/>
                </a:solidFill>
                <a:latin typeface="Calibri" panose="02020603050405020304" pitchFamily="2"/>
              </a:rPr>
              <a:t>To set performance standards and objectives for the headteacher which aim to improve pupil performance and are in line with the school development plan / school improvement plan – having first consulted the external adviser. </a:t>
            </a:r>
          </a:p>
          <a:p>
            <a:pPr marL="365760" marR="320040" indent="365760" algn="l">
              <a:lnSpc>
                <a:spcPts val="3200"/>
              </a:lnSpc>
              <a:spcBef>
                <a:spcPts val="2400"/>
              </a:spcBef>
              <a:spcAft>
                <a:spcPts val="0"/>
              </a:spcAft>
              <a:buFont typeface="Symbol"/>
              <a:buChar char="·"/>
            </a:pPr>
            <a:r>
              <a:rPr lang="en-US" sz="2700" spc="0">
                <a:solidFill>
                  <a:srgbClr val="000000"/>
                </a:solidFill>
                <a:latin typeface="Calibri" panose="02020603050405020304" pitchFamily="2"/>
              </a:rPr>
              <a:t>To ensure that the headteacher arranges the annual appraisal of all teaching staff, and for any pay recommendations to be made to the board. </a:t>
            </a:r>
          </a:p>
          <a:p>
            <a:pPr marL="365760" marR="137160" indent="365760" algn="just">
              <a:lnSpc>
                <a:spcPts val="3200"/>
              </a:lnSpc>
              <a:spcBef>
                <a:spcPts val="2400"/>
              </a:spcBef>
              <a:spcAft>
                <a:spcPts val="4510"/>
              </a:spcAft>
              <a:buFont typeface="Symbol"/>
              <a:buChar char="·"/>
            </a:pPr>
            <a:r>
              <a:rPr lang="en-US" sz="2700" spc="-25">
                <a:solidFill>
                  <a:srgbClr val="000000"/>
                </a:solidFill>
                <a:latin typeface="Calibri" panose="02020603050405020304" pitchFamily="2"/>
              </a:rPr>
              <a:t>To ensure the headteacher and every teacher is given a written appraisal report (as previously defined.)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layout 9">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1021080" y="0"/>
            <a:ext cx="7848600" cy="6858000"/>
          </a:xfrm>
          <a:prstGeom prst="rect">
            <a:avLst/>
          </a:prstGeom>
          <a:noFill/>
          <a:ln w="0" cmpd="sng">
            <a:noFill/>
            <a:prstDash val="solid"/>
          </a:ln>
        </p:spPr>
        <p:txBody>
          <a:bodyPr vert="horz" lIns="0" tIns="830580" rIns="0" bIns="0" anchor="t">
            <a:normAutofit fontScale="95000"/>
          </a:bodyPr>
          <a:lstStyle/>
          <a:p>
            <a:pPr marL="2194560" marR="0" indent="0" algn="l">
              <a:lnSpc>
                <a:spcPts val="3100"/>
              </a:lnSpc>
              <a:spcAft>
                <a:spcPts val="0"/>
              </a:spcAft>
            </a:pPr>
            <a:r>
              <a:rPr lang="en-US" sz="2800" spc="55">
                <a:solidFill>
                  <a:srgbClr val="000000"/>
                </a:solidFill>
                <a:latin typeface="Calibri" panose="02020603050405020304" pitchFamily="2"/>
              </a:rPr>
              <a:t>The Headteachers Standards 2020 </a:t>
            </a:r>
          </a:p>
          <a:p>
            <a:pPr marL="182880" marR="731520" indent="0" algn="l">
              <a:lnSpc>
                <a:spcPts val="3200"/>
              </a:lnSpc>
              <a:spcBef>
                <a:spcPts val="2205"/>
              </a:spcBef>
              <a:spcAft>
                <a:spcPts val="0"/>
              </a:spcAft>
            </a:pPr>
            <a:r>
              <a:rPr lang="en-US" sz="2700" spc="-15">
                <a:solidFill>
                  <a:srgbClr val="000000"/>
                </a:solidFill>
                <a:latin typeface="Calibri" panose="02020603050405020304" pitchFamily="2"/>
              </a:rPr>
              <a:t>In October 2020, the DfE published Headteachers’ Standards, replacing</a:t>
            </a:r>
            <a:r>
              <a:rPr lang="en-US" sz="2700" spc="-15">
                <a:solidFill>
                  <a:srgbClr val="0A0C0C"/>
                </a:solidFill>
                <a:latin typeface="Calibri" panose="02020603050405020304" pitchFamily="2"/>
              </a:rPr>
              <a:t> the national standards of excellence for headteachers 2015. </a:t>
            </a:r>
          </a:p>
          <a:p>
            <a:pPr marL="182880" marR="182880" indent="0" algn="l">
              <a:lnSpc>
                <a:spcPts val="3200"/>
              </a:lnSpc>
              <a:spcBef>
                <a:spcPts val="1800"/>
              </a:spcBef>
              <a:spcAft>
                <a:spcPts val="0"/>
              </a:spcAft>
            </a:pPr>
            <a:r>
              <a:rPr lang="en-US" sz="2700" spc="0">
                <a:solidFill>
                  <a:srgbClr val="0A0C0C"/>
                </a:solidFill>
                <a:latin typeface="Calibri" panose="02020603050405020304" pitchFamily="2"/>
              </a:rPr>
              <a:t>These are non-statutory and are intended as guidance to be interpreted in the context of each individual headteacher and school. They are designed to be relevant to all headteachers. </a:t>
            </a:r>
          </a:p>
          <a:p>
            <a:pPr marL="182880" marR="594360" indent="0" algn="l">
              <a:lnSpc>
                <a:spcPts val="2900"/>
              </a:lnSpc>
              <a:spcBef>
                <a:spcPts val="2035"/>
              </a:spcBef>
              <a:spcAft>
                <a:spcPts val="7010"/>
              </a:spcAft>
            </a:pPr>
            <a:r>
              <a:rPr lang="en-US" sz="2400" u="sng" spc="0">
                <a:solidFill>
                  <a:srgbClr val="0000FF"/>
                </a:solidFill>
                <a:latin typeface="Calibri" panose="02020603050405020304" pitchFamily="2"/>
              </a:rPr>
              <a:t>https://www.gov.uk/government/publications/national-standards-of-excellence-for-headteachers/headteachers-standards-2020</a:t>
            </a:r>
            <a:r>
              <a:rPr lang="en-US" sz="100" spc="0">
                <a:solidFill>
                  <a:srgbClr val="0000FF"/>
                </a:solidFill>
                <a:latin typeface="Calibri" panose="02020603050405020304" pitchFamily="2"/>
              </a:rPr>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layout 10">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3225165" y="797560"/>
            <a:ext cx="4921250" cy="426720"/>
          </a:xfrm>
          <a:prstGeom prst="rect">
            <a:avLst/>
          </a:prstGeom>
          <a:noFill/>
          <a:ln w="0" cmpd="sng">
            <a:noFill/>
            <a:prstDash val="solid"/>
          </a:ln>
        </p:spPr>
        <p:txBody>
          <a:bodyPr vert="horz" lIns="0" tIns="33020" rIns="0" bIns="0" anchor="t">
            <a:normAutofit fontScale="95000"/>
          </a:bodyPr>
          <a:lstStyle/>
          <a:p>
            <a:pPr marL="0" marR="0" indent="0" algn="l">
              <a:lnSpc>
                <a:spcPts val="3000"/>
              </a:lnSpc>
              <a:spcAft>
                <a:spcPts val="0"/>
              </a:spcAft>
            </a:pPr>
            <a:r>
              <a:rPr lang="en-US" sz="2750" b="1" spc="35">
                <a:solidFill>
                  <a:srgbClr val="050506"/>
                </a:solidFill>
                <a:latin typeface="Calibri" panose="02020603050405020304" pitchFamily="2"/>
              </a:rPr>
              <a:t>The Headteachers Standards 2020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9" r:id="rId19"/>
    <p:sldLayoutId id="2147483674" r:id="rId20"/>
    <p:sldLayoutId id="2147483675" r:id="rId21"/>
    <p:sldLayoutId id="2147483676" r:id="rId22"/>
    <p:sldLayoutId id="2147483677" r:id="rId23"/>
    <p:sldLayoutId id="2147483679" r:id="rId24"/>
    <p:sldLayoutId id="2147483680" r:id="rId2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7434F"/>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0"/>
            <a:ext cx="9144000" cy="6858000"/>
          </a:xfrm>
          <a:prstGeom prst="rect">
            <a:avLst/>
          </a:prstGeom>
          <a:solidFill>
            <a:srgbClr val="47434F"/>
          </a:solidFill>
          <a:ln w="0" cmpd="sng">
            <a:noFill/>
            <a:prstDash val="solid"/>
          </a:ln>
        </p:spPr>
        <p:txBody>
          <a:bodyPr vert="horz" lIns="0" tIns="0" rIns="0" bIns="0" anchor="t"/>
          <a:lstStyle/>
          <a:p>
            <a:endParaRPr/>
          </a:p>
        </p:txBody>
      </p:sp>
      <p:pic>
        <p:nvPicPr>
          <p:cNvPr id="4" name="Picture 3"/>
          <p:cNvPicPr/>
          <p:nvPr/>
        </p:nvPicPr>
        <p:blipFill>
          <a:blip r:embed="rId2"/>
          <a:stretch>
            <a:fillRect/>
          </a:stretch>
        </p:blipFill>
        <p:spPr>
          <a:xfrm>
            <a:off x="0" y="0"/>
            <a:ext cx="9144000" cy="6858000"/>
          </a:xfrm>
          <a:prstGeom prst="rect">
            <a:avLst/>
          </a:prstGeom>
        </p:spPr>
      </p:pic>
      <p:sp>
        <p:nvSpPr>
          <p:cNvPr id="5" name="Text Placeholder 4"/>
          <p:cNvSpPr>
            <a:spLocks noGrp="1"/>
          </p:cNvSpPr>
          <p:nvPr>
            <p:ph type="body" idx="10"/>
          </p:nvPr>
        </p:nvSpPr>
        <p:spPr>
          <a:xfrm>
            <a:off x="1234440" y="1377950"/>
            <a:ext cx="6766560" cy="1481455"/>
          </a:xfrm>
          <a:prstGeom prst="rect">
            <a:avLst/>
          </a:prstGeom>
          <a:noFill/>
          <a:ln w="0" cmpd="sng">
            <a:noFill/>
            <a:prstDash val="solid"/>
          </a:ln>
        </p:spPr>
        <p:txBody>
          <a:bodyPr vert="horz" lIns="0" tIns="57150" rIns="0" bIns="0" anchor="t"/>
          <a:lstStyle/>
          <a:p>
            <a:pPr marL="0" marR="0" indent="0" algn="l">
              <a:lnSpc>
                <a:spcPts val="4500"/>
              </a:lnSpc>
              <a:spcAft>
                <a:spcPts val="0"/>
              </a:spcAft>
            </a:pPr>
            <a:r>
              <a:rPr lang="en-US" sz="4350" b="1" spc="-5">
                <a:solidFill>
                  <a:srgbClr val="FFFFFF"/>
                </a:solidFill>
                <a:latin typeface="Calibri" panose="02020603050405020304" pitchFamily="2"/>
              </a:rPr>
              <a:t>Appraisal of the Headteacher </a:t>
            </a:r>
          </a:p>
        </p:txBody>
      </p:sp>
      <p:sp>
        <p:nvSpPr>
          <p:cNvPr id="6" name="Text Placeholder 5"/>
          <p:cNvSpPr>
            <a:spLocks noGrp="1"/>
          </p:cNvSpPr>
          <p:nvPr>
            <p:ph type="body" idx="10"/>
          </p:nvPr>
        </p:nvSpPr>
        <p:spPr>
          <a:xfrm>
            <a:off x="1084580" y="2859405"/>
            <a:ext cx="4351655" cy="490855"/>
          </a:xfrm>
          <a:prstGeom prst="rect">
            <a:avLst/>
          </a:prstGeom>
          <a:noFill/>
          <a:ln w="0" cmpd="sng">
            <a:noFill/>
            <a:prstDash val="solid"/>
          </a:ln>
        </p:spPr>
        <p:txBody>
          <a:bodyPr vert="horz" lIns="0" tIns="4445" rIns="0" bIns="0" anchor="t"/>
          <a:lstStyle/>
          <a:p>
            <a:pPr marL="0" marR="0" indent="0" algn="l">
              <a:lnSpc>
                <a:spcPts val="4500"/>
              </a:lnSpc>
              <a:spcAft>
                <a:spcPts val="0"/>
              </a:spcAft>
            </a:pPr>
            <a:r>
              <a:rPr lang="en-US" sz="4350" spc="-35">
                <a:solidFill>
                  <a:srgbClr val="FFFFFF"/>
                </a:solidFill>
                <a:latin typeface="Calibri" panose="02020603050405020304" pitchFamily="2"/>
              </a:rPr>
              <a:t>Governors’ Briefing </a:t>
            </a:r>
          </a:p>
        </p:txBody>
      </p:sp>
      <p:sp>
        <p:nvSpPr>
          <p:cNvPr id="7" name="Text Placeholder 6"/>
          <p:cNvSpPr>
            <a:spLocks noGrp="1"/>
          </p:cNvSpPr>
          <p:nvPr>
            <p:ph type="body" idx="10"/>
          </p:nvPr>
        </p:nvSpPr>
        <p:spPr>
          <a:xfrm>
            <a:off x="1084580" y="3350260"/>
            <a:ext cx="2053590" cy="1310640"/>
          </a:xfrm>
          <a:prstGeom prst="rect">
            <a:avLst/>
          </a:prstGeom>
          <a:noFill/>
          <a:ln w="0" cmpd="sng">
            <a:noFill/>
            <a:prstDash val="solid"/>
          </a:ln>
        </p:spPr>
        <p:txBody>
          <a:bodyPr vert="horz" lIns="0" tIns="745490" rIns="0" bIns="0" anchor="t"/>
          <a:lstStyle/>
          <a:p>
            <a:pPr marL="0" marR="0" indent="320040" algn="l">
              <a:lnSpc>
                <a:spcPts val="4400"/>
              </a:lnSpc>
              <a:spcAft>
                <a:spcPts val="0"/>
              </a:spcAft>
              <a:buFont typeface="Symbol"/>
              <a:buChar char="·"/>
            </a:pPr>
            <a:r>
              <a:rPr lang="en-US" sz="3600" spc="-110">
                <a:solidFill>
                  <a:srgbClr val="FFFFFF"/>
                </a:solidFill>
                <a:latin typeface="Calibri" panose="02020603050405020304" pitchFamily="2"/>
              </a:rPr>
              <a:t>Welcome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675505" y="3773170"/>
            <a:ext cx="4468495" cy="3084830"/>
          </a:xfrm>
          <a:prstGeom prst="rect">
            <a:avLst/>
          </a:prstGeom>
        </p:spPr>
      </p:pic>
      <p:pic>
        <p:nvPicPr>
          <p:cNvPr id="5" name="Picture 4"/>
          <p:cNvPicPr/>
          <p:nvPr/>
        </p:nvPicPr>
        <p:blipFill>
          <a:blip r:embed="rId3"/>
          <a:stretch>
            <a:fillRect/>
          </a:stretch>
        </p:blipFill>
        <p:spPr>
          <a:xfrm>
            <a:off x="0" y="0"/>
            <a:ext cx="3691255" cy="3395345"/>
          </a:xfrm>
          <a:prstGeom prst="rect">
            <a:avLst/>
          </a:prstGeom>
        </p:spPr>
      </p:pic>
      <p:sp>
        <p:nvSpPr>
          <p:cNvPr id="6" name="Text Placeholder 5"/>
          <p:cNvSpPr>
            <a:spLocks noGrp="1"/>
          </p:cNvSpPr>
          <p:nvPr>
            <p:ph type="body" idx="10"/>
          </p:nvPr>
        </p:nvSpPr>
        <p:spPr>
          <a:xfrm>
            <a:off x="756285" y="0"/>
            <a:ext cx="7848600" cy="6858000"/>
          </a:xfrm>
          <a:prstGeom prst="rect">
            <a:avLst/>
          </a:prstGeom>
          <a:noFill/>
          <a:ln w="0" cmpd="sng">
            <a:noFill/>
            <a:prstDash val="solid"/>
          </a:ln>
        </p:spPr>
        <p:txBody>
          <a:bodyPr vert="horz" lIns="0" tIns="830580" rIns="0" bIns="0" anchor="t"/>
          <a:lstStyle/>
          <a:p>
            <a:pPr marL="1828800" marR="0" indent="0" algn="l">
              <a:lnSpc>
                <a:spcPts val="2800"/>
              </a:lnSpc>
              <a:spcAft>
                <a:spcPts val="0"/>
              </a:spcAft>
            </a:pPr>
            <a:r>
              <a:rPr lang="en-US" sz="2800" b="1" spc="-5" dirty="0">
                <a:solidFill>
                  <a:srgbClr val="000000"/>
                </a:solidFill>
                <a:latin typeface="Calibri" panose="02020603050405020304" pitchFamily="2"/>
              </a:rPr>
              <a:t>The Headteacher’s Appraisal Committee </a:t>
            </a:r>
          </a:p>
          <a:p>
            <a:pPr marL="228600" marR="548640" indent="0" algn="l">
              <a:lnSpc>
                <a:spcPts val="3200"/>
              </a:lnSpc>
              <a:spcBef>
                <a:spcPts val="4585"/>
              </a:spcBef>
              <a:spcAft>
                <a:spcPts val="0"/>
              </a:spcAft>
            </a:pPr>
            <a:r>
              <a:rPr lang="en-US" sz="2700" spc="-15" dirty="0">
                <a:solidFill>
                  <a:srgbClr val="000000"/>
                </a:solidFill>
                <a:latin typeface="Calibri" panose="02020603050405020304" pitchFamily="2"/>
              </a:rPr>
              <a:t>The governing board decides who is on the Headteacher’s Appraisal Committee, and should appoint governors with appropriate skills, and who have undertaken Performance Appraisal training. </a:t>
            </a:r>
          </a:p>
          <a:p>
            <a:pPr marL="228600" marR="0" indent="0" algn="l">
              <a:lnSpc>
                <a:spcPts val="2800"/>
              </a:lnSpc>
              <a:spcBef>
                <a:spcPts val="2870"/>
              </a:spcBef>
              <a:spcAft>
                <a:spcPts val="0"/>
              </a:spcAft>
            </a:pPr>
            <a:r>
              <a:rPr lang="en-US" sz="2650" b="1" spc="5" dirty="0">
                <a:solidFill>
                  <a:srgbClr val="000000"/>
                </a:solidFill>
                <a:latin typeface="Calibri" panose="02020603050405020304" pitchFamily="2"/>
              </a:rPr>
              <a:t>2 or 3 governors is a workable number. </a:t>
            </a:r>
          </a:p>
          <a:p>
            <a:pPr marL="228600" marR="777240" indent="0" algn="l">
              <a:lnSpc>
                <a:spcPts val="3200"/>
              </a:lnSpc>
              <a:spcBef>
                <a:spcPts val="2395"/>
              </a:spcBef>
              <a:spcAft>
                <a:spcPts val="6075"/>
              </a:spcAft>
            </a:pPr>
            <a:r>
              <a:rPr lang="en-US" sz="2700" spc="0" dirty="0">
                <a:solidFill>
                  <a:srgbClr val="000000"/>
                </a:solidFill>
                <a:latin typeface="Calibri" panose="02020603050405020304" pitchFamily="2"/>
              </a:rPr>
              <a:t>(The 2006 Regulations limited the number on the Headteacher’s Appraisal Committee to 2 or 3 governors, although the 2012 Regulations do not include this restriction.)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0" y="0"/>
            <a:ext cx="3691255" cy="3395345"/>
          </a:xfrm>
          <a:prstGeom prst="rect">
            <a:avLst/>
          </a:prstGeom>
        </p:spPr>
      </p:pic>
      <p:sp>
        <p:nvSpPr>
          <p:cNvPr id="6" name="Text Placeholder 5"/>
          <p:cNvSpPr>
            <a:spLocks noGrp="1"/>
          </p:cNvSpPr>
          <p:nvPr>
            <p:ph type="body" idx="10"/>
          </p:nvPr>
        </p:nvSpPr>
        <p:spPr>
          <a:xfrm>
            <a:off x="760730" y="0"/>
            <a:ext cx="7848600" cy="6858000"/>
          </a:xfrm>
          <a:prstGeom prst="rect">
            <a:avLst/>
          </a:prstGeom>
          <a:noFill/>
          <a:ln w="0" cmpd="sng">
            <a:noFill/>
            <a:prstDash val="solid"/>
          </a:ln>
        </p:spPr>
        <p:txBody>
          <a:bodyPr vert="horz" lIns="0" tIns="830580" rIns="0" bIns="0" anchor="t">
            <a:normAutofit fontScale="95000"/>
          </a:bodyPr>
          <a:lstStyle/>
          <a:p>
            <a:pPr marL="2331720" marR="0" indent="0" algn="l">
              <a:lnSpc>
                <a:spcPts val="2800"/>
              </a:lnSpc>
              <a:spcAft>
                <a:spcPts val="0"/>
              </a:spcAft>
            </a:pPr>
            <a:r>
              <a:rPr lang="en-US" sz="2800" b="1" spc="40" dirty="0">
                <a:solidFill>
                  <a:srgbClr val="000000"/>
                </a:solidFill>
                <a:latin typeface="Calibri" panose="02020603050405020304" pitchFamily="2"/>
              </a:rPr>
              <a:t>Does the Headteacher have a say? </a:t>
            </a:r>
          </a:p>
          <a:p>
            <a:pPr marL="228600" marR="457200" indent="0" algn="l">
              <a:lnSpc>
                <a:spcPts val="3200"/>
              </a:lnSpc>
              <a:spcBef>
                <a:spcPts val="5855"/>
              </a:spcBef>
              <a:spcAft>
                <a:spcPts val="0"/>
              </a:spcAft>
            </a:pPr>
            <a:r>
              <a:rPr lang="en-US" sz="2700" spc="0" dirty="0">
                <a:solidFill>
                  <a:srgbClr val="000000"/>
                </a:solidFill>
                <a:latin typeface="Calibri" panose="02020603050405020304" pitchFamily="2"/>
              </a:rPr>
              <a:t>This will be determined by the school’s appraisal policy, but it is good practice for headteachers to be able to object in writing to the governing board in regards to the appointment of any particular governor. </a:t>
            </a:r>
          </a:p>
          <a:p>
            <a:pPr marL="228600" marR="228600" indent="0" algn="l">
              <a:lnSpc>
                <a:spcPts val="3200"/>
              </a:lnSpc>
              <a:spcBef>
                <a:spcPts val="4535"/>
              </a:spcBef>
              <a:spcAft>
                <a:spcPts val="11545"/>
              </a:spcAft>
            </a:pPr>
            <a:r>
              <a:rPr lang="en-US" sz="2700" spc="0" dirty="0">
                <a:solidFill>
                  <a:srgbClr val="000000"/>
                </a:solidFill>
                <a:latin typeface="Calibri" panose="02020603050405020304" pitchFamily="2"/>
              </a:rPr>
              <a:t>Any objection should be on the grounds only that the governor is unsuitable for professional reasons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736600" y="0"/>
            <a:ext cx="7848600" cy="6858000"/>
          </a:xfrm>
          <a:prstGeom prst="rect">
            <a:avLst/>
          </a:prstGeom>
          <a:noFill/>
          <a:ln w="0" cmpd="sng">
            <a:noFill/>
            <a:prstDash val="solid"/>
          </a:ln>
        </p:spPr>
        <p:txBody>
          <a:bodyPr vert="horz" lIns="0" tIns="830580" rIns="0" bIns="0" anchor="t">
            <a:normAutofit fontScale="95000"/>
          </a:bodyPr>
          <a:lstStyle/>
          <a:p>
            <a:pPr marL="2377440" marR="0" indent="0" algn="l">
              <a:lnSpc>
                <a:spcPts val="2800"/>
              </a:lnSpc>
              <a:spcAft>
                <a:spcPts val="0"/>
              </a:spcAft>
            </a:pPr>
            <a:r>
              <a:rPr lang="en-US" sz="2800" b="1" spc="40" dirty="0">
                <a:solidFill>
                  <a:srgbClr val="000000"/>
                </a:solidFill>
                <a:latin typeface="Calibri" panose="02020603050405020304" pitchFamily="2"/>
              </a:rPr>
              <a:t>Does the Headteacher have a say? </a:t>
            </a:r>
          </a:p>
          <a:p>
            <a:pPr marL="182880" marR="320040" indent="0" algn="l">
              <a:lnSpc>
                <a:spcPts val="3200"/>
              </a:lnSpc>
              <a:spcBef>
                <a:spcPts val="3165"/>
              </a:spcBef>
              <a:spcAft>
                <a:spcPts val="0"/>
              </a:spcAft>
            </a:pPr>
            <a:r>
              <a:rPr lang="en-US" sz="2700" spc="0" dirty="0">
                <a:solidFill>
                  <a:srgbClr val="000000"/>
                </a:solidFill>
                <a:latin typeface="Calibri" panose="02020603050405020304" pitchFamily="2"/>
              </a:rPr>
              <a:t>The governing board should satisfy itself that the reasons submitted by the headteacher, if seeking the removal of an appointed governor are </a:t>
            </a:r>
          </a:p>
          <a:p>
            <a:pPr marL="182880" marR="0" indent="457200" algn="l">
              <a:lnSpc>
                <a:spcPts val="2900"/>
              </a:lnSpc>
              <a:spcBef>
                <a:spcPts val="2125"/>
              </a:spcBef>
              <a:spcAft>
                <a:spcPts val="0"/>
              </a:spcAft>
              <a:buFont typeface="Symbol"/>
              <a:buChar char="·"/>
            </a:pPr>
            <a:r>
              <a:rPr lang="en-US" sz="2700" spc="-10" dirty="0">
                <a:solidFill>
                  <a:srgbClr val="000000"/>
                </a:solidFill>
                <a:latin typeface="Calibri" panose="02020603050405020304" pitchFamily="2"/>
              </a:rPr>
              <a:t>professional reasons only and </a:t>
            </a:r>
          </a:p>
          <a:p>
            <a:pPr marL="182880" marR="0" indent="457200" algn="l">
              <a:lnSpc>
                <a:spcPts val="2900"/>
              </a:lnSpc>
              <a:spcBef>
                <a:spcPts val="2140"/>
              </a:spcBef>
              <a:spcAft>
                <a:spcPts val="0"/>
              </a:spcAft>
              <a:buFont typeface="Symbol"/>
              <a:buChar char="·"/>
            </a:pPr>
            <a:r>
              <a:rPr lang="en-US" sz="2700" spc="-5" dirty="0">
                <a:solidFill>
                  <a:srgbClr val="000000"/>
                </a:solidFill>
                <a:latin typeface="Calibri" panose="02020603050405020304" pitchFamily="2"/>
              </a:rPr>
              <a:t>the reasons themselves are significant. </a:t>
            </a:r>
          </a:p>
          <a:p>
            <a:pPr marL="182880" marR="182880" indent="0" algn="l">
              <a:lnSpc>
                <a:spcPts val="3200"/>
              </a:lnSpc>
              <a:spcBef>
                <a:spcPts val="1800"/>
              </a:spcBef>
              <a:spcAft>
                <a:spcPts val="6890"/>
              </a:spcAft>
            </a:pPr>
            <a:r>
              <a:rPr lang="en-US" sz="2700" spc="0" dirty="0">
                <a:solidFill>
                  <a:srgbClr val="000000"/>
                </a:solidFill>
                <a:latin typeface="Calibri" panose="02020603050405020304" pitchFamily="2"/>
              </a:rPr>
              <a:t>The board will then appoint another governor if it accepts the objections, or it may reject the request. In the case of a rejection the governing board must state the grounds for the rejection, in writing.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624840" y="0"/>
            <a:ext cx="7848600" cy="6858000"/>
          </a:xfrm>
          <a:prstGeom prst="rect">
            <a:avLst/>
          </a:prstGeom>
          <a:noFill/>
          <a:ln w="0" cmpd="sng">
            <a:noFill/>
            <a:prstDash val="solid"/>
          </a:ln>
        </p:spPr>
        <p:txBody>
          <a:bodyPr vert="horz" lIns="0" tIns="830580" rIns="0" bIns="0" anchor="t"/>
          <a:lstStyle/>
          <a:p>
            <a:pPr marL="0" marR="91440" indent="0" algn="r">
              <a:lnSpc>
                <a:spcPts val="2800"/>
              </a:lnSpc>
              <a:spcAft>
                <a:spcPts val="0"/>
              </a:spcAft>
            </a:pPr>
            <a:r>
              <a:rPr lang="en-US" sz="2800" b="1" spc="-10" dirty="0">
                <a:solidFill>
                  <a:srgbClr val="000000"/>
                </a:solidFill>
                <a:latin typeface="Calibri" panose="02020603050405020304" pitchFamily="2"/>
              </a:rPr>
              <a:t>Who sets the Headteacher’s targets? </a:t>
            </a:r>
          </a:p>
          <a:p>
            <a:pPr marL="91440" marR="91440" indent="0" algn="l">
              <a:lnSpc>
                <a:spcPts val="3100"/>
              </a:lnSpc>
              <a:spcBef>
                <a:spcPts val="2925"/>
              </a:spcBef>
              <a:spcAft>
                <a:spcPts val="0"/>
              </a:spcAft>
            </a:pPr>
            <a:r>
              <a:rPr lang="en-US" sz="2600" spc="0" dirty="0">
                <a:solidFill>
                  <a:srgbClr val="000000"/>
                </a:solidFill>
                <a:latin typeface="Calibri" panose="02020603050405020304" pitchFamily="2"/>
              </a:rPr>
              <a:t>The targets are set by the appointed governors, after consulting with the headteacher and external adviser, on an annual basis as part of the appraisal process. </a:t>
            </a:r>
          </a:p>
          <a:p>
            <a:pPr marL="91440" marR="457200" indent="0" algn="l">
              <a:lnSpc>
                <a:spcPts val="3100"/>
              </a:lnSpc>
              <a:spcBef>
                <a:spcPts val="1800"/>
              </a:spcBef>
              <a:spcAft>
                <a:spcPts val="0"/>
              </a:spcAft>
            </a:pPr>
            <a:r>
              <a:rPr lang="en-US" sz="2600" spc="-20" dirty="0">
                <a:solidFill>
                  <a:srgbClr val="000000"/>
                </a:solidFill>
                <a:latin typeface="Calibri" panose="02020603050405020304" pitchFamily="2"/>
              </a:rPr>
              <a:t>Targets must be meaningful and achievable and should reflect the development priorities of the school. </a:t>
            </a:r>
          </a:p>
          <a:p>
            <a:pPr marL="91440" marR="91440" indent="0" algn="l">
              <a:lnSpc>
                <a:spcPts val="3100"/>
              </a:lnSpc>
              <a:spcBef>
                <a:spcPts val="1795"/>
              </a:spcBef>
              <a:spcAft>
                <a:spcPts val="6895"/>
              </a:spcAft>
            </a:pPr>
            <a:r>
              <a:rPr lang="en-US" sz="2600" spc="0" dirty="0">
                <a:solidFill>
                  <a:srgbClr val="000000"/>
                </a:solidFill>
                <a:latin typeface="Calibri" panose="02020603050405020304" pitchFamily="2"/>
              </a:rPr>
              <a:t>The external adviser will assist in establishing targets and objectives in discussion with the appointed governors and headteacher. Every effort should be made to achieve agreement on the requirements to be placed on the headteacher.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296562" y="0"/>
            <a:ext cx="8366108" cy="6858000"/>
          </a:xfrm>
          <a:prstGeom prst="rect">
            <a:avLst/>
          </a:prstGeom>
          <a:noFill/>
          <a:ln w="0" cmpd="sng">
            <a:noFill/>
            <a:prstDash val="solid"/>
          </a:ln>
        </p:spPr>
        <p:txBody>
          <a:bodyPr vert="horz" lIns="0" tIns="830580" rIns="0" bIns="0" anchor="t"/>
          <a:lstStyle/>
          <a:p>
            <a:pPr marL="2286000" marR="0" indent="0" algn="l">
              <a:lnSpc>
                <a:spcPts val="3100"/>
              </a:lnSpc>
              <a:spcAft>
                <a:spcPts val="0"/>
              </a:spcAft>
            </a:pPr>
            <a:r>
              <a:rPr lang="en-US" sz="2800" b="1" spc="-5" dirty="0">
                <a:solidFill>
                  <a:srgbClr val="000000"/>
                </a:solidFill>
                <a:latin typeface="Calibri" panose="02020603050405020304" pitchFamily="2"/>
              </a:rPr>
              <a:t>The role of the external adviser </a:t>
            </a:r>
          </a:p>
          <a:p>
            <a:pPr marL="137160" marR="91440" indent="0" algn="just">
              <a:lnSpc>
                <a:spcPts val="3200"/>
              </a:lnSpc>
              <a:spcBef>
                <a:spcPts val="3355"/>
              </a:spcBef>
              <a:spcAft>
                <a:spcPts val="0"/>
              </a:spcAft>
            </a:pPr>
            <a:r>
              <a:rPr lang="en-US" sz="2700" spc="-15" dirty="0">
                <a:solidFill>
                  <a:srgbClr val="000000"/>
                </a:solidFill>
                <a:latin typeface="Calibri" panose="02020603050405020304" pitchFamily="2"/>
              </a:rPr>
              <a:t>To assist the appointed governors in setting meaningful targets, and in reviewing outcomes. </a:t>
            </a:r>
          </a:p>
          <a:p>
            <a:pPr marL="1051560" marR="137160" indent="-457200" algn="l">
              <a:lnSpc>
                <a:spcPts val="3200"/>
              </a:lnSpc>
              <a:spcBef>
                <a:spcPts val="1800"/>
              </a:spcBef>
              <a:spcAft>
                <a:spcPts val="0"/>
              </a:spcAft>
              <a:buFont typeface="Arial" panose="020B0604020202020204" pitchFamily="34" charset="0"/>
              <a:buChar char="•"/>
            </a:pPr>
            <a:r>
              <a:rPr lang="en-US" sz="2700" spc="-15" dirty="0">
                <a:solidFill>
                  <a:srgbClr val="000000"/>
                </a:solidFill>
                <a:latin typeface="Calibri" panose="02020603050405020304" pitchFamily="2"/>
              </a:rPr>
              <a:t>Both the appointed governors and the headteacher can choose to meet separately with the external adviser to discuss the headteacher’s performance review, and possible future targets, before the review meeting. </a:t>
            </a:r>
          </a:p>
          <a:p>
            <a:pPr marL="1005840" marR="228600" indent="-457200" algn="l">
              <a:lnSpc>
                <a:spcPts val="3200"/>
              </a:lnSpc>
              <a:spcBef>
                <a:spcPts val="1800"/>
              </a:spcBef>
              <a:spcAft>
                <a:spcPts val="5015"/>
              </a:spcAft>
              <a:buFont typeface="Arial" panose="020B0604020202020204" pitchFamily="34" charset="0"/>
              <a:buChar char="•"/>
            </a:pPr>
            <a:r>
              <a:rPr lang="en-US" sz="2700" spc="-15" dirty="0">
                <a:solidFill>
                  <a:srgbClr val="000000"/>
                </a:solidFill>
                <a:latin typeface="Calibri" panose="02020603050405020304" pitchFamily="2"/>
              </a:rPr>
              <a:t>The adviser should attend the review meeting and be available to offer advice and support to governors whilst they prepare the appraisal report.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296562" y="-33655"/>
            <a:ext cx="8662087" cy="6858000"/>
          </a:xfrm>
          <a:prstGeom prst="rect">
            <a:avLst/>
          </a:prstGeom>
          <a:noFill/>
          <a:ln w="0" cmpd="sng">
            <a:noFill/>
            <a:prstDash val="solid"/>
          </a:ln>
        </p:spPr>
        <p:txBody>
          <a:bodyPr vert="horz" lIns="0" tIns="830580" rIns="0" bIns="0" anchor="t">
            <a:normAutofit fontScale="95000"/>
          </a:bodyPr>
          <a:lstStyle/>
          <a:p>
            <a:pPr marL="2423160" marR="0" indent="0" algn="r">
              <a:lnSpc>
                <a:spcPts val="3100"/>
              </a:lnSpc>
              <a:spcAft>
                <a:spcPts val="0"/>
              </a:spcAft>
            </a:pPr>
            <a:r>
              <a:rPr lang="en-US" sz="2800" b="1" spc="-5" dirty="0">
                <a:solidFill>
                  <a:srgbClr val="000000"/>
                </a:solidFill>
                <a:latin typeface="Calibri" panose="02020603050405020304" pitchFamily="2"/>
              </a:rPr>
              <a:t>The role of the external adviser </a:t>
            </a:r>
          </a:p>
          <a:p>
            <a:pPr marL="1371600" marR="960120" indent="-457200" algn="l">
              <a:lnSpc>
                <a:spcPts val="3200"/>
              </a:lnSpc>
              <a:spcBef>
                <a:spcPts val="6185"/>
              </a:spcBef>
              <a:spcAft>
                <a:spcPts val="0"/>
              </a:spcAft>
              <a:buFont typeface="Arial" panose="020B0604020202020204" pitchFamily="34" charset="0"/>
              <a:buChar char="•"/>
            </a:pPr>
            <a:r>
              <a:rPr lang="en-US" sz="2700" spc="0" dirty="0">
                <a:solidFill>
                  <a:srgbClr val="000000"/>
                </a:solidFill>
                <a:latin typeface="Calibri" panose="02020603050405020304" pitchFamily="2"/>
              </a:rPr>
              <a:t>The appointed governors should pay heed to the advice given by the external advisor. </a:t>
            </a:r>
          </a:p>
          <a:p>
            <a:pPr marL="1371600" marR="822960" indent="-457200" algn="just">
              <a:lnSpc>
                <a:spcPts val="3200"/>
              </a:lnSpc>
              <a:spcBef>
                <a:spcPts val="2020"/>
              </a:spcBef>
              <a:spcAft>
                <a:spcPts val="0"/>
              </a:spcAft>
              <a:buFont typeface="Arial" panose="020B0604020202020204" pitchFamily="34" charset="0"/>
              <a:buChar char="•"/>
            </a:pPr>
            <a:r>
              <a:rPr lang="en-US" sz="2700" spc="0" dirty="0">
                <a:solidFill>
                  <a:srgbClr val="000000"/>
                </a:solidFill>
                <a:latin typeface="Calibri" panose="02020603050405020304" pitchFamily="2"/>
              </a:rPr>
              <a:t>The adviser is not involved in determining any recommendation for pay progression; this is a matter for the appointed governors</a:t>
            </a:r>
            <a:r>
              <a:rPr lang="en-US" sz="2700" i="1" spc="0" dirty="0">
                <a:solidFill>
                  <a:srgbClr val="000000"/>
                </a:solidFill>
                <a:latin typeface="Calibri" panose="02020603050405020304" pitchFamily="2"/>
              </a:rPr>
              <a:t>* </a:t>
            </a:r>
          </a:p>
          <a:p>
            <a:pPr marL="0" marR="411480" indent="0" algn="l">
              <a:lnSpc>
                <a:spcPts val="2600"/>
              </a:lnSpc>
              <a:spcBef>
                <a:spcPts val="5370"/>
              </a:spcBef>
              <a:spcAft>
                <a:spcPts val="0"/>
              </a:spcAft>
            </a:pPr>
            <a:r>
              <a:rPr lang="en-US" sz="2150" i="1" spc="0" dirty="0">
                <a:solidFill>
                  <a:srgbClr val="000000"/>
                </a:solidFill>
                <a:latin typeface="Arial" panose="02020603050405020304" pitchFamily="2"/>
              </a:rPr>
              <a:t>*Maintained schools must adhere to the School Teachers’ Pay </a:t>
            </a:r>
            <a:r>
              <a:rPr lang="en-US" sz="2200" i="1" spc="0" dirty="0">
                <a:solidFill>
                  <a:srgbClr val="000000"/>
                </a:solidFill>
                <a:latin typeface="Arial" panose="02020603050405020304" pitchFamily="2"/>
              </a:rPr>
              <a:t>and Conditions Document (STPCD) </a:t>
            </a:r>
          </a:p>
          <a:p>
            <a:pPr marL="0" marR="0" indent="0" algn="l">
              <a:lnSpc>
                <a:spcPts val="2000"/>
              </a:lnSpc>
              <a:spcBef>
                <a:spcPts val="2490"/>
              </a:spcBef>
              <a:spcAft>
                <a:spcPts val="4780"/>
              </a:spcAft>
            </a:pPr>
            <a:r>
              <a:rPr lang="en-US" sz="1800" u="sng" spc="-45" dirty="0">
                <a:solidFill>
                  <a:srgbClr val="0000FF"/>
                </a:solidFill>
                <a:latin typeface="Arial" panose="02020603050405020304" pitchFamily="2"/>
              </a:rPr>
              <a:t>https://www.gov.uk/government/publications/school-teachers-pay-and-conditions</a:t>
            </a:r>
            <a:r>
              <a:rPr lang="en-US" sz="100" spc="-45" dirty="0">
                <a:solidFill>
                  <a:srgbClr val="0000FF"/>
                </a:solidFill>
                <a:latin typeface="Arial" panose="02020603050405020304" pitchFamily="2"/>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709930" y="0"/>
            <a:ext cx="8089900" cy="6858000"/>
          </a:xfrm>
          <a:prstGeom prst="rect">
            <a:avLst/>
          </a:prstGeom>
          <a:noFill/>
          <a:ln w="0" cmpd="sng">
            <a:noFill/>
            <a:prstDash val="solid"/>
          </a:ln>
        </p:spPr>
        <p:txBody>
          <a:bodyPr vert="horz" lIns="0" tIns="830580" rIns="0" bIns="0" anchor="t"/>
          <a:lstStyle/>
          <a:p>
            <a:pPr marL="2377440" marR="0" indent="0" algn="l">
              <a:lnSpc>
                <a:spcPts val="2800"/>
              </a:lnSpc>
              <a:spcAft>
                <a:spcPts val="0"/>
              </a:spcAft>
            </a:pPr>
            <a:r>
              <a:rPr lang="en-US" sz="2800" b="1" spc="-5" dirty="0">
                <a:solidFill>
                  <a:srgbClr val="000000"/>
                </a:solidFill>
                <a:latin typeface="Calibri" panose="02020603050405020304" pitchFamily="2"/>
              </a:rPr>
              <a:t>The Headteacher’s right to appeal </a:t>
            </a:r>
          </a:p>
          <a:p>
            <a:pPr marL="228600" marR="228600" indent="0" algn="l">
              <a:lnSpc>
                <a:spcPts val="3200"/>
              </a:lnSpc>
              <a:spcBef>
                <a:spcPts val="3575"/>
              </a:spcBef>
              <a:spcAft>
                <a:spcPts val="0"/>
              </a:spcAft>
            </a:pPr>
            <a:r>
              <a:rPr lang="en-US" sz="2700" spc="-10" dirty="0">
                <a:solidFill>
                  <a:srgbClr val="000000"/>
                </a:solidFill>
                <a:latin typeface="Calibri" panose="02020603050405020304" pitchFamily="2"/>
              </a:rPr>
              <a:t>The school’s appraisal policy should set out the process to be followed should the headteacher be dissatisfied with the outcome of their appraisal. </a:t>
            </a:r>
          </a:p>
          <a:p>
            <a:pPr marL="228600" marR="228600" indent="0" algn="l">
              <a:lnSpc>
                <a:spcPts val="3200"/>
              </a:lnSpc>
              <a:spcBef>
                <a:spcPts val="1800"/>
              </a:spcBef>
              <a:spcAft>
                <a:spcPts val="0"/>
              </a:spcAft>
            </a:pPr>
            <a:r>
              <a:rPr lang="en-US" sz="2700" spc="0" dirty="0">
                <a:solidFill>
                  <a:srgbClr val="000000"/>
                </a:solidFill>
                <a:latin typeface="Calibri" panose="02020603050405020304" pitchFamily="2"/>
              </a:rPr>
              <a:t>For example: this could state that the appraisal report will be given to a nominated governor who will act as the review officer (it could be the vice-chair, if the chair is on the Appraisal Committee, or vice-versa.) </a:t>
            </a:r>
          </a:p>
          <a:p>
            <a:pPr marL="228600" marR="685800" indent="0" algn="l">
              <a:lnSpc>
                <a:spcPts val="3200"/>
              </a:lnSpc>
              <a:spcBef>
                <a:spcPts val="1825"/>
              </a:spcBef>
              <a:spcAft>
                <a:spcPts val="5015"/>
              </a:spcAft>
            </a:pPr>
            <a:r>
              <a:rPr lang="en-US" sz="2700" spc="0" dirty="0">
                <a:solidFill>
                  <a:srgbClr val="000000"/>
                </a:solidFill>
                <a:latin typeface="Calibri" panose="02020603050405020304" pitchFamily="2"/>
              </a:rPr>
              <a:t>If it’s the review officer’s opinion that aspects of the review are inaccurate, they can require that the statement be reviewed again.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745490" y="0"/>
            <a:ext cx="8089900" cy="6858000"/>
          </a:xfrm>
          <a:prstGeom prst="rect">
            <a:avLst/>
          </a:prstGeom>
          <a:noFill/>
          <a:ln w="0" cmpd="sng">
            <a:noFill/>
            <a:prstDash val="solid"/>
          </a:ln>
        </p:spPr>
        <p:txBody>
          <a:bodyPr vert="horz" lIns="0" tIns="830580" rIns="0" bIns="0" anchor="t"/>
          <a:lstStyle/>
          <a:p>
            <a:pPr marL="0" marR="137160" indent="0" algn="r">
              <a:lnSpc>
                <a:spcPts val="2800"/>
              </a:lnSpc>
              <a:spcAft>
                <a:spcPts val="0"/>
              </a:spcAft>
            </a:pPr>
            <a:r>
              <a:rPr lang="en-US" sz="2800" spc="-10">
                <a:solidFill>
                  <a:srgbClr val="000000"/>
                </a:solidFill>
                <a:latin typeface="Calibri" panose="02020603050405020304" pitchFamily="2"/>
              </a:rPr>
              <a:t>Minuting the appraisal review meeting </a:t>
            </a:r>
          </a:p>
          <a:p>
            <a:pPr marL="182880" marR="274320" indent="0" algn="l">
              <a:lnSpc>
                <a:spcPts val="3200"/>
              </a:lnSpc>
              <a:spcBef>
                <a:spcPts val="3575"/>
              </a:spcBef>
              <a:spcAft>
                <a:spcPts val="0"/>
              </a:spcAft>
            </a:pPr>
            <a:r>
              <a:rPr lang="en-US" sz="2700" b="1" spc="0">
                <a:solidFill>
                  <a:srgbClr val="000000"/>
                </a:solidFill>
                <a:latin typeface="Calibri" panose="02020603050405020304" pitchFamily="2"/>
              </a:rPr>
              <a:t>T</a:t>
            </a:r>
            <a:r>
              <a:rPr lang="en-US" sz="2700" spc="0">
                <a:solidFill>
                  <a:srgbClr val="000000"/>
                </a:solidFill>
                <a:latin typeface="Calibri" panose="02020603050405020304" pitchFamily="2"/>
              </a:rPr>
              <a:t>he Education (School Teachers’ Appraisal) (England) Regulations 2012 do not specify that the clerk needs to take minutes of the headteacher’s appraisal. </a:t>
            </a:r>
          </a:p>
          <a:p>
            <a:pPr marL="182880" marR="274320" indent="0" algn="l">
              <a:lnSpc>
                <a:spcPts val="3200"/>
              </a:lnSpc>
              <a:spcBef>
                <a:spcPts val="1825"/>
              </a:spcBef>
              <a:spcAft>
                <a:spcPts val="0"/>
              </a:spcAft>
            </a:pPr>
            <a:r>
              <a:rPr lang="en-US" sz="2700" spc="0">
                <a:solidFill>
                  <a:srgbClr val="000000"/>
                </a:solidFill>
                <a:latin typeface="Calibri" panose="02020603050405020304" pitchFamily="2"/>
              </a:rPr>
              <a:t>However, notes should be taken at the review meeting, focussing on the outcomes of the discussion and then this record can be used, together with the evidence presented, in preparing the appraisal report. </a:t>
            </a:r>
          </a:p>
          <a:p>
            <a:pPr marL="182880" marR="594360" indent="0" algn="l">
              <a:lnSpc>
                <a:spcPts val="3200"/>
              </a:lnSpc>
              <a:spcBef>
                <a:spcPts val="1800"/>
              </a:spcBef>
              <a:spcAft>
                <a:spcPts val="5015"/>
              </a:spcAft>
            </a:pPr>
            <a:r>
              <a:rPr lang="en-US" sz="2700" spc="-15">
                <a:solidFill>
                  <a:srgbClr val="000000"/>
                </a:solidFill>
                <a:latin typeface="Calibri" panose="02020603050405020304" pitchFamily="2"/>
              </a:rPr>
              <a:t>The notes could be taken by one of the appointed governors, or by the external adviser, or by someone else (eg the clerk to the board) as decided by the GB.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440690" y="0"/>
            <a:ext cx="8089900" cy="6858000"/>
          </a:xfrm>
          <a:prstGeom prst="rect">
            <a:avLst/>
          </a:prstGeom>
          <a:noFill/>
          <a:ln w="0" cmpd="sng">
            <a:noFill/>
            <a:prstDash val="solid"/>
          </a:ln>
        </p:spPr>
        <p:txBody>
          <a:bodyPr vert="horz" lIns="0" tIns="831215" rIns="0" bIns="0" anchor="t"/>
          <a:lstStyle/>
          <a:p>
            <a:pPr marL="2651760" marR="0" indent="0" algn="l">
              <a:lnSpc>
                <a:spcPts val="3100"/>
              </a:lnSpc>
              <a:spcAft>
                <a:spcPts val="0"/>
              </a:spcAft>
            </a:pPr>
            <a:r>
              <a:rPr lang="en-US" sz="2750" spc="-15" dirty="0">
                <a:solidFill>
                  <a:srgbClr val="000000"/>
                </a:solidFill>
                <a:latin typeface="Calibri" panose="02020603050405020304" pitchFamily="2"/>
              </a:rPr>
              <a:t>Ratification </a:t>
            </a:r>
          </a:p>
          <a:p>
            <a:pPr marL="182880" marR="0" indent="0" algn="l">
              <a:lnSpc>
                <a:spcPts val="2800"/>
              </a:lnSpc>
              <a:spcBef>
                <a:spcPts val="3885"/>
              </a:spcBef>
              <a:spcAft>
                <a:spcPts val="0"/>
              </a:spcAft>
            </a:pPr>
            <a:r>
              <a:rPr lang="en-US" sz="2650" b="1" spc="10" dirty="0">
                <a:solidFill>
                  <a:srgbClr val="6F2F9F"/>
                </a:solidFill>
                <a:latin typeface="Calibri" panose="02020603050405020304" pitchFamily="2"/>
              </a:rPr>
              <a:t>Must the Governing Board ratify the panel’s decision? </a:t>
            </a:r>
          </a:p>
          <a:p>
            <a:pPr marL="182880" marR="365760" indent="0" algn="l">
              <a:lnSpc>
                <a:spcPts val="3200"/>
              </a:lnSpc>
              <a:spcBef>
                <a:spcPts val="1800"/>
              </a:spcBef>
              <a:spcAft>
                <a:spcPts val="0"/>
              </a:spcAft>
            </a:pPr>
            <a:r>
              <a:rPr lang="en-US" sz="2700" spc="0" dirty="0">
                <a:solidFill>
                  <a:srgbClr val="000000"/>
                </a:solidFill>
                <a:latin typeface="Calibri" panose="02020603050405020304" pitchFamily="2"/>
              </a:rPr>
              <a:t>The outcome of the appraisal review does not need to be ratified by the GB, </a:t>
            </a:r>
            <a:r>
              <a:rPr lang="en-US" sz="2650" b="1" spc="0" dirty="0">
                <a:solidFill>
                  <a:srgbClr val="000000"/>
                </a:solidFill>
                <a:latin typeface="Calibri" panose="02020603050405020304" pitchFamily="2"/>
              </a:rPr>
              <a:t>as long as the responsibility for carrying out the headteacher’s appraisal has been formally delegated to the appointed governors </a:t>
            </a:r>
          </a:p>
          <a:p>
            <a:pPr marL="182880" marR="0" indent="0" algn="l">
              <a:lnSpc>
                <a:spcPts val="2800"/>
              </a:lnSpc>
              <a:spcBef>
                <a:spcPts val="475"/>
              </a:spcBef>
              <a:spcAft>
                <a:spcPts val="0"/>
              </a:spcAft>
            </a:pPr>
            <a:r>
              <a:rPr lang="en-US" sz="2650" b="1" spc="5" dirty="0">
                <a:solidFill>
                  <a:srgbClr val="FF0000"/>
                </a:solidFill>
                <a:latin typeface="Calibri" panose="02020603050405020304" pitchFamily="2"/>
              </a:rPr>
              <a:t>(see Terms of Reference / Scheme of Delegation). </a:t>
            </a:r>
          </a:p>
          <a:p>
            <a:pPr marL="182880" marR="0" indent="0" algn="l">
              <a:lnSpc>
                <a:spcPts val="2800"/>
              </a:lnSpc>
              <a:spcBef>
                <a:spcPts val="2270"/>
              </a:spcBef>
              <a:spcAft>
                <a:spcPts val="0"/>
              </a:spcAft>
            </a:pPr>
            <a:r>
              <a:rPr lang="en-US" sz="2700" spc="0" dirty="0">
                <a:solidFill>
                  <a:srgbClr val="000000"/>
                </a:solidFill>
                <a:latin typeface="Calibri" panose="02020603050405020304" pitchFamily="2"/>
              </a:rPr>
              <a:t>This applies to both maintained schools and academies. </a:t>
            </a:r>
          </a:p>
          <a:p>
            <a:pPr marL="182880" marR="640080" indent="0" algn="l">
              <a:lnSpc>
                <a:spcPts val="3200"/>
              </a:lnSpc>
              <a:spcBef>
                <a:spcPts val="1800"/>
              </a:spcBef>
              <a:spcAft>
                <a:spcPts val="6425"/>
              </a:spcAft>
            </a:pPr>
            <a:r>
              <a:rPr lang="en-US" sz="2700" spc="0" dirty="0">
                <a:solidFill>
                  <a:srgbClr val="000000"/>
                </a:solidFill>
                <a:latin typeface="Calibri" panose="02020603050405020304" pitchFamily="2"/>
              </a:rPr>
              <a:t>The appointed governors should report to the board that the appraisal has been carried out.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675505" y="3773170"/>
            <a:ext cx="4468495" cy="3084830"/>
          </a:xfrm>
          <a:prstGeom prst="rect">
            <a:avLst/>
          </a:prstGeom>
        </p:spPr>
      </p:pic>
      <p:pic>
        <p:nvPicPr>
          <p:cNvPr id="5" name="Picture 4"/>
          <p:cNvPicPr/>
          <p:nvPr/>
        </p:nvPicPr>
        <p:blipFill>
          <a:blip r:embed="rId3"/>
          <a:stretch>
            <a:fillRect/>
          </a:stretch>
        </p:blipFill>
        <p:spPr>
          <a:xfrm>
            <a:off x="0" y="0"/>
            <a:ext cx="3691255" cy="3395345"/>
          </a:xfrm>
          <a:prstGeom prst="rect">
            <a:avLst/>
          </a:prstGeom>
        </p:spPr>
      </p:pic>
      <p:sp>
        <p:nvSpPr>
          <p:cNvPr id="6" name="Text Placeholder 5"/>
          <p:cNvSpPr>
            <a:spLocks noGrp="1"/>
          </p:cNvSpPr>
          <p:nvPr>
            <p:ph type="body" idx="10"/>
          </p:nvPr>
        </p:nvSpPr>
        <p:spPr>
          <a:xfrm>
            <a:off x="443230" y="0"/>
            <a:ext cx="8089900" cy="372745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5">
                <a:solidFill>
                  <a:srgbClr val="000000"/>
                </a:solidFill>
                <a:latin typeface="Calibri" panose="02020603050405020304" pitchFamily="2"/>
              </a:rPr>
              <a:t>Suggested process </a:t>
            </a:r>
          </a:p>
          <a:p>
            <a:pPr marL="502920" marR="0" indent="320040" algn="l">
              <a:lnSpc>
                <a:spcPts val="3000"/>
              </a:lnSpc>
              <a:spcBef>
                <a:spcPts val="5070"/>
              </a:spcBef>
              <a:spcAft>
                <a:spcPts val="0"/>
              </a:spcAft>
              <a:buFont typeface="Symbol"/>
              <a:buChar char="·"/>
            </a:pPr>
            <a:r>
              <a:rPr lang="en-US" sz="2800" spc="-5">
                <a:solidFill>
                  <a:srgbClr val="000000"/>
                </a:solidFill>
                <a:latin typeface="Calibri" panose="02020603050405020304" pitchFamily="2"/>
              </a:rPr>
              <a:t>Stage 1: Headteacher and external adviser hold </a:t>
            </a:r>
          </a:p>
          <a:p>
            <a:pPr marL="822960" marR="0" indent="0" algn="l">
              <a:lnSpc>
                <a:spcPts val="2800"/>
              </a:lnSpc>
              <a:spcBef>
                <a:spcPts val="515"/>
              </a:spcBef>
              <a:spcAft>
                <a:spcPts val="0"/>
              </a:spcAft>
            </a:pPr>
            <a:r>
              <a:rPr lang="en-US" sz="2800" spc="-15">
                <a:solidFill>
                  <a:srgbClr val="000000"/>
                </a:solidFill>
                <a:latin typeface="Calibri" panose="02020603050405020304" pitchFamily="2"/>
              </a:rPr>
              <a:t>a pre-meeting </a:t>
            </a:r>
          </a:p>
          <a:p>
            <a:pPr marL="502920" marR="0" indent="320040" algn="l">
              <a:lnSpc>
                <a:spcPts val="3000"/>
              </a:lnSpc>
              <a:spcBef>
                <a:spcPts val="2165"/>
              </a:spcBef>
              <a:spcAft>
                <a:spcPts val="0"/>
              </a:spcAft>
              <a:buFont typeface="Symbol"/>
              <a:buChar char="·"/>
            </a:pPr>
            <a:r>
              <a:rPr lang="en-US" sz="2800" spc="-10">
                <a:solidFill>
                  <a:srgbClr val="000000"/>
                </a:solidFill>
                <a:latin typeface="Calibri" panose="02020603050405020304" pitchFamily="2"/>
              </a:rPr>
              <a:t>Stage 2: Appointed governors and external </a:t>
            </a:r>
          </a:p>
          <a:p>
            <a:pPr marL="822960" marR="0" indent="0" algn="l">
              <a:lnSpc>
                <a:spcPts val="2800"/>
              </a:lnSpc>
              <a:spcBef>
                <a:spcPts val="515"/>
              </a:spcBef>
              <a:spcAft>
                <a:spcPts val="0"/>
              </a:spcAft>
            </a:pPr>
            <a:r>
              <a:rPr lang="en-US" sz="2800" spc="-5">
                <a:solidFill>
                  <a:srgbClr val="000000"/>
                </a:solidFill>
                <a:latin typeface="Calibri" panose="02020603050405020304" pitchFamily="2"/>
              </a:rPr>
              <a:t>adviser hold a pre-meeting </a:t>
            </a:r>
          </a:p>
        </p:txBody>
      </p:sp>
      <p:sp>
        <p:nvSpPr>
          <p:cNvPr id="7" name="Text Placeholder 6"/>
          <p:cNvSpPr>
            <a:spLocks noGrp="1"/>
          </p:cNvSpPr>
          <p:nvPr>
            <p:ph type="body" idx="10"/>
          </p:nvPr>
        </p:nvSpPr>
        <p:spPr>
          <a:xfrm>
            <a:off x="443230" y="3727450"/>
            <a:ext cx="7777480" cy="1082040"/>
          </a:xfrm>
          <a:prstGeom prst="rect">
            <a:avLst/>
          </a:prstGeom>
          <a:noFill/>
          <a:ln w="0" cmpd="sng">
            <a:noFill/>
            <a:prstDash val="solid"/>
          </a:ln>
        </p:spPr>
        <p:txBody>
          <a:bodyPr vert="horz" lIns="0" tIns="272415" rIns="0" bIns="0" anchor="t"/>
          <a:lstStyle/>
          <a:p>
            <a:pPr marL="502920" marR="0" indent="320040" algn="l">
              <a:lnSpc>
                <a:spcPts val="3000"/>
              </a:lnSpc>
              <a:spcAft>
                <a:spcPts val="0"/>
              </a:spcAft>
              <a:buFont typeface="Symbol"/>
              <a:buChar char="·"/>
            </a:pPr>
            <a:r>
              <a:rPr lang="en-US" sz="2800" spc="-5">
                <a:solidFill>
                  <a:srgbClr val="000000"/>
                </a:solidFill>
                <a:latin typeface="Calibri" panose="02020603050405020304" pitchFamily="2"/>
              </a:rPr>
              <a:t>Stage 3: The Headteacher’s Appraisal Review </a:t>
            </a:r>
          </a:p>
          <a:p>
            <a:pPr marL="822960" marR="0" indent="0" algn="l">
              <a:lnSpc>
                <a:spcPts val="2800"/>
              </a:lnSpc>
              <a:spcBef>
                <a:spcPts val="515"/>
              </a:spcBef>
              <a:spcAft>
                <a:spcPts val="0"/>
              </a:spcAft>
            </a:pPr>
            <a:r>
              <a:rPr lang="en-US" sz="2800" spc="-25">
                <a:solidFill>
                  <a:srgbClr val="000000"/>
                </a:solidFill>
                <a:latin typeface="Calibri" panose="02020603050405020304" pitchFamily="2"/>
              </a:rPr>
              <a:t>meeting takes place. </a:t>
            </a:r>
          </a:p>
        </p:txBody>
      </p:sp>
      <p:sp>
        <p:nvSpPr>
          <p:cNvPr id="8" name="Text Placeholder 7"/>
          <p:cNvSpPr>
            <a:spLocks noGrp="1"/>
          </p:cNvSpPr>
          <p:nvPr>
            <p:ph type="body" idx="10"/>
          </p:nvPr>
        </p:nvSpPr>
        <p:spPr>
          <a:xfrm>
            <a:off x="443230" y="4809490"/>
            <a:ext cx="3631565" cy="2048510"/>
          </a:xfrm>
          <a:prstGeom prst="rect">
            <a:avLst/>
          </a:prstGeom>
          <a:noFill/>
          <a:ln w="0" cmpd="sng">
            <a:noFill/>
            <a:prstDash val="solid"/>
          </a:ln>
        </p:spPr>
        <p:txBody>
          <a:bodyPr vert="horz" lIns="0" tIns="949325" rIns="0" bIns="0" anchor="t"/>
          <a:lstStyle/>
          <a:p>
            <a:pPr marL="457200" marR="0" indent="0" algn="l">
              <a:lnSpc>
                <a:spcPts val="2800"/>
              </a:lnSpc>
              <a:spcAft>
                <a:spcPts val="5830"/>
              </a:spcAft>
            </a:pPr>
            <a:r>
              <a:rPr lang="en-US" sz="2800" spc="-30">
                <a:solidFill>
                  <a:srgbClr val="6F2F9F"/>
                </a:solidFill>
                <a:latin typeface="Calibri" panose="02020603050405020304" pitchFamily="2"/>
              </a:rPr>
              <a:t>Breaking it down...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idx="10"/>
          </p:nvPr>
        </p:nvSpPr>
        <p:spPr>
          <a:xfrm>
            <a:off x="768350" y="1801495"/>
            <a:ext cx="3288665" cy="488315"/>
          </a:xfrm>
          <a:prstGeom prst="rect">
            <a:avLst/>
          </a:prstGeom>
          <a:noFill/>
          <a:ln w="0" cmpd="sng">
            <a:noFill/>
            <a:prstDash val="solid"/>
          </a:ln>
        </p:spPr>
        <p:txBody>
          <a:bodyPr vert="horz" lIns="0" tIns="40640" rIns="0" bIns="0" anchor="t"/>
          <a:lstStyle/>
          <a:p>
            <a:pPr marL="0" marR="0" indent="0" algn="l">
              <a:lnSpc>
                <a:spcPts val="3500"/>
              </a:lnSpc>
              <a:spcAft>
                <a:spcPts val="0"/>
              </a:spcAft>
            </a:pPr>
            <a:r>
              <a:rPr lang="en-US" sz="3150" b="1" spc="-35">
                <a:solidFill>
                  <a:srgbClr val="000000"/>
                </a:solidFill>
                <a:latin typeface="Calibri" panose="02020603050405020304" pitchFamily="2"/>
              </a:rPr>
              <a:t>Maintained Schools </a:t>
            </a:r>
          </a:p>
        </p:txBody>
      </p:sp>
      <p:sp>
        <p:nvSpPr>
          <p:cNvPr id="5" name="Text Placeholder 4"/>
          <p:cNvSpPr>
            <a:spLocks noGrp="1"/>
          </p:cNvSpPr>
          <p:nvPr>
            <p:ph type="body" idx="10"/>
          </p:nvPr>
        </p:nvSpPr>
        <p:spPr>
          <a:xfrm>
            <a:off x="740410" y="2511425"/>
            <a:ext cx="7626350" cy="3194685"/>
          </a:xfrm>
          <a:prstGeom prst="rect">
            <a:avLst/>
          </a:prstGeom>
          <a:noFill/>
          <a:ln w="0" cmpd="sng">
            <a:noFill/>
            <a:prstDash val="solid"/>
          </a:ln>
        </p:spPr>
        <p:txBody>
          <a:bodyPr vert="horz" lIns="0" tIns="41275" rIns="0" bIns="0" anchor="t"/>
          <a:lstStyle/>
          <a:p>
            <a:pPr marL="0" marR="0" indent="0" algn="l">
              <a:lnSpc>
                <a:spcPts val="2800"/>
              </a:lnSpc>
              <a:spcAft>
                <a:spcPts val="0"/>
              </a:spcAft>
            </a:pPr>
            <a:r>
              <a:rPr lang="en-US" sz="2800" spc="-25">
                <a:solidFill>
                  <a:srgbClr val="000000"/>
                </a:solidFill>
                <a:latin typeface="Calibri" panose="02020603050405020304" pitchFamily="2"/>
              </a:rPr>
              <a:t>The statutory requirements for reviewing maintained </a:t>
            </a:r>
          </a:p>
          <a:p>
            <a:pPr marL="0" marR="91440" indent="0" algn="l">
              <a:lnSpc>
                <a:spcPts val="3400"/>
              </a:lnSpc>
              <a:spcBef>
                <a:spcPts val="0"/>
              </a:spcBef>
              <a:spcAft>
                <a:spcPts val="0"/>
              </a:spcAft>
            </a:pPr>
            <a:r>
              <a:rPr lang="en-US" sz="2800" spc="0">
                <a:solidFill>
                  <a:srgbClr val="000000"/>
                </a:solidFill>
                <a:latin typeface="Calibri" panose="02020603050405020304" pitchFamily="2"/>
              </a:rPr>
              <a:t>school headteachers' performance are set out in the </a:t>
            </a:r>
            <a:r>
              <a:rPr lang="en-US" sz="2750" b="1" spc="0">
                <a:solidFill>
                  <a:srgbClr val="000000"/>
                </a:solidFill>
                <a:latin typeface="Calibri" panose="02020603050405020304" pitchFamily="2"/>
              </a:rPr>
              <a:t>Education (School Teachers’ Appraisal) (England) Regulations 2012</a:t>
            </a:r>
            <a:r>
              <a:rPr lang="en-US" sz="2800" spc="0">
                <a:solidFill>
                  <a:srgbClr val="000000"/>
                </a:solidFill>
                <a:latin typeface="Calibri" panose="02020603050405020304" pitchFamily="2"/>
              </a:rPr>
              <a:t>. </a:t>
            </a:r>
          </a:p>
          <a:p>
            <a:pPr marL="0" marR="0" indent="0" algn="l">
              <a:lnSpc>
                <a:spcPts val="2800"/>
              </a:lnSpc>
              <a:spcBef>
                <a:spcPts val="2315"/>
              </a:spcBef>
              <a:spcAft>
                <a:spcPts val="0"/>
              </a:spcAft>
            </a:pPr>
            <a:r>
              <a:rPr lang="en-US" sz="2800" spc="-20">
                <a:solidFill>
                  <a:srgbClr val="000000"/>
                </a:solidFill>
                <a:latin typeface="Calibri" panose="02020603050405020304" pitchFamily="2"/>
              </a:rPr>
              <a:t>The regulations apply to headteachers in community, </a:t>
            </a:r>
          </a:p>
          <a:p>
            <a:pPr marL="0" marR="0" indent="0" algn="l">
              <a:lnSpc>
                <a:spcPts val="2800"/>
              </a:lnSpc>
              <a:spcBef>
                <a:spcPts val="515"/>
              </a:spcBef>
              <a:spcAft>
                <a:spcPts val="0"/>
              </a:spcAft>
            </a:pPr>
            <a:r>
              <a:rPr lang="en-US" sz="2800" spc="-10">
                <a:solidFill>
                  <a:srgbClr val="000000"/>
                </a:solidFill>
                <a:latin typeface="Calibri" panose="02020603050405020304" pitchFamily="2"/>
              </a:rPr>
              <a:t>voluntary, foundation, community special, </a:t>
            </a:r>
          </a:p>
          <a:p>
            <a:pPr marL="0" marR="0" indent="0" algn="l">
              <a:lnSpc>
                <a:spcPts val="2800"/>
              </a:lnSpc>
              <a:spcBef>
                <a:spcPts val="515"/>
              </a:spcBef>
              <a:spcAft>
                <a:spcPts val="20"/>
              </a:spcAft>
            </a:pPr>
            <a:r>
              <a:rPr lang="en-US" sz="2800" spc="-5">
                <a:solidFill>
                  <a:srgbClr val="000000"/>
                </a:solidFill>
                <a:latin typeface="Calibri" panose="02020603050405020304" pitchFamily="2"/>
              </a:rPr>
              <a:t>foundation special and maintained nursery schools. </a:t>
            </a:r>
          </a:p>
        </p:txBody>
      </p:sp>
      <p:sp>
        <p:nvSpPr>
          <p:cNvPr id="6" name="Text Placeholder 5"/>
          <p:cNvSpPr>
            <a:spLocks noGrp="1"/>
          </p:cNvSpPr>
          <p:nvPr>
            <p:ph type="body" idx="10"/>
          </p:nvPr>
        </p:nvSpPr>
        <p:spPr>
          <a:xfrm>
            <a:off x="3093720" y="789305"/>
            <a:ext cx="2286000" cy="405765"/>
          </a:xfrm>
          <a:prstGeom prst="rect">
            <a:avLst/>
          </a:prstGeom>
          <a:noFill/>
          <a:ln w="0" cmpd="sng">
            <a:noFill/>
            <a:prstDash val="solid"/>
          </a:ln>
        </p:spPr>
        <p:txBody>
          <a:bodyPr vert="horz" lIns="0" tIns="41275" rIns="0" bIns="0" anchor="t"/>
          <a:lstStyle/>
          <a:p>
            <a:pPr marL="0" marR="0" indent="0" algn="l">
              <a:lnSpc>
                <a:spcPts val="2800"/>
              </a:lnSpc>
              <a:spcAft>
                <a:spcPts val="0"/>
              </a:spcAft>
            </a:pPr>
            <a:r>
              <a:rPr lang="en-US" sz="2800" spc="-45">
                <a:solidFill>
                  <a:srgbClr val="000000"/>
                </a:solidFill>
                <a:latin typeface="Calibri" panose="02020603050405020304" pitchFamily="2"/>
              </a:rPr>
              <a:t>The Regulations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idx="10"/>
          </p:nvPr>
        </p:nvSpPr>
        <p:spPr>
          <a:xfrm>
            <a:off x="347345" y="789305"/>
            <a:ext cx="7620000" cy="405765"/>
          </a:xfrm>
          <a:prstGeom prst="rect">
            <a:avLst/>
          </a:prstGeom>
          <a:noFill/>
          <a:ln w="0" cmpd="sng">
            <a:noFill/>
            <a:prstDash val="solid"/>
          </a:ln>
        </p:spPr>
        <p:txBody>
          <a:bodyPr vert="horz" lIns="0" tIns="41275" rIns="0" bIns="0" anchor="t"/>
          <a:lstStyle/>
          <a:p>
            <a:pPr marL="0" marR="0" indent="0" algn="l">
              <a:lnSpc>
                <a:spcPts val="2800"/>
              </a:lnSpc>
              <a:spcAft>
                <a:spcPts val="0"/>
              </a:spcAft>
            </a:pPr>
            <a:r>
              <a:rPr lang="en-US" sz="2800" spc="-20">
                <a:solidFill>
                  <a:srgbClr val="000000"/>
                </a:solidFill>
                <a:latin typeface="Calibri" panose="02020603050405020304" pitchFamily="2"/>
              </a:rPr>
              <a:t>A flow chart for suggested appraisal review process*: </a:t>
            </a:r>
          </a:p>
        </p:txBody>
      </p:sp>
      <p:sp>
        <p:nvSpPr>
          <p:cNvPr id="5" name="Text Placeholder 4"/>
          <p:cNvSpPr>
            <a:spLocks noGrp="1"/>
          </p:cNvSpPr>
          <p:nvPr>
            <p:ph type="body" idx="10"/>
          </p:nvPr>
        </p:nvSpPr>
        <p:spPr>
          <a:xfrm>
            <a:off x="6912610" y="1694815"/>
            <a:ext cx="1740535" cy="1191895"/>
          </a:xfrm>
          <a:prstGeom prst="rect">
            <a:avLst/>
          </a:prstGeom>
          <a:noFill/>
          <a:ln w="0" cmpd="sng">
            <a:noFill/>
            <a:prstDash val="solid"/>
          </a:ln>
        </p:spPr>
        <p:txBody>
          <a:bodyPr vert="horz" lIns="0" tIns="58420" rIns="0" bIns="0" anchor="t"/>
          <a:lstStyle/>
          <a:p>
            <a:pPr marL="0" marR="0" indent="0" algn="l">
              <a:lnSpc>
                <a:spcPts val="2700"/>
              </a:lnSpc>
              <a:spcAft>
                <a:spcPts val="0"/>
              </a:spcAft>
            </a:pPr>
            <a:r>
              <a:rPr lang="en-US" sz="2600" spc="-15">
                <a:solidFill>
                  <a:srgbClr val="000000"/>
                </a:solidFill>
                <a:latin typeface="Calibri" panose="02020603050405020304" pitchFamily="2"/>
              </a:rPr>
              <a:t>Available on </a:t>
            </a:r>
          </a:p>
          <a:p>
            <a:pPr marL="0" marR="0" indent="0" algn="l">
              <a:lnSpc>
                <a:spcPts val="2700"/>
              </a:lnSpc>
              <a:spcBef>
                <a:spcPts val="460"/>
              </a:spcBef>
              <a:spcAft>
                <a:spcPts val="0"/>
              </a:spcAft>
            </a:pPr>
            <a:r>
              <a:rPr lang="en-US" sz="2600" spc="-30">
                <a:solidFill>
                  <a:srgbClr val="000000"/>
                </a:solidFill>
                <a:latin typeface="Calibri" panose="02020603050405020304" pitchFamily="2"/>
              </a:rPr>
              <a:t>Leadership </a:t>
            </a:r>
          </a:p>
          <a:p>
            <a:pPr marL="0" marR="0" indent="0" algn="l">
              <a:lnSpc>
                <a:spcPts val="2600"/>
              </a:lnSpc>
              <a:spcBef>
                <a:spcPts val="460"/>
              </a:spcBef>
              <a:spcAft>
                <a:spcPts val="0"/>
              </a:spcAft>
            </a:pPr>
            <a:r>
              <a:rPr lang="en-US" sz="2600" spc="-75">
                <a:solidFill>
                  <a:srgbClr val="000000"/>
                </a:solidFill>
                <a:latin typeface="Calibri" panose="02020603050405020304" pitchFamily="2"/>
              </a:rPr>
              <a:t>Update here: </a:t>
            </a:r>
          </a:p>
        </p:txBody>
      </p:sp>
      <p:sp>
        <p:nvSpPr>
          <p:cNvPr id="6" name="Text Placeholder 5"/>
          <p:cNvSpPr>
            <a:spLocks noGrp="1"/>
          </p:cNvSpPr>
          <p:nvPr>
            <p:ph type="body" idx="10"/>
          </p:nvPr>
        </p:nvSpPr>
        <p:spPr>
          <a:xfrm>
            <a:off x="6918960" y="3180715"/>
            <a:ext cx="2087880" cy="1651000"/>
          </a:xfrm>
          <a:prstGeom prst="rect">
            <a:avLst/>
          </a:prstGeom>
          <a:noFill/>
          <a:ln w="0" cmpd="sng">
            <a:noFill/>
            <a:prstDash val="solid"/>
          </a:ln>
        </p:spPr>
        <p:txBody>
          <a:bodyPr vert="horz" lIns="0" tIns="25400" rIns="0" bIns="0" anchor="t"/>
          <a:lstStyle/>
          <a:p>
            <a:pPr marL="0" marR="0" indent="0" algn="l">
              <a:lnSpc>
                <a:spcPts val="2000"/>
              </a:lnSpc>
              <a:spcAft>
                <a:spcPts val="0"/>
              </a:spcAft>
            </a:pPr>
            <a:r>
              <a:rPr lang="en-US" sz="1800" u="sng" spc="-40">
                <a:solidFill>
                  <a:srgbClr val="0000FF"/>
                </a:solidFill>
                <a:latin typeface="Calibri" panose="02020603050405020304" pitchFamily="2"/>
              </a:rPr>
              <a:t>https://www.leadershi  </a:t>
            </a:r>
          </a:p>
          <a:p>
            <a:pPr marL="0" marR="0" indent="0" algn="l">
              <a:lnSpc>
                <a:spcPts val="2000"/>
              </a:lnSpc>
              <a:spcBef>
                <a:spcPts val="160"/>
              </a:spcBef>
              <a:spcAft>
                <a:spcPts val="0"/>
              </a:spcAft>
            </a:pPr>
            <a:r>
              <a:rPr lang="en-US" sz="1800" u="sng" spc="-20">
                <a:solidFill>
                  <a:srgbClr val="0000FF"/>
                </a:solidFill>
                <a:latin typeface="Calibri" panose="02020603050405020304" pitchFamily="2"/>
              </a:rPr>
              <a:t>pupdate-</a:t>
            </a:r>
            <a:r>
              <a:rPr lang="en-US" sz="100">
                <a:solidFill>
                  <a:srgbClr val="000000"/>
                </a:solidFill>
                <a:latin typeface="Calibri" panose="02020603050405020304" pitchFamily="2"/>
              </a:rPr>
              <a:t> </a:t>
            </a:r>
          </a:p>
          <a:p>
            <a:pPr marL="0" marR="0" indent="0" algn="l">
              <a:lnSpc>
                <a:spcPts val="2200"/>
              </a:lnSpc>
              <a:spcBef>
                <a:spcPts val="0"/>
              </a:spcBef>
              <a:spcAft>
                <a:spcPts val="0"/>
              </a:spcAft>
            </a:pPr>
            <a:r>
              <a:rPr lang="en-US" sz="1800" u="sng" spc="-20">
                <a:solidFill>
                  <a:srgbClr val="0000FF"/>
                </a:solidFill>
                <a:latin typeface="Calibri" panose="02020603050405020304" pitchFamily="2"/>
              </a:rPr>
              <a:t>rbwm.co.uk/headteac</a:t>
            </a:r>
            <a:r>
              <a:rPr lang="en-US" sz="100" spc="-20">
                <a:solidFill>
                  <a:srgbClr val="0000FF"/>
                </a:solidFill>
                <a:latin typeface="Calibri" panose="02020603050405020304" pitchFamily="2"/>
              </a:rPr>
              <a:t> </a:t>
            </a:r>
          </a:p>
          <a:p>
            <a:pPr marL="0" marR="0" indent="0" algn="l">
              <a:lnSpc>
                <a:spcPts val="2200"/>
              </a:lnSpc>
              <a:spcBef>
                <a:spcPts val="0"/>
              </a:spcBef>
              <a:spcAft>
                <a:spcPts val="0"/>
              </a:spcAft>
            </a:pPr>
            <a:r>
              <a:rPr lang="en-US" sz="1800" u="sng" spc="-10">
                <a:solidFill>
                  <a:srgbClr val="0000FF"/>
                </a:solidFill>
                <a:latin typeface="Calibri" panose="02020603050405020304" pitchFamily="2"/>
              </a:rPr>
              <a:t>hers-appraisal-</a:t>
            </a:r>
            <a:r>
              <a:rPr lang="en-US" sz="100">
                <a:solidFill>
                  <a:srgbClr val="000000"/>
                </a:solidFill>
                <a:latin typeface="Calibri" panose="02020603050405020304" pitchFamily="2"/>
              </a:rPr>
              <a:t> </a:t>
            </a:r>
          </a:p>
          <a:p>
            <a:pPr marL="0" marR="0" indent="0" algn="l">
              <a:lnSpc>
                <a:spcPts val="2200"/>
              </a:lnSpc>
              <a:spcBef>
                <a:spcPts val="0"/>
              </a:spcBef>
              <a:spcAft>
                <a:spcPts val="0"/>
              </a:spcAft>
            </a:pPr>
            <a:r>
              <a:rPr lang="en-US" sz="1800" u="sng" spc="-5">
                <a:solidFill>
                  <a:srgbClr val="0000FF"/>
                </a:solidFill>
                <a:latin typeface="Calibri" panose="02020603050405020304" pitchFamily="2"/>
              </a:rPr>
              <a:t>documents-and-</a:t>
            </a:r>
            <a:r>
              <a:rPr lang="en-US" sz="100">
                <a:solidFill>
                  <a:srgbClr val="000000"/>
                </a:solidFill>
                <a:latin typeface="Calibri" panose="02020603050405020304" pitchFamily="2"/>
              </a:rPr>
              <a:t> </a:t>
            </a:r>
          </a:p>
          <a:p>
            <a:pPr marL="0" marR="0" indent="0" algn="l">
              <a:lnSpc>
                <a:spcPts val="2100"/>
              </a:lnSpc>
              <a:spcBef>
                <a:spcPts val="0"/>
              </a:spcBef>
              <a:spcAft>
                <a:spcPts val="0"/>
              </a:spcAft>
            </a:pPr>
            <a:r>
              <a:rPr lang="en-US" sz="1800" u="sng" spc="-10">
                <a:solidFill>
                  <a:srgbClr val="0000FF"/>
                </a:solidFill>
                <a:latin typeface="Calibri" panose="02020603050405020304" pitchFamily="2"/>
              </a:rPr>
              <a:t>process/</a:t>
            </a:r>
            <a:r>
              <a:rPr lang="en-US" sz="100" spc="-10">
                <a:solidFill>
                  <a:srgbClr val="0000FF"/>
                </a:solidFill>
                <a:latin typeface="Calibri" panose="02020603050405020304" pitchFamily="2"/>
              </a:rPr>
              <a:t> </a:t>
            </a:r>
          </a:p>
        </p:txBody>
      </p:sp>
      <p:sp>
        <p:nvSpPr>
          <p:cNvPr id="7" name="Text Placeholder 6"/>
          <p:cNvSpPr>
            <a:spLocks noGrp="1"/>
          </p:cNvSpPr>
          <p:nvPr>
            <p:ph type="body" idx="10"/>
          </p:nvPr>
        </p:nvSpPr>
        <p:spPr>
          <a:xfrm>
            <a:off x="429895" y="6280785"/>
            <a:ext cx="8406130" cy="321310"/>
          </a:xfrm>
          <a:prstGeom prst="rect">
            <a:avLst/>
          </a:prstGeom>
          <a:noFill/>
          <a:ln w="0" cmpd="sng">
            <a:noFill/>
            <a:prstDash val="solid"/>
          </a:ln>
        </p:spPr>
        <p:txBody>
          <a:bodyPr vert="horz" lIns="0" tIns="33020" rIns="0" bIns="0" anchor="t"/>
          <a:lstStyle/>
          <a:p>
            <a:pPr marL="0" marR="0" indent="0" algn="l">
              <a:lnSpc>
                <a:spcPts val="2200"/>
              </a:lnSpc>
              <a:spcAft>
                <a:spcPts val="20"/>
              </a:spcAft>
            </a:pPr>
            <a:r>
              <a:rPr lang="en-US" sz="2200" i="1" spc="-15">
                <a:solidFill>
                  <a:srgbClr val="000000"/>
                </a:solidFill>
                <a:latin typeface="Calibri" panose="02020603050405020304" pitchFamily="2"/>
              </a:rPr>
              <a:t>(*references to the planning parts of the process might change, see slide 4)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6" name="Picture 5"/>
          <p:cNvPicPr/>
          <p:nvPr/>
        </p:nvPicPr>
        <p:blipFill>
          <a:blip r:embed="rId3"/>
          <a:stretch>
            <a:fillRect/>
          </a:stretch>
        </p:blipFill>
        <p:spPr>
          <a:xfrm>
            <a:off x="4675505" y="3773170"/>
            <a:ext cx="4468495" cy="3084830"/>
          </a:xfrm>
          <a:prstGeom prst="rect">
            <a:avLst/>
          </a:prstGeom>
        </p:spPr>
      </p:pic>
      <p:sp>
        <p:nvSpPr>
          <p:cNvPr id="4" name="Text Placeholder 3"/>
          <p:cNvSpPr>
            <a:spLocks noGrp="1"/>
          </p:cNvSpPr>
          <p:nvPr>
            <p:ph type="body" idx="10"/>
          </p:nvPr>
        </p:nvSpPr>
        <p:spPr>
          <a:xfrm>
            <a:off x="405130" y="0"/>
            <a:ext cx="8321040" cy="6858000"/>
          </a:xfrm>
          <a:prstGeom prst="rect">
            <a:avLst/>
          </a:prstGeom>
          <a:noFill/>
          <a:ln w="0" cmpd="sng">
            <a:noFill/>
            <a:prstDash val="solid"/>
          </a:ln>
        </p:spPr>
        <p:txBody>
          <a:bodyPr vert="horz" lIns="0" tIns="830580" rIns="0" bIns="0" anchor="t"/>
          <a:lstStyle/>
          <a:p>
            <a:pPr marL="457200" marR="0" indent="0" algn="l">
              <a:lnSpc>
                <a:spcPts val="2800"/>
              </a:lnSpc>
              <a:spcAft>
                <a:spcPts val="0"/>
              </a:spcAft>
            </a:pPr>
            <a:r>
              <a:rPr lang="en-US" sz="2800" spc="-15" dirty="0">
                <a:solidFill>
                  <a:srgbClr val="000000"/>
                </a:solidFill>
                <a:latin typeface="Calibri" panose="02020603050405020304" pitchFamily="2"/>
              </a:rPr>
              <a:t>Example of an objective </a:t>
            </a:r>
          </a:p>
          <a:p>
            <a:pPr marL="457200" marR="0" indent="0" algn="l">
              <a:lnSpc>
                <a:spcPts val="2700"/>
              </a:lnSpc>
              <a:spcBef>
                <a:spcPts val="5765"/>
              </a:spcBef>
              <a:spcAft>
                <a:spcPts val="0"/>
              </a:spcAft>
            </a:pPr>
            <a:r>
              <a:rPr lang="en-US" sz="2600" b="1" spc="-10" dirty="0">
                <a:solidFill>
                  <a:srgbClr val="FF0000"/>
                </a:solidFill>
                <a:latin typeface="Calibri" panose="02020603050405020304" pitchFamily="2"/>
              </a:rPr>
              <a:t>If one of the school improvement priorities is... </a:t>
            </a:r>
          </a:p>
          <a:p>
            <a:pPr marL="457200" marR="640080" indent="0" algn="l">
              <a:lnSpc>
                <a:spcPts val="6500"/>
              </a:lnSpc>
              <a:spcBef>
                <a:spcPts val="0"/>
              </a:spcBef>
              <a:spcAft>
                <a:spcPts val="0"/>
              </a:spcAft>
            </a:pPr>
            <a:r>
              <a:rPr lang="en-US" sz="2600" b="1" spc="0" dirty="0">
                <a:solidFill>
                  <a:srgbClr val="FF0000"/>
                </a:solidFill>
                <a:latin typeface="Calibri" panose="02020603050405020304" pitchFamily="2"/>
              </a:rPr>
              <a:t>To improve attainment in </a:t>
            </a:r>
            <a:r>
              <a:rPr lang="en-US" sz="2600" b="1" spc="0" dirty="0" err="1">
                <a:solidFill>
                  <a:srgbClr val="FF0000"/>
                </a:solidFill>
                <a:latin typeface="Calibri" panose="02020603050405020304" pitchFamily="2"/>
              </a:rPr>
              <a:t>Maths</a:t>
            </a:r>
            <a:r>
              <a:rPr lang="en-US" sz="2600" b="1" spc="0" dirty="0">
                <a:solidFill>
                  <a:srgbClr val="FF0000"/>
                </a:solidFill>
                <a:latin typeface="Calibri" panose="02020603050405020304" pitchFamily="2"/>
              </a:rPr>
              <a:t> at both KS1 and KS2 </a:t>
            </a:r>
            <a:r>
              <a:rPr lang="en-US" sz="2600" b="1" spc="0" dirty="0">
                <a:solidFill>
                  <a:srgbClr val="000000"/>
                </a:solidFill>
                <a:latin typeface="Calibri" panose="02020603050405020304" pitchFamily="2"/>
              </a:rPr>
              <a:t>An objective could be: </a:t>
            </a:r>
          </a:p>
          <a:p>
            <a:pPr marL="457200" marR="457200" indent="0" algn="l">
              <a:lnSpc>
                <a:spcPts val="3100"/>
              </a:lnSpc>
              <a:spcBef>
                <a:spcPts val="1200"/>
              </a:spcBef>
              <a:spcAft>
                <a:spcPts val="6430"/>
              </a:spcAft>
            </a:pPr>
            <a:r>
              <a:rPr lang="en-US" sz="2600" spc="0" dirty="0">
                <a:solidFill>
                  <a:srgbClr val="000000"/>
                </a:solidFill>
                <a:latin typeface="Calibri" panose="02020603050405020304" pitchFamily="2"/>
              </a:rPr>
              <a:t>The headteacher will lead the development and implementation of strategies aimed at raising attainment in </a:t>
            </a:r>
            <a:r>
              <a:rPr lang="en-US" sz="2600" spc="0" dirty="0" err="1">
                <a:solidFill>
                  <a:srgbClr val="000000"/>
                </a:solidFill>
                <a:latin typeface="Calibri" panose="02020603050405020304" pitchFamily="2"/>
              </a:rPr>
              <a:t>Maths</a:t>
            </a:r>
            <a:r>
              <a:rPr lang="en-US" sz="2600" spc="0" dirty="0">
                <a:solidFill>
                  <a:srgbClr val="000000"/>
                </a:solidFill>
                <a:latin typeface="Calibri" panose="02020603050405020304" pitchFamily="2"/>
              </a:rPr>
              <a:t> at Key Stage 1 and 2, including leading on the monitoring and evaluation of the impact of these strategies.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439420" y="0"/>
            <a:ext cx="8321040" cy="6858000"/>
          </a:xfrm>
          <a:prstGeom prst="rect">
            <a:avLst/>
          </a:prstGeom>
          <a:noFill/>
          <a:ln w="0" cmpd="sng">
            <a:noFill/>
            <a:prstDash val="solid"/>
          </a:ln>
        </p:spPr>
        <p:txBody>
          <a:bodyPr vert="horz" lIns="0" tIns="830580" rIns="0" bIns="0" anchor="t"/>
          <a:lstStyle/>
          <a:p>
            <a:pPr marL="457200" marR="0" indent="0" algn="l">
              <a:lnSpc>
                <a:spcPts val="2800"/>
              </a:lnSpc>
              <a:spcAft>
                <a:spcPts val="0"/>
              </a:spcAft>
            </a:pPr>
            <a:r>
              <a:rPr lang="en-US" sz="2800" spc="-15">
                <a:solidFill>
                  <a:srgbClr val="000000"/>
                </a:solidFill>
                <a:latin typeface="Calibri" panose="02020603050405020304" pitchFamily="2"/>
              </a:rPr>
              <a:t>Examples of success criteria </a:t>
            </a:r>
          </a:p>
          <a:p>
            <a:pPr marL="457200" marR="182880" indent="320040" algn="l">
              <a:lnSpc>
                <a:spcPts val="3000"/>
              </a:lnSpc>
              <a:spcBef>
                <a:spcPts val="2470"/>
              </a:spcBef>
              <a:spcAft>
                <a:spcPts val="0"/>
              </a:spcAft>
              <a:buFont typeface="Symbol"/>
              <a:buChar char="·"/>
            </a:pPr>
            <a:r>
              <a:rPr lang="en-US" sz="2450" spc="-30">
                <a:solidFill>
                  <a:srgbClr val="000000"/>
                </a:solidFill>
                <a:latin typeface="Calibri" panose="02020603050405020304" pitchFamily="2"/>
              </a:rPr>
              <a:t>Strategies will have been decided on and implemented, and their success will have been monitored and evaluated at periodic intervals, this being led by the headteacher. </a:t>
            </a:r>
          </a:p>
          <a:p>
            <a:pPr marL="457200" marR="320040" indent="320040" algn="l">
              <a:lnSpc>
                <a:spcPts val="3000"/>
              </a:lnSpc>
              <a:spcBef>
                <a:spcPts val="1200"/>
              </a:spcBef>
              <a:spcAft>
                <a:spcPts val="0"/>
              </a:spcAft>
              <a:buFont typeface="Symbol"/>
              <a:buChar char="·"/>
            </a:pPr>
            <a:r>
              <a:rPr lang="en-US" sz="2450" spc="-25">
                <a:solidFill>
                  <a:srgbClr val="000000"/>
                </a:solidFill>
                <a:latin typeface="Calibri" panose="02020603050405020304" pitchFamily="2"/>
              </a:rPr>
              <a:t>An improvement in the Maths attainment data </a:t>
            </a:r>
            <a:r>
              <a:rPr lang="en-US" sz="2450" i="1" spc="-35">
                <a:solidFill>
                  <a:srgbClr val="000000"/>
                </a:solidFill>
                <a:latin typeface="Calibri" panose="02020603050405020304" pitchFamily="2"/>
              </a:rPr>
              <a:t>(a specified percentage increase is not required, as the objective is to develop, implement and monitor/evaluate) </a:t>
            </a:r>
            <a:r>
              <a:rPr lang="en-US" sz="2450" spc="-25">
                <a:solidFill>
                  <a:srgbClr val="000000"/>
                </a:solidFill>
                <a:latin typeface="Calibri" panose="02020603050405020304" pitchFamily="2"/>
              </a:rPr>
              <a:t>and an improvement seen during scrutiny of pupils’ Maths books. </a:t>
            </a:r>
          </a:p>
          <a:p>
            <a:pPr marL="457200" marR="137160" indent="320040" algn="l">
              <a:lnSpc>
                <a:spcPts val="3000"/>
              </a:lnSpc>
              <a:spcBef>
                <a:spcPts val="1200"/>
              </a:spcBef>
              <a:spcAft>
                <a:spcPts val="0"/>
              </a:spcAft>
              <a:buFont typeface="Symbol"/>
              <a:buChar char="·"/>
            </a:pPr>
            <a:r>
              <a:rPr lang="en-US" sz="2450" spc="-30">
                <a:solidFill>
                  <a:srgbClr val="000000"/>
                </a:solidFill>
                <a:latin typeface="Calibri" panose="02020603050405020304" pitchFamily="2"/>
              </a:rPr>
              <a:t>Assessment of the planning across the school shows that strategies have been adopted and embedded and that the resulting work being provided is always suitably challenging. </a:t>
            </a:r>
          </a:p>
          <a:p>
            <a:pPr marL="457200" marR="0" indent="320040" algn="l">
              <a:lnSpc>
                <a:spcPts val="3000"/>
              </a:lnSpc>
              <a:spcBef>
                <a:spcPts val="1550"/>
              </a:spcBef>
              <a:spcAft>
                <a:spcPts val="5195"/>
              </a:spcAft>
              <a:buFont typeface="Symbol"/>
              <a:buChar char="·"/>
            </a:pPr>
            <a:r>
              <a:rPr lang="en-US" sz="2450" spc="-25">
                <a:solidFill>
                  <a:srgbClr val="000000"/>
                </a:solidFill>
                <a:latin typeface="Calibri" panose="02020603050405020304" pitchFamily="2"/>
              </a:rPr>
              <a:t>Tracking data shows pupils are making accelerated progress</a:t>
            </a:r>
            <a:r>
              <a:rPr lang="en-US" sz="2650" spc="-20">
                <a:solidFill>
                  <a:srgbClr val="000000"/>
                </a:solidFill>
                <a:latin typeface="Calibri" panose="02020603050405020304" pitchFamily="2"/>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6" name="Picture 5"/>
          <p:cNvPicPr/>
          <p:nvPr/>
        </p:nvPicPr>
        <p:blipFill>
          <a:blip r:embed="rId3"/>
          <a:stretch>
            <a:fillRect/>
          </a:stretch>
        </p:blipFill>
        <p:spPr>
          <a:xfrm>
            <a:off x="4675505" y="3773170"/>
            <a:ext cx="4468495" cy="3084830"/>
          </a:xfrm>
          <a:prstGeom prst="rect">
            <a:avLst/>
          </a:prstGeom>
        </p:spPr>
      </p:pic>
      <p:sp>
        <p:nvSpPr>
          <p:cNvPr id="4" name="Text Placeholder 3"/>
          <p:cNvSpPr>
            <a:spLocks noGrp="1"/>
          </p:cNvSpPr>
          <p:nvPr>
            <p:ph type="body" idx="10"/>
          </p:nvPr>
        </p:nvSpPr>
        <p:spPr>
          <a:xfrm>
            <a:off x="349250" y="0"/>
            <a:ext cx="8321040" cy="685800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0">
                <a:solidFill>
                  <a:srgbClr val="000000"/>
                </a:solidFill>
                <a:latin typeface="Calibri" panose="02020603050405020304" pitchFamily="2"/>
              </a:rPr>
              <a:t>Examples of monitoring arrangements / milestones </a:t>
            </a:r>
          </a:p>
          <a:p>
            <a:pPr marL="594360" marR="1005840" indent="320040" algn="l">
              <a:lnSpc>
                <a:spcPts val="3000"/>
              </a:lnSpc>
              <a:spcBef>
                <a:spcPts val="3025"/>
              </a:spcBef>
              <a:spcAft>
                <a:spcPts val="0"/>
              </a:spcAft>
              <a:buFont typeface="Symbol"/>
              <a:buChar char="·"/>
            </a:pPr>
            <a:r>
              <a:rPr lang="en-US" sz="2450" spc="0">
                <a:solidFill>
                  <a:srgbClr val="000000"/>
                </a:solidFill>
                <a:latin typeface="Calibri" panose="02020603050405020304" pitchFamily="2"/>
              </a:rPr>
              <a:t>Presentation to the governors of the strategies to be implemented. </a:t>
            </a:r>
          </a:p>
          <a:p>
            <a:pPr marL="594360" marR="228600" indent="320040" algn="l">
              <a:lnSpc>
                <a:spcPts val="3000"/>
              </a:lnSpc>
              <a:spcBef>
                <a:spcPts val="1200"/>
              </a:spcBef>
              <a:spcAft>
                <a:spcPts val="0"/>
              </a:spcAft>
              <a:buFont typeface="Symbol"/>
              <a:buChar char="·"/>
            </a:pPr>
            <a:r>
              <a:rPr lang="en-US" sz="2450" spc="0">
                <a:solidFill>
                  <a:srgbClr val="000000"/>
                </a:solidFill>
                <a:latin typeface="Calibri" panose="02020603050405020304" pitchFamily="2"/>
              </a:rPr>
              <a:t>Termly progress reports of the school’s strategies and how they are being evaluated, these being reported to the governing board at relevant governor meetings </a:t>
            </a:r>
          </a:p>
          <a:p>
            <a:pPr marL="594360" marR="228600" indent="320040" algn="l">
              <a:lnSpc>
                <a:spcPts val="3000"/>
              </a:lnSpc>
              <a:spcBef>
                <a:spcPts val="1200"/>
              </a:spcBef>
              <a:spcAft>
                <a:spcPts val="0"/>
              </a:spcAft>
              <a:buFont typeface="Symbol"/>
              <a:buChar char="·"/>
            </a:pPr>
            <a:r>
              <a:rPr lang="en-US" sz="2450" spc="0">
                <a:solidFill>
                  <a:srgbClr val="000000"/>
                </a:solidFill>
                <a:latin typeface="Calibri" panose="02020603050405020304" pitchFamily="2"/>
              </a:rPr>
              <a:t>An evaluation of success-to-date and what next steps will be put in place, to be reported to the governing board at an appropriate meeting after 6 months of implementation </a:t>
            </a:r>
          </a:p>
          <a:p>
            <a:pPr marL="594360" marR="365760" indent="320040" algn="l">
              <a:lnSpc>
                <a:spcPts val="3000"/>
              </a:lnSpc>
              <a:spcBef>
                <a:spcPts val="1200"/>
              </a:spcBef>
              <a:spcAft>
                <a:spcPts val="4990"/>
              </a:spcAft>
              <a:buFont typeface="Symbol"/>
              <a:buChar char="·"/>
            </a:pPr>
            <a:r>
              <a:rPr lang="en-US" sz="2450" spc="0">
                <a:solidFill>
                  <a:srgbClr val="000000"/>
                </a:solidFill>
                <a:latin typeface="Calibri" panose="02020603050405020304" pitchFamily="2"/>
              </a:rPr>
              <a:t>The headteacher’s self-evaluation of progress against this objective to be brought to the mid-term appraisal review meeting.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6" name="Picture 5"/>
          <p:cNvPicPr/>
          <p:nvPr/>
        </p:nvPicPr>
        <p:blipFill>
          <a:blip r:embed="rId3"/>
          <a:stretch>
            <a:fillRect/>
          </a:stretch>
        </p:blipFill>
        <p:spPr>
          <a:xfrm>
            <a:off x="4675505" y="3773170"/>
            <a:ext cx="4468495" cy="3084830"/>
          </a:xfrm>
          <a:prstGeom prst="rect">
            <a:avLst/>
          </a:prstGeom>
        </p:spPr>
      </p:pic>
      <p:sp>
        <p:nvSpPr>
          <p:cNvPr id="4" name="Text Placeholder 3"/>
          <p:cNvSpPr>
            <a:spLocks noGrp="1"/>
          </p:cNvSpPr>
          <p:nvPr>
            <p:ph type="body" idx="10"/>
          </p:nvPr>
        </p:nvSpPr>
        <p:spPr>
          <a:xfrm>
            <a:off x="233045" y="0"/>
            <a:ext cx="8321040" cy="6858000"/>
          </a:xfrm>
          <a:prstGeom prst="rect">
            <a:avLst/>
          </a:prstGeom>
          <a:noFill/>
          <a:ln w="0" cmpd="sng">
            <a:noFill/>
            <a:prstDash val="solid"/>
          </a:ln>
        </p:spPr>
        <p:txBody>
          <a:bodyPr vert="horz" lIns="0" tIns="830580" rIns="0" bIns="0" anchor="t"/>
          <a:lstStyle/>
          <a:p>
            <a:pPr marL="0" marR="0" indent="0" algn="ctr">
              <a:lnSpc>
                <a:spcPts val="2800"/>
              </a:lnSpc>
              <a:spcAft>
                <a:spcPts val="0"/>
              </a:spcAft>
            </a:pPr>
            <a:r>
              <a:rPr lang="en-US" sz="2800" spc="-10">
                <a:solidFill>
                  <a:srgbClr val="000000"/>
                </a:solidFill>
                <a:latin typeface="Calibri" panose="02020603050405020304" pitchFamily="2"/>
              </a:rPr>
              <a:t>Examples of evidence and information to support </a:t>
            </a:r>
          </a:p>
          <a:p>
            <a:pPr marL="731520" marR="0" indent="365760" algn="l">
              <a:lnSpc>
                <a:spcPts val="2700"/>
              </a:lnSpc>
              <a:spcBef>
                <a:spcPts val="3260"/>
              </a:spcBef>
              <a:spcAft>
                <a:spcPts val="0"/>
              </a:spcAft>
              <a:buFont typeface="Symbol"/>
              <a:buChar char="·"/>
            </a:pPr>
            <a:r>
              <a:rPr lang="en-US" sz="2450" spc="-25">
                <a:solidFill>
                  <a:srgbClr val="000000"/>
                </a:solidFill>
                <a:latin typeface="Calibri" panose="02020603050405020304" pitchFamily="2"/>
              </a:rPr>
              <a:t>Headteacher’s reports and minutes of FGB / committees </a:t>
            </a:r>
          </a:p>
          <a:p>
            <a:pPr marL="731520" marR="1051560" indent="365760" algn="l">
              <a:lnSpc>
                <a:spcPts val="3000"/>
              </a:lnSpc>
              <a:spcBef>
                <a:spcPts val="1200"/>
              </a:spcBef>
              <a:spcAft>
                <a:spcPts val="0"/>
              </a:spcAft>
              <a:buFont typeface="Symbol"/>
              <a:buChar char="·"/>
            </a:pPr>
            <a:r>
              <a:rPr lang="en-US" sz="2450" spc="0">
                <a:solidFill>
                  <a:srgbClr val="000000"/>
                </a:solidFill>
                <a:latin typeface="Calibri" panose="02020603050405020304" pitchFamily="2"/>
              </a:rPr>
              <a:t>Minutes of staff meetings / staff training relating to planning and rolling out the strategies. </a:t>
            </a:r>
          </a:p>
          <a:p>
            <a:pPr marL="731520" marR="0" indent="365760" algn="l">
              <a:lnSpc>
                <a:spcPts val="2700"/>
              </a:lnSpc>
              <a:spcBef>
                <a:spcPts val="1535"/>
              </a:spcBef>
              <a:spcAft>
                <a:spcPts val="0"/>
              </a:spcAft>
              <a:buFont typeface="Symbol"/>
              <a:buChar char="·"/>
            </a:pPr>
            <a:r>
              <a:rPr lang="en-US" sz="2450" spc="-30">
                <a:solidFill>
                  <a:srgbClr val="000000"/>
                </a:solidFill>
                <a:latin typeface="Calibri" panose="02020603050405020304" pitchFamily="2"/>
              </a:rPr>
              <a:t>Monitoring and evaluation reports </a:t>
            </a:r>
          </a:p>
          <a:p>
            <a:pPr marL="731520" marR="0" indent="365760" algn="l">
              <a:lnSpc>
                <a:spcPts val="2700"/>
              </a:lnSpc>
              <a:spcBef>
                <a:spcPts val="1535"/>
              </a:spcBef>
              <a:spcAft>
                <a:spcPts val="0"/>
              </a:spcAft>
              <a:buFont typeface="Symbol"/>
              <a:buChar char="·"/>
            </a:pPr>
            <a:r>
              <a:rPr lang="en-US" sz="2450" spc="-40">
                <a:solidFill>
                  <a:srgbClr val="000000"/>
                </a:solidFill>
                <a:latin typeface="Calibri" panose="02020603050405020304" pitchFamily="2"/>
              </a:rPr>
              <a:t>Action plans </a:t>
            </a:r>
          </a:p>
          <a:p>
            <a:pPr marL="731520" marR="0" indent="365760" algn="l">
              <a:lnSpc>
                <a:spcPts val="2700"/>
              </a:lnSpc>
              <a:spcBef>
                <a:spcPts val="1535"/>
              </a:spcBef>
              <a:spcAft>
                <a:spcPts val="0"/>
              </a:spcAft>
              <a:buFont typeface="Symbol"/>
              <a:buChar char="·"/>
            </a:pPr>
            <a:r>
              <a:rPr lang="en-US" sz="2450" spc="-30">
                <a:solidFill>
                  <a:srgbClr val="000000"/>
                </a:solidFill>
                <a:latin typeface="Calibri" panose="02020603050405020304" pitchFamily="2"/>
              </a:rPr>
              <a:t>Pupils’ progress towards targets </a:t>
            </a:r>
          </a:p>
          <a:p>
            <a:pPr marL="731520" marR="0" indent="365760" algn="l">
              <a:lnSpc>
                <a:spcPts val="2700"/>
              </a:lnSpc>
              <a:spcBef>
                <a:spcPts val="1535"/>
              </a:spcBef>
              <a:spcAft>
                <a:spcPts val="0"/>
              </a:spcAft>
              <a:buFont typeface="Symbol"/>
              <a:buChar char="·"/>
            </a:pPr>
            <a:r>
              <a:rPr lang="en-US" sz="2450" spc="-30">
                <a:solidFill>
                  <a:srgbClr val="000000"/>
                </a:solidFill>
                <a:latin typeface="Calibri" panose="02020603050405020304" pitchFamily="2"/>
              </a:rPr>
              <a:t>Work scrutiny / lesson observations </a:t>
            </a:r>
          </a:p>
          <a:p>
            <a:pPr marL="731520" marR="0" indent="365760" algn="l">
              <a:lnSpc>
                <a:spcPts val="2700"/>
              </a:lnSpc>
              <a:spcBef>
                <a:spcPts val="1535"/>
              </a:spcBef>
              <a:spcAft>
                <a:spcPts val="0"/>
              </a:spcAft>
              <a:buFont typeface="Symbol"/>
              <a:buChar char="·"/>
            </a:pPr>
            <a:r>
              <a:rPr lang="en-US" sz="2450" spc="-25">
                <a:solidFill>
                  <a:srgbClr val="000000"/>
                </a:solidFill>
                <a:latin typeface="Calibri" panose="02020603050405020304" pitchFamily="2"/>
              </a:rPr>
              <a:t>School self-evaluation and (maybe) external evaluations </a:t>
            </a:r>
          </a:p>
          <a:p>
            <a:pPr marL="731520" marR="0" indent="365760" algn="l">
              <a:lnSpc>
                <a:spcPts val="2700"/>
              </a:lnSpc>
              <a:spcBef>
                <a:spcPts val="1535"/>
              </a:spcBef>
              <a:spcAft>
                <a:spcPts val="6290"/>
              </a:spcAft>
              <a:buFont typeface="Symbol"/>
              <a:buChar char="·"/>
            </a:pPr>
            <a:r>
              <a:rPr lang="en-US" sz="2450" spc="-35">
                <a:solidFill>
                  <a:srgbClr val="000000"/>
                </a:solidFill>
                <a:latin typeface="Calibri" panose="02020603050405020304" pitchFamily="2"/>
              </a:rPr>
              <a:t>Outcomes data for Maths (including Year 6 SATs results)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864235" y="889635"/>
            <a:ext cx="2174240" cy="311785"/>
          </a:xfrm>
          <a:prstGeom prst="rect">
            <a:avLst/>
          </a:prstGeom>
          <a:noFill/>
          <a:ln w="0" cmpd="sng">
            <a:noFill/>
            <a:prstDash val="solid"/>
          </a:ln>
        </p:spPr>
        <p:txBody>
          <a:bodyPr vert="horz" lIns="0" tIns="0" rIns="0" bIns="0" anchor="t"/>
          <a:lstStyle/>
          <a:p>
            <a:pPr marL="0" marR="0" indent="0" algn="l">
              <a:lnSpc>
                <a:spcPts val="2400"/>
              </a:lnSpc>
              <a:spcAft>
                <a:spcPts val="5"/>
              </a:spcAft>
            </a:pPr>
            <a:r>
              <a:rPr lang="en-US" sz="2750" spc="-30">
                <a:solidFill>
                  <a:srgbClr val="000000"/>
                </a:solidFill>
                <a:latin typeface="Calibri" panose="02020603050405020304" pitchFamily="2"/>
              </a:rPr>
              <a:t>Any questions? </a:t>
            </a:r>
          </a:p>
        </p:txBody>
      </p:sp>
      <p:sp>
        <p:nvSpPr>
          <p:cNvPr id="5" name="Text Placeholder 4"/>
          <p:cNvSpPr>
            <a:spLocks noGrp="1"/>
          </p:cNvSpPr>
          <p:nvPr>
            <p:ph type="body" idx="10"/>
          </p:nvPr>
        </p:nvSpPr>
        <p:spPr>
          <a:xfrm>
            <a:off x="697367" y="2744152"/>
            <a:ext cx="2103120" cy="1113790"/>
          </a:xfrm>
          <a:prstGeom prst="rect">
            <a:avLst/>
          </a:prstGeom>
          <a:noFill/>
          <a:ln w="0" cmpd="sng">
            <a:noFill/>
            <a:prstDash val="solid"/>
          </a:ln>
        </p:spPr>
        <p:txBody>
          <a:bodyPr vert="horz" lIns="0" tIns="0" rIns="0" bIns="0" anchor="t"/>
          <a:lstStyle/>
          <a:p>
            <a:pPr marL="0" marR="0" indent="0" algn="l">
              <a:lnSpc>
                <a:spcPts val="8700"/>
              </a:lnSpc>
              <a:spcAft>
                <a:spcPts val="0"/>
              </a:spcAft>
            </a:pPr>
            <a:r>
              <a:rPr lang="en-US" sz="12600" spc="-570" dirty="0">
                <a:solidFill>
                  <a:srgbClr val="FF0000"/>
                </a:solidFill>
                <a:latin typeface="Calibri" panose="02020603050405020304" pitchFamily="2"/>
              </a:rPr>
              <a:t>??? </a:t>
            </a:r>
          </a:p>
        </p:txBody>
      </p:sp>
      <p:pic>
        <p:nvPicPr>
          <p:cNvPr id="6" name="Picture 5">
            <a:extLst>
              <a:ext uri="{FF2B5EF4-FFF2-40B4-BE49-F238E27FC236}">
                <a16:creationId xmlns:a16="http://schemas.microsoft.com/office/drawing/2014/main" id="{EF6A67C7-3040-B5A3-95DC-BF3FD365EE0A}"/>
              </a:ext>
            </a:extLst>
          </p:cNvPr>
          <p:cNvPicPr>
            <a:picLocks noChangeAspect="1"/>
          </p:cNvPicPr>
          <p:nvPr/>
        </p:nvPicPr>
        <p:blipFill>
          <a:blip r:embed="rId2"/>
          <a:stretch>
            <a:fillRect/>
          </a:stretch>
        </p:blipFill>
        <p:spPr>
          <a:xfrm>
            <a:off x="4009890" y="1697990"/>
            <a:ext cx="4667250" cy="46672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675505" y="3773170"/>
            <a:ext cx="4468495" cy="3084830"/>
          </a:xfrm>
          <a:prstGeom prst="rect">
            <a:avLst/>
          </a:prstGeom>
        </p:spPr>
      </p:pic>
      <p:pic>
        <p:nvPicPr>
          <p:cNvPr id="5" name="Picture 4"/>
          <p:cNvPicPr/>
          <p:nvPr/>
        </p:nvPicPr>
        <p:blipFill>
          <a:blip r:embed="rId3"/>
          <a:stretch>
            <a:fillRect/>
          </a:stretch>
        </p:blipFill>
        <p:spPr>
          <a:xfrm>
            <a:off x="0" y="0"/>
            <a:ext cx="3691255" cy="3395345"/>
          </a:xfrm>
          <a:prstGeom prst="rect">
            <a:avLst/>
          </a:prstGeom>
        </p:spPr>
      </p:pic>
      <p:sp>
        <p:nvSpPr>
          <p:cNvPr id="6" name="Text Placeholder 5"/>
          <p:cNvSpPr>
            <a:spLocks noGrp="1"/>
          </p:cNvSpPr>
          <p:nvPr>
            <p:ph type="body" idx="10"/>
          </p:nvPr>
        </p:nvSpPr>
        <p:spPr>
          <a:xfrm>
            <a:off x="3093720" y="883920"/>
            <a:ext cx="2286000" cy="311150"/>
          </a:xfrm>
          <a:prstGeom prst="rect">
            <a:avLst/>
          </a:prstGeom>
          <a:noFill/>
          <a:ln w="0" cmpd="sng">
            <a:noFill/>
            <a:prstDash val="solid"/>
          </a:ln>
        </p:spPr>
        <p:txBody>
          <a:bodyPr vert="horz" lIns="0" tIns="0" rIns="0" bIns="0" anchor="t"/>
          <a:lstStyle/>
          <a:p>
            <a:pPr marL="0" marR="0" indent="0" algn="l">
              <a:lnSpc>
                <a:spcPts val="2400"/>
              </a:lnSpc>
              <a:spcAft>
                <a:spcPts val="0"/>
              </a:spcAft>
            </a:pPr>
            <a:r>
              <a:rPr lang="en-US" sz="2800" spc="-45">
                <a:solidFill>
                  <a:srgbClr val="000000"/>
                </a:solidFill>
                <a:latin typeface="Calibri" panose="02020603050405020304" pitchFamily="2"/>
              </a:rPr>
              <a:t>The Regulations </a:t>
            </a:r>
          </a:p>
        </p:txBody>
      </p:sp>
      <p:sp>
        <p:nvSpPr>
          <p:cNvPr id="7" name="Text Placeholder 6"/>
          <p:cNvSpPr>
            <a:spLocks noGrp="1"/>
          </p:cNvSpPr>
          <p:nvPr>
            <p:ph type="body" idx="10"/>
          </p:nvPr>
        </p:nvSpPr>
        <p:spPr>
          <a:xfrm>
            <a:off x="1353185" y="1195070"/>
            <a:ext cx="6197600" cy="3663315"/>
          </a:xfrm>
          <a:prstGeom prst="rect">
            <a:avLst/>
          </a:prstGeom>
          <a:noFill/>
          <a:ln w="0" cmpd="sng">
            <a:noFill/>
            <a:prstDash val="solid"/>
          </a:ln>
        </p:spPr>
        <p:txBody>
          <a:bodyPr vert="horz" lIns="0" tIns="881380" rIns="0" bIns="0" anchor="t"/>
          <a:lstStyle/>
          <a:p>
            <a:pPr marL="0" marR="0" indent="0" algn="l">
              <a:lnSpc>
                <a:spcPts val="3300"/>
              </a:lnSpc>
              <a:spcAft>
                <a:spcPts val="0"/>
              </a:spcAft>
            </a:pPr>
            <a:r>
              <a:rPr lang="en-US" sz="3150" b="1" spc="0" dirty="0">
                <a:solidFill>
                  <a:srgbClr val="000000"/>
                </a:solidFill>
                <a:latin typeface="Calibri" panose="02020603050405020304" pitchFamily="2"/>
              </a:rPr>
              <a:t>Academy Trusts </a:t>
            </a:r>
          </a:p>
          <a:p>
            <a:pPr marL="0" marR="0" indent="0" algn="l">
              <a:lnSpc>
                <a:spcPts val="2800"/>
              </a:lnSpc>
              <a:spcBef>
                <a:spcPts val="2340"/>
              </a:spcBef>
              <a:spcAft>
                <a:spcPts val="0"/>
              </a:spcAft>
            </a:pPr>
            <a:r>
              <a:rPr lang="en-US" sz="2800" spc="-5" dirty="0">
                <a:solidFill>
                  <a:srgbClr val="000000"/>
                </a:solidFill>
                <a:latin typeface="Calibri" panose="02020603050405020304" pitchFamily="2"/>
              </a:rPr>
              <a:t>Academy trusts are not governed by these </a:t>
            </a:r>
          </a:p>
          <a:p>
            <a:pPr marL="0" marR="0" indent="0" algn="l">
              <a:lnSpc>
                <a:spcPts val="2800"/>
              </a:lnSpc>
              <a:spcBef>
                <a:spcPts val="520"/>
              </a:spcBef>
              <a:spcAft>
                <a:spcPts val="0"/>
              </a:spcAft>
            </a:pPr>
            <a:r>
              <a:rPr lang="en-US" sz="2800" spc="-20" dirty="0">
                <a:solidFill>
                  <a:srgbClr val="000000"/>
                </a:solidFill>
                <a:latin typeface="Calibri" panose="02020603050405020304" pitchFamily="2"/>
              </a:rPr>
              <a:t>regulations and are free to determine their </a:t>
            </a:r>
          </a:p>
          <a:p>
            <a:pPr marL="0" marR="0" indent="0" algn="l">
              <a:lnSpc>
                <a:spcPts val="2800"/>
              </a:lnSpc>
              <a:spcBef>
                <a:spcPts val="520"/>
              </a:spcBef>
              <a:spcAft>
                <a:spcPts val="0"/>
              </a:spcAft>
            </a:pPr>
            <a:r>
              <a:rPr lang="en-US" sz="2800" spc="-20" dirty="0">
                <a:solidFill>
                  <a:srgbClr val="000000"/>
                </a:solidFill>
                <a:latin typeface="Calibri" panose="02020603050405020304" pitchFamily="2"/>
              </a:rPr>
              <a:t>own appraisal arrangements (but they may </a:t>
            </a:r>
          </a:p>
          <a:p>
            <a:pPr marL="0" marR="0" indent="0" algn="l">
              <a:lnSpc>
                <a:spcPts val="2800"/>
              </a:lnSpc>
              <a:spcBef>
                <a:spcPts val="520"/>
              </a:spcBef>
              <a:spcAft>
                <a:spcPts val="0"/>
              </a:spcAft>
            </a:pPr>
            <a:r>
              <a:rPr lang="en-US" sz="2800" spc="-10" dirty="0">
                <a:solidFill>
                  <a:srgbClr val="000000"/>
                </a:solidFill>
                <a:latin typeface="Calibri" panose="02020603050405020304" pitchFamily="2"/>
              </a:rPr>
              <a:t>adopt similar arrangements to maintained </a:t>
            </a:r>
          </a:p>
          <a:p>
            <a:pPr marL="0" marR="0" indent="0" algn="l">
              <a:lnSpc>
                <a:spcPts val="2800"/>
              </a:lnSpc>
              <a:spcBef>
                <a:spcPts val="520"/>
              </a:spcBef>
              <a:spcAft>
                <a:spcPts val="15770"/>
              </a:spcAft>
            </a:pPr>
            <a:r>
              <a:rPr lang="en-US" sz="2800" spc="-10" dirty="0">
                <a:solidFill>
                  <a:srgbClr val="000000"/>
                </a:solidFill>
                <a:latin typeface="Calibri" panose="02020603050405020304" pitchFamily="2"/>
              </a:rPr>
              <a:t>schools if they wish.)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792480" y="0"/>
            <a:ext cx="7848600" cy="6858000"/>
          </a:xfrm>
          <a:prstGeom prst="rect">
            <a:avLst/>
          </a:prstGeom>
          <a:noFill/>
          <a:ln w="0" cmpd="sng">
            <a:noFill/>
            <a:prstDash val="solid"/>
          </a:ln>
        </p:spPr>
        <p:txBody>
          <a:bodyPr vert="horz" lIns="0" tIns="830580" rIns="0" bIns="0" anchor="t"/>
          <a:lstStyle/>
          <a:p>
            <a:pPr marL="0" marR="22860" indent="0" algn="r">
              <a:lnSpc>
                <a:spcPts val="2800"/>
              </a:lnSpc>
              <a:spcAft>
                <a:spcPts val="0"/>
              </a:spcAft>
            </a:pPr>
            <a:r>
              <a:rPr lang="en-US" sz="2800" spc="-10">
                <a:solidFill>
                  <a:srgbClr val="000000"/>
                </a:solidFill>
                <a:latin typeface="Calibri" panose="02020603050405020304" pitchFamily="2"/>
              </a:rPr>
              <a:t>Requirements under the current Regulations </a:t>
            </a:r>
          </a:p>
          <a:p>
            <a:pPr marL="320040" marR="411480" indent="320040" algn="l">
              <a:lnSpc>
                <a:spcPts val="3200"/>
              </a:lnSpc>
              <a:spcBef>
                <a:spcPts val="3025"/>
              </a:spcBef>
              <a:spcAft>
                <a:spcPts val="0"/>
              </a:spcAft>
              <a:buFont typeface="Symbol"/>
              <a:buChar char="·"/>
            </a:pPr>
            <a:r>
              <a:rPr lang="en-US" sz="2700" spc="0">
                <a:solidFill>
                  <a:srgbClr val="000000"/>
                </a:solidFill>
                <a:latin typeface="Calibri" panose="02020603050405020304" pitchFamily="2"/>
              </a:rPr>
              <a:t>Governing bodies and local authorities must have a written appraisal policy for its teachers (including headteachers) </a:t>
            </a:r>
          </a:p>
          <a:p>
            <a:pPr marL="320040" marR="182880" indent="320040" algn="l">
              <a:lnSpc>
                <a:spcPts val="3200"/>
              </a:lnSpc>
              <a:spcBef>
                <a:spcPts val="1820"/>
              </a:spcBef>
              <a:spcAft>
                <a:spcPts val="0"/>
              </a:spcAft>
              <a:buFont typeface="Symbol"/>
              <a:buChar char="·"/>
            </a:pPr>
            <a:r>
              <a:rPr lang="en-US" sz="2700" spc="0">
                <a:solidFill>
                  <a:srgbClr val="000000"/>
                </a:solidFill>
                <a:latin typeface="Calibri" panose="02020603050405020304" pitchFamily="2"/>
              </a:rPr>
              <a:t>Schools must have an annual appraisal process for its teachers (including the headteacher) </a:t>
            </a:r>
          </a:p>
          <a:p>
            <a:pPr marL="320040" marR="22860" indent="320040" algn="l">
              <a:lnSpc>
                <a:spcPts val="3200"/>
              </a:lnSpc>
              <a:spcBef>
                <a:spcPts val="1780"/>
              </a:spcBef>
              <a:spcAft>
                <a:spcPts val="0"/>
              </a:spcAft>
              <a:buFont typeface="Symbol"/>
              <a:buChar char="·"/>
            </a:pPr>
            <a:r>
              <a:rPr lang="en-US" sz="2700" spc="0">
                <a:solidFill>
                  <a:srgbClr val="000000"/>
                </a:solidFill>
                <a:latin typeface="Calibri" panose="02020603050405020304" pitchFamily="2"/>
              </a:rPr>
              <a:t>Objectives must be set for each teacher (including the headteacher) which will contribute to improving the education of pupils. </a:t>
            </a:r>
          </a:p>
          <a:p>
            <a:pPr marL="320040" marR="22860" indent="320040" algn="l">
              <a:lnSpc>
                <a:spcPts val="3200"/>
              </a:lnSpc>
              <a:spcBef>
                <a:spcPts val="1820"/>
              </a:spcBef>
              <a:spcAft>
                <a:spcPts val="3770"/>
              </a:spcAft>
              <a:buFont typeface="Symbol"/>
              <a:buChar char="·"/>
            </a:pPr>
            <a:r>
              <a:rPr lang="en-US" sz="2700" spc="-15">
                <a:solidFill>
                  <a:srgbClr val="000000"/>
                </a:solidFill>
                <a:latin typeface="Calibri" panose="02020603050405020304" pitchFamily="2"/>
              </a:rPr>
              <a:t>Governing bodies must appoint an external adviser to advise and support during the headteacher’s appraisal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6" name="Picture 5"/>
          <p:cNvPicPr/>
          <p:nvPr/>
        </p:nvPicPr>
        <p:blipFill>
          <a:blip r:embed="rId3"/>
          <a:stretch>
            <a:fillRect/>
          </a:stretch>
        </p:blipFill>
        <p:spPr>
          <a:xfrm>
            <a:off x="4675505" y="3773170"/>
            <a:ext cx="4468495" cy="3084830"/>
          </a:xfrm>
          <a:prstGeom prst="rect">
            <a:avLst/>
          </a:prstGeom>
        </p:spPr>
      </p:pic>
      <p:sp>
        <p:nvSpPr>
          <p:cNvPr id="4" name="Text Placeholder 3"/>
          <p:cNvSpPr>
            <a:spLocks noGrp="1"/>
          </p:cNvSpPr>
          <p:nvPr>
            <p:ph type="body" idx="10"/>
          </p:nvPr>
        </p:nvSpPr>
        <p:spPr>
          <a:xfrm>
            <a:off x="777240" y="0"/>
            <a:ext cx="7848600" cy="6858000"/>
          </a:xfrm>
          <a:prstGeom prst="rect">
            <a:avLst/>
          </a:prstGeom>
          <a:noFill/>
          <a:ln w="0" cmpd="sng">
            <a:noFill/>
            <a:prstDash val="solid"/>
          </a:ln>
        </p:spPr>
        <p:txBody>
          <a:bodyPr vert="horz" lIns="0" tIns="830580" rIns="0" bIns="0" anchor="t"/>
          <a:lstStyle/>
          <a:p>
            <a:pPr marL="0" marR="22860" indent="0" algn="l">
              <a:lnSpc>
                <a:spcPts val="2800"/>
              </a:lnSpc>
              <a:spcAft>
                <a:spcPts val="0"/>
              </a:spcAft>
            </a:pPr>
            <a:r>
              <a:rPr lang="en-US" sz="2800" b="1" spc="-10" dirty="0">
                <a:solidFill>
                  <a:srgbClr val="000000"/>
                </a:solidFill>
                <a:latin typeface="Calibri" panose="02020603050405020304" pitchFamily="2"/>
              </a:rPr>
              <a:t>Requirements under the current Regulations </a:t>
            </a:r>
          </a:p>
          <a:p>
            <a:pPr marL="91440" marR="320040" indent="0" algn="l">
              <a:lnSpc>
                <a:spcPts val="3200"/>
              </a:lnSpc>
              <a:spcBef>
                <a:spcPts val="2905"/>
              </a:spcBef>
              <a:spcAft>
                <a:spcPts val="0"/>
              </a:spcAft>
            </a:pPr>
            <a:r>
              <a:rPr lang="en-US" sz="2700" spc="0" dirty="0">
                <a:solidFill>
                  <a:srgbClr val="000000"/>
                </a:solidFill>
                <a:latin typeface="Calibri" panose="02020603050405020304" pitchFamily="2"/>
              </a:rPr>
              <a:t>Teachers</a:t>
            </a:r>
            <a:r>
              <a:rPr lang="en-US" sz="2650" b="1" spc="0" dirty="0">
                <a:solidFill>
                  <a:srgbClr val="6F2F9F"/>
                </a:solidFill>
                <a:latin typeface="Calibri" panose="02020603050405020304" pitchFamily="2"/>
              </a:rPr>
              <a:t> (including the headteacher)</a:t>
            </a:r>
            <a:r>
              <a:rPr lang="en-US" sz="2700" spc="0" dirty="0">
                <a:solidFill>
                  <a:srgbClr val="000000"/>
                </a:solidFill>
                <a:latin typeface="Calibri" panose="02020603050405020304" pitchFamily="2"/>
              </a:rPr>
              <a:t> must be given a written appraisal report, which sets out: </a:t>
            </a:r>
          </a:p>
          <a:p>
            <a:pPr marL="868680" marR="228600" indent="-457200" algn="l">
              <a:lnSpc>
                <a:spcPts val="3200"/>
              </a:lnSpc>
              <a:spcBef>
                <a:spcPts val="1800"/>
              </a:spcBef>
              <a:spcAft>
                <a:spcPts val="0"/>
              </a:spcAft>
              <a:buFont typeface="Arial" panose="020B0604020202020204" pitchFamily="34" charset="0"/>
              <a:buChar char="•"/>
            </a:pPr>
            <a:r>
              <a:rPr lang="en-US" sz="2700" spc="0" dirty="0">
                <a:solidFill>
                  <a:srgbClr val="000000"/>
                </a:solidFill>
                <a:latin typeface="Calibri" panose="02020603050405020304" pitchFamily="2"/>
              </a:rPr>
              <a:t>An assessment of their performance in the previous appraisal period </a:t>
            </a:r>
          </a:p>
          <a:p>
            <a:pPr marL="868680" marR="22860" indent="-457200" algn="l">
              <a:lnSpc>
                <a:spcPts val="2900"/>
              </a:lnSpc>
              <a:spcBef>
                <a:spcPts val="2145"/>
              </a:spcBef>
              <a:spcAft>
                <a:spcPts val="0"/>
              </a:spcAft>
              <a:buFont typeface="Arial" panose="020B0604020202020204" pitchFamily="34" charset="0"/>
              <a:buChar char="•"/>
            </a:pPr>
            <a:r>
              <a:rPr lang="en-US" sz="2700" spc="-5" dirty="0">
                <a:solidFill>
                  <a:srgbClr val="000000"/>
                </a:solidFill>
                <a:latin typeface="Calibri" panose="02020603050405020304" pitchFamily="2"/>
              </a:rPr>
              <a:t>Agreed objectives for future performance </a:t>
            </a:r>
          </a:p>
          <a:p>
            <a:pPr marL="868680" marR="594360" indent="-457200" algn="l">
              <a:lnSpc>
                <a:spcPts val="3200"/>
              </a:lnSpc>
              <a:spcBef>
                <a:spcPts val="1780"/>
              </a:spcBef>
              <a:spcAft>
                <a:spcPts val="0"/>
              </a:spcAft>
              <a:buFont typeface="Arial" panose="020B0604020202020204" pitchFamily="34" charset="0"/>
              <a:buChar char="•"/>
            </a:pPr>
            <a:r>
              <a:rPr lang="en-US" sz="2700" spc="-15" dirty="0">
                <a:solidFill>
                  <a:srgbClr val="000000"/>
                </a:solidFill>
                <a:latin typeface="Calibri" panose="02020603050405020304" pitchFamily="2"/>
              </a:rPr>
              <a:t>An assessment of their training and development needs </a:t>
            </a:r>
          </a:p>
          <a:p>
            <a:pPr marL="868680" marR="1463040" indent="-457200" algn="l">
              <a:lnSpc>
                <a:spcPts val="3200"/>
              </a:lnSpc>
              <a:spcBef>
                <a:spcPts val="1820"/>
              </a:spcBef>
              <a:spcAft>
                <a:spcPts val="5330"/>
              </a:spcAft>
              <a:buFont typeface="Arial" panose="020B0604020202020204" pitchFamily="34" charset="0"/>
              <a:buChar char="•"/>
            </a:pPr>
            <a:r>
              <a:rPr lang="en-US" sz="2700" spc="0" dirty="0">
                <a:solidFill>
                  <a:srgbClr val="000000"/>
                </a:solidFill>
                <a:latin typeface="Calibri" panose="02020603050405020304" pitchFamily="2"/>
              </a:rPr>
              <a:t>Where relevant, a recommendation on pay progression.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284205" y="0"/>
            <a:ext cx="8481970" cy="6858000"/>
          </a:xfrm>
          <a:prstGeom prst="rect">
            <a:avLst/>
          </a:prstGeom>
          <a:noFill/>
          <a:ln w="0" cmpd="sng">
            <a:noFill/>
            <a:prstDash val="solid"/>
          </a:ln>
        </p:spPr>
        <p:txBody>
          <a:bodyPr vert="horz" lIns="0" tIns="830580" rIns="0" bIns="0" anchor="t"/>
          <a:lstStyle/>
          <a:p>
            <a:pPr marL="0" marR="0" indent="0" algn="l">
              <a:lnSpc>
                <a:spcPts val="2800"/>
              </a:lnSpc>
              <a:spcAft>
                <a:spcPts val="0"/>
              </a:spcAft>
            </a:pPr>
            <a:r>
              <a:rPr lang="en-US" sz="2800" b="1" spc="-15" dirty="0">
                <a:solidFill>
                  <a:srgbClr val="000000"/>
                </a:solidFill>
                <a:latin typeface="Calibri" panose="02020603050405020304" pitchFamily="2"/>
              </a:rPr>
              <a:t>The GB’s role in staff appraisal </a:t>
            </a:r>
          </a:p>
          <a:p>
            <a:pPr marL="822960" marR="0" indent="-457200" algn="l">
              <a:lnSpc>
                <a:spcPts val="2900"/>
              </a:lnSpc>
              <a:spcBef>
                <a:spcPts val="3370"/>
              </a:spcBef>
              <a:spcAft>
                <a:spcPts val="0"/>
              </a:spcAft>
              <a:buFont typeface="Arial" panose="020B0604020202020204" pitchFamily="34" charset="0"/>
              <a:buChar char="•"/>
            </a:pPr>
            <a:r>
              <a:rPr lang="en-US" sz="2700" spc="-15" dirty="0">
                <a:solidFill>
                  <a:srgbClr val="000000"/>
                </a:solidFill>
                <a:latin typeface="Calibri" panose="02020603050405020304" pitchFamily="2"/>
              </a:rPr>
              <a:t>To establish the school’s appraisal policy </a:t>
            </a:r>
          </a:p>
          <a:p>
            <a:pPr marL="822960" marR="0" indent="-457200" algn="l">
              <a:lnSpc>
                <a:spcPts val="3200"/>
              </a:lnSpc>
              <a:spcBef>
                <a:spcPts val="1820"/>
              </a:spcBef>
              <a:spcAft>
                <a:spcPts val="0"/>
              </a:spcAft>
              <a:buFont typeface="Arial" panose="020B0604020202020204" pitchFamily="34" charset="0"/>
              <a:buChar char="•"/>
            </a:pPr>
            <a:r>
              <a:rPr lang="en-US" sz="2700" spc="-15" dirty="0">
                <a:solidFill>
                  <a:srgbClr val="000000"/>
                </a:solidFill>
                <a:latin typeface="Calibri" panose="02020603050405020304" pitchFamily="2"/>
              </a:rPr>
              <a:t>To determine the appraisal period for teachers (including the headteacher). Normally twelve months but it can be shorter/longer for newly appointed staff. </a:t>
            </a:r>
          </a:p>
          <a:p>
            <a:pPr marL="822960" marR="228600" indent="-457200" algn="l">
              <a:lnSpc>
                <a:spcPts val="3200"/>
              </a:lnSpc>
              <a:spcBef>
                <a:spcPts val="1780"/>
              </a:spcBef>
              <a:spcAft>
                <a:spcPts val="0"/>
              </a:spcAft>
              <a:buFont typeface="Arial" panose="020B0604020202020204" pitchFamily="34" charset="0"/>
              <a:buChar char="•"/>
            </a:pPr>
            <a:r>
              <a:rPr lang="en-US" sz="2650" b="1" spc="0" dirty="0">
                <a:solidFill>
                  <a:srgbClr val="6F2F9F"/>
                </a:solidFill>
                <a:latin typeface="Calibri" panose="02020603050405020304" pitchFamily="2"/>
              </a:rPr>
              <a:t>To review the headteacher’s performance annually, including appointing governors as they see fit to carry out this task. </a:t>
            </a:r>
          </a:p>
          <a:p>
            <a:pPr marL="822960" marR="137160" indent="-457200" algn="l">
              <a:lnSpc>
                <a:spcPts val="3200"/>
              </a:lnSpc>
              <a:spcBef>
                <a:spcPts val="1800"/>
              </a:spcBef>
              <a:spcAft>
                <a:spcPts val="3790"/>
              </a:spcAft>
              <a:buFont typeface="Arial" panose="020B0604020202020204" pitchFamily="34" charset="0"/>
              <a:buChar char="•"/>
            </a:pPr>
            <a:r>
              <a:rPr lang="en-US" sz="2650" b="1" spc="0" dirty="0">
                <a:solidFill>
                  <a:srgbClr val="6F2F9F"/>
                </a:solidFill>
                <a:latin typeface="Calibri" panose="02020603050405020304" pitchFamily="2"/>
              </a:rPr>
              <a:t>To appoint the external adviser</a:t>
            </a:r>
            <a:r>
              <a:rPr lang="en-US" sz="2700" spc="0" dirty="0">
                <a:solidFill>
                  <a:srgbClr val="6F2F9F"/>
                </a:solidFill>
                <a:latin typeface="Calibri" panose="02020603050405020304" pitchFamily="2"/>
              </a:rPr>
              <a:t>.</a:t>
            </a:r>
            <a:r>
              <a:rPr lang="en-US" sz="2700" spc="0" dirty="0">
                <a:solidFill>
                  <a:srgbClr val="000000"/>
                </a:solidFill>
                <a:latin typeface="Calibri" panose="02020603050405020304" pitchFamily="2"/>
              </a:rPr>
              <a:t> This person must be well versed in the Appraisal Regulations, and in using evidence effectively to support appraisal.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160638" y="0"/>
            <a:ext cx="8389002" cy="6858000"/>
          </a:xfrm>
          <a:prstGeom prst="rect">
            <a:avLst/>
          </a:prstGeom>
          <a:noFill/>
          <a:ln w="0" cmpd="sng">
            <a:noFill/>
            <a:prstDash val="solid"/>
          </a:ln>
        </p:spPr>
        <p:txBody>
          <a:bodyPr vert="horz" lIns="0" tIns="830580" rIns="0" bIns="0" anchor="t"/>
          <a:lstStyle/>
          <a:p>
            <a:pPr marL="0" marR="0" indent="0" algn="l">
              <a:lnSpc>
                <a:spcPts val="2800"/>
              </a:lnSpc>
              <a:spcAft>
                <a:spcPts val="0"/>
              </a:spcAft>
            </a:pPr>
            <a:r>
              <a:rPr lang="en-US" sz="2800" b="1" spc="-15" dirty="0">
                <a:solidFill>
                  <a:srgbClr val="000000"/>
                </a:solidFill>
                <a:latin typeface="Calibri" panose="02020603050405020304" pitchFamily="2"/>
              </a:rPr>
              <a:t>The GB’s role in staff appraisal </a:t>
            </a:r>
          </a:p>
          <a:p>
            <a:pPr marL="822960" marR="0" indent="-457200" algn="l">
              <a:lnSpc>
                <a:spcPts val="3200"/>
              </a:lnSpc>
              <a:spcBef>
                <a:spcPts val="2905"/>
              </a:spcBef>
              <a:spcAft>
                <a:spcPts val="0"/>
              </a:spcAft>
              <a:buFont typeface="Arial" panose="020B0604020202020204" pitchFamily="34" charset="0"/>
              <a:buChar char="•"/>
            </a:pPr>
            <a:r>
              <a:rPr lang="en-US" sz="2700" spc="-30" dirty="0">
                <a:solidFill>
                  <a:srgbClr val="000000"/>
                </a:solidFill>
                <a:latin typeface="Calibri" panose="02020603050405020304" pitchFamily="2"/>
              </a:rPr>
              <a:t>To set performance standards and objectives for the headteacher which aim to improve pupil performance and are in line with the school development plan / school improvement plan – having first consulted the external adviser. </a:t>
            </a:r>
          </a:p>
          <a:p>
            <a:pPr marL="822960" marR="320040" indent="-457200" algn="l">
              <a:lnSpc>
                <a:spcPts val="3200"/>
              </a:lnSpc>
              <a:spcBef>
                <a:spcPts val="2400"/>
              </a:spcBef>
              <a:spcAft>
                <a:spcPts val="0"/>
              </a:spcAft>
              <a:buFont typeface="Arial" panose="020B0604020202020204" pitchFamily="34" charset="0"/>
              <a:buChar char="•"/>
            </a:pPr>
            <a:r>
              <a:rPr lang="en-US" sz="2700" spc="0" dirty="0">
                <a:solidFill>
                  <a:srgbClr val="000000"/>
                </a:solidFill>
                <a:latin typeface="Calibri" panose="02020603050405020304" pitchFamily="2"/>
              </a:rPr>
              <a:t>To ensure that the headteacher arranges the annual appraisal of all teaching staff, and for any pay recommendations to be made to the board. </a:t>
            </a:r>
          </a:p>
          <a:p>
            <a:pPr marL="822960" marR="137160" indent="-457200" algn="just">
              <a:lnSpc>
                <a:spcPts val="3200"/>
              </a:lnSpc>
              <a:spcBef>
                <a:spcPts val="2400"/>
              </a:spcBef>
              <a:spcAft>
                <a:spcPts val="4510"/>
              </a:spcAft>
              <a:buFont typeface="Arial" panose="020B0604020202020204" pitchFamily="34" charset="0"/>
              <a:buChar char="•"/>
            </a:pPr>
            <a:r>
              <a:rPr lang="en-US" sz="2700" spc="-25" dirty="0">
                <a:solidFill>
                  <a:srgbClr val="000000"/>
                </a:solidFill>
                <a:latin typeface="Calibri" panose="02020603050405020304" pitchFamily="2"/>
              </a:rPr>
              <a:t>To ensure the headteacher and every teacher is given a written appraisal report (as previously defined.)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3691255" cy="3395345"/>
          </a:xfrm>
          <a:prstGeom prst="rect">
            <a:avLst/>
          </a:prstGeom>
        </p:spPr>
      </p:pic>
      <p:pic>
        <p:nvPicPr>
          <p:cNvPr id="5" name="Picture 4"/>
          <p:cNvPicPr/>
          <p:nvPr/>
        </p:nvPicPr>
        <p:blipFill>
          <a:blip r:embed="rId3"/>
          <a:stretch>
            <a:fillRect/>
          </a:stretch>
        </p:blipFill>
        <p:spPr>
          <a:xfrm>
            <a:off x="4675505" y="3773170"/>
            <a:ext cx="4468495" cy="3084830"/>
          </a:xfrm>
          <a:prstGeom prst="rect">
            <a:avLst/>
          </a:prstGeom>
        </p:spPr>
      </p:pic>
      <p:sp>
        <p:nvSpPr>
          <p:cNvPr id="6" name="Text Placeholder 5"/>
          <p:cNvSpPr>
            <a:spLocks noGrp="1"/>
          </p:cNvSpPr>
          <p:nvPr>
            <p:ph type="body" idx="10"/>
          </p:nvPr>
        </p:nvSpPr>
        <p:spPr>
          <a:xfrm>
            <a:off x="1021080" y="0"/>
            <a:ext cx="7848600" cy="6858000"/>
          </a:xfrm>
          <a:prstGeom prst="rect">
            <a:avLst/>
          </a:prstGeom>
          <a:noFill/>
          <a:ln w="0" cmpd="sng">
            <a:noFill/>
            <a:prstDash val="solid"/>
          </a:ln>
        </p:spPr>
        <p:txBody>
          <a:bodyPr vert="horz" lIns="0" tIns="830580" rIns="0" bIns="0" anchor="t">
            <a:normAutofit fontScale="95000"/>
          </a:bodyPr>
          <a:lstStyle/>
          <a:p>
            <a:pPr marL="2194560" marR="0" indent="0" algn="l">
              <a:lnSpc>
                <a:spcPts val="3100"/>
              </a:lnSpc>
              <a:spcAft>
                <a:spcPts val="0"/>
              </a:spcAft>
            </a:pPr>
            <a:r>
              <a:rPr lang="en-US" sz="2800" b="1" spc="55" dirty="0">
                <a:solidFill>
                  <a:srgbClr val="000000"/>
                </a:solidFill>
                <a:latin typeface="Calibri" panose="02020603050405020304" pitchFamily="2"/>
              </a:rPr>
              <a:t>The Headteachers Standards 2020 </a:t>
            </a:r>
          </a:p>
          <a:p>
            <a:pPr marL="182880" marR="731520" indent="0" algn="l">
              <a:lnSpc>
                <a:spcPts val="3200"/>
              </a:lnSpc>
              <a:spcBef>
                <a:spcPts val="2205"/>
              </a:spcBef>
              <a:spcAft>
                <a:spcPts val="0"/>
              </a:spcAft>
            </a:pPr>
            <a:r>
              <a:rPr lang="en-US" sz="2700" spc="-15" dirty="0">
                <a:solidFill>
                  <a:srgbClr val="000000"/>
                </a:solidFill>
                <a:latin typeface="Calibri" panose="02020603050405020304" pitchFamily="2"/>
              </a:rPr>
              <a:t>In October 2020, the DfE published Headteachers’ Standards, replacing</a:t>
            </a:r>
            <a:r>
              <a:rPr lang="en-US" sz="2700" spc="-15" dirty="0">
                <a:solidFill>
                  <a:srgbClr val="0A0C0C"/>
                </a:solidFill>
                <a:latin typeface="Calibri" panose="02020603050405020304" pitchFamily="2"/>
              </a:rPr>
              <a:t> the national standards of excellence for headteachers 2015. </a:t>
            </a:r>
          </a:p>
          <a:p>
            <a:pPr marL="182880" marR="182880" indent="0" algn="l">
              <a:lnSpc>
                <a:spcPts val="3200"/>
              </a:lnSpc>
              <a:spcBef>
                <a:spcPts val="1800"/>
              </a:spcBef>
              <a:spcAft>
                <a:spcPts val="0"/>
              </a:spcAft>
            </a:pPr>
            <a:r>
              <a:rPr lang="en-US" sz="2700" spc="0" dirty="0">
                <a:solidFill>
                  <a:srgbClr val="0A0C0C"/>
                </a:solidFill>
                <a:latin typeface="Calibri" panose="02020603050405020304" pitchFamily="2"/>
              </a:rPr>
              <a:t>These are non-statutory and are intended as guidance to be interpreted in the context of each individual headteacher and school. They are designed to be relevant to all headteachers. </a:t>
            </a:r>
          </a:p>
          <a:p>
            <a:pPr marL="182880" marR="594360" indent="0" algn="l">
              <a:lnSpc>
                <a:spcPts val="2900"/>
              </a:lnSpc>
              <a:spcBef>
                <a:spcPts val="2035"/>
              </a:spcBef>
              <a:spcAft>
                <a:spcPts val="7010"/>
              </a:spcAft>
            </a:pPr>
            <a:r>
              <a:rPr lang="en-US" sz="2400" u="sng" spc="0" dirty="0">
                <a:solidFill>
                  <a:srgbClr val="0000FF"/>
                </a:solidFill>
                <a:latin typeface="Calibri" panose="02020603050405020304" pitchFamily="2"/>
              </a:rPr>
              <a:t>https://www.gov.uk/government/publications/national-standards-of-excellence-for-headteachers/headteachers-standards-2020</a:t>
            </a:r>
            <a:r>
              <a:rPr lang="en-US" sz="100" spc="0" dirty="0">
                <a:solidFill>
                  <a:srgbClr val="0000FF"/>
                </a:solidFill>
                <a:latin typeface="Calibri" panose="02020603050405020304" pitchFamily="2"/>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idx="10"/>
          </p:nvPr>
        </p:nvSpPr>
        <p:spPr>
          <a:xfrm>
            <a:off x="3225165" y="797560"/>
            <a:ext cx="4921250" cy="426720"/>
          </a:xfrm>
          <a:prstGeom prst="rect">
            <a:avLst/>
          </a:prstGeom>
          <a:noFill/>
          <a:ln w="0" cmpd="sng">
            <a:noFill/>
            <a:prstDash val="solid"/>
          </a:ln>
        </p:spPr>
        <p:txBody>
          <a:bodyPr vert="horz" lIns="0" tIns="33020" rIns="0" bIns="0" anchor="t">
            <a:normAutofit fontScale="95000"/>
          </a:bodyPr>
          <a:lstStyle/>
          <a:p>
            <a:pPr marL="0" marR="0" indent="0" algn="l">
              <a:lnSpc>
                <a:spcPts val="3000"/>
              </a:lnSpc>
              <a:spcAft>
                <a:spcPts val="0"/>
              </a:spcAft>
            </a:pPr>
            <a:r>
              <a:rPr lang="en-US" sz="2750" b="1" spc="35">
                <a:solidFill>
                  <a:srgbClr val="050506"/>
                </a:solidFill>
                <a:latin typeface="Calibri" panose="02020603050405020304" pitchFamily="2"/>
              </a:rPr>
              <a:t>The Headteachers Standards 2020 </a:t>
            </a:r>
          </a:p>
        </p:txBody>
      </p:sp>
    </p:spTree>
  </p:cSld>
  <p:clrMapOvr>
    <a:masterClrMapping/>
  </p:clrMapOvr>
</p:sld>
</file>

<file path=ppt/theme/theme1.xml><?xml version="1.0" encoding="utf-8"?>
<a:theme xmlns:a="http://schemas.openxmlformats.org/drawingml/2006/main" name="default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1626</Words>
  <Application>Microsoft Office PowerPoint</Application>
  <PresentationFormat>On-screen Show (4:3)</PresentationFormat>
  <Paragraphs>125</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Aptos</vt:lpstr>
      <vt:lpstr>Arial</vt:lpstr>
      <vt:lpstr>Calibri</vt:lpstr>
      <vt:lpstr>Symbol</vt:lpstr>
      <vt:lpstr>default layout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Clive Haines (AfC)</dc:creator>
  <cp:lastModifiedBy>Clive Haines (AfC)</cp:lastModifiedBy>
  <cp:revision>3</cp:revision>
  <dcterms:modified xsi:type="dcterms:W3CDTF">2025-05-06T10:33:11Z</dcterms:modified>
</cp:coreProperties>
</file>