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736" r:id="rId3"/>
    <p:sldMasterId id="2147483765" r:id="rId4"/>
    <p:sldMasterId id="2147483772" r:id="rId5"/>
    <p:sldMasterId id="2147483776" r:id="rId6"/>
  </p:sldMasterIdLst>
  <p:notesMasterIdLst>
    <p:notesMasterId r:id="rId46"/>
  </p:notesMasterIdLst>
  <p:sldIdLst>
    <p:sldId id="256" r:id="rId7"/>
    <p:sldId id="257" r:id="rId8"/>
    <p:sldId id="316" r:id="rId9"/>
    <p:sldId id="2145708677" r:id="rId10"/>
    <p:sldId id="370" r:id="rId11"/>
    <p:sldId id="2145708686" r:id="rId12"/>
    <p:sldId id="2145708685" r:id="rId13"/>
    <p:sldId id="2145708652" r:id="rId14"/>
    <p:sldId id="342" r:id="rId15"/>
    <p:sldId id="351" r:id="rId16"/>
    <p:sldId id="2145708688" r:id="rId17"/>
    <p:sldId id="2145708689" r:id="rId18"/>
    <p:sldId id="258" r:id="rId19"/>
    <p:sldId id="259" r:id="rId20"/>
    <p:sldId id="260" r:id="rId21"/>
    <p:sldId id="558" r:id="rId22"/>
    <p:sldId id="557" r:id="rId23"/>
    <p:sldId id="2145708696" r:id="rId24"/>
    <p:sldId id="2145708697" r:id="rId25"/>
    <p:sldId id="2145708698" r:id="rId26"/>
    <p:sldId id="2145708699" r:id="rId27"/>
    <p:sldId id="2145708653" r:id="rId28"/>
    <p:sldId id="283" r:id="rId29"/>
    <p:sldId id="308" r:id="rId30"/>
    <p:sldId id="310" r:id="rId31"/>
    <p:sldId id="298" r:id="rId32"/>
    <p:sldId id="287" r:id="rId33"/>
    <p:sldId id="2145708690" r:id="rId34"/>
    <p:sldId id="2145708691" r:id="rId35"/>
    <p:sldId id="2145708692" r:id="rId36"/>
    <p:sldId id="2145708693" r:id="rId37"/>
    <p:sldId id="2145708694" r:id="rId38"/>
    <p:sldId id="261" r:id="rId39"/>
    <p:sldId id="311" r:id="rId40"/>
    <p:sldId id="303" r:id="rId41"/>
    <p:sldId id="306" r:id="rId42"/>
    <p:sldId id="309" r:id="rId43"/>
    <p:sldId id="297" r:id="rId44"/>
    <p:sldId id="314" r:id="rId45"/>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OBDtCz1tOHO6/XfEOGinc+/rQ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AE4924-3537-44C6-8299-C6098335A9C3}">
  <a:tblStyle styleId="{D0AE4924-3537-44C6-8299-C6098335A9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792" autoAdjust="0"/>
  </p:normalViewPr>
  <p:slideViewPr>
    <p:cSldViewPr snapToGrid="0">
      <p:cViewPr varScale="1">
        <p:scale>
          <a:sx n="64" d="100"/>
          <a:sy n="64" d="100"/>
        </p:scale>
        <p:origin x="13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76"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74"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77"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889250" cy="49418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250" y="1"/>
            <a:ext cx="2889250" cy="49418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6898"/>
            <a:ext cx="2889250" cy="49418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3dc2c9f2cc_0_17:notes"/>
          <p:cNvSpPr txBox="1">
            <a:spLocks noGrp="1"/>
          </p:cNvSpPr>
          <p:nvPr>
            <p:ph type="body" idx="1"/>
          </p:nvPr>
        </p:nvSpPr>
        <p:spPr>
          <a:xfrm>
            <a:off x="666751" y="4689239"/>
            <a:ext cx="5335500" cy="44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3dc2c9f2cc_0_17:notes"/>
          <p:cNvSpPr>
            <a:spLocks noGrp="1" noRot="1" noChangeAspect="1"/>
          </p:cNvSpPr>
          <p:nvPr>
            <p:ph type="sldImg" idx="2"/>
          </p:nvPr>
        </p:nvSpPr>
        <p:spPr>
          <a:xfrm>
            <a:off x="865188"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3dc2c9f2cc_0_32:notes"/>
          <p:cNvSpPr txBox="1">
            <a:spLocks noGrp="1"/>
          </p:cNvSpPr>
          <p:nvPr>
            <p:ph type="body" idx="1"/>
          </p:nvPr>
        </p:nvSpPr>
        <p:spPr>
          <a:xfrm>
            <a:off x="666751" y="4689239"/>
            <a:ext cx="5335500" cy="44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33dc2c9f2cc_0_32:notes"/>
          <p:cNvSpPr>
            <a:spLocks noGrp="1" noRot="1" noChangeAspect="1"/>
          </p:cNvSpPr>
          <p:nvPr>
            <p:ph type="sldImg" idx="2"/>
          </p:nvPr>
        </p:nvSpPr>
        <p:spPr>
          <a:xfrm>
            <a:off x="865188"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CB713C33-0903-560E-F649-FB54E3A13CA5}"/>
            </a:ext>
          </a:extLst>
        </p:cNvPr>
        <p:cNvGrpSpPr/>
        <p:nvPr/>
      </p:nvGrpSpPr>
      <p:grpSpPr>
        <a:xfrm>
          <a:off x="0" y="0"/>
          <a:ext cx="0" cy="0"/>
          <a:chOff x="0" y="0"/>
          <a:chExt cx="0" cy="0"/>
        </a:xfrm>
      </p:grpSpPr>
      <p:sp>
        <p:nvSpPr>
          <p:cNvPr id="60" name="Google Shape;60;p1:notes">
            <a:extLst>
              <a:ext uri="{FF2B5EF4-FFF2-40B4-BE49-F238E27FC236}">
                <a16:creationId xmlns:a16="http://schemas.microsoft.com/office/drawing/2014/main" id="{D3A2244A-34B5-36C4-5FA7-4603F43B99C9}"/>
              </a:ext>
            </a:extLst>
          </p:cNvPr>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a:extLst>
              <a:ext uri="{FF2B5EF4-FFF2-40B4-BE49-F238E27FC236}">
                <a16:creationId xmlns:a16="http://schemas.microsoft.com/office/drawing/2014/main" id="{080B3507-0C14-9FCA-3EAE-217E120B5AAE}"/>
              </a:ext>
            </a:extLst>
          </p:cNvPr>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5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 name="Google Shape;34;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Add link to collab working from DfE guidance </a:t>
            </a:r>
            <a:endParaRPr/>
          </a:p>
        </p:txBody>
      </p:sp>
      <p:sp>
        <p:nvSpPr>
          <p:cNvPr id="83" name="Google Shape;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b="0" i="0">
                <a:solidFill>
                  <a:srgbClr val="000000"/>
                </a:solidFill>
                <a:latin typeface="Times New Roman"/>
                <a:ea typeface="Times New Roman"/>
                <a:cs typeface="Times New Roman"/>
                <a:sym typeface="Times New Roman"/>
              </a:rPr>
              <a:t>Traditional - Health. difficulties engaging with families</a:t>
            </a:r>
            <a:endParaRPr/>
          </a:p>
          <a:p>
            <a:pPr marL="457200" lvl="0" indent="-298450" algn="l" rtl="0">
              <a:lnSpc>
                <a:spcPct val="100000"/>
              </a:lnSpc>
              <a:spcBef>
                <a:spcPts val="0"/>
              </a:spcBef>
              <a:spcAft>
                <a:spcPts val="0"/>
              </a:spcAft>
              <a:buSzPts val="1100"/>
              <a:buChar char="●"/>
            </a:pPr>
            <a:r>
              <a:rPr lang="en-GB" b="0" i="0">
                <a:solidFill>
                  <a:srgbClr val="000000"/>
                </a:solidFill>
                <a:latin typeface="Times New Roman"/>
                <a:ea typeface="Times New Roman"/>
                <a:cs typeface="Times New Roman"/>
                <a:sym typeface="Times New Roman"/>
              </a:rPr>
              <a:t>Psychological - Social emotional mental health (SEMH) challenges Institutional - Negative experience in the school environment</a:t>
            </a:r>
            <a:endParaRPr/>
          </a:p>
          <a:p>
            <a:pPr marL="457200" lvl="0" indent="-298450" algn="l" rtl="0">
              <a:lnSpc>
                <a:spcPct val="100000"/>
              </a:lnSpc>
              <a:spcBef>
                <a:spcPts val="0"/>
              </a:spcBef>
              <a:spcAft>
                <a:spcPts val="0"/>
              </a:spcAft>
              <a:buSzPts val="1100"/>
              <a:buChar char="●"/>
            </a:pPr>
            <a:r>
              <a:rPr lang="en-GB" b="0" i="0">
                <a:solidFill>
                  <a:srgbClr val="000000"/>
                </a:solidFill>
                <a:latin typeface="Times New Roman"/>
                <a:ea typeface="Times New Roman"/>
                <a:cs typeface="Times New Roman"/>
                <a:sym typeface="Times New Roman"/>
              </a:rPr>
              <a:t>Institutional - Negative experience in the school environment</a:t>
            </a:r>
            <a:endParaRPr/>
          </a:p>
        </p:txBody>
      </p:sp>
      <p:sp>
        <p:nvSpPr>
          <p:cNvPr id="90" name="Google Shape;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Outline number difference in VYED and SC record</a:t>
            </a:r>
            <a:endParaRPr/>
          </a:p>
          <a:p>
            <a:pPr marL="0" lvl="0" indent="0" algn="l" rtl="0">
              <a:lnSpc>
                <a:spcPct val="100000"/>
              </a:lnSpc>
              <a:spcBef>
                <a:spcPts val="0"/>
              </a:spcBef>
              <a:spcAft>
                <a:spcPts val="0"/>
              </a:spcAft>
              <a:buSzPts val="1100"/>
              <a:buNone/>
            </a:pPr>
            <a:r>
              <a:rPr lang="en-GB"/>
              <a:t>Outline number of schools not filling in (unknown)</a:t>
            </a:r>
            <a:endParaRPr/>
          </a:p>
          <a:p>
            <a:pPr marL="0" lvl="0" indent="0" algn="l" rtl="0">
              <a:lnSpc>
                <a:spcPct val="100000"/>
              </a:lnSpc>
              <a:spcBef>
                <a:spcPts val="0"/>
              </a:spcBef>
              <a:spcAft>
                <a:spcPts val="0"/>
              </a:spcAft>
              <a:buSzPts val="1100"/>
              <a:buNone/>
            </a:pPr>
            <a:r>
              <a:rPr lang="en-GB"/>
              <a:t>Outline duplication of CIN/CP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Discussion around how is data collected?</a:t>
            </a:r>
            <a:endParaRPr/>
          </a:p>
        </p:txBody>
      </p:sp>
      <p:sp>
        <p:nvSpPr>
          <p:cNvPr id="115" name="Google Shape;11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2925390f3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32925390f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CB713C33-0903-560E-F649-FB54E3A13CA5}"/>
            </a:ext>
          </a:extLst>
        </p:cNvPr>
        <p:cNvGrpSpPr/>
        <p:nvPr/>
      </p:nvGrpSpPr>
      <p:grpSpPr>
        <a:xfrm>
          <a:off x="0" y="0"/>
          <a:ext cx="0" cy="0"/>
          <a:chOff x="0" y="0"/>
          <a:chExt cx="0" cy="0"/>
        </a:xfrm>
      </p:grpSpPr>
      <p:sp>
        <p:nvSpPr>
          <p:cNvPr id="60" name="Google Shape;60;p1:notes">
            <a:extLst>
              <a:ext uri="{FF2B5EF4-FFF2-40B4-BE49-F238E27FC236}">
                <a16:creationId xmlns:a16="http://schemas.microsoft.com/office/drawing/2014/main" id="{D3A2244A-34B5-36C4-5FA7-4603F43B99C9}"/>
              </a:ext>
            </a:extLst>
          </p:cNvPr>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a:extLst>
              <a:ext uri="{FF2B5EF4-FFF2-40B4-BE49-F238E27FC236}">
                <a16:creationId xmlns:a16="http://schemas.microsoft.com/office/drawing/2014/main" id="{080B3507-0C14-9FCA-3EAE-217E120B5AAE}"/>
              </a:ext>
            </a:extLst>
          </p:cNvPr>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84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9: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237" name="Google Shape;237;p9: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39</a:t>
            </a:fld>
            <a:endParaRPr/>
          </a:p>
        </p:txBody>
      </p:sp>
    </p:spTree>
    <p:extLst>
      <p:ext uri="{BB962C8B-B14F-4D97-AF65-F5344CB8AC3E}">
        <p14:creationId xmlns:p14="http://schemas.microsoft.com/office/powerpoint/2010/main" val="345785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66751" y="4689239"/>
            <a:ext cx="5335587" cy="444293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3: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111" name="Google Shape;111;p3: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a:p>
        </p:txBody>
      </p:sp>
    </p:spTree>
    <p:extLst>
      <p:ext uri="{BB962C8B-B14F-4D97-AF65-F5344CB8AC3E}">
        <p14:creationId xmlns:p14="http://schemas.microsoft.com/office/powerpoint/2010/main" val="219323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98F85-2852-4691-9E78-31249E33FA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107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565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2: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33dc2c9f2cc_0_3:notes"/>
          <p:cNvSpPr txBox="1">
            <a:spLocks noGrp="1"/>
          </p:cNvSpPr>
          <p:nvPr>
            <p:ph type="body" idx="1"/>
          </p:nvPr>
        </p:nvSpPr>
        <p:spPr>
          <a:xfrm>
            <a:off x="666751" y="4689239"/>
            <a:ext cx="5335500" cy="44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 name="Google Shape;39;g33dc2c9f2cc_0_3: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33dc2c9f2cc_0_10:notes"/>
          <p:cNvSpPr txBox="1">
            <a:spLocks noGrp="1"/>
          </p:cNvSpPr>
          <p:nvPr>
            <p:ph type="body" idx="1"/>
          </p:nvPr>
        </p:nvSpPr>
        <p:spPr>
          <a:xfrm>
            <a:off x="666751" y="4689239"/>
            <a:ext cx="5335500" cy="44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 name="Google Shape;46;g33dc2c9f2cc_0_10:notes"/>
          <p:cNvSpPr>
            <a:spLocks noGrp="1" noRot="1" noChangeAspect="1"/>
          </p:cNvSpPr>
          <p:nvPr>
            <p:ph type="sldImg" idx="2"/>
          </p:nvPr>
        </p:nvSpPr>
        <p:spPr>
          <a:xfrm>
            <a:off x="865188"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1931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4711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5517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5193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7002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6208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40" y="2836677"/>
            <a:ext cx="5619583" cy="1630088"/>
          </a:xfrm>
        </p:spPr>
        <p:txBody>
          <a:bodyPr anchor="t" anchorCtr="0">
            <a:normAutofit/>
          </a:bodyPr>
          <a:lstStyle>
            <a:lvl1pPr algn="l">
              <a:lnSpc>
                <a:spcPct val="85000"/>
              </a:lnSpc>
              <a:defRPr sz="2700" b="1" cap="none" baseline="0">
                <a:solidFill>
                  <a:schemeClr val="tx1"/>
                </a:solidFill>
              </a:defRPr>
            </a:lvl1pPr>
          </a:lstStyle>
          <a:p>
            <a:r>
              <a:rPr lang="en-US"/>
              <a:t>Section title</a:t>
            </a:r>
          </a:p>
        </p:txBody>
      </p:sp>
    </p:spTree>
    <p:extLst>
      <p:ext uri="{BB962C8B-B14F-4D97-AF65-F5344CB8AC3E}">
        <p14:creationId xmlns:p14="http://schemas.microsoft.com/office/powerpoint/2010/main" val="158822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07650" y="1754910"/>
            <a:ext cx="5472061" cy="1357746"/>
          </a:xfrm>
        </p:spPr>
        <p:txBody>
          <a:bodyPr lIns="0" tIns="0" rIns="0" bIns="0" anchor="b" anchorCtr="0">
            <a:noAutofit/>
          </a:bodyPr>
          <a:lstStyle>
            <a:lvl1pPr algn="l">
              <a:lnSpc>
                <a:spcPct val="85000"/>
              </a:lnSpc>
              <a:defRPr sz="3000" b="1" cap="none" baseline="0">
                <a:solidFill>
                  <a:schemeClr val="tx1"/>
                </a:solidFill>
                <a:latin typeface="+mj-lt"/>
              </a:defRPr>
            </a:lvl1pPr>
          </a:lstStyle>
          <a:p>
            <a:r>
              <a:rPr lang="en-GB" noProof="0"/>
              <a:t>Click to edit Master title style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07651" y="6253382"/>
            <a:ext cx="2422247" cy="374650"/>
          </a:xfrm>
        </p:spPr>
        <p:txBody>
          <a:bodyPr lIns="0" tIns="0" rIns="0" bIns="0">
            <a:noAutofit/>
          </a:bodyPr>
          <a:lstStyle>
            <a:lvl1pPr marL="0" indent="0" algn="l">
              <a:buNone/>
              <a:defRPr sz="900">
                <a:solidFill>
                  <a:schemeClr val="tx1"/>
                </a:solidFill>
              </a:defRPr>
            </a:lvl1pPr>
            <a:lvl5pPr marL="558076"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507650" y="3191521"/>
            <a:ext cx="5472061" cy="857250"/>
          </a:xfrm>
        </p:spPr>
        <p:txBody>
          <a:bodyPr lIns="0" tIns="0" rIns="0" bIns="0">
            <a:noAutofit/>
          </a:bodyPr>
          <a:lstStyle>
            <a:lvl1pPr>
              <a:defRPr sz="2400" b="0">
                <a:solidFill>
                  <a:schemeClr val="tx1"/>
                </a:solidFill>
              </a:defRPr>
            </a:lvl1pPr>
          </a:lstStyle>
          <a:p>
            <a:pPr lvl="0"/>
            <a:r>
              <a:rPr lang="en-GB" noProof="0"/>
              <a:t>Click to edit Master text styles</a:t>
            </a:r>
          </a:p>
        </p:txBody>
      </p:sp>
    </p:spTree>
    <p:extLst>
      <p:ext uri="{BB962C8B-B14F-4D97-AF65-F5344CB8AC3E}">
        <p14:creationId xmlns:p14="http://schemas.microsoft.com/office/powerpoint/2010/main" val="49143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2682519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61095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7824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11790173"/>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399"/>
            <a:ext cx="3818762"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hasCustomPrompt="1"/>
          </p:nvPr>
        </p:nvSpPr>
        <p:spPr>
          <a:xfrm>
            <a:off x="590400" y="1418400"/>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5"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787632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1" y="6348399"/>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GB"/>
              <a:t>Click to edit Master title style</a:t>
            </a:r>
          </a:p>
        </p:txBody>
      </p:sp>
    </p:spTree>
    <p:extLst>
      <p:ext uri="{BB962C8B-B14F-4D97-AF65-F5344CB8AC3E}">
        <p14:creationId xmlns:p14="http://schemas.microsoft.com/office/powerpoint/2010/main" val="1145648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3" y="5775074"/>
            <a:ext cx="2230439" cy="946149"/>
          </a:xfrm>
        </p:spPr>
        <p:txBody>
          <a:bodyPr/>
          <a:lstStyle>
            <a:lvl1pPr>
              <a:defRPr sz="11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1106521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08920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2"/>
        <p:cNvGrpSpPr/>
        <p:nvPr/>
      </p:nvGrpSpPr>
      <p:grpSpPr>
        <a:xfrm>
          <a:off x="0" y="0"/>
          <a:ext cx="0" cy="0"/>
          <a:chOff x="0" y="0"/>
          <a:chExt cx="0" cy="0"/>
        </a:xfrm>
      </p:grpSpPr>
      <p:sp>
        <p:nvSpPr>
          <p:cNvPr id="23" name="Google Shape;23;p82"/>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 name="Google Shape;24;p82"/>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5" name="Google Shape;25;p8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9457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8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8" name="Google Shape;28;p8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9" name="Google Shape;29;p8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0004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7"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800"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277950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1916832"/>
            <a:ext cx="8280000" cy="4365208"/>
          </a:xfrm>
        </p:spPr>
        <p:txBody>
          <a:bodyPr/>
          <a:lstStyle>
            <a:lvl1pPr>
              <a:buClr>
                <a:schemeClr val="accent1"/>
              </a:buClr>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7"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980728"/>
            <a:ext cx="828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18595974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2322040"/>
            <a:ext cx="828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7"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1" y="439663"/>
            <a:ext cx="1181660" cy="514125"/>
          </a:xfrm>
          <a:prstGeom prst="rect">
            <a:avLst/>
          </a:prstGeom>
          <a:noFill/>
          <a:ln>
            <a:noFill/>
          </a:ln>
        </p:spPr>
      </p:pic>
    </p:spTree>
    <p:extLst>
      <p:ext uri="{BB962C8B-B14F-4D97-AF65-F5344CB8AC3E}">
        <p14:creationId xmlns:p14="http://schemas.microsoft.com/office/powerpoint/2010/main" val="34876900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a:stretch/>
        </p:blipFill>
        <p:spPr>
          <a:xfrm>
            <a:off x="1" y="3"/>
            <a:ext cx="9144002" cy="6858001"/>
          </a:xfrm>
          <a:prstGeom prst="rect">
            <a:avLst/>
          </a:prstGeom>
          <a:noFill/>
          <a:ln>
            <a:noFill/>
          </a:ln>
        </p:spPr>
      </p:pic>
    </p:spTree>
    <p:extLst>
      <p:ext uri="{BB962C8B-B14F-4D97-AF65-F5344CB8AC3E}">
        <p14:creationId xmlns:p14="http://schemas.microsoft.com/office/powerpoint/2010/main" val="2350118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7"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800"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581327"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1" y="439663"/>
            <a:ext cx="1181660" cy="514125"/>
          </a:xfrm>
          <a:prstGeom prst="rect">
            <a:avLst/>
          </a:prstGeom>
          <a:noFill/>
          <a:ln>
            <a:noFill/>
          </a:ln>
        </p:spPr>
      </p:pic>
    </p:spTree>
    <p:extLst>
      <p:ext uri="{BB962C8B-B14F-4D97-AF65-F5344CB8AC3E}">
        <p14:creationId xmlns:p14="http://schemas.microsoft.com/office/powerpoint/2010/main" val="261337507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dirty="0"/>
          </a:p>
        </p:txBody>
      </p:sp>
      <p:sp>
        <p:nvSpPr>
          <p:cNvPr id="3084" name="Rectangle 12"/>
          <p:cNvSpPr>
            <a:spLocks noGrp="1" noChangeArrowheads="1"/>
          </p:cNvSpPr>
          <p:nvPr>
            <p:ph type="subTitle" idx="1" hasCustomPrompt="1"/>
          </p:nvPr>
        </p:nvSpPr>
        <p:spPr>
          <a:xfrm>
            <a:off x="424801" y="4653136"/>
            <a:ext cx="7920038" cy="925512"/>
          </a:xfrm>
        </p:spPr>
        <p:txBody>
          <a:bodyPr/>
          <a:lstStyle>
            <a:lvl1pPr marL="0" indent="0">
              <a:buFontTx/>
              <a:buNone/>
              <a:defRPr sz="18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7"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9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3028950" algn="l"/>
              </a:tabLst>
              <a:defRPr sz="285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417514" y="4"/>
            <a:ext cx="1832229" cy="713218"/>
          </a:xfrm>
          <a:solidFill>
            <a:schemeClr val="accent1"/>
          </a:solidFill>
        </p:spPr>
        <p:txBody>
          <a:bodyPr wrap="square" lIns="72000" tIns="396000" rIns="72000" bIns="36000">
            <a:spAutoFit/>
          </a:bodyPr>
          <a:lstStyle>
            <a:lvl1pPr marL="0" indent="0">
              <a:buNone/>
              <a:defRPr sz="9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9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424801" y="6646911"/>
            <a:ext cx="2016224" cy="9233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6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1" y="439663"/>
            <a:ext cx="1181660"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4EE9E546-B6D3-1981-E909-2AF6C81B3B12}"/>
              </a:ext>
            </a:extLst>
          </p:cNvPr>
          <p:cNvPicPr>
            <a:picLocks noChangeAspect="1"/>
          </p:cNvPicPr>
          <p:nvPr userDrawn="1"/>
        </p:nvPicPr>
        <p:blipFill>
          <a:blip r:embed="rId4">
            <a:extLst>
              <a:ext uri="{28A0092B-C50C-407E-A947-70E740481C1C}">
                <a14:useLocalDpi xmlns:a14="http://schemas.microsoft.com/office/drawing/2010/main" val="0"/>
              </a:ext>
            </a:extLst>
          </a:blip>
          <a:srcRect t="16465" b="16465"/>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94213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98360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60815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27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19270378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27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4092412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27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277533493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24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852911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24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454938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24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97817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27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1434435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27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96630096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27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355689910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145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0991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1552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786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3052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78602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6.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11.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5">
            <a:alphaModFix/>
          </a:blip>
          <a:srcRect/>
          <a:stretch/>
        </p:blipFill>
        <p:spPr>
          <a:xfrm>
            <a:off x="0" y="0"/>
            <a:ext cx="9144000" cy="6858000"/>
          </a:xfrm>
          <a:prstGeom prst="rect">
            <a:avLst/>
          </a:prstGeom>
          <a:noFill/>
          <a:ln>
            <a:noFill/>
          </a:ln>
        </p:spPr>
      </p:pic>
      <p:pic>
        <p:nvPicPr>
          <p:cNvPr id="11" name="Google Shape;11;p17"/>
          <p:cNvPicPr preferRelativeResize="0"/>
          <p:nvPr/>
        </p:nvPicPr>
        <p:blipFill rotWithShape="1">
          <a:blip r:embed="rId6">
            <a:alphaModFix/>
          </a:blip>
          <a:srcRect/>
          <a:stretch/>
        </p:blipFill>
        <p:spPr>
          <a:xfrm>
            <a:off x="487362" y="5662612"/>
            <a:ext cx="2979737" cy="771525"/>
          </a:xfrm>
          <a:prstGeom prst="rect">
            <a:avLst/>
          </a:prstGeom>
          <a:noFill/>
          <a:ln>
            <a:noFill/>
          </a:ln>
        </p:spPr>
      </p:pic>
      <p:sp>
        <p:nvSpPr>
          <p:cNvPr id="12" name="Google Shape;12;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9" r:id="rId2"/>
    <p:sldLayoutId id="214748379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 name="Google Shape;17;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02/06/2025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5769593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5"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67" y="1417531"/>
            <a:ext cx="7981721" cy="456734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581042" y="6241534"/>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8009262" y="6241534"/>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316446226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19"/>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19" name="Google Shape;19;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0" name="Google Shape;20;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42977760"/>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7524752" y="438151"/>
            <a:ext cx="1170146"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24800" y="134284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232204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7"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9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extLst>
      <p:ext uri="{BB962C8B-B14F-4D97-AF65-F5344CB8AC3E}">
        <p14:creationId xmlns:p14="http://schemas.microsoft.com/office/powerpoint/2010/main" val="21307284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ransition>
    <p:fade/>
  </p:transition>
  <p:hf hdr="0" ftr="0" dt="0"/>
  <p:txStyles>
    <p:titleStyle>
      <a:lvl1pPr algn="l" rtl="0" eaLnBrk="1" fontAlgn="base" hangingPunct="1">
        <a:spcBef>
          <a:spcPct val="0"/>
        </a:spcBef>
        <a:spcAft>
          <a:spcPct val="0"/>
        </a:spcAft>
        <a:defRPr sz="285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2700">
          <a:solidFill>
            <a:schemeClr val="tx2"/>
          </a:solidFill>
          <a:latin typeface="+mn-lt"/>
        </a:defRPr>
      </a:lvl2pPr>
      <a:lvl3pPr algn="l" rtl="0" eaLnBrk="1" fontAlgn="base" hangingPunct="1">
        <a:spcBef>
          <a:spcPct val="0"/>
        </a:spcBef>
        <a:spcAft>
          <a:spcPct val="0"/>
        </a:spcAft>
        <a:defRPr sz="2700">
          <a:solidFill>
            <a:schemeClr val="tx2"/>
          </a:solidFill>
          <a:latin typeface="+mn-lt"/>
        </a:defRPr>
      </a:lvl3pPr>
      <a:lvl4pPr algn="l" rtl="0" eaLnBrk="1" fontAlgn="base" hangingPunct="1">
        <a:spcBef>
          <a:spcPct val="0"/>
        </a:spcBef>
        <a:spcAft>
          <a:spcPct val="0"/>
        </a:spcAft>
        <a:defRPr sz="2700">
          <a:solidFill>
            <a:schemeClr val="tx2"/>
          </a:solidFill>
          <a:latin typeface="+mn-lt"/>
        </a:defRPr>
      </a:lvl4pPr>
      <a:lvl5pPr algn="l" rtl="0" eaLnBrk="1" fontAlgn="base" hangingPunct="1">
        <a:spcBef>
          <a:spcPct val="0"/>
        </a:spcBef>
        <a:spcAft>
          <a:spcPct val="0"/>
        </a:spcAft>
        <a:defRPr sz="2700">
          <a:solidFill>
            <a:schemeClr val="tx2"/>
          </a:solidFill>
          <a:latin typeface="+mn-lt"/>
        </a:defRPr>
      </a:lvl5pPr>
      <a:lvl6pPr marL="342900" algn="l" rtl="0" eaLnBrk="1" fontAlgn="base" hangingPunct="1">
        <a:spcBef>
          <a:spcPct val="0"/>
        </a:spcBef>
        <a:spcAft>
          <a:spcPct val="0"/>
        </a:spcAft>
        <a:defRPr sz="2700">
          <a:solidFill>
            <a:schemeClr val="tx2"/>
          </a:solidFill>
          <a:latin typeface="+mn-lt"/>
        </a:defRPr>
      </a:lvl6pPr>
      <a:lvl7pPr marL="685800" algn="l" rtl="0" eaLnBrk="1" fontAlgn="base" hangingPunct="1">
        <a:spcBef>
          <a:spcPct val="0"/>
        </a:spcBef>
        <a:spcAft>
          <a:spcPct val="0"/>
        </a:spcAft>
        <a:defRPr sz="2700">
          <a:solidFill>
            <a:schemeClr val="tx2"/>
          </a:solidFill>
          <a:latin typeface="+mn-lt"/>
        </a:defRPr>
      </a:lvl7pPr>
      <a:lvl8pPr marL="1028700" algn="l" rtl="0" eaLnBrk="1" fontAlgn="base" hangingPunct="1">
        <a:spcBef>
          <a:spcPct val="0"/>
        </a:spcBef>
        <a:spcAft>
          <a:spcPct val="0"/>
        </a:spcAft>
        <a:defRPr sz="2700">
          <a:solidFill>
            <a:schemeClr val="tx2"/>
          </a:solidFill>
          <a:latin typeface="+mn-lt"/>
        </a:defRPr>
      </a:lvl8pPr>
      <a:lvl9pPr marL="1371600" algn="l" rtl="0" eaLnBrk="1" fontAlgn="base" hangingPunct="1">
        <a:spcBef>
          <a:spcPct val="0"/>
        </a:spcBef>
        <a:spcAft>
          <a:spcPct val="0"/>
        </a:spcAft>
        <a:defRPr sz="2700">
          <a:solidFill>
            <a:schemeClr val="tx2"/>
          </a:solidFill>
          <a:latin typeface="+mn-lt"/>
        </a:defRPr>
      </a:lvl9pPr>
    </p:titleStyle>
    <p:bodyStyle>
      <a:lvl1pPr marL="135000" marR="0" indent="-135000" algn="l" defTabSz="685800" rtl="0" eaLnBrk="1" fontAlgn="base" latinLnBrk="0" hangingPunct="1">
        <a:lnSpc>
          <a:spcPct val="100000"/>
        </a:lnSpc>
        <a:spcBef>
          <a:spcPct val="20000"/>
        </a:spcBef>
        <a:spcAft>
          <a:spcPct val="0"/>
        </a:spcAft>
        <a:buClr>
          <a:schemeClr val="accent1"/>
        </a:buClr>
        <a:buSzTx/>
        <a:buFont typeface="Arial" charset="0"/>
        <a:buChar char="•"/>
        <a:tabLst/>
        <a:defRPr sz="1800" baseline="0">
          <a:solidFill>
            <a:schemeClr val="tx2"/>
          </a:solidFill>
          <a:latin typeface="Arial" panose="020B0604020202020204" pitchFamily="34" charset="0"/>
          <a:ea typeface="+mn-ea"/>
          <a:cs typeface="Arial" panose="020B0604020202020204" pitchFamily="34" charset="0"/>
        </a:defRPr>
      </a:lvl1pPr>
      <a:lvl2pPr marL="405000" marR="0" indent="-135000" algn="l" defTabSz="6858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2pPr>
      <a:lvl3pPr marL="67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3pPr>
      <a:lvl4pPr marL="94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gt;"/>
        <a:tabLst/>
        <a:defRPr sz="1800" baseline="0">
          <a:solidFill>
            <a:schemeClr val="tx2"/>
          </a:solidFill>
          <a:latin typeface="Arial" panose="020B0604020202020204" pitchFamily="34" charset="0"/>
          <a:cs typeface="Arial" panose="020B0604020202020204" pitchFamily="34" charset="0"/>
        </a:defRPr>
      </a:lvl4pPr>
      <a:lvl5pPr marL="121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5pPr>
      <a:lvl6pPr marL="18859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6pPr>
      <a:lvl7pPr marL="22288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7pPr>
      <a:lvl8pPr marL="25717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8pPr>
      <a:lvl9pPr marL="29146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1E4B3u1JnEfRTslNe_PJqshobd7ybeKSmjzdPA9i6kM4/edit"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forms/d/e/1FAIpQLScC0cuitd3Mzo-x5xsDwKxvLhrBqcYKN8NkOQMN5MaQs4qxmw/viewform"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anisa.syed@achievingforchildren.org.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forms.gle/f9xo5JH1qGChvv8B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anisa.syed@achievingforchildren.org.uk"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3.xml"/><Relationship Id="rId5" Type="http://schemas.openxmlformats.org/officeDocument/2006/relationships/image" Target="../media/image28.sv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3.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hyperlink" Target="mailto:andy.respond@reading.ac.uk" TargetMode="Externa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hyperlink" Target="https://forms.gle/7cioULjTy34sVQTV9"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leadershipupdate-rbwm.co.uk/education-welfare-service-20232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ssets.publishing.service.gov.uk/media/67a1ee367da1f1ac64e5fe2c/Arranging_Alternative_Provision_-_A_Guide_for_Local_Authorities_and_Schools.pdf" TargetMode="External"/><Relationship Id="rId2" Type="http://schemas.openxmlformats.org/officeDocument/2006/relationships/hyperlink" Target="https://docs.google.com/forms/d/e/1FAIpQLSc1_f2ZSK7IbvB65wRy7ZYPJCYZduE5Xssj4BznLNzv8zcqlg/viewfor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ustomerhelpportal.education.gov.uk/"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0" y="2038350"/>
            <a:ext cx="9144000" cy="1470025"/>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n-US" sz="4400" b="1" i="0" u="none" strike="noStrike" cap="none" dirty="0">
                <a:solidFill>
                  <a:schemeClr val="lt1"/>
                </a:solidFill>
                <a:latin typeface="Calibri"/>
                <a:ea typeface="Calibri"/>
                <a:cs typeface="Calibri"/>
                <a:sym typeface="Calibri"/>
              </a:rPr>
              <a:t>Attendance Lead Network Meeting</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Tuesday 11</a:t>
            </a:r>
            <a:r>
              <a:rPr lang="en-US" sz="4400" b="1" i="0" u="none" strike="noStrike" cap="none" baseline="30000" dirty="0">
                <a:solidFill>
                  <a:schemeClr val="lt1"/>
                </a:solidFill>
                <a:latin typeface="Calibri"/>
                <a:ea typeface="Calibri"/>
                <a:cs typeface="Calibri"/>
                <a:sym typeface="Calibri"/>
              </a:rPr>
              <a:t>th</a:t>
            </a:r>
            <a:r>
              <a:rPr lang="en-US" sz="4400" b="1" i="0" u="none" strike="noStrike" cap="none" dirty="0">
                <a:solidFill>
                  <a:schemeClr val="lt1"/>
                </a:solidFill>
                <a:latin typeface="Calibri"/>
                <a:ea typeface="Calibri"/>
                <a:cs typeface="Calibri"/>
                <a:sym typeface="Calibri"/>
              </a:rPr>
              <a:t> March 2025</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endParaRPr dirty="0"/>
          </a:p>
        </p:txBody>
      </p:sp>
      <p:sp>
        <p:nvSpPr>
          <p:cNvPr id="101" name="Google Shape;101;p1"/>
          <p:cNvSpPr txBox="1">
            <a:spLocks noGrp="1"/>
          </p:cNvSpPr>
          <p:nvPr>
            <p:ph type="subTitle" idx="4294967295"/>
          </p:nvPr>
        </p:nvSpPr>
        <p:spPr>
          <a:xfrm>
            <a:off x="4248150" y="4000500"/>
            <a:ext cx="4895850" cy="10398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lt1"/>
              </a:solidFill>
              <a:latin typeface="Calibri"/>
              <a:ea typeface="Calibri"/>
              <a:cs typeface="Calibri"/>
              <a:sym typeface="Calibri"/>
            </a:endParaRP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Welcome to this virtual meeting</a:t>
            </a: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 </a:t>
            </a:r>
            <a:endParaRPr dirty="0"/>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3" name="Google Shape;63;p1"/>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p:cNvSpPr txBox="1">
            <a:spLocks noGrp="1"/>
          </p:cNvSpPr>
          <p:nvPr>
            <p:ph type="body" idx="4294967295"/>
          </p:nvPr>
        </p:nvSpPr>
        <p:spPr>
          <a:xfrm>
            <a:off x="602748" y="1500000"/>
            <a:ext cx="7877100" cy="1929000"/>
          </a:xfrm>
          <a:prstGeom prst="rect">
            <a:avLst/>
          </a:prstGeom>
          <a:noFill/>
          <a:ln>
            <a:noFill/>
          </a:ln>
        </p:spPr>
        <p:txBody>
          <a:bodyPr spcFirstLastPara="1" wrap="square" lIns="91425" tIns="45700" rIns="91425" bIns="45700" anchor="t" anchorCtr="0">
            <a:noAutofit/>
          </a:bodyPr>
          <a:lstStyle/>
          <a:p>
            <a:pPr marL="25400" indent="0" algn="ctr">
              <a:lnSpc>
                <a:spcPct val="107000"/>
              </a:lnSpc>
              <a:spcAft>
                <a:spcPts val="800"/>
              </a:spcAft>
              <a:buNone/>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Reduced / </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Part Time </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Timetables</a:t>
            </a:r>
          </a:p>
          <a:p>
            <a:pPr marL="25400" indent="0" algn="ctr">
              <a:lnSpc>
                <a:spcPct val="107000"/>
              </a:lnSpc>
              <a:spcAft>
                <a:spcPts val="800"/>
              </a:spcAft>
              <a:buNone/>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Reintegration Timetables</a:t>
            </a:r>
          </a:p>
          <a:p>
            <a:pPr marL="0" lvl="0" indent="0" algn="ctr" rtl="0">
              <a:lnSpc>
                <a:spcPct val="100000"/>
              </a:lnSpc>
              <a:spcBef>
                <a:spcPts val="0"/>
              </a:spcBef>
              <a:spcAft>
                <a:spcPts val="0"/>
              </a:spcAft>
              <a:buClr>
                <a:schemeClr val="lt1"/>
              </a:buClr>
              <a:buSzPts val="2400"/>
              <a:buNone/>
            </a:pPr>
            <a:endParaRPr sz="2900" dirty="0">
              <a:solidFill>
                <a:schemeClr val="lt1"/>
              </a:solidFil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Annette Taylor</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5400" indent="0" algn="ctr">
              <a:buNone/>
            </a:pPr>
            <a:endParaRPr lang="en-GB" sz="2000" dirty="0">
              <a:solidFill>
                <a:schemeClr val="lt1"/>
              </a:solidFill>
            </a:endParaRPr>
          </a:p>
          <a:p>
            <a:pPr marL="25400" indent="0" algn="ctr">
              <a:buNone/>
            </a:pPr>
            <a:r>
              <a:rPr lang="en-GB" sz="2000" dirty="0">
                <a:solidFill>
                  <a:schemeClr val="lt1"/>
                </a:solidFill>
              </a:rPr>
              <a:t>Education Welfare Coordinator</a:t>
            </a:r>
          </a:p>
          <a:p>
            <a:pPr marL="0" lvl="0" indent="0" algn="ctr" rtl="0">
              <a:lnSpc>
                <a:spcPct val="100000"/>
              </a:lnSpc>
              <a:spcBef>
                <a:spcPts val="560"/>
              </a:spcBef>
              <a:spcAft>
                <a:spcPts val="0"/>
              </a:spcAft>
              <a:buClr>
                <a:schemeClr val="dk1"/>
              </a:buClr>
              <a:buSzPts val="2800"/>
              <a:buNone/>
            </a:pPr>
            <a:endParaRPr lang="en-GB" sz="4000" b="1" dirty="0">
              <a:solidFill>
                <a:schemeClr val="bg1"/>
              </a:solidFill>
            </a:endParaRPr>
          </a:p>
          <a:p>
            <a:pPr marL="0" lvl="0" indent="0" algn="ctr" rtl="0">
              <a:lnSpc>
                <a:spcPct val="100000"/>
              </a:lnSpc>
              <a:spcBef>
                <a:spcPts val="560"/>
              </a:spcBef>
              <a:spcAft>
                <a:spcPts val="0"/>
              </a:spcAft>
              <a:buClr>
                <a:schemeClr val="dk1"/>
              </a:buClr>
              <a:buSzPts val="2800"/>
              <a:buNone/>
            </a:pPr>
            <a:endParaRPr sz="3600" b="1" dirty="0">
              <a:solidFill>
                <a:schemeClr val="bg1"/>
              </a:solidFill>
            </a:endParaRPr>
          </a:p>
          <a:p>
            <a:pPr marL="0" lvl="0" indent="0" algn="ctr" rtl="0">
              <a:lnSpc>
                <a:spcPct val="100000"/>
              </a:lnSpc>
              <a:spcBef>
                <a:spcPts val="560"/>
              </a:spcBef>
              <a:spcAft>
                <a:spcPts val="0"/>
              </a:spcAft>
              <a:buClr>
                <a:schemeClr val="lt1"/>
              </a:buClr>
              <a:buSzPts val="2800"/>
              <a:buNone/>
            </a:pPr>
            <a:endParaRPr dirty="0"/>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spTree>
    <p:extLst>
      <p:ext uri="{BB962C8B-B14F-4D97-AF65-F5344CB8AC3E}">
        <p14:creationId xmlns:p14="http://schemas.microsoft.com/office/powerpoint/2010/main" val="367527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2"/>
          <p:cNvSpPr txBox="1">
            <a:spLocks noGrp="1"/>
          </p:cNvSpPr>
          <p:nvPr>
            <p:ph type="title" idx="4294967295"/>
          </p:nvPr>
        </p:nvSpPr>
        <p:spPr>
          <a:xfrm>
            <a:off x="1880619" y="211462"/>
            <a:ext cx="63183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a:t>Reduced Timetables</a:t>
            </a:r>
            <a:endParaRPr/>
          </a:p>
        </p:txBody>
      </p:sp>
      <p:sp>
        <p:nvSpPr>
          <p:cNvPr id="35" name="Google Shape;35;p2"/>
          <p:cNvSpPr txBox="1"/>
          <p:nvPr/>
        </p:nvSpPr>
        <p:spPr>
          <a:xfrm>
            <a:off x="1401300" y="1278250"/>
            <a:ext cx="6136200" cy="343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As a quick overview part-time timetable should: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Have the agreement of both the school and the parent the pupil normally lives with.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Have a clear ambition and be part of the pupil’s wider support, health care or reintegration plan.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Have regular review dates which include the pupil and their parents to ensure it is only in place for the shortest time necessary.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Have a proposed end date that takes into account the circumstances of the pupil, after which the pupil is expected to attend full-time, either at school or alternative provision. It can, however, be extended as part of the regular review process. In some limited cases, a pupil with a long-term health condition may require a part time timetable for a prolonged period.</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6" name="Google Shape;36;p2"/>
          <p:cNvSpPr txBox="1"/>
          <p:nvPr/>
        </p:nvSpPr>
        <p:spPr>
          <a:xfrm>
            <a:off x="5095725" y="13248900"/>
            <a:ext cx="91722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33dc2c9f2cc_0_3"/>
          <p:cNvSpPr txBox="1">
            <a:spLocks noGrp="1"/>
          </p:cNvSpPr>
          <p:nvPr>
            <p:ph type="title" idx="4294967295"/>
          </p:nvPr>
        </p:nvSpPr>
        <p:spPr>
          <a:xfrm>
            <a:off x="1880619" y="211462"/>
            <a:ext cx="63183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a:t>Reduced Timetables</a:t>
            </a:r>
            <a:endParaRPr/>
          </a:p>
        </p:txBody>
      </p:sp>
      <p:sp>
        <p:nvSpPr>
          <p:cNvPr id="42" name="Google Shape;42;g33dc2c9f2cc_0_3"/>
          <p:cNvSpPr txBox="1"/>
          <p:nvPr/>
        </p:nvSpPr>
        <p:spPr>
          <a:xfrm>
            <a:off x="1273925" y="1363200"/>
            <a:ext cx="6924900" cy="343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Where the pupil has a social worker, the school is expected to keep them informed and involved in the process.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If the pupil has an Education Health Care plan, the school should discuss the part-time timetable with the local authority so that any support package that is in place can be reviewed as swiftly as possible.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Reduced timetables should be reviewed regularly and not be used to manage behaviour in schools.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Students should not be on reduced timetables long term where possible and we should always be working towards them being in school full time or as much as possible.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3" name="Google Shape;43;g33dc2c9f2cc_0_3"/>
          <p:cNvSpPr txBox="1"/>
          <p:nvPr/>
        </p:nvSpPr>
        <p:spPr>
          <a:xfrm>
            <a:off x="5095725" y="13248900"/>
            <a:ext cx="91722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33dc2c9f2cc_0_10"/>
          <p:cNvSpPr txBox="1">
            <a:spLocks noGrp="1"/>
          </p:cNvSpPr>
          <p:nvPr>
            <p:ph type="title" idx="4294967295"/>
          </p:nvPr>
        </p:nvSpPr>
        <p:spPr>
          <a:xfrm>
            <a:off x="1880619" y="211462"/>
            <a:ext cx="63183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a:t>Reduced Timetables</a:t>
            </a:r>
            <a:endParaRPr/>
          </a:p>
        </p:txBody>
      </p:sp>
      <p:sp>
        <p:nvSpPr>
          <p:cNvPr id="49" name="Google Shape;49;g33dc2c9f2cc_0_10"/>
          <p:cNvSpPr txBox="1"/>
          <p:nvPr/>
        </p:nvSpPr>
        <p:spPr>
          <a:xfrm>
            <a:off x="1358825" y="1278250"/>
            <a:ext cx="6136200" cy="343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We now have the Reduced Timetable Update in place. This is sent out every half term to schools to complete with just the names and year group of the students they currently have on a reduced timetable.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We understand school life is busy and there is not always time to update the LA straight away when a Reduced Timetable ends so this gives us an update each half term  and we can update our records from there.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sng" strike="noStrike" kern="0" cap="none" spc="0" normalizeH="0" baseline="0" noProof="0">
                <a:ln>
                  <a:noFill/>
                </a:ln>
                <a:solidFill>
                  <a:srgbClr val="0000FF"/>
                </a:solidFill>
                <a:effectLst/>
                <a:uLnTx/>
                <a:uFillTx/>
                <a:latin typeface="Arial"/>
                <a:cs typeface="Arial"/>
                <a:sym typeface="Arial"/>
                <a:hlinkClick r:id="rId3"/>
              </a:rPr>
              <a:t>Reduced Timetables Update - Google Forms</a:t>
            </a:r>
            <a:endParaRPr kumimoji="0" sz="2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It also highlights and paperwork that may not have been completed yet. Currently we are missing around 30% of paperwork for active reduced timetables.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50;g33dc2c9f2cc_0_10"/>
          <p:cNvSpPr txBox="1"/>
          <p:nvPr/>
        </p:nvSpPr>
        <p:spPr>
          <a:xfrm>
            <a:off x="5095725" y="13248900"/>
            <a:ext cx="91722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33dc2c9f2cc_0_17"/>
          <p:cNvSpPr txBox="1">
            <a:spLocks noGrp="1"/>
          </p:cNvSpPr>
          <p:nvPr>
            <p:ph type="title" idx="4294967295"/>
          </p:nvPr>
        </p:nvSpPr>
        <p:spPr>
          <a:xfrm>
            <a:off x="1880619" y="211462"/>
            <a:ext cx="63183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a:t>Reduced Timetables</a:t>
            </a:r>
            <a:endParaRPr/>
          </a:p>
        </p:txBody>
      </p:sp>
      <p:sp>
        <p:nvSpPr>
          <p:cNvPr id="56" name="Google Shape;56;g33dc2c9f2cc_0_17"/>
          <p:cNvSpPr txBox="1"/>
          <p:nvPr/>
        </p:nvSpPr>
        <p:spPr>
          <a:xfrm>
            <a:off x="5095725" y="13248900"/>
            <a:ext cx="91722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 name="Google Shape;57;g33dc2c9f2cc_0_17"/>
          <p:cNvSpPr txBox="1"/>
          <p:nvPr/>
        </p:nvSpPr>
        <p:spPr>
          <a:xfrm>
            <a:off x="1005000" y="1663200"/>
            <a:ext cx="7134000" cy="3800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Looking forward to next academic year we are reviewing the Reduced Timetable paperwork.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sng" strike="noStrike" kern="0" cap="none" spc="0" normalizeH="0" baseline="0" noProof="0">
                <a:ln>
                  <a:noFill/>
                </a:ln>
                <a:solidFill>
                  <a:srgbClr val="0000FF"/>
                </a:solidFill>
                <a:effectLst/>
                <a:uLnTx/>
                <a:uFillTx/>
                <a:latin typeface="Arial"/>
                <a:cs typeface="Arial"/>
                <a:sym typeface="Arial"/>
                <a:hlinkClick r:id="rId3"/>
              </a:rPr>
              <a:t>Part Time and Reduced Timetable submission form 2024/25</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We have had some feedback from schools around this but I would like to get feedback from all schools where possible.</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Please look out for a short survey which will be circulated soon.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We would ideally like to make the process more manageable for schools moving forwards.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3dc2c9f2cc_0_32"/>
          <p:cNvSpPr txBox="1">
            <a:spLocks noGrp="1"/>
          </p:cNvSpPr>
          <p:nvPr>
            <p:ph type="title" idx="4294967295"/>
          </p:nvPr>
        </p:nvSpPr>
        <p:spPr>
          <a:xfrm>
            <a:off x="1880619" y="211462"/>
            <a:ext cx="63183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a:t>Elective Home Education </a:t>
            </a:r>
            <a:endParaRPr/>
          </a:p>
        </p:txBody>
      </p:sp>
      <p:sp>
        <p:nvSpPr>
          <p:cNvPr id="63" name="Google Shape;63;g33dc2c9f2cc_0_32"/>
          <p:cNvSpPr txBox="1"/>
          <p:nvPr/>
        </p:nvSpPr>
        <p:spPr>
          <a:xfrm>
            <a:off x="5095725" y="13248900"/>
            <a:ext cx="91722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64;g33dc2c9f2cc_0_32"/>
          <p:cNvSpPr txBox="1"/>
          <p:nvPr/>
        </p:nvSpPr>
        <p:spPr>
          <a:xfrm>
            <a:off x="1005000" y="1663200"/>
            <a:ext cx="7134000" cy="435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When parents inquire about Elective Home Education please have a discussion with your EWO as a first point of contact. It is important that other support has been offered or discussed with parents by school.</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Often the EWO will ask to speak directly with a parent to check if elective home education is a suitable next step for the young person.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If it is deemed to be a suitable option the parent may then be referred to Harmit, our Elective Home Education Coordinator.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Please ensure that parents do not have elective home education suggested to them by staff members. The request must come from the parent.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34A709C-1F80-89C9-DF1D-4C949F43AD34}"/>
            </a:ext>
          </a:extLst>
        </p:cNvPr>
        <p:cNvGrpSpPr/>
        <p:nvPr/>
      </p:nvGrpSpPr>
      <p:grpSpPr>
        <a:xfrm>
          <a:off x="0" y="0"/>
          <a:ext cx="0" cy="0"/>
          <a:chOff x="0" y="0"/>
          <a:chExt cx="0" cy="0"/>
        </a:xfrm>
      </p:grpSpPr>
      <p:cxnSp>
        <p:nvCxnSpPr>
          <p:cNvPr id="63" name="Google Shape;63;p1">
            <a:extLst>
              <a:ext uri="{FF2B5EF4-FFF2-40B4-BE49-F238E27FC236}">
                <a16:creationId xmlns:a16="http://schemas.microsoft.com/office/drawing/2014/main" id="{658D060A-BA68-19C7-AE3B-52E06C7234C4}"/>
              </a:ext>
            </a:extLst>
          </p:cNvPr>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a:extLst>
              <a:ext uri="{FF2B5EF4-FFF2-40B4-BE49-F238E27FC236}">
                <a16:creationId xmlns:a16="http://schemas.microsoft.com/office/drawing/2014/main" id="{77A18B78-0505-18E7-5575-15110CC0A0AA}"/>
              </a:ext>
            </a:extLst>
          </p:cNvPr>
          <p:cNvSpPr txBox="1">
            <a:spLocks noGrp="1"/>
          </p:cNvSpPr>
          <p:nvPr>
            <p:ph type="body" idx="4294967295"/>
          </p:nvPr>
        </p:nvSpPr>
        <p:spPr>
          <a:xfrm>
            <a:off x="633450" y="2573682"/>
            <a:ext cx="7877100" cy="1929000"/>
          </a:xfrm>
          <a:prstGeom prst="rect">
            <a:avLst/>
          </a:prstGeom>
          <a:noFill/>
          <a:ln>
            <a:noFill/>
          </a:ln>
        </p:spPr>
        <p:txBody>
          <a:bodyPr spcFirstLastPara="1" wrap="square" lIns="91425" tIns="45700" rIns="91425" bIns="45700" anchor="t" anchorCtr="0">
            <a:noAutofit/>
          </a:bodyPr>
          <a:lstStyle/>
          <a:p>
            <a:pPr marL="25400" indent="0" algn="ctr">
              <a:lnSpc>
                <a:spcPct val="107000"/>
              </a:lnSpc>
              <a:spcAft>
                <a:spcPts val="800"/>
              </a:spcAft>
              <a:buNone/>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ERSA</a:t>
            </a:r>
            <a:endParaRPr sz="2900" dirty="0">
              <a:solidFill>
                <a:schemeClr val="lt1"/>
              </a:solidFil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Zoe Price</a:t>
            </a: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2800" b="1" i="0" dirty="0">
                <a:solidFill>
                  <a:schemeClr val="bg1"/>
                </a:solidFill>
                <a:latin typeface="Calibri" panose="020F0502020204030204" pitchFamily="34" charset="0"/>
                <a:cs typeface="Calibri" panose="020F0502020204030204" pitchFamily="34" charset="0"/>
              </a:rPr>
              <a:t>Educational P</a:t>
            </a:r>
            <a:r>
              <a:rPr lang="en-GB" sz="2800" b="1" dirty="0">
                <a:solidFill>
                  <a:schemeClr val="bg1"/>
                </a:solidFill>
                <a:latin typeface="Calibri" panose="020F0502020204030204" pitchFamily="34" charset="0"/>
                <a:cs typeface="Calibri" panose="020F0502020204030204" pitchFamily="34" charset="0"/>
              </a:rPr>
              <a:t>sychologist</a:t>
            </a:r>
            <a:endParaRPr lang="en-US" b="0" i="0" dirty="0">
              <a:solidFill>
                <a:srgbClr val="0A2F41"/>
              </a:solidFill>
              <a:effectLst/>
              <a:latin typeface="Calibri" panose="020F0502020204030204" pitchFamily="34" charset="0"/>
              <a:cs typeface="Calibri" panose="020F0502020204030204" pitchFamily="34" charset="0"/>
            </a:endParaRPr>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spTree>
    <p:extLst>
      <p:ext uri="{BB962C8B-B14F-4D97-AF65-F5344CB8AC3E}">
        <p14:creationId xmlns:p14="http://schemas.microsoft.com/office/powerpoint/2010/main" val="95977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cxnSp>
        <p:nvCxnSpPr>
          <p:cNvPr id="36" name="Google Shape;36;p9"/>
          <p:cNvCxnSpPr/>
          <p:nvPr/>
        </p:nvCxnSpPr>
        <p:spPr>
          <a:xfrm>
            <a:off x="1931987" y="4444448"/>
            <a:ext cx="5280025" cy="0"/>
          </a:xfrm>
          <a:prstGeom prst="straightConnector1">
            <a:avLst/>
          </a:prstGeom>
          <a:noFill/>
          <a:ln w="9525" cap="flat" cmpd="sng">
            <a:solidFill>
              <a:srgbClr val="B74398"/>
            </a:solidFill>
            <a:prstDash val="solid"/>
            <a:round/>
            <a:headEnd type="none" w="sm" len="sm"/>
            <a:tailEnd type="none" w="sm" len="sm"/>
          </a:ln>
        </p:spPr>
      </p:cxnSp>
      <p:sp>
        <p:nvSpPr>
          <p:cNvPr id="37" name="Google Shape;37;p9"/>
          <p:cNvSpPr txBox="1">
            <a:spLocks noGrp="1"/>
          </p:cNvSpPr>
          <p:nvPr>
            <p:ph type="body" idx="4294967295"/>
          </p:nvPr>
        </p:nvSpPr>
        <p:spPr>
          <a:xfrm>
            <a:off x="452623" y="1980300"/>
            <a:ext cx="7877100" cy="1448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000"/>
              <a:buNone/>
            </a:pPr>
            <a:endParaRPr lang="en-GB" b="1" dirty="0">
              <a:solidFill>
                <a:schemeClr val="lt1"/>
              </a:solidFill>
            </a:endParaRPr>
          </a:p>
          <a:p>
            <a:pPr marL="0" lvl="0" indent="0" algn="ctr" rtl="0">
              <a:spcBef>
                <a:spcPts val="0"/>
              </a:spcBef>
              <a:spcAft>
                <a:spcPts val="0"/>
              </a:spcAft>
              <a:buClr>
                <a:schemeClr val="lt1"/>
              </a:buClr>
              <a:buSzPts val="4000"/>
              <a:buNone/>
            </a:pPr>
            <a:r>
              <a:rPr lang="en-GB" b="1" dirty="0">
                <a:solidFill>
                  <a:schemeClr val="lt1"/>
                </a:solidFill>
              </a:rPr>
              <a:t>Anisa Syed</a:t>
            </a:r>
            <a:endParaRPr sz="4000" b="1" dirty="0">
              <a:solidFill>
                <a:schemeClr val="lt1"/>
              </a:solidFill>
            </a:endParaRPr>
          </a:p>
          <a:p>
            <a:pPr marL="0" indent="0" algn="ctr">
              <a:spcBef>
                <a:spcPts val="0"/>
              </a:spcBef>
              <a:buClr>
                <a:schemeClr val="lt1"/>
              </a:buClr>
              <a:buSzPts val="4000"/>
              <a:buNone/>
            </a:pPr>
            <a:r>
              <a:rPr lang="en-GB" sz="2800" u="sng" dirty="0">
                <a:solidFill>
                  <a:schemeClr val="bg2">
                    <a:lumMod val="60000"/>
                    <a:lumOff val="40000"/>
                  </a:schemeClr>
                </a:solidFill>
                <a:hlinkClick r:id="rId3">
                  <a:extLst>
                    <a:ext uri="{A12FA001-AC4F-418D-AE19-62706E023703}">
                      <ahyp:hlinkClr xmlns:ahyp="http://schemas.microsoft.com/office/drawing/2018/hyperlinkcolor" val="tx"/>
                    </a:ext>
                  </a:extLst>
                </a:hlinkClick>
              </a:rPr>
              <a:t>anisa.syed@achievingforchildren.org.uk</a:t>
            </a:r>
            <a:r>
              <a:rPr lang="en-GB" sz="2800" u="sng" dirty="0">
                <a:solidFill>
                  <a:schemeClr val="bg2">
                    <a:lumMod val="60000"/>
                    <a:lumOff val="40000"/>
                  </a:schemeClr>
                </a:solidFill>
              </a:rPr>
              <a:t> </a:t>
            </a:r>
            <a:endParaRPr lang="en-GB" sz="3600" dirty="0">
              <a:solidFill>
                <a:schemeClr val="bg2">
                  <a:lumMod val="60000"/>
                  <a:lumOff val="40000"/>
                </a:schemeClr>
              </a:solidFill>
            </a:endParaRPr>
          </a:p>
          <a:p>
            <a:pPr marL="0" indent="0" algn="ctr">
              <a:spcBef>
                <a:spcPts val="0"/>
              </a:spcBef>
              <a:buClr>
                <a:schemeClr val="lt1"/>
              </a:buClr>
              <a:buSzPts val="4000"/>
              <a:buNone/>
            </a:pPr>
            <a:endParaRPr lang="en-GB" sz="2800" b="1" dirty="0">
              <a:solidFill>
                <a:schemeClr val="lt1"/>
              </a:solidFill>
            </a:endParaRPr>
          </a:p>
          <a:p>
            <a:pPr marL="0" indent="0" algn="ctr">
              <a:spcBef>
                <a:spcPts val="0"/>
              </a:spcBef>
              <a:buClr>
                <a:schemeClr val="lt1"/>
              </a:buClr>
              <a:buSzPts val="4000"/>
              <a:buNone/>
            </a:pPr>
            <a:r>
              <a:rPr lang="en-GB" sz="2800" b="1" dirty="0">
                <a:solidFill>
                  <a:schemeClr val="lt1"/>
                </a:solidFill>
              </a:rPr>
              <a:t>Education Welfare Officer </a:t>
            </a:r>
          </a:p>
          <a:p>
            <a:pPr marL="0" indent="0" algn="ctr">
              <a:spcBef>
                <a:spcPts val="0"/>
              </a:spcBef>
              <a:buClr>
                <a:schemeClr val="lt1"/>
              </a:buClr>
              <a:buSzPts val="4000"/>
              <a:buNone/>
            </a:pPr>
            <a:r>
              <a:rPr lang="en-GB" sz="2800" b="1" dirty="0">
                <a:solidFill>
                  <a:schemeClr val="lt1"/>
                </a:solidFill>
              </a:rPr>
              <a:t>for Children with a Social Worker</a:t>
            </a:r>
            <a:endParaRPr sz="2500" b="1" dirty="0">
              <a:solidFill>
                <a:schemeClr val="lt1"/>
              </a:solidFill>
            </a:endParaRPr>
          </a:p>
          <a:p>
            <a:pPr marL="914400" lvl="0" indent="0" algn="ctr" rtl="0">
              <a:spcBef>
                <a:spcPts val="0"/>
              </a:spcBef>
              <a:spcAft>
                <a:spcPts val="0"/>
              </a:spcAft>
              <a:buClr>
                <a:schemeClr val="lt1"/>
              </a:buClr>
              <a:buSzPts val="4000"/>
              <a:buNone/>
            </a:pPr>
            <a:endParaRPr sz="2500" b="1" dirty="0">
              <a:solidFill>
                <a:schemeClr val="lt1"/>
              </a:solidFill>
            </a:endParaRPr>
          </a:p>
          <a:p>
            <a:pPr marL="914400" lvl="0" indent="0" algn="l" rtl="0">
              <a:spcBef>
                <a:spcPts val="0"/>
              </a:spcBef>
              <a:spcAft>
                <a:spcPts val="0"/>
              </a:spcAft>
              <a:buClr>
                <a:schemeClr val="lt1"/>
              </a:buClr>
              <a:buSzPts val="4000"/>
              <a:buNone/>
            </a:pPr>
            <a:endParaRPr sz="3000" b="1" dirty="0">
              <a:solidFill>
                <a:schemeClr val="lt1"/>
              </a:solidFill>
            </a:endParaRPr>
          </a:p>
          <a:p>
            <a:pPr marL="914400" lvl="0" indent="0" algn="l" rtl="0">
              <a:spcBef>
                <a:spcPts val="0"/>
              </a:spcBef>
              <a:spcAft>
                <a:spcPts val="0"/>
              </a:spcAft>
              <a:buClr>
                <a:schemeClr val="lt1"/>
              </a:buClr>
              <a:buSzPts val="4000"/>
              <a:buNone/>
            </a:pPr>
            <a:endParaRPr sz="3000" b="1" dirty="0">
              <a:solidFill>
                <a:schemeClr val="lt1"/>
              </a:solidFill>
            </a:endParaRPr>
          </a:p>
          <a:p>
            <a:pPr marL="0" lvl="0" indent="0" algn="ctr" rtl="0">
              <a:spcBef>
                <a:spcPts val="0"/>
              </a:spcBef>
              <a:spcAft>
                <a:spcPts val="0"/>
              </a:spcAft>
              <a:buClr>
                <a:schemeClr val="lt1"/>
              </a:buClr>
              <a:buSzPts val="4000"/>
              <a:buNone/>
            </a:pPr>
            <a:endParaRPr sz="2300" b="1" dirty="0">
              <a:solidFill>
                <a:schemeClr val="lt1"/>
              </a:solidFill>
            </a:endParaRPr>
          </a:p>
          <a:p>
            <a:pPr marL="0" lvl="0" indent="0" algn="ctr" rtl="0">
              <a:spcBef>
                <a:spcPts val="800"/>
              </a:spcBef>
              <a:spcAft>
                <a:spcPts val="0"/>
              </a:spcAft>
              <a:buClr>
                <a:srgbClr val="B74398"/>
              </a:buClr>
              <a:buSzPts val="4000"/>
              <a:buNone/>
            </a:pPr>
            <a:endParaRPr sz="4000" dirty="0">
              <a:solidFill>
                <a:schemeClr val="lt1"/>
              </a:solidFill>
            </a:endParaRPr>
          </a:p>
          <a:p>
            <a:pPr marL="0" lvl="0" indent="0" algn="ctr" rtl="0">
              <a:spcBef>
                <a:spcPts val="560"/>
              </a:spcBef>
              <a:spcAft>
                <a:spcPts val="0"/>
              </a:spcAft>
              <a:buClr>
                <a:schemeClr val="dk1"/>
              </a:buClr>
              <a:buSzPts val="2800"/>
              <a:buNone/>
            </a:pPr>
            <a:endParaRPr sz="2800" b="1" dirty="0">
              <a:solidFill>
                <a:srgbClr val="F4C23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p:nvPr/>
        </p:nvSpPr>
        <p:spPr>
          <a:xfrm>
            <a:off x="2374406" y="1285462"/>
            <a:ext cx="6843375" cy="623217"/>
          </a:xfrm>
          <a:prstGeom prst="rect">
            <a:avLst/>
          </a:prstGeom>
          <a:noFill/>
          <a:ln>
            <a:noFill/>
          </a:ln>
        </p:spPr>
        <p:txBody>
          <a:bodyPr spcFirstLastPara="1" wrap="square" lIns="68569" tIns="34275" rIns="68569" bIns="34275" anchor="t" anchorCtr="0">
            <a:spAutoFit/>
          </a:bodyPr>
          <a:lstStyle/>
          <a:p>
            <a:pPr marL="342900" algn="ctr">
              <a:buSzPts val="4800"/>
            </a:pPr>
            <a:r>
              <a:rPr lang="en-GB" sz="3600" b="1">
                <a:solidFill>
                  <a:schemeClr val="dk1"/>
                </a:solidFill>
              </a:rPr>
              <a:t>What is the role?</a:t>
            </a:r>
            <a:endParaRPr sz="3600">
              <a:solidFill>
                <a:schemeClr val="dk1"/>
              </a:solidFill>
            </a:endParaRPr>
          </a:p>
        </p:txBody>
      </p:sp>
      <p:sp>
        <p:nvSpPr>
          <p:cNvPr id="86" name="Google Shape;86;p16"/>
          <p:cNvSpPr/>
          <p:nvPr/>
        </p:nvSpPr>
        <p:spPr>
          <a:xfrm>
            <a:off x="344869" y="2918550"/>
            <a:ext cx="5572125" cy="2724075"/>
          </a:xfrm>
          <a:prstGeom prst="roundRect">
            <a:avLst>
              <a:gd name="adj" fmla="val 16667"/>
            </a:avLst>
          </a:prstGeom>
          <a:solidFill>
            <a:srgbClr val="FFC000"/>
          </a:solidFill>
          <a:ln w="381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buSzPts val="2000"/>
            </a:pPr>
            <a:r>
              <a:rPr lang="en-GB" sz="1500" b="1">
                <a:solidFill>
                  <a:schemeClr val="dk1"/>
                </a:solidFill>
              </a:rPr>
              <a:t>Education Welfare Officer (EWO) for children with a SW</a:t>
            </a:r>
            <a:endParaRPr sz="1500" b="1">
              <a:solidFill>
                <a:schemeClr val="dk1"/>
              </a:solidFill>
            </a:endParaRPr>
          </a:p>
          <a:p>
            <a:pPr algn="ctr">
              <a:buSzPts val="1800"/>
            </a:pPr>
            <a:endParaRPr sz="1350" b="1">
              <a:solidFill>
                <a:schemeClr val="dk1"/>
              </a:solidFill>
            </a:endParaRPr>
          </a:p>
          <a:p>
            <a:pPr marL="214313" indent="-214313">
              <a:buSzPts val="1800"/>
              <a:buFont typeface="Arial"/>
              <a:buChar char="-"/>
            </a:pPr>
            <a:r>
              <a:rPr lang="en-GB" sz="1350">
                <a:solidFill>
                  <a:schemeClr val="dk1"/>
                </a:solidFill>
              </a:rPr>
              <a:t>Children’s Wellbeing and Schools Bill (2024)</a:t>
            </a:r>
            <a:endParaRPr sz="1350">
              <a:solidFill>
                <a:schemeClr val="dk1"/>
              </a:solidFill>
            </a:endParaRPr>
          </a:p>
          <a:p>
            <a:pPr marL="214313" indent="-214313">
              <a:buClr>
                <a:schemeClr val="dk1"/>
              </a:buClr>
              <a:buSzPts val="1800"/>
              <a:buChar char="-"/>
            </a:pPr>
            <a:endParaRPr sz="1350">
              <a:solidFill>
                <a:schemeClr val="dk1"/>
              </a:solidFill>
            </a:endParaRPr>
          </a:p>
          <a:p>
            <a:pPr marL="214313" indent="-214313">
              <a:buSzPts val="1800"/>
              <a:buFont typeface="Arial"/>
              <a:buChar char="-"/>
            </a:pPr>
            <a:r>
              <a:rPr lang="en-GB" sz="1350">
                <a:solidFill>
                  <a:schemeClr val="dk1"/>
                </a:solidFill>
              </a:rPr>
              <a:t>Specific for children on CIN / CP</a:t>
            </a:r>
            <a:endParaRPr sz="1350">
              <a:solidFill>
                <a:schemeClr val="dk1"/>
              </a:solidFill>
            </a:endParaRPr>
          </a:p>
          <a:p>
            <a:pPr marL="342900">
              <a:buSzPts val="1800"/>
            </a:pPr>
            <a:r>
              <a:rPr lang="en-GB" sz="1350">
                <a:solidFill>
                  <a:schemeClr val="dk1"/>
                </a:solidFill>
              </a:rPr>
              <a:t> </a:t>
            </a:r>
            <a:endParaRPr sz="1050"/>
          </a:p>
          <a:p>
            <a:pPr marL="214313" indent="-214313">
              <a:buSzPts val="1800"/>
              <a:buFont typeface="Arial"/>
              <a:buChar char="-"/>
            </a:pPr>
            <a:r>
              <a:rPr lang="en-GB" sz="1350">
                <a:solidFill>
                  <a:schemeClr val="dk1"/>
                </a:solidFill>
              </a:rPr>
              <a:t>Attendance below 90% </a:t>
            </a:r>
            <a:endParaRPr sz="1350">
              <a:solidFill>
                <a:schemeClr val="dk1"/>
              </a:solidFill>
            </a:endParaRPr>
          </a:p>
          <a:p>
            <a:pPr>
              <a:buSzPts val="1800"/>
            </a:pPr>
            <a:endParaRPr sz="1350">
              <a:solidFill>
                <a:schemeClr val="dk1"/>
              </a:solidFill>
            </a:endParaRPr>
          </a:p>
          <a:p>
            <a:pPr>
              <a:buSzPts val="1800"/>
            </a:pPr>
            <a:r>
              <a:rPr lang="en-GB" sz="1350">
                <a:solidFill>
                  <a:schemeClr val="dk1"/>
                </a:solidFill>
              </a:rPr>
              <a:t>-   Working with child, schools, parents, virtual school &amp; social care</a:t>
            </a:r>
            <a:endParaRPr sz="1350">
              <a:solidFill>
                <a:schemeClr val="dk1"/>
              </a:solidFill>
            </a:endParaRPr>
          </a:p>
          <a:p>
            <a:pPr>
              <a:buSzPts val="1800"/>
            </a:pPr>
            <a:endParaRPr sz="1350">
              <a:solidFill>
                <a:schemeClr val="dk1"/>
              </a:solidFill>
            </a:endParaRPr>
          </a:p>
          <a:p>
            <a:pPr marL="214313" indent="-214313">
              <a:buClr>
                <a:schemeClr val="dk1"/>
              </a:buClr>
              <a:buSzPts val="1800"/>
              <a:buFont typeface="Arial"/>
              <a:buChar char="-"/>
            </a:pPr>
            <a:r>
              <a:rPr lang="en-GB" sz="1350">
                <a:solidFill>
                  <a:schemeClr val="dk1"/>
                </a:solidFill>
              </a:rPr>
              <a:t>Data to inform interventions (operational and strategic)</a:t>
            </a:r>
            <a:endParaRPr sz="1350">
              <a:solidFill>
                <a:schemeClr val="dk1"/>
              </a:solidFill>
            </a:endParaRPr>
          </a:p>
        </p:txBody>
      </p:sp>
      <p:pic>
        <p:nvPicPr>
          <p:cNvPr id="87" name="Google Shape;87;p16"/>
          <p:cNvPicPr preferRelativeResize="0"/>
          <p:nvPr/>
        </p:nvPicPr>
        <p:blipFill rotWithShape="1">
          <a:blip r:embed="rId3">
            <a:alphaModFix/>
          </a:blip>
          <a:srcRect/>
          <a:stretch/>
        </p:blipFill>
        <p:spPr>
          <a:xfrm>
            <a:off x="6041138" y="2558038"/>
            <a:ext cx="2491931" cy="24919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p:nvPr/>
        </p:nvSpPr>
        <p:spPr>
          <a:xfrm>
            <a:off x="2984886" y="968902"/>
            <a:ext cx="6074775" cy="761717"/>
          </a:xfrm>
          <a:prstGeom prst="rect">
            <a:avLst/>
          </a:prstGeom>
          <a:noFill/>
          <a:ln>
            <a:noFill/>
          </a:ln>
        </p:spPr>
        <p:txBody>
          <a:bodyPr spcFirstLastPara="1" wrap="square" lIns="68569" tIns="34275" rIns="68569" bIns="34275" anchor="t" anchorCtr="0">
            <a:spAutoFit/>
          </a:bodyPr>
          <a:lstStyle/>
          <a:p>
            <a:pPr marL="342900" algn="ctr">
              <a:buSzPts val="6000"/>
            </a:pPr>
            <a:r>
              <a:rPr lang="en-GB" sz="4500" b="1">
                <a:solidFill>
                  <a:schemeClr val="dk1"/>
                </a:solidFill>
              </a:rPr>
              <a:t>The Vision</a:t>
            </a:r>
            <a:endParaRPr sz="4500" b="1">
              <a:solidFill>
                <a:schemeClr val="dk1"/>
              </a:solidFill>
            </a:endParaRPr>
          </a:p>
        </p:txBody>
      </p:sp>
      <p:sp>
        <p:nvSpPr>
          <p:cNvPr id="93" name="Google Shape;93;p17"/>
          <p:cNvSpPr txBox="1"/>
          <p:nvPr/>
        </p:nvSpPr>
        <p:spPr>
          <a:xfrm>
            <a:off x="736514" y="3178357"/>
            <a:ext cx="7523100" cy="1803150"/>
          </a:xfrm>
          <a:prstGeom prst="rect">
            <a:avLst/>
          </a:prstGeom>
          <a:noFill/>
          <a:ln>
            <a:noFill/>
          </a:ln>
        </p:spPr>
        <p:txBody>
          <a:bodyPr spcFirstLastPara="1" wrap="square" lIns="68569" tIns="68569" rIns="68569" bIns="68569" anchor="t" anchorCtr="0">
            <a:noAutofit/>
          </a:bodyPr>
          <a:lstStyle/>
          <a:p>
            <a:pPr marL="38100">
              <a:buSzPts val="2800"/>
            </a:pPr>
            <a:endParaRPr sz="2100">
              <a:solidFill>
                <a:schemeClr val="dk1"/>
              </a:solidFill>
            </a:endParaRPr>
          </a:p>
        </p:txBody>
      </p:sp>
      <p:grpSp>
        <p:nvGrpSpPr>
          <p:cNvPr id="94" name="Google Shape;94;p17"/>
          <p:cNvGrpSpPr/>
          <p:nvPr/>
        </p:nvGrpSpPr>
        <p:grpSpPr>
          <a:xfrm>
            <a:off x="652060" y="2044775"/>
            <a:ext cx="6742562" cy="3530555"/>
            <a:chOff x="1667129" y="202832"/>
            <a:chExt cx="8990082" cy="4707406"/>
          </a:xfrm>
        </p:grpSpPr>
        <p:sp>
          <p:nvSpPr>
            <p:cNvPr id="95" name="Google Shape;95;p17"/>
            <p:cNvSpPr/>
            <p:nvPr/>
          </p:nvSpPr>
          <p:spPr>
            <a:xfrm rot="2002579">
              <a:off x="3760531" y="3683900"/>
              <a:ext cx="1431402" cy="41835"/>
            </a:xfrm>
            <a:custGeom>
              <a:avLst/>
              <a:gdLst/>
              <a:ahLst/>
              <a:cxnLst/>
              <a:rect l="l" t="t" r="r" b="b"/>
              <a:pathLst>
                <a:path w="120000" h="120000" extrusionOk="0">
                  <a:moveTo>
                    <a:pt x="0" y="59999"/>
                  </a:moveTo>
                  <a:lnTo>
                    <a:pt x="120000" y="59999"/>
                  </a:lnTo>
                </a:path>
              </a:pathLst>
            </a:custGeom>
            <a:noFill/>
            <a:ln w="25400" cap="flat" cmpd="sng">
              <a:solidFill>
                <a:srgbClr val="171717"/>
              </a:solidFill>
              <a:prstDash val="dash"/>
              <a:round/>
              <a:headEnd type="none" w="sm" len="sm"/>
              <a:tailEnd type="none" w="sm" len="sm"/>
            </a:ln>
          </p:spPr>
          <p:txBody>
            <a:bodyPr/>
            <a:lstStyle/>
            <a:p>
              <a:endParaRPr lang="en-GB"/>
            </a:p>
          </p:txBody>
        </p:sp>
        <p:sp>
          <p:nvSpPr>
            <p:cNvPr id="96" name="Google Shape;96;p17"/>
            <p:cNvSpPr/>
            <p:nvPr/>
          </p:nvSpPr>
          <p:spPr>
            <a:xfrm rot="-134522">
              <a:off x="3878045" y="2627896"/>
              <a:ext cx="1366813" cy="41835"/>
            </a:xfrm>
            <a:custGeom>
              <a:avLst/>
              <a:gdLst/>
              <a:ahLst/>
              <a:cxnLst/>
              <a:rect l="l" t="t" r="r" b="b"/>
              <a:pathLst>
                <a:path w="120000" h="120000" extrusionOk="0">
                  <a:moveTo>
                    <a:pt x="0" y="59999"/>
                  </a:moveTo>
                  <a:lnTo>
                    <a:pt x="120000" y="59999"/>
                  </a:lnTo>
                </a:path>
              </a:pathLst>
            </a:custGeom>
            <a:noFill/>
            <a:ln w="25400" cap="flat" cmpd="sng">
              <a:solidFill>
                <a:srgbClr val="171717"/>
              </a:solidFill>
              <a:prstDash val="dash"/>
              <a:round/>
              <a:headEnd type="none" w="sm" len="sm"/>
              <a:tailEnd type="none" w="sm" len="sm"/>
            </a:ln>
          </p:spPr>
          <p:txBody>
            <a:bodyPr/>
            <a:lstStyle/>
            <a:p>
              <a:endParaRPr lang="en-GB"/>
            </a:p>
          </p:txBody>
        </p:sp>
        <p:sp>
          <p:nvSpPr>
            <p:cNvPr id="97" name="Google Shape;97;p17"/>
            <p:cNvSpPr/>
            <p:nvPr/>
          </p:nvSpPr>
          <p:spPr>
            <a:xfrm rot="-2301561">
              <a:off x="3711568" y="1489498"/>
              <a:ext cx="1547260" cy="41835"/>
            </a:xfrm>
            <a:custGeom>
              <a:avLst/>
              <a:gdLst/>
              <a:ahLst/>
              <a:cxnLst/>
              <a:rect l="l" t="t" r="r" b="b"/>
              <a:pathLst>
                <a:path w="120000" h="120000" extrusionOk="0">
                  <a:moveTo>
                    <a:pt x="0" y="59999"/>
                  </a:moveTo>
                  <a:lnTo>
                    <a:pt x="120000" y="59999"/>
                  </a:lnTo>
                </a:path>
              </a:pathLst>
            </a:custGeom>
            <a:noFill/>
            <a:ln w="25400" cap="flat" cmpd="sng">
              <a:solidFill>
                <a:srgbClr val="171717"/>
              </a:solidFill>
              <a:prstDash val="dash"/>
              <a:round/>
              <a:headEnd type="none" w="sm" len="sm"/>
              <a:tailEnd type="none" w="sm" len="sm"/>
            </a:ln>
          </p:spPr>
          <p:txBody>
            <a:bodyPr/>
            <a:lstStyle/>
            <a:p>
              <a:endParaRPr lang="en-GB"/>
            </a:p>
          </p:txBody>
        </p:sp>
        <p:sp>
          <p:nvSpPr>
            <p:cNvPr id="98" name="Google Shape;98;p17"/>
            <p:cNvSpPr/>
            <p:nvPr/>
          </p:nvSpPr>
          <p:spPr>
            <a:xfrm>
              <a:off x="1667129" y="1410354"/>
              <a:ext cx="2601693" cy="2601693"/>
            </a:xfrm>
            <a:prstGeom prst="ellipse">
              <a:avLst/>
            </a:prstGeom>
            <a:solidFill>
              <a:srgbClr val="FFC000"/>
            </a:solidFill>
            <a:ln w="76200" cap="flat" cmpd="sng">
              <a:solidFill>
                <a:srgbClr val="171717"/>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99" name="Google Shape;99;p17"/>
            <p:cNvSpPr/>
            <p:nvPr/>
          </p:nvSpPr>
          <p:spPr>
            <a:xfrm>
              <a:off x="4499149" y="202832"/>
              <a:ext cx="2170654" cy="875152"/>
            </a:xfrm>
            <a:prstGeom prst="flowChartAlternateProcess">
              <a:avLst/>
            </a:prstGeom>
            <a:solidFill>
              <a:srgbClr val="FFC000"/>
            </a:solidFill>
            <a:ln w="38100" cap="flat" cmpd="sng">
              <a:solidFill>
                <a:srgbClr val="171717"/>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00" name="Google Shape;100;p17"/>
            <p:cNvSpPr txBox="1"/>
            <p:nvPr/>
          </p:nvSpPr>
          <p:spPr>
            <a:xfrm>
              <a:off x="4541870" y="245553"/>
              <a:ext cx="2085212" cy="789710"/>
            </a:xfrm>
            <a:prstGeom prst="rect">
              <a:avLst/>
            </a:prstGeom>
            <a:noFill/>
            <a:ln>
              <a:noFill/>
            </a:ln>
          </p:spPr>
          <p:txBody>
            <a:bodyPr spcFirstLastPara="1" wrap="square" lIns="11419" tIns="11419" rIns="11419" bIns="11419" anchor="ctr" anchorCtr="0">
              <a:noAutofit/>
            </a:bodyPr>
            <a:lstStyle/>
            <a:p>
              <a:pPr algn="ctr">
                <a:lnSpc>
                  <a:spcPct val="90000"/>
                </a:lnSpc>
                <a:buSzPts val="2400"/>
              </a:pPr>
              <a:r>
                <a:rPr lang="en-GB" sz="1800" b="1">
                  <a:solidFill>
                    <a:schemeClr val="dk1"/>
                  </a:solidFill>
                </a:rPr>
                <a:t>Confidence</a:t>
              </a:r>
              <a:endParaRPr sz="1050"/>
            </a:p>
          </p:txBody>
        </p:sp>
        <p:sp>
          <p:nvSpPr>
            <p:cNvPr id="101" name="Google Shape;101;p17"/>
            <p:cNvSpPr/>
            <p:nvPr/>
          </p:nvSpPr>
          <p:spPr>
            <a:xfrm>
              <a:off x="6063857" y="202832"/>
              <a:ext cx="3255982" cy="875152"/>
            </a:xfrm>
            <a:prstGeom prst="rect">
              <a:avLst/>
            </a:prstGeom>
            <a:noFill/>
            <a:ln>
              <a:noFill/>
            </a:ln>
          </p:spPr>
          <p:txBody>
            <a:bodyPr spcFirstLastPara="1" wrap="square" lIns="68569" tIns="68569" rIns="68569" bIns="68569" anchor="ctr" anchorCtr="0">
              <a:noAutofit/>
            </a:bodyPr>
            <a:lstStyle/>
            <a:p>
              <a:pPr>
                <a:buSzPts val="1400"/>
              </a:pPr>
              <a:endParaRPr sz="1050"/>
            </a:p>
          </p:txBody>
        </p:sp>
        <p:sp>
          <p:nvSpPr>
            <p:cNvPr id="102" name="Google Shape;102;p17"/>
            <p:cNvSpPr txBox="1"/>
            <p:nvPr/>
          </p:nvSpPr>
          <p:spPr>
            <a:xfrm>
              <a:off x="6063857" y="202832"/>
              <a:ext cx="3255982" cy="875152"/>
            </a:xfrm>
            <a:prstGeom prst="rect">
              <a:avLst/>
            </a:prstGeom>
            <a:noFill/>
            <a:ln>
              <a:noFill/>
            </a:ln>
          </p:spPr>
          <p:txBody>
            <a:bodyPr spcFirstLastPara="1" wrap="square" lIns="0" tIns="0" rIns="0" bIns="0" anchor="ctr" anchorCtr="0">
              <a:noAutofit/>
            </a:bodyPr>
            <a:lstStyle/>
            <a:p>
              <a:pPr marL="214313" lvl="1">
                <a:lnSpc>
                  <a:spcPct val="90000"/>
                </a:lnSpc>
                <a:buSzPts val="6500"/>
              </a:pPr>
              <a:endParaRPr sz="4875" b="1"/>
            </a:p>
          </p:txBody>
        </p:sp>
        <p:sp>
          <p:nvSpPr>
            <p:cNvPr id="103" name="Google Shape;103;p17"/>
            <p:cNvSpPr/>
            <p:nvPr/>
          </p:nvSpPr>
          <p:spPr>
            <a:xfrm>
              <a:off x="5235473" y="2123884"/>
              <a:ext cx="2651494" cy="893275"/>
            </a:xfrm>
            <a:prstGeom prst="flowChartAlternateProcess">
              <a:avLst/>
            </a:prstGeom>
            <a:solidFill>
              <a:srgbClr val="FFC000"/>
            </a:solidFill>
            <a:ln w="38100" cap="flat" cmpd="sng">
              <a:solidFill>
                <a:srgbClr val="171717"/>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04" name="Google Shape;104;p17"/>
            <p:cNvSpPr txBox="1"/>
            <p:nvPr/>
          </p:nvSpPr>
          <p:spPr>
            <a:xfrm>
              <a:off x="5279078" y="2167489"/>
              <a:ext cx="2564284" cy="806065"/>
            </a:xfrm>
            <a:prstGeom prst="rect">
              <a:avLst/>
            </a:prstGeom>
            <a:noFill/>
            <a:ln>
              <a:noFill/>
            </a:ln>
          </p:spPr>
          <p:txBody>
            <a:bodyPr spcFirstLastPara="1" wrap="square" lIns="11419" tIns="11419" rIns="11419" bIns="11419" anchor="ctr" anchorCtr="0">
              <a:noAutofit/>
            </a:bodyPr>
            <a:lstStyle/>
            <a:p>
              <a:pPr algn="ctr">
                <a:lnSpc>
                  <a:spcPct val="90000"/>
                </a:lnSpc>
                <a:buSzPts val="2400"/>
              </a:pPr>
              <a:r>
                <a:rPr lang="en-GB" sz="1800" b="1">
                  <a:solidFill>
                    <a:schemeClr val="dk1"/>
                  </a:solidFill>
                </a:rPr>
                <a:t>Communication</a:t>
              </a:r>
              <a:endParaRPr sz="1050"/>
            </a:p>
          </p:txBody>
        </p:sp>
        <p:sp>
          <p:nvSpPr>
            <p:cNvPr id="105" name="Google Shape;105;p17"/>
            <p:cNvSpPr/>
            <p:nvPr/>
          </p:nvSpPr>
          <p:spPr>
            <a:xfrm>
              <a:off x="6679970" y="2123884"/>
              <a:ext cx="3977241" cy="893275"/>
            </a:xfrm>
            <a:prstGeom prst="rect">
              <a:avLst/>
            </a:prstGeom>
            <a:noFill/>
            <a:ln>
              <a:noFill/>
            </a:ln>
          </p:spPr>
          <p:txBody>
            <a:bodyPr spcFirstLastPara="1" wrap="square" lIns="68569" tIns="68569" rIns="68569" bIns="68569" anchor="ctr" anchorCtr="0">
              <a:noAutofit/>
            </a:bodyPr>
            <a:lstStyle/>
            <a:p>
              <a:pPr>
                <a:buSzPts val="1400"/>
              </a:pPr>
              <a:endParaRPr sz="1050"/>
            </a:p>
          </p:txBody>
        </p:sp>
        <p:sp>
          <p:nvSpPr>
            <p:cNvPr id="106" name="Google Shape;106;p17"/>
            <p:cNvSpPr txBox="1"/>
            <p:nvPr/>
          </p:nvSpPr>
          <p:spPr>
            <a:xfrm>
              <a:off x="6679970" y="2123884"/>
              <a:ext cx="3977241" cy="893275"/>
            </a:xfrm>
            <a:prstGeom prst="rect">
              <a:avLst/>
            </a:prstGeom>
            <a:noFill/>
            <a:ln>
              <a:noFill/>
            </a:ln>
          </p:spPr>
          <p:txBody>
            <a:bodyPr spcFirstLastPara="1" wrap="square" lIns="0" tIns="0" rIns="0" bIns="0" anchor="ctr" anchorCtr="0">
              <a:noAutofit/>
            </a:bodyPr>
            <a:lstStyle/>
            <a:p>
              <a:pPr marL="214313" lvl="1">
                <a:lnSpc>
                  <a:spcPct val="90000"/>
                </a:lnSpc>
                <a:buSzPts val="6500"/>
              </a:pPr>
              <a:endParaRPr sz="4875"/>
            </a:p>
          </p:txBody>
        </p:sp>
        <p:sp>
          <p:nvSpPr>
            <p:cNvPr id="107" name="Google Shape;107;p17"/>
            <p:cNvSpPr/>
            <p:nvPr/>
          </p:nvSpPr>
          <p:spPr>
            <a:xfrm>
              <a:off x="4308330" y="4056503"/>
              <a:ext cx="2699402" cy="853735"/>
            </a:xfrm>
            <a:prstGeom prst="flowChartAlternateProcess">
              <a:avLst/>
            </a:prstGeom>
            <a:solidFill>
              <a:srgbClr val="FFC000"/>
            </a:solidFill>
            <a:ln w="38100" cap="flat" cmpd="sng">
              <a:solidFill>
                <a:srgbClr val="171717"/>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08" name="Google Shape;108;p17"/>
            <p:cNvSpPr txBox="1"/>
            <p:nvPr/>
          </p:nvSpPr>
          <p:spPr>
            <a:xfrm>
              <a:off x="4350005" y="4098178"/>
              <a:ext cx="2616052" cy="770385"/>
            </a:xfrm>
            <a:prstGeom prst="rect">
              <a:avLst/>
            </a:prstGeom>
            <a:noFill/>
            <a:ln>
              <a:noFill/>
            </a:ln>
          </p:spPr>
          <p:txBody>
            <a:bodyPr spcFirstLastPara="1" wrap="square" lIns="11419" tIns="11419" rIns="11419" bIns="11419" anchor="ctr" anchorCtr="0">
              <a:noAutofit/>
            </a:bodyPr>
            <a:lstStyle/>
            <a:p>
              <a:pPr algn="ctr">
                <a:lnSpc>
                  <a:spcPct val="90000"/>
                </a:lnSpc>
                <a:buSzPts val="2400"/>
              </a:pPr>
              <a:r>
                <a:rPr lang="en-GB" sz="1800" b="1">
                  <a:solidFill>
                    <a:schemeClr val="dk1"/>
                  </a:solidFill>
                </a:rPr>
                <a:t>Relationships</a:t>
              </a:r>
              <a:endParaRPr sz="1050"/>
            </a:p>
          </p:txBody>
        </p:sp>
      </p:grpSp>
      <p:sp>
        <p:nvSpPr>
          <p:cNvPr id="109" name="Google Shape;109;p17"/>
          <p:cNvSpPr txBox="1"/>
          <p:nvPr/>
        </p:nvSpPr>
        <p:spPr>
          <a:xfrm>
            <a:off x="4572000" y="2000545"/>
            <a:ext cx="3045150" cy="992549"/>
          </a:xfrm>
          <a:prstGeom prst="rect">
            <a:avLst/>
          </a:prstGeom>
          <a:noFill/>
          <a:ln>
            <a:noFill/>
          </a:ln>
        </p:spPr>
        <p:txBody>
          <a:bodyPr spcFirstLastPara="1" wrap="square" lIns="68569" tIns="34275" rIns="68569" bIns="34275" anchor="t" anchorCtr="0">
            <a:spAutoFit/>
          </a:bodyPr>
          <a:lstStyle/>
          <a:p>
            <a:pPr>
              <a:buSzPts val="1600"/>
            </a:pPr>
            <a:r>
              <a:rPr lang="en-GB" sz="1200" b="1"/>
              <a:t>Improved knowledge</a:t>
            </a:r>
            <a:endParaRPr sz="1050"/>
          </a:p>
          <a:p>
            <a:pPr lvl="1" indent="-76200">
              <a:buSzPts val="1600"/>
              <a:buFont typeface="Arial"/>
              <a:buChar char="•"/>
            </a:pPr>
            <a:r>
              <a:rPr lang="en-GB" sz="1200"/>
              <a:t> Policy / legislation</a:t>
            </a:r>
            <a:endParaRPr sz="1050"/>
          </a:p>
          <a:p>
            <a:pPr lvl="1" indent="-76200">
              <a:buSzPts val="1600"/>
              <a:buFont typeface="Arial"/>
              <a:buChar char="•"/>
            </a:pPr>
            <a:r>
              <a:rPr lang="en-GB" sz="1200"/>
              <a:t> Resource available</a:t>
            </a:r>
            <a:endParaRPr sz="1050"/>
          </a:p>
          <a:p>
            <a:pPr lvl="1" indent="-76200">
              <a:buSzPts val="1600"/>
              <a:buFont typeface="Arial"/>
              <a:buChar char="•"/>
            </a:pPr>
            <a:r>
              <a:rPr lang="en-GB" sz="1200"/>
              <a:t> Sharing good practice </a:t>
            </a:r>
            <a:endParaRPr sz="1050"/>
          </a:p>
          <a:p>
            <a:pPr lvl="1">
              <a:buSzPts val="1600"/>
            </a:pPr>
            <a:r>
              <a:rPr lang="en-GB" sz="1200"/>
              <a:t> </a:t>
            </a:r>
            <a:endParaRPr sz="1050"/>
          </a:p>
        </p:txBody>
      </p:sp>
      <p:sp>
        <p:nvSpPr>
          <p:cNvPr id="110" name="Google Shape;110;p17"/>
          <p:cNvSpPr txBox="1"/>
          <p:nvPr/>
        </p:nvSpPr>
        <p:spPr>
          <a:xfrm>
            <a:off x="5498770" y="3401596"/>
            <a:ext cx="2480150" cy="992549"/>
          </a:xfrm>
          <a:prstGeom prst="rect">
            <a:avLst/>
          </a:prstGeom>
          <a:noFill/>
          <a:ln>
            <a:noFill/>
          </a:ln>
        </p:spPr>
        <p:txBody>
          <a:bodyPr spcFirstLastPara="1" wrap="square" lIns="68569" tIns="34275" rIns="68569" bIns="34275" anchor="t" anchorCtr="0">
            <a:spAutoFit/>
          </a:bodyPr>
          <a:lstStyle/>
          <a:p>
            <a:pPr>
              <a:buSzPts val="1600"/>
            </a:pPr>
            <a:r>
              <a:rPr lang="en-GB" sz="1200" b="1"/>
              <a:t>Collaborative working</a:t>
            </a:r>
            <a:endParaRPr sz="1050"/>
          </a:p>
          <a:p>
            <a:pPr lvl="1" indent="-76200">
              <a:buSzPts val="1600"/>
              <a:buFont typeface="Arial"/>
              <a:buChar char="•"/>
            </a:pPr>
            <a:r>
              <a:rPr lang="en-GB" sz="1200"/>
              <a:t> Data / trends</a:t>
            </a:r>
            <a:endParaRPr sz="1050"/>
          </a:p>
          <a:p>
            <a:pPr lvl="1" indent="-76200">
              <a:buSzPts val="1600"/>
              <a:buFont typeface="Arial"/>
              <a:buChar char="•"/>
            </a:pPr>
            <a:r>
              <a:rPr lang="en-GB" sz="1200"/>
              <a:t> Policy updates</a:t>
            </a:r>
            <a:endParaRPr sz="1050"/>
          </a:p>
          <a:p>
            <a:pPr lvl="1" indent="-76200">
              <a:buSzPts val="1600"/>
              <a:buFont typeface="Arial"/>
              <a:buChar char="•"/>
            </a:pPr>
            <a:r>
              <a:rPr lang="en-GB" sz="1200"/>
              <a:t> Case updates </a:t>
            </a:r>
            <a:endParaRPr sz="1050"/>
          </a:p>
          <a:p>
            <a:pPr lvl="1" indent="-76200">
              <a:buSzPts val="1600"/>
              <a:buFont typeface="Arial"/>
              <a:buChar char="•"/>
            </a:pPr>
            <a:r>
              <a:rPr lang="en-GB" sz="1200"/>
              <a:t> Available resource/services </a:t>
            </a:r>
            <a:endParaRPr sz="1050"/>
          </a:p>
        </p:txBody>
      </p:sp>
      <p:pic>
        <p:nvPicPr>
          <p:cNvPr id="111" name="Google Shape;111;p17" descr="Boy wearing backpack"/>
          <p:cNvPicPr preferRelativeResize="0"/>
          <p:nvPr/>
        </p:nvPicPr>
        <p:blipFill rotWithShape="1">
          <a:blip r:embed="rId3">
            <a:alphaModFix/>
          </a:blip>
          <a:srcRect/>
          <a:stretch/>
        </p:blipFill>
        <p:spPr>
          <a:xfrm>
            <a:off x="1097807" y="2223916"/>
            <a:ext cx="1078706" cy="2678906"/>
          </a:xfrm>
          <a:prstGeom prst="rect">
            <a:avLst/>
          </a:prstGeom>
          <a:noFill/>
          <a:ln>
            <a:noFill/>
          </a:ln>
        </p:spPr>
      </p:pic>
      <p:sp>
        <p:nvSpPr>
          <p:cNvPr id="112" name="Google Shape;112;p17"/>
          <p:cNvSpPr txBox="1"/>
          <p:nvPr/>
        </p:nvSpPr>
        <p:spPr>
          <a:xfrm>
            <a:off x="4786724" y="4855106"/>
            <a:ext cx="4129200" cy="807883"/>
          </a:xfrm>
          <a:prstGeom prst="rect">
            <a:avLst/>
          </a:prstGeom>
          <a:noFill/>
          <a:ln>
            <a:noFill/>
          </a:ln>
        </p:spPr>
        <p:txBody>
          <a:bodyPr spcFirstLastPara="1" wrap="square" lIns="68569" tIns="34275" rIns="68569" bIns="34275" anchor="t" anchorCtr="0">
            <a:spAutoFit/>
          </a:bodyPr>
          <a:lstStyle/>
          <a:p>
            <a:pPr>
              <a:buSzPts val="1600"/>
            </a:pPr>
            <a:r>
              <a:rPr lang="en-GB" sz="1200" b="1"/>
              <a:t>Improved understanding </a:t>
            </a:r>
            <a:endParaRPr sz="1050"/>
          </a:p>
          <a:p>
            <a:pPr lvl="1" indent="-76200">
              <a:buSzPts val="1600"/>
              <a:buFont typeface="Arial"/>
              <a:buChar char="•"/>
            </a:pPr>
            <a:r>
              <a:rPr lang="en-GB" sz="1200"/>
              <a:t> Understanding specific contexts – case by case</a:t>
            </a:r>
            <a:endParaRPr sz="1050"/>
          </a:p>
          <a:p>
            <a:pPr lvl="1" indent="-76200">
              <a:buSzPts val="1600"/>
              <a:buFont typeface="Arial"/>
              <a:buChar char="•"/>
            </a:pPr>
            <a:r>
              <a:rPr lang="en-GB" sz="1200"/>
              <a:t> Parent / child’s voice </a:t>
            </a:r>
            <a:endParaRPr sz="1050"/>
          </a:p>
          <a:p>
            <a:pPr lvl="1" indent="-76200">
              <a:buSzPts val="1600"/>
              <a:buFont typeface="Arial"/>
              <a:buChar char="•"/>
            </a:pPr>
            <a:r>
              <a:rPr lang="en-GB" sz="1200"/>
              <a:t> Multi-agency working (professional understanding)</a:t>
            </a:r>
            <a:endParaRPr sz="10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idx="4294967295"/>
          </p:nvPr>
        </p:nvSpPr>
        <p:spPr>
          <a:xfrm>
            <a:off x="4572000" y="226877"/>
            <a:ext cx="29718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Agenda for today </a:t>
            </a:r>
            <a:endParaRPr dirty="0"/>
          </a:p>
        </p:txBody>
      </p:sp>
      <p:graphicFrame>
        <p:nvGraphicFramePr>
          <p:cNvPr id="2" name="Table 1">
            <a:extLst>
              <a:ext uri="{FF2B5EF4-FFF2-40B4-BE49-F238E27FC236}">
                <a16:creationId xmlns:a16="http://schemas.microsoft.com/office/drawing/2014/main" id="{CB1D7663-7E43-45CA-87D9-9712BE489399}"/>
              </a:ext>
            </a:extLst>
          </p:cNvPr>
          <p:cNvGraphicFramePr>
            <a:graphicFrameLocks noGrp="1"/>
          </p:cNvGraphicFramePr>
          <p:nvPr>
            <p:extLst>
              <p:ext uri="{D42A27DB-BD31-4B8C-83A1-F6EECF244321}">
                <p14:modId xmlns:p14="http://schemas.microsoft.com/office/powerpoint/2010/main" val="2602921919"/>
              </p:ext>
            </p:extLst>
          </p:nvPr>
        </p:nvGraphicFramePr>
        <p:xfrm>
          <a:off x="939537" y="1570511"/>
          <a:ext cx="7264926" cy="3716978"/>
        </p:xfrm>
        <a:graphic>
          <a:graphicData uri="http://schemas.openxmlformats.org/drawingml/2006/table">
            <a:tbl>
              <a:tblPr firstRow="1" firstCol="1" bandRow="1"/>
              <a:tblGrid>
                <a:gridCol w="2793193">
                  <a:extLst>
                    <a:ext uri="{9D8B030D-6E8A-4147-A177-3AD203B41FA5}">
                      <a16:colId xmlns:a16="http://schemas.microsoft.com/office/drawing/2014/main" val="1463900563"/>
                    </a:ext>
                  </a:extLst>
                </a:gridCol>
                <a:gridCol w="2968447">
                  <a:extLst>
                    <a:ext uri="{9D8B030D-6E8A-4147-A177-3AD203B41FA5}">
                      <a16:colId xmlns:a16="http://schemas.microsoft.com/office/drawing/2014/main" val="45763209"/>
                    </a:ext>
                  </a:extLst>
                </a:gridCol>
                <a:gridCol w="1503286">
                  <a:extLst>
                    <a:ext uri="{9D8B030D-6E8A-4147-A177-3AD203B41FA5}">
                      <a16:colId xmlns:a16="http://schemas.microsoft.com/office/drawing/2014/main" val="607427478"/>
                    </a:ext>
                  </a:extLst>
                </a:gridCol>
              </a:tblGrid>
              <a:tr h="269474">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Item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Time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154283"/>
                  </a:ext>
                </a:extLst>
              </a:tr>
              <a:tr h="673335">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dirty="0">
                          <a:effectLst/>
                          <a:latin typeface="Calibri" panose="020F0502020204030204" pitchFamily="34" charset="0"/>
                          <a:ea typeface="Calibri" panose="020F0502020204030204" pitchFamily="34" charset="0"/>
                          <a:cs typeface="Calibri" panose="020F0502020204030204" pitchFamily="34" charset="0"/>
                        </a:rPr>
                        <a:t>Welcome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Al Whitelaw / Annette Taylor</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effectLst/>
                          <a:latin typeface="Calibri" panose="020F0502020204030204" pitchFamily="34" charset="0"/>
                          <a:ea typeface="Calibri" panose="020F0502020204030204" pitchFamily="34" charset="0"/>
                          <a:cs typeface="Calibri" panose="020F0502020204030204" pitchFamily="34" charset="0"/>
                        </a:rPr>
                        <a:t>Attendance Update and EHE/CME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3.30 pm (10 mins)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50091"/>
                  </a:ext>
                </a:extLst>
              </a:tr>
              <a:tr h="535032">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Reduced Timetables update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Annette Taylor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3.40 pm (20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145947"/>
                  </a:ext>
                </a:extLst>
              </a:tr>
              <a:tr h="569599">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ERSA update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Abi Gilbert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4.10 (15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212724"/>
                  </a:ext>
                </a:extLst>
              </a:tr>
              <a:tr h="569599">
                <a:tc>
                  <a:txBody>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Education Welfare Officer for Children With a Social Worker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Anisa Syed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4.25 (15 mins)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531990"/>
                  </a:ext>
                </a:extLst>
              </a:tr>
              <a:tr h="569599">
                <a:tc>
                  <a:txBody>
                    <a:bodyPr/>
                    <a:lstStyle/>
                    <a:p>
                      <a:r>
                        <a:rPr lang="en-GB" sz="1400" b="0" i="0" u="none" strike="noStrike" cap="none" dirty="0" err="1">
                          <a:solidFill>
                            <a:schemeClr val="tx1"/>
                          </a:solidFill>
                          <a:effectLst/>
                          <a:latin typeface="+mn-lt"/>
                          <a:ea typeface="+mn-ea"/>
                          <a:cs typeface="+mn-cs"/>
                          <a:sym typeface="Arial"/>
                        </a:rPr>
                        <a:t>AnDY</a:t>
                      </a:r>
                      <a:r>
                        <a:rPr lang="en-GB" sz="1400" b="0" i="0" u="none" strike="noStrike" cap="none" dirty="0">
                          <a:solidFill>
                            <a:schemeClr val="tx1"/>
                          </a:solidFill>
                          <a:effectLst/>
                          <a:latin typeface="+mn-lt"/>
                          <a:ea typeface="+mn-ea"/>
                          <a:cs typeface="+mn-cs"/>
                          <a:sym typeface="Arial"/>
                        </a:rPr>
                        <a:t> Research Clinic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Paris Matthews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4.25 (10 mins)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176983"/>
                  </a:ext>
                </a:extLst>
              </a:tr>
              <a:tr h="330931">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hlinkClick r:id="rId3"/>
                        </a:rPr>
                        <a:t>Feedback Form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87584"/>
                  </a:ext>
                </a:extLst>
              </a:tr>
            </a:tbl>
          </a:graphicData>
        </a:graphic>
      </p:graphicFrame>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p:nvPr/>
        </p:nvSpPr>
        <p:spPr>
          <a:xfrm>
            <a:off x="1915875" y="1119825"/>
            <a:ext cx="7228125" cy="623217"/>
          </a:xfrm>
          <a:prstGeom prst="rect">
            <a:avLst/>
          </a:prstGeom>
          <a:noFill/>
          <a:ln>
            <a:noFill/>
          </a:ln>
        </p:spPr>
        <p:txBody>
          <a:bodyPr spcFirstLastPara="1" wrap="square" lIns="68569" tIns="34275" rIns="68569" bIns="34275" anchor="t" anchorCtr="0">
            <a:spAutoFit/>
          </a:bodyPr>
          <a:lstStyle/>
          <a:p>
            <a:pPr marL="342900" algn="ctr">
              <a:buSzPts val="4800"/>
            </a:pPr>
            <a:r>
              <a:rPr lang="en-GB" sz="3600" b="1">
                <a:solidFill>
                  <a:schemeClr val="dk1"/>
                </a:solidFill>
              </a:rPr>
              <a:t>Data Informed Approach</a:t>
            </a:r>
            <a:endParaRPr sz="3600">
              <a:solidFill>
                <a:schemeClr val="dk1"/>
              </a:solidFill>
            </a:endParaRPr>
          </a:p>
        </p:txBody>
      </p:sp>
      <p:pic>
        <p:nvPicPr>
          <p:cNvPr id="118" name="Google Shape;118;p15" descr="Classroom with whiteboard and alphabet"/>
          <p:cNvPicPr preferRelativeResize="0"/>
          <p:nvPr/>
        </p:nvPicPr>
        <p:blipFill rotWithShape="1">
          <a:blip r:embed="rId3">
            <a:alphaModFix/>
          </a:blip>
          <a:srcRect/>
          <a:stretch/>
        </p:blipFill>
        <p:spPr>
          <a:xfrm>
            <a:off x="5251894" y="3811424"/>
            <a:ext cx="3892111" cy="2189324"/>
          </a:xfrm>
          <a:prstGeom prst="rect">
            <a:avLst/>
          </a:prstGeom>
          <a:noFill/>
          <a:ln>
            <a:noFill/>
          </a:ln>
        </p:spPr>
      </p:pic>
      <p:graphicFrame>
        <p:nvGraphicFramePr>
          <p:cNvPr id="119" name="Google Shape;119;p15"/>
          <p:cNvGraphicFramePr/>
          <p:nvPr/>
        </p:nvGraphicFramePr>
        <p:xfrm>
          <a:off x="488204" y="4446581"/>
          <a:ext cx="3562425" cy="1081974"/>
        </p:xfrm>
        <a:graphic>
          <a:graphicData uri="http://schemas.openxmlformats.org/drawingml/2006/table">
            <a:tbl>
              <a:tblPr>
                <a:noFill/>
              </a:tblPr>
              <a:tblGrid>
                <a:gridCol w="1187475">
                  <a:extLst>
                    <a:ext uri="{9D8B030D-6E8A-4147-A177-3AD203B41FA5}">
                      <a16:colId xmlns:a16="http://schemas.microsoft.com/office/drawing/2014/main" val="20000"/>
                    </a:ext>
                  </a:extLst>
                </a:gridCol>
                <a:gridCol w="1187475">
                  <a:extLst>
                    <a:ext uri="{9D8B030D-6E8A-4147-A177-3AD203B41FA5}">
                      <a16:colId xmlns:a16="http://schemas.microsoft.com/office/drawing/2014/main" val="20001"/>
                    </a:ext>
                  </a:extLst>
                </a:gridCol>
                <a:gridCol w="1187475">
                  <a:extLst>
                    <a:ext uri="{9D8B030D-6E8A-4147-A177-3AD203B41FA5}">
                      <a16:colId xmlns:a16="http://schemas.microsoft.com/office/drawing/2014/main" val="20002"/>
                    </a:ext>
                  </a:extLst>
                </a:gridCol>
              </a:tblGrid>
              <a:tr h="457178">
                <a:tc>
                  <a:txBody>
                    <a:bodyPr/>
                    <a:lstStyle/>
                    <a:p>
                      <a:pPr marL="0" marR="0" lvl="0" indent="0" algn="l" rtl="0">
                        <a:lnSpc>
                          <a:spcPct val="100000"/>
                        </a:lnSpc>
                        <a:spcBef>
                          <a:spcPts val="0"/>
                        </a:spcBef>
                        <a:spcAft>
                          <a:spcPts val="0"/>
                        </a:spcAft>
                        <a:buClr>
                          <a:srgbClr val="000000"/>
                        </a:buClr>
                        <a:buSzPts val="1400"/>
                        <a:buFont typeface="Arial"/>
                        <a:buNone/>
                      </a:pPr>
                      <a:endParaRPr sz="1100" b="1" u="none" strike="noStrike" cap="none"/>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GB" sz="1100" b="1" u="none" strike="noStrike" cap="none"/>
                        <a:t>VYED </a:t>
                      </a:r>
                      <a:endParaRPr sz="1100" b="1" u="none" strike="noStrike" cap="none"/>
                    </a:p>
                    <a:p>
                      <a:pPr marL="0" marR="0" lvl="0" indent="0" algn="l" rtl="0">
                        <a:lnSpc>
                          <a:spcPct val="100000"/>
                        </a:lnSpc>
                        <a:spcBef>
                          <a:spcPts val="0"/>
                        </a:spcBef>
                        <a:spcAft>
                          <a:spcPts val="0"/>
                        </a:spcAft>
                        <a:buClr>
                          <a:srgbClr val="000000"/>
                        </a:buClr>
                        <a:buSzPts val="1400"/>
                        <a:buFont typeface="Arial"/>
                        <a:buNone/>
                      </a:pPr>
                      <a:r>
                        <a:rPr lang="en-GB" sz="1100" i="1" u="none" strike="noStrike" cap="none"/>
                        <a:t>(Feb 25)</a:t>
                      </a:r>
                      <a:endParaRPr sz="1100" i="1" u="none" strike="noStrike" cap="none"/>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GB" sz="1100" b="1" u="none" strike="noStrike" cap="none"/>
                        <a:t>Social Care record </a:t>
                      </a:r>
                      <a:r>
                        <a:rPr lang="en-GB" sz="1100" i="1" u="none" strike="noStrike" cap="none"/>
                        <a:t>(Feb 25)</a:t>
                      </a:r>
                      <a:endParaRPr sz="1100" i="1" u="none" strike="noStrike" cap="none"/>
                    </a:p>
                  </a:txBody>
                  <a:tcPr marL="68569" marR="68569" marT="68569" marB="68569"/>
                </a:tc>
                <a:extLst>
                  <a:ext uri="{0D108BD9-81ED-4DB2-BD59-A6C34878D82A}">
                    <a16:rowId xmlns:a16="http://schemas.microsoft.com/office/drawing/2014/main" val="10000"/>
                  </a:ext>
                </a:extLst>
              </a:tr>
              <a:tr h="297158">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CIN</a:t>
                      </a:r>
                      <a:endParaRPr sz="1100" u="none" strike="noStrike" cap="none"/>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83</a:t>
                      </a:r>
                      <a:endParaRPr sz="1100" u="none" strike="noStrike" cap="none"/>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158</a:t>
                      </a:r>
                      <a:endParaRPr sz="1100" u="none" strike="noStrike" cap="none"/>
                    </a:p>
                  </a:txBody>
                  <a:tcPr marL="68569" marR="68569" marT="68569" marB="68569"/>
                </a:tc>
                <a:extLst>
                  <a:ext uri="{0D108BD9-81ED-4DB2-BD59-A6C34878D82A}">
                    <a16:rowId xmlns:a16="http://schemas.microsoft.com/office/drawing/2014/main" val="10001"/>
                  </a:ext>
                </a:extLst>
              </a:tr>
              <a:tr h="297158">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CP</a:t>
                      </a:r>
                      <a:endParaRPr sz="1100" u="none" strike="noStrike" cap="none"/>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127</a:t>
                      </a:r>
                      <a:endParaRPr sz="1100" u="none" strike="noStrike" cap="none"/>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58</a:t>
                      </a:r>
                      <a:endParaRPr sz="1100" u="none" strike="noStrike" cap="none"/>
                    </a:p>
                  </a:txBody>
                  <a:tcPr marL="68569" marR="68569" marT="68569" marB="68569"/>
                </a:tc>
                <a:extLst>
                  <a:ext uri="{0D108BD9-81ED-4DB2-BD59-A6C34878D82A}">
                    <a16:rowId xmlns:a16="http://schemas.microsoft.com/office/drawing/2014/main" val="10002"/>
                  </a:ext>
                </a:extLst>
              </a:tr>
            </a:tbl>
          </a:graphicData>
        </a:graphic>
      </p:graphicFrame>
      <p:sp>
        <p:nvSpPr>
          <p:cNvPr id="120" name="Google Shape;120;p15"/>
          <p:cNvSpPr/>
          <p:nvPr/>
        </p:nvSpPr>
        <p:spPr>
          <a:xfrm>
            <a:off x="2646038" y="2165363"/>
            <a:ext cx="4332825" cy="1820925"/>
          </a:xfrm>
          <a:prstGeom prst="roundRect">
            <a:avLst>
              <a:gd name="adj" fmla="val 16667"/>
            </a:avLst>
          </a:prstGeom>
          <a:solidFill>
            <a:srgbClr val="FFC000"/>
          </a:solidFill>
          <a:ln w="381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buSzPts val="2000"/>
            </a:pPr>
            <a:r>
              <a:rPr lang="en-GB" sz="1500" b="1">
                <a:solidFill>
                  <a:schemeClr val="dk1"/>
                </a:solidFill>
              </a:rPr>
              <a:t>View Your Education Data (VYED)</a:t>
            </a:r>
            <a:endParaRPr sz="1500" b="1">
              <a:solidFill>
                <a:schemeClr val="dk1"/>
              </a:solidFill>
            </a:endParaRPr>
          </a:p>
          <a:p>
            <a:pPr>
              <a:buSzPts val="2000"/>
            </a:pPr>
            <a:endParaRPr sz="1500" b="1">
              <a:solidFill>
                <a:schemeClr val="dk1"/>
              </a:solidFill>
            </a:endParaRPr>
          </a:p>
          <a:p>
            <a:pPr marL="342900" indent="-257175">
              <a:buClr>
                <a:schemeClr val="dk1"/>
              </a:buClr>
              <a:buSzPts val="1800"/>
              <a:buFont typeface="Arial"/>
              <a:buChar char="-"/>
            </a:pPr>
            <a:r>
              <a:rPr lang="en-GB" sz="1350">
                <a:solidFill>
                  <a:schemeClr val="dk1"/>
                </a:solidFill>
              </a:rPr>
              <a:t>Accurate data on attendance for students</a:t>
            </a:r>
            <a:endParaRPr sz="1350">
              <a:solidFill>
                <a:schemeClr val="dk1"/>
              </a:solidFill>
            </a:endParaRPr>
          </a:p>
          <a:p>
            <a:pPr>
              <a:buSzPts val="1800"/>
            </a:pPr>
            <a:endParaRPr sz="1350">
              <a:solidFill>
                <a:schemeClr val="dk1"/>
              </a:solidFill>
            </a:endParaRPr>
          </a:p>
          <a:p>
            <a:pPr marL="342900" indent="-257175">
              <a:buClr>
                <a:schemeClr val="dk1"/>
              </a:buClr>
              <a:buSzPts val="1800"/>
              <a:buFont typeface="Arial"/>
              <a:buChar char="-"/>
            </a:pPr>
            <a:r>
              <a:rPr lang="en-GB" sz="1350">
                <a:solidFill>
                  <a:schemeClr val="dk1"/>
                </a:solidFill>
              </a:rPr>
              <a:t>Need more accuracy around CIN/CP students (46.8% no data)</a:t>
            </a:r>
            <a:endParaRPr sz="135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2925390f36_1_0"/>
          <p:cNvSpPr txBox="1"/>
          <p:nvPr/>
        </p:nvSpPr>
        <p:spPr>
          <a:xfrm>
            <a:off x="1157794" y="2268657"/>
            <a:ext cx="7596900" cy="2735334"/>
          </a:xfrm>
          <a:prstGeom prst="rect">
            <a:avLst/>
          </a:prstGeom>
          <a:noFill/>
          <a:ln>
            <a:noFill/>
          </a:ln>
        </p:spPr>
        <p:txBody>
          <a:bodyPr spcFirstLastPara="1" wrap="square" lIns="68569" tIns="34275" rIns="68569" bIns="34275" anchor="t" anchorCtr="0">
            <a:spAutoFit/>
          </a:bodyPr>
          <a:lstStyle/>
          <a:p>
            <a:pPr>
              <a:buSzPts val="3600"/>
            </a:pPr>
            <a:endParaRPr sz="3075" b="1">
              <a:solidFill>
                <a:schemeClr val="dk1"/>
              </a:solidFill>
            </a:endParaRPr>
          </a:p>
          <a:p>
            <a:pPr algn="ctr">
              <a:buSzPts val="2200"/>
            </a:pPr>
            <a:r>
              <a:rPr lang="en-GB" sz="2025" b="1">
                <a:solidFill>
                  <a:schemeClr val="dk1"/>
                </a:solidFill>
              </a:rPr>
              <a:t>Anisa Syed</a:t>
            </a:r>
            <a:endParaRPr sz="2025" b="1">
              <a:solidFill>
                <a:schemeClr val="dk1"/>
              </a:solidFill>
            </a:endParaRPr>
          </a:p>
          <a:p>
            <a:pPr algn="ctr">
              <a:buSzPts val="2200"/>
            </a:pPr>
            <a:endParaRPr sz="2025" b="1">
              <a:solidFill>
                <a:schemeClr val="dk1"/>
              </a:solidFill>
            </a:endParaRPr>
          </a:p>
          <a:p>
            <a:pPr algn="ctr">
              <a:buSzPts val="2200"/>
            </a:pPr>
            <a:r>
              <a:rPr lang="en-GB" sz="2025" b="1">
                <a:solidFill>
                  <a:schemeClr val="dk1"/>
                </a:solidFill>
              </a:rPr>
              <a:t>Education Welfare Officer for Children with a Social Worker</a:t>
            </a:r>
            <a:endParaRPr sz="1725"/>
          </a:p>
          <a:p>
            <a:pPr algn="ctr">
              <a:buSzPts val="2200"/>
            </a:pPr>
            <a:endParaRPr sz="1725"/>
          </a:p>
          <a:p>
            <a:pPr algn="ctr">
              <a:buSzPts val="2200"/>
            </a:pPr>
            <a:r>
              <a:rPr lang="en-GB" sz="2025">
                <a:solidFill>
                  <a:schemeClr val="dk1"/>
                </a:solidFill>
                <a:uFill>
                  <a:noFill/>
                </a:uFill>
                <a:hlinkClick r:id="rId3">
                  <a:extLst>
                    <a:ext uri="{A12FA001-AC4F-418D-AE19-62706E023703}">
                      <ahyp:hlinkClr xmlns:ahyp="http://schemas.microsoft.com/office/drawing/2018/hyperlinkcolor" val="tx"/>
                    </a:ext>
                  </a:extLst>
                </a:hlinkClick>
              </a:rPr>
              <a:t>anisa.syed@achievingforchildren.org.uk</a:t>
            </a:r>
            <a:r>
              <a:rPr lang="en-GB" sz="2025">
                <a:solidFill>
                  <a:schemeClr val="dk1"/>
                </a:solidFill>
              </a:rPr>
              <a:t> </a:t>
            </a:r>
            <a:endParaRPr sz="2025">
              <a:solidFill>
                <a:schemeClr val="dk1"/>
              </a:solidFill>
            </a:endParaRPr>
          </a:p>
          <a:p>
            <a:pPr algn="ctr">
              <a:buSzPts val="2200"/>
            </a:pPr>
            <a:r>
              <a:rPr lang="en-GB" sz="2025">
                <a:solidFill>
                  <a:schemeClr val="dk1"/>
                </a:solidFill>
              </a:rPr>
              <a:t>Tel: 07586050977</a:t>
            </a:r>
            <a:endParaRPr sz="2025">
              <a:solidFill>
                <a:schemeClr val="dk1"/>
              </a:solidFill>
            </a:endParaRPr>
          </a:p>
          <a:p>
            <a:pPr>
              <a:buSzPts val="3200"/>
            </a:pPr>
            <a:endParaRPr sz="2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34A709C-1F80-89C9-DF1D-4C949F43AD34}"/>
            </a:ext>
          </a:extLst>
        </p:cNvPr>
        <p:cNvGrpSpPr/>
        <p:nvPr/>
      </p:nvGrpSpPr>
      <p:grpSpPr>
        <a:xfrm>
          <a:off x="0" y="0"/>
          <a:ext cx="0" cy="0"/>
          <a:chOff x="0" y="0"/>
          <a:chExt cx="0" cy="0"/>
        </a:xfrm>
      </p:grpSpPr>
      <p:cxnSp>
        <p:nvCxnSpPr>
          <p:cNvPr id="63" name="Google Shape;63;p1">
            <a:extLst>
              <a:ext uri="{FF2B5EF4-FFF2-40B4-BE49-F238E27FC236}">
                <a16:creationId xmlns:a16="http://schemas.microsoft.com/office/drawing/2014/main" id="{658D060A-BA68-19C7-AE3B-52E06C7234C4}"/>
              </a:ext>
            </a:extLst>
          </p:cNvPr>
          <p:cNvCxnSpPr/>
          <p:nvPr/>
        </p:nvCxnSpPr>
        <p:spPr>
          <a:xfrm>
            <a:off x="2077085" y="393954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a:extLst>
              <a:ext uri="{FF2B5EF4-FFF2-40B4-BE49-F238E27FC236}">
                <a16:creationId xmlns:a16="http://schemas.microsoft.com/office/drawing/2014/main" id="{77A18B78-0505-18E7-5575-15110CC0A0AA}"/>
              </a:ext>
            </a:extLst>
          </p:cNvPr>
          <p:cNvSpPr txBox="1">
            <a:spLocks noGrp="1"/>
          </p:cNvSpPr>
          <p:nvPr>
            <p:ph type="body" idx="4294967295"/>
          </p:nvPr>
        </p:nvSpPr>
        <p:spPr>
          <a:xfrm>
            <a:off x="641387" y="2464500"/>
            <a:ext cx="7877100" cy="266705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Paris Matthews</a:t>
            </a: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b="1" dirty="0" err="1">
                <a:solidFill>
                  <a:schemeClr val="bg1"/>
                </a:solidFill>
                <a:latin typeface="Calibri" panose="020F0502020204030204" pitchFamily="34" charset="0"/>
                <a:ea typeface="Calibri" panose="020F0502020204030204" pitchFamily="34" charset="0"/>
                <a:cs typeface="Calibri" panose="020F0502020204030204" pitchFamily="34" charset="0"/>
              </a:rPr>
              <a:t>AnDY</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Research Clinic</a:t>
            </a:r>
            <a:endPar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endParaRPr lang="en-GB" sz="2800" b="1" i="0"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2800" b="1" dirty="0">
                <a:solidFill>
                  <a:schemeClr val="bg1"/>
                </a:solidFill>
                <a:effectLst/>
                <a:latin typeface="Calibri" panose="020F0502020204030204" pitchFamily="34" charset="0"/>
                <a:cs typeface="Calibri" panose="020F0502020204030204" pitchFamily="34" charset="0"/>
              </a:rPr>
              <a:t>Assistant Psychologist</a:t>
            </a:r>
            <a:endParaRPr lang="en-US" b="0" i="0" dirty="0">
              <a:solidFill>
                <a:srgbClr val="0A2F41"/>
              </a:solidFill>
              <a:effectLst/>
              <a:latin typeface="Calibri" panose="020F0502020204030204" pitchFamily="34" charset="0"/>
              <a:cs typeface="Calibri" panose="020F0502020204030204" pitchFamily="34" charset="0"/>
            </a:endParaRPr>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spTree>
    <p:extLst>
      <p:ext uri="{BB962C8B-B14F-4D97-AF65-F5344CB8AC3E}">
        <p14:creationId xmlns:p14="http://schemas.microsoft.com/office/powerpoint/2010/main" val="379243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43FA9B-821C-CA31-FE09-F7152783E49D}"/>
              </a:ext>
            </a:extLst>
          </p:cNvPr>
          <p:cNvSpPr>
            <a:spLocks noGrp="1"/>
          </p:cNvSpPr>
          <p:nvPr>
            <p:ph type="subTitle" idx="1"/>
          </p:nvPr>
        </p:nvSpPr>
        <p:spPr>
          <a:xfrm>
            <a:off x="424801" y="4347102"/>
            <a:ext cx="7920038" cy="918102"/>
          </a:xfrm>
        </p:spPr>
        <p:txBody>
          <a:bodyPr/>
          <a:lstStyle/>
          <a:p>
            <a:pPr>
              <a:buSzPts val="1000"/>
              <a:tabLst>
                <a:tab pos="342900" algn="l"/>
              </a:tabLst>
            </a:pPr>
            <a:endParaRPr lang="en-GB" sz="1500" b="1" dirty="0">
              <a:solidFill>
                <a:srgbClr val="000000"/>
              </a:solidFill>
              <a:latin typeface="Calibri" panose="020F0502020204030204" pitchFamily="34" charset="0"/>
              <a:ea typeface="Times New Roman" panose="02020603050405020304" pitchFamily="18" charset="0"/>
            </a:endParaRPr>
          </a:p>
          <a:p>
            <a:pPr>
              <a:buSzPts val="1000"/>
              <a:tabLst>
                <a:tab pos="342900" algn="l"/>
              </a:tabLst>
            </a:pPr>
            <a:r>
              <a:rPr lang="en-GB" sz="1500" b="1" dirty="0">
                <a:solidFill>
                  <a:srgbClr val="000000"/>
                </a:solidFill>
                <a:latin typeface="Calibri" panose="020F0502020204030204" pitchFamily="34" charset="0"/>
                <a:ea typeface="Times New Roman" panose="02020603050405020304" pitchFamily="18" charset="0"/>
              </a:rPr>
              <a:t>Calum McDonald </a:t>
            </a:r>
            <a:r>
              <a:rPr lang="en-GB" sz="1500" dirty="0">
                <a:solidFill>
                  <a:srgbClr val="000000"/>
                </a:solidFill>
                <a:latin typeface="Calibri" panose="020F0502020204030204" pitchFamily="34" charset="0"/>
                <a:ea typeface="Times New Roman" panose="02020603050405020304" pitchFamily="18" charset="0"/>
              </a:rPr>
              <a:t>(Supervisor / Senior Children’s Wellbeing Practitioner) - AnDY Research Clinic </a:t>
            </a:r>
          </a:p>
          <a:p>
            <a:pPr>
              <a:buSzPts val="1000"/>
              <a:tabLst>
                <a:tab pos="342900" algn="l"/>
              </a:tabLst>
            </a:pPr>
            <a:r>
              <a:rPr lang="en-GB" sz="1500" b="1" dirty="0">
                <a:solidFill>
                  <a:srgbClr val="000000"/>
                </a:solidFill>
                <a:latin typeface="Calibri" panose="020F0502020204030204" pitchFamily="34" charset="0"/>
                <a:ea typeface="Times New Roman" panose="02020603050405020304" pitchFamily="18" charset="0"/>
              </a:rPr>
              <a:t>Naomi Tromans </a:t>
            </a:r>
            <a:r>
              <a:rPr lang="en-GB" sz="1500" dirty="0">
                <a:solidFill>
                  <a:srgbClr val="000000"/>
                </a:solidFill>
                <a:latin typeface="Calibri" panose="020F0502020204030204" pitchFamily="34" charset="0"/>
                <a:ea typeface="Times New Roman" panose="02020603050405020304" pitchFamily="18" charset="0"/>
              </a:rPr>
              <a:t>(Research Assistant) – University of Oxford CAMY Lab</a:t>
            </a:r>
          </a:p>
        </p:txBody>
      </p:sp>
      <p:sp>
        <p:nvSpPr>
          <p:cNvPr id="3" name="Slide Number Placeholder 2">
            <a:extLst>
              <a:ext uri="{FF2B5EF4-FFF2-40B4-BE49-F238E27FC236}">
                <a16:creationId xmlns:a16="http://schemas.microsoft.com/office/drawing/2014/main" id="{078C2147-27EF-7675-FEFA-109D79B4EF5A}"/>
              </a:ext>
            </a:extLst>
          </p:cNvPr>
          <p:cNvSpPr>
            <a:spLocks noGrp="1"/>
          </p:cNvSpPr>
          <p:nvPr>
            <p:ph type="sldNum" sz="quarter" idx="4"/>
          </p:nvPr>
        </p:nvSpPr>
        <p:spPr/>
        <p:txBody>
          <a:bodyPr/>
          <a:lstStyle/>
          <a:p>
            <a:pPr defTabSz="685800" fontAlgn="base">
              <a:spcBef>
                <a:spcPct val="0"/>
              </a:spcBef>
              <a:spcAft>
                <a:spcPct val="0"/>
              </a:spcAft>
              <a:buClrTx/>
            </a:pPr>
            <a:fld id="{44C01B32-D1A0-401C-8867-70456BBB1E87}" type="slidenum">
              <a:rPr lang="en-GB" altLang="en-US" kern="1200">
                <a:solidFill>
                  <a:srgbClr val="E0E0E1"/>
                </a:solidFill>
                <a:ea typeface="+mn-ea"/>
              </a:rPr>
              <a:pPr defTabSz="685800" fontAlgn="base">
                <a:spcBef>
                  <a:spcPct val="0"/>
                </a:spcBef>
                <a:spcAft>
                  <a:spcPct val="0"/>
                </a:spcAft>
                <a:buClrTx/>
              </a:pPr>
              <a:t>23</a:t>
            </a:fld>
            <a:endParaRPr lang="en-GB" altLang="en-US" kern="1200" dirty="0">
              <a:solidFill>
                <a:srgbClr val="E0E0E1"/>
              </a:solidFill>
              <a:ea typeface="+mn-ea"/>
            </a:endParaRPr>
          </a:p>
        </p:txBody>
      </p:sp>
      <p:sp>
        <p:nvSpPr>
          <p:cNvPr id="4" name="Title 3">
            <a:extLst>
              <a:ext uri="{FF2B5EF4-FFF2-40B4-BE49-F238E27FC236}">
                <a16:creationId xmlns:a16="http://schemas.microsoft.com/office/drawing/2014/main" id="{8ADF29AC-C083-A98B-CC49-A36B120A7844}"/>
              </a:ext>
            </a:extLst>
          </p:cNvPr>
          <p:cNvSpPr>
            <a:spLocks noGrp="1"/>
          </p:cNvSpPr>
          <p:nvPr>
            <p:ph type="ctrTitle"/>
          </p:nvPr>
        </p:nvSpPr>
        <p:spPr/>
        <p:txBody>
          <a:bodyPr/>
          <a:lstStyle/>
          <a:p>
            <a:r>
              <a:rPr lang="en-GB" sz="2250" dirty="0"/>
              <a:t>The Anxiety and Depression in Young People (AnDY) Clinic</a:t>
            </a:r>
          </a:p>
        </p:txBody>
      </p:sp>
    </p:spTree>
    <p:extLst>
      <p:ext uri="{BB962C8B-B14F-4D97-AF65-F5344CB8AC3E}">
        <p14:creationId xmlns:p14="http://schemas.microsoft.com/office/powerpoint/2010/main" val="353095096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2846B5-757C-8304-347D-A77385048CE6}"/>
              </a:ext>
            </a:extLst>
          </p:cNvPr>
          <p:cNvSpPr>
            <a:spLocks noGrp="1"/>
          </p:cNvSpPr>
          <p:nvPr>
            <p:ph idx="1"/>
          </p:nvPr>
        </p:nvSpPr>
        <p:spPr/>
        <p:txBody>
          <a:bodyPr/>
          <a:lstStyle/>
          <a:p>
            <a:endParaRPr lang="en-GB" dirty="0"/>
          </a:p>
          <a:p>
            <a:r>
              <a:rPr lang="en-GB" dirty="0"/>
              <a:t>Overview of the AnDY Research Clinic?</a:t>
            </a:r>
          </a:p>
          <a:p>
            <a:pPr lvl="1"/>
            <a:endParaRPr lang="en-GB" dirty="0"/>
          </a:p>
          <a:p>
            <a:r>
              <a:rPr lang="en-GB" dirty="0"/>
              <a:t>OSCA Research Project</a:t>
            </a:r>
          </a:p>
          <a:p>
            <a:pPr marL="0" indent="0">
              <a:buNone/>
            </a:pPr>
            <a:endParaRPr lang="en-GB" dirty="0"/>
          </a:p>
          <a:p>
            <a:r>
              <a:rPr lang="en-GB" dirty="0"/>
              <a:t>Schools Outreach Project</a:t>
            </a:r>
          </a:p>
          <a:p>
            <a:pPr lvl="1"/>
            <a:r>
              <a:rPr lang="en-GB" dirty="0"/>
              <a:t>How to refer pupils for support</a:t>
            </a:r>
          </a:p>
          <a:p>
            <a:pPr lvl="1"/>
            <a:endParaRPr lang="en-GB" dirty="0"/>
          </a:p>
          <a:p>
            <a:r>
              <a:rPr lang="en-GB" dirty="0"/>
              <a:t>Questions </a:t>
            </a:r>
          </a:p>
        </p:txBody>
      </p:sp>
      <p:sp>
        <p:nvSpPr>
          <p:cNvPr id="3" name="Slide Number Placeholder 2">
            <a:extLst>
              <a:ext uri="{FF2B5EF4-FFF2-40B4-BE49-F238E27FC236}">
                <a16:creationId xmlns:a16="http://schemas.microsoft.com/office/drawing/2014/main" id="{690926AB-9BD3-448A-A7F7-0B69B40D03B8}"/>
              </a:ext>
            </a:extLst>
          </p:cNvPr>
          <p:cNvSpPr>
            <a:spLocks noGrp="1"/>
          </p:cNvSpPr>
          <p:nvPr>
            <p:ph type="sldNum" sz="quarter" idx="10"/>
          </p:nvPr>
        </p:nvSpPr>
        <p:spPr/>
        <p:txBody>
          <a:bodyPr/>
          <a:lstStyle/>
          <a:p>
            <a:pPr defTabSz="685800" fontAlgn="base">
              <a:spcBef>
                <a:spcPct val="0"/>
              </a:spcBef>
              <a:spcAft>
                <a:spcPct val="0"/>
              </a:spcAft>
              <a:buClrTx/>
            </a:pPr>
            <a:fld id="{DCF6A46F-80AB-49F3-8C7E-9717ED945456}" type="slidenum">
              <a:rPr lang="en-GB" altLang="en-US" kern="1200">
                <a:solidFill>
                  <a:srgbClr val="50535A"/>
                </a:solidFill>
                <a:ea typeface="+mn-ea"/>
              </a:rPr>
              <a:pPr defTabSz="685800" fontAlgn="base">
                <a:spcBef>
                  <a:spcPct val="0"/>
                </a:spcBef>
                <a:spcAft>
                  <a:spcPct val="0"/>
                </a:spcAft>
                <a:buClrTx/>
              </a:pPr>
              <a:t>24</a:t>
            </a:fld>
            <a:endParaRPr lang="en-GB" altLang="en-US" kern="1200">
              <a:solidFill>
                <a:srgbClr val="50535A"/>
              </a:solidFill>
              <a:ea typeface="+mn-ea"/>
            </a:endParaRPr>
          </a:p>
        </p:txBody>
      </p:sp>
      <p:sp>
        <p:nvSpPr>
          <p:cNvPr id="4" name="Title 3">
            <a:extLst>
              <a:ext uri="{FF2B5EF4-FFF2-40B4-BE49-F238E27FC236}">
                <a16:creationId xmlns:a16="http://schemas.microsoft.com/office/drawing/2014/main" id="{AF6E8EBB-E005-6A39-2F5D-AB97B9E53D1E}"/>
              </a:ext>
            </a:extLst>
          </p:cNvPr>
          <p:cNvSpPr>
            <a:spLocks noGrp="1"/>
          </p:cNvSpPr>
          <p:nvPr>
            <p:ph type="title"/>
          </p:nvPr>
        </p:nvSpPr>
        <p:spPr/>
        <p:txBody>
          <a:bodyPr/>
          <a:lstStyle/>
          <a:p>
            <a:r>
              <a:rPr lang="en-GB" dirty="0"/>
              <a:t>Overview</a:t>
            </a:r>
          </a:p>
        </p:txBody>
      </p:sp>
    </p:spTree>
    <p:extLst>
      <p:ext uri="{BB962C8B-B14F-4D97-AF65-F5344CB8AC3E}">
        <p14:creationId xmlns:p14="http://schemas.microsoft.com/office/powerpoint/2010/main" val="72732602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8DD0-D8C4-9E1F-F4AC-604B3BCECF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BB570-A15B-144D-4875-D1818E70D363}"/>
              </a:ext>
            </a:extLst>
          </p:cNvPr>
          <p:cNvSpPr>
            <a:spLocks noGrp="1"/>
          </p:cNvSpPr>
          <p:nvPr>
            <p:ph idx="1"/>
          </p:nvPr>
        </p:nvSpPr>
        <p:spPr>
          <a:xfrm>
            <a:off x="424800" y="2294874"/>
            <a:ext cx="8280000" cy="3510390"/>
          </a:xfrm>
        </p:spPr>
        <p:txBody>
          <a:bodyPr/>
          <a:lstStyle/>
          <a:p>
            <a:r>
              <a:rPr lang="en-GB" b="1" dirty="0"/>
              <a:t>Research Unit</a:t>
            </a:r>
          </a:p>
          <a:p>
            <a:pPr lvl="1"/>
            <a:r>
              <a:rPr lang="en-GB" dirty="0"/>
              <a:t>Support research into anxiety and depression in childhood and adolescence</a:t>
            </a:r>
          </a:p>
          <a:p>
            <a:pPr lvl="1"/>
            <a:r>
              <a:rPr lang="en-GB" dirty="0"/>
              <a:t>Research directly informs treatment delivered in the clinic</a:t>
            </a:r>
          </a:p>
          <a:p>
            <a:r>
              <a:rPr lang="en-GB" b="1" dirty="0"/>
              <a:t>Clinical Service</a:t>
            </a:r>
          </a:p>
          <a:p>
            <a:pPr lvl="1"/>
            <a:r>
              <a:rPr lang="en-GB" dirty="0"/>
              <a:t>Commissioned by Frimley and BOB Integrated Care Boards (ICBs)</a:t>
            </a:r>
          </a:p>
          <a:p>
            <a:pPr lvl="1"/>
            <a:r>
              <a:rPr lang="en-GB" dirty="0"/>
              <a:t>Covers the whole of Berkshire</a:t>
            </a:r>
          </a:p>
          <a:p>
            <a:pPr lvl="1"/>
            <a:r>
              <a:rPr lang="en-GB" dirty="0"/>
              <a:t>Brief evidence-based, low-intensity treatments mainly delivered by Children’s Wellbeing Practitioners (CWPs)</a:t>
            </a:r>
          </a:p>
          <a:p>
            <a:r>
              <a:rPr lang="en-GB" b="1" dirty="0"/>
              <a:t>Training Centre</a:t>
            </a:r>
          </a:p>
          <a:p>
            <a:pPr lvl="1"/>
            <a:r>
              <a:rPr lang="en-GB" dirty="0"/>
              <a:t>Host Trainee CWPs and support staff employed by local NHS Trust</a:t>
            </a:r>
          </a:p>
          <a:p>
            <a:pPr lvl="1"/>
            <a:r>
              <a:rPr lang="en-GB" dirty="0"/>
              <a:t>Also offer training opportunities for psychology undergraduates, postgraduates, and doctoral students</a:t>
            </a:r>
          </a:p>
          <a:p>
            <a:endParaRPr lang="en-GB" dirty="0"/>
          </a:p>
        </p:txBody>
      </p:sp>
      <p:sp>
        <p:nvSpPr>
          <p:cNvPr id="3" name="Slide Number Placeholder 2">
            <a:extLst>
              <a:ext uri="{FF2B5EF4-FFF2-40B4-BE49-F238E27FC236}">
                <a16:creationId xmlns:a16="http://schemas.microsoft.com/office/drawing/2014/main" id="{AE4DE04E-F737-27B1-21B0-3E25CEA21981}"/>
              </a:ext>
            </a:extLst>
          </p:cNvPr>
          <p:cNvSpPr>
            <a:spLocks noGrp="1"/>
          </p:cNvSpPr>
          <p:nvPr>
            <p:ph type="sldNum" sz="quarter" idx="10"/>
          </p:nvPr>
        </p:nvSpPr>
        <p:spPr/>
        <p:txBody>
          <a:bodyPr/>
          <a:lstStyle/>
          <a:p>
            <a:pPr defTabSz="685800" fontAlgn="base">
              <a:spcBef>
                <a:spcPct val="0"/>
              </a:spcBef>
              <a:spcAft>
                <a:spcPct val="0"/>
              </a:spcAft>
              <a:buClrTx/>
            </a:pPr>
            <a:fld id="{DCF6A46F-80AB-49F3-8C7E-9717ED945456}" type="slidenum">
              <a:rPr lang="en-GB" altLang="en-US" kern="1200">
                <a:solidFill>
                  <a:srgbClr val="50535A"/>
                </a:solidFill>
                <a:ea typeface="+mn-ea"/>
              </a:rPr>
              <a:pPr defTabSz="685800" fontAlgn="base">
                <a:spcBef>
                  <a:spcPct val="0"/>
                </a:spcBef>
                <a:spcAft>
                  <a:spcPct val="0"/>
                </a:spcAft>
                <a:buClrTx/>
              </a:pPr>
              <a:t>25</a:t>
            </a:fld>
            <a:endParaRPr lang="en-GB" altLang="en-US" kern="1200">
              <a:solidFill>
                <a:srgbClr val="50535A"/>
              </a:solidFill>
              <a:ea typeface="+mn-ea"/>
            </a:endParaRPr>
          </a:p>
        </p:txBody>
      </p:sp>
      <p:sp>
        <p:nvSpPr>
          <p:cNvPr id="4" name="Title 3">
            <a:extLst>
              <a:ext uri="{FF2B5EF4-FFF2-40B4-BE49-F238E27FC236}">
                <a16:creationId xmlns:a16="http://schemas.microsoft.com/office/drawing/2014/main" id="{A27DD61F-581E-009F-30A3-D55118B7CA54}"/>
              </a:ext>
            </a:extLst>
          </p:cNvPr>
          <p:cNvSpPr>
            <a:spLocks noGrp="1"/>
          </p:cNvSpPr>
          <p:nvPr>
            <p:ph type="title"/>
          </p:nvPr>
        </p:nvSpPr>
        <p:spPr>
          <a:xfrm>
            <a:off x="413538" y="1592796"/>
            <a:ext cx="8280000" cy="621000"/>
          </a:xfrm>
        </p:spPr>
        <p:txBody>
          <a:bodyPr/>
          <a:lstStyle/>
          <a:p>
            <a:r>
              <a:rPr lang="en-GB" dirty="0"/>
              <a:t>Who we are</a:t>
            </a:r>
          </a:p>
        </p:txBody>
      </p:sp>
    </p:spTree>
    <p:extLst>
      <p:ext uri="{BB962C8B-B14F-4D97-AF65-F5344CB8AC3E}">
        <p14:creationId xmlns:p14="http://schemas.microsoft.com/office/powerpoint/2010/main" val="1824692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chemeClr val="accent2"/>
                                      </p:to>
                                    </p:animClr>
                                    <p:animClr clrSpc="rgb" dir="cw">
                                      <p:cBhvr>
                                        <p:cTn id="7" dur="500" fill="hold"/>
                                        <p:tgtEl>
                                          <p:spTgt spid="2">
                                            <p:txEl>
                                              <p:pRg st="0" end="0"/>
                                            </p:txEl>
                                          </p:spTgt>
                                        </p:tgtEl>
                                        <p:attrNameLst>
                                          <p:attrName>fillcolor</p:attrName>
                                        </p:attrNameLst>
                                      </p:cBhvr>
                                      <p:to>
                                        <a:schemeClr val="accent2"/>
                                      </p:to>
                                    </p:animClr>
                                    <p:set>
                                      <p:cBhvr>
                                        <p:cTn id="8" dur="500" fill="hold"/>
                                        <p:tgtEl>
                                          <p:spTgt spid="2">
                                            <p:txEl>
                                              <p:pRg st="0" end="0"/>
                                            </p:txEl>
                                          </p:spTgt>
                                        </p:tgtEl>
                                        <p:attrNameLst>
                                          <p:attrName>fill.type</p:attrName>
                                        </p:attrNameLst>
                                      </p:cBhvr>
                                      <p:to>
                                        <p:strVal val="solid"/>
                                      </p:to>
                                    </p:set>
                                    <p:set>
                                      <p:cBhvr>
                                        <p:cTn id="9" dur="500" fill="hold"/>
                                        <p:tgtEl>
                                          <p:spTgt spid="2">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
                                            <p:txEl>
                                              <p:pRg st="1" end="1"/>
                                            </p:txEl>
                                          </p:spTgt>
                                        </p:tgtEl>
                                        <p:attrNameLst>
                                          <p:attrName>style.color</p:attrName>
                                        </p:attrNameLst>
                                      </p:cBhvr>
                                      <p:to>
                                        <a:schemeClr val="accent2"/>
                                      </p:to>
                                    </p:animClr>
                                    <p:animClr clrSpc="rgb" dir="cw">
                                      <p:cBhvr>
                                        <p:cTn id="12" dur="500" fill="hold"/>
                                        <p:tgtEl>
                                          <p:spTgt spid="2">
                                            <p:txEl>
                                              <p:pRg st="1" end="1"/>
                                            </p:txEl>
                                          </p:spTgt>
                                        </p:tgtEl>
                                        <p:attrNameLst>
                                          <p:attrName>fillcolor</p:attrName>
                                        </p:attrNameLst>
                                      </p:cBhvr>
                                      <p:to>
                                        <a:schemeClr val="accent2"/>
                                      </p:to>
                                    </p:animClr>
                                    <p:set>
                                      <p:cBhvr>
                                        <p:cTn id="13" dur="500" fill="hold"/>
                                        <p:tgtEl>
                                          <p:spTgt spid="2">
                                            <p:txEl>
                                              <p:pRg st="1" end="1"/>
                                            </p:txEl>
                                          </p:spTgt>
                                        </p:tgtEl>
                                        <p:attrNameLst>
                                          <p:attrName>fill.type</p:attrName>
                                        </p:attrNameLst>
                                      </p:cBhvr>
                                      <p:to>
                                        <p:strVal val="solid"/>
                                      </p:to>
                                    </p:set>
                                    <p:set>
                                      <p:cBhvr>
                                        <p:cTn id="14" dur="500" fill="hold"/>
                                        <p:tgtEl>
                                          <p:spTgt spid="2">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
                                            <p:txEl>
                                              <p:pRg st="2" end="2"/>
                                            </p:txEl>
                                          </p:spTgt>
                                        </p:tgtEl>
                                        <p:attrNameLst>
                                          <p:attrName>style.color</p:attrName>
                                        </p:attrNameLst>
                                      </p:cBhvr>
                                      <p:to>
                                        <a:schemeClr val="accent2"/>
                                      </p:to>
                                    </p:animClr>
                                    <p:animClr clrSpc="rgb" dir="cw">
                                      <p:cBhvr>
                                        <p:cTn id="17" dur="500" fill="hold"/>
                                        <p:tgtEl>
                                          <p:spTgt spid="2">
                                            <p:txEl>
                                              <p:pRg st="2" end="2"/>
                                            </p:txEl>
                                          </p:spTgt>
                                        </p:tgtEl>
                                        <p:attrNameLst>
                                          <p:attrName>fillcolor</p:attrName>
                                        </p:attrNameLst>
                                      </p:cBhvr>
                                      <p:to>
                                        <a:schemeClr val="accent2"/>
                                      </p:to>
                                    </p:animClr>
                                    <p:set>
                                      <p:cBhvr>
                                        <p:cTn id="18" dur="500" fill="hold"/>
                                        <p:tgtEl>
                                          <p:spTgt spid="2">
                                            <p:txEl>
                                              <p:pRg st="2" end="2"/>
                                            </p:txEl>
                                          </p:spTgt>
                                        </p:tgtEl>
                                        <p:attrNameLst>
                                          <p:attrName>fill.type</p:attrName>
                                        </p:attrNameLst>
                                      </p:cBhvr>
                                      <p:to>
                                        <p:strVal val="solid"/>
                                      </p:to>
                                    </p:set>
                                    <p:set>
                                      <p:cBhvr>
                                        <p:cTn id="19" dur="500" fill="hold"/>
                                        <p:tgtEl>
                                          <p:spTgt spid="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902EA-F020-1E3C-C9AC-46C4BC87F65A}"/>
              </a:ext>
            </a:extLst>
          </p:cNvPr>
          <p:cNvSpPr>
            <a:spLocks noGrp="1"/>
          </p:cNvSpPr>
          <p:nvPr>
            <p:ph idx="1"/>
          </p:nvPr>
        </p:nvSpPr>
        <p:spPr/>
        <p:txBody>
          <a:bodyPr/>
          <a:lstStyle/>
          <a:p>
            <a:r>
              <a:rPr lang="en-GB" dirty="0"/>
              <a:t>Run in partnership with Berkshire Healthcare NHS Foundation Trust (BHFT)</a:t>
            </a:r>
          </a:p>
          <a:p>
            <a:r>
              <a:rPr lang="en-GB" dirty="0"/>
              <a:t>Led by </a:t>
            </a:r>
            <a:r>
              <a:rPr lang="en-GB" b="1" dirty="0"/>
              <a:t>Clinical Psychologists </a:t>
            </a:r>
            <a:r>
              <a:rPr lang="en-GB" dirty="0"/>
              <a:t>with assessments and treatment mainly delivered by</a:t>
            </a:r>
            <a:r>
              <a:rPr lang="en-GB" b="1" dirty="0"/>
              <a:t> Children’s Wellbeing Practitioners </a:t>
            </a:r>
            <a:r>
              <a:rPr lang="en-GB" dirty="0"/>
              <a:t>(CWPs)</a:t>
            </a:r>
          </a:p>
          <a:p>
            <a:r>
              <a:rPr lang="en-GB" dirty="0"/>
              <a:t>Assessment includes a </a:t>
            </a:r>
            <a:r>
              <a:rPr lang="en-GB" b="1" dirty="0"/>
              <a:t>full diagnostic interview </a:t>
            </a:r>
            <a:r>
              <a:rPr lang="en-GB" dirty="0"/>
              <a:t>using the ADIS and K-SADS</a:t>
            </a:r>
          </a:p>
          <a:p>
            <a:r>
              <a:rPr lang="en-GB" dirty="0"/>
              <a:t>Offer </a:t>
            </a:r>
            <a:r>
              <a:rPr lang="en-GB" b="1" dirty="0"/>
              <a:t>brief, evidence-based </a:t>
            </a:r>
            <a:r>
              <a:rPr lang="en-GB" dirty="0"/>
              <a:t>psychological interventions for children and young people aged 5-17 experiencing difficulties with </a:t>
            </a:r>
            <a:r>
              <a:rPr lang="en-GB" b="1" dirty="0"/>
              <a:t>anxiety and depression</a:t>
            </a:r>
          </a:p>
          <a:p>
            <a:r>
              <a:rPr lang="en-GB" dirty="0"/>
              <a:t>Emphasis on </a:t>
            </a:r>
            <a:r>
              <a:rPr lang="en-GB" b="1" dirty="0"/>
              <a:t>routine outcome monitoring </a:t>
            </a:r>
            <a:r>
              <a:rPr lang="en-GB" dirty="0"/>
              <a:t>of symptoms, functioning, and goals (i.e., at every session)</a:t>
            </a:r>
          </a:p>
          <a:p>
            <a:pPr lvl="1"/>
            <a:r>
              <a:rPr lang="en-GB" dirty="0"/>
              <a:t>Also monitor experience of service</a:t>
            </a:r>
          </a:p>
          <a:p>
            <a:r>
              <a:rPr lang="en-GB" dirty="0"/>
              <a:t>Capacity to work with approximately </a:t>
            </a:r>
            <a:r>
              <a:rPr lang="en-GB" b="1" dirty="0"/>
              <a:t>240 families </a:t>
            </a:r>
            <a:r>
              <a:rPr lang="en-GB" dirty="0"/>
              <a:t>PA</a:t>
            </a:r>
          </a:p>
        </p:txBody>
      </p:sp>
      <p:sp>
        <p:nvSpPr>
          <p:cNvPr id="3" name="Slide Number Placeholder 2">
            <a:extLst>
              <a:ext uri="{FF2B5EF4-FFF2-40B4-BE49-F238E27FC236}">
                <a16:creationId xmlns:a16="http://schemas.microsoft.com/office/drawing/2014/main" id="{037604DD-76E3-1791-B16A-324DFE37C3C5}"/>
              </a:ext>
            </a:extLst>
          </p:cNvPr>
          <p:cNvSpPr>
            <a:spLocks noGrp="1"/>
          </p:cNvSpPr>
          <p:nvPr>
            <p:ph type="sldNum" sz="quarter" idx="10"/>
          </p:nvPr>
        </p:nvSpPr>
        <p:spPr/>
        <p:txBody>
          <a:bodyPr/>
          <a:lstStyle/>
          <a:p>
            <a:pPr defTabSz="685800" fontAlgn="base">
              <a:spcBef>
                <a:spcPct val="0"/>
              </a:spcBef>
              <a:spcAft>
                <a:spcPct val="0"/>
              </a:spcAft>
              <a:buClrTx/>
            </a:pPr>
            <a:fld id="{DCF6A46F-80AB-49F3-8C7E-9717ED945456}" type="slidenum">
              <a:rPr lang="en-GB" altLang="en-US" kern="1200">
                <a:solidFill>
                  <a:srgbClr val="50535A"/>
                </a:solidFill>
                <a:ea typeface="+mn-ea"/>
              </a:rPr>
              <a:pPr defTabSz="685800" fontAlgn="base">
                <a:spcBef>
                  <a:spcPct val="0"/>
                </a:spcBef>
                <a:spcAft>
                  <a:spcPct val="0"/>
                </a:spcAft>
                <a:buClrTx/>
              </a:pPr>
              <a:t>26</a:t>
            </a:fld>
            <a:endParaRPr lang="en-GB" altLang="en-US" kern="1200">
              <a:solidFill>
                <a:srgbClr val="50535A"/>
              </a:solidFill>
              <a:ea typeface="+mn-ea"/>
            </a:endParaRPr>
          </a:p>
        </p:txBody>
      </p:sp>
      <p:sp>
        <p:nvSpPr>
          <p:cNvPr id="4" name="Title 3">
            <a:extLst>
              <a:ext uri="{FF2B5EF4-FFF2-40B4-BE49-F238E27FC236}">
                <a16:creationId xmlns:a16="http://schemas.microsoft.com/office/drawing/2014/main" id="{EE788ACA-CB8D-0FE2-166C-F80360960D5F}"/>
              </a:ext>
            </a:extLst>
          </p:cNvPr>
          <p:cNvSpPr>
            <a:spLocks noGrp="1"/>
          </p:cNvSpPr>
          <p:nvPr>
            <p:ph type="title"/>
          </p:nvPr>
        </p:nvSpPr>
        <p:spPr/>
        <p:txBody>
          <a:bodyPr/>
          <a:lstStyle/>
          <a:p>
            <a:r>
              <a:rPr lang="en-GB" dirty="0"/>
              <a:t>Research-ready service</a:t>
            </a:r>
          </a:p>
        </p:txBody>
      </p:sp>
    </p:spTree>
    <p:extLst>
      <p:ext uri="{BB962C8B-B14F-4D97-AF65-F5344CB8AC3E}">
        <p14:creationId xmlns:p14="http://schemas.microsoft.com/office/powerpoint/2010/main" val="1910523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4AF294-236A-5A70-5F18-0C5BB80EAD81}"/>
              </a:ext>
            </a:extLst>
          </p:cNvPr>
          <p:cNvSpPr>
            <a:spLocks noGrp="1"/>
          </p:cNvSpPr>
          <p:nvPr>
            <p:ph idx="1"/>
          </p:nvPr>
        </p:nvSpPr>
        <p:spPr/>
        <p:txBody>
          <a:bodyPr/>
          <a:lstStyle/>
          <a:p>
            <a:r>
              <a:rPr lang="en-GB" dirty="0"/>
              <a:t>Major Depressive Disorder</a:t>
            </a:r>
          </a:p>
          <a:p>
            <a:endParaRPr lang="en-GB" dirty="0"/>
          </a:p>
          <a:p>
            <a:r>
              <a:rPr lang="en-GB" dirty="0"/>
              <a:t>Generalised Anxiety Disorder (GAD)</a:t>
            </a:r>
          </a:p>
          <a:p>
            <a:r>
              <a:rPr lang="en-GB" dirty="0"/>
              <a:t>Separation Anxiety Disorder</a:t>
            </a:r>
          </a:p>
          <a:p>
            <a:r>
              <a:rPr lang="en-GB" b="1" dirty="0"/>
              <a:t>Social Anxiety Disorder</a:t>
            </a:r>
          </a:p>
          <a:p>
            <a:r>
              <a:rPr lang="en-GB" dirty="0"/>
              <a:t>Specific Phobia</a:t>
            </a:r>
          </a:p>
          <a:p>
            <a:pPr lvl="1"/>
            <a:r>
              <a:rPr lang="en-GB" dirty="0"/>
              <a:t>Including needle/injection and vomit phobia</a:t>
            </a:r>
          </a:p>
          <a:p>
            <a:r>
              <a:rPr lang="en-GB" dirty="0"/>
              <a:t>Agoraphobia</a:t>
            </a:r>
          </a:p>
          <a:p>
            <a:r>
              <a:rPr lang="en-GB" dirty="0"/>
              <a:t>Panic Disorder</a:t>
            </a:r>
          </a:p>
          <a:p>
            <a:r>
              <a:rPr lang="en-GB" dirty="0"/>
              <a:t>Illness Anxiety Disorder</a:t>
            </a:r>
          </a:p>
          <a:p>
            <a:r>
              <a:rPr lang="en-GB" dirty="0"/>
              <a:t>Obsessive Compulsive Disorder (OCD)</a:t>
            </a:r>
          </a:p>
        </p:txBody>
      </p:sp>
      <p:sp>
        <p:nvSpPr>
          <p:cNvPr id="3" name="Slide Number Placeholder 2">
            <a:extLst>
              <a:ext uri="{FF2B5EF4-FFF2-40B4-BE49-F238E27FC236}">
                <a16:creationId xmlns:a16="http://schemas.microsoft.com/office/drawing/2014/main" id="{1D9E5A96-3D92-E9CA-6C60-390EB30C6052}"/>
              </a:ext>
            </a:extLst>
          </p:cNvPr>
          <p:cNvSpPr>
            <a:spLocks noGrp="1"/>
          </p:cNvSpPr>
          <p:nvPr>
            <p:ph type="sldNum" sz="quarter" idx="10"/>
          </p:nvPr>
        </p:nvSpPr>
        <p:spPr/>
        <p:txBody>
          <a:bodyPr/>
          <a:lstStyle/>
          <a:p>
            <a:pPr defTabSz="685800" fontAlgn="base">
              <a:spcBef>
                <a:spcPct val="0"/>
              </a:spcBef>
              <a:spcAft>
                <a:spcPct val="0"/>
              </a:spcAft>
              <a:buClrTx/>
            </a:pPr>
            <a:fld id="{DCF6A46F-80AB-49F3-8C7E-9717ED945456}" type="slidenum">
              <a:rPr lang="en-GB" altLang="en-US" kern="1200">
                <a:solidFill>
                  <a:srgbClr val="50535A"/>
                </a:solidFill>
                <a:ea typeface="+mn-ea"/>
              </a:rPr>
              <a:pPr defTabSz="685800" fontAlgn="base">
                <a:spcBef>
                  <a:spcPct val="0"/>
                </a:spcBef>
                <a:spcAft>
                  <a:spcPct val="0"/>
                </a:spcAft>
                <a:buClrTx/>
              </a:pPr>
              <a:t>27</a:t>
            </a:fld>
            <a:endParaRPr lang="en-GB" altLang="en-US" kern="1200">
              <a:solidFill>
                <a:srgbClr val="50535A"/>
              </a:solidFill>
              <a:ea typeface="+mn-ea"/>
            </a:endParaRPr>
          </a:p>
        </p:txBody>
      </p:sp>
      <p:sp>
        <p:nvSpPr>
          <p:cNvPr id="4" name="Title 3">
            <a:extLst>
              <a:ext uri="{FF2B5EF4-FFF2-40B4-BE49-F238E27FC236}">
                <a16:creationId xmlns:a16="http://schemas.microsoft.com/office/drawing/2014/main" id="{64204D0B-C51B-3A43-950B-C2F54EC4FD73}"/>
              </a:ext>
            </a:extLst>
          </p:cNvPr>
          <p:cNvSpPr>
            <a:spLocks noGrp="1"/>
          </p:cNvSpPr>
          <p:nvPr>
            <p:ph type="title"/>
          </p:nvPr>
        </p:nvSpPr>
        <p:spPr/>
        <p:txBody>
          <a:bodyPr/>
          <a:lstStyle/>
          <a:p>
            <a:r>
              <a:rPr lang="en-GB" dirty="0"/>
              <a:t>Difficulties we support</a:t>
            </a:r>
          </a:p>
        </p:txBody>
      </p:sp>
    </p:spTree>
    <p:extLst>
      <p:ext uri="{BB962C8B-B14F-4D97-AF65-F5344CB8AC3E}">
        <p14:creationId xmlns:p14="http://schemas.microsoft.com/office/powerpoint/2010/main" val="15140932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672916"/>
            <a:ext cx="9144000" cy="3327834"/>
            <a:chOff x="0" y="0"/>
            <a:chExt cx="4816593" cy="1938866"/>
          </a:xfrm>
        </p:grpSpPr>
        <p:sp>
          <p:nvSpPr>
            <p:cNvPr id="3" name="Freeform 3"/>
            <p:cNvSpPr/>
            <p:nvPr/>
          </p:nvSpPr>
          <p:spPr>
            <a:xfrm>
              <a:off x="0" y="0"/>
              <a:ext cx="4816592" cy="1938866"/>
            </a:xfrm>
            <a:custGeom>
              <a:avLst/>
              <a:gdLst/>
              <a:ahLst/>
              <a:cxnLst/>
              <a:rect l="l" t="t" r="r" b="b"/>
              <a:pathLst>
                <a:path w="4816592" h="1938866">
                  <a:moveTo>
                    <a:pt x="0" y="0"/>
                  </a:moveTo>
                  <a:lnTo>
                    <a:pt x="4816592" y="0"/>
                  </a:lnTo>
                  <a:lnTo>
                    <a:pt x="4816592" y="1938866"/>
                  </a:lnTo>
                  <a:lnTo>
                    <a:pt x="0" y="1938866"/>
                  </a:lnTo>
                  <a:close/>
                </a:path>
              </a:pathLst>
            </a:custGeom>
            <a:solidFill>
              <a:srgbClr val="003C64"/>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4" name="TextBox 4"/>
            <p:cNvSpPr txBox="1"/>
            <p:nvPr/>
          </p:nvSpPr>
          <p:spPr>
            <a:xfrm>
              <a:off x="0" y="-57150"/>
              <a:ext cx="4816593" cy="1996016"/>
            </a:xfrm>
            <a:prstGeom prst="rect">
              <a:avLst/>
            </a:prstGeom>
          </p:spPr>
          <p:txBody>
            <a:bodyPr lIns="25400" tIns="25400" rIns="25400" bIns="25400" rtlCol="0" anchor="ctr"/>
            <a:lstStyle/>
            <a:p>
              <a:pPr algn="ctr" defTabSz="685800" fontAlgn="base">
                <a:lnSpc>
                  <a:spcPts val="1350"/>
                </a:lnSpc>
                <a:spcBef>
                  <a:spcPct val="0"/>
                </a:spcBef>
                <a:spcAft>
                  <a:spcPct val="0"/>
                </a:spcAft>
                <a:buClrTx/>
              </a:pPr>
              <a:endParaRPr sz="1000" kern="1200">
                <a:latin typeface="Effra"/>
                <a:ea typeface="+mn-ea"/>
                <a:cs typeface="+mn-cs"/>
              </a:endParaRPr>
            </a:p>
          </p:txBody>
        </p:sp>
      </p:grpSp>
      <p:grpSp>
        <p:nvGrpSpPr>
          <p:cNvPr id="5" name="Group 5"/>
          <p:cNvGrpSpPr/>
          <p:nvPr/>
        </p:nvGrpSpPr>
        <p:grpSpPr>
          <a:xfrm>
            <a:off x="632289" y="2952363"/>
            <a:ext cx="7997362" cy="2991238"/>
            <a:chOff x="0" y="-68869"/>
            <a:chExt cx="4212602" cy="1575632"/>
          </a:xfrm>
        </p:grpSpPr>
        <p:sp>
          <p:nvSpPr>
            <p:cNvPr id="6" name="Freeform 6"/>
            <p:cNvSpPr/>
            <p:nvPr/>
          </p:nvSpPr>
          <p:spPr>
            <a:xfrm>
              <a:off x="0" y="0"/>
              <a:ext cx="4212602" cy="1413707"/>
            </a:xfrm>
            <a:custGeom>
              <a:avLst/>
              <a:gdLst/>
              <a:ahLst/>
              <a:cxnLst/>
              <a:rect l="l" t="t" r="r" b="b"/>
              <a:pathLst>
                <a:path w="4212602" h="1413707">
                  <a:moveTo>
                    <a:pt x="30978" y="0"/>
                  </a:moveTo>
                  <a:lnTo>
                    <a:pt x="4181624" y="0"/>
                  </a:lnTo>
                  <a:cubicBezTo>
                    <a:pt x="4198733" y="0"/>
                    <a:pt x="4212602" y="13869"/>
                    <a:pt x="4212602" y="30978"/>
                  </a:cubicBezTo>
                  <a:lnTo>
                    <a:pt x="4212602" y="1382729"/>
                  </a:lnTo>
                  <a:cubicBezTo>
                    <a:pt x="4212602" y="1399837"/>
                    <a:pt x="4198733" y="1413707"/>
                    <a:pt x="4181624" y="1413707"/>
                  </a:cubicBezTo>
                  <a:lnTo>
                    <a:pt x="30978" y="1413707"/>
                  </a:lnTo>
                  <a:cubicBezTo>
                    <a:pt x="22762" y="1413707"/>
                    <a:pt x="14883" y="1410443"/>
                    <a:pt x="9073" y="1404633"/>
                  </a:cubicBezTo>
                  <a:cubicBezTo>
                    <a:pt x="3264" y="1398824"/>
                    <a:pt x="0" y="1390945"/>
                    <a:pt x="0" y="1382729"/>
                  </a:cubicBezTo>
                  <a:lnTo>
                    <a:pt x="0" y="30978"/>
                  </a:lnTo>
                  <a:cubicBezTo>
                    <a:pt x="0" y="13869"/>
                    <a:pt x="13869" y="0"/>
                    <a:pt x="30978" y="0"/>
                  </a:cubicBezTo>
                  <a:close/>
                </a:path>
              </a:pathLst>
            </a:custGeom>
            <a:solidFill>
              <a:srgbClr val="FFFFFF"/>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7" name="TextBox 7"/>
            <p:cNvSpPr txBox="1"/>
            <p:nvPr/>
          </p:nvSpPr>
          <p:spPr>
            <a:xfrm>
              <a:off x="0" y="-68869"/>
              <a:ext cx="4212602" cy="1575632"/>
            </a:xfrm>
            <a:prstGeom prst="rect">
              <a:avLst/>
            </a:prstGeom>
          </p:spPr>
          <p:txBody>
            <a:bodyPr lIns="88900" tIns="88900" rIns="88900" bIns="88900" rtlCol="0" anchor="ctr"/>
            <a:lstStyle/>
            <a:p>
              <a:pPr marL="345458" lvl="1" indent="-172729" defTabSz="685800" fontAlgn="base">
                <a:lnSpc>
                  <a:spcPts val="2736"/>
                </a:lnSpc>
                <a:spcBef>
                  <a:spcPct val="0"/>
                </a:spcBef>
                <a:spcAft>
                  <a:spcPct val="0"/>
                </a:spcAft>
                <a:buClrTx/>
                <a:buFont typeface="Arial"/>
                <a:buChar char="•"/>
              </a:pPr>
              <a:r>
                <a:rPr lang="en-US" sz="1600" kern="1200" spc="-16" dirty="0">
                  <a:latin typeface="DM Sans"/>
                  <a:ea typeface="DM Sans"/>
                  <a:cs typeface="DM Sans"/>
                  <a:sym typeface="DM Sans"/>
                </a:rPr>
                <a:t>We are part of the </a:t>
              </a:r>
              <a:r>
                <a:rPr lang="en-US" sz="1600" b="1" kern="1200" spc="-16" dirty="0">
                  <a:solidFill>
                    <a:srgbClr val="003C64"/>
                  </a:solidFill>
                  <a:latin typeface="DM Sans Bold"/>
                  <a:ea typeface="DM Sans Bold"/>
                  <a:cs typeface="DM Sans Bold"/>
                  <a:sym typeface="DM Sans Bold"/>
                </a:rPr>
                <a:t>C</a:t>
              </a:r>
              <a:r>
                <a:rPr lang="en-US" sz="1600" kern="1200" spc="-16" dirty="0">
                  <a:latin typeface="DM Sans"/>
                  <a:ea typeface="DM Sans"/>
                  <a:cs typeface="DM Sans"/>
                  <a:sym typeface="DM Sans"/>
                </a:rPr>
                <a:t>ognitive and </a:t>
              </a:r>
              <a:r>
                <a:rPr lang="en-US" sz="1600" kern="1200" spc="-16" dirty="0" err="1">
                  <a:latin typeface="DM Sans"/>
                  <a:ea typeface="DM Sans"/>
                  <a:cs typeface="DM Sans"/>
                  <a:sym typeface="DM Sans"/>
                </a:rPr>
                <a:t>behavioural</a:t>
              </a:r>
              <a:r>
                <a:rPr lang="en-US" sz="1600" kern="1200" spc="-16" dirty="0">
                  <a:latin typeface="DM Sans"/>
                  <a:ea typeface="DM Sans"/>
                  <a:cs typeface="DM Sans"/>
                  <a:sym typeface="DM Sans"/>
                </a:rPr>
                <a:t> </a:t>
              </a:r>
              <a:r>
                <a:rPr lang="en-US" sz="1600" b="1" kern="1200" spc="-16" dirty="0">
                  <a:solidFill>
                    <a:srgbClr val="003C64"/>
                  </a:solidFill>
                  <a:latin typeface="DM Sans Bold"/>
                  <a:ea typeface="DM Sans Bold"/>
                  <a:cs typeface="DM Sans Bold"/>
                  <a:sym typeface="DM Sans Bold"/>
                </a:rPr>
                <a:t>A</a:t>
              </a:r>
              <a:r>
                <a:rPr lang="en-US" sz="1600" kern="1200" spc="-16" dirty="0">
                  <a:latin typeface="DM Sans"/>
                  <a:ea typeface="DM Sans"/>
                  <a:cs typeface="DM Sans"/>
                  <a:sym typeface="DM Sans"/>
                </a:rPr>
                <a:t>pproaches to </a:t>
              </a:r>
              <a:r>
                <a:rPr lang="en-US" sz="1600" b="1" kern="1200" spc="-16" dirty="0">
                  <a:solidFill>
                    <a:srgbClr val="003C64"/>
                  </a:solidFill>
                  <a:latin typeface="DM Sans Bold"/>
                  <a:ea typeface="DM Sans Bold"/>
                  <a:cs typeface="DM Sans Bold"/>
                  <a:sym typeface="DM Sans Bold"/>
                </a:rPr>
                <a:t>M</a:t>
              </a:r>
              <a:r>
                <a:rPr lang="en-US" sz="1600" kern="1200" spc="-16" dirty="0">
                  <a:latin typeface="DM Sans"/>
                  <a:ea typeface="DM Sans"/>
                  <a:cs typeface="DM Sans"/>
                  <a:sym typeface="DM Sans"/>
                </a:rPr>
                <a:t>ental health in </a:t>
              </a:r>
              <a:r>
                <a:rPr lang="en-US" sz="1600" b="1" kern="1200" spc="-16" dirty="0">
                  <a:solidFill>
                    <a:srgbClr val="003C64"/>
                  </a:solidFill>
                  <a:latin typeface="DM Sans Bold"/>
                  <a:ea typeface="DM Sans Bold"/>
                  <a:cs typeface="DM Sans Bold"/>
                  <a:sym typeface="DM Sans Bold"/>
                </a:rPr>
                <a:t>Y</a:t>
              </a:r>
              <a:r>
                <a:rPr lang="en-US" sz="1600" kern="1200" spc="-16" dirty="0">
                  <a:latin typeface="DM Sans"/>
                  <a:ea typeface="DM Sans"/>
                  <a:cs typeface="DM Sans"/>
                  <a:sym typeface="DM Sans"/>
                </a:rPr>
                <a:t>oung people (</a:t>
              </a:r>
              <a:r>
                <a:rPr lang="en-US" sz="1600" b="1" kern="1200" spc="-16" dirty="0">
                  <a:solidFill>
                    <a:srgbClr val="003C64"/>
                  </a:solidFill>
                  <a:latin typeface="DM Sans Bold"/>
                  <a:ea typeface="DM Sans Bold"/>
                  <a:cs typeface="DM Sans Bold"/>
                  <a:sym typeface="DM Sans Bold"/>
                </a:rPr>
                <a:t>CAMY</a:t>
              </a:r>
              <a:r>
                <a:rPr lang="en-US" sz="1600" kern="1200" spc="-16" dirty="0">
                  <a:latin typeface="DM Sans"/>
                  <a:ea typeface="DM Sans"/>
                  <a:cs typeface="DM Sans"/>
                  <a:sym typeface="DM Sans"/>
                </a:rPr>
                <a:t>) Lab based in the University of Oxford.</a:t>
              </a:r>
            </a:p>
            <a:p>
              <a:pPr marL="345458" lvl="1" indent="-172729" defTabSz="685800" fontAlgn="base">
                <a:lnSpc>
                  <a:spcPts val="2736"/>
                </a:lnSpc>
                <a:spcBef>
                  <a:spcPct val="0"/>
                </a:spcBef>
                <a:spcAft>
                  <a:spcPct val="0"/>
                </a:spcAft>
                <a:buClrTx/>
                <a:buFont typeface="Arial"/>
                <a:buChar char="•"/>
              </a:pPr>
              <a:r>
                <a:rPr lang="en-US" sz="1600" kern="1200" spc="-16" dirty="0">
                  <a:latin typeface="DM Sans"/>
                  <a:ea typeface="DM Sans"/>
                  <a:cs typeface="DM Sans"/>
                  <a:sym typeface="DM Sans"/>
                </a:rPr>
                <a:t>Our broad aim as a team is on </a:t>
              </a:r>
              <a:r>
                <a:rPr lang="en-US" sz="1600" b="1" kern="1200" spc="-16" dirty="0">
                  <a:solidFill>
                    <a:srgbClr val="003C64"/>
                  </a:solidFill>
                  <a:latin typeface="DM Sans Bold"/>
                  <a:ea typeface="DM Sans Bold"/>
                  <a:cs typeface="DM Sans Bold"/>
                  <a:sym typeface="DM Sans Bold"/>
                </a:rPr>
                <a:t>understanding and improving treatment of common mental health problems in young people</a:t>
              </a:r>
              <a:r>
                <a:rPr lang="en-US" sz="1600" kern="1200" spc="-16" dirty="0">
                  <a:latin typeface="DM Sans"/>
                  <a:ea typeface="DM Sans"/>
                  <a:cs typeface="DM Sans"/>
                  <a:sym typeface="DM Sans"/>
                </a:rPr>
                <a:t>.</a:t>
              </a:r>
            </a:p>
            <a:p>
              <a:pPr marL="345458" lvl="1" indent="-172729" defTabSz="685800" fontAlgn="base">
                <a:lnSpc>
                  <a:spcPts val="2736"/>
                </a:lnSpc>
                <a:spcBef>
                  <a:spcPct val="0"/>
                </a:spcBef>
                <a:spcAft>
                  <a:spcPct val="0"/>
                </a:spcAft>
                <a:buClrTx/>
                <a:buFont typeface="Arial"/>
                <a:buChar char="•"/>
              </a:pPr>
              <a:r>
                <a:rPr lang="en-US" sz="1600" kern="1200" spc="-16" dirty="0">
                  <a:latin typeface="DM Sans"/>
                  <a:ea typeface="DM Sans"/>
                  <a:cs typeface="DM Sans"/>
                  <a:sym typeface="DM Sans"/>
                </a:rPr>
                <a:t>A particular focus we have is on </a:t>
              </a:r>
              <a:r>
                <a:rPr lang="en-US" sz="1600" b="1" kern="1200" spc="-16" dirty="0">
                  <a:solidFill>
                    <a:srgbClr val="003C64"/>
                  </a:solidFill>
                  <a:latin typeface="DM Sans Bold"/>
                  <a:ea typeface="DM Sans Bold"/>
                  <a:cs typeface="DM Sans Bold"/>
                  <a:sym typeface="DM Sans Bold"/>
                </a:rPr>
                <a:t>Social Anxiety Disorder</a:t>
              </a:r>
              <a:r>
                <a:rPr lang="en-US" sz="1600" kern="1200" spc="-16" dirty="0">
                  <a:latin typeface="DM Sans"/>
                  <a:ea typeface="DM Sans"/>
                  <a:cs typeface="DM Sans"/>
                  <a:sym typeface="DM Sans"/>
                </a:rPr>
                <a:t>. This is a persistent fear of social situations and of being embarrassed or humiliated in a social situation.</a:t>
              </a:r>
            </a:p>
          </p:txBody>
        </p:sp>
      </p:grpSp>
      <p:grpSp>
        <p:nvGrpSpPr>
          <p:cNvPr id="8" name="Group 8"/>
          <p:cNvGrpSpPr/>
          <p:nvPr/>
        </p:nvGrpSpPr>
        <p:grpSpPr>
          <a:xfrm>
            <a:off x="4152901" y="993942"/>
            <a:ext cx="4733924" cy="2282658"/>
            <a:chOff x="0" y="0"/>
            <a:chExt cx="2566942" cy="1287837"/>
          </a:xfrm>
        </p:grpSpPr>
        <p:sp>
          <p:nvSpPr>
            <p:cNvPr id="9" name="Freeform 9"/>
            <p:cNvSpPr/>
            <p:nvPr/>
          </p:nvSpPr>
          <p:spPr>
            <a:xfrm>
              <a:off x="0" y="0"/>
              <a:ext cx="2566942" cy="1287837"/>
            </a:xfrm>
            <a:custGeom>
              <a:avLst/>
              <a:gdLst/>
              <a:ahLst/>
              <a:cxnLst/>
              <a:rect l="l" t="t" r="r" b="b"/>
              <a:pathLst>
                <a:path w="2566942" h="1287837">
                  <a:moveTo>
                    <a:pt x="24415" y="0"/>
                  </a:moveTo>
                  <a:lnTo>
                    <a:pt x="2542527" y="0"/>
                  </a:lnTo>
                  <a:cubicBezTo>
                    <a:pt x="2549002" y="0"/>
                    <a:pt x="2555212" y="2572"/>
                    <a:pt x="2559791" y="7151"/>
                  </a:cubicBezTo>
                  <a:cubicBezTo>
                    <a:pt x="2564369" y="11730"/>
                    <a:pt x="2566942" y="17940"/>
                    <a:pt x="2566942" y="24415"/>
                  </a:cubicBezTo>
                  <a:lnTo>
                    <a:pt x="2566942" y="1263422"/>
                  </a:lnTo>
                  <a:cubicBezTo>
                    <a:pt x="2566942" y="1269897"/>
                    <a:pt x="2564369" y="1276107"/>
                    <a:pt x="2559791" y="1280686"/>
                  </a:cubicBezTo>
                  <a:cubicBezTo>
                    <a:pt x="2555212" y="1285264"/>
                    <a:pt x="2549002" y="1287837"/>
                    <a:pt x="2542527" y="1287837"/>
                  </a:cubicBezTo>
                  <a:lnTo>
                    <a:pt x="24415" y="1287837"/>
                  </a:lnTo>
                  <a:cubicBezTo>
                    <a:pt x="17940" y="1287837"/>
                    <a:pt x="11730" y="1285264"/>
                    <a:pt x="7151" y="1280686"/>
                  </a:cubicBezTo>
                  <a:cubicBezTo>
                    <a:pt x="2572" y="1276107"/>
                    <a:pt x="0" y="1269897"/>
                    <a:pt x="0" y="1263422"/>
                  </a:cubicBezTo>
                  <a:lnTo>
                    <a:pt x="0" y="24415"/>
                  </a:lnTo>
                  <a:cubicBezTo>
                    <a:pt x="0" y="17940"/>
                    <a:pt x="2572" y="11730"/>
                    <a:pt x="7151" y="7151"/>
                  </a:cubicBezTo>
                  <a:cubicBezTo>
                    <a:pt x="11730" y="2572"/>
                    <a:pt x="17940" y="0"/>
                    <a:pt x="24415" y="0"/>
                  </a:cubicBezTo>
                  <a:close/>
                </a:path>
              </a:pathLst>
            </a:custGeom>
            <a:solidFill>
              <a:srgbClr val="32E9CD"/>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0" name="TextBox 10"/>
            <p:cNvSpPr txBox="1"/>
            <p:nvPr/>
          </p:nvSpPr>
          <p:spPr>
            <a:xfrm>
              <a:off x="0" y="-38100"/>
              <a:ext cx="2566942" cy="1325937"/>
            </a:xfrm>
            <a:prstGeom prst="rect">
              <a:avLst/>
            </a:prstGeom>
          </p:spPr>
          <p:txBody>
            <a:bodyPr lIns="127000" tIns="127000" rIns="127000" bIns="127000" rtlCol="0" anchor="ctr"/>
            <a:lstStyle/>
            <a:p>
              <a:pPr defTabSz="685800" fontAlgn="base">
                <a:lnSpc>
                  <a:spcPts val="1050"/>
                </a:lnSpc>
                <a:spcBef>
                  <a:spcPct val="0"/>
                </a:spcBef>
                <a:spcAft>
                  <a:spcPct val="0"/>
                </a:spcAft>
                <a:buClrTx/>
              </a:pPr>
              <a:endParaRPr sz="1000" kern="1200">
                <a:latin typeface="Effra"/>
                <a:ea typeface="+mn-ea"/>
                <a:cs typeface="+mn-cs"/>
              </a:endParaRPr>
            </a:p>
          </p:txBody>
        </p:sp>
      </p:grpSp>
      <p:sp>
        <p:nvSpPr>
          <p:cNvPr id="11" name="TextBox 11"/>
          <p:cNvSpPr txBox="1"/>
          <p:nvPr/>
        </p:nvSpPr>
        <p:spPr>
          <a:xfrm>
            <a:off x="821845" y="1323923"/>
            <a:ext cx="3390155" cy="1218347"/>
          </a:xfrm>
          <a:prstGeom prst="rect">
            <a:avLst/>
          </a:prstGeom>
        </p:spPr>
        <p:txBody>
          <a:bodyPr lIns="0" tIns="0" rIns="0" bIns="0" rtlCol="0" anchor="t">
            <a:spAutoFit/>
          </a:bodyPr>
          <a:lstStyle/>
          <a:p>
            <a:pPr defTabSz="685800" fontAlgn="base">
              <a:lnSpc>
                <a:spcPts val="4622"/>
              </a:lnSpc>
              <a:spcBef>
                <a:spcPct val="0"/>
              </a:spcBef>
              <a:spcAft>
                <a:spcPct val="0"/>
              </a:spcAft>
              <a:buClrTx/>
            </a:pPr>
            <a:r>
              <a:rPr lang="en-US" sz="5078" kern="1200" spc="-188" dirty="0">
                <a:solidFill>
                  <a:srgbClr val="003C64"/>
                </a:solidFill>
                <a:latin typeface="DM Sans"/>
                <a:ea typeface="DM Sans"/>
                <a:cs typeface="DM Sans"/>
                <a:sym typeface="DM Sans"/>
              </a:rPr>
              <a:t>Introducing CAMY</a:t>
            </a:r>
          </a:p>
        </p:txBody>
      </p:sp>
      <p:sp>
        <p:nvSpPr>
          <p:cNvPr id="12" name="Freeform 12"/>
          <p:cNvSpPr/>
          <p:nvPr/>
        </p:nvSpPr>
        <p:spPr>
          <a:xfrm>
            <a:off x="4850811" y="1178932"/>
            <a:ext cx="3414304" cy="1907168"/>
          </a:xfrm>
          <a:custGeom>
            <a:avLst/>
            <a:gdLst/>
            <a:ahLst/>
            <a:cxnLst/>
            <a:rect l="l" t="t" r="r" b="b"/>
            <a:pathLst>
              <a:path w="7752831" h="4330590">
                <a:moveTo>
                  <a:pt x="0" y="0"/>
                </a:moveTo>
                <a:lnTo>
                  <a:pt x="7752831" y="0"/>
                </a:lnTo>
                <a:lnTo>
                  <a:pt x="7752831" y="4330590"/>
                </a:lnTo>
                <a:lnTo>
                  <a:pt x="0" y="4330590"/>
                </a:lnTo>
                <a:lnTo>
                  <a:pt x="0" y="0"/>
                </a:lnTo>
                <a:close/>
              </a:path>
            </a:pathLst>
          </a:custGeom>
          <a:blipFill>
            <a:blip r:embed="rId2"/>
            <a:stretch>
              <a:fillRect t="-34268"/>
            </a:stretch>
          </a:blipFill>
        </p:spPr>
        <p:txBody>
          <a:bodyPr/>
          <a:lstStyle/>
          <a:p>
            <a:pPr defTabSz="685800" fontAlgn="base">
              <a:spcBef>
                <a:spcPct val="0"/>
              </a:spcBef>
              <a:spcAft>
                <a:spcPct val="0"/>
              </a:spcAft>
              <a:buClrTx/>
            </a:pPr>
            <a:endParaRPr lang="en-US" sz="1000" kern="1200">
              <a:latin typeface="Effr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65361"/>
            <a:ext cx="9144000" cy="1590142"/>
            <a:chOff x="0" y="0"/>
            <a:chExt cx="4816593" cy="837605"/>
          </a:xfrm>
        </p:grpSpPr>
        <p:sp>
          <p:nvSpPr>
            <p:cNvPr id="3" name="Freeform 3"/>
            <p:cNvSpPr/>
            <p:nvPr/>
          </p:nvSpPr>
          <p:spPr>
            <a:xfrm>
              <a:off x="0" y="0"/>
              <a:ext cx="4816592" cy="837605"/>
            </a:xfrm>
            <a:custGeom>
              <a:avLst/>
              <a:gdLst/>
              <a:ahLst/>
              <a:cxnLst/>
              <a:rect l="l" t="t" r="r" b="b"/>
              <a:pathLst>
                <a:path w="4816592" h="837605">
                  <a:moveTo>
                    <a:pt x="0" y="0"/>
                  </a:moveTo>
                  <a:lnTo>
                    <a:pt x="4816592" y="0"/>
                  </a:lnTo>
                  <a:lnTo>
                    <a:pt x="4816592" y="837605"/>
                  </a:lnTo>
                  <a:lnTo>
                    <a:pt x="0" y="837605"/>
                  </a:lnTo>
                  <a:close/>
                </a:path>
              </a:pathLst>
            </a:custGeom>
            <a:solidFill>
              <a:srgbClr val="003C64"/>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4" name="TextBox 4"/>
            <p:cNvSpPr txBox="1"/>
            <p:nvPr/>
          </p:nvSpPr>
          <p:spPr>
            <a:xfrm>
              <a:off x="0" y="-38100"/>
              <a:ext cx="4816593" cy="875705"/>
            </a:xfrm>
            <a:prstGeom prst="rect">
              <a:avLst/>
            </a:prstGeom>
          </p:spPr>
          <p:txBody>
            <a:bodyPr lIns="25400" tIns="25400" rIns="25400" bIns="25400" rtlCol="0" anchor="ctr"/>
            <a:lstStyle/>
            <a:p>
              <a:pPr algn="ctr" defTabSz="685800" fontAlgn="base">
                <a:lnSpc>
                  <a:spcPts val="1050"/>
                </a:lnSpc>
                <a:spcBef>
                  <a:spcPct val="0"/>
                </a:spcBef>
                <a:spcAft>
                  <a:spcPct val="0"/>
                </a:spcAft>
                <a:buClrTx/>
              </a:pPr>
              <a:endParaRPr sz="1000" kern="1200">
                <a:latin typeface="Effra"/>
                <a:ea typeface="+mn-ea"/>
                <a:cs typeface="+mn-cs"/>
              </a:endParaRPr>
            </a:p>
          </p:txBody>
        </p:sp>
      </p:grpSp>
      <p:grpSp>
        <p:nvGrpSpPr>
          <p:cNvPr id="5" name="Group 5"/>
          <p:cNvGrpSpPr/>
          <p:nvPr/>
        </p:nvGrpSpPr>
        <p:grpSpPr>
          <a:xfrm>
            <a:off x="5535496" y="2427833"/>
            <a:ext cx="3485963" cy="3485394"/>
            <a:chOff x="-6094" y="-5703"/>
            <a:chExt cx="1881274" cy="1773540"/>
          </a:xfrm>
        </p:grpSpPr>
        <p:sp>
          <p:nvSpPr>
            <p:cNvPr id="6" name="Freeform 6"/>
            <p:cNvSpPr/>
            <p:nvPr/>
          </p:nvSpPr>
          <p:spPr>
            <a:xfrm>
              <a:off x="0" y="0"/>
              <a:ext cx="1875180" cy="1716390"/>
            </a:xfrm>
            <a:custGeom>
              <a:avLst/>
              <a:gdLst/>
              <a:ahLst/>
              <a:cxnLst/>
              <a:rect l="l" t="t" r="r" b="b"/>
              <a:pathLst>
                <a:path w="1875180" h="1716390">
                  <a:moveTo>
                    <a:pt x="33422" y="0"/>
                  </a:moveTo>
                  <a:lnTo>
                    <a:pt x="1841758" y="0"/>
                  </a:lnTo>
                  <a:cubicBezTo>
                    <a:pt x="1850622" y="0"/>
                    <a:pt x="1859123" y="3521"/>
                    <a:pt x="1865391" y="9789"/>
                  </a:cubicBezTo>
                  <a:cubicBezTo>
                    <a:pt x="1871659" y="16057"/>
                    <a:pt x="1875180" y="24558"/>
                    <a:pt x="1875180" y="33422"/>
                  </a:cubicBezTo>
                  <a:lnTo>
                    <a:pt x="1875180" y="1682968"/>
                  </a:lnTo>
                  <a:cubicBezTo>
                    <a:pt x="1875180" y="1691832"/>
                    <a:pt x="1871659" y="1700333"/>
                    <a:pt x="1865391" y="1706601"/>
                  </a:cubicBezTo>
                  <a:cubicBezTo>
                    <a:pt x="1859123" y="1712869"/>
                    <a:pt x="1850622" y="1716390"/>
                    <a:pt x="1841758" y="1716390"/>
                  </a:cubicBezTo>
                  <a:lnTo>
                    <a:pt x="33422" y="1716390"/>
                  </a:lnTo>
                  <a:cubicBezTo>
                    <a:pt x="24558" y="1716390"/>
                    <a:pt x="16057" y="1712869"/>
                    <a:pt x="9789" y="1706601"/>
                  </a:cubicBezTo>
                  <a:cubicBezTo>
                    <a:pt x="3521" y="1700333"/>
                    <a:pt x="0" y="1691832"/>
                    <a:pt x="0" y="1682968"/>
                  </a:cubicBezTo>
                  <a:lnTo>
                    <a:pt x="0" y="33422"/>
                  </a:lnTo>
                  <a:cubicBezTo>
                    <a:pt x="0" y="24558"/>
                    <a:pt x="3521" y="16057"/>
                    <a:pt x="9789" y="9789"/>
                  </a:cubicBezTo>
                  <a:cubicBezTo>
                    <a:pt x="16057" y="3521"/>
                    <a:pt x="24558" y="0"/>
                    <a:pt x="33422" y="0"/>
                  </a:cubicBezTo>
                  <a:close/>
                </a:path>
              </a:pathLst>
            </a:custGeom>
            <a:solidFill>
              <a:srgbClr val="32E9CD"/>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7" name="TextBox 7"/>
            <p:cNvSpPr txBox="1"/>
            <p:nvPr/>
          </p:nvSpPr>
          <p:spPr>
            <a:xfrm>
              <a:off x="-6094" y="-5703"/>
              <a:ext cx="1875180" cy="1773540"/>
            </a:xfrm>
            <a:prstGeom prst="rect">
              <a:avLst/>
            </a:prstGeom>
          </p:spPr>
          <p:txBody>
            <a:bodyPr lIns="127000" tIns="127000" rIns="127000" bIns="127000" rtlCol="0" anchor="ctr"/>
            <a:lstStyle/>
            <a:p>
              <a:pPr algn="r" defTabSz="685800" fontAlgn="base">
                <a:lnSpc>
                  <a:spcPts val="1960"/>
                </a:lnSpc>
                <a:spcBef>
                  <a:spcPct val="0"/>
                </a:spcBef>
                <a:spcAft>
                  <a:spcPct val="0"/>
                </a:spcAft>
                <a:buClrTx/>
              </a:pPr>
              <a:r>
                <a:rPr lang="en-US" b="1" kern="1200" dirty="0">
                  <a:latin typeface="DM Sans Bold"/>
                  <a:ea typeface="DM Sans Bold"/>
                  <a:cs typeface="DM Sans Bold"/>
                  <a:sym typeface="DM Sans Bold"/>
                </a:rPr>
                <a:t>Amal </a:t>
              </a:r>
              <a:r>
                <a:rPr lang="en-US" kern="1200" dirty="0">
                  <a:latin typeface="DM Sans"/>
                  <a:ea typeface="DM Sans"/>
                  <a:cs typeface="DM Sans"/>
                  <a:sym typeface="DM Sans"/>
                </a:rPr>
                <a:t>has lots of friends at school and people would say he’s quite popular. He’s always ‘playing the joker’ and being loud in class. When he gets home though, Amal thinks back on all of the times he was talking with others during the day, thinking they didn’t find his jokes funny and he was being weird. He often feels like he needs to prepare jokes to say so he can come across well and doesn’t feel like his true self when he’s talking to his friends.</a:t>
              </a:r>
            </a:p>
          </p:txBody>
        </p:sp>
      </p:grpSp>
      <p:grpSp>
        <p:nvGrpSpPr>
          <p:cNvPr id="8" name="Group 8"/>
          <p:cNvGrpSpPr/>
          <p:nvPr/>
        </p:nvGrpSpPr>
        <p:grpSpPr>
          <a:xfrm>
            <a:off x="245953" y="2732792"/>
            <a:ext cx="3451708" cy="3180436"/>
            <a:chOff x="0" y="0"/>
            <a:chExt cx="1862787" cy="1716390"/>
          </a:xfrm>
        </p:grpSpPr>
        <p:sp>
          <p:nvSpPr>
            <p:cNvPr id="9" name="Freeform 9"/>
            <p:cNvSpPr/>
            <p:nvPr/>
          </p:nvSpPr>
          <p:spPr>
            <a:xfrm>
              <a:off x="0" y="0"/>
              <a:ext cx="1862787" cy="1716390"/>
            </a:xfrm>
            <a:custGeom>
              <a:avLst/>
              <a:gdLst/>
              <a:ahLst/>
              <a:cxnLst/>
              <a:rect l="l" t="t" r="r" b="b"/>
              <a:pathLst>
                <a:path w="1862787" h="1716390">
                  <a:moveTo>
                    <a:pt x="33644" y="0"/>
                  </a:moveTo>
                  <a:lnTo>
                    <a:pt x="1829143" y="0"/>
                  </a:lnTo>
                  <a:cubicBezTo>
                    <a:pt x="1838066" y="0"/>
                    <a:pt x="1846624" y="3545"/>
                    <a:pt x="1852933" y="9854"/>
                  </a:cubicBezTo>
                  <a:cubicBezTo>
                    <a:pt x="1859243" y="16164"/>
                    <a:pt x="1862787" y="24721"/>
                    <a:pt x="1862787" y="33644"/>
                  </a:cubicBezTo>
                  <a:lnTo>
                    <a:pt x="1862787" y="1682746"/>
                  </a:lnTo>
                  <a:cubicBezTo>
                    <a:pt x="1862787" y="1691669"/>
                    <a:pt x="1859243" y="1700226"/>
                    <a:pt x="1852933" y="1706536"/>
                  </a:cubicBezTo>
                  <a:cubicBezTo>
                    <a:pt x="1846624" y="1712845"/>
                    <a:pt x="1838066" y="1716390"/>
                    <a:pt x="1829143" y="1716390"/>
                  </a:cubicBezTo>
                  <a:lnTo>
                    <a:pt x="33644" y="1716390"/>
                  </a:lnTo>
                  <a:cubicBezTo>
                    <a:pt x="24721" y="1716390"/>
                    <a:pt x="16164" y="1712845"/>
                    <a:pt x="9854" y="1706536"/>
                  </a:cubicBezTo>
                  <a:cubicBezTo>
                    <a:pt x="3545" y="1700226"/>
                    <a:pt x="0" y="1691669"/>
                    <a:pt x="0" y="1682746"/>
                  </a:cubicBezTo>
                  <a:lnTo>
                    <a:pt x="0" y="33644"/>
                  </a:lnTo>
                  <a:cubicBezTo>
                    <a:pt x="0" y="24721"/>
                    <a:pt x="3545" y="16164"/>
                    <a:pt x="9854" y="9854"/>
                  </a:cubicBezTo>
                  <a:cubicBezTo>
                    <a:pt x="16164" y="3545"/>
                    <a:pt x="24721" y="0"/>
                    <a:pt x="33644" y="0"/>
                  </a:cubicBezTo>
                  <a:close/>
                </a:path>
              </a:pathLst>
            </a:custGeom>
            <a:solidFill>
              <a:srgbClr val="32E9CD"/>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0" name="TextBox 10"/>
            <p:cNvSpPr txBox="1"/>
            <p:nvPr/>
          </p:nvSpPr>
          <p:spPr>
            <a:xfrm>
              <a:off x="0" y="-57150"/>
              <a:ext cx="1862787" cy="1773540"/>
            </a:xfrm>
            <a:prstGeom prst="rect">
              <a:avLst/>
            </a:prstGeom>
          </p:spPr>
          <p:txBody>
            <a:bodyPr lIns="127000" tIns="127000" rIns="127000" bIns="127000" rtlCol="0" anchor="ctr"/>
            <a:lstStyle/>
            <a:p>
              <a:pPr defTabSz="685800" fontAlgn="base">
                <a:lnSpc>
                  <a:spcPts val="1960"/>
                </a:lnSpc>
                <a:spcBef>
                  <a:spcPct val="0"/>
                </a:spcBef>
                <a:spcAft>
                  <a:spcPct val="0"/>
                </a:spcAft>
                <a:buClrTx/>
              </a:pPr>
              <a:r>
                <a:rPr lang="en-US" b="1" kern="1200" dirty="0">
                  <a:latin typeface="DM Sans Bold"/>
                  <a:ea typeface="DM Sans Bold"/>
                  <a:cs typeface="DM Sans Bold"/>
                  <a:sym typeface="DM Sans Bold"/>
                </a:rPr>
                <a:t>Sara </a:t>
              </a:r>
              <a:r>
                <a:rPr lang="en-US" kern="1200" dirty="0">
                  <a:latin typeface="DM Sans"/>
                  <a:ea typeface="DM Sans"/>
                  <a:cs typeface="DM Sans"/>
                  <a:sym typeface="DM Sans"/>
                </a:rPr>
                <a:t>doesn’t like going to school because she feels like everyone is looking at her when she’s in the classroom. She worries that if she contributes in class she’ll sound stupid so she holds back and tends to keep</a:t>
              </a:r>
            </a:p>
            <a:p>
              <a:pPr defTabSz="685800" fontAlgn="base">
                <a:lnSpc>
                  <a:spcPts val="1960"/>
                </a:lnSpc>
                <a:spcBef>
                  <a:spcPct val="0"/>
                </a:spcBef>
                <a:spcAft>
                  <a:spcPct val="0"/>
                </a:spcAft>
                <a:buClrTx/>
              </a:pPr>
              <a:r>
                <a:rPr lang="en-US" kern="1200" dirty="0">
                  <a:latin typeface="DM Sans"/>
                  <a:ea typeface="DM Sans"/>
                  <a:cs typeface="DM Sans"/>
                  <a:sym typeface="DM Sans"/>
                </a:rPr>
                <a:t>to herself. She avoids big groups and tries not to talk too much when she’s with her friend. She often misses</a:t>
              </a:r>
            </a:p>
            <a:p>
              <a:pPr defTabSz="685800" fontAlgn="base">
                <a:lnSpc>
                  <a:spcPts val="1960"/>
                </a:lnSpc>
                <a:spcBef>
                  <a:spcPct val="0"/>
                </a:spcBef>
                <a:spcAft>
                  <a:spcPct val="0"/>
                </a:spcAft>
                <a:buClrTx/>
              </a:pPr>
              <a:r>
                <a:rPr lang="en-US" kern="1200" dirty="0">
                  <a:latin typeface="DM Sans"/>
                  <a:ea typeface="DM Sans"/>
                  <a:cs typeface="DM Sans"/>
                  <a:sym typeface="DM Sans"/>
                </a:rPr>
                <a:t>days of school because she feels</a:t>
              </a:r>
            </a:p>
            <a:p>
              <a:pPr defTabSz="685800" fontAlgn="base">
                <a:lnSpc>
                  <a:spcPts val="1960"/>
                </a:lnSpc>
                <a:spcBef>
                  <a:spcPct val="0"/>
                </a:spcBef>
                <a:spcAft>
                  <a:spcPct val="0"/>
                </a:spcAft>
                <a:buClrTx/>
              </a:pPr>
              <a:r>
                <a:rPr lang="en-US" kern="1200" dirty="0">
                  <a:latin typeface="DM Sans"/>
                  <a:ea typeface="DM Sans"/>
                  <a:cs typeface="DM Sans"/>
                  <a:sym typeface="DM Sans"/>
                </a:rPr>
                <a:t>too anxious to go in and be around</a:t>
              </a:r>
            </a:p>
            <a:p>
              <a:pPr defTabSz="685800" fontAlgn="base">
                <a:lnSpc>
                  <a:spcPts val="1960"/>
                </a:lnSpc>
                <a:spcBef>
                  <a:spcPct val="0"/>
                </a:spcBef>
                <a:spcAft>
                  <a:spcPct val="0"/>
                </a:spcAft>
                <a:buClrTx/>
              </a:pPr>
              <a:r>
                <a:rPr lang="en-US" kern="1200" dirty="0">
                  <a:latin typeface="DM Sans"/>
                  <a:ea typeface="DM Sans"/>
                  <a:cs typeface="DM Sans"/>
                  <a:sym typeface="DM Sans"/>
                </a:rPr>
                <a:t>other pupils.</a:t>
              </a:r>
            </a:p>
          </p:txBody>
        </p:sp>
      </p:grpSp>
      <p:sp>
        <p:nvSpPr>
          <p:cNvPr id="19" name="TextBox 19"/>
          <p:cNvSpPr txBox="1"/>
          <p:nvPr/>
        </p:nvSpPr>
        <p:spPr>
          <a:xfrm>
            <a:off x="325419" y="1392154"/>
            <a:ext cx="8400745" cy="545790"/>
          </a:xfrm>
          <a:prstGeom prst="rect">
            <a:avLst/>
          </a:prstGeom>
        </p:spPr>
        <p:txBody>
          <a:bodyPr lIns="0" tIns="0" rIns="0" bIns="0" rtlCol="0" anchor="t">
            <a:spAutoFit/>
          </a:bodyPr>
          <a:lstStyle/>
          <a:p>
            <a:pPr defTabSz="685800" fontAlgn="base">
              <a:lnSpc>
                <a:spcPts val="4002"/>
              </a:lnSpc>
              <a:spcBef>
                <a:spcPct val="0"/>
              </a:spcBef>
              <a:spcAft>
                <a:spcPct val="0"/>
              </a:spcAft>
              <a:buClrTx/>
            </a:pPr>
            <a:r>
              <a:rPr lang="en-US" sz="4397" kern="1200" spc="-163">
                <a:solidFill>
                  <a:srgbClr val="E9FFFD"/>
                </a:solidFill>
                <a:latin typeface="DM Sans"/>
                <a:ea typeface="DM Sans"/>
                <a:cs typeface="DM Sans"/>
                <a:sym typeface="DM Sans"/>
              </a:rPr>
              <a:t>What does Social Anxiety look like?</a:t>
            </a:r>
          </a:p>
        </p:txBody>
      </p:sp>
      <p:pic>
        <p:nvPicPr>
          <p:cNvPr id="21" name="Picture 20" descr="A cartoon of a person wearing a skirt and a tie&#10;&#10;AI-generated content may be incorrect.">
            <a:extLst>
              <a:ext uri="{FF2B5EF4-FFF2-40B4-BE49-F238E27FC236}">
                <a16:creationId xmlns:a16="http://schemas.microsoft.com/office/drawing/2014/main" id="{EBB27474-8A7F-65F8-8B0A-3289F5AD5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763" y="3591018"/>
            <a:ext cx="989225" cy="2959360"/>
          </a:xfrm>
          <a:prstGeom prst="rect">
            <a:avLst/>
          </a:prstGeom>
        </p:spPr>
      </p:pic>
      <p:pic>
        <p:nvPicPr>
          <p:cNvPr id="23" name="Picture 22" descr="A cartoon of a person wearing a school uniform&#10;&#10;AI-generated content may be incorrect.">
            <a:extLst>
              <a:ext uri="{FF2B5EF4-FFF2-40B4-BE49-F238E27FC236}">
                <a16:creationId xmlns:a16="http://schemas.microsoft.com/office/drawing/2014/main" id="{D55A9B7D-F185-B8E5-5601-273F9BE2A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988" y="3320988"/>
            <a:ext cx="1359144" cy="3722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ctrTitle" idx="4294967295"/>
          </p:nvPr>
        </p:nvSpPr>
        <p:spPr>
          <a:xfrm>
            <a:off x="342900" y="2960687"/>
            <a:ext cx="8458200" cy="1470025"/>
          </a:xfrm>
          <a:prstGeom prst="rect">
            <a:avLst/>
          </a:prstGeom>
          <a:noFill/>
          <a:ln>
            <a:noFill/>
          </a:ln>
        </p:spPr>
        <p:txBody>
          <a:bodyPr spcFirstLastPara="1" wrap="square" lIns="91425" tIns="45700" rIns="91425" bIns="45700" anchor="ctr" anchorCtr="0">
            <a:noAutofit/>
          </a:bodyPr>
          <a:lstStyle/>
          <a:p>
            <a:pPr>
              <a:buClr>
                <a:schemeClr val="lt1"/>
              </a:buClr>
              <a:buSzPts val="4400"/>
            </a:pPr>
            <a:br>
              <a:rPr lang="en-US" sz="4400" i="0" u="none" strike="noStrike" cap="none" dirty="0">
                <a:solidFill>
                  <a:schemeClr val="bg1"/>
                </a:solidFill>
                <a:latin typeface="Calibri"/>
                <a:ea typeface="Calibri"/>
                <a:cs typeface="Calibri"/>
                <a:sym typeface="Calibri"/>
              </a:rPr>
            </a:br>
            <a:br>
              <a:rPr lang="en-US" sz="4400" i="0" u="none" strike="noStrike" cap="none" dirty="0">
                <a:solidFill>
                  <a:schemeClr val="bg1"/>
                </a:solidFill>
                <a:latin typeface="Calibri"/>
                <a:ea typeface="Calibri"/>
                <a:cs typeface="Calibri"/>
                <a:sym typeface="Calibri"/>
              </a:rPr>
            </a:br>
            <a:r>
              <a:rPr lang="en-GB" i="0" u="none" strike="noStrike" cap="none" dirty="0">
                <a:solidFill>
                  <a:schemeClr val="bg1"/>
                </a:solidFill>
                <a:latin typeface="Calibri" panose="020F0502020204030204" pitchFamily="34" charset="0"/>
                <a:ea typeface="Calibri"/>
                <a:cs typeface="Calibri" panose="020F0502020204030204" pitchFamily="34" charset="0"/>
                <a:sym typeface="Calibri"/>
              </a:rPr>
              <a:t> </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cs typeface="Calibri" panose="020F0502020204030204" pitchFamily="34" charset="0"/>
              </a:rPr>
              <a:t>Attendance</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Updates </a:t>
            </a: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4400" i="0" u="none" strike="noStrike" cap="none" dirty="0">
                <a:solidFill>
                  <a:schemeClr val="bg1"/>
                </a:solidFill>
                <a:latin typeface="Calibri"/>
                <a:ea typeface="Calibri"/>
                <a:cs typeface="Calibri"/>
                <a:sym typeface="Calibri"/>
              </a:rPr>
            </a:br>
            <a:r>
              <a:rPr lang="en-US" sz="4400" i="1" u="none" strike="noStrike" cap="none" dirty="0">
                <a:solidFill>
                  <a:schemeClr val="bg1"/>
                </a:solidFill>
                <a:latin typeface="Calibri"/>
                <a:ea typeface="Calibri"/>
                <a:cs typeface="Calibri"/>
                <a:sym typeface="Calibri"/>
              </a:rPr>
              <a:t> </a:t>
            </a:r>
            <a:br>
              <a:rPr lang="en-US" sz="4400" i="1" u="none" strike="noStrike" cap="none" dirty="0">
                <a:solidFill>
                  <a:schemeClr val="bg1"/>
                </a:solidFill>
                <a:latin typeface="Calibri"/>
                <a:ea typeface="Calibri"/>
                <a:cs typeface="Calibri"/>
                <a:sym typeface="Calibri"/>
              </a:rPr>
            </a:br>
            <a:r>
              <a:rPr lang="en-US" sz="4400" i="0" u="none" strike="noStrike" cap="none" dirty="0">
                <a:solidFill>
                  <a:schemeClr val="bg1"/>
                </a:solidFill>
                <a:latin typeface="Calibri"/>
                <a:ea typeface="Calibri"/>
                <a:cs typeface="Calibri"/>
                <a:sym typeface="Calibri"/>
              </a:rPr>
              <a:t> </a:t>
            </a:r>
            <a:endParaRPr dirty="0">
              <a:solidFill>
                <a:schemeClr val="bg1"/>
              </a:solidFill>
            </a:endParaRPr>
          </a:p>
        </p:txBody>
      </p:sp>
    </p:spTree>
    <p:extLst>
      <p:ext uri="{BB962C8B-B14F-4D97-AF65-F5344CB8AC3E}">
        <p14:creationId xmlns:p14="http://schemas.microsoft.com/office/powerpoint/2010/main" val="1631548274"/>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57250"/>
            <a:ext cx="4071826" cy="5143500"/>
            <a:chOff x="0" y="0"/>
            <a:chExt cx="2144830" cy="2709333"/>
          </a:xfrm>
        </p:grpSpPr>
        <p:sp>
          <p:nvSpPr>
            <p:cNvPr id="3" name="Freeform 3"/>
            <p:cNvSpPr/>
            <p:nvPr/>
          </p:nvSpPr>
          <p:spPr>
            <a:xfrm>
              <a:off x="0" y="0"/>
              <a:ext cx="2144830" cy="2709333"/>
            </a:xfrm>
            <a:custGeom>
              <a:avLst/>
              <a:gdLst/>
              <a:ahLst/>
              <a:cxnLst/>
              <a:rect l="l" t="t" r="r" b="b"/>
              <a:pathLst>
                <a:path w="2144830" h="2709333">
                  <a:moveTo>
                    <a:pt x="0" y="0"/>
                  </a:moveTo>
                  <a:lnTo>
                    <a:pt x="2144830" y="0"/>
                  </a:lnTo>
                  <a:lnTo>
                    <a:pt x="2144830" y="2709333"/>
                  </a:lnTo>
                  <a:lnTo>
                    <a:pt x="0" y="2709333"/>
                  </a:lnTo>
                  <a:close/>
                </a:path>
              </a:pathLst>
            </a:custGeom>
            <a:solidFill>
              <a:srgbClr val="003C64"/>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4" name="TextBox 4"/>
            <p:cNvSpPr txBox="1"/>
            <p:nvPr/>
          </p:nvSpPr>
          <p:spPr>
            <a:xfrm>
              <a:off x="0" y="-47625"/>
              <a:ext cx="2144830" cy="2756958"/>
            </a:xfrm>
            <a:prstGeom prst="rect">
              <a:avLst/>
            </a:prstGeom>
          </p:spPr>
          <p:txBody>
            <a:bodyPr lIns="25400" tIns="25400" rIns="25400" bIns="25400" rtlCol="0" anchor="ctr"/>
            <a:lstStyle/>
            <a:p>
              <a:pPr algn="ctr" defTabSz="685800" fontAlgn="base">
                <a:lnSpc>
                  <a:spcPts val="1750"/>
                </a:lnSpc>
                <a:spcBef>
                  <a:spcPct val="0"/>
                </a:spcBef>
                <a:spcAft>
                  <a:spcPct val="0"/>
                </a:spcAft>
                <a:buClrTx/>
              </a:pPr>
              <a:endParaRPr sz="1000" kern="1200">
                <a:latin typeface="Effra"/>
                <a:ea typeface="+mn-ea"/>
                <a:cs typeface="+mn-cs"/>
              </a:endParaRPr>
            </a:p>
          </p:txBody>
        </p:sp>
      </p:grpSp>
      <p:sp>
        <p:nvSpPr>
          <p:cNvPr id="5" name="TextBox 5"/>
          <p:cNvSpPr txBox="1"/>
          <p:nvPr/>
        </p:nvSpPr>
        <p:spPr>
          <a:xfrm>
            <a:off x="4190700" y="1537336"/>
            <a:ext cx="4684576" cy="3799117"/>
          </a:xfrm>
          <a:prstGeom prst="rect">
            <a:avLst/>
          </a:prstGeom>
        </p:spPr>
        <p:txBody>
          <a:bodyPr lIns="0" tIns="0" rIns="0" bIns="0" rtlCol="0" anchor="t">
            <a:spAutoFit/>
          </a:bodyPr>
          <a:lstStyle/>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The peak period of onset is adolescence</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It is common among young people</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It rarely gets better without treatment</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It is impairing </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It is also linked to peer problems and lower academic attainment at every stage of education</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The current treatment offered to young people was not developed specifically for social anxiety disorder.</a:t>
            </a:r>
          </a:p>
        </p:txBody>
      </p:sp>
      <p:sp>
        <p:nvSpPr>
          <p:cNvPr id="6" name="TextBox 6"/>
          <p:cNvSpPr txBox="1"/>
          <p:nvPr/>
        </p:nvSpPr>
        <p:spPr>
          <a:xfrm>
            <a:off x="338493" y="1283889"/>
            <a:ext cx="3363767" cy="4389087"/>
          </a:xfrm>
          <a:prstGeom prst="rect">
            <a:avLst/>
          </a:prstGeom>
        </p:spPr>
        <p:txBody>
          <a:bodyPr lIns="0" tIns="0" rIns="0" bIns="0" rtlCol="0" anchor="t">
            <a:spAutoFit/>
          </a:bodyPr>
          <a:lstStyle/>
          <a:p>
            <a:pPr defTabSz="685800" fontAlgn="base">
              <a:lnSpc>
                <a:spcPts val="5688"/>
              </a:lnSpc>
              <a:spcBef>
                <a:spcPct val="0"/>
              </a:spcBef>
              <a:spcAft>
                <a:spcPct val="0"/>
              </a:spcAft>
              <a:buClrTx/>
            </a:pPr>
            <a:r>
              <a:rPr lang="en-US" sz="5078" kern="1200" spc="-188">
                <a:solidFill>
                  <a:srgbClr val="E9FFFD"/>
                </a:solidFill>
                <a:latin typeface="DM Sans"/>
                <a:ea typeface="DM Sans"/>
                <a:cs typeface="DM Sans"/>
                <a:sym typeface="DM Sans"/>
              </a:rPr>
              <a:t>Why Social Anxiety Disorder is a Problem in Young People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51980"/>
            <a:ext cx="9144000" cy="1916606"/>
            <a:chOff x="0" y="0"/>
            <a:chExt cx="4816593" cy="1009570"/>
          </a:xfrm>
        </p:grpSpPr>
        <p:sp>
          <p:nvSpPr>
            <p:cNvPr id="3" name="Freeform 3"/>
            <p:cNvSpPr/>
            <p:nvPr/>
          </p:nvSpPr>
          <p:spPr>
            <a:xfrm>
              <a:off x="0" y="0"/>
              <a:ext cx="4816592" cy="1009570"/>
            </a:xfrm>
            <a:custGeom>
              <a:avLst/>
              <a:gdLst/>
              <a:ahLst/>
              <a:cxnLst/>
              <a:rect l="l" t="t" r="r" b="b"/>
              <a:pathLst>
                <a:path w="4816592" h="1009570">
                  <a:moveTo>
                    <a:pt x="0" y="0"/>
                  </a:moveTo>
                  <a:lnTo>
                    <a:pt x="4816592" y="0"/>
                  </a:lnTo>
                  <a:lnTo>
                    <a:pt x="4816592" y="1009570"/>
                  </a:lnTo>
                  <a:lnTo>
                    <a:pt x="0" y="1009570"/>
                  </a:lnTo>
                  <a:close/>
                </a:path>
              </a:pathLst>
            </a:custGeom>
            <a:solidFill>
              <a:srgbClr val="003C64"/>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4" name="TextBox 4"/>
            <p:cNvSpPr txBox="1"/>
            <p:nvPr/>
          </p:nvSpPr>
          <p:spPr>
            <a:xfrm>
              <a:off x="0" y="-38100"/>
              <a:ext cx="4816593" cy="1047670"/>
            </a:xfrm>
            <a:prstGeom prst="rect">
              <a:avLst/>
            </a:prstGeom>
          </p:spPr>
          <p:txBody>
            <a:bodyPr lIns="25400" tIns="25400" rIns="25400" bIns="25400" rtlCol="0" anchor="ctr"/>
            <a:lstStyle/>
            <a:p>
              <a:pPr algn="ctr" defTabSz="685800" fontAlgn="base">
                <a:lnSpc>
                  <a:spcPts val="1050"/>
                </a:lnSpc>
                <a:spcBef>
                  <a:spcPct val="0"/>
                </a:spcBef>
                <a:spcAft>
                  <a:spcPct val="0"/>
                </a:spcAft>
                <a:buClrTx/>
              </a:pPr>
              <a:endParaRPr sz="1000" kern="1200">
                <a:latin typeface="Effra"/>
                <a:ea typeface="+mn-ea"/>
                <a:cs typeface="+mn-cs"/>
              </a:endParaRPr>
            </a:p>
          </p:txBody>
        </p:sp>
      </p:grpSp>
      <p:grpSp>
        <p:nvGrpSpPr>
          <p:cNvPr id="5" name="Group 5"/>
          <p:cNvGrpSpPr>
            <a:grpSpLocks noChangeAspect="1"/>
          </p:cNvGrpSpPr>
          <p:nvPr/>
        </p:nvGrpSpPr>
        <p:grpSpPr>
          <a:xfrm>
            <a:off x="4886830" y="3429000"/>
            <a:ext cx="3156000" cy="2533925"/>
            <a:chOff x="0" y="0"/>
            <a:chExt cx="7467600" cy="5995670"/>
          </a:xfrm>
        </p:grpSpPr>
        <p:sp>
          <p:nvSpPr>
            <p:cNvPr id="6" name="Freeform 6"/>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7" name="Freeform 7"/>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8" name="Freeform 8"/>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9" name="Freeform 9"/>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2"/>
              <a:stretch>
                <a:fillRect l="-5010" r="-5010"/>
              </a:stretch>
            </a:blipFill>
          </p:spPr>
          <p:txBody>
            <a:bodyPr/>
            <a:lstStyle/>
            <a:p>
              <a:pPr defTabSz="685800" fontAlgn="base">
                <a:spcBef>
                  <a:spcPct val="0"/>
                </a:spcBef>
                <a:spcAft>
                  <a:spcPct val="0"/>
                </a:spcAft>
                <a:buClrTx/>
              </a:pPr>
              <a:endParaRPr lang="en-US" sz="1000" kern="1200">
                <a:latin typeface="Effra"/>
                <a:ea typeface="+mn-ea"/>
                <a:cs typeface="+mn-cs"/>
              </a:endParaRPr>
            </a:p>
          </p:txBody>
        </p:sp>
      </p:grpSp>
      <p:grpSp>
        <p:nvGrpSpPr>
          <p:cNvPr id="10" name="Group 10"/>
          <p:cNvGrpSpPr>
            <a:grpSpLocks noChangeAspect="1"/>
          </p:cNvGrpSpPr>
          <p:nvPr/>
        </p:nvGrpSpPr>
        <p:grpSpPr>
          <a:xfrm>
            <a:off x="7639686" y="3896633"/>
            <a:ext cx="989965" cy="1958816"/>
            <a:chOff x="0" y="0"/>
            <a:chExt cx="2620010" cy="5184140"/>
          </a:xfrm>
        </p:grpSpPr>
        <p:sp>
          <p:nvSpPr>
            <p:cNvPr id="11" name="Freeform 11"/>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2" name="Freeform 12"/>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64" r="-64"/>
              </a:stretch>
            </a:blip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3" name="Freeform 13"/>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4" name="Freeform 14"/>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5" name="Freeform 15"/>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6" name="Freeform 16"/>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7" name="Freeform 17"/>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8" name="Freeform 18"/>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9" name="Freeform 19"/>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pPr defTabSz="685800" fontAlgn="base">
                <a:spcBef>
                  <a:spcPct val="0"/>
                </a:spcBef>
                <a:spcAft>
                  <a:spcPct val="0"/>
                </a:spcAft>
                <a:buClrTx/>
              </a:pPr>
              <a:endParaRPr lang="en-US" sz="1000" kern="1200">
                <a:latin typeface="Effra"/>
                <a:ea typeface="+mn-ea"/>
                <a:cs typeface="+mn-cs"/>
              </a:endParaRPr>
            </a:p>
          </p:txBody>
        </p:sp>
      </p:grpSp>
      <p:sp>
        <p:nvSpPr>
          <p:cNvPr id="20" name="TextBox 20"/>
          <p:cNvSpPr txBox="1"/>
          <p:nvPr/>
        </p:nvSpPr>
        <p:spPr>
          <a:xfrm>
            <a:off x="2026783" y="1287277"/>
            <a:ext cx="4743767" cy="506742"/>
          </a:xfrm>
          <a:prstGeom prst="rect">
            <a:avLst/>
          </a:prstGeom>
        </p:spPr>
        <p:txBody>
          <a:bodyPr lIns="0" tIns="0" rIns="0" bIns="0" rtlCol="0" anchor="t">
            <a:spAutoFit/>
          </a:bodyPr>
          <a:lstStyle/>
          <a:p>
            <a:pPr defTabSz="685800" fontAlgn="base">
              <a:lnSpc>
                <a:spcPts val="3746"/>
              </a:lnSpc>
              <a:spcBef>
                <a:spcPct val="0"/>
              </a:spcBef>
              <a:spcAft>
                <a:spcPct val="0"/>
              </a:spcAft>
              <a:buClrTx/>
            </a:pPr>
            <a:r>
              <a:rPr lang="en-US" sz="4117" kern="1200" spc="-152">
                <a:solidFill>
                  <a:srgbClr val="003C64"/>
                </a:solidFill>
                <a:latin typeface="DM Sans"/>
                <a:ea typeface="DM Sans"/>
                <a:cs typeface="DM Sans"/>
                <a:sym typeface="DM Sans"/>
              </a:rPr>
              <a:t>OSCA</a:t>
            </a:r>
          </a:p>
        </p:txBody>
      </p:sp>
      <p:sp>
        <p:nvSpPr>
          <p:cNvPr id="21" name="TextBox 21"/>
          <p:cNvSpPr txBox="1"/>
          <p:nvPr/>
        </p:nvSpPr>
        <p:spPr>
          <a:xfrm>
            <a:off x="243384" y="2222455"/>
            <a:ext cx="8537525" cy="2066015"/>
          </a:xfrm>
          <a:prstGeom prst="rect">
            <a:avLst/>
          </a:prstGeom>
        </p:spPr>
        <p:txBody>
          <a:bodyPr lIns="0" tIns="0" rIns="0" bIns="0" rtlCol="0" anchor="t">
            <a:spAutoFit/>
          </a:bodyPr>
          <a:lstStyle/>
          <a:p>
            <a:pPr marL="442618" lvl="1" indent="-221309" defTabSz="685800" fontAlgn="base">
              <a:lnSpc>
                <a:spcPts val="2666"/>
              </a:lnSpc>
              <a:spcBef>
                <a:spcPct val="0"/>
              </a:spcBef>
              <a:spcAft>
                <a:spcPct val="0"/>
              </a:spcAft>
              <a:buClrTx/>
              <a:buFont typeface="Arial"/>
              <a:buChar char="•"/>
            </a:pPr>
            <a:r>
              <a:rPr lang="en-US" sz="2050" kern="1200" spc="-107" dirty="0">
                <a:solidFill>
                  <a:srgbClr val="003C64"/>
                </a:solidFill>
                <a:latin typeface="DM Sans"/>
                <a:ea typeface="DM Sans"/>
                <a:cs typeface="DM Sans"/>
                <a:sym typeface="DM Sans"/>
              </a:rPr>
              <a:t>Based on adult Cognitive Therapy</a:t>
            </a:r>
          </a:p>
          <a:p>
            <a:pPr marL="442618" lvl="1" indent="-221309" defTabSz="685800" fontAlgn="base">
              <a:lnSpc>
                <a:spcPts val="2666"/>
              </a:lnSpc>
              <a:spcBef>
                <a:spcPct val="0"/>
              </a:spcBef>
              <a:spcAft>
                <a:spcPct val="0"/>
              </a:spcAft>
              <a:buClrTx/>
              <a:buFont typeface="Arial"/>
              <a:buChar char="•"/>
            </a:pPr>
            <a:r>
              <a:rPr lang="en-US" sz="2050" kern="1200" spc="-107" dirty="0">
                <a:solidFill>
                  <a:srgbClr val="003C64"/>
                </a:solidFill>
                <a:latin typeface="DM Sans"/>
                <a:ea typeface="DM Sans"/>
                <a:cs typeface="DM Sans"/>
                <a:sym typeface="DM Sans"/>
              </a:rPr>
              <a:t>Young people are guided through modules covering key aspects of social anxiety. Additional modules are released tailored to the young person’s specific worries.</a:t>
            </a:r>
          </a:p>
          <a:p>
            <a:pPr marL="442618" lvl="1" indent="-221309" defTabSz="685800" fontAlgn="base">
              <a:lnSpc>
                <a:spcPts val="2666"/>
              </a:lnSpc>
              <a:spcBef>
                <a:spcPct val="0"/>
              </a:spcBef>
              <a:spcAft>
                <a:spcPct val="0"/>
              </a:spcAft>
              <a:buClrTx/>
              <a:buFont typeface="Arial"/>
              <a:buChar char="•"/>
            </a:pPr>
            <a:r>
              <a:rPr lang="en-US" sz="2050" kern="1200" spc="-107" dirty="0">
                <a:solidFill>
                  <a:srgbClr val="003C64"/>
                </a:solidFill>
                <a:latin typeface="DM Sans"/>
                <a:ea typeface="DM Sans"/>
                <a:cs typeface="DM Sans"/>
                <a:sym typeface="DM Sans"/>
              </a:rPr>
              <a:t>Weekly therapist calls and</a:t>
            </a:r>
          </a:p>
          <a:p>
            <a:pPr defTabSz="685800" fontAlgn="base">
              <a:lnSpc>
                <a:spcPts val="2666"/>
              </a:lnSpc>
              <a:spcBef>
                <a:spcPct val="0"/>
              </a:spcBef>
              <a:spcAft>
                <a:spcPct val="0"/>
              </a:spcAft>
              <a:buClrTx/>
            </a:pPr>
            <a:r>
              <a:rPr lang="en-US" sz="2050" kern="1200" spc="-107" dirty="0">
                <a:solidFill>
                  <a:srgbClr val="003C64"/>
                </a:solidFill>
                <a:latin typeface="DM Sans"/>
                <a:ea typeface="DM Sans"/>
                <a:cs typeface="DM Sans"/>
                <a:sym typeface="DM Sans"/>
              </a:rPr>
              <a:t>        between-call messaging</a:t>
            </a:r>
          </a:p>
        </p:txBody>
      </p:sp>
      <p:sp>
        <p:nvSpPr>
          <p:cNvPr id="22" name="TextBox 22"/>
          <p:cNvSpPr txBox="1"/>
          <p:nvPr/>
        </p:nvSpPr>
        <p:spPr>
          <a:xfrm>
            <a:off x="243384" y="4230008"/>
            <a:ext cx="4328617" cy="681020"/>
          </a:xfrm>
          <a:prstGeom prst="rect">
            <a:avLst/>
          </a:prstGeom>
        </p:spPr>
        <p:txBody>
          <a:bodyPr wrap="square" lIns="0" tIns="0" rIns="0" bIns="0" rtlCol="0" anchor="t">
            <a:spAutoFit/>
          </a:bodyPr>
          <a:lstStyle/>
          <a:p>
            <a:pPr marL="442618" lvl="1" indent="-221309" defTabSz="685800" fontAlgn="base">
              <a:lnSpc>
                <a:spcPts val="2666"/>
              </a:lnSpc>
              <a:spcBef>
                <a:spcPct val="0"/>
              </a:spcBef>
              <a:spcAft>
                <a:spcPct val="0"/>
              </a:spcAft>
              <a:buClrTx/>
              <a:buFont typeface="Arial"/>
              <a:buChar char="•"/>
            </a:pPr>
            <a:r>
              <a:rPr lang="en-US" sz="2050" kern="1200" spc="-107" dirty="0">
                <a:solidFill>
                  <a:srgbClr val="003C64"/>
                </a:solidFill>
                <a:latin typeface="DM Sans"/>
                <a:ea typeface="DM Sans"/>
                <a:cs typeface="DM Sans"/>
                <a:sym typeface="DM Sans"/>
              </a:rPr>
              <a:t>Online site is accompanied by young person &amp; parent apps.</a:t>
            </a:r>
          </a:p>
        </p:txBody>
      </p:sp>
      <p:sp>
        <p:nvSpPr>
          <p:cNvPr id="23" name="TextBox 23"/>
          <p:cNvSpPr txBox="1"/>
          <p:nvPr/>
        </p:nvSpPr>
        <p:spPr>
          <a:xfrm>
            <a:off x="2017258" y="1772274"/>
            <a:ext cx="6436313" cy="334772"/>
          </a:xfrm>
          <a:prstGeom prst="rect">
            <a:avLst/>
          </a:prstGeom>
        </p:spPr>
        <p:txBody>
          <a:bodyPr lIns="0" tIns="0" rIns="0" bIns="0" rtlCol="0" anchor="t">
            <a:spAutoFit/>
          </a:bodyPr>
          <a:lstStyle/>
          <a:p>
            <a:pPr defTabSz="685800" fontAlgn="base">
              <a:lnSpc>
                <a:spcPts val="2666"/>
              </a:lnSpc>
              <a:spcBef>
                <a:spcPct val="0"/>
              </a:spcBef>
              <a:spcAft>
                <a:spcPct val="0"/>
              </a:spcAft>
              <a:buClrTx/>
            </a:pPr>
            <a:r>
              <a:rPr lang="en-US" sz="2050" kern="1200" spc="-107">
                <a:solidFill>
                  <a:srgbClr val="003C64"/>
                </a:solidFill>
                <a:latin typeface="DM Sans"/>
                <a:ea typeface="DM Sans"/>
                <a:cs typeface="DM Sans"/>
                <a:sym typeface="DM Sans"/>
              </a:rPr>
              <a:t>(Online Social Anxiety Cognitive Therapy for Adolescents)</a:t>
            </a:r>
          </a:p>
        </p:txBody>
      </p:sp>
      <p:grpSp>
        <p:nvGrpSpPr>
          <p:cNvPr id="24" name="Group 24"/>
          <p:cNvGrpSpPr/>
          <p:nvPr/>
        </p:nvGrpSpPr>
        <p:grpSpPr>
          <a:xfrm>
            <a:off x="563553" y="1028700"/>
            <a:ext cx="1216800" cy="1136437"/>
            <a:chOff x="0" y="0"/>
            <a:chExt cx="640948" cy="598617"/>
          </a:xfrm>
        </p:grpSpPr>
        <p:sp>
          <p:nvSpPr>
            <p:cNvPr id="25" name="Freeform 25"/>
            <p:cNvSpPr/>
            <p:nvPr/>
          </p:nvSpPr>
          <p:spPr>
            <a:xfrm>
              <a:off x="0" y="0"/>
              <a:ext cx="640948" cy="598617"/>
            </a:xfrm>
            <a:custGeom>
              <a:avLst/>
              <a:gdLst/>
              <a:ahLst/>
              <a:cxnLst/>
              <a:rect l="l" t="t" r="r" b="b"/>
              <a:pathLst>
                <a:path w="640948" h="598617">
                  <a:moveTo>
                    <a:pt x="165426" y="0"/>
                  </a:moveTo>
                  <a:lnTo>
                    <a:pt x="475522" y="0"/>
                  </a:lnTo>
                  <a:cubicBezTo>
                    <a:pt x="519396" y="0"/>
                    <a:pt x="561473" y="17429"/>
                    <a:pt x="592496" y="48452"/>
                  </a:cubicBezTo>
                  <a:cubicBezTo>
                    <a:pt x="623519" y="79475"/>
                    <a:pt x="640948" y="121552"/>
                    <a:pt x="640948" y="165426"/>
                  </a:cubicBezTo>
                  <a:lnTo>
                    <a:pt x="640948" y="433191"/>
                  </a:lnTo>
                  <a:cubicBezTo>
                    <a:pt x="640948" y="524553"/>
                    <a:pt x="566885" y="598617"/>
                    <a:pt x="475522" y="598617"/>
                  </a:cubicBezTo>
                  <a:lnTo>
                    <a:pt x="165426" y="598617"/>
                  </a:lnTo>
                  <a:cubicBezTo>
                    <a:pt x="121552" y="598617"/>
                    <a:pt x="79475" y="581188"/>
                    <a:pt x="48452" y="550165"/>
                  </a:cubicBezTo>
                  <a:cubicBezTo>
                    <a:pt x="17429" y="519141"/>
                    <a:pt x="0" y="477065"/>
                    <a:pt x="0" y="433191"/>
                  </a:cubicBezTo>
                  <a:lnTo>
                    <a:pt x="0" y="165426"/>
                  </a:lnTo>
                  <a:cubicBezTo>
                    <a:pt x="0" y="74064"/>
                    <a:pt x="74064" y="0"/>
                    <a:pt x="165426" y="0"/>
                  </a:cubicBezTo>
                  <a:close/>
                </a:path>
              </a:pathLst>
            </a:custGeom>
            <a:solidFill>
              <a:srgbClr val="FFFFFF"/>
            </a:solidFill>
            <a:ln cap="rnd">
              <a:noFill/>
              <a:prstDash val="solid"/>
              <a:round/>
            </a:ln>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26" name="TextBox 26"/>
            <p:cNvSpPr txBox="1"/>
            <p:nvPr/>
          </p:nvSpPr>
          <p:spPr>
            <a:xfrm>
              <a:off x="0" y="-161925"/>
              <a:ext cx="640948" cy="760542"/>
            </a:xfrm>
            <a:prstGeom prst="rect">
              <a:avLst/>
            </a:prstGeom>
          </p:spPr>
          <p:txBody>
            <a:bodyPr lIns="88900" tIns="88900" rIns="88900" bIns="88900" rtlCol="0" anchor="ctr"/>
            <a:lstStyle/>
            <a:p>
              <a:pPr defTabSz="685800" fontAlgn="base">
                <a:lnSpc>
                  <a:spcPts val="2736"/>
                </a:lnSpc>
                <a:spcBef>
                  <a:spcPct val="0"/>
                </a:spcBef>
                <a:spcAft>
                  <a:spcPct val="0"/>
                </a:spcAft>
                <a:buClrTx/>
              </a:pPr>
              <a:endParaRPr sz="1000" kern="1200">
                <a:latin typeface="Effra"/>
                <a:ea typeface="+mn-ea"/>
                <a:cs typeface="+mn-cs"/>
              </a:endParaRPr>
            </a:p>
          </p:txBody>
        </p:sp>
      </p:grpSp>
      <p:sp>
        <p:nvSpPr>
          <p:cNvPr id="27" name="Freeform 27"/>
          <p:cNvSpPr/>
          <p:nvPr/>
        </p:nvSpPr>
        <p:spPr>
          <a:xfrm>
            <a:off x="660121" y="1072147"/>
            <a:ext cx="1023665" cy="1023665"/>
          </a:xfrm>
          <a:custGeom>
            <a:avLst/>
            <a:gdLst/>
            <a:ahLst/>
            <a:cxnLst/>
            <a:rect l="l" t="t" r="r" b="b"/>
            <a:pathLst>
              <a:path w="2047329" h="2047329">
                <a:moveTo>
                  <a:pt x="0" y="0"/>
                </a:moveTo>
                <a:lnTo>
                  <a:pt x="2047329" y="0"/>
                </a:lnTo>
                <a:lnTo>
                  <a:pt x="2047329" y="2047329"/>
                </a:lnTo>
                <a:lnTo>
                  <a:pt x="0" y="20473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85800" fontAlgn="base">
              <a:spcBef>
                <a:spcPct val="0"/>
              </a:spcBef>
              <a:spcAft>
                <a:spcPct val="0"/>
              </a:spcAft>
              <a:buClrTx/>
            </a:pPr>
            <a:endParaRPr lang="en-US" sz="1000" kern="1200">
              <a:latin typeface="Effr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3111" y="857250"/>
            <a:ext cx="3646709" cy="5143500"/>
            <a:chOff x="0" y="0"/>
            <a:chExt cx="1920900" cy="2709333"/>
          </a:xfrm>
          <a:solidFill>
            <a:srgbClr val="B9FFF8"/>
          </a:solidFill>
        </p:grpSpPr>
        <p:sp>
          <p:nvSpPr>
            <p:cNvPr id="3" name="Freeform 3"/>
            <p:cNvSpPr/>
            <p:nvPr/>
          </p:nvSpPr>
          <p:spPr>
            <a:xfrm>
              <a:off x="0" y="0"/>
              <a:ext cx="1920900" cy="2709333"/>
            </a:xfrm>
            <a:custGeom>
              <a:avLst/>
              <a:gdLst/>
              <a:ahLst/>
              <a:cxnLst/>
              <a:rect l="l" t="t" r="r" b="b"/>
              <a:pathLst>
                <a:path w="1920900" h="2709333">
                  <a:moveTo>
                    <a:pt x="0" y="0"/>
                  </a:moveTo>
                  <a:lnTo>
                    <a:pt x="1920900" y="0"/>
                  </a:lnTo>
                  <a:lnTo>
                    <a:pt x="1920900" y="2709333"/>
                  </a:lnTo>
                  <a:lnTo>
                    <a:pt x="0" y="2709333"/>
                  </a:lnTo>
                  <a:close/>
                </a:path>
              </a:pathLst>
            </a:custGeom>
            <a:grp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4" name="TextBox 4"/>
            <p:cNvSpPr txBox="1"/>
            <p:nvPr/>
          </p:nvSpPr>
          <p:spPr>
            <a:xfrm>
              <a:off x="0" y="-38100"/>
              <a:ext cx="1920900" cy="2747433"/>
            </a:xfrm>
            <a:prstGeom prst="rect">
              <a:avLst/>
            </a:prstGeom>
            <a:grpFill/>
          </p:spPr>
          <p:txBody>
            <a:bodyPr lIns="25400" tIns="25400" rIns="25400" bIns="25400" rtlCol="0" anchor="ctr"/>
            <a:lstStyle/>
            <a:p>
              <a:pPr algn="ctr" defTabSz="685800" fontAlgn="base">
                <a:lnSpc>
                  <a:spcPts val="1050"/>
                </a:lnSpc>
                <a:spcBef>
                  <a:spcPct val="0"/>
                </a:spcBef>
                <a:spcAft>
                  <a:spcPct val="0"/>
                </a:spcAft>
                <a:buClrTx/>
              </a:pPr>
              <a:endParaRPr sz="1000" kern="1200">
                <a:latin typeface="Effra"/>
                <a:ea typeface="+mn-ea"/>
                <a:cs typeface="+mn-cs"/>
              </a:endParaRPr>
            </a:p>
          </p:txBody>
        </p:sp>
      </p:grpSp>
      <p:sp>
        <p:nvSpPr>
          <p:cNvPr id="5" name="Freeform 5"/>
          <p:cNvSpPr/>
          <p:nvPr/>
        </p:nvSpPr>
        <p:spPr>
          <a:xfrm>
            <a:off x="409417" y="3061608"/>
            <a:ext cx="1899050" cy="2523655"/>
          </a:xfrm>
          <a:custGeom>
            <a:avLst/>
            <a:gdLst/>
            <a:ahLst/>
            <a:cxnLst/>
            <a:rect l="l" t="t" r="r" b="b"/>
            <a:pathLst>
              <a:path w="3798101" h="5047310">
                <a:moveTo>
                  <a:pt x="0" y="0"/>
                </a:moveTo>
                <a:lnTo>
                  <a:pt x="3798100" y="0"/>
                </a:lnTo>
                <a:lnTo>
                  <a:pt x="3798100" y="5047310"/>
                </a:lnTo>
                <a:lnTo>
                  <a:pt x="0" y="5047310"/>
                </a:lnTo>
                <a:lnTo>
                  <a:pt x="0" y="0"/>
                </a:lnTo>
                <a:close/>
              </a:path>
            </a:pathLst>
          </a:custGeom>
          <a:blipFill>
            <a:blip r:embed="rId2"/>
            <a:stretch>
              <a:fillRect/>
            </a:stretch>
          </a:blip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6" name="TextBox 6"/>
          <p:cNvSpPr txBox="1"/>
          <p:nvPr/>
        </p:nvSpPr>
        <p:spPr>
          <a:xfrm>
            <a:off x="409416" y="1244893"/>
            <a:ext cx="3136164" cy="1487651"/>
          </a:xfrm>
          <a:prstGeom prst="rect">
            <a:avLst/>
          </a:prstGeom>
        </p:spPr>
        <p:txBody>
          <a:bodyPr lIns="0" tIns="0" rIns="0" bIns="0" rtlCol="0" anchor="t">
            <a:spAutoFit/>
          </a:bodyPr>
          <a:lstStyle/>
          <a:p>
            <a:pPr defTabSz="685800" fontAlgn="base">
              <a:lnSpc>
                <a:spcPts val="5789"/>
              </a:lnSpc>
              <a:spcBef>
                <a:spcPct val="0"/>
              </a:spcBef>
              <a:spcAft>
                <a:spcPct val="0"/>
              </a:spcAft>
              <a:buClrTx/>
            </a:pPr>
            <a:r>
              <a:rPr lang="en-US" sz="5078" kern="1200" spc="-188" dirty="0">
                <a:solidFill>
                  <a:srgbClr val="003C64"/>
                </a:solidFill>
                <a:latin typeface="DM Sans"/>
                <a:ea typeface="DM Sans"/>
                <a:cs typeface="DM Sans"/>
                <a:sym typeface="DM Sans"/>
              </a:rPr>
              <a:t>Why OSCA?</a:t>
            </a:r>
          </a:p>
        </p:txBody>
      </p:sp>
      <p:grpSp>
        <p:nvGrpSpPr>
          <p:cNvPr id="7" name="Group 7"/>
          <p:cNvGrpSpPr/>
          <p:nvPr/>
        </p:nvGrpSpPr>
        <p:grpSpPr>
          <a:xfrm>
            <a:off x="6137040" y="4048239"/>
            <a:ext cx="2929784" cy="1777273"/>
            <a:chOff x="0" y="0"/>
            <a:chExt cx="1543261" cy="936177"/>
          </a:xfrm>
        </p:grpSpPr>
        <p:sp>
          <p:nvSpPr>
            <p:cNvPr id="8" name="Freeform 8"/>
            <p:cNvSpPr/>
            <p:nvPr/>
          </p:nvSpPr>
          <p:spPr>
            <a:xfrm>
              <a:off x="0" y="0"/>
              <a:ext cx="1543261" cy="936177"/>
            </a:xfrm>
            <a:custGeom>
              <a:avLst/>
              <a:gdLst/>
              <a:ahLst/>
              <a:cxnLst/>
              <a:rect l="l" t="t" r="r" b="b"/>
              <a:pathLst>
                <a:path w="1543261" h="936177">
                  <a:moveTo>
                    <a:pt x="68705" y="0"/>
                  </a:moveTo>
                  <a:lnTo>
                    <a:pt x="1474556" y="0"/>
                  </a:lnTo>
                  <a:cubicBezTo>
                    <a:pt x="1492778" y="0"/>
                    <a:pt x="1510253" y="7239"/>
                    <a:pt x="1523138" y="20123"/>
                  </a:cubicBezTo>
                  <a:cubicBezTo>
                    <a:pt x="1536022" y="33008"/>
                    <a:pt x="1543261" y="50483"/>
                    <a:pt x="1543261" y="68705"/>
                  </a:cubicBezTo>
                  <a:lnTo>
                    <a:pt x="1543261" y="867472"/>
                  </a:lnTo>
                  <a:cubicBezTo>
                    <a:pt x="1543261" y="885694"/>
                    <a:pt x="1536022" y="903169"/>
                    <a:pt x="1523138" y="916053"/>
                  </a:cubicBezTo>
                  <a:cubicBezTo>
                    <a:pt x="1510253" y="928938"/>
                    <a:pt x="1492778" y="936177"/>
                    <a:pt x="1474556" y="936177"/>
                  </a:cubicBezTo>
                  <a:lnTo>
                    <a:pt x="68705" y="936177"/>
                  </a:lnTo>
                  <a:cubicBezTo>
                    <a:pt x="50483" y="936177"/>
                    <a:pt x="33008" y="928938"/>
                    <a:pt x="20123" y="916053"/>
                  </a:cubicBezTo>
                  <a:cubicBezTo>
                    <a:pt x="7239" y="903169"/>
                    <a:pt x="0" y="885694"/>
                    <a:pt x="0" y="867472"/>
                  </a:cubicBezTo>
                  <a:lnTo>
                    <a:pt x="0" y="68705"/>
                  </a:lnTo>
                  <a:cubicBezTo>
                    <a:pt x="0" y="50483"/>
                    <a:pt x="7239" y="33008"/>
                    <a:pt x="20123" y="20123"/>
                  </a:cubicBezTo>
                  <a:cubicBezTo>
                    <a:pt x="33008" y="7239"/>
                    <a:pt x="50483" y="0"/>
                    <a:pt x="68705" y="0"/>
                  </a:cubicBezTo>
                  <a:close/>
                </a:path>
              </a:pathLst>
            </a:custGeom>
            <a:solidFill>
              <a:srgbClr val="E9FFFD"/>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9" name="TextBox 9"/>
            <p:cNvSpPr txBox="1"/>
            <p:nvPr/>
          </p:nvSpPr>
          <p:spPr>
            <a:xfrm>
              <a:off x="0" y="-161925"/>
              <a:ext cx="1543261" cy="1098102"/>
            </a:xfrm>
            <a:prstGeom prst="rect">
              <a:avLst/>
            </a:prstGeom>
          </p:spPr>
          <p:txBody>
            <a:bodyPr lIns="88900" tIns="88900" rIns="88900" bIns="88900" rtlCol="0" anchor="ctr"/>
            <a:lstStyle/>
            <a:p>
              <a:pPr defTabSz="685800" fontAlgn="base">
                <a:lnSpc>
                  <a:spcPts val="2736"/>
                </a:lnSpc>
                <a:spcBef>
                  <a:spcPct val="0"/>
                </a:spcBef>
                <a:spcAft>
                  <a:spcPct val="0"/>
                </a:spcAft>
                <a:buClrTx/>
              </a:pPr>
              <a:endParaRPr sz="1000" kern="1200">
                <a:latin typeface="Effra"/>
                <a:ea typeface="+mn-ea"/>
                <a:cs typeface="+mn-cs"/>
              </a:endParaRPr>
            </a:p>
          </p:txBody>
        </p:sp>
      </p:grpSp>
      <p:grpSp>
        <p:nvGrpSpPr>
          <p:cNvPr id="10" name="Group 10"/>
          <p:cNvGrpSpPr/>
          <p:nvPr/>
        </p:nvGrpSpPr>
        <p:grpSpPr>
          <a:xfrm>
            <a:off x="6226068" y="5412790"/>
            <a:ext cx="1312341" cy="218239"/>
            <a:chOff x="0" y="0"/>
            <a:chExt cx="1232735" cy="205000"/>
          </a:xfrm>
        </p:grpSpPr>
        <p:sp>
          <p:nvSpPr>
            <p:cNvPr id="11" name="Freeform 11"/>
            <p:cNvSpPr/>
            <p:nvPr/>
          </p:nvSpPr>
          <p:spPr>
            <a:xfrm>
              <a:off x="0" y="0"/>
              <a:ext cx="1232735" cy="205000"/>
            </a:xfrm>
            <a:custGeom>
              <a:avLst/>
              <a:gdLst/>
              <a:ahLst/>
              <a:cxnLst/>
              <a:rect l="l" t="t" r="r" b="b"/>
              <a:pathLst>
                <a:path w="1232735" h="205000">
                  <a:moveTo>
                    <a:pt x="102500" y="0"/>
                  </a:moveTo>
                  <a:lnTo>
                    <a:pt x="1130235" y="0"/>
                  </a:lnTo>
                  <a:cubicBezTo>
                    <a:pt x="1186844" y="0"/>
                    <a:pt x="1232735" y="45891"/>
                    <a:pt x="1232735" y="102500"/>
                  </a:cubicBezTo>
                  <a:lnTo>
                    <a:pt x="1232735" y="102500"/>
                  </a:lnTo>
                  <a:cubicBezTo>
                    <a:pt x="1232735" y="159110"/>
                    <a:pt x="1186844" y="205000"/>
                    <a:pt x="1130235" y="205000"/>
                  </a:cubicBezTo>
                  <a:lnTo>
                    <a:pt x="102500" y="205000"/>
                  </a:lnTo>
                  <a:cubicBezTo>
                    <a:pt x="45891" y="205000"/>
                    <a:pt x="0" y="159110"/>
                    <a:pt x="0" y="102500"/>
                  </a:cubicBezTo>
                  <a:lnTo>
                    <a:pt x="0" y="102500"/>
                  </a:lnTo>
                  <a:cubicBezTo>
                    <a:pt x="0" y="45891"/>
                    <a:pt x="45891" y="0"/>
                    <a:pt x="102500" y="0"/>
                  </a:cubicBezTo>
                  <a:close/>
                </a:path>
              </a:pathLst>
            </a:custGeom>
            <a:solidFill>
              <a:srgbClr val="48CFAE"/>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2" name="TextBox 12"/>
            <p:cNvSpPr txBox="1"/>
            <p:nvPr/>
          </p:nvSpPr>
          <p:spPr>
            <a:xfrm>
              <a:off x="0" y="19050"/>
              <a:ext cx="1232735" cy="185950"/>
            </a:xfrm>
            <a:prstGeom prst="rect">
              <a:avLst/>
            </a:prstGeom>
          </p:spPr>
          <p:txBody>
            <a:bodyPr lIns="25400" tIns="25400" rIns="25400" bIns="25400" rtlCol="0" anchor="ctr"/>
            <a:lstStyle/>
            <a:p>
              <a:pPr algn="ctr" defTabSz="685800" fontAlgn="base">
                <a:lnSpc>
                  <a:spcPts val="1277"/>
                </a:lnSpc>
                <a:spcBef>
                  <a:spcPct val="0"/>
                </a:spcBef>
                <a:spcAft>
                  <a:spcPct val="0"/>
                </a:spcAft>
                <a:buClrTx/>
              </a:pPr>
              <a:endParaRPr sz="1000" kern="1200">
                <a:latin typeface="Effra"/>
                <a:ea typeface="+mn-ea"/>
                <a:cs typeface="+mn-cs"/>
              </a:endParaRPr>
            </a:p>
          </p:txBody>
        </p:sp>
      </p:grpSp>
      <p:grpSp>
        <p:nvGrpSpPr>
          <p:cNvPr id="13" name="Group 13"/>
          <p:cNvGrpSpPr/>
          <p:nvPr/>
        </p:nvGrpSpPr>
        <p:grpSpPr>
          <a:xfrm>
            <a:off x="7666510" y="5410448"/>
            <a:ext cx="1312341" cy="218239"/>
            <a:chOff x="0" y="0"/>
            <a:chExt cx="1232735" cy="205000"/>
          </a:xfrm>
        </p:grpSpPr>
        <p:sp>
          <p:nvSpPr>
            <p:cNvPr id="14" name="Freeform 14"/>
            <p:cNvSpPr/>
            <p:nvPr/>
          </p:nvSpPr>
          <p:spPr>
            <a:xfrm>
              <a:off x="0" y="0"/>
              <a:ext cx="1232735" cy="205000"/>
            </a:xfrm>
            <a:custGeom>
              <a:avLst/>
              <a:gdLst/>
              <a:ahLst/>
              <a:cxnLst/>
              <a:rect l="l" t="t" r="r" b="b"/>
              <a:pathLst>
                <a:path w="1232735" h="205000">
                  <a:moveTo>
                    <a:pt x="102500" y="0"/>
                  </a:moveTo>
                  <a:lnTo>
                    <a:pt x="1130235" y="0"/>
                  </a:lnTo>
                  <a:cubicBezTo>
                    <a:pt x="1186844" y="0"/>
                    <a:pt x="1232735" y="45891"/>
                    <a:pt x="1232735" y="102500"/>
                  </a:cubicBezTo>
                  <a:lnTo>
                    <a:pt x="1232735" y="102500"/>
                  </a:lnTo>
                  <a:cubicBezTo>
                    <a:pt x="1232735" y="159110"/>
                    <a:pt x="1186844" y="205000"/>
                    <a:pt x="1130235" y="205000"/>
                  </a:cubicBezTo>
                  <a:lnTo>
                    <a:pt x="102500" y="205000"/>
                  </a:lnTo>
                  <a:cubicBezTo>
                    <a:pt x="45891" y="205000"/>
                    <a:pt x="0" y="159110"/>
                    <a:pt x="0" y="102500"/>
                  </a:cubicBezTo>
                  <a:lnTo>
                    <a:pt x="0" y="102500"/>
                  </a:lnTo>
                  <a:cubicBezTo>
                    <a:pt x="0" y="45891"/>
                    <a:pt x="45891" y="0"/>
                    <a:pt x="102500" y="0"/>
                  </a:cubicBezTo>
                  <a:close/>
                </a:path>
              </a:pathLst>
            </a:custGeom>
            <a:solidFill>
              <a:srgbClr val="FFCB77"/>
            </a:solidFill>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15" name="TextBox 15"/>
            <p:cNvSpPr txBox="1"/>
            <p:nvPr/>
          </p:nvSpPr>
          <p:spPr>
            <a:xfrm>
              <a:off x="0" y="19050"/>
              <a:ext cx="1232735" cy="185950"/>
            </a:xfrm>
            <a:prstGeom prst="rect">
              <a:avLst/>
            </a:prstGeom>
          </p:spPr>
          <p:txBody>
            <a:bodyPr lIns="25400" tIns="25400" rIns="25400" bIns="25400" rtlCol="0" anchor="ctr"/>
            <a:lstStyle/>
            <a:p>
              <a:pPr algn="ctr" defTabSz="685800" fontAlgn="base">
                <a:lnSpc>
                  <a:spcPts val="1277"/>
                </a:lnSpc>
                <a:spcBef>
                  <a:spcPct val="0"/>
                </a:spcBef>
                <a:spcAft>
                  <a:spcPct val="0"/>
                </a:spcAft>
                <a:buClrTx/>
              </a:pPr>
              <a:endParaRPr sz="1000" kern="1200">
                <a:latin typeface="Effra"/>
                <a:ea typeface="+mn-ea"/>
                <a:cs typeface="+mn-cs"/>
              </a:endParaRPr>
            </a:p>
          </p:txBody>
        </p:sp>
      </p:grpSp>
      <p:pic>
        <p:nvPicPr>
          <p:cNvPr id="16" name="Picture 16"/>
          <p:cNvPicPr>
            <a:picLocks noChangeAspect="1"/>
          </p:cNvPicPr>
          <p:nvPr/>
        </p:nvPicPr>
        <p:blipFill>
          <a:blip r:embed="rId3"/>
          <a:stretch>
            <a:fillRect/>
          </a:stretch>
        </p:blipFill>
        <p:spPr>
          <a:xfrm>
            <a:off x="6176242" y="4035700"/>
            <a:ext cx="1410962" cy="1410962"/>
          </a:xfrm>
          <a:prstGeom prst="rect">
            <a:avLst/>
          </a:prstGeom>
        </p:spPr>
      </p:pic>
      <p:pic>
        <p:nvPicPr>
          <p:cNvPr id="17" name="Picture 17"/>
          <p:cNvPicPr>
            <a:picLocks noChangeAspect="1"/>
          </p:cNvPicPr>
          <p:nvPr/>
        </p:nvPicPr>
        <p:blipFill>
          <a:blip r:embed="rId4"/>
          <a:stretch>
            <a:fillRect/>
          </a:stretch>
        </p:blipFill>
        <p:spPr>
          <a:xfrm>
            <a:off x="7616661" y="4035700"/>
            <a:ext cx="1410962" cy="1410962"/>
          </a:xfrm>
          <a:prstGeom prst="rect">
            <a:avLst/>
          </a:prstGeom>
        </p:spPr>
      </p:pic>
      <p:sp>
        <p:nvSpPr>
          <p:cNvPr id="18" name="TextBox 18"/>
          <p:cNvSpPr txBox="1"/>
          <p:nvPr/>
        </p:nvSpPr>
        <p:spPr>
          <a:xfrm>
            <a:off x="6137040" y="5469759"/>
            <a:ext cx="1489366" cy="102592"/>
          </a:xfrm>
          <a:prstGeom prst="rect">
            <a:avLst/>
          </a:prstGeom>
        </p:spPr>
        <p:txBody>
          <a:bodyPr lIns="0" tIns="0" rIns="0" bIns="0" rtlCol="0" anchor="t">
            <a:spAutoFit/>
          </a:bodyPr>
          <a:lstStyle/>
          <a:p>
            <a:pPr algn="ctr" defTabSz="685800" fontAlgn="base">
              <a:lnSpc>
                <a:spcPts val="841"/>
              </a:lnSpc>
              <a:spcBef>
                <a:spcPct val="0"/>
              </a:spcBef>
              <a:spcAft>
                <a:spcPct val="0"/>
              </a:spcAft>
              <a:buClrTx/>
            </a:pPr>
            <a:r>
              <a:rPr lang="en-US" sz="841" b="1" kern="1200">
                <a:solidFill>
                  <a:srgbClr val="FFFFFF"/>
                </a:solidFill>
                <a:latin typeface="Kollektif Bold"/>
                <a:ea typeface="Kollektif Bold"/>
                <a:cs typeface="Kollektif Bold"/>
                <a:sym typeface="Kollektif Bold"/>
              </a:rPr>
              <a:t>OSCA</a:t>
            </a:r>
          </a:p>
        </p:txBody>
      </p:sp>
      <p:sp>
        <p:nvSpPr>
          <p:cNvPr id="19" name="TextBox 19"/>
          <p:cNvSpPr txBox="1"/>
          <p:nvPr/>
        </p:nvSpPr>
        <p:spPr>
          <a:xfrm>
            <a:off x="7577458" y="5467417"/>
            <a:ext cx="1489366" cy="102592"/>
          </a:xfrm>
          <a:prstGeom prst="rect">
            <a:avLst/>
          </a:prstGeom>
        </p:spPr>
        <p:txBody>
          <a:bodyPr lIns="0" tIns="0" rIns="0" bIns="0" rtlCol="0" anchor="t">
            <a:spAutoFit/>
          </a:bodyPr>
          <a:lstStyle/>
          <a:p>
            <a:pPr algn="ctr" defTabSz="685800" fontAlgn="base">
              <a:lnSpc>
                <a:spcPts val="841"/>
              </a:lnSpc>
              <a:spcBef>
                <a:spcPct val="0"/>
              </a:spcBef>
              <a:spcAft>
                <a:spcPct val="0"/>
              </a:spcAft>
              <a:buClrTx/>
            </a:pPr>
            <a:r>
              <a:rPr lang="en-US" sz="841" b="1" kern="1200">
                <a:solidFill>
                  <a:srgbClr val="FFFFFF"/>
                </a:solidFill>
                <a:latin typeface="Kollektif Bold"/>
                <a:ea typeface="Kollektif Bold"/>
                <a:cs typeface="Kollektif Bold"/>
                <a:sym typeface="Kollektif Bold"/>
              </a:rPr>
              <a:t>WLC</a:t>
            </a:r>
          </a:p>
        </p:txBody>
      </p:sp>
      <p:sp>
        <p:nvSpPr>
          <p:cNvPr id="21" name="TextBox 21"/>
          <p:cNvSpPr txBox="1"/>
          <p:nvPr/>
        </p:nvSpPr>
        <p:spPr>
          <a:xfrm>
            <a:off x="3182350" y="1458850"/>
            <a:ext cx="5203795" cy="2414122"/>
          </a:xfrm>
          <a:prstGeom prst="rect">
            <a:avLst/>
          </a:prstGeom>
        </p:spPr>
        <p:txBody>
          <a:bodyPr lIns="0" tIns="0" rIns="0" bIns="0" rtlCol="0" anchor="t">
            <a:spAutoFit/>
          </a:bodyPr>
          <a:lstStyle/>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Created specifically for social anxiety</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Content informed by young people e.g. adding modules addressing social anxiety in the classroom and peer problems</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Online delivery provides young people and families with more flexibility</a:t>
            </a:r>
          </a:p>
          <a:p>
            <a:pPr marL="453413" lvl="1" indent="-226706" defTabSz="685800" fontAlgn="base">
              <a:lnSpc>
                <a:spcPts val="2730"/>
              </a:lnSpc>
              <a:spcBef>
                <a:spcPct val="0"/>
              </a:spcBef>
              <a:spcAft>
                <a:spcPct val="0"/>
              </a:spcAft>
              <a:buClrTx/>
              <a:buFont typeface="Arial"/>
              <a:buChar char="•"/>
            </a:pPr>
            <a:r>
              <a:rPr lang="en-US" sz="2100" kern="1200" spc="-109" dirty="0" err="1">
                <a:solidFill>
                  <a:srgbClr val="003C64"/>
                </a:solidFill>
                <a:latin typeface="DM Sans"/>
                <a:ea typeface="DM Sans"/>
                <a:cs typeface="DM Sans"/>
                <a:sym typeface="DM Sans"/>
              </a:rPr>
              <a:t>Maximises</a:t>
            </a:r>
            <a:r>
              <a:rPr lang="en-US" sz="2100" kern="1200" spc="-109" dirty="0">
                <a:solidFill>
                  <a:srgbClr val="003C64"/>
                </a:solidFill>
                <a:latin typeface="DM Sans"/>
                <a:ea typeface="DM Sans"/>
                <a:cs typeface="DM Sans"/>
                <a:sym typeface="DM Sans"/>
              </a:rPr>
              <a:t> therapist time  </a:t>
            </a:r>
          </a:p>
        </p:txBody>
      </p:sp>
      <p:sp>
        <p:nvSpPr>
          <p:cNvPr id="22" name="TextBox 22"/>
          <p:cNvSpPr txBox="1"/>
          <p:nvPr/>
        </p:nvSpPr>
        <p:spPr>
          <a:xfrm>
            <a:off x="3182350" y="3895574"/>
            <a:ext cx="2916590" cy="1721625"/>
          </a:xfrm>
          <a:prstGeom prst="rect">
            <a:avLst/>
          </a:prstGeom>
        </p:spPr>
        <p:txBody>
          <a:bodyPr lIns="0" tIns="0" rIns="0" bIns="0" rtlCol="0" anchor="t">
            <a:spAutoFit/>
          </a:bodyPr>
          <a:lstStyle/>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Effective compared to waitlist, leading to recommendation in NICE 2023 Early Value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3" y="2382726"/>
            <a:ext cx="9144000" cy="3618025"/>
            <a:chOff x="0" y="0"/>
            <a:chExt cx="4816593" cy="1905791"/>
          </a:xfrm>
        </p:grpSpPr>
        <p:sp>
          <p:nvSpPr>
            <p:cNvPr id="3" name="Freeform 3"/>
            <p:cNvSpPr/>
            <p:nvPr/>
          </p:nvSpPr>
          <p:spPr>
            <a:xfrm>
              <a:off x="0" y="0"/>
              <a:ext cx="4816592" cy="1905791"/>
            </a:xfrm>
            <a:custGeom>
              <a:avLst/>
              <a:gdLst/>
              <a:ahLst/>
              <a:cxnLst/>
              <a:rect l="l" t="t" r="r" b="b"/>
              <a:pathLst>
                <a:path w="4816592" h="1905791">
                  <a:moveTo>
                    <a:pt x="0" y="0"/>
                  </a:moveTo>
                  <a:lnTo>
                    <a:pt x="4816592" y="0"/>
                  </a:lnTo>
                  <a:lnTo>
                    <a:pt x="4816592" y="1905791"/>
                  </a:lnTo>
                  <a:lnTo>
                    <a:pt x="0" y="1905791"/>
                  </a:lnTo>
                  <a:close/>
                </a:path>
              </a:pathLst>
            </a:custGeom>
            <a:solidFill>
              <a:srgbClr val="B9FFF8"/>
            </a:solidFill>
          </p:spPr>
          <p:txBody>
            <a:bodyPr/>
            <a:lstStyle/>
            <a:p>
              <a:pPr defTabSz="685800" fontAlgn="base">
                <a:spcBef>
                  <a:spcPct val="0"/>
                </a:spcBef>
                <a:spcAft>
                  <a:spcPct val="0"/>
                </a:spcAft>
                <a:buClrTx/>
              </a:pPr>
              <a:endParaRPr lang="en-US" sz="1000" kern="1200" dirty="0">
                <a:latin typeface="Effra"/>
                <a:ea typeface="+mn-ea"/>
                <a:cs typeface="+mn-cs"/>
              </a:endParaRPr>
            </a:p>
          </p:txBody>
        </p:sp>
        <p:sp>
          <p:nvSpPr>
            <p:cNvPr id="4" name="TextBox 4"/>
            <p:cNvSpPr txBox="1"/>
            <p:nvPr/>
          </p:nvSpPr>
          <p:spPr>
            <a:xfrm>
              <a:off x="0" y="-38100"/>
              <a:ext cx="4816593" cy="1943891"/>
            </a:xfrm>
            <a:prstGeom prst="rect">
              <a:avLst/>
            </a:prstGeom>
          </p:spPr>
          <p:txBody>
            <a:bodyPr lIns="25400" tIns="25400" rIns="25400" bIns="25400" rtlCol="0" anchor="ctr"/>
            <a:lstStyle/>
            <a:p>
              <a:pPr algn="ctr" defTabSz="685800" fontAlgn="base">
                <a:lnSpc>
                  <a:spcPts val="1050"/>
                </a:lnSpc>
                <a:spcBef>
                  <a:spcPct val="0"/>
                </a:spcBef>
                <a:spcAft>
                  <a:spcPct val="0"/>
                </a:spcAft>
                <a:buClrTx/>
              </a:pPr>
              <a:endParaRPr sz="1000" kern="1200">
                <a:latin typeface="Effra"/>
                <a:ea typeface="+mn-ea"/>
                <a:cs typeface="+mn-cs"/>
              </a:endParaRPr>
            </a:p>
          </p:txBody>
        </p:sp>
      </p:grpSp>
      <p:sp>
        <p:nvSpPr>
          <p:cNvPr id="5" name="Freeform 5"/>
          <p:cNvSpPr/>
          <p:nvPr/>
        </p:nvSpPr>
        <p:spPr>
          <a:xfrm>
            <a:off x="5891405" y="1662067"/>
            <a:ext cx="1883692" cy="930073"/>
          </a:xfrm>
          <a:custGeom>
            <a:avLst/>
            <a:gdLst/>
            <a:ahLst/>
            <a:cxnLst/>
            <a:rect l="l" t="t" r="r" b="b"/>
            <a:pathLst>
              <a:path w="3767384" h="1860146">
                <a:moveTo>
                  <a:pt x="0" y="0"/>
                </a:moveTo>
                <a:lnTo>
                  <a:pt x="3767384" y="0"/>
                </a:lnTo>
                <a:lnTo>
                  <a:pt x="3767384" y="1860146"/>
                </a:lnTo>
                <a:lnTo>
                  <a:pt x="0" y="1860146"/>
                </a:lnTo>
                <a:lnTo>
                  <a:pt x="0" y="0"/>
                </a:lnTo>
                <a:close/>
              </a:path>
            </a:pathLst>
          </a:custGeom>
          <a:blipFill>
            <a:blip r:embed="rId2"/>
            <a:stretch>
              <a:fillRect/>
            </a:stretch>
          </a:blipFill>
          <a:ln w="38100" cap="sq">
            <a:solidFill>
              <a:srgbClr val="003C64"/>
            </a:solidFill>
            <a:prstDash val="solid"/>
            <a:miter/>
          </a:ln>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6" name="Freeform 6"/>
          <p:cNvSpPr/>
          <p:nvPr/>
        </p:nvSpPr>
        <p:spPr>
          <a:xfrm>
            <a:off x="7596255" y="2106773"/>
            <a:ext cx="1151710" cy="1151710"/>
          </a:xfrm>
          <a:custGeom>
            <a:avLst/>
            <a:gdLst/>
            <a:ahLst/>
            <a:cxnLst/>
            <a:rect l="l" t="t" r="r" b="b"/>
            <a:pathLst>
              <a:path w="2303420" h="2303420">
                <a:moveTo>
                  <a:pt x="0" y="0"/>
                </a:moveTo>
                <a:lnTo>
                  <a:pt x="2303420" y="0"/>
                </a:lnTo>
                <a:lnTo>
                  <a:pt x="2303420" y="2303419"/>
                </a:lnTo>
                <a:lnTo>
                  <a:pt x="0" y="2303419"/>
                </a:lnTo>
                <a:lnTo>
                  <a:pt x="0" y="0"/>
                </a:lnTo>
                <a:close/>
              </a:path>
            </a:pathLst>
          </a:custGeom>
          <a:blipFill>
            <a:blip r:embed="rId3"/>
            <a:stretch>
              <a:fillRect/>
            </a:stretch>
          </a:blipFill>
          <a:ln w="38100" cap="sq">
            <a:solidFill>
              <a:srgbClr val="003C64"/>
            </a:solidFill>
            <a:prstDash val="solid"/>
            <a:miter/>
          </a:ln>
        </p:spPr>
        <p:txBody>
          <a:bodyPr/>
          <a:lstStyle/>
          <a:p>
            <a:pPr defTabSz="685800" fontAlgn="base">
              <a:spcBef>
                <a:spcPct val="0"/>
              </a:spcBef>
              <a:spcAft>
                <a:spcPct val="0"/>
              </a:spcAft>
              <a:buClrTx/>
            </a:pPr>
            <a:endParaRPr lang="en-US" sz="1000" kern="1200">
              <a:latin typeface="Effra"/>
              <a:ea typeface="+mn-ea"/>
              <a:cs typeface="+mn-cs"/>
            </a:endParaRPr>
          </a:p>
        </p:txBody>
      </p:sp>
      <p:sp>
        <p:nvSpPr>
          <p:cNvPr id="7" name="TextBox 7"/>
          <p:cNvSpPr txBox="1"/>
          <p:nvPr/>
        </p:nvSpPr>
        <p:spPr>
          <a:xfrm>
            <a:off x="470097" y="1492389"/>
            <a:ext cx="5713055" cy="628442"/>
          </a:xfrm>
          <a:prstGeom prst="rect">
            <a:avLst/>
          </a:prstGeom>
        </p:spPr>
        <p:txBody>
          <a:bodyPr lIns="0" tIns="0" rIns="0" bIns="0" rtlCol="0" anchor="t">
            <a:spAutoFit/>
          </a:bodyPr>
          <a:lstStyle/>
          <a:p>
            <a:pPr defTabSz="685800" fontAlgn="base">
              <a:lnSpc>
                <a:spcPts val="4622"/>
              </a:lnSpc>
              <a:spcBef>
                <a:spcPct val="0"/>
              </a:spcBef>
              <a:spcAft>
                <a:spcPct val="0"/>
              </a:spcAft>
              <a:buClrTx/>
            </a:pPr>
            <a:r>
              <a:rPr lang="en-US" sz="5078" kern="1200" spc="-188" dirty="0">
                <a:solidFill>
                  <a:srgbClr val="003C64"/>
                </a:solidFill>
                <a:latin typeface="DM Sans"/>
                <a:ea typeface="DM Sans"/>
                <a:cs typeface="DM Sans"/>
                <a:sym typeface="DM Sans"/>
              </a:rPr>
              <a:t>The GOOSCA Trial</a:t>
            </a:r>
          </a:p>
        </p:txBody>
      </p:sp>
      <p:sp>
        <p:nvSpPr>
          <p:cNvPr id="8" name="TextBox 8"/>
          <p:cNvSpPr txBox="1"/>
          <p:nvPr/>
        </p:nvSpPr>
        <p:spPr>
          <a:xfrm>
            <a:off x="224108" y="2837760"/>
            <a:ext cx="7319777" cy="1375377"/>
          </a:xfrm>
          <a:prstGeom prst="rect">
            <a:avLst/>
          </a:prstGeom>
        </p:spPr>
        <p:txBody>
          <a:bodyPr lIns="0" tIns="0" rIns="0" bIns="0" rtlCol="0" anchor="t">
            <a:spAutoFit/>
          </a:bodyPr>
          <a:lstStyle/>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We are working with 2 research clinics to test the clinical and cost effectiveness of OSCA compared to treatment as usual in the NHS for young people with social anxiety disorder.</a:t>
            </a:r>
          </a:p>
          <a:p>
            <a:pPr marL="453413" lvl="1" indent="-226706" defTabSz="685800" fontAlgn="base">
              <a:lnSpc>
                <a:spcPts val="2730"/>
              </a:lnSpc>
              <a:spcBef>
                <a:spcPct val="0"/>
              </a:spcBef>
              <a:spcAft>
                <a:spcPct val="0"/>
              </a:spcAft>
              <a:buClrTx/>
              <a:buFont typeface="Arial"/>
              <a:buChar char="•"/>
            </a:pPr>
            <a:endParaRPr lang="en-US" sz="2100" kern="1200" spc="-109" dirty="0">
              <a:solidFill>
                <a:srgbClr val="003C64"/>
              </a:solidFill>
              <a:latin typeface="DM Sans"/>
              <a:ea typeface="DM Sans"/>
              <a:cs typeface="DM Sans"/>
              <a:sym typeface="DM Sans"/>
            </a:endParaRPr>
          </a:p>
        </p:txBody>
      </p:sp>
      <p:sp>
        <p:nvSpPr>
          <p:cNvPr id="9" name="TextBox 9"/>
          <p:cNvSpPr txBox="1"/>
          <p:nvPr/>
        </p:nvSpPr>
        <p:spPr>
          <a:xfrm>
            <a:off x="214413" y="3906810"/>
            <a:ext cx="8715176" cy="1721625"/>
          </a:xfrm>
          <a:prstGeom prst="rect">
            <a:avLst/>
          </a:prstGeom>
        </p:spPr>
        <p:txBody>
          <a:bodyPr lIns="0" tIns="0" rIns="0" bIns="0" rtlCol="0" anchor="t">
            <a:spAutoFit/>
          </a:bodyPr>
          <a:lstStyle/>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We will compare outcomes for young people between the two treatments, mainly looking at change in their social anxiety symptoms. We will also ask clinicians to provide feedback on how they found delivering each therapy. We will also be making sure that OSCA is cost-effective</a:t>
            </a:r>
          </a:p>
          <a:p>
            <a:pPr marL="453413" lvl="1" indent="-226706" defTabSz="685800" fontAlgn="base">
              <a:lnSpc>
                <a:spcPts val="2730"/>
              </a:lnSpc>
              <a:spcBef>
                <a:spcPct val="0"/>
              </a:spcBef>
              <a:spcAft>
                <a:spcPct val="0"/>
              </a:spcAft>
              <a:buClrTx/>
              <a:buFont typeface="Arial"/>
              <a:buChar char="•"/>
            </a:pPr>
            <a:r>
              <a:rPr lang="en-US" sz="2100" kern="1200" spc="-109" dirty="0">
                <a:solidFill>
                  <a:srgbClr val="003C64"/>
                </a:solidFill>
                <a:latin typeface="DM Sans"/>
                <a:ea typeface="DM Sans"/>
                <a:cs typeface="DM Sans"/>
                <a:sym typeface="DM Sans"/>
              </a:rPr>
              <a:t>Results of this trial will help inform the use of OSCA in the NHS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03020-BE62-1971-14A7-0A481E06C107}"/>
              </a:ext>
            </a:extLst>
          </p:cNvPr>
          <p:cNvSpPr>
            <a:spLocks noGrp="1"/>
          </p:cNvSpPr>
          <p:nvPr>
            <p:ph type="sldNum" sz="quarter" idx="10"/>
          </p:nvPr>
        </p:nvSpPr>
        <p:spPr/>
        <p:txBody>
          <a:bodyPr/>
          <a:lstStyle/>
          <a:p>
            <a:pPr defTabSz="685800" fontAlgn="base">
              <a:spcBef>
                <a:spcPct val="0"/>
              </a:spcBef>
              <a:spcAft>
                <a:spcPct val="0"/>
              </a:spcAft>
              <a:buClrTx/>
            </a:pPr>
            <a:fld id="{8CAE96E1-FE19-476C-9CF0-3BB4903735D9}" type="slidenum">
              <a:rPr lang="en-GB" altLang="en-US" kern="1200">
                <a:solidFill>
                  <a:srgbClr val="50535A"/>
                </a:solidFill>
                <a:ea typeface="+mn-ea"/>
              </a:rPr>
              <a:pPr defTabSz="685800" fontAlgn="base">
                <a:spcBef>
                  <a:spcPct val="0"/>
                </a:spcBef>
                <a:spcAft>
                  <a:spcPct val="0"/>
                </a:spcAft>
                <a:buClrTx/>
              </a:pPr>
              <a:t>34</a:t>
            </a:fld>
            <a:endParaRPr lang="en-GB" altLang="en-US" kern="1200">
              <a:solidFill>
                <a:srgbClr val="50535A"/>
              </a:solidFill>
              <a:ea typeface="+mn-ea"/>
            </a:endParaRPr>
          </a:p>
        </p:txBody>
      </p:sp>
      <p:sp>
        <p:nvSpPr>
          <p:cNvPr id="4" name="Title 3">
            <a:extLst>
              <a:ext uri="{FF2B5EF4-FFF2-40B4-BE49-F238E27FC236}">
                <a16:creationId xmlns:a16="http://schemas.microsoft.com/office/drawing/2014/main" id="{2316E6FD-8FFE-D9F4-D075-6C4BA10AD0A3}"/>
              </a:ext>
            </a:extLst>
          </p:cNvPr>
          <p:cNvSpPr txBox="1">
            <a:spLocks/>
          </p:cNvSpPr>
          <p:nvPr/>
        </p:nvSpPr>
        <p:spPr>
          <a:xfrm>
            <a:off x="424800" y="2787696"/>
            <a:ext cx="8280000" cy="1282608"/>
          </a:xfrm>
          <a:prstGeom prst="rect">
            <a:avLst/>
          </a:prstGeom>
        </p:spPr>
        <p:txBody>
          <a:bodyPr/>
          <a:lst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pPr defTabSz="685800">
              <a:buClrTx/>
            </a:pPr>
            <a:r>
              <a:rPr lang="en-GB" sz="4050" dirty="0">
                <a:solidFill>
                  <a:srgbClr val="FFFFFF"/>
                </a:solidFill>
              </a:rPr>
              <a:t>How to refer to the AnDY Research Clinic</a:t>
            </a:r>
          </a:p>
        </p:txBody>
      </p:sp>
    </p:spTree>
    <p:extLst>
      <p:ext uri="{BB962C8B-B14F-4D97-AF65-F5344CB8AC3E}">
        <p14:creationId xmlns:p14="http://schemas.microsoft.com/office/powerpoint/2010/main" val="20400892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86CAB4-5F4B-F900-ECAF-8CB7625CC2A8}"/>
              </a:ext>
            </a:extLst>
          </p:cNvPr>
          <p:cNvSpPr/>
          <p:nvPr/>
        </p:nvSpPr>
        <p:spPr>
          <a:xfrm>
            <a:off x="8026084" y="1220324"/>
            <a:ext cx="184731" cy="323165"/>
          </a:xfrm>
          <a:prstGeom prst="rect">
            <a:avLst/>
          </a:prstGeom>
          <a:solidFill>
            <a:schemeClr val="bg1"/>
          </a:solidFill>
          <a:ln w="38100">
            <a:noFill/>
          </a:ln>
        </p:spPr>
        <p:txBody>
          <a:bodyPr wrap="none" rtlCol="0" anchor="ctr">
            <a:spAutoFit/>
          </a:bodyPr>
          <a:lstStyle/>
          <a:p>
            <a:pPr algn="ctr" defTabSz="685800" fontAlgn="base">
              <a:spcBef>
                <a:spcPct val="0"/>
              </a:spcBef>
              <a:spcAft>
                <a:spcPct val="0"/>
              </a:spcAft>
              <a:buClrTx/>
            </a:pPr>
            <a:endParaRPr lang="en-GB" sz="1500" kern="1200" dirty="0">
              <a:latin typeface="Effra"/>
              <a:ea typeface="+mn-ea"/>
              <a:cs typeface="+mn-cs"/>
            </a:endParaRPr>
          </a:p>
        </p:txBody>
      </p:sp>
      <p:sp>
        <p:nvSpPr>
          <p:cNvPr id="3" name="Slide Number Placeholder 2">
            <a:extLst>
              <a:ext uri="{FF2B5EF4-FFF2-40B4-BE49-F238E27FC236}">
                <a16:creationId xmlns:a16="http://schemas.microsoft.com/office/drawing/2014/main" id="{3B23C4DF-6840-B564-0A0E-7CDEA88C980B}"/>
              </a:ext>
            </a:extLst>
          </p:cNvPr>
          <p:cNvSpPr>
            <a:spLocks noGrp="1"/>
          </p:cNvSpPr>
          <p:nvPr>
            <p:ph type="sldNum" sz="quarter" idx="10"/>
          </p:nvPr>
        </p:nvSpPr>
        <p:spPr/>
        <p:txBody>
          <a:bodyPr/>
          <a:lstStyle/>
          <a:p>
            <a:pPr defTabSz="685800" fontAlgn="base">
              <a:spcBef>
                <a:spcPct val="0"/>
              </a:spcBef>
              <a:spcAft>
                <a:spcPct val="0"/>
              </a:spcAft>
              <a:buClrTx/>
            </a:pPr>
            <a:fld id="{DCF6A46F-80AB-49F3-8C7E-9717ED945456}" type="slidenum">
              <a:rPr lang="en-GB" altLang="en-US" kern="1200">
                <a:solidFill>
                  <a:srgbClr val="50535A"/>
                </a:solidFill>
                <a:ea typeface="+mn-ea"/>
              </a:rPr>
              <a:pPr defTabSz="685800" fontAlgn="base">
                <a:spcBef>
                  <a:spcPct val="0"/>
                </a:spcBef>
                <a:spcAft>
                  <a:spcPct val="0"/>
                </a:spcAft>
                <a:buClrTx/>
              </a:pPr>
              <a:t>35</a:t>
            </a:fld>
            <a:endParaRPr lang="en-GB" altLang="en-US" kern="1200">
              <a:solidFill>
                <a:srgbClr val="50535A"/>
              </a:solidFill>
              <a:ea typeface="+mn-ea"/>
            </a:endParaRPr>
          </a:p>
        </p:txBody>
      </p:sp>
      <p:pic>
        <p:nvPicPr>
          <p:cNvPr id="6" name="Picture 5" descr="A diagram of a school&#10;&#10;AI-generated content may be incorrect.">
            <a:extLst>
              <a:ext uri="{FF2B5EF4-FFF2-40B4-BE49-F238E27FC236}">
                <a16:creationId xmlns:a16="http://schemas.microsoft.com/office/drawing/2014/main" id="{243E6FC2-994F-D029-F256-A3B741C52B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574" y="1008999"/>
            <a:ext cx="3420489" cy="4840002"/>
          </a:xfrm>
          <a:prstGeom prst="rect">
            <a:avLst/>
          </a:prstGeom>
          <a:ln>
            <a:noFill/>
          </a:ln>
          <a:effectLst>
            <a:outerShdw blurRad="292100" dist="139700" dir="2700000" algn="tl" rotWithShape="0">
              <a:srgbClr val="333333">
                <a:alpha val="65000"/>
              </a:srgbClr>
            </a:outerShdw>
          </a:effectLst>
        </p:spPr>
      </p:pic>
      <p:pic>
        <p:nvPicPr>
          <p:cNvPr id="8" name="Picture 7" descr="A blue and white form with white text&#10;&#10;AI-generated content may be incorrect.">
            <a:extLst>
              <a:ext uri="{FF2B5EF4-FFF2-40B4-BE49-F238E27FC236}">
                <a16:creationId xmlns:a16="http://schemas.microsoft.com/office/drawing/2014/main" id="{791F6F38-8C39-1BE5-58E1-E26104455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008998"/>
            <a:ext cx="3420489" cy="4840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43424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7D3E07-314D-170D-C0EA-C76B5BF3D34F}"/>
              </a:ext>
            </a:extLst>
          </p:cNvPr>
          <p:cNvSpPr>
            <a:spLocks noGrp="1"/>
          </p:cNvSpPr>
          <p:nvPr>
            <p:ph type="sldNum" sz="quarter" idx="10"/>
          </p:nvPr>
        </p:nvSpPr>
        <p:spPr/>
        <p:txBody>
          <a:bodyPr/>
          <a:lstStyle/>
          <a:p>
            <a:pPr defTabSz="685800" fontAlgn="base">
              <a:spcBef>
                <a:spcPct val="0"/>
              </a:spcBef>
              <a:spcAft>
                <a:spcPct val="0"/>
              </a:spcAft>
              <a:buClrTx/>
            </a:pPr>
            <a:fld id="{DCF6A46F-80AB-49F3-8C7E-9717ED945456}" type="slidenum">
              <a:rPr lang="en-GB" altLang="en-US" kern="1200">
                <a:solidFill>
                  <a:srgbClr val="50535A"/>
                </a:solidFill>
                <a:ea typeface="+mn-ea"/>
              </a:rPr>
              <a:pPr defTabSz="685800" fontAlgn="base">
                <a:spcBef>
                  <a:spcPct val="0"/>
                </a:spcBef>
                <a:spcAft>
                  <a:spcPct val="0"/>
                </a:spcAft>
                <a:buClrTx/>
              </a:pPr>
              <a:t>36</a:t>
            </a:fld>
            <a:endParaRPr lang="en-GB" altLang="en-US" kern="1200">
              <a:solidFill>
                <a:srgbClr val="50535A"/>
              </a:solidFill>
              <a:ea typeface="+mn-ea"/>
            </a:endParaRPr>
          </a:p>
        </p:txBody>
      </p:sp>
      <p:sp>
        <p:nvSpPr>
          <p:cNvPr id="4" name="Title 3">
            <a:extLst>
              <a:ext uri="{FF2B5EF4-FFF2-40B4-BE49-F238E27FC236}">
                <a16:creationId xmlns:a16="http://schemas.microsoft.com/office/drawing/2014/main" id="{37C3C86F-4414-114B-A24A-F543F36D2DD4}"/>
              </a:ext>
            </a:extLst>
          </p:cNvPr>
          <p:cNvSpPr>
            <a:spLocks noGrp="1"/>
          </p:cNvSpPr>
          <p:nvPr>
            <p:ph type="title"/>
          </p:nvPr>
        </p:nvSpPr>
        <p:spPr/>
        <p:txBody>
          <a:bodyPr/>
          <a:lstStyle/>
          <a:p>
            <a:r>
              <a:rPr lang="en-GB" dirty="0"/>
              <a:t>Mini-SPIN</a:t>
            </a:r>
          </a:p>
        </p:txBody>
      </p:sp>
      <p:pic>
        <p:nvPicPr>
          <p:cNvPr id="5" name="Picture 4" descr="A blue and white form with white text&#10;&#10;AI-generated content may be incorrect.">
            <a:extLst>
              <a:ext uri="{FF2B5EF4-FFF2-40B4-BE49-F238E27FC236}">
                <a16:creationId xmlns:a16="http://schemas.microsoft.com/office/drawing/2014/main" id="{1AD285FD-33C9-F562-637B-68D87D784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052736"/>
            <a:ext cx="3160580" cy="4472230"/>
          </a:xfrm>
          <a:prstGeom prst="rect">
            <a:avLst/>
          </a:prstGeom>
          <a:ln>
            <a:noFill/>
          </a:ln>
          <a:effectLst>
            <a:outerShdw blurRad="292100" dist="139700" dir="2700000" algn="tl" rotWithShape="0">
              <a:srgbClr val="333333">
                <a:alpha val="65000"/>
              </a:srgbClr>
            </a:outerShdw>
          </a:effectLst>
        </p:spPr>
      </p:pic>
      <p:pic>
        <p:nvPicPr>
          <p:cNvPr id="6" name="Content Placeholder 5" descr="A blue box with black squares&#10;&#10;AI-generated content may be incorrect.">
            <a:extLst>
              <a:ext uri="{FF2B5EF4-FFF2-40B4-BE49-F238E27FC236}">
                <a16:creationId xmlns:a16="http://schemas.microsoft.com/office/drawing/2014/main" id="{43D5F1B4-E611-9C59-E289-8D717210C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1520" y="2888941"/>
            <a:ext cx="5280478" cy="15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CD193441-CEEC-054D-E565-12729B2C46A3}"/>
              </a:ext>
            </a:extLst>
          </p:cNvPr>
          <p:cNvSpPr/>
          <p:nvPr/>
        </p:nvSpPr>
        <p:spPr>
          <a:xfrm>
            <a:off x="7152932" y="3548382"/>
            <a:ext cx="184731" cy="323165"/>
          </a:xfrm>
          <a:prstGeom prst="rect">
            <a:avLst/>
          </a:prstGeom>
          <a:noFill/>
          <a:ln w="25400"/>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defTabSz="685800" fontAlgn="base">
              <a:spcBef>
                <a:spcPct val="0"/>
              </a:spcBef>
              <a:spcAft>
                <a:spcPct val="0"/>
              </a:spcAft>
              <a:buClrTx/>
            </a:pPr>
            <a:endParaRPr lang="en-GB" sz="1500" kern="1200" dirty="0">
              <a:solidFill>
                <a:srgbClr val="000000"/>
              </a:solidFill>
              <a:latin typeface="Effra"/>
            </a:endParaRPr>
          </a:p>
        </p:txBody>
      </p:sp>
    </p:spTree>
    <p:extLst>
      <p:ext uri="{BB962C8B-B14F-4D97-AF65-F5344CB8AC3E}">
        <p14:creationId xmlns:p14="http://schemas.microsoft.com/office/powerpoint/2010/main" val="407870461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9C949-E901-9293-F2AE-EEF69E4090DB}"/>
              </a:ext>
            </a:extLst>
          </p:cNvPr>
          <p:cNvSpPr>
            <a:spLocks noGrp="1"/>
          </p:cNvSpPr>
          <p:nvPr>
            <p:ph idx="1"/>
          </p:nvPr>
        </p:nvSpPr>
        <p:spPr/>
        <p:txBody>
          <a:bodyPr/>
          <a:lstStyle/>
          <a:p>
            <a:r>
              <a:rPr lang="en-GB" dirty="0"/>
              <a:t>AnDY Referrals Team:</a:t>
            </a:r>
          </a:p>
          <a:p>
            <a:pPr lvl="1"/>
            <a:r>
              <a:rPr lang="en-GB" b="1" dirty="0"/>
              <a:t>Calum</a:t>
            </a:r>
            <a:r>
              <a:rPr lang="en-GB" dirty="0"/>
              <a:t> </a:t>
            </a:r>
            <a:r>
              <a:rPr lang="en-GB" b="1" dirty="0"/>
              <a:t>McDonald</a:t>
            </a:r>
            <a:r>
              <a:rPr lang="en-GB" dirty="0"/>
              <a:t> (Supervisor / Senior Children’s Wellbeing Practitioner)</a:t>
            </a:r>
          </a:p>
          <a:p>
            <a:pPr lvl="1"/>
            <a:r>
              <a:rPr lang="en-GB" b="1" dirty="0"/>
              <a:t>Paris</a:t>
            </a:r>
            <a:r>
              <a:rPr lang="en-GB" dirty="0"/>
              <a:t> </a:t>
            </a:r>
            <a:r>
              <a:rPr lang="en-GB" b="1" dirty="0"/>
              <a:t>Matthews</a:t>
            </a:r>
            <a:r>
              <a:rPr lang="en-GB" dirty="0"/>
              <a:t> (Assistant Psychologist)</a:t>
            </a:r>
          </a:p>
          <a:p>
            <a:pPr lvl="1"/>
            <a:endParaRPr lang="en-GB" dirty="0"/>
          </a:p>
          <a:p>
            <a:pPr lvl="1"/>
            <a:endParaRPr lang="en-GB" dirty="0"/>
          </a:p>
          <a:p>
            <a:pPr marL="270000" lvl="1" indent="0" algn="ctr">
              <a:buNone/>
            </a:pPr>
            <a:r>
              <a:rPr lang="en-GB" sz="2100" b="1" dirty="0">
                <a:hlinkClick r:id="rId2"/>
              </a:rPr>
              <a:t>andy.respond@reading.ac.uk</a:t>
            </a:r>
            <a:endParaRPr lang="en-GB" sz="2100" b="1" dirty="0"/>
          </a:p>
          <a:p>
            <a:pPr marL="270000" lvl="1" indent="0" algn="ctr">
              <a:buNone/>
            </a:pPr>
            <a:endParaRPr lang="en-GB" sz="2100" b="1" dirty="0"/>
          </a:p>
          <a:p>
            <a:pPr marL="270000" lvl="1" indent="0" algn="ctr">
              <a:buNone/>
            </a:pPr>
            <a:r>
              <a:rPr lang="en-GB" sz="2100" b="1" dirty="0"/>
              <a:t>0118 378 4682</a:t>
            </a:r>
          </a:p>
        </p:txBody>
      </p:sp>
      <p:sp>
        <p:nvSpPr>
          <p:cNvPr id="3" name="Slide Number Placeholder 2">
            <a:extLst>
              <a:ext uri="{FF2B5EF4-FFF2-40B4-BE49-F238E27FC236}">
                <a16:creationId xmlns:a16="http://schemas.microsoft.com/office/drawing/2014/main" id="{2E335A43-435E-C829-58ED-F962B3D73D95}"/>
              </a:ext>
            </a:extLst>
          </p:cNvPr>
          <p:cNvSpPr>
            <a:spLocks noGrp="1"/>
          </p:cNvSpPr>
          <p:nvPr>
            <p:ph type="sldNum" sz="quarter" idx="10"/>
          </p:nvPr>
        </p:nvSpPr>
        <p:spPr/>
        <p:txBody>
          <a:bodyPr/>
          <a:lstStyle/>
          <a:p>
            <a:pPr defTabSz="685800" fontAlgn="base">
              <a:spcBef>
                <a:spcPct val="0"/>
              </a:spcBef>
              <a:spcAft>
                <a:spcPct val="0"/>
              </a:spcAft>
              <a:buClrTx/>
            </a:pPr>
            <a:fld id="{DCF6A46F-80AB-49F3-8C7E-9717ED945456}" type="slidenum">
              <a:rPr lang="en-GB" altLang="en-US" kern="1200">
                <a:solidFill>
                  <a:srgbClr val="50535A"/>
                </a:solidFill>
                <a:ea typeface="+mn-ea"/>
              </a:rPr>
              <a:pPr defTabSz="685800" fontAlgn="base">
                <a:spcBef>
                  <a:spcPct val="0"/>
                </a:spcBef>
                <a:spcAft>
                  <a:spcPct val="0"/>
                </a:spcAft>
                <a:buClrTx/>
              </a:pPr>
              <a:t>37</a:t>
            </a:fld>
            <a:endParaRPr lang="en-GB" altLang="en-US" kern="1200">
              <a:solidFill>
                <a:srgbClr val="50535A"/>
              </a:solidFill>
              <a:ea typeface="+mn-ea"/>
            </a:endParaRPr>
          </a:p>
        </p:txBody>
      </p:sp>
      <p:sp>
        <p:nvSpPr>
          <p:cNvPr id="4" name="Title 3">
            <a:extLst>
              <a:ext uri="{FF2B5EF4-FFF2-40B4-BE49-F238E27FC236}">
                <a16:creationId xmlns:a16="http://schemas.microsoft.com/office/drawing/2014/main" id="{003D4155-5BDE-CB8A-C8A2-660D13B71204}"/>
              </a:ext>
            </a:extLst>
          </p:cNvPr>
          <p:cNvSpPr>
            <a:spLocks noGrp="1"/>
          </p:cNvSpPr>
          <p:nvPr>
            <p:ph type="title"/>
          </p:nvPr>
        </p:nvSpPr>
        <p:spPr/>
        <p:txBody>
          <a:bodyPr/>
          <a:lstStyle/>
          <a:p>
            <a:r>
              <a:rPr lang="en-GB" dirty="0"/>
              <a:t>Contact us</a:t>
            </a:r>
          </a:p>
        </p:txBody>
      </p:sp>
    </p:spTree>
    <p:extLst>
      <p:ext uri="{BB962C8B-B14F-4D97-AF65-F5344CB8AC3E}">
        <p14:creationId xmlns:p14="http://schemas.microsoft.com/office/powerpoint/2010/main" val="78328648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D977A9-7A02-4446-C00F-00F65E88228B}"/>
              </a:ext>
            </a:extLst>
          </p:cNvPr>
          <p:cNvSpPr>
            <a:spLocks noGrp="1"/>
          </p:cNvSpPr>
          <p:nvPr>
            <p:ph type="sldNum" sz="quarter" idx="10"/>
          </p:nvPr>
        </p:nvSpPr>
        <p:spPr>
          <a:xfrm>
            <a:off x="8028527" y="5616264"/>
            <a:ext cx="676275" cy="189000"/>
          </a:xfrm>
        </p:spPr>
        <p:txBody>
          <a:bodyPr wrap="square" anchor="t">
            <a:normAutofit/>
          </a:bodyPr>
          <a:lstStyle/>
          <a:p>
            <a:pPr defTabSz="685800" fontAlgn="base">
              <a:spcBef>
                <a:spcPct val="0"/>
              </a:spcBef>
              <a:spcAft>
                <a:spcPts val="450"/>
              </a:spcAft>
              <a:buClrTx/>
            </a:pPr>
            <a:fld id="{DCF6A46F-80AB-49F3-8C7E-9717ED945456}" type="slidenum">
              <a:rPr lang="en-GB" altLang="en-US" kern="1200">
                <a:solidFill>
                  <a:srgbClr val="FFFFFF"/>
                </a:solidFill>
                <a:ea typeface="+mn-ea"/>
              </a:rPr>
              <a:pPr defTabSz="685800" fontAlgn="base">
                <a:spcBef>
                  <a:spcPct val="0"/>
                </a:spcBef>
                <a:spcAft>
                  <a:spcPts val="450"/>
                </a:spcAft>
                <a:buClrTx/>
              </a:pPr>
              <a:t>38</a:t>
            </a:fld>
            <a:endParaRPr lang="en-GB" altLang="en-US" kern="1200">
              <a:solidFill>
                <a:srgbClr val="FFFFFF"/>
              </a:solidFill>
              <a:ea typeface="+mn-ea"/>
            </a:endParaRPr>
          </a:p>
        </p:txBody>
      </p:sp>
      <p:pic>
        <p:nvPicPr>
          <p:cNvPr id="6" name="Picture 5" descr="Yellow question mark">
            <a:extLst>
              <a:ext uri="{FF2B5EF4-FFF2-40B4-BE49-F238E27FC236}">
                <a16:creationId xmlns:a16="http://schemas.microsoft.com/office/drawing/2014/main" id="{26992928-DA93-5798-50CE-BBC450373C15}"/>
              </a:ext>
            </a:extLst>
          </p:cNvPr>
          <p:cNvPicPr>
            <a:picLocks noChangeAspect="1"/>
          </p:cNvPicPr>
          <p:nvPr/>
        </p:nvPicPr>
        <p:blipFill>
          <a:blip r:embed="rId2"/>
          <a:srcRect t="2877" b="19692"/>
          <a:stretch/>
        </p:blipFill>
        <p:spPr>
          <a:xfrm>
            <a:off x="15" y="857257"/>
            <a:ext cx="9143985" cy="4248146"/>
          </a:xfrm>
          <a:prstGeom prst="rect">
            <a:avLst/>
          </a:prstGeom>
          <a:noFill/>
          <a:ln>
            <a:noFill/>
          </a:ln>
        </p:spPr>
      </p:pic>
      <p:sp>
        <p:nvSpPr>
          <p:cNvPr id="4" name="Title 3">
            <a:extLst>
              <a:ext uri="{FF2B5EF4-FFF2-40B4-BE49-F238E27FC236}">
                <a16:creationId xmlns:a16="http://schemas.microsoft.com/office/drawing/2014/main" id="{ECAAC74E-1AAA-41CC-65A0-8E30495F8F46}"/>
              </a:ext>
            </a:extLst>
          </p:cNvPr>
          <p:cNvSpPr>
            <a:spLocks noGrp="1"/>
          </p:cNvSpPr>
          <p:nvPr>
            <p:ph type="title"/>
          </p:nvPr>
        </p:nvSpPr>
        <p:spPr>
          <a:xfrm>
            <a:off x="251520" y="5196652"/>
            <a:ext cx="8568952" cy="716624"/>
          </a:xfrm>
        </p:spPr>
        <p:txBody>
          <a:bodyPr wrap="square" anchor="t">
            <a:normAutofit/>
          </a:bodyPr>
          <a:lstStyle/>
          <a:p>
            <a:r>
              <a:rPr lang="en-GB" dirty="0"/>
              <a:t>Questions?</a:t>
            </a:r>
          </a:p>
        </p:txBody>
      </p:sp>
    </p:spTree>
    <p:extLst>
      <p:ext uri="{BB962C8B-B14F-4D97-AF65-F5344CB8AC3E}">
        <p14:creationId xmlns:p14="http://schemas.microsoft.com/office/powerpoint/2010/main" val="249582010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ctrTitle" idx="4294967295"/>
          </p:nvPr>
        </p:nvSpPr>
        <p:spPr>
          <a:xfrm>
            <a:off x="342900" y="3113824"/>
            <a:ext cx="8458200" cy="1470025"/>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n-GB" b="1" dirty="0">
                <a:solidFill>
                  <a:schemeClr val="bg1"/>
                </a:solidFill>
                <a:latin typeface="Calibri" panose="020F0502020204030204" pitchFamily="34" charset="0"/>
                <a:cs typeface="Calibri" panose="020F0502020204030204" pitchFamily="34" charset="0"/>
              </a:rPr>
              <a:t>Questions and </a:t>
            </a:r>
            <a:br>
              <a:rPr lang="en-GB" b="1" dirty="0">
                <a:solidFill>
                  <a:schemeClr val="bg1"/>
                </a:solidFill>
                <a:latin typeface="Calibri" panose="020F0502020204030204" pitchFamily="34" charset="0"/>
                <a:cs typeface="Calibri" panose="020F0502020204030204" pitchFamily="34" charset="0"/>
              </a:rPr>
            </a:br>
            <a:r>
              <a:rPr lang="en-GB" b="1" dirty="0">
                <a:solidFill>
                  <a:schemeClr val="bg1"/>
                </a:solidFill>
                <a:latin typeface="Calibri" panose="020F0502020204030204" pitchFamily="34" charset="0"/>
                <a:cs typeface="Calibri" panose="020F0502020204030204" pitchFamily="34" charset="0"/>
                <a:hlinkClick r:id="rId3"/>
              </a:rPr>
              <a:t>Feedback</a:t>
            </a:r>
            <a:br>
              <a:rPr lang="en-US" sz="4400" b="0" i="1"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 </a:t>
            </a:r>
            <a:endParaRPr dirty="0"/>
          </a:p>
        </p:txBody>
      </p:sp>
    </p:spTree>
    <p:extLst>
      <p:ext uri="{BB962C8B-B14F-4D97-AF65-F5344CB8AC3E}">
        <p14:creationId xmlns:p14="http://schemas.microsoft.com/office/powerpoint/2010/main" val="2672289069"/>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A1422-0B07-472F-4A3E-73DEE76C941E}"/>
              </a:ext>
            </a:extLst>
          </p:cNvPr>
          <p:cNvSpPr txBox="1"/>
          <p:nvPr/>
        </p:nvSpPr>
        <p:spPr>
          <a:xfrm>
            <a:off x="2484783" y="2047461"/>
            <a:ext cx="5237921" cy="2677656"/>
          </a:xfrm>
          <a:prstGeom prst="rect">
            <a:avLst/>
          </a:prstGeom>
          <a:noFill/>
        </p:spPr>
        <p:txBody>
          <a:bodyPr wrap="square" rtlCol="0">
            <a:spAutoFit/>
          </a:bodyPr>
          <a:lstStyle/>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Annette Taylor (EWO Coordinator)</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Reduced Timetables</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VYED</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ASM</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FPNs</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CME</a:t>
            </a:r>
          </a:p>
          <a:p>
            <a:pPr marL="285750" indent="-285750">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EWO for CWSW</a:t>
            </a:r>
          </a:p>
          <a:p>
            <a:endParaRPr lang="en-GB" dirty="0"/>
          </a:p>
          <a:p>
            <a:endParaRPr lang="en-GB" dirty="0"/>
          </a:p>
          <a:p>
            <a:endParaRPr lang="en-GB" dirty="0"/>
          </a:p>
        </p:txBody>
      </p:sp>
    </p:spTree>
    <p:extLst>
      <p:ext uri="{BB962C8B-B14F-4D97-AF65-F5344CB8AC3E}">
        <p14:creationId xmlns:p14="http://schemas.microsoft.com/office/powerpoint/2010/main" val="310168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B9C99-4AEA-7A42-41A0-98EDB37109EF}"/>
              </a:ext>
            </a:extLst>
          </p:cNvPr>
          <p:cNvSpPr txBox="1"/>
          <p:nvPr/>
        </p:nvSpPr>
        <p:spPr>
          <a:xfrm>
            <a:off x="1963430" y="397054"/>
            <a:ext cx="8691616" cy="646331"/>
          </a:xfrm>
          <a:prstGeom prst="rect">
            <a:avLst/>
          </a:prstGeom>
          <a:noFill/>
        </p:spPr>
        <p:txBody>
          <a:bodyPr wrap="square" rtlCol="0">
            <a:spAutoFit/>
          </a:bodyPr>
          <a:lstStyle/>
          <a:p>
            <a:pPr algn="ctr"/>
            <a:r>
              <a:rPr lang="en-GB" sz="3600" b="1" dirty="0">
                <a:effectLst/>
                <a:latin typeface="Tahoma" panose="020B0604030504040204" pitchFamily="34" charset="0"/>
                <a:ea typeface="Calibri" panose="020F0502020204030204" pitchFamily="34" charset="0"/>
                <a:cs typeface="Times New Roman" panose="02020603050405020304" pitchFamily="18" charset="0"/>
              </a:rPr>
              <a:t>Attendance Updates</a:t>
            </a:r>
          </a:p>
        </p:txBody>
      </p:sp>
      <p:sp>
        <p:nvSpPr>
          <p:cNvPr id="4" name="TextBox 3">
            <a:extLst>
              <a:ext uri="{FF2B5EF4-FFF2-40B4-BE49-F238E27FC236}">
                <a16:creationId xmlns:a16="http://schemas.microsoft.com/office/drawing/2014/main" id="{01D7253A-682F-3973-64FD-56100AD3EF01}"/>
              </a:ext>
            </a:extLst>
          </p:cNvPr>
          <p:cNvSpPr txBox="1"/>
          <p:nvPr/>
        </p:nvSpPr>
        <p:spPr>
          <a:xfrm>
            <a:off x="320160" y="95495"/>
            <a:ext cx="4589362" cy="307777"/>
          </a:xfrm>
          <a:prstGeom prst="rect">
            <a:avLst/>
          </a:prstGeom>
          <a:noFill/>
        </p:spPr>
        <p:txBody>
          <a:bodyPr wrap="square">
            <a:spAutoFit/>
          </a:bodyPr>
          <a:lstStyle/>
          <a:p>
            <a:r>
              <a:rPr lang="en-GB" dirty="0">
                <a:solidFill>
                  <a:srgbClr val="0070C0"/>
                </a:solidFill>
                <a:hlinkClick r:id="rId2"/>
              </a:rPr>
              <a:t>Leadership update website - EWS</a:t>
            </a:r>
            <a:endParaRPr lang="en-GB" dirty="0">
              <a:solidFill>
                <a:srgbClr val="0070C0"/>
              </a:solidFill>
            </a:endParaRPr>
          </a:p>
        </p:txBody>
      </p:sp>
      <p:pic>
        <p:nvPicPr>
          <p:cNvPr id="8" name="Picture 7">
            <a:extLst>
              <a:ext uri="{FF2B5EF4-FFF2-40B4-BE49-F238E27FC236}">
                <a16:creationId xmlns:a16="http://schemas.microsoft.com/office/drawing/2014/main" id="{59FBC2D2-72FB-A1B9-5C46-6F6E4B07BACB}"/>
              </a:ext>
            </a:extLst>
          </p:cNvPr>
          <p:cNvPicPr>
            <a:picLocks noChangeAspect="1"/>
          </p:cNvPicPr>
          <p:nvPr/>
        </p:nvPicPr>
        <p:blipFill rotWithShape="1">
          <a:blip r:embed="rId3"/>
          <a:srcRect l="2659" t="22450" r="53468" b="7837"/>
          <a:stretch/>
        </p:blipFill>
        <p:spPr bwMode="auto">
          <a:xfrm>
            <a:off x="215337" y="950563"/>
            <a:ext cx="8691616" cy="5306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73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12F0FD-93DC-9F75-F30F-01D1663575AB}"/>
              </a:ext>
            </a:extLst>
          </p:cNvPr>
          <p:cNvGraphicFramePr>
            <a:graphicFrameLocks noGrp="1"/>
          </p:cNvGraphicFramePr>
          <p:nvPr>
            <p:extLst>
              <p:ext uri="{D42A27DB-BD31-4B8C-83A1-F6EECF244321}">
                <p14:modId xmlns:p14="http://schemas.microsoft.com/office/powerpoint/2010/main" val="2595281166"/>
              </p:ext>
            </p:extLst>
          </p:nvPr>
        </p:nvGraphicFramePr>
        <p:xfrm>
          <a:off x="749807" y="754837"/>
          <a:ext cx="7644385" cy="4681721"/>
        </p:xfrm>
        <a:graphic>
          <a:graphicData uri="http://schemas.openxmlformats.org/drawingml/2006/table">
            <a:tbl>
              <a:tblPr/>
              <a:tblGrid>
                <a:gridCol w="414328">
                  <a:extLst>
                    <a:ext uri="{9D8B030D-6E8A-4147-A177-3AD203B41FA5}">
                      <a16:colId xmlns:a16="http://schemas.microsoft.com/office/drawing/2014/main" val="2036714993"/>
                    </a:ext>
                  </a:extLst>
                </a:gridCol>
                <a:gridCol w="502375">
                  <a:extLst>
                    <a:ext uri="{9D8B030D-6E8A-4147-A177-3AD203B41FA5}">
                      <a16:colId xmlns:a16="http://schemas.microsoft.com/office/drawing/2014/main" val="1431085216"/>
                    </a:ext>
                  </a:extLst>
                </a:gridCol>
                <a:gridCol w="787227">
                  <a:extLst>
                    <a:ext uri="{9D8B030D-6E8A-4147-A177-3AD203B41FA5}">
                      <a16:colId xmlns:a16="http://schemas.microsoft.com/office/drawing/2014/main" val="4105000812"/>
                    </a:ext>
                  </a:extLst>
                </a:gridCol>
                <a:gridCol w="668106">
                  <a:extLst>
                    <a:ext uri="{9D8B030D-6E8A-4147-A177-3AD203B41FA5}">
                      <a16:colId xmlns:a16="http://schemas.microsoft.com/office/drawing/2014/main" val="2797719426"/>
                    </a:ext>
                  </a:extLst>
                </a:gridCol>
                <a:gridCol w="880451">
                  <a:extLst>
                    <a:ext uri="{9D8B030D-6E8A-4147-A177-3AD203B41FA5}">
                      <a16:colId xmlns:a16="http://schemas.microsoft.com/office/drawing/2014/main" val="3873860707"/>
                    </a:ext>
                  </a:extLst>
                </a:gridCol>
                <a:gridCol w="414328">
                  <a:extLst>
                    <a:ext uri="{9D8B030D-6E8A-4147-A177-3AD203B41FA5}">
                      <a16:colId xmlns:a16="http://schemas.microsoft.com/office/drawing/2014/main" val="2186401907"/>
                    </a:ext>
                  </a:extLst>
                </a:gridCol>
                <a:gridCol w="372897">
                  <a:extLst>
                    <a:ext uri="{9D8B030D-6E8A-4147-A177-3AD203B41FA5}">
                      <a16:colId xmlns:a16="http://schemas.microsoft.com/office/drawing/2014/main" val="2071151918"/>
                    </a:ext>
                  </a:extLst>
                </a:gridCol>
                <a:gridCol w="414328">
                  <a:extLst>
                    <a:ext uri="{9D8B030D-6E8A-4147-A177-3AD203B41FA5}">
                      <a16:colId xmlns:a16="http://schemas.microsoft.com/office/drawing/2014/main" val="710035464"/>
                    </a:ext>
                  </a:extLst>
                </a:gridCol>
                <a:gridCol w="372897">
                  <a:extLst>
                    <a:ext uri="{9D8B030D-6E8A-4147-A177-3AD203B41FA5}">
                      <a16:colId xmlns:a16="http://schemas.microsoft.com/office/drawing/2014/main" val="1537485370"/>
                    </a:ext>
                  </a:extLst>
                </a:gridCol>
                <a:gridCol w="352181">
                  <a:extLst>
                    <a:ext uri="{9D8B030D-6E8A-4147-A177-3AD203B41FA5}">
                      <a16:colId xmlns:a16="http://schemas.microsoft.com/office/drawing/2014/main" val="2229957866"/>
                    </a:ext>
                  </a:extLst>
                </a:gridCol>
                <a:gridCol w="352181">
                  <a:extLst>
                    <a:ext uri="{9D8B030D-6E8A-4147-A177-3AD203B41FA5}">
                      <a16:colId xmlns:a16="http://schemas.microsoft.com/office/drawing/2014/main" val="2713077960"/>
                    </a:ext>
                  </a:extLst>
                </a:gridCol>
                <a:gridCol w="352181">
                  <a:extLst>
                    <a:ext uri="{9D8B030D-6E8A-4147-A177-3AD203B41FA5}">
                      <a16:colId xmlns:a16="http://schemas.microsoft.com/office/drawing/2014/main" val="3788145119"/>
                    </a:ext>
                  </a:extLst>
                </a:gridCol>
                <a:gridCol w="352181">
                  <a:extLst>
                    <a:ext uri="{9D8B030D-6E8A-4147-A177-3AD203B41FA5}">
                      <a16:colId xmlns:a16="http://schemas.microsoft.com/office/drawing/2014/main" val="1992012296"/>
                    </a:ext>
                  </a:extLst>
                </a:gridCol>
                <a:gridCol w="352181">
                  <a:extLst>
                    <a:ext uri="{9D8B030D-6E8A-4147-A177-3AD203B41FA5}">
                      <a16:colId xmlns:a16="http://schemas.microsoft.com/office/drawing/2014/main" val="3367784170"/>
                    </a:ext>
                  </a:extLst>
                </a:gridCol>
                <a:gridCol w="352181">
                  <a:extLst>
                    <a:ext uri="{9D8B030D-6E8A-4147-A177-3AD203B41FA5}">
                      <a16:colId xmlns:a16="http://schemas.microsoft.com/office/drawing/2014/main" val="4205621934"/>
                    </a:ext>
                  </a:extLst>
                </a:gridCol>
                <a:gridCol w="352181">
                  <a:extLst>
                    <a:ext uri="{9D8B030D-6E8A-4147-A177-3AD203B41FA5}">
                      <a16:colId xmlns:a16="http://schemas.microsoft.com/office/drawing/2014/main" val="982137313"/>
                    </a:ext>
                  </a:extLst>
                </a:gridCol>
                <a:gridCol w="352181">
                  <a:extLst>
                    <a:ext uri="{9D8B030D-6E8A-4147-A177-3AD203B41FA5}">
                      <a16:colId xmlns:a16="http://schemas.microsoft.com/office/drawing/2014/main" val="3895045523"/>
                    </a:ext>
                  </a:extLst>
                </a:gridCol>
              </a:tblGrid>
              <a:tr h="119656">
                <a:tc>
                  <a:txBody>
                    <a:bodyPr/>
                    <a:lstStyle/>
                    <a:p>
                      <a:pPr rtl="0" fontAlgn="b"/>
                      <a:endParaRPr lang="en-GB" sz="400">
                        <a:effectLst/>
                      </a:endParaRPr>
                    </a:p>
                  </a:txBody>
                  <a:tcPr marL="5181" marR="5181"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gridSpan="16">
                  <a:txBody>
                    <a:bodyPr/>
                    <a:lstStyle/>
                    <a:p>
                      <a:pPr algn="ctr" rtl="0" fontAlgn="b"/>
                      <a:r>
                        <a:rPr lang="en-GB" sz="400" b="1">
                          <a:effectLst/>
                          <a:latin typeface="Arial" panose="020B0604020202020204" pitchFamily="34" charset="0"/>
                        </a:rPr>
                        <a:t>Weekly Attendance Data from (VYED IdAMS) for RBWM - Statutory School Age (current accademic year up to…)</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29740957"/>
                  </a:ext>
                </a:extLst>
              </a:tr>
              <a:tr h="179486">
                <a:tc>
                  <a:txBody>
                    <a:bodyPr/>
                    <a:lstStyle/>
                    <a:p>
                      <a:pPr algn="ctr" rtl="0" fontAlgn="ctr"/>
                      <a:r>
                        <a:rPr lang="en-GB" sz="400" b="1">
                          <a:effectLst/>
                        </a:rPr>
                        <a:t>Date</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Pupil Number</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Overall Attendance % </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Overall Absence %</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Unauthorised Absence %</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latin typeface="Arial" panose="020B0604020202020204" pitchFamily="34" charset="0"/>
                        </a:rPr>
                        <a:t>PA Number</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PA Rate %</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latin typeface="Arial" panose="020B0604020202020204" pitchFamily="34" charset="0"/>
                        </a:rPr>
                        <a:t>SA Number</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SA Rate %</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EHCP</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SEN Sup</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FSM</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PP </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CLA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PLAC</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CP</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1">
                          <a:effectLst/>
                        </a:rPr>
                        <a:t>CIN</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extLst>
                  <a:ext uri="{0D108BD9-81ED-4DB2-BD59-A6C34878D82A}">
                    <a16:rowId xmlns:a16="http://schemas.microsoft.com/office/drawing/2014/main" val="4155206896"/>
                  </a:ext>
                </a:extLst>
              </a:tr>
              <a:tr h="119656">
                <a:tc>
                  <a:txBody>
                    <a:bodyPr/>
                    <a:lstStyle/>
                    <a:p>
                      <a:pPr algn="ctr" rtl="0" fontAlgn="ctr"/>
                      <a:r>
                        <a:rPr lang="en-GB" sz="400">
                          <a:effectLst/>
                        </a:rPr>
                        <a:t>3/5/2024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19,721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3,501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400">
                          <a:effectLst/>
                        </a:rPr>
                        <a:t>367</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400">
                          <a:effectLst/>
                        </a:rPr>
                        <a:t>1.9</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400">
                          <a:effectLst/>
                        </a:rPr>
                        <a:t>88.2</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400">
                          <a:effectLst/>
                        </a:rPr>
                        <a:t>90.0</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400">
                          <a:effectLst/>
                        </a:rPr>
                        <a:t>88.2</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617320"/>
                  </a:ext>
                </a:extLst>
              </a:tr>
              <a:tr h="119656">
                <a:tc>
                  <a:txBody>
                    <a:bodyPr/>
                    <a:lstStyle/>
                    <a:p>
                      <a:pPr algn="ctr" rtl="0" fontAlgn="ctr"/>
                      <a:r>
                        <a:rPr lang="en-GB" sz="400">
                          <a:effectLst/>
                        </a:rPr>
                        <a:t>10/5/2024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t"/>
                      <a:r>
                        <a:rPr lang="en-GB" sz="400">
                          <a:effectLst/>
                        </a:rPr>
                        <a:t>19,742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93.2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6.8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3,492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17.7</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366</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88.2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a:effectLst/>
                        </a:rPr>
                        <a:t>89.8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a:effectLst/>
                        </a:rPr>
                        <a:t>88.2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76904373"/>
                  </a:ext>
                </a:extLst>
              </a:tr>
              <a:tr h="119656">
                <a:tc>
                  <a:txBody>
                    <a:bodyPr/>
                    <a:lstStyle/>
                    <a:p>
                      <a:pPr algn="ctr" rtl="0" fontAlgn="ctr"/>
                      <a:r>
                        <a:rPr lang="en-GB" sz="400">
                          <a:effectLst/>
                        </a:rPr>
                        <a:t>17/5/2024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t"/>
                      <a:r>
                        <a:rPr lang="en-GB" sz="400">
                          <a:effectLst/>
                        </a:rPr>
                        <a:t>19,761</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93.2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6.8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1.7</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3,559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18.0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370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88.0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a:effectLst/>
                        </a:rPr>
                        <a:t>90.0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a:effectLst/>
                        </a:rPr>
                        <a:t>88.3</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71039718"/>
                  </a:ext>
                </a:extLst>
              </a:tr>
              <a:tr h="119656">
                <a:tc>
                  <a:txBody>
                    <a:bodyPr/>
                    <a:lstStyle/>
                    <a:p>
                      <a:pPr algn="ctr" rtl="0" fontAlgn="ctr"/>
                      <a:r>
                        <a:rPr lang="en-GB" sz="400">
                          <a:effectLst/>
                        </a:rPr>
                        <a:t>24/5/2024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t"/>
                      <a:r>
                        <a:rPr lang="en-GB" sz="400">
                          <a:effectLst/>
                        </a:rPr>
                        <a:t>19,776</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93.0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7.0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3,773</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19.1</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372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1.9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a:effectLst/>
                        </a:rPr>
                        <a:t>87.8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a:effectLst/>
                        </a:rPr>
                        <a:t>89.8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a:effectLst/>
                        </a:rPr>
                        <a:t>88.2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GB" sz="400">
                          <a:effectLst/>
                        </a:rPr>
                        <a:t>n/a</a:t>
                      </a:r>
                    </a:p>
                  </a:txBody>
                  <a:tcPr marL="5181" marR="5181" marT="0" marB="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20339191"/>
                  </a:ext>
                </a:extLst>
              </a:tr>
              <a:tr h="62855">
                <a:tc gridSpan="17">
                  <a:txBody>
                    <a:bodyPr/>
                    <a:lstStyle/>
                    <a:p>
                      <a:pPr algn="ctr" rtl="0" fontAlgn="b"/>
                      <a:r>
                        <a:rPr lang="en-GB" sz="400">
                          <a:effectLst/>
                        </a:rPr>
                        <a:t>Half Term</a:t>
                      </a:r>
                    </a:p>
                  </a:txBody>
                  <a:tcPr marL="5181" marR="5181"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6C6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6935263"/>
                  </a:ext>
                </a:extLst>
              </a:tr>
              <a:tr h="119656">
                <a:tc>
                  <a:txBody>
                    <a:bodyPr/>
                    <a:lstStyle/>
                    <a:p>
                      <a:pPr algn="ctr" rtl="0" fontAlgn="ctr"/>
                      <a:r>
                        <a:rPr lang="en-GB" sz="400">
                          <a:effectLst/>
                        </a:rPr>
                        <a:t>7/6/2024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17,963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2,968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16.5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309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35657028"/>
                  </a:ext>
                </a:extLst>
              </a:tr>
              <a:tr h="119656">
                <a:tc>
                  <a:txBody>
                    <a:bodyPr/>
                    <a:lstStyle/>
                    <a:p>
                      <a:pPr algn="ctr" rtl="0" fontAlgn="ctr"/>
                      <a:r>
                        <a:rPr lang="en-GB" sz="400">
                          <a:effectLst/>
                        </a:rPr>
                        <a:t>14/6/2024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17,981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2,976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16.6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313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63234505"/>
                  </a:ext>
                </a:extLst>
              </a:tr>
              <a:tr h="119656">
                <a:tc>
                  <a:txBody>
                    <a:bodyPr/>
                    <a:lstStyle/>
                    <a:p>
                      <a:pPr algn="ctr" rtl="0" fontAlgn="ctr"/>
                      <a:r>
                        <a:rPr lang="en-GB" sz="400">
                          <a:effectLst/>
                        </a:rPr>
                        <a:t>21/6/2024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17,998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3,014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16.7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320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708836934"/>
                  </a:ext>
                </a:extLst>
              </a:tr>
              <a:tr h="119656">
                <a:tc>
                  <a:txBody>
                    <a:bodyPr/>
                    <a:lstStyle/>
                    <a:p>
                      <a:pPr algn="ctr" rtl="0" fontAlgn="ctr"/>
                      <a:r>
                        <a:rPr lang="en-GB" sz="400">
                          <a:effectLst/>
                        </a:rPr>
                        <a:t>28/6/2024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18,022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3,043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16.9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322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15995927"/>
                  </a:ext>
                </a:extLst>
              </a:tr>
              <a:tr h="119656">
                <a:tc>
                  <a:txBody>
                    <a:bodyPr/>
                    <a:lstStyle/>
                    <a:p>
                      <a:pPr algn="ctr" rtl="0" fontAlgn="ctr"/>
                      <a:r>
                        <a:rPr lang="en-GB" sz="400">
                          <a:effectLst/>
                        </a:rPr>
                        <a:t>5/7/2024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18,042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3,012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16.7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322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84.2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77797563"/>
                  </a:ext>
                </a:extLst>
              </a:tr>
              <a:tr h="119656">
                <a:tc>
                  <a:txBody>
                    <a:bodyPr/>
                    <a:lstStyle/>
                    <a:p>
                      <a:pPr algn="ctr" rtl="0" fontAlgn="ctr"/>
                      <a:r>
                        <a:rPr lang="en-GB" sz="400">
                          <a:effectLst/>
                        </a:rPr>
                        <a:t>12/7/2024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18,052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3,038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16.8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82.7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80238251"/>
                  </a:ext>
                </a:extLst>
              </a:tr>
              <a:tr h="119656">
                <a:tc>
                  <a:txBody>
                    <a:bodyPr/>
                    <a:lstStyle/>
                    <a:p>
                      <a:pPr algn="ctr" rtl="0" fontAlgn="ctr"/>
                      <a:r>
                        <a:rPr lang="en-GB" sz="400">
                          <a:effectLst/>
                        </a:rPr>
                        <a:t>19/7/2024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18,059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93.5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6.5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3,070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17.0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326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n/a</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81.9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24833127"/>
                  </a:ext>
                </a:extLst>
              </a:tr>
              <a:tr h="62855">
                <a:tc gridSpan="17">
                  <a:txBody>
                    <a:bodyPr/>
                    <a:lstStyle/>
                    <a:p>
                      <a:pPr algn="ctr" rtl="0" fontAlgn="b"/>
                      <a:r>
                        <a:rPr lang="en-GB" sz="400">
                          <a:effectLst/>
                        </a:rPr>
                        <a:t>Summer Holidays</a:t>
                      </a:r>
                    </a:p>
                  </a:txBody>
                  <a:tcPr marL="5181" marR="5181"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6C6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2399176"/>
                  </a:ext>
                </a:extLst>
              </a:tr>
              <a:tr h="119656">
                <a:tc>
                  <a:txBody>
                    <a:bodyPr/>
                    <a:lstStyle/>
                    <a:p>
                      <a:pPr algn="ctr" rtl="0" fontAlgn="ctr"/>
                      <a:r>
                        <a:rPr lang="en-GB" sz="400">
                          <a:effectLst/>
                        </a:rPr>
                        <a:t>6/9/2024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a:effectLst/>
                        </a:rPr>
                        <a:t>18,498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a:effectLst/>
                        </a:rPr>
                        <a:t>94.4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5.6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88.4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92.6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90.3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89.8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91.2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86.9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a:effectLst/>
                        </a:rPr>
                        <a:t>93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61158626"/>
                  </a:ext>
                </a:extLst>
              </a:tr>
              <a:tr h="119656">
                <a:tc>
                  <a:txBody>
                    <a:bodyPr/>
                    <a:lstStyle/>
                    <a:p>
                      <a:pPr algn="ctr" rtl="0" fontAlgn="ctr"/>
                      <a:r>
                        <a:rPr lang="en-GB" sz="400">
                          <a:effectLst/>
                        </a:rPr>
                        <a:t>13/9/2024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18,717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5.1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85.4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06697261"/>
                  </a:ext>
                </a:extLst>
              </a:tr>
              <a:tr h="119656">
                <a:tc>
                  <a:txBody>
                    <a:bodyPr/>
                    <a:lstStyle/>
                    <a:p>
                      <a:pPr algn="ctr" rtl="0" fontAlgn="ctr"/>
                      <a:r>
                        <a:rPr lang="en-GB" sz="400">
                          <a:effectLst/>
                        </a:rPr>
                        <a:t>20/9/2024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18,806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5.2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2,468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13.1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362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83.6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94.8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68353101"/>
                  </a:ext>
                </a:extLst>
              </a:tr>
              <a:tr h="119656">
                <a:tc>
                  <a:txBody>
                    <a:bodyPr/>
                    <a:lstStyle/>
                    <a:p>
                      <a:pPr algn="ctr" rtl="0" fontAlgn="ctr"/>
                      <a:r>
                        <a:rPr lang="en-GB" sz="400">
                          <a:effectLst/>
                        </a:rPr>
                        <a:t>27/9/2024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18,958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5.4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3,111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16.4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315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82.2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85.7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3539540"/>
                  </a:ext>
                </a:extLst>
              </a:tr>
              <a:tr h="119656">
                <a:tc>
                  <a:txBody>
                    <a:bodyPr/>
                    <a:lstStyle/>
                    <a:p>
                      <a:pPr algn="ctr" rtl="0" fontAlgn="ctr"/>
                      <a:r>
                        <a:rPr lang="en-GB" sz="400">
                          <a:effectLst/>
                        </a:rPr>
                        <a:t>4/10/2024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19,187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5.4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2,587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13.5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310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81.2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84.4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73815640"/>
                  </a:ext>
                </a:extLst>
              </a:tr>
              <a:tr h="119656">
                <a:tc>
                  <a:txBody>
                    <a:bodyPr/>
                    <a:lstStyle/>
                    <a:p>
                      <a:pPr algn="ctr" rtl="0" fontAlgn="ctr"/>
                      <a:r>
                        <a:rPr lang="en-GB" sz="400">
                          <a:effectLst/>
                        </a:rPr>
                        <a:t>11/10/2024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19,221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2,891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301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89.6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81.2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84.2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56453281"/>
                  </a:ext>
                </a:extLst>
              </a:tr>
              <a:tr h="119656">
                <a:tc>
                  <a:txBody>
                    <a:bodyPr/>
                    <a:lstStyle/>
                    <a:p>
                      <a:pPr algn="ctr" rtl="0" fontAlgn="ctr"/>
                      <a:r>
                        <a:rPr lang="en-GB" sz="400">
                          <a:effectLst/>
                        </a:rPr>
                        <a:t>18/10/2024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19,237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2,734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14.2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311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89.5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80.9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84.3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11537449"/>
                  </a:ext>
                </a:extLst>
              </a:tr>
              <a:tr h="119656">
                <a:tc>
                  <a:txBody>
                    <a:bodyPr/>
                    <a:lstStyle/>
                    <a:p>
                      <a:pPr algn="ctr" rtl="0" fontAlgn="ctr"/>
                      <a:r>
                        <a:rPr lang="en-GB" sz="400">
                          <a:effectLst/>
                        </a:rPr>
                        <a:t>25/10/2024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19,249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3,028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319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89.3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80.3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82.7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55728161"/>
                  </a:ext>
                </a:extLst>
              </a:tr>
              <a:tr h="62855">
                <a:tc gridSpan="17">
                  <a:txBody>
                    <a:bodyPr/>
                    <a:lstStyle/>
                    <a:p>
                      <a:pPr algn="ctr" rtl="0" fontAlgn="b"/>
                      <a:r>
                        <a:rPr lang="en-GB" sz="400">
                          <a:effectLst/>
                        </a:rPr>
                        <a:t>Half Term</a:t>
                      </a:r>
                    </a:p>
                  </a:txBody>
                  <a:tcPr marL="5181" marR="5181"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6C6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8082028"/>
                  </a:ext>
                </a:extLst>
              </a:tr>
              <a:tr h="119656">
                <a:tc>
                  <a:txBody>
                    <a:bodyPr/>
                    <a:lstStyle/>
                    <a:p>
                      <a:pPr algn="ctr" rtl="0" fontAlgn="ctr"/>
                      <a:r>
                        <a:rPr lang="en-GB" sz="400">
                          <a:effectLst/>
                        </a:rPr>
                        <a:t>8/11/2024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19,283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3,053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89.3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80.1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82.3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44232601"/>
                  </a:ext>
                </a:extLst>
              </a:tr>
              <a:tr h="119656">
                <a:tc>
                  <a:txBody>
                    <a:bodyPr/>
                    <a:lstStyle/>
                    <a:p>
                      <a:pPr algn="ctr" rtl="0" fontAlgn="ctr"/>
                      <a:r>
                        <a:rPr lang="en-GB" sz="400">
                          <a:effectLst/>
                        </a:rPr>
                        <a:t>15/11/2024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19,197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3,017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89.2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94.4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rial" panose="020B0604020202020204" pitchFamily="34" charset="0"/>
                        </a:rPr>
                        <a:t>90.7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82.2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20278636"/>
                  </a:ext>
                </a:extLst>
              </a:tr>
              <a:tr h="119656">
                <a:tc>
                  <a:txBody>
                    <a:bodyPr/>
                    <a:lstStyle/>
                    <a:p>
                      <a:pPr algn="ctr" rtl="0" fontAlgn="ctr"/>
                      <a:r>
                        <a:rPr lang="en-GB" sz="400">
                          <a:effectLst/>
                        </a:rPr>
                        <a:t>22/11/2024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19,025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2,924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89.0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82.3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94158100"/>
                  </a:ext>
                </a:extLst>
              </a:tr>
              <a:tr h="119656">
                <a:tc>
                  <a:txBody>
                    <a:bodyPr/>
                    <a:lstStyle/>
                    <a:p>
                      <a:pPr algn="ctr" rtl="0" fontAlgn="ctr"/>
                      <a:r>
                        <a:rPr lang="en-GB" sz="400">
                          <a:effectLst/>
                        </a:rPr>
                        <a:t>29/11/2024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18,947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2,896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88.8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82.0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68444179"/>
                  </a:ext>
                </a:extLst>
              </a:tr>
              <a:tr h="119656">
                <a:tc>
                  <a:txBody>
                    <a:bodyPr/>
                    <a:lstStyle/>
                    <a:p>
                      <a:pPr algn="ctr" rtl="0" fontAlgn="ctr"/>
                      <a:r>
                        <a:rPr lang="en-GB" sz="400">
                          <a:effectLst/>
                        </a:rPr>
                        <a:t>6/12/2024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18,992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1.5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2,960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15.6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88.6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91.2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81.0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81.4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94336749"/>
                  </a:ext>
                </a:extLst>
              </a:tr>
              <a:tr h="119656">
                <a:tc>
                  <a:txBody>
                    <a:bodyPr/>
                    <a:lstStyle/>
                    <a:p>
                      <a:pPr algn="ctr" rtl="0" fontAlgn="ctr"/>
                      <a:r>
                        <a:rPr lang="en-GB" sz="400">
                          <a:effectLst/>
                        </a:rPr>
                        <a:t>13/12/2024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19,021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94.1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5.9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3,045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88.5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89.5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92.5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90.2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80.7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ptos Narrow" panose="020B0004020202020204" pitchFamily="34" charset="0"/>
                        </a:rPr>
                        <a:t>81.1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13627001"/>
                  </a:ext>
                </a:extLst>
              </a:tr>
              <a:tr h="119656">
                <a:tc>
                  <a:txBody>
                    <a:bodyPr/>
                    <a:lstStyle/>
                    <a:p>
                      <a:pPr algn="ctr" rtl="0" fontAlgn="ctr"/>
                      <a:r>
                        <a:rPr lang="en-GB" sz="400">
                          <a:effectLst/>
                        </a:rPr>
                        <a:t>20/12/2024</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rial" panose="020B0604020202020204" pitchFamily="34" charset="0"/>
                        </a:rPr>
                        <a:t>19,058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93.9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6.1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3,230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16.9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351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1.8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88.1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rial" panose="020B0604020202020204" pitchFamily="34" charset="0"/>
                        </a:rPr>
                        <a:t>90.6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rial" panose="020B0604020202020204" pitchFamily="34" charset="0"/>
                        </a:rPr>
                        <a:t>89.2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endParaRPr lang="en-GB" sz="400">
                        <a:effectLst/>
                      </a:endParaRP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rial" panose="020B0604020202020204" pitchFamily="34" charset="0"/>
                        </a:rPr>
                        <a:t>92.1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rial" panose="020B0604020202020204" pitchFamily="34" charset="0"/>
                        </a:rPr>
                        <a:t>89.9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rial" panose="020B0604020202020204" pitchFamily="34" charset="0"/>
                        </a:rPr>
                        <a:t>80.3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b"/>
                      <a:r>
                        <a:rPr lang="en-GB" sz="400" b="0">
                          <a:effectLst/>
                          <a:latin typeface="Arial" panose="020B0604020202020204" pitchFamily="34" charset="0"/>
                        </a:rPr>
                        <a:t>80.8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00071873"/>
                  </a:ext>
                </a:extLst>
              </a:tr>
              <a:tr h="62855">
                <a:tc gridSpan="17">
                  <a:txBody>
                    <a:bodyPr/>
                    <a:lstStyle/>
                    <a:p>
                      <a:pPr algn="ctr" rtl="0" fontAlgn="b"/>
                      <a:r>
                        <a:rPr lang="en-GB" sz="400">
                          <a:effectLst/>
                        </a:rPr>
                        <a:t>Christmas Holidays</a:t>
                      </a:r>
                    </a:p>
                  </a:txBody>
                  <a:tcPr marL="5181" marR="5181"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6C6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22172295"/>
                  </a:ext>
                </a:extLst>
              </a:tr>
              <a:tr h="119656">
                <a:tc>
                  <a:txBody>
                    <a:bodyPr/>
                    <a:lstStyle/>
                    <a:p>
                      <a:pPr algn="ctr" rtl="0" fontAlgn="ctr"/>
                      <a:r>
                        <a:rPr lang="en-GB" sz="400">
                          <a:effectLst/>
                        </a:rPr>
                        <a:t>10/1/2025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19,349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93.8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6.2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3,239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348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1.7</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87.9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90.6</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89.2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92.2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79.9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79.9</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87127488"/>
                  </a:ext>
                </a:extLst>
              </a:tr>
              <a:tr h="119656">
                <a:tc>
                  <a:txBody>
                    <a:bodyPr/>
                    <a:lstStyle/>
                    <a:p>
                      <a:pPr algn="ctr" rtl="0" fontAlgn="ctr"/>
                      <a:r>
                        <a:rPr lang="en-GB" sz="400">
                          <a:effectLst/>
                        </a:rPr>
                        <a:t>17/1/2025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19,366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93.8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6.2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3,293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351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1.8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88.0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90.7</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89.2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92.0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90.0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80.4</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80.4</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43552144"/>
                  </a:ext>
                </a:extLst>
              </a:tr>
              <a:tr h="119656">
                <a:tc>
                  <a:txBody>
                    <a:bodyPr/>
                    <a:lstStyle/>
                    <a:p>
                      <a:pPr algn="ctr" rtl="0" fontAlgn="ctr"/>
                      <a:r>
                        <a:rPr lang="en-GB" sz="400">
                          <a:effectLst/>
                        </a:rPr>
                        <a:t>24/1/2025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19,383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93.8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6.2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3,266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326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1.7</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87.9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90.5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89.2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91.5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89.6</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80.4</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77406937"/>
                  </a:ext>
                </a:extLst>
              </a:tr>
              <a:tr h="119656">
                <a:tc>
                  <a:txBody>
                    <a:bodyPr/>
                    <a:lstStyle/>
                    <a:p>
                      <a:pPr algn="ctr" rtl="0" fontAlgn="ctr"/>
                      <a:r>
                        <a:rPr lang="en-GB" sz="400">
                          <a:effectLst/>
                        </a:rPr>
                        <a:t>31/1/2025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19,408</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93.7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6.3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3,306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1.7</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87.8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90.3</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88.9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91.5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89.6</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80.3</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16654054"/>
                  </a:ext>
                </a:extLst>
              </a:tr>
              <a:tr h="119656">
                <a:tc>
                  <a:txBody>
                    <a:bodyPr/>
                    <a:lstStyle/>
                    <a:p>
                      <a:pPr algn="ctr" rtl="0" fontAlgn="ctr"/>
                      <a:r>
                        <a:rPr lang="en-GB" sz="400">
                          <a:effectLst/>
                        </a:rPr>
                        <a:t>7/2/2025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19,421</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93.6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6.4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3,299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342</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1.8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87.8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90.3</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88.9</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91.2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89.4</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81.1</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78364610"/>
                  </a:ext>
                </a:extLst>
              </a:tr>
              <a:tr h="119656">
                <a:tc>
                  <a:txBody>
                    <a:bodyPr/>
                    <a:lstStyle/>
                    <a:p>
                      <a:pPr algn="ctr" rtl="0" fontAlgn="ctr"/>
                      <a:r>
                        <a:rPr lang="en-GB" sz="400">
                          <a:effectLst/>
                        </a:rPr>
                        <a:t>14/2/2025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19,443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93.6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6.4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3,359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17.3</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350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1.8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87.6</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90.2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88.8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91.1</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89.5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80.7</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1462905"/>
                  </a:ext>
                </a:extLst>
              </a:tr>
              <a:tr h="62855">
                <a:tc gridSpan="17">
                  <a:txBody>
                    <a:bodyPr/>
                    <a:lstStyle/>
                    <a:p>
                      <a:pPr algn="ctr" rtl="0" fontAlgn="b"/>
                      <a:r>
                        <a:rPr lang="en-GB" sz="400">
                          <a:effectLst/>
                        </a:rPr>
                        <a:t>Half Term</a:t>
                      </a:r>
                    </a:p>
                  </a:txBody>
                  <a:tcPr marL="5181" marR="5181"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6C6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7066547"/>
                  </a:ext>
                </a:extLst>
              </a:tr>
              <a:tr h="119656">
                <a:tc>
                  <a:txBody>
                    <a:bodyPr/>
                    <a:lstStyle/>
                    <a:p>
                      <a:pPr algn="ctr" rtl="0" fontAlgn="ctr"/>
                      <a:r>
                        <a:rPr lang="en-GB" sz="400">
                          <a:effectLst/>
                        </a:rPr>
                        <a:t>28/2/2025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8D8D8"/>
                    </a:solidFill>
                  </a:tcPr>
                </a:tc>
                <a:tc>
                  <a:txBody>
                    <a:bodyPr/>
                    <a:lstStyle/>
                    <a:p>
                      <a:pPr algn="ctr" rtl="0" fontAlgn="b"/>
                      <a:r>
                        <a:rPr lang="en-GB" sz="400" b="0">
                          <a:effectLst/>
                          <a:latin typeface="Aptos Narrow" panose="020B0004020202020204" pitchFamily="34" charset="0"/>
                        </a:rPr>
                        <a:t>19,487</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93.6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6.4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3,320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17.0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GB" sz="400" b="0">
                          <a:effectLst/>
                          <a:latin typeface="Aptos Narrow" panose="020B0004020202020204" pitchFamily="34" charset="0"/>
                        </a:rPr>
                        <a:t>354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1.8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GB" sz="400" b="0">
                          <a:effectLst/>
                          <a:latin typeface="Aptos Narrow" panose="020B0004020202020204" pitchFamily="34" charset="0"/>
                        </a:rPr>
                        <a:t>87.6</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90.2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ptos Narrow" panose="020B0004020202020204" pitchFamily="34" charset="0"/>
                        </a:rPr>
                        <a:t>88.8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91.0</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89.5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80.2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t"/>
                      <a:r>
                        <a:rPr lang="en-GB" sz="400" b="0" dirty="0">
                          <a:effectLst/>
                          <a:latin typeface="Arial" panose="020B0604020202020204" pitchFamily="34" charset="0"/>
                        </a:rPr>
                        <a:t>80.7</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31322261"/>
                  </a:ext>
                </a:extLst>
              </a:tr>
              <a:tr h="119656">
                <a:tc>
                  <a:txBody>
                    <a:bodyPr/>
                    <a:lstStyle/>
                    <a:p>
                      <a:pPr algn="ctr" rtl="0" fontAlgn="ctr"/>
                      <a:r>
                        <a:rPr lang="en-GB" sz="400" b="0">
                          <a:effectLst/>
                          <a:latin typeface="Arial" panose="020B0604020202020204" pitchFamily="34" charset="0"/>
                        </a:rPr>
                        <a:t>03/03/25</a:t>
                      </a:r>
                    </a:p>
                  </a:txBody>
                  <a:tcPr marL="5181" marR="5181" marT="0" marB="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GB" sz="400" b="0">
                          <a:effectLst/>
                          <a:latin typeface="Arial" panose="020B0604020202020204" pitchFamily="34" charset="0"/>
                        </a:rPr>
                        <a:t>19,489</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93.6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6.4</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1.6</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3,310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17.0</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400" b="0">
                          <a:effectLst/>
                          <a:latin typeface="Arial" panose="020B0604020202020204" pitchFamily="34" charset="0"/>
                        </a:rPr>
                        <a:t>355</a:t>
                      </a:r>
                    </a:p>
                  </a:txBody>
                  <a:tcPr marL="5181" marR="5181"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400" b="0">
                          <a:effectLst/>
                          <a:latin typeface="Arial" panose="020B0604020202020204" pitchFamily="34" charset="0"/>
                        </a:rPr>
                        <a:t>1.8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400" b="0">
                          <a:effectLst/>
                          <a:latin typeface="Arial" panose="020B0604020202020204" pitchFamily="34" charset="0"/>
                        </a:rPr>
                        <a:t>87.5</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90.2</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88.8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endParaRPr lang="en-GB" sz="400">
                        <a:effectLst/>
                      </a:endParaRP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90.8</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89.4</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GB" sz="400" b="0">
                          <a:effectLst/>
                          <a:latin typeface="Arial" panose="020B0604020202020204" pitchFamily="34" charset="0"/>
                        </a:rPr>
                        <a:t>80.3</a:t>
                      </a:r>
                    </a:p>
                  </a:txBody>
                  <a:tcPr marL="5181" marR="5181" marT="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GB" sz="400" b="0" dirty="0">
                          <a:effectLst/>
                          <a:latin typeface="Arial" panose="020B0604020202020204" pitchFamily="34" charset="0"/>
                        </a:rPr>
                        <a:t>93.6</a:t>
                      </a:r>
                    </a:p>
                  </a:txBody>
                  <a:tcPr marL="5181" marR="5181" marT="0" marB="0">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2604206"/>
                  </a:ext>
                </a:extLst>
              </a:tr>
            </a:tbl>
          </a:graphicData>
        </a:graphic>
      </p:graphicFrame>
      <p:sp>
        <p:nvSpPr>
          <p:cNvPr id="3" name="TextBox 2">
            <a:extLst>
              <a:ext uri="{FF2B5EF4-FFF2-40B4-BE49-F238E27FC236}">
                <a16:creationId xmlns:a16="http://schemas.microsoft.com/office/drawing/2014/main" id="{A31B3CD9-C61F-D3D2-F374-CB53A5B5E1AB}"/>
              </a:ext>
            </a:extLst>
          </p:cNvPr>
          <p:cNvSpPr txBox="1"/>
          <p:nvPr/>
        </p:nvSpPr>
        <p:spPr>
          <a:xfrm>
            <a:off x="7276290" y="5626109"/>
            <a:ext cx="1475362" cy="954107"/>
          </a:xfrm>
          <a:prstGeom prst="rect">
            <a:avLst/>
          </a:prstGeom>
          <a:noFill/>
        </p:spPr>
        <p:txBody>
          <a:bodyPr wrap="square" rtlCol="0">
            <a:spAutoFit/>
          </a:bodyPr>
          <a:lstStyle/>
          <a:p>
            <a:r>
              <a:rPr lang="en-GB" dirty="0"/>
              <a:t>CIN</a:t>
            </a:r>
          </a:p>
          <a:p>
            <a:r>
              <a:rPr lang="en-GB" dirty="0"/>
              <a:t>73 Children</a:t>
            </a:r>
          </a:p>
          <a:p>
            <a:r>
              <a:rPr lang="en-GB" dirty="0"/>
              <a:t>37 PA</a:t>
            </a:r>
          </a:p>
          <a:p>
            <a:r>
              <a:rPr lang="en-GB" dirty="0"/>
              <a:t>14 SA</a:t>
            </a:r>
          </a:p>
        </p:txBody>
      </p:sp>
      <p:sp>
        <p:nvSpPr>
          <p:cNvPr id="4" name="TextBox 3">
            <a:extLst>
              <a:ext uri="{FF2B5EF4-FFF2-40B4-BE49-F238E27FC236}">
                <a16:creationId xmlns:a16="http://schemas.microsoft.com/office/drawing/2014/main" id="{D3086606-2859-145C-9493-D6AD07EB8AF5}"/>
              </a:ext>
            </a:extLst>
          </p:cNvPr>
          <p:cNvSpPr txBox="1"/>
          <p:nvPr/>
        </p:nvSpPr>
        <p:spPr>
          <a:xfrm>
            <a:off x="1204770" y="5719215"/>
            <a:ext cx="1475362" cy="954107"/>
          </a:xfrm>
          <a:prstGeom prst="rect">
            <a:avLst/>
          </a:prstGeom>
          <a:noFill/>
        </p:spPr>
        <p:txBody>
          <a:bodyPr wrap="square" rtlCol="0">
            <a:spAutoFit/>
          </a:bodyPr>
          <a:lstStyle/>
          <a:p>
            <a:r>
              <a:rPr lang="en-GB" dirty="0"/>
              <a:t>CP</a:t>
            </a:r>
          </a:p>
          <a:p>
            <a:r>
              <a:rPr lang="en-GB" dirty="0"/>
              <a:t>123 children</a:t>
            </a:r>
          </a:p>
          <a:p>
            <a:r>
              <a:rPr lang="en-GB" dirty="0"/>
              <a:t>59 PA</a:t>
            </a:r>
          </a:p>
          <a:p>
            <a:r>
              <a:rPr lang="en-GB" dirty="0"/>
              <a:t>20 SA</a:t>
            </a:r>
          </a:p>
        </p:txBody>
      </p:sp>
    </p:spTree>
    <p:extLst>
      <p:ext uri="{BB962C8B-B14F-4D97-AF65-F5344CB8AC3E}">
        <p14:creationId xmlns:p14="http://schemas.microsoft.com/office/powerpoint/2010/main" val="181735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A755FF-1418-5284-6037-EFCC596EE22A}"/>
              </a:ext>
            </a:extLst>
          </p:cNvPr>
          <p:cNvSpPr txBox="1"/>
          <p:nvPr/>
        </p:nvSpPr>
        <p:spPr>
          <a:xfrm>
            <a:off x="1367624" y="3502631"/>
            <a:ext cx="3021496" cy="369332"/>
          </a:xfrm>
          <a:prstGeom prst="rect">
            <a:avLst/>
          </a:prstGeom>
          <a:noFill/>
        </p:spPr>
        <p:txBody>
          <a:bodyPr wrap="square" rtlCol="0">
            <a:spAutoFit/>
          </a:bodyPr>
          <a:lstStyle/>
          <a:p>
            <a:r>
              <a:rPr lang="en-GB" sz="1800" b="1" dirty="0"/>
              <a:t>Traded - Buy Back</a:t>
            </a:r>
          </a:p>
        </p:txBody>
      </p:sp>
      <p:graphicFrame>
        <p:nvGraphicFramePr>
          <p:cNvPr id="5" name="Table 4">
            <a:extLst>
              <a:ext uri="{FF2B5EF4-FFF2-40B4-BE49-F238E27FC236}">
                <a16:creationId xmlns:a16="http://schemas.microsoft.com/office/drawing/2014/main" id="{D3A72E31-888A-D376-3CFF-C7CB97283B98}"/>
              </a:ext>
            </a:extLst>
          </p:cNvPr>
          <p:cNvGraphicFramePr>
            <a:graphicFrameLocks noGrp="1"/>
          </p:cNvGraphicFramePr>
          <p:nvPr>
            <p:extLst>
              <p:ext uri="{D42A27DB-BD31-4B8C-83A1-F6EECF244321}">
                <p14:modId xmlns:p14="http://schemas.microsoft.com/office/powerpoint/2010/main" val="1038090791"/>
              </p:ext>
            </p:extLst>
          </p:nvPr>
        </p:nvGraphicFramePr>
        <p:xfrm>
          <a:off x="955812" y="3954621"/>
          <a:ext cx="3433308" cy="2133600"/>
        </p:xfrm>
        <a:graphic>
          <a:graphicData uri="http://schemas.openxmlformats.org/drawingml/2006/table">
            <a:tbl>
              <a:tblPr/>
              <a:tblGrid>
                <a:gridCol w="1144436">
                  <a:extLst>
                    <a:ext uri="{9D8B030D-6E8A-4147-A177-3AD203B41FA5}">
                      <a16:colId xmlns:a16="http://schemas.microsoft.com/office/drawing/2014/main" val="2736767205"/>
                    </a:ext>
                  </a:extLst>
                </a:gridCol>
                <a:gridCol w="1144436">
                  <a:extLst>
                    <a:ext uri="{9D8B030D-6E8A-4147-A177-3AD203B41FA5}">
                      <a16:colId xmlns:a16="http://schemas.microsoft.com/office/drawing/2014/main" val="1364414591"/>
                    </a:ext>
                  </a:extLst>
                </a:gridCol>
                <a:gridCol w="1144436">
                  <a:extLst>
                    <a:ext uri="{9D8B030D-6E8A-4147-A177-3AD203B41FA5}">
                      <a16:colId xmlns:a16="http://schemas.microsoft.com/office/drawing/2014/main" val="3368961990"/>
                    </a:ext>
                  </a:extLst>
                </a:gridCol>
              </a:tblGrid>
              <a:tr h="127000">
                <a:tc gridSpan="3">
                  <a:txBody>
                    <a:bodyPr/>
                    <a:lstStyle/>
                    <a:p>
                      <a:pPr algn="ctr" rtl="0" fontAlgn="b"/>
                      <a:r>
                        <a:rPr lang="en-GB" b="0" dirty="0">
                          <a:effectLst/>
                          <a:latin typeface="Arial" panose="020B0604020202020204" pitchFamily="34" charset="0"/>
                        </a:rPr>
                        <a:t>Education Welfare 2025/26</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3913305"/>
                  </a:ext>
                </a:extLst>
              </a:tr>
              <a:tr h="127000">
                <a:tc gridSpan="3">
                  <a:txBody>
                    <a:bodyPr/>
                    <a:lstStyle/>
                    <a:p>
                      <a:pPr algn="ctr" rtl="0" fontAlgn="b"/>
                      <a:r>
                        <a:rPr lang="en-GB" b="0">
                          <a:effectLst/>
                          <a:latin typeface="Arial" panose="020B0604020202020204" pitchFamily="34" charset="0"/>
                        </a:rPr>
                        <a:t>Increase by approx. 3%</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80247340"/>
                  </a:ext>
                </a:extLst>
              </a:tr>
              <a:tr h="127000">
                <a:tc>
                  <a:txBody>
                    <a:bodyPr/>
                    <a:lstStyle/>
                    <a:p>
                      <a:pPr rtl="0" fontAlgn="b"/>
                      <a:r>
                        <a:rPr lang="en-GB" b="0">
                          <a:effectLst/>
                          <a:latin typeface="Arial" panose="020B0604020202020204" pitchFamily="34" charset="0"/>
                        </a:rPr>
                        <a:t>Package (days)</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b="0">
                          <a:solidFill>
                            <a:srgbClr val="1F1F1F"/>
                          </a:solidFill>
                          <a:effectLst/>
                          <a:latin typeface="Arial" panose="020B0604020202020204" pitchFamily="34" charset="0"/>
                        </a:rPr>
                        <a:t>Hrs</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rtl="0" fontAlgn="b"/>
                      <a:r>
                        <a:rPr lang="en-GB" b="0">
                          <a:solidFill>
                            <a:srgbClr val="1F1F1F"/>
                          </a:solidFill>
                          <a:effectLst/>
                          <a:latin typeface="Arial" panose="020B0604020202020204" pitchFamily="34" charset="0"/>
                        </a:rPr>
                        <a:t>Costs</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58149323"/>
                  </a:ext>
                </a:extLst>
              </a:tr>
              <a:tr h="127000">
                <a:tc>
                  <a:txBody>
                    <a:bodyPr/>
                    <a:lstStyle/>
                    <a:p>
                      <a:pPr algn="r" rtl="0" fontAlgn="b"/>
                      <a:r>
                        <a:rPr lang="en-GB" b="0">
                          <a:effectLst/>
                          <a:latin typeface="Arial" panose="020B0604020202020204" pitchFamily="34" charset="0"/>
                        </a:rPr>
                        <a:t>20</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GB" b="0">
                          <a:solidFill>
                            <a:srgbClr val="1F1F1F"/>
                          </a:solidFill>
                          <a:effectLst/>
                          <a:latin typeface="Arial" panose="020B0604020202020204" pitchFamily="34" charset="0"/>
                        </a:rPr>
                        <a:t>120</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b="0">
                          <a:solidFill>
                            <a:srgbClr val="1F1F1F"/>
                          </a:solidFill>
                          <a:effectLst/>
                          <a:latin typeface="Arial" panose="020B0604020202020204" pitchFamily="34" charset="0"/>
                        </a:rPr>
                        <a:t>£6,540</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79260693"/>
                  </a:ext>
                </a:extLst>
              </a:tr>
              <a:tr h="127000">
                <a:tc>
                  <a:txBody>
                    <a:bodyPr/>
                    <a:lstStyle/>
                    <a:p>
                      <a:pPr algn="r" rtl="0" fontAlgn="b"/>
                      <a:r>
                        <a:rPr lang="en-GB" b="0">
                          <a:effectLst/>
                          <a:latin typeface="Arial" panose="020B0604020202020204" pitchFamily="34" charset="0"/>
                        </a:rPr>
                        <a:t>15</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GB" b="0">
                          <a:solidFill>
                            <a:srgbClr val="1F1F1F"/>
                          </a:solidFill>
                          <a:effectLst/>
                          <a:latin typeface="Arial" panose="020B0604020202020204" pitchFamily="34" charset="0"/>
                        </a:rPr>
                        <a:t>90</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b="0">
                          <a:solidFill>
                            <a:srgbClr val="1F1F1F"/>
                          </a:solidFill>
                          <a:effectLst/>
                          <a:latin typeface="Arial" panose="020B0604020202020204" pitchFamily="34" charset="0"/>
                        </a:rPr>
                        <a:t>£4,840</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95588362"/>
                  </a:ext>
                </a:extLst>
              </a:tr>
              <a:tr h="127000">
                <a:tc>
                  <a:txBody>
                    <a:bodyPr/>
                    <a:lstStyle/>
                    <a:p>
                      <a:pPr algn="r" rtl="0" fontAlgn="b"/>
                      <a:r>
                        <a:rPr lang="en-GB" b="0">
                          <a:effectLst/>
                          <a:latin typeface="Arial" panose="020B0604020202020204" pitchFamily="34" charset="0"/>
                        </a:rPr>
                        <a:t>10</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GB" b="0">
                          <a:solidFill>
                            <a:srgbClr val="1F1F1F"/>
                          </a:solidFill>
                          <a:effectLst/>
                          <a:latin typeface="Arial" panose="020B0604020202020204" pitchFamily="34" charset="0"/>
                        </a:rPr>
                        <a:t>60</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b="0">
                          <a:solidFill>
                            <a:srgbClr val="1F1F1F"/>
                          </a:solidFill>
                          <a:effectLst/>
                          <a:latin typeface="Arial" panose="020B0604020202020204" pitchFamily="34" charset="0"/>
                        </a:rPr>
                        <a:t>£3,215</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28506515"/>
                  </a:ext>
                </a:extLst>
              </a:tr>
              <a:tr h="127000">
                <a:tc>
                  <a:txBody>
                    <a:bodyPr/>
                    <a:lstStyle/>
                    <a:p>
                      <a:pPr algn="r" rtl="0" fontAlgn="b"/>
                      <a:r>
                        <a:rPr lang="en-GB" b="0">
                          <a:effectLst/>
                          <a:latin typeface="Arial" panose="020B0604020202020204" pitchFamily="34" charset="0"/>
                        </a:rPr>
                        <a:t>5</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GB" b="0">
                          <a:solidFill>
                            <a:srgbClr val="1F1F1F"/>
                          </a:solidFill>
                          <a:effectLst/>
                          <a:latin typeface="Arial" panose="020B0604020202020204" pitchFamily="34" charset="0"/>
                        </a:rPr>
                        <a:t>30</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b="0">
                          <a:solidFill>
                            <a:srgbClr val="1F1F1F"/>
                          </a:solidFill>
                          <a:effectLst/>
                          <a:latin typeface="Arial" panose="020B0604020202020204" pitchFamily="34" charset="0"/>
                        </a:rPr>
                        <a:t>£1,650</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80987425"/>
                  </a:ext>
                </a:extLst>
              </a:tr>
              <a:tr h="127000">
                <a:tc>
                  <a:txBody>
                    <a:bodyPr/>
                    <a:lstStyle/>
                    <a:p>
                      <a:pPr algn="r" rtl="0" fontAlgn="b"/>
                      <a:r>
                        <a:rPr lang="en-GB" b="0">
                          <a:effectLst/>
                          <a:latin typeface="Arial" panose="020B0604020202020204" pitchFamily="34" charset="0"/>
                        </a:rPr>
                        <a:t>2.5</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GB" b="0">
                          <a:solidFill>
                            <a:srgbClr val="1F1F1F"/>
                          </a:solidFill>
                          <a:effectLst/>
                          <a:latin typeface="Arial" panose="020B0604020202020204" pitchFamily="34" charset="0"/>
                        </a:rPr>
                        <a:t>15</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b="0">
                          <a:solidFill>
                            <a:srgbClr val="1F1F1F"/>
                          </a:solidFill>
                          <a:effectLst/>
                          <a:latin typeface="Arial" panose="020B0604020202020204" pitchFamily="34" charset="0"/>
                        </a:rPr>
                        <a:t>£835</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53084324"/>
                  </a:ext>
                </a:extLst>
              </a:tr>
              <a:tr h="127000">
                <a:tc>
                  <a:txBody>
                    <a:bodyPr/>
                    <a:lstStyle/>
                    <a:p>
                      <a:pPr algn="r" rtl="0" fontAlgn="b"/>
                      <a:r>
                        <a:rPr lang="en-GB" b="0">
                          <a:effectLst/>
                          <a:latin typeface="Arial" panose="020B0604020202020204" pitchFamily="34" charset="0"/>
                        </a:rPr>
                        <a:t>1.25</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GB" b="0" dirty="0">
                          <a:solidFill>
                            <a:srgbClr val="1F1F1F"/>
                          </a:solidFill>
                          <a:effectLst/>
                          <a:latin typeface="Arial" panose="020B0604020202020204" pitchFamily="34" charset="0"/>
                        </a:rPr>
                        <a:t>7.5</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GB" b="0" dirty="0">
                          <a:solidFill>
                            <a:srgbClr val="1F1F1F"/>
                          </a:solidFill>
                          <a:effectLst/>
                          <a:latin typeface="Arial" panose="020B0604020202020204" pitchFamily="34" charset="0"/>
                        </a:rPr>
                        <a:t>£415</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0596761"/>
                  </a:ext>
                </a:extLst>
              </a:tr>
            </a:tbl>
          </a:graphicData>
        </a:graphic>
      </p:graphicFrame>
      <p:sp>
        <p:nvSpPr>
          <p:cNvPr id="6" name="TextBox 5">
            <a:extLst>
              <a:ext uri="{FF2B5EF4-FFF2-40B4-BE49-F238E27FC236}">
                <a16:creationId xmlns:a16="http://schemas.microsoft.com/office/drawing/2014/main" id="{ED862192-951F-AEBE-848D-7BA661CED0DE}"/>
              </a:ext>
            </a:extLst>
          </p:cNvPr>
          <p:cNvSpPr txBox="1"/>
          <p:nvPr/>
        </p:nvSpPr>
        <p:spPr>
          <a:xfrm>
            <a:off x="6023610" y="3502631"/>
            <a:ext cx="2526030" cy="369332"/>
          </a:xfrm>
          <a:prstGeom prst="rect">
            <a:avLst/>
          </a:prstGeom>
          <a:noFill/>
        </p:spPr>
        <p:txBody>
          <a:bodyPr wrap="square" rtlCol="0">
            <a:spAutoFit/>
          </a:bodyPr>
          <a:lstStyle/>
          <a:p>
            <a:r>
              <a:rPr lang="en-GB" sz="1800" b="1" dirty="0"/>
              <a:t>Flexi</a:t>
            </a:r>
            <a:r>
              <a:rPr lang="en-GB" dirty="0"/>
              <a:t> </a:t>
            </a:r>
            <a:r>
              <a:rPr lang="en-GB" sz="1800" b="1" dirty="0"/>
              <a:t>Schooling</a:t>
            </a:r>
          </a:p>
        </p:txBody>
      </p:sp>
      <p:sp>
        <p:nvSpPr>
          <p:cNvPr id="7" name="TextBox 6">
            <a:extLst>
              <a:ext uri="{FF2B5EF4-FFF2-40B4-BE49-F238E27FC236}">
                <a16:creationId xmlns:a16="http://schemas.microsoft.com/office/drawing/2014/main" id="{81F64E49-CF56-3096-DAD8-04F5CDC8EFC1}"/>
              </a:ext>
            </a:extLst>
          </p:cNvPr>
          <p:cNvSpPr txBox="1"/>
          <p:nvPr/>
        </p:nvSpPr>
        <p:spPr>
          <a:xfrm>
            <a:off x="5230964" y="3988752"/>
            <a:ext cx="3611880" cy="1600438"/>
          </a:xfrm>
          <a:prstGeom prst="rect">
            <a:avLst/>
          </a:prstGeom>
          <a:noFill/>
        </p:spPr>
        <p:txBody>
          <a:bodyPr wrap="square" rtlCol="0">
            <a:spAutoFit/>
          </a:bodyPr>
          <a:lstStyle/>
          <a:p>
            <a:pPr marL="285750" indent="-285750">
              <a:buFont typeface="Arial" panose="020B0604020202020204" pitchFamily="34" charset="0"/>
              <a:buChar char="•"/>
            </a:pPr>
            <a:r>
              <a:rPr lang="en-GB" dirty="0"/>
              <a:t>Requests Increasing</a:t>
            </a:r>
          </a:p>
          <a:p>
            <a:pPr marL="285750" indent="-285750">
              <a:buFont typeface="Arial" panose="020B0604020202020204" pitchFamily="34" charset="0"/>
              <a:buChar char="•"/>
            </a:pPr>
            <a:r>
              <a:rPr lang="en-GB" dirty="0"/>
              <a:t>HT decision</a:t>
            </a:r>
          </a:p>
          <a:p>
            <a:pPr marL="285750" indent="-285750">
              <a:buFont typeface="Arial" panose="020B0604020202020204" pitchFamily="34" charset="0"/>
              <a:buChar char="•"/>
            </a:pPr>
            <a:r>
              <a:rPr lang="en-GB" dirty="0"/>
              <a:t>Child’s Best Interest Principle</a:t>
            </a:r>
          </a:p>
          <a:p>
            <a:pPr marL="285750" indent="-285750">
              <a:buFont typeface="Arial" panose="020B0604020202020204" pitchFamily="34" charset="0"/>
              <a:buChar char="•"/>
            </a:pPr>
            <a:r>
              <a:rPr lang="en-GB" dirty="0"/>
              <a:t>Process</a:t>
            </a:r>
          </a:p>
          <a:p>
            <a:pPr marL="285750" indent="-285750">
              <a:buFont typeface="Arial" panose="020B0604020202020204" pitchFamily="34" charset="0"/>
              <a:buChar char="•"/>
            </a:pPr>
            <a:r>
              <a:rPr lang="en-GB" dirty="0"/>
              <a:t>Data Capture</a:t>
            </a:r>
          </a:p>
          <a:p>
            <a:pPr marL="285750" indent="-285750">
              <a:buFont typeface="Arial" panose="020B0604020202020204" pitchFamily="34" charset="0"/>
              <a:buChar char="•"/>
            </a:pPr>
            <a:r>
              <a:rPr lang="en-GB" dirty="0"/>
              <a:t>Google Form</a:t>
            </a:r>
          </a:p>
          <a:p>
            <a:pPr marL="285750" indent="-285750">
              <a:buFont typeface="Arial" panose="020B0604020202020204" pitchFamily="34" charset="0"/>
              <a:buChar char="•"/>
            </a:pPr>
            <a:r>
              <a:rPr lang="en-GB" dirty="0"/>
              <a:t>Working Party</a:t>
            </a:r>
          </a:p>
        </p:txBody>
      </p:sp>
      <p:sp>
        <p:nvSpPr>
          <p:cNvPr id="8" name="TextBox 7">
            <a:extLst>
              <a:ext uri="{FF2B5EF4-FFF2-40B4-BE49-F238E27FC236}">
                <a16:creationId xmlns:a16="http://schemas.microsoft.com/office/drawing/2014/main" id="{3C846D8F-B8CD-326D-4302-EFB2D0BD9AC6}"/>
              </a:ext>
            </a:extLst>
          </p:cNvPr>
          <p:cNvSpPr txBox="1"/>
          <p:nvPr/>
        </p:nvSpPr>
        <p:spPr>
          <a:xfrm>
            <a:off x="4021372" y="944913"/>
            <a:ext cx="3829050" cy="369332"/>
          </a:xfrm>
          <a:prstGeom prst="rect">
            <a:avLst/>
          </a:prstGeom>
          <a:noFill/>
        </p:spPr>
        <p:txBody>
          <a:bodyPr wrap="square" rtlCol="0">
            <a:spAutoFit/>
          </a:bodyPr>
          <a:lstStyle/>
          <a:p>
            <a:r>
              <a:rPr lang="en-GB" sz="1800" b="1" dirty="0"/>
              <a:t>Alternative Provision</a:t>
            </a:r>
          </a:p>
        </p:txBody>
      </p:sp>
      <p:sp>
        <p:nvSpPr>
          <p:cNvPr id="9" name="TextBox 8">
            <a:extLst>
              <a:ext uri="{FF2B5EF4-FFF2-40B4-BE49-F238E27FC236}">
                <a16:creationId xmlns:a16="http://schemas.microsoft.com/office/drawing/2014/main" id="{442EDD13-0154-30DF-410D-EF2BE03F4B67}"/>
              </a:ext>
            </a:extLst>
          </p:cNvPr>
          <p:cNvSpPr txBox="1"/>
          <p:nvPr/>
        </p:nvSpPr>
        <p:spPr>
          <a:xfrm>
            <a:off x="3314700" y="1428750"/>
            <a:ext cx="5406390" cy="2031325"/>
          </a:xfrm>
          <a:prstGeom prst="rect">
            <a:avLst/>
          </a:prstGeom>
          <a:noFill/>
        </p:spPr>
        <p:txBody>
          <a:bodyPr wrap="square" rtlCol="0">
            <a:spAutoFit/>
          </a:bodyPr>
          <a:lstStyle/>
          <a:p>
            <a:pPr marL="285750" indent="-285750">
              <a:buFont typeface="Arial" panose="020B0604020202020204" pitchFamily="34" charset="0"/>
              <a:buChar char="•"/>
            </a:pPr>
            <a:r>
              <a:rPr lang="en-GB" dirty="0"/>
              <a:t>Directory</a:t>
            </a:r>
          </a:p>
          <a:p>
            <a:pPr marL="285750" indent="-285750">
              <a:buFont typeface="Arial" panose="020B0604020202020204" pitchFamily="34" charset="0"/>
              <a:buChar char="•"/>
            </a:pPr>
            <a:r>
              <a:rPr lang="en-GB" dirty="0"/>
              <a:t>Registered and Unregistered (DfE)</a:t>
            </a:r>
          </a:p>
          <a:p>
            <a:pPr marL="285750" indent="-285750">
              <a:buFont typeface="Arial" panose="020B0604020202020204" pitchFamily="34" charset="0"/>
              <a:buChar char="•"/>
            </a:pPr>
            <a:r>
              <a:rPr lang="en-GB" dirty="0"/>
              <a:t>Quality Assurance Evaluation and QA Handbook updated.</a:t>
            </a:r>
          </a:p>
          <a:p>
            <a:pPr marL="285750" indent="-285750">
              <a:buFont typeface="Arial" panose="020B0604020202020204" pitchFamily="34" charset="0"/>
              <a:buChar char="•"/>
            </a:pPr>
            <a:r>
              <a:rPr lang="en-GB" dirty="0"/>
              <a:t>EHCP – EOTAS or Joint QA (if named provision)</a:t>
            </a:r>
          </a:p>
          <a:p>
            <a:pPr marL="285750" indent="-285750">
              <a:buFont typeface="Arial" panose="020B0604020202020204" pitchFamily="34" charset="0"/>
              <a:buChar char="•"/>
            </a:pPr>
            <a:r>
              <a:rPr lang="en-GB" dirty="0"/>
              <a:t>PEAR (analysis) Feedback form.</a:t>
            </a:r>
          </a:p>
          <a:p>
            <a:pPr marL="285750" indent="-285750">
              <a:buFont typeface="Arial" panose="020B0604020202020204" pitchFamily="34" charset="0"/>
              <a:buChar char="•"/>
            </a:pPr>
            <a:r>
              <a:rPr lang="en-GB" dirty="0"/>
              <a:t>AP Network – Harmony, Gone Fishing, BE A Warrior etc</a:t>
            </a:r>
          </a:p>
          <a:p>
            <a:pPr marL="285750" indent="-285750">
              <a:buFont typeface="Arial" panose="020B0604020202020204" pitchFamily="34" charset="0"/>
              <a:buChar char="•"/>
            </a:pPr>
            <a:r>
              <a:rPr lang="en-GB" dirty="0"/>
              <a:t>Strategy and Policy.</a:t>
            </a:r>
          </a:p>
          <a:p>
            <a:pPr marL="285750" indent="-285750">
              <a:buFont typeface="Arial" panose="020B0604020202020204" pitchFamily="34" charset="0"/>
              <a:buChar char="•"/>
            </a:pPr>
            <a:r>
              <a:rPr lang="en-GB" dirty="0"/>
              <a:t>Medical Needs Protocol (Section 19)</a:t>
            </a:r>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3376BD22-64DA-0DBD-404B-AE935A5B3641}"/>
              </a:ext>
            </a:extLst>
          </p:cNvPr>
          <p:cNvSpPr txBox="1"/>
          <p:nvPr/>
        </p:nvSpPr>
        <p:spPr>
          <a:xfrm>
            <a:off x="1735372" y="6275070"/>
            <a:ext cx="2286000" cy="307777"/>
          </a:xfrm>
          <a:prstGeom prst="rect">
            <a:avLst/>
          </a:prstGeom>
          <a:noFill/>
        </p:spPr>
        <p:txBody>
          <a:bodyPr wrap="square" rtlCol="0">
            <a:spAutoFit/>
          </a:bodyPr>
          <a:lstStyle/>
          <a:p>
            <a:r>
              <a:rPr lang="en-GB" dirty="0">
                <a:hlinkClick r:id="rId2"/>
              </a:rPr>
              <a:t>Expression of Interest. </a:t>
            </a:r>
            <a:endParaRPr lang="en-GB" dirty="0"/>
          </a:p>
        </p:txBody>
      </p:sp>
      <p:sp>
        <p:nvSpPr>
          <p:cNvPr id="2" name="TextBox 1">
            <a:extLst>
              <a:ext uri="{FF2B5EF4-FFF2-40B4-BE49-F238E27FC236}">
                <a16:creationId xmlns:a16="http://schemas.microsoft.com/office/drawing/2014/main" id="{C8329AC0-1ECA-FA67-A119-74391B43130A}"/>
              </a:ext>
            </a:extLst>
          </p:cNvPr>
          <p:cNvSpPr txBox="1"/>
          <p:nvPr/>
        </p:nvSpPr>
        <p:spPr>
          <a:xfrm>
            <a:off x="525516" y="1994985"/>
            <a:ext cx="2638097" cy="738664"/>
          </a:xfrm>
          <a:prstGeom prst="rect">
            <a:avLst/>
          </a:prstGeom>
          <a:noFill/>
        </p:spPr>
        <p:txBody>
          <a:bodyPr wrap="square" rtlCol="0">
            <a:spAutoFit/>
          </a:bodyPr>
          <a:lstStyle/>
          <a:p>
            <a:r>
              <a:rPr lang="en-GB" dirty="0">
                <a:hlinkClick r:id="rId3"/>
              </a:rPr>
              <a:t>Arranging Alternative Provision </a:t>
            </a:r>
          </a:p>
          <a:p>
            <a:r>
              <a:rPr lang="en-GB" dirty="0">
                <a:hlinkClick r:id="rId3"/>
              </a:rPr>
              <a:t>A Guide for Local Authorities and Schools</a:t>
            </a:r>
            <a:endParaRPr lang="en-GB" dirty="0"/>
          </a:p>
        </p:txBody>
      </p:sp>
    </p:spTree>
    <p:extLst>
      <p:ext uri="{BB962C8B-B14F-4D97-AF65-F5344CB8AC3E}">
        <p14:creationId xmlns:p14="http://schemas.microsoft.com/office/powerpoint/2010/main" val="373392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FE13274-EB17-FDBF-6597-28B2726FB653}"/>
              </a:ext>
            </a:extLst>
          </p:cNvPr>
          <p:cNvSpPr txBox="1">
            <a:spLocks/>
          </p:cNvSpPr>
          <p:nvPr/>
        </p:nvSpPr>
        <p:spPr>
          <a:xfrm>
            <a:off x="319943" y="1165545"/>
            <a:ext cx="8217465" cy="38438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GB" sz="2100" b="1" dirty="0">
                <a:solidFill>
                  <a:srgbClr val="002060"/>
                </a:solidFill>
                <a:latin typeface="Arial" panose="020B0604020202020204" pitchFamily="34" charset="0"/>
                <a:cs typeface="Arial" panose="020B0604020202020204" pitchFamily="34" charset="0"/>
              </a:rPr>
              <a:t>Submit a query</a:t>
            </a:r>
          </a:p>
        </p:txBody>
      </p:sp>
      <p:sp>
        <p:nvSpPr>
          <p:cNvPr id="6" name="TextBox 5">
            <a:extLst>
              <a:ext uri="{FF2B5EF4-FFF2-40B4-BE49-F238E27FC236}">
                <a16:creationId xmlns:a16="http://schemas.microsoft.com/office/drawing/2014/main" id="{B4856BCF-F633-453B-7AFC-2EB3A8E37D17}"/>
              </a:ext>
            </a:extLst>
          </p:cNvPr>
          <p:cNvSpPr txBox="1"/>
          <p:nvPr/>
        </p:nvSpPr>
        <p:spPr>
          <a:xfrm>
            <a:off x="319943" y="2009380"/>
            <a:ext cx="4476176" cy="2862322"/>
          </a:xfrm>
          <a:prstGeom prst="rect">
            <a:avLst/>
          </a:prstGeom>
          <a:noFill/>
        </p:spPr>
        <p:txBody>
          <a:bodyPr wrap="square" rtlCol="0">
            <a:spAutoFit/>
          </a:bodyPr>
          <a:lstStyle/>
          <a:p>
            <a:pPr defTabSz="685800" fontAlgn="base">
              <a:buClrTx/>
            </a:pPr>
            <a:r>
              <a:rPr lang="en-US" sz="1500" kern="1200" dirty="0">
                <a:latin typeface="Arial" panose="020B0604020202020204" pitchFamily="34" charset="0"/>
                <a:ea typeface="+mn-ea"/>
                <a:cs typeface="+mn-cs"/>
              </a:rPr>
              <a:t>​If you want to tell us about a new issue then please visit:</a:t>
            </a:r>
          </a:p>
          <a:p>
            <a:pPr defTabSz="685800" fontAlgn="base">
              <a:buClrTx/>
            </a:pPr>
            <a:endParaRPr lang="en-US" sz="1500" kern="1200" dirty="0">
              <a:latin typeface="Arial" panose="020B0604020202020204" pitchFamily="34" charset="0"/>
              <a:ea typeface="+mn-ea"/>
              <a:cs typeface="+mn-cs"/>
              <a:hlinkClick r:id="rId3"/>
            </a:endParaRPr>
          </a:p>
          <a:p>
            <a:pPr defTabSz="685800" fontAlgn="base">
              <a:buClrTx/>
            </a:pPr>
            <a:r>
              <a:rPr lang="en-US" sz="1500" u="sng" kern="1200" dirty="0">
                <a:latin typeface="Arial" panose="020B0604020202020204" pitchFamily="34" charset="0"/>
                <a:ea typeface="+mn-ea"/>
                <a:cs typeface="+mn-cs"/>
                <a:hlinkClick r:id="rId3"/>
              </a:rPr>
              <a:t>Home  - Customer Help Portal (education.gov.uk)</a:t>
            </a:r>
            <a:r>
              <a:rPr lang="en-US" sz="1500" kern="1200" dirty="0">
                <a:latin typeface="Arial" panose="020B0604020202020204" pitchFamily="34" charset="0"/>
                <a:ea typeface="+mn-ea"/>
                <a:cs typeface="+mn-cs"/>
              </a:rPr>
              <a:t> ​</a:t>
            </a:r>
          </a:p>
          <a:p>
            <a:pPr defTabSz="685800" fontAlgn="base">
              <a:buClrTx/>
            </a:pPr>
            <a:endParaRPr lang="en-US" sz="1500" kern="1200" dirty="0">
              <a:latin typeface="Segoe UI" panose="020B0502040204020203" pitchFamily="34" charset="0"/>
              <a:ea typeface="+mn-ea"/>
              <a:cs typeface="+mn-cs"/>
            </a:endParaRPr>
          </a:p>
          <a:p>
            <a:pPr defTabSz="685800" fontAlgn="base">
              <a:lnSpc>
                <a:spcPct val="200000"/>
              </a:lnSpc>
              <a:buClrTx/>
              <a:buFont typeface="+mj-lt"/>
              <a:buAutoNum type="arabicPeriod"/>
            </a:pPr>
            <a:r>
              <a:rPr lang="en-US" sz="1500" kern="1200" dirty="0">
                <a:latin typeface="Arial" panose="020B0604020202020204" pitchFamily="34" charset="0"/>
                <a:ea typeface="+mn-ea"/>
                <a:cs typeface="+mn-cs"/>
              </a:rPr>
              <a:t> Log in / sign up to the portal</a:t>
            </a:r>
          </a:p>
          <a:p>
            <a:pPr defTabSz="685800" fontAlgn="base">
              <a:lnSpc>
                <a:spcPct val="200000"/>
              </a:lnSpc>
              <a:buClrTx/>
              <a:buFont typeface="+mj-lt"/>
              <a:buAutoNum type="arabicPeriod"/>
            </a:pPr>
            <a:r>
              <a:rPr lang="en-US" sz="1500" kern="1200" dirty="0">
                <a:latin typeface="Arial" panose="020B0604020202020204" pitchFamily="34" charset="0"/>
                <a:ea typeface="+mn-ea"/>
                <a:cs typeface="+mn-cs"/>
              </a:rPr>
              <a:t> Select 'Get help with DfE systems’​</a:t>
            </a:r>
          </a:p>
          <a:p>
            <a:pPr defTabSz="685800" fontAlgn="base">
              <a:lnSpc>
                <a:spcPct val="200000"/>
              </a:lnSpc>
              <a:buClrTx/>
              <a:buFont typeface="+mj-lt"/>
              <a:buAutoNum type="arabicPeriod"/>
            </a:pPr>
            <a:r>
              <a:rPr lang="en-US" sz="1500" kern="1200" dirty="0">
                <a:latin typeface="Arial" panose="020B0604020202020204" pitchFamily="34" charset="0"/>
                <a:ea typeface="+mn-ea"/>
                <a:cs typeface="+mn-cs"/>
              </a:rPr>
              <a:t> Select ‘School attendance dashboard’</a:t>
            </a:r>
          </a:p>
          <a:p>
            <a:pPr defTabSz="685800">
              <a:buClrTx/>
            </a:pPr>
            <a:endParaRPr lang="en-GB" sz="1500" kern="1200" dirty="0">
              <a:solidFill>
                <a:prstClr val="black"/>
              </a:solidFill>
              <a:latin typeface="Calibri" panose="020F0502020204030204"/>
              <a:ea typeface="+mn-ea"/>
              <a:cs typeface="+mn-cs"/>
            </a:endParaRPr>
          </a:p>
        </p:txBody>
      </p:sp>
      <p:pic>
        <p:nvPicPr>
          <p:cNvPr id="8" name="Picture 7">
            <a:extLst>
              <a:ext uri="{FF2B5EF4-FFF2-40B4-BE49-F238E27FC236}">
                <a16:creationId xmlns:a16="http://schemas.microsoft.com/office/drawing/2014/main" id="{CA876659-FE8D-35BB-A4E6-7CC7FCCFCFFA}"/>
              </a:ext>
            </a:extLst>
          </p:cNvPr>
          <p:cNvPicPr>
            <a:picLocks noChangeAspect="1"/>
          </p:cNvPicPr>
          <p:nvPr/>
        </p:nvPicPr>
        <p:blipFill>
          <a:blip r:embed="rId4"/>
          <a:stretch>
            <a:fillRect/>
          </a:stretch>
        </p:blipFill>
        <p:spPr>
          <a:xfrm>
            <a:off x="4827496" y="2026438"/>
            <a:ext cx="4035188" cy="2961788"/>
          </a:xfrm>
          <a:prstGeom prst="rect">
            <a:avLst/>
          </a:prstGeom>
          <a:ln>
            <a:solidFill>
              <a:schemeClr val="tx1"/>
            </a:solidFill>
          </a:ln>
        </p:spPr>
      </p:pic>
      <p:sp>
        <p:nvSpPr>
          <p:cNvPr id="4" name="TextBox 3">
            <a:extLst>
              <a:ext uri="{FF2B5EF4-FFF2-40B4-BE49-F238E27FC236}">
                <a16:creationId xmlns:a16="http://schemas.microsoft.com/office/drawing/2014/main" id="{05D0D59C-414E-99EB-67E6-7236C34EE83E}"/>
              </a:ext>
            </a:extLst>
          </p:cNvPr>
          <p:cNvSpPr txBox="1"/>
          <p:nvPr/>
        </p:nvSpPr>
        <p:spPr>
          <a:xfrm>
            <a:off x="4204741" y="5875905"/>
            <a:ext cx="4572000" cy="307777"/>
          </a:xfrm>
          <a:prstGeom prst="rect">
            <a:avLst/>
          </a:prstGeom>
          <a:noFill/>
        </p:spPr>
        <p:txBody>
          <a:bodyPr wrap="square">
            <a:spAutoFit/>
          </a:bodyPr>
          <a:lstStyle/>
          <a:p>
            <a:r>
              <a:rPr lang="en-GB" dirty="0"/>
              <a:t>https://www.youtube.com/@educationgovuk</a:t>
            </a:r>
          </a:p>
        </p:txBody>
      </p:sp>
      <p:sp>
        <p:nvSpPr>
          <p:cNvPr id="5" name="TextBox 4">
            <a:extLst>
              <a:ext uri="{FF2B5EF4-FFF2-40B4-BE49-F238E27FC236}">
                <a16:creationId xmlns:a16="http://schemas.microsoft.com/office/drawing/2014/main" id="{0B0E82F8-F53C-78EE-200D-3E441B207230}"/>
              </a:ext>
            </a:extLst>
          </p:cNvPr>
          <p:cNvSpPr txBox="1"/>
          <p:nvPr/>
        </p:nvSpPr>
        <p:spPr>
          <a:xfrm>
            <a:off x="4204741" y="5595318"/>
            <a:ext cx="3117954" cy="307777"/>
          </a:xfrm>
          <a:prstGeom prst="rect">
            <a:avLst/>
          </a:prstGeom>
          <a:noFill/>
        </p:spPr>
        <p:txBody>
          <a:bodyPr wrap="square" rtlCol="0">
            <a:spAutoFit/>
          </a:bodyPr>
          <a:lstStyle/>
          <a:p>
            <a:r>
              <a:rPr lang="en-GB" dirty="0"/>
              <a:t>DfE YouTube Webinars</a:t>
            </a:r>
          </a:p>
        </p:txBody>
      </p:sp>
    </p:spTree>
    <p:extLst>
      <p:ext uri="{BB962C8B-B14F-4D97-AF65-F5344CB8AC3E}">
        <p14:creationId xmlns:p14="http://schemas.microsoft.com/office/powerpoint/2010/main" val="36747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3" name="Google Shape;63;p1"/>
          <p:cNvCxnSpPr/>
          <p:nvPr/>
        </p:nvCxnSpPr>
        <p:spPr>
          <a:xfrm>
            <a:off x="1931987" y="2681171"/>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p:cNvSpPr txBox="1">
            <a:spLocks noGrp="1"/>
          </p:cNvSpPr>
          <p:nvPr>
            <p:ph type="body" idx="4294967295"/>
          </p:nvPr>
        </p:nvSpPr>
        <p:spPr>
          <a:xfrm>
            <a:off x="809625" y="704546"/>
            <a:ext cx="7877100" cy="19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None/>
            </a:pPr>
            <a:r>
              <a:rPr lang="en-GB" sz="2900" b="1" dirty="0">
                <a:solidFill>
                  <a:schemeClr val="lt1"/>
                </a:solidFill>
              </a:rPr>
              <a:t>Education Welfare Documents.</a:t>
            </a:r>
            <a:endParaRPr sz="2900" dirty="0">
              <a:solidFill>
                <a:schemeClr val="lt1"/>
              </a:solidFill>
            </a:endParaRPr>
          </a:p>
          <a:p>
            <a:pPr marL="0" indent="0" algn="ctr">
              <a:spcBef>
                <a:spcPts val="0"/>
              </a:spcBef>
              <a:buClr>
                <a:schemeClr val="lt1"/>
              </a:buClr>
              <a:buSzPts val="2400"/>
              <a:buNone/>
            </a:pPr>
            <a:r>
              <a:rPr lang="en-GB" sz="3200" b="1" dirty="0">
                <a:solidFill>
                  <a:srgbClr val="F4C239"/>
                </a:solidFill>
              </a:rPr>
              <a:t>Updated ERSA</a:t>
            </a:r>
          </a:p>
          <a:p>
            <a:pPr marL="0" lvl="0" indent="0" algn="ctr" rtl="0">
              <a:lnSpc>
                <a:spcPct val="100000"/>
              </a:lnSpc>
              <a:spcBef>
                <a:spcPts val="0"/>
              </a:spcBef>
              <a:spcAft>
                <a:spcPts val="0"/>
              </a:spcAft>
              <a:buClr>
                <a:schemeClr val="lt1"/>
              </a:buClr>
              <a:buSzPts val="2400"/>
              <a:buNone/>
            </a:pPr>
            <a:r>
              <a:rPr lang="en-GB" sz="2900" dirty="0">
                <a:solidFill>
                  <a:schemeClr val="lt1"/>
                </a:solidFill>
              </a:rPr>
              <a:t>Working Together to Improve School Attendance.</a:t>
            </a:r>
          </a:p>
          <a:p>
            <a:pPr marL="0" lvl="0" indent="0" algn="ctr" rtl="0">
              <a:lnSpc>
                <a:spcPct val="100000"/>
              </a:lnSpc>
              <a:spcBef>
                <a:spcPts val="560"/>
              </a:spcBef>
              <a:spcAft>
                <a:spcPts val="0"/>
              </a:spcAft>
              <a:buClr>
                <a:schemeClr val="dk1"/>
              </a:buClr>
              <a:buSzPts val="2800"/>
              <a:buNone/>
            </a:pPr>
            <a:endParaRPr sz="3300" dirty="0">
              <a:solidFill>
                <a:schemeClr val="lt1"/>
              </a:solidFill>
            </a:endParaRPr>
          </a:p>
          <a:p>
            <a:pPr marL="0" lvl="0" indent="0" algn="ctr" rtl="0">
              <a:lnSpc>
                <a:spcPct val="100000"/>
              </a:lnSpc>
              <a:spcBef>
                <a:spcPts val="560"/>
              </a:spcBef>
              <a:spcAft>
                <a:spcPts val="0"/>
              </a:spcAft>
              <a:buClr>
                <a:schemeClr val="lt1"/>
              </a:buClr>
              <a:buSzPts val="2800"/>
              <a:buNone/>
            </a:pPr>
            <a:endParaRPr dirty="0"/>
          </a:p>
        </p:txBody>
      </p:sp>
      <p:sp>
        <p:nvSpPr>
          <p:cNvPr id="3" name="TextBox 2">
            <a:extLst>
              <a:ext uri="{FF2B5EF4-FFF2-40B4-BE49-F238E27FC236}">
                <a16:creationId xmlns:a16="http://schemas.microsoft.com/office/drawing/2014/main" id="{5AED3E66-201C-7D73-3B9E-3B5889C6D3F7}"/>
              </a:ext>
            </a:extLst>
          </p:cNvPr>
          <p:cNvSpPr txBox="1"/>
          <p:nvPr/>
        </p:nvSpPr>
        <p:spPr>
          <a:xfrm>
            <a:off x="1614657" y="2179504"/>
            <a:ext cx="6267036" cy="307777"/>
          </a:xfrm>
          <a:prstGeom prst="rect">
            <a:avLst/>
          </a:prstGeom>
          <a:noFill/>
        </p:spPr>
        <p:txBody>
          <a:bodyPr wrap="square">
            <a:spAutoFit/>
          </a:bodyPr>
          <a:lstStyle/>
          <a:p>
            <a:r>
              <a:rPr lang="en-GB">
                <a:solidFill>
                  <a:srgbClr val="00B0F0"/>
                </a:solidFill>
              </a:rPr>
              <a:t>https://www.leadershipupdate-rbwm.co.uk/education-welfare-service-202324/</a:t>
            </a:r>
            <a:endParaRPr lang="en-GB" dirty="0">
              <a:solidFill>
                <a:srgbClr val="00B0F0"/>
              </a:solidFill>
            </a:endParaRPr>
          </a:p>
        </p:txBody>
      </p:sp>
      <p:pic>
        <p:nvPicPr>
          <p:cNvPr id="4" name="Picture 3">
            <a:extLst>
              <a:ext uri="{FF2B5EF4-FFF2-40B4-BE49-F238E27FC236}">
                <a16:creationId xmlns:a16="http://schemas.microsoft.com/office/drawing/2014/main" id="{D6345B0F-0A95-6620-AADA-D70F3F9CE6C7}"/>
              </a:ext>
            </a:extLst>
          </p:cNvPr>
          <p:cNvPicPr>
            <a:picLocks noChangeAspect="1"/>
          </p:cNvPicPr>
          <p:nvPr/>
        </p:nvPicPr>
        <p:blipFill rotWithShape="1">
          <a:blip r:embed="rId3"/>
          <a:srcRect t="6343" r="59167" b="23580"/>
          <a:stretch/>
        </p:blipFill>
        <p:spPr>
          <a:xfrm>
            <a:off x="513107" y="3009899"/>
            <a:ext cx="4500534" cy="2543173"/>
          </a:xfrm>
          <a:prstGeom prst="rect">
            <a:avLst/>
          </a:prstGeom>
        </p:spPr>
      </p:pic>
      <p:pic>
        <p:nvPicPr>
          <p:cNvPr id="6" name="Picture 5">
            <a:extLst>
              <a:ext uri="{FF2B5EF4-FFF2-40B4-BE49-F238E27FC236}">
                <a16:creationId xmlns:a16="http://schemas.microsoft.com/office/drawing/2014/main" id="{7F7BC4EF-8353-CDCF-238E-A1BA6E7B5BC6}"/>
              </a:ext>
            </a:extLst>
          </p:cNvPr>
          <p:cNvPicPr>
            <a:picLocks noChangeAspect="1"/>
          </p:cNvPicPr>
          <p:nvPr/>
        </p:nvPicPr>
        <p:blipFill rotWithShape="1">
          <a:blip r:embed="rId4"/>
          <a:srcRect t="7925" r="59479" b="27855"/>
          <a:stretch/>
        </p:blipFill>
        <p:spPr>
          <a:xfrm>
            <a:off x="4257807" y="3829049"/>
            <a:ext cx="4727352" cy="2466969"/>
          </a:xfrm>
          <a:prstGeom prst="rect">
            <a:avLst/>
          </a:prstGeom>
        </p:spPr>
      </p:pic>
    </p:spTree>
  </p:cSld>
  <p:clrMapOvr>
    <a:masterClrMapping/>
  </p:clrMapOvr>
</p:sld>
</file>

<file path=ppt/theme/theme1.xml><?xml version="1.0" encoding="utf-8"?>
<a:theme xmlns:a="http://schemas.openxmlformats.org/drawingml/2006/main" name="1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5.xml><?xml version="1.0" encoding="utf-8"?>
<a:theme xmlns:a="http://schemas.openxmlformats.org/drawingml/2006/main" name="3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12898</TotalTime>
  <Words>2808</Words>
  <Application>Microsoft Office PowerPoint</Application>
  <PresentationFormat>On-screen Show (4:3)</PresentationFormat>
  <Paragraphs>919</Paragraphs>
  <Slides>39</Slides>
  <Notes>19</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39</vt:i4>
      </vt:variant>
    </vt:vector>
  </HeadingPairs>
  <TitlesOfParts>
    <vt:vector size="59" baseType="lpstr">
      <vt:lpstr>Aptos</vt:lpstr>
      <vt:lpstr>Aptos Narrow</vt:lpstr>
      <vt:lpstr>Arial</vt:lpstr>
      <vt:lpstr>Arial Bold</vt:lpstr>
      <vt:lpstr>Calibri</vt:lpstr>
      <vt:lpstr>Calibri Light</vt:lpstr>
      <vt:lpstr>Corbel</vt:lpstr>
      <vt:lpstr>DM Sans</vt:lpstr>
      <vt:lpstr>DM Sans Bold</vt:lpstr>
      <vt:lpstr>Effra</vt:lpstr>
      <vt:lpstr>Kollektif Bold</vt:lpstr>
      <vt:lpstr>Segoe UI</vt:lpstr>
      <vt:lpstr>Tahoma</vt:lpstr>
      <vt:lpstr>Times New Roman</vt:lpstr>
      <vt:lpstr>1_Powerpoint_master_template</vt:lpstr>
      <vt:lpstr>2_Powerpoint_master_template</vt:lpstr>
      <vt:lpstr>3_office theme</vt:lpstr>
      <vt:lpstr>Basis</vt:lpstr>
      <vt:lpstr>3_Powerpoint_master_template</vt:lpstr>
      <vt:lpstr>UoR Theme</vt:lpstr>
      <vt:lpstr>Attendance Lead Network Meeting  Tuesday 11th March 2025  </vt:lpstr>
      <vt:lpstr>Agenda for today </vt:lpstr>
      <vt:lpstr>    Attendance Updates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Reduced Timetables</vt:lpstr>
      <vt:lpstr>Reduced Timetables</vt:lpstr>
      <vt:lpstr>Reduced Timetables</vt:lpstr>
      <vt:lpstr>Reduced Timetables</vt:lpstr>
      <vt:lpstr>Elective Home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Anxiety and Depression in Young People (AnDY) Clinic</vt:lpstr>
      <vt:lpstr>Overview</vt:lpstr>
      <vt:lpstr>Who we are</vt:lpstr>
      <vt:lpstr>Research-ready service</vt:lpstr>
      <vt:lpstr>Difficulties we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Mini-SPIN</vt:lpstr>
      <vt:lpstr>Contact us</vt:lpstr>
      <vt:lpstr>Questions?</vt:lpstr>
      <vt:lpstr>Questions and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Leadership Forum 29th January 2021</dc:title>
  <dc:creator>User1</dc:creator>
  <cp:lastModifiedBy>Alasdair Whitelaw (AfC)</cp:lastModifiedBy>
  <cp:revision>125</cp:revision>
  <cp:lastPrinted>2023-11-29T12:10:35Z</cp:lastPrinted>
  <dcterms:created xsi:type="dcterms:W3CDTF">2013-04-23T07:58:54Z</dcterms:created>
  <dcterms:modified xsi:type="dcterms:W3CDTF">2025-06-02T09:06:05Z</dcterms:modified>
</cp:coreProperties>
</file>