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8.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18.jpg" ContentType="image/jpeg"/>
  <Override PartName="/ppt/media/image20.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37"/>
  </p:notesMasterIdLst>
  <p:sldIdLst>
    <p:sldId id="256" r:id="rId3"/>
    <p:sldId id="257" r:id="rId4"/>
    <p:sldId id="316" r:id="rId5"/>
    <p:sldId id="312" r:id="rId6"/>
    <p:sldId id="310" r:id="rId7"/>
    <p:sldId id="328" r:id="rId8"/>
    <p:sldId id="333" r:id="rId9"/>
    <p:sldId id="334" r:id="rId10"/>
    <p:sldId id="259" r:id="rId11"/>
    <p:sldId id="337" r:id="rId12"/>
    <p:sldId id="260" r:id="rId13"/>
    <p:sldId id="262" r:id="rId14"/>
    <p:sldId id="269" r:id="rId15"/>
    <p:sldId id="265" r:id="rId16"/>
    <p:sldId id="266" r:id="rId17"/>
    <p:sldId id="342" r:id="rId18"/>
    <p:sldId id="343" r:id="rId19"/>
    <p:sldId id="258" r:id="rId20"/>
    <p:sldId id="344" r:id="rId21"/>
    <p:sldId id="345" r:id="rId22"/>
    <p:sldId id="261" r:id="rId23"/>
    <p:sldId id="346" r:id="rId24"/>
    <p:sldId id="263" r:id="rId25"/>
    <p:sldId id="264" r:id="rId26"/>
    <p:sldId id="347" r:id="rId27"/>
    <p:sldId id="348" r:id="rId28"/>
    <p:sldId id="267" r:id="rId29"/>
    <p:sldId id="268" r:id="rId30"/>
    <p:sldId id="341" r:id="rId31"/>
    <p:sldId id="332" r:id="rId32"/>
    <p:sldId id="338" r:id="rId33"/>
    <p:sldId id="335" r:id="rId34"/>
    <p:sldId id="336" r:id="rId35"/>
    <p:sldId id="314" r:id="rId36"/>
  </p:sldIdLst>
  <p:sldSz cx="9144000" cy="6858000" type="screen4x3"/>
  <p:notesSz cx="6669088"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OBDtCz1tOHO6/XfEOGinc+/rQ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AE4924-3537-44C6-8299-C6098335A9C3}">
  <a:tblStyle styleId="{D0AE4924-3537-44C6-8299-C6098335A9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792" autoAdjust="0"/>
  </p:normalViewPr>
  <p:slideViewPr>
    <p:cSldViewPr snapToGrid="0">
      <p:cViewPr varScale="1">
        <p:scale>
          <a:sx n="67" d="100"/>
          <a:sy n="67" d="100"/>
        </p:scale>
        <p:origin x="1232"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63"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61"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889250" cy="49418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778250" y="1"/>
            <a:ext cx="2889250" cy="49418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376898"/>
            <a:ext cx="2889250" cy="49418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 name="Google Shape;97;p1: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98" name="Google Shape;98;p1: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 name="Google Shape;71;p4:notes"/>
          <p:cNvSpPr txBox="1">
            <a:spLocks noGrp="1"/>
          </p:cNvSpPr>
          <p:nvPr>
            <p:ph type="sldNum" idx="12"/>
          </p:nvPr>
        </p:nvSpPr>
        <p:spPr>
          <a:xfrm>
            <a:off x="3850444" y="9377316"/>
            <a:ext cx="2945659" cy="4936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63fccf8dcd_0_38: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g163fccf8dcd_0_38:notes"/>
          <p:cNvSpPr txBox="1">
            <a:spLocks noGrp="1"/>
          </p:cNvSpPr>
          <p:nvPr>
            <p:ph type="body" idx="1"/>
          </p:nvPr>
        </p:nvSpPr>
        <p:spPr>
          <a:xfrm>
            <a:off x="679768" y="4689515"/>
            <a:ext cx="5438100" cy="444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163fccf8dcd_0_38:notes"/>
          <p:cNvSpPr txBox="1">
            <a:spLocks noGrp="1"/>
          </p:cNvSpPr>
          <p:nvPr>
            <p:ph type="sldNum" idx="12"/>
          </p:nvPr>
        </p:nvSpPr>
        <p:spPr>
          <a:xfrm>
            <a:off x="3850443" y="9377316"/>
            <a:ext cx="2945700" cy="49350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63fccf8dcd_0_83: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63fccf8dcd_0_83:notes"/>
          <p:cNvSpPr txBox="1">
            <a:spLocks noGrp="1"/>
          </p:cNvSpPr>
          <p:nvPr>
            <p:ph type="body" idx="1"/>
          </p:nvPr>
        </p:nvSpPr>
        <p:spPr>
          <a:xfrm>
            <a:off x="679768" y="4689515"/>
            <a:ext cx="5438100" cy="444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163fccf8dcd_0_83:notes"/>
          <p:cNvSpPr txBox="1">
            <a:spLocks noGrp="1"/>
          </p:cNvSpPr>
          <p:nvPr>
            <p:ph type="sldNum" idx="12"/>
          </p:nvPr>
        </p:nvSpPr>
        <p:spPr>
          <a:xfrm>
            <a:off x="3850443" y="9377316"/>
            <a:ext cx="2945700" cy="49350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3fccf8dcd_0_0: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163fccf8dcd_0_0:notes"/>
          <p:cNvSpPr txBox="1">
            <a:spLocks noGrp="1"/>
          </p:cNvSpPr>
          <p:nvPr>
            <p:ph type="body" idx="1"/>
          </p:nvPr>
        </p:nvSpPr>
        <p:spPr>
          <a:xfrm>
            <a:off x="679768" y="4689515"/>
            <a:ext cx="5438100" cy="444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g163fccf8dcd_0_0:notes"/>
          <p:cNvSpPr txBox="1">
            <a:spLocks noGrp="1"/>
          </p:cNvSpPr>
          <p:nvPr>
            <p:ph type="sldNum" idx="12"/>
          </p:nvPr>
        </p:nvSpPr>
        <p:spPr>
          <a:xfrm>
            <a:off x="3850443" y="9377316"/>
            <a:ext cx="2945700" cy="49350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6" name="Google Shape;106;p5:notes"/>
          <p:cNvSpPr txBox="1">
            <a:spLocks noGrp="1"/>
          </p:cNvSpPr>
          <p:nvPr>
            <p:ph type="sldNum" idx="12"/>
          </p:nvPr>
        </p:nvSpPr>
        <p:spPr>
          <a:xfrm>
            <a:off x="3850444" y="9377316"/>
            <a:ext cx="2945659" cy="4936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p9: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2" name="Google Shape;122;p1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63fccf8dcd_0_125:notes"/>
          <p:cNvSpPr txBox="1">
            <a:spLocks noGrp="1"/>
          </p:cNvSpPr>
          <p:nvPr>
            <p:ph type="body" idx="1"/>
          </p:nvPr>
        </p:nvSpPr>
        <p:spPr>
          <a:xfrm>
            <a:off x="679768" y="4689515"/>
            <a:ext cx="5438100" cy="444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0" name="Google Shape;130;g163fccf8dcd_0_125: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13: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200"/>
              <a:buFont typeface="Calibri"/>
              <a:buNone/>
            </a:pPr>
            <a:endParaRPr/>
          </a:p>
        </p:txBody>
      </p:sp>
      <p:sp>
        <p:nvSpPr>
          <p:cNvPr id="148" name="Google Shape;148;p14: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66751" y="4689239"/>
            <a:ext cx="5335587" cy="444293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63fccf8dcd_0_111:notes"/>
          <p:cNvSpPr txBox="1">
            <a:spLocks noGrp="1"/>
          </p:cNvSpPr>
          <p:nvPr>
            <p:ph type="body" idx="1"/>
          </p:nvPr>
        </p:nvSpPr>
        <p:spPr>
          <a:xfrm>
            <a:off x="679768" y="4689515"/>
            <a:ext cx="5438100" cy="444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7" name="Google Shape;157;g163fccf8dcd_0_11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2:notes"/>
          <p:cNvSpPr txBox="1">
            <a:spLocks noGrp="1"/>
          </p:cNvSpPr>
          <p:nvPr>
            <p:ph type="body" idx="1"/>
          </p:nvPr>
        </p:nvSpPr>
        <p:spPr>
          <a:xfrm>
            <a:off x="679768" y="4689515"/>
            <a:ext cx="5438100" cy="44427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5" name="Google Shape;165;p4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30</a:t>
            </a:fld>
            <a:endParaRPr lang="en-GB"/>
          </a:p>
        </p:txBody>
      </p:sp>
    </p:spTree>
    <p:extLst>
      <p:ext uri="{BB962C8B-B14F-4D97-AF65-F5344CB8AC3E}">
        <p14:creationId xmlns:p14="http://schemas.microsoft.com/office/powerpoint/2010/main" val="243396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Rather than holding significant numbers of cases, the School Attendance Support Team should support and advise the family’s lead practitioner on any attendance related elements of the plan, be part of the team around the family if necessary, and step in to lead any formal support or legal intervention when required. This could include acting as the responsible officer if support is formalised in a parenting contract, education supervision order or parenting order (see section 5). A member of the team may, however, act as lead practitioner if they are the most appropriate person. </a:t>
            </a:r>
          </a:p>
          <a:p>
            <a:endParaRPr lang="en-GB" dirty="0"/>
          </a:p>
        </p:txBody>
      </p:sp>
      <p:sp>
        <p:nvSpPr>
          <p:cNvPr id="4" name="Slide Number Placeholder 3"/>
          <p:cNvSpPr>
            <a:spLocks noGrp="1"/>
          </p:cNvSpPr>
          <p:nvPr>
            <p:ph type="sldNum" sz="quarter" idx="5"/>
          </p:nvPr>
        </p:nvSpPr>
        <p:spPr/>
        <p:txBody>
          <a:bodyPr/>
          <a:lstStyle/>
          <a:p>
            <a:fld id="{B437EA6B-8D35-4843-9505-9786474678B3}" type="slidenum">
              <a:rPr lang="en-GB" smtClean="0"/>
              <a:t>33</a:t>
            </a:fld>
            <a:endParaRPr lang="en-GB"/>
          </a:p>
        </p:txBody>
      </p:sp>
    </p:spTree>
    <p:extLst>
      <p:ext uri="{BB962C8B-B14F-4D97-AF65-F5344CB8AC3E}">
        <p14:creationId xmlns:p14="http://schemas.microsoft.com/office/powerpoint/2010/main" val="1993775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9: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237" name="Google Shape;237;p9: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34</a:t>
            </a:fld>
            <a:endParaRPr/>
          </a:p>
        </p:txBody>
      </p:sp>
    </p:spTree>
    <p:extLst>
      <p:ext uri="{BB962C8B-B14F-4D97-AF65-F5344CB8AC3E}">
        <p14:creationId xmlns:p14="http://schemas.microsoft.com/office/powerpoint/2010/main" val="345785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865188" y="739775"/>
            <a:ext cx="4938712"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3:notes"/>
          <p:cNvSpPr txBox="1">
            <a:spLocks noGrp="1"/>
          </p:cNvSpPr>
          <p:nvPr>
            <p:ph type="body" idx="1"/>
          </p:nvPr>
        </p:nvSpPr>
        <p:spPr>
          <a:xfrm>
            <a:off x="666751" y="4689239"/>
            <a:ext cx="5335587" cy="44429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	</a:t>
            </a:r>
            <a:endParaRPr/>
          </a:p>
        </p:txBody>
      </p:sp>
      <p:sp>
        <p:nvSpPr>
          <p:cNvPr id="111" name="Google Shape;111;p3:notes"/>
          <p:cNvSpPr txBox="1"/>
          <p:nvPr/>
        </p:nvSpPr>
        <p:spPr>
          <a:xfrm>
            <a:off x="3778250" y="9376898"/>
            <a:ext cx="2889250" cy="49418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a:p>
        </p:txBody>
      </p:sp>
    </p:spTree>
    <p:extLst>
      <p:ext uri="{BB962C8B-B14F-4D97-AF65-F5344CB8AC3E}">
        <p14:creationId xmlns:p14="http://schemas.microsoft.com/office/powerpoint/2010/main" val="219323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4</a:t>
            </a:fld>
            <a:endParaRPr lang="en-GB"/>
          </a:p>
        </p:txBody>
      </p:sp>
    </p:spTree>
    <p:extLst>
      <p:ext uri="{BB962C8B-B14F-4D97-AF65-F5344CB8AC3E}">
        <p14:creationId xmlns:p14="http://schemas.microsoft.com/office/powerpoint/2010/main" val="700081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5</a:t>
            </a:fld>
            <a:endParaRPr lang="en-GB"/>
          </a:p>
        </p:txBody>
      </p:sp>
    </p:spTree>
    <p:extLst>
      <p:ext uri="{BB962C8B-B14F-4D97-AF65-F5344CB8AC3E}">
        <p14:creationId xmlns:p14="http://schemas.microsoft.com/office/powerpoint/2010/main" val="18221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6</a:t>
            </a:fld>
            <a:endParaRPr lang="en-GB"/>
          </a:p>
        </p:txBody>
      </p:sp>
    </p:spTree>
    <p:extLst>
      <p:ext uri="{BB962C8B-B14F-4D97-AF65-F5344CB8AC3E}">
        <p14:creationId xmlns:p14="http://schemas.microsoft.com/office/powerpoint/2010/main" val="171332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7</a:t>
            </a:fld>
            <a:endParaRPr lang="en-GB"/>
          </a:p>
        </p:txBody>
      </p:sp>
    </p:spTree>
    <p:extLst>
      <p:ext uri="{BB962C8B-B14F-4D97-AF65-F5344CB8AC3E}">
        <p14:creationId xmlns:p14="http://schemas.microsoft.com/office/powerpoint/2010/main" val="199831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8</a:t>
            </a:fld>
            <a:endParaRPr lang="en-GB"/>
          </a:p>
        </p:txBody>
      </p:sp>
    </p:spTree>
    <p:extLst>
      <p:ext uri="{BB962C8B-B14F-4D97-AF65-F5344CB8AC3E}">
        <p14:creationId xmlns:p14="http://schemas.microsoft.com/office/powerpoint/2010/main" val="31353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79768" y="4689515"/>
            <a:ext cx="5438140" cy="44426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1" name="Google Shape;61;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Grey Background)">
  <p:cSld name="Title Slide (Grey Background)">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4870450" y="1414780"/>
            <a:ext cx="3355975" cy="403860"/>
          </a:xfrm>
          <a:prstGeom prst="rect">
            <a:avLst/>
          </a:prstGeom>
          <a:noFill/>
          <a:ln w="0" cmpd="sng">
            <a:noFill/>
            <a:prstDash val="solid"/>
          </a:ln>
        </p:spPr>
        <p:txBody>
          <a:bodyPr vert="horz" lIns="0" tIns="0" rIns="0" bIns="0" anchor="t"/>
          <a:lstStyle/>
          <a:p>
            <a:pPr marL="0" marR="0" indent="0" algn="l">
              <a:lnSpc>
                <a:spcPts val="3100"/>
              </a:lnSpc>
              <a:spcAft>
                <a:spcPts val="0"/>
              </a:spcAft>
            </a:pPr>
            <a:r>
              <a:rPr lang="en-US" sz="2800" b="1" spc="-40">
                <a:solidFill>
                  <a:srgbClr val="003763"/>
                </a:solidFill>
                <a:latin typeface="Arial" panose="02020603050405020304" pitchFamily="2"/>
              </a:rPr>
              <a:t>Clarity on sequence </a:t>
            </a:r>
          </a:p>
        </p:txBody>
      </p:sp>
    </p:spTree>
    <p:extLst>
      <p:ext uri="{BB962C8B-B14F-4D97-AF65-F5344CB8AC3E}">
        <p14:creationId xmlns:p14="http://schemas.microsoft.com/office/powerpoint/2010/main" val="349612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20"/>
        <p:cNvGrpSpPr/>
        <p:nvPr/>
      </p:nvGrpSpPr>
      <p:grpSpPr>
        <a:xfrm>
          <a:off x="0" y="0"/>
          <a:ext cx="0" cy="0"/>
          <a:chOff x="0" y="0"/>
          <a:chExt cx="0" cy="0"/>
        </a:xfrm>
      </p:grpSpPr>
      <p:pic>
        <p:nvPicPr>
          <p:cNvPr id="21" name="Google Shape;21;p63" descr="S:\Childrens Services &amp; Culture\CDSI\PPC - Comms\2540 AfC Rebranding\Branding development\Matter&amp;Co\Master templates\Powerpoint\Powerpoint graphics Virtual School6.png"/>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5532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only">
  <p:cSld name="Bullets only">
    <p:spTree>
      <p:nvGrpSpPr>
        <p:cNvPr id="1" name="Shape 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GB" noProof="0"/>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
        <p:nvSpPr>
          <p:cNvPr id="8" name="Content Placeholder 7">
            <a:extLst>
              <a:ext uri="{FF2B5EF4-FFF2-40B4-BE49-F238E27FC236}">
                <a16:creationId xmlns:a16="http://schemas.microsoft.com/office/drawing/2014/main" id="{41D13415-7349-4248-AADB-203192A0296E}"/>
              </a:ext>
            </a:extLst>
          </p:cNvPr>
          <p:cNvSpPr>
            <a:spLocks noGrp="1"/>
          </p:cNvSpPr>
          <p:nvPr>
            <p:ph sz="quarter" idx="12"/>
          </p:nvPr>
        </p:nvSpPr>
        <p:spPr>
          <a:xfrm>
            <a:off x="590401" y="1418401"/>
            <a:ext cx="7986713" cy="456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9013285"/>
      </p:ext>
    </p:extLst>
  </p:cSld>
  <p:clrMapOvr>
    <a:masterClrMapping/>
  </p:clrMapOvr>
  <p:extLst>
    <p:ext uri="{DCECCB84-F9BA-43D5-87BE-67443E8EF086}">
      <p15:sldGuideLst xmlns:p15="http://schemas.microsoft.com/office/powerpoint/2012/main">
        <p15:guide id="1" orient="horz" pos="37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5760" y="330200"/>
            <a:ext cx="8229600" cy="5923915"/>
          </a:xfrm>
          <a:prstGeom prst="rect">
            <a:avLst/>
          </a:prstGeom>
          <a:noFill/>
          <a:ln w="0" cmpd="sng">
            <a:noFill/>
            <a:prstDash val="solid"/>
          </a:ln>
        </p:spPr>
        <p:txBody>
          <a:bodyPr vert="horz" lIns="0" tIns="19050" rIns="0" bIns="0" anchor="t"/>
          <a:lstStyle/>
          <a:p>
            <a:pPr marL="0" marR="640080" indent="0" algn="l">
              <a:lnSpc>
                <a:spcPts val="3000"/>
              </a:lnSpc>
              <a:spcAft>
                <a:spcPts val="0"/>
              </a:spcAft>
            </a:pPr>
            <a:r>
              <a:rPr lang="en-US" sz="2800" b="1" spc="0">
                <a:solidFill>
                  <a:srgbClr val="003763"/>
                </a:solidFill>
                <a:latin typeface="Arial" panose="02020603050405020304" pitchFamily="2"/>
              </a:rPr>
              <a:t>The new guidance on school attendance includes seven expectations of schools from September 2022: </a:t>
            </a:r>
          </a:p>
          <a:p>
            <a:pPr marL="685800" marR="457200" indent="457200" algn="l">
              <a:lnSpc>
                <a:spcPts val="2400"/>
              </a:lnSpc>
              <a:spcBef>
                <a:spcPts val="1700"/>
              </a:spcBef>
              <a:spcAft>
                <a:spcPts val="0"/>
              </a:spcAft>
              <a:buFont typeface="Arial"/>
              <a:buAutoNum type="arabicPeriod"/>
            </a:pPr>
            <a:r>
              <a:rPr lang="en-US" sz="2000" spc="0">
                <a:solidFill>
                  <a:srgbClr val="000000"/>
                </a:solidFill>
                <a:latin typeface="Arial" panose="02020603050405020304" pitchFamily="2"/>
              </a:rPr>
              <a:t>Develop and maintain a whole school culture that promotes the benefits of high attendance </a:t>
            </a:r>
          </a:p>
          <a:p>
            <a:pPr marL="685800" marR="320040" indent="457200" algn="just">
              <a:lnSpc>
                <a:spcPts val="2400"/>
              </a:lnSpc>
              <a:spcBef>
                <a:spcPts val="900"/>
              </a:spcBef>
              <a:spcAft>
                <a:spcPts val="0"/>
              </a:spcAft>
              <a:buFont typeface="Arial"/>
              <a:buAutoNum type="arabicPeriod"/>
            </a:pPr>
            <a:r>
              <a:rPr lang="en-US" sz="2000" b="1" spc="0">
                <a:solidFill>
                  <a:srgbClr val="000000"/>
                </a:solidFill>
                <a:latin typeface="Arial" panose="02020603050405020304" pitchFamily="2"/>
              </a:rPr>
              <a:t>Have a clear school attendance policy which all staff, pupils and parents understand </a:t>
            </a:r>
          </a:p>
          <a:p>
            <a:pPr marL="685800" marR="91440" indent="457200" algn="l">
              <a:lnSpc>
                <a:spcPts val="2400"/>
              </a:lnSpc>
              <a:spcBef>
                <a:spcPts val="900"/>
              </a:spcBef>
              <a:spcAft>
                <a:spcPts val="0"/>
              </a:spcAft>
              <a:buFont typeface="Arial"/>
              <a:buAutoNum type="arabicPeriod"/>
            </a:pPr>
            <a:r>
              <a:rPr lang="en-US" sz="2000" spc="0">
                <a:solidFill>
                  <a:srgbClr val="000000"/>
                </a:solidFill>
                <a:latin typeface="Arial" panose="02020603050405020304" pitchFamily="2"/>
              </a:rPr>
              <a:t>Accurately complete admission and attendance registers and have effective day to day processes in place to follow up absence </a:t>
            </a:r>
          </a:p>
          <a:p>
            <a:pPr marL="685800" marR="137160" indent="457200" algn="just">
              <a:lnSpc>
                <a:spcPts val="2400"/>
              </a:lnSpc>
              <a:spcBef>
                <a:spcPts val="915"/>
              </a:spcBef>
              <a:spcAft>
                <a:spcPts val="0"/>
              </a:spcAft>
              <a:buFont typeface="Arial"/>
              <a:buAutoNum type="arabicPeriod"/>
            </a:pPr>
            <a:r>
              <a:rPr lang="en-US" sz="2000" spc="-10">
                <a:solidFill>
                  <a:srgbClr val="000000"/>
                </a:solidFill>
                <a:latin typeface="Arial" panose="02020603050405020304" pitchFamily="2"/>
              </a:rPr>
              <a:t>Regularly monitor and analyse attendance and absence data to identify pupils or cohorts that require support with their attendance </a:t>
            </a:r>
          </a:p>
          <a:p>
            <a:pPr marL="685800" marR="320040" indent="457200" algn="just">
              <a:lnSpc>
                <a:spcPts val="2400"/>
              </a:lnSpc>
              <a:spcBef>
                <a:spcPts val="885"/>
              </a:spcBef>
              <a:spcAft>
                <a:spcPts val="0"/>
              </a:spcAft>
              <a:buFont typeface="Arial"/>
              <a:buAutoNum type="arabicPeriod"/>
            </a:pPr>
            <a:r>
              <a:rPr lang="en-US" sz="2000" spc="-15">
                <a:solidFill>
                  <a:srgbClr val="000000"/>
                </a:solidFill>
                <a:latin typeface="Arial" panose="02020603050405020304" pitchFamily="2"/>
              </a:rPr>
              <a:t>Build strong relationships with families, listen to and understand the barriers to attendance and work with families to remove them </a:t>
            </a:r>
          </a:p>
          <a:p>
            <a:pPr marL="685800" marR="320040" indent="457200" algn="l">
              <a:lnSpc>
                <a:spcPts val="2400"/>
              </a:lnSpc>
              <a:spcBef>
                <a:spcPts val="920"/>
              </a:spcBef>
              <a:spcAft>
                <a:spcPts val="0"/>
              </a:spcAft>
              <a:buFont typeface="Arial"/>
              <a:buAutoNum type="arabicPeriod"/>
            </a:pPr>
            <a:r>
              <a:rPr lang="en-US" sz="2000" spc="0">
                <a:solidFill>
                  <a:srgbClr val="000000"/>
                </a:solidFill>
                <a:latin typeface="Arial" panose="02020603050405020304" pitchFamily="2"/>
              </a:rPr>
              <a:t>Share information and work collaboratively with other schools in the area, local authorities and other partners when absence is at risk of becoming persistent or severe </a:t>
            </a:r>
          </a:p>
        </p:txBody>
      </p:sp>
      <p:sp>
        <p:nvSpPr>
          <p:cNvPr id="3" name="Text Placeholder 2"/>
          <p:cNvSpPr>
            <a:spLocks noGrp="1"/>
          </p:cNvSpPr>
          <p:nvPr>
            <p:ph type="body" idx="10"/>
          </p:nvPr>
        </p:nvSpPr>
        <p:spPr>
          <a:xfrm>
            <a:off x="365760" y="6254115"/>
            <a:ext cx="8229600" cy="184785"/>
          </a:xfrm>
          <a:prstGeom prst="rect">
            <a:avLst/>
          </a:prstGeom>
          <a:noFill/>
          <a:ln w="0" cmpd="sng">
            <a:noFill/>
            <a:prstDash val="solid"/>
          </a:ln>
        </p:spPr>
        <p:txBody>
          <a:bodyPr vert="horz" lIns="0" tIns="1270" rIns="0" bIns="0" anchor="t"/>
          <a:lstStyle/>
          <a:p>
            <a:pPr marL="0" marR="0" indent="0" algn="r">
              <a:lnSpc>
                <a:spcPts val="1400"/>
              </a:lnSpc>
              <a:spcAft>
                <a:spcPts val="60"/>
              </a:spcAft>
            </a:pPr>
            <a:r>
              <a:rPr lang="en-US" sz="1200" spc="0">
                <a:solidFill>
                  <a:srgbClr val="4D4D4D"/>
                </a:solidFill>
                <a:latin typeface="Arial" panose="02020603050405020304" pitchFamily="2"/>
              </a:rPr>
              <a:t>4 </a:t>
            </a:r>
          </a:p>
        </p:txBody>
      </p:sp>
    </p:spTree>
    <p:extLst>
      <p:ext uri="{BB962C8B-B14F-4D97-AF65-F5344CB8AC3E}">
        <p14:creationId xmlns:p14="http://schemas.microsoft.com/office/powerpoint/2010/main" val="18121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18770" y="330200"/>
            <a:ext cx="8229600" cy="5923915"/>
          </a:xfrm>
          <a:prstGeom prst="rect">
            <a:avLst/>
          </a:prstGeom>
          <a:noFill/>
          <a:ln w="0" cmpd="sng">
            <a:noFill/>
            <a:prstDash val="solid"/>
          </a:ln>
        </p:spPr>
        <p:txBody>
          <a:bodyPr vert="horz" lIns="0" tIns="0" rIns="0" bIns="0" anchor="t"/>
          <a:lstStyle/>
          <a:p>
            <a:pPr marL="45720" marR="0" indent="0" algn="l">
              <a:lnSpc>
                <a:spcPts val="3100"/>
              </a:lnSpc>
              <a:spcAft>
                <a:spcPts val="0"/>
              </a:spcAft>
            </a:pPr>
            <a:r>
              <a:rPr lang="en-US" sz="2800" b="1" spc="0">
                <a:solidFill>
                  <a:srgbClr val="003763"/>
                </a:solidFill>
                <a:latin typeface="Arial" panose="02020603050405020304" pitchFamily="2"/>
              </a:rPr>
              <a:t>Expectations of the school attendance policy </a:t>
            </a:r>
          </a:p>
          <a:p>
            <a:pPr marL="640080" marR="548640" indent="457200" algn="l">
              <a:lnSpc>
                <a:spcPts val="2400"/>
              </a:lnSpc>
              <a:spcBef>
                <a:spcPts val="2505"/>
              </a:spcBef>
              <a:spcAft>
                <a:spcPts val="0"/>
              </a:spcAft>
              <a:buFont typeface="Symbol"/>
              <a:buChar char="·"/>
            </a:pPr>
            <a:r>
              <a:rPr lang="en-US" sz="2000" spc="0">
                <a:solidFill>
                  <a:srgbClr val="000000"/>
                </a:solidFill>
                <a:latin typeface="Arial" panose="02020603050405020304" pitchFamily="2"/>
              </a:rPr>
              <a:t>Every school has a clear, written school attendance policy from September 2022 </a:t>
            </a:r>
          </a:p>
          <a:p>
            <a:pPr marL="640080" marR="182880" indent="457200" algn="l">
              <a:lnSpc>
                <a:spcPts val="2400"/>
              </a:lnSpc>
              <a:spcBef>
                <a:spcPts val="925"/>
              </a:spcBef>
              <a:spcAft>
                <a:spcPts val="0"/>
              </a:spcAft>
              <a:buFont typeface="Symbol"/>
              <a:buChar char="·"/>
            </a:pPr>
            <a:r>
              <a:rPr lang="en-US" sz="2000" spc="0">
                <a:solidFill>
                  <a:srgbClr val="000000"/>
                </a:solidFill>
                <a:latin typeface="Arial" panose="02020603050405020304" pitchFamily="2"/>
              </a:rPr>
              <a:t>The policy is applied consistently and fairly BUT also in a way that considers individual needs </a:t>
            </a:r>
          </a:p>
          <a:p>
            <a:pPr marL="640080" marR="0" indent="457200" algn="l">
              <a:lnSpc>
                <a:spcPts val="2400"/>
              </a:lnSpc>
              <a:spcBef>
                <a:spcPts val="885"/>
              </a:spcBef>
              <a:spcAft>
                <a:spcPts val="0"/>
              </a:spcAft>
              <a:buFont typeface="Symbol"/>
              <a:buChar char="·"/>
            </a:pPr>
            <a:r>
              <a:rPr lang="en-US" sz="2000" spc="0">
                <a:solidFill>
                  <a:srgbClr val="000000"/>
                </a:solidFill>
                <a:latin typeface="Arial" panose="02020603050405020304" pitchFamily="2"/>
              </a:rPr>
              <a:t>Published on the school website </a:t>
            </a:r>
          </a:p>
          <a:p>
            <a:pPr marL="640080" marR="91440" indent="457200" algn="l">
              <a:lnSpc>
                <a:spcPts val="2400"/>
              </a:lnSpc>
              <a:spcBef>
                <a:spcPts val="915"/>
              </a:spcBef>
              <a:spcAft>
                <a:spcPts val="0"/>
              </a:spcAft>
              <a:buFont typeface="Symbol"/>
              <a:buChar char="·"/>
            </a:pPr>
            <a:r>
              <a:rPr lang="en-US" sz="2000" spc="0">
                <a:solidFill>
                  <a:srgbClr val="000000"/>
                </a:solidFill>
                <a:latin typeface="Arial" panose="02020603050405020304" pitchFamily="2"/>
              </a:rPr>
              <a:t>Sent to parents with any initial information when a pupil joins at the beginning of each school year </a:t>
            </a:r>
          </a:p>
          <a:p>
            <a:pPr marL="640080" marR="411480" indent="457200" algn="l">
              <a:lnSpc>
                <a:spcPts val="2400"/>
              </a:lnSpc>
              <a:spcBef>
                <a:spcPts val="910"/>
              </a:spcBef>
              <a:spcAft>
                <a:spcPts val="0"/>
              </a:spcAft>
              <a:buFont typeface="Symbol"/>
              <a:buChar char="·"/>
            </a:pPr>
            <a:r>
              <a:rPr lang="en-US" sz="2000" spc="0">
                <a:solidFill>
                  <a:srgbClr val="000000"/>
                </a:solidFill>
                <a:latin typeface="Arial" panose="02020603050405020304" pitchFamily="2"/>
              </a:rPr>
              <a:t>All staff, pupils and parents should know where to find it and are familiar with contents </a:t>
            </a:r>
          </a:p>
          <a:p>
            <a:pPr marL="640080" marR="91440" indent="457200" algn="l">
              <a:lnSpc>
                <a:spcPts val="2400"/>
              </a:lnSpc>
              <a:spcBef>
                <a:spcPts val="890"/>
              </a:spcBef>
              <a:spcAft>
                <a:spcPts val="0"/>
              </a:spcAft>
              <a:buFont typeface="Symbol"/>
              <a:buChar char="·"/>
            </a:pPr>
            <a:r>
              <a:rPr lang="en-US" sz="2000" spc="0">
                <a:solidFill>
                  <a:srgbClr val="000000"/>
                </a:solidFill>
                <a:latin typeface="Arial" panose="02020603050405020304" pitchFamily="2"/>
              </a:rPr>
              <a:t>Schools should seek the views of pupils and parents in developing/ refreshing it </a:t>
            </a:r>
          </a:p>
          <a:p>
            <a:pPr marL="640080" marR="0" indent="457200" algn="l">
              <a:lnSpc>
                <a:spcPts val="2400"/>
              </a:lnSpc>
              <a:spcBef>
                <a:spcPts val="910"/>
              </a:spcBef>
              <a:spcAft>
                <a:spcPts val="6690"/>
              </a:spcAft>
              <a:buFont typeface="Symbol"/>
              <a:buChar char="·"/>
            </a:pPr>
            <a:r>
              <a:rPr lang="en-US" sz="2000" spc="0">
                <a:solidFill>
                  <a:srgbClr val="000000"/>
                </a:solidFill>
                <a:latin typeface="Arial" panose="02020603050405020304" pitchFamily="2"/>
              </a:rPr>
              <a:t>It should be regularly reviewed regularly reviewed </a:t>
            </a:r>
          </a:p>
        </p:txBody>
      </p:sp>
      <p:sp>
        <p:nvSpPr>
          <p:cNvPr id="3" name="Text Placeholder 2"/>
          <p:cNvSpPr>
            <a:spLocks noGrp="1"/>
          </p:cNvSpPr>
          <p:nvPr>
            <p:ph type="body" idx="10"/>
          </p:nvPr>
        </p:nvSpPr>
        <p:spPr>
          <a:xfrm>
            <a:off x="8437880" y="6254115"/>
            <a:ext cx="187325" cy="175260"/>
          </a:xfrm>
          <a:prstGeom prst="rect">
            <a:avLst/>
          </a:prstGeom>
          <a:noFill/>
          <a:ln w="0" cmpd="sng">
            <a:noFill/>
            <a:prstDash val="solid"/>
          </a:ln>
        </p:spPr>
        <p:txBody>
          <a:bodyPr vert="horz" lIns="0" tIns="1270" rIns="0" bIns="0" anchor="t"/>
          <a:lstStyle/>
          <a:p>
            <a:pPr marL="0" marR="0" indent="0" algn="l">
              <a:lnSpc>
                <a:spcPts val="1400"/>
              </a:lnSpc>
              <a:spcAft>
                <a:spcPts val="0"/>
              </a:spcAft>
            </a:pPr>
            <a:r>
              <a:rPr lang="en-US" sz="1200" spc="0">
                <a:solidFill>
                  <a:srgbClr val="4D4D4D"/>
                </a:solidFill>
                <a:latin typeface="Arial" panose="02020603050405020304" pitchFamily="2"/>
              </a:rPr>
              <a:t>5 </a:t>
            </a:r>
          </a:p>
        </p:txBody>
      </p:sp>
    </p:spTree>
    <p:extLst>
      <p:ext uri="{BB962C8B-B14F-4D97-AF65-F5344CB8AC3E}">
        <p14:creationId xmlns:p14="http://schemas.microsoft.com/office/powerpoint/2010/main" val="235414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74650" y="330200"/>
            <a:ext cx="7810500" cy="6108700"/>
          </a:xfrm>
          <a:prstGeom prst="rect">
            <a:avLst/>
          </a:prstGeom>
          <a:noFill/>
          <a:ln w="0" cmpd="sng">
            <a:noFill/>
            <a:prstDash val="solid"/>
          </a:ln>
        </p:spPr>
        <p:txBody>
          <a:bodyPr vert="horz" lIns="0" tIns="0" rIns="0" bIns="0" anchor="t"/>
          <a:lstStyle/>
          <a:p>
            <a:pPr marL="0" marR="0" indent="0" algn="l">
              <a:lnSpc>
                <a:spcPts val="3200"/>
              </a:lnSpc>
              <a:spcAft>
                <a:spcPts val="0"/>
              </a:spcAft>
            </a:pPr>
            <a:r>
              <a:rPr lang="en-US" sz="2800" b="1" spc="-5">
                <a:solidFill>
                  <a:srgbClr val="003763"/>
                </a:solidFill>
                <a:latin typeface="Arial" panose="02020603050405020304" pitchFamily="2"/>
              </a:rPr>
              <a:t>Contents of the policy </a:t>
            </a:r>
          </a:p>
          <a:p>
            <a:pPr marL="594360" marR="0" indent="457200" algn="l">
              <a:lnSpc>
                <a:spcPts val="2400"/>
              </a:lnSpc>
              <a:spcBef>
                <a:spcPts val="7155"/>
              </a:spcBef>
              <a:spcAft>
                <a:spcPts val="0"/>
              </a:spcAft>
              <a:buFont typeface="Symbol"/>
              <a:buChar char="·"/>
            </a:pPr>
            <a:r>
              <a:rPr lang="en-US" sz="1950" spc="0">
                <a:solidFill>
                  <a:srgbClr val="000000"/>
                </a:solidFill>
                <a:latin typeface="Arial" panose="02020603050405020304" pitchFamily="2"/>
              </a:rPr>
              <a:t>The school’s day to day processes for managing attendance, for </a:t>
            </a:r>
            <a:r>
              <a:rPr lang="en-US" sz="2000" spc="0">
                <a:solidFill>
                  <a:srgbClr val="000000"/>
                </a:solidFill>
                <a:latin typeface="Arial" panose="02020603050405020304" pitchFamily="2"/>
              </a:rPr>
              <a:t>example first day calling and processes to follow up on unexplained absence. </a:t>
            </a:r>
          </a:p>
          <a:p>
            <a:pPr marL="594360" marR="0" indent="457200" algn="l">
              <a:lnSpc>
                <a:spcPts val="2500"/>
              </a:lnSpc>
              <a:spcBef>
                <a:spcPts val="4125"/>
              </a:spcBef>
              <a:spcAft>
                <a:spcPts val="0"/>
              </a:spcAft>
              <a:buFont typeface="Symbol"/>
              <a:buChar char="·"/>
            </a:pPr>
            <a:r>
              <a:rPr lang="en-US" sz="2000" spc="-5">
                <a:solidFill>
                  <a:srgbClr val="000000"/>
                </a:solidFill>
                <a:latin typeface="Arial" panose="02020603050405020304" pitchFamily="2"/>
              </a:rPr>
              <a:t>How the school is promoting and incentivising good attendance. </a:t>
            </a:r>
          </a:p>
          <a:p>
            <a:pPr marL="594360" marR="365760" indent="457200" algn="l">
              <a:lnSpc>
                <a:spcPts val="2400"/>
              </a:lnSpc>
              <a:spcBef>
                <a:spcPts val="4200"/>
              </a:spcBef>
              <a:spcAft>
                <a:spcPts val="12575"/>
              </a:spcAft>
              <a:buFont typeface="Symbol"/>
              <a:buChar char="·"/>
            </a:pPr>
            <a:r>
              <a:rPr lang="en-US" sz="1950" spc="0">
                <a:solidFill>
                  <a:srgbClr val="000000"/>
                </a:solidFill>
                <a:latin typeface="Arial" panose="02020603050405020304" pitchFamily="2"/>
              </a:rPr>
              <a:t>The school’s strategy for using data to target attendance </a:t>
            </a:r>
            <a:r>
              <a:rPr lang="en-US" sz="2000" spc="0">
                <a:solidFill>
                  <a:srgbClr val="000000"/>
                </a:solidFill>
                <a:latin typeface="Arial" panose="02020603050405020304" pitchFamily="2"/>
              </a:rPr>
              <a:t>improvement efforts to the pupils or pupil cohorts who need it most. </a:t>
            </a:r>
          </a:p>
        </p:txBody>
      </p:sp>
      <p:sp>
        <p:nvSpPr>
          <p:cNvPr id="3" name="Text Placeholder 2"/>
          <p:cNvSpPr>
            <a:spLocks noGrp="1"/>
          </p:cNvSpPr>
          <p:nvPr>
            <p:ph type="body" idx="10"/>
          </p:nvPr>
        </p:nvSpPr>
        <p:spPr>
          <a:xfrm>
            <a:off x="8437880" y="6254115"/>
            <a:ext cx="187325" cy="175260"/>
          </a:xfrm>
          <a:prstGeom prst="rect">
            <a:avLst/>
          </a:prstGeom>
          <a:noFill/>
          <a:ln w="0" cmpd="sng">
            <a:noFill/>
            <a:prstDash val="solid"/>
          </a:ln>
        </p:spPr>
        <p:txBody>
          <a:bodyPr vert="horz" lIns="0" tIns="1270" rIns="0" bIns="0" anchor="t"/>
          <a:lstStyle/>
          <a:p>
            <a:pPr marL="0" marR="0" indent="0" algn="l">
              <a:lnSpc>
                <a:spcPts val="1400"/>
              </a:lnSpc>
              <a:spcAft>
                <a:spcPts val="0"/>
              </a:spcAft>
            </a:pPr>
            <a:r>
              <a:rPr lang="en-US" sz="1200" spc="0">
                <a:solidFill>
                  <a:srgbClr val="4D4D4D"/>
                </a:solidFill>
                <a:latin typeface="Arial" panose="02020603050405020304" pitchFamily="2"/>
              </a:rPr>
              <a:t>7 </a:t>
            </a:r>
          </a:p>
        </p:txBody>
      </p:sp>
    </p:spTree>
    <p:extLst>
      <p:ext uri="{BB962C8B-B14F-4D97-AF65-F5344CB8AC3E}">
        <p14:creationId xmlns:p14="http://schemas.microsoft.com/office/powerpoint/2010/main" val="287520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457200" y="520700"/>
            <a:ext cx="8229600" cy="542925"/>
          </a:xfrm>
          <a:prstGeom prst="rect">
            <a:avLst/>
          </a:prstGeom>
          <a:noFill/>
          <a:ln w="0" cmpd="sng">
            <a:noFill/>
            <a:prstDash val="solid"/>
          </a:ln>
        </p:spPr>
        <p:txBody>
          <a:bodyPr vert="horz" lIns="0" tIns="6985" rIns="0" bIns="0" anchor="t">
            <a:normAutofit fontScale="95000"/>
          </a:bodyPr>
          <a:lstStyle/>
          <a:p>
            <a:pPr marL="137160" marR="0" indent="0" algn="l">
              <a:lnSpc>
                <a:spcPts val="2700"/>
              </a:lnSpc>
              <a:spcAft>
                <a:spcPts val="1465"/>
              </a:spcAft>
            </a:pPr>
            <a:r>
              <a:rPr lang="en-US" sz="2400" b="1" spc="50">
                <a:solidFill>
                  <a:srgbClr val="003763"/>
                </a:solidFill>
                <a:latin typeface="Arial" panose="02020603050405020304" pitchFamily="2"/>
              </a:rPr>
              <a:t>Core components of the policy </a:t>
            </a:r>
          </a:p>
        </p:txBody>
      </p:sp>
      <p:sp>
        <p:nvSpPr>
          <p:cNvPr id="10" name="Text Placeholder 9"/>
          <p:cNvSpPr>
            <a:spLocks noGrp="1"/>
          </p:cNvSpPr>
          <p:nvPr>
            <p:ph type="body" idx="10"/>
          </p:nvPr>
        </p:nvSpPr>
        <p:spPr>
          <a:xfrm>
            <a:off x="3538855" y="1414145"/>
            <a:ext cx="5071745" cy="1073150"/>
          </a:xfrm>
          <a:prstGeom prst="rect">
            <a:avLst/>
          </a:prstGeom>
          <a:noFill/>
          <a:ln w="0" cmpd="sng">
            <a:noFill/>
            <a:prstDash val="solid"/>
          </a:ln>
        </p:spPr>
        <p:txBody>
          <a:bodyPr vert="horz" lIns="0" tIns="132715" rIns="0" bIns="0" anchor="t"/>
          <a:lstStyle/>
          <a:p>
            <a:pPr marL="320040" marR="731520" indent="228600" algn="l">
              <a:lnSpc>
                <a:spcPts val="2100"/>
              </a:lnSpc>
              <a:spcAft>
                <a:spcPts val="0"/>
              </a:spcAft>
              <a:buFont typeface="Symbol"/>
              <a:buChar char="·"/>
            </a:pPr>
            <a:r>
              <a:rPr lang="en-US" sz="2000" spc="0">
                <a:solidFill>
                  <a:srgbClr val="000000"/>
                </a:solidFill>
                <a:latin typeface="Arial" panose="02020603050405020304" pitchFamily="2"/>
              </a:rPr>
              <a:t>What is good attendance &amp; why is it important to </a:t>
            </a:r>
            <a:r>
              <a:rPr lang="en-US" sz="2000" b="1" u="sng" spc="0">
                <a:solidFill>
                  <a:srgbClr val="000000"/>
                </a:solidFill>
                <a:latin typeface="Arial" panose="02020603050405020304" pitchFamily="2"/>
              </a:rPr>
              <a:t>US</a:t>
            </a:r>
            <a:r>
              <a:rPr lang="en-US" sz="2000" spc="0">
                <a:solidFill>
                  <a:srgbClr val="000000"/>
                </a:solidFill>
                <a:latin typeface="Arial" panose="02020603050405020304" pitchFamily="2"/>
              </a:rPr>
              <a:t>? </a:t>
            </a:r>
          </a:p>
          <a:p>
            <a:pPr marL="320040" marR="0" indent="228600" algn="l">
              <a:lnSpc>
                <a:spcPts val="2100"/>
              </a:lnSpc>
              <a:spcBef>
                <a:spcPts val="350"/>
              </a:spcBef>
              <a:spcAft>
                <a:spcPts val="825"/>
              </a:spcAft>
              <a:buFont typeface="Symbol"/>
              <a:buChar char="·"/>
            </a:pPr>
            <a:r>
              <a:rPr lang="en-US" sz="2000" spc="-5">
                <a:solidFill>
                  <a:srgbClr val="000000"/>
                </a:solidFill>
                <a:latin typeface="Arial" panose="02020603050405020304" pitchFamily="2"/>
              </a:rPr>
              <a:t>What are </a:t>
            </a:r>
            <a:r>
              <a:rPr lang="en-US" sz="2000" b="1" u="sng" spc="-5">
                <a:solidFill>
                  <a:srgbClr val="000000"/>
                </a:solidFill>
                <a:latin typeface="Arial" panose="02020603050405020304" pitchFamily="2"/>
              </a:rPr>
              <a:t>OUR</a:t>
            </a:r>
            <a:r>
              <a:rPr lang="en-US" sz="2000" spc="-5">
                <a:solidFill>
                  <a:srgbClr val="000000"/>
                </a:solidFill>
                <a:latin typeface="Arial" panose="02020603050405020304" pitchFamily="2"/>
              </a:rPr>
              <a:t> daily routines? </a:t>
            </a:r>
          </a:p>
        </p:txBody>
      </p:sp>
      <p:sp>
        <p:nvSpPr>
          <p:cNvPr id="13" name="Text Placeholder 12"/>
          <p:cNvSpPr>
            <a:spLocks noGrp="1"/>
          </p:cNvSpPr>
          <p:nvPr>
            <p:ph type="body" idx="10"/>
          </p:nvPr>
        </p:nvSpPr>
        <p:spPr>
          <a:xfrm>
            <a:off x="3425825" y="3114040"/>
            <a:ext cx="4377055" cy="1153160"/>
          </a:xfrm>
          <a:prstGeom prst="rect">
            <a:avLst/>
          </a:prstGeom>
          <a:noFill/>
          <a:ln w="0" cmpd="sng">
            <a:noFill/>
            <a:prstDash val="solid"/>
          </a:ln>
        </p:spPr>
        <p:txBody>
          <a:bodyPr vert="horz" lIns="0" tIns="97155" rIns="0" bIns="0" anchor="t"/>
          <a:lstStyle/>
          <a:p>
            <a:pPr marL="320040" marR="0" indent="228600" algn="just">
              <a:lnSpc>
                <a:spcPts val="2100"/>
              </a:lnSpc>
              <a:spcAft>
                <a:spcPts val="0"/>
              </a:spcAft>
              <a:buFont typeface="Symbol"/>
              <a:buChar char="·"/>
            </a:pPr>
            <a:r>
              <a:rPr lang="en-US" sz="2000" spc="0">
                <a:solidFill>
                  <a:srgbClr val="000000"/>
                </a:solidFill>
                <a:latin typeface="Arial" panose="02020603050405020304" pitchFamily="2"/>
              </a:rPr>
              <a:t>How will </a:t>
            </a:r>
            <a:r>
              <a:rPr lang="en-US" sz="2000" b="1" u="sng" spc="0">
                <a:solidFill>
                  <a:srgbClr val="000000"/>
                </a:solidFill>
                <a:latin typeface="Arial" panose="02020603050405020304" pitchFamily="2"/>
              </a:rPr>
              <a:t>WE</a:t>
            </a:r>
            <a:r>
              <a:rPr lang="en-US" sz="2000" spc="0">
                <a:solidFill>
                  <a:srgbClr val="000000"/>
                </a:solidFill>
                <a:latin typeface="Arial" panose="02020603050405020304" pitchFamily="2"/>
              </a:rPr>
              <a:t> track the attendance of children? </a:t>
            </a:r>
          </a:p>
          <a:p>
            <a:pPr marL="320040" marR="0" indent="228600" algn="just">
              <a:lnSpc>
                <a:spcPts val="2100"/>
              </a:lnSpc>
              <a:spcBef>
                <a:spcPts val="15"/>
              </a:spcBef>
              <a:spcAft>
                <a:spcPts val="0"/>
              </a:spcAft>
              <a:buFont typeface="Symbol"/>
              <a:buChar char="·"/>
            </a:pPr>
            <a:r>
              <a:rPr lang="en-US" sz="2000" spc="0">
                <a:solidFill>
                  <a:srgbClr val="000000"/>
                </a:solidFill>
                <a:latin typeface="Arial" panose="02020603050405020304" pitchFamily="2"/>
              </a:rPr>
              <a:t>How will </a:t>
            </a:r>
            <a:r>
              <a:rPr lang="en-US" sz="2000" b="1" u="sng" spc="0">
                <a:solidFill>
                  <a:srgbClr val="000000"/>
                </a:solidFill>
                <a:latin typeface="Arial" panose="02020603050405020304" pitchFamily="2"/>
              </a:rPr>
              <a:t>WE</a:t>
            </a:r>
            <a:r>
              <a:rPr lang="en-US" sz="2000" spc="0">
                <a:solidFill>
                  <a:srgbClr val="000000"/>
                </a:solidFill>
                <a:latin typeface="Arial" panose="02020603050405020304" pitchFamily="2"/>
              </a:rPr>
              <a:t> ensure that our work is effective? </a:t>
            </a:r>
          </a:p>
        </p:txBody>
      </p:sp>
      <p:sp>
        <p:nvSpPr>
          <p:cNvPr id="18" name="Text Placeholder 17"/>
          <p:cNvSpPr>
            <a:spLocks noGrp="1"/>
          </p:cNvSpPr>
          <p:nvPr>
            <p:ph type="body" idx="10"/>
          </p:nvPr>
        </p:nvSpPr>
        <p:spPr>
          <a:xfrm>
            <a:off x="457200" y="1642745"/>
            <a:ext cx="2813050" cy="658495"/>
          </a:xfrm>
          <a:prstGeom prst="rect">
            <a:avLst/>
          </a:prstGeom>
          <a:noFill/>
          <a:ln w="0" cmpd="sng">
            <a:noFill/>
            <a:prstDash val="solid"/>
          </a:ln>
        </p:spPr>
        <p:txBody>
          <a:bodyPr vert="horz" lIns="0" tIns="0" rIns="0" bIns="0" anchor="t"/>
          <a:lstStyle/>
          <a:p>
            <a:pPr marL="548640" marR="0" indent="0" algn="l">
              <a:lnSpc>
                <a:spcPts val="2600"/>
              </a:lnSpc>
              <a:spcAft>
                <a:spcPts val="0"/>
              </a:spcAft>
            </a:pPr>
            <a:r>
              <a:rPr lang="en-US" sz="2600" spc="-20">
                <a:solidFill>
                  <a:srgbClr val="FFFFFF"/>
                </a:solidFill>
                <a:latin typeface="Arial" panose="02020603050405020304" pitchFamily="2"/>
              </a:rPr>
              <a:t>1. Expectations &amp; daily routines </a:t>
            </a:r>
          </a:p>
        </p:txBody>
      </p:sp>
      <p:sp>
        <p:nvSpPr>
          <p:cNvPr id="19" name="Text Placeholder 18"/>
          <p:cNvSpPr>
            <a:spLocks noGrp="1"/>
          </p:cNvSpPr>
          <p:nvPr>
            <p:ph type="body" idx="10"/>
          </p:nvPr>
        </p:nvSpPr>
        <p:spPr>
          <a:xfrm>
            <a:off x="457200" y="3444240"/>
            <a:ext cx="2310130" cy="688975"/>
          </a:xfrm>
          <a:prstGeom prst="rect">
            <a:avLst/>
          </a:prstGeom>
          <a:noFill/>
          <a:ln w="0" cmpd="sng">
            <a:noFill/>
            <a:prstDash val="solid"/>
          </a:ln>
        </p:spPr>
        <p:txBody>
          <a:bodyPr vert="horz" lIns="0" tIns="0" rIns="0" bIns="0" anchor="t"/>
          <a:lstStyle/>
          <a:p>
            <a:pPr marL="594360" marR="0" indent="0" algn="r">
              <a:lnSpc>
                <a:spcPts val="2700"/>
              </a:lnSpc>
              <a:spcAft>
                <a:spcPts val="0"/>
              </a:spcAft>
            </a:pPr>
            <a:r>
              <a:rPr lang="en-US" sz="2600" spc="0">
                <a:solidFill>
                  <a:srgbClr val="FFFFFF"/>
                </a:solidFill>
                <a:latin typeface="Arial" panose="02020603050405020304" pitchFamily="2"/>
              </a:rPr>
              <a:t>2. Data and monitoring </a:t>
            </a:r>
          </a:p>
        </p:txBody>
      </p:sp>
      <p:sp>
        <p:nvSpPr>
          <p:cNvPr id="22" name="Text Placeholder 21"/>
          <p:cNvSpPr>
            <a:spLocks noGrp="1"/>
          </p:cNvSpPr>
          <p:nvPr>
            <p:ph type="body" idx="10"/>
          </p:nvPr>
        </p:nvSpPr>
        <p:spPr>
          <a:xfrm>
            <a:off x="3425825" y="5022850"/>
            <a:ext cx="5196840" cy="1049020"/>
          </a:xfrm>
          <a:prstGeom prst="rect">
            <a:avLst/>
          </a:prstGeom>
          <a:noFill/>
          <a:ln w="0" cmpd="sng">
            <a:noFill/>
            <a:prstDash val="solid"/>
          </a:ln>
        </p:spPr>
        <p:txBody>
          <a:bodyPr vert="horz" lIns="0" tIns="262255" rIns="0" bIns="0" anchor="t"/>
          <a:lstStyle/>
          <a:p>
            <a:pPr marL="320040" marR="274320" indent="228600" algn="l">
              <a:lnSpc>
                <a:spcPts val="2300"/>
              </a:lnSpc>
              <a:spcAft>
                <a:spcPts val="1630"/>
              </a:spcAft>
              <a:buFont typeface="Symbol"/>
              <a:buChar char="·"/>
            </a:pPr>
            <a:r>
              <a:rPr lang="en-US" sz="2200" spc="0">
                <a:solidFill>
                  <a:srgbClr val="000000"/>
                </a:solidFill>
                <a:latin typeface="Arial" panose="02020603050405020304" pitchFamily="2"/>
              </a:rPr>
              <a:t>How will </a:t>
            </a:r>
            <a:r>
              <a:rPr lang="en-US" sz="2200" b="1" u="sng" spc="0">
                <a:solidFill>
                  <a:srgbClr val="000000"/>
                </a:solidFill>
                <a:latin typeface="Arial" panose="02020603050405020304" pitchFamily="2"/>
              </a:rPr>
              <a:t>WE</a:t>
            </a:r>
            <a:r>
              <a:rPr lang="en-US" sz="2200" spc="0">
                <a:solidFill>
                  <a:srgbClr val="000000"/>
                </a:solidFill>
                <a:latin typeface="Arial" panose="02020603050405020304" pitchFamily="2"/>
              </a:rPr>
              <a:t> ensure children are safe &amp; tackle absence together? </a:t>
            </a:r>
          </a:p>
        </p:txBody>
      </p:sp>
      <p:sp>
        <p:nvSpPr>
          <p:cNvPr id="25" name="Text Placeholder 24"/>
          <p:cNvSpPr>
            <a:spLocks noGrp="1"/>
          </p:cNvSpPr>
          <p:nvPr>
            <p:ph type="body" idx="10"/>
          </p:nvPr>
        </p:nvSpPr>
        <p:spPr>
          <a:xfrm>
            <a:off x="457200" y="5251450"/>
            <a:ext cx="2618105" cy="692150"/>
          </a:xfrm>
          <a:prstGeom prst="rect">
            <a:avLst/>
          </a:prstGeom>
          <a:noFill/>
          <a:ln w="0" cmpd="sng">
            <a:noFill/>
            <a:prstDash val="solid"/>
          </a:ln>
        </p:spPr>
        <p:txBody>
          <a:bodyPr vert="horz" lIns="0" tIns="0" rIns="0" bIns="0" anchor="t"/>
          <a:lstStyle/>
          <a:p>
            <a:pPr marL="640080" marR="0" indent="0" algn="l">
              <a:lnSpc>
                <a:spcPts val="2700"/>
              </a:lnSpc>
              <a:spcAft>
                <a:spcPts val="0"/>
              </a:spcAft>
            </a:pPr>
            <a:r>
              <a:rPr lang="en-US" sz="2600" spc="-10">
                <a:solidFill>
                  <a:srgbClr val="FFFFFF"/>
                </a:solidFill>
                <a:latin typeface="Arial" panose="02020603050405020304" pitchFamily="2"/>
              </a:rPr>
              <a:t>3. Escalation of procedures </a:t>
            </a:r>
          </a:p>
        </p:txBody>
      </p:sp>
    </p:spTree>
    <p:extLst>
      <p:ext uri="{BB962C8B-B14F-4D97-AF65-F5344CB8AC3E}">
        <p14:creationId xmlns:p14="http://schemas.microsoft.com/office/powerpoint/2010/main" val="183692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94360" y="520700"/>
            <a:ext cx="7772400" cy="5207000"/>
          </a:xfrm>
          <a:prstGeom prst="rect">
            <a:avLst/>
          </a:prstGeom>
          <a:noFill/>
          <a:ln w="0" cmpd="sng">
            <a:noFill/>
            <a:prstDash val="solid"/>
          </a:ln>
        </p:spPr>
        <p:txBody>
          <a:bodyPr vert="horz" lIns="0" tIns="7620" rIns="0" bIns="0" anchor="t"/>
          <a:lstStyle/>
          <a:p>
            <a:pPr marL="0" marR="0" indent="0" algn="l">
              <a:lnSpc>
                <a:spcPts val="3200"/>
              </a:lnSpc>
              <a:spcAft>
                <a:spcPts val="0"/>
              </a:spcAft>
            </a:pPr>
            <a:r>
              <a:rPr lang="en-US" sz="2800" b="1" spc="-5">
                <a:solidFill>
                  <a:srgbClr val="003763"/>
                </a:solidFill>
                <a:latin typeface="Arial" panose="02020603050405020304" pitchFamily="2"/>
              </a:rPr>
              <a:t>1. Expectations &amp; daily routines </a:t>
            </a:r>
          </a:p>
          <a:p>
            <a:pPr marL="0" marR="0" indent="0" algn="l">
              <a:lnSpc>
                <a:spcPts val="2300"/>
              </a:lnSpc>
              <a:spcBef>
                <a:spcPts val="3750"/>
              </a:spcBef>
              <a:spcAft>
                <a:spcPts val="0"/>
              </a:spcAft>
            </a:pPr>
            <a:r>
              <a:rPr lang="en-US" sz="2000" spc="0">
                <a:solidFill>
                  <a:srgbClr val="000000"/>
                </a:solidFill>
                <a:latin typeface="Arial" panose="02020603050405020304" pitchFamily="2"/>
              </a:rPr>
              <a:t>What is good attendance and why is it important to </a:t>
            </a:r>
            <a:r>
              <a:rPr lang="en-US" sz="2000" b="1" u="sng" spc="0">
                <a:solidFill>
                  <a:srgbClr val="000000"/>
                </a:solidFill>
                <a:latin typeface="Arial" panose="02020603050405020304" pitchFamily="2"/>
              </a:rPr>
              <a:t>US</a:t>
            </a:r>
            <a:r>
              <a:rPr lang="en-US" sz="2000" spc="0">
                <a:solidFill>
                  <a:srgbClr val="000000"/>
                </a:solidFill>
                <a:latin typeface="Arial" panose="02020603050405020304" pitchFamily="2"/>
              </a:rPr>
              <a:t>? </a:t>
            </a:r>
          </a:p>
          <a:p>
            <a:pPr marL="320040" marR="0" indent="320040" algn="l">
              <a:lnSpc>
                <a:spcPts val="2500"/>
              </a:lnSpc>
              <a:spcBef>
                <a:spcPts val="590"/>
              </a:spcBef>
              <a:spcAft>
                <a:spcPts val="0"/>
              </a:spcAft>
              <a:buFont typeface="Symbol"/>
              <a:buChar char="·"/>
            </a:pPr>
            <a:r>
              <a:rPr lang="en-US" sz="2000" spc="-10">
                <a:solidFill>
                  <a:srgbClr val="000000"/>
                </a:solidFill>
                <a:latin typeface="Arial" panose="02020603050405020304" pitchFamily="2"/>
              </a:rPr>
              <a:t>Safe, healthy and successful children </a:t>
            </a:r>
          </a:p>
          <a:p>
            <a:pPr marL="320040" marR="45720" indent="320040" algn="l">
              <a:lnSpc>
                <a:spcPts val="2200"/>
              </a:lnSpc>
              <a:spcBef>
                <a:spcPts val="890"/>
              </a:spcBef>
              <a:spcAft>
                <a:spcPts val="0"/>
              </a:spcAft>
              <a:buFont typeface="Symbol"/>
              <a:buChar char="·"/>
            </a:pPr>
            <a:r>
              <a:rPr lang="en-US" sz="2000" spc="0">
                <a:solidFill>
                  <a:srgbClr val="000000"/>
                </a:solidFill>
                <a:latin typeface="Arial" panose="02020603050405020304" pitchFamily="2"/>
              </a:rPr>
              <a:t>Improving attendance is in everyone’s interests and it’s everyone’s business </a:t>
            </a:r>
          </a:p>
          <a:p>
            <a:pPr marL="0" marR="0" indent="0" algn="l">
              <a:lnSpc>
                <a:spcPts val="2300"/>
              </a:lnSpc>
              <a:spcBef>
                <a:spcPts val="3840"/>
              </a:spcBef>
              <a:spcAft>
                <a:spcPts val="0"/>
              </a:spcAft>
            </a:pPr>
            <a:r>
              <a:rPr lang="en-US" sz="2000" spc="0">
                <a:solidFill>
                  <a:srgbClr val="000000"/>
                </a:solidFill>
                <a:latin typeface="Arial" panose="02020603050405020304" pitchFamily="2"/>
              </a:rPr>
              <a:t>What are </a:t>
            </a:r>
            <a:r>
              <a:rPr lang="en-US" sz="2000" b="1" u="sng" spc="0">
                <a:solidFill>
                  <a:srgbClr val="000000"/>
                </a:solidFill>
                <a:latin typeface="Arial" panose="02020603050405020304" pitchFamily="2"/>
              </a:rPr>
              <a:t>OUR</a:t>
            </a:r>
            <a:r>
              <a:rPr lang="en-US" sz="2000" spc="0">
                <a:solidFill>
                  <a:srgbClr val="000000"/>
                </a:solidFill>
                <a:latin typeface="Arial" panose="02020603050405020304" pitchFamily="2"/>
              </a:rPr>
              <a:t> daily attendance routines? </a:t>
            </a:r>
          </a:p>
          <a:p>
            <a:pPr marL="0" marR="0" indent="182880" algn="l">
              <a:lnSpc>
                <a:spcPts val="2500"/>
              </a:lnSpc>
              <a:spcBef>
                <a:spcPts val="1145"/>
              </a:spcBef>
              <a:spcAft>
                <a:spcPts val="0"/>
              </a:spcAft>
              <a:buFont typeface="Symbol"/>
              <a:buChar char="·"/>
            </a:pPr>
            <a:r>
              <a:rPr lang="en-US" sz="2000" spc="-5">
                <a:solidFill>
                  <a:srgbClr val="000000"/>
                </a:solidFill>
                <a:latin typeface="Arial" panose="02020603050405020304" pitchFamily="2"/>
              </a:rPr>
              <a:t>Meet &amp; greet </a:t>
            </a:r>
          </a:p>
          <a:p>
            <a:pPr marL="0" marR="0" indent="182880" algn="l">
              <a:lnSpc>
                <a:spcPts val="2500"/>
              </a:lnSpc>
              <a:spcBef>
                <a:spcPts val="220"/>
              </a:spcBef>
              <a:spcAft>
                <a:spcPts val="0"/>
              </a:spcAft>
              <a:buFont typeface="Symbol"/>
              <a:buChar char="·"/>
            </a:pPr>
            <a:r>
              <a:rPr lang="en-US" sz="2000" spc="-5">
                <a:solidFill>
                  <a:srgbClr val="000000"/>
                </a:solidFill>
                <a:latin typeface="Arial" panose="02020603050405020304" pitchFamily="2"/>
              </a:rPr>
              <a:t>Register open and close </a:t>
            </a:r>
          </a:p>
          <a:p>
            <a:pPr marL="0" marR="0" indent="182880" algn="l">
              <a:lnSpc>
                <a:spcPts val="2500"/>
              </a:lnSpc>
              <a:spcBef>
                <a:spcPts val="255"/>
              </a:spcBef>
              <a:spcAft>
                <a:spcPts val="0"/>
              </a:spcAft>
              <a:buFont typeface="Symbol"/>
              <a:buChar char="·"/>
            </a:pPr>
            <a:r>
              <a:rPr lang="en-US" sz="2000" spc="0">
                <a:solidFill>
                  <a:srgbClr val="000000"/>
                </a:solidFill>
                <a:latin typeface="Arial" panose="02020603050405020304" pitchFamily="2"/>
              </a:rPr>
              <a:t>Register check &amp; follow up on unexplained absence </a:t>
            </a:r>
          </a:p>
          <a:p>
            <a:pPr marL="0" marR="0" indent="182880" algn="l">
              <a:lnSpc>
                <a:spcPts val="2500"/>
              </a:lnSpc>
              <a:spcBef>
                <a:spcPts val="235"/>
              </a:spcBef>
              <a:spcAft>
                <a:spcPts val="0"/>
              </a:spcAft>
              <a:buFont typeface="Symbol"/>
              <a:buChar char="·"/>
            </a:pPr>
            <a:r>
              <a:rPr lang="en-US" sz="2000" spc="0">
                <a:solidFill>
                  <a:srgbClr val="000000"/>
                </a:solidFill>
                <a:latin typeface="Arial" panose="02020603050405020304" pitchFamily="2"/>
              </a:rPr>
              <a:t>First day calling &amp; home visits </a:t>
            </a:r>
          </a:p>
          <a:p>
            <a:pPr marL="0" marR="0" indent="182880" algn="l">
              <a:lnSpc>
                <a:spcPts val="2500"/>
              </a:lnSpc>
              <a:spcBef>
                <a:spcPts val="230"/>
              </a:spcBef>
              <a:spcAft>
                <a:spcPts val="0"/>
              </a:spcAft>
              <a:buFont typeface="Symbol"/>
              <a:buChar char="·"/>
            </a:pPr>
            <a:r>
              <a:rPr lang="en-US" sz="2000" spc="0">
                <a:solidFill>
                  <a:srgbClr val="000000"/>
                </a:solidFill>
                <a:latin typeface="Arial" panose="02020603050405020304" pitchFamily="2"/>
              </a:rPr>
              <a:t>Engaging external agencies </a:t>
            </a:r>
          </a:p>
          <a:p>
            <a:pPr marL="0" marR="0" indent="182880" algn="l">
              <a:lnSpc>
                <a:spcPts val="2500"/>
              </a:lnSpc>
              <a:spcBef>
                <a:spcPts val="245"/>
              </a:spcBef>
              <a:spcAft>
                <a:spcPts val="90"/>
              </a:spcAft>
              <a:buFont typeface="Symbol"/>
              <a:buChar char="·"/>
            </a:pPr>
            <a:r>
              <a:rPr lang="en-US" sz="2000" spc="-5">
                <a:solidFill>
                  <a:srgbClr val="000000"/>
                </a:solidFill>
                <a:latin typeface="Arial" panose="02020603050405020304" pitchFamily="2"/>
              </a:rPr>
              <a:t>Promotion &amp; celebration </a:t>
            </a:r>
          </a:p>
        </p:txBody>
      </p:sp>
    </p:spTree>
    <p:extLst>
      <p:ext uri="{BB962C8B-B14F-4D97-AF65-F5344CB8AC3E}">
        <p14:creationId xmlns:p14="http://schemas.microsoft.com/office/powerpoint/2010/main" val="157022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4">
            <a:alphaModFix/>
          </a:blip>
          <a:srcRect/>
          <a:stretch/>
        </p:blipFill>
        <p:spPr>
          <a:xfrm>
            <a:off x="0" y="0"/>
            <a:ext cx="9144000" cy="6858000"/>
          </a:xfrm>
          <a:prstGeom prst="rect">
            <a:avLst/>
          </a:prstGeom>
          <a:noFill/>
          <a:ln>
            <a:noFill/>
          </a:ln>
        </p:spPr>
      </p:pic>
      <p:pic>
        <p:nvPicPr>
          <p:cNvPr id="11" name="Google Shape;11;p17"/>
          <p:cNvPicPr preferRelativeResize="0"/>
          <p:nvPr/>
        </p:nvPicPr>
        <p:blipFill rotWithShape="1">
          <a:blip r:embed="rId5">
            <a:alphaModFix/>
          </a:blip>
          <a:srcRect/>
          <a:stretch/>
        </p:blipFill>
        <p:spPr>
          <a:xfrm>
            <a:off x="487362" y="5662612"/>
            <a:ext cx="2979737" cy="771525"/>
          </a:xfrm>
          <a:prstGeom prst="rect">
            <a:avLst/>
          </a:prstGeom>
          <a:noFill/>
          <a:ln>
            <a:noFill/>
          </a:ln>
        </p:spPr>
      </p:pic>
      <p:sp>
        <p:nvSpPr>
          <p:cNvPr id="12" name="Google Shape;12;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9"/>
          <p:cNvPicPr preferRelativeResize="0"/>
          <p:nvPr/>
        </p:nvPicPr>
        <p:blipFill rotWithShape="1">
          <a:blip r:embed="rId10">
            <a:alphaModFix/>
          </a:blip>
          <a:srcRect/>
          <a:stretch/>
        </p:blipFill>
        <p:spPr>
          <a:xfrm>
            <a:off x="0" y="0"/>
            <a:ext cx="9144000" cy="6858000"/>
          </a:xfrm>
          <a:prstGeom prst="rect">
            <a:avLst/>
          </a:prstGeom>
          <a:noFill/>
          <a:ln>
            <a:noFill/>
          </a:ln>
        </p:spPr>
      </p:pic>
      <p:sp>
        <p:nvSpPr>
          <p:cNvPr id="17" name="Google Shape;17;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 name="Google Shape;18;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9" r:id="rId6"/>
    <p:sldLayoutId id="2147483660"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working-together-to-improve-school-attendanc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hyperlink" Target="mailto:joanna.western@achievingforchildren.org.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87314/Guide_to_absence_statistics_21032019.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rbwm-leadership-update-and-schools-bulletin.secure-primarysite.net/education-welfare-service-20222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hyperlink" Target="https://primarysite-prod-sorted.s3.amazonaws.com/rbwm-leadership-update-and-schools-bulletin/UploadedDocument/22d98958-a664-43de-8403-f3426aaaa402/what-do-the-attendance-reforms-mean-for-schools-webinar-slides.pdf" TargetMode="External"/><Relationship Id="rId2" Type="http://schemas.openxmlformats.org/officeDocument/2006/relationships/hyperlink" Target="https://www.gov.uk/guidance/share-your-daily-school-attendance-data"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forms/d/e/1FAIpQLSfvBQkB6vYfxbrQTPtoIG8zxwEnXi00JX2Y4iIxmL34Q330uQ/viewform?usp=pp_ur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idx="4294967295"/>
          </p:nvPr>
        </p:nvSpPr>
        <p:spPr>
          <a:xfrm>
            <a:off x="0" y="2038350"/>
            <a:ext cx="9144000" cy="1470025"/>
          </a:xfrm>
          <a:prstGeom prst="rect">
            <a:avLst/>
          </a:prstGeom>
          <a:noFill/>
          <a:ln>
            <a:noFill/>
          </a:ln>
        </p:spPr>
        <p:txBody>
          <a:bodyPr spcFirstLastPara="1" wrap="square" lIns="91425" tIns="45700" rIns="91425" bIns="45700" anchor="ctr" anchorCtr="0">
            <a:noAutofit/>
          </a:bodyPr>
          <a:lstStyle/>
          <a:p>
            <a:pPr lvl="0">
              <a:buClr>
                <a:schemeClr val="lt1"/>
              </a:buClr>
              <a:buSzPts val="4400"/>
            </a:pPr>
            <a:r>
              <a:rPr lang="en-US" sz="4400" b="1" i="0" u="none" strike="noStrike" cap="none" dirty="0">
                <a:solidFill>
                  <a:schemeClr val="lt1"/>
                </a:solidFill>
                <a:latin typeface="Calibri"/>
                <a:ea typeface="Calibri"/>
                <a:cs typeface="Calibri"/>
                <a:sym typeface="Calibri"/>
              </a:rPr>
              <a:t>Attendance Lead Networks </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Tuesday 22</a:t>
            </a:r>
            <a:r>
              <a:rPr lang="en-US" sz="4400" b="1" i="0" u="none" strike="noStrike" cap="none" baseline="30000" dirty="0">
                <a:solidFill>
                  <a:schemeClr val="lt1"/>
                </a:solidFill>
                <a:latin typeface="Calibri"/>
                <a:ea typeface="Calibri"/>
                <a:cs typeface="Calibri"/>
                <a:sym typeface="Calibri"/>
              </a:rPr>
              <a:t>nd</a:t>
            </a:r>
            <a:r>
              <a:rPr lang="en-US" sz="4400" b="1" i="0" u="none" strike="noStrike" cap="none" dirty="0">
                <a:solidFill>
                  <a:schemeClr val="lt1"/>
                </a:solidFill>
                <a:latin typeface="Calibri"/>
                <a:ea typeface="Calibri"/>
                <a:cs typeface="Calibri"/>
                <a:sym typeface="Calibri"/>
              </a:rPr>
              <a:t> November 2022</a:t>
            </a:r>
            <a:br>
              <a:rPr lang="en-US" sz="4400" b="1" i="0" u="none" strike="noStrike" cap="none" dirty="0">
                <a:solidFill>
                  <a:schemeClr val="lt1"/>
                </a:solidFill>
                <a:latin typeface="Calibri"/>
                <a:ea typeface="Calibri"/>
                <a:cs typeface="Calibri"/>
                <a:sym typeface="Calibri"/>
              </a:rPr>
            </a:br>
            <a:br>
              <a:rPr lang="en-US" sz="4400" b="1" i="0" u="none" strike="noStrike" cap="none" dirty="0">
                <a:solidFill>
                  <a:schemeClr val="lt1"/>
                </a:solidFill>
                <a:latin typeface="Calibri"/>
                <a:ea typeface="Calibri"/>
                <a:cs typeface="Calibri"/>
                <a:sym typeface="Calibri"/>
              </a:rPr>
            </a:br>
            <a:endParaRPr dirty="0"/>
          </a:p>
        </p:txBody>
      </p:sp>
      <p:sp>
        <p:nvSpPr>
          <p:cNvPr id="101" name="Google Shape;101;p1"/>
          <p:cNvSpPr txBox="1">
            <a:spLocks noGrp="1"/>
          </p:cNvSpPr>
          <p:nvPr>
            <p:ph type="subTitle" idx="4294967295"/>
          </p:nvPr>
        </p:nvSpPr>
        <p:spPr>
          <a:xfrm>
            <a:off x="4248150" y="4000500"/>
            <a:ext cx="4895850" cy="10398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lt1"/>
              </a:solidFill>
              <a:latin typeface="Calibri"/>
              <a:ea typeface="Calibri"/>
              <a:cs typeface="Calibri"/>
              <a:sym typeface="Calibri"/>
            </a:endParaRP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Welcome to this virtual forum</a:t>
            </a:r>
          </a:p>
          <a:p>
            <a:pPr marL="0" marR="0" lvl="0" indent="0" algn="l" rtl="0">
              <a:lnSpc>
                <a:spcPct val="100000"/>
              </a:lnSpc>
              <a:spcBef>
                <a:spcPts val="560"/>
              </a:spcBef>
              <a:spcAft>
                <a:spcPts val="0"/>
              </a:spcAft>
              <a:buClr>
                <a:schemeClr val="lt1"/>
              </a:buClr>
              <a:buSzPts val="2800"/>
              <a:buFont typeface="Arial"/>
              <a:buNone/>
            </a:pPr>
            <a:r>
              <a:rPr lang="en-US" sz="2800" b="0" i="1" u="none" strike="noStrike" cap="none" dirty="0">
                <a:solidFill>
                  <a:schemeClr val="lt1"/>
                </a:solidFill>
                <a:latin typeface="Calibri"/>
                <a:ea typeface="Calibri"/>
                <a:cs typeface="Calibri"/>
                <a:sym typeface="Calibri"/>
              </a:rPr>
              <a:t> </a:t>
            </a:r>
            <a:endParaRPr dirty="0"/>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3;p3">
            <a:extLst>
              <a:ext uri="{FF2B5EF4-FFF2-40B4-BE49-F238E27FC236}">
                <a16:creationId xmlns:a16="http://schemas.microsoft.com/office/drawing/2014/main" id="{5A3149CD-C111-4AAD-AE84-FA487797EA78}"/>
              </a:ext>
            </a:extLst>
          </p:cNvPr>
          <p:cNvSpPr txBox="1">
            <a:spLocks/>
          </p:cNvSpPr>
          <p:nvPr/>
        </p:nvSpPr>
        <p:spPr>
          <a:xfrm>
            <a:off x="342900" y="2960687"/>
            <a:ext cx="8458200" cy="14700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buClr>
                <a:schemeClr val="lt1"/>
              </a:buClr>
              <a:buSzPts val="4400"/>
            </a:pPr>
            <a:br>
              <a:rPr lang="en-US" dirty="0">
                <a:solidFill>
                  <a:schemeClr val="bg1"/>
                </a:solidFill>
              </a:rPr>
            </a:br>
            <a:br>
              <a:rPr lang="en-US" dirty="0">
                <a:solidFill>
                  <a:schemeClr val="bg1"/>
                </a:solidFill>
              </a:rPr>
            </a:br>
            <a:r>
              <a:rPr lang="en-US" dirty="0">
                <a:solidFill>
                  <a:schemeClr val="bg1"/>
                </a:solidFill>
                <a:latin typeface="Calibri" panose="020F0502020204030204" pitchFamily="34" charset="0"/>
                <a:cs typeface="Calibri" panose="020F0502020204030204" pitchFamily="34" charset="0"/>
              </a:rPr>
              <a:t> </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School Attendance Policy</a:t>
            </a: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rPr>
            </a:br>
            <a:r>
              <a:rPr lang="en-US" i="1" dirty="0">
                <a:solidFill>
                  <a:schemeClr val="bg1"/>
                </a:solidFill>
              </a:rPr>
              <a:t> </a:t>
            </a:r>
            <a:br>
              <a:rPr lang="en-US" i="1" dirty="0">
                <a:solidFill>
                  <a:schemeClr val="bg1"/>
                </a:solidFill>
              </a:rPr>
            </a:br>
            <a:r>
              <a:rPr lang="en-US" dirty="0">
                <a:solidFill>
                  <a:schemeClr val="bg1"/>
                </a:solidFill>
              </a:rPr>
              <a:t> </a:t>
            </a:r>
          </a:p>
        </p:txBody>
      </p:sp>
    </p:spTree>
    <p:extLst>
      <p:ext uri="{BB962C8B-B14F-4D97-AF65-F5344CB8AC3E}">
        <p14:creationId xmlns:p14="http://schemas.microsoft.com/office/powerpoint/2010/main" val="204435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532238" y="330201"/>
            <a:ext cx="5016131" cy="938160"/>
          </a:xfrm>
          <a:prstGeom prst="rect">
            <a:avLst/>
          </a:prstGeom>
          <a:noFill/>
          <a:ln w="0" cmpd="sng">
            <a:noFill/>
            <a:prstDash val="solid"/>
          </a:ln>
        </p:spPr>
        <p:txBody>
          <a:bodyPr vert="horz" lIns="0" tIns="0" rIns="0" bIns="0" anchor="t"/>
          <a:lstStyle/>
          <a:p>
            <a:pPr marL="45720" marR="0" indent="0" algn="ctr">
              <a:lnSpc>
                <a:spcPts val="3100"/>
              </a:lnSpc>
              <a:spcAft>
                <a:spcPts val="0"/>
              </a:spcAft>
              <a:buNone/>
            </a:pPr>
            <a:r>
              <a:rPr lang="en-US" sz="2800" b="1" spc="0" dirty="0">
                <a:solidFill>
                  <a:srgbClr val="003763"/>
                </a:solidFill>
                <a:latin typeface="Calibri" panose="020F0502020204030204" pitchFamily="34" charset="0"/>
                <a:cs typeface="Calibri" panose="020F0502020204030204" pitchFamily="34" charset="0"/>
              </a:rPr>
              <a:t>Expectations of the school attendance policy </a:t>
            </a:r>
          </a:p>
        </p:txBody>
      </p:sp>
      <p:sp>
        <p:nvSpPr>
          <p:cNvPr id="6" name="TextBox 5">
            <a:extLst>
              <a:ext uri="{FF2B5EF4-FFF2-40B4-BE49-F238E27FC236}">
                <a16:creationId xmlns:a16="http://schemas.microsoft.com/office/drawing/2014/main" id="{369DEDE0-CB19-4499-AAB9-40A9A71753F7}"/>
              </a:ext>
            </a:extLst>
          </p:cNvPr>
          <p:cNvSpPr txBox="1"/>
          <p:nvPr/>
        </p:nvSpPr>
        <p:spPr>
          <a:xfrm>
            <a:off x="221226" y="1467465"/>
            <a:ext cx="8177980" cy="3831818"/>
          </a:xfrm>
          <a:prstGeom prst="rect">
            <a:avLst/>
          </a:prstGeom>
          <a:noFill/>
        </p:spPr>
        <p:txBody>
          <a:bodyPr wrap="square" rtlCol="0">
            <a:spAutoFit/>
          </a:bodyPr>
          <a:lstStyle/>
          <a:p>
            <a:pPr marL="925830" marR="548640" indent="-285750">
              <a:spcBef>
                <a:spcPts val="2505"/>
              </a:spcBef>
              <a:spcAft>
                <a:spcPts val="0"/>
              </a:spcAft>
              <a:buFont typeface="Arial" panose="020B0604020202020204" pitchFamily="34" charset="0"/>
              <a:buChar char="•"/>
            </a:pPr>
            <a:r>
              <a:rPr lang="en-US" sz="1800" spc="0" dirty="0">
                <a:solidFill>
                  <a:srgbClr val="000000"/>
                </a:solidFill>
                <a:latin typeface="Calibri" panose="020F0502020204030204" pitchFamily="34" charset="0"/>
                <a:cs typeface="Calibri" panose="020F0502020204030204" pitchFamily="34" charset="0"/>
              </a:rPr>
              <a:t>Every school has a clear, written school attendance policy.</a:t>
            </a:r>
          </a:p>
          <a:p>
            <a:pPr marL="925830" marR="182880" indent="-285750">
              <a:spcBef>
                <a:spcPts val="925"/>
              </a:spcBef>
              <a:spcAft>
                <a:spcPts val="0"/>
              </a:spcAft>
              <a:buFont typeface="Arial" panose="020B0604020202020204" pitchFamily="34" charset="0"/>
              <a:buChar char="•"/>
            </a:pPr>
            <a:r>
              <a:rPr lang="en-US" sz="1800" spc="0" dirty="0">
                <a:solidFill>
                  <a:srgbClr val="000000"/>
                </a:solidFill>
                <a:latin typeface="Calibri" panose="020F0502020204030204" pitchFamily="34" charset="0"/>
                <a:cs typeface="Calibri" panose="020F0502020204030204" pitchFamily="34" charset="0"/>
              </a:rPr>
              <a:t>The policy is applied consistently and fairly BUT also in a way that considers individual needs.</a:t>
            </a:r>
          </a:p>
          <a:p>
            <a:pPr marL="925830" marR="0" indent="-285750">
              <a:spcBef>
                <a:spcPts val="885"/>
              </a:spcBef>
              <a:spcAft>
                <a:spcPts val="0"/>
              </a:spcAft>
              <a:buFont typeface="Arial" panose="020B0604020202020204" pitchFamily="34" charset="0"/>
              <a:buChar char="•"/>
            </a:pPr>
            <a:r>
              <a:rPr lang="en-US" sz="1800" spc="0" dirty="0">
                <a:solidFill>
                  <a:srgbClr val="000000"/>
                </a:solidFill>
                <a:latin typeface="Calibri" panose="020F0502020204030204" pitchFamily="34" charset="0"/>
                <a:cs typeface="Calibri" panose="020F0502020204030204" pitchFamily="34" charset="0"/>
              </a:rPr>
              <a:t>Published on the school website.</a:t>
            </a:r>
          </a:p>
          <a:p>
            <a:pPr marL="925830" marR="91440" indent="-285750">
              <a:spcBef>
                <a:spcPts val="915"/>
              </a:spcBef>
              <a:spcAft>
                <a:spcPts val="0"/>
              </a:spcAft>
              <a:buFont typeface="Arial" panose="020B0604020202020204" pitchFamily="34" charset="0"/>
              <a:buChar char="•"/>
            </a:pPr>
            <a:r>
              <a:rPr lang="en-US" sz="1800" spc="0" dirty="0">
                <a:solidFill>
                  <a:srgbClr val="000000"/>
                </a:solidFill>
                <a:latin typeface="Calibri" panose="020F0502020204030204" pitchFamily="34" charset="0"/>
                <a:cs typeface="Calibri" panose="020F0502020204030204" pitchFamily="34" charset="0"/>
              </a:rPr>
              <a:t>Sent to parents with any initial information when a pupil joins at the beginning of each school year.</a:t>
            </a:r>
          </a:p>
          <a:p>
            <a:pPr marL="925830" marR="411480" indent="-285750">
              <a:spcBef>
                <a:spcPts val="910"/>
              </a:spcBef>
              <a:spcAft>
                <a:spcPts val="0"/>
              </a:spcAft>
              <a:buFont typeface="Arial" panose="020B0604020202020204" pitchFamily="34" charset="0"/>
              <a:buChar char="•"/>
            </a:pPr>
            <a:r>
              <a:rPr lang="en-US" sz="1800" spc="0" dirty="0">
                <a:solidFill>
                  <a:srgbClr val="000000"/>
                </a:solidFill>
                <a:latin typeface="Calibri" panose="020F0502020204030204" pitchFamily="34" charset="0"/>
                <a:cs typeface="Calibri" panose="020F0502020204030204" pitchFamily="34" charset="0"/>
              </a:rPr>
              <a:t>All staff, pupils and parents should know where to find it and are familiar with contents</a:t>
            </a:r>
          </a:p>
          <a:p>
            <a:pPr marL="925830" marR="91440" indent="-285750">
              <a:spcBef>
                <a:spcPts val="890"/>
              </a:spcBef>
              <a:spcAft>
                <a:spcPts val="0"/>
              </a:spcAft>
              <a:buFont typeface="Arial" panose="020B0604020202020204" pitchFamily="34" charset="0"/>
              <a:buChar char="•"/>
            </a:pPr>
            <a:r>
              <a:rPr lang="en-US" sz="1800" spc="0" dirty="0">
                <a:solidFill>
                  <a:srgbClr val="000000"/>
                </a:solidFill>
                <a:latin typeface="Calibri" panose="020F0502020204030204" pitchFamily="34" charset="0"/>
                <a:cs typeface="Calibri" panose="020F0502020204030204" pitchFamily="34" charset="0"/>
              </a:rPr>
              <a:t>Schools should seek the views of pupils and parents in developing/ refreshing it.</a:t>
            </a:r>
          </a:p>
          <a:p>
            <a:pPr marL="925830" marR="0" indent="-285750">
              <a:spcBef>
                <a:spcPts val="910"/>
              </a:spcBef>
              <a:spcAft>
                <a:spcPts val="6690"/>
              </a:spcAft>
              <a:buFont typeface="Arial" panose="020B0604020202020204" pitchFamily="34" charset="0"/>
              <a:buChar char="•"/>
            </a:pPr>
            <a:r>
              <a:rPr lang="en-US" sz="1800" spc="0" dirty="0">
                <a:solidFill>
                  <a:srgbClr val="000000"/>
                </a:solidFill>
                <a:latin typeface="Calibri" panose="020F0502020204030204" pitchFamily="34" charset="0"/>
                <a:cs typeface="Calibri" panose="020F0502020204030204" pitchFamily="34" charset="0"/>
              </a:rPr>
              <a:t>It should be regularly reviewe</a:t>
            </a:r>
            <a:r>
              <a:rPr lang="en-US" sz="1800" dirty="0">
                <a:latin typeface="Calibri" panose="020F0502020204030204" pitchFamily="34" charset="0"/>
                <a:cs typeface="Calibri" panose="020F0502020204030204" pitchFamily="34" charset="0"/>
              </a:rPr>
              <a:t>d.</a:t>
            </a:r>
            <a:endParaRPr lang="en-GB"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150237" y="381819"/>
            <a:ext cx="4071989" cy="562077"/>
          </a:xfrm>
          <a:prstGeom prst="rect">
            <a:avLst/>
          </a:prstGeom>
          <a:noFill/>
          <a:ln w="0" cmpd="sng">
            <a:noFill/>
            <a:prstDash val="solid"/>
          </a:ln>
        </p:spPr>
        <p:txBody>
          <a:bodyPr vert="horz" lIns="0" tIns="0" rIns="0" bIns="0" anchor="t"/>
          <a:lstStyle/>
          <a:p>
            <a:pPr marL="0" marR="0" indent="0" algn="l">
              <a:lnSpc>
                <a:spcPts val="3200"/>
              </a:lnSpc>
              <a:spcAft>
                <a:spcPts val="0"/>
              </a:spcAft>
              <a:buNone/>
            </a:pPr>
            <a:r>
              <a:rPr lang="en-US" sz="2800" b="1" spc="-5" dirty="0">
                <a:solidFill>
                  <a:srgbClr val="003763"/>
                </a:solidFill>
                <a:latin typeface="Arial" panose="02020603050405020304" pitchFamily="2"/>
              </a:rPr>
              <a:t>Contents of the policy </a:t>
            </a:r>
          </a:p>
          <a:p>
            <a:pPr marL="0" marR="0" indent="0" algn="l">
              <a:lnSpc>
                <a:spcPts val="3200"/>
              </a:lnSpc>
              <a:spcAft>
                <a:spcPts val="0"/>
              </a:spcAft>
              <a:buNone/>
            </a:pPr>
            <a:endParaRPr lang="en-US" sz="2800" b="1" spc="-5" dirty="0">
              <a:solidFill>
                <a:srgbClr val="003763"/>
              </a:solidFill>
              <a:latin typeface="Arial" panose="02020603050405020304" pitchFamily="2"/>
            </a:endParaRPr>
          </a:p>
          <a:p>
            <a:pPr marL="594360" marR="365760" indent="0" algn="l">
              <a:spcBef>
                <a:spcPts val="4200"/>
              </a:spcBef>
              <a:spcAft>
                <a:spcPts val="12575"/>
              </a:spcAft>
              <a:buNone/>
            </a:pPr>
            <a:endParaRPr lang="en-US" sz="2000" spc="0" dirty="0">
              <a:solidFill>
                <a:srgbClr val="000000"/>
              </a:solidFill>
              <a:latin typeface="Arial" panose="02020603050405020304" pitchFamily="2"/>
            </a:endParaRPr>
          </a:p>
          <a:p>
            <a:pPr marL="594360" marR="365760" indent="457200" algn="l">
              <a:lnSpc>
                <a:spcPts val="2400"/>
              </a:lnSpc>
              <a:spcBef>
                <a:spcPts val="4200"/>
              </a:spcBef>
              <a:spcAft>
                <a:spcPts val="12575"/>
              </a:spcAft>
              <a:buFont typeface="Symbol"/>
              <a:buChar char="·"/>
            </a:pPr>
            <a:endParaRPr lang="en-US" sz="2000" spc="0" dirty="0">
              <a:solidFill>
                <a:srgbClr val="000000"/>
              </a:solidFill>
              <a:latin typeface="Arial" panose="02020603050405020304" pitchFamily="2"/>
            </a:endParaRPr>
          </a:p>
        </p:txBody>
      </p:sp>
      <p:sp>
        <p:nvSpPr>
          <p:cNvPr id="4" name="TextBox 3">
            <a:extLst>
              <a:ext uri="{FF2B5EF4-FFF2-40B4-BE49-F238E27FC236}">
                <a16:creationId xmlns:a16="http://schemas.microsoft.com/office/drawing/2014/main" id="{96499FB0-A44D-4C77-8D8C-A0C4B4CEB420}"/>
              </a:ext>
            </a:extLst>
          </p:cNvPr>
          <p:cNvSpPr txBox="1"/>
          <p:nvPr/>
        </p:nvSpPr>
        <p:spPr>
          <a:xfrm rot="10800000" flipH="1" flipV="1">
            <a:off x="501514" y="1497894"/>
            <a:ext cx="7720712" cy="452431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school’s day to day processes for managing attendance, for example first day calling and processes to follow up on unexplained absence.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How the school is promoting and incentivising good attendance.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school’s strategy for using data to target attendance improvement efforts to the pupils or pupil cohorts who need it most.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school’s strategy for reducing persistent and severe absence, including how access to wider support services will be provided to remove the barriers to attendance and when support will be </a:t>
            </a:r>
            <a:r>
              <a:rPr lang="en-US" sz="1800" dirty="0" err="1">
                <a:latin typeface="Calibri" panose="020F0502020204030204" pitchFamily="34" charset="0"/>
                <a:cs typeface="Calibri" panose="020F0502020204030204" pitchFamily="34" charset="0"/>
              </a:rPr>
              <a:t>formalised</a:t>
            </a:r>
            <a:r>
              <a:rPr lang="en-US" sz="1800" dirty="0">
                <a:latin typeface="Calibri" panose="020F0502020204030204" pitchFamily="34" charset="0"/>
                <a:cs typeface="Calibri" panose="020F0502020204030204" pitchFamily="34" charset="0"/>
              </a:rPr>
              <a:t> in conjunction with the local authority. </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The point at which Fixed Penalty Notices for absence and other sanctions will be sought if support is not appropriate (e.g. for an </a:t>
            </a:r>
            <a:r>
              <a:rPr lang="en-US" sz="1800" dirty="0" err="1">
                <a:latin typeface="Calibri" panose="020F0502020204030204" pitchFamily="34" charset="0"/>
                <a:cs typeface="Calibri" panose="020F0502020204030204" pitchFamily="34" charset="0"/>
              </a:rPr>
              <a:t>unauthorised</a:t>
            </a:r>
            <a:r>
              <a:rPr lang="en-US" sz="1800" dirty="0">
                <a:latin typeface="Calibri" panose="020F0502020204030204" pitchFamily="34" charset="0"/>
                <a:cs typeface="Calibri" panose="020F0502020204030204" pitchFamily="34" charset="0"/>
              </a:rPr>
              <a:t> holiday in term time), not successful, or not engaged with.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5158043" y="338148"/>
            <a:ext cx="3355975" cy="403860"/>
          </a:xfrm>
          <a:prstGeom prst="rect">
            <a:avLst/>
          </a:prstGeom>
          <a:noFill/>
          <a:ln w="0" cmpd="sng">
            <a:noFill/>
            <a:prstDash val="solid"/>
          </a:ln>
        </p:spPr>
        <p:txBody>
          <a:bodyPr vert="horz" lIns="0" tIns="0" rIns="0" bIns="0" anchor="t"/>
          <a:lstStyle/>
          <a:p>
            <a:pPr marL="0" marR="0" indent="0" algn="l">
              <a:lnSpc>
                <a:spcPts val="3100"/>
              </a:lnSpc>
              <a:spcAft>
                <a:spcPts val="0"/>
              </a:spcAft>
            </a:pPr>
            <a:r>
              <a:rPr lang="en-US" sz="2800" b="1" spc="-40" dirty="0">
                <a:solidFill>
                  <a:srgbClr val="003763"/>
                </a:solidFill>
                <a:latin typeface="Arial" panose="02020603050405020304" pitchFamily="2"/>
              </a:rPr>
              <a:t>Clarity of sequence </a:t>
            </a:r>
          </a:p>
        </p:txBody>
      </p:sp>
      <p:graphicFrame>
        <p:nvGraphicFramePr>
          <p:cNvPr id="2" name="Table 1">
            <a:extLst>
              <a:ext uri="{FF2B5EF4-FFF2-40B4-BE49-F238E27FC236}">
                <a16:creationId xmlns:a16="http://schemas.microsoft.com/office/drawing/2014/main" id="{DAC2FC12-94B5-4154-9E9A-C8F0940FE874}"/>
              </a:ext>
            </a:extLst>
          </p:cNvPr>
          <p:cNvGraphicFramePr>
            <a:graphicFrameLocks noGrp="1"/>
          </p:cNvGraphicFramePr>
          <p:nvPr>
            <p:extLst>
              <p:ext uri="{D42A27DB-BD31-4B8C-83A1-F6EECF244321}">
                <p14:modId xmlns:p14="http://schemas.microsoft.com/office/powerpoint/2010/main" val="3022096577"/>
              </p:ext>
            </p:extLst>
          </p:nvPr>
        </p:nvGraphicFramePr>
        <p:xfrm>
          <a:off x="349750" y="1125443"/>
          <a:ext cx="4222250" cy="4999228"/>
        </p:xfrm>
        <a:graphic>
          <a:graphicData uri="http://schemas.openxmlformats.org/drawingml/2006/table">
            <a:tbl>
              <a:tblPr firstRow="1" firstCol="1" bandRow="1"/>
              <a:tblGrid>
                <a:gridCol w="907673">
                  <a:extLst>
                    <a:ext uri="{9D8B030D-6E8A-4147-A177-3AD203B41FA5}">
                      <a16:colId xmlns:a16="http://schemas.microsoft.com/office/drawing/2014/main" val="3552105513"/>
                    </a:ext>
                  </a:extLst>
                </a:gridCol>
                <a:gridCol w="907673">
                  <a:extLst>
                    <a:ext uri="{9D8B030D-6E8A-4147-A177-3AD203B41FA5}">
                      <a16:colId xmlns:a16="http://schemas.microsoft.com/office/drawing/2014/main" val="413972685"/>
                    </a:ext>
                  </a:extLst>
                </a:gridCol>
                <a:gridCol w="907673">
                  <a:extLst>
                    <a:ext uri="{9D8B030D-6E8A-4147-A177-3AD203B41FA5}">
                      <a16:colId xmlns:a16="http://schemas.microsoft.com/office/drawing/2014/main" val="3230231064"/>
                    </a:ext>
                  </a:extLst>
                </a:gridCol>
                <a:gridCol w="1499231">
                  <a:extLst>
                    <a:ext uri="{9D8B030D-6E8A-4147-A177-3AD203B41FA5}">
                      <a16:colId xmlns:a16="http://schemas.microsoft.com/office/drawing/2014/main" val="3256372378"/>
                    </a:ext>
                  </a:extLst>
                </a:gridCol>
              </a:tblGrid>
              <a:tr h="509811">
                <a:tc>
                  <a:txBody>
                    <a:bodyPr/>
                    <a:lstStyle/>
                    <a:p>
                      <a:pPr algn="ctr">
                        <a:lnSpc>
                          <a:spcPct val="107000"/>
                        </a:lnSpc>
                        <a:spcAft>
                          <a:spcPts val="800"/>
                        </a:spcAft>
                      </a:pPr>
                      <a:r>
                        <a:rPr lang="en-GB" sz="800" b="1">
                          <a:effectLst/>
                          <a:latin typeface="Tahoma" panose="020B0604030504040204" pitchFamily="34" charset="0"/>
                          <a:ea typeface="Calibri" panose="020F0502020204030204" pitchFamily="34" charset="0"/>
                          <a:cs typeface="Times New Roman" panose="02020603050405020304" pitchFamily="18" charset="0"/>
                        </a:rPr>
                        <a:t>0</a:t>
                      </a:r>
                      <a:r>
                        <a:rPr lang="en-GB" sz="8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-2 days off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algn="ctr">
                        <a:lnSpc>
                          <a:spcPct val="107000"/>
                        </a:lnSpc>
                        <a:spcAft>
                          <a:spcPts val="800"/>
                        </a:spcAft>
                      </a:pPr>
                      <a:r>
                        <a:rPr lang="en-GB" sz="800" b="1">
                          <a:effectLst/>
                          <a:latin typeface="Tahoma" panose="020B0604030504040204" pitchFamily="34" charset="0"/>
                          <a:ea typeface="Calibri" panose="020F0502020204030204" pitchFamily="34" charset="0"/>
                          <a:cs typeface="Times New Roman" panose="02020603050405020304" pitchFamily="18" charset="0"/>
                        </a:rPr>
                        <a:t>99-100%</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en-GB" sz="700">
                          <a:effectLst/>
                          <a:latin typeface="Tahoma" panose="020B0604030504040204" pitchFamily="34" charset="0"/>
                          <a:ea typeface="Calibri" panose="020F0502020204030204" pitchFamily="34" charset="0"/>
                          <a:cs typeface="Times New Roman" panose="02020603050405020304" pitchFamily="18" charset="0"/>
                        </a:rPr>
                        <a:t>Class Teachers/Form Tutors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Warm Welcome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Praise Texts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Praise Points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Positive Texts Home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Jump the Lunch Queue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Attendance awards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Class / Tutor group competitions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Request for unauthorised absence and update MIS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Attendance reports</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558488"/>
                  </a:ext>
                </a:extLst>
              </a:tr>
              <a:tr h="735441">
                <a:tc>
                  <a:txBody>
                    <a:bodyPr/>
                    <a:lstStyle/>
                    <a:p>
                      <a:pPr algn="ctr">
                        <a:lnSpc>
                          <a:spcPct val="107000"/>
                        </a:lnSpc>
                        <a:spcAft>
                          <a:spcPts val="800"/>
                        </a:spcAft>
                      </a:pPr>
                      <a:r>
                        <a:rPr lang="en-GB" sz="8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4 – 7.5 days off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800"/>
                        </a:spcAft>
                      </a:pPr>
                      <a:r>
                        <a:rPr lang="en-GB" sz="800" b="1">
                          <a:effectLst/>
                          <a:latin typeface="Tahoma" panose="020B0604030504040204" pitchFamily="34" charset="0"/>
                          <a:ea typeface="Calibri" panose="020F0502020204030204" pitchFamily="34" charset="0"/>
                          <a:cs typeface="Times New Roman" panose="02020603050405020304" pitchFamily="18" charset="0"/>
                        </a:rPr>
                        <a:t>96 – 98%</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9322774"/>
                  </a:ext>
                </a:extLst>
              </a:tr>
              <a:tr h="1017730">
                <a:tc>
                  <a:txBody>
                    <a:bodyPr/>
                    <a:lstStyle/>
                    <a:p>
                      <a:pPr algn="ctr">
                        <a:lnSpc>
                          <a:spcPct val="107000"/>
                        </a:lnSpc>
                        <a:spcAft>
                          <a:spcPts val="800"/>
                        </a:spcAft>
                      </a:pPr>
                      <a:r>
                        <a:rPr lang="en-GB" sz="8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9.5 – 17 days off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800"/>
                        </a:spcAft>
                      </a:pPr>
                      <a:r>
                        <a:rPr lang="en-GB" sz="800" b="1">
                          <a:effectLst/>
                          <a:latin typeface="Tahoma" panose="020B0604030504040204" pitchFamily="34" charset="0"/>
                          <a:ea typeface="Calibri" panose="020F0502020204030204" pitchFamily="34" charset="0"/>
                          <a:cs typeface="Times New Roman" panose="02020603050405020304" pitchFamily="18" charset="0"/>
                        </a:rPr>
                        <a:t>93 – 95%</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700">
                          <a:effectLst/>
                          <a:latin typeface="Tahoma" panose="020B0604030504040204" pitchFamily="34" charset="0"/>
                          <a:ea typeface="Calibri" panose="020F0502020204030204" pitchFamily="34" charset="0"/>
                          <a:cs typeface="Times New Roman" panose="02020603050405020304" pitchFamily="18" charset="0"/>
                        </a:rPr>
                        <a:t>Class Teacher/ HOY /Attendance Lead</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100% weeks notes in planner/home contact book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Letter 1 (Green)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Class teacher/tutor develop Attendance plan with family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Home visit.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Minibus pickup</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Monitor 3 weekly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Attendance panel in school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953064"/>
                  </a:ext>
                </a:extLst>
              </a:tr>
              <a:tr h="1245252">
                <a:tc>
                  <a:txBody>
                    <a:bodyPr/>
                    <a:lstStyle/>
                    <a:p>
                      <a:pPr algn="ctr">
                        <a:lnSpc>
                          <a:spcPct val="107000"/>
                        </a:lnSpc>
                        <a:spcAft>
                          <a:spcPts val="800"/>
                        </a:spcAft>
                      </a:pPr>
                      <a:r>
                        <a:rPr lang="en-GB" sz="8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19 – 25 days off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gn="ctr">
                        <a:lnSpc>
                          <a:spcPct val="107000"/>
                        </a:lnSpc>
                        <a:spcAft>
                          <a:spcPts val="800"/>
                        </a:spcAft>
                      </a:pPr>
                      <a:r>
                        <a:rPr lang="en-GB" sz="800" b="1">
                          <a:effectLst/>
                          <a:latin typeface="Tahoma" panose="020B0604030504040204" pitchFamily="34" charset="0"/>
                          <a:ea typeface="Calibri" panose="020F0502020204030204" pitchFamily="34" charset="0"/>
                          <a:cs typeface="Times New Roman" panose="02020603050405020304" pitchFamily="18" charset="0"/>
                        </a:rPr>
                        <a:t>90 – 92%</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700">
                          <a:effectLst/>
                          <a:latin typeface="Tahoma" panose="020B0604030504040204" pitchFamily="34" charset="0"/>
                          <a:ea typeface="Calibri" panose="020F0502020204030204" pitchFamily="34" charset="0"/>
                          <a:cs typeface="Times New Roman" panose="02020603050405020304" pitchFamily="18" charset="0"/>
                        </a:rPr>
                        <a:t>Attendance Lead / Pastoral / DSL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100% weeks notes in planner/home contact book</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Letter 2 (yellow)</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Well done letter for improving attendance</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Stakeholders develop PA / at risk of PA support plan</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Home visit.</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Minibus pickup</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700">
                          <a:effectLst/>
                          <a:latin typeface="Tahoma" panose="020B0604030504040204" pitchFamily="34" charset="0"/>
                          <a:ea typeface="Calibri" panose="020F0502020204030204" pitchFamily="34" charset="0"/>
                          <a:cs typeface="Times New Roman" panose="02020603050405020304" pitchFamily="18" charset="0"/>
                        </a:rPr>
                        <a:t>Early Help discussion with Family</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714890"/>
                  </a:ext>
                </a:extLst>
              </a:tr>
              <a:tr h="1017730">
                <a:tc>
                  <a:txBody>
                    <a:bodyPr/>
                    <a:lstStyle/>
                    <a:p>
                      <a:pPr algn="ctr">
                        <a:lnSpc>
                          <a:spcPct val="107000"/>
                        </a:lnSpc>
                        <a:spcAft>
                          <a:spcPts val="800"/>
                        </a:spcAft>
                      </a:pPr>
                      <a:r>
                        <a:rPr lang="en-GB" sz="700" b="1">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27+ days off</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800"/>
                        </a:spcAft>
                      </a:pPr>
                      <a:r>
                        <a:rPr lang="en-GB" sz="700" b="1">
                          <a:effectLst/>
                          <a:latin typeface="Tahoma" panose="020B0604030504040204" pitchFamily="34" charset="0"/>
                          <a:ea typeface="Calibri" panose="020F0502020204030204" pitchFamily="34" charset="0"/>
                          <a:cs typeface="Times New Roman" panose="02020603050405020304" pitchFamily="18" charset="0"/>
                        </a:rPr>
                        <a:t>Under 89%</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700">
                          <a:effectLst/>
                          <a:latin typeface="Tahoma" panose="020B0604030504040204" pitchFamily="34" charset="0"/>
                          <a:ea typeface="Calibri" panose="020F0502020204030204" pitchFamily="34" charset="0"/>
                          <a:cs typeface="Times New Roman" panose="02020603050405020304" pitchFamily="18" charset="0"/>
                        </a:rPr>
                        <a:t>Attendance Lead / DSL</a:t>
                      </a: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07000"/>
                        </a:lnSpc>
                        <a:buFont typeface="Symbol" panose="05050102010706020507" pitchFamily="18" charset="2"/>
                        <a:buChar char=""/>
                      </a:pPr>
                      <a:r>
                        <a:rPr lang="en-GB" sz="700" dirty="0">
                          <a:effectLst/>
                          <a:latin typeface="Tahoma" panose="020B0604030504040204" pitchFamily="34" charset="0"/>
                          <a:ea typeface="Calibri" panose="020F0502020204030204" pitchFamily="34" charset="0"/>
                          <a:cs typeface="Times New Roman" panose="02020603050405020304" pitchFamily="18" charset="0"/>
                        </a:rPr>
                        <a:t>Early Help referral</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dirty="0">
                          <a:effectLst/>
                          <a:latin typeface="Tahoma" panose="020B0604030504040204" pitchFamily="34" charset="0"/>
                          <a:ea typeface="Calibri" panose="020F0502020204030204" pitchFamily="34" charset="0"/>
                          <a:cs typeface="Times New Roman" panose="02020603050405020304" pitchFamily="18" charset="0"/>
                        </a:rPr>
                        <a:t>100% weeks notes in planner/home contact book</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dirty="0">
                          <a:effectLst/>
                          <a:latin typeface="Tahoma" panose="020B0604030504040204" pitchFamily="34" charset="0"/>
                          <a:ea typeface="Calibri" panose="020F0502020204030204" pitchFamily="34" charset="0"/>
                          <a:cs typeface="Times New Roman" panose="02020603050405020304" pitchFamily="18" charset="0"/>
                        </a:rPr>
                        <a:t>Letter 2 (yellow)</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dirty="0">
                          <a:effectLst/>
                          <a:latin typeface="Tahoma" panose="020B0604030504040204" pitchFamily="34" charset="0"/>
                          <a:ea typeface="Calibri" panose="020F0502020204030204" pitchFamily="34" charset="0"/>
                          <a:cs typeface="Times New Roman" panose="02020603050405020304" pitchFamily="18" charset="0"/>
                        </a:rPr>
                        <a:t>Well done letter for improving attendance</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sz="700" dirty="0">
                          <a:effectLst/>
                          <a:latin typeface="Tahoma" panose="020B0604030504040204" pitchFamily="34" charset="0"/>
                          <a:ea typeface="Calibri" panose="020F0502020204030204" pitchFamily="34" charset="0"/>
                          <a:cs typeface="Times New Roman" panose="02020603050405020304" pitchFamily="18" charset="0"/>
                        </a:rPr>
                        <a:t>Attendance panel</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700" dirty="0">
                          <a:effectLst/>
                          <a:latin typeface="Tahoma" panose="020B0604030504040204" pitchFamily="34" charset="0"/>
                          <a:ea typeface="Calibri" panose="020F0502020204030204" pitchFamily="34" charset="0"/>
                          <a:cs typeface="Times New Roman" panose="02020603050405020304" pitchFamily="18" charset="0"/>
                        </a:rPr>
                        <a:t>Formalise support plan with EWS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3491" marR="43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728062"/>
                  </a:ext>
                </a:extLst>
              </a:tr>
            </a:tbl>
          </a:graphicData>
        </a:graphic>
      </p:graphicFrame>
      <p:pic>
        <p:nvPicPr>
          <p:cNvPr id="29" name="Picture 28">
            <a:extLst>
              <a:ext uri="{FF2B5EF4-FFF2-40B4-BE49-F238E27FC236}">
                <a16:creationId xmlns:a16="http://schemas.microsoft.com/office/drawing/2014/main" id="{7BD020D9-E947-41B4-B91A-A939293B5420}"/>
              </a:ext>
            </a:extLst>
          </p:cNvPr>
          <p:cNvPicPr>
            <a:picLocks noChangeAspect="1"/>
          </p:cNvPicPr>
          <p:nvPr/>
        </p:nvPicPr>
        <p:blipFill rotWithShape="1">
          <a:blip r:embed="rId2"/>
          <a:srcRect l="1" t="-29492" r="-12099" b="186"/>
          <a:stretch/>
        </p:blipFill>
        <p:spPr>
          <a:xfrm>
            <a:off x="4763643" y="115793"/>
            <a:ext cx="5189982" cy="54658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521335" y="1022032"/>
            <a:ext cx="3115615" cy="5337175"/>
          </a:xfrm>
          <a:prstGeom prst="rect">
            <a:avLst/>
          </a:prstGeom>
        </p:spPr>
      </p:pic>
      <p:sp>
        <p:nvSpPr>
          <p:cNvPr id="39" name="Text Placeholder 1">
            <a:extLst>
              <a:ext uri="{FF2B5EF4-FFF2-40B4-BE49-F238E27FC236}">
                <a16:creationId xmlns:a16="http://schemas.microsoft.com/office/drawing/2014/main" id="{AA653DCD-FAD3-4D08-A9B9-D96EB2454530}"/>
              </a:ext>
            </a:extLst>
          </p:cNvPr>
          <p:cNvSpPr>
            <a:spLocks noGrp="1"/>
          </p:cNvSpPr>
          <p:nvPr>
            <p:ph type="body" idx="10"/>
          </p:nvPr>
        </p:nvSpPr>
        <p:spPr>
          <a:xfrm>
            <a:off x="4150237" y="381819"/>
            <a:ext cx="4071989" cy="562077"/>
          </a:xfrm>
          <a:prstGeom prst="rect">
            <a:avLst/>
          </a:prstGeom>
          <a:noFill/>
          <a:ln w="0" cmpd="sng">
            <a:noFill/>
            <a:prstDash val="solid"/>
          </a:ln>
        </p:spPr>
        <p:txBody>
          <a:bodyPr vert="horz" lIns="0" tIns="0" rIns="0" bIns="0" anchor="t">
            <a:normAutofit fontScale="72500" lnSpcReduction="20000"/>
          </a:bodyPr>
          <a:lstStyle/>
          <a:p>
            <a:pPr marL="0" marR="0" indent="0" algn="l">
              <a:lnSpc>
                <a:spcPts val="3200"/>
              </a:lnSpc>
              <a:spcAft>
                <a:spcPts val="0"/>
              </a:spcAft>
              <a:buNone/>
            </a:pPr>
            <a:r>
              <a:rPr lang="en-US" sz="2800" b="1" spc="-5" dirty="0">
                <a:solidFill>
                  <a:srgbClr val="003763"/>
                </a:solidFill>
                <a:latin typeface="Arial" panose="02020603050405020304" pitchFamily="2"/>
              </a:rPr>
              <a:t>Core Components of the policy </a:t>
            </a:r>
          </a:p>
          <a:p>
            <a:pPr marL="0" marR="0" indent="0" algn="l">
              <a:lnSpc>
                <a:spcPts val="3200"/>
              </a:lnSpc>
              <a:spcAft>
                <a:spcPts val="0"/>
              </a:spcAft>
              <a:buNone/>
            </a:pPr>
            <a:endParaRPr lang="en-US" sz="2800" b="1" spc="-5" dirty="0">
              <a:solidFill>
                <a:srgbClr val="003763"/>
              </a:solidFill>
              <a:latin typeface="Arial" panose="02020603050405020304" pitchFamily="2"/>
            </a:endParaRPr>
          </a:p>
          <a:p>
            <a:pPr marL="594360" marR="365760" indent="0" algn="l">
              <a:spcBef>
                <a:spcPts val="4200"/>
              </a:spcBef>
              <a:spcAft>
                <a:spcPts val="12575"/>
              </a:spcAft>
              <a:buNone/>
            </a:pPr>
            <a:endParaRPr lang="en-US" sz="2000" spc="0" dirty="0">
              <a:solidFill>
                <a:srgbClr val="000000"/>
              </a:solidFill>
              <a:latin typeface="Arial" panose="02020603050405020304" pitchFamily="2"/>
            </a:endParaRPr>
          </a:p>
        </p:txBody>
      </p:sp>
      <p:sp>
        <p:nvSpPr>
          <p:cNvPr id="23" name="TextBox 22">
            <a:extLst>
              <a:ext uri="{FF2B5EF4-FFF2-40B4-BE49-F238E27FC236}">
                <a16:creationId xmlns:a16="http://schemas.microsoft.com/office/drawing/2014/main" id="{B0B91E50-CB99-4EA2-848D-9487A76BB411}"/>
              </a:ext>
            </a:extLst>
          </p:cNvPr>
          <p:cNvSpPr txBox="1"/>
          <p:nvPr/>
        </p:nvSpPr>
        <p:spPr>
          <a:xfrm rot="10800000" flipH="1" flipV="1">
            <a:off x="619432" y="1796831"/>
            <a:ext cx="2803217" cy="307777"/>
          </a:xfrm>
          <a:prstGeom prst="rect">
            <a:avLst/>
          </a:prstGeom>
          <a:noFill/>
        </p:spPr>
        <p:txBody>
          <a:bodyPr wrap="square" rtlCol="0">
            <a:spAutoFit/>
          </a:bodyPr>
          <a:lstStyle/>
          <a:p>
            <a:r>
              <a:rPr lang="en-GB" dirty="0">
                <a:solidFill>
                  <a:schemeClr val="bg1"/>
                </a:solidFill>
              </a:rPr>
              <a:t>Expectations and Daily Routines</a:t>
            </a:r>
          </a:p>
        </p:txBody>
      </p:sp>
      <p:sp>
        <p:nvSpPr>
          <p:cNvPr id="40" name="TextBox 39">
            <a:extLst>
              <a:ext uri="{FF2B5EF4-FFF2-40B4-BE49-F238E27FC236}">
                <a16:creationId xmlns:a16="http://schemas.microsoft.com/office/drawing/2014/main" id="{E513E9F8-BB89-4C56-91D3-740D38464D97}"/>
              </a:ext>
            </a:extLst>
          </p:cNvPr>
          <p:cNvSpPr txBox="1"/>
          <p:nvPr/>
        </p:nvSpPr>
        <p:spPr>
          <a:xfrm rot="10800000" flipH="1" flipV="1">
            <a:off x="863908" y="5330388"/>
            <a:ext cx="2803217" cy="307777"/>
          </a:xfrm>
          <a:prstGeom prst="rect">
            <a:avLst/>
          </a:prstGeom>
          <a:noFill/>
        </p:spPr>
        <p:txBody>
          <a:bodyPr wrap="square" rtlCol="0">
            <a:spAutoFit/>
          </a:bodyPr>
          <a:lstStyle/>
          <a:p>
            <a:r>
              <a:rPr lang="en-GB" dirty="0">
                <a:solidFill>
                  <a:schemeClr val="bg1"/>
                </a:solidFill>
              </a:rPr>
              <a:t>Escalation of Procedures</a:t>
            </a:r>
          </a:p>
        </p:txBody>
      </p:sp>
      <p:sp>
        <p:nvSpPr>
          <p:cNvPr id="41" name="TextBox 40">
            <a:extLst>
              <a:ext uri="{FF2B5EF4-FFF2-40B4-BE49-F238E27FC236}">
                <a16:creationId xmlns:a16="http://schemas.microsoft.com/office/drawing/2014/main" id="{0A756411-C5BE-4657-B343-E90433A41075}"/>
              </a:ext>
            </a:extLst>
          </p:cNvPr>
          <p:cNvSpPr txBox="1"/>
          <p:nvPr/>
        </p:nvSpPr>
        <p:spPr>
          <a:xfrm rot="10800000" flipH="1" flipV="1">
            <a:off x="1233170" y="3536730"/>
            <a:ext cx="1849243" cy="307777"/>
          </a:xfrm>
          <a:prstGeom prst="rect">
            <a:avLst/>
          </a:prstGeom>
          <a:noFill/>
        </p:spPr>
        <p:txBody>
          <a:bodyPr wrap="square" rtlCol="0">
            <a:spAutoFit/>
          </a:bodyPr>
          <a:lstStyle/>
          <a:p>
            <a:r>
              <a:rPr lang="en-GB" dirty="0">
                <a:solidFill>
                  <a:schemeClr val="bg1"/>
                </a:solidFill>
              </a:rPr>
              <a:t>Data and Monitoring</a:t>
            </a:r>
          </a:p>
        </p:txBody>
      </p:sp>
      <p:sp>
        <p:nvSpPr>
          <p:cNvPr id="51" name="TextBox 50">
            <a:extLst>
              <a:ext uri="{FF2B5EF4-FFF2-40B4-BE49-F238E27FC236}">
                <a16:creationId xmlns:a16="http://schemas.microsoft.com/office/drawing/2014/main" id="{08F2ECA2-E12D-41A3-91AB-E09AB2472408}"/>
              </a:ext>
            </a:extLst>
          </p:cNvPr>
          <p:cNvSpPr txBox="1"/>
          <p:nvPr/>
        </p:nvSpPr>
        <p:spPr>
          <a:xfrm>
            <a:off x="3696622" y="1228280"/>
            <a:ext cx="5093970" cy="139268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endParaRPr lang="en-GB" sz="105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What is good attendance and why is it important to </a:t>
            </a:r>
            <a:r>
              <a:rPr lang="en-GB" sz="2000" b="1" dirty="0">
                <a:latin typeface="Calibri" panose="020F0502020204030204" pitchFamily="34" charset="0"/>
                <a:cs typeface="Calibri" panose="020F0502020204030204" pitchFamily="34" charset="0"/>
              </a:rPr>
              <a:t>us</a:t>
            </a:r>
            <a:r>
              <a:rPr lang="en-GB"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2000" dirty="0">
                <a:latin typeface="Calibri" panose="020F0502020204030204" pitchFamily="34" charset="0"/>
                <a:cs typeface="Calibri" panose="020F0502020204030204" pitchFamily="34" charset="0"/>
              </a:rPr>
              <a:t>What are </a:t>
            </a:r>
            <a:r>
              <a:rPr lang="en-GB" sz="2000" b="1" dirty="0">
                <a:latin typeface="Calibri" panose="020F0502020204030204" pitchFamily="34" charset="0"/>
                <a:cs typeface="Calibri" panose="020F0502020204030204" pitchFamily="34" charset="0"/>
              </a:rPr>
              <a:t>our</a:t>
            </a:r>
            <a:r>
              <a:rPr lang="en-GB" sz="2000" dirty="0">
                <a:latin typeface="Calibri" panose="020F0502020204030204" pitchFamily="34" charset="0"/>
                <a:cs typeface="Calibri" panose="020F0502020204030204" pitchFamily="34" charset="0"/>
              </a:rPr>
              <a:t> daily routines?</a:t>
            </a:r>
          </a:p>
          <a:p>
            <a:endParaRPr lang="en-GB" dirty="0"/>
          </a:p>
        </p:txBody>
      </p:sp>
      <p:sp>
        <p:nvSpPr>
          <p:cNvPr id="55" name="TextBox 54">
            <a:extLst>
              <a:ext uri="{FF2B5EF4-FFF2-40B4-BE49-F238E27FC236}">
                <a16:creationId xmlns:a16="http://schemas.microsoft.com/office/drawing/2014/main" id="{550F1F90-1BA6-4A34-A43C-DBBB67FA1484}"/>
              </a:ext>
            </a:extLst>
          </p:cNvPr>
          <p:cNvSpPr txBox="1"/>
          <p:nvPr/>
        </p:nvSpPr>
        <p:spPr>
          <a:xfrm>
            <a:off x="3704262" y="3028899"/>
            <a:ext cx="5090794"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How do </a:t>
            </a:r>
            <a:r>
              <a:rPr lang="en-GB" sz="2000" b="1" dirty="0">
                <a:latin typeface="Calibri" panose="020F0502020204030204" pitchFamily="34" charset="0"/>
                <a:cs typeface="Calibri" panose="020F0502020204030204" pitchFamily="34" charset="0"/>
              </a:rPr>
              <a:t>we</a:t>
            </a:r>
            <a:r>
              <a:rPr lang="en-GB" sz="2000" dirty="0">
                <a:latin typeface="Calibri" panose="020F0502020204030204" pitchFamily="34" charset="0"/>
                <a:cs typeface="Calibri" panose="020F0502020204030204" pitchFamily="34" charset="0"/>
              </a:rPr>
              <a:t> track the attendance of children? </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How do </a:t>
            </a:r>
            <a:r>
              <a:rPr lang="en-GB" sz="2000" b="1" dirty="0">
                <a:latin typeface="Calibri" panose="020F0502020204030204" pitchFamily="34" charset="0"/>
                <a:cs typeface="Calibri" panose="020F0502020204030204" pitchFamily="34" charset="0"/>
              </a:rPr>
              <a:t>we</a:t>
            </a:r>
            <a:r>
              <a:rPr lang="en-GB" sz="2000" dirty="0">
                <a:latin typeface="Calibri" panose="020F0502020204030204" pitchFamily="34" charset="0"/>
                <a:cs typeface="Calibri" panose="020F0502020204030204" pitchFamily="34" charset="0"/>
              </a:rPr>
              <a:t> ensure that </a:t>
            </a:r>
            <a:r>
              <a:rPr lang="en-GB" sz="2000" b="1" dirty="0">
                <a:latin typeface="Calibri" panose="020F0502020204030204" pitchFamily="34" charset="0"/>
                <a:cs typeface="Calibri" panose="020F0502020204030204" pitchFamily="34" charset="0"/>
              </a:rPr>
              <a:t>our</a:t>
            </a:r>
            <a:r>
              <a:rPr lang="en-GB" sz="2000" dirty="0">
                <a:latin typeface="Calibri" panose="020F0502020204030204" pitchFamily="34" charset="0"/>
                <a:cs typeface="Calibri" panose="020F0502020204030204" pitchFamily="34" charset="0"/>
              </a:rPr>
              <a:t> work is effective?</a:t>
            </a:r>
          </a:p>
        </p:txBody>
      </p:sp>
      <p:sp>
        <p:nvSpPr>
          <p:cNvPr id="56" name="TextBox 55">
            <a:extLst>
              <a:ext uri="{FF2B5EF4-FFF2-40B4-BE49-F238E27FC236}">
                <a16:creationId xmlns:a16="http://schemas.microsoft.com/office/drawing/2014/main" id="{D48129C4-92A8-47F6-AB05-90A6E8C0669B}"/>
              </a:ext>
            </a:extLst>
          </p:cNvPr>
          <p:cNvSpPr txBox="1"/>
          <p:nvPr/>
        </p:nvSpPr>
        <p:spPr>
          <a:xfrm>
            <a:off x="3701086" y="4914889"/>
            <a:ext cx="5093970" cy="123110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How will </a:t>
            </a:r>
            <a:r>
              <a:rPr lang="en-US" sz="2000" b="1" dirty="0">
                <a:latin typeface="Calibri" panose="020F0502020204030204" pitchFamily="34" charset="0"/>
                <a:cs typeface="Calibri" panose="020F0502020204030204" pitchFamily="34" charset="0"/>
              </a:rPr>
              <a:t>we</a:t>
            </a:r>
            <a:r>
              <a:rPr lang="en-US" sz="2000" dirty="0">
                <a:latin typeface="Calibri" panose="020F0502020204030204" pitchFamily="34" charset="0"/>
                <a:cs typeface="Calibri" panose="020F0502020204030204" pitchFamily="34" charset="0"/>
              </a:rPr>
              <a:t> ensure children are safe and tackle absence together? </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2E1913-549B-4BA7-BE32-2306AED82D43}"/>
              </a:ext>
            </a:extLst>
          </p:cNvPr>
          <p:cNvSpPr txBox="1"/>
          <p:nvPr/>
        </p:nvSpPr>
        <p:spPr>
          <a:xfrm rot="10800000" flipH="1" flipV="1">
            <a:off x="1077009" y="289679"/>
            <a:ext cx="6289811" cy="6278642"/>
          </a:xfrm>
          <a:prstGeom prst="rect">
            <a:avLst/>
          </a:prstGeom>
          <a:noFill/>
        </p:spPr>
        <p:txBody>
          <a:bodyPr wrap="square" rtlCol="0">
            <a:spAutoFit/>
          </a:bodyPr>
          <a:lstStyle/>
          <a:p>
            <a:pPr marL="457200">
              <a:lnSpc>
                <a:spcPts val="3200"/>
              </a:lnSpc>
            </a:pPr>
            <a:r>
              <a:rPr lang="en-US" b="1" spc="-5" dirty="0">
                <a:solidFill>
                  <a:srgbClr val="003763"/>
                </a:solidFill>
                <a:effectLst/>
                <a:latin typeface="Calibri" panose="020F0502020204030204" pitchFamily="34" charset="0"/>
                <a:ea typeface="Calibri" panose="020F0502020204030204" pitchFamily="34" charset="0"/>
              </a:rPr>
              <a:t>Expectations &amp; daily routines </a:t>
            </a:r>
            <a:endParaRPr lang="en-GB"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What is good attendance and why is it important to </a:t>
            </a:r>
            <a:r>
              <a:rPr lang="en-US" b="1" u="sng" dirty="0">
                <a:effectLst/>
                <a:latin typeface="Calibri" panose="020F0502020204030204" pitchFamily="34" charset="0"/>
                <a:ea typeface="Calibri" panose="020F0502020204030204" pitchFamily="34" charset="0"/>
                <a:cs typeface="Calibri" panose="020F0502020204030204" pitchFamily="34" charset="0"/>
              </a:rPr>
              <a:t>US</a:t>
            </a:r>
            <a:r>
              <a:rPr lang="en-US" dirty="0">
                <a:effectLst/>
                <a:latin typeface="Calibri" panose="020F0502020204030204" pitchFamily="34" charset="0"/>
                <a:ea typeface="Calibri" panose="020F0502020204030204" pitchFamily="34" charset="0"/>
                <a:cs typeface="Calibri" panose="020F0502020204030204" pitchFamily="34"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10" dirty="0">
                <a:effectLst/>
                <a:latin typeface="Calibri" panose="020F0502020204030204" pitchFamily="34" charset="0"/>
                <a:ea typeface="Calibri" panose="020F0502020204030204" pitchFamily="34" charset="0"/>
                <a:cs typeface="Calibri" panose="020F0502020204030204" pitchFamily="34" charset="0"/>
              </a:rPr>
              <a:t>Safe, healthy and successful children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Improving attendance is in everyone’s interests and it’s everyone’s business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What are </a:t>
            </a:r>
            <a:r>
              <a:rPr lang="en-US" b="1" u="sng" dirty="0">
                <a:effectLst/>
                <a:latin typeface="Calibri" panose="020F0502020204030204" pitchFamily="34" charset="0"/>
                <a:ea typeface="Calibri" panose="020F0502020204030204" pitchFamily="34" charset="0"/>
                <a:cs typeface="Calibri" panose="020F0502020204030204" pitchFamily="34" charset="0"/>
              </a:rPr>
              <a:t>OUR</a:t>
            </a:r>
            <a:r>
              <a:rPr lang="en-US" dirty="0">
                <a:effectLst/>
                <a:latin typeface="Calibri" panose="020F0502020204030204" pitchFamily="34" charset="0"/>
                <a:ea typeface="Calibri" panose="020F0502020204030204" pitchFamily="34" charset="0"/>
                <a:cs typeface="Calibri" panose="020F0502020204030204" pitchFamily="34" charset="0"/>
              </a:rPr>
              <a:t> daily attendance routines?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Meet &amp; greet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Register open and close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Register check &amp; follow up on unexplained absence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First day calling &amp; home visits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Engaging external agencies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Promotion &amp; celebration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3200"/>
              </a:lnSpc>
            </a:pPr>
            <a:r>
              <a:rPr lang="en-US" b="1" spc="-5" dirty="0">
                <a:solidFill>
                  <a:srgbClr val="003763"/>
                </a:solidFill>
                <a:effectLst/>
                <a:latin typeface="Calibri" panose="020F0502020204030204" pitchFamily="34" charset="0"/>
                <a:ea typeface="Calibri" panose="020F0502020204030204" pitchFamily="34" charset="0"/>
              </a:rPr>
              <a:t>Data &amp; monitoring </a:t>
            </a:r>
            <a:endParaRPr lang="en-GB"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How will WE track the attendance of children?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Routines- daily, weekly, half termly, termly and annual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Thresholds, allocation &amp; referral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Reporting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How will WE ensure that our work is effective?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Meet with families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Review plans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Measure impact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ts val="3200"/>
              </a:lnSpc>
            </a:pPr>
            <a:r>
              <a:rPr lang="en-US" b="1" spc="-5" dirty="0">
                <a:solidFill>
                  <a:srgbClr val="003763"/>
                </a:solidFill>
                <a:effectLst/>
                <a:latin typeface="Calibri" panose="020F0502020204030204" pitchFamily="34" charset="0"/>
                <a:ea typeface="Calibri" panose="020F0502020204030204" pitchFamily="34" charset="0"/>
              </a:rPr>
              <a:t>Escalation of procedures </a:t>
            </a:r>
            <a:endParaRPr lang="en-GB"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How will WE ensure children are safe &amp; tackle absence together?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Roles &amp; responsibilities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Tailored Support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err="1">
                <a:effectLst/>
                <a:latin typeface="Calibri" panose="020F0502020204030204" pitchFamily="34" charset="0"/>
                <a:ea typeface="Calibri" panose="020F0502020204030204" pitchFamily="34" charset="0"/>
                <a:cs typeface="Calibri" panose="020F0502020204030204" pitchFamily="34" charset="0"/>
              </a:rPr>
              <a:t>Formalising</a:t>
            </a:r>
            <a:r>
              <a:rPr lang="en-US" spc="-5" dirty="0">
                <a:effectLst/>
                <a:latin typeface="Calibri" panose="020F0502020204030204" pitchFamily="34" charset="0"/>
                <a:ea typeface="Calibri" panose="020F0502020204030204" pitchFamily="34" charset="0"/>
                <a:cs typeface="Calibri" panose="020F0502020204030204" pitchFamily="34" charset="0"/>
              </a:rPr>
              <a:t> Support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pc="-5" dirty="0">
                <a:effectLst/>
                <a:latin typeface="Calibri" panose="020F0502020204030204" pitchFamily="34" charset="0"/>
                <a:ea typeface="Calibri" panose="020F0502020204030204" pitchFamily="34" charset="0"/>
                <a:cs typeface="Calibri" panose="020F0502020204030204" pitchFamily="34" charset="0"/>
              </a:rPr>
              <a:t>Clarity on sequence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3" name="Google Shape;63;p1"/>
          <p:cNvCxnSpPr/>
          <p:nvPr/>
        </p:nvCxnSpPr>
        <p:spPr>
          <a:xfrm>
            <a:off x="1939925" y="3848100"/>
            <a:ext cx="5280025" cy="0"/>
          </a:xfrm>
          <a:prstGeom prst="straightConnector1">
            <a:avLst/>
          </a:prstGeom>
          <a:noFill/>
          <a:ln w="9525" cap="flat" cmpd="sng">
            <a:solidFill>
              <a:srgbClr val="B74398"/>
            </a:solidFill>
            <a:prstDash val="solid"/>
            <a:round/>
            <a:headEnd type="none" w="sm" len="sm"/>
            <a:tailEnd type="none" w="sm" len="sm"/>
          </a:ln>
        </p:spPr>
      </p:cxnSp>
      <p:sp>
        <p:nvSpPr>
          <p:cNvPr id="64" name="Google Shape;64;p1"/>
          <p:cNvSpPr txBox="1">
            <a:spLocks noGrp="1"/>
          </p:cNvSpPr>
          <p:nvPr>
            <p:ph type="body" idx="4294967295"/>
          </p:nvPr>
        </p:nvSpPr>
        <p:spPr>
          <a:xfrm>
            <a:off x="809625" y="704546"/>
            <a:ext cx="7877100" cy="19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None/>
            </a:pPr>
            <a:r>
              <a:rPr lang="en-GB" sz="2900" b="1">
                <a:solidFill>
                  <a:schemeClr val="lt1"/>
                </a:solidFill>
              </a:rPr>
              <a:t>AfC Virtual School Extended Duties CiN and CP supporting</a:t>
            </a:r>
            <a:r>
              <a:rPr lang="en-GB" sz="2900">
                <a:solidFill>
                  <a:schemeClr val="lt1"/>
                </a:solidFill>
              </a:rPr>
              <a:t> </a:t>
            </a:r>
            <a:endParaRPr sz="2900">
              <a:solidFill>
                <a:schemeClr val="lt1"/>
              </a:solidFill>
            </a:endParaRPr>
          </a:p>
          <a:p>
            <a:pPr marL="0" lvl="0" indent="0" algn="ctr" rtl="0">
              <a:lnSpc>
                <a:spcPct val="100000"/>
              </a:lnSpc>
              <a:spcBef>
                <a:spcPts val="0"/>
              </a:spcBef>
              <a:spcAft>
                <a:spcPts val="0"/>
              </a:spcAft>
              <a:buClr>
                <a:schemeClr val="lt1"/>
              </a:buClr>
              <a:buSzPts val="2400"/>
              <a:buNone/>
            </a:pPr>
            <a:endParaRPr sz="2900">
              <a:solidFill>
                <a:schemeClr val="lt1"/>
              </a:solidFill>
            </a:endParaRPr>
          </a:p>
          <a:p>
            <a:pPr marL="0" lvl="0" indent="0" algn="ctr" rtl="0">
              <a:lnSpc>
                <a:spcPct val="100000"/>
              </a:lnSpc>
              <a:spcBef>
                <a:spcPts val="0"/>
              </a:spcBef>
              <a:spcAft>
                <a:spcPts val="0"/>
              </a:spcAft>
              <a:buClr>
                <a:schemeClr val="lt1"/>
              </a:buClr>
              <a:buSzPts val="2400"/>
              <a:buNone/>
            </a:pPr>
            <a:r>
              <a:rPr lang="en-GB" sz="2900">
                <a:solidFill>
                  <a:schemeClr val="lt1"/>
                </a:solidFill>
              </a:rPr>
              <a:t>Richmond, Kingston and RBWM</a:t>
            </a:r>
            <a:endParaRPr sz="3700"/>
          </a:p>
          <a:p>
            <a:pPr marL="0" lvl="0" indent="0" algn="ctr" rtl="0">
              <a:lnSpc>
                <a:spcPct val="100000"/>
              </a:lnSpc>
              <a:spcBef>
                <a:spcPts val="560"/>
              </a:spcBef>
              <a:spcAft>
                <a:spcPts val="0"/>
              </a:spcAft>
              <a:buClr>
                <a:schemeClr val="dk1"/>
              </a:buClr>
              <a:buSzPts val="2800"/>
              <a:buNone/>
            </a:pPr>
            <a:endParaRPr sz="3300">
              <a:solidFill>
                <a:schemeClr val="lt1"/>
              </a:solidFill>
            </a:endParaRPr>
          </a:p>
          <a:p>
            <a:pPr marL="0" lvl="0" indent="0" algn="ctr" rtl="0">
              <a:lnSpc>
                <a:spcPct val="100000"/>
              </a:lnSpc>
              <a:spcBef>
                <a:spcPts val="560"/>
              </a:spcBef>
              <a:spcAft>
                <a:spcPts val="0"/>
              </a:spcAft>
              <a:buClr>
                <a:schemeClr val="lt1"/>
              </a:buClr>
              <a:buSzPts val="2800"/>
              <a:buNone/>
            </a:pPr>
            <a:endParaRPr/>
          </a:p>
          <a:p>
            <a:pPr marL="0" lvl="0" indent="0" algn="ctr" rtl="0">
              <a:lnSpc>
                <a:spcPct val="100000"/>
              </a:lnSpc>
              <a:spcBef>
                <a:spcPts val="560"/>
              </a:spcBef>
              <a:spcAft>
                <a:spcPts val="0"/>
              </a:spcAft>
              <a:buClr>
                <a:schemeClr val="dk1"/>
              </a:buClr>
              <a:buSzPts val="2800"/>
              <a:buNone/>
            </a:pPr>
            <a:endParaRPr sz="2800" b="1">
              <a:solidFill>
                <a:srgbClr val="F4C239"/>
              </a:solidFill>
            </a:endParaRPr>
          </a:p>
        </p:txBody>
      </p:sp>
      <p:sp>
        <p:nvSpPr>
          <p:cNvPr id="65" name="Google Shape;65;p1"/>
          <p:cNvSpPr txBox="1">
            <a:spLocks noGrp="1"/>
          </p:cNvSpPr>
          <p:nvPr>
            <p:ph type="body" idx="4294967295"/>
          </p:nvPr>
        </p:nvSpPr>
        <p:spPr>
          <a:xfrm>
            <a:off x="574950" y="3185377"/>
            <a:ext cx="7994100" cy="150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endParaRPr sz="1800" b="1">
              <a:solidFill>
                <a:schemeClr val="lt1"/>
              </a:solidFill>
              <a:latin typeface="verdana"/>
              <a:ea typeface="verdana"/>
              <a:cs typeface="verdana"/>
              <a:sym typeface="verdana"/>
            </a:endParaRPr>
          </a:p>
          <a:p>
            <a:pPr marL="0" lvl="0" indent="0" algn="l" rtl="0">
              <a:lnSpc>
                <a:spcPct val="100000"/>
              </a:lnSpc>
              <a:spcBef>
                <a:spcPts val="360"/>
              </a:spcBef>
              <a:spcAft>
                <a:spcPts val="0"/>
              </a:spcAft>
              <a:buClr>
                <a:schemeClr val="lt1"/>
              </a:buClr>
              <a:buSzPts val="1800"/>
              <a:buNone/>
            </a:pPr>
            <a:r>
              <a:rPr lang="en-GB" sz="1800" b="1">
                <a:solidFill>
                  <a:schemeClr val="lt1"/>
                </a:solidFill>
                <a:latin typeface="verdana"/>
                <a:ea typeface="verdana"/>
                <a:cs typeface="verdana"/>
                <a:sym typeface="verdana"/>
              </a:rPr>
              <a:t>	Ruth Gusterson </a:t>
            </a:r>
            <a:endParaRPr sz="1800" b="1">
              <a:solidFill>
                <a:schemeClr val="lt1"/>
              </a:solidFill>
              <a:latin typeface="verdana"/>
              <a:ea typeface="verdana"/>
              <a:cs typeface="verdana"/>
              <a:sym typeface="verdana"/>
            </a:endParaRPr>
          </a:p>
          <a:p>
            <a:pPr marL="0" lvl="0" indent="457200" algn="l" rtl="0">
              <a:lnSpc>
                <a:spcPct val="100000"/>
              </a:lnSpc>
              <a:spcBef>
                <a:spcPts val="360"/>
              </a:spcBef>
              <a:spcAft>
                <a:spcPts val="0"/>
              </a:spcAft>
              <a:buClr>
                <a:schemeClr val="lt1"/>
              </a:buClr>
              <a:buSzPts val="1800"/>
              <a:buNone/>
            </a:pPr>
            <a:r>
              <a:rPr lang="en-GB" sz="1800" b="1">
                <a:solidFill>
                  <a:schemeClr val="lt1"/>
                </a:solidFill>
                <a:latin typeface="verdana"/>
                <a:ea typeface="verdana"/>
                <a:cs typeface="verdana"/>
                <a:sym typeface="verdana"/>
              </a:rPr>
              <a:t>AHT</a:t>
            </a:r>
            <a:endParaRPr sz="1800" b="1">
              <a:solidFill>
                <a:schemeClr val="lt1"/>
              </a:solidFill>
              <a:latin typeface="verdana"/>
              <a:ea typeface="verdana"/>
              <a:cs typeface="verdana"/>
              <a:sym typeface="verdana"/>
            </a:endParaRPr>
          </a:p>
          <a:p>
            <a:pPr marL="4572000" lvl="0" indent="457200" algn="l" rtl="0">
              <a:lnSpc>
                <a:spcPct val="100000"/>
              </a:lnSpc>
              <a:spcBef>
                <a:spcPts val="360"/>
              </a:spcBef>
              <a:spcAft>
                <a:spcPts val="0"/>
              </a:spcAft>
              <a:buClr>
                <a:schemeClr val="lt1"/>
              </a:buClr>
              <a:buSzPts val="1800"/>
              <a:buNone/>
            </a:pPr>
            <a:endParaRPr sz="1800" b="1">
              <a:solidFill>
                <a:schemeClr val="lt1"/>
              </a:solidFill>
              <a:latin typeface="verdana"/>
              <a:ea typeface="verdana"/>
              <a:cs typeface="verdana"/>
              <a:sym typeface="verdana"/>
            </a:endParaRPr>
          </a:p>
          <a:p>
            <a:pPr marL="0" lvl="0" indent="0" algn="l" rtl="0">
              <a:lnSpc>
                <a:spcPct val="100000"/>
              </a:lnSpc>
              <a:spcBef>
                <a:spcPts val="360"/>
              </a:spcBef>
              <a:spcAft>
                <a:spcPts val="0"/>
              </a:spcAft>
              <a:buClr>
                <a:schemeClr val="lt1"/>
              </a:buClr>
              <a:buSzPts val="1800"/>
              <a:buNone/>
            </a:pPr>
            <a:r>
              <a:rPr lang="en-GB" sz="1800" b="1">
                <a:solidFill>
                  <a:schemeClr val="lt1"/>
                </a:solidFill>
                <a:latin typeface="verdana"/>
                <a:ea typeface="verdana"/>
                <a:cs typeface="verdana"/>
                <a:sym typeface="verdana"/>
              </a:rPr>
              <a:t>Joanna Western </a:t>
            </a:r>
            <a:endParaRPr sz="1800" b="1">
              <a:solidFill>
                <a:schemeClr val="lt1"/>
              </a:solidFill>
              <a:latin typeface="verdana"/>
              <a:ea typeface="verdana"/>
              <a:cs typeface="verdana"/>
              <a:sym typeface="verdana"/>
            </a:endParaRPr>
          </a:p>
          <a:p>
            <a:pPr marL="0" lvl="0" indent="0" algn="l" rtl="0">
              <a:lnSpc>
                <a:spcPct val="100000"/>
              </a:lnSpc>
              <a:spcBef>
                <a:spcPts val="360"/>
              </a:spcBef>
              <a:spcAft>
                <a:spcPts val="0"/>
              </a:spcAft>
              <a:buClr>
                <a:schemeClr val="lt1"/>
              </a:buClr>
              <a:buSzPts val="1800"/>
              <a:buNone/>
            </a:pPr>
            <a:r>
              <a:rPr lang="en-GB" sz="1800" b="1">
                <a:solidFill>
                  <a:schemeClr val="lt1"/>
                </a:solidFill>
                <a:latin typeface="verdana"/>
                <a:ea typeface="verdana"/>
                <a:cs typeface="verdana"/>
                <a:sym typeface="verdana"/>
              </a:rPr>
              <a:t>Lead Teacher</a:t>
            </a:r>
            <a:endParaRPr sz="1800" b="1">
              <a:solidFill>
                <a:schemeClr val="lt1"/>
              </a:solidFill>
              <a:latin typeface="verdana"/>
              <a:ea typeface="verdana"/>
              <a:cs typeface="verdana"/>
              <a:sym typeface="verdana"/>
            </a:endParaRPr>
          </a:p>
          <a:p>
            <a:pPr marL="0" lvl="0" indent="0" algn="l" rtl="0">
              <a:lnSpc>
                <a:spcPct val="100000"/>
              </a:lnSpc>
              <a:spcBef>
                <a:spcPts val="360"/>
              </a:spcBef>
              <a:spcAft>
                <a:spcPts val="0"/>
              </a:spcAft>
              <a:buClr>
                <a:schemeClr val="lt1"/>
              </a:buClr>
              <a:buSzPts val="1800"/>
              <a:buNone/>
            </a:pPr>
            <a:r>
              <a:rPr lang="en-GB" sz="1800" b="1">
                <a:solidFill>
                  <a:schemeClr val="lt1"/>
                </a:solidFill>
                <a:latin typeface="verdana"/>
                <a:ea typeface="verdana"/>
                <a:cs typeface="verdana"/>
                <a:sym typeface="verdana"/>
              </a:rPr>
              <a:t>AfC Virtual School	</a:t>
            </a:r>
            <a:br>
              <a:rPr lang="en-GB" sz="1800">
                <a:solidFill>
                  <a:schemeClr val="lt1"/>
                </a:solidFill>
              </a:rPr>
            </a:br>
            <a:endParaRPr sz="1800">
              <a:solidFill>
                <a:schemeClr val="lt1"/>
              </a:solidFill>
            </a:endParaRPr>
          </a:p>
        </p:txBody>
      </p:sp>
      <p:sp>
        <p:nvSpPr>
          <p:cNvPr id="66" name="Google Shape;66;p1"/>
          <p:cNvSpPr/>
          <p:nvPr/>
        </p:nvSpPr>
        <p:spPr>
          <a:xfrm>
            <a:off x="3594809" y="2816072"/>
            <a:ext cx="1954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800"/>
              <a:buFont typeface="verdana"/>
              <a:buNone/>
            </a:pPr>
            <a:r>
              <a:rPr lang="en-GB" sz="1800" b="1">
                <a:solidFill>
                  <a:schemeClr val="lt1"/>
                </a:solidFill>
                <a:latin typeface="verdana"/>
                <a:ea typeface="verdana"/>
                <a:cs typeface="verdana"/>
                <a:sym typeface="verdana"/>
              </a:rPr>
              <a:t>November</a:t>
            </a:r>
            <a:endParaRPr sz="1800" b="1"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chemeClr val="lt1"/>
              </a:buClr>
              <a:buSzPts val="1800"/>
              <a:buFont typeface="verdana"/>
              <a:buNone/>
            </a:pPr>
            <a:r>
              <a:rPr lang="en-GB" sz="1800" b="1" i="0" u="none" strike="noStrike" cap="none">
                <a:solidFill>
                  <a:schemeClr val="lt1"/>
                </a:solidFill>
                <a:latin typeface="verdana"/>
                <a:ea typeface="verdana"/>
                <a:cs typeface="verdana"/>
                <a:sym typeface="verdana"/>
              </a:rPr>
              <a:t>2022</a:t>
            </a:r>
            <a:endParaRPr sz="1400" b="0" i="0" u="none" strike="noStrike" cap="none">
              <a:solidFill>
                <a:srgbClr val="000000"/>
              </a:solidFill>
              <a:latin typeface="Arial"/>
              <a:ea typeface="Arial"/>
              <a:cs typeface="Arial"/>
              <a:sym typeface="Arial"/>
            </a:endParaRPr>
          </a:p>
        </p:txBody>
      </p:sp>
      <p:pic>
        <p:nvPicPr>
          <p:cNvPr id="67" name="Google Shape;67;p1"/>
          <p:cNvPicPr preferRelativeResize="0"/>
          <p:nvPr/>
        </p:nvPicPr>
        <p:blipFill rotWithShape="1">
          <a:blip r:embed="rId3">
            <a:alphaModFix/>
          </a:blip>
          <a:srcRect/>
          <a:stretch/>
        </p:blipFill>
        <p:spPr>
          <a:xfrm>
            <a:off x="7495598" y="5503862"/>
            <a:ext cx="984250" cy="8756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p:nvPr/>
        </p:nvSpPr>
        <p:spPr>
          <a:xfrm>
            <a:off x="1157823" y="862642"/>
            <a:ext cx="6906900" cy="469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B74398"/>
                </a:solidFill>
                <a:latin typeface="Calibri"/>
                <a:ea typeface="Calibri"/>
                <a:cs typeface="Calibri"/>
                <a:sym typeface="Calibri"/>
              </a:rPr>
              <a:t>Aims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To raise attendance and progress</a:t>
            </a:r>
            <a:endParaRPr sz="24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To promote positive social engagement</a:t>
            </a:r>
            <a:endParaRPr sz="24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To promote the education of children with a CiN or CP plan</a:t>
            </a:r>
            <a:endParaRPr sz="2400" b="0" i="0" u="none" strike="noStrike" cap="none">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a:solidFill>
                  <a:schemeClr val="dk1"/>
                </a:solidFill>
                <a:latin typeface="Calibri"/>
                <a:ea typeface="Calibri"/>
                <a:cs typeface="Calibri"/>
                <a:sym typeface="Calibri"/>
              </a:rPr>
              <a:t>To break down barriers to education</a:t>
            </a:r>
            <a:endParaRPr sz="2900" b="0" i="0" u="none" strike="noStrike" cap="none">
              <a:solidFill>
                <a:srgbClr val="000000"/>
              </a:solidFill>
              <a:latin typeface="Calibri"/>
              <a:ea typeface="Calibri"/>
              <a:cs typeface="Calibri"/>
              <a:sym typeface="Calibri"/>
            </a:endParaRPr>
          </a:p>
        </p:txBody>
      </p:sp>
      <p:pic>
        <p:nvPicPr>
          <p:cNvPr id="74" name="Google Shape;74;p4" descr="S:\Education\AfC Virtual School\Logo &amp; Templates\VS Logo\Virtual School Logo.png"/>
          <p:cNvPicPr preferRelativeResize="0"/>
          <p:nvPr/>
        </p:nvPicPr>
        <p:blipFill rotWithShape="1">
          <a:blip r:embed="rId3">
            <a:alphaModFix/>
          </a:blip>
          <a:srcRect/>
          <a:stretch/>
        </p:blipFill>
        <p:spPr>
          <a:xfrm>
            <a:off x="258374" y="202480"/>
            <a:ext cx="1898650" cy="542925"/>
          </a:xfrm>
          <a:prstGeom prst="rect">
            <a:avLst/>
          </a:prstGeom>
          <a:noFill/>
          <a:ln>
            <a:noFill/>
          </a:ln>
        </p:spPr>
      </p:pic>
      <p:pic>
        <p:nvPicPr>
          <p:cNvPr id="75" name="Google Shape;75;p4"/>
          <p:cNvPicPr preferRelativeResize="0"/>
          <p:nvPr/>
        </p:nvPicPr>
        <p:blipFill rotWithShape="1">
          <a:blip r:embed="rId4">
            <a:alphaModFix/>
          </a:blip>
          <a:srcRect/>
          <a:stretch/>
        </p:blipFill>
        <p:spPr>
          <a:xfrm>
            <a:off x="7378246" y="202480"/>
            <a:ext cx="984250" cy="8756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63fccf8dcd_0_38"/>
          <p:cNvSpPr txBox="1"/>
          <p:nvPr/>
        </p:nvSpPr>
        <p:spPr>
          <a:xfrm>
            <a:off x="1157823" y="862642"/>
            <a:ext cx="6906900" cy="2653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B74398"/>
                </a:solidFill>
                <a:latin typeface="Calibri"/>
                <a:ea typeface="Calibri"/>
                <a:cs typeface="Calibri"/>
                <a:sym typeface="Calibri"/>
              </a:rPr>
              <a:t>Data Highlights Attendance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222222"/>
              </a:solidFill>
              <a:highlight>
                <a:schemeClr val="lt1"/>
              </a:highlight>
              <a:latin typeface="Verdana"/>
              <a:ea typeface="Verdana"/>
              <a:cs typeface="Verdana"/>
              <a:sym typeface="Verdana"/>
            </a:endParaRPr>
          </a:p>
          <a:p>
            <a:pPr marL="45720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222222"/>
              </a:solidFill>
              <a:highlight>
                <a:schemeClr val="lt1"/>
              </a:highlight>
              <a:latin typeface="Verdana"/>
              <a:ea typeface="Verdana"/>
              <a:cs typeface="Verdana"/>
              <a:sym typeface="Verdana"/>
            </a:endParaRPr>
          </a:p>
          <a:p>
            <a:pPr marL="457200" marR="0" lvl="0" indent="0" algn="l" rtl="0">
              <a:lnSpc>
                <a:spcPct val="115000"/>
              </a:lnSpc>
              <a:spcBef>
                <a:spcPts val="0"/>
              </a:spcBef>
              <a:spcAft>
                <a:spcPts val="0"/>
              </a:spcAft>
              <a:buClr>
                <a:schemeClr val="dk1"/>
              </a:buClr>
              <a:buSzPts val="1100"/>
              <a:buFont typeface="Arial"/>
              <a:buNone/>
            </a:pPr>
            <a:endParaRPr sz="1900" b="1" i="0" u="none" strike="noStrike" cap="none">
              <a:solidFill>
                <a:srgbClr val="222222"/>
              </a:solidFill>
              <a:highlight>
                <a:schemeClr val="lt1"/>
              </a:highlight>
              <a:latin typeface="Verdana"/>
              <a:ea typeface="Verdana"/>
              <a:cs typeface="Verdana"/>
              <a:sym typeface="Verdana"/>
            </a:endParaRPr>
          </a:p>
          <a:p>
            <a:pPr marL="457200" marR="0" lvl="0" indent="0" algn="l" rtl="0">
              <a:lnSpc>
                <a:spcPct val="115000"/>
              </a:lnSpc>
              <a:spcBef>
                <a:spcPts val="0"/>
              </a:spcBef>
              <a:spcAft>
                <a:spcPts val="0"/>
              </a:spcAft>
              <a:buClr>
                <a:schemeClr val="dk1"/>
              </a:buClr>
              <a:buSzPts val="1100"/>
              <a:buFont typeface="Arial"/>
              <a:buNone/>
            </a:pPr>
            <a:endParaRPr sz="1900" b="0" i="0" u="none" strike="noStrike" cap="none">
              <a:solidFill>
                <a:srgbClr val="222222"/>
              </a:solidFill>
              <a:highlight>
                <a:schemeClr val="lt1"/>
              </a:highlight>
              <a:latin typeface="Verdana"/>
              <a:ea typeface="Verdana"/>
              <a:cs typeface="Verdana"/>
              <a:sym typeface="Verdana"/>
            </a:endParaRPr>
          </a:p>
        </p:txBody>
      </p:sp>
      <p:pic>
        <p:nvPicPr>
          <p:cNvPr id="82" name="Google Shape;82;g163fccf8dcd_0_38" descr="S:\Education\AfC Virtual School\Logo &amp; Templates\VS Logo\Virtual School Logo.png"/>
          <p:cNvPicPr preferRelativeResize="0"/>
          <p:nvPr/>
        </p:nvPicPr>
        <p:blipFill rotWithShape="1">
          <a:blip r:embed="rId3">
            <a:alphaModFix/>
          </a:blip>
          <a:srcRect/>
          <a:stretch/>
        </p:blipFill>
        <p:spPr>
          <a:xfrm>
            <a:off x="258374" y="202480"/>
            <a:ext cx="1898650" cy="542926"/>
          </a:xfrm>
          <a:prstGeom prst="rect">
            <a:avLst/>
          </a:prstGeom>
          <a:noFill/>
          <a:ln>
            <a:noFill/>
          </a:ln>
        </p:spPr>
      </p:pic>
      <p:pic>
        <p:nvPicPr>
          <p:cNvPr id="83" name="Google Shape;83;g163fccf8dcd_0_38"/>
          <p:cNvPicPr preferRelativeResize="0"/>
          <p:nvPr/>
        </p:nvPicPr>
        <p:blipFill rotWithShape="1">
          <a:blip r:embed="rId4">
            <a:alphaModFix/>
          </a:blip>
          <a:srcRect/>
          <a:stretch/>
        </p:blipFill>
        <p:spPr>
          <a:xfrm>
            <a:off x="7378246" y="202480"/>
            <a:ext cx="984250" cy="875665"/>
          </a:xfrm>
          <a:prstGeom prst="rect">
            <a:avLst/>
          </a:prstGeom>
          <a:noFill/>
          <a:ln>
            <a:noFill/>
          </a:ln>
        </p:spPr>
      </p:pic>
      <p:pic>
        <p:nvPicPr>
          <p:cNvPr id="84" name="Google Shape;84;g163fccf8dcd_0_38"/>
          <p:cNvPicPr preferRelativeResize="0"/>
          <p:nvPr/>
        </p:nvPicPr>
        <p:blipFill rotWithShape="1">
          <a:blip r:embed="rId5">
            <a:alphaModFix/>
          </a:blip>
          <a:srcRect/>
          <a:stretch/>
        </p:blipFill>
        <p:spPr>
          <a:xfrm>
            <a:off x="768100" y="2133600"/>
            <a:ext cx="7675900" cy="3351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63fccf8dcd_0_83"/>
          <p:cNvSpPr txBox="1"/>
          <p:nvPr/>
        </p:nvSpPr>
        <p:spPr>
          <a:xfrm>
            <a:off x="1157823" y="862642"/>
            <a:ext cx="6906900" cy="342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B74398"/>
                </a:solidFill>
                <a:latin typeface="Calibri"/>
                <a:ea typeface="Calibri"/>
                <a:cs typeface="Calibri"/>
                <a:sym typeface="Calibri"/>
              </a:rPr>
              <a:t>Exclusions</a:t>
            </a:r>
            <a:endParaRPr sz="3600" b="1" i="0" u="none" strike="noStrike" cap="none">
              <a:solidFill>
                <a:srgbClr val="B7439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B7439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rgbClr val="B7439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900"/>
              <a:buFont typeface="Arial"/>
              <a:buNone/>
            </a:pPr>
            <a:endParaRPr sz="1900" b="1" i="0" u="none" strike="noStrike" cap="none">
              <a:solidFill>
                <a:srgbClr val="222222"/>
              </a:solidFill>
              <a:highlight>
                <a:schemeClr val="lt1"/>
              </a:highlight>
              <a:latin typeface="Verdana"/>
              <a:ea typeface="Verdana"/>
              <a:cs typeface="Verdana"/>
              <a:sym typeface="Verdana"/>
            </a:endParaRPr>
          </a:p>
          <a:p>
            <a:pPr marL="457200" marR="0" lvl="0" indent="0" algn="l" rtl="0">
              <a:lnSpc>
                <a:spcPct val="115000"/>
              </a:lnSpc>
              <a:spcBef>
                <a:spcPts val="0"/>
              </a:spcBef>
              <a:spcAft>
                <a:spcPts val="0"/>
              </a:spcAft>
              <a:buClr>
                <a:srgbClr val="000000"/>
              </a:buClr>
              <a:buSzPts val="1900"/>
              <a:buFont typeface="Arial"/>
              <a:buNone/>
            </a:pPr>
            <a:endParaRPr sz="1900" b="1" i="0" u="none" strike="noStrike" cap="none">
              <a:solidFill>
                <a:srgbClr val="222222"/>
              </a:solidFill>
              <a:highlight>
                <a:schemeClr val="lt1"/>
              </a:highlight>
              <a:latin typeface="Verdana"/>
              <a:ea typeface="Verdana"/>
              <a:cs typeface="Verdana"/>
              <a:sym typeface="Verdana"/>
            </a:endParaRPr>
          </a:p>
          <a:p>
            <a:pPr marL="457200" marR="0" lvl="0" indent="0" algn="l" rtl="0">
              <a:lnSpc>
                <a:spcPct val="115000"/>
              </a:lnSpc>
              <a:spcBef>
                <a:spcPts val="0"/>
              </a:spcBef>
              <a:spcAft>
                <a:spcPts val="0"/>
              </a:spcAft>
              <a:buClr>
                <a:srgbClr val="000000"/>
              </a:buClr>
              <a:buSzPts val="1900"/>
              <a:buFont typeface="Arial"/>
              <a:buNone/>
            </a:pPr>
            <a:endParaRPr sz="1900" b="0" i="0" u="none" strike="noStrike" cap="none">
              <a:solidFill>
                <a:srgbClr val="222222"/>
              </a:solidFill>
              <a:highlight>
                <a:schemeClr val="lt1"/>
              </a:highlight>
              <a:latin typeface="Verdana"/>
              <a:ea typeface="Verdana"/>
              <a:cs typeface="Verdana"/>
              <a:sym typeface="Verdana"/>
            </a:endParaRPr>
          </a:p>
        </p:txBody>
      </p:sp>
      <p:pic>
        <p:nvPicPr>
          <p:cNvPr id="91" name="Google Shape;91;g163fccf8dcd_0_83" descr="S:\Education\AfC Virtual School\Logo &amp; Templates\VS Logo\Virtual School Logo.png"/>
          <p:cNvPicPr preferRelativeResize="0"/>
          <p:nvPr/>
        </p:nvPicPr>
        <p:blipFill rotWithShape="1">
          <a:blip r:embed="rId3">
            <a:alphaModFix/>
          </a:blip>
          <a:srcRect/>
          <a:stretch/>
        </p:blipFill>
        <p:spPr>
          <a:xfrm>
            <a:off x="258374" y="202480"/>
            <a:ext cx="1898650" cy="542926"/>
          </a:xfrm>
          <a:prstGeom prst="rect">
            <a:avLst/>
          </a:prstGeom>
          <a:noFill/>
          <a:ln>
            <a:noFill/>
          </a:ln>
        </p:spPr>
      </p:pic>
      <p:pic>
        <p:nvPicPr>
          <p:cNvPr id="92" name="Google Shape;92;g163fccf8dcd_0_83"/>
          <p:cNvPicPr preferRelativeResize="0"/>
          <p:nvPr/>
        </p:nvPicPr>
        <p:blipFill rotWithShape="1">
          <a:blip r:embed="rId4">
            <a:alphaModFix/>
          </a:blip>
          <a:srcRect/>
          <a:stretch/>
        </p:blipFill>
        <p:spPr>
          <a:xfrm>
            <a:off x="7378246" y="202480"/>
            <a:ext cx="984250" cy="875665"/>
          </a:xfrm>
          <a:prstGeom prst="rect">
            <a:avLst/>
          </a:prstGeom>
          <a:noFill/>
          <a:ln>
            <a:noFill/>
          </a:ln>
        </p:spPr>
      </p:pic>
      <p:pic>
        <p:nvPicPr>
          <p:cNvPr id="93" name="Google Shape;93;g163fccf8dcd_0_83"/>
          <p:cNvPicPr preferRelativeResize="0"/>
          <p:nvPr/>
        </p:nvPicPr>
        <p:blipFill rotWithShape="1">
          <a:blip r:embed="rId5">
            <a:alphaModFix/>
          </a:blip>
          <a:srcRect/>
          <a:stretch/>
        </p:blipFill>
        <p:spPr>
          <a:xfrm>
            <a:off x="1476375" y="1715517"/>
            <a:ext cx="6191250" cy="2076450"/>
          </a:xfrm>
          <a:prstGeom prst="rect">
            <a:avLst/>
          </a:prstGeom>
          <a:noFill/>
          <a:ln>
            <a:noFill/>
          </a:ln>
        </p:spPr>
      </p:pic>
      <p:pic>
        <p:nvPicPr>
          <p:cNvPr id="94" name="Google Shape;94;g163fccf8dcd_0_83"/>
          <p:cNvPicPr preferRelativeResize="0"/>
          <p:nvPr/>
        </p:nvPicPr>
        <p:blipFill rotWithShape="1">
          <a:blip r:embed="rId6">
            <a:alphaModFix/>
          </a:blip>
          <a:srcRect/>
          <a:stretch/>
        </p:blipFill>
        <p:spPr>
          <a:xfrm>
            <a:off x="1515650" y="4038092"/>
            <a:ext cx="6191250" cy="207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idx="4294967295"/>
          </p:nvPr>
        </p:nvSpPr>
        <p:spPr>
          <a:xfrm>
            <a:off x="280820" y="-133817"/>
            <a:ext cx="631825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Agenda for today </a:t>
            </a:r>
            <a:endParaRPr dirty="0"/>
          </a:p>
        </p:txBody>
      </p:sp>
      <p:graphicFrame>
        <p:nvGraphicFramePr>
          <p:cNvPr id="2" name="Table 1">
            <a:extLst>
              <a:ext uri="{FF2B5EF4-FFF2-40B4-BE49-F238E27FC236}">
                <a16:creationId xmlns:a16="http://schemas.microsoft.com/office/drawing/2014/main" id="{CB1D7663-7E43-45CA-87D9-9712BE489399}"/>
              </a:ext>
            </a:extLst>
          </p:cNvPr>
          <p:cNvGraphicFramePr>
            <a:graphicFrameLocks noGrp="1"/>
          </p:cNvGraphicFramePr>
          <p:nvPr>
            <p:extLst>
              <p:ext uri="{D42A27DB-BD31-4B8C-83A1-F6EECF244321}">
                <p14:modId xmlns:p14="http://schemas.microsoft.com/office/powerpoint/2010/main" val="4175981616"/>
              </p:ext>
            </p:extLst>
          </p:nvPr>
        </p:nvGraphicFramePr>
        <p:xfrm>
          <a:off x="545690" y="932983"/>
          <a:ext cx="7357905" cy="5076393"/>
        </p:xfrm>
        <a:graphic>
          <a:graphicData uri="http://schemas.openxmlformats.org/drawingml/2006/table">
            <a:tbl>
              <a:tblPr firstRow="1" firstCol="1" bandRow="1"/>
              <a:tblGrid>
                <a:gridCol w="2004691">
                  <a:extLst>
                    <a:ext uri="{9D8B030D-6E8A-4147-A177-3AD203B41FA5}">
                      <a16:colId xmlns:a16="http://schemas.microsoft.com/office/drawing/2014/main" val="1463900563"/>
                    </a:ext>
                  </a:extLst>
                </a:gridCol>
                <a:gridCol w="2676162">
                  <a:extLst>
                    <a:ext uri="{9D8B030D-6E8A-4147-A177-3AD203B41FA5}">
                      <a16:colId xmlns:a16="http://schemas.microsoft.com/office/drawing/2014/main" val="45763209"/>
                    </a:ext>
                  </a:extLst>
                </a:gridCol>
                <a:gridCol w="2677052">
                  <a:extLst>
                    <a:ext uri="{9D8B030D-6E8A-4147-A177-3AD203B41FA5}">
                      <a16:colId xmlns:a16="http://schemas.microsoft.com/office/drawing/2014/main" val="607427478"/>
                    </a:ext>
                  </a:extLst>
                </a:gridCol>
              </a:tblGrid>
              <a:tr h="256300">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Item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Who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800"/>
                        </a:spcAft>
                      </a:pPr>
                      <a:r>
                        <a:rPr lang="en-GB"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Time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61154283"/>
                  </a:ext>
                </a:extLst>
              </a:tr>
              <a:tr h="256300">
                <a:tc>
                  <a:txBody>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Calibri" panose="020F0502020204030204" pitchFamily="34" charset="0"/>
                        </a:rPr>
                        <a:t>Welcome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Al Whitelaw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3.30 pm (5 mins)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8450091"/>
                  </a:ext>
                </a:extLst>
              </a:tr>
              <a:tr h="2576124">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Overview of New Guidance. </a:t>
                      </a:r>
                      <a:r>
                        <a:rPr lang="en-GB" sz="1600" dirty="0">
                          <a:effectLst/>
                          <a:latin typeface="Calibri" panose="020F0502020204030204" pitchFamily="34" charset="0"/>
                          <a:ea typeface="Calibri" panose="020F0502020204030204" pitchFamily="34" charset="0"/>
                          <a:cs typeface="Calibri" panose="020F0502020204030204" pitchFamily="34" charset="0"/>
                          <a:hlinkClick r:id="rId3"/>
                        </a:rPr>
                        <a:t>Working together to improve school attendance.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Al Whitelaw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Background</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Roles and Responsibilities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Policy</a:t>
                      </a: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3.35 pm (20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145947"/>
                  </a:ext>
                </a:extLst>
              </a:tr>
              <a:tr h="897247">
                <a:tc>
                  <a:txBody>
                    <a:bodyPr/>
                    <a:lstStyle/>
                    <a:p>
                      <a:pPr>
                        <a:lnSpc>
                          <a:spcPct val="107000"/>
                        </a:lnSpc>
                        <a:spcAft>
                          <a:spcPts val="800"/>
                        </a:spcAft>
                      </a:pPr>
                      <a:r>
                        <a:rPr lang="en-GB" sz="160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Virtual School </a:t>
                      </a:r>
                    </a:p>
                    <a:p>
                      <a:pPr>
                        <a:lnSpc>
                          <a:spcPct val="107000"/>
                        </a:lnSpc>
                        <a:spcAft>
                          <a:spcPts val="800"/>
                        </a:spcAft>
                      </a:pPr>
                      <a:r>
                        <a:rPr lang="en-GB" sz="1600"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Extended Duties update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Ruth </a:t>
                      </a:r>
                      <a:r>
                        <a:rPr lang="en-GB" sz="1600" b="1" dirty="0" err="1">
                          <a:solidFill>
                            <a:srgbClr val="3C4043"/>
                          </a:solidFill>
                          <a:effectLst/>
                          <a:latin typeface="Calibri" panose="020F0502020204030204" pitchFamily="34" charset="0"/>
                          <a:ea typeface="Calibri" panose="020F0502020204030204" pitchFamily="34" charset="0"/>
                          <a:cs typeface="Calibri" panose="020F0502020204030204" pitchFamily="34" charset="0"/>
                        </a:rPr>
                        <a:t>Gusterson</a:t>
                      </a:r>
                      <a:endPar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600" b="1" dirty="0">
                          <a:solidFill>
                            <a:srgbClr val="3C4043"/>
                          </a:solidFill>
                          <a:effectLst/>
                          <a:latin typeface="Calibri" panose="020F0502020204030204" pitchFamily="34" charset="0"/>
                          <a:ea typeface="Calibri" panose="020F0502020204030204" pitchFamily="34" charset="0"/>
                          <a:cs typeface="Calibri" panose="020F0502020204030204" pitchFamily="34" charset="0"/>
                        </a:rPr>
                        <a:t>Joanna Western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3.55pm (20 mins)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176983"/>
                  </a:ext>
                </a:extLst>
              </a:tr>
              <a:tr h="881771">
                <a:tc>
                  <a:txBody>
                    <a:bodyPr/>
                    <a:lstStyle/>
                    <a:p>
                      <a:pPr>
                        <a:lnSpc>
                          <a:spcPct val="107000"/>
                        </a:lnSpc>
                        <a:spcAft>
                          <a:spcPts val="80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Whole School Culture of Attendance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Alasdair Whitelaw</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4.15pm (15 mins)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552792"/>
                  </a:ext>
                </a:extLst>
              </a:tr>
              <a:tr h="208651">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Questions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387584"/>
                  </a:ext>
                </a:extLst>
              </a:tr>
            </a:tbl>
          </a:graphicData>
        </a:graphic>
      </p:graphicFrame>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63fccf8dcd_0_0"/>
          <p:cNvSpPr txBox="1"/>
          <p:nvPr/>
        </p:nvSpPr>
        <p:spPr>
          <a:xfrm>
            <a:off x="603500" y="862650"/>
            <a:ext cx="7461300" cy="639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B74398"/>
                </a:solidFill>
                <a:latin typeface="Calibri"/>
                <a:ea typeface="Calibri"/>
                <a:cs typeface="Calibri"/>
                <a:sym typeface="Calibri"/>
              </a:rPr>
              <a:t>Data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GB" sz="2400" b="0" i="0" u="none" strike="noStrike" cap="none">
                <a:solidFill>
                  <a:schemeClr val="dk1"/>
                </a:solidFill>
                <a:latin typeface="Calibri"/>
                <a:ea typeface="Calibri"/>
                <a:cs typeface="Calibri"/>
                <a:sym typeface="Calibri"/>
              </a:rPr>
              <a:t>Combined Issues is a formula is applied to the pupils attendance and exclusion</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b="0" i="0" u="none" strike="noStrike" cap="none">
                <a:solidFill>
                  <a:schemeClr val="dk1"/>
                </a:solidFill>
                <a:latin typeface="Calibri"/>
                <a:ea typeface="Calibri"/>
                <a:cs typeface="Calibri"/>
                <a:sym typeface="Calibri"/>
              </a:rPr>
              <a:t>5 pts are awarded if on a CIN plan, 10 for CP.</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b="0" i="0" u="none" strike="noStrike" cap="none">
                <a:solidFill>
                  <a:schemeClr val="dk1"/>
                </a:solidFill>
                <a:latin typeface="Calibri"/>
                <a:ea typeface="Calibri"/>
                <a:cs typeface="Calibri"/>
                <a:sym typeface="Calibri"/>
              </a:rPr>
              <a:t>10 pts are awarded for every permanent exclusion, 2 pts for a suspension</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b="0" i="0" u="none" strike="noStrike" cap="none">
                <a:solidFill>
                  <a:schemeClr val="dk1"/>
                </a:solidFill>
                <a:latin typeface="Calibri"/>
                <a:ea typeface="Calibri"/>
                <a:cs typeface="Calibri"/>
                <a:sym typeface="Calibri"/>
              </a:rPr>
              <a:t>1 is awarded for each day lost to permanent exclusion or suspensions *</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b="0" i="0" u="none" strike="noStrike" cap="none">
                <a:solidFill>
                  <a:schemeClr val="dk1"/>
                </a:solidFill>
                <a:latin typeface="Calibri"/>
                <a:ea typeface="Calibri"/>
                <a:cs typeface="Calibri"/>
                <a:sym typeface="Calibri"/>
              </a:rPr>
              <a:t>1 pt is awarded for every for ever percentage point in average absence *</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b="0" i="0" u="none" strike="noStrike" cap="none">
                <a:solidFill>
                  <a:schemeClr val="dk1"/>
                </a:solidFill>
                <a:latin typeface="Calibri"/>
                <a:ea typeface="Calibri"/>
                <a:cs typeface="Calibri"/>
                <a:sym typeface="Calibri"/>
              </a:rPr>
              <a:t>e.g. a pupil with 87% attendance will get 13pts</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r>
              <a:rPr lang="en-GB" sz="2400" b="0" i="0" u="none" strike="noStrike" cap="none">
                <a:solidFill>
                  <a:schemeClr val="dk1"/>
                </a:solidFill>
                <a:latin typeface="Calibri"/>
                <a:ea typeface="Calibri"/>
                <a:cs typeface="Calibri"/>
                <a:sym typeface="Calibri"/>
              </a:rPr>
              <a:t>* these two criteria will pro rata for decimal places</a:t>
            </a: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400" b="0" i="0" u="none" strike="noStrike" cap="none">
              <a:solidFill>
                <a:schemeClr val="dk1"/>
              </a:solidFill>
              <a:latin typeface="Calibri"/>
              <a:ea typeface="Calibri"/>
              <a:cs typeface="Calibri"/>
              <a:sym typeface="Calibri"/>
            </a:endParaRPr>
          </a:p>
        </p:txBody>
      </p:sp>
      <p:pic>
        <p:nvPicPr>
          <p:cNvPr id="101" name="Google Shape;101;g163fccf8dcd_0_0" descr="S:\Education\AfC Virtual School\Logo &amp; Templates\VS Logo\Virtual School Logo.png"/>
          <p:cNvPicPr preferRelativeResize="0"/>
          <p:nvPr/>
        </p:nvPicPr>
        <p:blipFill rotWithShape="1">
          <a:blip r:embed="rId3">
            <a:alphaModFix/>
          </a:blip>
          <a:srcRect/>
          <a:stretch/>
        </p:blipFill>
        <p:spPr>
          <a:xfrm>
            <a:off x="258374" y="202480"/>
            <a:ext cx="1898650" cy="542926"/>
          </a:xfrm>
          <a:prstGeom prst="rect">
            <a:avLst/>
          </a:prstGeom>
          <a:noFill/>
          <a:ln>
            <a:noFill/>
          </a:ln>
        </p:spPr>
      </p:pic>
      <p:pic>
        <p:nvPicPr>
          <p:cNvPr id="102" name="Google Shape;102;g163fccf8dcd_0_0"/>
          <p:cNvPicPr preferRelativeResize="0"/>
          <p:nvPr/>
        </p:nvPicPr>
        <p:blipFill rotWithShape="1">
          <a:blip r:embed="rId4">
            <a:alphaModFix/>
          </a:blip>
          <a:srcRect/>
          <a:stretch/>
        </p:blipFill>
        <p:spPr>
          <a:xfrm>
            <a:off x="7572650" y="202480"/>
            <a:ext cx="984250" cy="8756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p:nvPr/>
        </p:nvSpPr>
        <p:spPr>
          <a:xfrm>
            <a:off x="1118548" y="551767"/>
            <a:ext cx="6906900" cy="181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rgbClr val="B74398"/>
                </a:solidFill>
                <a:latin typeface="Calibri"/>
                <a:ea typeface="Calibri"/>
                <a:cs typeface="Calibri"/>
                <a:sym typeface="Calibri"/>
              </a:rPr>
              <a:t>Data </a:t>
            </a:r>
            <a:endParaRPr sz="3600" b="1" i="0" u="none" strike="noStrike" cap="none">
              <a:solidFill>
                <a:srgbClr val="B74398"/>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B74398"/>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p:txBody>
      </p:sp>
      <p:pic>
        <p:nvPicPr>
          <p:cNvPr id="109" name="Google Shape;109;p5" descr="S:\Education\AfC Virtual School\Logo &amp; Templates\VS Logo\Virtual School Logo.png"/>
          <p:cNvPicPr preferRelativeResize="0"/>
          <p:nvPr/>
        </p:nvPicPr>
        <p:blipFill rotWithShape="1">
          <a:blip r:embed="rId3">
            <a:alphaModFix/>
          </a:blip>
          <a:srcRect/>
          <a:stretch/>
        </p:blipFill>
        <p:spPr>
          <a:xfrm>
            <a:off x="258374" y="202480"/>
            <a:ext cx="1898650" cy="542925"/>
          </a:xfrm>
          <a:prstGeom prst="rect">
            <a:avLst/>
          </a:prstGeom>
          <a:noFill/>
          <a:ln>
            <a:noFill/>
          </a:ln>
        </p:spPr>
      </p:pic>
      <p:pic>
        <p:nvPicPr>
          <p:cNvPr id="110" name="Google Shape;110;p5"/>
          <p:cNvPicPr preferRelativeResize="0"/>
          <p:nvPr/>
        </p:nvPicPr>
        <p:blipFill rotWithShape="1">
          <a:blip r:embed="rId4">
            <a:alphaModFix/>
          </a:blip>
          <a:srcRect/>
          <a:stretch/>
        </p:blipFill>
        <p:spPr>
          <a:xfrm>
            <a:off x="7572650" y="202480"/>
            <a:ext cx="984250" cy="875665"/>
          </a:xfrm>
          <a:prstGeom prst="rect">
            <a:avLst/>
          </a:prstGeom>
          <a:noFill/>
          <a:ln>
            <a:noFill/>
          </a:ln>
        </p:spPr>
      </p:pic>
      <p:pic>
        <p:nvPicPr>
          <p:cNvPr id="111" name="Google Shape;111;p5"/>
          <p:cNvPicPr preferRelativeResize="0"/>
          <p:nvPr/>
        </p:nvPicPr>
        <p:blipFill rotWithShape="1">
          <a:blip r:embed="rId5">
            <a:alphaModFix/>
          </a:blip>
          <a:srcRect/>
          <a:stretch/>
        </p:blipFill>
        <p:spPr>
          <a:xfrm>
            <a:off x="1157825" y="1479567"/>
            <a:ext cx="6906899" cy="53784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p:nvPr/>
        </p:nvSpPr>
        <p:spPr>
          <a:xfrm>
            <a:off x="1424510" y="1323685"/>
            <a:ext cx="6242700" cy="519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B74398"/>
              </a:buClr>
              <a:buSzPts val="4000"/>
              <a:buFont typeface="Arial"/>
              <a:buNone/>
            </a:pPr>
            <a:r>
              <a:rPr lang="en-GB" sz="4000" b="1" i="0" u="none" strike="noStrike" cap="none">
                <a:solidFill>
                  <a:srgbClr val="B74398"/>
                </a:solidFill>
                <a:latin typeface="Calibri"/>
                <a:ea typeface="Calibri"/>
                <a:cs typeface="Calibri"/>
                <a:sym typeface="Calibri"/>
              </a:rPr>
              <a:t>Targeted Support to Schools</a:t>
            </a:r>
            <a:endParaRPr sz="1400" b="0" i="0" u="none" strike="noStrike" cap="none">
              <a:solidFill>
                <a:srgbClr val="000000"/>
              </a:solidFill>
              <a:latin typeface="Arial"/>
              <a:ea typeface="Arial"/>
              <a:cs typeface="Arial"/>
              <a:sym typeface="Arial"/>
            </a:endParaRPr>
          </a:p>
        </p:txBody>
      </p:sp>
      <p:sp>
        <p:nvSpPr>
          <p:cNvPr id="117" name="Google Shape;117;p9"/>
          <p:cNvSpPr txBox="1"/>
          <p:nvPr/>
        </p:nvSpPr>
        <p:spPr>
          <a:xfrm>
            <a:off x="992777" y="2208213"/>
            <a:ext cx="7106194" cy="3590925"/>
          </a:xfrm>
          <a:prstGeom prst="rect">
            <a:avLst/>
          </a:prstGeom>
          <a:noFill/>
          <a:ln>
            <a:noFill/>
          </a:ln>
        </p:spPr>
        <p:txBody>
          <a:bodyPr spcFirstLastPara="1" wrap="square" lIns="91425" tIns="45700" rIns="91425" bIns="45700" anchor="t" anchorCtr="0">
            <a:normAutofit fontScale="25000" lnSpcReduction="20000"/>
          </a:bodyPr>
          <a:lstStyle/>
          <a:p>
            <a:pPr marL="457200" marR="0" lvl="0" indent="-381000" algn="l" rtl="0">
              <a:lnSpc>
                <a:spcPct val="115000"/>
              </a:lnSpc>
              <a:spcBef>
                <a:spcPts val="0"/>
              </a:spcBef>
              <a:spcAft>
                <a:spcPts val="0"/>
              </a:spcAft>
              <a:buClr>
                <a:schemeClr val="dk1"/>
              </a:buClr>
              <a:buSzPct val="100000"/>
              <a:buFont typeface="Calibri"/>
              <a:buChar char="•"/>
            </a:pPr>
            <a:r>
              <a:rPr lang="en-GB" sz="9600" b="0" i="0" u="none" strike="noStrike" cap="none">
                <a:solidFill>
                  <a:schemeClr val="dk1"/>
                </a:solidFill>
                <a:latin typeface="Calibri"/>
                <a:ea typeface="Calibri"/>
                <a:cs typeface="Calibri"/>
                <a:sym typeface="Calibri"/>
              </a:rPr>
              <a:t>We will use the data to target our support to schools</a:t>
            </a:r>
            <a:endParaRPr sz="96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ct val="100000"/>
              <a:buFont typeface="Calibri"/>
              <a:buChar char="•"/>
            </a:pPr>
            <a:r>
              <a:rPr lang="en-GB" sz="9600" b="0" i="0" u="none" strike="noStrike" cap="none">
                <a:solidFill>
                  <a:schemeClr val="dk1"/>
                </a:solidFill>
                <a:latin typeface="Calibri"/>
                <a:ea typeface="Calibri"/>
                <a:cs typeface="Calibri"/>
                <a:sym typeface="Calibri"/>
              </a:rPr>
              <a:t>In collaboration with schools we will support those with the highest needs </a:t>
            </a:r>
            <a:endParaRPr sz="96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ct val="100000"/>
              <a:buFont typeface="Calibri"/>
              <a:buChar char="•"/>
            </a:pPr>
            <a:r>
              <a:rPr lang="en-GB" sz="9600" b="0" i="0" u="none" strike="noStrike" cap="none">
                <a:solidFill>
                  <a:schemeClr val="dk1"/>
                </a:solidFill>
                <a:latin typeface="Calibri"/>
                <a:ea typeface="Calibri"/>
                <a:cs typeface="Calibri"/>
                <a:sym typeface="Calibri"/>
              </a:rPr>
              <a:t>We will work to address the issues and barriers to education for children on a CiN or CP plan.</a:t>
            </a:r>
            <a:endParaRPr sz="9600" b="0" i="0" u="none" strike="noStrike" cap="none">
              <a:solidFill>
                <a:srgbClr val="222222"/>
              </a:solidFill>
              <a:highlight>
                <a:schemeClr val="lt1"/>
              </a:highlight>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ct val="100000"/>
              <a:buFont typeface="Calibri"/>
              <a:buChar char="●"/>
            </a:pPr>
            <a:r>
              <a:rPr lang="en-GB" sz="9600" b="0" i="0" u="none" strike="noStrike" cap="none">
                <a:solidFill>
                  <a:schemeClr val="dk1"/>
                </a:solidFill>
                <a:latin typeface="Calibri"/>
                <a:ea typeface="Calibri"/>
                <a:cs typeface="Calibri"/>
                <a:sym typeface="Calibri"/>
              </a:rPr>
              <a:t>Designated Safeguarding Leads will be invited to receive training on attendance and strategies for raising attendance</a:t>
            </a:r>
            <a:endParaRPr sz="96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ct val="100000"/>
              <a:buFont typeface="Calibri"/>
              <a:buChar char="●"/>
            </a:pPr>
            <a:r>
              <a:rPr lang="en-GB" sz="9600" b="0" i="0" u="none" strike="noStrike" cap="none">
                <a:solidFill>
                  <a:schemeClr val="dk1"/>
                </a:solidFill>
                <a:latin typeface="Calibri"/>
                <a:ea typeface="Calibri"/>
                <a:cs typeface="Calibri"/>
                <a:sym typeface="Calibri"/>
              </a:rPr>
              <a:t>Working collaboratively with schools to introduce interventions and think of next steps </a:t>
            </a:r>
            <a:endParaRPr sz="9600" b="0" i="0" u="none" strike="noStrike" cap="none">
              <a:solidFill>
                <a:schemeClr val="dk1"/>
              </a:solidFill>
              <a:latin typeface="Calibri"/>
              <a:ea typeface="Calibri"/>
              <a:cs typeface="Calibri"/>
              <a:sym typeface="Calibri"/>
            </a:endParaRPr>
          </a:p>
          <a:p>
            <a:pPr marL="342900" marR="0" lvl="0" indent="-180975" algn="l" rtl="0">
              <a:lnSpc>
                <a:spcPct val="100000"/>
              </a:lnSpc>
              <a:spcBef>
                <a:spcPts val="510"/>
              </a:spcBef>
              <a:spcAft>
                <a:spcPts val="0"/>
              </a:spcAft>
              <a:buClr>
                <a:schemeClr val="dk1"/>
              </a:buClr>
              <a:buSzPct val="100000"/>
              <a:buFont typeface="Arial"/>
              <a:buNone/>
            </a:pPr>
            <a:endParaRPr sz="3000" b="0" i="0" u="none" strike="noStrike" cap="none">
              <a:solidFill>
                <a:schemeClr val="dk1"/>
              </a:solidFill>
              <a:latin typeface="Calibri"/>
              <a:ea typeface="Calibri"/>
              <a:cs typeface="Calibri"/>
              <a:sym typeface="Calibri"/>
            </a:endParaRPr>
          </a:p>
        </p:txBody>
      </p:sp>
      <p:pic>
        <p:nvPicPr>
          <p:cNvPr id="118" name="Google Shape;118;p9"/>
          <p:cNvPicPr preferRelativeResize="0"/>
          <p:nvPr/>
        </p:nvPicPr>
        <p:blipFill rotWithShape="1">
          <a:blip r:embed="rId3">
            <a:alphaModFix/>
          </a:blip>
          <a:srcRect/>
          <a:stretch/>
        </p:blipFill>
        <p:spPr>
          <a:xfrm>
            <a:off x="212271" y="202480"/>
            <a:ext cx="2000250" cy="755762"/>
          </a:xfrm>
          <a:prstGeom prst="rect">
            <a:avLst/>
          </a:prstGeom>
          <a:noFill/>
          <a:ln>
            <a:noFill/>
          </a:ln>
        </p:spPr>
      </p:pic>
      <p:pic>
        <p:nvPicPr>
          <p:cNvPr id="119" name="Google Shape;119;p9"/>
          <p:cNvPicPr preferRelativeResize="0"/>
          <p:nvPr/>
        </p:nvPicPr>
        <p:blipFill rotWithShape="1">
          <a:blip r:embed="rId4">
            <a:alphaModFix/>
          </a:blip>
          <a:srcRect/>
          <a:stretch/>
        </p:blipFill>
        <p:spPr>
          <a:xfrm>
            <a:off x="7606846" y="269730"/>
            <a:ext cx="984250" cy="8756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500"/>
                                        <p:tgtEl>
                                          <p:spTgt spid="11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 calcmode="lin" valueType="num">
                                      <p:cBhvr additive="base">
                                        <p:cTn id="12" dur="500"/>
                                        <p:tgtEl>
                                          <p:spTgt spid="11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 calcmode="lin" valueType="num">
                                      <p:cBhvr additive="base">
                                        <p:cTn id="17" dur="500"/>
                                        <p:tgtEl>
                                          <p:spTgt spid="11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 calcmode="lin" valueType="num">
                                      <p:cBhvr additive="base">
                                        <p:cTn id="22" dur="500"/>
                                        <p:tgtEl>
                                          <p:spTgt spid="11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7">
                                            <p:txEl>
                                              <p:pRg st="4" end="4"/>
                                            </p:txEl>
                                          </p:spTgt>
                                        </p:tgtEl>
                                        <p:attrNameLst>
                                          <p:attrName>style.visibility</p:attrName>
                                        </p:attrNameLst>
                                      </p:cBhvr>
                                      <p:to>
                                        <p:strVal val="visible"/>
                                      </p:to>
                                    </p:set>
                                    <p:anim calcmode="lin" valueType="num">
                                      <p:cBhvr additive="base">
                                        <p:cTn id="27" dur="500"/>
                                        <p:tgtEl>
                                          <p:spTgt spid="11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7">
                                            <p:txEl>
                                              <p:pRg st="5" end="5"/>
                                            </p:txEl>
                                          </p:spTgt>
                                        </p:tgtEl>
                                        <p:attrNameLst>
                                          <p:attrName>style.visibility</p:attrName>
                                        </p:attrNameLst>
                                      </p:cBhvr>
                                      <p:to>
                                        <p:strVal val="visible"/>
                                      </p:to>
                                    </p:set>
                                    <p:anim calcmode="lin" valueType="num">
                                      <p:cBhvr additive="base">
                                        <p:cTn id="32" dur="500"/>
                                        <p:tgtEl>
                                          <p:spTgt spid="11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1"/>
          <p:cNvSpPr txBox="1"/>
          <p:nvPr/>
        </p:nvSpPr>
        <p:spPr>
          <a:xfrm>
            <a:off x="1517146" y="1133856"/>
            <a:ext cx="6047100" cy="492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dirty="0">
                <a:solidFill>
                  <a:srgbClr val="B74398"/>
                </a:solidFill>
                <a:latin typeface="Calibri"/>
                <a:ea typeface="Calibri"/>
                <a:cs typeface="Calibri"/>
                <a:sym typeface="Calibri"/>
              </a:rPr>
              <a:t>Clinics – Purpose </a:t>
            </a:r>
            <a:endParaRPr sz="4000" b="1" i="0" u="none" strike="noStrike" cap="none" dirty="0">
              <a:solidFill>
                <a:srgbClr val="B74398"/>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200" b="0" i="0" u="none" strike="noStrike" cap="none" dirty="0">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dirty="0">
                <a:solidFill>
                  <a:schemeClr val="dk1"/>
                </a:solidFill>
                <a:latin typeface="Calibri"/>
                <a:ea typeface="Calibri"/>
                <a:cs typeface="Calibri"/>
                <a:sym typeface="Calibri"/>
              </a:rPr>
              <a:t>Providing SW with supportive forums to discuss children on </a:t>
            </a:r>
            <a:r>
              <a:rPr lang="en-GB" sz="2400" b="0" i="0" u="none" strike="noStrike" cap="none" dirty="0" err="1">
                <a:solidFill>
                  <a:schemeClr val="dk1"/>
                </a:solidFill>
                <a:latin typeface="Calibri"/>
                <a:ea typeface="Calibri"/>
                <a:cs typeface="Calibri"/>
                <a:sym typeface="Calibri"/>
              </a:rPr>
              <a:t>CiN</a:t>
            </a:r>
            <a:r>
              <a:rPr lang="en-GB" sz="2400" b="0" i="0" u="none" strike="noStrike" cap="none" dirty="0">
                <a:solidFill>
                  <a:schemeClr val="dk1"/>
                </a:solidFill>
                <a:latin typeface="Calibri"/>
                <a:ea typeface="Calibri"/>
                <a:cs typeface="Calibri"/>
                <a:sym typeface="Calibri"/>
              </a:rPr>
              <a:t> and CP plans</a:t>
            </a:r>
            <a:endParaRPr sz="2400" b="0" i="0" u="none" strike="noStrike" cap="none" dirty="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chemeClr val="dk1"/>
              </a:buClr>
              <a:buSzPts val="1100"/>
              <a:buFont typeface="Arial"/>
              <a:buNone/>
            </a:pPr>
            <a:endParaRPr sz="2400" b="0" i="0" u="none" strike="noStrike" cap="none" dirty="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dirty="0">
                <a:solidFill>
                  <a:schemeClr val="dk1"/>
                </a:solidFill>
                <a:latin typeface="Calibri"/>
                <a:ea typeface="Calibri"/>
                <a:cs typeface="Calibri"/>
                <a:sym typeface="Calibri"/>
              </a:rPr>
              <a:t>A space to think through what can be done to raise child's attendance</a:t>
            </a:r>
            <a:endParaRPr sz="2400" b="0" i="0" u="none" strike="noStrike" cap="none" dirty="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Clr>
                <a:schemeClr val="dk1"/>
              </a:buClr>
              <a:buSzPts val="1100"/>
              <a:buFont typeface="Arial"/>
              <a:buNone/>
            </a:pPr>
            <a:endParaRPr sz="2400" b="0" i="0" u="none" strike="noStrike" cap="none" dirty="0">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dirty="0">
                <a:solidFill>
                  <a:schemeClr val="dk1"/>
                </a:solidFill>
                <a:latin typeface="Calibri"/>
                <a:ea typeface="Calibri"/>
                <a:cs typeface="Calibri"/>
                <a:sym typeface="Calibri"/>
              </a:rPr>
              <a:t>A space to think through what the barriers are to the child's education and progress</a:t>
            </a:r>
            <a:endParaRPr sz="4700" b="1" i="0" u="none" strike="noStrike" cap="none" dirty="0">
              <a:solidFill>
                <a:srgbClr val="B7439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B74398"/>
              </a:solidFill>
              <a:latin typeface="Calibri"/>
              <a:ea typeface="Calibri"/>
              <a:cs typeface="Calibri"/>
              <a:sym typeface="Calibri"/>
            </a:endParaRPr>
          </a:p>
        </p:txBody>
      </p:sp>
      <p:pic>
        <p:nvPicPr>
          <p:cNvPr id="125" name="Google Shape;125;p11"/>
          <p:cNvPicPr preferRelativeResize="0"/>
          <p:nvPr/>
        </p:nvPicPr>
        <p:blipFill rotWithShape="1">
          <a:blip r:embed="rId3">
            <a:alphaModFix/>
          </a:blip>
          <a:srcRect/>
          <a:stretch/>
        </p:blipFill>
        <p:spPr>
          <a:xfrm>
            <a:off x="0" y="0"/>
            <a:ext cx="2085975" cy="788151"/>
          </a:xfrm>
          <a:prstGeom prst="rect">
            <a:avLst/>
          </a:prstGeom>
          <a:noFill/>
          <a:ln>
            <a:noFill/>
          </a:ln>
        </p:spPr>
      </p:pic>
      <p:sp>
        <p:nvSpPr>
          <p:cNvPr id="126" name="Google Shape;126;p11"/>
          <p:cNvSpPr txBox="1"/>
          <p:nvPr/>
        </p:nvSpPr>
        <p:spPr>
          <a:xfrm>
            <a:off x="931653" y="2001328"/>
            <a:ext cx="7218300" cy="461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endParaRPr sz="2400" b="0" i="0" u="none" strike="noStrike" cap="none">
              <a:solidFill>
                <a:schemeClr val="dk1"/>
              </a:solidFill>
              <a:latin typeface="Arial"/>
              <a:ea typeface="Arial"/>
              <a:cs typeface="Arial"/>
              <a:sym typeface="Arial"/>
            </a:endParaRPr>
          </a:p>
        </p:txBody>
      </p:sp>
      <p:pic>
        <p:nvPicPr>
          <p:cNvPr id="127" name="Google Shape;127;p11"/>
          <p:cNvPicPr preferRelativeResize="0"/>
          <p:nvPr/>
        </p:nvPicPr>
        <p:blipFill rotWithShape="1">
          <a:blip r:embed="rId4">
            <a:alphaModFix/>
          </a:blip>
          <a:srcRect/>
          <a:stretch/>
        </p:blipFill>
        <p:spPr>
          <a:xfrm>
            <a:off x="7454327" y="258191"/>
            <a:ext cx="1112965" cy="875665"/>
          </a:xfrm>
          <a:prstGeom prst="rect">
            <a:avLst/>
          </a:prstGeom>
          <a:noFill/>
          <a:ln>
            <a:noFill/>
          </a:ln>
        </p:spPr>
      </p:pic>
      <p:sp>
        <p:nvSpPr>
          <p:cNvPr id="2" name="TextBox 1">
            <a:extLst>
              <a:ext uri="{FF2B5EF4-FFF2-40B4-BE49-F238E27FC236}">
                <a16:creationId xmlns:a16="http://schemas.microsoft.com/office/drawing/2014/main" id="{451ABD58-9F86-491F-9653-B53F6125C495}"/>
              </a:ext>
            </a:extLst>
          </p:cNvPr>
          <p:cNvSpPr txBox="1"/>
          <p:nvPr/>
        </p:nvSpPr>
        <p:spPr>
          <a:xfrm>
            <a:off x="123824" y="661473"/>
            <a:ext cx="3381375"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Joanna 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 calcmode="lin" valueType="num">
                                      <p:cBhvr additive="base">
                                        <p:cTn id="7" dur="500"/>
                                        <p:tgtEl>
                                          <p:spTgt spid="126">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63fccf8dcd_0_125"/>
          <p:cNvSpPr txBox="1"/>
          <p:nvPr/>
        </p:nvSpPr>
        <p:spPr>
          <a:xfrm>
            <a:off x="914402" y="363441"/>
            <a:ext cx="669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B74398"/>
                </a:solidFill>
                <a:latin typeface="Calibri"/>
                <a:ea typeface="Calibri"/>
                <a:cs typeface="Calibri"/>
                <a:sym typeface="Calibri"/>
              </a:rPr>
              <a:t>Clinics…</a:t>
            </a:r>
            <a:endParaRPr sz="2800" b="1" i="0" u="none" strike="noStrike" cap="none">
              <a:solidFill>
                <a:srgbClr val="B74398"/>
              </a:solidFill>
              <a:latin typeface="Calibri"/>
              <a:ea typeface="Calibri"/>
              <a:cs typeface="Calibri"/>
              <a:sym typeface="Calibri"/>
            </a:endParaRPr>
          </a:p>
        </p:txBody>
      </p:sp>
      <p:sp>
        <p:nvSpPr>
          <p:cNvPr id="133" name="Google Shape;133;g163fccf8dcd_0_125"/>
          <p:cNvSpPr txBox="1"/>
          <p:nvPr/>
        </p:nvSpPr>
        <p:spPr>
          <a:xfrm>
            <a:off x="1005825" y="1137222"/>
            <a:ext cx="7333500" cy="32232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GB" sz="2400" b="1" i="0" u="sng" strike="noStrike" cap="none">
                <a:solidFill>
                  <a:schemeClr val="dk1"/>
                </a:solidFill>
                <a:latin typeface="Calibri"/>
                <a:ea typeface="Calibri"/>
                <a:cs typeface="Calibri"/>
                <a:sym typeface="Calibri"/>
              </a:rPr>
              <a:t>NEW Social Worker Consultation Clinics</a:t>
            </a:r>
            <a:endParaRPr sz="2400" b="1" i="0" u="sng"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endParaRPr sz="2400" b="1" i="0" u="sng"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A collaborative problem solving approach for Social Workers supported by Virtual School colleagues and Specialist Educational Psychologists</a:t>
            </a:r>
            <a:endParaRPr sz="2400" b="1"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1" i="0" u="none" strike="noStrike" cap="none">
                <a:solidFill>
                  <a:schemeClr val="dk1"/>
                </a:solidFill>
                <a:latin typeface="Calibri"/>
                <a:ea typeface="Calibri"/>
                <a:cs typeface="Calibri"/>
                <a:sym typeface="Calibri"/>
              </a:rPr>
              <a:t>Together Let’s…</a:t>
            </a:r>
            <a:endParaRPr sz="2400" b="1"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Boost attendance </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Reduce exclusion</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Raise educational progress</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Promote belonging</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1" i="0" u="none" strike="noStrike" cap="none">
                <a:solidFill>
                  <a:schemeClr val="dk1"/>
                </a:solidFill>
                <a:latin typeface="Calibri"/>
                <a:ea typeface="Calibri"/>
                <a:cs typeface="Calibri"/>
                <a:sym typeface="Calibri"/>
              </a:rPr>
              <a:t>To book email </a:t>
            </a:r>
            <a:r>
              <a:rPr lang="en-GB" sz="2400" b="1"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joanna.western@achievingforchildren.org.uk</a:t>
            </a:r>
            <a:endParaRPr sz="2400" b="1"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1" i="0" u="none" strike="noStrike" cap="none">
                <a:solidFill>
                  <a:schemeClr val="dk1"/>
                </a:solidFill>
                <a:latin typeface="Calibri"/>
                <a:ea typeface="Calibri"/>
                <a:cs typeface="Calibri"/>
                <a:sym typeface="Calibri"/>
              </a:rPr>
              <a:t>SAVE THE DATE (ops 2)</a:t>
            </a:r>
            <a:endParaRPr sz="2400" b="1"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9/11/22 (am)</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23/11/22 (am)</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7/12/22 (pm)</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More dates available in the new year!</a:t>
            </a:r>
            <a:endParaRPr sz="2400" b="0" i="0" u="none" strike="noStrike" cap="none">
              <a:solidFill>
                <a:schemeClr val="dk1"/>
              </a:solidFill>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endParaRPr sz="1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endParaRPr sz="2400" b="0" i="0" u="none" strike="noStrike" cap="none">
              <a:solidFill>
                <a:srgbClr val="222222"/>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900"/>
              <a:buFont typeface="Arial"/>
              <a:buNone/>
            </a:pPr>
            <a:endParaRPr sz="2400" b="0" i="0" u="none" strike="noStrike" cap="none">
              <a:solidFill>
                <a:srgbClr val="222222"/>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900"/>
              <a:buFont typeface="Arial"/>
              <a:buNone/>
            </a:pPr>
            <a:endParaRPr sz="2400" b="0" i="0" u="none" strike="noStrike" cap="none">
              <a:solidFill>
                <a:srgbClr val="222222"/>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900"/>
              <a:buFont typeface="Arial"/>
              <a:buNone/>
            </a:pPr>
            <a:endParaRPr sz="2400" b="0" i="0" u="none" strike="noStrike" cap="none">
              <a:solidFill>
                <a:srgbClr val="222222"/>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900"/>
              <a:buFont typeface="Arial"/>
              <a:buNone/>
            </a:pPr>
            <a:endParaRPr sz="2400" b="0" i="0" u="none" strike="noStrike" cap="none">
              <a:solidFill>
                <a:srgbClr val="222222"/>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900"/>
              <a:buFont typeface="Arial"/>
              <a:buNone/>
            </a:pPr>
            <a:endParaRPr sz="2400" b="1" i="0" u="none" strike="noStrike" cap="none">
              <a:solidFill>
                <a:schemeClr val="dk1"/>
              </a:solidFill>
              <a:latin typeface="Calibri"/>
              <a:ea typeface="Calibri"/>
              <a:cs typeface="Calibri"/>
              <a:sym typeface="Calibri"/>
            </a:endParaRPr>
          </a:p>
        </p:txBody>
      </p:sp>
      <p:pic>
        <p:nvPicPr>
          <p:cNvPr id="134" name="Google Shape;134;g163fccf8dcd_0_125"/>
          <p:cNvPicPr preferRelativeResize="0"/>
          <p:nvPr/>
        </p:nvPicPr>
        <p:blipFill rotWithShape="1">
          <a:blip r:embed="rId4">
            <a:alphaModFix/>
          </a:blip>
          <a:srcRect/>
          <a:stretch/>
        </p:blipFill>
        <p:spPr>
          <a:xfrm>
            <a:off x="277585" y="0"/>
            <a:ext cx="2208362" cy="603849"/>
          </a:xfrm>
          <a:prstGeom prst="rect">
            <a:avLst/>
          </a:prstGeom>
          <a:noFill/>
          <a:ln>
            <a:noFill/>
          </a:ln>
        </p:spPr>
      </p:pic>
      <p:sp>
        <p:nvSpPr>
          <p:cNvPr id="135" name="Google Shape;135;g163fccf8dcd_0_125"/>
          <p:cNvSpPr txBox="1"/>
          <p:nvPr/>
        </p:nvSpPr>
        <p:spPr>
          <a:xfrm>
            <a:off x="914402" y="6211614"/>
            <a:ext cx="379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 </a:t>
            </a:r>
            <a:r>
              <a:rPr lang="en-GB" sz="1100" b="0" i="0" u="none" strike="noStrike" cap="none">
                <a:solidFill>
                  <a:schemeClr val="dk1"/>
                </a:solidFill>
                <a:latin typeface="Arial"/>
                <a:ea typeface="Arial"/>
                <a:cs typeface="Arial"/>
                <a:sym typeface="Arial"/>
              </a:rPr>
              <a:t>Age related expectations</a:t>
            </a:r>
            <a:endParaRPr sz="1100" b="0" i="0" u="none" strike="noStrike" cap="none">
              <a:solidFill>
                <a:schemeClr val="dk1"/>
              </a:solidFill>
              <a:latin typeface="Arial"/>
              <a:ea typeface="Arial"/>
              <a:cs typeface="Arial"/>
              <a:sym typeface="Arial"/>
            </a:endParaRPr>
          </a:p>
        </p:txBody>
      </p:sp>
      <p:pic>
        <p:nvPicPr>
          <p:cNvPr id="136" name="Google Shape;136;g163fccf8dcd_0_125"/>
          <p:cNvPicPr preferRelativeResize="0"/>
          <p:nvPr/>
        </p:nvPicPr>
        <p:blipFill rotWithShape="1">
          <a:blip r:embed="rId5">
            <a:alphaModFix/>
          </a:blip>
          <a:srcRect/>
          <a:stretch/>
        </p:blipFill>
        <p:spPr>
          <a:xfrm>
            <a:off x="7720076" y="166016"/>
            <a:ext cx="984250" cy="875665"/>
          </a:xfrm>
          <a:prstGeom prst="rect">
            <a:avLst/>
          </a:prstGeom>
          <a:noFill/>
          <a:ln>
            <a:noFill/>
          </a:ln>
        </p:spPr>
      </p:pic>
      <p:sp>
        <p:nvSpPr>
          <p:cNvPr id="137" name="Google Shape;137;g163fccf8dcd_0_125"/>
          <p:cNvSpPr txBox="1"/>
          <p:nvPr/>
        </p:nvSpPr>
        <p:spPr>
          <a:xfrm>
            <a:off x="4690925" y="6303025"/>
            <a:ext cx="4479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p:nvPr/>
        </p:nvSpPr>
        <p:spPr>
          <a:xfrm>
            <a:off x="914402" y="363441"/>
            <a:ext cx="6692462"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B74398"/>
                </a:solidFill>
                <a:latin typeface="Calibri"/>
                <a:ea typeface="Calibri"/>
                <a:cs typeface="Calibri"/>
                <a:sym typeface="Calibri"/>
              </a:rPr>
              <a:t>Clinics…</a:t>
            </a:r>
            <a:endParaRPr sz="2800" b="1" i="0" u="none" strike="noStrike" cap="none">
              <a:solidFill>
                <a:srgbClr val="B74398"/>
              </a:solidFill>
              <a:latin typeface="Calibri"/>
              <a:ea typeface="Calibri"/>
              <a:cs typeface="Calibri"/>
              <a:sym typeface="Calibri"/>
            </a:endParaRPr>
          </a:p>
        </p:txBody>
      </p:sp>
      <p:sp>
        <p:nvSpPr>
          <p:cNvPr id="143" name="Google Shape;143;p13"/>
          <p:cNvSpPr txBox="1"/>
          <p:nvPr/>
        </p:nvSpPr>
        <p:spPr>
          <a:xfrm>
            <a:off x="457200" y="1298138"/>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2400" b="0" i="0" u="none" strike="noStrike" cap="none">
                <a:solidFill>
                  <a:schemeClr val="dk1"/>
                </a:solidFill>
                <a:latin typeface="Calibri"/>
                <a:ea typeface="Calibri"/>
                <a:cs typeface="Calibri"/>
                <a:sym typeface="Calibri"/>
              </a:rPr>
              <a:t>The aim of this service is to promote a “joined up” problem solving approach to supporting the education of children who have a Social Worker. </a:t>
            </a:r>
            <a:endParaRPr sz="2400" b="0" i="0" u="none" strike="noStrike" cap="none">
              <a:solidFill>
                <a:schemeClr val="dk1"/>
              </a:solidFill>
              <a:latin typeface="Calibri"/>
              <a:ea typeface="Calibri"/>
              <a:cs typeface="Calibri"/>
              <a:sym typeface="Calibri"/>
            </a:endParaRPr>
          </a:p>
          <a:p>
            <a:pPr marL="457200" marR="0" lvl="0" indent="-381000" algn="l" rtl="0">
              <a:lnSpc>
                <a:spcPct val="115000"/>
              </a:lnSpc>
              <a:spcBef>
                <a:spcPts val="0"/>
              </a:spcBef>
              <a:spcAft>
                <a:spcPts val="0"/>
              </a:spcAft>
              <a:buClr>
                <a:srgbClr val="222222"/>
              </a:buClr>
              <a:buSzPts val="2400"/>
              <a:buFont typeface="Calibri"/>
              <a:buChar char="●"/>
            </a:pPr>
            <a:r>
              <a:rPr lang="en-GB" sz="2400" b="0" i="0" u="none" strike="noStrike" cap="none">
                <a:solidFill>
                  <a:srgbClr val="222222"/>
                </a:solidFill>
                <a:latin typeface="Calibri"/>
                <a:ea typeface="Calibri"/>
                <a:cs typeface="Calibri"/>
                <a:sym typeface="Calibri"/>
              </a:rPr>
              <a:t>Importance of us knowing movements of students CIN-CP-CLA- plan ended.  </a:t>
            </a:r>
            <a:endParaRPr sz="2400" b="0" i="0" u="none" strike="noStrike" cap="none">
              <a:solidFill>
                <a:srgbClr val="222222"/>
              </a:solidFill>
              <a:latin typeface="Calibri"/>
              <a:ea typeface="Calibri"/>
              <a:cs typeface="Calibri"/>
              <a:sym typeface="Calibri"/>
            </a:endParaRPr>
          </a:p>
          <a:p>
            <a:pPr marL="457200" marR="0" lvl="0" indent="-381000" algn="l" rtl="0">
              <a:lnSpc>
                <a:spcPct val="115000"/>
              </a:lnSpc>
              <a:spcBef>
                <a:spcPts val="0"/>
              </a:spcBef>
              <a:spcAft>
                <a:spcPts val="0"/>
              </a:spcAft>
              <a:buClr>
                <a:srgbClr val="222222"/>
              </a:buClr>
              <a:buSzPts val="2400"/>
              <a:buFont typeface="Calibri"/>
              <a:buChar char="●"/>
            </a:pPr>
            <a:r>
              <a:rPr lang="en-GB" sz="2400" b="0" i="0" u="none" strike="noStrike" cap="none">
                <a:solidFill>
                  <a:srgbClr val="222222"/>
                </a:solidFill>
                <a:latin typeface="Calibri"/>
                <a:ea typeface="Calibri"/>
                <a:cs typeface="Calibri"/>
                <a:sym typeface="Calibri"/>
              </a:rPr>
              <a:t>Why attendance matters - safeguarding, impact on learning etc.  </a:t>
            </a:r>
            <a:endParaRPr sz="2400" b="0" i="0" u="none" strike="noStrike" cap="none">
              <a:solidFill>
                <a:srgbClr val="222222"/>
              </a:solidFill>
              <a:latin typeface="Calibri"/>
              <a:ea typeface="Calibri"/>
              <a:cs typeface="Calibri"/>
              <a:sym typeface="Calibri"/>
            </a:endParaRPr>
          </a:p>
          <a:p>
            <a:pPr marL="457200" marR="0" lvl="0" indent="-381000" algn="l" rtl="0">
              <a:lnSpc>
                <a:spcPct val="115000"/>
              </a:lnSpc>
              <a:spcBef>
                <a:spcPts val="0"/>
              </a:spcBef>
              <a:spcAft>
                <a:spcPts val="0"/>
              </a:spcAft>
              <a:buClr>
                <a:srgbClr val="222222"/>
              </a:buClr>
              <a:buSzPts val="2400"/>
              <a:buFont typeface="Calibri"/>
              <a:buChar char="●"/>
            </a:pPr>
            <a:r>
              <a:rPr lang="en-GB" sz="2400" b="0" i="0" u="none" strike="noStrike" cap="none">
                <a:solidFill>
                  <a:srgbClr val="222222"/>
                </a:solidFill>
                <a:latin typeface="Calibri"/>
                <a:ea typeface="Calibri"/>
                <a:cs typeface="Calibri"/>
                <a:sym typeface="Calibri"/>
              </a:rPr>
              <a:t>Why 90% sounds good but isn't etc National expectation of 95%</a:t>
            </a:r>
            <a:endParaRPr sz="2400" b="0" i="0" u="none" strike="noStrike" cap="none">
              <a:solidFill>
                <a:srgbClr val="222222"/>
              </a:solidFill>
              <a:latin typeface="Calibri"/>
              <a:ea typeface="Calibri"/>
              <a:cs typeface="Calibri"/>
              <a:sym typeface="Calibri"/>
            </a:endParaRPr>
          </a:p>
          <a:p>
            <a:pPr marL="457200" marR="0" lvl="0" indent="-381000" algn="l" rtl="0">
              <a:lnSpc>
                <a:spcPct val="115000"/>
              </a:lnSpc>
              <a:spcBef>
                <a:spcPts val="0"/>
              </a:spcBef>
              <a:spcAft>
                <a:spcPts val="0"/>
              </a:spcAft>
              <a:buClr>
                <a:srgbClr val="222222"/>
              </a:buClr>
              <a:buSzPts val="2400"/>
              <a:buFont typeface="Calibri"/>
              <a:buChar char="●"/>
            </a:pPr>
            <a:r>
              <a:rPr lang="en-GB" sz="2400" b="0" i="0" u="none" strike="noStrike" cap="none">
                <a:solidFill>
                  <a:srgbClr val="222222"/>
                </a:solidFill>
                <a:latin typeface="Calibri"/>
                <a:ea typeface="Calibri"/>
                <a:cs typeface="Calibri"/>
                <a:sym typeface="Calibri"/>
              </a:rPr>
              <a:t>Who else can help EWO / SIP / link EP etc </a:t>
            </a:r>
            <a:endParaRPr sz="2400" b="0" i="0" u="none" strike="noStrike" cap="none">
              <a:solidFill>
                <a:srgbClr val="222222"/>
              </a:solidFill>
              <a:latin typeface="Calibri"/>
              <a:ea typeface="Calibri"/>
              <a:cs typeface="Calibri"/>
              <a:sym typeface="Calibri"/>
            </a:endParaRPr>
          </a:p>
          <a:p>
            <a:pPr marL="457200" marR="0" lvl="0" indent="-381000" algn="l" rtl="0">
              <a:lnSpc>
                <a:spcPct val="115000"/>
              </a:lnSpc>
              <a:spcBef>
                <a:spcPts val="0"/>
              </a:spcBef>
              <a:spcAft>
                <a:spcPts val="0"/>
              </a:spcAft>
              <a:buClr>
                <a:srgbClr val="222222"/>
              </a:buClr>
              <a:buSzPts val="2400"/>
              <a:buFont typeface="Calibri"/>
              <a:buChar char="●"/>
            </a:pPr>
            <a:r>
              <a:rPr lang="en-GB" sz="2400" b="0" i="0" u="none" strike="noStrike" cap="none">
                <a:solidFill>
                  <a:srgbClr val="222222"/>
                </a:solidFill>
                <a:latin typeface="Calibri"/>
                <a:ea typeface="Calibri"/>
                <a:cs typeface="Calibri"/>
                <a:sym typeface="Calibri"/>
              </a:rPr>
              <a:t>We not case holding but strategic lead for CIN, CP students.</a:t>
            </a:r>
            <a:endParaRPr sz="2400" b="1" i="0" u="none" strike="noStrike" cap="none">
              <a:solidFill>
                <a:schemeClr val="dk1"/>
              </a:solidFill>
              <a:latin typeface="Calibri"/>
              <a:ea typeface="Calibri"/>
              <a:cs typeface="Calibri"/>
              <a:sym typeface="Calibri"/>
            </a:endParaRPr>
          </a:p>
        </p:txBody>
      </p:sp>
      <p:pic>
        <p:nvPicPr>
          <p:cNvPr id="144" name="Google Shape;144;p13"/>
          <p:cNvPicPr preferRelativeResize="0"/>
          <p:nvPr/>
        </p:nvPicPr>
        <p:blipFill rotWithShape="1">
          <a:blip r:embed="rId3">
            <a:alphaModFix/>
          </a:blip>
          <a:srcRect/>
          <a:stretch/>
        </p:blipFill>
        <p:spPr>
          <a:xfrm>
            <a:off x="277585" y="0"/>
            <a:ext cx="2208362" cy="603849"/>
          </a:xfrm>
          <a:prstGeom prst="rect">
            <a:avLst/>
          </a:prstGeom>
          <a:noFill/>
          <a:ln>
            <a:noFill/>
          </a:ln>
        </p:spPr>
      </p:pic>
      <p:pic>
        <p:nvPicPr>
          <p:cNvPr id="145" name="Google Shape;145;p13"/>
          <p:cNvPicPr preferRelativeResize="0"/>
          <p:nvPr/>
        </p:nvPicPr>
        <p:blipFill rotWithShape="1">
          <a:blip r:embed="rId4">
            <a:alphaModFix/>
          </a:blip>
          <a:srcRect/>
          <a:stretch/>
        </p:blipFill>
        <p:spPr>
          <a:xfrm>
            <a:off x="7720076" y="166016"/>
            <a:ext cx="984250" cy="8756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p:nvPr/>
        </p:nvSpPr>
        <p:spPr>
          <a:xfrm>
            <a:off x="365125" y="834618"/>
            <a:ext cx="746215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B74398"/>
                </a:solidFill>
                <a:latin typeface="Arial"/>
                <a:ea typeface="Arial"/>
                <a:cs typeface="Arial"/>
                <a:sym typeface="Arial"/>
              </a:rPr>
              <a:t>CP Plans 2022-23</a:t>
            </a:r>
            <a:endParaRPr sz="1800" b="0" i="0" u="none" strike="noStrike" cap="none">
              <a:solidFill>
                <a:schemeClr val="dk1"/>
              </a:solidFill>
              <a:latin typeface="Arial"/>
              <a:ea typeface="Arial"/>
              <a:cs typeface="Arial"/>
              <a:sym typeface="Arial"/>
            </a:endParaRPr>
          </a:p>
        </p:txBody>
      </p:sp>
      <p:sp>
        <p:nvSpPr>
          <p:cNvPr id="151" name="Google Shape;151;p14"/>
          <p:cNvSpPr txBox="1"/>
          <p:nvPr/>
        </p:nvSpPr>
        <p:spPr>
          <a:xfrm>
            <a:off x="365125" y="1805795"/>
            <a:ext cx="8229600" cy="47298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a:solidFill>
                  <a:srgbClr val="222222"/>
                </a:solidFill>
                <a:latin typeface="Calibri"/>
                <a:ea typeface="Calibri"/>
                <a:cs typeface="Calibri"/>
                <a:sym typeface="Calibri"/>
              </a:rPr>
              <a:t>Capturing education more on the plan </a:t>
            </a:r>
            <a:endParaRPr sz="2400" b="0" i="0" u="none" strike="noStrike" cap="none">
              <a:solidFill>
                <a:srgbClr val="22222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222222"/>
              </a:solidFill>
              <a:latin typeface="Calibri"/>
              <a:ea typeface="Calibri"/>
              <a:cs typeface="Calibri"/>
              <a:sym typeface="Calibri"/>
            </a:endParaRPr>
          </a:p>
          <a:p>
            <a:pPr marL="457200" marR="0" lvl="0" indent="-381000" algn="l" rtl="0">
              <a:lnSpc>
                <a:spcPct val="115000"/>
              </a:lnSpc>
              <a:spcBef>
                <a:spcPts val="0"/>
              </a:spcBef>
              <a:spcAft>
                <a:spcPts val="0"/>
              </a:spcAft>
              <a:buClr>
                <a:schemeClr val="dk1"/>
              </a:buClr>
              <a:buSzPts val="2400"/>
              <a:buFont typeface="Calibri"/>
              <a:buChar char="•"/>
            </a:pPr>
            <a:r>
              <a:rPr lang="en-GB" sz="2400" b="0" i="0" u="none" strike="noStrike" cap="none">
                <a:solidFill>
                  <a:srgbClr val="222222"/>
                </a:solidFill>
                <a:latin typeface="Calibri"/>
                <a:ea typeface="Calibri"/>
                <a:cs typeface="Calibri"/>
                <a:sym typeface="Calibri"/>
              </a:rPr>
              <a:t>CP forms below highlight good practice where education is monitored and less good where we can see a pupil is PA and this is not noted as an issue or followed up </a:t>
            </a:r>
            <a:endParaRPr sz="2400" b="0" i="0" u="none" strike="noStrike" cap="none">
              <a:solidFill>
                <a:srgbClr val="222222"/>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a:solidFill>
                <a:srgbClr val="222222"/>
              </a:solidFill>
              <a:latin typeface="Calibri"/>
              <a:ea typeface="Calibri"/>
              <a:cs typeface="Calibri"/>
              <a:sym typeface="Calibri"/>
            </a:endParaRPr>
          </a:p>
          <a:p>
            <a:pPr marL="457200" marR="0" lvl="0" indent="-381000" algn="l" rtl="0">
              <a:lnSpc>
                <a:spcPct val="115000"/>
              </a:lnSpc>
              <a:spcBef>
                <a:spcPts val="0"/>
              </a:spcBef>
              <a:spcAft>
                <a:spcPts val="0"/>
              </a:spcAft>
              <a:buClr>
                <a:srgbClr val="222222"/>
              </a:buClr>
              <a:buSzPts val="2400"/>
              <a:buFont typeface="Calibri"/>
              <a:buChar char="•"/>
            </a:pPr>
            <a:r>
              <a:rPr lang="en-GB" sz="2400" b="0" i="0" u="none" strike="noStrike" cap="none">
                <a:solidFill>
                  <a:srgbClr val="222222"/>
                </a:solidFill>
                <a:latin typeface="Calibri"/>
                <a:ea typeface="Calibri"/>
                <a:cs typeface="Calibri"/>
                <a:sym typeface="Calibri"/>
              </a:rPr>
              <a:t>Weekly attendance shared with families and schools and challenged at clinics/Headteachers </a:t>
            </a:r>
            <a:endParaRPr sz="2400" b="0" i="0" u="none" strike="noStrike" cap="none">
              <a:solidFill>
                <a:srgbClr val="22222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900"/>
              <a:buFont typeface="Arial"/>
              <a:buNone/>
            </a:pPr>
            <a:endParaRPr sz="2900" b="0" i="0" u="none" strike="noStrike" cap="none">
              <a:solidFill>
                <a:srgbClr val="222222"/>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900"/>
              <a:buFont typeface="Arial"/>
              <a:buNone/>
            </a:pPr>
            <a:endParaRPr sz="2900" b="0" i="0" u="none" strike="noStrike" cap="none">
              <a:solidFill>
                <a:srgbClr val="222222"/>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900"/>
              <a:buFont typeface="Arial"/>
              <a:buNone/>
            </a:pPr>
            <a:endParaRPr sz="2900" b="0" i="0" u="none" strike="noStrike" cap="none">
              <a:solidFill>
                <a:srgbClr val="222222"/>
              </a:solidFill>
              <a:latin typeface="Verdana"/>
              <a:ea typeface="Verdana"/>
              <a:cs typeface="Verdana"/>
              <a:sym typeface="Verdana"/>
            </a:endParaRPr>
          </a:p>
        </p:txBody>
      </p:sp>
      <p:pic>
        <p:nvPicPr>
          <p:cNvPr id="152" name="Google Shape;152;p14"/>
          <p:cNvPicPr preferRelativeResize="0"/>
          <p:nvPr/>
        </p:nvPicPr>
        <p:blipFill rotWithShape="1">
          <a:blip r:embed="rId3">
            <a:alphaModFix/>
          </a:blip>
          <a:srcRect/>
          <a:stretch/>
        </p:blipFill>
        <p:spPr>
          <a:xfrm>
            <a:off x="0" y="1"/>
            <a:ext cx="2038350" cy="628650"/>
          </a:xfrm>
          <a:prstGeom prst="rect">
            <a:avLst/>
          </a:prstGeom>
          <a:noFill/>
          <a:ln>
            <a:noFill/>
          </a:ln>
        </p:spPr>
      </p:pic>
      <p:pic>
        <p:nvPicPr>
          <p:cNvPr id="153" name="Google Shape;153;p14"/>
          <p:cNvPicPr preferRelativeResize="0"/>
          <p:nvPr/>
        </p:nvPicPr>
        <p:blipFill rotWithShape="1">
          <a:blip r:embed="rId4">
            <a:alphaModFix/>
          </a:blip>
          <a:srcRect/>
          <a:stretch/>
        </p:blipFill>
        <p:spPr>
          <a:xfrm>
            <a:off x="7827282" y="190818"/>
            <a:ext cx="984250" cy="875665"/>
          </a:xfrm>
          <a:prstGeom prst="rect">
            <a:avLst/>
          </a:prstGeom>
          <a:noFill/>
          <a:ln>
            <a:noFill/>
          </a:ln>
        </p:spPr>
      </p:pic>
      <p:sp>
        <p:nvSpPr>
          <p:cNvPr id="154" name="Google Shape;154;p14"/>
          <p:cNvSpPr txBox="1"/>
          <p:nvPr/>
        </p:nvSpPr>
        <p:spPr>
          <a:xfrm>
            <a:off x="7282325" y="1236038"/>
            <a:ext cx="5417700" cy="400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163fccf8dcd_0_111"/>
          <p:cNvPicPr preferRelativeResize="0"/>
          <p:nvPr/>
        </p:nvPicPr>
        <p:blipFill rotWithShape="1">
          <a:blip r:embed="rId3">
            <a:alphaModFix/>
          </a:blip>
          <a:srcRect/>
          <a:stretch/>
        </p:blipFill>
        <p:spPr>
          <a:xfrm>
            <a:off x="0" y="0"/>
            <a:ext cx="2426418" cy="914479"/>
          </a:xfrm>
          <a:prstGeom prst="rect">
            <a:avLst/>
          </a:prstGeom>
          <a:noFill/>
          <a:ln>
            <a:noFill/>
          </a:ln>
        </p:spPr>
      </p:pic>
      <p:sp>
        <p:nvSpPr>
          <p:cNvPr id="160" name="Google Shape;160;g163fccf8dcd_0_111"/>
          <p:cNvSpPr txBox="1"/>
          <p:nvPr/>
        </p:nvSpPr>
        <p:spPr>
          <a:xfrm>
            <a:off x="2105653" y="578231"/>
            <a:ext cx="61788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rgbClr val="B74398"/>
                </a:solidFill>
                <a:latin typeface="Calibri"/>
                <a:ea typeface="Calibri"/>
                <a:cs typeface="Calibri"/>
                <a:sym typeface="Calibri"/>
              </a:rPr>
              <a:t>AASA Schools 2022-23 </a:t>
            </a:r>
            <a:endParaRPr sz="4000" b="1" i="0" u="none" strike="noStrike" cap="none">
              <a:solidFill>
                <a:srgbClr val="B7439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2400" b="0" i="0" u="none" strike="noStrike" cap="none">
              <a:solidFill>
                <a:srgbClr val="222222"/>
              </a:solidFill>
              <a:highlight>
                <a:schemeClr val="lt1"/>
              </a:highlight>
              <a:latin typeface="Calibri"/>
              <a:ea typeface="Calibri"/>
              <a:cs typeface="Calibri"/>
              <a:sym typeface="Calibri"/>
            </a:endParaRPr>
          </a:p>
        </p:txBody>
      </p:sp>
      <p:pic>
        <p:nvPicPr>
          <p:cNvPr id="161" name="Google Shape;161;g163fccf8dcd_0_111"/>
          <p:cNvPicPr preferRelativeResize="0"/>
          <p:nvPr/>
        </p:nvPicPr>
        <p:blipFill rotWithShape="1">
          <a:blip r:embed="rId4">
            <a:alphaModFix/>
          </a:blip>
          <a:srcRect/>
          <a:stretch/>
        </p:blipFill>
        <p:spPr>
          <a:xfrm>
            <a:off x="7525204" y="264296"/>
            <a:ext cx="984250" cy="875665"/>
          </a:xfrm>
          <a:prstGeom prst="rect">
            <a:avLst/>
          </a:prstGeom>
          <a:noFill/>
          <a:ln>
            <a:noFill/>
          </a:ln>
        </p:spPr>
      </p:pic>
      <p:pic>
        <p:nvPicPr>
          <p:cNvPr id="162" name="Google Shape;162;g163fccf8dcd_0_111"/>
          <p:cNvPicPr preferRelativeResize="0"/>
          <p:nvPr/>
        </p:nvPicPr>
        <p:blipFill rotWithShape="1">
          <a:blip r:embed="rId5">
            <a:alphaModFix/>
          </a:blip>
          <a:srcRect/>
          <a:stretch/>
        </p:blipFill>
        <p:spPr>
          <a:xfrm>
            <a:off x="1798325" y="1655518"/>
            <a:ext cx="5726875" cy="42951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2"/>
          <p:cNvSpPr/>
          <p:nvPr/>
        </p:nvSpPr>
        <p:spPr>
          <a:xfrm>
            <a:off x="601905" y="1297625"/>
            <a:ext cx="7875000" cy="563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Developing Policy and Systems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(e.g. develop and embed attachment aware behaviour, SEND, transition, exclusion policies)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Transforming Environment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(e.g. physical changes within and outside normal teaching spaces; developing safe, quiet spaces within schools)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Staff and Pedagogical Development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(e.g. identification of key adults for vulnerable learners; developing role of ‘key adult’ in schools; empowering staff through continued action research)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Pupils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(e.g. young people at the centre of whole school change)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Extending relationships with parents/carers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(e.g. establishing strong links between school and the home; developing open and honest lines of communication; using transitional objects and shared language)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Kelly et, al. (2020)</a:t>
            </a:r>
            <a:endParaRPr sz="1800" b="0" i="0" u="none" strike="noStrike" cap="none">
              <a:solidFill>
                <a:schemeClr val="dk1"/>
              </a:solidFill>
              <a:latin typeface="Calibri"/>
              <a:ea typeface="Calibri"/>
              <a:cs typeface="Calibri"/>
              <a:sym typeface="Calibri"/>
            </a:endParaRPr>
          </a:p>
        </p:txBody>
      </p:sp>
      <p:sp>
        <p:nvSpPr>
          <p:cNvPr id="168" name="Google Shape;168;p42"/>
          <p:cNvSpPr txBox="1"/>
          <p:nvPr/>
        </p:nvSpPr>
        <p:spPr>
          <a:xfrm>
            <a:off x="408215" y="835960"/>
            <a:ext cx="8262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B74398"/>
                </a:solidFill>
                <a:latin typeface="Calibri"/>
                <a:ea typeface="Calibri"/>
                <a:cs typeface="Calibri"/>
                <a:sym typeface="Calibri"/>
              </a:rPr>
              <a:t>What has been the focus of AAS whole school change projects</a:t>
            </a:r>
            <a:r>
              <a:rPr lang="en-GB" sz="2400" b="0" i="0" u="none" strike="noStrike" cap="none">
                <a:solidFill>
                  <a:srgbClr val="B74398"/>
                </a:solidFill>
                <a:latin typeface="Calibri"/>
                <a:ea typeface="Calibri"/>
                <a:cs typeface="Calibri"/>
                <a:sym typeface="Calibri"/>
              </a:rPr>
              <a:t>?</a:t>
            </a:r>
            <a:endParaRPr sz="2400" b="0" i="0" u="none" strike="noStrike" cap="none">
              <a:solidFill>
                <a:srgbClr val="B74398"/>
              </a:solidFill>
              <a:latin typeface="Calibri"/>
              <a:ea typeface="Calibri"/>
              <a:cs typeface="Calibri"/>
              <a:sym typeface="Calibri"/>
            </a:endParaRPr>
          </a:p>
        </p:txBody>
      </p:sp>
      <p:pic>
        <p:nvPicPr>
          <p:cNvPr id="169" name="Google Shape;169;p42"/>
          <p:cNvPicPr preferRelativeResize="0"/>
          <p:nvPr/>
        </p:nvPicPr>
        <p:blipFill rotWithShape="1">
          <a:blip r:embed="rId3">
            <a:alphaModFix/>
          </a:blip>
          <a:srcRect/>
          <a:stretch/>
        </p:blipFill>
        <p:spPr>
          <a:xfrm>
            <a:off x="8178346" y="92341"/>
            <a:ext cx="984250" cy="875665"/>
          </a:xfrm>
          <a:prstGeom prst="rect">
            <a:avLst/>
          </a:prstGeom>
          <a:noFill/>
          <a:ln>
            <a:noFill/>
          </a:ln>
        </p:spPr>
      </p:pic>
      <p:pic>
        <p:nvPicPr>
          <p:cNvPr id="170" name="Google Shape;170;p42"/>
          <p:cNvPicPr preferRelativeResize="0"/>
          <p:nvPr/>
        </p:nvPicPr>
        <p:blipFill rotWithShape="1">
          <a:blip r:embed="rId4">
            <a:alphaModFix/>
          </a:blip>
          <a:srcRect/>
          <a:stretch/>
        </p:blipFill>
        <p:spPr>
          <a:xfrm>
            <a:off x="0" y="0"/>
            <a:ext cx="2426418" cy="9205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3;p3">
            <a:extLst>
              <a:ext uri="{FF2B5EF4-FFF2-40B4-BE49-F238E27FC236}">
                <a16:creationId xmlns:a16="http://schemas.microsoft.com/office/drawing/2014/main" id="{A2A12B25-C47E-4019-818A-31C1E471FA7D}"/>
              </a:ext>
            </a:extLst>
          </p:cNvPr>
          <p:cNvSpPr txBox="1">
            <a:spLocks/>
          </p:cNvSpPr>
          <p:nvPr/>
        </p:nvSpPr>
        <p:spPr>
          <a:xfrm>
            <a:off x="342900" y="2960687"/>
            <a:ext cx="8458200" cy="14700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pPr>
              <a:buClr>
                <a:schemeClr val="lt1"/>
              </a:buClr>
              <a:buSzPts val="4400"/>
            </a:pPr>
            <a:br>
              <a:rPr lang="en-US" dirty="0">
                <a:solidFill>
                  <a:schemeClr val="bg1"/>
                </a:solidFill>
              </a:rPr>
            </a:br>
            <a:br>
              <a:rPr lang="en-US" dirty="0">
                <a:solidFill>
                  <a:schemeClr val="bg1"/>
                </a:solidFill>
              </a:rPr>
            </a:br>
            <a:r>
              <a:rPr lang="en-US" dirty="0">
                <a:solidFill>
                  <a:schemeClr val="bg1"/>
                </a:solidFill>
                <a:latin typeface="Calibri" panose="020F0502020204030204" pitchFamily="34" charset="0"/>
                <a:cs typeface="Calibri" panose="020F0502020204030204" pitchFamily="34" charset="0"/>
              </a:rPr>
              <a:t> </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Whole School Culture</a:t>
            </a:r>
          </a:p>
          <a:p>
            <a:pPr>
              <a:buClr>
                <a:schemeClr val="lt1"/>
              </a:buClr>
              <a:buSzPts val="4400"/>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&amp; Next Steps</a:t>
            </a: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br>
            <a:br>
              <a:rPr lang="en-US" dirty="0">
                <a:solidFill>
                  <a:schemeClr val="bg1"/>
                </a:solidFill>
              </a:rPr>
            </a:br>
            <a:r>
              <a:rPr lang="en-US" i="1" dirty="0">
                <a:solidFill>
                  <a:schemeClr val="bg1"/>
                </a:solidFill>
              </a:rPr>
              <a:t> </a:t>
            </a:r>
            <a:br>
              <a:rPr lang="en-US" i="1" dirty="0">
                <a:solidFill>
                  <a:schemeClr val="bg1"/>
                </a:solidFill>
              </a:rPr>
            </a:br>
            <a:r>
              <a:rPr lang="en-US" dirty="0">
                <a:solidFill>
                  <a:schemeClr val="bg1"/>
                </a:solidFill>
              </a:rPr>
              <a:t> </a:t>
            </a:r>
          </a:p>
        </p:txBody>
      </p:sp>
    </p:spTree>
    <p:extLst>
      <p:ext uri="{BB962C8B-B14F-4D97-AF65-F5344CB8AC3E}">
        <p14:creationId xmlns:p14="http://schemas.microsoft.com/office/powerpoint/2010/main" val="282224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ctrTitle" idx="4294967295"/>
          </p:nvPr>
        </p:nvSpPr>
        <p:spPr>
          <a:xfrm>
            <a:off x="342900" y="2960687"/>
            <a:ext cx="8458200" cy="1470025"/>
          </a:xfrm>
          <a:prstGeom prst="rect">
            <a:avLst/>
          </a:prstGeom>
          <a:noFill/>
          <a:ln>
            <a:noFill/>
          </a:ln>
        </p:spPr>
        <p:txBody>
          <a:bodyPr spcFirstLastPara="1" wrap="square" lIns="91425" tIns="45700" rIns="91425" bIns="45700" anchor="ctr" anchorCtr="0">
            <a:noAutofit/>
          </a:bodyPr>
          <a:lstStyle/>
          <a:p>
            <a:pPr>
              <a:buClr>
                <a:schemeClr val="lt1"/>
              </a:buClr>
              <a:buSzPts val="4400"/>
            </a:pPr>
            <a:br>
              <a:rPr lang="en-US" sz="4400" i="0" u="none" strike="noStrike" cap="none" dirty="0">
                <a:solidFill>
                  <a:schemeClr val="bg1"/>
                </a:solidFill>
                <a:latin typeface="Calibri"/>
                <a:ea typeface="Calibri"/>
                <a:cs typeface="Calibri"/>
                <a:sym typeface="Calibri"/>
              </a:rPr>
            </a:br>
            <a:br>
              <a:rPr lang="en-US" sz="4400" i="0" u="none" strike="noStrike" cap="none" dirty="0">
                <a:solidFill>
                  <a:schemeClr val="bg1"/>
                </a:solidFill>
                <a:latin typeface="Calibri"/>
                <a:ea typeface="Calibri"/>
                <a:cs typeface="Calibri"/>
                <a:sym typeface="Calibri"/>
              </a:rPr>
            </a:br>
            <a:r>
              <a:rPr lang="en-GB" i="0" u="none" strike="noStrike" cap="none" dirty="0">
                <a:solidFill>
                  <a:schemeClr val="bg1"/>
                </a:solidFill>
                <a:latin typeface="Calibri" panose="020F0502020204030204" pitchFamily="34" charset="0"/>
                <a:ea typeface="Calibri"/>
                <a:cs typeface="Calibri" panose="020F0502020204030204" pitchFamily="34" charset="0"/>
                <a:sym typeface="Calibri"/>
              </a:rPr>
              <a:t> </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cs typeface="Calibri" panose="020F0502020204030204" pitchFamily="34" charset="0"/>
              </a:rPr>
              <a:t>Attendance</a:t>
            </a:r>
            <a:br>
              <a:rPr lang="en-GB" sz="4400" dirty="0">
                <a:solidFill>
                  <a:schemeClr val="bg1"/>
                </a:solidFill>
                <a:effectLst/>
                <a:latin typeface="Calibri" panose="020F0502020204030204" pitchFamily="34" charset="0"/>
                <a:cs typeface="Calibri" panose="020F0502020204030204" pitchFamily="34" charset="0"/>
              </a:rPr>
            </a:br>
            <a:r>
              <a:rPr lang="en-GB" sz="4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Updates </a:t>
            </a: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GB"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br>
              <a:rPr lang="en-US" sz="4400" i="0" u="none" strike="noStrike" cap="none" dirty="0">
                <a:solidFill>
                  <a:schemeClr val="bg1"/>
                </a:solidFill>
                <a:latin typeface="Calibri"/>
                <a:ea typeface="Calibri"/>
                <a:cs typeface="Calibri"/>
                <a:sym typeface="Calibri"/>
              </a:rPr>
            </a:br>
            <a:r>
              <a:rPr lang="en-US" sz="4400" i="1" u="none" strike="noStrike" cap="none" dirty="0">
                <a:solidFill>
                  <a:schemeClr val="bg1"/>
                </a:solidFill>
                <a:latin typeface="Calibri"/>
                <a:ea typeface="Calibri"/>
                <a:cs typeface="Calibri"/>
                <a:sym typeface="Calibri"/>
              </a:rPr>
              <a:t> </a:t>
            </a:r>
            <a:br>
              <a:rPr lang="en-US" sz="4400" i="1" u="none" strike="noStrike" cap="none" dirty="0">
                <a:solidFill>
                  <a:schemeClr val="bg1"/>
                </a:solidFill>
                <a:latin typeface="Calibri"/>
                <a:ea typeface="Calibri"/>
                <a:cs typeface="Calibri"/>
                <a:sym typeface="Calibri"/>
              </a:rPr>
            </a:br>
            <a:r>
              <a:rPr lang="en-US" sz="4400" i="0" u="none" strike="noStrike" cap="none" dirty="0">
                <a:solidFill>
                  <a:schemeClr val="bg1"/>
                </a:solidFill>
                <a:latin typeface="Calibri"/>
                <a:ea typeface="Calibri"/>
                <a:cs typeface="Calibri"/>
                <a:sym typeface="Calibri"/>
              </a:rPr>
              <a:t> </a:t>
            </a:r>
            <a:endParaRPr dirty="0">
              <a:solidFill>
                <a:schemeClr val="bg1"/>
              </a:solidFill>
            </a:endParaRPr>
          </a:p>
        </p:txBody>
      </p:sp>
    </p:spTree>
    <p:extLst>
      <p:ext uri="{BB962C8B-B14F-4D97-AF65-F5344CB8AC3E}">
        <p14:creationId xmlns:p14="http://schemas.microsoft.com/office/powerpoint/2010/main" val="1631548274"/>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FC56E-BAED-4A50-8B4C-841846A5A932}"/>
              </a:ext>
            </a:extLst>
          </p:cNvPr>
          <p:cNvSpPr>
            <a:spLocks noGrp="1"/>
          </p:cNvSpPr>
          <p:nvPr>
            <p:ph type="title"/>
          </p:nvPr>
        </p:nvSpPr>
        <p:spPr>
          <a:xfrm>
            <a:off x="353611" y="869393"/>
            <a:ext cx="4006355" cy="384386"/>
          </a:xfrm>
        </p:spPr>
        <p:txBody>
          <a:bodyPr>
            <a:no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Why the changes?</a:t>
            </a:r>
          </a:p>
        </p:txBody>
      </p:sp>
      <p:sp>
        <p:nvSpPr>
          <p:cNvPr id="6" name="Content Placeholder 5">
            <a:extLst>
              <a:ext uri="{FF2B5EF4-FFF2-40B4-BE49-F238E27FC236}">
                <a16:creationId xmlns:a16="http://schemas.microsoft.com/office/drawing/2014/main" id="{C2B3E5CA-D3E8-4BC7-8F98-BED84DA4C6EE}"/>
              </a:ext>
            </a:extLst>
          </p:cNvPr>
          <p:cNvSpPr>
            <a:spLocks noGrp="1"/>
          </p:cNvSpPr>
          <p:nvPr>
            <p:ph sz="quarter" idx="12"/>
          </p:nvPr>
        </p:nvSpPr>
        <p:spPr>
          <a:xfrm>
            <a:off x="1156978" y="1647767"/>
            <a:ext cx="7257509" cy="4026752"/>
          </a:xfrm>
        </p:spPr>
        <p:txBody>
          <a:bodyPr>
            <a:normAutofit fontScale="92500" lnSpcReduction="20000"/>
          </a:bodyPr>
          <a:lstStyle/>
          <a:p>
            <a:r>
              <a:rPr lang="en-GB" sz="2400" dirty="0">
                <a:latin typeface="Tahoma" panose="020B0604030504040204" pitchFamily="34" charset="0"/>
                <a:ea typeface="Tahoma" panose="020B0604030504040204" pitchFamily="34" charset="0"/>
                <a:cs typeface="Tahoma" panose="020B0604030504040204" pitchFamily="34" charset="0"/>
              </a:rPr>
              <a:t>Prevent</a:t>
            </a:r>
          </a:p>
          <a:p>
            <a:r>
              <a:rPr lang="en-GB" sz="2400" dirty="0">
                <a:latin typeface="Tahoma" panose="020B0604030504040204" pitchFamily="34" charset="0"/>
                <a:ea typeface="Tahoma" panose="020B0604030504040204" pitchFamily="34" charset="0"/>
                <a:cs typeface="Tahoma" panose="020B0604030504040204" pitchFamily="34" charset="0"/>
              </a:rPr>
              <a:t>Intervene early </a:t>
            </a:r>
          </a:p>
          <a:p>
            <a:r>
              <a:rPr lang="en-GB" sz="2400" dirty="0">
                <a:latin typeface="Tahoma" panose="020B0604030504040204" pitchFamily="34" charset="0"/>
                <a:ea typeface="Tahoma" panose="020B0604030504040204" pitchFamily="34" charset="0"/>
                <a:cs typeface="Tahoma" panose="020B0604030504040204" pitchFamily="34" charset="0"/>
              </a:rPr>
              <a:t>Target support for persistent (90%) and severe (50%) absentees</a:t>
            </a:r>
          </a:p>
          <a:p>
            <a:pPr marL="0" indent="0">
              <a:buNone/>
            </a:pPr>
            <a:endParaRPr lang="en-GB" sz="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400" dirty="0">
                <a:latin typeface="Tahoma" panose="020B0604030504040204" pitchFamily="34" charset="0"/>
                <a:ea typeface="Tahoma" panose="020B0604030504040204" pitchFamily="34" charset="0"/>
                <a:cs typeface="Tahoma" panose="020B0604030504040204" pitchFamily="34" charset="0"/>
              </a:rPr>
              <a:t>To make that a reality for pupils, we need: </a:t>
            </a:r>
          </a:p>
          <a:p>
            <a:pPr lvl="1"/>
            <a:r>
              <a:rPr lang="en-GB" sz="2100" b="1" u="sng" dirty="0">
                <a:latin typeface="Tahoma" panose="020B0604030504040204" pitchFamily="34" charset="0"/>
                <a:ea typeface="Tahoma" panose="020B0604030504040204" pitchFamily="34" charset="0"/>
                <a:cs typeface="Tahoma" panose="020B0604030504040204" pitchFamily="34" charset="0"/>
              </a:rPr>
              <a:t>Schools to proactively manage attendance</a:t>
            </a:r>
            <a:r>
              <a:rPr lang="en-GB" sz="2100" dirty="0">
                <a:latin typeface="Tahoma" panose="020B0604030504040204" pitchFamily="34" charset="0"/>
                <a:ea typeface="Tahoma" panose="020B0604030504040204" pitchFamily="34" charset="0"/>
                <a:cs typeface="Tahoma" panose="020B0604030504040204" pitchFamily="34" charset="0"/>
              </a:rPr>
              <a:t>, </a:t>
            </a:r>
          </a:p>
          <a:p>
            <a:pPr lvl="1"/>
            <a:r>
              <a:rPr lang="en-GB" sz="2100" b="1" u="sng" dirty="0">
                <a:latin typeface="Tahoma" panose="020B0604030504040204" pitchFamily="34" charset="0"/>
                <a:ea typeface="Tahoma" panose="020B0604030504040204" pitchFamily="34" charset="0"/>
                <a:cs typeface="Tahoma" panose="020B0604030504040204" pitchFamily="34" charset="0"/>
              </a:rPr>
              <a:t>More accurate data</a:t>
            </a:r>
            <a:endParaRPr lang="en-GB" sz="2100" dirty="0">
              <a:latin typeface="Tahoma" panose="020B0604030504040204" pitchFamily="34" charset="0"/>
              <a:ea typeface="Tahoma" panose="020B0604030504040204" pitchFamily="34" charset="0"/>
              <a:cs typeface="Tahoma" panose="020B0604030504040204" pitchFamily="34" charset="0"/>
            </a:endParaRPr>
          </a:p>
          <a:p>
            <a:pPr lvl="1"/>
            <a:r>
              <a:rPr lang="en-GB" sz="2100" b="1" u="sng" dirty="0">
                <a:latin typeface="Tahoma" panose="020B0604030504040204" pitchFamily="34" charset="0"/>
                <a:ea typeface="Tahoma" panose="020B0604030504040204" pitchFamily="34" charset="0"/>
                <a:cs typeface="Tahoma" panose="020B0604030504040204" pitchFamily="34" charset="0"/>
              </a:rPr>
              <a:t>Evidence based interventions</a:t>
            </a:r>
            <a:endParaRPr lang="en-GB" sz="2100" i="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lvl="1"/>
            <a:r>
              <a:rPr lang="en-GB" sz="2100" b="1" u="sng" dirty="0">
                <a:latin typeface="Tahoma" panose="020B0604030504040204" pitchFamily="34" charset="0"/>
                <a:ea typeface="Tahoma" panose="020B0604030504040204" pitchFamily="34" charset="0"/>
                <a:cs typeface="Tahoma" panose="020B0604030504040204" pitchFamily="34" charset="0"/>
              </a:rPr>
              <a:t>Properly trained attendance experts – in school and LA</a:t>
            </a:r>
            <a:endParaRPr lang="en-GB" sz="2100" dirty="0">
              <a:latin typeface="Tahoma" panose="020B0604030504040204" pitchFamily="34" charset="0"/>
              <a:ea typeface="Tahoma" panose="020B0604030504040204" pitchFamily="34" charset="0"/>
              <a:cs typeface="Tahoma" panose="020B0604030504040204" pitchFamily="34" charset="0"/>
            </a:endParaRPr>
          </a:p>
          <a:p>
            <a:pPr lvl="1"/>
            <a:r>
              <a:rPr lang="en-GB" sz="2100" b="1" u="sng" dirty="0">
                <a:latin typeface="Tahoma" panose="020B0604030504040204" pitchFamily="34" charset="0"/>
                <a:ea typeface="Tahoma" panose="020B0604030504040204" pitchFamily="34" charset="0"/>
                <a:cs typeface="Tahoma" panose="020B0604030504040204" pitchFamily="34" charset="0"/>
              </a:rPr>
              <a:t>Local authorities to proactively remove out of school barriers to attendance</a:t>
            </a:r>
            <a:endParaRPr lang="en-GB" sz="21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00336CF-47D5-4147-B8FA-5381BABA5094}"/>
              </a:ext>
            </a:extLst>
          </p:cNvPr>
          <p:cNvSpPr txBox="1"/>
          <p:nvPr/>
        </p:nvSpPr>
        <p:spPr>
          <a:xfrm>
            <a:off x="354254" y="6068507"/>
            <a:ext cx="1612060" cy="276999"/>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hlinkClick r:id="rId3"/>
              </a:rPr>
              <a:t>Absence Statistics</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FB349D45-F842-46CF-9643-9E7CC4084D98}"/>
              </a:ext>
            </a:extLst>
          </p:cNvPr>
          <p:cNvSpPr txBox="1"/>
          <p:nvPr/>
        </p:nvSpPr>
        <p:spPr>
          <a:xfrm>
            <a:off x="6008745" y="6068507"/>
            <a:ext cx="3135255" cy="276999"/>
          </a:xfrm>
          <a:prstGeom prst="rect">
            <a:avLst/>
          </a:prstGeom>
          <a:noFill/>
        </p:spPr>
        <p:txBody>
          <a:bodyPr wrap="square" rtlCol="0">
            <a:spAutoFit/>
          </a:bodyPr>
          <a:lstStyle/>
          <a:p>
            <a:r>
              <a:rPr lang="en-GB" sz="1200" dirty="0">
                <a:latin typeface="Tahoma" panose="020B0604030504040204" pitchFamily="34" charset="0"/>
                <a:ea typeface="Tahoma" panose="020B0604030504040204" pitchFamily="34" charset="0"/>
                <a:cs typeface="Tahoma" panose="020B0604030504040204" pitchFamily="34" charset="0"/>
                <a:hlinkClick r:id="rId4"/>
              </a:rPr>
              <a:t>Guidance on Leadership update website </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125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C21621-4BB2-470D-9ADA-E0E109956179}"/>
              </a:ext>
            </a:extLst>
          </p:cNvPr>
          <p:cNvSpPr txBox="1"/>
          <p:nvPr/>
        </p:nvSpPr>
        <p:spPr>
          <a:xfrm>
            <a:off x="2430292" y="139677"/>
            <a:ext cx="6419850" cy="1138773"/>
          </a:xfrm>
          <a:prstGeom prst="rect">
            <a:avLst/>
          </a:prstGeom>
          <a:noFill/>
        </p:spPr>
        <p:txBody>
          <a:bodyPr wrap="square" rtlCol="0">
            <a:spAutoFit/>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Everybody’s responsibility.</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Promote Positively.</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Capture parents early. (easy to think “Phew they are not in”)</a:t>
            </a:r>
          </a:p>
          <a:p>
            <a:endParaRPr lang="en-GB" dirty="0"/>
          </a:p>
        </p:txBody>
      </p:sp>
      <p:pic>
        <p:nvPicPr>
          <p:cNvPr id="5" name="Picture 4" descr="A picture containing text&#10;&#10;Description automatically generated">
            <a:extLst>
              <a:ext uri="{FF2B5EF4-FFF2-40B4-BE49-F238E27FC236}">
                <a16:creationId xmlns:a16="http://schemas.microsoft.com/office/drawing/2014/main" id="{032D7AE9-00FD-4E96-88D1-BB76B967CBA2}"/>
              </a:ext>
            </a:extLst>
          </p:cNvPr>
          <p:cNvPicPr>
            <a:picLocks noChangeAspect="1"/>
          </p:cNvPicPr>
          <p:nvPr/>
        </p:nvPicPr>
        <p:blipFill>
          <a:blip r:embed="rId2"/>
          <a:stretch>
            <a:fillRect/>
          </a:stretch>
        </p:blipFill>
        <p:spPr>
          <a:xfrm>
            <a:off x="5495018" y="4122602"/>
            <a:ext cx="3433649" cy="2576512"/>
          </a:xfrm>
          <a:prstGeom prst="rect">
            <a:avLst/>
          </a:prstGeom>
        </p:spPr>
      </p:pic>
      <p:pic>
        <p:nvPicPr>
          <p:cNvPr id="7" name="Picture 6" descr="A picture containing text, cabinet&#10;&#10;Description automatically generated">
            <a:extLst>
              <a:ext uri="{FF2B5EF4-FFF2-40B4-BE49-F238E27FC236}">
                <a16:creationId xmlns:a16="http://schemas.microsoft.com/office/drawing/2014/main" id="{407F151E-0E81-4179-8D17-C26D303BF8AF}"/>
              </a:ext>
            </a:extLst>
          </p:cNvPr>
          <p:cNvPicPr>
            <a:picLocks noChangeAspect="1"/>
          </p:cNvPicPr>
          <p:nvPr/>
        </p:nvPicPr>
        <p:blipFill>
          <a:blip r:embed="rId3"/>
          <a:stretch>
            <a:fillRect/>
          </a:stretch>
        </p:blipFill>
        <p:spPr>
          <a:xfrm>
            <a:off x="1981314" y="1683679"/>
            <a:ext cx="3096420" cy="2986358"/>
          </a:xfrm>
          <a:prstGeom prst="rect">
            <a:avLst/>
          </a:prstGeom>
        </p:spPr>
      </p:pic>
      <p:pic>
        <p:nvPicPr>
          <p:cNvPr id="9" name="Picture 8" descr="A picture containing text, light&#10;&#10;Description automatically generated">
            <a:extLst>
              <a:ext uri="{FF2B5EF4-FFF2-40B4-BE49-F238E27FC236}">
                <a16:creationId xmlns:a16="http://schemas.microsoft.com/office/drawing/2014/main" id="{EC152F96-5E46-41B8-896D-DD59CD1F63E7}"/>
              </a:ext>
            </a:extLst>
          </p:cNvPr>
          <p:cNvPicPr>
            <a:picLocks noChangeAspect="1"/>
          </p:cNvPicPr>
          <p:nvPr/>
        </p:nvPicPr>
        <p:blipFill>
          <a:blip r:embed="rId4"/>
          <a:stretch>
            <a:fillRect/>
          </a:stretch>
        </p:blipFill>
        <p:spPr>
          <a:xfrm>
            <a:off x="5495018" y="1436251"/>
            <a:ext cx="3286125" cy="2462156"/>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1EA930DE-2764-4734-B726-595D007A9373}"/>
              </a:ext>
            </a:extLst>
          </p:cNvPr>
          <p:cNvPicPr>
            <a:picLocks noChangeAspect="1"/>
          </p:cNvPicPr>
          <p:nvPr/>
        </p:nvPicPr>
        <p:blipFill>
          <a:blip r:embed="rId5"/>
          <a:stretch>
            <a:fillRect/>
          </a:stretch>
        </p:blipFill>
        <p:spPr>
          <a:xfrm>
            <a:off x="195019" y="2291033"/>
            <a:ext cx="1577653" cy="2114550"/>
          </a:xfrm>
          <a:prstGeom prst="rect">
            <a:avLst/>
          </a:prstGeom>
        </p:spPr>
      </p:pic>
      <p:sp>
        <p:nvSpPr>
          <p:cNvPr id="12" name="TextBox 11">
            <a:extLst>
              <a:ext uri="{FF2B5EF4-FFF2-40B4-BE49-F238E27FC236}">
                <a16:creationId xmlns:a16="http://schemas.microsoft.com/office/drawing/2014/main" id="{66B78485-C999-43E0-AE23-D24611B09819}"/>
              </a:ext>
            </a:extLst>
          </p:cNvPr>
          <p:cNvSpPr txBox="1"/>
          <p:nvPr/>
        </p:nvSpPr>
        <p:spPr>
          <a:xfrm>
            <a:off x="6267565" y="3866141"/>
            <a:ext cx="3543300" cy="307777"/>
          </a:xfrm>
          <a:prstGeom prst="rect">
            <a:avLst/>
          </a:prstGeom>
          <a:noFill/>
        </p:spPr>
        <p:txBody>
          <a:bodyPr wrap="square" rtlCol="0">
            <a:spAutoFit/>
          </a:bodyPr>
          <a:lstStyle/>
          <a:p>
            <a:r>
              <a:rPr lang="en-GB" dirty="0"/>
              <a:t>Every Minute Counts</a:t>
            </a:r>
          </a:p>
        </p:txBody>
      </p:sp>
      <p:sp>
        <p:nvSpPr>
          <p:cNvPr id="13" name="TextBox 12">
            <a:extLst>
              <a:ext uri="{FF2B5EF4-FFF2-40B4-BE49-F238E27FC236}">
                <a16:creationId xmlns:a16="http://schemas.microsoft.com/office/drawing/2014/main" id="{BC2EC7BD-FA93-4F0B-AF02-ABF080D0AC00}"/>
              </a:ext>
            </a:extLst>
          </p:cNvPr>
          <p:cNvSpPr txBox="1"/>
          <p:nvPr/>
        </p:nvSpPr>
        <p:spPr>
          <a:xfrm>
            <a:off x="553867" y="4926498"/>
            <a:ext cx="6419850" cy="1415772"/>
          </a:xfrm>
          <a:prstGeom prst="rect">
            <a:avLst/>
          </a:prstGeom>
          <a:noFill/>
        </p:spPr>
        <p:txBody>
          <a:bodyPr wrap="square" rtlCol="0">
            <a:spAutoFit/>
          </a:bodyPr>
          <a:lstStyle/>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Always on the agenda</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Competition / rewards</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Relationships are everything</a:t>
            </a:r>
          </a:p>
          <a:p>
            <a:pPr marL="285750"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Foster that sense of belonging. (ERSA)</a:t>
            </a:r>
          </a:p>
          <a:p>
            <a:endParaRPr lang="en-GB" dirty="0"/>
          </a:p>
        </p:txBody>
      </p:sp>
    </p:spTree>
    <p:extLst>
      <p:ext uri="{BB962C8B-B14F-4D97-AF65-F5344CB8AC3E}">
        <p14:creationId xmlns:p14="http://schemas.microsoft.com/office/powerpoint/2010/main" val="482304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DE0F-75E5-4A9B-A0D8-ADF99D39B06A}"/>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that mean here?</a:t>
            </a:r>
          </a:p>
        </p:txBody>
      </p:sp>
      <p:sp>
        <p:nvSpPr>
          <p:cNvPr id="3" name="Content Placeholder 2">
            <a:extLst>
              <a:ext uri="{FF2B5EF4-FFF2-40B4-BE49-F238E27FC236}">
                <a16:creationId xmlns:a16="http://schemas.microsoft.com/office/drawing/2014/main" id="{2B9F6F3C-FA38-409D-9ED6-687BD4671146}"/>
              </a:ext>
            </a:extLst>
          </p:cNvPr>
          <p:cNvSpPr>
            <a:spLocks noGrp="1"/>
          </p:cNvSpPr>
          <p:nvPr>
            <p:ph sz="quarter" idx="12"/>
          </p:nvPr>
        </p:nvSpPr>
        <p:spPr>
          <a:xfrm>
            <a:off x="590401" y="1418401"/>
            <a:ext cx="8460834" cy="4566475"/>
          </a:xfrm>
        </p:spPr>
        <p:txBody>
          <a:bodyPr>
            <a:normAutofit fontScale="70000" lnSpcReduction="20000"/>
          </a:bodyPr>
          <a:lstStyle/>
          <a:p>
            <a:r>
              <a:rPr lang="en-GB" dirty="0">
                <a:latin typeface="Tahoma" panose="020B0604030504040204" pitchFamily="34" charset="0"/>
                <a:ea typeface="Tahoma" panose="020B0604030504040204" pitchFamily="34" charset="0"/>
                <a:cs typeface="Tahoma" panose="020B0604030504040204" pitchFamily="34" charset="0"/>
              </a:rPr>
              <a:t>Attendance Lead on SLT</a:t>
            </a:r>
          </a:p>
          <a:p>
            <a:r>
              <a:rPr lang="en-GB" dirty="0">
                <a:latin typeface="Tahoma" panose="020B0604030504040204" pitchFamily="34" charset="0"/>
                <a:ea typeface="Tahoma" panose="020B0604030504040204" pitchFamily="34" charset="0"/>
                <a:cs typeface="Tahoma" panose="020B0604030504040204" pitchFamily="34" charset="0"/>
              </a:rPr>
              <a:t>Attendance policy</a:t>
            </a:r>
          </a:p>
          <a:p>
            <a:r>
              <a:rPr lang="en-GB" dirty="0">
                <a:latin typeface="Tahoma" panose="020B0604030504040204" pitchFamily="34" charset="0"/>
                <a:ea typeface="Tahoma" panose="020B0604030504040204" pitchFamily="34" charset="0"/>
                <a:cs typeface="Tahoma" panose="020B0604030504040204" pitchFamily="34" charset="0"/>
              </a:rPr>
              <a:t>Develop strategies</a:t>
            </a:r>
          </a:p>
          <a:p>
            <a:r>
              <a:rPr lang="en-GB" dirty="0">
                <a:latin typeface="Tahoma" panose="020B0604030504040204" pitchFamily="34" charset="0"/>
                <a:ea typeface="Tahoma" panose="020B0604030504040204" pitchFamily="34" charset="0"/>
                <a:cs typeface="Tahoma" panose="020B0604030504040204" pitchFamily="34" charset="0"/>
              </a:rPr>
              <a:t>Robust and embedded processes</a:t>
            </a:r>
          </a:p>
          <a:p>
            <a:r>
              <a:rPr lang="en-GB" dirty="0">
                <a:latin typeface="Tahoma" panose="020B0604030504040204" pitchFamily="34" charset="0"/>
                <a:ea typeface="Tahoma" panose="020B0604030504040204" pitchFamily="34" charset="0"/>
                <a:cs typeface="Tahoma" panose="020B0604030504040204" pitchFamily="34" charset="0"/>
              </a:rPr>
              <a:t>Communicate with Social Care/Virtual School</a:t>
            </a:r>
          </a:p>
          <a:p>
            <a:r>
              <a:rPr lang="en-GB" dirty="0">
                <a:latin typeface="Tahoma" panose="020B0604030504040204" pitchFamily="34" charset="0"/>
                <a:ea typeface="Tahoma" panose="020B0604030504040204" pitchFamily="34" charset="0"/>
                <a:cs typeface="Tahoma" panose="020B0604030504040204" pitchFamily="34" charset="0"/>
              </a:rPr>
              <a:t>Data analysis and Governance/Trustees</a:t>
            </a:r>
          </a:p>
          <a:p>
            <a:r>
              <a:rPr lang="en-GB" dirty="0">
                <a:latin typeface="Tahoma" panose="020B0604030504040204" pitchFamily="34" charset="0"/>
                <a:ea typeface="Tahoma" panose="020B0604030504040204" pitchFamily="34" charset="0"/>
                <a:cs typeface="Tahoma" panose="020B0604030504040204" pitchFamily="34" charset="0"/>
              </a:rPr>
              <a:t>Work with partners/stakeholders – Early Help etc</a:t>
            </a:r>
          </a:p>
          <a:p>
            <a:r>
              <a:rPr lang="en-GB" dirty="0">
                <a:latin typeface="Tahoma" panose="020B0604030504040204" pitchFamily="34" charset="0"/>
                <a:ea typeface="Tahoma" panose="020B0604030504040204" pitchFamily="34" charset="0"/>
                <a:cs typeface="Tahoma" panose="020B0604030504040204" pitchFamily="34" charset="0"/>
              </a:rPr>
              <a:t>Work with LA for to provide support for persistently absent children - 90%</a:t>
            </a:r>
          </a:p>
          <a:p>
            <a:r>
              <a:rPr lang="en-GB" dirty="0">
                <a:latin typeface="Tahoma" panose="020B0604030504040204" pitchFamily="34" charset="0"/>
                <a:ea typeface="Tahoma" panose="020B0604030504040204" pitchFamily="34" charset="0"/>
                <a:cs typeface="Tahoma" panose="020B0604030504040204" pitchFamily="34" charset="0"/>
              </a:rPr>
              <a:t>Agree joint approach with LA for severely absent pupils - 50%</a:t>
            </a:r>
          </a:p>
          <a:p>
            <a:r>
              <a:rPr lang="en-GB" dirty="0">
                <a:latin typeface="Tahoma" panose="020B0604030504040204" pitchFamily="34" charset="0"/>
                <a:ea typeface="Tahoma" panose="020B0604030504040204" pitchFamily="34" charset="0"/>
                <a:cs typeface="Tahoma" panose="020B0604030504040204" pitchFamily="34" charset="0"/>
              </a:rPr>
              <a:t>Legal intervention where necessary/FPNs</a:t>
            </a:r>
          </a:p>
          <a:p>
            <a:r>
              <a:rPr lang="en-GB" dirty="0">
                <a:latin typeface="Tahoma" panose="020B0604030504040204" pitchFamily="34" charset="0"/>
                <a:ea typeface="Tahoma" panose="020B0604030504040204" pitchFamily="34" charset="0"/>
                <a:cs typeface="Tahoma" panose="020B0604030504040204" pitchFamily="34" charset="0"/>
              </a:rPr>
              <a:t>Share data electronically - </a:t>
            </a:r>
            <a:r>
              <a:rPr lang="en-GB" sz="1600" dirty="0">
                <a:latin typeface="Tahoma" panose="020B0604030504040204" pitchFamily="34" charset="0"/>
                <a:ea typeface="Tahoma" panose="020B0604030504040204" pitchFamily="34" charset="0"/>
                <a:cs typeface="Tahoma" panose="020B0604030504040204" pitchFamily="34" charset="0"/>
                <a:hlinkClick r:id="rId2"/>
              </a:rPr>
              <a:t>https://www.gov.uk/guidance/share-your-daily-school-attendance-data</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2F65209D-D8CB-4498-8587-026FF793F5D6}"/>
              </a:ext>
            </a:extLst>
          </p:cNvPr>
          <p:cNvSpPr txBox="1"/>
          <p:nvPr/>
        </p:nvSpPr>
        <p:spPr>
          <a:xfrm>
            <a:off x="457200" y="6198601"/>
            <a:ext cx="4693444" cy="253916"/>
          </a:xfrm>
          <a:prstGeom prst="rect">
            <a:avLst/>
          </a:prstGeom>
          <a:noFill/>
        </p:spPr>
        <p:txBody>
          <a:bodyPr wrap="square" rtlCol="0">
            <a:spAutoFit/>
          </a:bodyPr>
          <a:lstStyle/>
          <a:p>
            <a:r>
              <a:rPr lang="en-GB" sz="1050" dirty="0">
                <a:hlinkClick r:id="rId3"/>
              </a:rPr>
              <a:t>DfE – What does the new attendance guidance mean for schools</a:t>
            </a:r>
            <a:endParaRPr lang="en-GB" sz="1050" dirty="0"/>
          </a:p>
        </p:txBody>
      </p:sp>
    </p:spTree>
    <p:extLst>
      <p:ext uri="{BB962C8B-B14F-4D97-AF65-F5344CB8AC3E}">
        <p14:creationId xmlns:p14="http://schemas.microsoft.com/office/powerpoint/2010/main" val="1460052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E2F4-2FC6-46A1-A4C1-65AB6AA807E7}"/>
              </a:ext>
            </a:extLst>
          </p:cNvPr>
          <p:cNvSpPr>
            <a:spLocks noGrp="1"/>
          </p:cNvSpPr>
          <p:nvPr>
            <p:ph type="title"/>
          </p:nvPr>
        </p:nvSpPr>
        <p:spPr>
          <a:xfrm>
            <a:off x="480580" y="408802"/>
            <a:ext cx="7996670" cy="1322721"/>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Attendance Support / Education Welfare Service</a:t>
            </a:r>
          </a:p>
        </p:txBody>
      </p:sp>
      <p:sp>
        <p:nvSpPr>
          <p:cNvPr id="4" name="TextBox 3">
            <a:extLst>
              <a:ext uri="{FF2B5EF4-FFF2-40B4-BE49-F238E27FC236}">
                <a16:creationId xmlns:a16="http://schemas.microsoft.com/office/drawing/2014/main" id="{68E2FFDB-C3FF-42B1-9572-9D6CAB176594}"/>
              </a:ext>
            </a:extLst>
          </p:cNvPr>
          <p:cNvSpPr txBox="1"/>
          <p:nvPr/>
        </p:nvSpPr>
        <p:spPr>
          <a:xfrm>
            <a:off x="448433" y="1731523"/>
            <a:ext cx="7436644"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Named point of contact for all schools.</a:t>
            </a:r>
          </a:p>
          <a:p>
            <a:pPr marL="21431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Targeting Support Meetings every full term </a:t>
            </a:r>
          </a:p>
          <a:p>
            <a:pPr marL="1243013" lvl="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Discuss and agree targeted actions for pupils who are persistently or severely absent and those at risk of becoming so</a:t>
            </a:r>
          </a:p>
          <a:p>
            <a:pPr marL="1243013" lvl="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Analyse school data and strategies.</a:t>
            </a:r>
          </a:p>
          <a:p>
            <a:pPr marL="21431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Joint Working in line with summary of responsibilities table</a:t>
            </a:r>
          </a:p>
          <a:p>
            <a:pPr marL="21431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Facilitate and signpost. multidisciplinary support.</a:t>
            </a:r>
          </a:p>
          <a:p>
            <a:pPr marL="21431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Join multidisciplinary support for severely absent pupils</a:t>
            </a:r>
          </a:p>
          <a:p>
            <a:pPr marL="21431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Virtual Drop in sessions, Network meeting, newsletters etc</a:t>
            </a:r>
          </a:p>
          <a:p>
            <a:pPr marL="214313" indent="-214313">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Reduced Time Table coordination / FPNs / Legal support / FPN</a:t>
            </a:r>
          </a:p>
        </p:txBody>
      </p:sp>
      <p:sp>
        <p:nvSpPr>
          <p:cNvPr id="8" name="TextBox 7">
            <a:extLst>
              <a:ext uri="{FF2B5EF4-FFF2-40B4-BE49-F238E27FC236}">
                <a16:creationId xmlns:a16="http://schemas.microsoft.com/office/drawing/2014/main" id="{A6B73C0A-1C24-40A0-A69D-C035AB21DFEC}"/>
              </a:ext>
            </a:extLst>
          </p:cNvPr>
          <p:cNvSpPr txBox="1"/>
          <p:nvPr/>
        </p:nvSpPr>
        <p:spPr>
          <a:xfrm>
            <a:off x="480580" y="5477984"/>
            <a:ext cx="4572000" cy="715581"/>
          </a:xfrm>
          <a:prstGeom prst="rect">
            <a:avLst/>
          </a:prstGeom>
          <a:noFill/>
        </p:spPr>
        <p:txBody>
          <a:bodyPr wrap="square">
            <a:spAutoFit/>
          </a:bodyPr>
          <a:lstStyle/>
          <a:p>
            <a:r>
              <a:rPr lang="en-GB" sz="1350" b="1" dirty="0">
                <a:latin typeface="Tahoma" panose="020B0604030504040204" pitchFamily="34" charset="0"/>
                <a:ea typeface="Tahoma" panose="020B0604030504040204" pitchFamily="34" charset="0"/>
                <a:cs typeface="Tahoma" panose="020B0604030504040204" pitchFamily="34" charset="0"/>
              </a:rPr>
              <a:t>Monitor and improve the attendance of children with a social worker through their Virtual School Head </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C44FFC9E-0DB2-4F03-A047-529C3D11379F}"/>
              </a:ext>
            </a:extLst>
          </p:cNvPr>
          <p:cNvSpPr txBox="1"/>
          <p:nvPr/>
        </p:nvSpPr>
        <p:spPr>
          <a:xfrm>
            <a:off x="936687" y="4849593"/>
            <a:ext cx="4572000" cy="300082"/>
          </a:xfrm>
          <a:prstGeom prst="rect">
            <a:avLst/>
          </a:prstGeom>
          <a:noFill/>
        </p:spPr>
        <p:txBody>
          <a:bodyPr wrap="square">
            <a:spAutoFit/>
          </a:bodyPr>
          <a:lstStyle/>
          <a:p>
            <a:r>
              <a:rPr lang="en-GB" sz="1350" b="1" dirty="0">
                <a:latin typeface="Tahoma" panose="020B0604030504040204" pitchFamily="34" charset="0"/>
                <a:ea typeface="Tahoma" panose="020B0604030504040204" pitchFamily="34" charset="0"/>
                <a:cs typeface="Tahoma" panose="020B0604030504040204" pitchFamily="34" charset="0"/>
              </a:rPr>
              <a:t>Section 5: Persistent and severe absence </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B4402DBF-5DB3-40C6-9D34-518FA26967E9}"/>
              </a:ext>
            </a:extLst>
          </p:cNvPr>
          <p:cNvSpPr txBox="1"/>
          <p:nvPr/>
        </p:nvSpPr>
        <p:spPr>
          <a:xfrm>
            <a:off x="2161310" y="5178482"/>
            <a:ext cx="4572000" cy="300082"/>
          </a:xfrm>
          <a:prstGeom prst="rect">
            <a:avLst/>
          </a:prstGeom>
          <a:noFill/>
        </p:spPr>
        <p:txBody>
          <a:bodyPr wrap="square">
            <a:spAutoFit/>
          </a:bodyPr>
          <a:lstStyle/>
          <a:p>
            <a:r>
              <a:rPr lang="en-GB" sz="1350" b="1" dirty="0">
                <a:latin typeface="Tahoma" panose="020B0604030504040204" pitchFamily="34" charset="0"/>
                <a:ea typeface="Tahoma" panose="020B0604030504040204" pitchFamily="34" charset="0"/>
                <a:cs typeface="Tahoma" panose="020B0604030504040204" pitchFamily="34" charset="0"/>
              </a:rPr>
              <a:t>Section 6: Attendance legal intervention </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9D3C198A-29E2-4A2B-AE03-B08027510925}"/>
              </a:ext>
            </a:extLst>
          </p:cNvPr>
          <p:cNvSpPr txBox="1"/>
          <p:nvPr/>
        </p:nvSpPr>
        <p:spPr>
          <a:xfrm>
            <a:off x="6423593" y="4999634"/>
            <a:ext cx="2639291" cy="1500411"/>
          </a:xfrm>
          <a:prstGeom prst="rect">
            <a:avLst/>
          </a:prstGeom>
          <a:noFill/>
        </p:spPr>
        <p:txBody>
          <a:bodyPr wrap="square" rtlCol="0">
            <a:spAutoFit/>
          </a:bodyPr>
          <a:lstStyle/>
          <a:p>
            <a:pPr algn="l"/>
            <a:endParaRPr lang="en-GB" sz="1350" dirty="0">
              <a:latin typeface="Tahoma" panose="020B0604030504040204" pitchFamily="34" charset="0"/>
              <a:ea typeface="Tahoma" panose="020B0604030504040204" pitchFamily="34" charset="0"/>
              <a:cs typeface="Tahoma" panose="020B0604030504040204" pitchFamily="34" charset="0"/>
            </a:endParaRPr>
          </a:p>
          <a:p>
            <a:r>
              <a:rPr lang="en-GB" sz="1350" dirty="0">
                <a:latin typeface="Tahoma" panose="020B0604030504040204" pitchFamily="34" charset="0"/>
                <a:ea typeface="Tahoma" panose="020B0604030504040204" pitchFamily="34" charset="0"/>
                <a:cs typeface="Tahoma" panose="020B0604030504040204" pitchFamily="34" charset="0"/>
              </a:rPr>
              <a:t>• Parenting contracts </a:t>
            </a:r>
          </a:p>
          <a:p>
            <a:r>
              <a:rPr lang="en-GB" sz="1350" dirty="0">
                <a:latin typeface="Tahoma" panose="020B0604030504040204" pitchFamily="34" charset="0"/>
                <a:ea typeface="Tahoma" panose="020B0604030504040204" pitchFamily="34" charset="0"/>
                <a:cs typeface="Tahoma" panose="020B0604030504040204" pitchFamily="34" charset="0"/>
              </a:rPr>
              <a:t>• Education supervision orders </a:t>
            </a:r>
          </a:p>
          <a:p>
            <a:r>
              <a:rPr lang="en-GB" sz="1350" dirty="0">
                <a:latin typeface="Tahoma" panose="020B0604030504040204" pitchFamily="34" charset="0"/>
                <a:ea typeface="Tahoma" panose="020B0604030504040204" pitchFamily="34" charset="0"/>
                <a:cs typeface="Tahoma" panose="020B0604030504040204" pitchFamily="34" charset="0"/>
              </a:rPr>
              <a:t>• Attendance prosecution </a:t>
            </a:r>
          </a:p>
          <a:p>
            <a:r>
              <a:rPr lang="en-GB" sz="1350" dirty="0">
                <a:latin typeface="Tahoma" panose="020B0604030504040204" pitchFamily="34" charset="0"/>
                <a:ea typeface="Tahoma" panose="020B0604030504040204" pitchFamily="34" charset="0"/>
                <a:cs typeface="Tahoma" panose="020B0604030504040204" pitchFamily="34" charset="0"/>
              </a:rPr>
              <a:t>• Parenting orders </a:t>
            </a:r>
          </a:p>
          <a:p>
            <a:r>
              <a:rPr lang="en-GB" sz="1350" dirty="0">
                <a:latin typeface="Tahoma" panose="020B0604030504040204" pitchFamily="34" charset="0"/>
                <a:ea typeface="Tahoma" panose="020B0604030504040204" pitchFamily="34" charset="0"/>
                <a:cs typeface="Tahoma" panose="020B0604030504040204" pitchFamily="34" charset="0"/>
              </a:rPr>
              <a:t>• Fixed penalty notices </a:t>
            </a:r>
          </a:p>
          <a:p>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8339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ctrTitle" idx="4294967295"/>
          </p:nvPr>
        </p:nvSpPr>
        <p:spPr>
          <a:xfrm>
            <a:off x="470590" y="3127076"/>
            <a:ext cx="8458200" cy="1470025"/>
          </a:xfrm>
          <a:prstGeom prst="rect">
            <a:avLst/>
          </a:prstGeom>
          <a:noFill/>
          <a:ln>
            <a:noFill/>
          </a:ln>
        </p:spPr>
        <p:txBody>
          <a:bodyPr spcFirstLastPara="1" wrap="square" lIns="91425" tIns="45700" rIns="91425" bIns="45700" anchor="ctr" anchorCtr="0">
            <a:noAutofit/>
          </a:bodyPr>
          <a:lstStyle/>
          <a:p>
            <a:pPr>
              <a:lnSpc>
                <a:spcPct val="107000"/>
              </a:lnSpc>
              <a:spcAft>
                <a:spcPts val="800"/>
              </a:spcAft>
            </a:pPr>
            <a:r>
              <a:rPr lang="en-GB" b="1" dirty="0">
                <a:solidFill>
                  <a:schemeClr val="bg1"/>
                </a:solidFill>
                <a:latin typeface="Calibri" panose="020F0502020204030204" pitchFamily="34" charset="0"/>
                <a:cs typeface="Calibri" panose="020F0502020204030204" pitchFamily="34" charset="0"/>
              </a:rPr>
              <a:t>Questions and </a:t>
            </a:r>
            <a:br>
              <a:rPr lang="en-GB" b="1" dirty="0">
                <a:solidFill>
                  <a:schemeClr val="bg1"/>
                </a:solidFill>
                <a:latin typeface="Calibri" panose="020F0502020204030204" pitchFamily="34" charset="0"/>
                <a:cs typeface="Calibri" panose="020F0502020204030204" pitchFamily="34" charset="0"/>
              </a:rPr>
            </a:br>
            <a:r>
              <a:rPr lang="en-GB" b="1" dirty="0">
                <a:solidFill>
                  <a:schemeClr val="bg1"/>
                </a:solidFill>
                <a:latin typeface="Calibri" panose="020F0502020204030204" pitchFamily="34" charset="0"/>
                <a:cs typeface="Calibri" panose="020F0502020204030204" pitchFamily="34" charset="0"/>
                <a:hlinkClick r:id="rId3"/>
              </a:rPr>
              <a:t>Feedback Form</a:t>
            </a:r>
            <a:br>
              <a:rPr lang="en-US" sz="4400" b="0" i="1" u="none" strike="noStrike" cap="none" dirty="0">
                <a:solidFill>
                  <a:schemeClr val="lt1"/>
                </a:solidFill>
                <a:latin typeface="Calibri"/>
                <a:ea typeface="Calibri"/>
                <a:cs typeface="Calibri"/>
                <a:sym typeface="Calibri"/>
              </a:rPr>
            </a:br>
            <a:r>
              <a:rPr lang="en-US" sz="4400" b="1" i="0" u="none" strike="noStrike" cap="none" dirty="0">
                <a:solidFill>
                  <a:schemeClr val="lt1"/>
                </a:solidFill>
                <a:latin typeface="Calibri"/>
                <a:ea typeface="Calibri"/>
                <a:cs typeface="Calibri"/>
                <a:sym typeface="Calibri"/>
              </a:rPr>
              <a:t> </a:t>
            </a:r>
            <a:endParaRPr dirty="0"/>
          </a:p>
        </p:txBody>
      </p:sp>
    </p:spTree>
    <p:extLst>
      <p:ext uri="{BB962C8B-B14F-4D97-AF65-F5344CB8AC3E}">
        <p14:creationId xmlns:p14="http://schemas.microsoft.com/office/powerpoint/2010/main" val="2672289069"/>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FC56E-BAED-4A50-8B4C-841846A5A932}"/>
              </a:ext>
            </a:extLst>
          </p:cNvPr>
          <p:cNvSpPr>
            <a:spLocks noGrp="1"/>
          </p:cNvSpPr>
          <p:nvPr>
            <p:ph type="title"/>
          </p:nvPr>
        </p:nvSpPr>
        <p:spPr>
          <a:xfrm>
            <a:off x="628650" y="755491"/>
            <a:ext cx="3943350" cy="551104"/>
          </a:xfrm>
        </p:spPr>
        <p:txBody>
          <a:bodyPr>
            <a:noAutofit/>
          </a:bodyPr>
          <a:lstStyle/>
          <a:p>
            <a:r>
              <a:rPr lang="en-GB" sz="3200" dirty="0">
                <a:latin typeface="Tahoma" panose="020B0604030504040204" pitchFamily="34" charset="0"/>
                <a:ea typeface="Tahoma" panose="020B0604030504040204" pitchFamily="34" charset="0"/>
                <a:cs typeface="Tahoma" panose="020B0604030504040204" pitchFamily="34" charset="0"/>
              </a:rPr>
              <a:t>The big changes </a:t>
            </a:r>
          </a:p>
        </p:txBody>
      </p:sp>
      <p:sp>
        <p:nvSpPr>
          <p:cNvPr id="6" name="Content Placeholder 5">
            <a:extLst>
              <a:ext uri="{FF2B5EF4-FFF2-40B4-BE49-F238E27FC236}">
                <a16:creationId xmlns:a16="http://schemas.microsoft.com/office/drawing/2014/main" id="{C2B3E5CA-D3E8-4BC7-8F98-BED84DA4C6EE}"/>
              </a:ext>
            </a:extLst>
          </p:cNvPr>
          <p:cNvSpPr>
            <a:spLocks noGrp="1"/>
          </p:cNvSpPr>
          <p:nvPr>
            <p:ph sz="quarter" idx="12"/>
          </p:nvPr>
        </p:nvSpPr>
        <p:spPr>
          <a:xfrm>
            <a:off x="1158113" y="2356467"/>
            <a:ext cx="6660670" cy="4084090"/>
          </a:xfrm>
        </p:spPr>
        <p:txBody>
          <a:bodyPr spcFirstLastPara="1" vert="horz" wrap="square" lIns="0" tIns="0" rIns="0" bIns="0" rtlCol="0" anchor="t" anchorCtr="0">
            <a:noAutofit/>
          </a:bodyPr>
          <a:lstStyle/>
          <a:p>
            <a:endParaRPr lang="en-GB" sz="135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350" b="1" dirty="0">
                <a:latin typeface="Tahoma" panose="020B0604030504040204" pitchFamily="34" charset="0"/>
                <a:ea typeface="Tahoma" panose="020B0604030504040204" pitchFamily="34" charset="0"/>
                <a:cs typeface="Tahoma" panose="020B0604030504040204" pitchFamily="34" charset="0"/>
              </a:rPr>
              <a:t>Clarity of expectation</a:t>
            </a:r>
            <a:r>
              <a:rPr lang="en-GB" sz="1350" dirty="0">
                <a:latin typeface="Tahoma" panose="020B0604030504040204" pitchFamily="34" charset="0"/>
                <a:ea typeface="Tahoma" panose="020B0604030504040204" pitchFamily="34" charset="0"/>
                <a:cs typeface="Tahoma" panose="020B0604030504040204" pitchFamily="34" charset="0"/>
              </a:rPr>
              <a:t>: schools, trusts and local authorities will all have clearly defined statutory roles for the first time, set out in a clear table of responsibilities </a:t>
            </a:r>
          </a:p>
          <a:p>
            <a:pPr marL="0" indent="0">
              <a:buNone/>
            </a:pPr>
            <a:r>
              <a:rPr lang="en-GB" sz="1350" b="1" dirty="0">
                <a:latin typeface="Tahoma" panose="020B0604030504040204" pitchFamily="34" charset="0"/>
                <a:ea typeface="Tahoma" panose="020B0604030504040204" pitchFamily="34" charset="0"/>
                <a:cs typeface="Tahoma" panose="020B0604030504040204" pitchFamily="34" charset="0"/>
              </a:rPr>
              <a:t>Earlier intervention</a:t>
            </a:r>
            <a:r>
              <a:rPr lang="en-GB" sz="1350" dirty="0">
                <a:latin typeface="Tahoma" panose="020B0604030504040204" pitchFamily="34" charset="0"/>
                <a:ea typeface="Tahoma" panose="020B0604030504040204" pitchFamily="34" charset="0"/>
                <a:cs typeface="Tahoma" panose="020B0604030504040204" pitchFamily="34" charset="0"/>
              </a:rPr>
              <a:t>: Schools will have legal responsibilities to proactively improve attendance for the first time (beyond existing requirements to record accurately) underpinned by timelier sharing of attendance data </a:t>
            </a:r>
            <a:endParaRPr lang="en-GB" sz="135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350" b="1" dirty="0">
                <a:latin typeface="Tahoma" panose="020B0604030504040204" pitchFamily="34" charset="0"/>
                <a:ea typeface="Tahoma" panose="020B0604030504040204" pitchFamily="34" charset="0"/>
                <a:cs typeface="Tahoma" panose="020B0604030504040204" pitchFamily="34" charset="0"/>
              </a:rPr>
              <a:t>Support first</a:t>
            </a:r>
            <a:r>
              <a:rPr lang="en-GB" sz="1350" dirty="0">
                <a:latin typeface="Tahoma" panose="020B0604030504040204" pitchFamily="34" charset="0"/>
                <a:ea typeface="Tahoma" panose="020B0604030504040204" pitchFamily="34" charset="0"/>
                <a:cs typeface="Tahoma" panose="020B0604030504040204" pitchFamily="34" charset="0"/>
              </a:rPr>
              <a:t>: All pupils and parents no matter where they live in the country will have clear expectations from their school, be informed about their child’s attendance and have access to early intervention and </a:t>
            </a:r>
            <a:r>
              <a:rPr lang="en-GB" sz="1350" b="1" dirty="0">
                <a:latin typeface="Tahoma" panose="020B0604030504040204" pitchFamily="34" charset="0"/>
                <a:ea typeface="Tahoma" panose="020B0604030504040204" pitchFamily="34" charset="0"/>
                <a:cs typeface="Tahoma" panose="020B0604030504040204" pitchFamily="34" charset="0"/>
              </a:rPr>
              <a:t>support first before any legal action </a:t>
            </a:r>
            <a:r>
              <a:rPr lang="en-GB" sz="1350" dirty="0">
                <a:latin typeface="Tahoma" panose="020B0604030504040204" pitchFamily="34" charset="0"/>
                <a:ea typeface="Tahoma" panose="020B0604030504040204" pitchFamily="34" charset="0"/>
                <a:cs typeface="Tahoma" panose="020B0604030504040204" pitchFamily="34" charset="0"/>
              </a:rPr>
              <a:t>if it becomes problematic </a:t>
            </a:r>
          </a:p>
          <a:p>
            <a:pPr marL="0" indent="0">
              <a:buNone/>
            </a:pPr>
            <a:r>
              <a:rPr lang="en-GB" sz="1350" b="1" dirty="0">
                <a:latin typeface="Tahoma" panose="020B0604030504040204" pitchFamily="34" charset="0"/>
                <a:ea typeface="Tahoma" panose="020B0604030504040204" pitchFamily="34" charset="0"/>
                <a:cs typeface="Tahoma" panose="020B0604030504040204" pitchFamily="34" charset="0"/>
              </a:rPr>
              <a:t>Targeted whole family support</a:t>
            </a:r>
            <a:r>
              <a:rPr lang="en-GB" sz="1350" dirty="0">
                <a:latin typeface="Tahoma" panose="020B0604030504040204" pitchFamily="34" charset="0"/>
                <a:ea typeface="Tahoma" panose="020B0604030504040204" pitchFamily="34" charset="0"/>
                <a:cs typeface="Tahoma" panose="020B0604030504040204" pitchFamily="34" charset="0"/>
              </a:rPr>
              <a:t>: Attendance teams in LAs will work in tandem with early help to provide a whole-family response with a single assessment, plan and lead practitioner </a:t>
            </a:r>
          </a:p>
          <a:p>
            <a:pPr marL="0" indent="0">
              <a:buNone/>
            </a:pPr>
            <a:r>
              <a:rPr lang="en-GB" sz="1350" b="1" dirty="0">
                <a:latin typeface="Tahoma" panose="020B0604030504040204" pitchFamily="34" charset="0"/>
                <a:ea typeface="Tahoma" panose="020B0604030504040204" pitchFamily="34" charset="0"/>
                <a:cs typeface="Tahoma" panose="020B0604030504040204" pitchFamily="34" charset="0"/>
              </a:rPr>
              <a:t>Independent schools: </a:t>
            </a:r>
            <a:r>
              <a:rPr lang="en-GB" sz="1350" dirty="0">
                <a:latin typeface="Tahoma" panose="020B0604030504040204" pitchFamily="34" charset="0"/>
                <a:ea typeface="Tahoma" panose="020B0604030504040204" pitchFamily="34" charset="0"/>
                <a:cs typeface="Tahoma" panose="020B0604030504040204" pitchFamily="34" charset="0"/>
              </a:rPr>
              <a:t>data will be collected for the first time, and will receive the same support from LAs (which currently happens in some LAs but not others) </a:t>
            </a:r>
          </a:p>
        </p:txBody>
      </p:sp>
      <p:sp>
        <p:nvSpPr>
          <p:cNvPr id="4" name="TextBox 3">
            <a:extLst>
              <a:ext uri="{FF2B5EF4-FFF2-40B4-BE49-F238E27FC236}">
                <a16:creationId xmlns:a16="http://schemas.microsoft.com/office/drawing/2014/main" id="{BDB5A1AD-C5CF-4B1C-9D11-D50FD9829337}"/>
              </a:ext>
            </a:extLst>
          </p:cNvPr>
          <p:cNvSpPr txBox="1"/>
          <p:nvPr/>
        </p:nvSpPr>
        <p:spPr>
          <a:xfrm>
            <a:off x="705677" y="1682197"/>
            <a:ext cx="7523923" cy="584775"/>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Collectively, it’s the biggest set of changes to the attendance system since 1870 – </a:t>
            </a:r>
          </a:p>
          <a:p>
            <a:endParaRPr lang="en-GB"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1865E532-879A-42E2-BD72-8385482FB9B0}"/>
              </a:ext>
            </a:extLst>
          </p:cNvPr>
          <p:cNvPicPr/>
          <p:nvPr/>
        </p:nvPicPr>
        <p:blipFill>
          <a:blip r:embed="rId3"/>
          <a:stretch>
            <a:fillRect/>
          </a:stretch>
        </p:blipFill>
        <p:spPr>
          <a:xfrm>
            <a:off x="7673009" y="5698435"/>
            <a:ext cx="1220611" cy="1033587"/>
          </a:xfrm>
          <a:prstGeom prst="rect">
            <a:avLst/>
          </a:prstGeom>
        </p:spPr>
      </p:pic>
    </p:spTree>
    <p:extLst>
      <p:ext uri="{BB962C8B-B14F-4D97-AF65-F5344CB8AC3E}">
        <p14:creationId xmlns:p14="http://schemas.microsoft.com/office/powerpoint/2010/main" val="331549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FC56E-BAED-4A50-8B4C-841846A5A932}"/>
              </a:ext>
            </a:extLst>
          </p:cNvPr>
          <p:cNvSpPr>
            <a:spLocks noGrp="1"/>
          </p:cNvSpPr>
          <p:nvPr>
            <p:ph type="title"/>
          </p:nvPr>
        </p:nvSpPr>
        <p:spPr>
          <a:xfrm>
            <a:off x="4410074" y="274637"/>
            <a:ext cx="4276725" cy="1049338"/>
          </a:xfrm>
        </p:spPr>
        <p:txBody>
          <a:bodyPr/>
          <a:lstStyle/>
          <a:p>
            <a:br>
              <a:rPr lang="en-GB" sz="3200" dirty="0">
                <a:latin typeface="Calibri" panose="020F0502020204030204" pitchFamily="34" charset="0"/>
                <a:cs typeface="Calibri" panose="020F0502020204030204" pitchFamily="34" charset="0"/>
              </a:rPr>
            </a:br>
            <a:r>
              <a:rPr lang="en-GB" sz="3200" dirty="0">
                <a:solidFill>
                  <a:schemeClr val="bg2">
                    <a:lumMod val="60000"/>
                    <a:lumOff val="40000"/>
                  </a:schemeClr>
                </a:solidFill>
                <a:latin typeface="Calibri" panose="020F0502020204030204" pitchFamily="34" charset="0"/>
                <a:cs typeface="Calibri" panose="020F0502020204030204" pitchFamily="34" charset="0"/>
              </a:rPr>
              <a:t>What that means in practice for families. </a:t>
            </a:r>
            <a:br>
              <a:rPr lang="en-GB" sz="3200" dirty="0">
                <a:latin typeface="Calibri" panose="020F0502020204030204" pitchFamily="34" charset="0"/>
                <a:cs typeface="Calibri" panose="020F0502020204030204" pitchFamily="34" charset="0"/>
              </a:rPr>
            </a:br>
            <a:br>
              <a:rPr lang="en-GB" sz="1800" b="0" dirty="0">
                <a:latin typeface="Calibri" panose="020F0502020204030204" pitchFamily="34" charset="0"/>
                <a:cs typeface="Calibri" panose="020F0502020204030204" pitchFamily="34" charset="0"/>
              </a:rPr>
            </a:br>
            <a:endParaRPr lang="en-GB" sz="3200" b="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C2B3E5CA-D3E8-4BC7-8F98-BED84DA4C6EE}"/>
              </a:ext>
            </a:extLst>
          </p:cNvPr>
          <p:cNvSpPr>
            <a:spLocks noGrp="1"/>
          </p:cNvSpPr>
          <p:nvPr>
            <p:ph sz="quarter" idx="12"/>
          </p:nvPr>
        </p:nvSpPr>
        <p:spPr>
          <a:xfrm>
            <a:off x="585575" y="1241206"/>
            <a:ext cx="7986713" cy="5402942"/>
          </a:xfrm>
        </p:spPr>
        <p:txBody>
          <a:bodyPr/>
          <a:lstStyle/>
          <a:p>
            <a:pPr marL="0" indent="0">
              <a:buNone/>
            </a:pPr>
            <a:r>
              <a:rPr lang="en-GB" sz="2000" dirty="0">
                <a:latin typeface="Calibri" panose="020F0502020204030204" pitchFamily="34" charset="0"/>
                <a:cs typeface="Calibri" panose="020F0502020204030204" pitchFamily="34" charset="0"/>
              </a:rPr>
              <a:t>Every parent, regardless of where in the country they live, can expect:</a:t>
            </a:r>
          </a:p>
          <a:p>
            <a:pPr marL="0" indent="0">
              <a:buNone/>
            </a:pPr>
            <a:endParaRPr lang="en-GB" sz="2000" dirty="0">
              <a:latin typeface="Calibri" panose="020F0502020204030204" pitchFamily="34" charset="0"/>
              <a:cs typeface="Calibri" panose="020F0502020204030204" pitchFamily="34" charset="0"/>
            </a:endParaRPr>
          </a:p>
          <a:p>
            <a:pPr marL="501750" lvl="2"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Clear expectations around attendance, punctuality and the processes for requesting leave of absence from their child’s school</a:t>
            </a:r>
          </a:p>
          <a:p>
            <a:pPr marL="501750" lvl="2"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Regular updates on their child’s attendance </a:t>
            </a:r>
          </a:p>
          <a:p>
            <a:pPr lvl="2" indent="0">
              <a:buNone/>
            </a:pPr>
            <a:r>
              <a:rPr lang="en-GB" sz="1800" dirty="0">
                <a:latin typeface="Calibri" panose="020F0502020204030204" pitchFamily="34" charset="0"/>
                <a:cs typeface="Calibri" panose="020F0502020204030204" pitchFamily="34" charset="0"/>
              </a:rPr>
              <a:t>Where their child’s attendance is at risk of becoming, or becomes problematic, they can also expect: </a:t>
            </a:r>
          </a:p>
          <a:p>
            <a:pPr marL="501750" lvl="2"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Schools to work with them to remove barriers to their child’s attendance  </a:t>
            </a:r>
          </a:p>
          <a:p>
            <a:pPr marL="501750" lvl="2"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Signposting to voluntary support services and a multi-agency response to out of school barriers </a:t>
            </a:r>
          </a:p>
          <a:p>
            <a:pPr marL="501750" lvl="2"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A formal parenting contract or early help plan with a single assessment, plan and lead practitioner across services for cases where it is needed </a:t>
            </a:r>
          </a:p>
          <a:p>
            <a:pPr marL="501750" lvl="2" indent="-285750">
              <a:buFont typeface="Arial" panose="020B0604020202020204" pitchFamily="34" charset="0"/>
              <a:buChar char="•"/>
            </a:pPr>
            <a:r>
              <a:rPr lang="en-GB" sz="1800" dirty="0">
                <a:latin typeface="Calibri" panose="020F0502020204030204" pitchFamily="34" charset="0"/>
                <a:cs typeface="Calibri" panose="020F0502020204030204" pitchFamily="34" charset="0"/>
              </a:rPr>
              <a:t>Formalised support (including through legal intervention) where support does not work, is not engaged with or is not appropriate </a:t>
            </a:r>
          </a:p>
          <a:p>
            <a:pPr marL="501750" lvl="2"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501750" lvl="2"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501750" lvl="2"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89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FC56E-BAED-4A50-8B4C-841846A5A932}"/>
              </a:ext>
            </a:extLst>
          </p:cNvPr>
          <p:cNvSpPr>
            <a:spLocks noGrp="1"/>
          </p:cNvSpPr>
          <p:nvPr>
            <p:ph type="title"/>
          </p:nvPr>
        </p:nvSpPr>
        <p:spPr>
          <a:xfrm>
            <a:off x="4436388" y="226362"/>
            <a:ext cx="4707612" cy="918875"/>
          </a:xfrm>
        </p:spPr>
        <p:txBody>
          <a:bodyPr/>
          <a:lstStyle/>
          <a:p>
            <a:r>
              <a:rPr lang="en-GB" sz="3200" dirty="0">
                <a:solidFill>
                  <a:schemeClr val="bg2">
                    <a:lumMod val="60000"/>
                    <a:lumOff val="40000"/>
                  </a:schemeClr>
                </a:solidFill>
              </a:rPr>
              <a:t>What that means in practice for schools</a:t>
            </a:r>
            <a:endParaRPr lang="en-GB" sz="3200" b="0" dirty="0">
              <a:solidFill>
                <a:schemeClr val="bg2">
                  <a:lumMod val="60000"/>
                  <a:lumOff val="40000"/>
                </a:schemeClr>
              </a:solidFill>
            </a:endParaRPr>
          </a:p>
        </p:txBody>
      </p:sp>
      <p:sp>
        <p:nvSpPr>
          <p:cNvPr id="6" name="Content Placeholder 5">
            <a:extLst>
              <a:ext uri="{FF2B5EF4-FFF2-40B4-BE49-F238E27FC236}">
                <a16:creationId xmlns:a16="http://schemas.microsoft.com/office/drawing/2014/main" id="{C2B3E5CA-D3E8-4BC7-8F98-BED84DA4C6EE}"/>
              </a:ext>
            </a:extLst>
          </p:cNvPr>
          <p:cNvSpPr>
            <a:spLocks noGrp="1"/>
          </p:cNvSpPr>
          <p:nvPr>
            <p:ph sz="quarter" idx="12"/>
          </p:nvPr>
        </p:nvSpPr>
        <p:spPr>
          <a:xfrm>
            <a:off x="702468" y="1201642"/>
            <a:ext cx="7986713" cy="4970558"/>
          </a:xfrm>
        </p:spPr>
        <p:txBody>
          <a:bodyPr/>
          <a:lstStyle/>
          <a:p>
            <a:pPr marL="0" indent="0">
              <a:buNone/>
            </a:pPr>
            <a:r>
              <a:rPr lang="en-GB" sz="2800" dirty="0"/>
              <a:t>Every school will be required to: </a:t>
            </a:r>
          </a:p>
          <a:p>
            <a:pPr marL="717739" lvl="3" indent="-285750">
              <a:buFont typeface="Arial" panose="020B0604020202020204" pitchFamily="34" charset="0"/>
              <a:buChar char="•"/>
            </a:pPr>
            <a:r>
              <a:rPr lang="en-GB" sz="1500" dirty="0"/>
              <a:t>Have a Senior Attendance Champion on the leadership team </a:t>
            </a:r>
          </a:p>
          <a:p>
            <a:pPr marL="717739" lvl="3" indent="-285750">
              <a:buFont typeface="Arial" panose="020B0604020202020204" pitchFamily="34" charset="0"/>
              <a:buChar char="•"/>
            </a:pPr>
            <a:r>
              <a:rPr lang="en-GB" sz="1500" dirty="0"/>
              <a:t>Have a clear school attendance policy published on their website</a:t>
            </a:r>
          </a:p>
          <a:p>
            <a:pPr marL="717739" lvl="3" indent="-285750">
              <a:buFont typeface="Arial" panose="020B0604020202020204" pitchFamily="34" charset="0"/>
              <a:buChar char="•"/>
            </a:pPr>
            <a:r>
              <a:rPr lang="en-GB" sz="1500" dirty="0"/>
              <a:t>Have robust day to day processes for recording, monitoring and following up attendance </a:t>
            </a:r>
          </a:p>
          <a:p>
            <a:pPr marL="717739" lvl="3" indent="-285750">
              <a:buFont typeface="Arial" panose="020B0604020202020204" pitchFamily="34" charset="0"/>
              <a:buChar char="•"/>
            </a:pPr>
            <a:r>
              <a:rPr lang="en-GB" sz="1500" dirty="0"/>
              <a:t>Analyse their data regularly and prioritise families to work with to understand and address the reasons for absence, including any in-school barriers to attendance.</a:t>
            </a:r>
          </a:p>
          <a:p>
            <a:pPr marL="717739" lvl="3" indent="-285750">
              <a:buFont typeface="Arial" panose="020B0604020202020204" pitchFamily="34" charset="0"/>
              <a:buChar char="•"/>
            </a:pPr>
            <a:r>
              <a:rPr lang="en-GB" sz="1500" dirty="0"/>
              <a:t>Work with local partners to remove out of school barriers and act as the lead professional where they are the best placed service </a:t>
            </a:r>
          </a:p>
          <a:p>
            <a:pPr marL="717739" lvl="3" indent="-285750">
              <a:buFont typeface="Arial" panose="020B0604020202020204" pitchFamily="34" charset="0"/>
              <a:buChar char="•"/>
            </a:pPr>
            <a:r>
              <a:rPr lang="en-GB" sz="1500" dirty="0"/>
              <a:t>Work jointly with the local authority on an agreed approach/ plan for every severely absent pupil</a:t>
            </a:r>
          </a:p>
          <a:p>
            <a:pPr marL="717739" lvl="3" indent="-285750">
              <a:buFont typeface="Arial" panose="020B0604020202020204" pitchFamily="34" charset="0"/>
              <a:buChar char="•"/>
            </a:pPr>
            <a:r>
              <a:rPr lang="en-GB" sz="1500" dirty="0"/>
              <a:t>Develop strategies for cohorts of pupils with poorer attendance than their peers (including groups of vulnerability) </a:t>
            </a:r>
          </a:p>
          <a:p>
            <a:pPr marL="717739" lvl="3" indent="-285750">
              <a:buFont typeface="Arial" panose="020B0604020202020204" pitchFamily="34" charset="0"/>
              <a:buChar char="•"/>
            </a:pPr>
            <a:r>
              <a:rPr lang="en-GB" sz="1500" dirty="0"/>
              <a:t>Inform a pupil’s social worker if they have an unexplained absence or leave the school roll </a:t>
            </a:r>
          </a:p>
          <a:p>
            <a:pPr marL="717739" lvl="3" indent="-285750">
              <a:buFont typeface="Arial" panose="020B0604020202020204" pitchFamily="34" charset="0"/>
              <a:buChar char="•"/>
            </a:pPr>
            <a:r>
              <a:rPr lang="en-GB" sz="1500" dirty="0"/>
              <a:t>Work with their LA to formalise support where voluntary help hasn’t been effective, through use of parenting contracts or other forms of legal intervention</a:t>
            </a:r>
          </a:p>
          <a:p>
            <a:pPr marL="717739" lvl="3" indent="-285750">
              <a:buFont typeface="Arial" panose="020B0604020202020204" pitchFamily="34" charset="0"/>
              <a:buChar char="•"/>
            </a:pPr>
            <a:r>
              <a:rPr lang="en-GB" sz="1500" dirty="0"/>
              <a:t>Share data electronically with the department and continue to inform the LA of pupils not attending regularly or being added to or removed from the roll </a:t>
            </a:r>
          </a:p>
          <a:p>
            <a:pPr marL="717739" lvl="3" indent="-285750">
              <a:buFont typeface="Arial" panose="020B0604020202020204" pitchFamily="34" charset="0"/>
              <a:buChar char="•"/>
            </a:pPr>
            <a:endParaRPr lang="en-GB" dirty="0"/>
          </a:p>
        </p:txBody>
      </p:sp>
    </p:spTree>
    <p:extLst>
      <p:ext uri="{BB962C8B-B14F-4D97-AF65-F5344CB8AC3E}">
        <p14:creationId xmlns:p14="http://schemas.microsoft.com/office/powerpoint/2010/main" val="183482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FC56E-BAED-4A50-8B4C-841846A5A932}"/>
              </a:ext>
            </a:extLst>
          </p:cNvPr>
          <p:cNvSpPr>
            <a:spLocks noGrp="1"/>
          </p:cNvSpPr>
          <p:nvPr>
            <p:ph type="title"/>
          </p:nvPr>
        </p:nvSpPr>
        <p:spPr>
          <a:xfrm>
            <a:off x="3998238" y="290800"/>
            <a:ext cx="4926688" cy="1185030"/>
          </a:xfrm>
        </p:spPr>
        <p:txBody>
          <a:bodyPr/>
          <a:lstStyle/>
          <a:p>
            <a:r>
              <a:rPr lang="en-GB" sz="3200" dirty="0">
                <a:solidFill>
                  <a:schemeClr val="bg2">
                    <a:lumMod val="60000"/>
                    <a:lumOff val="40000"/>
                  </a:schemeClr>
                </a:solidFill>
              </a:rPr>
              <a:t>What that means in practice for trusts and governing bodies</a:t>
            </a:r>
            <a:endParaRPr lang="en-GB" sz="3200" b="0" dirty="0">
              <a:solidFill>
                <a:schemeClr val="bg2">
                  <a:lumMod val="60000"/>
                  <a:lumOff val="40000"/>
                </a:schemeClr>
              </a:solidFill>
            </a:endParaRPr>
          </a:p>
        </p:txBody>
      </p:sp>
      <p:sp>
        <p:nvSpPr>
          <p:cNvPr id="6" name="Content Placeholder 5">
            <a:extLst>
              <a:ext uri="{FF2B5EF4-FFF2-40B4-BE49-F238E27FC236}">
                <a16:creationId xmlns:a16="http://schemas.microsoft.com/office/drawing/2014/main" id="{C2B3E5CA-D3E8-4BC7-8F98-BED84DA4C6EE}"/>
              </a:ext>
            </a:extLst>
          </p:cNvPr>
          <p:cNvSpPr>
            <a:spLocks noGrp="1"/>
          </p:cNvSpPr>
          <p:nvPr>
            <p:ph sz="quarter" idx="12"/>
          </p:nvPr>
        </p:nvSpPr>
        <p:spPr>
          <a:xfrm>
            <a:off x="578641" y="1475830"/>
            <a:ext cx="7986713" cy="3324770"/>
          </a:xfrm>
        </p:spPr>
        <p:txBody>
          <a:bodyPr/>
          <a:lstStyle/>
          <a:p>
            <a:pPr marL="0" indent="0">
              <a:buNone/>
            </a:pPr>
            <a:r>
              <a:rPr lang="en-GB" dirty="0"/>
              <a:t>All trustees and governors will be required to: </a:t>
            </a:r>
          </a:p>
          <a:p>
            <a:pPr marL="717739" lvl="3" indent="-285750">
              <a:buFont typeface="Arial" panose="020B0604020202020204" pitchFamily="34" charset="0"/>
              <a:buChar char="•"/>
            </a:pPr>
            <a:r>
              <a:rPr lang="en-GB" sz="1500" dirty="0"/>
              <a:t>Take an active role in attendance improvement in their school(s) by regularly reviewing data, discussing and challenging trends and helping leaders to focus their improvement efforts </a:t>
            </a:r>
          </a:p>
          <a:p>
            <a:pPr marL="717739" lvl="3" indent="-285750">
              <a:buFont typeface="Arial" panose="020B0604020202020204" pitchFamily="34" charset="0"/>
              <a:buChar char="•"/>
            </a:pPr>
            <a:r>
              <a:rPr lang="en-GB" sz="1500" dirty="0"/>
              <a:t>Set high expectations of the school’s leadership and hold them to account for delivery against them </a:t>
            </a:r>
          </a:p>
          <a:p>
            <a:pPr marL="717739" lvl="3" indent="-285750">
              <a:buFont typeface="Arial" panose="020B0604020202020204" pitchFamily="34" charset="0"/>
              <a:buChar char="•"/>
            </a:pPr>
            <a:r>
              <a:rPr lang="en-GB" sz="1500" dirty="0"/>
              <a:t>Ensure high aspirations are maintained for all pupils but that processes and support are adapted to individual needs of particular types of pupils (inc. all vulnerable children) </a:t>
            </a:r>
          </a:p>
          <a:p>
            <a:pPr marL="717739" lvl="3" indent="-285750">
              <a:buFont typeface="Arial" panose="020B0604020202020204" pitchFamily="34" charset="0"/>
              <a:buChar char="•"/>
            </a:pPr>
            <a:r>
              <a:rPr lang="en-GB" sz="1500" dirty="0"/>
              <a:t>Ensure school staff receive training on attendance </a:t>
            </a:r>
          </a:p>
          <a:p>
            <a:pPr marL="717739" lvl="3" indent="-285750">
              <a:buFont typeface="Arial" panose="020B0604020202020204" pitchFamily="34" charset="0"/>
              <a:buChar char="•"/>
            </a:pPr>
            <a:r>
              <a:rPr lang="en-GB" sz="1500" dirty="0"/>
              <a:t>For schools struggling with attendance, work with the leadership to agree a comprehensive attendance action plan </a:t>
            </a:r>
          </a:p>
          <a:p>
            <a:pPr marL="431989" lvl="3" indent="0">
              <a:buNone/>
            </a:pPr>
            <a:endParaRPr lang="en-GB" sz="1500" dirty="0"/>
          </a:p>
          <a:p>
            <a:pPr lvl="3" indent="0">
              <a:buNone/>
            </a:pPr>
            <a:endParaRPr lang="en-GB" sz="1500" dirty="0"/>
          </a:p>
        </p:txBody>
      </p:sp>
      <p:sp>
        <p:nvSpPr>
          <p:cNvPr id="5" name="Content Placeholder 5">
            <a:extLst>
              <a:ext uri="{FF2B5EF4-FFF2-40B4-BE49-F238E27FC236}">
                <a16:creationId xmlns:a16="http://schemas.microsoft.com/office/drawing/2014/main" id="{B3CB880D-CF05-47F3-8878-D2E192944B41}"/>
              </a:ext>
            </a:extLst>
          </p:cNvPr>
          <p:cNvSpPr txBox="1">
            <a:spLocks/>
          </p:cNvSpPr>
          <p:nvPr/>
        </p:nvSpPr>
        <p:spPr>
          <a:xfrm>
            <a:off x="578642" y="5168818"/>
            <a:ext cx="7986713" cy="723655"/>
          </a:xfrm>
          <a:prstGeom prst="rect">
            <a:avLst/>
          </a:prstGeom>
        </p:spPr>
        <p:txBody>
          <a:bodyPr vert="horz" lIns="0" tIns="0" rIns="0" bIns="0" rtlCol="0">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6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r>
              <a:rPr lang="en-GB" sz="3200" dirty="0">
                <a:solidFill>
                  <a:schemeClr val="dk1"/>
                </a:solidFill>
                <a:latin typeface="Calibri"/>
                <a:cs typeface="Calibri"/>
                <a:sym typeface="Calibri"/>
              </a:rPr>
              <a:t>MATs and federation trustees and governors will also be required to: </a:t>
            </a:r>
          </a:p>
          <a:p>
            <a:pPr marL="933734" lvl="4" indent="-285750">
              <a:spcBef>
                <a:spcPts val="400"/>
              </a:spcBef>
              <a:spcAft>
                <a:spcPts val="0"/>
              </a:spcAft>
              <a:buClr>
                <a:schemeClr val="dk1"/>
              </a:buClr>
              <a:buSzPts val="2000"/>
              <a:buFont typeface="Arial" panose="020B0604020202020204" pitchFamily="34" charset="0"/>
              <a:buChar char="•"/>
            </a:pPr>
            <a:r>
              <a:rPr lang="en-GB" sz="1500" dirty="0">
                <a:solidFill>
                  <a:schemeClr val="dk1"/>
                </a:solidFill>
                <a:latin typeface="Calibri"/>
                <a:cs typeface="Calibri"/>
                <a:sym typeface="Calibri"/>
              </a:rPr>
              <a:t>Share effective practice on attendance across their schools </a:t>
            </a:r>
          </a:p>
          <a:p>
            <a:pPr lvl="3" indent="0">
              <a:buNone/>
            </a:pPr>
            <a:endParaRPr lang="en-GB" sz="1500" dirty="0"/>
          </a:p>
          <a:p>
            <a:pPr marL="717739" lvl="3" indent="-285750">
              <a:buFont typeface="Arial" panose="020B0604020202020204" pitchFamily="34" charset="0"/>
              <a:buChar char="•"/>
            </a:pPr>
            <a:endParaRPr lang="en-GB" sz="1500" dirty="0"/>
          </a:p>
          <a:p>
            <a:pPr marL="717739" lvl="3" indent="-285750">
              <a:buFont typeface="Arial" panose="020B0604020202020204" pitchFamily="34" charset="0"/>
              <a:buChar char="•"/>
            </a:pPr>
            <a:endParaRPr lang="en-GB" sz="1500" dirty="0"/>
          </a:p>
          <a:p>
            <a:pPr lvl="3" indent="0">
              <a:buFont typeface="Corbel" pitchFamily="34" charset="0"/>
              <a:buNone/>
            </a:pPr>
            <a:endParaRPr lang="en-GB" sz="1500" dirty="0"/>
          </a:p>
        </p:txBody>
      </p:sp>
    </p:spTree>
    <p:extLst>
      <p:ext uri="{BB962C8B-B14F-4D97-AF65-F5344CB8AC3E}">
        <p14:creationId xmlns:p14="http://schemas.microsoft.com/office/powerpoint/2010/main" val="112961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FC56E-BAED-4A50-8B4C-841846A5A932}"/>
              </a:ext>
            </a:extLst>
          </p:cNvPr>
          <p:cNvSpPr>
            <a:spLocks noGrp="1"/>
          </p:cNvSpPr>
          <p:nvPr>
            <p:ph type="title"/>
          </p:nvPr>
        </p:nvSpPr>
        <p:spPr>
          <a:xfrm>
            <a:off x="4045863" y="398328"/>
            <a:ext cx="4936212" cy="512514"/>
          </a:xfrm>
        </p:spPr>
        <p:txBody>
          <a:bodyPr/>
          <a:lstStyle/>
          <a:p>
            <a:br>
              <a:rPr lang="en-GB" sz="3200" dirty="0">
                <a:solidFill>
                  <a:schemeClr val="bg2">
                    <a:lumMod val="60000"/>
                    <a:lumOff val="40000"/>
                  </a:schemeClr>
                </a:solidFill>
              </a:rPr>
            </a:br>
            <a:r>
              <a:rPr lang="en-GB" sz="3200" dirty="0">
                <a:solidFill>
                  <a:schemeClr val="bg2">
                    <a:lumMod val="60000"/>
                    <a:lumOff val="40000"/>
                  </a:schemeClr>
                </a:solidFill>
              </a:rPr>
              <a:t>What that means in practice for LAs</a:t>
            </a:r>
            <a:br>
              <a:rPr lang="en-GB" sz="3200" dirty="0">
                <a:solidFill>
                  <a:schemeClr val="bg2">
                    <a:lumMod val="60000"/>
                    <a:lumOff val="40000"/>
                  </a:schemeClr>
                </a:solidFill>
              </a:rPr>
            </a:br>
            <a:br>
              <a:rPr lang="en-GB" sz="1800" b="0" dirty="0">
                <a:solidFill>
                  <a:schemeClr val="bg2">
                    <a:lumMod val="60000"/>
                    <a:lumOff val="40000"/>
                  </a:schemeClr>
                </a:solidFill>
              </a:rPr>
            </a:br>
            <a:endParaRPr lang="en-GB" sz="3200" b="0" dirty="0">
              <a:solidFill>
                <a:schemeClr val="bg2">
                  <a:lumMod val="60000"/>
                  <a:lumOff val="40000"/>
                </a:schemeClr>
              </a:solidFill>
            </a:endParaRPr>
          </a:p>
        </p:txBody>
      </p:sp>
      <p:sp>
        <p:nvSpPr>
          <p:cNvPr id="6" name="Content Placeholder 5">
            <a:extLst>
              <a:ext uri="{FF2B5EF4-FFF2-40B4-BE49-F238E27FC236}">
                <a16:creationId xmlns:a16="http://schemas.microsoft.com/office/drawing/2014/main" id="{C2B3E5CA-D3E8-4BC7-8F98-BED84DA4C6EE}"/>
              </a:ext>
            </a:extLst>
          </p:cNvPr>
          <p:cNvSpPr>
            <a:spLocks noGrp="1"/>
          </p:cNvSpPr>
          <p:nvPr>
            <p:ph sz="quarter" idx="12"/>
          </p:nvPr>
        </p:nvSpPr>
        <p:spPr>
          <a:xfrm>
            <a:off x="578643" y="910842"/>
            <a:ext cx="7986713" cy="5656358"/>
          </a:xfrm>
        </p:spPr>
        <p:txBody>
          <a:bodyPr/>
          <a:lstStyle/>
          <a:p>
            <a:pPr marL="0" indent="0">
              <a:buNone/>
            </a:pPr>
            <a:r>
              <a:rPr lang="en-GB" dirty="0"/>
              <a:t>Every local authority will be required to: </a:t>
            </a:r>
          </a:p>
          <a:p>
            <a:pPr marL="717739" lvl="3" indent="-285750">
              <a:buFont typeface="Arial" panose="020B0604020202020204" pitchFamily="34" charset="0"/>
              <a:buChar char="•"/>
            </a:pPr>
            <a:r>
              <a:rPr lang="en-GB" sz="1500" dirty="0"/>
              <a:t>Agree a strategic approach to improving attendance for the whole area </a:t>
            </a:r>
          </a:p>
          <a:p>
            <a:pPr marL="717739" lvl="3" indent="-285750">
              <a:buFont typeface="Arial" panose="020B0604020202020204" pitchFamily="34" charset="0"/>
              <a:buChar char="•"/>
            </a:pPr>
            <a:r>
              <a:rPr lang="en-GB" sz="1500" dirty="0"/>
              <a:t>Make attendance a key focus of ALL frontline council services </a:t>
            </a:r>
          </a:p>
          <a:p>
            <a:pPr marL="717739" lvl="3" indent="-285750">
              <a:buFont typeface="Arial" panose="020B0604020202020204" pitchFamily="34" charset="0"/>
              <a:buChar char="•"/>
            </a:pPr>
            <a:r>
              <a:rPr lang="en-GB" sz="1500" dirty="0"/>
              <a:t>Have an attendance support team (AST/EWO) which works with all schools in their area </a:t>
            </a:r>
          </a:p>
          <a:p>
            <a:pPr marL="717739" lvl="3" indent="-285750">
              <a:buFont typeface="Arial" panose="020B0604020202020204" pitchFamily="34" charset="0"/>
              <a:buChar char="•"/>
            </a:pPr>
            <a:r>
              <a:rPr lang="en-GB" sz="1500" dirty="0"/>
              <a:t>Provide every school with a named point of contact in the AST to support with queries and advice </a:t>
            </a:r>
          </a:p>
          <a:p>
            <a:pPr marL="717739" lvl="3" indent="-285750">
              <a:buFont typeface="Arial" panose="020B0604020202020204" pitchFamily="34" charset="0"/>
              <a:buChar char="•"/>
            </a:pPr>
            <a:r>
              <a:rPr lang="en-GB" sz="1500" dirty="0"/>
              <a:t>Hold a termly Targeting Support Meeting with every school in their area to identify pupils who need support with removing barriers to attendance </a:t>
            </a:r>
          </a:p>
          <a:p>
            <a:pPr marL="717739" lvl="3" indent="-285750">
              <a:buFont typeface="Arial" panose="020B0604020202020204" pitchFamily="34" charset="0"/>
              <a:buChar char="•"/>
            </a:pPr>
            <a:r>
              <a:rPr lang="en-GB" sz="1500" dirty="0"/>
              <a:t>Work jointly with all local partners to offer multi-agency support to pupils who need it, including acting as lead practitioner where the </a:t>
            </a:r>
            <a:r>
              <a:rPr lang="en-GB" sz="1500" dirty="0" err="1"/>
              <a:t>the</a:t>
            </a:r>
            <a:r>
              <a:rPr lang="en-GB" sz="1500" dirty="0"/>
              <a:t> best placed service is an LA one</a:t>
            </a:r>
          </a:p>
          <a:p>
            <a:pPr marL="717739" lvl="3" indent="-285750">
              <a:buFont typeface="Arial" panose="020B0604020202020204" pitchFamily="34" charset="0"/>
              <a:buChar char="•"/>
            </a:pPr>
            <a:r>
              <a:rPr lang="en-GB" sz="1500" dirty="0"/>
              <a:t>Offer opportunities for all schools in the area to share effective practice </a:t>
            </a:r>
          </a:p>
          <a:p>
            <a:pPr marL="717739" lvl="3" indent="-285750">
              <a:buFont typeface="Arial" panose="020B0604020202020204" pitchFamily="34" charset="0"/>
              <a:buChar char="•"/>
            </a:pPr>
            <a:r>
              <a:rPr lang="en-GB" sz="1500" dirty="0"/>
              <a:t>Work jointly with schools on an agreed approach/ plan for every severely absent pupil</a:t>
            </a:r>
          </a:p>
          <a:p>
            <a:pPr marL="717739" lvl="3" indent="-285750">
              <a:buFont typeface="Arial" panose="020B0604020202020204" pitchFamily="34" charset="0"/>
              <a:buChar char="•"/>
            </a:pPr>
            <a:r>
              <a:rPr lang="en-GB" sz="1500" dirty="0"/>
              <a:t>Develop strategies to remove common area-wide barriers to attendance </a:t>
            </a:r>
          </a:p>
          <a:p>
            <a:pPr marL="717739" lvl="3" indent="-285750">
              <a:buFont typeface="Arial" panose="020B0604020202020204" pitchFamily="34" charset="0"/>
              <a:buChar char="•"/>
            </a:pPr>
            <a:r>
              <a:rPr lang="en-GB" sz="1500" dirty="0"/>
              <a:t>Work with schools to formalise support or take forward legal action where voluntary support does not work </a:t>
            </a:r>
          </a:p>
          <a:p>
            <a:pPr marL="717739" lvl="3" indent="-285750">
              <a:buFont typeface="Arial" panose="020B0604020202020204" pitchFamily="34" charset="0"/>
              <a:buChar char="•"/>
            </a:pPr>
            <a:r>
              <a:rPr lang="en-GB" sz="1500" dirty="0"/>
              <a:t>Secure the regular attendance of pupils looked-after as their corporate parent</a:t>
            </a:r>
          </a:p>
          <a:p>
            <a:pPr marL="717739" lvl="3" indent="-285750">
              <a:buFont typeface="Arial" panose="020B0604020202020204" pitchFamily="34" charset="0"/>
              <a:buChar char="•"/>
            </a:pPr>
            <a:r>
              <a:rPr lang="en-GB" sz="1500" dirty="0"/>
              <a:t>Provide support and advice to previously looked-after children</a:t>
            </a:r>
          </a:p>
          <a:p>
            <a:pPr marL="717739" lvl="3" indent="-285750">
              <a:buFont typeface="Arial" panose="020B0604020202020204" pitchFamily="34" charset="0"/>
              <a:buChar char="•"/>
            </a:pPr>
            <a:r>
              <a:rPr lang="en-GB" sz="1500" dirty="0"/>
              <a:t>Monitor and improve the attendance of children with a social worker through their Virtual School </a:t>
            </a:r>
          </a:p>
          <a:p>
            <a:pPr marL="717739" lvl="3" indent="-285750">
              <a:buFont typeface="Arial" panose="020B0604020202020204" pitchFamily="34" charset="0"/>
              <a:buChar char="•"/>
            </a:pPr>
            <a:endParaRPr lang="en-GB" sz="1500" dirty="0"/>
          </a:p>
          <a:p>
            <a:pPr marL="717739" lvl="3" indent="-285750">
              <a:buFont typeface="Arial" panose="020B0604020202020204" pitchFamily="34" charset="0"/>
              <a:buChar char="•"/>
            </a:pPr>
            <a:endParaRPr lang="en-GB" sz="1500" dirty="0"/>
          </a:p>
          <a:p>
            <a:pPr marL="717739" lvl="3" indent="-285750">
              <a:buFont typeface="Arial" panose="020B0604020202020204" pitchFamily="34" charset="0"/>
              <a:buChar char="•"/>
            </a:pPr>
            <a:endParaRPr lang="en-GB" sz="1500" dirty="0"/>
          </a:p>
          <a:p>
            <a:pPr marL="717739" lvl="3" indent="-285750">
              <a:buFont typeface="Arial" panose="020B0604020202020204" pitchFamily="34" charset="0"/>
              <a:buChar char="•"/>
            </a:pPr>
            <a:endParaRPr lang="en-GB" dirty="0"/>
          </a:p>
        </p:txBody>
      </p:sp>
    </p:spTree>
    <p:extLst>
      <p:ext uri="{BB962C8B-B14F-4D97-AF65-F5344CB8AC3E}">
        <p14:creationId xmlns:p14="http://schemas.microsoft.com/office/powerpoint/2010/main" val="206287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5760" y="330200"/>
            <a:ext cx="8229600" cy="5923915"/>
          </a:xfrm>
          <a:prstGeom prst="rect">
            <a:avLst/>
          </a:prstGeom>
          <a:noFill/>
          <a:ln w="0" cmpd="sng">
            <a:noFill/>
            <a:prstDash val="solid"/>
          </a:ln>
        </p:spPr>
        <p:txBody>
          <a:bodyPr vert="horz" lIns="0" tIns="19050" rIns="0" bIns="0" anchor="t"/>
          <a:lstStyle/>
          <a:p>
            <a:pPr marL="0" marR="640080" indent="0" algn="ctr">
              <a:lnSpc>
                <a:spcPts val="3000"/>
              </a:lnSpc>
              <a:spcAft>
                <a:spcPts val="0"/>
              </a:spcAft>
              <a:buNone/>
            </a:pPr>
            <a:r>
              <a:rPr lang="en-US" sz="2800" b="1" spc="0" dirty="0">
                <a:solidFill>
                  <a:srgbClr val="003763"/>
                </a:solidFill>
                <a:latin typeface="Arial" panose="02020603050405020304" pitchFamily="2"/>
              </a:rPr>
              <a:t>The new guidance on school attendance includes </a:t>
            </a:r>
            <a:r>
              <a:rPr lang="en-US" sz="2800" b="1" dirty="0">
                <a:solidFill>
                  <a:srgbClr val="003763"/>
                </a:solidFill>
                <a:latin typeface="Arial" panose="02020603050405020304" pitchFamily="2"/>
              </a:rPr>
              <a:t>seven</a:t>
            </a:r>
            <a:r>
              <a:rPr lang="en-US" sz="2800" b="1" spc="0" dirty="0">
                <a:solidFill>
                  <a:srgbClr val="003763"/>
                </a:solidFill>
                <a:latin typeface="Arial" panose="02020603050405020304" pitchFamily="2"/>
              </a:rPr>
              <a:t> expectations of schools from September 2022: Statutory from 2023 </a:t>
            </a:r>
          </a:p>
          <a:p>
            <a:pPr marL="0" marR="640080" indent="0" algn="ctr">
              <a:lnSpc>
                <a:spcPts val="3000"/>
              </a:lnSpc>
              <a:spcAft>
                <a:spcPts val="0"/>
              </a:spcAft>
              <a:buNone/>
            </a:pPr>
            <a:endParaRPr lang="en-US" sz="2800" b="1" spc="0" dirty="0">
              <a:solidFill>
                <a:srgbClr val="003763"/>
              </a:solidFill>
              <a:latin typeface="Arial" panose="02020603050405020304" pitchFamily="2"/>
            </a:endParaRPr>
          </a:p>
          <a:p>
            <a:pPr marL="285750" marR="640080" indent="-285750"/>
            <a:r>
              <a:rPr lang="en-US" sz="1600" spc="0" dirty="0">
                <a:solidFill>
                  <a:srgbClr val="000000"/>
                </a:solidFill>
                <a:latin typeface="Arial" panose="02020603050405020304" pitchFamily="2"/>
              </a:rPr>
              <a:t>Develop and maintain a whole school culture that promotes the benefits of high attendance.</a:t>
            </a:r>
          </a:p>
          <a:p>
            <a:pPr marL="285750" marR="640080" indent="-285750"/>
            <a:r>
              <a:rPr lang="en-US" sz="1600" spc="0" dirty="0">
                <a:solidFill>
                  <a:srgbClr val="000000"/>
                </a:solidFill>
                <a:latin typeface="Arial" panose="02020603050405020304" pitchFamily="2"/>
              </a:rPr>
              <a:t>Have a clear school attendance policy which all staff, pupils and parents understand.</a:t>
            </a:r>
          </a:p>
          <a:p>
            <a:pPr marL="285750" marR="640080" indent="-285750"/>
            <a:r>
              <a:rPr lang="en-US" sz="1600" spc="0" dirty="0">
                <a:solidFill>
                  <a:srgbClr val="000000"/>
                </a:solidFill>
                <a:latin typeface="Arial" panose="02020603050405020304" pitchFamily="2"/>
              </a:rPr>
              <a:t>Accurately complete admission and attendance registers and have effective day to day processes in place to follow up absence.</a:t>
            </a:r>
          </a:p>
          <a:p>
            <a:pPr marL="285750" marR="640080" indent="-285750"/>
            <a:r>
              <a:rPr lang="en-US" sz="1600" spc="-10" dirty="0">
                <a:solidFill>
                  <a:srgbClr val="000000"/>
                </a:solidFill>
                <a:latin typeface="Arial" panose="02020603050405020304" pitchFamily="2"/>
              </a:rPr>
              <a:t>Regularly monitor and analyse attendance and absence data to identify pupils or cohorts that require support with their attendance.</a:t>
            </a:r>
          </a:p>
          <a:p>
            <a:pPr marL="285750" marR="640080" indent="-285750"/>
            <a:r>
              <a:rPr lang="en-US" sz="1600" spc="-15" dirty="0">
                <a:solidFill>
                  <a:srgbClr val="000000"/>
                </a:solidFill>
                <a:latin typeface="Arial" panose="02020603050405020304" pitchFamily="2"/>
              </a:rPr>
              <a:t>Build strong relationships with families, listen to and understand the barriers to attendance and work with families to remove them. </a:t>
            </a:r>
          </a:p>
          <a:p>
            <a:pPr marL="285750" marR="640080" indent="-285750"/>
            <a:r>
              <a:rPr lang="en-US" sz="1600" spc="-15" dirty="0">
                <a:solidFill>
                  <a:srgbClr val="000000"/>
                </a:solidFill>
                <a:latin typeface="Arial" panose="02020603050405020304" pitchFamily="2"/>
              </a:rPr>
              <a:t>Support for pupils with medical conditions, special educational needs and disabilities.</a:t>
            </a:r>
          </a:p>
          <a:p>
            <a:pPr marL="285750" marR="640080" indent="-285750"/>
            <a:r>
              <a:rPr lang="en-US" sz="1600" spc="0" dirty="0">
                <a:solidFill>
                  <a:srgbClr val="000000"/>
                </a:solidFill>
                <a:latin typeface="Arial" panose="02020603050405020304" pitchFamily="2"/>
              </a:rPr>
              <a:t>Share information and work collaboratively with other schools in the area, local authorities and other partners when absence is at risk of becoming persistent or severe.</a:t>
            </a:r>
          </a:p>
        </p:txBody>
      </p:sp>
    </p:spTree>
  </p:cSld>
  <p:clrMapOvr>
    <a:masterClrMapping/>
  </p:clrMapOvr>
</p:sld>
</file>

<file path=ppt/theme/theme1.xml><?xml version="1.0" encoding="utf-8"?>
<a:theme xmlns:a="http://schemas.openxmlformats.org/drawingml/2006/main" name="1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point_master_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2934</Words>
  <Application>Microsoft Office PowerPoint</Application>
  <PresentationFormat>On-screen Show (4:3)</PresentationFormat>
  <Paragraphs>391</Paragraphs>
  <Slides>34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Corbel</vt:lpstr>
      <vt:lpstr>Symbol</vt:lpstr>
      <vt:lpstr>Tahoma</vt:lpstr>
      <vt:lpstr>Times New Roman</vt:lpstr>
      <vt:lpstr>Verdana</vt:lpstr>
      <vt:lpstr>Verdana</vt:lpstr>
      <vt:lpstr>1_Powerpoint_master_template</vt:lpstr>
      <vt:lpstr>2_Powerpoint_master_template</vt:lpstr>
      <vt:lpstr>Attendance Lead Networks   Tuesday 22nd November 2022  </vt:lpstr>
      <vt:lpstr>Agenda for today </vt:lpstr>
      <vt:lpstr>    Attendance Updates       </vt:lpstr>
      <vt:lpstr>The big changes </vt:lpstr>
      <vt:lpstr> What that means in practice for families.   </vt:lpstr>
      <vt:lpstr>What that means in practice for schools</vt:lpstr>
      <vt:lpstr>What that means in practice for trusts and governing bodies</vt:lpstr>
      <vt:lpstr> What that means in practice for LAs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the changes?</vt:lpstr>
      <vt:lpstr>PowerPoint Presentation</vt:lpstr>
      <vt:lpstr>What does that mean here?</vt:lpstr>
      <vt:lpstr>Attendance Support / Education Welfare Service</vt:lpstr>
      <vt:lpstr>Questions and  Feedback Form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Leadership Forum 29th January 2021</dc:title>
  <dc:creator>User1</dc:creator>
  <cp:lastModifiedBy>Alasdair Whitelaw (AfC)</cp:lastModifiedBy>
  <cp:revision>64</cp:revision>
  <cp:lastPrinted>2022-11-16T13:37:34Z</cp:lastPrinted>
  <dcterms:created xsi:type="dcterms:W3CDTF">2013-04-23T07:58:54Z</dcterms:created>
  <dcterms:modified xsi:type="dcterms:W3CDTF">2022-11-21T14:09:53Z</dcterms:modified>
</cp:coreProperties>
</file>