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22"/>
  </p:notesMasterIdLst>
  <p:sldIdLst>
    <p:sldId id="256" r:id="rId3"/>
    <p:sldId id="257" r:id="rId4"/>
    <p:sldId id="316" r:id="rId5"/>
    <p:sldId id="370" r:id="rId6"/>
    <p:sldId id="342" r:id="rId7"/>
    <p:sldId id="385" r:id="rId8"/>
    <p:sldId id="351" r:id="rId9"/>
    <p:sldId id="557" r:id="rId10"/>
    <p:sldId id="558" r:id="rId11"/>
    <p:sldId id="258" r:id="rId12"/>
    <p:sldId id="259" r:id="rId13"/>
    <p:sldId id="260" r:id="rId14"/>
    <p:sldId id="261" r:id="rId15"/>
    <p:sldId id="262" r:id="rId16"/>
    <p:sldId id="263" r:id="rId17"/>
    <p:sldId id="264" r:id="rId18"/>
    <p:sldId id="265" r:id="rId19"/>
    <p:sldId id="266" r:id="rId20"/>
    <p:sldId id="314" r:id="rId21"/>
  </p:sldIdLst>
  <p:sldSz cx="9144000" cy="6858000" type="screen4x3"/>
  <p:notesSz cx="6669088"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hOBDtCz1tOHO6/XfEOGinc+/rQ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AE4924-3537-44C6-8299-C6098335A9C3}">
  <a:tblStyle styleId="{D0AE4924-3537-44C6-8299-C6098335A9C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3792" autoAdjust="0"/>
  </p:normalViewPr>
  <p:slideViewPr>
    <p:cSldViewPr snapToGrid="0">
      <p:cViewPr varScale="1">
        <p:scale>
          <a:sx n="130" d="100"/>
          <a:sy n="130" d="100"/>
        </p:scale>
        <p:origin x="1032"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63"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61"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6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889250" cy="49418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778250" y="1"/>
            <a:ext cx="2889250" cy="49418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865188" y="739775"/>
            <a:ext cx="4938712"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66751" y="4689239"/>
            <a:ext cx="5335587" cy="444293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376898"/>
            <a:ext cx="2889250" cy="49418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778250" y="9376898"/>
            <a:ext cx="2889250" cy="4941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865188" y="739775"/>
            <a:ext cx="4938712"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7" name="Google Shape;97;p1:notes"/>
          <p:cNvSpPr txBox="1">
            <a:spLocks noGrp="1"/>
          </p:cNvSpPr>
          <p:nvPr>
            <p:ph type="body" idx="1"/>
          </p:nvPr>
        </p:nvSpPr>
        <p:spPr>
          <a:xfrm>
            <a:off x="666751" y="4689239"/>
            <a:ext cx="5335587" cy="44429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	</a:t>
            </a:r>
            <a:endParaRPr/>
          </a:p>
        </p:txBody>
      </p:sp>
      <p:sp>
        <p:nvSpPr>
          <p:cNvPr id="98" name="Google Shape;98;p1:notes"/>
          <p:cNvSpPr txBox="1"/>
          <p:nvPr/>
        </p:nvSpPr>
        <p:spPr>
          <a:xfrm>
            <a:off x="3778250" y="9376898"/>
            <a:ext cx="2889250" cy="4941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9f7f09a4c7_0_0: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29f7f09a4c7_0_0: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b="1">
                <a:solidFill>
                  <a:srgbClr val="0F0F0F"/>
                </a:solidFill>
                <a:latin typeface="Roboto"/>
                <a:ea typeface="Roboto"/>
                <a:cs typeface="Roboto"/>
                <a:sym typeface="Roboto"/>
              </a:rPr>
              <a:t>At extended duties we collect data for average absence and persistent absence for CiN, CP and CLA</a:t>
            </a:r>
            <a:endParaRPr b="1">
              <a:solidFill>
                <a:srgbClr val="0F0F0F"/>
              </a:solidFill>
              <a:latin typeface="Roboto"/>
              <a:ea typeface="Roboto"/>
              <a:cs typeface="Roboto"/>
              <a:sym typeface="Roboto"/>
            </a:endParaRPr>
          </a:p>
          <a:p>
            <a:pPr marL="0" lvl="0" indent="0" algn="l" rtl="0">
              <a:spcBef>
                <a:spcPts val="360"/>
              </a:spcBef>
              <a:spcAft>
                <a:spcPts val="0"/>
              </a:spcAft>
              <a:buNone/>
            </a:pPr>
            <a:r>
              <a:rPr lang="en-GB" b="1">
                <a:solidFill>
                  <a:srgbClr val="0F0F0F"/>
                </a:solidFill>
                <a:latin typeface="Roboto"/>
                <a:ea typeface="Roboto"/>
                <a:cs typeface="Roboto"/>
                <a:sym typeface="Roboto"/>
              </a:rPr>
              <a:t>CiN Average Absence</a:t>
            </a:r>
            <a:endParaRPr b="1">
              <a:solidFill>
                <a:srgbClr val="0F0F0F"/>
              </a:solidFill>
              <a:latin typeface="Roboto"/>
              <a:ea typeface="Roboto"/>
              <a:cs typeface="Roboto"/>
              <a:sym typeface="Roboto"/>
            </a:endParaRPr>
          </a:p>
          <a:p>
            <a:pPr marL="0" lvl="0" indent="0" algn="l" rtl="0">
              <a:spcBef>
                <a:spcPts val="360"/>
              </a:spcBef>
              <a:spcAft>
                <a:spcPts val="0"/>
              </a:spcAft>
              <a:buNone/>
            </a:pPr>
            <a:r>
              <a:rPr lang="en-GB">
                <a:solidFill>
                  <a:srgbClr val="0F0F0F"/>
                </a:solidFill>
                <a:latin typeface="Roboto"/>
                <a:ea typeface="Roboto"/>
                <a:cs typeface="Roboto"/>
                <a:sym typeface="Roboto"/>
              </a:rPr>
              <a:t>The average absence rate for young individuals on Child in Need (CiN) plans is 16.4% nationally. However, in February 2023, Richmond, Kingston and RBWM surpassed this average. As of October 2023, Richmond and RBWM have average absence rates below the national average, while Kingston's rate is 2% higher than the national average.</a:t>
            </a:r>
            <a:endParaRPr>
              <a:solidFill>
                <a:srgbClr val="0F0F0F"/>
              </a:solidFill>
              <a:latin typeface="Roboto"/>
              <a:ea typeface="Roboto"/>
              <a:cs typeface="Roboto"/>
              <a:sym typeface="Roboto"/>
            </a:endParaRPr>
          </a:p>
          <a:p>
            <a:pPr marL="0" lvl="0" indent="0" algn="l" rtl="0">
              <a:spcBef>
                <a:spcPts val="360"/>
              </a:spcBef>
              <a:spcAft>
                <a:spcPts val="0"/>
              </a:spcAft>
              <a:buNone/>
            </a:pPr>
            <a:endParaRPr>
              <a:solidFill>
                <a:srgbClr val="0F0F0F"/>
              </a:solidFill>
              <a:latin typeface="Roboto"/>
              <a:ea typeface="Roboto"/>
              <a:cs typeface="Roboto"/>
              <a:sym typeface="Roboto"/>
            </a:endParaRPr>
          </a:p>
          <a:p>
            <a:pPr marL="0" lvl="0" indent="0" algn="l" rtl="0">
              <a:spcBef>
                <a:spcPts val="360"/>
              </a:spcBef>
              <a:spcAft>
                <a:spcPts val="0"/>
              </a:spcAft>
              <a:buNone/>
            </a:pPr>
            <a:r>
              <a:rPr lang="en-GB" b="1">
                <a:solidFill>
                  <a:srgbClr val="0F0F0F"/>
                </a:solidFill>
                <a:latin typeface="Roboto"/>
                <a:ea typeface="Roboto"/>
                <a:cs typeface="Roboto"/>
                <a:sym typeface="Roboto"/>
              </a:rPr>
              <a:t>CP Average Absence</a:t>
            </a:r>
            <a:endParaRPr b="1">
              <a:solidFill>
                <a:srgbClr val="0F0F0F"/>
              </a:solidFill>
              <a:latin typeface="Roboto"/>
              <a:ea typeface="Roboto"/>
              <a:cs typeface="Roboto"/>
              <a:sym typeface="Roboto"/>
            </a:endParaRPr>
          </a:p>
          <a:p>
            <a:pPr marL="0" lvl="0" indent="0" algn="l" rtl="0">
              <a:spcBef>
                <a:spcPts val="360"/>
              </a:spcBef>
              <a:spcAft>
                <a:spcPts val="0"/>
              </a:spcAft>
              <a:buNone/>
            </a:pPr>
            <a:r>
              <a:rPr lang="en-GB">
                <a:solidFill>
                  <a:srgbClr val="0F0F0F"/>
                </a:solidFill>
                <a:latin typeface="Roboto"/>
                <a:ea typeface="Roboto"/>
                <a:cs typeface="Roboto"/>
                <a:sym typeface="Roboto"/>
              </a:rPr>
              <a:t>Let's delve into the attendance rates for young individuals on Child Protection (CP) plans. The national average absence stands at 19.5%. In February 2023, the absence rates for those on CP plans exceeded the national average across all three boroughs. I’m pleased to share that by October, all three boroughs are now below the national average.</a:t>
            </a:r>
            <a:endParaRPr>
              <a:solidFill>
                <a:srgbClr val="0F0F0F"/>
              </a:solidFill>
              <a:latin typeface="Roboto"/>
              <a:ea typeface="Roboto"/>
              <a:cs typeface="Roboto"/>
              <a:sym typeface="Roboto"/>
            </a:endParaRPr>
          </a:p>
          <a:p>
            <a:pPr marL="0" lvl="0" indent="0" algn="l" rtl="0">
              <a:spcBef>
                <a:spcPts val="360"/>
              </a:spcBef>
              <a:spcAft>
                <a:spcPts val="0"/>
              </a:spcAft>
              <a:buNone/>
            </a:pPr>
            <a:endParaRPr>
              <a:solidFill>
                <a:srgbClr val="0F0F0F"/>
              </a:solidFill>
              <a:latin typeface="Roboto"/>
              <a:ea typeface="Roboto"/>
              <a:cs typeface="Roboto"/>
              <a:sym typeface="Roboto"/>
            </a:endParaRPr>
          </a:p>
          <a:p>
            <a:pPr marL="0" lvl="0" indent="0" algn="l" rtl="0">
              <a:spcBef>
                <a:spcPts val="360"/>
              </a:spcBef>
              <a:spcAft>
                <a:spcPts val="0"/>
              </a:spcAft>
              <a:buNone/>
            </a:pPr>
            <a:r>
              <a:rPr lang="en-GB" b="1">
                <a:solidFill>
                  <a:srgbClr val="0F0F0F"/>
                </a:solidFill>
                <a:latin typeface="Roboto"/>
                <a:ea typeface="Roboto"/>
                <a:cs typeface="Roboto"/>
                <a:sym typeface="Roboto"/>
              </a:rPr>
              <a:t>CLA Average Absence</a:t>
            </a:r>
            <a:endParaRPr b="1">
              <a:solidFill>
                <a:srgbClr val="0F0F0F"/>
              </a:solidFill>
              <a:latin typeface="Roboto"/>
              <a:ea typeface="Roboto"/>
              <a:cs typeface="Roboto"/>
              <a:sym typeface="Roboto"/>
            </a:endParaRPr>
          </a:p>
          <a:p>
            <a:pPr marL="0" lvl="0" indent="0" algn="l" rtl="0">
              <a:spcBef>
                <a:spcPts val="360"/>
              </a:spcBef>
              <a:spcAft>
                <a:spcPts val="0"/>
              </a:spcAft>
              <a:buNone/>
            </a:pPr>
            <a:r>
              <a:rPr lang="en-GB">
                <a:solidFill>
                  <a:srgbClr val="0F0F0F"/>
                </a:solidFill>
                <a:latin typeface="Roboto"/>
                <a:ea typeface="Roboto"/>
                <a:cs typeface="Roboto"/>
                <a:sym typeface="Roboto"/>
              </a:rPr>
              <a:t>Now, let's shift our focus to the attendance rates for children looked after (CLA), with the national average absence set at 7.8%. In February 2023 the average absence rates for children looked after exceeded the national average across all three boroughs. As we move to October 2023, there's positive news. Improvements have been observed in all three boroughs.</a:t>
            </a:r>
            <a:endParaRPr>
              <a:solidFill>
                <a:srgbClr val="0F0F0F"/>
              </a:solidFill>
              <a:latin typeface="Roboto"/>
              <a:ea typeface="Roboto"/>
              <a:cs typeface="Roboto"/>
              <a:sym typeface="Roboto"/>
            </a:endParaRPr>
          </a:p>
          <a:p>
            <a:pPr marL="0" lvl="0" indent="0" algn="l" rtl="0">
              <a:spcBef>
                <a:spcPts val="360"/>
              </a:spcBef>
              <a:spcAft>
                <a:spcPts val="0"/>
              </a:spcAft>
              <a:buNone/>
            </a:pPr>
            <a:endParaRPr>
              <a:solidFill>
                <a:srgbClr val="0F0F0F"/>
              </a:solidFill>
              <a:latin typeface="Roboto"/>
              <a:ea typeface="Roboto"/>
              <a:cs typeface="Roboto"/>
              <a:sym typeface="Roboto"/>
            </a:endParaRPr>
          </a:p>
          <a:p>
            <a:pPr marL="0" lvl="0" indent="0" algn="l" rtl="0">
              <a:spcBef>
                <a:spcPts val="360"/>
              </a:spcBef>
              <a:spcAft>
                <a:spcPts val="0"/>
              </a:spcAft>
              <a:buNone/>
            </a:pPr>
            <a:r>
              <a:rPr lang="en-GB">
                <a:solidFill>
                  <a:srgbClr val="0F0F0F"/>
                </a:solidFill>
                <a:latin typeface="Roboto"/>
                <a:ea typeface="Roboto"/>
                <a:cs typeface="Roboto"/>
                <a:sym typeface="Roboto"/>
              </a:rPr>
              <a:t>Both Kingston and RBWM stand out with absentee rates significantly below the national average for children looked after. This showcases notable progress in these areas</a:t>
            </a:r>
            <a:endParaRPr>
              <a:solidFill>
                <a:srgbClr val="0F0F0F"/>
              </a:solidFill>
              <a:latin typeface="Roboto"/>
              <a:ea typeface="Roboto"/>
              <a:cs typeface="Roboto"/>
              <a:sym typeface="Roboto"/>
            </a:endParaRPr>
          </a:p>
          <a:p>
            <a:pPr marL="0" lvl="0" indent="0" algn="l" rtl="0">
              <a:spcBef>
                <a:spcPts val="360"/>
              </a:spcBef>
              <a:spcAft>
                <a:spcPts val="0"/>
              </a:spcAft>
              <a:buNone/>
            </a:pPr>
            <a:endParaRPr>
              <a:solidFill>
                <a:srgbClr val="0F0F0F"/>
              </a:solidFill>
              <a:latin typeface="Roboto"/>
              <a:ea typeface="Roboto"/>
              <a:cs typeface="Roboto"/>
              <a:sym typeface="Roboto"/>
            </a:endParaRPr>
          </a:p>
          <a:p>
            <a:pPr marL="0" lvl="0" indent="0" algn="l" rtl="0">
              <a:spcBef>
                <a:spcPts val="360"/>
              </a:spcBef>
              <a:spcAft>
                <a:spcPts val="0"/>
              </a:spcAft>
              <a:buNone/>
            </a:pPr>
            <a:r>
              <a:rPr lang="en-GB">
                <a:solidFill>
                  <a:srgbClr val="0F0F0F"/>
                </a:solidFill>
                <a:latin typeface="Roboto"/>
                <a:ea typeface="Roboto"/>
                <a:cs typeface="Roboto"/>
                <a:sym typeface="Roboto"/>
              </a:rPr>
              <a:t>This positive trend highlights the collective efforts and effective strategies in place, resulting in improved attendance rates for all three groups across all three boroughs. So a massive well done to all!</a:t>
            </a:r>
            <a:endParaRPr>
              <a:solidFill>
                <a:srgbClr val="0F0F0F"/>
              </a:solidFill>
              <a:latin typeface="Roboto"/>
              <a:ea typeface="Roboto"/>
              <a:cs typeface="Roboto"/>
              <a:sym typeface="Roboto"/>
            </a:endParaRPr>
          </a:p>
        </p:txBody>
      </p:sp>
      <p:sp>
        <p:nvSpPr>
          <p:cNvPr id="57" name="Google Shape;57;g29f7f09a4c7_0_0: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9f7f09a4c7_0_8: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9f7f09a4c7_0_8: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457200" lvl="0" indent="-228600" algn="l" rtl="0">
              <a:lnSpc>
                <a:spcPct val="115000"/>
              </a:lnSpc>
              <a:spcBef>
                <a:spcPts val="1500"/>
              </a:spcBef>
              <a:spcAft>
                <a:spcPts val="0"/>
              </a:spcAft>
              <a:buClr>
                <a:schemeClr val="dk1"/>
              </a:buClr>
              <a:buSzPts val="1200"/>
              <a:buFont typeface="Roboto"/>
              <a:buNone/>
            </a:pPr>
            <a:r>
              <a:rPr lang="en-GB">
                <a:latin typeface="Roboto"/>
                <a:ea typeface="Roboto"/>
                <a:cs typeface="Roboto"/>
                <a:sym typeface="Roboto"/>
              </a:rPr>
              <a:t>Introduction:</a:t>
            </a:r>
            <a:endParaRPr>
              <a:latin typeface="Roboto"/>
              <a:ea typeface="Roboto"/>
              <a:cs typeface="Roboto"/>
              <a:sym typeface="Roboto"/>
            </a:endParaRPr>
          </a:p>
          <a:p>
            <a:pPr marL="914400" lvl="1" indent="-304800" algn="l" rtl="0">
              <a:lnSpc>
                <a:spcPct val="115000"/>
              </a:lnSpc>
              <a:spcBef>
                <a:spcPts val="0"/>
              </a:spcBef>
              <a:spcAft>
                <a:spcPts val="0"/>
              </a:spcAft>
              <a:buClr>
                <a:schemeClr val="dk1"/>
              </a:buClr>
              <a:buSzPts val="1200"/>
              <a:buFont typeface="Roboto"/>
              <a:buChar char="●"/>
            </a:pPr>
            <a:r>
              <a:rPr lang="en-GB">
                <a:latin typeface="Roboto"/>
                <a:ea typeface="Roboto"/>
                <a:cs typeface="Roboto"/>
                <a:sym typeface="Roboto"/>
              </a:rPr>
              <a:t>"Now, let's turn our attention to persistent absences for children in need (CiN), with the national figure set at 48.5%."</a:t>
            </a:r>
            <a:endParaRPr>
              <a:latin typeface="Roboto"/>
              <a:ea typeface="Roboto"/>
              <a:cs typeface="Roboto"/>
              <a:sym typeface="Roboto"/>
            </a:endParaRPr>
          </a:p>
          <a:p>
            <a:pPr marL="914400" lvl="1" indent="-304800" algn="l" rtl="0">
              <a:lnSpc>
                <a:spcPct val="115000"/>
              </a:lnSpc>
              <a:spcBef>
                <a:spcPts val="0"/>
              </a:spcBef>
              <a:spcAft>
                <a:spcPts val="0"/>
              </a:spcAft>
              <a:buClr>
                <a:schemeClr val="dk1"/>
              </a:buClr>
              <a:buSzPts val="1200"/>
              <a:buFont typeface="Roboto"/>
              <a:buChar char="●"/>
            </a:pPr>
            <a:r>
              <a:rPr lang="en-GB">
                <a:latin typeface="Roboto"/>
                <a:ea typeface="Roboto"/>
                <a:cs typeface="Roboto"/>
                <a:sym typeface="Roboto"/>
              </a:rPr>
              <a:t>"In February 2023, Richmond and RBWM exceeded the national average of 48.5% for persistent absences</a:t>
            </a:r>
            <a:endParaRPr>
              <a:latin typeface="Roboto"/>
              <a:ea typeface="Roboto"/>
              <a:cs typeface="Roboto"/>
              <a:sym typeface="Roboto"/>
            </a:endParaRPr>
          </a:p>
          <a:p>
            <a:pPr marL="914400" lvl="1" indent="-304800" algn="l" rtl="0">
              <a:lnSpc>
                <a:spcPct val="115000"/>
              </a:lnSpc>
              <a:spcBef>
                <a:spcPts val="0"/>
              </a:spcBef>
              <a:spcAft>
                <a:spcPts val="0"/>
              </a:spcAft>
              <a:buClr>
                <a:schemeClr val="dk1"/>
              </a:buClr>
              <a:buSzPts val="1200"/>
              <a:buFont typeface="Roboto"/>
              <a:buChar char="●"/>
            </a:pPr>
            <a:r>
              <a:rPr lang="en-GB">
                <a:latin typeface="Roboto"/>
                <a:ea typeface="Roboto"/>
                <a:cs typeface="Roboto"/>
                <a:sym typeface="Roboto"/>
              </a:rPr>
              <a:t>"As of October 2023, there have been noteworthy changes. Notably, both Richmond and RBWM have improved, now falling below the national figure of 48.5% for persistent absences."</a:t>
            </a:r>
            <a:endParaRPr>
              <a:latin typeface="Roboto"/>
              <a:ea typeface="Roboto"/>
              <a:cs typeface="Roboto"/>
              <a:sym typeface="Roboto"/>
            </a:endParaRPr>
          </a:p>
          <a:p>
            <a:pPr marL="914400" lvl="1" indent="-304800" algn="l" rtl="0">
              <a:lnSpc>
                <a:spcPct val="115000"/>
              </a:lnSpc>
              <a:spcBef>
                <a:spcPts val="0"/>
              </a:spcBef>
              <a:spcAft>
                <a:spcPts val="0"/>
              </a:spcAft>
              <a:buClr>
                <a:schemeClr val="dk1"/>
              </a:buClr>
              <a:buSzPts val="1200"/>
              <a:buFont typeface="Roboto"/>
              <a:buChar char="●"/>
            </a:pPr>
            <a:r>
              <a:rPr lang="en-GB">
                <a:latin typeface="Roboto"/>
                <a:ea typeface="Roboto"/>
                <a:cs typeface="Roboto"/>
                <a:sym typeface="Roboto"/>
              </a:rPr>
              <a:t>"Kingston has experienced a rise in persistent absences this month, moving from 48.3% to a figure slightly above the national average. This is a change from its previous position below the national figure."</a:t>
            </a:r>
            <a:endParaRPr>
              <a:latin typeface="Roboto"/>
              <a:ea typeface="Roboto"/>
              <a:cs typeface="Roboto"/>
              <a:sym typeface="Roboto"/>
            </a:endParaRPr>
          </a:p>
          <a:p>
            <a:pPr marL="0" lvl="0" indent="0" algn="l" rtl="0">
              <a:lnSpc>
                <a:spcPct val="115000"/>
              </a:lnSpc>
              <a:spcBef>
                <a:spcPts val="1500"/>
              </a:spcBef>
              <a:spcAft>
                <a:spcPts val="0"/>
              </a:spcAft>
              <a:buNone/>
            </a:pPr>
            <a:endParaRPr>
              <a:latin typeface="Roboto"/>
              <a:ea typeface="Roboto"/>
              <a:cs typeface="Roboto"/>
              <a:sym typeface="Roboto"/>
            </a:endParaRPr>
          </a:p>
          <a:p>
            <a:pPr marL="914400" lvl="1" indent="-304800" algn="l" rtl="0">
              <a:lnSpc>
                <a:spcPct val="115000"/>
              </a:lnSpc>
              <a:spcBef>
                <a:spcPts val="1500"/>
              </a:spcBef>
              <a:spcAft>
                <a:spcPts val="0"/>
              </a:spcAft>
              <a:buClr>
                <a:schemeClr val="dk1"/>
              </a:buClr>
              <a:buSzPts val="1200"/>
              <a:buFont typeface="Roboto"/>
              <a:buChar char="●"/>
            </a:pPr>
            <a:r>
              <a:rPr lang="en-GB">
                <a:latin typeface="Roboto"/>
                <a:ea typeface="Roboto"/>
                <a:cs typeface="Roboto"/>
                <a:sym typeface="Roboto"/>
              </a:rPr>
              <a:t>"Shifting our focus to persistent absences for children on Child Protection (CP) plans, we note that the national figure is set at 56.2%."</a:t>
            </a:r>
            <a:endParaRPr>
              <a:latin typeface="Roboto"/>
              <a:ea typeface="Roboto"/>
              <a:cs typeface="Roboto"/>
              <a:sym typeface="Roboto"/>
            </a:endParaRPr>
          </a:p>
          <a:p>
            <a:pPr marL="914400" lvl="1" indent="-304800" algn="l" rtl="0">
              <a:lnSpc>
                <a:spcPct val="115000"/>
              </a:lnSpc>
              <a:spcBef>
                <a:spcPts val="0"/>
              </a:spcBef>
              <a:spcAft>
                <a:spcPts val="0"/>
              </a:spcAft>
              <a:buClr>
                <a:schemeClr val="dk1"/>
              </a:buClr>
              <a:buSzPts val="1200"/>
              <a:buFont typeface="Roboto"/>
              <a:buChar char="●"/>
            </a:pPr>
            <a:r>
              <a:rPr lang="en-GB">
                <a:latin typeface="Roboto"/>
                <a:ea typeface="Roboto"/>
                <a:cs typeface="Roboto"/>
                <a:sym typeface="Roboto"/>
              </a:rPr>
              <a:t>"In February 2023, Kingston exceeded the national average of 56.2% for persistent absences, highlighting a particular challenge in that area."</a:t>
            </a:r>
            <a:endParaRPr>
              <a:latin typeface="Roboto"/>
              <a:ea typeface="Roboto"/>
              <a:cs typeface="Roboto"/>
              <a:sym typeface="Roboto"/>
            </a:endParaRPr>
          </a:p>
          <a:p>
            <a:pPr marL="914400" lvl="1" indent="-304800" algn="l" rtl="0">
              <a:lnSpc>
                <a:spcPct val="115000"/>
              </a:lnSpc>
              <a:spcBef>
                <a:spcPts val="0"/>
              </a:spcBef>
              <a:spcAft>
                <a:spcPts val="0"/>
              </a:spcAft>
              <a:buClr>
                <a:schemeClr val="dk1"/>
              </a:buClr>
              <a:buSzPts val="1200"/>
              <a:buFont typeface="Roboto"/>
              <a:buChar char="●"/>
            </a:pPr>
            <a:r>
              <a:rPr lang="en-GB">
                <a:latin typeface="Roboto"/>
                <a:ea typeface="Roboto"/>
                <a:cs typeface="Roboto"/>
                <a:sym typeface="Roboto"/>
              </a:rPr>
              <a:t>"Fast forward to October 2023, and there's positive news. All three areas—Kingston, Richmond, and RBWM—have made significant improvements, now falling well below the national figure of 56.2% for persistent absences.</a:t>
            </a:r>
            <a:endParaRPr>
              <a:latin typeface="Roboto"/>
              <a:ea typeface="Roboto"/>
              <a:cs typeface="Roboto"/>
              <a:sym typeface="Roboto"/>
            </a:endParaRPr>
          </a:p>
          <a:p>
            <a:pPr marL="914400" lvl="1" indent="-304800" algn="l" rtl="0">
              <a:lnSpc>
                <a:spcPct val="115000"/>
              </a:lnSpc>
              <a:spcBef>
                <a:spcPts val="0"/>
              </a:spcBef>
              <a:spcAft>
                <a:spcPts val="0"/>
              </a:spcAft>
              <a:buClr>
                <a:schemeClr val="dk1"/>
              </a:buClr>
              <a:buSzPts val="1200"/>
              <a:buFont typeface="Roboto"/>
              <a:buChar char="●"/>
            </a:pPr>
            <a:r>
              <a:rPr lang="en-GB">
                <a:latin typeface="Roboto"/>
                <a:ea typeface="Roboto"/>
                <a:cs typeface="Roboto"/>
                <a:sym typeface="Roboto"/>
              </a:rPr>
              <a:t>"This progress highlights the collective efforts of our boroughs in prioritising attendance for young people on Child Protection Plans</a:t>
            </a:r>
            <a:endParaRPr>
              <a:latin typeface="Roboto"/>
              <a:ea typeface="Roboto"/>
              <a:cs typeface="Roboto"/>
              <a:sym typeface="Roboto"/>
            </a:endParaRPr>
          </a:p>
          <a:p>
            <a:pPr marL="457200" lvl="0" indent="0" algn="l" rtl="0">
              <a:lnSpc>
                <a:spcPct val="115000"/>
              </a:lnSpc>
              <a:spcBef>
                <a:spcPts val="1500"/>
              </a:spcBef>
              <a:spcAft>
                <a:spcPts val="0"/>
              </a:spcAft>
              <a:buNone/>
            </a:pPr>
            <a:endParaRPr>
              <a:latin typeface="Roboto"/>
              <a:ea typeface="Roboto"/>
              <a:cs typeface="Roboto"/>
              <a:sym typeface="Roboto"/>
            </a:endParaRPr>
          </a:p>
          <a:p>
            <a:pPr marL="0" lvl="0" indent="0" algn="l" rtl="0">
              <a:lnSpc>
                <a:spcPct val="115000"/>
              </a:lnSpc>
              <a:spcBef>
                <a:spcPts val="1500"/>
              </a:spcBef>
              <a:spcAft>
                <a:spcPts val="0"/>
              </a:spcAft>
              <a:buNone/>
            </a:pPr>
            <a:r>
              <a:rPr lang="en-GB">
                <a:latin typeface="Roboto"/>
                <a:ea typeface="Roboto"/>
                <a:cs typeface="Roboto"/>
                <a:sym typeface="Roboto"/>
              </a:rPr>
              <a:t>"Now, let's explore the persistent absences data for children looked after (CLA), with the national figure set at 19.1%."</a:t>
            </a:r>
            <a:endParaRPr>
              <a:latin typeface="Roboto"/>
              <a:ea typeface="Roboto"/>
              <a:cs typeface="Roboto"/>
              <a:sym typeface="Roboto"/>
            </a:endParaRPr>
          </a:p>
          <a:p>
            <a:pPr marL="914400" lvl="1" indent="-304800" algn="l" rtl="0">
              <a:lnSpc>
                <a:spcPct val="115000"/>
              </a:lnSpc>
              <a:spcBef>
                <a:spcPts val="1500"/>
              </a:spcBef>
              <a:spcAft>
                <a:spcPts val="0"/>
              </a:spcAft>
              <a:buClr>
                <a:schemeClr val="dk1"/>
              </a:buClr>
              <a:buSzPts val="1200"/>
              <a:buFont typeface="Roboto"/>
              <a:buChar char="●"/>
            </a:pPr>
            <a:r>
              <a:rPr lang="en-GB">
                <a:latin typeface="Roboto"/>
                <a:ea typeface="Roboto"/>
                <a:cs typeface="Roboto"/>
                <a:sym typeface="Roboto"/>
              </a:rPr>
              <a:t>"In February 2023 across all areas, persistent absences for children looked after exceeded the national average of 19.1%."</a:t>
            </a:r>
            <a:endParaRPr>
              <a:latin typeface="Roboto"/>
              <a:ea typeface="Roboto"/>
              <a:cs typeface="Roboto"/>
              <a:sym typeface="Roboto"/>
            </a:endParaRPr>
          </a:p>
          <a:p>
            <a:pPr marL="914400" lvl="1" indent="-304800" algn="l" rtl="0">
              <a:lnSpc>
                <a:spcPct val="115000"/>
              </a:lnSpc>
              <a:spcBef>
                <a:spcPts val="0"/>
              </a:spcBef>
              <a:spcAft>
                <a:spcPts val="0"/>
              </a:spcAft>
              <a:buClr>
                <a:schemeClr val="dk1"/>
              </a:buClr>
              <a:buSzPts val="1200"/>
              <a:buFont typeface="Roboto"/>
              <a:buChar char="●"/>
            </a:pPr>
            <a:r>
              <a:rPr lang="en-GB">
                <a:latin typeface="Roboto"/>
                <a:ea typeface="Roboto"/>
                <a:cs typeface="Roboto"/>
                <a:sym typeface="Roboto"/>
              </a:rPr>
              <a:t>"Moving to October 2023, there's positive news. Kingston and RBWM have made substantial improvements, and both are now comfortably below the national figure of 19.1% for persistent absences among children looked after."</a:t>
            </a:r>
            <a:endParaRPr>
              <a:latin typeface="Roboto"/>
              <a:ea typeface="Roboto"/>
              <a:cs typeface="Roboto"/>
              <a:sym typeface="Roboto"/>
            </a:endParaRPr>
          </a:p>
          <a:p>
            <a:pPr marL="914400" lvl="1" indent="-304800" algn="l" rtl="0">
              <a:lnSpc>
                <a:spcPct val="115000"/>
              </a:lnSpc>
              <a:spcBef>
                <a:spcPts val="0"/>
              </a:spcBef>
              <a:spcAft>
                <a:spcPts val="0"/>
              </a:spcAft>
              <a:buClr>
                <a:schemeClr val="dk1"/>
              </a:buClr>
              <a:buSzPts val="1200"/>
              <a:buFont typeface="Roboto"/>
              <a:buChar char="●"/>
            </a:pPr>
            <a:r>
              <a:rPr lang="en-GB">
                <a:latin typeface="Roboto"/>
                <a:ea typeface="Roboto"/>
                <a:cs typeface="Roboto"/>
                <a:sym typeface="Roboto"/>
              </a:rPr>
              <a:t>"This positive shift not only reflects a commitment to improving attendance rates but also contributes to fostering a more supportive and consistent educational environment for children looked after in these areas."</a:t>
            </a:r>
            <a:endParaRPr>
              <a:latin typeface="Roboto"/>
              <a:ea typeface="Roboto"/>
              <a:cs typeface="Roboto"/>
              <a:sym typeface="Roboto"/>
            </a:endParaRPr>
          </a:p>
          <a:p>
            <a:pPr marL="0" lvl="0" indent="0" algn="l" rtl="0">
              <a:lnSpc>
                <a:spcPct val="115000"/>
              </a:lnSpc>
              <a:spcBef>
                <a:spcPts val="1500"/>
              </a:spcBef>
              <a:spcAft>
                <a:spcPts val="0"/>
              </a:spcAft>
              <a:buNone/>
            </a:pPr>
            <a:r>
              <a:rPr lang="en-GB">
                <a:solidFill>
                  <a:srgbClr val="0F0F0F"/>
                </a:solidFill>
                <a:latin typeface="Roboto"/>
                <a:ea typeface="Roboto"/>
                <a:cs typeface="Roboto"/>
                <a:sym typeface="Roboto"/>
              </a:rPr>
              <a:t>In reviewing the attendance data across these groups, a consistent and positive trend emerges. From February 2023 to October 2023, there has been a commendable improvement in attendance rates across various areas and for different groups, reflecting a collective effort from our community</a:t>
            </a:r>
            <a:endParaRPr>
              <a:solidFill>
                <a:srgbClr val="0F0F0F"/>
              </a:solidFill>
              <a:latin typeface="Roboto"/>
              <a:ea typeface="Roboto"/>
              <a:cs typeface="Roboto"/>
              <a:sym typeface="Roboto"/>
            </a:endParaRPr>
          </a:p>
          <a:p>
            <a:pPr marL="0" lvl="0" indent="0" algn="l" rtl="0">
              <a:lnSpc>
                <a:spcPct val="115000"/>
              </a:lnSpc>
              <a:spcBef>
                <a:spcPts val="1500"/>
              </a:spcBef>
              <a:spcAft>
                <a:spcPts val="0"/>
              </a:spcAft>
              <a:buNone/>
            </a:pPr>
            <a:r>
              <a:rPr lang="en-GB">
                <a:solidFill>
                  <a:srgbClr val="0F0F0F"/>
                </a:solidFill>
                <a:latin typeface="Roboto"/>
                <a:ea typeface="Roboto"/>
                <a:cs typeface="Roboto"/>
                <a:sym typeface="Roboto"/>
              </a:rPr>
              <a:t>The improvements in attendance rates, whether for children in need (CiN), children looked after (CLA), or those on Child Protection (CP) plans, signify more than just numerical progress. They underscore a commitment to providing better and more consistent educational experiences, contributing to the overall well-being and development of our young people.</a:t>
            </a:r>
            <a:endParaRPr>
              <a:solidFill>
                <a:srgbClr val="0F0F0F"/>
              </a:solidFill>
              <a:latin typeface="Roboto"/>
              <a:ea typeface="Roboto"/>
              <a:cs typeface="Roboto"/>
              <a:sym typeface="Roboto"/>
            </a:endParaRPr>
          </a:p>
          <a:p>
            <a:pPr marL="0" lvl="0" indent="0" algn="l" rtl="0">
              <a:lnSpc>
                <a:spcPct val="115000"/>
              </a:lnSpc>
              <a:spcBef>
                <a:spcPts val="1500"/>
              </a:spcBef>
              <a:spcAft>
                <a:spcPts val="0"/>
              </a:spcAft>
              <a:buNone/>
            </a:pPr>
            <a:endParaRPr>
              <a:solidFill>
                <a:srgbClr val="0F0F0F"/>
              </a:solidFill>
              <a:latin typeface="Roboto"/>
              <a:ea typeface="Roboto"/>
              <a:cs typeface="Roboto"/>
              <a:sym typeface="Roboto"/>
            </a:endParaRPr>
          </a:p>
          <a:p>
            <a:pPr marL="0" lvl="0" indent="0" algn="l" rtl="0">
              <a:lnSpc>
                <a:spcPct val="115000"/>
              </a:lnSpc>
              <a:spcBef>
                <a:spcPts val="1500"/>
              </a:spcBef>
              <a:spcAft>
                <a:spcPts val="0"/>
              </a:spcAft>
              <a:buNone/>
            </a:pPr>
            <a:endParaRPr>
              <a:latin typeface="Roboto"/>
              <a:ea typeface="Roboto"/>
              <a:cs typeface="Roboto"/>
              <a:sym typeface="Roboto"/>
            </a:endParaRPr>
          </a:p>
          <a:p>
            <a:pPr marL="0" lvl="0" indent="0" algn="l" rtl="0">
              <a:lnSpc>
                <a:spcPct val="115000"/>
              </a:lnSpc>
              <a:spcBef>
                <a:spcPts val="1500"/>
              </a:spcBef>
              <a:spcAft>
                <a:spcPts val="0"/>
              </a:spcAft>
              <a:buNone/>
            </a:pPr>
            <a:endParaRPr>
              <a:latin typeface="Roboto"/>
              <a:ea typeface="Roboto"/>
              <a:cs typeface="Roboto"/>
              <a:sym typeface="Roboto"/>
            </a:endParaRPr>
          </a:p>
          <a:p>
            <a:pPr marL="0" lvl="0" indent="0" algn="l" rtl="0">
              <a:lnSpc>
                <a:spcPct val="115000"/>
              </a:lnSpc>
              <a:spcBef>
                <a:spcPts val="1500"/>
              </a:spcBef>
              <a:spcAft>
                <a:spcPts val="0"/>
              </a:spcAft>
              <a:buNone/>
            </a:pPr>
            <a:endParaRPr>
              <a:latin typeface="Roboto"/>
              <a:ea typeface="Roboto"/>
              <a:cs typeface="Roboto"/>
              <a:sym typeface="Roboto"/>
            </a:endParaRPr>
          </a:p>
          <a:p>
            <a:pPr marL="0" lvl="0" indent="0" algn="l" rtl="0">
              <a:lnSpc>
                <a:spcPct val="115000"/>
              </a:lnSpc>
              <a:spcBef>
                <a:spcPts val="1500"/>
              </a:spcBef>
              <a:spcAft>
                <a:spcPts val="0"/>
              </a:spcAft>
              <a:buNone/>
            </a:pPr>
            <a:endParaRPr>
              <a:latin typeface="Roboto"/>
              <a:ea typeface="Roboto"/>
              <a:cs typeface="Roboto"/>
              <a:sym typeface="Roboto"/>
            </a:endParaRPr>
          </a:p>
          <a:p>
            <a:pPr marL="0" lvl="0" indent="0" algn="l" rtl="0">
              <a:spcBef>
                <a:spcPts val="1500"/>
              </a:spcBef>
              <a:spcAft>
                <a:spcPts val="0"/>
              </a:spcAft>
              <a:buNone/>
            </a:pPr>
            <a:endParaRPr/>
          </a:p>
        </p:txBody>
      </p:sp>
      <p:sp>
        <p:nvSpPr>
          <p:cNvPr id="63" name="Google Shape;63;g29f7f09a4c7_0_8: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90160c7b2f_0_37: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sz="1100">
                <a:solidFill>
                  <a:srgbClr val="222222"/>
                </a:solidFill>
                <a:highlight>
                  <a:schemeClr val="lt1"/>
                </a:highlight>
                <a:latin typeface="Arial"/>
                <a:ea typeface="Arial"/>
                <a:cs typeface="Arial"/>
                <a:sym typeface="Arial"/>
              </a:rPr>
              <a:t>Why am I sharing this?</a:t>
            </a:r>
            <a:endParaRPr sz="1100">
              <a:solidFill>
                <a:srgbClr val="222222"/>
              </a:solidFill>
              <a:highlight>
                <a:schemeClr val="lt1"/>
              </a:highlight>
              <a:latin typeface="Arial"/>
              <a:ea typeface="Arial"/>
              <a:cs typeface="Arial"/>
              <a:sym typeface="Arial"/>
            </a:endParaRPr>
          </a:p>
          <a:p>
            <a:pPr marL="0" lvl="0" indent="0" algn="l" rtl="0">
              <a:spcBef>
                <a:spcPts val="360"/>
              </a:spcBef>
              <a:spcAft>
                <a:spcPts val="0"/>
              </a:spcAft>
              <a:buNone/>
            </a:pPr>
            <a:endParaRPr sz="1100">
              <a:solidFill>
                <a:srgbClr val="222222"/>
              </a:solidFill>
              <a:highlight>
                <a:schemeClr val="lt1"/>
              </a:highlight>
              <a:latin typeface="Arial"/>
              <a:ea typeface="Arial"/>
              <a:cs typeface="Arial"/>
              <a:sym typeface="Arial"/>
            </a:endParaRPr>
          </a:p>
          <a:p>
            <a:pPr marL="457200" lvl="0" indent="-298450" algn="l" rtl="0">
              <a:spcBef>
                <a:spcPts val="360"/>
              </a:spcBef>
              <a:spcAft>
                <a:spcPts val="0"/>
              </a:spcAft>
              <a:buClr>
                <a:srgbClr val="222222"/>
              </a:buClr>
              <a:buSzPts val="1100"/>
              <a:buFont typeface="Arial"/>
              <a:buChar char="-"/>
            </a:pPr>
            <a:r>
              <a:rPr lang="en-GB" sz="1100">
                <a:solidFill>
                  <a:srgbClr val="222222"/>
                </a:solidFill>
                <a:highlight>
                  <a:schemeClr val="lt1"/>
                </a:highlight>
                <a:latin typeface="Arial"/>
                <a:ea typeface="Arial"/>
                <a:cs typeface="Arial"/>
                <a:sym typeface="Arial"/>
              </a:rPr>
              <a:t>We want to celebrate our successes because what we are doing is working and that means better outcomes for our young people </a:t>
            </a:r>
            <a:endParaRPr sz="1100">
              <a:solidFill>
                <a:srgbClr val="222222"/>
              </a:solidFill>
              <a:highlight>
                <a:schemeClr val="lt1"/>
              </a:highlight>
              <a:latin typeface="Arial"/>
              <a:ea typeface="Arial"/>
              <a:cs typeface="Arial"/>
              <a:sym typeface="Arial"/>
            </a:endParaRPr>
          </a:p>
          <a:p>
            <a:pPr marL="457200" lvl="0" indent="-298450" algn="l" rtl="0">
              <a:spcBef>
                <a:spcPts val="0"/>
              </a:spcBef>
              <a:spcAft>
                <a:spcPts val="0"/>
              </a:spcAft>
              <a:buClr>
                <a:srgbClr val="222222"/>
              </a:buClr>
              <a:buSzPts val="1100"/>
              <a:buFont typeface="Arial"/>
              <a:buChar char="-"/>
            </a:pPr>
            <a:r>
              <a:rPr lang="en-GB" sz="1100">
                <a:solidFill>
                  <a:srgbClr val="222222"/>
                </a:solidFill>
                <a:highlight>
                  <a:schemeClr val="lt1"/>
                </a:highlight>
                <a:latin typeface="Arial"/>
                <a:ea typeface="Arial"/>
                <a:cs typeface="Arial"/>
                <a:sym typeface="Arial"/>
              </a:rPr>
              <a:t>HOWEVER we need to keep the focus on attendance high on our priorities as we are seeing a gradual decline in the latter half of this term </a:t>
            </a:r>
            <a:endParaRPr sz="1100">
              <a:solidFill>
                <a:srgbClr val="222222"/>
              </a:solidFill>
              <a:highlight>
                <a:schemeClr val="lt1"/>
              </a:highlight>
              <a:latin typeface="Arial"/>
              <a:ea typeface="Arial"/>
              <a:cs typeface="Arial"/>
              <a:sym typeface="Arial"/>
            </a:endParaRPr>
          </a:p>
          <a:p>
            <a:pPr marL="0" lvl="0" indent="0" algn="l" rtl="0">
              <a:spcBef>
                <a:spcPts val="360"/>
              </a:spcBef>
              <a:spcAft>
                <a:spcPts val="0"/>
              </a:spcAft>
              <a:buClr>
                <a:schemeClr val="dk1"/>
              </a:buClr>
              <a:buSzPts val="1100"/>
              <a:buFont typeface="Arial"/>
              <a:buNone/>
            </a:pPr>
            <a:endParaRPr sz="1100">
              <a:solidFill>
                <a:srgbClr val="222222"/>
              </a:solidFill>
              <a:highlight>
                <a:srgbClr val="FFFFFF"/>
              </a:highlight>
              <a:latin typeface="Verdana"/>
              <a:ea typeface="Verdana"/>
              <a:cs typeface="Verdana"/>
              <a:sym typeface="Verdana"/>
            </a:endParaRPr>
          </a:p>
          <a:p>
            <a:pPr marL="0" lvl="0" indent="0" algn="l" rtl="0">
              <a:spcBef>
                <a:spcPts val="360"/>
              </a:spcBef>
              <a:spcAft>
                <a:spcPts val="0"/>
              </a:spcAft>
              <a:buNone/>
            </a:pPr>
            <a:endParaRPr sz="1100">
              <a:solidFill>
                <a:srgbClr val="222222"/>
              </a:solidFill>
              <a:highlight>
                <a:srgbClr val="FFFFFF"/>
              </a:highlight>
              <a:latin typeface="Arial"/>
              <a:ea typeface="Arial"/>
              <a:cs typeface="Arial"/>
              <a:sym typeface="Arial"/>
            </a:endParaRPr>
          </a:p>
        </p:txBody>
      </p:sp>
      <p:sp>
        <p:nvSpPr>
          <p:cNvPr id="68" name="Google Shape;68;g290160c7b2f_0_37: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eb96f393d5_0_7: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a:t>Importance of Data and compliance </a:t>
            </a:r>
            <a:endParaRPr/>
          </a:p>
          <a:p>
            <a:pPr marL="457200" lvl="0" indent="-298450" algn="l" rtl="0">
              <a:spcBef>
                <a:spcPts val="360"/>
              </a:spcBef>
              <a:spcAft>
                <a:spcPts val="0"/>
              </a:spcAft>
              <a:buClr>
                <a:srgbClr val="222222"/>
              </a:buClr>
              <a:buSzPts val="1100"/>
              <a:buChar char="-"/>
            </a:pPr>
            <a:r>
              <a:rPr lang="en-GB" sz="1100">
                <a:solidFill>
                  <a:srgbClr val="222222"/>
                </a:solidFill>
                <a:highlight>
                  <a:schemeClr val="lt1"/>
                </a:highlight>
                <a:latin typeface="Arial"/>
                <a:ea typeface="Arial"/>
                <a:cs typeface="Arial"/>
                <a:sym typeface="Arial"/>
              </a:rPr>
              <a:t> To this end the majority of schools have provided access to our partners at Welfare Call.</a:t>
            </a:r>
            <a:endParaRPr sz="1100">
              <a:solidFill>
                <a:srgbClr val="222222"/>
              </a:solidFill>
              <a:highlight>
                <a:schemeClr val="lt1"/>
              </a:highlight>
              <a:latin typeface="Arial"/>
              <a:ea typeface="Arial"/>
              <a:cs typeface="Arial"/>
              <a:sym typeface="Arial"/>
            </a:endParaRPr>
          </a:p>
          <a:p>
            <a:pPr marL="457200" lvl="0" indent="-298450" algn="l" rtl="0">
              <a:spcBef>
                <a:spcPts val="0"/>
              </a:spcBef>
              <a:spcAft>
                <a:spcPts val="0"/>
              </a:spcAft>
              <a:buClr>
                <a:srgbClr val="222222"/>
              </a:buClr>
              <a:buSzPts val="1100"/>
              <a:buChar char="-"/>
            </a:pPr>
            <a:endParaRPr sz="1100">
              <a:solidFill>
                <a:srgbClr val="222222"/>
              </a:solidFill>
              <a:highlight>
                <a:schemeClr val="lt1"/>
              </a:highlight>
              <a:latin typeface="Arial"/>
              <a:ea typeface="Arial"/>
              <a:cs typeface="Arial"/>
              <a:sym typeface="Arial"/>
            </a:endParaRPr>
          </a:p>
          <a:p>
            <a:pPr marL="457200" lvl="0" indent="-298450" algn="l" rtl="0">
              <a:spcBef>
                <a:spcPts val="0"/>
              </a:spcBef>
              <a:spcAft>
                <a:spcPts val="0"/>
              </a:spcAft>
              <a:buClr>
                <a:srgbClr val="222222"/>
              </a:buClr>
              <a:buSzPts val="1100"/>
              <a:buChar char="-"/>
            </a:pPr>
            <a:r>
              <a:rPr lang="en-GB" sz="1100">
                <a:solidFill>
                  <a:srgbClr val="222222"/>
                </a:solidFill>
                <a:highlight>
                  <a:schemeClr val="lt1"/>
                </a:highlight>
                <a:latin typeface="Arial"/>
                <a:ea typeface="Arial"/>
                <a:cs typeface="Arial"/>
                <a:sym typeface="Arial"/>
              </a:rPr>
              <a:t>We give Welfare Call the pupil numbers for our  CIN and CP children which limits data collection to these children The criteria that we collect on is Attendance and Exclusion.</a:t>
            </a:r>
            <a:endParaRPr sz="1100">
              <a:solidFill>
                <a:srgbClr val="222222"/>
              </a:solidFill>
              <a:highlight>
                <a:schemeClr val="lt1"/>
              </a:highlight>
              <a:latin typeface="Arial"/>
              <a:ea typeface="Arial"/>
              <a:cs typeface="Arial"/>
              <a:sym typeface="Arial"/>
            </a:endParaRPr>
          </a:p>
          <a:p>
            <a:pPr marL="457200" lvl="0" indent="-298450" algn="l" rtl="0">
              <a:spcBef>
                <a:spcPts val="0"/>
              </a:spcBef>
              <a:spcAft>
                <a:spcPts val="0"/>
              </a:spcAft>
              <a:buClr>
                <a:srgbClr val="222222"/>
              </a:buClr>
              <a:buSzPts val="1100"/>
              <a:buChar char="-"/>
            </a:pPr>
            <a:endParaRPr sz="1100">
              <a:solidFill>
                <a:srgbClr val="222222"/>
              </a:solidFill>
              <a:highlight>
                <a:schemeClr val="lt1"/>
              </a:highlight>
              <a:latin typeface="Arial"/>
              <a:ea typeface="Arial"/>
              <a:cs typeface="Arial"/>
              <a:sym typeface="Arial"/>
            </a:endParaRPr>
          </a:p>
          <a:p>
            <a:pPr marL="457200" lvl="0" indent="-298450" algn="l" rtl="0">
              <a:spcBef>
                <a:spcPts val="0"/>
              </a:spcBef>
              <a:spcAft>
                <a:spcPts val="0"/>
              </a:spcAft>
              <a:buClr>
                <a:srgbClr val="222222"/>
              </a:buClr>
              <a:buSzPts val="1100"/>
              <a:buChar char="-"/>
            </a:pPr>
            <a:r>
              <a:rPr lang="en-GB" sz="1100">
                <a:solidFill>
                  <a:srgbClr val="222222"/>
                </a:solidFill>
                <a:highlight>
                  <a:schemeClr val="lt1"/>
                </a:highlight>
                <a:latin typeface="Arial"/>
                <a:ea typeface="Arial"/>
                <a:cs typeface="Arial"/>
                <a:sym typeface="Arial"/>
              </a:rPr>
              <a:t>Apart from the obvious safeguarding reasons that we would want to know if CIN and CP are in school, sharing this data means we are able to provide interventions and support to your school, children's families and partner agencies. </a:t>
            </a:r>
            <a:endParaRPr sz="1100">
              <a:solidFill>
                <a:srgbClr val="222222"/>
              </a:solidFill>
              <a:highlight>
                <a:schemeClr val="lt1"/>
              </a:highlight>
              <a:latin typeface="Arial"/>
              <a:ea typeface="Arial"/>
              <a:cs typeface="Arial"/>
              <a:sym typeface="Arial"/>
            </a:endParaRPr>
          </a:p>
          <a:p>
            <a:pPr marL="457200" lvl="0" indent="-298450" algn="l" rtl="0">
              <a:spcBef>
                <a:spcPts val="0"/>
              </a:spcBef>
              <a:spcAft>
                <a:spcPts val="0"/>
              </a:spcAft>
              <a:buClr>
                <a:srgbClr val="222222"/>
              </a:buClr>
              <a:buSzPts val="1100"/>
              <a:buChar char="-"/>
            </a:pPr>
            <a:endParaRPr sz="1100">
              <a:solidFill>
                <a:srgbClr val="222222"/>
              </a:solidFill>
              <a:highlight>
                <a:schemeClr val="lt1"/>
              </a:highlight>
              <a:latin typeface="Arial"/>
              <a:ea typeface="Arial"/>
              <a:cs typeface="Arial"/>
              <a:sym typeface="Arial"/>
            </a:endParaRPr>
          </a:p>
          <a:p>
            <a:pPr marL="457200" lvl="0" indent="-298450" algn="l" rtl="0">
              <a:spcBef>
                <a:spcPts val="0"/>
              </a:spcBef>
              <a:spcAft>
                <a:spcPts val="0"/>
              </a:spcAft>
              <a:buClr>
                <a:srgbClr val="222222"/>
              </a:buClr>
              <a:buSzPts val="1100"/>
              <a:buChar char="-"/>
            </a:pPr>
            <a:r>
              <a:rPr lang="en-GB" sz="1100">
                <a:solidFill>
                  <a:srgbClr val="222222"/>
                </a:solidFill>
                <a:highlight>
                  <a:schemeClr val="lt1"/>
                </a:highlight>
                <a:latin typeface="Arial"/>
                <a:ea typeface="Arial"/>
                <a:cs typeface="Arial"/>
                <a:sym typeface="Arial"/>
              </a:rPr>
              <a:t>This process is in line with the system we already have in place for looked after children and care leavers.</a:t>
            </a:r>
            <a:endParaRPr sz="1100">
              <a:solidFill>
                <a:srgbClr val="222222"/>
              </a:solidFill>
              <a:highlight>
                <a:schemeClr val="lt1"/>
              </a:highlight>
              <a:latin typeface="Arial"/>
              <a:ea typeface="Arial"/>
              <a:cs typeface="Arial"/>
              <a:sym typeface="Arial"/>
            </a:endParaRPr>
          </a:p>
          <a:p>
            <a:pPr marL="457200" lvl="0" indent="-298450" algn="l" rtl="0">
              <a:spcBef>
                <a:spcPts val="0"/>
              </a:spcBef>
              <a:spcAft>
                <a:spcPts val="0"/>
              </a:spcAft>
              <a:buClr>
                <a:srgbClr val="222222"/>
              </a:buClr>
              <a:buSzPts val="1100"/>
              <a:buChar char="-"/>
            </a:pPr>
            <a:endParaRPr sz="1100">
              <a:solidFill>
                <a:srgbClr val="222222"/>
              </a:solidFill>
              <a:highlight>
                <a:schemeClr val="lt1"/>
              </a:highlight>
              <a:latin typeface="Arial"/>
              <a:ea typeface="Arial"/>
              <a:cs typeface="Arial"/>
              <a:sym typeface="Arial"/>
            </a:endParaRPr>
          </a:p>
          <a:p>
            <a:pPr marL="457200" lvl="0" indent="-298450" algn="l" rtl="0">
              <a:spcBef>
                <a:spcPts val="0"/>
              </a:spcBef>
              <a:spcAft>
                <a:spcPts val="0"/>
              </a:spcAft>
              <a:buClr>
                <a:srgbClr val="222222"/>
              </a:buClr>
              <a:buSzPts val="1100"/>
              <a:buChar char="-"/>
            </a:pPr>
            <a:r>
              <a:rPr lang="en-GB" sz="1100">
                <a:solidFill>
                  <a:srgbClr val="222222"/>
                </a:solidFill>
                <a:highlight>
                  <a:schemeClr val="lt1"/>
                </a:highlight>
                <a:latin typeface="Arial"/>
                <a:ea typeface="Arial"/>
                <a:cs typeface="Arial"/>
                <a:sym typeface="Arial"/>
              </a:rPr>
              <a:t>We would like to thank the large majority of schools who are already providing us with this data. If you’re not currently providing us with this data and you’d like more information. Feel free to get in contact with my manager Ruth Gusterson. </a:t>
            </a:r>
            <a:endParaRPr sz="1100">
              <a:solidFill>
                <a:srgbClr val="222222"/>
              </a:solidFill>
              <a:highlight>
                <a:schemeClr val="lt1"/>
              </a:highlight>
              <a:latin typeface="Arial"/>
              <a:ea typeface="Arial"/>
              <a:cs typeface="Arial"/>
              <a:sym typeface="Arial"/>
            </a:endParaRPr>
          </a:p>
          <a:p>
            <a:pPr marL="0" lvl="0" indent="0" algn="l" rtl="0">
              <a:spcBef>
                <a:spcPts val="360"/>
              </a:spcBef>
              <a:spcAft>
                <a:spcPts val="0"/>
              </a:spcAft>
              <a:buNone/>
            </a:pPr>
            <a:endParaRPr sz="1100">
              <a:solidFill>
                <a:srgbClr val="222222"/>
              </a:solidFill>
              <a:highlight>
                <a:schemeClr val="lt1"/>
              </a:highlight>
              <a:latin typeface="Arial"/>
              <a:ea typeface="Arial"/>
              <a:cs typeface="Arial"/>
              <a:sym typeface="Arial"/>
            </a:endParaRPr>
          </a:p>
          <a:p>
            <a:pPr marL="0" lvl="0" indent="0" algn="l" rtl="0">
              <a:lnSpc>
                <a:spcPct val="115000"/>
              </a:lnSpc>
              <a:spcBef>
                <a:spcPts val="1500"/>
              </a:spcBef>
              <a:spcAft>
                <a:spcPts val="0"/>
              </a:spcAft>
              <a:buClr>
                <a:schemeClr val="dk1"/>
              </a:buClr>
              <a:buSzPts val="1100"/>
              <a:buFont typeface="Arial"/>
              <a:buNone/>
            </a:pPr>
            <a:r>
              <a:rPr lang="en-GB">
                <a:latin typeface="Roboto"/>
                <a:ea typeface="Roboto"/>
                <a:cs typeface="Roboto"/>
                <a:sym typeface="Roboto"/>
              </a:rPr>
              <a:t>Introduction Notes:</a:t>
            </a:r>
            <a:r>
              <a:rPr lang="en-GB" sz="1100">
                <a:solidFill>
                  <a:srgbClr val="222222"/>
                </a:solidFill>
                <a:highlight>
                  <a:schemeClr val="lt1"/>
                </a:highlight>
                <a:latin typeface="Arial"/>
                <a:ea typeface="Arial"/>
                <a:cs typeface="Arial"/>
                <a:sym typeface="Arial"/>
              </a:rPr>
              <a:t>The Department for Education has extended the duties of Virtual Schools to support the education of CIN and CP children and improve their attendance. </a:t>
            </a:r>
            <a:endParaRPr>
              <a:latin typeface="Roboto"/>
              <a:ea typeface="Roboto"/>
              <a:cs typeface="Roboto"/>
              <a:sym typeface="Roboto"/>
            </a:endParaRPr>
          </a:p>
          <a:p>
            <a:pPr marL="0" lvl="0" indent="0" algn="l" rtl="0">
              <a:lnSpc>
                <a:spcPct val="115000"/>
              </a:lnSpc>
              <a:spcBef>
                <a:spcPts val="1500"/>
              </a:spcBef>
              <a:spcAft>
                <a:spcPts val="0"/>
              </a:spcAft>
              <a:buClr>
                <a:schemeClr val="dk1"/>
              </a:buClr>
              <a:buSzPts val="1100"/>
              <a:buFont typeface="Arial"/>
              <a:buNone/>
            </a:pPr>
            <a:r>
              <a:rPr lang="en-GB">
                <a:latin typeface="Roboto"/>
                <a:ea typeface="Roboto"/>
                <a:cs typeface="Roboto"/>
                <a:sym typeface="Roboto"/>
              </a:rPr>
              <a:t>St Mary's University have been evaluating the introduction of Extended Duties</a:t>
            </a:r>
            <a:endParaRPr>
              <a:latin typeface="Roboto"/>
              <a:ea typeface="Roboto"/>
              <a:cs typeface="Roboto"/>
              <a:sym typeface="Roboto"/>
            </a:endParaRPr>
          </a:p>
          <a:p>
            <a:pPr marL="457200" lvl="0" indent="-304800" algn="l" rtl="0">
              <a:lnSpc>
                <a:spcPct val="115000"/>
              </a:lnSpc>
              <a:spcBef>
                <a:spcPts val="1500"/>
              </a:spcBef>
              <a:spcAft>
                <a:spcPts val="0"/>
              </a:spcAft>
              <a:buClr>
                <a:schemeClr val="dk1"/>
              </a:buClr>
              <a:buSzPts val="1200"/>
              <a:buFont typeface="Roboto"/>
              <a:buChar char="●"/>
            </a:pPr>
            <a:r>
              <a:rPr lang="en-GB">
                <a:latin typeface="Roboto"/>
                <a:ea typeface="Roboto"/>
                <a:cs typeface="Roboto"/>
                <a:sym typeface="Roboto"/>
              </a:rPr>
              <a:t>Purpose of Research: This study evaluates the progress in implementing strategies and practices outlined in the Theory of Change, specifically for Children with a Social Worker (CWSW). The focus is on how these changes are influencing the educational and welfare support systems for these children.</a:t>
            </a:r>
            <a:endParaRPr>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GB">
                <a:latin typeface="Roboto"/>
                <a:ea typeface="Roboto"/>
                <a:cs typeface="Roboto"/>
                <a:sym typeface="Roboto"/>
              </a:rPr>
              <a:t>Significance: The insights gained from this evaluation are vital for assessing the effectiveness of the new measures introduced for supporting Children with a Social Worker (CWSW). It sheds light on the collaboration between educational and welfare services, improvements in data handling, and a deeper understanding of the educational needs of children with a social worker.</a:t>
            </a:r>
            <a:endParaRPr>
              <a:latin typeface="Roboto"/>
              <a:ea typeface="Roboto"/>
              <a:cs typeface="Roboto"/>
              <a:sym typeface="Roboto"/>
            </a:endParaRPr>
          </a:p>
          <a:p>
            <a:pPr marL="0" lvl="0" indent="0" algn="l" rtl="0">
              <a:spcBef>
                <a:spcPts val="1500"/>
              </a:spcBef>
              <a:spcAft>
                <a:spcPts val="0"/>
              </a:spcAft>
              <a:buNone/>
            </a:pPr>
            <a:endParaRPr>
              <a:latin typeface="Roboto"/>
              <a:ea typeface="Roboto"/>
              <a:cs typeface="Roboto"/>
              <a:sym typeface="Roboto"/>
            </a:endParaRPr>
          </a:p>
        </p:txBody>
      </p:sp>
      <p:sp>
        <p:nvSpPr>
          <p:cNvPr id="75" name="Google Shape;75;g1eb96f393d5_0_7: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eb96f393d5_0_14: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1500"/>
              </a:spcBef>
              <a:spcAft>
                <a:spcPts val="0"/>
              </a:spcAft>
              <a:buClr>
                <a:srgbClr val="222222"/>
              </a:buClr>
              <a:buSzPts val="1100"/>
              <a:buChar char="-"/>
            </a:pPr>
            <a:r>
              <a:rPr lang="en-GB">
                <a:latin typeface="Roboto"/>
                <a:ea typeface="Roboto"/>
                <a:cs typeface="Roboto"/>
                <a:sym typeface="Roboto"/>
              </a:rPr>
              <a:t>The evaluation was completed using a mixed methods approach, the first part being </a:t>
            </a:r>
            <a:endParaRPr>
              <a:latin typeface="Roboto"/>
              <a:ea typeface="Roboto"/>
              <a:cs typeface="Roboto"/>
              <a:sym typeface="Roboto"/>
            </a:endParaRPr>
          </a:p>
          <a:p>
            <a:pPr marL="457200" lvl="0" indent="-298450" algn="l" rtl="0">
              <a:lnSpc>
                <a:spcPct val="115000"/>
              </a:lnSpc>
              <a:spcBef>
                <a:spcPts val="0"/>
              </a:spcBef>
              <a:spcAft>
                <a:spcPts val="0"/>
              </a:spcAft>
              <a:buClr>
                <a:srgbClr val="222222"/>
              </a:buClr>
              <a:buSzPts val="1100"/>
              <a:buChar char="-"/>
            </a:pPr>
            <a:r>
              <a:rPr lang="en-GB">
                <a:latin typeface="Roboto"/>
                <a:ea typeface="Roboto"/>
                <a:cs typeface="Roboto"/>
                <a:sym typeface="Roboto"/>
              </a:rPr>
              <a:t>Semi structured interviews with three school leaders undertaking the AASA and the VS assistant  headteacher for extended duties</a:t>
            </a:r>
            <a:endParaRPr>
              <a:latin typeface="Roboto"/>
              <a:ea typeface="Roboto"/>
              <a:cs typeface="Roboto"/>
              <a:sym typeface="Roboto"/>
            </a:endParaRPr>
          </a:p>
          <a:p>
            <a:pPr marL="457200" lvl="0" indent="-317500" algn="l" rtl="0">
              <a:lnSpc>
                <a:spcPct val="115000"/>
              </a:lnSpc>
              <a:spcBef>
                <a:spcPts val="0"/>
              </a:spcBef>
              <a:spcAft>
                <a:spcPts val="0"/>
              </a:spcAft>
              <a:buSzPts val="1400"/>
              <a:buFont typeface="Roboto"/>
              <a:buChar char="-"/>
            </a:pPr>
            <a:r>
              <a:rPr lang="en-GB">
                <a:latin typeface="Roboto"/>
                <a:ea typeface="Roboto"/>
                <a:cs typeface="Roboto"/>
                <a:sym typeface="Roboto"/>
              </a:rPr>
              <a:t>A ripple effect mapping workshop with the executive VS head teacher, the associate director, education standards, children with a SW and the assistant head teacher.</a:t>
            </a:r>
            <a:endParaRPr>
              <a:latin typeface="Roboto"/>
              <a:ea typeface="Roboto"/>
              <a:cs typeface="Roboto"/>
              <a:sym typeface="Roboto"/>
            </a:endParaRPr>
          </a:p>
          <a:p>
            <a:pPr marL="457200" lvl="0" indent="-317500" algn="l" rtl="0">
              <a:lnSpc>
                <a:spcPct val="115000"/>
              </a:lnSpc>
              <a:spcBef>
                <a:spcPts val="0"/>
              </a:spcBef>
              <a:spcAft>
                <a:spcPts val="0"/>
              </a:spcAft>
              <a:buSzPts val="1400"/>
              <a:buFont typeface="Roboto"/>
              <a:buChar char="-"/>
            </a:pPr>
            <a:r>
              <a:rPr lang="en-GB">
                <a:latin typeface="Roboto"/>
                <a:ea typeface="Roboto"/>
                <a:cs typeface="Roboto"/>
                <a:sym typeface="Roboto"/>
              </a:rPr>
              <a:t>An online survey with Social Workers across AFC</a:t>
            </a:r>
            <a:endParaRPr>
              <a:latin typeface="Roboto"/>
              <a:ea typeface="Roboto"/>
              <a:cs typeface="Roboto"/>
              <a:sym typeface="Roboto"/>
            </a:endParaRPr>
          </a:p>
          <a:p>
            <a:pPr marL="457200" lvl="0" indent="-317500" algn="l" rtl="0">
              <a:lnSpc>
                <a:spcPct val="115000"/>
              </a:lnSpc>
              <a:spcBef>
                <a:spcPts val="0"/>
              </a:spcBef>
              <a:spcAft>
                <a:spcPts val="0"/>
              </a:spcAft>
              <a:buSzPts val="1400"/>
              <a:buFont typeface="Roboto"/>
              <a:buChar char="-"/>
            </a:pPr>
            <a:r>
              <a:rPr lang="en-GB">
                <a:latin typeface="Roboto"/>
                <a:ea typeface="Roboto"/>
                <a:cs typeface="Roboto"/>
                <a:sym typeface="Roboto"/>
              </a:rPr>
              <a:t>Attendance data and documentary analysis including the extended duties action plan for 2022-2023 written by the VS</a:t>
            </a:r>
            <a:endParaRPr>
              <a:latin typeface="Roboto"/>
              <a:ea typeface="Roboto"/>
              <a:cs typeface="Roboto"/>
              <a:sym typeface="Roboto"/>
            </a:endParaRPr>
          </a:p>
          <a:p>
            <a:pPr marL="0" lvl="0" indent="0" algn="l" rtl="0">
              <a:lnSpc>
                <a:spcPct val="115000"/>
              </a:lnSpc>
              <a:spcBef>
                <a:spcPts val="1500"/>
              </a:spcBef>
              <a:spcAft>
                <a:spcPts val="0"/>
              </a:spcAft>
              <a:buNone/>
            </a:pPr>
            <a:endParaRPr>
              <a:latin typeface="Roboto"/>
              <a:ea typeface="Roboto"/>
              <a:cs typeface="Roboto"/>
              <a:sym typeface="Roboto"/>
            </a:endParaRPr>
          </a:p>
          <a:p>
            <a:pPr marL="0" lvl="0" indent="0" algn="l" rtl="0">
              <a:lnSpc>
                <a:spcPct val="115000"/>
              </a:lnSpc>
              <a:spcBef>
                <a:spcPts val="1500"/>
              </a:spcBef>
              <a:spcAft>
                <a:spcPts val="0"/>
              </a:spcAft>
              <a:buClr>
                <a:schemeClr val="dk1"/>
              </a:buClr>
              <a:buSzPts val="1100"/>
              <a:buFont typeface="Arial"/>
              <a:buNone/>
            </a:pPr>
            <a:r>
              <a:rPr lang="en-GB">
                <a:latin typeface="Roboto"/>
                <a:ea typeface="Roboto"/>
                <a:cs typeface="Roboto"/>
                <a:sym typeface="Roboto"/>
              </a:rPr>
              <a:t>Ripple Effect Mapping (REM) is a participatory evaluation method used to visually map the impact of a program or project. It combines elements of appreciative inquiry, mind mapping, and social network analysis to identify and document the direct and indirect effects of an initiative. Here's a brief summary:</a:t>
            </a:r>
            <a:endParaRPr>
              <a:latin typeface="Roboto"/>
              <a:ea typeface="Roboto"/>
              <a:cs typeface="Roboto"/>
              <a:sym typeface="Roboto"/>
            </a:endParaRPr>
          </a:p>
          <a:p>
            <a:pPr marL="457200" lvl="0" indent="-228600" algn="l" rtl="0">
              <a:lnSpc>
                <a:spcPct val="115000"/>
              </a:lnSpc>
              <a:spcBef>
                <a:spcPts val="1500"/>
              </a:spcBef>
              <a:spcAft>
                <a:spcPts val="0"/>
              </a:spcAft>
              <a:buClr>
                <a:schemeClr val="dk1"/>
              </a:buClr>
              <a:buSzPts val="1200"/>
              <a:buFont typeface="Roboto"/>
              <a:buNone/>
            </a:pPr>
            <a:r>
              <a:rPr lang="en-GB">
                <a:latin typeface="Roboto"/>
                <a:ea typeface="Roboto"/>
                <a:cs typeface="Roboto"/>
                <a:sym typeface="Roboto"/>
              </a:rPr>
              <a:t>Collaborative Approach: REM involves stakeholders who are directly or indirectly affected by the project. This collaboration ensures diverse perspectives and comprehensive understanding of the project's impacts.</a:t>
            </a:r>
            <a:endParaRPr>
              <a:latin typeface="Roboto"/>
              <a:ea typeface="Roboto"/>
              <a:cs typeface="Roboto"/>
              <a:sym typeface="Roboto"/>
            </a:endParaRPr>
          </a:p>
          <a:p>
            <a:pPr marL="457200" lvl="0" indent="-228600" algn="l" rtl="0">
              <a:lnSpc>
                <a:spcPct val="115000"/>
              </a:lnSpc>
              <a:spcBef>
                <a:spcPts val="0"/>
              </a:spcBef>
              <a:spcAft>
                <a:spcPts val="0"/>
              </a:spcAft>
              <a:buClr>
                <a:schemeClr val="dk1"/>
              </a:buClr>
              <a:buSzPts val="1200"/>
              <a:buFont typeface="Roboto"/>
              <a:buNone/>
            </a:pPr>
            <a:r>
              <a:rPr lang="en-GB">
                <a:latin typeface="Roboto"/>
                <a:ea typeface="Roboto"/>
                <a:cs typeface="Roboto"/>
                <a:sym typeface="Roboto"/>
              </a:rPr>
              <a:t>Visual Mapping: The process starts with a central event or action (the initial 'ripple') and expands outwards to map subsequent effects and changes. This visual representation helps in understanding how initial actions lead to a series of outcomes and impacts.</a:t>
            </a:r>
            <a:endParaRPr>
              <a:latin typeface="Roboto"/>
              <a:ea typeface="Roboto"/>
              <a:cs typeface="Roboto"/>
              <a:sym typeface="Roboto"/>
            </a:endParaRPr>
          </a:p>
          <a:p>
            <a:pPr marL="457200" lvl="0" indent="-228600" algn="l" rtl="0">
              <a:lnSpc>
                <a:spcPct val="115000"/>
              </a:lnSpc>
              <a:spcBef>
                <a:spcPts val="0"/>
              </a:spcBef>
              <a:spcAft>
                <a:spcPts val="0"/>
              </a:spcAft>
              <a:buClr>
                <a:schemeClr val="dk1"/>
              </a:buClr>
              <a:buSzPts val="1200"/>
              <a:buFont typeface="Roboto"/>
              <a:buNone/>
            </a:pPr>
            <a:r>
              <a:rPr lang="en-GB">
                <a:latin typeface="Roboto"/>
                <a:ea typeface="Roboto"/>
                <a:cs typeface="Roboto"/>
                <a:sym typeface="Roboto"/>
              </a:rPr>
              <a:t>Capturing Direct and Indirect Impacts: REM is particularly useful in identifying not just the direct outcomes of a project but also the indirect or secondary effects that may not be immediately apparent. This includes changes in behavior, practices, policies, or social relationships that occurred as a result of the project.</a:t>
            </a:r>
            <a:endParaRPr>
              <a:latin typeface="Roboto"/>
              <a:ea typeface="Roboto"/>
              <a:cs typeface="Roboto"/>
              <a:sym typeface="Roboto"/>
            </a:endParaRPr>
          </a:p>
          <a:p>
            <a:pPr marL="457200" lvl="0" indent="-228600" algn="l" rtl="0">
              <a:lnSpc>
                <a:spcPct val="115000"/>
              </a:lnSpc>
              <a:spcBef>
                <a:spcPts val="0"/>
              </a:spcBef>
              <a:spcAft>
                <a:spcPts val="0"/>
              </a:spcAft>
              <a:buClr>
                <a:schemeClr val="dk1"/>
              </a:buClr>
              <a:buSzPts val="1200"/>
              <a:buFont typeface="Roboto"/>
              <a:buNone/>
            </a:pPr>
            <a:r>
              <a:rPr lang="en-GB">
                <a:latin typeface="Roboto"/>
                <a:ea typeface="Roboto"/>
                <a:cs typeface="Roboto"/>
                <a:sym typeface="Roboto"/>
              </a:rPr>
              <a:t>Appreciative Inquiry: The method often incorporates appreciative inquiry, focusing on the strengths and successes of a project, rather than just problems or deficits. This positive approach helps in understanding what worked well and why.</a:t>
            </a:r>
            <a:endParaRPr>
              <a:latin typeface="Roboto"/>
              <a:ea typeface="Roboto"/>
              <a:cs typeface="Roboto"/>
              <a:sym typeface="Roboto"/>
            </a:endParaRPr>
          </a:p>
          <a:p>
            <a:pPr marL="457200" lvl="0" indent="-228600" algn="l" rtl="0">
              <a:lnSpc>
                <a:spcPct val="115000"/>
              </a:lnSpc>
              <a:spcBef>
                <a:spcPts val="0"/>
              </a:spcBef>
              <a:spcAft>
                <a:spcPts val="0"/>
              </a:spcAft>
              <a:buClr>
                <a:schemeClr val="dk1"/>
              </a:buClr>
              <a:buSzPts val="1200"/>
              <a:buFont typeface="Roboto"/>
              <a:buNone/>
            </a:pPr>
            <a:r>
              <a:rPr lang="en-GB">
                <a:latin typeface="Roboto"/>
                <a:ea typeface="Roboto"/>
                <a:cs typeface="Roboto"/>
                <a:sym typeface="Roboto"/>
              </a:rPr>
              <a:t>Useful for Evaluation and Learning: REM is used not only for evaluating the effectiveness of a project but also for learning and improving future initiatives. It provides a rich, detailed picture of the project's impact, including unintended consequences and areas for future development.</a:t>
            </a:r>
            <a:endParaRPr>
              <a:latin typeface="Roboto"/>
              <a:ea typeface="Roboto"/>
              <a:cs typeface="Roboto"/>
              <a:sym typeface="Roboto"/>
            </a:endParaRPr>
          </a:p>
          <a:p>
            <a:pPr marL="0" lvl="0" indent="0" algn="l" rtl="0">
              <a:lnSpc>
                <a:spcPct val="115000"/>
              </a:lnSpc>
              <a:spcBef>
                <a:spcPts val="1500"/>
              </a:spcBef>
              <a:spcAft>
                <a:spcPts val="1500"/>
              </a:spcAft>
              <a:buNone/>
            </a:pPr>
            <a:endParaRPr>
              <a:latin typeface="Roboto"/>
              <a:ea typeface="Roboto"/>
              <a:cs typeface="Roboto"/>
              <a:sym typeface="Roboto"/>
            </a:endParaRPr>
          </a:p>
        </p:txBody>
      </p:sp>
      <p:sp>
        <p:nvSpPr>
          <p:cNvPr id="83" name="Google Shape;83;g1eb96f393d5_0_14: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eb96f393d5_0_22: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a:latin typeface="Roboto"/>
              <a:ea typeface="Roboto"/>
              <a:cs typeface="Roboto"/>
              <a:sym typeface="Roboto"/>
            </a:endParaRPr>
          </a:p>
          <a:p>
            <a:pPr marL="0" lvl="0" indent="0" algn="l" rtl="0">
              <a:spcBef>
                <a:spcPts val="1500"/>
              </a:spcBef>
              <a:spcAft>
                <a:spcPts val="0"/>
              </a:spcAft>
              <a:buNone/>
            </a:pPr>
            <a:endParaRPr sz="1100">
              <a:solidFill>
                <a:srgbClr val="222222"/>
              </a:solidFill>
              <a:highlight>
                <a:srgbClr val="FFFFFF"/>
              </a:highlight>
              <a:latin typeface="Arial"/>
              <a:ea typeface="Arial"/>
              <a:cs typeface="Arial"/>
              <a:sym typeface="Arial"/>
            </a:endParaRPr>
          </a:p>
        </p:txBody>
      </p:sp>
      <p:sp>
        <p:nvSpPr>
          <p:cNvPr id="91" name="Google Shape;91;g1eb96f393d5_0_22: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457200" lvl="0" indent="-311150" algn="l" rtl="0">
              <a:spcBef>
                <a:spcPts val="360"/>
              </a:spcBef>
              <a:spcAft>
                <a:spcPts val="0"/>
              </a:spcAft>
              <a:buClr>
                <a:srgbClr val="222222"/>
              </a:buClr>
              <a:buSzPts val="1300"/>
              <a:buFont typeface="Calibri"/>
              <a:buChar char="-"/>
            </a:pPr>
            <a:r>
              <a:rPr lang="en-GB" sz="1300">
                <a:solidFill>
                  <a:srgbClr val="222222"/>
                </a:solidFill>
                <a:highlight>
                  <a:schemeClr val="lt1"/>
                </a:highlight>
              </a:rPr>
              <a:t>Part of our role is to be the glue between social care and education, we want to ensure that supports are collaborative and co-ordinated because we know that will lead to better outcomes for young people</a:t>
            </a:r>
            <a:endParaRPr sz="1300">
              <a:solidFill>
                <a:srgbClr val="222222"/>
              </a:solidFill>
              <a:highlight>
                <a:schemeClr val="lt1"/>
              </a:highlight>
            </a:endParaRPr>
          </a:p>
          <a:p>
            <a:pPr marL="457200" lvl="0" indent="-311150" algn="l" rtl="0">
              <a:spcBef>
                <a:spcPts val="0"/>
              </a:spcBef>
              <a:spcAft>
                <a:spcPts val="0"/>
              </a:spcAft>
              <a:buClr>
                <a:srgbClr val="222222"/>
              </a:buClr>
              <a:buSzPts val="1300"/>
              <a:buFont typeface="Calibri"/>
              <a:buChar char="-"/>
            </a:pPr>
            <a:r>
              <a:rPr lang="en-GB" sz="1300">
                <a:solidFill>
                  <a:srgbClr val="222222"/>
                </a:solidFill>
                <a:highlight>
                  <a:schemeClr val="lt1"/>
                </a:highlight>
              </a:rPr>
              <a:t>To achieve this, our goal has been to combine universal and targetted activities and interventions.</a:t>
            </a:r>
            <a:endParaRPr sz="1300">
              <a:solidFill>
                <a:srgbClr val="222222"/>
              </a:solidFill>
              <a:highlight>
                <a:schemeClr val="lt1"/>
              </a:highlight>
            </a:endParaRPr>
          </a:p>
          <a:p>
            <a:pPr marL="457200" lvl="0" indent="-311150" algn="l" rtl="0">
              <a:spcBef>
                <a:spcPts val="0"/>
              </a:spcBef>
              <a:spcAft>
                <a:spcPts val="0"/>
              </a:spcAft>
              <a:buClr>
                <a:srgbClr val="222222"/>
              </a:buClr>
              <a:buSzPts val="1300"/>
              <a:buFont typeface="Calibri"/>
              <a:buChar char="-"/>
            </a:pPr>
            <a:r>
              <a:rPr lang="en-GB" sz="1300">
                <a:solidFill>
                  <a:srgbClr val="222222"/>
                </a:solidFill>
                <a:highlight>
                  <a:schemeClr val="lt1"/>
                </a:highlight>
              </a:rPr>
              <a:t>We collect data on persistent and  average absences for young people on CiN and CP plans. This informs where we want to target our support. When we notice a drop in attendance for young people on CiN and CP plans we will contact you guys to see how we might be able to support.</a:t>
            </a:r>
            <a:endParaRPr sz="1300">
              <a:solidFill>
                <a:srgbClr val="222222"/>
              </a:solidFill>
              <a:highlight>
                <a:schemeClr val="lt1"/>
              </a:highlight>
            </a:endParaRPr>
          </a:p>
          <a:p>
            <a:pPr marL="457200" lvl="0" indent="-311150" algn="l" rtl="0">
              <a:spcBef>
                <a:spcPts val="0"/>
              </a:spcBef>
              <a:spcAft>
                <a:spcPts val="0"/>
              </a:spcAft>
              <a:buClr>
                <a:srgbClr val="222222"/>
              </a:buClr>
              <a:buSzPts val="1300"/>
              <a:buFont typeface="Calibri"/>
              <a:buChar char="-"/>
            </a:pPr>
            <a:r>
              <a:rPr lang="en-GB" sz="1300">
                <a:solidFill>
                  <a:srgbClr val="222222"/>
                </a:solidFill>
                <a:highlight>
                  <a:schemeClr val="lt1"/>
                </a:highlight>
              </a:rPr>
              <a:t>In terms of what we can offer schools. we have the attachment aware schools award - </a:t>
            </a:r>
            <a:endParaRPr sz="1300">
              <a:solidFill>
                <a:srgbClr val="222222"/>
              </a:solidFill>
              <a:highlight>
                <a:schemeClr val="lt1"/>
              </a:highlight>
            </a:endParaRPr>
          </a:p>
          <a:p>
            <a:pPr marL="914400" lvl="1" indent="-311150" algn="l" rtl="0">
              <a:spcBef>
                <a:spcPts val="0"/>
              </a:spcBef>
              <a:spcAft>
                <a:spcPts val="0"/>
              </a:spcAft>
              <a:buClr>
                <a:srgbClr val="222222"/>
              </a:buClr>
              <a:buSzPts val="1300"/>
              <a:buFont typeface="Calibri"/>
              <a:buChar char="-"/>
            </a:pPr>
            <a:r>
              <a:rPr lang="en-GB" sz="1300">
                <a:solidFill>
                  <a:srgbClr val="222222"/>
                </a:solidFill>
                <a:highlight>
                  <a:schemeClr val="lt1"/>
                </a:highlight>
              </a:rPr>
              <a:t>This </a:t>
            </a:r>
            <a:r>
              <a:rPr lang="en-GB" sz="1300">
                <a:solidFill>
                  <a:srgbClr val="0F0F0F"/>
                </a:solidFill>
                <a:highlight>
                  <a:schemeClr val="lt1"/>
                </a:highlight>
              </a:rPr>
              <a:t>aims to provide all students with an education that is inclusive and sensitive to trauma by supporting schools to develop attachment aware and trauma informed practices.</a:t>
            </a:r>
            <a:endParaRPr sz="1300">
              <a:solidFill>
                <a:srgbClr val="0F0F0F"/>
              </a:solidFill>
              <a:highlight>
                <a:schemeClr val="lt1"/>
              </a:highlight>
            </a:endParaRPr>
          </a:p>
          <a:p>
            <a:pPr marL="914400" lvl="1" indent="-311150" algn="l" rtl="0">
              <a:spcBef>
                <a:spcPts val="0"/>
              </a:spcBef>
              <a:spcAft>
                <a:spcPts val="0"/>
              </a:spcAft>
              <a:buClr>
                <a:srgbClr val="0F0F0F"/>
              </a:buClr>
              <a:buSzPts val="1300"/>
              <a:buFont typeface="Calibri"/>
              <a:buChar char="-"/>
            </a:pPr>
            <a:r>
              <a:rPr lang="en-GB" sz="1300">
                <a:solidFill>
                  <a:srgbClr val="0F0F0F"/>
                </a:solidFill>
                <a:highlight>
                  <a:schemeClr val="lt1"/>
                </a:highlight>
              </a:rPr>
              <a:t>The program emphasises making changes in whole school practice that are both observable and measurable</a:t>
            </a:r>
            <a:endParaRPr sz="1300">
              <a:solidFill>
                <a:srgbClr val="0F0F0F"/>
              </a:solidFill>
              <a:highlight>
                <a:schemeClr val="lt1"/>
              </a:highlight>
            </a:endParaRPr>
          </a:p>
          <a:p>
            <a:pPr marL="914400" lvl="1" indent="-311150" algn="l" rtl="0">
              <a:spcBef>
                <a:spcPts val="0"/>
              </a:spcBef>
              <a:spcAft>
                <a:spcPts val="0"/>
              </a:spcAft>
              <a:buClr>
                <a:srgbClr val="0F0F0F"/>
              </a:buClr>
              <a:buSzPts val="1300"/>
              <a:buChar char="-"/>
            </a:pPr>
            <a:r>
              <a:rPr lang="en-GB" sz="1300">
                <a:solidFill>
                  <a:srgbClr val="0F0F0F"/>
                </a:solidFill>
                <a:highlight>
                  <a:schemeClr val="lt1"/>
                </a:highlight>
              </a:rPr>
              <a:t>There are currently 67 schools completing the program at either the bronze, silver or gold level</a:t>
            </a:r>
            <a:endParaRPr sz="1300">
              <a:solidFill>
                <a:srgbClr val="0F0F0F"/>
              </a:solidFill>
              <a:highlight>
                <a:schemeClr val="lt1"/>
              </a:highlight>
            </a:endParaRPr>
          </a:p>
          <a:p>
            <a:pPr marL="457200" lvl="0" indent="-311150" algn="l" rtl="0">
              <a:spcBef>
                <a:spcPts val="0"/>
              </a:spcBef>
              <a:spcAft>
                <a:spcPts val="0"/>
              </a:spcAft>
              <a:buClr>
                <a:srgbClr val="0F0F0F"/>
              </a:buClr>
              <a:buSzPts val="1300"/>
              <a:buChar char="-"/>
            </a:pPr>
            <a:r>
              <a:rPr lang="en-GB" sz="1300">
                <a:solidFill>
                  <a:srgbClr val="0F0F0F"/>
                </a:solidFill>
                <a:highlight>
                  <a:schemeClr val="lt1"/>
                </a:highlight>
              </a:rPr>
              <a:t>We also have the transition hub</a:t>
            </a:r>
            <a:endParaRPr sz="1300">
              <a:solidFill>
                <a:srgbClr val="0F0F0F"/>
              </a:solidFill>
              <a:highlight>
                <a:schemeClr val="lt1"/>
              </a:highlight>
            </a:endParaRPr>
          </a:p>
          <a:p>
            <a:pPr marL="914400" lvl="1" indent="-311150" algn="l" rtl="0">
              <a:spcBef>
                <a:spcPts val="0"/>
              </a:spcBef>
              <a:spcAft>
                <a:spcPts val="0"/>
              </a:spcAft>
              <a:buClr>
                <a:srgbClr val="0F0F0F"/>
              </a:buClr>
              <a:buSzPts val="1300"/>
              <a:buChar char="-"/>
            </a:pPr>
            <a:r>
              <a:rPr lang="en-GB" sz="1300">
                <a:solidFill>
                  <a:srgbClr val="0F0F0F"/>
                </a:solidFill>
                <a:highlight>
                  <a:schemeClr val="lt1"/>
                </a:highlight>
              </a:rPr>
              <a:t>We work with schools to rengage students with education and improve attendance for young people who are either new into care or those on a CiN or CP plan, whose attendance is between 80% and 89.9%</a:t>
            </a:r>
            <a:endParaRPr sz="1300">
              <a:solidFill>
                <a:srgbClr val="0F0F0F"/>
              </a:solidFill>
              <a:highlight>
                <a:schemeClr val="lt1"/>
              </a:highlight>
            </a:endParaRPr>
          </a:p>
          <a:p>
            <a:pPr marL="914400" lvl="1" indent="-311150" algn="l" rtl="0">
              <a:spcBef>
                <a:spcPts val="0"/>
              </a:spcBef>
              <a:spcAft>
                <a:spcPts val="0"/>
              </a:spcAft>
              <a:buClr>
                <a:srgbClr val="0F0F0F"/>
              </a:buClr>
              <a:buSzPts val="1300"/>
              <a:buChar char="-"/>
            </a:pPr>
            <a:r>
              <a:rPr lang="en-GB" sz="1300">
                <a:solidFill>
                  <a:srgbClr val="0F0F0F"/>
                </a:solidFill>
                <a:highlight>
                  <a:schemeClr val="lt1"/>
                </a:highlight>
              </a:rPr>
              <a:t>The transition hub is a 12 week program that provides holistic support aimed at reengaging the student in education and developing the 6 cs of positive youth development. Competence, Confidence, Character, Contribution, Caring, Connection</a:t>
            </a:r>
            <a:endParaRPr sz="1300">
              <a:solidFill>
                <a:srgbClr val="0F0F0F"/>
              </a:solidFill>
              <a:highlight>
                <a:schemeClr val="lt1"/>
              </a:highlight>
            </a:endParaRPr>
          </a:p>
          <a:p>
            <a:pPr marL="0" lvl="0" indent="0" algn="l" rtl="0">
              <a:spcBef>
                <a:spcPts val="360"/>
              </a:spcBef>
              <a:spcAft>
                <a:spcPts val="0"/>
              </a:spcAft>
              <a:buNone/>
            </a:pPr>
            <a:r>
              <a:rPr lang="en-GB" sz="1300">
                <a:solidFill>
                  <a:srgbClr val="0F0F0F"/>
                </a:solidFill>
                <a:highlight>
                  <a:schemeClr val="lt1"/>
                </a:highlight>
              </a:rPr>
              <a:t>Suzanne also offers safeguarding clinics for head teachers, these are completely anonymous and are an opportunity to talk through any challenges that a HT might be facing in regards to young people on CiN and CP plans</a:t>
            </a:r>
            <a:endParaRPr sz="1300">
              <a:solidFill>
                <a:srgbClr val="0F0F0F"/>
              </a:solidFill>
              <a:highlight>
                <a:schemeClr val="lt1"/>
              </a:highlight>
            </a:endParaRPr>
          </a:p>
          <a:p>
            <a:pPr marL="457200" lvl="0" indent="-311150" algn="l" rtl="0">
              <a:spcBef>
                <a:spcPts val="360"/>
              </a:spcBef>
              <a:spcAft>
                <a:spcPts val="0"/>
              </a:spcAft>
              <a:buClr>
                <a:srgbClr val="0F0F0F"/>
              </a:buClr>
              <a:buSzPts val="1300"/>
              <a:buChar char="-"/>
            </a:pPr>
            <a:endParaRPr sz="1300">
              <a:solidFill>
                <a:srgbClr val="0F0F0F"/>
              </a:solidFill>
              <a:highlight>
                <a:schemeClr val="lt1"/>
              </a:highlight>
            </a:endParaRPr>
          </a:p>
        </p:txBody>
      </p:sp>
      <p:sp>
        <p:nvSpPr>
          <p:cNvPr id="99" name="Google Shape;99;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2000"/>
          </a:p>
        </p:txBody>
      </p:sp>
      <p:sp>
        <p:nvSpPr>
          <p:cNvPr id="106" name="Google Shape;106;p2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9:notes"/>
          <p:cNvSpPr>
            <a:spLocks noGrp="1" noRot="1" noChangeAspect="1"/>
          </p:cNvSpPr>
          <p:nvPr>
            <p:ph type="sldImg" idx="2"/>
          </p:nvPr>
        </p:nvSpPr>
        <p:spPr>
          <a:xfrm>
            <a:off x="865188" y="739775"/>
            <a:ext cx="4938712"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36" name="Google Shape;236;p9:notes"/>
          <p:cNvSpPr txBox="1">
            <a:spLocks noGrp="1"/>
          </p:cNvSpPr>
          <p:nvPr>
            <p:ph type="body" idx="1"/>
          </p:nvPr>
        </p:nvSpPr>
        <p:spPr>
          <a:xfrm>
            <a:off x="666751" y="4689239"/>
            <a:ext cx="5335587" cy="44429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	</a:t>
            </a:r>
            <a:endParaRPr/>
          </a:p>
        </p:txBody>
      </p:sp>
      <p:sp>
        <p:nvSpPr>
          <p:cNvPr id="237" name="Google Shape;237;p9:notes"/>
          <p:cNvSpPr txBox="1"/>
          <p:nvPr/>
        </p:nvSpPr>
        <p:spPr>
          <a:xfrm>
            <a:off x="3778250" y="9376898"/>
            <a:ext cx="2889250" cy="4941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19</a:t>
            </a:fld>
            <a:endParaRPr/>
          </a:p>
        </p:txBody>
      </p:sp>
    </p:spTree>
    <p:extLst>
      <p:ext uri="{BB962C8B-B14F-4D97-AF65-F5344CB8AC3E}">
        <p14:creationId xmlns:p14="http://schemas.microsoft.com/office/powerpoint/2010/main" val="345785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66751" y="4689239"/>
            <a:ext cx="5335587" cy="444293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865188" y="739775"/>
            <a:ext cx="4938712"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865188" y="739775"/>
            <a:ext cx="4938712"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0" name="Google Shape;110;p3:notes"/>
          <p:cNvSpPr txBox="1">
            <a:spLocks noGrp="1"/>
          </p:cNvSpPr>
          <p:nvPr>
            <p:ph type="body" idx="1"/>
          </p:nvPr>
        </p:nvSpPr>
        <p:spPr>
          <a:xfrm>
            <a:off x="666751" y="4689239"/>
            <a:ext cx="5335587" cy="44429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	</a:t>
            </a:r>
            <a:endParaRPr/>
          </a:p>
        </p:txBody>
      </p:sp>
      <p:sp>
        <p:nvSpPr>
          <p:cNvPr id="111" name="Google Shape;111;p3:notes"/>
          <p:cNvSpPr txBox="1"/>
          <p:nvPr/>
        </p:nvSpPr>
        <p:spPr>
          <a:xfrm>
            <a:off x="3778250" y="9376898"/>
            <a:ext cx="2889250" cy="4941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a:t>
            </a:fld>
            <a:endParaRPr/>
          </a:p>
        </p:txBody>
      </p:sp>
    </p:spTree>
    <p:extLst>
      <p:ext uri="{BB962C8B-B14F-4D97-AF65-F5344CB8AC3E}">
        <p14:creationId xmlns:p14="http://schemas.microsoft.com/office/powerpoint/2010/main" val="2193233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1" name="Google Shape;61;p1: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865188" y="739775"/>
            <a:ext cx="4938712"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0" name="Google Shape;110;p3:notes"/>
          <p:cNvSpPr txBox="1">
            <a:spLocks noGrp="1"/>
          </p:cNvSpPr>
          <p:nvPr>
            <p:ph type="body" idx="1"/>
          </p:nvPr>
        </p:nvSpPr>
        <p:spPr>
          <a:xfrm>
            <a:off x="666751" y="4689239"/>
            <a:ext cx="5335587" cy="44429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	</a:t>
            </a:r>
            <a:endParaRPr/>
          </a:p>
        </p:txBody>
      </p:sp>
      <p:sp>
        <p:nvSpPr>
          <p:cNvPr id="111" name="Google Shape;111;p3:notes"/>
          <p:cNvSpPr txBox="1"/>
          <p:nvPr/>
        </p:nvSpPr>
        <p:spPr>
          <a:xfrm>
            <a:off x="3778250" y="9376898"/>
            <a:ext cx="2889250" cy="49418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88256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1" name="Google Shape;61;p1: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5659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 name="Google Shape;34;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 name="Google Shape;42;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288d1a52970_0_0: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288d1a52970_0_0: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457200" lvl="0" indent="-314325" algn="l" rtl="0">
              <a:lnSpc>
                <a:spcPct val="115000"/>
              </a:lnSpc>
              <a:spcBef>
                <a:spcPts val="0"/>
              </a:spcBef>
              <a:spcAft>
                <a:spcPts val="0"/>
              </a:spcAft>
              <a:buSzPts val="1350"/>
              <a:buFont typeface="Roboto"/>
              <a:buChar char="-"/>
            </a:pPr>
            <a:r>
              <a:rPr lang="en-GB" sz="1350">
                <a:highlight>
                  <a:srgbClr val="EBF2F2"/>
                </a:highlight>
                <a:latin typeface="Roboto"/>
                <a:ea typeface="Roboto"/>
                <a:cs typeface="Roboto"/>
                <a:sym typeface="Roboto"/>
              </a:rPr>
              <a:t>Our role was to assess whether organisations supporting and working with young people in care are meeting their needs and delivering services effectively</a:t>
            </a:r>
            <a:endParaRPr sz="1350">
              <a:highlight>
                <a:srgbClr val="EBF2F2"/>
              </a:highlight>
              <a:latin typeface="Roboto"/>
              <a:ea typeface="Roboto"/>
              <a:cs typeface="Roboto"/>
              <a:sym typeface="Roboto"/>
            </a:endParaRPr>
          </a:p>
          <a:p>
            <a:pPr marL="457200" lvl="0" indent="-314325" algn="l" rtl="0">
              <a:lnSpc>
                <a:spcPct val="115000"/>
              </a:lnSpc>
              <a:spcBef>
                <a:spcPts val="0"/>
              </a:spcBef>
              <a:spcAft>
                <a:spcPts val="0"/>
              </a:spcAft>
              <a:buSzPts val="1350"/>
              <a:buFont typeface="Roboto"/>
              <a:buChar char="-"/>
            </a:pPr>
            <a:r>
              <a:rPr lang="en-GB" sz="1350">
                <a:highlight>
                  <a:srgbClr val="EBF2F2"/>
                </a:highlight>
                <a:latin typeface="Roboto"/>
                <a:ea typeface="Roboto"/>
                <a:cs typeface="Roboto"/>
                <a:sym typeface="Roboto"/>
              </a:rPr>
              <a:t>We monitored compliance with the Oranga Tamariki Act and the associated National Care Standards Regulations (Which was NZ legislation designed from the United Nations Rights of the Child). We do this through monitoring system performance and looking at outcomes for young people who engage with agencies in the system.</a:t>
            </a:r>
            <a:endParaRPr sz="1350">
              <a:highlight>
                <a:srgbClr val="EBF2F2"/>
              </a:highlight>
              <a:latin typeface="Roboto"/>
              <a:ea typeface="Roboto"/>
              <a:cs typeface="Roboto"/>
              <a:sym typeface="Roboto"/>
            </a:endParaRPr>
          </a:p>
          <a:p>
            <a:pPr marL="457200" lvl="0" indent="-314325" algn="l" rtl="0">
              <a:lnSpc>
                <a:spcPct val="115000"/>
              </a:lnSpc>
              <a:spcBef>
                <a:spcPts val="0"/>
              </a:spcBef>
              <a:spcAft>
                <a:spcPts val="0"/>
              </a:spcAft>
              <a:buSzPts val="1350"/>
              <a:buFont typeface="Roboto"/>
              <a:buChar char="-"/>
            </a:pPr>
            <a:r>
              <a:rPr lang="en-GB" sz="1350">
                <a:highlight>
                  <a:srgbClr val="EBF2F2"/>
                </a:highlight>
                <a:latin typeface="Roboto"/>
                <a:ea typeface="Roboto"/>
                <a:cs typeface="Roboto"/>
                <a:sym typeface="Roboto"/>
              </a:rPr>
              <a:t>We also look at the quality of practice, and identify areas for improvement, across the wider system under the Oversight of the Oranga Tamariki System Act in New Zealand</a:t>
            </a:r>
            <a:endParaRPr sz="1350">
              <a:highlight>
                <a:srgbClr val="EBF2F2"/>
              </a:highlight>
              <a:latin typeface="Roboto"/>
              <a:ea typeface="Roboto"/>
              <a:cs typeface="Roboto"/>
              <a:sym typeface="Roboto"/>
            </a:endParaRPr>
          </a:p>
          <a:p>
            <a:pPr marL="457200" lvl="0" indent="-314325" algn="l" rtl="0">
              <a:lnSpc>
                <a:spcPct val="115000"/>
              </a:lnSpc>
              <a:spcBef>
                <a:spcPts val="0"/>
              </a:spcBef>
              <a:spcAft>
                <a:spcPts val="0"/>
              </a:spcAft>
              <a:buSzPts val="1350"/>
              <a:buFont typeface="Roboto"/>
              <a:buChar char="-"/>
            </a:pPr>
            <a:r>
              <a:rPr lang="en-GB" sz="1350">
                <a:highlight>
                  <a:srgbClr val="EBF2F2"/>
                </a:highlight>
                <a:latin typeface="Roboto"/>
                <a:ea typeface="Roboto"/>
                <a:cs typeface="Roboto"/>
                <a:sym typeface="Roboto"/>
              </a:rPr>
              <a:t>Systems level role</a:t>
            </a:r>
            <a:endParaRPr sz="1350">
              <a:highlight>
                <a:srgbClr val="EBF2F2"/>
              </a:highlight>
              <a:latin typeface="Roboto"/>
              <a:ea typeface="Roboto"/>
              <a:cs typeface="Roboto"/>
              <a:sym typeface="Roboto"/>
            </a:endParaRPr>
          </a:p>
          <a:p>
            <a:pPr marL="0" lvl="0" indent="0" algn="l" rtl="0">
              <a:lnSpc>
                <a:spcPct val="115000"/>
              </a:lnSpc>
              <a:spcBef>
                <a:spcPts val="2300"/>
              </a:spcBef>
              <a:spcAft>
                <a:spcPts val="0"/>
              </a:spcAft>
              <a:buNone/>
            </a:pPr>
            <a:endParaRPr sz="1350">
              <a:highlight>
                <a:srgbClr val="EBF2F2"/>
              </a:highlight>
              <a:latin typeface="Roboto"/>
              <a:ea typeface="Roboto"/>
              <a:cs typeface="Roboto"/>
              <a:sym typeface="Roboto"/>
            </a:endParaRPr>
          </a:p>
          <a:p>
            <a:pPr marL="457200" lvl="0" indent="-314325" algn="l" rtl="0">
              <a:lnSpc>
                <a:spcPct val="115000"/>
              </a:lnSpc>
              <a:spcBef>
                <a:spcPts val="2300"/>
              </a:spcBef>
              <a:spcAft>
                <a:spcPts val="0"/>
              </a:spcAft>
              <a:buSzPts val="1350"/>
              <a:buFont typeface="Roboto"/>
              <a:buChar char="-"/>
            </a:pPr>
            <a:r>
              <a:rPr lang="en-GB" sz="1350">
                <a:highlight>
                  <a:srgbClr val="EBF2F2"/>
                </a:highlight>
                <a:latin typeface="Roboto"/>
                <a:ea typeface="Roboto"/>
                <a:cs typeface="Roboto"/>
                <a:sym typeface="Roboto"/>
              </a:rPr>
              <a:t>Special Education Advisor - Enabling young people to access the curriculum in mainstream education by ensuring the necessary supports were in place for them. </a:t>
            </a:r>
            <a:endParaRPr sz="1350">
              <a:highlight>
                <a:srgbClr val="EBF2F2"/>
              </a:highlight>
              <a:latin typeface="Roboto"/>
              <a:ea typeface="Roboto"/>
              <a:cs typeface="Roboto"/>
              <a:sym typeface="Roboto"/>
            </a:endParaRPr>
          </a:p>
          <a:p>
            <a:pPr marL="457200" lvl="0" indent="-314325" algn="l" rtl="0">
              <a:lnSpc>
                <a:spcPct val="115000"/>
              </a:lnSpc>
              <a:spcBef>
                <a:spcPts val="0"/>
              </a:spcBef>
              <a:spcAft>
                <a:spcPts val="0"/>
              </a:spcAft>
              <a:buSzPts val="1350"/>
              <a:buFont typeface="Roboto"/>
              <a:buChar char="-"/>
            </a:pPr>
            <a:r>
              <a:rPr lang="en-GB" sz="1350">
                <a:highlight>
                  <a:srgbClr val="EBF2F2"/>
                </a:highlight>
                <a:latin typeface="Roboto"/>
                <a:ea typeface="Roboto"/>
                <a:cs typeface="Roboto"/>
                <a:sym typeface="Roboto"/>
              </a:rPr>
              <a:t>This required comprehensive assessment of need, advocacy and ensuring the right supports are in place at the right time</a:t>
            </a:r>
            <a:endParaRPr sz="1350">
              <a:highlight>
                <a:srgbClr val="EBF2F2"/>
              </a:highlight>
              <a:latin typeface="Roboto"/>
              <a:ea typeface="Roboto"/>
              <a:cs typeface="Roboto"/>
              <a:sym typeface="Roboto"/>
            </a:endParaRPr>
          </a:p>
          <a:p>
            <a:pPr marL="457200" lvl="0" indent="-314325" algn="l" rtl="0">
              <a:lnSpc>
                <a:spcPct val="115000"/>
              </a:lnSpc>
              <a:spcBef>
                <a:spcPts val="0"/>
              </a:spcBef>
              <a:spcAft>
                <a:spcPts val="0"/>
              </a:spcAft>
              <a:buSzPts val="1350"/>
              <a:buFont typeface="Roboto"/>
              <a:buChar char="-"/>
            </a:pPr>
            <a:r>
              <a:rPr lang="en-GB" sz="1350">
                <a:highlight>
                  <a:srgbClr val="EBF2F2"/>
                </a:highlight>
                <a:latin typeface="Roboto"/>
                <a:ea typeface="Roboto"/>
                <a:cs typeface="Roboto"/>
                <a:sym typeface="Roboto"/>
              </a:rPr>
              <a:t>Schools would request support from our service when they were working with young people demonstrating challenging behaviour in the classroom when they felt that all internal school supports had been exhausted and had not been effective.</a:t>
            </a:r>
            <a:endParaRPr sz="1350">
              <a:highlight>
                <a:srgbClr val="EBF2F2"/>
              </a:highlight>
              <a:latin typeface="Roboto"/>
              <a:ea typeface="Roboto"/>
              <a:cs typeface="Roboto"/>
              <a:sym typeface="Roboto"/>
            </a:endParaRPr>
          </a:p>
          <a:p>
            <a:pPr marL="0" lvl="0" indent="0" algn="l" rtl="0">
              <a:spcBef>
                <a:spcPts val="2300"/>
              </a:spcBef>
              <a:spcAft>
                <a:spcPts val="0"/>
              </a:spcAft>
              <a:buNone/>
            </a:pPr>
            <a:endParaRPr/>
          </a:p>
        </p:txBody>
      </p:sp>
      <p:sp>
        <p:nvSpPr>
          <p:cNvPr id="48" name="Google Shape;48;g288d1a52970_0_0: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Grey Background)">
  <p:cSld name="Title Slide (Grey Background)">
    <p:spTree>
      <p:nvGrpSpPr>
        <p:cNvPr id="1" name="Shape 1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ortrait image with text">
  <p:cSld name="Portrait image with text">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878243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pline">
  <p:cSld name="Strapline">
    <p:spTree>
      <p:nvGrpSpPr>
        <p:cNvPr id="1" name="Shape 18"/>
        <p:cNvGrpSpPr/>
        <p:nvPr/>
      </p:nvGrpSpPr>
      <p:grpSpPr>
        <a:xfrm>
          <a:off x="0" y="0"/>
          <a:ext cx="0" cy="0"/>
          <a:chOff x="0" y="0"/>
          <a:chExt cx="0" cy="0"/>
        </a:xfrm>
      </p:grpSpPr>
      <p:pic>
        <p:nvPicPr>
          <p:cNvPr id="19" name="Google Shape;19;p3" descr="S:\Childrens Services &amp; Culture\CDSI\PPC - Comms\2540 AfC Rebranding\Branding development\Matter&amp;Co\Master templates\Powerpoint\Powerpoint graphics Virtual School2.png"/>
          <p:cNvPicPr preferRelativeResize="0"/>
          <p:nvPr/>
        </p:nvPicPr>
        <p:blipFill rotWithShape="1">
          <a:blip r:embed="rId2">
            <a:alphaModFix/>
          </a:blip>
          <a:src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10799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s only">
  <p:cSld name="Bullets only">
    <p:spTree>
      <p:nvGrpSpPr>
        <p:cNvPr id="1" name="Shape 20"/>
        <p:cNvGrpSpPr/>
        <p:nvPr/>
      </p:nvGrpSpPr>
      <p:grpSpPr>
        <a:xfrm>
          <a:off x="0" y="0"/>
          <a:ext cx="0" cy="0"/>
          <a:chOff x="0" y="0"/>
          <a:chExt cx="0" cy="0"/>
        </a:xfrm>
      </p:grpSpPr>
      <p:pic>
        <p:nvPicPr>
          <p:cNvPr id="21" name="Google Shape;21;p4" descr="S:\Childrens Services &amp; Culture\CDSI\PPC - Comms\2540 AfC Rebranding\Branding development\Matter&amp;Co\Master templates\Powerpoint\Powerpoint graphics Virtual School6.png"/>
          <p:cNvPicPr preferRelativeResize="0"/>
          <p:nvPr/>
        </p:nvPicPr>
        <p:blipFill rotWithShape="1">
          <a:blip r:embed="rId2">
            <a:alphaModFix/>
          </a:blip>
          <a:src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275087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on grey background)">
  <p:cSld name="End slide (on grey background)">
    <p:spTree>
      <p:nvGrpSpPr>
        <p:cNvPr id="1" name="Shape 24"/>
        <p:cNvGrpSpPr/>
        <p:nvPr/>
      </p:nvGrpSpPr>
      <p:grpSpPr>
        <a:xfrm>
          <a:off x="0" y="0"/>
          <a:ext cx="0" cy="0"/>
          <a:chOff x="0" y="0"/>
          <a:chExt cx="0" cy="0"/>
        </a:xfrm>
      </p:grpSpPr>
      <p:pic>
        <p:nvPicPr>
          <p:cNvPr id="25" name="Google Shape;25;p6" descr="S:\Childrens Services &amp; Culture\CDSI\PPC - Comms\2540 AfC Rebranding\Branding development\Matter&amp;Co\Master templates\Powerpoint\Powerpoint graphics Virtual School.png"/>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26" name="Google Shape;26;p6" descr="S:\Childrens Services &amp; Culture\CDSI\PPC - Comms\2540 AfC Rebranding\Branding development\Matter&amp;Co\Master Logo Suite\Service Logo\CMYK\EPS\AfC Virtual School\AfC Virtual School reverse.png"/>
          <p:cNvPicPr preferRelativeResize="0"/>
          <p:nvPr/>
        </p:nvPicPr>
        <p:blipFill rotWithShape="1">
          <a:blip r:embed="rId3">
            <a:alphaModFix/>
          </a:blip>
          <a:srcRect/>
          <a:stretch/>
        </p:blipFill>
        <p:spPr>
          <a:xfrm>
            <a:off x="661988" y="5580063"/>
            <a:ext cx="4840287" cy="842962"/>
          </a:xfrm>
          <a:prstGeom prst="rect">
            <a:avLst/>
          </a:prstGeom>
          <a:noFill/>
          <a:ln>
            <a:noFill/>
          </a:ln>
        </p:spPr>
      </p:pic>
      <p:sp>
        <p:nvSpPr>
          <p:cNvPr id="27" name="Google Shape;27;p6"/>
          <p:cNvSpPr txBox="1">
            <a:spLocks noGrp="1"/>
          </p:cNvSpPr>
          <p:nvPr>
            <p:ph type="body" idx="1"/>
          </p:nvPr>
        </p:nvSpPr>
        <p:spPr>
          <a:xfrm>
            <a:off x="1849683" y="2627088"/>
            <a:ext cx="5447880" cy="780685"/>
          </a:xfrm>
          <a:prstGeom prst="rect">
            <a:avLst/>
          </a:prstGeom>
          <a:noFill/>
          <a:ln>
            <a:noFill/>
          </a:ln>
        </p:spPr>
        <p:txBody>
          <a:bodyPr spcFirstLastPara="1" wrap="square" lIns="91425" tIns="45700" rIns="91425" bIns="45700" anchor="t" anchorCtr="0">
            <a:normAutofit/>
          </a:bodyPr>
          <a:lstStyle>
            <a:lvl1pPr marL="457200" lvl="0" indent="-228600" algn="ctr">
              <a:spcBef>
                <a:spcPts val="720"/>
              </a:spcBef>
              <a:spcAft>
                <a:spcPts val="0"/>
              </a:spcAft>
              <a:buClr>
                <a:schemeClr val="lt1"/>
              </a:buClr>
              <a:buSzPts val="3600"/>
              <a:buFont typeface="Calibri"/>
              <a:buNone/>
              <a:defRPr sz="3600" b="1">
                <a:solidFill>
                  <a:schemeClr val="lt1"/>
                </a:solidFill>
                <a:latin typeface="Calibri"/>
                <a:ea typeface="Calibri"/>
                <a:cs typeface="Calibri"/>
                <a:sym typeface="Calibri"/>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98782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s only">
  <p:cSld name="Bullets only">
    <p:spTree>
      <p:nvGrpSpPr>
        <p:cNvPr id="1" name="Shape 1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7"/>
          <p:cNvPicPr preferRelativeResize="0"/>
          <p:nvPr/>
        </p:nvPicPr>
        <p:blipFill rotWithShape="1">
          <a:blip r:embed="rId7">
            <a:alphaModFix/>
          </a:blip>
          <a:srcRect/>
          <a:stretch/>
        </p:blipFill>
        <p:spPr>
          <a:xfrm>
            <a:off x="0" y="0"/>
            <a:ext cx="9144000" cy="6858000"/>
          </a:xfrm>
          <a:prstGeom prst="rect">
            <a:avLst/>
          </a:prstGeom>
          <a:noFill/>
          <a:ln>
            <a:noFill/>
          </a:ln>
        </p:spPr>
      </p:pic>
      <p:pic>
        <p:nvPicPr>
          <p:cNvPr id="11" name="Google Shape;11;p17"/>
          <p:cNvPicPr preferRelativeResize="0"/>
          <p:nvPr/>
        </p:nvPicPr>
        <p:blipFill rotWithShape="1">
          <a:blip r:embed="rId8">
            <a:alphaModFix/>
          </a:blip>
          <a:srcRect/>
          <a:stretch/>
        </p:blipFill>
        <p:spPr>
          <a:xfrm>
            <a:off x="487362" y="5662612"/>
            <a:ext cx="2979737" cy="771525"/>
          </a:xfrm>
          <a:prstGeom prst="rect">
            <a:avLst/>
          </a:prstGeom>
          <a:noFill/>
          <a:ln>
            <a:noFill/>
          </a:ln>
        </p:spPr>
      </p:pic>
      <p:sp>
        <p:nvSpPr>
          <p:cNvPr id="12" name="Google Shape;12;p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79" r:id="rId2"/>
    <p:sldLayoutId id="2147483680" r:id="rId3"/>
    <p:sldLayoutId id="2147483681" r:id="rId4"/>
    <p:sldLayoutId id="214748368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pic>
        <p:nvPicPr>
          <p:cNvPr id="16" name="Google Shape;16;p19"/>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7" name="Google Shape;17;p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8" name="Google Shape;18;p1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hyperlink" Target="https://forms.gle/SpHkDboZzHoStzVNA"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leadershipupdate-rbwm.co.uk/education-welfare-service-20222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eadershipupdate-rbwm.co.uk/education-welfare-service-202223/"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idx="4294967295"/>
          </p:nvPr>
        </p:nvSpPr>
        <p:spPr>
          <a:xfrm>
            <a:off x="0" y="2038350"/>
            <a:ext cx="9144000" cy="1470025"/>
          </a:xfrm>
          <a:prstGeom prst="rect">
            <a:avLst/>
          </a:prstGeom>
          <a:noFill/>
          <a:ln>
            <a:noFill/>
          </a:ln>
        </p:spPr>
        <p:txBody>
          <a:bodyPr spcFirstLastPara="1" wrap="square" lIns="91425" tIns="45700" rIns="91425" bIns="45700" anchor="ctr" anchorCtr="0">
            <a:noAutofit/>
          </a:bodyPr>
          <a:lstStyle/>
          <a:p>
            <a:pPr lvl="0">
              <a:buClr>
                <a:schemeClr val="lt1"/>
              </a:buClr>
              <a:buSzPts val="4400"/>
            </a:pPr>
            <a:r>
              <a:rPr lang="en-US" sz="4400" b="1" i="0" u="none" strike="noStrike" cap="none" dirty="0">
                <a:solidFill>
                  <a:schemeClr val="lt1"/>
                </a:solidFill>
                <a:latin typeface="Calibri"/>
                <a:ea typeface="Calibri"/>
                <a:cs typeface="Calibri"/>
                <a:sym typeface="Calibri"/>
              </a:rPr>
              <a:t>Attendance Lead Network Meeting</a:t>
            </a:r>
            <a:br>
              <a:rPr lang="en-US" sz="4400" b="1" i="0" u="none" strike="noStrike" cap="none" dirty="0">
                <a:solidFill>
                  <a:schemeClr val="lt1"/>
                </a:solidFill>
                <a:latin typeface="Calibri"/>
                <a:ea typeface="Calibri"/>
                <a:cs typeface="Calibri"/>
                <a:sym typeface="Calibri"/>
              </a:rPr>
            </a:br>
            <a:br>
              <a:rPr lang="en-US" sz="4400" b="1" i="0" u="none" strike="noStrike" cap="none" dirty="0">
                <a:solidFill>
                  <a:schemeClr val="lt1"/>
                </a:solidFill>
                <a:latin typeface="Calibri"/>
                <a:ea typeface="Calibri"/>
                <a:cs typeface="Calibri"/>
                <a:sym typeface="Calibri"/>
              </a:rPr>
            </a:br>
            <a:r>
              <a:rPr lang="en-US" sz="4400" b="1" i="0" u="none" strike="noStrike" cap="none" dirty="0">
                <a:solidFill>
                  <a:schemeClr val="lt1"/>
                </a:solidFill>
                <a:latin typeface="Calibri"/>
                <a:ea typeface="Calibri"/>
                <a:cs typeface="Calibri"/>
                <a:sym typeface="Calibri"/>
              </a:rPr>
              <a:t>Wednesday 29</a:t>
            </a:r>
            <a:r>
              <a:rPr lang="en-US" sz="4400" b="1" i="0" u="none" strike="noStrike" cap="none" baseline="30000" dirty="0">
                <a:solidFill>
                  <a:schemeClr val="lt1"/>
                </a:solidFill>
                <a:latin typeface="Calibri"/>
                <a:ea typeface="Calibri"/>
                <a:cs typeface="Calibri"/>
                <a:sym typeface="Calibri"/>
              </a:rPr>
              <a:t>th</a:t>
            </a:r>
            <a:r>
              <a:rPr lang="en-US" sz="4400" b="1" i="0" u="none" strike="noStrike" cap="none" dirty="0">
                <a:solidFill>
                  <a:schemeClr val="lt1"/>
                </a:solidFill>
                <a:latin typeface="Calibri"/>
                <a:ea typeface="Calibri"/>
                <a:cs typeface="Calibri"/>
                <a:sym typeface="Calibri"/>
              </a:rPr>
              <a:t> November</a:t>
            </a:r>
            <a:br>
              <a:rPr lang="en-US" sz="4400" b="1" i="0" u="none" strike="noStrike" cap="none" dirty="0">
                <a:solidFill>
                  <a:schemeClr val="lt1"/>
                </a:solidFill>
                <a:latin typeface="Calibri"/>
                <a:ea typeface="Calibri"/>
                <a:cs typeface="Calibri"/>
                <a:sym typeface="Calibri"/>
              </a:rPr>
            </a:br>
            <a:br>
              <a:rPr lang="en-US" sz="4400" b="1" i="0" u="none" strike="noStrike" cap="none" dirty="0">
                <a:solidFill>
                  <a:schemeClr val="lt1"/>
                </a:solidFill>
                <a:latin typeface="Calibri"/>
                <a:ea typeface="Calibri"/>
                <a:cs typeface="Calibri"/>
                <a:sym typeface="Calibri"/>
              </a:rPr>
            </a:br>
            <a:endParaRPr dirty="0"/>
          </a:p>
        </p:txBody>
      </p:sp>
      <p:sp>
        <p:nvSpPr>
          <p:cNvPr id="101" name="Google Shape;101;p1"/>
          <p:cNvSpPr txBox="1">
            <a:spLocks noGrp="1"/>
          </p:cNvSpPr>
          <p:nvPr>
            <p:ph type="subTitle" idx="4294967295"/>
          </p:nvPr>
        </p:nvSpPr>
        <p:spPr>
          <a:xfrm>
            <a:off x="4248150" y="4000500"/>
            <a:ext cx="4895850" cy="10398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dirty="0">
              <a:solidFill>
                <a:schemeClr val="lt1"/>
              </a:solidFill>
              <a:latin typeface="Calibri"/>
              <a:ea typeface="Calibri"/>
              <a:cs typeface="Calibri"/>
              <a:sym typeface="Calibri"/>
            </a:endParaRPr>
          </a:p>
          <a:p>
            <a:pPr marL="0" marR="0" lvl="0" indent="0" algn="l" rtl="0">
              <a:lnSpc>
                <a:spcPct val="100000"/>
              </a:lnSpc>
              <a:spcBef>
                <a:spcPts val="560"/>
              </a:spcBef>
              <a:spcAft>
                <a:spcPts val="0"/>
              </a:spcAft>
              <a:buClr>
                <a:schemeClr val="lt1"/>
              </a:buClr>
              <a:buSzPts val="2800"/>
              <a:buFont typeface="Arial"/>
              <a:buNone/>
            </a:pPr>
            <a:r>
              <a:rPr lang="en-US" sz="2800" b="0" i="1" u="none" strike="noStrike" cap="none" dirty="0">
                <a:solidFill>
                  <a:schemeClr val="lt1"/>
                </a:solidFill>
                <a:latin typeface="Calibri"/>
                <a:ea typeface="Calibri"/>
                <a:cs typeface="Calibri"/>
                <a:sym typeface="Calibri"/>
              </a:rPr>
              <a:t>Welcome to this virtual meeting</a:t>
            </a:r>
          </a:p>
          <a:p>
            <a:pPr marL="0" marR="0" lvl="0" indent="0" algn="l" rtl="0">
              <a:lnSpc>
                <a:spcPct val="100000"/>
              </a:lnSpc>
              <a:spcBef>
                <a:spcPts val="560"/>
              </a:spcBef>
              <a:spcAft>
                <a:spcPts val="0"/>
              </a:spcAft>
              <a:buClr>
                <a:schemeClr val="lt1"/>
              </a:buClr>
              <a:buSzPts val="2800"/>
              <a:buFont typeface="Arial"/>
              <a:buNone/>
            </a:pPr>
            <a:r>
              <a:rPr lang="en-US" sz="2800" b="0" i="1" u="none" strike="noStrike" cap="none" dirty="0">
                <a:solidFill>
                  <a:schemeClr val="lt1"/>
                </a:solidFill>
                <a:latin typeface="Calibri"/>
                <a:ea typeface="Calibri"/>
                <a:cs typeface="Calibri"/>
                <a:sym typeface="Calibri"/>
              </a:rPr>
              <a:t> </a:t>
            </a:r>
            <a:endParaRPr dirty="0"/>
          </a:p>
        </p:txBody>
      </p:sp>
    </p:spTree>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1"/>
          <p:cNvSpPr txBox="1"/>
          <p:nvPr/>
        </p:nvSpPr>
        <p:spPr>
          <a:xfrm>
            <a:off x="-740825" y="282275"/>
            <a:ext cx="10824900" cy="64461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endParaRPr sz="3600" b="1">
              <a:solidFill>
                <a:srgbClr val="B74398"/>
              </a:solidFill>
              <a:latin typeface="Calibri"/>
              <a:ea typeface="Calibri"/>
              <a:cs typeface="Calibri"/>
              <a:sym typeface="Calibri"/>
            </a:endParaRPr>
          </a:p>
          <a:p>
            <a:pPr marL="0" lvl="0" indent="0" algn="ctr" rtl="0">
              <a:spcBef>
                <a:spcPts val="0"/>
              </a:spcBef>
              <a:spcAft>
                <a:spcPts val="0"/>
              </a:spcAft>
              <a:buNone/>
            </a:pPr>
            <a:r>
              <a:rPr lang="en-GB" sz="3600" b="1">
                <a:solidFill>
                  <a:srgbClr val="B74398"/>
                </a:solidFill>
                <a:latin typeface="Calibri"/>
                <a:ea typeface="Calibri"/>
                <a:cs typeface="Calibri"/>
                <a:sym typeface="Calibri"/>
              </a:rPr>
              <a:t>Introducing a new role for AfC Virtual School</a:t>
            </a:r>
            <a:endParaRPr sz="2200">
              <a:solidFill>
                <a:srgbClr val="B74398"/>
              </a:solidFill>
            </a:endParaRPr>
          </a:p>
          <a:p>
            <a:pPr marL="0" lvl="0" indent="0" algn="l" rtl="0">
              <a:lnSpc>
                <a:spcPct val="115000"/>
              </a:lnSpc>
              <a:spcBef>
                <a:spcPts val="0"/>
              </a:spcBef>
              <a:spcAft>
                <a:spcPts val="0"/>
              </a:spcAft>
              <a:buNone/>
            </a:pPr>
            <a:endParaRPr sz="2200">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sz="1100">
              <a:solidFill>
                <a:srgbClr val="222222"/>
              </a:solidFill>
              <a:highlight>
                <a:srgbClr val="FFFFFF"/>
              </a:highlight>
            </a:endParaRPr>
          </a:p>
          <a:p>
            <a:pPr marL="457200" lvl="0" indent="0" algn="l" rtl="0">
              <a:lnSpc>
                <a:spcPct val="115000"/>
              </a:lnSpc>
              <a:spcBef>
                <a:spcPts val="0"/>
              </a:spcBef>
              <a:spcAft>
                <a:spcPts val="0"/>
              </a:spcAft>
              <a:buNone/>
            </a:pPr>
            <a:endParaRPr sz="1800">
              <a:solidFill>
                <a:srgbClr val="374151"/>
              </a:solidFill>
              <a:highlight>
                <a:srgbClr val="F7F7F8"/>
              </a:highlight>
              <a:latin typeface="Roboto"/>
              <a:ea typeface="Roboto"/>
              <a:cs typeface="Roboto"/>
              <a:sym typeface="Roboto"/>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endParaRPr sz="4800" b="1">
              <a:solidFill>
                <a:srgbClr val="B74398"/>
              </a:solidFill>
            </a:endParaRPr>
          </a:p>
        </p:txBody>
      </p:sp>
      <p:pic>
        <p:nvPicPr>
          <p:cNvPr id="51" name="Google Shape;51;p11"/>
          <p:cNvPicPr preferRelativeResize="0"/>
          <p:nvPr/>
        </p:nvPicPr>
        <p:blipFill rotWithShape="1">
          <a:blip r:embed="rId3">
            <a:alphaModFix/>
          </a:blip>
          <a:srcRect/>
          <a:stretch/>
        </p:blipFill>
        <p:spPr>
          <a:xfrm>
            <a:off x="6562678" y="0"/>
            <a:ext cx="2581322" cy="579863"/>
          </a:xfrm>
          <a:prstGeom prst="rect">
            <a:avLst/>
          </a:prstGeom>
          <a:noFill/>
          <a:ln>
            <a:noFill/>
          </a:ln>
        </p:spPr>
      </p:pic>
      <p:pic>
        <p:nvPicPr>
          <p:cNvPr id="52" name="Google Shape;52;p11"/>
          <p:cNvPicPr preferRelativeResize="0"/>
          <p:nvPr/>
        </p:nvPicPr>
        <p:blipFill rotWithShape="1">
          <a:blip r:embed="rId4">
            <a:alphaModFix/>
          </a:blip>
          <a:srcRect/>
          <a:stretch/>
        </p:blipFill>
        <p:spPr>
          <a:xfrm>
            <a:off x="0" y="0"/>
            <a:ext cx="669073" cy="579863"/>
          </a:xfrm>
          <a:prstGeom prst="rect">
            <a:avLst/>
          </a:prstGeom>
          <a:noFill/>
          <a:ln>
            <a:noFill/>
          </a:ln>
        </p:spPr>
      </p:pic>
      <p:sp>
        <p:nvSpPr>
          <p:cNvPr id="53" name="Google Shape;53;p11"/>
          <p:cNvSpPr txBox="1"/>
          <p:nvPr/>
        </p:nvSpPr>
        <p:spPr>
          <a:xfrm>
            <a:off x="196950" y="1379400"/>
            <a:ext cx="8750100" cy="517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2400"/>
              <a:buFont typeface="Arial"/>
              <a:buNone/>
            </a:pPr>
            <a:endParaRPr sz="2200">
              <a:solidFill>
                <a:schemeClr val="dk1"/>
              </a:solidFill>
            </a:endParaRPr>
          </a:p>
          <a:p>
            <a:pPr marL="0" lvl="0" indent="0" algn="l" rtl="0">
              <a:spcBef>
                <a:spcPts val="0"/>
              </a:spcBef>
              <a:spcAft>
                <a:spcPts val="0"/>
              </a:spcAft>
              <a:buClr>
                <a:schemeClr val="dk1"/>
              </a:buClr>
              <a:buSzPts val="2400"/>
              <a:buFont typeface="Arial"/>
              <a:buNone/>
            </a:pPr>
            <a:endParaRPr sz="2200">
              <a:solidFill>
                <a:schemeClr val="dk1"/>
              </a:solidFill>
            </a:endParaRPr>
          </a:p>
          <a:p>
            <a:pPr marL="457200" lvl="0" indent="-368300" algn="l" rtl="0">
              <a:lnSpc>
                <a:spcPct val="115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I am the Specialist Education Welfare Officer for Children with a Social Worker with AfC Virtual School Extended Duties team</a:t>
            </a:r>
            <a:endParaRPr sz="2200">
              <a:solidFill>
                <a:schemeClr val="dk1"/>
              </a:solidFill>
              <a:latin typeface="Calibri"/>
              <a:ea typeface="Calibri"/>
              <a:cs typeface="Calibri"/>
              <a:sym typeface="Calibri"/>
            </a:endParaRPr>
          </a:p>
          <a:p>
            <a:pPr marL="457200" lvl="0" indent="-368300" algn="l" rtl="0">
              <a:lnSpc>
                <a:spcPct val="115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I am working across Operational Areas’ 1 and 2</a:t>
            </a:r>
            <a:endParaRPr sz="2200">
              <a:solidFill>
                <a:schemeClr val="dk1"/>
              </a:solidFill>
              <a:latin typeface="Calibri"/>
              <a:ea typeface="Calibri"/>
              <a:cs typeface="Calibri"/>
              <a:sym typeface="Calibri"/>
            </a:endParaRPr>
          </a:p>
          <a:p>
            <a:pPr marL="457200" lvl="0" indent="-368300" algn="l" rtl="0">
              <a:lnSpc>
                <a:spcPct val="115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Passionate about ensuring all children have equal opportunities to access education</a:t>
            </a:r>
            <a:endParaRPr sz="2200">
              <a:solidFill>
                <a:schemeClr val="dk1"/>
              </a:solidFill>
              <a:latin typeface="Calibri"/>
              <a:ea typeface="Calibri"/>
              <a:cs typeface="Calibri"/>
              <a:sym typeface="Calibri"/>
            </a:endParaRPr>
          </a:p>
          <a:p>
            <a:pPr marL="457200" lvl="0" indent="-368300" algn="l" rtl="0">
              <a:lnSpc>
                <a:spcPct val="115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My Experience</a:t>
            </a:r>
            <a:endParaRPr sz="2200">
              <a:solidFill>
                <a:schemeClr val="dk1"/>
              </a:solidFill>
              <a:latin typeface="Calibri"/>
              <a:ea typeface="Calibri"/>
              <a:cs typeface="Calibri"/>
              <a:sym typeface="Calibri"/>
            </a:endParaRPr>
          </a:p>
          <a:p>
            <a:pPr marL="914400" lvl="1" indent="-368300" algn="l" rtl="0">
              <a:lnSpc>
                <a:spcPct val="115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Senior Monitor - The Independent Children’s Monitor </a:t>
            </a:r>
            <a:endParaRPr sz="2200">
              <a:solidFill>
                <a:schemeClr val="dk1"/>
              </a:solidFill>
              <a:latin typeface="Calibri"/>
              <a:ea typeface="Calibri"/>
              <a:cs typeface="Calibri"/>
              <a:sym typeface="Calibri"/>
            </a:endParaRPr>
          </a:p>
          <a:p>
            <a:pPr marL="914400" lvl="1" indent="-368300" algn="l" rtl="0">
              <a:lnSpc>
                <a:spcPct val="115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Special Education Advisor - The Ministry of Education, New Zealand </a:t>
            </a:r>
            <a:endParaRPr sz="2400">
              <a:solidFill>
                <a:schemeClr val="dk1"/>
              </a:solidFill>
            </a:endParaRPr>
          </a:p>
          <a:p>
            <a:pPr marL="0" lvl="0" indent="0" algn="l" rtl="0">
              <a:spcBef>
                <a:spcPts val="0"/>
              </a:spcBef>
              <a:spcAft>
                <a:spcPts val="0"/>
              </a:spcAft>
              <a:buClr>
                <a:schemeClr val="dk1"/>
              </a:buClr>
              <a:buFont typeface="Arial"/>
              <a:buNone/>
            </a:pPr>
            <a:endParaRPr sz="4800" b="1">
              <a:solidFill>
                <a:srgbClr val="B74398"/>
              </a:solidFill>
            </a:endParaRPr>
          </a:p>
          <a:p>
            <a:pPr marL="0" marR="0" lvl="0" indent="0" algn="l" rtl="0">
              <a:spcBef>
                <a:spcPts val="0"/>
              </a:spcBef>
              <a:spcAft>
                <a:spcPts val="0"/>
              </a:spcAft>
              <a:buNone/>
            </a:pPr>
            <a:endParaRPr sz="3600" b="1">
              <a:solidFill>
                <a:srgbClr val="A64D79"/>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2"/>
          <p:cNvSpPr txBox="1"/>
          <p:nvPr/>
        </p:nvSpPr>
        <p:spPr>
          <a:xfrm>
            <a:off x="0" y="0"/>
            <a:ext cx="8863200" cy="661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300">
                <a:solidFill>
                  <a:srgbClr val="B74398"/>
                </a:solidFill>
                <a:latin typeface="Calibri"/>
                <a:ea typeface="Calibri"/>
                <a:cs typeface="Calibri"/>
                <a:sym typeface="Calibri"/>
              </a:rPr>
              <a:t>Attendance</a:t>
            </a:r>
            <a:endParaRPr sz="3500">
              <a:solidFill>
                <a:schemeClr val="dk1"/>
              </a:solidFill>
              <a:latin typeface="Calibri"/>
              <a:ea typeface="Calibri"/>
              <a:cs typeface="Calibri"/>
              <a:sym typeface="Calibri"/>
            </a:endParaRPr>
          </a:p>
          <a:p>
            <a:pPr marL="0" lvl="0" indent="0" algn="l" rtl="0">
              <a:spcBef>
                <a:spcPts val="0"/>
              </a:spcBef>
              <a:spcAft>
                <a:spcPts val="0"/>
              </a:spcAft>
              <a:buNone/>
            </a:pPr>
            <a:r>
              <a:rPr lang="en-GB" sz="1300" b="1">
                <a:solidFill>
                  <a:srgbClr val="B74398"/>
                </a:solidFill>
                <a:latin typeface="Times New Roman"/>
                <a:ea typeface="Times New Roman"/>
                <a:cs typeface="Times New Roman"/>
                <a:sym typeface="Times New Roman"/>
              </a:rPr>
              <a:t>CIN Average Absence</a:t>
            </a:r>
            <a:endParaRPr sz="1300" b="1">
              <a:solidFill>
                <a:srgbClr val="B74398"/>
              </a:solidFill>
              <a:latin typeface="Times New Roman"/>
              <a:ea typeface="Times New Roman"/>
              <a:cs typeface="Times New Roman"/>
              <a:sym typeface="Times New Roman"/>
            </a:endParaRPr>
          </a:p>
          <a:p>
            <a:pPr marL="0" lvl="0" indent="0" algn="l" rtl="0">
              <a:spcBef>
                <a:spcPts val="0"/>
              </a:spcBef>
              <a:spcAft>
                <a:spcPts val="0"/>
              </a:spcAft>
              <a:buNone/>
            </a:pPr>
            <a:endParaRPr sz="1300">
              <a:solidFill>
                <a:srgbClr val="41414E"/>
              </a:solidFill>
              <a:latin typeface="Times New Roman"/>
              <a:ea typeface="Times New Roman"/>
              <a:cs typeface="Times New Roman"/>
              <a:sym typeface="Times New Roman"/>
            </a:endParaRPr>
          </a:p>
          <a:p>
            <a:pPr marL="0" lvl="0" indent="0" algn="l" rtl="0">
              <a:spcBef>
                <a:spcPts val="0"/>
              </a:spcBef>
              <a:spcAft>
                <a:spcPts val="0"/>
              </a:spcAft>
              <a:buNone/>
            </a:pPr>
            <a:r>
              <a:rPr lang="en-GB" sz="1300" b="1">
                <a:solidFill>
                  <a:srgbClr val="41414E"/>
                </a:solidFill>
                <a:latin typeface="Times New Roman"/>
                <a:ea typeface="Times New Roman"/>
                <a:cs typeface="Times New Roman"/>
                <a:sym typeface="Times New Roman"/>
              </a:rPr>
              <a:t>October 2023</a:t>
            </a:r>
            <a:r>
              <a:rPr lang="en-GB" sz="1300">
                <a:solidFill>
                  <a:srgbClr val="41414E"/>
                </a:solidFill>
                <a:latin typeface="Times New Roman"/>
                <a:ea typeface="Times New Roman"/>
                <a:cs typeface="Times New Roman"/>
                <a:sym typeface="Times New Roman"/>
              </a:rPr>
              <a:t>        </a:t>
            </a:r>
            <a:r>
              <a:rPr lang="en-GB" sz="1300" b="1">
                <a:solidFill>
                  <a:srgbClr val="41414E"/>
                </a:solidFill>
                <a:latin typeface="Times New Roman"/>
                <a:ea typeface="Times New Roman"/>
                <a:cs typeface="Times New Roman"/>
                <a:sym typeface="Times New Roman"/>
              </a:rPr>
              <a:t>Feb 2023</a:t>
            </a:r>
            <a:endParaRPr sz="1300" b="1">
              <a:solidFill>
                <a:srgbClr val="41414E"/>
              </a:solidFill>
              <a:latin typeface="Times New Roman"/>
              <a:ea typeface="Times New Roman"/>
              <a:cs typeface="Times New Roman"/>
              <a:sym typeface="Times New Roman"/>
            </a:endParaRPr>
          </a:p>
          <a:p>
            <a:pPr marL="0" lvl="0" indent="0" algn="l" rtl="0">
              <a:spcBef>
                <a:spcPts val="0"/>
              </a:spcBef>
              <a:spcAft>
                <a:spcPts val="0"/>
              </a:spcAft>
              <a:buNone/>
            </a:pPr>
            <a:r>
              <a:rPr lang="en-GB" sz="1300">
                <a:solidFill>
                  <a:srgbClr val="6AA84F"/>
                </a:solidFill>
                <a:latin typeface="Times New Roman"/>
                <a:ea typeface="Times New Roman"/>
                <a:cs typeface="Times New Roman"/>
                <a:sym typeface="Times New Roman"/>
              </a:rPr>
              <a:t>R- 16.1%     </a:t>
            </a:r>
            <a:r>
              <a:rPr lang="en-GB" sz="1300">
                <a:solidFill>
                  <a:srgbClr val="41414E"/>
                </a:solidFill>
                <a:latin typeface="Times New Roman"/>
                <a:ea typeface="Times New Roman"/>
                <a:cs typeface="Times New Roman"/>
                <a:sym typeface="Times New Roman"/>
              </a:rPr>
              <a:t>           R- 18.2%</a:t>
            </a:r>
            <a:endParaRPr sz="1300">
              <a:solidFill>
                <a:srgbClr val="41414E"/>
              </a:solidFill>
              <a:latin typeface="Times New Roman"/>
              <a:ea typeface="Times New Roman"/>
              <a:cs typeface="Times New Roman"/>
              <a:sym typeface="Times New Roman"/>
            </a:endParaRPr>
          </a:p>
          <a:p>
            <a:pPr marL="0" lvl="0" indent="0" algn="l" rtl="0">
              <a:spcBef>
                <a:spcPts val="0"/>
              </a:spcBef>
              <a:spcAft>
                <a:spcPts val="0"/>
              </a:spcAft>
              <a:buNone/>
            </a:pPr>
            <a:r>
              <a:rPr lang="en-GB" sz="1300">
                <a:solidFill>
                  <a:srgbClr val="FF0000"/>
                </a:solidFill>
                <a:latin typeface="Times New Roman"/>
                <a:ea typeface="Times New Roman"/>
                <a:cs typeface="Times New Roman"/>
                <a:sym typeface="Times New Roman"/>
              </a:rPr>
              <a:t>K-18.4%</a:t>
            </a:r>
            <a:r>
              <a:rPr lang="en-GB" sz="1300">
                <a:solidFill>
                  <a:srgbClr val="41414E"/>
                </a:solidFill>
                <a:latin typeface="Times New Roman"/>
                <a:ea typeface="Times New Roman"/>
                <a:cs typeface="Times New Roman"/>
                <a:sym typeface="Times New Roman"/>
              </a:rPr>
              <a:t>                 K- 17.7%</a:t>
            </a:r>
            <a:endParaRPr sz="1300">
              <a:solidFill>
                <a:srgbClr val="41414E"/>
              </a:solidFill>
              <a:latin typeface="Times New Roman"/>
              <a:ea typeface="Times New Roman"/>
              <a:cs typeface="Times New Roman"/>
              <a:sym typeface="Times New Roman"/>
            </a:endParaRPr>
          </a:p>
          <a:p>
            <a:pPr marL="0" lvl="0" indent="0" algn="l" rtl="0">
              <a:spcBef>
                <a:spcPts val="0"/>
              </a:spcBef>
              <a:spcAft>
                <a:spcPts val="0"/>
              </a:spcAft>
              <a:buNone/>
            </a:pPr>
            <a:r>
              <a:rPr lang="en-GB" sz="1300">
                <a:solidFill>
                  <a:srgbClr val="6AA84F"/>
                </a:solidFill>
                <a:latin typeface="Times New Roman"/>
                <a:ea typeface="Times New Roman"/>
                <a:cs typeface="Times New Roman"/>
                <a:sym typeface="Times New Roman"/>
              </a:rPr>
              <a:t>RBWM- 13.8%      </a:t>
            </a:r>
            <a:r>
              <a:rPr lang="en-GB" sz="1300">
                <a:solidFill>
                  <a:schemeClr val="dk1"/>
                </a:solidFill>
                <a:latin typeface="Times New Roman"/>
                <a:ea typeface="Times New Roman"/>
                <a:cs typeface="Times New Roman"/>
                <a:sym typeface="Times New Roman"/>
              </a:rPr>
              <a:t>RBWM- 19.1%</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GB">
                <a:solidFill>
                  <a:schemeClr val="dk1"/>
                </a:solidFill>
                <a:latin typeface="Times New Roman"/>
                <a:ea typeface="Times New Roman"/>
                <a:cs typeface="Times New Roman"/>
                <a:sym typeface="Times New Roman"/>
              </a:rPr>
              <a:t>National 16.4% - In February 2023 all areas were above this figure. In October 2023 </a:t>
            </a:r>
            <a:r>
              <a:rPr lang="en-GB" b="1">
                <a:solidFill>
                  <a:schemeClr val="dk1"/>
                </a:solidFill>
                <a:latin typeface="Times New Roman"/>
                <a:ea typeface="Times New Roman"/>
                <a:cs typeface="Times New Roman"/>
                <a:sym typeface="Times New Roman"/>
              </a:rPr>
              <a:t>Richmond and RBWM are below</a:t>
            </a:r>
            <a:r>
              <a:rPr lang="en-GB">
                <a:solidFill>
                  <a:schemeClr val="dk1"/>
                </a:solidFill>
                <a:latin typeface="Times New Roman"/>
                <a:ea typeface="Times New Roman"/>
                <a:cs typeface="Times New Roman"/>
                <a:sym typeface="Times New Roman"/>
              </a:rPr>
              <a:t> the national absence with Kingston 2% above.</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300">
              <a:solidFill>
                <a:srgbClr val="41414E"/>
              </a:solidFill>
              <a:latin typeface="Times New Roman"/>
              <a:ea typeface="Times New Roman"/>
              <a:cs typeface="Times New Roman"/>
              <a:sym typeface="Times New Roman"/>
            </a:endParaRPr>
          </a:p>
          <a:p>
            <a:pPr marL="0" lvl="0" indent="0" algn="l" rtl="0">
              <a:spcBef>
                <a:spcPts val="0"/>
              </a:spcBef>
              <a:spcAft>
                <a:spcPts val="0"/>
              </a:spcAft>
              <a:buNone/>
            </a:pPr>
            <a:r>
              <a:rPr lang="en-GB" b="1">
                <a:solidFill>
                  <a:srgbClr val="B74398"/>
                </a:solidFill>
                <a:latin typeface="Times New Roman"/>
                <a:ea typeface="Times New Roman"/>
                <a:cs typeface="Times New Roman"/>
                <a:sym typeface="Times New Roman"/>
              </a:rPr>
              <a:t>CP Average Absence</a:t>
            </a:r>
            <a:endParaRPr b="1">
              <a:solidFill>
                <a:srgbClr val="B74398"/>
              </a:solidFill>
              <a:latin typeface="Times New Roman"/>
              <a:ea typeface="Times New Roman"/>
              <a:cs typeface="Times New Roman"/>
              <a:sym typeface="Times New Roman"/>
            </a:endParaRPr>
          </a:p>
          <a:p>
            <a:pPr marL="0" lvl="0" indent="0" algn="l" rtl="0">
              <a:spcBef>
                <a:spcPts val="0"/>
              </a:spcBef>
              <a:spcAft>
                <a:spcPts val="0"/>
              </a:spcAft>
              <a:buNone/>
            </a:pPr>
            <a:endParaRPr sz="1300" b="1">
              <a:solidFill>
                <a:srgbClr val="41414E"/>
              </a:solidFill>
              <a:latin typeface="Times New Roman"/>
              <a:ea typeface="Times New Roman"/>
              <a:cs typeface="Times New Roman"/>
              <a:sym typeface="Times New Roman"/>
            </a:endParaRPr>
          </a:p>
          <a:p>
            <a:pPr marL="0" lvl="0" indent="0" algn="l" rtl="0">
              <a:spcBef>
                <a:spcPts val="0"/>
              </a:spcBef>
              <a:spcAft>
                <a:spcPts val="0"/>
              </a:spcAft>
              <a:buNone/>
            </a:pPr>
            <a:r>
              <a:rPr lang="en-GB" sz="1300" b="1">
                <a:solidFill>
                  <a:srgbClr val="41414E"/>
                </a:solidFill>
                <a:latin typeface="Times New Roman"/>
                <a:ea typeface="Times New Roman"/>
                <a:cs typeface="Times New Roman"/>
                <a:sym typeface="Times New Roman"/>
              </a:rPr>
              <a:t>October 2023</a:t>
            </a:r>
            <a:r>
              <a:rPr lang="en-GB" sz="1300">
                <a:solidFill>
                  <a:srgbClr val="41414E"/>
                </a:solidFill>
                <a:latin typeface="Times New Roman"/>
                <a:ea typeface="Times New Roman"/>
                <a:cs typeface="Times New Roman"/>
                <a:sym typeface="Times New Roman"/>
              </a:rPr>
              <a:t>        </a:t>
            </a:r>
            <a:r>
              <a:rPr lang="en-GB" sz="1300" b="1">
                <a:solidFill>
                  <a:srgbClr val="41414E"/>
                </a:solidFill>
                <a:latin typeface="Times New Roman"/>
                <a:ea typeface="Times New Roman"/>
                <a:cs typeface="Times New Roman"/>
                <a:sym typeface="Times New Roman"/>
              </a:rPr>
              <a:t>Feb 2023</a:t>
            </a:r>
            <a:endParaRPr sz="1300" b="1">
              <a:solidFill>
                <a:srgbClr val="41414E"/>
              </a:solidFill>
              <a:latin typeface="Times New Roman"/>
              <a:ea typeface="Times New Roman"/>
              <a:cs typeface="Times New Roman"/>
              <a:sym typeface="Times New Roman"/>
            </a:endParaRPr>
          </a:p>
          <a:p>
            <a:pPr marL="0" lvl="0" indent="0" algn="l" rtl="0">
              <a:spcBef>
                <a:spcPts val="0"/>
              </a:spcBef>
              <a:spcAft>
                <a:spcPts val="0"/>
              </a:spcAft>
              <a:buNone/>
            </a:pPr>
            <a:r>
              <a:rPr lang="en-GB" sz="1300">
                <a:solidFill>
                  <a:srgbClr val="6AA84F"/>
                </a:solidFill>
                <a:latin typeface="Times New Roman"/>
                <a:ea typeface="Times New Roman"/>
                <a:cs typeface="Times New Roman"/>
                <a:sym typeface="Times New Roman"/>
              </a:rPr>
              <a:t>R- 16.8%     </a:t>
            </a:r>
            <a:r>
              <a:rPr lang="en-GB" sz="1300">
                <a:solidFill>
                  <a:srgbClr val="41414E"/>
                </a:solidFill>
                <a:latin typeface="Times New Roman"/>
                <a:ea typeface="Times New Roman"/>
                <a:cs typeface="Times New Roman"/>
                <a:sym typeface="Times New Roman"/>
              </a:rPr>
              <a:t>           R- 23.6%</a:t>
            </a:r>
            <a:endParaRPr sz="1300">
              <a:solidFill>
                <a:srgbClr val="41414E"/>
              </a:solidFill>
              <a:latin typeface="Times New Roman"/>
              <a:ea typeface="Times New Roman"/>
              <a:cs typeface="Times New Roman"/>
              <a:sym typeface="Times New Roman"/>
            </a:endParaRPr>
          </a:p>
          <a:p>
            <a:pPr marL="0" lvl="0" indent="0" algn="l" rtl="0">
              <a:spcBef>
                <a:spcPts val="0"/>
              </a:spcBef>
              <a:spcAft>
                <a:spcPts val="0"/>
              </a:spcAft>
              <a:buNone/>
            </a:pPr>
            <a:r>
              <a:rPr lang="en-GB" sz="1300">
                <a:solidFill>
                  <a:srgbClr val="6AA84F"/>
                </a:solidFill>
                <a:latin typeface="Times New Roman"/>
                <a:ea typeface="Times New Roman"/>
                <a:cs typeface="Times New Roman"/>
                <a:sym typeface="Times New Roman"/>
              </a:rPr>
              <a:t>K-15.9%  </a:t>
            </a:r>
            <a:r>
              <a:rPr lang="en-GB" sz="1300">
                <a:solidFill>
                  <a:srgbClr val="41414E"/>
                </a:solidFill>
                <a:latin typeface="Times New Roman"/>
                <a:ea typeface="Times New Roman"/>
                <a:cs typeface="Times New Roman"/>
                <a:sym typeface="Times New Roman"/>
              </a:rPr>
              <a:t>               K- 22.0%</a:t>
            </a:r>
            <a:endParaRPr sz="1300">
              <a:solidFill>
                <a:srgbClr val="41414E"/>
              </a:solidFill>
              <a:latin typeface="Times New Roman"/>
              <a:ea typeface="Times New Roman"/>
              <a:cs typeface="Times New Roman"/>
              <a:sym typeface="Times New Roman"/>
            </a:endParaRPr>
          </a:p>
          <a:p>
            <a:pPr marL="0" lvl="0" indent="0" algn="l" rtl="0">
              <a:spcBef>
                <a:spcPts val="0"/>
              </a:spcBef>
              <a:spcAft>
                <a:spcPts val="0"/>
              </a:spcAft>
              <a:buNone/>
            </a:pPr>
            <a:r>
              <a:rPr lang="en-GB" sz="1300">
                <a:solidFill>
                  <a:srgbClr val="6AA84F"/>
                </a:solidFill>
                <a:latin typeface="Times New Roman"/>
                <a:ea typeface="Times New Roman"/>
                <a:cs typeface="Times New Roman"/>
                <a:sym typeface="Times New Roman"/>
              </a:rPr>
              <a:t>RBWM- 18.4%      </a:t>
            </a:r>
            <a:r>
              <a:rPr lang="en-GB" sz="1300">
                <a:solidFill>
                  <a:schemeClr val="dk1"/>
                </a:solidFill>
                <a:latin typeface="Times New Roman"/>
                <a:ea typeface="Times New Roman"/>
                <a:cs typeface="Times New Roman"/>
                <a:sym typeface="Times New Roman"/>
              </a:rPr>
              <a:t>RBWM- 23.4%</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GB">
                <a:solidFill>
                  <a:schemeClr val="dk1"/>
                </a:solidFill>
                <a:latin typeface="Times New Roman"/>
                <a:ea typeface="Times New Roman"/>
                <a:cs typeface="Times New Roman"/>
                <a:sym typeface="Times New Roman"/>
              </a:rPr>
              <a:t>National 19.5% - in February 2023 all areas were above this figure and in October 2023</a:t>
            </a:r>
            <a:r>
              <a:rPr lang="en-GB" b="1">
                <a:solidFill>
                  <a:schemeClr val="dk1"/>
                </a:solidFill>
                <a:latin typeface="Times New Roman"/>
                <a:ea typeface="Times New Roman"/>
                <a:cs typeface="Times New Roman"/>
                <a:sym typeface="Times New Roman"/>
              </a:rPr>
              <a:t> all areas have improved</a:t>
            </a:r>
            <a:r>
              <a:rPr lang="en-GB">
                <a:solidFill>
                  <a:schemeClr val="dk1"/>
                </a:solidFill>
                <a:latin typeface="Times New Roman"/>
                <a:ea typeface="Times New Roman"/>
                <a:cs typeface="Times New Roman"/>
                <a:sym typeface="Times New Roman"/>
              </a:rPr>
              <a:t> to below the national figure.</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GB" sz="1300" b="1">
                <a:solidFill>
                  <a:srgbClr val="B74398"/>
                </a:solidFill>
                <a:latin typeface="Times New Roman"/>
                <a:ea typeface="Times New Roman"/>
                <a:cs typeface="Times New Roman"/>
                <a:sym typeface="Times New Roman"/>
              </a:rPr>
              <a:t>CLA Average Absence</a:t>
            </a:r>
            <a:endParaRPr sz="1300" b="1">
              <a:solidFill>
                <a:srgbClr val="B74398"/>
              </a:solidFill>
              <a:latin typeface="Times New Roman"/>
              <a:ea typeface="Times New Roman"/>
              <a:cs typeface="Times New Roman"/>
              <a:sym typeface="Times New Roman"/>
            </a:endParaRPr>
          </a:p>
          <a:p>
            <a:pPr marL="0" lvl="0" indent="0" algn="l" rtl="0">
              <a:spcBef>
                <a:spcPts val="0"/>
              </a:spcBef>
              <a:spcAft>
                <a:spcPts val="0"/>
              </a:spcAft>
              <a:buNone/>
            </a:pP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GB" sz="1300" b="1">
                <a:solidFill>
                  <a:srgbClr val="41414E"/>
                </a:solidFill>
                <a:latin typeface="Times New Roman"/>
                <a:ea typeface="Times New Roman"/>
                <a:cs typeface="Times New Roman"/>
                <a:sym typeface="Times New Roman"/>
              </a:rPr>
              <a:t>October 2023</a:t>
            </a:r>
            <a:r>
              <a:rPr lang="en-GB" sz="1300">
                <a:solidFill>
                  <a:srgbClr val="41414E"/>
                </a:solidFill>
                <a:latin typeface="Times New Roman"/>
                <a:ea typeface="Times New Roman"/>
                <a:cs typeface="Times New Roman"/>
                <a:sym typeface="Times New Roman"/>
              </a:rPr>
              <a:t>        </a:t>
            </a:r>
            <a:r>
              <a:rPr lang="en-GB" sz="1300" b="1">
                <a:solidFill>
                  <a:srgbClr val="41414E"/>
                </a:solidFill>
                <a:latin typeface="Times New Roman"/>
                <a:ea typeface="Times New Roman"/>
                <a:cs typeface="Times New Roman"/>
                <a:sym typeface="Times New Roman"/>
              </a:rPr>
              <a:t>Feb 2023</a:t>
            </a:r>
            <a:endParaRPr sz="1300" b="1">
              <a:solidFill>
                <a:srgbClr val="41414E"/>
              </a:solidFill>
              <a:latin typeface="Times New Roman"/>
              <a:ea typeface="Times New Roman"/>
              <a:cs typeface="Times New Roman"/>
              <a:sym typeface="Times New Roman"/>
            </a:endParaRPr>
          </a:p>
          <a:p>
            <a:pPr marL="0" lvl="0" indent="0" algn="l" rtl="0">
              <a:spcBef>
                <a:spcPts val="0"/>
              </a:spcBef>
              <a:spcAft>
                <a:spcPts val="0"/>
              </a:spcAft>
              <a:buNone/>
            </a:pPr>
            <a:r>
              <a:rPr lang="en-GB" sz="1300">
                <a:solidFill>
                  <a:srgbClr val="6AA84F"/>
                </a:solidFill>
                <a:latin typeface="Times New Roman"/>
                <a:ea typeface="Times New Roman"/>
                <a:cs typeface="Times New Roman"/>
                <a:sym typeface="Times New Roman"/>
              </a:rPr>
              <a:t>R- 6.7%     </a:t>
            </a:r>
            <a:r>
              <a:rPr lang="en-GB" sz="1300">
                <a:solidFill>
                  <a:srgbClr val="41414E"/>
                </a:solidFill>
                <a:latin typeface="Times New Roman"/>
                <a:ea typeface="Times New Roman"/>
                <a:cs typeface="Times New Roman"/>
                <a:sym typeface="Times New Roman"/>
              </a:rPr>
              <a:t>             R- 13.5%</a:t>
            </a:r>
            <a:endParaRPr sz="1300">
              <a:solidFill>
                <a:srgbClr val="41414E"/>
              </a:solidFill>
              <a:latin typeface="Times New Roman"/>
              <a:ea typeface="Times New Roman"/>
              <a:cs typeface="Times New Roman"/>
              <a:sym typeface="Times New Roman"/>
            </a:endParaRPr>
          </a:p>
          <a:p>
            <a:pPr marL="0" lvl="0" indent="0" algn="l" rtl="0">
              <a:spcBef>
                <a:spcPts val="0"/>
              </a:spcBef>
              <a:spcAft>
                <a:spcPts val="0"/>
              </a:spcAft>
              <a:buNone/>
            </a:pPr>
            <a:r>
              <a:rPr lang="en-GB" sz="1300">
                <a:solidFill>
                  <a:srgbClr val="6AA84F"/>
                </a:solidFill>
                <a:latin typeface="Times New Roman"/>
                <a:ea typeface="Times New Roman"/>
                <a:cs typeface="Times New Roman"/>
                <a:sym typeface="Times New Roman"/>
              </a:rPr>
              <a:t>K-5.2% </a:t>
            </a:r>
            <a:r>
              <a:rPr lang="en-GB" sz="1300">
                <a:solidFill>
                  <a:srgbClr val="38761D"/>
                </a:solidFill>
                <a:latin typeface="Times New Roman"/>
                <a:ea typeface="Times New Roman"/>
                <a:cs typeface="Times New Roman"/>
                <a:sym typeface="Times New Roman"/>
              </a:rPr>
              <a:t> </a:t>
            </a:r>
            <a:r>
              <a:rPr lang="en-GB" sz="1300">
                <a:solidFill>
                  <a:srgbClr val="41414E"/>
                </a:solidFill>
                <a:latin typeface="Times New Roman"/>
                <a:ea typeface="Times New Roman"/>
                <a:cs typeface="Times New Roman"/>
                <a:sym typeface="Times New Roman"/>
              </a:rPr>
              <a:t>                 K- 9.9%</a:t>
            </a:r>
            <a:endParaRPr sz="1300">
              <a:solidFill>
                <a:srgbClr val="41414E"/>
              </a:solidFill>
              <a:latin typeface="Times New Roman"/>
              <a:ea typeface="Times New Roman"/>
              <a:cs typeface="Times New Roman"/>
              <a:sym typeface="Times New Roman"/>
            </a:endParaRPr>
          </a:p>
          <a:p>
            <a:pPr marL="0" lvl="0" indent="0" algn="l" rtl="0">
              <a:spcBef>
                <a:spcPts val="0"/>
              </a:spcBef>
              <a:spcAft>
                <a:spcPts val="0"/>
              </a:spcAft>
              <a:buNone/>
            </a:pPr>
            <a:r>
              <a:rPr lang="en-GB" sz="1300">
                <a:solidFill>
                  <a:srgbClr val="6AA84F"/>
                </a:solidFill>
                <a:latin typeface="Times New Roman"/>
                <a:ea typeface="Times New Roman"/>
                <a:cs typeface="Times New Roman"/>
                <a:sym typeface="Times New Roman"/>
              </a:rPr>
              <a:t>RBWM- 4.4%        </a:t>
            </a:r>
            <a:r>
              <a:rPr lang="en-GB" sz="1300">
                <a:solidFill>
                  <a:schemeClr val="dk1"/>
                </a:solidFill>
                <a:latin typeface="Times New Roman"/>
                <a:ea typeface="Times New Roman"/>
                <a:cs typeface="Times New Roman"/>
                <a:sym typeface="Times New Roman"/>
              </a:rPr>
              <a:t>RBWM- 8.1%</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GB">
                <a:solidFill>
                  <a:schemeClr val="dk1"/>
                </a:solidFill>
                <a:latin typeface="Times New Roman"/>
                <a:ea typeface="Times New Roman"/>
                <a:cs typeface="Times New Roman"/>
                <a:sym typeface="Times New Roman"/>
              </a:rPr>
              <a:t>National 7.8%- In February 2023 all areas exceeded the national absence figure. In October 2023 there have been improvements in all areas with Kingston and RBWM significantly below the national absence figure. </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3"/>
          <p:cNvSpPr txBox="1"/>
          <p:nvPr/>
        </p:nvSpPr>
        <p:spPr>
          <a:xfrm>
            <a:off x="0" y="0"/>
            <a:ext cx="8921100" cy="695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GB" sz="1500" b="1">
                <a:solidFill>
                  <a:srgbClr val="B74398"/>
                </a:solidFill>
                <a:latin typeface="Times New Roman"/>
                <a:ea typeface="Times New Roman"/>
                <a:cs typeface="Times New Roman"/>
                <a:sym typeface="Times New Roman"/>
              </a:rPr>
              <a:t>CIN Persistent Absence</a:t>
            </a:r>
            <a:endParaRPr sz="1500" b="1">
              <a:solidFill>
                <a:srgbClr val="B74398"/>
              </a:solidFill>
              <a:latin typeface="Times New Roman"/>
              <a:ea typeface="Times New Roman"/>
              <a:cs typeface="Times New Roman"/>
              <a:sym typeface="Times New Roman"/>
            </a:endParaRPr>
          </a:p>
          <a:p>
            <a:pPr marL="0" lvl="0" indent="0" algn="l" rtl="0">
              <a:spcBef>
                <a:spcPts val="0"/>
              </a:spcBef>
              <a:spcAft>
                <a:spcPts val="0"/>
              </a:spcAft>
              <a:buNone/>
            </a:pPr>
            <a:endParaRPr sz="1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GB" sz="1500" b="1">
                <a:solidFill>
                  <a:srgbClr val="41414E"/>
                </a:solidFill>
                <a:latin typeface="Times New Roman"/>
                <a:ea typeface="Times New Roman"/>
                <a:cs typeface="Times New Roman"/>
                <a:sym typeface="Times New Roman"/>
              </a:rPr>
              <a:t>October 2023</a:t>
            </a:r>
            <a:r>
              <a:rPr lang="en-GB" sz="1500">
                <a:solidFill>
                  <a:srgbClr val="41414E"/>
                </a:solidFill>
                <a:latin typeface="Times New Roman"/>
                <a:ea typeface="Times New Roman"/>
                <a:cs typeface="Times New Roman"/>
                <a:sym typeface="Times New Roman"/>
              </a:rPr>
              <a:t>        </a:t>
            </a:r>
            <a:r>
              <a:rPr lang="en-GB" sz="1500" b="1">
                <a:solidFill>
                  <a:srgbClr val="41414E"/>
                </a:solidFill>
                <a:latin typeface="Times New Roman"/>
                <a:ea typeface="Times New Roman"/>
                <a:cs typeface="Times New Roman"/>
                <a:sym typeface="Times New Roman"/>
              </a:rPr>
              <a:t>Feb 2023</a:t>
            </a:r>
            <a:endParaRPr sz="1500" b="1">
              <a:solidFill>
                <a:srgbClr val="41414E"/>
              </a:solidFill>
              <a:latin typeface="Times New Roman"/>
              <a:ea typeface="Times New Roman"/>
              <a:cs typeface="Times New Roman"/>
              <a:sym typeface="Times New Roman"/>
            </a:endParaRPr>
          </a:p>
          <a:p>
            <a:pPr marL="0" lvl="0" indent="0" algn="l" rtl="0">
              <a:spcBef>
                <a:spcPts val="0"/>
              </a:spcBef>
              <a:spcAft>
                <a:spcPts val="0"/>
              </a:spcAft>
              <a:buNone/>
            </a:pPr>
            <a:r>
              <a:rPr lang="en-GB" sz="1500">
                <a:solidFill>
                  <a:srgbClr val="6AA84F"/>
                </a:solidFill>
                <a:latin typeface="Times New Roman"/>
                <a:ea typeface="Times New Roman"/>
                <a:cs typeface="Times New Roman"/>
                <a:sym typeface="Times New Roman"/>
              </a:rPr>
              <a:t>R- 39.5%     </a:t>
            </a:r>
            <a:r>
              <a:rPr lang="en-GB" sz="1500">
                <a:solidFill>
                  <a:srgbClr val="41414E"/>
                </a:solidFill>
                <a:latin typeface="Times New Roman"/>
                <a:ea typeface="Times New Roman"/>
                <a:cs typeface="Times New Roman"/>
                <a:sym typeface="Times New Roman"/>
              </a:rPr>
              <a:t>           R- 49.1%</a:t>
            </a:r>
            <a:endParaRPr sz="1500">
              <a:solidFill>
                <a:srgbClr val="41414E"/>
              </a:solidFill>
              <a:latin typeface="Times New Roman"/>
              <a:ea typeface="Times New Roman"/>
              <a:cs typeface="Times New Roman"/>
              <a:sym typeface="Times New Roman"/>
            </a:endParaRPr>
          </a:p>
          <a:p>
            <a:pPr marL="0" lvl="0" indent="0" algn="l" rtl="0">
              <a:spcBef>
                <a:spcPts val="0"/>
              </a:spcBef>
              <a:spcAft>
                <a:spcPts val="0"/>
              </a:spcAft>
              <a:buNone/>
            </a:pPr>
            <a:r>
              <a:rPr lang="en-GB" sz="1500">
                <a:solidFill>
                  <a:srgbClr val="FF0000"/>
                </a:solidFill>
                <a:latin typeface="Times New Roman"/>
                <a:ea typeface="Times New Roman"/>
                <a:cs typeface="Times New Roman"/>
                <a:sym typeface="Times New Roman"/>
              </a:rPr>
              <a:t>K-50.9%</a:t>
            </a:r>
            <a:r>
              <a:rPr lang="en-GB" sz="1500">
                <a:solidFill>
                  <a:srgbClr val="41414E"/>
                </a:solidFill>
                <a:latin typeface="Times New Roman"/>
                <a:ea typeface="Times New Roman"/>
                <a:cs typeface="Times New Roman"/>
                <a:sym typeface="Times New Roman"/>
              </a:rPr>
              <a:t>                 K- 43.9%</a:t>
            </a:r>
            <a:endParaRPr sz="1500">
              <a:solidFill>
                <a:srgbClr val="41414E"/>
              </a:solidFill>
              <a:latin typeface="Times New Roman"/>
              <a:ea typeface="Times New Roman"/>
              <a:cs typeface="Times New Roman"/>
              <a:sym typeface="Times New Roman"/>
            </a:endParaRPr>
          </a:p>
          <a:p>
            <a:pPr marL="0" lvl="0" indent="0" algn="l" rtl="0">
              <a:spcBef>
                <a:spcPts val="0"/>
              </a:spcBef>
              <a:spcAft>
                <a:spcPts val="0"/>
              </a:spcAft>
              <a:buNone/>
            </a:pPr>
            <a:r>
              <a:rPr lang="en-GB" sz="1500">
                <a:solidFill>
                  <a:srgbClr val="6AA84F"/>
                </a:solidFill>
                <a:latin typeface="Times New Roman"/>
                <a:ea typeface="Times New Roman"/>
                <a:cs typeface="Times New Roman"/>
                <a:sym typeface="Times New Roman"/>
              </a:rPr>
              <a:t>RWBM- 36.6%      </a:t>
            </a:r>
            <a:r>
              <a:rPr lang="en-GB" sz="1500">
                <a:solidFill>
                  <a:schemeClr val="dk1"/>
                </a:solidFill>
                <a:latin typeface="Times New Roman"/>
                <a:ea typeface="Times New Roman"/>
                <a:cs typeface="Times New Roman"/>
                <a:sym typeface="Times New Roman"/>
              </a:rPr>
              <a:t>RBWM- 49.1%</a:t>
            </a:r>
            <a:endParaRPr sz="1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GB" sz="1600">
                <a:solidFill>
                  <a:schemeClr val="dk1"/>
                </a:solidFill>
                <a:latin typeface="Times New Roman"/>
                <a:ea typeface="Times New Roman"/>
                <a:cs typeface="Times New Roman"/>
                <a:sym typeface="Times New Roman"/>
              </a:rPr>
              <a:t>National 48.5% - in February 23 Richmond and RBWM exceeded the national figure now it is only Kingston which has had a rise this month from 48.3% where it had been  below national.</a:t>
            </a: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500">
              <a:solidFill>
                <a:srgbClr val="41414E"/>
              </a:solidFill>
              <a:latin typeface="Times New Roman"/>
              <a:ea typeface="Times New Roman"/>
              <a:cs typeface="Times New Roman"/>
              <a:sym typeface="Times New Roman"/>
            </a:endParaRPr>
          </a:p>
          <a:p>
            <a:pPr marL="0" lvl="0" indent="0" algn="l" rtl="0">
              <a:spcBef>
                <a:spcPts val="0"/>
              </a:spcBef>
              <a:spcAft>
                <a:spcPts val="0"/>
              </a:spcAft>
              <a:buNone/>
            </a:pPr>
            <a:r>
              <a:rPr lang="en-GB" sz="1500" b="1">
                <a:solidFill>
                  <a:srgbClr val="B74398"/>
                </a:solidFill>
                <a:latin typeface="Times New Roman"/>
                <a:ea typeface="Times New Roman"/>
                <a:cs typeface="Times New Roman"/>
                <a:sym typeface="Times New Roman"/>
              </a:rPr>
              <a:t>CP Persistent Absence</a:t>
            </a:r>
            <a:endParaRPr sz="1500" b="1">
              <a:solidFill>
                <a:srgbClr val="B74398"/>
              </a:solidFill>
              <a:latin typeface="Times New Roman"/>
              <a:ea typeface="Times New Roman"/>
              <a:cs typeface="Times New Roman"/>
              <a:sym typeface="Times New Roman"/>
            </a:endParaRPr>
          </a:p>
          <a:p>
            <a:pPr marL="0" lvl="0" indent="0" algn="l" rtl="0">
              <a:spcBef>
                <a:spcPts val="0"/>
              </a:spcBef>
              <a:spcAft>
                <a:spcPts val="0"/>
              </a:spcAft>
              <a:buNone/>
            </a:pPr>
            <a:endParaRPr sz="1500" b="1">
              <a:solidFill>
                <a:srgbClr val="41414E"/>
              </a:solidFill>
              <a:latin typeface="Times New Roman"/>
              <a:ea typeface="Times New Roman"/>
              <a:cs typeface="Times New Roman"/>
              <a:sym typeface="Times New Roman"/>
            </a:endParaRPr>
          </a:p>
          <a:p>
            <a:pPr marL="0" lvl="0" indent="0" algn="l" rtl="0">
              <a:spcBef>
                <a:spcPts val="0"/>
              </a:spcBef>
              <a:spcAft>
                <a:spcPts val="0"/>
              </a:spcAft>
              <a:buNone/>
            </a:pPr>
            <a:r>
              <a:rPr lang="en-GB" sz="1500" b="1">
                <a:solidFill>
                  <a:srgbClr val="41414E"/>
                </a:solidFill>
                <a:latin typeface="Times New Roman"/>
                <a:ea typeface="Times New Roman"/>
                <a:cs typeface="Times New Roman"/>
                <a:sym typeface="Times New Roman"/>
              </a:rPr>
              <a:t>October 2023</a:t>
            </a:r>
            <a:r>
              <a:rPr lang="en-GB" sz="1500">
                <a:solidFill>
                  <a:srgbClr val="41414E"/>
                </a:solidFill>
                <a:latin typeface="Times New Roman"/>
                <a:ea typeface="Times New Roman"/>
                <a:cs typeface="Times New Roman"/>
                <a:sym typeface="Times New Roman"/>
              </a:rPr>
              <a:t>        </a:t>
            </a:r>
            <a:r>
              <a:rPr lang="en-GB" sz="1500" b="1">
                <a:solidFill>
                  <a:srgbClr val="41414E"/>
                </a:solidFill>
                <a:latin typeface="Times New Roman"/>
                <a:ea typeface="Times New Roman"/>
                <a:cs typeface="Times New Roman"/>
                <a:sym typeface="Times New Roman"/>
              </a:rPr>
              <a:t>Feb 2023</a:t>
            </a:r>
            <a:endParaRPr sz="1500" b="1">
              <a:solidFill>
                <a:srgbClr val="41414E"/>
              </a:solidFill>
              <a:latin typeface="Times New Roman"/>
              <a:ea typeface="Times New Roman"/>
              <a:cs typeface="Times New Roman"/>
              <a:sym typeface="Times New Roman"/>
            </a:endParaRPr>
          </a:p>
          <a:p>
            <a:pPr marL="0" lvl="0" indent="0" algn="l" rtl="0">
              <a:spcBef>
                <a:spcPts val="0"/>
              </a:spcBef>
              <a:spcAft>
                <a:spcPts val="0"/>
              </a:spcAft>
              <a:buNone/>
            </a:pPr>
            <a:r>
              <a:rPr lang="en-GB" sz="1500">
                <a:solidFill>
                  <a:srgbClr val="6AA84F"/>
                </a:solidFill>
                <a:latin typeface="Times New Roman"/>
                <a:ea typeface="Times New Roman"/>
                <a:cs typeface="Times New Roman"/>
                <a:sym typeface="Times New Roman"/>
              </a:rPr>
              <a:t>R-42.0%     </a:t>
            </a:r>
            <a:r>
              <a:rPr lang="en-GB" sz="1500">
                <a:solidFill>
                  <a:srgbClr val="41414E"/>
                </a:solidFill>
                <a:latin typeface="Times New Roman"/>
                <a:ea typeface="Times New Roman"/>
                <a:cs typeface="Times New Roman"/>
                <a:sym typeface="Times New Roman"/>
              </a:rPr>
              <a:t>           R- 53.6%</a:t>
            </a:r>
            <a:endParaRPr sz="1500">
              <a:solidFill>
                <a:srgbClr val="41414E"/>
              </a:solidFill>
              <a:latin typeface="Times New Roman"/>
              <a:ea typeface="Times New Roman"/>
              <a:cs typeface="Times New Roman"/>
              <a:sym typeface="Times New Roman"/>
            </a:endParaRPr>
          </a:p>
          <a:p>
            <a:pPr marL="0" lvl="0" indent="0" algn="l" rtl="0">
              <a:spcBef>
                <a:spcPts val="0"/>
              </a:spcBef>
              <a:spcAft>
                <a:spcPts val="0"/>
              </a:spcAft>
              <a:buNone/>
            </a:pPr>
            <a:r>
              <a:rPr lang="en-GB" sz="1500">
                <a:solidFill>
                  <a:srgbClr val="38761D"/>
                </a:solidFill>
                <a:latin typeface="Times New Roman"/>
                <a:ea typeface="Times New Roman"/>
                <a:cs typeface="Times New Roman"/>
                <a:sym typeface="Times New Roman"/>
              </a:rPr>
              <a:t>K-35.6%  </a:t>
            </a:r>
            <a:r>
              <a:rPr lang="en-GB" sz="1500">
                <a:solidFill>
                  <a:srgbClr val="41414E"/>
                </a:solidFill>
                <a:latin typeface="Times New Roman"/>
                <a:ea typeface="Times New Roman"/>
                <a:cs typeface="Times New Roman"/>
                <a:sym typeface="Times New Roman"/>
              </a:rPr>
              <a:t>              K-66.3%</a:t>
            </a:r>
            <a:endParaRPr sz="1500">
              <a:solidFill>
                <a:srgbClr val="41414E"/>
              </a:solidFill>
              <a:latin typeface="Times New Roman"/>
              <a:ea typeface="Times New Roman"/>
              <a:cs typeface="Times New Roman"/>
              <a:sym typeface="Times New Roman"/>
            </a:endParaRPr>
          </a:p>
          <a:p>
            <a:pPr marL="0" lvl="0" indent="0" algn="l" rtl="0">
              <a:spcBef>
                <a:spcPts val="0"/>
              </a:spcBef>
              <a:spcAft>
                <a:spcPts val="0"/>
              </a:spcAft>
              <a:buNone/>
            </a:pPr>
            <a:r>
              <a:rPr lang="en-GB" sz="1500">
                <a:solidFill>
                  <a:srgbClr val="6AA84F"/>
                </a:solidFill>
                <a:latin typeface="Times New Roman"/>
                <a:ea typeface="Times New Roman"/>
                <a:cs typeface="Times New Roman"/>
                <a:sym typeface="Times New Roman"/>
              </a:rPr>
              <a:t>RWBM-36.7%      </a:t>
            </a:r>
            <a:r>
              <a:rPr lang="en-GB" sz="1500">
                <a:solidFill>
                  <a:schemeClr val="dk1"/>
                </a:solidFill>
                <a:latin typeface="Times New Roman"/>
                <a:ea typeface="Times New Roman"/>
                <a:cs typeface="Times New Roman"/>
                <a:sym typeface="Times New Roman"/>
              </a:rPr>
              <a:t>RBWM-53.6%</a:t>
            </a:r>
            <a:endParaRPr sz="1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GB" sz="1600">
                <a:solidFill>
                  <a:schemeClr val="dk1"/>
                </a:solidFill>
                <a:latin typeface="Times New Roman"/>
                <a:ea typeface="Times New Roman"/>
                <a:cs typeface="Times New Roman"/>
                <a:sym typeface="Times New Roman"/>
              </a:rPr>
              <a:t>National 56.2%-  in February 2023 Kingston exceeded this and now all three areas are significantly below.</a:t>
            </a: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GB" sz="1500" b="1">
                <a:solidFill>
                  <a:srgbClr val="B74398"/>
                </a:solidFill>
                <a:latin typeface="Times New Roman"/>
                <a:ea typeface="Times New Roman"/>
                <a:cs typeface="Times New Roman"/>
                <a:sym typeface="Times New Roman"/>
              </a:rPr>
              <a:t>CLA Persistent Absence </a:t>
            </a:r>
            <a:endParaRPr sz="1500" b="1">
              <a:solidFill>
                <a:srgbClr val="B74398"/>
              </a:solidFill>
              <a:latin typeface="Times New Roman"/>
              <a:ea typeface="Times New Roman"/>
              <a:cs typeface="Times New Roman"/>
              <a:sym typeface="Times New Roman"/>
            </a:endParaRPr>
          </a:p>
          <a:p>
            <a:pPr marL="0" lvl="0" indent="0" algn="l" rtl="0">
              <a:spcBef>
                <a:spcPts val="0"/>
              </a:spcBef>
              <a:spcAft>
                <a:spcPts val="0"/>
              </a:spcAft>
              <a:buNone/>
            </a:pPr>
            <a:endParaRPr sz="1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GB" sz="1500" b="1">
                <a:solidFill>
                  <a:srgbClr val="41414E"/>
                </a:solidFill>
                <a:latin typeface="Times New Roman"/>
                <a:ea typeface="Times New Roman"/>
                <a:cs typeface="Times New Roman"/>
                <a:sym typeface="Times New Roman"/>
              </a:rPr>
              <a:t>October 2023</a:t>
            </a:r>
            <a:r>
              <a:rPr lang="en-GB" sz="1500">
                <a:solidFill>
                  <a:srgbClr val="41414E"/>
                </a:solidFill>
                <a:latin typeface="Times New Roman"/>
                <a:ea typeface="Times New Roman"/>
                <a:cs typeface="Times New Roman"/>
                <a:sym typeface="Times New Roman"/>
              </a:rPr>
              <a:t>        </a:t>
            </a:r>
            <a:r>
              <a:rPr lang="en-GB" sz="1500" b="1">
                <a:solidFill>
                  <a:srgbClr val="41414E"/>
                </a:solidFill>
                <a:latin typeface="Times New Roman"/>
                <a:ea typeface="Times New Roman"/>
                <a:cs typeface="Times New Roman"/>
                <a:sym typeface="Times New Roman"/>
              </a:rPr>
              <a:t>Feb 2023</a:t>
            </a:r>
            <a:endParaRPr sz="1500" b="1">
              <a:solidFill>
                <a:srgbClr val="41414E"/>
              </a:solidFill>
              <a:latin typeface="Times New Roman"/>
              <a:ea typeface="Times New Roman"/>
              <a:cs typeface="Times New Roman"/>
              <a:sym typeface="Times New Roman"/>
            </a:endParaRPr>
          </a:p>
          <a:p>
            <a:pPr marL="0" lvl="0" indent="0" algn="l" rtl="0">
              <a:spcBef>
                <a:spcPts val="0"/>
              </a:spcBef>
              <a:spcAft>
                <a:spcPts val="0"/>
              </a:spcAft>
              <a:buNone/>
            </a:pPr>
            <a:r>
              <a:rPr lang="en-GB" sz="1500">
                <a:solidFill>
                  <a:srgbClr val="6AA84F"/>
                </a:solidFill>
                <a:latin typeface="Times New Roman"/>
                <a:ea typeface="Times New Roman"/>
                <a:cs typeface="Times New Roman"/>
                <a:sym typeface="Times New Roman"/>
              </a:rPr>
              <a:t>R-21.4%     </a:t>
            </a:r>
            <a:r>
              <a:rPr lang="en-GB" sz="1500">
                <a:solidFill>
                  <a:srgbClr val="41414E"/>
                </a:solidFill>
                <a:latin typeface="Times New Roman"/>
                <a:ea typeface="Times New Roman"/>
                <a:cs typeface="Times New Roman"/>
                <a:sym typeface="Times New Roman"/>
              </a:rPr>
              <a:t>           R- 25%</a:t>
            </a:r>
            <a:endParaRPr sz="1500">
              <a:solidFill>
                <a:srgbClr val="41414E"/>
              </a:solidFill>
              <a:latin typeface="Times New Roman"/>
              <a:ea typeface="Times New Roman"/>
              <a:cs typeface="Times New Roman"/>
              <a:sym typeface="Times New Roman"/>
            </a:endParaRPr>
          </a:p>
          <a:p>
            <a:pPr marL="0" lvl="0" indent="0" algn="l" rtl="0">
              <a:spcBef>
                <a:spcPts val="0"/>
              </a:spcBef>
              <a:spcAft>
                <a:spcPts val="0"/>
              </a:spcAft>
              <a:buNone/>
            </a:pPr>
            <a:r>
              <a:rPr lang="en-GB" sz="1500">
                <a:solidFill>
                  <a:srgbClr val="38761D"/>
                </a:solidFill>
                <a:latin typeface="Times New Roman"/>
                <a:ea typeface="Times New Roman"/>
                <a:cs typeface="Times New Roman"/>
                <a:sym typeface="Times New Roman"/>
              </a:rPr>
              <a:t>K-12.1%  </a:t>
            </a:r>
            <a:r>
              <a:rPr lang="en-GB" sz="1500">
                <a:solidFill>
                  <a:srgbClr val="41414E"/>
                </a:solidFill>
                <a:latin typeface="Times New Roman"/>
                <a:ea typeface="Times New Roman"/>
                <a:cs typeface="Times New Roman"/>
                <a:sym typeface="Times New Roman"/>
              </a:rPr>
              <a:t>              K-34.1%</a:t>
            </a:r>
            <a:endParaRPr sz="1500">
              <a:solidFill>
                <a:srgbClr val="41414E"/>
              </a:solidFill>
              <a:latin typeface="Times New Roman"/>
              <a:ea typeface="Times New Roman"/>
              <a:cs typeface="Times New Roman"/>
              <a:sym typeface="Times New Roman"/>
            </a:endParaRPr>
          </a:p>
          <a:p>
            <a:pPr marL="0" lvl="0" indent="0" algn="l" rtl="0">
              <a:spcBef>
                <a:spcPts val="0"/>
              </a:spcBef>
              <a:spcAft>
                <a:spcPts val="0"/>
              </a:spcAft>
              <a:buNone/>
            </a:pPr>
            <a:r>
              <a:rPr lang="en-GB" sz="1500">
                <a:solidFill>
                  <a:srgbClr val="6AA84F"/>
                </a:solidFill>
                <a:latin typeface="Times New Roman"/>
                <a:ea typeface="Times New Roman"/>
                <a:cs typeface="Times New Roman"/>
                <a:sym typeface="Times New Roman"/>
              </a:rPr>
              <a:t>RWBM-13.6%      </a:t>
            </a:r>
            <a:r>
              <a:rPr lang="en-GB" sz="1500">
                <a:solidFill>
                  <a:schemeClr val="dk1"/>
                </a:solidFill>
                <a:latin typeface="Times New Roman"/>
                <a:ea typeface="Times New Roman"/>
                <a:cs typeface="Times New Roman"/>
                <a:sym typeface="Times New Roman"/>
              </a:rPr>
              <a:t>RBWM-16%</a:t>
            </a:r>
            <a:endParaRPr sz="1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GB" sz="1600">
                <a:solidFill>
                  <a:srgbClr val="41414E"/>
                </a:solidFill>
                <a:latin typeface="Times New Roman"/>
                <a:ea typeface="Times New Roman"/>
                <a:cs typeface="Times New Roman"/>
                <a:sym typeface="Times New Roman"/>
              </a:rPr>
              <a:t>National 19.1 - in February 2023 all areas exceeded national now Kingston and RBWM are comfortably below.</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4"/>
          <p:cNvPicPr preferRelativeResize="0"/>
          <p:nvPr/>
        </p:nvPicPr>
        <p:blipFill rotWithShape="1">
          <a:blip r:embed="rId3">
            <a:alphaModFix/>
          </a:blip>
          <a:srcRect/>
          <a:stretch/>
        </p:blipFill>
        <p:spPr>
          <a:xfrm>
            <a:off x="6562678" y="0"/>
            <a:ext cx="2581322" cy="579863"/>
          </a:xfrm>
          <a:prstGeom prst="rect">
            <a:avLst/>
          </a:prstGeom>
          <a:noFill/>
          <a:ln>
            <a:noFill/>
          </a:ln>
        </p:spPr>
      </p:pic>
      <p:pic>
        <p:nvPicPr>
          <p:cNvPr id="71" name="Google Shape;71;p14"/>
          <p:cNvPicPr preferRelativeResize="0"/>
          <p:nvPr/>
        </p:nvPicPr>
        <p:blipFill rotWithShape="1">
          <a:blip r:embed="rId4">
            <a:alphaModFix/>
          </a:blip>
          <a:srcRect/>
          <a:stretch/>
        </p:blipFill>
        <p:spPr>
          <a:xfrm>
            <a:off x="0" y="0"/>
            <a:ext cx="669073" cy="579863"/>
          </a:xfrm>
          <a:prstGeom prst="rect">
            <a:avLst/>
          </a:prstGeom>
          <a:noFill/>
          <a:ln>
            <a:noFill/>
          </a:ln>
        </p:spPr>
      </p:pic>
      <p:sp>
        <p:nvSpPr>
          <p:cNvPr id="72" name="Google Shape;72;p14"/>
          <p:cNvSpPr txBox="1"/>
          <p:nvPr/>
        </p:nvSpPr>
        <p:spPr>
          <a:xfrm>
            <a:off x="37925" y="-98475"/>
            <a:ext cx="9144000" cy="674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440"/>
              <a:buNone/>
            </a:pPr>
            <a:endParaRPr sz="3000" b="1">
              <a:solidFill>
                <a:srgbClr val="A64D79"/>
              </a:solidFill>
              <a:latin typeface="Calibri"/>
              <a:ea typeface="Calibri"/>
              <a:cs typeface="Calibri"/>
              <a:sym typeface="Calibri"/>
            </a:endParaRPr>
          </a:p>
          <a:p>
            <a:pPr marL="0" lvl="0" indent="0" algn="ctr" rtl="0">
              <a:spcBef>
                <a:spcPts val="0"/>
              </a:spcBef>
              <a:spcAft>
                <a:spcPts val="0"/>
              </a:spcAft>
              <a:buClr>
                <a:srgbClr val="000000"/>
              </a:buClr>
              <a:buSzPts val="440"/>
              <a:buFont typeface="Arial"/>
              <a:buNone/>
            </a:pPr>
            <a:r>
              <a:rPr lang="en-GB" sz="3000" b="1">
                <a:solidFill>
                  <a:srgbClr val="A64D79"/>
                </a:solidFill>
                <a:latin typeface="Calibri"/>
                <a:ea typeface="Calibri"/>
                <a:cs typeface="Calibri"/>
                <a:sym typeface="Calibri"/>
              </a:rPr>
              <a:t>Why am I sharing this?</a:t>
            </a:r>
            <a:endParaRPr sz="3000" b="1">
              <a:solidFill>
                <a:srgbClr val="A64D79"/>
              </a:solidFill>
              <a:latin typeface="Calibri"/>
              <a:ea typeface="Calibri"/>
              <a:cs typeface="Calibri"/>
              <a:sym typeface="Calibri"/>
            </a:endParaRPr>
          </a:p>
          <a:p>
            <a:pPr marL="0" lvl="0" indent="0" algn="l" rtl="0">
              <a:lnSpc>
                <a:spcPct val="115000"/>
              </a:lnSpc>
              <a:spcBef>
                <a:spcPts val="0"/>
              </a:spcBef>
              <a:spcAft>
                <a:spcPts val="0"/>
              </a:spcAft>
              <a:buNone/>
            </a:pPr>
            <a:endParaRPr sz="1377">
              <a:solidFill>
                <a:schemeClr val="dk1"/>
              </a:solidFill>
              <a:latin typeface="Georgia"/>
              <a:ea typeface="Georgia"/>
              <a:cs typeface="Georgia"/>
              <a:sym typeface="Georgia"/>
            </a:endParaRPr>
          </a:p>
          <a:p>
            <a:pPr marL="0" lvl="0" indent="0" algn="l" rtl="0">
              <a:lnSpc>
                <a:spcPct val="115000"/>
              </a:lnSpc>
              <a:spcBef>
                <a:spcPts val="0"/>
              </a:spcBef>
              <a:spcAft>
                <a:spcPts val="0"/>
              </a:spcAft>
              <a:buNone/>
            </a:pPr>
            <a:endParaRPr sz="1377">
              <a:solidFill>
                <a:schemeClr val="dk1"/>
              </a:solidFill>
              <a:latin typeface="Georgia"/>
              <a:ea typeface="Georgia"/>
              <a:cs typeface="Georgia"/>
              <a:sym typeface="Georgia"/>
            </a:endParaRPr>
          </a:p>
          <a:p>
            <a:pPr marL="1080000" marR="1033500" lvl="0" indent="0" algn="l" rtl="0">
              <a:spcBef>
                <a:spcPts val="360"/>
              </a:spcBef>
              <a:spcAft>
                <a:spcPts val="0"/>
              </a:spcAft>
              <a:buNone/>
            </a:pPr>
            <a:r>
              <a:rPr lang="en-GB" sz="2000" i="1">
                <a:solidFill>
                  <a:schemeClr val="dk1"/>
                </a:solidFill>
                <a:latin typeface="Calibri"/>
                <a:ea typeface="Calibri"/>
                <a:cs typeface="Calibri"/>
                <a:sym typeface="Calibri"/>
              </a:rPr>
              <a:t>“Successfully treating the root causes of absence and removing barriers to attendance, at home, in school or more broadly requires schools and local partners to work collaboratively with, not against families” (DfE, 2022)</a:t>
            </a:r>
            <a:endParaRPr sz="2000" b="1" i="1">
              <a:solidFill>
                <a:schemeClr val="dk1"/>
              </a:solidFill>
              <a:highlight>
                <a:srgbClr val="FFFF00"/>
              </a:highlight>
              <a:latin typeface="Calibri"/>
              <a:ea typeface="Calibri"/>
              <a:cs typeface="Calibri"/>
              <a:sym typeface="Calibri"/>
            </a:endParaRPr>
          </a:p>
          <a:p>
            <a:pPr marL="457200" lvl="0" indent="0" algn="l" rtl="0">
              <a:spcBef>
                <a:spcPts val="360"/>
              </a:spcBef>
              <a:spcAft>
                <a:spcPts val="0"/>
              </a:spcAft>
              <a:buNone/>
            </a:pPr>
            <a:endParaRPr sz="2000">
              <a:solidFill>
                <a:schemeClr val="dk1"/>
              </a:solidFill>
              <a:latin typeface="Calibri"/>
              <a:ea typeface="Calibri"/>
              <a:cs typeface="Calibri"/>
              <a:sym typeface="Calibri"/>
            </a:endParaRPr>
          </a:p>
          <a:p>
            <a:pPr marL="457200" lvl="0" indent="-349250" algn="l" rtl="0">
              <a:spcBef>
                <a:spcPts val="360"/>
              </a:spcBef>
              <a:spcAft>
                <a:spcPts val="0"/>
              </a:spcAft>
              <a:buClr>
                <a:srgbClr val="222222"/>
              </a:buClr>
              <a:buSzPts val="1900"/>
              <a:buChar char="●"/>
            </a:pPr>
            <a:r>
              <a:rPr lang="en-GB" sz="2000">
                <a:solidFill>
                  <a:schemeClr val="dk1"/>
                </a:solidFill>
                <a:latin typeface="Calibri"/>
                <a:ea typeface="Calibri"/>
                <a:cs typeface="Calibri"/>
                <a:sym typeface="Calibri"/>
              </a:rPr>
              <a:t>We want to celebrate our successes, while maintaining high expectations for our young people</a:t>
            </a:r>
            <a:endParaRPr sz="2000">
              <a:solidFill>
                <a:schemeClr val="dk1"/>
              </a:solidFill>
              <a:latin typeface="Calibri"/>
              <a:ea typeface="Calibri"/>
              <a:cs typeface="Calibri"/>
              <a:sym typeface="Calibri"/>
            </a:endParaRPr>
          </a:p>
          <a:p>
            <a:pPr marL="457200" lvl="0" indent="0" algn="l" rtl="0">
              <a:spcBef>
                <a:spcPts val="360"/>
              </a:spcBef>
              <a:spcAft>
                <a:spcPts val="0"/>
              </a:spcAft>
              <a:buNone/>
            </a:pPr>
            <a:endParaRPr sz="2000">
              <a:solidFill>
                <a:schemeClr val="dk1"/>
              </a:solidFill>
              <a:latin typeface="Calibri"/>
              <a:ea typeface="Calibri"/>
              <a:cs typeface="Calibri"/>
              <a:sym typeface="Calibri"/>
            </a:endParaRPr>
          </a:p>
          <a:p>
            <a:pPr marL="457200" lvl="0" indent="-349250" algn="l" rtl="0">
              <a:spcBef>
                <a:spcPts val="360"/>
              </a:spcBef>
              <a:spcAft>
                <a:spcPts val="0"/>
              </a:spcAft>
              <a:buClr>
                <a:srgbClr val="222222"/>
              </a:buClr>
              <a:buSzPts val="1900"/>
              <a:buChar char="●"/>
            </a:pPr>
            <a:r>
              <a:rPr lang="en-GB" sz="2000">
                <a:solidFill>
                  <a:schemeClr val="dk1"/>
                </a:solidFill>
                <a:latin typeface="Calibri"/>
                <a:ea typeface="Calibri"/>
                <a:cs typeface="Calibri"/>
                <a:sym typeface="Calibri"/>
              </a:rPr>
              <a:t>We want to work collaboratively with you to improve attendance as it’s in all of our best interest</a:t>
            </a:r>
            <a:endParaRPr sz="2000">
              <a:solidFill>
                <a:schemeClr val="dk1"/>
              </a:solidFill>
              <a:latin typeface="Calibri"/>
              <a:ea typeface="Calibri"/>
              <a:cs typeface="Calibri"/>
              <a:sym typeface="Calibri"/>
            </a:endParaRPr>
          </a:p>
          <a:p>
            <a:pPr marL="457200" lvl="0" indent="0" algn="l" rtl="0">
              <a:spcBef>
                <a:spcPts val="360"/>
              </a:spcBef>
              <a:spcAft>
                <a:spcPts val="0"/>
              </a:spcAft>
              <a:buNone/>
            </a:pPr>
            <a:r>
              <a:rPr lang="en-GB"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457200" lvl="0" indent="-349250" algn="l" rtl="0">
              <a:spcBef>
                <a:spcPts val="360"/>
              </a:spcBef>
              <a:spcAft>
                <a:spcPts val="0"/>
              </a:spcAft>
              <a:buClr>
                <a:srgbClr val="222222"/>
              </a:buClr>
              <a:buSzPts val="1900"/>
              <a:buChar char="●"/>
            </a:pPr>
            <a:r>
              <a:rPr lang="en-GB" sz="2000">
                <a:solidFill>
                  <a:schemeClr val="dk1"/>
                </a:solidFill>
                <a:latin typeface="Calibri"/>
                <a:ea typeface="Calibri"/>
                <a:cs typeface="Calibri"/>
                <a:sym typeface="Calibri"/>
              </a:rPr>
              <a:t>We know that by working together we can achieve better outcomes for our young people</a:t>
            </a:r>
            <a:endParaRPr sz="2000">
              <a:solidFill>
                <a:schemeClr val="dk1"/>
              </a:solidFill>
              <a:latin typeface="Calibri"/>
              <a:ea typeface="Calibri"/>
              <a:cs typeface="Calibri"/>
              <a:sym typeface="Calibri"/>
            </a:endParaRPr>
          </a:p>
          <a:p>
            <a:pPr marL="0" lvl="0" indent="0" algn="l" rtl="0">
              <a:spcBef>
                <a:spcPts val="360"/>
              </a:spcBef>
              <a:spcAft>
                <a:spcPts val="0"/>
              </a:spcAft>
              <a:buNone/>
            </a:pPr>
            <a:endParaRPr sz="2000">
              <a:solidFill>
                <a:schemeClr val="dk1"/>
              </a:solidFill>
              <a:highlight>
                <a:srgbClr val="FFFF00"/>
              </a:highlight>
              <a:latin typeface="Calibri"/>
              <a:ea typeface="Calibri"/>
              <a:cs typeface="Calibri"/>
              <a:sym typeface="Calibri"/>
            </a:endParaRPr>
          </a:p>
          <a:p>
            <a:pPr marL="0" lvl="0" indent="0" algn="l" rtl="0">
              <a:lnSpc>
                <a:spcPct val="115000"/>
              </a:lnSpc>
              <a:spcBef>
                <a:spcPts val="0"/>
              </a:spcBef>
              <a:spcAft>
                <a:spcPts val="0"/>
              </a:spcAft>
              <a:buSzPts val="440"/>
              <a:buNone/>
            </a:pPr>
            <a:endParaRPr sz="1900">
              <a:solidFill>
                <a:schemeClr val="dk1"/>
              </a:solidFill>
              <a:latin typeface="Georgia"/>
              <a:ea typeface="Georgia"/>
              <a:cs typeface="Georgia"/>
              <a:sym typeface="Georgia"/>
            </a:endParaRPr>
          </a:p>
          <a:p>
            <a:pPr marL="0" lvl="0" indent="0" algn="l" rtl="0">
              <a:spcBef>
                <a:spcPts val="0"/>
              </a:spcBef>
              <a:spcAft>
                <a:spcPts val="0"/>
              </a:spcAft>
              <a:buSzPts val="440"/>
              <a:buNone/>
            </a:pPr>
            <a:endParaRPr sz="1060">
              <a:solidFill>
                <a:schemeClr val="dk1"/>
              </a:solidFill>
            </a:endParaRPr>
          </a:p>
          <a:p>
            <a:pPr marL="0" lvl="0" indent="0" algn="l" rtl="0">
              <a:spcBef>
                <a:spcPts val="0"/>
              </a:spcBef>
              <a:spcAft>
                <a:spcPts val="0"/>
              </a:spcAft>
              <a:buSzPts val="440"/>
              <a:buNone/>
            </a:pPr>
            <a:endParaRPr sz="2020" b="1">
              <a:solidFill>
                <a:srgbClr val="B74398"/>
              </a:solidFill>
            </a:endParaRPr>
          </a:p>
          <a:p>
            <a:pPr marL="0" lvl="0" indent="0" algn="l" rtl="0">
              <a:spcBef>
                <a:spcPts val="0"/>
              </a:spcBef>
              <a:spcAft>
                <a:spcPts val="0"/>
              </a:spcAft>
              <a:buSzPts val="440"/>
              <a:buNone/>
            </a:pPr>
            <a:endParaRPr sz="1540" b="1">
              <a:solidFill>
                <a:srgbClr val="A64D79"/>
              </a:solidFill>
              <a:latin typeface="Calibri"/>
              <a:ea typeface="Calibri"/>
              <a:cs typeface="Calibri"/>
              <a:sym typeface="Calibri"/>
            </a:endParaRPr>
          </a:p>
          <a:p>
            <a:pPr marL="0" lvl="0" indent="0" algn="l" rtl="0">
              <a:spcBef>
                <a:spcPts val="0"/>
              </a:spcBef>
              <a:spcAft>
                <a:spcPts val="0"/>
              </a:spcAft>
              <a:buSzPts val="440"/>
              <a:buNone/>
            </a:pPr>
            <a:endParaRPr sz="2020" b="1">
              <a:solidFill>
                <a:srgbClr val="B74398"/>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5"/>
          <p:cNvPicPr preferRelativeResize="0"/>
          <p:nvPr/>
        </p:nvPicPr>
        <p:blipFill rotWithShape="1">
          <a:blip r:embed="rId3">
            <a:alphaModFix/>
          </a:blip>
          <a:srcRect/>
          <a:stretch/>
        </p:blipFill>
        <p:spPr>
          <a:xfrm>
            <a:off x="6562678" y="0"/>
            <a:ext cx="2581322" cy="579863"/>
          </a:xfrm>
          <a:prstGeom prst="rect">
            <a:avLst/>
          </a:prstGeom>
          <a:noFill/>
          <a:ln>
            <a:noFill/>
          </a:ln>
        </p:spPr>
      </p:pic>
      <p:pic>
        <p:nvPicPr>
          <p:cNvPr id="78" name="Google Shape;78;p15"/>
          <p:cNvPicPr preferRelativeResize="0"/>
          <p:nvPr/>
        </p:nvPicPr>
        <p:blipFill rotWithShape="1">
          <a:blip r:embed="rId4">
            <a:alphaModFix/>
          </a:blip>
          <a:srcRect/>
          <a:stretch/>
        </p:blipFill>
        <p:spPr>
          <a:xfrm>
            <a:off x="0" y="0"/>
            <a:ext cx="669073" cy="579863"/>
          </a:xfrm>
          <a:prstGeom prst="rect">
            <a:avLst/>
          </a:prstGeom>
          <a:noFill/>
          <a:ln>
            <a:noFill/>
          </a:ln>
        </p:spPr>
      </p:pic>
      <p:sp>
        <p:nvSpPr>
          <p:cNvPr id="79" name="Google Shape;79;p15"/>
          <p:cNvSpPr txBox="1"/>
          <p:nvPr/>
        </p:nvSpPr>
        <p:spPr>
          <a:xfrm>
            <a:off x="-75" y="116425"/>
            <a:ext cx="9144000" cy="674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440"/>
              <a:buNone/>
            </a:pPr>
            <a:endParaRPr sz="3000" b="1">
              <a:solidFill>
                <a:srgbClr val="B74398"/>
              </a:solidFill>
              <a:latin typeface="Calibri"/>
              <a:ea typeface="Calibri"/>
              <a:cs typeface="Calibri"/>
              <a:sym typeface="Calibri"/>
            </a:endParaRPr>
          </a:p>
          <a:p>
            <a:pPr marL="0" lvl="0" indent="0" algn="ctr" rtl="0">
              <a:spcBef>
                <a:spcPts val="0"/>
              </a:spcBef>
              <a:spcAft>
                <a:spcPts val="0"/>
              </a:spcAft>
              <a:buSzPts val="440"/>
              <a:buNone/>
            </a:pPr>
            <a:r>
              <a:rPr lang="en-GB" sz="2500" b="1">
                <a:solidFill>
                  <a:srgbClr val="B74398"/>
                </a:solidFill>
                <a:latin typeface="Calibri"/>
                <a:ea typeface="Calibri"/>
                <a:cs typeface="Calibri"/>
                <a:sym typeface="Calibri"/>
              </a:rPr>
              <a:t>St Mary’s Evaluation of the Introduction of </a:t>
            </a:r>
            <a:endParaRPr sz="2500" b="1">
              <a:solidFill>
                <a:srgbClr val="B74398"/>
              </a:solidFill>
              <a:latin typeface="Calibri"/>
              <a:ea typeface="Calibri"/>
              <a:cs typeface="Calibri"/>
              <a:sym typeface="Calibri"/>
            </a:endParaRPr>
          </a:p>
          <a:p>
            <a:pPr marL="0" lvl="0" indent="0" algn="ctr" rtl="0">
              <a:spcBef>
                <a:spcPts val="0"/>
              </a:spcBef>
              <a:spcAft>
                <a:spcPts val="0"/>
              </a:spcAft>
              <a:buSzPts val="440"/>
              <a:buNone/>
            </a:pPr>
            <a:r>
              <a:rPr lang="en-GB" sz="2500" b="1">
                <a:solidFill>
                  <a:srgbClr val="B74398"/>
                </a:solidFill>
                <a:latin typeface="Calibri"/>
                <a:ea typeface="Calibri"/>
                <a:cs typeface="Calibri"/>
                <a:sym typeface="Calibri"/>
              </a:rPr>
              <a:t>Extended Duties</a:t>
            </a:r>
            <a:endParaRPr sz="600" b="1">
              <a:solidFill>
                <a:srgbClr val="B74398"/>
              </a:solidFill>
            </a:endParaRPr>
          </a:p>
          <a:p>
            <a:pPr marL="0" lvl="0" indent="0" algn="l" rtl="0">
              <a:lnSpc>
                <a:spcPct val="115000"/>
              </a:lnSpc>
              <a:spcBef>
                <a:spcPts val="0"/>
              </a:spcBef>
              <a:spcAft>
                <a:spcPts val="0"/>
              </a:spcAft>
              <a:buSzPts val="440"/>
              <a:buNone/>
            </a:pPr>
            <a:endParaRPr sz="1377">
              <a:solidFill>
                <a:schemeClr val="dk1"/>
              </a:solidFill>
              <a:latin typeface="Georgia"/>
              <a:ea typeface="Georgia"/>
              <a:cs typeface="Georgia"/>
              <a:sym typeface="Georgia"/>
            </a:endParaRPr>
          </a:p>
          <a:p>
            <a:pPr marL="457200" lvl="0" indent="0" algn="just" rtl="0">
              <a:lnSpc>
                <a:spcPct val="115000"/>
              </a:lnSpc>
              <a:spcBef>
                <a:spcPts val="0"/>
              </a:spcBef>
              <a:spcAft>
                <a:spcPts val="0"/>
              </a:spcAft>
              <a:buNone/>
            </a:pPr>
            <a:endParaRPr sz="200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200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ts val="2000"/>
              <a:buFont typeface="Calibri"/>
              <a:buChar char="●"/>
            </a:pPr>
            <a:endParaRPr sz="2000">
              <a:solidFill>
                <a:schemeClr val="dk1"/>
              </a:solidFill>
              <a:latin typeface="Calibri"/>
              <a:ea typeface="Calibri"/>
              <a:cs typeface="Calibri"/>
              <a:sym typeface="Calibri"/>
            </a:endParaRPr>
          </a:p>
          <a:p>
            <a:pPr marL="457200" lvl="0" indent="0" algn="just" rtl="0">
              <a:lnSpc>
                <a:spcPct val="115000"/>
              </a:lnSpc>
              <a:spcBef>
                <a:spcPts val="0"/>
              </a:spcBef>
              <a:spcAft>
                <a:spcPts val="0"/>
              </a:spcAft>
              <a:buNone/>
            </a:pPr>
            <a:endParaRPr sz="2300">
              <a:solidFill>
                <a:schemeClr val="dk1"/>
              </a:solidFill>
              <a:highlight>
                <a:srgbClr val="FFFFFF"/>
              </a:highlight>
              <a:latin typeface="Corbel"/>
              <a:ea typeface="Corbel"/>
              <a:cs typeface="Corbel"/>
              <a:sym typeface="Corbel"/>
            </a:endParaRPr>
          </a:p>
          <a:p>
            <a:pPr marL="914400" lvl="0" indent="0" algn="l" rtl="0">
              <a:lnSpc>
                <a:spcPct val="115000"/>
              </a:lnSpc>
              <a:spcBef>
                <a:spcPts val="0"/>
              </a:spcBef>
              <a:spcAft>
                <a:spcPts val="0"/>
              </a:spcAft>
              <a:buSzPts val="440"/>
              <a:buNone/>
            </a:pPr>
            <a:endParaRPr sz="1377">
              <a:solidFill>
                <a:schemeClr val="dk1"/>
              </a:solidFill>
              <a:latin typeface="Georgia"/>
              <a:ea typeface="Georgia"/>
              <a:cs typeface="Georgia"/>
              <a:sym typeface="Georgia"/>
            </a:endParaRPr>
          </a:p>
          <a:p>
            <a:pPr marL="0" lvl="0" indent="0" algn="l" rtl="0">
              <a:lnSpc>
                <a:spcPct val="115000"/>
              </a:lnSpc>
              <a:spcBef>
                <a:spcPts val="0"/>
              </a:spcBef>
              <a:spcAft>
                <a:spcPts val="0"/>
              </a:spcAft>
              <a:buSzPts val="440"/>
              <a:buNone/>
            </a:pPr>
            <a:endParaRPr sz="620" i="1">
              <a:solidFill>
                <a:srgbClr val="121212"/>
              </a:solidFill>
              <a:highlight>
                <a:srgbClr val="FFFFFF"/>
              </a:highlight>
              <a:latin typeface="Georgia"/>
              <a:ea typeface="Georgia"/>
              <a:cs typeface="Georgia"/>
              <a:sym typeface="Georgia"/>
            </a:endParaRPr>
          </a:p>
          <a:p>
            <a:pPr marL="0" lvl="0" indent="0" algn="l" rtl="0">
              <a:spcBef>
                <a:spcPts val="0"/>
              </a:spcBef>
              <a:spcAft>
                <a:spcPts val="0"/>
              </a:spcAft>
              <a:buClr>
                <a:schemeClr val="dk1"/>
              </a:buClr>
              <a:buSzPts val="440"/>
              <a:buFont typeface="Arial"/>
              <a:buNone/>
            </a:pPr>
            <a:endParaRPr sz="1060">
              <a:solidFill>
                <a:schemeClr val="dk1"/>
              </a:solidFill>
            </a:endParaRPr>
          </a:p>
          <a:p>
            <a:pPr marL="0" lvl="0" indent="0" algn="l" rtl="0">
              <a:spcBef>
                <a:spcPts val="0"/>
              </a:spcBef>
              <a:spcAft>
                <a:spcPts val="0"/>
              </a:spcAft>
              <a:buClr>
                <a:schemeClr val="dk1"/>
              </a:buClr>
              <a:buSzPts val="440"/>
              <a:buFont typeface="Arial"/>
              <a:buNone/>
            </a:pPr>
            <a:endParaRPr sz="2020" b="1">
              <a:solidFill>
                <a:srgbClr val="B74398"/>
              </a:solidFill>
            </a:endParaRPr>
          </a:p>
          <a:p>
            <a:pPr marL="0" lvl="0" indent="0" algn="l" rtl="0">
              <a:spcBef>
                <a:spcPts val="0"/>
              </a:spcBef>
              <a:spcAft>
                <a:spcPts val="0"/>
              </a:spcAft>
              <a:buClr>
                <a:srgbClr val="000000"/>
              </a:buClr>
              <a:buSzPts val="440"/>
              <a:buFont typeface="Arial"/>
              <a:buNone/>
            </a:pPr>
            <a:endParaRPr sz="1540" b="1">
              <a:solidFill>
                <a:srgbClr val="A64D79"/>
              </a:solidFill>
              <a:latin typeface="Calibri"/>
              <a:ea typeface="Calibri"/>
              <a:cs typeface="Calibri"/>
              <a:sym typeface="Calibri"/>
            </a:endParaRPr>
          </a:p>
          <a:p>
            <a:pPr marL="0" lvl="0" indent="0" algn="l" rtl="0">
              <a:spcBef>
                <a:spcPts val="0"/>
              </a:spcBef>
              <a:spcAft>
                <a:spcPts val="0"/>
              </a:spcAft>
              <a:buSzPts val="440"/>
              <a:buNone/>
            </a:pPr>
            <a:endParaRPr sz="2020" b="1">
              <a:solidFill>
                <a:srgbClr val="B74398"/>
              </a:solidFill>
            </a:endParaRPr>
          </a:p>
        </p:txBody>
      </p:sp>
      <p:pic>
        <p:nvPicPr>
          <p:cNvPr id="80" name="Google Shape;80;p15"/>
          <p:cNvPicPr preferRelativeResize="0"/>
          <p:nvPr/>
        </p:nvPicPr>
        <p:blipFill>
          <a:blip r:embed="rId5">
            <a:alphaModFix/>
          </a:blip>
          <a:stretch>
            <a:fillRect/>
          </a:stretch>
        </p:blipFill>
        <p:spPr>
          <a:xfrm>
            <a:off x="519038" y="1395050"/>
            <a:ext cx="8105775" cy="4587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6"/>
          <p:cNvPicPr preferRelativeResize="0"/>
          <p:nvPr/>
        </p:nvPicPr>
        <p:blipFill rotWithShape="1">
          <a:blip r:embed="rId3">
            <a:alphaModFix/>
          </a:blip>
          <a:srcRect/>
          <a:stretch/>
        </p:blipFill>
        <p:spPr>
          <a:xfrm>
            <a:off x="6562678" y="0"/>
            <a:ext cx="2581322" cy="579863"/>
          </a:xfrm>
          <a:prstGeom prst="rect">
            <a:avLst/>
          </a:prstGeom>
          <a:noFill/>
          <a:ln>
            <a:noFill/>
          </a:ln>
        </p:spPr>
      </p:pic>
      <p:pic>
        <p:nvPicPr>
          <p:cNvPr id="86" name="Google Shape;86;p16"/>
          <p:cNvPicPr preferRelativeResize="0"/>
          <p:nvPr/>
        </p:nvPicPr>
        <p:blipFill rotWithShape="1">
          <a:blip r:embed="rId4">
            <a:alphaModFix/>
          </a:blip>
          <a:srcRect/>
          <a:stretch/>
        </p:blipFill>
        <p:spPr>
          <a:xfrm>
            <a:off x="0" y="0"/>
            <a:ext cx="669073" cy="579863"/>
          </a:xfrm>
          <a:prstGeom prst="rect">
            <a:avLst/>
          </a:prstGeom>
          <a:noFill/>
          <a:ln>
            <a:noFill/>
          </a:ln>
        </p:spPr>
      </p:pic>
      <p:sp>
        <p:nvSpPr>
          <p:cNvPr id="87" name="Google Shape;87;p16"/>
          <p:cNvSpPr txBox="1"/>
          <p:nvPr/>
        </p:nvSpPr>
        <p:spPr>
          <a:xfrm>
            <a:off x="-75" y="116425"/>
            <a:ext cx="9144000" cy="674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440"/>
              <a:buNone/>
            </a:pPr>
            <a:endParaRPr sz="3000" b="1">
              <a:solidFill>
                <a:srgbClr val="A64D79"/>
              </a:solidFill>
              <a:latin typeface="Calibri"/>
              <a:ea typeface="Calibri"/>
              <a:cs typeface="Calibri"/>
              <a:sym typeface="Calibri"/>
            </a:endParaRPr>
          </a:p>
          <a:p>
            <a:pPr marL="0" lvl="0" indent="0" algn="ctr" rtl="0">
              <a:spcBef>
                <a:spcPts val="0"/>
              </a:spcBef>
              <a:spcAft>
                <a:spcPts val="0"/>
              </a:spcAft>
              <a:buSzPts val="440"/>
              <a:buNone/>
            </a:pPr>
            <a:r>
              <a:rPr lang="en-GB" sz="2800" b="1">
                <a:solidFill>
                  <a:srgbClr val="B74398"/>
                </a:solidFill>
                <a:latin typeface="Calibri"/>
                <a:ea typeface="Calibri"/>
                <a:cs typeface="Calibri"/>
                <a:sym typeface="Calibri"/>
              </a:rPr>
              <a:t>Method</a:t>
            </a:r>
            <a:endParaRPr sz="900" b="1">
              <a:solidFill>
                <a:srgbClr val="B74398"/>
              </a:solidFill>
            </a:endParaRPr>
          </a:p>
          <a:p>
            <a:pPr marL="0" lvl="0" indent="0" algn="l" rtl="0">
              <a:lnSpc>
                <a:spcPct val="115000"/>
              </a:lnSpc>
              <a:spcBef>
                <a:spcPts val="0"/>
              </a:spcBef>
              <a:spcAft>
                <a:spcPts val="0"/>
              </a:spcAft>
              <a:buSzPts val="440"/>
              <a:buNone/>
            </a:pPr>
            <a:endParaRPr sz="1377">
              <a:solidFill>
                <a:schemeClr val="dk1"/>
              </a:solidFill>
              <a:latin typeface="Georgia"/>
              <a:ea typeface="Georgia"/>
              <a:cs typeface="Georgia"/>
              <a:sym typeface="Georgia"/>
            </a:endParaRPr>
          </a:p>
          <a:p>
            <a:pPr marL="457200" lvl="0" indent="0" algn="just" rtl="0">
              <a:lnSpc>
                <a:spcPct val="115000"/>
              </a:lnSpc>
              <a:spcBef>
                <a:spcPts val="0"/>
              </a:spcBef>
              <a:spcAft>
                <a:spcPts val="0"/>
              </a:spcAft>
              <a:buNone/>
            </a:pPr>
            <a:endParaRPr sz="200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2000">
              <a:solidFill>
                <a:schemeClr val="dk1"/>
              </a:solidFill>
              <a:latin typeface="Calibri"/>
              <a:ea typeface="Calibri"/>
              <a:cs typeface="Calibri"/>
              <a:sym typeface="Calibri"/>
            </a:endParaRPr>
          </a:p>
          <a:p>
            <a:pPr marL="457200" lvl="0" indent="0" algn="just" rtl="0">
              <a:lnSpc>
                <a:spcPct val="115000"/>
              </a:lnSpc>
              <a:spcBef>
                <a:spcPts val="0"/>
              </a:spcBef>
              <a:spcAft>
                <a:spcPts val="0"/>
              </a:spcAft>
              <a:buNone/>
            </a:pPr>
            <a:endParaRPr sz="2000">
              <a:solidFill>
                <a:schemeClr val="dk1"/>
              </a:solidFill>
              <a:latin typeface="Calibri"/>
              <a:ea typeface="Calibri"/>
              <a:cs typeface="Calibri"/>
              <a:sym typeface="Calibri"/>
            </a:endParaRPr>
          </a:p>
          <a:p>
            <a:pPr marL="457200" lvl="0" indent="0" algn="just" rtl="0">
              <a:lnSpc>
                <a:spcPct val="115000"/>
              </a:lnSpc>
              <a:spcBef>
                <a:spcPts val="0"/>
              </a:spcBef>
              <a:spcAft>
                <a:spcPts val="0"/>
              </a:spcAft>
              <a:buNone/>
            </a:pPr>
            <a:endParaRPr sz="2300">
              <a:solidFill>
                <a:schemeClr val="dk1"/>
              </a:solidFill>
              <a:highlight>
                <a:srgbClr val="FFFFFF"/>
              </a:highlight>
              <a:latin typeface="Corbel"/>
              <a:ea typeface="Corbel"/>
              <a:cs typeface="Corbel"/>
              <a:sym typeface="Corbel"/>
            </a:endParaRPr>
          </a:p>
          <a:p>
            <a:pPr marL="914400" lvl="0" indent="0" algn="l" rtl="0">
              <a:lnSpc>
                <a:spcPct val="115000"/>
              </a:lnSpc>
              <a:spcBef>
                <a:spcPts val="0"/>
              </a:spcBef>
              <a:spcAft>
                <a:spcPts val="0"/>
              </a:spcAft>
              <a:buSzPts val="440"/>
              <a:buNone/>
            </a:pPr>
            <a:endParaRPr sz="1377">
              <a:solidFill>
                <a:schemeClr val="dk1"/>
              </a:solidFill>
              <a:latin typeface="Georgia"/>
              <a:ea typeface="Georgia"/>
              <a:cs typeface="Georgia"/>
              <a:sym typeface="Georgia"/>
            </a:endParaRPr>
          </a:p>
          <a:p>
            <a:pPr marL="0" lvl="0" indent="0" algn="l" rtl="0">
              <a:lnSpc>
                <a:spcPct val="115000"/>
              </a:lnSpc>
              <a:spcBef>
                <a:spcPts val="0"/>
              </a:spcBef>
              <a:spcAft>
                <a:spcPts val="0"/>
              </a:spcAft>
              <a:buSzPts val="440"/>
              <a:buNone/>
            </a:pPr>
            <a:endParaRPr sz="620" i="1">
              <a:solidFill>
                <a:srgbClr val="121212"/>
              </a:solidFill>
              <a:highlight>
                <a:srgbClr val="FFFFFF"/>
              </a:highlight>
              <a:latin typeface="Georgia"/>
              <a:ea typeface="Georgia"/>
              <a:cs typeface="Georgia"/>
              <a:sym typeface="Georgia"/>
            </a:endParaRPr>
          </a:p>
          <a:p>
            <a:pPr marL="0" lvl="0" indent="0" algn="l" rtl="0">
              <a:spcBef>
                <a:spcPts val="0"/>
              </a:spcBef>
              <a:spcAft>
                <a:spcPts val="0"/>
              </a:spcAft>
              <a:buClr>
                <a:schemeClr val="dk1"/>
              </a:buClr>
              <a:buSzPts val="440"/>
              <a:buFont typeface="Arial"/>
              <a:buNone/>
            </a:pPr>
            <a:endParaRPr sz="1060">
              <a:solidFill>
                <a:schemeClr val="dk1"/>
              </a:solidFill>
            </a:endParaRPr>
          </a:p>
          <a:p>
            <a:pPr marL="0" lvl="0" indent="0" algn="l" rtl="0">
              <a:spcBef>
                <a:spcPts val="0"/>
              </a:spcBef>
              <a:spcAft>
                <a:spcPts val="0"/>
              </a:spcAft>
              <a:buClr>
                <a:schemeClr val="dk1"/>
              </a:buClr>
              <a:buSzPts val="440"/>
              <a:buFont typeface="Arial"/>
              <a:buNone/>
            </a:pPr>
            <a:endParaRPr sz="2020" b="1">
              <a:solidFill>
                <a:srgbClr val="B74398"/>
              </a:solidFill>
            </a:endParaRPr>
          </a:p>
          <a:p>
            <a:pPr marL="0" lvl="0" indent="0" algn="l" rtl="0">
              <a:spcBef>
                <a:spcPts val="0"/>
              </a:spcBef>
              <a:spcAft>
                <a:spcPts val="0"/>
              </a:spcAft>
              <a:buClr>
                <a:srgbClr val="000000"/>
              </a:buClr>
              <a:buSzPts val="440"/>
              <a:buFont typeface="Arial"/>
              <a:buNone/>
            </a:pPr>
            <a:endParaRPr sz="1540" b="1">
              <a:solidFill>
                <a:srgbClr val="A64D79"/>
              </a:solidFill>
              <a:latin typeface="Calibri"/>
              <a:ea typeface="Calibri"/>
              <a:cs typeface="Calibri"/>
              <a:sym typeface="Calibri"/>
            </a:endParaRPr>
          </a:p>
          <a:p>
            <a:pPr marL="0" lvl="0" indent="0" algn="l" rtl="0">
              <a:spcBef>
                <a:spcPts val="0"/>
              </a:spcBef>
              <a:spcAft>
                <a:spcPts val="0"/>
              </a:spcAft>
              <a:buSzPts val="440"/>
              <a:buNone/>
            </a:pPr>
            <a:endParaRPr sz="2020" b="1">
              <a:solidFill>
                <a:srgbClr val="B74398"/>
              </a:solidFill>
            </a:endParaRPr>
          </a:p>
        </p:txBody>
      </p:sp>
      <p:pic>
        <p:nvPicPr>
          <p:cNvPr id="88" name="Google Shape;88;p16"/>
          <p:cNvPicPr preferRelativeResize="0"/>
          <p:nvPr/>
        </p:nvPicPr>
        <p:blipFill>
          <a:blip r:embed="rId5">
            <a:alphaModFix/>
          </a:blip>
          <a:stretch>
            <a:fillRect/>
          </a:stretch>
        </p:blipFill>
        <p:spPr>
          <a:xfrm>
            <a:off x="0" y="1500276"/>
            <a:ext cx="9143999" cy="5357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7"/>
          <p:cNvPicPr preferRelativeResize="0"/>
          <p:nvPr/>
        </p:nvPicPr>
        <p:blipFill rotWithShape="1">
          <a:blip r:embed="rId3">
            <a:alphaModFix/>
          </a:blip>
          <a:srcRect/>
          <a:stretch/>
        </p:blipFill>
        <p:spPr>
          <a:xfrm>
            <a:off x="6562678" y="0"/>
            <a:ext cx="2581322" cy="579863"/>
          </a:xfrm>
          <a:prstGeom prst="rect">
            <a:avLst/>
          </a:prstGeom>
          <a:noFill/>
          <a:ln>
            <a:noFill/>
          </a:ln>
        </p:spPr>
      </p:pic>
      <p:pic>
        <p:nvPicPr>
          <p:cNvPr id="94" name="Google Shape;94;p17"/>
          <p:cNvPicPr preferRelativeResize="0"/>
          <p:nvPr/>
        </p:nvPicPr>
        <p:blipFill rotWithShape="1">
          <a:blip r:embed="rId4">
            <a:alphaModFix/>
          </a:blip>
          <a:srcRect/>
          <a:stretch/>
        </p:blipFill>
        <p:spPr>
          <a:xfrm>
            <a:off x="0" y="0"/>
            <a:ext cx="669073" cy="579863"/>
          </a:xfrm>
          <a:prstGeom prst="rect">
            <a:avLst/>
          </a:prstGeom>
          <a:noFill/>
          <a:ln>
            <a:noFill/>
          </a:ln>
        </p:spPr>
      </p:pic>
      <p:sp>
        <p:nvSpPr>
          <p:cNvPr id="95" name="Google Shape;95;p17"/>
          <p:cNvSpPr txBox="1"/>
          <p:nvPr/>
        </p:nvSpPr>
        <p:spPr>
          <a:xfrm>
            <a:off x="-75" y="116425"/>
            <a:ext cx="9144000" cy="674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440"/>
              <a:buNone/>
            </a:pPr>
            <a:endParaRPr sz="3000" b="1">
              <a:solidFill>
                <a:srgbClr val="A64D79"/>
              </a:solidFill>
              <a:latin typeface="Calibri"/>
              <a:ea typeface="Calibri"/>
              <a:cs typeface="Calibri"/>
              <a:sym typeface="Calibri"/>
            </a:endParaRPr>
          </a:p>
          <a:p>
            <a:pPr marL="0" lvl="0" indent="0" algn="ctr" rtl="0">
              <a:spcBef>
                <a:spcPts val="0"/>
              </a:spcBef>
              <a:spcAft>
                <a:spcPts val="0"/>
              </a:spcAft>
              <a:buSzPts val="440"/>
              <a:buNone/>
            </a:pPr>
            <a:r>
              <a:rPr lang="en-GB" sz="2500" b="1">
                <a:solidFill>
                  <a:srgbClr val="B74398"/>
                </a:solidFill>
                <a:latin typeface="Calibri"/>
                <a:ea typeface="Calibri"/>
                <a:cs typeface="Calibri"/>
                <a:sym typeface="Calibri"/>
              </a:rPr>
              <a:t>Mary’s Evaluation of the introduction of </a:t>
            </a:r>
            <a:endParaRPr sz="2500" b="1">
              <a:solidFill>
                <a:srgbClr val="B74398"/>
              </a:solidFill>
              <a:latin typeface="Calibri"/>
              <a:ea typeface="Calibri"/>
              <a:cs typeface="Calibri"/>
              <a:sym typeface="Calibri"/>
            </a:endParaRPr>
          </a:p>
          <a:p>
            <a:pPr marL="0" lvl="0" indent="0" algn="ctr" rtl="0">
              <a:spcBef>
                <a:spcPts val="0"/>
              </a:spcBef>
              <a:spcAft>
                <a:spcPts val="0"/>
              </a:spcAft>
              <a:buSzPts val="440"/>
              <a:buNone/>
            </a:pPr>
            <a:r>
              <a:rPr lang="en-GB" sz="2500" b="1">
                <a:solidFill>
                  <a:srgbClr val="B74398"/>
                </a:solidFill>
                <a:latin typeface="Calibri"/>
                <a:ea typeface="Calibri"/>
                <a:cs typeface="Calibri"/>
                <a:sym typeface="Calibri"/>
              </a:rPr>
              <a:t>Extended Duties</a:t>
            </a:r>
            <a:endParaRPr sz="600" b="1">
              <a:solidFill>
                <a:srgbClr val="B74398"/>
              </a:solidFill>
            </a:endParaRPr>
          </a:p>
          <a:p>
            <a:pPr marL="0" lvl="0" indent="0" algn="l" rtl="0">
              <a:lnSpc>
                <a:spcPct val="115000"/>
              </a:lnSpc>
              <a:spcBef>
                <a:spcPts val="0"/>
              </a:spcBef>
              <a:spcAft>
                <a:spcPts val="0"/>
              </a:spcAft>
              <a:buSzPts val="440"/>
              <a:buNone/>
            </a:pPr>
            <a:endParaRPr sz="1377">
              <a:solidFill>
                <a:srgbClr val="B74398"/>
              </a:solidFill>
              <a:latin typeface="Georgia"/>
              <a:ea typeface="Georgia"/>
              <a:cs typeface="Georgia"/>
              <a:sym typeface="Georgia"/>
            </a:endParaRPr>
          </a:p>
          <a:p>
            <a:pPr marL="457200" lvl="0" indent="0" algn="just" rtl="0">
              <a:lnSpc>
                <a:spcPct val="115000"/>
              </a:lnSpc>
              <a:spcBef>
                <a:spcPts val="0"/>
              </a:spcBef>
              <a:spcAft>
                <a:spcPts val="0"/>
              </a:spcAft>
              <a:buNone/>
            </a:pPr>
            <a:endParaRPr sz="200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2000">
              <a:solidFill>
                <a:schemeClr val="dk1"/>
              </a:solidFill>
              <a:latin typeface="Calibri"/>
              <a:ea typeface="Calibri"/>
              <a:cs typeface="Calibri"/>
              <a:sym typeface="Calibri"/>
            </a:endParaRPr>
          </a:p>
          <a:p>
            <a:pPr marL="457200" lvl="0" indent="0" algn="just" rtl="0">
              <a:lnSpc>
                <a:spcPct val="115000"/>
              </a:lnSpc>
              <a:spcBef>
                <a:spcPts val="0"/>
              </a:spcBef>
              <a:spcAft>
                <a:spcPts val="0"/>
              </a:spcAft>
              <a:buNone/>
            </a:pPr>
            <a:endParaRPr sz="2000">
              <a:solidFill>
                <a:schemeClr val="dk1"/>
              </a:solidFill>
              <a:latin typeface="Calibri"/>
              <a:ea typeface="Calibri"/>
              <a:cs typeface="Calibri"/>
              <a:sym typeface="Calibri"/>
            </a:endParaRPr>
          </a:p>
          <a:p>
            <a:pPr marL="457200" lvl="0" indent="0" algn="just" rtl="0">
              <a:lnSpc>
                <a:spcPct val="115000"/>
              </a:lnSpc>
              <a:spcBef>
                <a:spcPts val="0"/>
              </a:spcBef>
              <a:spcAft>
                <a:spcPts val="0"/>
              </a:spcAft>
              <a:buNone/>
            </a:pPr>
            <a:endParaRPr sz="2300">
              <a:solidFill>
                <a:schemeClr val="dk1"/>
              </a:solidFill>
              <a:highlight>
                <a:srgbClr val="FFFFFF"/>
              </a:highlight>
              <a:latin typeface="Corbel"/>
              <a:ea typeface="Corbel"/>
              <a:cs typeface="Corbel"/>
              <a:sym typeface="Corbel"/>
            </a:endParaRPr>
          </a:p>
          <a:p>
            <a:pPr marL="914400" lvl="0" indent="0" algn="l" rtl="0">
              <a:lnSpc>
                <a:spcPct val="115000"/>
              </a:lnSpc>
              <a:spcBef>
                <a:spcPts val="0"/>
              </a:spcBef>
              <a:spcAft>
                <a:spcPts val="0"/>
              </a:spcAft>
              <a:buSzPts val="440"/>
              <a:buNone/>
            </a:pPr>
            <a:endParaRPr sz="1377">
              <a:solidFill>
                <a:schemeClr val="dk1"/>
              </a:solidFill>
              <a:latin typeface="Georgia"/>
              <a:ea typeface="Georgia"/>
              <a:cs typeface="Georgia"/>
              <a:sym typeface="Georgia"/>
            </a:endParaRPr>
          </a:p>
          <a:p>
            <a:pPr marL="0" lvl="0" indent="0" algn="l" rtl="0">
              <a:lnSpc>
                <a:spcPct val="115000"/>
              </a:lnSpc>
              <a:spcBef>
                <a:spcPts val="0"/>
              </a:spcBef>
              <a:spcAft>
                <a:spcPts val="0"/>
              </a:spcAft>
              <a:buSzPts val="440"/>
              <a:buNone/>
            </a:pPr>
            <a:endParaRPr sz="620" i="1">
              <a:solidFill>
                <a:srgbClr val="121212"/>
              </a:solidFill>
              <a:highlight>
                <a:srgbClr val="FFFFFF"/>
              </a:highlight>
              <a:latin typeface="Georgia"/>
              <a:ea typeface="Georgia"/>
              <a:cs typeface="Georgia"/>
              <a:sym typeface="Georgia"/>
            </a:endParaRPr>
          </a:p>
          <a:p>
            <a:pPr marL="0" lvl="0" indent="0" algn="l" rtl="0">
              <a:spcBef>
                <a:spcPts val="0"/>
              </a:spcBef>
              <a:spcAft>
                <a:spcPts val="0"/>
              </a:spcAft>
              <a:buClr>
                <a:schemeClr val="dk1"/>
              </a:buClr>
              <a:buSzPts val="440"/>
              <a:buFont typeface="Arial"/>
              <a:buNone/>
            </a:pPr>
            <a:endParaRPr sz="1060">
              <a:solidFill>
                <a:schemeClr val="dk1"/>
              </a:solidFill>
            </a:endParaRPr>
          </a:p>
          <a:p>
            <a:pPr marL="0" lvl="0" indent="0" algn="l" rtl="0">
              <a:spcBef>
                <a:spcPts val="0"/>
              </a:spcBef>
              <a:spcAft>
                <a:spcPts val="0"/>
              </a:spcAft>
              <a:buClr>
                <a:schemeClr val="dk1"/>
              </a:buClr>
              <a:buSzPts val="440"/>
              <a:buFont typeface="Arial"/>
              <a:buNone/>
            </a:pPr>
            <a:endParaRPr sz="2020" b="1">
              <a:solidFill>
                <a:srgbClr val="B74398"/>
              </a:solidFill>
            </a:endParaRPr>
          </a:p>
          <a:p>
            <a:pPr marL="0" lvl="0" indent="0" algn="l" rtl="0">
              <a:spcBef>
                <a:spcPts val="0"/>
              </a:spcBef>
              <a:spcAft>
                <a:spcPts val="0"/>
              </a:spcAft>
              <a:buClr>
                <a:srgbClr val="000000"/>
              </a:buClr>
              <a:buSzPts val="440"/>
              <a:buFont typeface="Arial"/>
              <a:buNone/>
            </a:pPr>
            <a:endParaRPr sz="1540" b="1">
              <a:solidFill>
                <a:srgbClr val="A64D79"/>
              </a:solidFill>
              <a:latin typeface="Calibri"/>
              <a:ea typeface="Calibri"/>
              <a:cs typeface="Calibri"/>
              <a:sym typeface="Calibri"/>
            </a:endParaRPr>
          </a:p>
          <a:p>
            <a:pPr marL="0" lvl="0" indent="0" algn="l" rtl="0">
              <a:spcBef>
                <a:spcPts val="0"/>
              </a:spcBef>
              <a:spcAft>
                <a:spcPts val="0"/>
              </a:spcAft>
              <a:buSzPts val="440"/>
              <a:buNone/>
            </a:pPr>
            <a:endParaRPr sz="2020" b="1">
              <a:solidFill>
                <a:srgbClr val="B74398"/>
              </a:solidFill>
            </a:endParaRPr>
          </a:p>
        </p:txBody>
      </p:sp>
      <p:sp>
        <p:nvSpPr>
          <p:cNvPr id="96" name="Google Shape;96;p17"/>
          <p:cNvSpPr txBox="1"/>
          <p:nvPr/>
        </p:nvSpPr>
        <p:spPr>
          <a:xfrm>
            <a:off x="288925" y="1809525"/>
            <a:ext cx="8351400" cy="4879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GB" sz="2200" i="1">
                <a:solidFill>
                  <a:schemeClr val="dk1"/>
                </a:solidFill>
              </a:rPr>
              <a:t>This is being achieved through implementing a </a:t>
            </a:r>
            <a:r>
              <a:rPr lang="en-GB" sz="2200" b="1" i="1">
                <a:solidFill>
                  <a:schemeClr val="dk1"/>
                </a:solidFill>
              </a:rPr>
              <a:t>thoughtfully considered strategic and extensive programme of activities</a:t>
            </a:r>
            <a:r>
              <a:rPr lang="en-GB" sz="2200" i="1">
                <a:solidFill>
                  <a:schemeClr val="dk1"/>
                </a:solidFill>
              </a:rPr>
              <a:t> that combine universal and targeted activities and interventions.</a:t>
            </a:r>
            <a:endParaRPr sz="2200" i="1">
              <a:solidFill>
                <a:schemeClr val="dk1"/>
              </a:solidFill>
            </a:endParaRPr>
          </a:p>
          <a:p>
            <a:pPr marL="0" lvl="0" indent="0" algn="ctr" rtl="0">
              <a:lnSpc>
                <a:spcPct val="115000"/>
              </a:lnSpc>
              <a:spcBef>
                <a:spcPts val="1200"/>
              </a:spcBef>
              <a:spcAft>
                <a:spcPts val="0"/>
              </a:spcAft>
              <a:buNone/>
            </a:pPr>
            <a:endParaRPr sz="2200" i="1">
              <a:solidFill>
                <a:schemeClr val="dk1"/>
              </a:solidFill>
            </a:endParaRPr>
          </a:p>
          <a:p>
            <a:pPr marL="0" lvl="0" indent="0" algn="ctr" rtl="0">
              <a:lnSpc>
                <a:spcPct val="115000"/>
              </a:lnSpc>
              <a:spcBef>
                <a:spcPts val="1200"/>
              </a:spcBef>
              <a:spcAft>
                <a:spcPts val="0"/>
              </a:spcAft>
              <a:buNone/>
            </a:pPr>
            <a:r>
              <a:rPr lang="en-GB" sz="2200" i="1">
                <a:solidFill>
                  <a:schemeClr val="dk1"/>
                </a:solidFill>
              </a:rPr>
              <a:t> The particular strengths of the programme to date have been the: very </a:t>
            </a:r>
            <a:r>
              <a:rPr lang="en-GB" sz="2200" b="1" i="1">
                <a:solidFill>
                  <a:schemeClr val="dk1"/>
                </a:solidFill>
              </a:rPr>
              <a:t>swift collection of CIN/CP data </a:t>
            </a:r>
            <a:r>
              <a:rPr lang="en-GB" sz="2200" i="1">
                <a:solidFill>
                  <a:schemeClr val="dk1"/>
                </a:solidFill>
              </a:rPr>
              <a:t>which has then been effectively used to underpin other activities including: the focus on </a:t>
            </a:r>
            <a:r>
              <a:rPr lang="en-GB" sz="2200" b="1" i="1">
                <a:solidFill>
                  <a:schemeClr val="dk1"/>
                </a:solidFill>
              </a:rPr>
              <a:t>attendance in training</a:t>
            </a:r>
            <a:r>
              <a:rPr lang="en-GB" sz="2200" i="1">
                <a:solidFill>
                  <a:schemeClr val="dk1"/>
                </a:solidFill>
              </a:rPr>
              <a:t>, </a:t>
            </a:r>
            <a:r>
              <a:rPr lang="en-GB" sz="2200" b="1" i="1">
                <a:solidFill>
                  <a:schemeClr val="dk1"/>
                </a:solidFill>
              </a:rPr>
              <a:t>AAS Award, Social Worker </a:t>
            </a:r>
            <a:r>
              <a:rPr lang="en-GB" sz="2200" i="1">
                <a:solidFill>
                  <a:schemeClr val="dk1"/>
                </a:solidFill>
              </a:rPr>
              <a:t>Consultation </a:t>
            </a:r>
            <a:r>
              <a:rPr lang="en-GB" sz="2200" b="1" i="1">
                <a:solidFill>
                  <a:schemeClr val="dk1"/>
                </a:solidFill>
              </a:rPr>
              <a:t>Clinics</a:t>
            </a:r>
            <a:r>
              <a:rPr lang="en-GB" sz="2200" i="1">
                <a:solidFill>
                  <a:schemeClr val="dk1"/>
                </a:solidFill>
              </a:rPr>
              <a:t>, the </a:t>
            </a:r>
            <a:r>
              <a:rPr lang="en-GB" sz="2200" b="1" i="1">
                <a:solidFill>
                  <a:schemeClr val="dk1"/>
                </a:solidFill>
              </a:rPr>
              <a:t>strengthening</a:t>
            </a:r>
            <a:r>
              <a:rPr lang="en-GB" sz="2200" i="1">
                <a:solidFill>
                  <a:schemeClr val="dk1"/>
                </a:solidFill>
              </a:rPr>
              <a:t> of existing partnerships and establishing of </a:t>
            </a:r>
            <a:r>
              <a:rPr lang="en-GB" sz="2200" b="1" i="1">
                <a:solidFill>
                  <a:schemeClr val="dk1"/>
                </a:solidFill>
              </a:rPr>
              <a:t>new collaborations</a:t>
            </a:r>
            <a:r>
              <a:rPr lang="en-GB" sz="2200" i="1">
                <a:solidFill>
                  <a:schemeClr val="dk1"/>
                </a:solidFill>
              </a:rPr>
              <a:t>.</a:t>
            </a:r>
            <a:endParaRPr sz="2200" i="1">
              <a:solidFill>
                <a:schemeClr val="dk1"/>
              </a:solidFill>
            </a:endParaRPr>
          </a:p>
          <a:p>
            <a:pPr marL="0" lvl="0" indent="0" algn="ctr" rtl="0">
              <a:lnSpc>
                <a:spcPct val="115000"/>
              </a:lnSpc>
              <a:spcBef>
                <a:spcPts val="1200"/>
              </a:spcBef>
              <a:spcAft>
                <a:spcPts val="0"/>
              </a:spcAft>
              <a:buNone/>
            </a:pPr>
            <a:endParaRPr sz="2200" b="1">
              <a:solidFill>
                <a:srgbClr val="41414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8"/>
          <p:cNvPicPr preferRelativeResize="0"/>
          <p:nvPr/>
        </p:nvPicPr>
        <p:blipFill rotWithShape="1">
          <a:blip r:embed="rId3">
            <a:alphaModFix/>
          </a:blip>
          <a:srcRect/>
          <a:stretch/>
        </p:blipFill>
        <p:spPr>
          <a:xfrm>
            <a:off x="6562678" y="0"/>
            <a:ext cx="2581322" cy="579863"/>
          </a:xfrm>
          <a:prstGeom prst="rect">
            <a:avLst/>
          </a:prstGeom>
          <a:noFill/>
          <a:ln>
            <a:noFill/>
          </a:ln>
        </p:spPr>
      </p:pic>
      <p:pic>
        <p:nvPicPr>
          <p:cNvPr id="102" name="Google Shape;102;p18"/>
          <p:cNvPicPr preferRelativeResize="0"/>
          <p:nvPr/>
        </p:nvPicPr>
        <p:blipFill rotWithShape="1">
          <a:blip r:embed="rId4">
            <a:alphaModFix/>
          </a:blip>
          <a:srcRect/>
          <a:stretch/>
        </p:blipFill>
        <p:spPr>
          <a:xfrm>
            <a:off x="0" y="0"/>
            <a:ext cx="669073" cy="579863"/>
          </a:xfrm>
          <a:prstGeom prst="rect">
            <a:avLst/>
          </a:prstGeom>
          <a:noFill/>
          <a:ln>
            <a:noFill/>
          </a:ln>
        </p:spPr>
      </p:pic>
      <p:sp>
        <p:nvSpPr>
          <p:cNvPr id="103" name="Google Shape;103;p18"/>
          <p:cNvSpPr txBox="1"/>
          <p:nvPr/>
        </p:nvSpPr>
        <p:spPr>
          <a:xfrm>
            <a:off x="-75" y="116425"/>
            <a:ext cx="9144000" cy="674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440"/>
              <a:buNone/>
            </a:pPr>
            <a:endParaRPr sz="3000" b="1">
              <a:solidFill>
                <a:srgbClr val="A64D79"/>
              </a:solidFill>
              <a:latin typeface="Calibri"/>
              <a:ea typeface="Calibri"/>
              <a:cs typeface="Calibri"/>
              <a:sym typeface="Calibri"/>
            </a:endParaRPr>
          </a:p>
          <a:p>
            <a:pPr marL="0" lvl="0" indent="0" algn="ctr" rtl="0">
              <a:spcBef>
                <a:spcPts val="0"/>
              </a:spcBef>
              <a:spcAft>
                <a:spcPts val="0"/>
              </a:spcAft>
              <a:buSzPts val="440"/>
              <a:buNone/>
            </a:pPr>
            <a:r>
              <a:rPr lang="en-GB" sz="3000" b="1">
                <a:solidFill>
                  <a:srgbClr val="A64D79"/>
                </a:solidFill>
                <a:latin typeface="Calibri"/>
                <a:ea typeface="Calibri"/>
                <a:cs typeface="Calibri"/>
                <a:sym typeface="Calibri"/>
              </a:rPr>
              <a:t>Extended Duties </a:t>
            </a:r>
            <a:endParaRPr sz="980">
              <a:solidFill>
                <a:schemeClr val="dk1"/>
              </a:solidFill>
            </a:endParaRPr>
          </a:p>
          <a:p>
            <a:pPr marL="0" lvl="0" indent="0" algn="l" rtl="0">
              <a:lnSpc>
                <a:spcPct val="115000"/>
              </a:lnSpc>
              <a:spcBef>
                <a:spcPts val="0"/>
              </a:spcBef>
              <a:spcAft>
                <a:spcPts val="0"/>
              </a:spcAft>
              <a:buSzPts val="440"/>
              <a:buNone/>
            </a:pPr>
            <a:endParaRPr sz="1377">
              <a:solidFill>
                <a:schemeClr val="dk1"/>
              </a:solidFill>
              <a:latin typeface="Georgia"/>
              <a:ea typeface="Georgia"/>
              <a:cs typeface="Georgia"/>
              <a:sym typeface="Georgia"/>
            </a:endParaRPr>
          </a:p>
          <a:p>
            <a:pPr marL="457200" lvl="0" indent="0" algn="just" rtl="0">
              <a:lnSpc>
                <a:spcPct val="115000"/>
              </a:lnSpc>
              <a:spcBef>
                <a:spcPts val="0"/>
              </a:spcBef>
              <a:spcAft>
                <a:spcPts val="0"/>
              </a:spcAft>
              <a:buNone/>
            </a:pPr>
            <a:endParaRPr sz="200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200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Strengthen Partnerships within three Local Authorities - working with multi-agencies </a:t>
            </a:r>
            <a:endParaRPr sz="200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Weekly Data Gathering and sharing with SWs on children's Persistent and Average Absence</a:t>
            </a:r>
            <a:endParaRPr sz="200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Targeted School Supports</a:t>
            </a:r>
            <a:endParaRPr sz="2000">
              <a:solidFill>
                <a:schemeClr val="dk1"/>
              </a:solidFill>
              <a:latin typeface="Calibri"/>
              <a:ea typeface="Calibri"/>
              <a:cs typeface="Calibri"/>
              <a:sym typeface="Calibri"/>
            </a:endParaRPr>
          </a:p>
          <a:p>
            <a:pPr marL="914400" lvl="1" indent="-355600" algn="just" rtl="0">
              <a:lnSpc>
                <a:spcPct val="115000"/>
              </a:lnSpc>
              <a:spcBef>
                <a:spcPts val="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Attachment Aware Schools Award (AASA) 67 Schools Bronze, Silver or Gold</a:t>
            </a:r>
            <a:endParaRPr sz="2000">
              <a:solidFill>
                <a:schemeClr val="dk1"/>
              </a:solidFill>
              <a:latin typeface="Calibri"/>
              <a:ea typeface="Calibri"/>
              <a:cs typeface="Calibri"/>
              <a:sym typeface="Calibri"/>
            </a:endParaRPr>
          </a:p>
          <a:p>
            <a:pPr marL="914400" lvl="1" indent="-355600" algn="just" rtl="0">
              <a:lnSpc>
                <a:spcPct val="115000"/>
              </a:lnSpc>
              <a:spcBef>
                <a:spcPts val="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Schools’ Safeguarding Clinics</a:t>
            </a:r>
            <a:endParaRPr sz="2000">
              <a:solidFill>
                <a:schemeClr val="dk1"/>
              </a:solidFill>
              <a:latin typeface="Calibri"/>
              <a:ea typeface="Calibri"/>
              <a:cs typeface="Calibri"/>
              <a:sym typeface="Calibri"/>
            </a:endParaRPr>
          </a:p>
          <a:p>
            <a:pPr marL="914400" lvl="1" indent="-355600" algn="just" rtl="0">
              <a:lnSpc>
                <a:spcPct val="115000"/>
              </a:lnSpc>
              <a:spcBef>
                <a:spcPts val="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Offering Transition Hub support</a:t>
            </a:r>
            <a:endParaRPr sz="2000">
              <a:solidFill>
                <a:schemeClr val="dk1"/>
              </a:solidFill>
              <a:latin typeface="Calibri"/>
              <a:ea typeface="Calibri"/>
              <a:cs typeface="Calibri"/>
              <a:sym typeface="Calibri"/>
            </a:endParaRPr>
          </a:p>
          <a:p>
            <a:pPr marL="914400" lvl="1" indent="-355600" algn="just" rtl="0">
              <a:lnSpc>
                <a:spcPct val="115000"/>
              </a:lnSpc>
              <a:spcBef>
                <a:spcPts val="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Tailored support for individual students on CiN and CP plans</a:t>
            </a:r>
            <a:endParaRPr sz="200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Targeted support for Social Workers</a:t>
            </a:r>
            <a:endParaRPr sz="2000">
              <a:solidFill>
                <a:schemeClr val="dk1"/>
              </a:solidFill>
              <a:latin typeface="Calibri"/>
              <a:ea typeface="Calibri"/>
              <a:cs typeface="Calibri"/>
              <a:sym typeface="Calibri"/>
            </a:endParaRPr>
          </a:p>
          <a:p>
            <a:pPr marL="914400" lvl="1" indent="-355600" algn="just" rtl="0">
              <a:lnSpc>
                <a:spcPct val="115000"/>
              </a:lnSpc>
              <a:spcBef>
                <a:spcPts val="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Education Consultation Clinics with Ed Psychs</a:t>
            </a:r>
            <a:endParaRPr sz="2000">
              <a:solidFill>
                <a:schemeClr val="dk1"/>
              </a:solidFill>
              <a:latin typeface="Calibri"/>
              <a:ea typeface="Calibri"/>
              <a:cs typeface="Calibri"/>
              <a:sym typeface="Calibri"/>
            </a:endParaRPr>
          </a:p>
          <a:p>
            <a:pPr marL="914400" lvl="1" indent="-355600" algn="just" rtl="0">
              <a:lnSpc>
                <a:spcPct val="115000"/>
              </a:lnSpc>
              <a:spcBef>
                <a:spcPts val="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Signposting to services and supports</a:t>
            </a:r>
            <a:endParaRPr sz="2000">
              <a:solidFill>
                <a:schemeClr val="dk1"/>
              </a:solidFill>
              <a:latin typeface="Calibri"/>
              <a:ea typeface="Calibri"/>
              <a:cs typeface="Calibri"/>
              <a:sym typeface="Calibri"/>
            </a:endParaRPr>
          </a:p>
          <a:p>
            <a:pPr marL="914400" lvl="1" indent="-355600" algn="just" rtl="0">
              <a:lnSpc>
                <a:spcPct val="115000"/>
              </a:lnSpc>
              <a:spcBef>
                <a:spcPts val="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Team coordination</a:t>
            </a:r>
            <a:endParaRPr sz="2000">
              <a:solidFill>
                <a:schemeClr val="dk1"/>
              </a:solidFill>
              <a:latin typeface="Calibri"/>
              <a:ea typeface="Calibri"/>
              <a:cs typeface="Calibri"/>
              <a:sym typeface="Calibri"/>
            </a:endParaRPr>
          </a:p>
          <a:p>
            <a:pPr marL="457200" lvl="0" indent="0" algn="just" rtl="0">
              <a:lnSpc>
                <a:spcPct val="115000"/>
              </a:lnSpc>
              <a:spcBef>
                <a:spcPts val="0"/>
              </a:spcBef>
              <a:spcAft>
                <a:spcPts val="0"/>
              </a:spcAft>
              <a:buNone/>
            </a:pPr>
            <a:endParaRPr sz="2300">
              <a:solidFill>
                <a:schemeClr val="dk1"/>
              </a:solidFill>
              <a:highlight>
                <a:srgbClr val="FFFFFF"/>
              </a:highlight>
              <a:latin typeface="Corbel"/>
              <a:ea typeface="Corbel"/>
              <a:cs typeface="Corbel"/>
              <a:sym typeface="Corbel"/>
            </a:endParaRPr>
          </a:p>
          <a:p>
            <a:pPr marL="914400" lvl="0" indent="0" algn="l" rtl="0">
              <a:lnSpc>
                <a:spcPct val="115000"/>
              </a:lnSpc>
              <a:spcBef>
                <a:spcPts val="0"/>
              </a:spcBef>
              <a:spcAft>
                <a:spcPts val="0"/>
              </a:spcAft>
              <a:buSzPts val="440"/>
              <a:buNone/>
            </a:pPr>
            <a:endParaRPr sz="1377">
              <a:solidFill>
                <a:schemeClr val="dk1"/>
              </a:solidFill>
              <a:latin typeface="Georgia"/>
              <a:ea typeface="Georgia"/>
              <a:cs typeface="Georgia"/>
              <a:sym typeface="Georgia"/>
            </a:endParaRPr>
          </a:p>
          <a:p>
            <a:pPr marL="0" lvl="0" indent="0" algn="l" rtl="0">
              <a:lnSpc>
                <a:spcPct val="115000"/>
              </a:lnSpc>
              <a:spcBef>
                <a:spcPts val="0"/>
              </a:spcBef>
              <a:spcAft>
                <a:spcPts val="0"/>
              </a:spcAft>
              <a:buSzPts val="440"/>
              <a:buNone/>
            </a:pPr>
            <a:endParaRPr sz="620" i="1">
              <a:solidFill>
                <a:srgbClr val="121212"/>
              </a:solidFill>
              <a:highlight>
                <a:srgbClr val="FFFFFF"/>
              </a:highlight>
              <a:latin typeface="Georgia"/>
              <a:ea typeface="Georgia"/>
              <a:cs typeface="Georgia"/>
              <a:sym typeface="Georgia"/>
            </a:endParaRPr>
          </a:p>
          <a:p>
            <a:pPr marL="0" lvl="0" indent="0" algn="l" rtl="0">
              <a:spcBef>
                <a:spcPts val="0"/>
              </a:spcBef>
              <a:spcAft>
                <a:spcPts val="0"/>
              </a:spcAft>
              <a:buClr>
                <a:schemeClr val="dk1"/>
              </a:buClr>
              <a:buSzPts val="440"/>
              <a:buFont typeface="Arial"/>
              <a:buNone/>
            </a:pPr>
            <a:endParaRPr sz="1060">
              <a:solidFill>
                <a:schemeClr val="dk1"/>
              </a:solidFill>
            </a:endParaRPr>
          </a:p>
          <a:p>
            <a:pPr marL="0" lvl="0" indent="0" algn="l" rtl="0">
              <a:spcBef>
                <a:spcPts val="0"/>
              </a:spcBef>
              <a:spcAft>
                <a:spcPts val="0"/>
              </a:spcAft>
              <a:buClr>
                <a:schemeClr val="dk1"/>
              </a:buClr>
              <a:buSzPts val="440"/>
              <a:buFont typeface="Arial"/>
              <a:buNone/>
            </a:pPr>
            <a:endParaRPr sz="2020" b="1">
              <a:solidFill>
                <a:srgbClr val="B74398"/>
              </a:solidFill>
            </a:endParaRPr>
          </a:p>
          <a:p>
            <a:pPr marL="0" lvl="0" indent="0" algn="l" rtl="0">
              <a:spcBef>
                <a:spcPts val="0"/>
              </a:spcBef>
              <a:spcAft>
                <a:spcPts val="0"/>
              </a:spcAft>
              <a:buClr>
                <a:srgbClr val="000000"/>
              </a:buClr>
              <a:buSzPts val="440"/>
              <a:buFont typeface="Arial"/>
              <a:buNone/>
            </a:pPr>
            <a:endParaRPr sz="1540" b="1">
              <a:solidFill>
                <a:srgbClr val="A64D79"/>
              </a:solidFill>
              <a:latin typeface="Calibri"/>
              <a:ea typeface="Calibri"/>
              <a:cs typeface="Calibri"/>
              <a:sym typeface="Calibri"/>
            </a:endParaRPr>
          </a:p>
          <a:p>
            <a:pPr marL="0" lvl="0" indent="0" algn="l" rtl="0">
              <a:spcBef>
                <a:spcPts val="0"/>
              </a:spcBef>
              <a:spcAft>
                <a:spcPts val="0"/>
              </a:spcAft>
              <a:buSzPts val="440"/>
              <a:buNone/>
            </a:pPr>
            <a:endParaRPr sz="2020" b="1">
              <a:solidFill>
                <a:srgbClr val="B74398"/>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body" idx="1"/>
          </p:nvPr>
        </p:nvSpPr>
        <p:spPr>
          <a:xfrm>
            <a:off x="1208313" y="2627313"/>
            <a:ext cx="6874329" cy="127521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600"/>
              <a:buNone/>
            </a:pPr>
            <a:r>
              <a:rPr lang="en-GB"/>
              <a:t>Thank you for listening</a:t>
            </a:r>
            <a:endParaRPr/>
          </a:p>
          <a:p>
            <a:pPr marL="0" lvl="0" indent="0" algn="ctr" rtl="0">
              <a:spcBef>
                <a:spcPts val="0"/>
              </a:spcBef>
              <a:spcAft>
                <a:spcPts val="0"/>
              </a:spcAft>
              <a:buClr>
                <a:schemeClr val="lt1"/>
              </a:buClr>
              <a:buSzPts val="3600"/>
              <a:buNone/>
            </a:pPr>
            <a:endParaRPr/>
          </a:p>
          <a:p>
            <a:pPr marL="0" lvl="0" indent="0" algn="ctr" rtl="0">
              <a:spcBef>
                <a:spcPts val="720"/>
              </a:spcBef>
              <a:spcAft>
                <a:spcPts val="0"/>
              </a:spcAft>
              <a:buClr>
                <a:schemeClr val="lt1"/>
              </a:buClr>
              <a:buSzPts val="3600"/>
              <a:buNone/>
            </a:pPr>
            <a:r>
              <a:rPr lang="en-GB"/>
              <a:t>Any Questions?</a:t>
            </a:r>
            <a:endParaRPr/>
          </a:p>
          <a:p>
            <a:pPr marL="0" lvl="0" indent="0" algn="ctr" rtl="0">
              <a:spcBef>
                <a:spcPts val="720"/>
              </a:spcBef>
              <a:spcAft>
                <a:spcPts val="0"/>
              </a:spcAft>
              <a:buClr>
                <a:schemeClr val="lt1"/>
              </a:buClr>
              <a:buSzPts val="3600"/>
              <a:buNone/>
            </a:pPr>
            <a:r>
              <a:rPr lang="en-GB" sz="1900"/>
              <a:t>Richie Clarke </a:t>
            </a:r>
            <a:endParaRPr sz="1900"/>
          </a:p>
          <a:p>
            <a:pPr marL="0" lvl="0" indent="0" algn="ctr" rtl="0">
              <a:spcBef>
                <a:spcPts val="720"/>
              </a:spcBef>
              <a:spcAft>
                <a:spcPts val="0"/>
              </a:spcAft>
              <a:buClr>
                <a:schemeClr val="lt1"/>
              </a:buClr>
              <a:buSzPts val="3600"/>
              <a:buNone/>
            </a:pPr>
            <a:r>
              <a:rPr lang="en-GB" sz="1900"/>
              <a:t>Richard.Clarke@achievingforchildren.org.uk</a:t>
            </a:r>
            <a:endParaRPr sz="1900"/>
          </a:p>
          <a:p>
            <a:pPr marL="0" lvl="0" indent="0" algn="ctr" rtl="0">
              <a:spcBef>
                <a:spcPts val="280"/>
              </a:spcBef>
              <a:spcAft>
                <a:spcPts val="0"/>
              </a:spcAft>
              <a:buClr>
                <a:schemeClr val="lt1"/>
              </a:buClr>
              <a:buSzPts val="1400"/>
              <a:buFont typeface="Calibri"/>
              <a:buNone/>
            </a:pPr>
            <a:endParaRPr sz="1400"/>
          </a:p>
          <a:p>
            <a:pPr marL="0" lvl="0" indent="0" algn="ctr" rtl="0">
              <a:spcBef>
                <a:spcPts val="720"/>
              </a:spcBef>
              <a:spcAft>
                <a:spcPts val="0"/>
              </a:spcAft>
              <a:buClr>
                <a:schemeClr val="lt1"/>
              </a:buClr>
              <a:buSzPts val="3600"/>
              <a:buNone/>
            </a:pPr>
            <a:endParaRPr/>
          </a:p>
        </p:txBody>
      </p:sp>
      <p:pic>
        <p:nvPicPr>
          <p:cNvPr id="109" name="Google Shape;109;p19"/>
          <p:cNvPicPr preferRelativeResize="0"/>
          <p:nvPr/>
        </p:nvPicPr>
        <p:blipFill rotWithShape="1">
          <a:blip r:embed="rId3">
            <a:alphaModFix/>
          </a:blip>
          <a:srcRect/>
          <a:stretch/>
        </p:blipFill>
        <p:spPr>
          <a:xfrm>
            <a:off x="2921620" y="1003237"/>
            <a:ext cx="3401121" cy="1359000"/>
          </a:xfrm>
          <a:prstGeom prst="rect">
            <a:avLst/>
          </a:prstGeom>
          <a:noFill/>
          <a:ln>
            <a:noFill/>
          </a:ln>
        </p:spPr>
      </p:pic>
      <p:pic>
        <p:nvPicPr>
          <p:cNvPr id="110" name="Google Shape;110;p19"/>
          <p:cNvPicPr preferRelativeResize="0"/>
          <p:nvPr/>
        </p:nvPicPr>
        <p:blipFill rotWithShape="1">
          <a:blip r:embed="rId4">
            <a:alphaModFix/>
          </a:blip>
          <a:srcRect/>
          <a:stretch/>
        </p:blipFill>
        <p:spPr>
          <a:xfrm>
            <a:off x="7768167" y="5580102"/>
            <a:ext cx="984250" cy="87566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9"/>
          <p:cNvSpPr txBox="1">
            <a:spLocks noGrp="1"/>
          </p:cNvSpPr>
          <p:nvPr>
            <p:ph type="ctrTitle" idx="4294967295"/>
          </p:nvPr>
        </p:nvSpPr>
        <p:spPr>
          <a:xfrm>
            <a:off x="342900" y="3113824"/>
            <a:ext cx="8458200" cy="1470025"/>
          </a:xfrm>
          <a:prstGeom prst="rect">
            <a:avLst/>
          </a:prstGeom>
          <a:noFill/>
          <a:ln>
            <a:noFill/>
          </a:ln>
        </p:spPr>
        <p:txBody>
          <a:bodyPr spcFirstLastPara="1" wrap="square" lIns="91425" tIns="45700" rIns="91425" bIns="45700" anchor="ctr" anchorCtr="0">
            <a:noAutofit/>
          </a:bodyPr>
          <a:lstStyle/>
          <a:p>
            <a:pPr>
              <a:lnSpc>
                <a:spcPct val="107000"/>
              </a:lnSpc>
              <a:spcAft>
                <a:spcPts val="800"/>
              </a:spcAft>
            </a:pPr>
            <a:r>
              <a:rPr lang="en-GB" b="1" dirty="0">
                <a:solidFill>
                  <a:schemeClr val="bg1"/>
                </a:solidFill>
                <a:latin typeface="Calibri" panose="020F0502020204030204" pitchFamily="34" charset="0"/>
                <a:cs typeface="Calibri" panose="020F0502020204030204" pitchFamily="34" charset="0"/>
              </a:rPr>
              <a:t>Questions and </a:t>
            </a:r>
            <a:br>
              <a:rPr lang="en-GB" b="1" dirty="0">
                <a:solidFill>
                  <a:schemeClr val="bg1"/>
                </a:solidFill>
                <a:latin typeface="Calibri" panose="020F0502020204030204" pitchFamily="34" charset="0"/>
                <a:cs typeface="Calibri" panose="020F0502020204030204" pitchFamily="34" charset="0"/>
              </a:rPr>
            </a:br>
            <a:r>
              <a:rPr lang="en-GB" b="1" dirty="0">
                <a:solidFill>
                  <a:schemeClr val="bg1"/>
                </a:solidFill>
                <a:latin typeface="Calibri" panose="020F0502020204030204" pitchFamily="34" charset="0"/>
                <a:cs typeface="Calibri" panose="020F0502020204030204" pitchFamily="34" charset="0"/>
                <a:hlinkClick r:id="rId3"/>
              </a:rPr>
              <a:t>Feedback</a:t>
            </a:r>
            <a:br>
              <a:rPr lang="en-US" sz="4400" b="0" i="1" u="none" strike="noStrike" cap="none" dirty="0">
                <a:solidFill>
                  <a:schemeClr val="lt1"/>
                </a:solidFill>
                <a:latin typeface="Calibri"/>
                <a:ea typeface="Calibri"/>
                <a:cs typeface="Calibri"/>
                <a:sym typeface="Calibri"/>
              </a:rPr>
            </a:br>
            <a:r>
              <a:rPr lang="en-US" sz="4400" b="1" i="0" u="none" strike="noStrike" cap="none" dirty="0">
                <a:solidFill>
                  <a:schemeClr val="lt1"/>
                </a:solidFill>
                <a:latin typeface="Calibri"/>
                <a:ea typeface="Calibri"/>
                <a:cs typeface="Calibri"/>
                <a:sym typeface="Calibri"/>
              </a:rPr>
              <a:t> </a:t>
            </a:r>
            <a:endParaRPr dirty="0"/>
          </a:p>
        </p:txBody>
      </p:sp>
    </p:spTree>
    <p:extLst>
      <p:ext uri="{BB962C8B-B14F-4D97-AF65-F5344CB8AC3E}">
        <p14:creationId xmlns:p14="http://schemas.microsoft.com/office/powerpoint/2010/main" val="2672289069"/>
      </p:ext>
    </p:extLst>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idx="4294967295"/>
          </p:nvPr>
        </p:nvSpPr>
        <p:spPr>
          <a:xfrm>
            <a:off x="280820" y="-133817"/>
            <a:ext cx="631825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0" i="0" u="none" strike="noStrike" cap="none" dirty="0">
                <a:solidFill>
                  <a:schemeClr val="dk1"/>
                </a:solidFill>
                <a:latin typeface="Calibri"/>
                <a:ea typeface="Calibri"/>
                <a:cs typeface="Calibri"/>
                <a:sym typeface="Calibri"/>
              </a:rPr>
              <a:t>Agenda for today </a:t>
            </a:r>
            <a:endParaRPr dirty="0"/>
          </a:p>
        </p:txBody>
      </p:sp>
      <p:graphicFrame>
        <p:nvGraphicFramePr>
          <p:cNvPr id="2" name="Table 1">
            <a:extLst>
              <a:ext uri="{FF2B5EF4-FFF2-40B4-BE49-F238E27FC236}">
                <a16:creationId xmlns:a16="http://schemas.microsoft.com/office/drawing/2014/main" id="{CB1D7663-7E43-45CA-87D9-9712BE489399}"/>
              </a:ext>
            </a:extLst>
          </p:cNvPr>
          <p:cNvGraphicFramePr>
            <a:graphicFrameLocks noGrp="1"/>
          </p:cNvGraphicFramePr>
          <p:nvPr>
            <p:extLst>
              <p:ext uri="{D42A27DB-BD31-4B8C-83A1-F6EECF244321}">
                <p14:modId xmlns:p14="http://schemas.microsoft.com/office/powerpoint/2010/main" val="148128087"/>
              </p:ext>
            </p:extLst>
          </p:nvPr>
        </p:nvGraphicFramePr>
        <p:xfrm>
          <a:off x="885825" y="932982"/>
          <a:ext cx="7017770" cy="4272744"/>
        </p:xfrm>
        <a:graphic>
          <a:graphicData uri="http://schemas.openxmlformats.org/drawingml/2006/table">
            <a:tbl>
              <a:tblPr firstRow="1" firstCol="1" bandRow="1"/>
              <a:tblGrid>
                <a:gridCol w="2016401">
                  <a:extLst>
                    <a:ext uri="{9D8B030D-6E8A-4147-A177-3AD203B41FA5}">
                      <a16:colId xmlns:a16="http://schemas.microsoft.com/office/drawing/2014/main" val="1463900563"/>
                    </a:ext>
                  </a:extLst>
                </a:gridCol>
                <a:gridCol w="3565249">
                  <a:extLst>
                    <a:ext uri="{9D8B030D-6E8A-4147-A177-3AD203B41FA5}">
                      <a16:colId xmlns:a16="http://schemas.microsoft.com/office/drawing/2014/main" val="45763209"/>
                    </a:ext>
                  </a:extLst>
                </a:gridCol>
                <a:gridCol w="1436120">
                  <a:extLst>
                    <a:ext uri="{9D8B030D-6E8A-4147-A177-3AD203B41FA5}">
                      <a16:colId xmlns:a16="http://schemas.microsoft.com/office/drawing/2014/main" val="607427478"/>
                    </a:ext>
                  </a:extLst>
                </a:gridCol>
              </a:tblGrid>
              <a:tr h="269474">
                <a:tc>
                  <a: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Item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800"/>
                        </a:spcAft>
                      </a:pPr>
                      <a:r>
                        <a:rPr lang="en-GB"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Who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800"/>
                        </a:spcAft>
                      </a:pPr>
                      <a:r>
                        <a:rPr lang="en-GB"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Time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61154283"/>
                  </a:ext>
                </a:extLst>
              </a:tr>
              <a:tr h="643270">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1600" dirty="0">
                          <a:effectLst/>
                          <a:latin typeface="Calibri" panose="020F0502020204030204" pitchFamily="34" charset="0"/>
                          <a:ea typeface="Calibri" panose="020F0502020204030204" pitchFamily="34" charset="0"/>
                          <a:cs typeface="Calibri" panose="020F0502020204030204" pitchFamily="34" charset="0"/>
                        </a:rPr>
                        <a:t>Welcome</a:t>
                      </a: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1600" b="1" dirty="0">
                          <a:effectLst/>
                          <a:latin typeface="Calibri" panose="020F0502020204030204" pitchFamily="34" charset="0"/>
                          <a:ea typeface="Calibri" panose="020F0502020204030204" pitchFamily="34" charset="0"/>
                          <a:cs typeface="Calibri" panose="020F0502020204030204" pitchFamily="34" charset="0"/>
                        </a:rPr>
                        <a:t>Attendance Update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Al Whitelaw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3.30 pm (10 mins)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450091"/>
                  </a:ext>
                </a:extLst>
              </a:tr>
              <a:tr h="778204">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Ofsted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Johnathan </a:t>
                      </a:r>
                      <a:r>
                        <a:rPr lang="en-GB" sz="1600" b="1" dirty="0" err="1">
                          <a:solidFill>
                            <a:srgbClr val="3C4043"/>
                          </a:solidFill>
                          <a:effectLst/>
                          <a:latin typeface="Calibri" panose="020F0502020204030204" pitchFamily="34" charset="0"/>
                          <a:ea typeface="Calibri" panose="020F0502020204030204" pitchFamily="34" charset="0"/>
                          <a:cs typeface="Calibri" panose="020F0502020204030204" pitchFamily="34" charset="0"/>
                        </a:rPr>
                        <a:t>Keay</a:t>
                      </a:r>
                      <a:endParaRPr lang="en-GB" sz="1600" b="1" dirty="0">
                        <a:solidFill>
                          <a:srgbClr val="3C4043"/>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1600" b="1"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Claire Jones</a:t>
                      </a: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lang="en-GB"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3.40 pm (20 mins)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145947"/>
                  </a:ext>
                </a:extLst>
              </a:tr>
              <a:tr h="536777">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Health</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Minor Illness guidance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1600" b="1"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Ellen Duke</a:t>
                      </a: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1600" b="1" i="0" u="none" strike="noStrike" cap="none" dirty="0">
                          <a:solidFill>
                            <a:srgbClr val="3C4043"/>
                          </a:solidFill>
                          <a:effectLst/>
                          <a:latin typeface="Calibri" panose="020F0502020204030204" pitchFamily="34" charset="0"/>
                          <a:cs typeface="Calibri" panose="020F0502020204030204" pitchFamily="34" charset="0"/>
                          <a:sym typeface="Arial"/>
                        </a:rPr>
                        <a:t>Dr Alexandra Streeter de Diego</a:t>
                      </a: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4.00 (15 mins)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176983"/>
                  </a:ext>
                </a:extLst>
              </a:tr>
              <a:tr h="1191936">
                <a:tc>
                  <a:txBody>
                    <a:bodyPr/>
                    <a:lstStyle/>
                    <a:p>
                      <a:pPr>
                        <a:lnSpc>
                          <a:spcPct val="107000"/>
                        </a:lnSpc>
                        <a:spcAft>
                          <a:spcPts val="80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Specialist EWO for Children with a Social Worker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16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Richie Clarke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4.15pm (10 mins)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4552792"/>
                  </a:ext>
                </a:extLst>
              </a:tr>
              <a:tr h="219376">
                <a:tc>
                  <a: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Questions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387584"/>
                  </a:ext>
                </a:extLst>
              </a:tr>
            </a:tbl>
          </a:graphicData>
        </a:graphic>
      </p:graphicFrame>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ctrTitle" idx="4294967295"/>
          </p:nvPr>
        </p:nvSpPr>
        <p:spPr>
          <a:xfrm>
            <a:off x="342900" y="2960687"/>
            <a:ext cx="8458200" cy="1470025"/>
          </a:xfrm>
          <a:prstGeom prst="rect">
            <a:avLst/>
          </a:prstGeom>
          <a:noFill/>
          <a:ln>
            <a:noFill/>
          </a:ln>
        </p:spPr>
        <p:txBody>
          <a:bodyPr spcFirstLastPara="1" wrap="square" lIns="91425" tIns="45700" rIns="91425" bIns="45700" anchor="ctr" anchorCtr="0">
            <a:noAutofit/>
          </a:bodyPr>
          <a:lstStyle/>
          <a:p>
            <a:pPr>
              <a:buClr>
                <a:schemeClr val="lt1"/>
              </a:buClr>
              <a:buSzPts val="4400"/>
            </a:pPr>
            <a:br>
              <a:rPr lang="en-US" sz="4400" i="0" u="none" strike="noStrike" cap="none" dirty="0">
                <a:solidFill>
                  <a:schemeClr val="bg1"/>
                </a:solidFill>
                <a:latin typeface="Calibri"/>
                <a:ea typeface="Calibri"/>
                <a:cs typeface="Calibri"/>
                <a:sym typeface="Calibri"/>
              </a:rPr>
            </a:br>
            <a:br>
              <a:rPr lang="en-US" sz="4400" i="0" u="none" strike="noStrike" cap="none" dirty="0">
                <a:solidFill>
                  <a:schemeClr val="bg1"/>
                </a:solidFill>
                <a:latin typeface="Calibri"/>
                <a:ea typeface="Calibri"/>
                <a:cs typeface="Calibri"/>
                <a:sym typeface="Calibri"/>
              </a:rPr>
            </a:br>
            <a:r>
              <a:rPr lang="en-GB" i="0" u="none" strike="noStrike" cap="none" dirty="0">
                <a:solidFill>
                  <a:schemeClr val="bg1"/>
                </a:solidFill>
                <a:latin typeface="Calibri" panose="020F0502020204030204" pitchFamily="34" charset="0"/>
                <a:ea typeface="Calibri"/>
                <a:cs typeface="Calibri" panose="020F0502020204030204" pitchFamily="34" charset="0"/>
                <a:sym typeface="Calibri"/>
              </a:rPr>
              <a:t> </a:t>
            </a:r>
            <a:br>
              <a:rPr lang="en-GB" sz="4400" dirty="0">
                <a:solidFill>
                  <a:schemeClr val="bg1"/>
                </a:solidFill>
                <a:effectLst/>
                <a:latin typeface="Calibri" panose="020F0502020204030204" pitchFamily="34" charset="0"/>
                <a:cs typeface="Calibri" panose="020F0502020204030204" pitchFamily="34" charset="0"/>
              </a:rPr>
            </a:br>
            <a:r>
              <a:rPr lang="en-GB" sz="4400" dirty="0">
                <a:solidFill>
                  <a:schemeClr val="bg1"/>
                </a:solidFill>
                <a:effectLst/>
                <a:latin typeface="Calibri" panose="020F0502020204030204" pitchFamily="34" charset="0"/>
                <a:cs typeface="Calibri" panose="020F0502020204030204" pitchFamily="34" charset="0"/>
              </a:rPr>
              <a:t>Attendance</a:t>
            </a:r>
            <a:br>
              <a:rPr lang="en-GB" sz="4400" dirty="0">
                <a:solidFill>
                  <a:schemeClr val="bg1"/>
                </a:solidFill>
                <a:effectLst/>
                <a:latin typeface="Calibri" panose="020F0502020204030204" pitchFamily="34" charset="0"/>
                <a:cs typeface="Calibri" panose="020F0502020204030204" pitchFamily="34" charset="0"/>
              </a:rPr>
            </a:br>
            <a:r>
              <a:rPr lang="en-GB" sz="4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Updates </a:t>
            </a:r>
            <a:br>
              <a:rPr lang="en-GB"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GB"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4400" i="0" u="none" strike="noStrike" cap="none" dirty="0">
                <a:solidFill>
                  <a:schemeClr val="bg1"/>
                </a:solidFill>
                <a:latin typeface="Calibri"/>
                <a:ea typeface="Calibri"/>
                <a:cs typeface="Calibri"/>
                <a:sym typeface="Calibri"/>
              </a:rPr>
            </a:br>
            <a:r>
              <a:rPr lang="en-US" sz="4400" i="1" u="none" strike="noStrike" cap="none" dirty="0">
                <a:solidFill>
                  <a:schemeClr val="bg1"/>
                </a:solidFill>
                <a:latin typeface="Calibri"/>
                <a:ea typeface="Calibri"/>
                <a:cs typeface="Calibri"/>
                <a:sym typeface="Calibri"/>
              </a:rPr>
              <a:t> </a:t>
            </a:r>
            <a:br>
              <a:rPr lang="en-US" sz="4400" i="1" u="none" strike="noStrike" cap="none" dirty="0">
                <a:solidFill>
                  <a:schemeClr val="bg1"/>
                </a:solidFill>
                <a:latin typeface="Calibri"/>
                <a:ea typeface="Calibri"/>
                <a:cs typeface="Calibri"/>
                <a:sym typeface="Calibri"/>
              </a:rPr>
            </a:br>
            <a:r>
              <a:rPr lang="en-US" sz="4400" i="0" u="none" strike="noStrike" cap="none" dirty="0">
                <a:solidFill>
                  <a:schemeClr val="bg1"/>
                </a:solidFill>
                <a:latin typeface="Calibri"/>
                <a:ea typeface="Calibri"/>
                <a:cs typeface="Calibri"/>
                <a:sym typeface="Calibri"/>
              </a:rPr>
              <a:t> </a:t>
            </a:r>
            <a:endParaRPr dirty="0">
              <a:solidFill>
                <a:schemeClr val="bg1"/>
              </a:solidFill>
            </a:endParaRPr>
          </a:p>
        </p:txBody>
      </p:sp>
    </p:spTree>
    <p:extLst>
      <p:ext uri="{BB962C8B-B14F-4D97-AF65-F5344CB8AC3E}">
        <p14:creationId xmlns:p14="http://schemas.microsoft.com/office/powerpoint/2010/main" val="1631548274"/>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BB9C99-4AEA-7A42-41A0-98EDB37109EF}"/>
              </a:ext>
            </a:extLst>
          </p:cNvPr>
          <p:cNvSpPr txBox="1"/>
          <p:nvPr/>
        </p:nvSpPr>
        <p:spPr>
          <a:xfrm>
            <a:off x="1963430" y="397054"/>
            <a:ext cx="8691616" cy="646331"/>
          </a:xfrm>
          <a:prstGeom prst="rect">
            <a:avLst/>
          </a:prstGeom>
          <a:noFill/>
        </p:spPr>
        <p:txBody>
          <a:bodyPr wrap="square" rtlCol="0">
            <a:spAutoFit/>
          </a:bodyPr>
          <a:lstStyle/>
          <a:p>
            <a:pPr algn="ctr"/>
            <a:r>
              <a:rPr lang="en-GB" sz="3600" b="1" dirty="0">
                <a:effectLst/>
                <a:latin typeface="Tahoma" panose="020B0604030504040204" pitchFamily="34" charset="0"/>
                <a:ea typeface="Calibri" panose="020F0502020204030204" pitchFamily="34" charset="0"/>
                <a:cs typeface="Times New Roman" panose="02020603050405020304" pitchFamily="18" charset="0"/>
              </a:rPr>
              <a:t>Attendance Updates</a:t>
            </a:r>
          </a:p>
        </p:txBody>
      </p:sp>
      <p:sp>
        <p:nvSpPr>
          <p:cNvPr id="3" name="TextBox 2">
            <a:extLst>
              <a:ext uri="{FF2B5EF4-FFF2-40B4-BE49-F238E27FC236}">
                <a16:creationId xmlns:a16="http://schemas.microsoft.com/office/drawing/2014/main" id="{738CEAD4-C27D-004F-DCF2-EAA9B7FCAA85}"/>
              </a:ext>
            </a:extLst>
          </p:cNvPr>
          <p:cNvSpPr txBox="1"/>
          <p:nvPr/>
        </p:nvSpPr>
        <p:spPr>
          <a:xfrm>
            <a:off x="2686362" y="1613118"/>
            <a:ext cx="7245752" cy="1815882"/>
          </a:xfrm>
          <a:prstGeom prst="rect">
            <a:avLst/>
          </a:prstGeom>
          <a:noFill/>
        </p:spPr>
        <p:txBody>
          <a:bodyPr wrap="square" rtlCol="0">
            <a:spAutoFit/>
          </a:bodyPr>
          <a:lstStyle/>
          <a:p>
            <a:pPr marL="285750" indent="-285750">
              <a:buFont typeface="Arial" panose="020B0604020202020204" pitchFamily="34" charset="0"/>
              <a:buChar char="•"/>
            </a:pPr>
            <a:r>
              <a:rPr lang="en-GB" dirty="0"/>
              <a:t>4.25 EWO – 88 Schools – Core Offer and Traded</a:t>
            </a:r>
          </a:p>
          <a:p>
            <a:pPr marL="285750" indent="-285750">
              <a:buFont typeface="Arial" panose="020B0604020202020204" pitchFamily="34" charset="0"/>
              <a:buChar char="•"/>
            </a:pPr>
            <a:r>
              <a:rPr lang="en-GB" dirty="0"/>
              <a:t>Attendance Policy</a:t>
            </a:r>
          </a:p>
          <a:p>
            <a:pPr marL="285750" indent="-285750">
              <a:buFont typeface="Arial" panose="020B0604020202020204" pitchFamily="34" charset="0"/>
              <a:buChar char="•"/>
            </a:pPr>
            <a:r>
              <a:rPr lang="en-GB" dirty="0"/>
              <a:t>Attendance Lead on SLT</a:t>
            </a:r>
          </a:p>
          <a:p>
            <a:pPr marL="285750" indent="-285750">
              <a:buFont typeface="Arial" panose="020B0604020202020204" pitchFamily="34" charset="0"/>
              <a:buChar char="•"/>
            </a:pPr>
            <a:r>
              <a:rPr lang="en-GB" dirty="0"/>
              <a:t>Attendance Network Meetings – feedback</a:t>
            </a:r>
          </a:p>
          <a:p>
            <a:pPr marL="285750" indent="-285750">
              <a:buFont typeface="Arial" panose="020B0604020202020204" pitchFamily="34" charset="0"/>
              <a:buChar char="•"/>
            </a:pPr>
            <a:r>
              <a:rPr kumimoji="0" lang="en-GB" sz="1400" b="0" i="0" u="none" strike="noStrike" kern="0" cap="none" spc="0" normalizeH="0" baseline="0" noProof="0" dirty="0">
                <a:ln>
                  <a:noFill/>
                </a:ln>
                <a:solidFill>
                  <a:srgbClr val="000000"/>
                </a:solidFill>
                <a:effectLst/>
                <a:uLnTx/>
                <a:uFillTx/>
                <a:latin typeface="Arial"/>
                <a:cs typeface="Arial"/>
                <a:sym typeface="Arial"/>
              </a:rPr>
              <a:t>Submitting Data through </a:t>
            </a:r>
            <a:r>
              <a:rPr kumimoji="0" lang="en-GB" sz="1400" b="0" i="0" u="none" strike="noStrike" kern="0" cap="none" spc="0" normalizeH="0" baseline="0" noProof="0" dirty="0" err="1">
                <a:ln>
                  <a:noFill/>
                </a:ln>
                <a:solidFill>
                  <a:srgbClr val="000000"/>
                </a:solidFill>
                <a:effectLst/>
                <a:uLnTx/>
                <a:uFillTx/>
                <a:latin typeface="Arial"/>
                <a:cs typeface="Arial"/>
                <a:sym typeface="Arial"/>
              </a:rPr>
              <a:t>Wonde</a:t>
            </a:r>
            <a:endParaRPr lang="en-GB" dirty="0"/>
          </a:p>
          <a:p>
            <a:pPr marL="285750" indent="-285750">
              <a:buFont typeface="Arial" panose="020B0604020202020204" pitchFamily="34" charset="0"/>
              <a:buChar char="•"/>
            </a:pPr>
            <a:r>
              <a:rPr kumimoji="0" lang="en-GB" sz="1400" b="1" i="0" u="none" strike="noStrike" kern="0" cap="none" spc="0" normalizeH="0" baseline="0" noProof="0" dirty="0">
                <a:ln>
                  <a:noFill/>
                </a:ln>
                <a:solidFill>
                  <a:srgbClr val="000000"/>
                </a:solidFill>
                <a:effectLst/>
                <a:uLnTx/>
                <a:uFillTx/>
                <a:latin typeface="Arial"/>
                <a:cs typeface="Arial"/>
                <a:sym typeface="Arial"/>
              </a:rPr>
              <a:t>All</a:t>
            </a:r>
            <a:r>
              <a:rPr kumimoji="0" lang="en-GB" sz="1400" b="0" i="0" u="none" strike="noStrike" kern="0" cap="none" spc="0" normalizeH="0" baseline="0" noProof="0" dirty="0">
                <a:ln>
                  <a:noFill/>
                </a:ln>
                <a:solidFill>
                  <a:srgbClr val="000000"/>
                </a:solidFill>
                <a:effectLst/>
                <a:uLnTx/>
                <a:uFillTx/>
                <a:latin typeface="Arial"/>
                <a:cs typeface="Arial"/>
                <a:sym typeface="Arial"/>
              </a:rPr>
              <a:t> Schools signed up </a:t>
            </a:r>
            <a:r>
              <a:rPr kumimoji="0" lang="en-GB" sz="1400" b="0" i="0" u="none" strike="noStrike" kern="0" cap="none" spc="0" normalizeH="0" baseline="0" noProof="0" dirty="0" err="1">
                <a:ln>
                  <a:noFill/>
                </a:ln>
                <a:solidFill>
                  <a:srgbClr val="000000"/>
                </a:solidFill>
                <a:effectLst/>
                <a:uLnTx/>
                <a:uFillTx/>
                <a:latin typeface="Arial"/>
                <a:cs typeface="Arial"/>
                <a:sym typeface="Arial"/>
              </a:rPr>
              <a:t>IdAMS</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a:p>
            <a:pPr marL="285750" indent="-285750">
              <a:buFont typeface="Arial" panose="020B0604020202020204" pitchFamily="34" charset="0"/>
              <a:buChar char="•"/>
            </a:pPr>
            <a:endParaRPr lang="en-GB" dirty="0"/>
          </a:p>
          <a:p>
            <a:endParaRPr lang="en-GB" dirty="0"/>
          </a:p>
        </p:txBody>
      </p:sp>
      <p:sp>
        <p:nvSpPr>
          <p:cNvPr id="4" name="TextBox 3">
            <a:extLst>
              <a:ext uri="{FF2B5EF4-FFF2-40B4-BE49-F238E27FC236}">
                <a16:creationId xmlns:a16="http://schemas.microsoft.com/office/drawing/2014/main" id="{01D7253A-682F-3973-64FD-56100AD3EF01}"/>
              </a:ext>
            </a:extLst>
          </p:cNvPr>
          <p:cNvSpPr txBox="1"/>
          <p:nvPr/>
        </p:nvSpPr>
        <p:spPr>
          <a:xfrm>
            <a:off x="359917" y="135444"/>
            <a:ext cx="4589362" cy="523220"/>
          </a:xfrm>
          <a:prstGeom prst="rect">
            <a:avLst/>
          </a:prstGeom>
          <a:noFill/>
        </p:spPr>
        <p:txBody>
          <a:bodyPr wrap="square">
            <a:spAutoFit/>
          </a:bodyPr>
          <a:lstStyle/>
          <a:p>
            <a:r>
              <a:rPr lang="en-GB" dirty="0">
                <a:solidFill>
                  <a:srgbClr val="0070C0"/>
                </a:solidFill>
                <a:hlinkClick r:id="rId2">
                  <a:extLst>
                    <a:ext uri="{A12FA001-AC4F-418D-AE19-62706E023703}">
                      <ahyp:hlinkClr xmlns:ahyp="http://schemas.microsoft.com/office/drawing/2018/hyperlinkcolor" val="tx"/>
                    </a:ext>
                  </a:extLst>
                </a:hlinkClick>
              </a:rPr>
              <a:t>https://www.leadershipupdate-rbwm.co.uk/education-welfare-service-202223/</a:t>
            </a:r>
            <a:endParaRPr lang="en-GB" dirty="0">
              <a:solidFill>
                <a:srgbClr val="0070C0"/>
              </a:solidFill>
            </a:endParaRPr>
          </a:p>
        </p:txBody>
      </p:sp>
      <p:pic>
        <p:nvPicPr>
          <p:cNvPr id="6" name="Picture 5" descr="A screenshot of a computer&#10;&#10;Description automatically generated">
            <a:extLst>
              <a:ext uri="{FF2B5EF4-FFF2-40B4-BE49-F238E27FC236}">
                <a16:creationId xmlns:a16="http://schemas.microsoft.com/office/drawing/2014/main" id="{4A6A790C-F935-7A18-368A-403161749B9F}"/>
              </a:ext>
            </a:extLst>
          </p:cNvPr>
          <p:cNvPicPr>
            <a:picLocks noChangeAspect="1"/>
          </p:cNvPicPr>
          <p:nvPr/>
        </p:nvPicPr>
        <p:blipFill rotWithShape="1">
          <a:blip r:embed="rId3">
            <a:extLst>
              <a:ext uri="{28A0092B-C50C-407E-A947-70E740481C1C}">
                <a14:useLocalDpi xmlns:a14="http://schemas.microsoft.com/office/drawing/2010/main" val="0"/>
              </a:ext>
            </a:extLst>
          </a:blip>
          <a:srcRect l="44538" t="22544" r="2725"/>
          <a:stretch/>
        </p:blipFill>
        <p:spPr bwMode="auto">
          <a:xfrm>
            <a:off x="1903570" y="3326297"/>
            <a:ext cx="7085401" cy="34266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0739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cxnSp>
        <p:nvCxnSpPr>
          <p:cNvPr id="63" name="Google Shape;63;p1"/>
          <p:cNvCxnSpPr/>
          <p:nvPr/>
        </p:nvCxnSpPr>
        <p:spPr>
          <a:xfrm>
            <a:off x="1931987" y="2681171"/>
            <a:ext cx="5280025" cy="0"/>
          </a:xfrm>
          <a:prstGeom prst="straightConnector1">
            <a:avLst/>
          </a:prstGeom>
          <a:noFill/>
          <a:ln w="9525" cap="flat" cmpd="sng">
            <a:solidFill>
              <a:srgbClr val="B74398"/>
            </a:solidFill>
            <a:prstDash val="solid"/>
            <a:round/>
            <a:headEnd type="none" w="sm" len="sm"/>
            <a:tailEnd type="none" w="sm" len="sm"/>
          </a:ln>
        </p:spPr>
      </p:cxnSp>
      <p:sp>
        <p:nvSpPr>
          <p:cNvPr id="64" name="Google Shape;64;p1"/>
          <p:cNvSpPr txBox="1">
            <a:spLocks noGrp="1"/>
          </p:cNvSpPr>
          <p:nvPr>
            <p:ph type="body" idx="4294967295"/>
          </p:nvPr>
        </p:nvSpPr>
        <p:spPr>
          <a:xfrm>
            <a:off x="809625" y="704546"/>
            <a:ext cx="7877100" cy="1929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2400"/>
              <a:buNone/>
            </a:pPr>
            <a:r>
              <a:rPr lang="en-GB" sz="2900" b="1" dirty="0">
                <a:solidFill>
                  <a:schemeClr val="lt1"/>
                </a:solidFill>
              </a:rPr>
              <a:t>Education Welfare Documents.</a:t>
            </a:r>
            <a:endParaRPr sz="2900" dirty="0">
              <a:solidFill>
                <a:schemeClr val="lt1"/>
              </a:solidFill>
            </a:endParaRPr>
          </a:p>
          <a:p>
            <a:pPr marL="0" lvl="0" indent="0" algn="ctr" rtl="0">
              <a:lnSpc>
                <a:spcPct val="100000"/>
              </a:lnSpc>
              <a:spcBef>
                <a:spcPts val="0"/>
              </a:spcBef>
              <a:spcAft>
                <a:spcPts val="0"/>
              </a:spcAft>
              <a:buClr>
                <a:schemeClr val="lt1"/>
              </a:buClr>
              <a:buSzPts val="2400"/>
              <a:buNone/>
            </a:pPr>
            <a:endParaRPr sz="2900" dirty="0">
              <a:solidFill>
                <a:schemeClr val="lt1"/>
              </a:solidFill>
            </a:endParaRPr>
          </a:p>
          <a:p>
            <a:pPr marL="0" lvl="0" indent="0" algn="ctr" rtl="0">
              <a:lnSpc>
                <a:spcPct val="100000"/>
              </a:lnSpc>
              <a:spcBef>
                <a:spcPts val="0"/>
              </a:spcBef>
              <a:spcAft>
                <a:spcPts val="0"/>
              </a:spcAft>
              <a:buClr>
                <a:schemeClr val="lt1"/>
              </a:buClr>
              <a:buSzPts val="2400"/>
              <a:buNone/>
            </a:pPr>
            <a:r>
              <a:rPr lang="en-GB" sz="2900" dirty="0">
                <a:solidFill>
                  <a:schemeClr val="lt1"/>
                </a:solidFill>
              </a:rPr>
              <a:t>Working Together to Improve School Attendance.</a:t>
            </a:r>
          </a:p>
          <a:p>
            <a:pPr marL="0" lvl="0" indent="0" algn="ctr" rtl="0">
              <a:lnSpc>
                <a:spcPct val="100000"/>
              </a:lnSpc>
              <a:spcBef>
                <a:spcPts val="560"/>
              </a:spcBef>
              <a:spcAft>
                <a:spcPts val="0"/>
              </a:spcAft>
              <a:buClr>
                <a:schemeClr val="dk1"/>
              </a:buClr>
              <a:buSzPts val="2800"/>
              <a:buNone/>
            </a:pPr>
            <a:endParaRPr sz="3300" dirty="0">
              <a:solidFill>
                <a:schemeClr val="lt1"/>
              </a:solidFill>
            </a:endParaRPr>
          </a:p>
          <a:p>
            <a:pPr marL="0" lvl="0" indent="0" algn="ctr" rtl="0">
              <a:lnSpc>
                <a:spcPct val="100000"/>
              </a:lnSpc>
              <a:spcBef>
                <a:spcPts val="560"/>
              </a:spcBef>
              <a:spcAft>
                <a:spcPts val="0"/>
              </a:spcAft>
              <a:buClr>
                <a:schemeClr val="lt1"/>
              </a:buClr>
              <a:buSzPts val="2800"/>
              <a:buNone/>
            </a:pPr>
            <a:endParaRPr dirty="0"/>
          </a:p>
          <a:p>
            <a:pPr marL="0" lvl="0" indent="0" algn="ctr" rtl="0">
              <a:lnSpc>
                <a:spcPct val="100000"/>
              </a:lnSpc>
              <a:spcBef>
                <a:spcPts val="560"/>
              </a:spcBef>
              <a:spcAft>
                <a:spcPts val="0"/>
              </a:spcAft>
              <a:buClr>
                <a:schemeClr val="dk1"/>
              </a:buClr>
              <a:buSzPts val="2800"/>
              <a:buNone/>
            </a:pPr>
            <a:endParaRPr sz="2800" b="1" dirty="0">
              <a:solidFill>
                <a:srgbClr val="F4C239"/>
              </a:solidFill>
            </a:endParaRPr>
          </a:p>
        </p:txBody>
      </p:sp>
      <p:sp>
        <p:nvSpPr>
          <p:cNvPr id="3" name="TextBox 2">
            <a:extLst>
              <a:ext uri="{FF2B5EF4-FFF2-40B4-BE49-F238E27FC236}">
                <a16:creationId xmlns:a16="http://schemas.microsoft.com/office/drawing/2014/main" id="{5AED3E66-201C-7D73-3B9E-3B5889C6D3F7}"/>
              </a:ext>
            </a:extLst>
          </p:cNvPr>
          <p:cNvSpPr txBox="1"/>
          <p:nvPr/>
        </p:nvSpPr>
        <p:spPr>
          <a:xfrm>
            <a:off x="1614657" y="2246552"/>
            <a:ext cx="6267036" cy="307777"/>
          </a:xfrm>
          <a:prstGeom prst="rect">
            <a:avLst/>
          </a:prstGeom>
          <a:noFill/>
        </p:spPr>
        <p:txBody>
          <a:bodyPr wrap="square">
            <a:spAutoFit/>
          </a:bodyPr>
          <a:lstStyle/>
          <a:p>
            <a:r>
              <a:rPr lang="en-GB" dirty="0">
                <a:solidFill>
                  <a:srgbClr val="00B0F0"/>
                </a:solidFill>
                <a:hlinkClick r:id="rId3">
                  <a:extLst>
                    <a:ext uri="{A12FA001-AC4F-418D-AE19-62706E023703}">
                      <ahyp:hlinkClr xmlns:ahyp="http://schemas.microsoft.com/office/drawing/2018/hyperlinkcolor" val="tx"/>
                    </a:ext>
                  </a:extLst>
                </a:hlinkClick>
              </a:rPr>
              <a:t>https://www.leadershipupdate-rbwm.co.uk/education-welfare-service-202223/</a:t>
            </a:r>
            <a:endParaRPr lang="en-GB" dirty="0">
              <a:solidFill>
                <a:srgbClr val="00B0F0"/>
              </a:solidFill>
            </a:endParaRPr>
          </a:p>
        </p:txBody>
      </p:sp>
      <p:pic>
        <p:nvPicPr>
          <p:cNvPr id="4" name="Picture 3">
            <a:extLst>
              <a:ext uri="{FF2B5EF4-FFF2-40B4-BE49-F238E27FC236}">
                <a16:creationId xmlns:a16="http://schemas.microsoft.com/office/drawing/2014/main" id="{D6345B0F-0A95-6620-AADA-D70F3F9CE6C7}"/>
              </a:ext>
            </a:extLst>
          </p:cNvPr>
          <p:cNvPicPr>
            <a:picLocks noChangeAspect="1"/>
          </p:cNvPicPr>
          <p:nvPr/>
        </p:nvPicPr>
        <p:blipFill rotWithShape="1">
          <a:blip r:embed="rId4"/>
          <a:srcRect t="6343" r="59167" b="23580"/>
          <a:stretch/>
        </p:blipFill>
        <p:spPr>
          <a:xfrm>
            <a:off x="513107" y="3009899"/>
            <a:ext cx="4500534" cy="2543173"/>
          </a:xfrm>
          <a:prstGeom prst="rect">
            <a:avLst/>
          </a:prstGeom>
        </p:spPr>
      </p:pic>
      <p:pic>
        <p:nvPicPr>
          <p:cNvPr id="6" name="Picture 5">
            <a:extLst>
              <a:ext uri="{FF2B5EF4-FFF2-40B4-BE49-F238E27FC236}">
                <a16:creationId xmlns:a16="http://schemas.microsoft.com/office/drawing/2014/main" id="{7F7BC4EF-8353-CDCF-238E-A1BA6E7B5BC6}"/>
              </a:ext>
            </a:extLst>
          </p:cNvPr>
          <p:cNvPicPr>
            <a:picLocks noChangeAspect="1"/>
          </p:cNvPicPr>
          <p:nvPr/>
        </p:nvPicPr>
        <p:blipFill rotWithShape="1">
          <a:blip r:embed="rId5"/>
          <a:srcRect t="7925" r="59479" b="27855"/>
          <a:stretch/>
        </p:blipFill>
        <p:spPr>
          <a:xfrm>
            <a:off x="4257807" y="3829049"/>
            <a:ext cx="4727352" cy="24669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ctrTitle" idx="4294967295"/>
          </p:nvPr>
        </p:nvSpPr>
        <p:spPr>
          <a:xfrm>
            <a:off x="342900" y="2960687"/>
            <a:ext cx="8458200" cy="1470025"/>
          </a:xfrm>
          <a:prstGeom prst="rect">
            <a:avLst/>
          </a:prstGeom>
          <a:noFill/>
          <a:ln>
            <a:noFill/>
          </a:ln>
        </p:spPr>
        <p:txBody>
          <a:bodyPr spcFirstLastPara="1" wrap="square" lIns="91425" tIns="45700" rIns="91425" bIns="45700" anchor="ctr" anchorCtr="0">
            <a:noAutofit/>
          </a:bodyPr>
          <a:lstStyle/>
          <a:p>
            <a:pPr>
              <a:lnSpc>
                <a:spcPct val="107000"/>
              </a:lnSpc>
              <a:spcAft>
                <a:spcPts val="800"/>
              </a:spcAft>
            </a:pPr>
            <a:br>
              <a:rPr lang="en-US" sz="4400" i="0" u="none" strike="noStrike" cap="none" dirty="0">
                <a:solidFill>
                  <a:schemeClr val="bg1"/>
                </a:solidFill>
                <a:latin typeface="Calibri"/>
                <a:ea typeface="Calibri"/>
                <a:cs typeface="Calibri"/>
                <a:sym typeface="Calibri"/>
              </a:rPr>
            </a:br>
            <a:br>
              <a:rPr lang="en-US" sz="4400" i="0" u="none" strike="noStrike" cap="none" dirty="0">
                <a:solidFill>
                  <a:schemeClr val="bg1"/>
                </a:solidFill>
                <a:latin typeface="Calibri"/>
                <a:ea typeface="Calibri"/>
                <a:cs typeface="Calibri"/>
                <a:sym typeface="Calibri"/>
              </a:rPr>
            </a:br>
            <a:r>
              <a:rPr lang="en-US" i="0" u="none" strike="noStrike" cap="none" dirty="0">
                <a:solidFill>
                  <a:schemeClr val="bg1"/>
                </a:solidFill>
                <a:latin typeface="Calibri" panose="020F0502020204030204" pitchFamily="34" charset="0"/>
                <a:ea typeface="Calibri"/>
                <a:cs typeface="Calibri" panose="020F0502020204030204" pitchFamily="34" charset="0"/>
                <a:sym typeface="Calibri"/>
              </a:rPr>
              <a:t> </a:t>
            </a:r>
            <a:br>
              <a:rPr lang="en-US" sz="4400" dirty="0">
                <a:solidFill>
                  <a:schemeClr val="bg1"/>
                </a:solidFill>
                <a:effectLst/>
                <a:latin typeface="Calibri" panose="020F0502020204030204" pitchFamily="34" charset="0"/>
                <a:cs typeface="Calibri" panose="020F0502020204030204" pitchFamily="34" charset="0"/>
              </a:rPr>
            </a:br>
            <a:r>
              <a:rPr lang="en-US" sz="4400" dirty="0">
                <a:solidFill>
                  <a:schemeClr val="bg1"/>
                </a:solidFill>
                <a:effectLst/>
                <a:latin typeface="Calibri" panose="020F0502020204030204" pitchFamily="34" charset="0"/>
                <a:cs typeface="Calibri" panose="020F0502020204030204" pitchFamily="34" charset="0"/>
              </a:rPr>
              <a:t>Ofsted and Attendance</a:t>
            </a:r>
            <a:br>
              <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GB" sz="4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Johnathan </a:t>
            </a:r>
            <a:r>
              <a:rPr lang="en-GB" sz="44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Keay</a:t>
            </a:r>
            <a:br>
              <a:rPr lang="en-GB" sz="4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GB" sz="4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Claire Jones</a:t>
            </a:r>
            <a:br>
              <a:rPr lang="en-GB" sz="4400" b="1" dirty="0">
                <a:solidFill>
                  <a:srgbClr val="3C4043"/>
                </a:solidFill>
                <a:effectLst/>
                <a:latin typeface="Calibri" panose="020F0502020204030204" pitchFamily="34" charset="0"/>
                <a:ea typeface="Calibri" panose="020F0502020204030204" pitchFamily="34" charset="0"/>
                <a:cs typeface="Calibri" panose="020F0502020204030204" pitchFamily="34" charset="0"/>
              </a:rPr>
            </a:br>
            <a:br>
              <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4400" i="0" u="none" strike="noStrike" cap="none" dirty="0">
                <a:solidFill>
                  <a:schemeClr val="bg1"/>
                </a:solidFill>
                <a:latin typeface="Calibri"/>
                <a:ea typeface="Calibri"/>
                <a:cs typeface="Calibri"/>
                <a:sym typeface="Calibri"/>
              </a:rPr>
            </a:br>
            <a:r>
              <a:rPr lang="en-US" sz="4400" i="1" u="none" strike="noStrike" cap="none" dirty="0">
                <a:solidFill>
                  <a:schemeClr val="bg1"/>
                </a:solidFill>
                <a:latin typeface="Calibri"/>
                <a:ea typeface="Calibri"/>
                <a:cs typeface="Calibri"/>
                <a:sym typeface="Calibri"/>
              </a:rPr>
              <a:t> </a:t>
            </a:r>
            <a:br>
              <a:rPr lang="en-US" sz="4400" i="1" u="none" strike="noStrike" cap="none" dirty="0">
                <a:solidFill>
                  <a:schemeClr val="bg1"/>
                </a:solidFill>
                <a:latin typeface="Calibri"/>
                <a:ea typeface="Calibri"/>
                <a:cs typeface="Calibri"/>
                <a:sym typeface="Calibri"/>
              </a:rPr>
            </a:br>
            <a:r>
              <a:rPr lang="en-US" sz="4400" i="0" u="none" strike="noStrike" cap="none" dirty="0">
                <a:solidFill>
                  <a:schemeClr val="bg1"/>
                </a:solidFill>
                <a:latin typeface="Calibri"/>
                <a:ea typeface="Calibri"/>
                <a:cs typeface="Calibri"/>
                <a:sym typeface="Calibri"/>
              </a:rPr>
              <a:t> </a:t>
            </a:r>
            <a:endParaRPr lang="en-US" dirty="0">
              <a:solidFill>
                <a:schemeClr val="bg1"/>
              </a:solidFill>
            </a:endParaRPr>
          </a:p>
        </p:txBody>
      </p:sp>
    </p:spTree>
    <p:extLst>
      <p:ext uri="{BB962C8B-B14F-4D97-AF65-F5344CB8AC3E}">
        <p14:creationId xmlns:p14="http://schemas.microsoft.com/office/powerpoint/2010/main" val="3549972456"/>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cxnSp>
        <p:nvCxnSpPr>
          <p:cNvPr id="63" name="Google Shape;63;p1"/>
          <p:cNvCxnSpPr/>
          <p:nvPr/>
        </p:nvCxnSpPr>
        <p:spPr>
          <a:xfrm>
            <a:off x="1939925" y="3848100"/>
            <a:ext cx="5280025" cy="0"/>
          </a:xfrm>
          <a:prstGeom prst="straightConnector1">
            <a:avLst/>
          </a:prstGeom>
          <a:noFill/>
          <a:ln w="9525" cap="flat" cmpd="sng">
            <a:solidFill>
              <a:srgbClr val="B74398"/>
            </a:solidFill>
            <a:prstDash val="solid"/>
            <a:round/>
            <a:headEnd type="none" w="sm" len="sm"/>
            <a:tailEnd type="none" w="sm" len="sm"/>
          </a:ln>
        </p:spPr>
      </p:cxnSp>
      <p:sp>
        <p:nvSpPr>
          <p:cNvPr id="64" name="Google Shape;64;p1"/>
          <p:cNvSpPr txBox="1">
            <a:spLocks noGrp="1"/>
          </p:cNvSpPr>
          <p:nvPr>
            <p:ph type="body" idx="4294967295"/>
          </p:nvPr>
        </p:nvSpPr>
        <p:spPr>
          <a:xfrm>
            <a:off x="809625" y="704546"/>
            <a:ext cx="7877100" cy="1929000"/>
          </a:xfrm>
          <a:prstGeom prst="rect">
            <a:avLst/>
          </a:prstGeom>
          <a:noFill/>
          <a:ln>
            <a:noFill/>
          </a:ln>
        </p:spPr>
        <p:txBody>
          <a:bodyPr spcFirstLastPara="1" wrap="square" lIns="91425" tIns="45700" rIns="91425" bIns="45700" anchor="t" anchorCtr="0">
            <a:noAutofit/>
          </a:bodyPr>
          <a:lstStyle/>
          <a:p>
            <a:pPr marL="25400" indent="0" algn="ctr">
              <a:lnSpc>
                <a:spcPct val="107000"/>
              </a:lnSpc>
              <a:spcAft>
                <a:spcPts val="800"/>
              </a:spcAft>
              <a:buNone/>
            </a:pPr>
            <a:r>
              <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Health - Minor Illness guidance</a:t>
            </a:r>
          </a:p>
          <a:p>
            <a:pPr marL="0" lvl="0" indent="0" algn="ctr" rtl="0">
              <a:lnSpc>
                <a:spcPct val="100000"/>
              </a:lnSpc>
              <a:spcBef>
                <a:spcPts val="0"/>
              </a:spcBef>
              <a:spcAft>
                <a:spcPts val="0"/>
              </a:spcAft>
              <a:buClr>
                <a:schemeClr val="lt1"/>
              </a:buClr>
              <a:buSzPts val="2400"/>
              <a:buNone/>
            </a:pPr>
            <a:endParaRPr sz="2900" dirty="0">
              <a:solidFill>
                <a:schemeClr val="lt1"/>
              </a:solidFill>
            </a:endParaRPr>
          </a:p>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GB"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Ellen Duke</a:t>
            </a:r>
            <a:endPar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5400" indent="0" algn="ctr">
              <a:buNone/>
            </a:pPr>
            <a:r>
              <a:rPr lang="en-GB" sz="2000" dirty="0">
                <a:solidFill>
                  <a:schemeClr val="lt1"/>
                </a:solidFill>
              </a:rPr>
              <a:t>Team Lead</a:t>
            </a:r>
          </a:p>
          <a:p>
            <a:pPr marL="25400" indent="0" algn="ctr">
              <a:buNone/>
            </a:pPr>
            <a:r>
              <a:rPr lang="en-GB" sz="2000" dirty="0">
                <a:solidFill>
                  <a:schemeClr val="lt1"/>
                </a:solidFill>
              </a:rPr>
              <a:t>CAMHS Getting Help and Mental Health Support Team</a:t>
            </a:r>
          </a:p>
          <a:p>
            <a:pPr marL="0" lvl="0" indent="0" algn="ctr" rtl="0">
              <a:lnSpc>
                <a:spcPct val="100000"/>
              </a:lnSpc>
              <a:spcBef>
                <a:spcPts val="560"/>
              </a:spcBef>
              <a:spcAft>
                <a:spcPts val="0"/>
              </a:spcAft>
              <a:buClr>
                <a:schemeClr val="dk1"/>
              </a:buClr>
              <a:buSzPts val="2800"/>
              <a:buNone/>
            </a:pPr>
            <a:endParaRPr lang="en-GB" sz="4000" b="1" dirty="0">
              <a:solidFill>
                <a:schemeClr val="bg1"/>
              </a:solidFill>
            </a:endParaRPr>
          </a:p>
          <a:p>
            <a:pPr marL="0" indent="0" algn="ctr">
              <a:spcBef>
                <a:spcPts val="560"/>
              </a:spcBef>
              <a:buSzPts val="2800"/>
              <a:buNone/>
            </a:pPr>
            <a:r>
              <a:rPr lang="en-GB" sz="2800" b="1" i="0" dirty="0">
                <a:solidFill>
                  <a:schemeClr val="bg1"/>
                </a:solidFill>
                <a:effectLst/>
                <a:latin typeface="Arial" panose="020B0604020202020204" pitchFamily="34" charset="0"/>
              </a:rPr>
              <a:t>Dr Alexandra Streeter de Diego</a:t>
            </a:r>
          </a:p>
          <a:p>
            <a:pPr marL="25400" indent="0" algn="ctr">
              <a:buNone/>
            </a:pPr>
            <a:r>
              <a:rPr lang="en-GB" sz="2000" dirty="0">
                <a:solidFill>
                  <a:schemeClr val="lt1"/>
                </a:solidFill>
              </a:rPr>
              <a:t>GP Partner Farnham Dene Medical Practice</a:t>
            </a:r>
          </a:p>
          <a:p>
            <a:pPr marL="25400" indent="0" algn="ctr">
              <a:buNone/>
            </a:pPr>
            <a:r>
              <a:rPr lang="en-GB" sz="2000" dirty="0">
                <a:solidFill>
                  <a:schemeClr val="lt1"/>
                </a:solidFill>
              </a:rPr>
              <a:t>Paediatric Clinical Fellow Frimley Park Hospital </a:t>
            </a:r>
          </a:p>
          <a:p>
            <a:pPr marL="0" lvl="0" indent="0" algn="ctr" rtl="0">
              <a:lnSpc>
                <a:spcPct val="100000"/>
              </a:lnSpc>
              <a:spcBef>
                <a:spcPts val="560"/>
              </a:spcBef>
              <a:spcAft>
                <a:spcPts val="0"/>
              </a:spcAft>
              <a:buClr>
                <a:schemeClr val="dk1"/>
              </a:buClr>
              <a:buSzPts val="2800"/>
              <a:buNone/>
            </a:pPr>
            <a:endParaRPr sz="3600" b="1" dirty="0">
              <a:solidFill>
                <a:schemeClr val="bg1"/>
              </a:solidFill>
            </a:endParaRPr>
          </a:p>
          <a:p>
            <a:pPr marL="0" lvl="0" indent="0" algn="ctr" rtl="0">
              <a:lnSpc>
                <a:spcPct val="100000"/>
              </a:lnSpc>
              <a:spcBef>
                <a:spcPts val="560"/>
              </a:spcBef>
              <a:spcAft>
                <a:spcPts val="0"/>
              </a:spcAft>
              <a:buClr>
                <a:schemeClr val="lt1"/>
              </a:buClr>
              <a:buSzPts val="2800"/>
              <a:buNone/>
            </a:pPr>
            <a:endParaRPr dirty="0"/>
          </a:p>
          <a:p>
            <a:pPr marL="0" lvl="0" indent="0" algn="ctr" rtl="0">
              <a:lnSpc>
                <a:spcPct val="100000"/>
              </a:lnSpc>
              <a:spcBef>
                <a:spcPts val="560"/>
              </a:spcBef>
              <a:spcAft>
                <a:spcPts val="0"/>
              </a:spcAft>
              <a:buClr>
                <a:schemeClr val="dk1"/>
              </a:buClr>
              <a:buSzPts val="2800"/>
              <a:buNone/>
            </a:pPr>
            <a:endParaRPr sz="2800" b="1" dirty="0">
              <a:solidFill>
                <a:srgbClr val="F4C239"/>
              </a:solidFill>
            </a:endParaRPr>
          </a:p>
        </p:txBody>
      </p:sp>
      <p:pic>
        <p:nvPicPr>
          <p:cNvPr id="67" name="Google Shape;67;p1"/>
          <p:cNvPicPr preferRelativeResize="0"/>
          <p:nvPr/>
        </p:nvPicPr>
        <p:blipFill rotWithShape="1">
          <a:blip r:embed="rId3">
            <a:alphaModFix/>
          </a:blip>
          <a:srcRect/>
          <a:stretch/>
        </p:blipFill>
        <p:spPr>
          <a:xfrm>
            <a:off x="7495598" y="5503862"/>
            <a:ext cx="984250" cy="875665"/>
          </a:xfrm>
          <a:prstGeom prst="rect">
            <a:avLst/>
          </a:prstGeom>
          <a:noFill/>
          <a:ln>
            <a:noFill/>
          </a:ln>
        </p:spPr>
      </p:pic>
    </p:spTree>
    <p:extLst>
      <p:ext uri="{BB962C8B-B14F-4D97-AF65-F5344CB8AC3E}">
        <p14:creationId xmlns:p14="http://schemas.microsoft.com/office/powerpoint/2010/main" val="3675271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cxnSp>
        <p:nvCxnSpPr>
          <p:cNvPr id="36" name="Google Shape;36;p9"/>
          <p:cNvCxnSpPr/>
          <p:nvPr/>
        </p:nvCxnSpPr>
        <p:spPr>
          <a:xfrm>
            <a:off x="1939925" y="3848100"/>
            <a:ext cx="5280025" cy="0"/>
          </a:xfrm>
          <a:prstGeom prst="straightConnector1">
            <a:avLst/>
          </a:prstGeom>
          <a:noFill/>
          <a:ln w="9525" cap="flat" cmpd="sng">
            <a:solidFill>
              <a:srgbClr val="B74398"/>
            </a:solidFill>
            <a:prstDash val="solid"/>
            <a:round/>
            <a:headEnd type="none" w="sm" len="sm"/>
            <a:tailEnd type="none" w="sm" len="sm"/>
          </a:ln>
        </p:spPr>
      </p:cxnSp>
      <p:sp>
        <p:nvSpPr>
          <p:cNvPr id="37" name="Google Shape;37;p9"/>
          <p:cNvSpPr txBox="1">
            <a:spLocks noGrp="1"/>
          </p:cNvSpPr>
          <p:nvPr>
            <p:ph type="body" idx="4294967295"/>
          </p:nvPr>
        </p:nvSpPr>
        <p:spPr>
          <a:xfrm>
            <a:off x="525173" y="1204860"/>
            <a:ext cx="7877100" cy="1448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4000"/>
              <a:buNone/>
            </a:pPr>
            <a:r>
              <a:rPr lang="en-GB" sz="4000" b="1">
                <a:solidFill>
                  <a:schemeClr val="lt1"/>
                </a:solidFill>
              </a:rPr>
              <a:t>Extended Duties </a:t>
            </a:r>
            <a:endParaRPr sz="4000" b="1">
              <a:solidFill>
                <a:schemeClr val="lt1"/>
              </a:solidFill>
            </a:endParaRPr>
          </a:p>
          <a:p>
            <a:pPr marL="0" lvl="0" indent="0" algn="ctr" rtl="0">
              <a:spcBef>
                <a:spcPts val="0"/>
              </a:spcBef>
              <a:spcAft>
                <a:spcPts val="0"/>
              </a:spcAft>
              <a:buClr>
                <a:schemeClr val="lt1"/>
              </a:buClr>
              <a:buSzPts val="4000"/>
              <a:buNone/>
            </a:pPr>
            <a:r>
              <a:rPr lang="en-GB" sz="4000" b="1">
                <a:solidFill>
                  <a:schemeClr val="lt1"/>
                </a:solidFill>
              </a:rPr>
              <a:t>AfC Virtual School</a:t>
            </a:r>
            <a:endParaRPr sz="4000" b="1">
              <a:solidFill>
                <a:schemeClr val="lt1"/>
              </a:solidFill>
            </a:endParaRPr>
          </a:p>
          <a:p>
            <a:pPr marL="0" lvl="0" indent="0" algn="ctr" rtl="0">
              <a:spcBef>
                <a:spcPts val="0"/>
              </a:spcBef>
              <a:spcAft>
                <a:spcPts val="0"/>
              </a:spcAft>
              <a:buClr>
                <a:schemeClr val="lt1"/>
              </a:buClr>
              <a:buSzPts val="4000"/>
              <a:buNone/>
            </a:pPr>
            <a:endParaRPr sz="4000" b="1">
              <a:solidFill>
                <a:schemeClr val="lt1"/>
              </a:solidFill>
            </a:endParaRPr>
          </a:p>
          <a:p>
            <a:pPr marL="0" lvl="0" indent="0" algn="ctr" rtl="0">
              <a:spcBef>
                <a:spcPts val="0"/>
              </a:spcBef>
              <a:spcAft>
                <a:spcPts val="0"/>
              </a:spcAft>
              <a:buClr>
                <a:schemeClr val="lt1"/>
              </a:buClr>
              <a:buSzPts val="4000"/>
              <a:buNone/>
            </a:pPr>
            <a:endParaRPr sz="2500" b="1">
              <a:solidFill>
                <a:schemeClr val="lt1"/>
              </a:solidFill>
            </a:endParaRPr>
          </a:p>
          <a:p>
            <a:pPr marL="914400" lvl="0" indent="0" algn="ctr" rtl="0">
              <a:spcBef>
                <a:spcPts val="0"/>
              </a:spcBef>
              <a:spcAft>
                <a:spcPts val="0"/>
              </a:spcAft>
              <a:buClr>
                <a:schemeClr val="lt1"/>
              </a:buClr>
              <a:buSzPts val="4000"/>
              <a:buNone/>
            </a:pPr>
            <a:endParaRPr sz="2500" b="1">
              <a:solidFill>
                <a:schemeClr val="lt1"/>
              </a:solidFill>
            </a:endParaRPr>
          </a:p>
          <a:p>
            <a:pPr marL="914400" lvl="0" indent="0" algn="l" rtl="0">
              <a:spcBef>
                <a:spcPts val="0"/>
              </a:spcBef>
              <a:spcAft>
                <a:spcPts val="0"/>
              </a:spcAft>
              <a:buClr>
                <a:schemeClr val="lt1"/>
              </a:buClr>
              <a:buSzPts val="4000"/>
              <a:buNone/>
            </a:pPr>
            <a:endParaRPr sz="3000" b="1">
              <a:solidFill>
                <a:schemeClr val="lt1"/>
              </a:solidFill>
            </a:endParaRPr>
          </a:p>
          <a:p>
            <a:pPr marL="914400" lvl="0" indent="0" algn="l" rtl="0">
              <a:spcBef>
                <a:spcPts val="0"/>
              </a:spcBef>
              <a:spcAft>
                <a:spcPts val="0"/>
              </a:spcAft>
              <a:buClr>
                <a:schemeClr val="lt1"/>
              </a:buClr>
              <a:buSzPts val="4000"/>
              <a:buNone/>
            </a:pPr>
            <a:endParaRPr sz="3000" b="1">
              <a:solidFill>
                <a:schemeClr val="lt1"/>
              </a:solidFill>
            </a:endParaRPr>
          </a:p>
          <a:p>
            <a:pPr marL="0" lvl="0" indent="0" algn="ctr" rtl="0">
              <a:spcBef>
                <a:spcPts val="0"/>
              </a:spcBef>
              <a:spcAft>
                <a:spcPts val="0"/>
              </a:spcAft>
              <a:buClr>
                <a:schemeClr val="lt1"/>
              </a:buClr>
              <a:buSzPts val="4000"/>
              <a:buNone/>
            </a:pPr>
            <a:endParaRPr sz="2300" b="1">
              <a:solidFill>
                <a:schemeClr val="lt1"/>
              </a:solidFill>
            </a:endParaRPr>
          </a:p>
          <a:p>
            <a:pPr marL="0" lvl="0" indent="0" algn="ctr" rtl="0">
              <a:spcBef>
                <a:spcPts val="800"/>
              </a:spcBef>
              <a:spcAft>
                <a:spcPts val="0"/>
              </a:spcAft>
              <a:buClr>
                <a:srgbClr val="B74398"/>
              </a:buClr>
              <a:buSzPts val="4000"/>
              <a:buNone/>
            </a:pPr>
            <a:endParaRPr sz="4000">
              <a:solidFill>
                <a:schemeClr val="lt1"/>
              </a:solidFill>
            </a:endParaRPr>
          </a:p>
          <a:p>
            <a:pPr marL="0" lvl="0" indent="0" algn="ctr" rtl="0">
              <a:spcBef>
                <a:spcPts val="560"/>
              </a:spcBef>
              <a:spcAft>
                <a:spcPts val="0"/>
              </a:spcAft>
              <a:buClr>
                <a:schemeClr val="dk1"/>
              </a:buClr>
              <a:buSzPts val="2800"/>
              <a:buNone/>
            </a:pPr>
            <a:endParaRPr sz="2800" b="1">
              <a:solidFill>
                <a:srgbClr val="F4C239"/>
              </a:solidFill>
            </a:endParaRPr>
          </a:p>
        </p:txBody>
      </p:sp>
      <p:sp>
        <p:nvSpPr>
          <p:cNvPr id="38" name="Google Shape;38;p9"/>
          <p:cNvSpPr txBox="1">
            <a:spLocks noGrp="1"/>
          </p:cNvSpPr>
          <p:nvPr>
            <p:ph type="body" idx="4294967295"/>
          </p:nvPr>
        </p:nvSpPr>
        <p:spPr>
          <a:xfrm>
            <a:off x="574950" y="3955575"/>
            <a:ext cx="7994100" cy="14487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chemeClr val="lt1"/>
              </a:buClr>
              <a:buSzPts val="1800"/>
              <a:buNone/>
            </a:pPr>
            <a:r>
              <a:rPr lang="en-GB" sz="1800" b="1">
                <a:solidFill>
                  <a:schemeClr val="lt1"/>
                </a:solidFill>
                <a:latin typeface="Arial"/>
                <a:ea typeface="Arial"/>
                <a:cs typeface="Arial"/>
                <a:sym typeface="Arial"/>
              </a:rPr>
              <a:t>Richie Clarke</a:t>
            </a:r>
            <a:endParaRPr sz="1800" b="1">
              <a:solidFill>
                <a:schemeClr val="lt1"/>
              </a:solidFill>
              <a:latin typeface="Arial"/>
              <a:ea typeface="Arial"/>
              <a:cs typeface="Arial"/>
              <a:sym typeface="Arial"/>
            </a:endParaRPr>
          </a:p>
          <a:p>
            <a:pPr marL="0" lvl="0" indent="0" algn="l" rtl="0">
              <a:spcBef>
                <a:spcPts val="360"/>
              </a:spcBef>
              <a:spcAft>
                <a:spcPts val="0"/>
              </a:spcAft>
              <a:buClr>
                <a:schemeClr val="lt1"/>
              </a:buClr>
              <a:buSzPts val="1800"/>
              <a:buNone/>
            </a:pPr>
            <a:r>
              <a:rPr lang="en-GB" sz="1800" b="1">
                <a:solidFill>
                  <a:schemeClr val="lt1"/>
                </a:solidFill>
                <a:latin typeface="Arial"/>
                <a:ea typeface="Arial"/>
                <a:cs typeface="Arial"/>
                <a:sym typeface="Arial"/>
              </a:rPr>
              <a:t>AfC Virtual School - Specialist Education Welfare Officer </a:t>
            </a:r>
            <a:endParaRPr sz="1800" b="1">
              <a:solidFill>
                <a:schemeClr val="lt1"/>
              </a:solidFill>
              <a:latin typeface="Arial"/>
              <a:ea typeface="Arial"/>
              <a:cs typeface="Arial"/>
              <a:sym typeface="Arial"/>
            </a:endParaRPr>
          </a:p>
          <a:p>
            <a:pPr marL="0" lvl="0" indent="0" algn="l" rtl="0">
              <a:spcBef>
                <a:spcPts val="360"/>
              </a:spcBef>
              <a:spcAft>
                <a:spcPts val="0"/>
              </a:spcAft>
              <a:buClr>
                <a:schemeClr val="lt1"/>
              </a:buClr>
              <a:buSzPts val="1800"/>
              <a:buNone/>
            </a:pPr>
            <a:r>
              <a:rPr lang="en-GB" sz="1800" b="1">
                <a:solidFill>
                  <a:schemeClr val="lt1"/>
                </a:solidFill>
                <a:latin typeface="Arial"/>
                <a:ea typeface="Arial"/>
                <a:cs typeface="Arial"/>
                <a:sym typeface="Arial"/>
              </a:rPr>
              <a:t>Extended Duties</a:t>
            </a:r>
            <a:endParaRPr sz="1800" b="1">
              <a:solidFill>
                <a:schemeClr val="lt1"/>
              </a:solidFill>
              <a:latin typeface="Arial"/>
              <a:ea typeface="Arial"/>
              <a:cs typeface="Arial"/>
              <a:sym typeface="Arial"/>
            </a:endParaRPr>
          </a:p>
          <a:p>
            <a:pPr marL="0" lvl="0" indent="0" algn="l" rtl="0">
              <a:spcBef>
                <a:spcPts val="360"/>
              </a:spcBef>
              <a:spcAft>
                <a:spcPts val="0"/>
              </a:spcAft>
              <a:buClr>
                <a:schemeClr val="lt1"/>
              </a:buClr>
              <a:buSzPts val="1800"/>
              <a:buNone/>
            </a:pPr>
            <a:r>
              <a:rPr lang="en-GB" sz="1800" b="1">
                <a:solidFill>
                  <a:schemeClr val="lt1"/>
                </a:solidFill>
                <a:latin typeface="Arial"/>
                <a:ea typeface="Arial"/>
                <a:cs typeface="Arial"/>
                <a:sym typeface="Arial"/>
              </a:rPr>
              <a:t>	</a:t>
            </a:r>
            <a:br>
              <a:rPr lang="en-GB" sz="1800">
                <a:solidFill>
                  <a:schemeClr val="lt1"/>
                </a:solidFill>
              </a:rPr>
            </a:br>
            <a:endParaRPr sz="1800">
              <a:solidFill>
                <a:schemeClr val="lt1"/>
              </a:solidFill>
            </a:endParaRPr>
          </a:p>
        </p:txBody>
      </p:sp>
      <p:pic>
        <p:nvPicPr>
          <p:cNvPr id="39" name="Google Shape;39;p9"/>
          <p:cNvPicPr preferRelativeResize="0"/>
          <p:nvPr/>
        </p:nvPicPr>
        <p:blipFill rotWithShape="1">
          <a:blip r:embed="rId3">
            <a:alphaModFix/>
          </a:blip>
          <a:srcRect/>
          <a:stretch/>
        </p:blipFill>
        <p:spPr>
          <a:xfrm>
            <a:off x="7495598" y="5503862"/>
            <a:ext cx="984250" cy="8756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4" name="Google Shape;44;p10" descr="S:\Childrens Services &amp; Culture\CDSI\PPC - Comms\2540 AfC Rebranding\Branding development\Matter&amp;Co\Master Logo Suite\AFC Main Logo\CMYK\PNGs\With Strapline\AfC_CMYK-Strapline_foryellowbackground.png"/>
          <p:cNvPicPr preferRelativeResize="0"/>
          <p:nvPr/>
        </p:nvPicPr>
        <p:blipFill rotWithShape="1">
          <a:blip r:embed="rId3">
            <a:alphaModFix/>
          </a:blip>
          <a:srcRect/>
          <a:stretch/>
        </p:blipFill>
        <p:spPr>
          <a:xfrm>
            <a:off x="1717675" y="1924050"/>
            <a:ext cx="5872163" cy="2765425"/>
          </a:xfrm>
          <a:prstGeom prst="rect">
            <a:avLst/>
          </a:prstGeom>
          <a:noFill/>
          <a:ln>
            <a:noFill/>
          </a:ln>
        </p:spPr>
      </p:pic>
    </p:spTree>
  </p:cSld>
  <p:clrMapOvr>
    <a:masterClrMapping/>
  </p:clrMapOvr>
</p:sld>
</file>

<file path=ppt/theme/theme1.xml><?xml version="1.0" encoding="utf-8"?>
<a:theme xmlns:a="http://schemas.openxmlformats.org/drawingml/2006/main" name="1_Powerpoint_master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owerpoint_master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6150</TotalTime>
  <Words>2879</Words>
  <Application>Microsoft Office PowerPoint</Application>
  <PresentationFormat>On-screen Show (4:3)</PresentationFormat>
  <Paragraphs>306</Paragraphs>
  <Slides>19</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Corbel</vt:lpstr>
      <vt:lpstr>Georgia</vt:lpstr>
      <vt:lpstr>Roboto</vt:lpstr>
      <vt:lpstr>Tahoma</vt:lpstr>
      <vt:lpstr>Times New Roman</vt:lpstr>
      <vt:lpstr>Verdana</vt:lpstr>
      <vt:lpstr>1_Powerpoint_master_template</vt:lpstr>
      <vt:lpstr>2_Powerpoint_master_template</vt:lpstr>
      <vt:lpstr>Attendance Lead Network Meeting  Wednesday 29th November  </vt:lpstr>
      <vt:lpstr>Agenda for today </vt:lpstr>
      <vt:lpstr>    Attendance Updates       </vt:lpstr>
      <vt:lpstr>PowerPoint Presentation</vt:lpstr>
      <vt:lpstr>PowerPoint Presentation</vt:lpstr>
      <vt:lpstr>    Ofsted and Attendance Johnathan Keay Claire Jones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Leadership Forum 29th January 2021</dc:title>
  <dc:creator>User1</dc:creator>
  <cp:lastModifiedBy>Alasdair Whitelaw (AfC)</cp:lastModifiedBy>
  <cp:revision>90</cp:revision>
  <cp:lastPrinted>2023-11-29T12:10:35Z</cp:lastPrinted>
  <dcterms:created xsi:type="dcterms:W3CDTF">2013-04-23T07:58:54Z</dcterms:created>
  <dcterms:modified xsi:type="dcterms:W3CDTF">2023-11-29T16:47:03Z</dcterms:modified>
</cp:coreProperties>
</file>