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736" r:id="rId3"/>
    <p:sldMasterId id="2147483765" r:id="rId4"/>
    <p:sldMasterId id="2147483809" r:id="rId5"/>
    <p:sldMasterId id="2147483821" r:id="rId6"/>
    <p:sldMasterId id="2147483833" r:id="rId7"/>
    <p:sldMasterId id="2147483847" r:id="rId8"/>
  </p:sldMasterIdLst>
  <p:notesMasterIdLst>
    <p:notesMasterId r:id="rId60"/>
  </p:notesMasterIdLst>
  <p:sldIdLst>
    <p:sldId id="256" r:id="rId9"/>
    <p:sldId id="257" r:id="rId10"/>
    <p:sldId id="316" r:id="rId11"/>
    <p:sldId id="2145708677" r:id="rId12"/>
    <p:sldId id="370" r:id="rId13"/>
    <p:sldId id="2145708652" r:id="rId14"/>
    <p:sldId id="2145708659" r:id="rId15"/>
    <p:sldId id="342" r:id="rId16"/>
    <p:sldId id="351" r:id="rId17"/>
    <p:sldId id="2145708675" r:id="rId18"/>
    <p:sldId id="2145708676" r:id="rId19"/>
    <p:sldId id="1371" r:id="rId20"/>
    <p:sldId id="1375" r:id="rId21"/>
    <p:sldId id="1365" r:id="rId22"/>
    <p:sldId id="1367" r:id="rId23"/>
    <p:sldId id="1366" r:id="rId24"/>
    <p:sldId id="1374" r:id="rId25"/>
    <p:sldId id="1377" r:id="rId26"/>
    <p:sldId id="1368" r:id="rId27"/>
    <p:sldId id="1352" r:id="rId28"/>
    <p:sldId id="2145708654" r:id="rId29"/>
    <p:sldId id="558" r:id="rId30"/>
    <p:sldId id="2145708663" r:id="rId31"/>
    <p:sldId id="2145708664" r:id="rId32"/>
    <p:sldId id="258" r:id="rId33"/>
    <p:sldId id="2145708665" r:id="rId34"/>
    <p:sldId id="2145708666" r:id="rId35"/>
    <p:sldId id="261" r:id="rId36"/>
    <p:sldId id="2145708667" r:id="rId37"/>
    <p:sldId id="2145708668" r:id="rId38"/>
    <p:sldId id="2145708669" r:id="rId39"/>
    <p:sldId id="2145708670" r:id="rId40"/>
    <p:sldId id="2145708671" r:id="rId41"/>
    <p:sldId id="2145708672" r:id="rId42"/>
    <p:sldId id="2145708673" r:id="rId43"/>
    <p:sldId id="269" r:id="rId44"/>
    <p:sldId id="2145708674" r:id="rId45"/>
    <p:sldId id="557" r:id="rId46"/>
    <p:sldId id="2145708660" r:id="rId47"/>
    <p:sldId id="259" r:id="rId48"/>
    <p:sldId id="2145708661" r:id="rId49"/>
    <p:sldId id="2145708662" r:id="rId50"/>
    <p:sldId id="260" r:id="rId51"/>
    <p:sldId id="2145708653" r:id="rId52"/>
    <p:sldId id="2145708679" r:id="rId53"/>
    <p:sldId id="2145708680" r:id="rId54"/>
    <p:sldId id="2145708681" r:id="rId55"/>
    <p:sldId id="2145708682" r:id="rId56"/>
    <p:sldId id="2145708683" r:id="rId57"/>
    <p:sldId id="2145708684" r:id="rId58"/>
    <p:sldId id="314" r:id="rId59"/>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OBDtCz1tOHO6/XfEOGinc+/rQ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AE4924-3537-44C6-8299-C6098335A9C3}">
  <a:tblStyle styleId="{D0AE4924-3537-44C6-8299-C6098335A9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3792" autoAdjust="0"/>
  </p:normalViewPr>
  <p:slideViewPr>
    <p:cSldViewPr snapToGrid="0">
      <p:cViewPr varScale="1">
        <p:scale>
          <a:sx n="128" d="100"/>
          <a:sy n="128" d="100"/>
        </p:scale>
        <p:origin x="109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74"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889250" cy="49418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1"/>
            <a:ext cx="2889250" cy="49418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6898"/>
            <a:ext cx="2889250" cy="49418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51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456E3F8-6C85-BADF-A3AB-E83486A1F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CEEDA94-0152-C121-21CB-C11064A52E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100" name="Slide Number Placeholder 3">
            <a:extLst>
              <a:ext uri="{FF2B5EF4-FFF2-40B4-BE49-F238E27FC236}">
                <a16:creationId xmlns:a16="http://schemas.microsoft.com/office/drawing/2014/main" id="{2D99C596-FCCF-5251-E695-85191C1426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E4AE1ED-F07D-4032-B96E-9952E557CC35}"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134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CB713C33-0903-560E-F649-FB54E3A13CA5}"/>
            </a:ext>
          </a:extLst>
        </p:cNvPr>
        <p:cNvGrpSpPr/>
        <p:nvPr/>
      </p:nvGrpSpPr>
      <p:grpSpPr>
        <a:xfrm>
          <a:off x="0" y="0"/>
          <a:ext cx="0" cy="0"/>
          <a:chOff x="0" y="0"/>
          <a:chExt cx="0" cy="0"/>
        </a:xfrm>
      </p:grpSpPr>
      <p:sp>
        <p:nvSpPr>
          <p:cNvPr id="60" name="Google Shape;60;p1:notes">
            <a:extLst>
              <a:ext uri="{FF2B5EF4-FFF2-40B4-BE49-F238E27FC236}">
                <a16:creationId xmlns:a16="http://schemas.microsoft.com/office/drawing/2014/main" id="{D3A2244A-34B5-36C4-5FA7-4603F43B99C9}"/>
              </a:ext>
            </a:extLst>
          </p:cNvPr>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a:extLst>
              <a:ext uri="{FF2B5EF4-FFF2-40B4-BE49-F238E27FC236}">
                <a16:creationId xmlns:a16="http://schemas.microsoft.com/office/drawing/2014/main" id="{080B3507-0C14-9FCA-3EAE-217E120B5AAE}"/>
              </a:ext>
            </a:extLst>
          </p:cNvPr>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080f64c74a_1_21:notes"/>
          <p:cNvSpPr txBox="1">
            <a:spLocks noGrp="1"/>
          </p:cNvSpPr>
          <p:nvPr>
            <p:ph type="body" idx="1"/>
          </p:nvPr>
        </p:nvSpPr>
        <p:spPr>
          <a:xfrm>
            <a:off x="685802" y="4343406"/>
            <a:ext cx="5486400" cy="4114800"/>
          </a:xfrm>
          <a:prstGeom prst="rect">
            <a:avLst/>
          </a:prstGeom>
          <a:noFill/>
          <a:ln>
            <a:noFill/>
          </a:ln>
        </p:spPr>
        <p:txBody>
          <a:bodyPr spcFirstLastPara="1" wrap="square" lIns="94475" tIns="47200" rIns="94475" bIns="47200" anchor="t" anchorCtr="0">
            <a:noAutofit/>
          </a:bodyPr>
          <a:lstStyle/>
          <a:p>
            <a:pPr marL="0" lvl="0" indent="0" algn="l" rtl="0">
              <a:lnSpc>
                <a:spcPct val="115000"/>
              </a:lnSpc>
              <a:spcBef>
                <a:spcPts val="0"/>
              </a:spcBef>
              <a:spcAft>
                <a:spcPts val="0"/>
              </a:spcAft>
              <a:buClr>
                <a:schemeClr val="dk1"/>
              </a:buClr>
              <a:buSzPts val="1100"/>
              <a:buNone/>
            </a:pPr>
            <a:r>
              <a:rPr lang="en-GB"/>
              <a:t>ERSA describes a group of children and young people who experience difficulties attending school, which can be linked to school, parent and or child factors, as well as wider societal factors. You may have also heard the term school refuser to describe his group of children and young people, such as in academic literature or in supporting documents online. However, this language is misleading as the term </a:t>
            </a:r>
            <a:r>
              <a:rPr lang="en-GB" b="1"/>
              <a:t>refuser </a:t>
            </a:r>
            <a:r>
              <a:rPr lang="en-GB"/>
              <a:t>implies its student has control over the school non attendance and therefore this language locates the problem within the student. Typically, school avoidance is a complex interplay of both individual and environmental factors. For this reason, ERSA is a more appropriate term to use to describe this group of children.</a:t>
            </a:r>
            <a:endParaRPr/>
          </a:p>
          <a:p>
            <a:pPr marL="0" lvl="0" indent="0" algn="l" rtl="0">
              <a:lnSpc>
                <a:spcPct val="100000"/>
              </a:lnSpc>
              <a:spcBef>
                <a:spcPts val="372"/>
              </a:spcBef>
              <a:spcAft>
                <a:spcPts val="0"/>
              </a:spcAft>
              <a:buClr>
                <a:schemeClr val="dk1"/>
              </a:buClr>
              <a:buSzPts val="1100"/>
              <a:buNone/>
            </a:pPr>
            <a:endParaRPr/>
          </a:p>
          <a:p>
            <a:pPr marL="0" lvl="0" indent="0" algn="l" rtl="0">
              <a:lnSpc>
                <a:spcPct val="100000"/>
              </a:lnSpc>
              <a:spcBef>
                <a:spcPts val="372"/>
              </a:spcBef>
              <a:spcAft>
                <a:spcPts val="0"/>
              </a:spcAft>
              <a:buClr>
                <a:schemeClr val="dk1"/>
              </a:buClr>
              <a:buSzPts val="1100"/>
              <a:buNone/>
            </a:pPr>
            <a:r>
              <a:rPr lang="en-GB"/>
              <a:t>Emotionally Related School Avoidance (ERSA) can be considered as a continuum ranging from children &amp; young people (CYP) who are still attending school but present with anxiety (perhaps somatic symptoms such as stomach aches or headaches) through to complete absence from school for an extended period of time. Although CYP’s behaviours might not be readily recognisable as ERSA at the early stages of the continuum, it highlights their vulnerability to becoming ERSA if action is not taken. CYP with ERSA often do want to attend school, however, their anxiety, or an absence of necessary skills or resources or wider risk factors leaves them unable to do so.  It is important to note that the continuum is BI directional and is dependent on the child or young person's context such as home, school or community, their relationships and risk and resilience factors </a:t>
            </a:r>
            <a:endParaRPr/>
          </a:p>
        </p:txBody>
      </p:sp>
      <p:sp>
        <p:nvSpPr>
          <p:cNvPr id="97" name="Google Shape;97;g3080f64c74a_1_21:notes"/>
          <p:cNvSpPr>
            <a:spLocks noGrp="1" noRot="1" noChangeAspect="1"/>
          </p:cNvSpPr>
          <p:nvPr>
            <p:ph type="sldImg" idx="2"/>
          </p:nvPr>
        </p:nvSpPr>
        <p:spPr>
          <a:xfrm>
            <a:off x="1144588" y="687388"/>
            <a:ext cx="4568825" cy="3427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80f64c74a_1_60:notes"/>
          <p:cNvSpPr txBox="1">
            <a:spLocks noGrp="1"/>
          </p:cNvSpPr>
          <p:nvPr>
            <p:ph type="body" idx="1"/>
          </p:nvPr>
        </p:nvSpPr>
        <p:spPr>
          <a:xfrm>
            <a:off x="685802" y="4343406"/>
            <a:ext cx="5486400" cy="4114800"/>
          </a:xfrm>
          <a:prstGeom prst="rect">
            <a:avLst/>
          </a:prstGeom>
          <a:noFill/>
          <a:ln>
            <a:noFill/>
          </a:ln>
        </p:spPr>
        <p:txBody>
          <a:bodyPr spcFirstLastPara="1" wrap="square" lIns="94475" tIns="47200" rIns="94475" bIns="47200" anchor="t" anchorCtr="0">
            <a:noAutofit/>
          </a:bodyPr>
          <a:lstStyle/>
          <a:p>
            <a:pPr marL="0" lvl="0" indent="0" algn="l" rtl="0">
              <a:lnSpc>
                <a:spcPct val="115000"/>
              </a:lnSpc>
              <a:spcBef>
                <a:spcPts val="0"/>
              </a:spcBef>
              <a:spcAft>
                <a:spcPts val="0"/>
              </a:spcAft>
              <a:buClr>
                <a:schemeClr val="dk1"/>
              </a:buClr>
              <a:buSzPts val="1100"/>
              <a:buNone/>
            </a:pPr>
            <a:r>
              <a:rPr lang="en-GB"/>
              <a:t>Since the pandemic, 1 in 6 CYP aged 5-16 years have a probable mental health problem (an increase from 1 in 9 in 2017). At the same time, some vulnerable CYP with additional needs, including medical needs have reported feeling happier studying from home rather than attending school. </a:t>
            </a:r>
            <a:endParaRPr/>
          </a:p>
          <a:p>
            <a:pPr marL="0" lvl="0" indent="0" algn="l" rtl="0">
              <a:lnSpc>
                <a:spcPct val="115000"/>
              </a:lnSpc>
              <a:spcBef>
                <a:spcPts val="1240"/>
              </a:spcBef>
              <a:spcAft>
                <a:spcPts val="0"/>
              </a:spcAft>
              <a:buClr>
                <a:schemeClr val="dk1"/>
              </a:buClr>
              <a:buSzPts val="1100"/>
              <a:buNone/>
            </a:pPr>
            <a:r>
              <a:rPr lang="en-GB"/>
              <a:t>ERSA cases have risen significantly.National and local statistics are not kept on ERSA so it has been challenging to fully grasp the extent to which non-attendance is due to ERSA.</a:t>
            </a:r>
            <a:endParaRPr/>
          </a:p>
          <a:p>
            <a:pPr marL="0" lvl="0" indent="0" algn="l" rtl="0">
              <a:lnSpc>
                <a:spcPct val="115000"/>
              </a:lnSpc>
              <a:spcBef>
                <a:spcPts val="1240"/>
              </a:spcBef>
              <a:spcAft>
                <a:spcPts val="0"/>
              </a:spcAft>
              <a:buClr>
                <a:schemeClr val="dk1"/>
              </a:buClr>
              <a:buSzPts val="1100"/>
              <a:buNone/>
            </a:pPr>
            <a:r>
              <a:rPr lang="en-GB"/>
              <a:t>Overall persistent absence 10.3% RBWM (National 22%). In RBWM, CYP home educated has nearly doubled from 100 to 182 and CYP missing in education has risen from 30 to 76 cases in the last 2 years. These categorisations may mask underlying ERSA issues. In RBWM, ERSA is not consistently identified or recorded on  any databases. More recently, the Educational Psychology Services, Education Welfare Services, Wellbeing Services &amp; SENDIAS and the EPS  have started to record ERSA if it is a primary need for concern.</a:t>
            </a:r>
            <a:endParaRPr/>
          </a:p>
        </p:txBody>
      </p:sp>
      <p:sp>
        <p:nvSpPr>
          <p:cNvPr id="110" name="Google Shape;110;g3080f64c74a_1_60:notes"/>
          <p:cNvSpPr>
            <a:spLocks noGrp="1" noRot="1" noChangeAspect="1"/>
          </p:cNvSpPr>
          <p:nvPr>
            <p:ph type="sldImg" idx="2"/>
          </p:nvPr>
        </p:nvSpPr>
        <p:spPr>
          <a:xfrm>
            <a:off x="1144588" y="687388"/>
            <a:ext cx="4568825" cy="3427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9ced87b8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09ced87b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b453c1d8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Across the schools who are entering data on IDAMS we have seen an increase in overall attendance from the previous academic year to this year</a:t>
            </a:r>
            <a:endParaRPr/>
          </a:p>
          <a:p>
            <a:pPr marL="0" lvl="0" indent="0" algn="l" rtl="0">
              <a:lnSpc>
                <a:spcPct val="100000"/>
              </a:lnSpc>
              <a:spcBef>
                <a:spcPts val="0"/>
              </a:spcBef>
              <a:spcAft>
                <a:spcPts val="0"/>
              </a:spcAft>
              <a:buSzPts val="1100"/>
              <a:buNone/>
            </a:pPr>
            <a:r>
              <a:rPr lang="en-GB"/>
              <a:t>Hypothesis: summer holiday, dysregulation with upcoming change </a:t>
            </a:r>
            <a:endParaRPr/>
          </a:p>
          <a:p>
            <a:pPr marL="0" lvl="0" indent="0" algn="l" rtl="0">
              <a:lnSpc>
                <a:spcPct val="100000"/>
              </a:lnSpc>
              <a:spcBef>
                <a:spcPts val="0"/>
              </a:spcBef>
              <a:spcAft>
                <a:spcPts val="0"/>
              </a:spcAft>
              <a:buSzPts val="1100"/>
              <a:buNone/>
            </a:pPr>
            <a:r>
              <a:rPr lang="en-GB"/>
              <a:t>Note from Al: IDAMS data may not be fully accurate especially for the upper schools </a:t>
            </a:r>
            <a:endParaRPr/>
          </a:p>
        </p:txBody>
      </p:sp>
      <p:sp>
        <p:nvSpPr>
          <p:cNvPr id="126" name="Google Shape;126;g25b453c1d8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b453c1d8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25b453c1d84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93a321b24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93a321b2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66751" y="4689239"/>
            <a:ext cx="5335587" cy="444293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b453c1d8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25b453c1d84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b453c1d8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25b453c1d84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9ced87b83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309ced87b8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9ced87b83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309ced87b8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9ced87b83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309ced87b83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6103fe43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16103fe4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 name="Google Shape;34;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CB713C33-0903-560E-F649-FB54E3A13CA5}"/>
            </a:ext>
          </a:extLst>
        </p:cNvPr>
        <p:cNvGrpSpPr/>
        <p:nvPr/>
      </p:nvGrpSpPr>
      <p:grpSpPr>
        <a:xfrm>
          <a:off x="0" y="0"/>
          <a:ext cx="0" cy="0"/>
          <a:chOff x="0" y="0"/>
          <a:chExt cx="0" cy="0"/>
        </a:xfrm>
      </p:grpSpPr>
      <p:sp>
        <p:nvSpPr>
          <p:cNvPr id="60" name="Google Shape;60;p1:notes">
            <a:extLst>
              <a:ext uri="{FF2B5EF4-FFF2-40B4-BE49-F238E27FC236}">
                <a16:creationId xmlns:a16="http://schemas.microsoft.com/office/drawing/2014/main" id="{D3A2244A-34B5-36C4-5FA7-4603F43B99C9}"/>
              </a:ext>
            </a:extLst>
          </p:cNvPr>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a:extLst>
              <a:ext uri="{FF2B5EF4-FFF2-40B4-BE49-F238E27FC236}">
                <a16:creationId xmlns:a16="http://schemas.microsoft.com/office/drawing/2014/main" id="{080B3507-0C14-9FCA-3EAE-217E120B5AAE}"/>
              </a:ext>
            </a:extLst>
          </p:cNvPr>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84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3: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111" name="Google Shape;111;p3: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a:p>
        </p:txBody>
      </p:sp>
    </p:spTree>
    <p:extLst>
      <p:ext uri="{BB962C8B-B14F-4D97-AF65-F5344CB8AC3E}">
        <p14:creationId xmlns:p14="http://schemas.microsoft.com/office/powerpoint/2010/main" val="2193233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484f6ae8e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484f6ae8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60da5e4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60da5e4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160da5e4d5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160da5e4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50973b13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50973b13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9: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237" name="Google Shape;237;p9: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51</a:t>
            </a:fld>
            <a:endParaRPr/>
          </a:p>
        </p:txBody>
      </p:sp>
    </p:spTree>
    <p:extLst>
      <p:ext uri="{BB962C8B-B14F-4D97-AF65-F5344CB8AC3E}">
        <p14:creationId xmlns:p14="http://schemas.microsoft.com/office/powerpoint/2010/main" val="345785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98F85-2852-4691-9E78-31249E33FA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107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565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72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Just like safeguarding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0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7860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1931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47110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55179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5193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7002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62088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40" y="2836677"/>
            <a:ext cx="5619583" cy="1630088"/>
          </a:xfrm>
        </p:spPr>
        <p:txBody>
          <a:bodyPr anchor="t" anchorCtr="0">
            <a:normAutofit/>
          </a:bodyPr>
          <a:lstStyle>
            <a:lvl1pPr algn="l">
              <a:lnSpc>
                <a:spcPct val="85000"/>
              </a:lnSpc>
              <a:defRPr sz="2700" b="1" cap="none" baseline="0">
                <a:solidFill>
                  <a:schemeClr val="tx1"/>
                </a:solidFill>
              </a:defRPr>
            </a:lvl1pPr>
          </a:lstStyle>
          <a:p>
            <a:r>
              <a:rPr lang="en-US"/>
              <a:t>Section title</a:t>
            </a:r>
          </a:p>
        </p:txBody>
      </p:sp>
    </p:spTree>
    <p:extLst>
      <p:ext uri="{BB962C8B-B14F-4D97-AF65-F5344CB8AC3E}">
        <p14:creationId xmlns:p14="http://schemas.microsoft.com/office/powerpoint/2010/main" val="15882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07650" y="1754910"/>
            <a:ext cx="5472061" cy="1357746"/>
          </a:xfrm>
        </p:spPr>
        <p:txBody>
          <a:bodyPr lIns="0" tIns="0" rIns="0" bIns="0" anchor="b" anchorCtr="0">
            <a:noAutofit/>
          </a:bodyPr>
          <a:lstStyle>
            <a:lvl1pPr algn="l">
              <a:lnSpc>
                <a:spcPct val="85000"/>
              </a:lnSpc>
              <a:defRPr sz="3000" b="1" cap="none" baseline="0">
                <a:solidFill>
                  <a:schemeClr val="tx1"/>
                </a:solidFill>
                <a:latin typeface="+mj-lt"/>
              </a:defRPr>
            </a:lvl1pPr>
          </a:lstStyle>
          <a:p>
            <a:r>
              <a:rPr lang="en-GB" noProof="0"/>
              <a:t>Click to edit Master title style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07651" y="6253382"/>
            <a:ext cx="2422247" cy="374650"/>
          </a:xfrm>
        </p:spPr>
        <p:txBody>
          <a:bodyPr lIns="0" tIns="0" rIns="0" bIns="0">
            <a:noAutofit/>
          </a:bodyPr>
          <a:lstStyle>
            <a:lvl1pPr marL="0" indent="0" algn="l">
              <a:buNone/>
              <a:defRPr sz="900">
                <a:solidFill>
                  <a:schemeClr val="tx1"/>
                </a:solidFill>
              </a:defRPr>
            </a:lvl1pPr>
            <a:lvl5pPr marL="558076"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507650" y="3191521"/>
            <a:ext cx="5472061" cy="857250"/>
          </a:xfrm>
        </p:spPr>
        <p:txBody>
          <a:bodyPr lIns="0" tIns="0" rIns="0" bIns="0">
            <a:noAutofit/>
          </a:bodyPr>
          <a:lstStyle>
            <a:lvl1pPr>
              <a:defRPr sz="2400" b="0">
                <a:solidFill>
                  <a:schemeClr val="tx1"/>
                </a:solidFill>
              </a:defRPr>
            </a:lvl1pPr>
          </a:lstStyle>
          <a:p>
            <a:pPr lvl="0"/>
            <a:r>
              <a:rPr lang="en-GB" noProof="0"/>
              <a:t>Click to edit Master text styles</a:t>
            </a:r>
          </a:p>
        </p:txBody>
      </p:sp>
    </p:spTree>
    <p:extLst>
      <p:ext uri="{BB962C8B-B14F-4D97-AF65-F5344CB8AC3E}">
        <p14:creationId xmlns:p14="http://schemas.microsoft.com/office/powerpoint/2010/main" val="491430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268251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7824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61095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11790173"/>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399"/>
            <a:ext cx="3818762"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hasCustomPrompt="1"/>
          </p:nvPr>
        </p:nvSpPr>
        <p:spPr>
          <a:xfrm>
            <a:off x="590400" y="1418400"/>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5"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787632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1" y="6348399"/>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GB"/>
              <a:t>Click to edit Master title style</a:t>
            </a:r>
          </a:p>
        </p:txBody>
      </p:sp>
    </p:spTree>
    <p:extLst>
      <p:ext uri="{BB962C8B-B14F-4D97-AF65-F5344CB8AC3E}">
        <p14:creationId xmlns:p14="http://schemas.microsoft.com/office/powerpoint/2010/main" val="1145648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3" y="5775074"/>
            <a:ext cx="2230439" cy="946149"/>
          </a:xfrm>
        </p:spPr>
        <p:txBody>
          <a:bodyPr/>
          <a:lstStyle>
            <a:lvl1pPr>
              <a:defRPr sz="11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110652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920AB442-9073-1F5D-9763-8E1FB78AD59C}"/>
              </a:ext>
            </a:extLst>
          </p:cNvPr>
          <p:cNvSpPr>
            <a:spLocks noGrp="1"/>
          </p:cNvSpPr>
          <p:nvPr>
            <p:ph type="dt" sz="half" idx="10"/>
          </p:nvPr>
        </p:nvSpPr>
        <p:spPr/>
        <p:txBody>
          <a:bodyPr/>
          <a:lstStyle>
            <a:lvl1pPr>
              <a:defRPr/>
            </a:lvl1pPr>
          </a:lstStyle>
          <a:p>
            <a:pPr>
              <a:defRPr/>
            </a:pPr>
            <a:fld id="{3CA5F7F4-3EB0-4689-8633-B64A5C76666F}" type="datetimeFigureOut">
              <a:rPr lang="en-GB"/>
              <a:pPr>
                <a:defRPr/>
              </a:pPr>
              <a:t>19/11/2024</a:t>
            </a:fld>
            <a:endParaRPr lang="en-GB"/>
          </a:p>
        </p:txBody>
      </p:sp>
      <p:sp>
        <p:nvSpPr>
          <p:cNvPr id="5" name="Footer Placeholder 4">
            <a:extLst>
              <a:ext uri="{FF2B5EF4-FFF2-40B4-BE49-F238E27FC236}">
                <a16:creationId xmlns:a16="http://schemas.microsoft.com/office/drawing/2014/main" id="{EA3101E1-B15F-5E2C-E1FB-8927460DD90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2E07A40-0611-2557-C03F-0F01E417D7D5}"/>
              </a:ext>
            </a:extLst>
          </p:cNvPr>
          <p:cNvSpPr>
            <a:spLocks noGrp="1"/>
          </p:cNvSpPr>
          <p:nvPr>
            <p:ph type="sldNum" sz="quarter" idx="12"/>
          </p:nvPr>
        </p:nvSpPr>
        <p:spPr/>
        <p:txBody>
          <a:bodyPr/>
          <a:lstStyle>
            <a:lvl1pPr>
              <a:defRPr/>
            </a:lvl1pPr>
          </a:lstStyle>
          <a:p>
            <a:pPr>
              <a:defRPr/>
            </a:pPr>
            <a:fld id="{DF6C7631-536D-4705-9FF4-CD61407C3C71}" type="slidenum">
              <a:rPr lang="en-GB"/>
              <a:pPr>
                <a:defRPr/>
              </a:pPr>
              <a:t>‹#›</a:t>
            </a:fld>
            <a:endParaRPr lang="en-GB"/>
          </a:p>
        </p:txBody>
      </p:sp>
    </p:spTree>
    <p:extLst>
      <p:ext uri="{BB962C8B-B14F-4D97-AF65-F5344CB8AC3E}">
        <p14:creationId xmlns:p14="http://schemas.microsoft.com/office/powerpoint/2010/main" val="79436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9" y="7"/>
            <a:ext cx="3045625"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 name="Google Shape;16;p2"/>
          <p:cNvSpPr txBox="1">
            <a:spLocks noGrp="1"/>
          </p:cNvSpPr>
          <p:nvPr>
            <p:ph type="ctrTitle"/>
          </p:nvPr>
        </p:nvSpPr>
        <p:spPr>
          <a:xfrm>
            <a:off x="598100" y="2366963"/>
            <a:ext cx="82221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3621217"/>
            <a:ext cx="82221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74067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9" y="7"/>
            <a:ext cx="3045625"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6" name="Google Shape;26;p3"/>
          <p:cNvSpPr txBox="1">
            <a:spLocks noGrp="1"/>
          </p:cNvSpPr>
          <p:nvPr>
            <p:ph type="title"/>
          </p:nvPr>
        </p:nvSpPr>
        <p:spPr>
          <a:xfrm>
            <a:off x="598100" y="2869796"/>
            <a:ext cx="8222100" cy="1118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36960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5204893"/>
            <a:ext cx="9144000" cy="1653233"/>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5" name="Google Shape;35;p4"/>
          <p:cNvSpPr txBox="1">
            <a:spLocks noGrp="1"/>
          </p:cNvSpPr>
          <p:nvPr>
            <p:ph type="title"/>
          </p:nvPr>
        </p:nvSpPr>
        <p:spPr>
          <a:xfrm>
            <a:off x="311700" y="546667"/>
            <a:ext cx="85206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43133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546667"/>
            <a:ext cx="85206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639967"/>
            <a:ext cx="3999900" cy="4452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639967"/>
            <a:ext cx="3999900" cy="4452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8336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546667"/>
            <a:ext cx="85206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7258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954405"/>
            <a:ext cx="2808000" cy="4137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17344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9" y="7"/>
            <a:ext cx="3045625" cy="2707427"/>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7" name="Google Shape;57;p8"/>
          <p:cNvSpPr txBox="1">
            <a:spLocks noGrp="1"/>
          </p:cNvSpPr>
          <p:nvPr>
            <p:ph type="title"/>
          </p:nvPr>
        </p:nvSpPr>
        <p:spPr>
          <a:xfrm>
            <a:off x="490250" y="701800"/>
            <a:ext cx="56187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01338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0" name="Google Shape;60;p9"/>
          <p:cNvSpPr/>
          <p:nvPr/>
        </p:nvSpPr>
        <p:spPr>
          <a:xfrm>
            <a:off x="4572000" y="-2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61" name="Google Shape;61;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534800"/>
            <a:ext cx="4045200" cy="208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3692001"/>
            <a:ext cx="4045200" cy="1692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14836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5640767"/>
            <a:ext cx="5998800" cy="7984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7995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9" y="7"/>
            <a:ext cx="3045625" cy="2707427"/>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6" name="Google Shape;76;p11"/>
          <p:cNvSpPr txBox="1">
            <a:spLocks noGrp="1"/>
          </p:cNvSpPr>
          <p:nvPr>
            <p:ph type="title" hasCustomPrompt="1"/>
          </p:nvPr>
        </p:nvSpPr>
        <p:spPr>
          <a:xfrm>
            <a:off x="311700" y="1674733"/>
            <a:ext cx="8520600" cy="2707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4492300"/>
            <a:ext cx="8520600" cy="17092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66461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66734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036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6921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6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108672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5484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569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9726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11/19/2024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409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BEA474-078D-4E9B-9B14-09A87B19DC46}" type="datetime1">
              <a:rPr lang="en-US" smtClean="0"/>
              <a:t>11/19/2024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86399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11/19/2024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8879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440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261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07715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17"/>
        <p:cNvGrpSpPr/>
        <p:nvPr/>
      </p:nvGrpSpPr>
      <p:grpSpPr>
        <a:xfrm>
          <a:off x="0" y="0"/>
          <a:ext cx="0" cy="0"/>
          <a:chOff x="0" y="0"/>
          <a:chExt cx="0" cy="0"/>
        </a:xfrm>
      </p:grpSpPr>
      <p:pic>
        <p:nvPicPr>
          <p:cNvPr id="18" name="Google Shape;18;g3080f64c74a_1_58"/>
          <p:cNvPicPr preferRelativeResize="0"/>
          <p:nvPr/>
        </p:nvPicPr>
        <p:blipFill rotWithShape="1">
          <a:blip r:embed="rId2">
            <a:alphaModFix/>
          </a:blip>
          <a:srcRect/>
          <a:stretch/>
        </p:blipFill>
        <p:spPr>
          <a:xfrm>
            <a:off x="0" y="0"/>
            <a:ext cx="6858000" cy="6858000"/>
          </a:xfrm>
          <a:prstGeom prst="rect">
            <a:avLst/>
          </a:prstGeom>
          <a:noFill/>
          <a:ln>
            <a:noFill/>
          </a:ln>
        </p:spPr>
      </p:pic>
    </p:spTree>
    <p:extLst>
      <p:ext uri="{BB962C8B-B14F-4D97-AF65-F5344CB8AC3E}">
        <p14:creationId xmlns:p14="http://schemas.microsoft.com/office/powerpoint/2010/main" val="367782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89584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2" name="Google Shape;2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60889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8" name="Google Shape;28;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10538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5" name="Google Shape;35;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09935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1" name="Google Shape;41;p1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1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1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63010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77926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03956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9" name="Google Shape;59;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0" name="Google Shape;60;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85936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a:spLocks noGrp="1"/>
          </p:cNvSpPr>
          <p:nvPr>
            <p:ph type="pic" idx="2"/>
          </p:nvPr>
        </p:nvSpPr>
        <p:spPr>
          <a:xfrm>
            <a:off x="3887391" y="987426"/>
            <a:ext cx="4629150" cy="4873625"/>
          </a:xfrm>
          <a:prstGeom prst="rect">
            <a:avLst/>
          </a:prstGeom>
          <a:noFill/>
          <a:ln>
            <a:noFill/>
          </a:ln>
        </p:spPr>
      </p:sp>
      <p:sp>
        <p:nvSpPr>
          <p:cNvPr id="66" name="Google Shape;66;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7" name="Google Shape;6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526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501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738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09914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Bullets only">
  <p:cSld name="1_Bullets only">
    <p:spTree>
      <p:nvGrpSpPr>
        <p:cNvPr id="1" name="Shape 82"/>
        <p:cNvGrpSpPr/>
        <p:nvPr/>
      </p:nvGrpSpPr>
      <p:grpSpPr>
        <a:xfrm>
          <a:off x="0" y="0"/>
          <a:ext cx="0" cy="0"/>
          <a:chOff x="0" y="0"/>
          <a:chExt cx="0" cy="0"/>
        </a:xfrm>
      </p:grpSpPr>
      <p:pic>
        <p:nvPicPr>
          <p:cNvPr id="83" name="Google Shape;83;g2c0f2bec818_1_55"/>
          <p:cNvPicPr preferRelativeResize="0"/>
          <p:nvPr/>
        </p:nvPicPr>
        <p:blipFill rotWithShape="1">
          <a:blip r:embed="rId2">
            <a:alphaModFix/>
          </a:blip>
          <a:srcRect/>
          <a:stretch/>
        </p:blipFill>
        <p:spPr>
          <a:xfrm>
            <a:off x="0" y="0"/>
            <a:ext cx="6858000" cy="6858000"/>
          </a:xfrm>
          <a:prstGeom prst="rect">
            <a:avLst/>
          </a:prstGeom>
          <a:noFill/>
          <a:ln>
            <a:noFill/>
          </a:ln>
        </p:spPr>
      </p:pic>
      <p:cxnSp>
        <p:nvCxnSpPr>
          <p:cNvPr id="84" name="Google Shape;84;g2c0f2bec818_1_55"/>
          <p:cNvCxnSpPr/>
          <p:nvPr/>
        </p:nvCxnSpPr>
        <p:spPr>
          <a:xfrm>
            <a:off x="4464359" y="1016301"/>
            <a:ext cx="4031325" cy="0"/>
          </a:xfrm>
          <a:prstGeom prst="straightConnector1">
            <a:avLst/>
          </a:prstGeom>
          <a:noFill/>
          <a:ln w="9525" cap="flat" cmpd="sng">
            <a:solidFill>
              <a:srgbClr val="F4C239"/>
            </a:solidFill>
            <a:prstDash val="solid"/>
            <a:round/>
            <a:headEnd type="none" w="sm" len="sm"/>
            <a:tailEnd type="none" w="sm" len="sm"/>
          </a:ln>
        </p:spPr>
      </p:cxnSp>
      <p:sp>
        <p:nvSpPr>
          <p:cNvPr id="85" name="Google Shape;85;g2c0f2bec818_1_55"/>
          <p:cNvSpPr txBox="1">
            <a:spLocks noGrp="1"/>
          </p:cNvSpPr>
          <p:nvPr>
            <p:ph type="body" idx="1"/>
          </p:nvPr>
        </p:nvSpPr>
        <p:spPr>
          <a:xfrm>
            <a:off x="3579959" y="459738"/>
            <a:ext cx="4993425" cy="519000"/>
          </a:xfrm>
          <a:prstGeom prst="rect">
            <a:avLst/>
          </a:prstGeom>
          <a:noFill/>
          <a:ln>
            <a:noFill/>
          </a:ln>
        </p:spPr>
        <p:txBody>
          <a:bodyPr spcFirstLastPara="1" wrap="square" lIns="91425" tIns="45700" rIns="91425" bIns="45700" anchor="t" anchorCtr="0">
            <a:noAutofit/>
          </a:bodyPr>
          <a:lstStyle>
            <a:lvl1pPr marL="342900" lvl="0" indent="-171450" algn="r">
              <a:lnSpc>
                <a:spcPct val="100000"/>
              </a:lnSpc>
              <a:spcBef>
                <a:spcPts val="450"/>
              </a:spcBef>
              <a:spcAft>
                <a:spcPts val="0"/>
              </a:spcAft>
              <a:buClr>
                <a:srgbClr val="47434F"/>
              </a:buClr>
              <a:buSzPts val="3000"/>
              <a:buFont typeface="Calibri"/>
              <a:buNone/>
              <a:defRPr sz="2250" b="1">
                <a:solidFill>
                  <a:srgbClr val="47434F"/>
                </a:solidFill>
                <a:latin typeface="Calibri"/>
                <a:ea typeface="Calibri"/>
                <a:cs typeface="Calibri"/>
                <a:sym typeface="Calibri"/>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86" name="Google Shape;86;g2c0f2bec818_1_55"/>
          <p:cNvSpPr txBox="1">
            <a:spLocks noGrp="1"/>
          </p:cNvSpPr>
          <p:nvPr>
            <p:ph type="body" idx="2"/>
          </p:nvPr>
        </p:nvSpPr>
        <p:spPr>
          <a:xfrm>
            <a:off x="1654175" y="1789113"/>
            <a:ext cx="6121575" cy="4144200"/>
          </a:xfrm>
          <a:prstGeom prst="rect">
            <a:avLst/>
          </a:prstGeom>
          <a:noFill/>
          <a:ln>
            <a:noFill/>
          </a:ln>
        </p:spPr>
        <p:txBody>
          <a:bodyPr spcFirstLastPara="1" wrap="square" lIns="91425" tIns="45700" rIns="91425" bIns="45700" anchor="t" anchorCtr="0">
            <a:noAutofit/>
          </a:bodyPr>
          <a:lstStyle>
            <a:lvl1pPr marL="342900" lvl="0" indent="-238125" algn="l">
              <a:lnSpc>
                <a:spcPct val="120000"/>
              </a:lnSpc>
              <a:spcBef>
                <a:spcPts val="210"/>
              </a:spcBef>
              <a:spcAft>
                <a:spcPts val="0"/>
              </a:spcAft>
              <a:buClr>
                <a:srgbClr val="47434F"/>
              </a:buClr>
              <a:buSzPts val="1400"/>
              <a:buChar char="•"/>
              <a:defRPr sz="1050">
                <a:solidFill>
                  <a:srgbClr val="47434F"/>
                </a:solidFill>
                <a:latin typeface="Calibri"/>
                <a:ea typeface="Calibri"/>
                <a:cs typeface="Calibri"/>
                <a:sym typeface="Calibri"/>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65426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0" y="1122363"/>
            <a:ext cx="5322700" cy="2387600"/>
          </a:xfrm>
        </p:spPr>
        <p:txBody>
          <a:bodyPr rtlCol="0" anchor="b">
            <a:noAutofit/>
          </a:bodyPr>
          <a:lstStyle>
            <a:lvl1pPr algn="l">
              <a:defRPr sz="45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0" y="3602039"/>
            <a:ext cx="7125380" cy="806675"/>
          </a:xfrm>
        </p:spPr>
        <p:txBody>
          <a:bodyPr rtlCol="0">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9144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5" name="Oval 4">
            <a:extLst>
              <a:ext uri="{FF2B5EF4-FFF2-40B4-BE49-F238E27FC236}">
                <a16:creationId xmlns:a16="http://schemas.microsoft.com/office/drawing/2014/main" id="{902465C8-266D-104C-9C49-323DF4A8277E}"/>
              </a:ext>
            </a:extLst>
          </p:cNvPr>
          <p:cNvSpPr/>
          <p:nvPr userDrawn="1"/>
        </p:nvSpPr>
        <p:spPr>
          <a:xfrm>
            <a:off x="437809" y="4960030"/>
            <a:ext cx="1163411"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838881"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838881"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6198321" y="-3419"/>
            <a:ext cx="2945680"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875620"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8268381" y="4580708"/>
            <a:ext cx="875620"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Tree>
    <p:extLst>
      <p:ext uri="{BB962C8B-B14F-4D97-AF65-F5344CB8AC3E}">
        <p14:creationId xmlns:p14="http://schemas.microsoft.com/office/powerpoint/2010/main" val="3600285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rtlCol="0" anchor="b">
            <a:noAutofit/>
          </a:bodyPr>
          <a:lstStyle>
            <a:lvl1pPr>
              <a:defRPr sz="36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17468"/>
            <a:ext cx="7334387" cy="3366815"/>
          </a:xfrm>
        </p:spPr>
        <p:txBody>
          <a:bodyPr rtlCol="0">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6061569"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079638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9156617"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6448289"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7472326" y="614324"/>
            <a:ext cx="2285999" cy="105735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875620" y="381000"/>
            <a:ext cx="7334387" cy="1325563"/>
          </a:xfrm>
        </p:spPr>
        <p:txBody>
          <a:bodyPr rtlCol="0" anchor="b">
            <a:noAutofit/>
          </a:bodyPr>
          <a:lstStyle>
            <a:lvl1pPr>
              <a:defRPr sz="3600" b="1">
                <a:latin typeface="+mj-lt"/>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75620" y="2653168"/>
            <a:ext cx="7334387" cy="3436483"/>
          </a:xfrm>
        </p:spPr>
        <p:txBody>
          <a:bodyPr rtlCol="0">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7654738" y="6356351"/>
            <a:ext cx="120351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97631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6019118"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1" y="1059400"/>
            <a:ext cx="4684434" cy="2387600"/>
          </a:xfrm>
        </p:spPr>
        <p:txBody>
          <a:bodyPr rtlCol="0" anchor="b">
            <a:noAutofit/>
          </a:bodyPr>
          <a:lstStyle>
            <a:lvl1pPr algn="l">
              <a:defRPr sz="4500" b="1">
                <a:solidFill>
                  <a:schemeClr val="bg1"/>
                </a:solidFill>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1" y="3539076"/>
            <a:ext cx="4684434" cy="1406101"/>
          </a:xfrm>
        </p:spPr>
        <p:txBody>
          <a:bodyPr rtlCol="0">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noProof="0"/>
              <a:t>Click to edit Master subtitle style</a:t>
            </a:r>
            <a:endParaRPr lang="en-GB" noProof="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5835853" y="2512646"/>
            <a:ext cx="3032351" cy="1832708"/>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Tree>
    <p:extLst>
      <p:ext uri="{BB962C8B-B14F-4D97-AF65-F5344CB8AC3E}">
        <p14:creationId xmlns:p14="http://schemas.microsoft.com/office/powerpoint/2010/main" val="3780535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rtlCol="0" anchor="b">
            <a:noAutofit/>
          </a:bodyPr>
          <a:lstStyle>
            <a:lvl1pPr>
              <a:defRPr sz="36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2"/>
            <a:ext cx="7334387" cy="3366815"/>
          </a:xfrm>
        </p:spPr>
        <p:txBody>
          <a:bodyPr rtlCol="0">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451387" y="3698284"/>
            <a:ext cx="3611104" cy="270832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9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912455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7882649" y="311029"/>
            <a:ext cx="1572380" cy="950323"/>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rtlCol="0" anchor="b">
            <a:noAutofit/>
          </a:bodyPr>
          <a:lstStyle>
            <a:lvl1pPr>
              <a:defRPr sz="36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4"/>
            <a:ext cx="7334387" cy="3366813"/>
          </a:xfrm>
        </p:spPr>
        <p:txBody>
          <a:bodyPr rtlCol="0">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899625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349041" y="1684338"/>
            <a:ext cx="6445919" cy="2810460"/>
          </a:xfrm>
        </p:spPr>
        <p:txBody>
          <a:bodyPr rtlCol="0">
            <a:noAutofit/>
          </a:bodyPr>
          <a:lstStyle>
            <a:lvl1pPr algn="ctr">
              <a:lnSpc>
                <a:spcPct val="100000"/>
              </a:lnSpc>
              <a:defRPr sz="3450">
                <a:solidFill>
                  <a:schemeClr val="bg1"/>
                </a:solidFill>
                <a:latin typeface="+mj-lt"/>
              </a:defRPr>
            </a:lvl1pPr>
          </a:lstStyle>
          <a:p>
            <a:pPr rtl="0"/>
            <a:r>
              <a:rPr lang="en-US" noProof="0"/>
              <a:t>Click to edit Master title style</a:t>
            </a:r>
            <a:endParaRPr lang="en-GB" noProof="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285750" y="519406"/>
            <a:ext cx="1023223" cy="1094521"/>
          </a:xfrm>
        </p:spPr>
        <p:txBody>
          <a:bodyPr rtlCol="0">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5161360" y="4494213"/>
            <a:ext cx="2633663" cy="679450"/>
          </a:xfrm>
        </p:spPr>
        <p:txBody>
          <a:bodyPr rtlCol="0">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rtl="0"/>
            <a:r>
              <a:rPr lang="en-US"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7956828" y="3399693"/>
            <a:ext cx="1023223" cy="1094521"/>
          </a:xfrm>
        </p:spPr>
        <p:txBody>
          <a:bodyPr rtlCol="0">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1636437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7392759"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562822" y="381000"/>
            <a:ext cx="6301218" cy="1325563"/>
          </a:xfrm>
        </p:spPr>
        <p:txBody>
          <a:bodyPr lIns="0" rtlCol="0" anchor="b">
            <a:noAutofit/>
          </a:bodyPr>
          <a:lstStyle>
            <a:lvl1pPr>
              <a:defRPr sz="36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562822" y="2227758"/>
            <a:ext cx="900281" cy="1201242"/>
          </a:xfrm>
        </p:spPr>
        <p:txBody>
          <a:bodyPr rtlCol="0">
            <a:noAutofit/>
          </a:bodyPr>
          <a:lstStyle>
            <a:lvl1pPr marL="0" indent="0">
              <a:buNone/>
              <a:defRPr sz="1050">
                <a:solidFill>
                  <a:schemeClr val="tx1"/>
                </a:solidFill>
                <a:latin typeface="+mn-lt"/>
              </a:defRPr>
            </a:lvl1pPr>
          </a:lstStyle>
          <a:p>
            <a:pPr rtl="0"/>
            <a:r>
              <a:rPr lang="en-US" noProof="0"/>
              <a:t>Click icon to add picture</a:t>
            </a:r>
            <a:endParaRPr lang="en-GB" noProof="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592514" y="2426400"/>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592513" y="2811646"/>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4121860" y="2227758"/>
            <a:ext cx="900281" cy="1201242"/>
          </a:xfrm>
        </p:spPr>
        <p:txBody>
          <a:bodyPr rtlCol="0">
            <a:noAutofit/>
          </a:bodyPr>
          <a:lstStyle>
            <a:lvl1pPr marL="0" indent="0">
              <a:buNone/>
              <a:defRPr sz="1050">
                <a:solidFill>
                  <a:schemeClr val="tx1"/>
                </a:solidFill>
                <a:latin typeface="+mn-lt"/>
              </a:defRPr>
            </a:lvl1pPr>
          </a:lstStyle>
          <a:p>
            <a:pPr rtl="0"/>
            <a:r>
              <a:rPr lang="en-US" noProof="0"/>
              <a:t>Click icon to add picture</a:t>
            </a:r>
            <a:endParaRPr lang="en-GB" noProof="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5153113" y="2422565"/>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5153112" y="280781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562822" y="4254273"/>
            <a:ext cx="900281" cy="1201242"/>
          </a:xfrm>
        </p:spPr>
        <p:txBody>
          <a:bodyPr rtlCol="0">
            <a:noAutofit/>
          </a:bodyPr>
          <a:lstStyle>
            <a:lvl1pPr marL="0" indent="0">
              <a:buNone/>
              <a:defRPr sz="1050">
                <a:solidFill>
                  <a:schemeClr val="tx1"/>
                </a:solidFill>
                <a:latin typeface="+mn-lt"/>
              </a:defRPr>
            </a:lvl1pPr>
          </a:lstStyle>
          <a:p>
            <a:pPr rtl="0"/>
            <a:r>
              <a:rPr lang="en-US" noProof="0"/>
              <a:t>Click icon to add picture</a:t>
            </a:r>
            <a:endParaRPr lang="en-GB" noProof="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1592514" y="4498793"/>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1592513" y="4884039"/>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4121860" y="4254273"/>
            <a:ext cx="900281" cy="1201242"/>
          </a:xfrm>
        </p:spPr>
        <p:txBody>
          <a:bodyPr rtlCol="0">
            <a:noAutofit/>
          </a:bodyPr>
          <a:lstStyle>
            <a:lvl1pPr marL="0" indent="0">
              <a:buNone/>
              <a:defRPr sz="1050">
                <a:solidFill>
                  <a:schemeClr val="tx1"/>
                </a:solidFill>
                <a:latin typeface="+mn-lt"/>
              </a:defRPr>
            </a:lvl1pPr>
          </a:lstStyle>
          <a:p>
            <a:pPr rtl="0"/>
            <a:r>
              <a:rPr lang="en-US" noProof="0"/>
              <a:t>Click icon to add picture</a:t>
            </a:r>
            <a:endParaRPr lang="en-GB" noProof="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5153113" y="4498793"/>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5153112" y="4884039"/>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285751" y="6356351"/>
            <a:ext cx="1177352" cy="365125"/>
          </a:xfrm>
        </p:spPr>
        <p:txBody>
          <a:bodyPr rtlCol="0">
            <a:noAutofit/>
          </a:bodyPr>
          <a:lstStyle>
            <a:lvl1pPr>
              <a:defRPr>
                <a:solidFill>
                  <a:schemeClr val="accent3"/>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153330" y="6356351"/>
            <a:ext cx="3086100" cy="365125"/>
          </a:xfrm>
        </p:spPr>
        <p:txBody>
          <a:bodyPr rtlCol="0">
            <a:noAutofit/>
          </a:bodyPr>
          <a:lstStyle>
            <a:lvl1pPr>
              <a:defRPr>
                <a:solidFill>
                  <a:schemeClr val="accent3"/>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6249251" y="6356351"/>
            <a:ext cx="875621"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6889750" y="501347"/>
            <a:ext cx="1881641" cy="875620"/>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8149828" y="1879978"/>
            <a:ext cx="994172"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8268380" y="-1664"/>
            <a:ext cx="875621"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6" name="Oval 25">
            <a:extLst>
              <a:ext uri="{FF2B5EF4-FFF2-40B4-BE49-F238E27FC236}">
                <a16:creationId xmlns:a16="http://schemas.microsoft.com/office/drawing/2014/main" id="{9221FFDB-AAE2-5943-97A1-82D66AE05DB4}"/>
              </a:ext>
            </a:extLst>
          </p:cNvPr>
          <p:cNvSpPr/>
          <p:nvPr userDrawn="1"/>
        </p:nvSpPr>
        <p:spPr>
          <a:xfrm>
            <a:off x="7750568" y="2737752"/>
            <a:ext cx="1035623"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sz="1050" noProof="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7765369" y="5479369"/>
            <a:ext cx="1881641" cy="875620"/>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7392760" y="3651506"/>
            <a:ext cx="994172"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7392760" y="4976360"/>
            <a:ext cx="875621"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Tree>
    <p:extLst>
      <p:ext uri="{BB962C8B-B14F-4D97-AF65-F5344CB8AC3E}">
        <p14:creationId xmlns:p14="http://schemas.microsoft.com/office/powerpoint/2010/main" val="3919695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562822" y="381000"/>
            <a:ext cx="8008607" cy="1325563"/>
          </a:xfrm>
        </p:spPr>
        <p:txBody>
          <a:bodyPr lIns="0" rtlCol="0" anchor="b">
            <a:noAutofit/>
          </a:bodyPr>
          <a:lstStyle>
            <a:lvl1pPr>
              <a:defRPr sz="36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562822" y="2068735"/>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562823" y="2994545"/>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562822"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2662048" y="2068735"/>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2662049" y="2994545"/>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2662048"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4761276" y="2068735"/>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4761276" y="2994545"/>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4761276"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6860502" y="2068735"/>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6860502" y="2994545"/>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6860502" y="3379791"/>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562822" y="4118552"/>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562823" y="5044362"/>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562822"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2662048" y="4118552"/>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2662049" y="5044362"/>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2662048"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4761276" y="4118552"/>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4761276" y="5044362"/>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4761276"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6860502" y="4118552"/>
            <a:ext cx="678740" cy="905641"/>
          </a:xfrm>
        </p:spPr>
        <p:txBody>
          <a:bodyPr rtlCol="0">
            <a:noAutofit/>
          </a:bodyPr>
          <a:lstStyle>
            <a:lvl1pPr marL="0" indent="0">
              <a:buNone/>
              <a:defRPr sz="1050">
                <a:solidFill>
                  <a:schemeClr val="tx1"/>
                </a:solidFill>
              </a:defRPr>
            </a:lvl1pPr>
          </a:lstStyle>
          <a:p>
            <a:pPr rtl="0"/>
            <a:r>
              <a:rPr lang="en-US" noProof="0"/>
              <a:t>Click icon to add picture</a:t>
            </a:r>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6860502" y="5044362"/>
            <a:ext cx="1710928" cy="347662"/>
          </a:xfrm>
        </p:spPr>
        <p:txBody>
          <a:bodyPr lIns="0" tIns="0" rIns="0" bIns="0" rtlCol="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6860502" y="5429608"/>
            <a:ext cx="1710928" cy="347662"/>
          </a:xfrm>
        </p:spPr>
        <p:txBody>
          <a:bodyPr lIns="0" tIns="0" rIns="0" bIns="0" rtlCol="0">
            <a:noAutofit/>
          </a:bodyPr>
          <a:lstStyle>
            <a:lvl1pPr marL="0" indent="0" algn="l">
              <a:lnSpc>
                <a:spcPct val="100000"/>
              </a:lnSpc>
              <a:spcBef>
                <a:spcPts val="0"/>
              </a:spcBef>
              <a:buNone/>
              <a:defRPr sz="1050" b="0" spc="15"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69605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15520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451387" y="3698284"/>
            <a:ext cx="3611104" cy="270832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rtlCol="0" anchor="b">
            <a:noAutofit/>
          </a:bodyPr>
          <a:lstStyle>
            <a:lvl1pPr>
              <a:defRPr sz="3600" b="1">
                <a:solidFill>
                  <a:schemeClr val="bg1"/>
                </a:solidFill>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2"/>
            <a:ext cx="7334387" cy="3366815"/>
          </a:xfrm>
        </p:spPr>
        <p:txBody>
          <a:bodyPr rtlCol="0">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2"/>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57675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rtlCol="0" anchor="b">
            <a:noAutofit/>
          </a:bodyPr>
          <a:lstStyle>
            <a:lvl1pPr>
              <a:defRPr sz="36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528204"/>
            <a:ext cx="3497580"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6061569"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pPr rtl="0"/>
            <a:fld id="{294A09A9-5501-47C1-A89A-A340965A2BE2}" type="slidenum">
              <a:rPr lang="en-GB" noProof="0" smtClean="0"/>
              <a:pPr/>
              <a:t>‹#›</a:t>
            </a:fld>
            <a:endParaRPr lang="en-GB" noProof="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712426" y="2528204"/>
            <a:ext cx="3497580"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875620" y="2005689"/>
            <a:ext cx="3497580"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712426" y="2005689"/>
            <a:ext cx="3497580"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1254005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rtlCol="0" anchor="b">
            <a:noAutofit/>
          </a:bodyPr>
          <a:lstStyle>
            <a:lvl1pPr>
              <a:defRPr sz="36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18" y="2526318"/>
            <a:ext cx="2414016"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5984284" y="451388"/>
            <a:ext cx="3611104" cy="270832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1773"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8326876" y="6040876"/>
            <a:ext cx="933856" cy="700392"/>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1940563"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325336" cy="365125"/>
          </a:xfrm>
          <a:prstGeom prst="rect">
            <a:avLst/>
          </a:prstGeom>
        </p:spPr>
        <p:txBody>
          <a:bodyPr vert="horz" lIns="91440" tIns="45720" rIns="91440" bIns="45720" rtlCol="0" anchor="ctr">
            <a:noAutofit/>
          </a:bodyPr>
          <a:lstStyle>
            <a:lvl1pPr algn="l">
              <a:defRPr sz="9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3512841" y="2526318"/>
            <a:ext cx="2379959"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875620" y="2003804"/>
            <a:ext cx="2379959"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3512841" y="2003804"/>
            <a:ext cx="2379959"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6150062" y="2526318"/>
            <a:ext cx="2379959" cy="2828613"/>
          </a:xfrm>
        </p:spPr>
        <p:txBody>
          <a:bodyPr rtlCol="0">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6150062" y="2003804"/>
            <a:ext cx="2379959" cy="522514"/>
          </a:xfrm>
        </p:spPr>
        <p:txBody>
          <a:bodyPr rtlCol="0">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7129419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0" y="1122363"/>
            <a:ext cx="4665209" cy="2387600"/>
          </a:xfrm>
        </p:spPr>
        <p:txBody>
          <a:bodyPr rtlCol="0" anchor="b">
            <a:noAutofit/>
          </a:bodyPr>
          <a:lstStyle>
            <a:lvl1pPr algn="l">
              <a:defRPr sz="45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0" y="3602039"/>
            <a:ext cx="4665208" cy="2247219"/>
          </a:xfrm>
        </p:spPr>
        <p:txBody>
          <a:bodyPr rtlCol="0">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6198319" y="0"/>
            <a:ext cx="29456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6198321" y="3685939"/>
            <a:ext cx="2945680"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875620"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7671161" y="-1"/>
            <a:ext cx="1472840"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50" noProof="0"/>
          </a:p>
        </p:txBody>
      </p:sp>
    </p:spTree>
    <p:extLst>
      <p:ext uri="{BB962C8B-B14F-4D97-AF65-F5344CB8AC3E}">
        <p14:creationId xmlns:p14="http://schemas.microsoft.com/office/powerpoint/2010/main" val="143037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7869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30528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1" name="Google Shape;11;p17"/>
          <p:cNvPicPr preferRelativeResize="0"/>
          <p:nvPr/>
        </p:nvPicPr>
        <p:blipFill rotWithShape="1">
          <a:blip r:embed="rId5">
            <a:alphaModFix/>
          </a:blip>
          <a:srcRect/>
          <a:stretch/>
        </p:blipFill>
        <p:spPr>
          <a:xfrm>
            <a:off x="487362" y="5662612"/>
            <a:ext cx="2979737" cy="771525"/>
          </a:xfrm>
          <a:prstGeom prst="rect">
            <a:avLst/>
          </a:prstGeom>
          <a:noFill/>
          <a:ln>
            <a:noFill/>
          </a:ln>
        </p:spPr>
      </p:pic>
      <p:sp>
        <p:nvSpPr>
          <p:cNvPr id="12" name="Google Shape;12;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7" name="Google Shape;17;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861" r:id="rId2"/>
    <p:sldLayoutId id="21474838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19/11/2024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5769593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5"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67" y="1417531"/>
            <a:ext cx="7981721" cy="456734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581042" y="6241534"/>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8009262" y="6241534"/>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316446226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46667"/>
            <a:ext cx="8520600" cy="81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6201587"/>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97906641"/>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62D6E202-B606-4609-B914-27C9371A1F6D}" type="datetime1">
              <a:rPr lang="en-US" smtClean="0"/>
              <a:t>11/19/2024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8991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14657702"/>
      </p:ext>
    </p:extLst>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900">
                <a:solidFill>
                  <a:schemeClr val="tx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tx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02262374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hyperlink" Target="https://openclipart.org/detail/214724/famil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ov.uk/government/news/thousands-of-pupils-receive-support-to-boost-school-attendance--2" TargetMode="External"/><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hyperlink" Target="https://attendancetoolkit.blob.core.windows.net/toolkit-doc/Attendance%20toolkit%20for%20schools.pdf" TargetMode="Externa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hyperlink" Target="https://explore-education-statistics.service.gov.uk/find-statistics/pupil-absence-in-schools-in-england" TargetMode="Externa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hyperlink" Target="https://explore-education-statistics.service.gov.uk/find-statistics/pupil-attendance-in-schools" TargetMode="Externa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wpixel.com/search/quiz?page=1&amp;sort=curated" TargetMode="External"/><Relationship Id="rId2" Type="http://schemas.openxmlformats.org/officeDocument/2006/relationships/image" Target="../media/image17.jp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overnment/publications/working-together-to-improve-school-attendance" TargetMode="Externa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hyperlink" Target="https://forms.gle/f9xo5JH1qGChvv8B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gov.uk/government/publications/persistent-absence-for-unauthorised-other-reasons-who-is-at-risk" TargetMode="External"/><Relationship Id="rId2" Type="http://schemas.openxmlformats.org/officeDocument/2006/relationships/hyperlink" Target="https://educationendowmentfoundation.org.uk/projects-and-evaluation/projects/bitup-updating-parents-on-number-of-school-days-missed-2022-23-trial" TargetMode="External"/><Relationship Id="rId1" Type="http://schemas.openxmlformats.org/officeDocument/2006/relationships/slideLayout" Target="../slideLayouts/slideLayout62.xml"/><Relationship Id="rId6" Type="http://schemas.openxmlformats.org/officeDocument/2006/relationships/hyperlink" Target="http://www.evaluation.impactedgroup.uk/research-and-resources/understanding-attendance-report-2#report" TargetMode="External"/><Relationship Id="rId5" Type="http://schemas.openxmlformats.org/officeDocument/2006/relationships/hyperlink" Target="http://www.centreforsocialjustice.org.uk/library/the-missing-link" TargetMode="External"/><Relationship Id="rId4" Type="http://schemas.openxmlformats.org/officeDocument/2006/relationships/hyperlink" Target="http://www.publicfirst.co.uk/wp-content/uploads/2023/09/ATTENDANCE-REPORT-V0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9.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0.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s://forms.gle/jAf2C3oVUDKYC89aA" TargetMode="External"/><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eadershipupdate-rbwm.co.uk/education-welfare-service-20232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forms.gle/f9xo5JH1qGChvv8B7"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ustomerhelpportal.education.gov.u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0" y="2038350"/>
            <a:ext cx="9144000" cy="1470025"/>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n-US" sz="4400" b="1" i="0" u="none" strike="noStrike" cap="none" dirty="0">
                <a:solidFill>
                  <a:schemeClr val="lt1"/>
                </a:solidFill>
                <a:latin typeface="Calibri"/>
                <a:ea typeface="Calibri"/>
                <a:cs typeface="Calibri"/>
                <a:sym typeface="Calibri"/>
              </a:rPr>
              <a:t>Attendance Lead Network Meeting</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Tuesday 19</a:t>
            </a:r>
            <a:r>
              <a:rPr lang="en-US" sz="4400" b="1" i="0" u="none" strike="noStrike" cap="none" baseline="30000" dirty="0">
                <a:solidFill>
                  <a:schemeClr val="lt1"/>
                </a:solidFill>
                <a:latin typeface="Calibri"/>
                <a:ea typeface="Calibri"/>
                <a:cs typeface="Calibri"/>
                <a:sym typeface="Calibri"/>
              </a:rPr>
              <a:t>th</a:t>
            </a:r>
            <a:r>
              <a:rPr lang="en-US" sz="4400" b="1" i="0" u="none" strike="noStrike" cap="none" dirty="0">
                <a:solidFill>
                  <a:schemeClr val="lt1"/>
                </a:solidFill>
                <a:latin typeface="Calibri"/>
                <a:ea typeface="Calibri"/>
                <a:cs typeface="Calibri"/>
                <a:sym typeface="Calibri"/>
              </a:rPr>
              <a:t> November 2024</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endParaRPr dirty="0"/>
          </a:p>
        </p:txBody>
      </p:sp>
      <p:sp>
        <p:nvSpPr>
          <p:cNvPr id="101" name="Google Shape;101;p1"/>
          <p:cNvSpPr txBox="1">
            <a:spLocks noGrp="1"/>
          </p:cNvSpPr>
          <p:nvPr>
            <p:ph type="subTitle" idx="4294967295"/>
          </p:nvPr>
        </p:nvSpPr>
        <p:spPr>
          <a:xfrm>
            <a:off x="4248150" y="4000500"/>
            <a:ext cx="4895850" cy="10398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lt1"/>
              </a:solidFill>
              <a:latin typeface="Calibri"/>
              <a:ea typeface="Calibri"/>
              <a:cs typeface="Calibri"/>
              <a:sym typeface="Calibri"/>
            </a:endParaRP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Welcome to this virtual meeting</a:t>
            </a: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 </a:t>
            </a:r>
            <a:endParaRPr dirty="0"/>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12344" y="1699022"/>
            <a:ext cx="5670911" cy="2429679"/>
          </a:xfrm>
        </p:spPr>
        <p:txBody>
          <a:bodyPr rtlCol="0" anchor="b">
            <a:normAutofit/>
          </a:bodyPr>
          <a:lstStyle/>
          <a:p>
            <a:r>
              <a:rPr lang="en-GB" sz="2475" dirty="0"/>
              <a:t> </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936024" y="2567179"/>
            <a:ext cx="4611594" cy="1920239"/>
          </a:xfrm>
        </p:spPr>
        <p:txBody>
          <a:bodyPr rtlCol="0">
            <a:noAutofit/>
          </a:bodyPr>
          <a:lstStyle/>
          <a:p>
            <a:pPr rtl="0"/>
            <a:r>
              <a:rPr lang="en-GB" sz="3300" b="1" dirty="0">
                <a:latin typeface="+mj-lt"/>
              </a:rPr>
              <a:t>Victoria Franklin</a:t>
            </a:r>
          </a:p>
          <a:p>
            <a:pPr rtl="0"/>
            <a:endParaRPr lang="en-GB" sz="3300" b="1" dirty="0">
              <a:latin typeface="+mj-lt"/>
            </a:endParaRPr>
          </a:p>
          <a:p>
            <a:pPr rtl="0"/>
            <a:r>
              <a:rPr lang="en-GB" sz="3300" b="1" dirty="0">
                <a:latin typeface="+mj-lt"/>
              </a:rPr>
              <a:t>DFE Attendance Adviser</a:t>
            </a:r>
          </a:p>
        </p:txBody>
      </p:sp>
    </p:spTree>
    <p:extLst>
      <p:ext uri="{BB962C8B-B14F-4D97-AF65-F5344CB8AC3E}">
        <p14:creationId xmlns:p14="http://schemas.microsoft.com/office/powerpoint/2010/main" val="225930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75620" y="1143001"/>
            <a:ext cx="7334387" cy="994172"/>
          </a:xfrm>
        </p:spPr>
        <p:txBody>
          <a:bodyPr rtlCol="0" anchor="b">
            <a:normAutofit/>
          </a:bodyPr>
          <a:lstStyle/>
          <a:p>
            <a:pPr rtl="0"/>
            <a:r>
              <a:rPr lang="en-GB" sz="3300" dirty="0"/>
              <a:t>Attendance is everyone’s responsibility</a:t>
            </a:r>
          </a:p>
        </p:txBody>
      </p:sp>
      <p:pic>
        <p:nvPicPr>
          <p:cNvPr id="7" name="Content Placeholder 6" descr="A group of people with different colors&#10;&#10;Description automatically generated">
            <a:extLst>
              <a:ext uri="{FF2B5EF4-FFF2-40B4-BE49-F238E27FC236}">
                <a16:creationId xmlns:a16="http://schemas.microsoft.com/office/drawing/2014/main" id="{E5B9F0BD-C00E-4A00-79F9-38742E10680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71096" y="2621688"/>
            <a:ext cx="3049479" cy="2273774"/>
          </a:xfrm>
          <a:prstGeom prst="rect">
            <a:avLst/>
          </a:prstGeom>
          <a:noFill/>
        </p:spPr>
      </p:pic>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7614958" y="5624513"/>
            <a:ext cx="1243292" cy="273844"/>
          </a:xfrm>
        </p:spPr>
        <p:txBody>
          <a:bodyPr rtlCol="0" anchor="ctr">
            <a:normAutofit/>
          </a:bodyPr>
          <a:lstStyle/>
          <a:p>
            <a:pPr defTabSz="685800">
              <a:spcAft>
                <a:spcPts val="450"/>
              </a:spcAft>
              <a:buClrTx/>
            </a:pPr>
            <a:fld id="{294A09A9-5501-47C1-A89A-A340965A2BE2}" type="slidenum">
              <a:rPr lang="en-GB" kern="1200">
                <a:solidFill>
                  <a:srgbClr val="DAE5EF"/>
                </a:solidFill>
                <a:latin typeface="Tenorite"/>
                <a:ea typeface="+mn-ea"/>
                <a:cs typeface="+mn-cs"/>
              </a:rPr>
              <a:pPr defTabSz="685800">
                <a:spcAft>
                  <a:spcPts val="450"/>
                </a:spcAft>
                <a:buClrTx/>
              </a:pPr>
              <a:t>11</a:t>
            </a:fld>
            <a:endParaRPr lang="en-GB" kern="1200">
              <a:solidFill>
                <a:srgbClr val="DAE5EF"/>
              </a:solidFill>
              <a:latin typeface="Tenorite"/>
              <a:ea typeface="+mn-ea"/>
              <a:cs typeface="+mn-cs"/>
            </a:endParaRPr>
          </a:p>
        </p:txBody>
      </p:sp>
    </p:spTree>
    <p:extLst>
      <p:ext uri="{BB962C8B-B14F-4D97-AF65-F5344CB8AC3E}">
        <p14:creationId xmlns:p14="http://schemas.microsoft.com/office/powerpoint/2010/main" val="132560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965B-8AB0-8E13-8308-6A1B0C4403B5}"/>
              </a:ext>
            </a:extLst>
          </p:cNvPr>
          <p:cNvSpPr>
            <a:spLocks noGrp="1"/>
          </p:cNvSpPr>
          <p:nvPr>
            <p:ph type="title"/>
          </p:nvPr>
        </p:nvSpPr>
        <p:spPr>
          <a:xfrm>
            <a:off x="875620" y="1263315"/>
            <a:ext cx="7334387" cy="699223"/>
          </a:xfrm>
        </p:spPr>
        <p:txBody>
          <a:bodyPr/>
          <a:lstStyle/>
          <a:p>
            <a:r>
              <a:rPr lang="en-GB" dirty="0"/>
              <a:t>Update on the national picture </a:t>
            </a:r>
          </a:p>
        </p:txBody>
      </p:sp>
      <p:sp>
        <p:nvSpPr>
          <p:cNvPr id="3" name="Subtitle 2">
            <a:extLst>
              <a:ext uri="{FF2B5EF4-FFF2-40B4-BE49-F238E27FC236}">
                <a16:creationId xmlns:a16="http://schemas.microsoft.com/office/drawing/2014/main" id="{69B0E136-9329-ECD8-A97D-F08D2F96DDFE}"/>
              </a:ext>
            </a:extLst>
          </p:cNvPr>
          <p:cNvSpPr>
            <a:spLocks noGrp="1"/>
          </p:cNvSpPr>
          <p:nvPr>
            <p:ph idx="1"/>
          </p:nvPr>
        </p:nvSpPr>
        <p:spPr>
          <a:xfrm>
            <a:off x="875620" y="2111542"/>
            <a:ext cx="7334387" cy="3025100"/>
          </a:xfrm>
        </p:spPr>
        <p:txBody>
          <a:bodyPr/>
          <a:lstStyle/>
          <a:p>
            <a:pPr marL="342900" indent="-342900">
              <a:buFont typeface="Arial" panose="020B0604020202020204" pitchFamily="34" charset="0"/>
              <a:buChar char="•"/>
            </a:pPr>
            <a:r>
              <a:rPr lang="en-GB" dirty="0"/>
              <a:t>No change in Government Policy – attendance a very high priority </a:t>
            </a:r>
          </a:p>
          <a:p>
            <a:pPr marL="342900" indent="-342900">
              <a:buFont typeface="Arial" panose="020B0604020202020204" pitchFamily="34" charset="0"/>
              <a:buChar char="•"/>
            </a:pPr>
            <a:r>
              <a:rPr lang="en-GB" dirty="0"/>
              <a:t>Cross party support for attendance improvement work</a:t>
            </a:r>
          </a:p>
          <a:p>
            <a:pPr marL="342900" indent="-342900">
              <a:buFont typeface="Arial" panose="020B0604020202020204" pitchFamily="34" charset="0"/>
              <a:buChar char="•"/>
            </a:pPr>
            <a:r>
              <a:rPr lang="en-GB" dirty="0"/>
              <a:t>Attendance Mentoring Pilot Expansion programme will work across 10 additional areas and be delivered by </a:t>
            </a:r>
            <a:r>
              <a:rPr lang="en-GB" dirty="0" err="1"/>
              <a:t>Etio</a:t>
            </a:r>
            <a:r>
              <a:rPr lang="en-GB" dirty="0"/>
              <a:t>. Working with persistent and severe absentees in areas with the highest absence rates</a:t>
            </a:r>
          </a:p>
          <a:p>
            <a:r>
              <a:rPr lang="en-GB" dirty="0">
                <a:hlinkClick r:id="rId3"/>
              </a:rPr>
              <a:t>www.gov.uk/government/news/thousands-of-pupils-receive-support-to-boost-school-attendance--2</a:t>
            </a:r>
            <a:endParaRPr lang="en-GB" dirty="0"/>
          </a:p>
          <a:p>
            <a:endParaRPr lang="en-GB" dirty="0"/>
          </a:p>
          <a:p>
            <a:endParaRPr lang="en-GB" dirty="0"/>
          </a:p>
        </p:txBody>
      </p:sp>
    </p:spTree>
    <p:extLst>
      <p:ext uri="{BB962C8B-B14F-4D97-AF65-F5344CB8AC3E}">
        <p14:creationId xmlns:p14="http://schemas.microsoft.com/office/powerpoint/2010/main" val="378258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8705-8AB8-2619-8608-74F36383178E}"/>
              </a:ext>
            </a:extLst>
          </p:cNvPr>
          <p:cNvSpPr>
            <a:spLocks noGrp="1"/>
          </p:cNvSpPr>
          <p:nvPr>
            <p:ph type="title"/>
          </p:nvPr>
        </p:nvSpPr>
        <p:spPr/>
        <p:txBody>
          <a:bodyPr/>
          <a:lstStyle/>
          <a:p>
            <a:r>
              <a:rPr lang="en-GB" dirty="0"/>
              <a:t>Update on the national picture </a:t>
            </a:r>
            <a:endParaRPr lang="en-US" dirty="0"/>
          </a:p>
        </p:txBody>
      </p:sp>
      <p:sp>
        <p:nvSpPr>
          <p:cNvPr id="3" name="Content Placeholder 2">
            <a:extLst>
              <a:ext uri="{FF2B5EF4-FFF2-40B4-BE49-F238E27FC236}">
                <a16:creationId xmlns:a16="http://schemas.microsoft.com/office/drawing/2014/main" id="{BDFB2454-9321-1AC2-6763-107F825A6261}"/>
              </a:ext>
            </a:extLst>
          </p:cNvPr>
          <p:cNvSpPr>
            <a:spLocks noGrp="1"/>
          </p:cNvSpPr>
          <p:nvPr>
            <p:ph idx="1"/>
          </p:nvPr>
        </p:nvSpPr>
        <p:spPr/>
        <p:txBody>
          <a:bodyPr/>
          <a:lstStyle/>
          <a:p>
            <a:pPr marL="342900" indent="-342900">
              <a:buFont typeface="Arial" panose="020B0604020202020204" pitchFamily="34" charset="0"/>
              <a:buChar char="•"/>
            </a:pPr>
            <a:r>
              <a:rPr lang="en-GB" dirty="0"/>
              <a:t>Attendance toolkit –produced by Rob Tarn based on work and best practice from the Attendance Hubs covering 6 key areas of practice aligning with WTTISA and supported with case studies</a:t>
            </a:r>
          </a:p>
          <a:p>
            <a:r>
              <a:rPr lang="en-GB" dirty="0">
                <a:hlinkClick r:id="rId2"/>
              </a:rPr>
              <a:t>https://attendancetoolkit.blob.core.windows.net/toolkit-doc/Attendance%20toolkit%20for%20schools.pdf</a:t>
            </a:r>
            <a:endParaRPr lang="en-GB" dirty="0"/>
          </a:p>
          <a:p>
            <a:endParaRPr lang="en-GB" dirty="0"/>
          </a:p>
          <a:p>
            <a:endParaRPr lang="en-GB" dirty="0"/>
          </a:p>
          <a:p>
            <a:endParaRPr lang="en-US" dirty="0"/>
          </a:p>
        </p:txBody>
      </p:sp>
      <p:sp>
        <p:nvSpPr>
          <p:cNvPr id="6" name="Slide Number Placeholder 5">
            <a:extLst>
              <a:ext uri="{FF2B5EF4-FFF2-40B4-BE49-F238E27FC236}">
                <a16:creationId xmlns:a16="http://schemas.microsoft.com/office/drawing/2014/main" id="{AC53B1F6-B20C-21F7-39F8-6E117D828705}"/>
              </a:ext>
            </a:extLst>
          </p:cNvPr>
          <p:cNvSpPr>
            <a:spLocks noGrp="1"/>
          </p:cNvSpPr>
          <p:nvPr>
            <p:ph type="sldNum" sz="quarter" idx="4"/>
          </p:nvPr>
        </p:nvSpPr>
        <p:spPr/>
        <p:txBody>
          <a:bodyPr/>
          <a:lstStyle/>
          <a:p>
            <a:pPr defTabSz="685800">
              <a:buClrTx/>
            </a:pPr>
            <a:fld id="{294A09A9-5501-47C1-A89A-A340965A2BE2}" type="slidenum">
              <a:rPr lang="en-GB" kern="1200">
                <a:solidFill>
                  <a:srgbClr val="DAE5EF"/>
                </a:solidFill>
                <a:latin typeface="Tenorite"/>
                <a:ea typeface="+mn-ea"/>
                <a:cs typeface="+mn-cs"/>
              </a:rPr>
              <a:pPr defTabSz="685800">
                <a:buClrTx/>
              </a:pPr>
              <a:t>13</a:t>
            </a:fld>
            <a:endParaRPr lang="en-GB" kern="1200">
              <a:solidFill>
                <a:srgbClr val="DAE5EF"/>
              </a:solidFill>
              <a:latin typeface="Tenorite"/>
              <a:ea typeface="+mn-ea"/>
              <a:cs typeface="+mn-cs"/>
            </a:endParaRPr>
          </a:p>
        </p:txBody>
      </p:sp>
    </p:spTree>
    <p:extLst>
      <p:ext uri="{BB962C8B-B14F-4D97-AF65-F5344CB8AC3E}">
        <p14:creationId xmlns:p14="http://schemas.microsoft.com/office/powerpoint/2010/main" val="66805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4FD6-9E9B-9C38-B718-513F593408AE}"/>
              </a:ext>
            </a:extLst>
          </p:cNvPr>
          <p:cNvSpPr>
            <a:spLocks noGrp="1"/>
          </p:cNvSpPr>
          <p:nvPr>
            <p:ph type="title"/>
          </p:nvPr>
        </p:nvSpPr>
        <p:spPr>
          <a:xfrm>
            <a:off x="667513" y="1258179"/>
            <a:ext cx="7542494" cy="928468"/>
          </a:xfrm>
        </p:spPr>
        <p:txBody>
          <a:bodyPr/>
          <a:lstStyle/>
          <a:p>
            <a:r>
              <a:rPr lang="en-US" dirty="0"/>
              <a:t>Latest absence data – census data</a:t>
            </a:r>
            <a:br>
              <a:rPr lang="en-US" dirty="0"/>
            </a:br>
            <a:r>
              <a:rPr lang="en-US" dirty="0"/>
              <a:t>overall absence</a:t>
            </a:r>
          </a:p>
        </p:txBody>
      </p:sp>
      <p:sp>
        <p:nvSpPr>
          <p:cNvPr id="3" name="Content Placeholder 2">
            <a:extLst>
              <a:ext uri="{FF2B5EF4-FFF2-40B4-BE49-F238E27FC236}">
                <a16:creationId xmlns:a16="http://schemas.microsoft.com/office/drawing/2014/main" id="{DB8117E1-D14D-947D-574F-5F6438727F06}"/>
              </a:ext>
            </a:extLst>
          </p:cNvPr>
          <p:cNvSpPr>
            <a:spLocks noGrp="1"/>
          </p:cNvSpPr>
          <p:nvPr>
            <p:ph idx="1"/>
          </p:nvPr>
        </p:nvSpPr>
        <p:spPr>
          <a:xfrm>
            <a:off x="566929" y="2376562"/>
            <a:ext cx="7643078" cy="2888096"/>
          </a:xfrm>
        </p:spPr>
        <p:txBody>
          <a:bodyPr/>
          <a:lstStyle/>
          <a:p>
            <a:r>
              <a:rPr lang="en-US" dirty="0"/>
              <a:t>Published 17</a:t>
            </a:r>
            <a:r>
              <a:rPr lang="en-US" baseline="30000" dirty="0"/>
              <a:t>th</a:t>
            </a:r>
            <a:r>
              <a:rPr lang="en-US" dirty="0"/>
              <a:t> October for Autumn/Spring 2023/2024</a:t>
            </a:r>
          </a:p>
          <a:p>
            <a:r>
              <a:rPr lang="en-US" dirty="0">
                <a:hlinkClick r:id="rId2"/>
              </a:rPr>
              <a:t>explore-education-statistics.service.gov.uk/find-statistics/pupil-absence-in-schools-in-England</a:t>
            </a:r>
            <a:endParaRPr lang="en-US" dirty="0"/>
          </a:p>
          <a:p>
            <a:r>
              <a:rPr lang="en-US" dirty="0">
                <a:solidFill>
                  <a:schemeClr val="accent6"/>
                </a:solidFill>
              </a:rPr>
              <a:t>Overall absence has</a:t>
            </a:r>
            <a:r>
              <a:rPr lang="en-US" dirty="0"/>
              <a:t> </a:t>
            </a:r>
            <a:r>
              <a:rPr lang="en-US" dirty="0">
                <a:solidFill>
                  <a:schemeClr val="accent6"/>
                </a:solidFill>
              </a:rPr>
              <a:t>decreased</a:t>
            </a:r>
            <a:r>
              <a:rPr lang="en-US" dirty="0"/>
              <a:t> compared to Autumn/Spring data 22/23 </a:t>
            </a:r>
          </a:p>
          <a:p>
            <a:pPr algn="l">
              <a:buFont typeface="Arial" panose="020B0604020202020204" pitchFamily="34" charset="0"/>
              <a:buChar char="•"/>
            </a:pPr>
            <a:r>
              <a:rPr lang="en-GB" b="0" i="0" dirty="0">
                <a:solidFill>
                  <a:schemeClr val="accent6"/>
                </a:solidFill>
                <a:effectLst/>
                <a:latin typeface="GDS Transport"/>
              </a:rPr>
              <a:t>Absence decreased in primary schools </a:t>
            </a:r>
            <a:r>
              <a:rPr lang="en-GB" b="0" i="0" dirty="0">
                <a:solidFill>
                  <a:srgbClr val="0B0C0C"/>
                </a:solidFill>
                <a:effectLst/>
                <a:latin typeface="GDS Transport"/>
              </a:rPr>
              <a:t>from 6.0% to 5.4% </a:t>
            </a:r>
          </a:p>
          <a:p>
            <a:pPr algn="l">
              <a:buFont typeface="Arial" panose="020B0604020202020204" pitchFamily="34" charset="0"/>
              <a:buChar char="•"/>
            </a:pPr>
            <a:r>
              <a:rPr lang="en-GB" b="0" i="0" dirty="0">
                <a:solidFill>
                  <a:schemeClr val="accent6"/>
                </a:solidFill>
                <a:effectLst/>
                <a:latin typeface="GDS Transport"/>
              </a:rPr>
              <a:t>Absence decreased in secondary schools </a:t>
            </a:r>
            <a:r>
              <a:rPr lang="en-GB" b="0" i="0" dirty="0">
                <a:solidFill>
                  <a:srgbClr val="0B0C0C"/>
                </a:solidFill>
                <a:effectLst/>
                <a:latin typeface="GDS Transport"/>
              </a:rPr>
              <a:t>from 8.7% to 8.5%</a:t>
            </a:r>
          </a:p>
          <a:p>
            <a:pPr algn="l">
              <a:buFont typeface="Arial" panose="020B0604020202020204" pitchFamily="34" charset="0"/>
              <a:buChar char="•"/>
            </a:pPr>
            <a:r>
              <a:rPr lang="en-GB" b="0" i="0" dirty="0">
                <a:solidFill>
                  <a:schemeClr val="accent6"/>
                </a:solidFill>
                <a:effectLst/>
                <a:latin typeface="GDS Transport"/>
              </a:rPr>
              <a:t>Absence decreased in special schools </a:t>
            </a:r>
            <a:r>
              <a:rPr lang="en-GB" b="0" i="0" dirty="0">
                <a:solidFill>
                  <a:srgbClr val="0B0C0C"/>
                </a:solidFill>
                <a:effectLst/>
                <a:latin typeface="GDS Transport"/>
              </a:rPr>
              <a:t>from 13.2% to 13.0%</a:t>
            </a:r>
          </a:p>
          <a:p>
            <a:r>
              <a:rPr lang="en-GB" b="0" i="0" dirty="0">
                <a:solidFill>
                  <a:srgbClr val="0B0C0C"/>
                </a:solidFill>
                <a:effectLst/>
                <a:latin typeface="GDS Transport"/>
              </a:rPr>
              <a:t>                          </a:t>
            </a:r>
            <a:endParaRPr lang="en-US" dirty="0"/>
          </a:p>
          <a:p>
            <a:endParaRPr lang="en-US" dirty="0"/>
          </a:p>
        </p:txBody>
      </p:sp>
    </p:spTree>
    <p:extLst>
      <p:ext uri="{BB962C8B-B14F-4D97-AF65-F5344CB8AC3E}">
        <p14:creationId xmlns:p14="http://schemas.microsoft.com/office/powerpoint/2010/main" val="312504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2A3D-D9EE-7E47-4CA3-D413067FE305}"/>
              </a:ext>
            </a:extLst>
          </p:cNvPr>
          <p:cNvSpPr>
            <a:spLocks noGrp="1"/>
          </p:cNvSpPr>
          <p:nvPr>
            <p:ph type="title"/>
          </p:nvPr>
        </p:nvSpPr>
        <p:spPr>
          <a:xfrm>
            <a:off x="704089" y="1143000"/>
            <a:ext cx="7505918" cy="1054198"/>
          </a:xfrm>
        </p:spPr>
        <p:txBody>
          <a:bodyPr/>
          <a:lstStyle/>
          <a:p>
            <a:r>
              <a:rPr lang="en-US" dirty="0"/>
              <a:t>Latest absence data- census data</a:t>
            </a:r>
            <a:br>
              <a:rPr lang="en-US" dirty="0"/>
            </a:br>
            <a:r>
              <a:rPr lang="en-US" dirty="0"/>
              <a:t>persistent and severe absence </a:t>
            </a:r>
          </a:p>
        </p:txBody>
      </p:sp>
      <p:sp>
        <p:nvSpPr>
          <p:cNvPr id="3" name="Content Placeholder 2">
            <a:extLst>
              <a:ext uri="{FF2B5EF4-FFF2-40B4-BE49-F238E27FC236}">
                <a16:creationId xmlns:a16="http://schemas.microsoft.com/office/drawing/2014/main" id="{80E084F0-9C09-295C-D1B8-68A5BBB51FF1}"/>
              </a:ext>
            </a:extLst>
          </p:cNvPr>
          <p:cNvSpPr>
            <a:spLocks noGrp="1"/>
          </p:cNvSpPr>
          <p:nvPr>
            <p:ph idx="1"/>
          </p:nvPr>
        </p:nvSpPr>
        <p:spPr>
          <a:xfrm>
            <a:off x="457200" y="2439866"/>
            <a:ext cx="8229600" cy="3354906"/>
          </a:xfrm>
        </p:spPr>
        <p:txBody>
          <a:bodyPr/>
          <a:lstStyle/>
          <a:p>
            <a:r>
              <a:rPr lang="en-GB" i="0" dirty="0">
                <a:solidFill>
                  <a:srgbClr val="0B0C0C"/>
                </a:solidFill>
                <a:effectLst/>
                <a:latin typeface="GDS Transport"/>
              </a:rPr>
              <a:t>Persistent absence rates have </a:t>
            </a:r>
            <a:r>
              <a:rPr lang="en-GB" i="0" dirty="0">
                <a:solidFill>
                  <a:schemeClr val="accent6"/>
                </a:solidFill>
                <a:effectLst/>
                <a:latin typeface="GDS Transport"/>
              </a:rPr>
              <a:t>decreased,</a:t>
            </a:r>
            <a:r>
              <a:rPr lang="en-GB" i="0" dirty="0">
                <a:solidFill>
                  <a:srgbClr val="0B0C0C"/>
                </a:solidFill>
                <a:effectLst/>
                <a:latin typeface="GDS Transport"/>
              </a:rPr>
              <a:t> and severe absence rates have </a:t>
            </a:r>
            <a:r>
              <a:rPr lang="en-GB" i="0" dirty="0">
                <a:solidFill>
                  <a:srgbClr val="FF0000"/>
                </a:solidFill>
                <a:effectLst/>
                <a:latin typeface="GDS Transport"/>
              </a:rPr>
              <a:t>increased</a:t>
            </a:r>
            <a:r>
              <a:rPr lang="en-GB" i="0" dirty="0">
                <a:solidFill>
                  <a:srgbClr val="0B0C0C"/>
                </a:solidFill>
                <a:effectLst/>
                <a:latin typeface="GDS Transport"/>
              </a:rPr>
              <a:t> compared to autumn and spring 2022/23, across all school types</a:t>
            </a:r>
          </a:p>
          <a:p>
            <a:pPr algn="l">
              <a:buFont typeface="Arial" panose="020B0604020202020204" pitchFamily="34" charset="0"/>
              <a:buChar char="•"/>
            </a:pPr>
            <a:r>
              <a:rPr lang="en-GB" b="0" i="0" dirty="0">
                <a:solidFill>
                  <a:schemeClr val="accent6"/>
                </a:solidFill>
                <a:effectLst/>
                <a:latin typeface="GDS Transport"/>
              </a:rPr>
              <a:t>Decrease in primary schools </a:t>
            </a:r>
            <a:r>
              <a:rPr lang="en-GB" b="0" i="0" dirty="0">
                <a:solidFill>
                  <a:srgbClr val="0B0C0C"/>
                </a:solidFill>
                <a:effectLst/>
                <a:latin typeface="GDS Transport"/>
              </a:rPr>
              <a:t>from 17.3% to 14.7% </a:t>
            </a:r>
          </a:p>
          <a:p>
            <a:pPr algn="l">
              <a:buFont typeface="Arial" panose="020B0604020202020204" pitchFamily="34" charset="0"/>
              <a:buChar char="•"/>
            </a:pPr>
            <a:r>
              <a:rPr lang="en-GB" b="0" i="0" dirty="0">
                <a:solidFill>
                  <a:schemeClr val="accent6"/>
                </a:solidFill>
                <a:effectLst/>
                <a:latin typeface="GDS Transport"/>
              </a:rPr>
              <a:t>Decrease in secondary schools </a:t>
            </a:r>
            <a:r>
              <a:rPr lang="en-GB" b="0" i="0" dirty="0">
                <a:solidFill>
                  <a:srgbClr val="0B0C0C"/>
                </a:solidFill>
                <a:effectLst/>
                <a:latin typeface="GDS Transport"/>
              </a:rPr>
              <a:t>from 25.2% to 23.9%</a:t>
            </a:r>
          </a:p>
          <a:p>
            <a:pPr algn="l">
              <a:buFont typeface="Arial" panose="020B0604020202020204" pitchFamily="34" charset="0"/>
              <a:buChar char="•"/>
            </a:pPr>
            <a:r>
              <a:rPr lang="en-GB" b="0" i="0" dirty="0">
                <a:solidFill>
                  <a:schemeClr val="accent6"/>
                </a:solidFill>
                <a:effectLst/>
                <a:latin typeface="GDS Transport"/>
              </a:rPr>
              <a:t>Decrease in special schools </a:t>
            </a:r>
            <a:r>
              <a:rPr lang="en-GB" b="0" i="0" dirty="0">
                <a:solidFill>
                  <a:srgbClr val="0B0C0C"/>
                </a:solidFill>
                <a:effectLst/>
                <a:latin typeface="GDS Transport"/>
              </a:rPr>
              <a:t>from 39.1% to 36.8%</a:t>
            </a:r>
          </a:p>
          <a:p>
            <a:pPr algn="l">
              <a:buFont typeface="Arial" panose="020B0604020202020204" pitchFamily="34" charset="0"/>
              <a:buChar char="•"/>
            </a:pPr>
            <a:r>
              <a:rPr lang="en-GB" b="0" i="0" dirty="0">
                <a:solidFill>
                  <a:srgbClr val="FF0000"/>
                </a:solidFill>
                <a:effectLst/>
                <a:latin typeface="GDS Transport"/>
              </a:rPr>
              <a:t>Increase in primary schools </a:t>
            </a:r>
            <a:r>
              <a:rPr lang="en-GB" b="0" i="0" dirty="0">
                <a:solidFill>
                  <a:srgbClr val="0B0C0C"/>
                </a:solidFill>
                <a:effectLst/>
                <a:latin typeface="GDS Transport"/>
              </a:rPr>
              <a:t>from 0.7% to 0.8%</a:t>
            </a:r>
          </a:p>
          <a:p>
            <a:pPr algn="l">
              <a:buFont typeface="Arial" panose="020B0604020202020204" pitchFamily="34" charset="0"/>
              <a:buChar char="•"/>
            </a:pPr>
            <a:r>
              <a:rPr lang="en-GB" dirty="0">
                <a:solidFill>
                  <a:srgbClr val="FF0000"/>
                </a:solidFill>
                <a:latin typeface="GDS Transport"/>
              </a:rPr>
              <a:t>I</a:t>
            </a:r>
            <a:r>
              <a:rPr lang="en-GB" b="0" i="0" dirty="0">
                <a:solidFill>
                  <a:srgbClr val="FF0000"/>
                </a:solidFill>
                <a:effectLst/>
                <a:latin typeface="GDS Transport"/>
              </a:rPr>
              <a:t>ncrease in secondary schools </a:t>
            </a:r>
            <a:r>
              <a:rPr lang="en-GB" b="0" i="0" dirty="0">
                <a:solidFill>
                  <a:srgbClr val="0B0C0C"/>
                </a:solidFill>
                <a:effectLst/>
                <a:latin typeface="GDS Transport"/>
              </a:rPr>
              <a:t>from 3.1% to 3.5%</a:t>
            </a:r>
          </a:p>
          <a:p>
            <a:pPr algn="l">
              <a:buFont typeface="Arial" panose="020B0604020202020204" pitchFamily="34" charset="0"/>
              <a:buChar char="•"/>
            </a:pPr>
            <a:r>
              <a:rPr lang="en-GB" dirty="0">
                <a:solidFill>
                  <a:srgbClr val="FF0000"/>
                </a:solidFill>
                <a:latin typeface="GDS Transport"/>
              </a:rPr>
              <a:t>I</a:t>
            </a:r>
            <a:r>
              <a:rPr lang="en-GB" b="0" i="0" dirty="0">
                <a:solidFill>
                  <a:srgbClr val="FF0000"/>
                </a:solidFill>
                <a:effectLst/>
                <a:latin typeface="GDS Transport"/>
              </a:rPr>
              <a:t>ncrease in special schools </a:t>
            </a:r>
            <a:r>
              <a:rPr lang="en-GB" b="0" i="0" dirty="0">
                <a:solidFill>
                  <a:srgbClr val="0B0C0C"/>
                </a:solidFill>
                <a:effectLst/>
                <a:latin typeface="GDS Transport"/>
              </a:rPr>
              <a:t>from 6.1% to 6.4%</a:t>
            </a:r>
          </a:p>
          <a:p>
            <a:r>
              <a:rPr lang="en-GB" b="0" i="0" dirty="0">
                <a:solidFill>
                  <a:srgbClr val="0B0C0C"/>
                </a:solidFill>
                <a:effectLst/>
                <a:latin typeface="GDS Transport"/>
              </a:rPr>
              <a:t>                        </a:t>
            </a:r>
            <a:endParaRPr lang="en-US" dirty="0"/>
          </a:p>
        </p:txBody>
      </p:sp>
    </p:spTree>
    <p:extLst>
      <p:ext uri="{BB962C8B-B14F-4D97-AF65-F5344CB8AC3E}">
        <p14:creationId xmlns:p14="http://schemas.microsoft.com/office/powerpoint/2010/main" val="108018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0A5F-C48F-41E1-D547-3FDDA11CE71E}"/>
              </a:ext>
            </a:extLst>
          </p:cNvPr>
          <p:cNvSpPr>
            <a:spLocks noGrp="1"/>
          </p:cNvSpPr>
          <p:nvPr>
            <p:ph type="title"/>
          </p:nvPr>
        </p:nvSpPr>
        <p:spPr>
          <a:xfrm>
            <a:off x="559192" y="1332035"/>
            <a:ext cx="7650815" cy="1038316"/>
          </a:xfrm>
        </p:spPr>
        <p:txBody>
          <a:bodyPr/>
          <a:lstStyle/>
          <a:p>
            <a:r>
              <a:rPr lang="en-US" dirty="0"/>
              <a:t>Latest attendance data- fortnightly publication</a:t>
            </a:r>
          </a:p>
        </p:txBody>
      </p:sp>
      <p:sp>
        <p:nvSpPr>
          <p:cNvPr id="3" name="Content Placeholder 2">
            <a:extLst>
              <a:ext uri="{FF2B5EF4-FFF2-40B4-BE49-F238E27FC236}">
                <a16:creationId xmlns:a16="http://schemas.microsoft.com/office/drawing/2014/main" id="{87376E01-3570-BFBC-193B-8C665F1D07C4}"/>
              </a:ext>
            </a:extLst>
          </p:cNvPr>
          <p:cNvSpPr>
            <a:spLocks noGrp="1"/>
          </p:cNvSpPr>
          <p:nvPr>
            <p:ph idx="1"/>
          </p:nvPr>
        </p:nvSpPr>
        <p:spPr>
          <a:xfrm>
            <a:off x="274320" y="2703635"/>
            <a:ext cx="8257032" cy="2191827"/>
          </a:xfrm>
        </p:spPr>
        <p:txBody>
          <a:bodyPr/>
          <a:lstStyle/>
          <a:p>
            <a:r>
              <a:rPr lang="en-US" dirty="0"/>
              <a:t>Published fortnightly from shared data</a:t>
            </a:r>
          </a:p>
          <a:p>
            <a:r>
              <a:rPr lang="en-US" dirty="0">
                <a:hlinkClick r:id="rId2"/>
              </a:rPr>
              <a:t>explore-education-statistics.service.gov.uk/find-statistics/pupil-attendance-in-schools</a:t>
            </a:r>
            <a:endParaRPr lang="en-US" dirty="0"/>
          </a:p>
          <a:p>
            <a:r>
              <a:rPr lang="en-US" dirty="0"/>
              <a:t>Not finite data but a strong indicator as we go through the year and  </a:t>
            </a:r>
          </a:p>
          <a:p>
            <a:r>
              <a:rPr lang="en-US" dirty="0"/>
              <a:t>attendance is stronger than at this time last year </a:t>
            </a:r>
          </a:p>
          <a:p>
            <a:endParaRPr lang="en-US" dirty="0"/>
          </a:p>
          <a:p>
            <a:endParaRPr lang="en-US" dirty="0"/>
          </a:p>
          <a:p>
            <a:r>
              <a:rPr lang="en-US" dirty="0"/>
              <a:t>.</a:t>
            </a:r>
          </a:p>
        </p:txBody>
      </p:sp>
    </p:spTree>
    <p:extLst>
      <p:ext uri="{BB962C8B-B14F-4D97-AF65-F5344CB8AC3E}">
        <p14:creationId xmlns:p14="http://schemas.microsoft.com/office/powerpoint/2010/main" val="128051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2BBE-1090-F95E-9081-C06171A12632}"/>
              </a:ext>
            </a:extLst>
          </p:cNvPr>
          <p:cNvSpPr>
            <a:spLocks noGrp="1"/>
          </p:cNvSpPr>
          <p:nvPr>
            <p:ph type="title"/>
          </p:nvPr>
        </p:nvSpPr>
        <p:spPr/>
        <p:txBody>
          <a:bodyPr/>
          <a:lstStyle/>
          <a:p>
            <a:r>
              <a:rPr lang="en-US" dirty="0"/>
              <a:t>What’s coming next ?</a:t>
            </a:r>
          </a:p>
        </p:txBody>
      </p:sp>
      <p:sp>
        <p:nvSpPr>
          <p:cNvPr id="3" name="Content Placeholder 2">
            <a:extLst>
              <a:ext uri="{FF2B5EF4-FFF2-40B4-BE49-F238E27FC236}">
                <a16:creationId xmlns:a16="http://schemas.microsoft.com/office/drawing/2014/main" id="{09C86273-9678-7BC7-305B-0BAEC5FB8BC3}"/>
              </a:ext>
            </a:extLst>
          </p:cNvPr>
          <p:cNvSpPr>
            <a:spLocks noGrp="1"/>
          </p:cNvSpPr>
          <p:nvPr>
            <p:ph idx="1"/>
          </p:nvPr>
        </p:nvSpPr>
        <p:spPr>
          <a:xfrm>
            <a:off x="875620" y="2370350"/>
            <a:ext cx="7334387" cy="304483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Children’s Well Being Bill – Children Not in School register and free breakfast clubs </a:t>
            </a:r>
          </a:p>
          <a:p>
            <a:pPr marL="342900" indent="-342900">
              <a:buFont typeface="Arial" panose="020B0604020202020204" pitchFamily="34" charset="0"/>
              <a:buChar char="•"/>
            </a:pPr>
            <a:r>
              <a:rPr lang="en-GB" dirty="0"/>
              <a:t>SEND and AP Action Plan</a:t>
            </a:r>
          </a:p>
          <a:p>
            <a:pPr marL="342900" indent="-342900">
              <a:buFont typeface="Arial" panose="020B0604020202020204" pitchFamily="34" charset="0"/>
              <a:buChar char="•"/>
            </a:pPr>
            <a:r>
              <a:rPr lang="en-GB" dirty="0"/>
              <a:t>RISE teams -Regional Improvement for Standards and Excellence Teams</a:t>
            </a:r>
          </a:p>
          <a:p>
            <a:pPr marL="342900" indent="-342900">
              <a:buFont typeface="Arial" panose="020B0604020202020204" pitchFamily="34" charset="0"/>
              <a:buChar char="•"/>
            </a:pPr>
            <a:r>
              <a:rPr lang="en-GB" dirty="0"/>
              <a:t>New OFSTED inspection framework – attendance as a separate focus</a:t>
            </a:r>
          </a:p>
          <a:p>
            <a:pPr marL="342900" indent="-342900">
              <a:buFont typeface="Arial" panose="020B0604020202020204" pitchFamily="34" charset="0"/>
              <a:buChar char="•"/>
            </a:pPr>
            <a:endParaRPr lang="en-GB" dirty="0"/>
          </a:p>
          <a:p>
            <a:endParaRPr lang="en-US" dirty="0"/>
          </a:p>
        </p:txBody>
      </p:sp>
      <p:sp>
        <p:nvSpPr>
          <p:cNvPr id="6" name="Slide Number Placeholder 5">
            <a:extLst>
              <a:ext uri="{FF2B5EF4-FFF2-40B4-BE49-F238E27FC236}">
                <a16:creationId xmlns:a16="http://schemas.microsoft.com/office/drawing/2014/main" id="{9DF7E6F9-65CD-E680-303F-80811EA7BC20}"/>
              </a:ext>
            </a:extLst>
          </p:cNvPr>
          <p:cNvSpPr>
            <a:spLocks noGrp="1"/>
          </p:cNvSpPr>
          <p:nvPr>
            <p:ph type="sldNum" sz="quarter" idx="4"/>
          </p:nvPr>
        </p:nvSpPr>
        <p:spPr/>
        <p:txBody>
          <a:bodyPr/>
          <a:lstStyle/>
          <a:p>
            <a:pPr defTabSz="685800">
              <a:buClrTx/>
            </a:pPr>
            <a:fld id="{294A09A9-5501-47C1-A89A-A340965A2BE2}" type="slidenum">
              <a:rPr lang="en-GB" kern="1200">
                <a:solidFill>
                  <a:srgbClr val="DAE5EF"/>
                </a:solidFill>
                <a:latin typeface="Tenorite"/>
                <a:ea typeface="+mn-ea"/>
                <a:cs typeface="+mn-cs"/>
              </a:rPr>
              <a:pPr defTabSz="685800">
                <a:buClrTx/>
              </a:pPr>
              <a:t>17</a:t>
            </a:fld>
            <a:endParaRPr lang="en-GB" kern="1200">
              <a:solidFill>
                <a:srgbClr val="DAE5EF"/>
              </a:solidFill>
              <a:latin typeface="Tenorite"/>
              <a:ea typeface="+mn-ea"/>
              <a:cs typeface="+mn-cs"/>
            </a:endParaRPr>
          </a:p>
        </p:txBody>
      </p:sp>
    </p:spTree>
    <p:extLst>
      <p:ext uri="{BB962C8B-B14F-4D97-AF65-F5344CB8AC3E}">
        <p14:creationId xmlns:p14="http://schemas.microsoft.com/office/powerpoint/2010/main" val="176061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39DF-C899-DBAA-B754-DF027CAFE766}"/>
              </a:ext>
            </a:extLst>
          </p:cNvPr>
          <p:cNvSpPr>
            <a:spLocks noGrp="1"/>
          </p:cNvSpPr>
          <p:nvPr>
            <p:ph type="title"/>
          </p:nvPr>
        </p:nvSpPr>
        <p:spPr/>
        <p:txBody>
          <a:bodyPr/>
          <a:lstStyle/>
          <a:p>
            <a:r>
              <a:rPr lang="en-US" dirty="0"/>
              <a:t>Revised codes </a:t>
            </a:r>
          </a:p>
        </p:txBody>
      </p:sp>
      <p:sp>
        <p:nvSpPr>
          <p:cNvPr id="3" name="Content Placeholder 2">
            <a:extLst>
              <a:ext uri="{FF2B5EF4-FFF2-40B4-BE49-F238E27FC236}">
                <a16:creationId xmlns:a16="http://schemas.microsoft.com/office/drawing/2014/main" id="{1072D10F-72A4-EA77-316D-3CC3ACDC0A6A}"/>
              </a:ext>
            </a:extLst>
          </p:cNvPr>
          <p:cNvSpPr>
            <a:spLocks noGrp="1"/>
          </p:cNvSpPr>
          <p:nvPr>
            <p:ph idx="1"/>
          </p:nvPr>
        </p:nvSpPr>
        <p:spPr>
          <a:xfrm>
            <a:off x="875620" y="2370351"/>
            <a:ext cx="7334387" cy="3424660"/>
          </a:xfrm>
        </p:spPr>
        <p:txBody>
          <a:bodyPr/>
          <a:lstStyle/>
          <a:p>
            <a:r>
              <a:rPr lang="en-US" dirty="0"/>
              <a:t>DFE have produced a FAQ sheet</a:t>
            </a:r>
          </a:p>
          <a:p>
            <a:r>
              <a:rPr lang="en-US" dirty="0"/>
              <a:t>FAQ_admission_and_attendance_registers_October2024.pdf</a:t>
            </a:r>
          </a:p>
          <a:p>
            <a:r>
              <a:rPr lang="en-US" dirty="0"/>
              <a:t>https://</a:t>
            </a:r>
            <a:r>
              <a:rPr lang="en-US" dirty="0" err="1"/>
              <a:t>www.youtube.com.mcas.ms</a:t>
            </a:r>
            <a:r>
              <a:rPr lang="en-US" dirty="0"/>
              <a:t>/</a:t>
            </a:r>
            <a:r>
              <a:rPr lang="en-US" dirty="0" err="1"/>
              <a:t>watch?v</a:t>
            </a:r>
            <a:r>
              <a:rPr lang="en-US" dirty="0"/>
              <a:t>=H0z1lgeSacU&amp;list=PLXjcCX3hH9LXqKNI35VTWirdJnzjO3s2b&amp;index=21&amp;t=9s</a:t>
            </a:r>
          </a:p>
          <a:p>
            <a:endParaRPr lang="en-US" dirty="0"/>
          </a:p>
          <a:p>
            <a:endParaRPr lang="en-US" dirty="0"/>
          </a:p>
        </p:txBody>
      </p:sp>
      <p:sp>
        <p:nvSpPr>
          <p:cNvPr id="6" name="Slide Number Placeholder 5">
            <a:extLst>
              <a:ext uri="{FF2B5EF4-FFF2-40B4-BE49-F238E27FC236}">
                <a16:creationId xmlns:a16="http://schemas.microsoft.com/office/drawing/2014/main" id="{44D5191B-8605-C5C3-4662-DB1AC8ED7FF1}"/>
              </a:ext>
            </a:extLst>
          </p:cNvPr>
          <p:cNvSpPr>
            <a:spLocks noGrp="1"/>
          </p:cNvSpPr>
          <p:nvPr>
            <p:ph type="sldNum" sz="quarter" idx="4"/>
          </p:nvPr>
        </p:nvSpPr>
        <p:spPr/>
        <p:txBody>
          <a:bodyPr/>
          <a:lstStyle/>
          <a:p>
            <a:pPr defTabSz="685800">
              <a:buClrTx/>
            </a:pPr>
            <a:fld id="{294A09A9-5501-47C1-A89A-A340965A2BE2}" type="slidenum">
              <a:rPr lang="en-GB" kern="1200">
                <a:solidFill>
                  <a:srgbClr val="DAE5EF"/>
                </a:solidFill>
                <a:latin typeface="Tenorite"/>
                <a:ea typeface="+mn-ea"/>
                <a:cs typeface="+mn-cs"/>
              </a:rPr>
              <a:pPr defTabSz="685800">
                <a:buClrTx/>
              </a:pPr>
              <a:t>18</a:t>
            </a:fld>
            <a:endParaRPr lang="en-GB" kern="1200">
              <a:solidFill>
                <a:srgbClr val="DAE5EF"/>
              </a:solidFill>
              <a:latin typeface="Tenorite"/>
              <a:ea typeface="+mn-ea"/>
              <a:cs typeface="+mn-cs"/>
            </a:endParaRPr>
          </a:p>
        </p:txBody>
      </p:sp>
      <p:pic>
        <p:nvPicPr>
          <p:cNvPr id="7" name="Content Placeholder 6" descr="Questions ">
            <a:extLst>
              <a:ext uri="{FF2B5EF4-FFF2-40B4-BE49-F238E27FC236}">
                <a16:creationId xmlns:a16="http://schemas.microsoft.com/office/drawing/2014/main" id="{0BA55C0E-FD83-87AA-9D0E-08298A8D20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319" b="15361"/>
          <a:stretch/>
        </p:blipFill>
        <p:spPr>
          <a:xfrm>
            <a:off x="2511084" y="3874770"/>
            <a:ext cx="3281289" cy="1749743"/>
          </a:xfrm>
          <a:prstGeom prst="rect">
            <a:avLst/>
          </a:prstGeom>
          <a:noFill/>
        </p:spPr>
      </p:pic>
    </p:spTree>
    <p:extLst>
      <p:ext uri="{BB962C8B-B14F-4D97-AF65-F5344CB8AC3E}">
        <p14:creationId xmlns:p14="http://schemas.microsoft.com/office/powerpoint/2010/main" val="156404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B1C62CA-8A26-B941-E082-0D84DF60185A}"/>
              </a:ext>
            </a:extLst>
          </p:cNvPr>
          <p:cNvSpPr>
            <a:spLocks noGrp="1"/>
          </p:cNvSpPr>
          <p:nvPr>
            <p:ph type="title"/>
          </p:nvPr>
        </p:nvSpPr>
        <p:spPr/>
        <p:txBody>
          <a:bodyPr/>
          <a:lstStyle/>
          <a:p>
            <a:r>
              <a:rPr lang="en-GB" dirty="0"/>
              <a:t>Links to useful documents</a:t>
            </a:r>
          </a:p>
        </p:txBody>
      </p:sp>
      <p:sp>
        <p:nvSpPr>
          <p:cNvPr id="15" name="Content Placeholder 14">
            <a:extLst>
              <a:ext uri="{FF2B5EF4-FFF2-40B4-BE49-F238E27FC236}">
                <a16:creationId xmlns:a16="http://schemas.microsoft.com/office/drawing/2014/main" id="{DF682D16-20D1-2B98-8110-120E7BEF28F7}"/>
              </a:ext>
            </a:extLst>
          </p:cNvPr>
          <p:cNvSpPr>
            <a:spLocks noGrp="1"/>
          </p:cNvSpPr>
          <p:nvPr>
            <p:ph idx="1"/>
          </p:nvPr>
        </p:nvSpPr>
        <p:spPr/>
        <p:txBody>
          <a:bodyPr/>
          <a:lstStyle/>
          <a:p>
            <a:pPr marL="342900" indent="-342900">
              <a:buFont typeface="Arial" panose="020B0604020202020204" pitchFamily="34" charset="0"/>
              <a:buChar char="•"/>
            </a:pPr>
            <a:r>
              <a:rPr lang="en-GB" dirty="0"/>
              <a:t>Working together to improve school attendance – statutory updated guidance </a:t>
            </a:r>
          </a:p>
          <a:p>
            <a:pPr marL="342900" indent="-342900">
              <a:buFont typeface="Arial" panose="020B0604020202020204" pitchFamily="34" charset="0"/>
              <a:buChar char="•"/>
            </a:pPr>
            <a:r>
              <a:rPr lang="en-GB" dirty="0"/>
              <a:t>Summary of responsibilities</a:t>
            </a:r>
          </a:p>
          <a:p>
            <a:pPr marL="342900" indent="-342900">
              <a:buFont typeface="Arial" panose="020B0604020202020204" pitchFamily="34" charset="0"/>
              <a:buChar char="•"/>
            </a:pPr>
            <a:r>
              <a:rPr lang="en-GB" dirty="0"/>
              <a:t>Toolkit for Schools</a:t>
            </a:r>
          </a:p>
          <a:p>
            <a:pPr marL="342900" indent="-342900">
              <a:buFont typeface="Arial" panose="020B0604020202020204" pitchFamily="34" charset="0"/>
              <a:buChar char="•"/>
            </a:pPr>
            <a:r>
              <a:rPr lang="en-GB" dirty="0"/>
              <a:t>Guidance for parents  </a:t>
            </a:r>
          </a:p>
          <a:p>
            <a:r>
              <a:rPr lang="en-GB" dirty="0">
                <a:hlinkClick r:id="rId2"/>
              </a:rPr>
              <a:t>https://www.gov.uk/government/publications/working-together-to-improve-school-attendance</a:t>
            </a:r>
            <a:endParaRPr lang="en-GB" dirty="0"/>
          </a:p>
          <a:p>
            <a:endParaRPr lang="en-GB" dirty="0"/>
          </a:p>
        </p:txBody>
      </p:sp>
      <p:sp>
        <p:nvSpPr>
          <p:cNvPr id="11" name="Slide Number Placeholder 10">
            <a:extLst>
              <a:ext uri="{FF2B5EF4-FFF2-40B4-BE49-F238E27FC236}">
                <a16:creationId xmlns:a16="http://schemas.microsoft.com/office/drawing/2014/main" id="{38F69EF9-A0A7-3D72-CDF8-F2EFF10271D7}"/>
              </a:ext>
            </a:extLst>
          </p:cNvPr>
          <p:cNvSpPr>
            <a:spLocks noGrp="1"/>
          </p:cNvSpPr>
          <p:nvPr>
            <p:ph type="sldNum" sz="quarter" idx="4"/>
          </p:nvPr>
        </p:nvSpPr>
        <p:spPr/>
        <p:txBody>
          <a:bodyPr/>
          <a:lstStyle/>
          <a:p>
            <a:pPr defTabSz="685800">
              <a:buClrTx/>
            </a:pPr>
            <a:fld id="{294A09A9-5501-47C1-A89A-A340965A2BE2}" type="slidenum">
              <a:rPr lang="en-GB" kern="1200">
                <a:solidFill>
                  <a:srgbClr val="DAE5EF"/>
                </a:solidFill>
                <a:latin typeface="Tenorite"/>
                <a:ea typeface="+mn-ea"/>
                <a:cs typeface="+mn-cs"/>
              </a:rPr>
              <a:pPr defTabSz="685800">
                <a:buClrTx/>
              </a:pPr>
              <a:t>19</a:t>
            </a:fld>
            <a:endParaRPr lang="en-GB" kern="1200">
              <a:solidFill>
                <a:srgbClr val="DAE5EF"/>
              </a:solidFill>
              <a:latin typeface="Tenorite"/>
              <a:ea typeface="+mn-ea"/>
              <a:cs typeface="+mn-cs"/>
            </a:endParaRPr>
          </a:p>
        </p:txBody>
      </p:sp>
    </p:spTree>
    <p:extLst>
      <p:ext uri="{BB962C8B-B14F-4D97-AF65-F5344CB8AC3E}">
        <p14:creationId xmlns:p14="http://schemas.microsoft.com/office/powerpoint/2010/main" val="141105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idx="4294967295"/>
          </p:nvPr>
        </p:nvSpPr>
        <p:spPr>
          <a:xfrm>
            <a:off x="288194" y="-170688"/>
            <a:ext cx="63182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Agenda for today </a:t>
            </a:r>
            <a:endParaRPr dirty="0"/>
          </a:p>
        </p:txBody>
      </p:sp>
      <p:graphicFrame>
        <p:nvGraphicFramePr>
          <p:cNvPr id="2" name="Table 1">
            <a:extLst>
              <a:ext uri="{FF2B5EF4-FFF2-40B4-BE49-F238E27FC236}">
                <a16:creationId xmlns:a16="http://schemas.microsoft.com/office/drawing/2014/main" id="{CB1D7663-7E43-45CA-87D9-9712BE489399}"/>
              </a:ext>
            </a:extLst>
          </p:cNvPr>
          <p:cNvGraphicFramePr>
            <a:graphicFrameLocks noGrp="1"/>
          </p:cNvGraphicFramePr>
          <p:nvPr>
            <p:extLst>
              <p:ext uri="{D42A27DB-BD31-4B8C-83A1-F6EECF244321}">
                <p14:modId xmlns:p14="http://schemas.microsoft.com/office/powerpoint/2010/main" val="3386057496"/>
              </p:ext>
            </p:extLst>
          </p:nvPr>
        </p:nvGraphicFramePr>
        <p:xfrm>
          <a:off x="648929" y="896111"/>
          <a:ext cx="7262040" cy="4208381"/>
        </p:xfrm>
        <a:graphic>
          <a:graphicData uri="http://schemas.openxmlformats.org/drawingml/2006/table">
            <a:tbl>
              <a:tblPr firstRow="1" firstCol="1" bandRow="1"/>
              <a:tblGrid>
                <a:gridCol w="2790307">
                  <a:extLst>
                    <a:ext uri="{9D8B030D-6E8A-4147-A177-3AD203B41FA5}">
                      <a16:colId xmlns:a16="http://schemas.microsoft.com/office/drawing/2014/main" val="1463900563"/>
                    </a:ext>
                  </a:extLst>
                </a:gridCol>
                <a:gridCol w="2968447">
                  <a:extLst>
                    <a:ext uri="{9D8B030D-6E8A-4147-A177-3AD203B41FA5}">
                      <a16:colId xmlns:a16="http://schemas.microsoft.com/office/drawing/2014/main" val="45763209"/>
                    </a:ext>
                  </a:extLst>
                </a:gridCol>
                <a:gridCol w="1503286">
                  <a:extLst>
                    <a:ext uri="{9D8B030D-6E8A-4147-A177-3AD203B41FA5}">
                      <a16:colId xmlns:a16="http://schemas.microsoft.com/office/drawing/2014/main" val="607427478"/>
                    </a:ext>
                  </a:extLst>
                </a:gridCol>
              </a:tblGrid>
              <a:tr h="269474">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Item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Time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154283"/>
                  </a:ext>
                </a:extLst>
              </a:tr>
              <a:tr h="673335">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dirty="0">
                          <a:effectLst/>
                          <a:latin typeface="Calibri" panose="020F0502020204030204" pitchFamily="34" charset="0"/>
                          <a:ea typeface="Calibri" panose="020F0502020204030204" pitchFamily="34" charset="0"/>
                          <a:cs typeface="Calibri" panose="020F0502020204030204" pitchFamily="34" charset="0"/>
                        </a:rPr>
                        <a:t>Welcome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Al Whitelaw / Annette Taylor</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effectLst/>
                          <a:latin typeface="Calibri" panose="020F0502020204030204" pitchFamily="34" charset="0"/>
                          <a:ea typeface="Calibri" panose="020F0502020204030204" pitchFamily="34" charset="0"/>
                          <a:cs typeface="Calibri" panose="020F0502020204030204" pitchFamily="34" charset="0"/>
                        </a:rPr>
                        <a:t>Attendance Update and EHE/CME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3.30 pm (10 mins)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50091"/>
                  </a:ext>
                </a:extLst>
              </a:tr>
              <a:tr h="535032">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DfE - Attendance Adviser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Victoria Franklin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3.40 pm (20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145947"/>
                  </a:ext>
                </a:extLst>
              </a:tr>
              <a:tr h="569599">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ERSA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Zoe Price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4.10 (15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212724"/>
                  </a:ext>
                </a:extLst>
              </a:tr>
              <a:tr h="569599">
                <a:tc>
                  <a:txBody>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Understanding attendance (inclusion Conference feedback)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Judith Street (Queen Anne’s First)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531990"/>
                  </a:ext>
                </a:extLst>
              </a:tr>
              <a:tr h="569599">
                <a:tc>
                  <a:txBody>
                    <a:bodyPr/>
                    <a:lstStyle/>
                    <a:p>
                      <a:r>
                        <a:rPr lang="en-GB" sz="1400" b="0" i="0" u="none" strike="noStrike" cap="none" dirty="0">
                          <a:solidFill>
                            <a:schemeClr val="tx1"/>
                          </a:solidFill>
                          <a:effectLst/>
                          <a:latin typeface="+mn-lt"/>
                          <a:ea typeface="+mn-ea"/>
                          <a:cs typeface="+mn-cs"/>
                          <a:sym typeface="Arial"/>
                        </a:rPr>
                        <a:t>Paediatric Sleep Training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Wendy </a:t>
                      </a:r>
                      <a:r>
                        <a:rPr lang="en-GB" sz="1600" b="1" dirty="0" err="1">
                          <a:solidFill>
                            <a:srgbClr val="3C4043"/>
                          </a:solidFill>
                          <a:effectLst/>
                          <a:latin typeface="Calibri" panose="020F0502020204030204" pitchFamily="34" charset="0"/>
                          <a:ea typeface="Calibri" panose="020F0502020204030204" pitchFamily="34" charset="0"/>
                          <a:cs typeface="Calibri" panose="020F0502020204030204" pitchFamily="34" charset="0"/>
                        </a:rPr>
                        <a:t>Bould</a:t>
                      </a:r>
                      <a:endPar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4.25 (10 mins)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176983"/>
                  </a:ext>
                </a:extLst>
              </a:tr>
              <a:tr h="491403">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Annual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Al Whitelaw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4.35 (10 mins)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071537"/>
                  </a:ext>
                </a:extLst>
              </a:tr>
              <a:tr h="330931">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hlinkClick r:id="rId3"/>
                        </a:rPr>
                        <a:t>Feedback Form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87584"/>
                  </a:ext>
                </a:extLst>
              </a:tr>
            </a:tbl>
          </a:graphicData>
        </a:graphic>
      </p:graphicFrame>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35C3-6698-6647-1408-CD1911354EEB}"/>
              </a:ext>
            </a:extLst>
          </p:cNvPr>
          <p:cNvSpPr>
            <a:spLocks noGrp="1"/>
          </p:cNvSpPr>
          <p:nvPr>
            <p:ph type="title"/>
          </p:nvPr>
        </p:nvSpPr>
        <p:spPr>
          <a:xfrm>
            <a:off x="1349829" y="857250"/>
            <a:ext cx="5011157" cy="627534"/>
          </a:xfrm>
        </p:spPr>
        <p:txBody>
          <a:bodyPr/>
          <a:lstStyle/>
          <a:p>
            <a:r>
              <a:rPr lang="en-US" sz="3300" dirty="0"/>
              <a:t>Links to Research </a:t>
            </a:r>
          </a:p>
        </p:txBody>
      </p:sp>
      <p:sp>
        <p:nvSpPr>
          <p:cNvPr id="3" name="Content Placeholder 2">
            <a:extLst>
              <a:ext uri="{FF2B5EF4-FFF2-40B4-BE49-F238E27FC236}">
                <a16:creationId xmlns:a16="http://schemas.microsoft.com/office/drawing/2014/main" id="{2B24D13C-D722-D01C-D02C-FB89F718FDB8}"/>
              </a:ext>
            </a:extLst>
          </p:cNvPr>
          <p:cNvSpPr>
            <a:spLocks noGrp="1"/>
          </p:cNvSpPr>
          <p:nvPr>
            <p:ph idx="1"/>
          </p:nvPr>
        </p:nvSpPr>
        <p:spPr>
          <a:xfrm>
            <a:off x="234387" y="1538790"/>
            <a:ext cx="6929901" cy="4644516"/>
          </a:xfrm>
        </p:spPr>
        <p:txBody>
          <a:bodyPr>
            <a:normAutofit/>
          </a:bodyPr>
          <a:lstStyle/>
          <a:p>
            <a:r>
              <a:rPr lang="en-GB" sz="1800" b="1" dirty="0">
                <a:solidFill>
                  <a:schemeClr val="accent6"/>
                </a:solidFill>
              </a:rPr>
              <a:t>Behavioural Insights Team </a:t>
            </a:r>
            <a:r>
              <a:rPr lang="en-GB" sz="1800" dirty="0">
                <a:solidFill>
                  <a:schemeClr val="accent6"/>
                </a:solidFill>
              </a:rPr>
              <a:t>– communicating with parents about absence and attendance</a:t>
            </a:r>
          </a:p>
          <a:p>
            <a:r>
              <a:rPr lang="en-GB" sz="1800" dirty="0">
                <a:solidFill>
                  <a:schemeClr val="accent6"/>
                </a:solidFill>
                <a:hlinkClick r:id="rId2">
                  <a:extLst>
                    <a:ext uri="{A12FA001-AC4F-418D-AE19-62706E023703}">
                      <ahyp:hlinkClr xmlns:ahyp="http://schemas.microsoft.com/office/drawing/2018/hyperlinkcolor" val="tx"/>
                    </a:ext>
                  </a:extLst>
                </a:hlinkClick>
              </a:rPr>
              <a:t>educationendowmentfoundation.org.uk/projects-and-evaluation/projects/bitup-updating-parents-on-number-of-school-days-missed-2022-23-trial</a:t>
            </a:r>
            <a:endParaRPr lang="en-GB" sz="1800" dirty="0">
              <a:solidFill>
                <a:schemeClr val="accent6"/>
              </a:solidFill>
            </a:endParaRPr>
          </a:p>
          <a:p>
            <a:r>
              <a:rPr lang="en-GB" sz="1800" b="1" dirty="0">
                <a:solidFill>
                  <a:srgbClr val="FF6600"/>
                </a:solidFill>
                <a:hlinkClick r:id="rId3">
                  <a:extLst>
                    <a:ext uri="{A12FA001-AC4F-418D-AE19-62706E023703}">
                      <ahyp:hlinkClr xmlns:ahyp="http://schemas.microsoft.com/office/drawing/2018/hyperlinkcolor" val="tx"/>
                    </a:ext>
                  </a:extLst>
                </a:hlinkClick>
              </a:rPr>
              <a:t>DFE recent research publication – </a:t>
            </a:r>
            <a:r>
              <a:rPr lang="en-GB" sz="1800" u="sng" dirty="0">
                <a:solidFill>
                  <a:srgbClr val="FF6600"/>
                </a:solidFill>
                <a:hlinkClick r:id="rId3">
                  <a:extLst>
                    <a:ext uri="{A12FA001-AC4F-418D-AE19-62706E023703}">
                      <ahyp:hlinkClr xmlns:ahyp="http://schemas.microsoft.com/office/drawing/2018/hyperlinkcolor" val="tx"/>
                    </a:ext>
                  </a:extLst>
                </a:hlinkClick>
              </a:rPr>
              <a:t>looking at PA and other unauthorised absence</a:t>
            </a:r>
          </a:p>
          <a:p>
            <a:r>
              <a:rPr lang="en-GB" sz="1800" dirty="0">
                <a:solidFill>
                  <a:srgbClr val="FF6600"/>
                </a:solidFill>
                <a:hlinkClick r:id="rId3">
                  <a:extLst>
                    <a:ext uri="{A12FA001-AC4F-418D-AE19-62706E023703}">
                      <ahyp:hlinkClr xmlns:ahyp="http://schemas.microsoft.com/office/drawing/2018/hyperlinkcolor" val="tx"/>
                    </a:ext>
                  </a:extLst>
                </a:hlinkClick>
              </a:rPr>
              <a:t>www.gov.uk/government/publications/persistent-absence-for-unauthorised-other-reasons-who-is-at-risk</a:t>
            </a:r>
            <a:endParaRPr lang="en-GB" sz="1800" dirty="0">
              <a:solidFill>
                <a:srgbClr val="FF6600"/>
              </a:solidFill>
            </a:endParaRPr>
          </a:p>
          <a:p>
            <a:r>
              <a:rPr lang="en-GB" sz="1800" b="1" dirty="0">
                <a:solidFill>
                  <a:srgbClr val="7030A0"/>
                </a:solidFill>
              </a:rPr>
              <a:t>Public First Report on parental attitudes</a:t>
            </a:r>
          </a:p>
          <a:p>
            <a:r>
              <a:rPr lang="en-GB" sz="1800" dirty="0">
                <a:solidFill>
                  <a:srgbClr val="7030A0"/>
                </a:solidFill>
                <a:hlinkClick r:id="rId4">
                  <a:extLst>
                    <a:ext uri="{A12FA001-AC4F-418D-AE19-62706E023703}">
                      <ahyp:hlinkClr xmlns:ahyp="http://schemas.microsoft.com/office/drawing/2018/hyperlinkcolor" val="tx"/>
                    </a:ext>
                  </a:extLst>
                </a:hlinkClick>
              </a:rPr>
              <a:t>www.publicfirst.co.uk/wp-content/uploads/2023/09/ATTENDANCE-REPORT-V02.pdf</a:t>
            </a:r>
            <a:endParaRPr lang="en-GB" sz="1800" dirty="0">
              <a:solidFill>
                <a:srgbClr val="7030A0"/>
              </a:solidFill>
            </a:endParaRPr>
          </a:p>
          <a:p>
            <a:r>
              <a:rPr lang="en-GB" sz="1800" dirty="0">
                <a:solidFill>
                  <a:srgbClr val="990033"/>
                </a:solidFill>
                <a:hlinkClick r:id="rId5">
                  <a:extLst>
                    <a:ext uri="{A12FA001-AC4F-418D-AE19-62706E023703}">
                      <ahyp:hlinkClr xmlns:ahyp="http://schemas.microsoft.com/office/drawing/2018/hyperlinkcolor" val="tx"/>
                    </a:ext>
                  </a:extLst>
                </a:hlinkClick>
              </a:rPr>
              <a:t>www.centreforsocialjustice.org.uk/library/the-missing-link</a:t>
            </a:r>
            <a:endParaRPr lang="en-GB" sz="1800" dirty="0">
              <a:solidFill>
                <a:srgbClr val="990033"/>
              </a:solidFill>
            </a:endParaRPr>
          </a:p>
          <a:p>
            <a:r>
              <a:rPr lang="en-GB" dirty="0">
                <a:solidFill>
                  <a:schemeClr val="accent1"/>
                </a:solidFill>
                <a:hlinkClick r:id="rId6"/>
              </a:rPr>
              <a:t>www.evaluation.impactedgroup.uk/research-and-resources/understanding-attendance-report-2#report</a:t>
            </a:r>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US" dirty="0"/>
          </a:p>
        </p:txBody>
      </p:sp>
    </p:spTree>
    <p:extLst>
      <p:ext uri="{BB962C8B-B14F-4D97-AF65-F5344CB8AC3E}">
        <p14:creationId xmlns:p14="http://schemas.microsoft.com/office/powerpoint/2010/main" val="256526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6040FAE-2069-B7C0-987C-8A50D1335B9A}"/>
              </a:ext>
            </a:extLst>
          </p:cNvPr>
          <p:cNvSpPr txBox="1">
            <a:spLocks noGrp="1"/>
          </p:cNvSpPr>
          <p:nvPr>
            <p:ph type="title" idx="4294967295"/>
          </p:nvPr>
        </p:nvSpPr>
        <p:spPr>
          <a:xfrm>
            <a:off x="389335" y="2541986"/>
            <a:ext cx="6123384" cy="838200"/>
          </a:xfrm>
        </p:spPr>
        <p:txBody>
          <a:bodyPr rot="0" spcFirstLastPara="0" vertOverflow="overflow" horzOverflow="overflow" spcCol="0" rtlCol="0" fromWordArt="0" anchor="t" forceAA="0">
            <a:normAutofit fontScale="90000"/>
          </a:bodyPr>
          <a:lstStyle/>
          <a:p>
            <a:pPr>
              <a:spcBef>
                <a:spcPts val="0"/>
              </a:spcBef>
              <a:spcAft>
                <a:spcPts val="450"/>
              </a:spcAft>
              <a:defRPr/>
            </a:pPr>
            <a:r>
              <a:rPr lang="en-US" sz="2700" i="1" dirty="0">
                <a:ea typeface="+mn-ea"/>
              </a:rPr>
              <a:t>Working together to improve school attendance</a:t>
            </a:r>
            <a:br>
              <a:rPr lang="en-US" sz="2700" i="1" dirty="0">
                <a:ea typeface="+mn-ea"/>
              </a:rPr>
            </a:br>
            <a:br>
              <a:rPr lang="en-US" sz="2700" i="1" dirty="0">
                <a:ea typeface="+mn-ea"/>
              </a:rPr>
            </a:br>
            <a:br>
              <a:rPr lang="en-US" sz="2700" i="1" dirty="0">
                <a:ea typeface="+mn-ea"/>
              </a:rPr>
            </a:br>
            <a:r>
              <a:rPr lang="en-GB" sz="2800" b="0" dirty="0">
                <a:ea typeface="+mj-lt"/>
                <a:cs typeface="+mj-lt"/>
              </a:rPr>
              <a:t>Guidance overview for schools</a:t>
            </a:r>
            <a:br>
              <a:rPr lang="en-GB" sz="2800" b="0" dirty="0">
                <a:ea typeface="+mj-lt"/>
                <a:cs typeface="+mj-lt"/>
              </a:rPr>
            </a:br>
            <a:br>
              <a:rPr lang="en-GB" sz="2800" b="0" dirty="0">
                <a:ea typeface="+mj-lt"/>
                <a:cs typeface="+mj-lt"/>
              </a:rPr>
            </a:br>
            <a:r>
              <a:rPr lang="en-GB" sz="2800" b="0" dirty="0">
                <a:ea typeface="+mj-lt"/>
                <a:cs typeface="+mj-lt"/>
              </a:rPr>
              <a:t>April 2024</a:t>
            </a:r>
            <a:endParaRPr lang="en-US" sz="2700" dirty="0">
              <a:ea typeface="+mn-ea"/>
            </a:endParaRPr>
          </a:p>
        </p:txBody>
      </p:sp>
      <p:pic>
        <p:nvPicPr>
          <p:cNvPr id="3075" name="Picture 1" descr="Department for Education logo">
            <a:extLst>
              <a:ext uri="{FF2B5EF4-FFF2-40B4-BE49-F238E27FC236}">
                <a16:creationId xmlns:a16="http://schemas.microsoft.com/office/drawing/2014/main" id="{4204C56A-6C80-D440-B40A-E36E750BF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29" y="1008460"/>
            <a:ext cx="142636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Moments Matter, Attendance Counts logo">
            <a:extLst>
              <a:ext uri="{FF2B5EF4-FFF2-40B4-BE49-F238E27FC236}">
                <a16:creationId xmlns:a16="http://schemas.microsoft.com/office/drawing/2014/main" id="{E7F4FD7C-43FD-00D5-C094-11C8ACB67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4807744"/>
            <a:ext cx="1683544"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DD57CB78-7C02-9783-7BC5-B905E6953E0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49" t="833" r="601"/>
          <a:stretch>
            <a:fillRect/>
          </a:stretch>
        </p:blipFill>
        <p:spPr bwMode="auto">
          <a:xfrm>
            <a:off x="7065169" y="857250"/>
            <a:ext cx="2078831" cy="278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C318B0B0-8D3D-9318-F1F4-1CCDCC6EC12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55"/>
          <a:stretch>
            <a:fillRect/>
          </a:stretch>
        </p:blipFill>
        <p:spPr bwMode="auto">
          <a:xfrm>
            <a:off x="7061598" y="3213498"/>
            <a:ext cx="2091928" cy="27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02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34A709C-1F80-89C9-DF1D-4C949F43AD34}"/>
            </a:ext>
          </a:extLst>
        </p:cNvPr>
        <p:cNvGrpSpPr/>
        <p:nvPr/>
      </p:nvGrpSpPr>
      <p:grpSpPr>
        <a:xfrm>
          <a:off x="0" y="0"/>
          <a:ext cx="0" cy="0"/>
          <a:chOff x="0" y="0"/>
          <a:chExt cx="0" cy="0"/>
        </a:xfrm>
      </p:grpSpPr>
      <p:cxnSp>
        <p:nvCxnSpPr>
          <p:cNvPr id="63" name="Google Shape;63;p1">
            <a:extLst>
              <a:ext uri="{FF2B5EF4-FFF2-40B4-BE49-F238E27FC236}">
                <a16:creationId xmlns:a16="http://schemas.microsoft.com/office/drawing/2014/main" id="{658D060A-BA68-19C7-AE3B-52E06C7234C4}"/>
              </a:ext>
            </a:extLst>
          </p:cNvPr>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a:extLst>
              <a:ext uri="{FF2B5EF4-FFF2-40B4-BE49-F238E27FC236}">
                <a16:creationId xmlns:a16="http://schemas.microsoft.com/office/drawing/2014/main" id="{77A18B78-0505-18E7-5575-15110CC0A0AA}"/>
              </a:ext>
            </a:extLst>
          </p:cNvPr>
          <p:cNvSpPr txBox="1">
            <a:spLocks noGrp="1"/>
          </p:cNvSpPr>
          <p:nvPr>
            <p:ph type="body" idx="4294967295"/>
          </p:nvPr>
        </p:nvSpPr>
        <p:spPr>
          <a:xfrm>
            <a:off x="633450" y="2573682"/>
            <a:ext cx="7877100" cy="1929000"/>
          </a:xfrm>
          <a:prstGeom prst="rect">
            <a:avLst/>
          </a:prstGeom>
          <a:noFill/>
          <a:ln>
            <a:noFill/>
          </a:ln>
        </p:spPr>
        <p:txBody>
          <a:bodyPr spcFirstLastPara="1" wrap="square" lIns="91425" tIns="45700" rIns="91425" bIns="45700" anchor="t" anchorCtr="0">
            <a:noAutofit/>
          </a:bodyPr>
          <a:lstStyle/>
          <a:p>
            <a:pPr marL="25400" indent="0" algn="ctr">
              <a:lnSpc>
                <a:spcPct val="107000"/>
              </a:lnSpc>
              <a:spcAft>
                <a:spcPts val="800"/>
              </a:spcAft>
              <a:buNone/>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ERSA</a:t>
            </a:r>
            <a:endParaRPr sz="2900" dirty="0">
              <a:solidFill>
                <a:schemeClr val="lt1"/>
              </a:solidFil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Zoe Price</a:t>
            </a: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i="0" dirty="0" err="1">
                <a:solidFill>
                  <a:schemeClr val="bg1"/>
                </a:solidFill>
                <a:latin typeface="Calibri" panose="020F0502020204030204" pitchFamily="34" charset="0"/>
                <a:cs typeface="Calibri" panose="020F0502020204030204" pitchFamily="34" charset="0"/>
              </a:rPr>
              <a:t>Educational</a:t>
            </a:r>
            <a:r>
              <a:rPr lang="en-GB" sz="2800" b="1" dirty="0" err="1">
                <a:solidFill>
                  <a:schemeClr val="bg1"/>
                </a:solidFill>
                <a:latin typeface="Calibri" panose="020F0502020204030204" pitchFamily="34" charset="0"/>
                <a:cs typeface="Calibri" panose="020F0502020204030204" pitchFamily="34" charset="0"/>
              </a:rPr>
              <a:t>sychologist</a:t>
            </a:r>
            <a:endParaRPr lang="en-US" b="0" i="0" dirty="0">
              <a:solidFill>
                <a:srgbClr val="0A2F41"/>
              </a:solidFill>
              <a:effectLst/>
              <a:latin typeface="Calibri" panose="020F0502020204030204" pitchFamily="34" charset="0"/>
              <a:cs typeface="Calibri" panose="020F0502020204030204" pitchFamily="34" charset="0"/>
            </a:endParaRPr>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Tree>
    <p:extLst>
      <p:ext uri="{BB962C8B-B14F-4D97-AF65-F5344CB8AC3E}">
        <p14:creationId xmlns:p14="http://schemas.microsoft.com/office/powerpoint/2010/main" val="95977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46517"/>
          <a:stretch/>
        </p:blipFill>
        <p:spPr>
          <a:xfrm>
            <a:off x="3421857" y="857250"/>
            <a:ext cx="5722144" cy="4089559"/>
          </a:xfrm>
          <a:prstGeom prst="rect">
            <a:avLst/>
          </a:prstGeom>
          <a:noFill/>
          <a:ln>
            <a:noFill/>
          </a:ln>
        </p:spPr>
      </p:pic>
      <p:sp>
        <p:nvSpPr>
          <p:cNvPr id="92" name="Google Shape;92;p1"/>
          <p:cNvSpPr txBox="1">
            <a:spLocks noGrp="1"/>
          </p:cNvSpPr>
          <p:nvPr>
            <p:ph type="ctrTitle"/>
          </p:nvPr>
        </p:nvSpPr>
        <p:spPr>
          <a:xfrm>
            <a:off x="1143000" y="1699022"/>
            <a:ext cx="6858000" cy="1790700"/>
          </a:xfrm>
          <a:prstGeom prst="rect">
            <a:avLst/>
          </a:prstGeom>
          <a:noFill/>
          <a:ln>
            <a:noFill/>
          </a:ln>
        </p:spPr>
        <p:txBody>
          <a:bodyPr spcFirstLastPara="1" wrap="square" lIns="68569" tIns="34275" rIns="68569" bIns="34275" anchor="b" anchorCtr="0">
            <a:normAutofit fontScale="90000"/>
          </a:bodyPr>
          <a:lstStyle/>
          <a:p>
            <a:pPr>
              <a:buSzPct val="100000"/>
            </a:pPr>
            <a:r>
              <a:rPr lang="en-GB"/>
              <a:t>Emotionally related school avoidance (ERSA) project 2024-25</a:t>
            </a:r>
            <a:endParaRPr/>
          </a:p>
        </p:txBody>
      </p:sp>
      <p:sp>
        <p:nvSpPr>
          <p:cNvPr id="93" name="Google Shape;93;p1"/>
          <p:cNvSpPr txBox="1">
            <a:spLocks noGrp="1"/>
          </p:cNvSpPr>
          <p:nvPr>
            <p:ph type="subTitle" idx="1"/>
          </p:nvPr>
        </p:nvSpPr>
        <p:spPr>
          <a:xfrm>
            <a:off x="1143000" y="3489731"/>
            <a:ext cx="6858000" cy="1457100"/>
          </a:xfrm>
          <a:prstGeom prst="rect">
            <a:avLst/>
          </a:prstGeom>
          <a:solidFill>
            <a:schemeClr val="lt1"/>
          </a:solidFill>
          <a:ln>
            <a:noFill/>
          </a:ln>
        </p:spPr>
        <p:txBody>
          <a:bodyPr spcFirstLastPara="1" wrap="square" lIns="68569" tIns="34275" rIns="68569" bIns="34275" anchor="t" anchorCtr="0">
            <a:normAutofit/>
          </a:bodyPr>
          <a:lstStyle/>
          <a:p>
            <a:pPr marL="0" indent="0">
              <a:spcBef>
                <a:spcPts val="0"/>
              </a:spcBef>
            </a:pPr>
            <a:r>
              <a:rPr lang="en-GB"/>
              <a:t>Dr. Frances Lee, Associate Director Educational Psychology &amp; Wellbeing</a:t>
            </a:r>
            <a:endParaRPr/>
          </a:p>
          <a:p>
            <a:pPr marL="0" indent="0">
              <a:spcBef>
                <a:spcPts val="0"/>
              </a:spcBef>
            </a:pPr>
            <a:r>
              <a:rPr lang="en-GB"/>
              <a:t>Dr Zoe Price, Educational Psychologist, ERSA </a:t>
            </a:r>
            <a:endParaRPr/>
          </a:p>
          <a:p>
            <a:pPr marL="0" indent="0">
              <a:spcBef>
                <a:spcPts val="0"/>
              </a:spcBef>
            </a:pPr>
            <a:r>
              <a:rPr lang="en-GB"/>
              <a:t>Dr Abigail Gilbert, Educational Psychologist, ERSA</a:t>
            </a:r>
            <a:endParaRPr/>
          </a:p>
          <a:p>
            <a:pPr marL="0" indent="0">
              <a:spcBef>
                <a:spcPts val="0"/>
              </a:spcBef>
            </a:pPr>
            <a:endParaRPr/>
          </a:p>
        </p:txBody>
      </p:sp>
      <p:pic>
        <p:nvPicPr>
          <p:cNvPr id="94" name="Google Shape;94;p1"/>
          <p:cNvPicPr preferRelativeResize="0"/>
          <p:nvPr/>
        </p:nvPicPr>
        <p:blipFill rotWithShape="1">
          <a:blip r:embed="rId4">
            <a:alphaModFix/>
          </a:blip>
          <a:srcRect b="4017"/>
          <a:stretch/>
        </p:blipFill>
        <p:spPr>
          <a:xfrm>
            <a:off x="0" y="4430554"/>
            <a:ext cx="5722144" cy="15701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080f64c74a_1_21"/>
          <p:cNvSpPr txBox="1"/>
          <p:nvPr/>
        </p:nvSpPr>
        <p:spPr>
          <a:xfrm>
            <a:off x="718800" y="1613632"/>
            <a:ext cx="7629075" cy="957600"/>
          </a:xfrm>
          <a:prstGeom prst="rect">
            <a:avLst/>
          </a:prstGeom>
          <a:noFill/>
          <a:ln>
            <a:noFill/>
          </a:ln>
        </p:spPr>
        <p:txBody>
          <a:bodyPr spcFirstLastPara="1" wrap="square" lIns="68569" tIns="34275" rIns="68569" bIns="34275" anchor="t" anchorCtr="0">
            <a:noAutofit/>
          </a:bodyPr>
          <a:lstStyle/>
          <a:p>
            <a:pPr defTabSz="685800">
              <a:buSzPts val="2000"/>
            </a:pPr>
            <a:r>
              <a:rPr lang="en-GB" sz="1500"/>
              <a:t>Emotionally related school avoidance (ERSA) describes a group of children and young people (CYP) who experience difficulties attending school which can be linked to a range of factors. The roots of ERSA lie in </a:t>
            </a:r>
            <a:r>
              <a:rPr lang="en-GB" sz="1500" b="1"/>
              <a:t>emotional, psychological and relational issues.</a:t>
            </a:r>
            <a:endParaRPr sz="1500" b="1">
              <a:latin typeface="Calibri"/>
              <a:ea typeface="Calibri"/>
              <a:cs typeface="Calibri"/>
              <a:sym typeface="Calibri"/>
            </a:endParaRPr>
          </a:p>
        </p:txBody>
      </p:sp>
      <p:sp>
        <p:nvSpPr>
          <p:cNvPr id="100" name="Google Shape;100;g3080f64c74a_1_21"/>
          <p:cNvSpPr txBox="1"/>
          <p:nvPr/>
        </p:nvSpPr>
        <p:spPr>
          <a:xfrm>
            <a:off x="2168213" y="941531"/>
            <a:ext cx="8229600" cy="590625"/>
          </a:xfrm>
          <a:prstGeom prst="rect">
            <a:avLst/>
          </a:prstGeom>
          <a:noFill/>
          <a:ln>
            <a:noFill/>
          </a:ln>
        </p:spPr>
        <p:txBody>
          <a:bodyPr spcFirstLastPara="1" wrap="square" lIns="68569" tIns="34275" rIns="68569" bIns="34275" anchor="t" anchorCtr="0">
            <a:noAutofit/>
          </a:bodyPr>
          <a:lstStyle/>
          <a:p>
            <a:pPr defTabSz="685800">
              <a:buSzPts val="1100"/>
            </a:pPr>
            <a:r>
              <a:rPr lang="en-GB" sz="2625" b="1">
                <a:solidFill>
                  <a:srgbClr val="0B5394"/>
                </a:solidFill>
                <a:latin typeface="Calibri"/>
                <a:ea typeface="Calibri"/>
                <a:cs typeface="Calibri"/>
                <a:sym typeface="Calibri"/>
              </a:rPr>
              <a:t>What do we mean by ERSA?</a:t>
            </a:r>
            <a:endParaRPr sz="2625" b="1">
              <a:solidFill>
                <a:srgbClr val="0B5394"/>
              </a:solidFill>
              <a:latin typeface="Calibri"/>
              <a:ea typeface="Calibri"/>
              <a:cs typeface="Calibri"/>
              <a:sym typeface="Calibri"/>
            </a:endParaRPr>
          </a:p>
        </p:txBody>
      </p:sp>
      <p:graphicFrame>
        <p:nvGraphicFramePr>
          <p:cNvPr id="101" name="Google Shape;101;g3080f64c74a_1_21"/>
          <p:cNvGraphicFramePr/>
          <p:nvPr/>
        </p:nvGraphicFramePr>
        <p:xfrm>
          <a:off x="1531038" y="3385111"/>
          <a:ext cx="6081918" cy="1623068"/>
        </p:xfrm>
        <a:graphic>
          <a:graphicData uri="http://schemas.openxmlformats.org/drawingml/2006/table">
            <a:tbl>
              <a:tblPr firstRow="1" bandRow="1">
                <a:noFill/>
              </a:tblPr>
              <a:tblGrid>
                <a:gridCol w="2027306">
                  <a:extLst>
                    <a:ext uri="{9D8B030D-6E8A-4147-A177-3AD203B41FA5}">
                      <a16:colId xmlns:a16="http://schemas.microsoft.com/office/drawing/2014/main" val="20000"/>
                    </a:ext>
                  </a:extLst>
                </a:gridCol>
                <a:gridCol w="2027306">
                  <a:extLst>
                    <a:ext uri="{9D8B030D-6E8A-4147-A177-3AD203B41FA5}">
                      <a16:colId xmlns:a16="http://schemas.microsoft.com/office/drawing/2014/main" val="20001"/>
                    </a:ext>
                  </a:extLst>
                </a:gridCol>
                <a:gridCol w="2027306">
                  <a:extLst>
                    <a:ext uri="{9D8B030D-6E8A-4147-A177-3AD203B41FA5}">
                      <a16:colId xmlns:a16="http://schemas.microsoft.com/office/drawing/2014/main" val="20002"/>
                    </a:ext>
                  </a:extLst>
                </a:gridCol>
              </a:tblGrid>
              <a:tr h="1577348">
                <a:tc>
                  <a:txBody>
                    <a:bodyPr/>
                    <a:lstStyle/>
                    <a:p>
                      <a:pPr marL="0" marR="0" lvl="0" indent="0" algn="ctr" rtl="0">
                        <a:lnSpc>
                          <a:spcPct val="100000"/>
                        </a:lnSpc>
                        <a:spcBef>
                          <a:spcPts val="0"/>
                        </a:spcBef>
                        <a:spcAft>
                          <a:spcPts val="0"/>
                        </a:spcAft>
                        <a:buClr>
                          <a:srgbClr val="000000"/>
                        </a:buClr>
                        <a:buSzPts val="1600"/>
                        <a:buFont typeface="Arial"/>
                        <a:buNone/>
                      </a:pPr>
                      <a:r>
                        <a:rPr lang="en-GB" sz="1400" b="0" u="none" strike="noStrike" cap="none">
                          <a:solidFill>
                            <a:srgbClr val="000000"/>
                          </a:solidFill>
                        </a:rPr>
                        <a:t>In school with heightened anxiety. Occasional absences. Parents may report some reluctance to attend.</a:t>
                      </a:r>
                      <a:endParaRPr sz="1400" b="0" u="none" strike="noStrike" cap="none">
                        <a:solidFill>
                          <a:srgbClr val="000000"/>
                        </a:solidFill>
                      </a:endParaRPr>
                    </a:p>
                  </a:txBody>
                  <a:tcPr marL="68588" marR="68588" marT="34294" marB="34294">
                    <a:solidFill>
                      <a:srgbClr val="FDE9D8"/>
                    </a:solidFill>
                  </a:tcPr>
                </a:tc>
                <a:tc>
                  <a:txBody>
                    <a:bodyPr/>
                    <a:lstStyle/>
                    <a:p>
                      <a:pPr marL="0" marR="0" lvl="0" indent="0" algn="ctr" rtl="0">
                        <a:lnSpc>
                          <a:spcPct val="100000"/>
                        </a:lnSpc>
                        <a:spcBef>
                          <a:spcPts val="0"/>
                        </a:spcBef>
                        <a:spcAft>
                          <a:spcPts val="0"/>
                        </a:spcAft>
                        <a:buClr>
                          <a:srgbClr val="000000"/>
                        </a:buClr>
                        <a:buSzPts val="2400"/>
                        <a:buFont typeface="Calibri"/>
                        <a:buNone/>
                      </a:pPr>
                      <a:r>
                        <a:rPr lang="en-GB" sz="1400" b="0" u="none" strike="noStrike" cap="none">
                          <a:solidFill>
                            <a:srgbClr val="000000"/>
                          </a:solidFill>
                        </a:rPr>
                        <a:t>Increased absences. These may be sporadic or have a pattern. Parents may report some reluctance to attend.</a:t>
                      </a:r>
                      <a:endParaRPr sz="1400" u="none" strike="noStrike" cap="none"/>
                    </a:p>
                    <a:p>
                      <a:pPr marL="0" marR="0" lvl="0" indent="0" algn="ctr" rtl="0">
                        <a:lnSpc>
                          <a:spcPct val="100000"/>
                        </a:lnSpc>
                        <a:spcBef>
                          <a:spcPts val="0"/>
                        </a:spcBef>
                        <a:spcAft>
                          <a:spcPts val="0"/>
                        </a:spcAft>
                        <a:buClr>
                          <a:srgbClr val="000000"/>
                        </a:buClr>
                        <a:buSzPts val="2400"/>
                        <a:buFont typeface="Arial"/>
                        <a:buNone/>
                      </a:pPr>
                      <a:endParaRPr sz="1800" b="0" u="none" strike="noStrike" cap="none"/>
                    </a:p>
                  </a:txBody>
                  <a:tcPr marL="68588" marR="68588" marT="34294" marB="34294">
                    <a:solidFill>
                      <a:srgbClr val="FBD4B4"/>
                    </a:solidFill>
                  </a:tcPr>
                </a:tc>
                <a:tc>
                  <a:txBody>
                    <a:bodyPr/>
                    <a:lstStyle/>
                    <a:p>
                      <a:pPr marL="0" marR="0" lvl="0" indent="0" algn="ctr" rtl="0">
                        <a:lnSpc>
                          <a:spcPct val="100000"/>
                        </a:lnSpc>
                        <a:spcBef>
                          <a:spcPts val="0"/>
                        </a:spcBef>
                        <a:spcAft>
                          <a:spcPts val="0"/>
                        </a:spcAft>
                        <a:buClr>
                          <a:srgbClr val="000000"/>
                        </a:buClr>
                        <a:buSzPts val="2400"/>
                        <a:buFont typeface="Calibri"/>
                        <a:buNone/>
                      </a:pPr>
                      <a:r>
                        <a:rPr lang="en-GB" sz="1400" b="0" u="none" strike="noStrike" cap="none">
                          <a:solidFill>
                            <a:srgbClr val="000000"/>
                          </a:solidFill>
                        </a:rPr>
                        <a:t>Persistent non-attendance and extreme reluctance to attend school.</a:t>
                      </a:r>
                      <a:endParaRPr sz="1400" u="none" strike="noStrike" cap="none"/>
                    </a:p>
                    <a:p>
                      <a:pPr marL="0" marR="0" lvl="0" indent="0" algn="ctr" rtl="0">
                        <a:lnSpc>
                          <a:spcPct val="100000"/>
                        </a:lnSpc>
                        <a:spcBef>
                          <a:spcPts val="0"/>
                        </a:spcBef>
                        <a:spcAft>
                          <a:spcPts val="0"/>
                        </a:spcAft>
                        <a:buClr>
                          <a:srgbClr val="000000"/>
                        </a:buClr>
                        <a:buSzPts val="2400"/>
                        <a:buFont typeface="Arial"/>
                        <a:buNone/>
                      </a:pPr>
                      <a:endParaRPr sz="1800" b="0" u="none" strike="noStrike" cap="none"/>
                    </a:p>
                  </a:txBody>
                  <a:tcPr marL="68588" marR="68588" marT="34294" marB="34294">
                    <a:solidFill>
                      <a:srgbClr val="FABF8E"/>
                    </a:solidFill>
                  </a:tcPr>
                </a:tc>
                <a:extLst>
                  <a:ext uri="{0D108BD9-81ED-4DB2-BD59-A6C34878D82A}">
                    <a16:rowId xmlns:a16="http://schemas.microsoft.com/office/drawing/2014/main" val="10000"/>
                  </a:ext>
                </a:extLst>
              </a:tr>
            </a:tbl>
          </a:graphicData>
        </a:graphic>
      </p:graphicFrame>
      <p:grpSp>
        <p:nvGrpSpPr>
          <p:cNvPr id="102" name="Google Shape;102;g3080f64c74a_1_21"/>
          <p:cNvGrpSpPr/>
          <p:nvPr/>
        </p:nvGrpSpPr>
        <p:grpSpPr>
          <a:xfrm>
            <a:off x="2732931" y="2735597"/>
            <a:ext cx="3677908" cy="600075"/>
            <a:chOff x="2732999" y="2504463"/>
            <a:chExt cx="3678000" cy="800100"/>
          </a:xfrm>
        </p:grpSpPr>
        <p:sp>
          <p:nvSpPr>
            <p:cNvPr id="103" name="Google Shape;103;g3080f64c74a_1_21"/>
            <p:cNvSpPr/>
            <p:nvPr/>
          </p:nvSpPr>
          <p:spPr>
            <a:xfrm>
              <a:off x="2732999" y="2504463"/>
              <a:ext cx="3678000" cy="800100"/>
            </a:xfrm>
            <a:prstGeom prst="leftRightArrow">
              <a:avLst>
                <a:gd name="adj1" fmla="val 50000"/>
                <a:gd name="adj2" fmla="val 50000"/>
              </a:avLst>
            </a:prstGeom>
            <a:solidFill>
              <a:srgbClr val="E36C09"/>
            </a:solidFill>
            <a:ln w="9525" cap="flat" cmpd="sng">
              <a:solidFill>
                <a:srgbClr val="E36C09"/>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68569" tIns="34275" rIns="68569" bIns="34275" anchor="ctr" anchorCtr="0">
              <a:noAutofit/>
            </a:bodyPr>
            <a:lstStyle/>
            <a:p>
              <a:pPr algn="ctr" defTabSz="685800">
                <a:buSzPts val="1800"/>
              </a:pPr>
              <a:endParaRPr sz="1350">
                <a:latin typeface="Calibri"/>
                <a:ea typeface="Calibri"/>
                <a:cs typeface="Calibri"/>
                <a:sym typeface="Calibri"/>
              </a:endParaRPr>
            </a:p>
          </p:txBody>
        </p:sp>
        <p:sp>
          <p:nvSpPr>
            <p:cNvPr id="104" name="Google Shape;104;g3080f64c74a_1_21"/>
            <p:cNvSpPr txBox="1"/>
            <p:nvPr/>
          </p:nvSpPr>
          <p:spPr>
            <a:xfrm>
              <a:off x="3072000" y="2673675"/>
              <a:ext cx="3000000" cy="477024"/>
            </a:xfrm>
            <a:prstGeom prst="rect">
              <a:avLst/>
            </a:prstGeom>
            <a:noFill/>
            <a:ln>
              <a:noFill/>
            </a:ln>
          </p:spPr>
          <p:txBody>
            <a:bodyPr spcFirstLastPara="1" wrap="square" lIns="68569" tIns="68569" rIns="68569" bIns="68569" anchor="t" anchorCtr="0">
              <a:spAutoFit/>
            </a:bodyPr>
            <a:lstStyle/>
            <a:p>
              <a:pPr algn="ctr" defTabSz="685800">
                <a:buSzPts val="1800"/>
              </a:pPr>
              <a:r>
                <a:rPr lang="en-GB" sz="1425" b="1">
                  <a:latin typeface="Calibri"/>
                  <a:ea typeface="Calibri"/>
                  <a:cs typeface="Calibri"/>
                  <a:sym typeface="Calibri"/>
                </a:rPr>
                <a:t>The Continuum of ERSA</a:t>
              </a:r>
              <a:endParaRPr sz="1125"/>
            </a:p>
          </p:txBody>
        </p:sp>
      </p:grpSp>
      <p:pic>
        <p:nvPicPr>
          <p:cNvPr id="105" name="Google Shape;105;g3080f64c74a_1_21"/>
          <p:cNvPicPr preferRelativeResize="0"/>
          <p:nvPr/>
        </p:nvPicPr>
        <p:blipFill rotWithShape="1">
          <a:blip r:embed="rId3">
            <a:alphaModFix/>
          </a:blip>
          <a:srcRect/>
          <a:stretch/>
        </p:blipFill>
        <p:spPr>
          <a:xfrm>
            <a:off x="393875" y="4780782"/>
            <a:ext cx="1514232" cy="1133137"/>
          </a:xfrm>
          <a:prstGeom prst="rect">
            <a:avLst/>
          </a:prstGeom>
          <a:noFill/>
          <a:ln>
            <a:noFill/>
          </a:ln>
        </p:spPr>
      </p:pic>
      <p:pic>
        <p:nvPicPr>
          <p:cNvPr id="106" name="Google Shape;106;g3080f64c74a_1_21"/>
          <p:cNvPicPr preferRelativeResize="0"/>
          <p:nvPr/>
        </p:nvPicPr>
        <p:blipFill rotWithShape="1">
          <a:blip r:embed="rId4">
            <a:alphaModFix/>
          </a:blip>
          <a:srcRect/>
          <a:stretch/>
        </p:blipFill>
        <p:spPr>
          <a:xfrm>
            <a:off x="3965376" y="4707900"/>
            <a:ext cx="1055662" cy="1055662"/>
          </a:xfrm>
          <a:prstGeom prst="rect">
            <a:avLst/>
          </a:prstGeom>
          <a:noFill/>
          <a:ln>
            <a:noFill/>
          </a:ln>
        </p:spPr>
      </p:pic>
      <p:pic>
        <p:nvPicPr>
          <p:cNvPr id="107" name="Google Shape;107;g3080f64c74a_1_21"/>
          <p:cNvPicPr preferRelativeResize="0"/>
          <p:nvPr/>
        </p:nvPicPr>
        <p:blipFill rotWithShape="1">
          <a:blip r:embed="rId5">
            <a:alphaModFix/>
          </a:blip>
          <a:srcRect/>
          <a:stretch/>
        </p:blipFill>
        <p:spPr>
          <a:xfrm>
            <a:off x="6757776" y="4707900"/>
            <a:ext cx="1192519" cy="1192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000"/>
                                        <p:tgtEl>
                                          <p:spTgt spid="101"/>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1000"/>
                                        <p:tgtEl>
                                          <p:spTgt spid="105"/>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080f64c74a_1_60"/>
          <p:cNvSpPr txBox="1"/>
          <p:nvPr/>
        </p:nvSpPr>
        <p:spPr>
          <a:xfrm>
            <a:off x="200888" y="935006"/>
            <a:ext cx="8520525" cy="530550"/>
          </a:xfrm>
          <a:prstGeom prst="rect">
            <a:avLst/>
          </a:prstGeom>
          <a:noFill/>
          <a:ln>
            <a:noFill/>
          </a:ln>
        </p:spPr>
        <p:txBody>
          <a:bodyPr spcFirstLastPara="1" wrap="square" lIns="68569" tIns="68569" rIns="68569" bIns="68569" anchor="t" anchorCtr="0">
            <a:normAutofit/>
          </a:bodyPr>
          <a:lstStyle/>
          <a:p>
            <a:pPr algn="ctr" defTabSz="685800">
              <a:buSzPts val="2800"/>
            </a:pPr>
            <a:r>
              <a:rPr lang="en-GB" sz="2475" b="1">
                <a:solidFill>
                  <a:srgbClr val="0B5394"/>
                </a:solidFill>
                <a:latin typeface="Calibri"/>
                <a:ea typeface="Calibri"/>
                <a:cs typeface="Calibri"/>
                <a:sym typeface="Calibri"/>
              </a:rPr>
              <a:t>Local and national context </a:t>
            </a:r>
            <a:endParaRPr sz="2475" b="1">
              <a:solidFill>
                <a:srgbClr val="0B5394"/>
              </a:solidFill>
              <a:latin typeface="Calibri"/>
              <a:ea typeface="Calibri"/>
              <a:cs typeface="Calibri"/>
              <a:sym typeface="Calibri"/>
            </a:endParaRPr>
          </a:p>
        </p:txBody>
      </p:sp>
      <p:sp>
        <p:nvSpPr>
          <p:cNvPr id="113" name="Google Shape;113;g3080f64c74a_1_60"/>
          <p:cNvSpPr txBox="1"/>
          <p:nvPr/>
        </p:nvSpPr>
        <p:spPr>
          <a:xfrm>
            <a:off x="311700" y="1465550"/>
            <a:ext cx="8298900" cy="761717"/>
          </a:xfrm>
          <a:prstGeom prst="rect">
            <a:avLst/>
          </a:prstGeom>
          <a:noFill/>
          <a:ln>
            <a:noFill/>
          </a:ln>
        </p:spPr>
        <p:txBody>
          <a:bodyPr spcFirstLastPara="1" wrap="square" lIns="68569" tIns="34275" rIns="68569" bIns="34275" anchor="t" anchorCtr="0">
            <a:spAutoFit/>
          </a:bodyPr>
          <a:lstStyle/>
          <a:p>
            <a:pPr defTabSz="685800">
              <a:buSzPts val="1600"/>
            </a:pPr>
            <a:r>
              <a:rPr lang="en-GB" sz="1200"/>
              <a:t>Persistent absence is classified when a young person's attendance is lower than 90%, or they have missed more than 19 days of school. </a:t>
            </a:r>
            <a:endParaRPr sz="1050"/>
          </a:p>
          <a:p>
            <a:pPr defTabSz="685800">
              <a:buSzPts val="1400"/>
            </a:pPr>
            <a:br>
              <a:rPr lang="en-GB" sz="1050"/>
            </a:br>
            <a:endParaRPr sz="1050"/>
          </a:p>
        </p:txBody>
      </p:sp>
      <p:graphicFrame>
        <p:nvGraphicFramePr>
          <p:cNvPr id="114" name="Google Shape;114;g3080f64c74a_1_60"/>
          <p:cNvGraphicFramePr/>
          <p:nvPr/>
        </p:nvGraphicFramePr>
        <p:xfrm>
          <a:off x="422600" y="2062020"/>
          <a:ext cx="8298808" cy="1017270"/>
        </p:xfrm>
        <a:graphic>
          <a:graphicData uri="http://schemas.openxmlformats.org/drawingml/2006/table">
            <a:tbl>
              <a:tblPr>
                <a:noFill/>
              </a:tblPr>
              <a:tblGrid>
                <a:gridCol w="1216744">
                  <a:extLst>
                    <a:ext uri="{9D8B030D-6E8A-4147-A177-3AD203B41FA5}">
                      <a16:colId xmlns:a16="http://schemas.microsoft.com/office/drawing/2014/main" val="20000"/>
                    </a:ext>
                  </a:extLst>
                </a:gridCol>
                <a:gridCol w="1154344">
                  <a:extLst>
                    <a:ext uri="{9D8B030D-6E8A-4147-A177-3AD203B41FA5}">
                      <a16:colId xmlns:a16="http://schemas.microsoft.com/office/drawing/2014/main" val="20001"/>
                    </a:ext>
                  </a:extLst>
                </a:gridCol>
                <a:gridCol w="1169944">
                  <a:extLst>
                    <a:ext uri="{9D8B030D-6E8A-4147-A177-3AD203B41FA5}">
                      <a16:colId xmlns:a16="http://schemas.microsoft.com/office/drawing/2014/main" val="20002"/>
                    </a:ext>
                  </a:extLst>
                </a:gridCol>
                <a:gridCol w="1201144">
                  <a:extLst>
                    <a:ext uri="{9D8B030D-6E8A-4147-A177-3AD203B41FA5}">
                      <a16:colId xmlns:a16="http://schemas.microsoft.com/office/drawing/2014/main" val="20003"/>
                    </a:ext>
                  </a:extLst>
                </a:gridCol>
                <a:gridCol w="1185544">
                  <a:extLst>
                    <a:ext uri="{9D8B030D-6E8A-4147-A177-3AD203B41FA5}">
                      <a16:colId xmlns:a16="http://schemas.microsoft.com/office/drawing/2014/main" val="20004"/>
                    </a:ext>
                  </a:extLst>
                </a:gridCol>
                <a:gridCol w="1185544">
                  <a:extLst>
                    <a:ext uri="{9D8B030D-6E8A-4147-A177-3AD203B41FA5}">
                      <a16:colId xmlns:a16="http://schemas.microsoft.com/office/drawing/2014/main" val="20005"/>
                    </a:ext>
                  </a:extLst>
                </a:gridCol>
                <a:gridCol w="1185544">
                  <a:extLst>
                    <a:ext uri="{9D8B030D-6E8A-4147-A177-3AD203B41FA5}">
                      <a16:colId xmlns:a16="http://schemas.microsoft.com/office/drawing/2014/main" val="20006"/>
                    </a:ext>
                  </a:extLst>
                </a:gridCol>
              </a:tblGrid>
              <a:tr h="461010">
                <a:tc>
                  <a:txBody>
                    <a:bodyPr/>
                    <a:lstStyle/>
                    <a:p>
                      <a:pPr marL="0" marR="0" lvl="0" indent="0" algn="l" rtl="0">
                        <a:lnSpc>
                          <a:spcPct val="100000"/>
                        </a:lnSpc>
                        <a:spcBef>
                          <a:spcPts val="0"/>
                        </a:spcBef>
                        <a:spcAft>
                          <a:spcPts val="0"/>
                        </a:spcAft>
                        <a:buClr>
                          <a:srgbClr val="000000"/>
                        </a:buClr>
                        <a:buSzPts val="1600"/>
                        <a:buFont typeface="Arial"/>
                        <a:buNone/>
                      </a:pPr>
                      <a:r>
                        <a:rPr lang="en-GB" sz="1200" u="none" strike="noStrike" cap="none">
                          <a:latin typeface="Arial"/>
                          <a:ea typeface="Arial"/>
                          <a:cs typeface="Arial"/>
                          <a:sym typeface="Arial"/>
                        </a:rPr>
                        <a:t> </a:t>
                      </a:r>
                      <a:endParaRPr sz="1100" u="none" strike="noStrike" cap="none"/>
                    </a:p>
                  </a:txBody>
                  <a:tcPr marL="47625" marR="47625" marT="47625" marB="47625">
                    <a:lnL w="9525" cap="flat" cmpd="sng">
                      <a:solidFill>
                        <a:srgbClr val="9E9E9E"/>
                      </a:solidFill>
                      <a:prstDash val="solid"/>
                      <a:round/>
                      <a:headEnd type="none" w="sm" len="sm"/>
                      <a:tailEnd type="none" w="sm" len="sm"/>
                    </a:lnL>
                    <a:lnR w="254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000000"/>
                          </a:solidFill>
                          <a:latin typeface="Arial"/>
                          <a:ea typeface="Arial"/>
                          <a:cs typeface="Arial"/>
                          <a:sym typeface="Arial"/>
                        </a:rPr>
                        <a:t>National 22/23</a:t>
                      </a:r>
                      <a:endParaRPr sz="1200" u="none" strike="noStrike" cap="none">
                        <a:latin typeface="Arial"/>
                        <a:ea typeface="Arial"/>
                        <a:cs typeface="Arial"/>
                        <a:sym typeface="Arial"/>
                      </a:endParaRPr>
                    </a:p>
                  </a:txBody>
                  <a:tcPr marL="47625" marR="47625" marT="47625" marB="47625">
                    <a:lnL w="254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000000"/>
                          </a:solidFill>
                          <a:latin typeface="Arial"/>
                          <a:ea typeface="Arial"/>
                          <a:cs typeface="Arial"/>
                          <a:sym typeface="Arial"/>
                        </a:rPr>
                        <a:t>RBWM 22/23</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254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000000"/>
                          </a:solidFill>
                          <a:latin typeface="Arial"/>
                          <a:ea typeface="Arial"/>
                          <a:cs typeface="Arial"/>
                          <a:sym typeface="Arial"/>
                        </a:rPr>
                        <a:t>National 23/24</a:t>
                      </a:r>
                      <a:endParaRPr sz="1200" u="none" strike="noStrike" cap="none">
                        <a:latin typeface="Arial"/>
                        <a:ea typeface="Arial"/>
                        <a:cs typeface="Arial"/>
                        <a:sym typeface="Arial"/>
                      </a:endParaRPr>
                    </a:p>
                  </a:txBody>
                  <a:tcPr marL="47625" marR="47625" marT="47625" marB="47625">
                    <a:lnL w="254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000000"/>
                          </a:solidFill>
                          <a:latin typeface="Arial"/>
                          <a:ea typeface="Arial"/>
                          <a:cs typeface="Arial"/>
                          <a:sym typeface="Arial"/>
                        </a:rPr>
                        <a:t>RBWM 23/24</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u="none" strike="noStrike" cap="none">
                          <a:latin typeface="Arial"/>
                          <a:ea typeface="Arial"/>
                          <a:cs typeface="Arial"/>
                          <a:sym typeface="Arial"/>
                        </a:rPr>
                        <a:t>National 24/25 to date</a:t>
                      </a:r>
                      <a:endParaRPr sz="1100" u="none" strike="noStrike" cap="none"/>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chemeClr val="dk1"/>
                          </a:solidFill>
                          <a:latin typeface="Arial"/>
                          <a:ea typeface="Arial"/>
                          <a:cs typeface="Arial"/>
                          <a:sym typeface="Arial"/>
                        </a:rPr>
                        <a:t>RBWM 24/25 to date</a:t>
                      </a:r>
                      <a:endParaRPr sz="1100" u="none" strike="noStrike" cap="none"/>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254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78130">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000000"/>
                          </a:solidFill>
                          <a:latin typeface="Arial"/>
                          <a:ea typeface="Arial"/>
                          <a:cs typeface="Arial"/>
                          <a:sym typeface="Arial"/>
                        </a:rPr>
                        <a:t>Primary</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25400"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17.2%</a:t>
                      </a:r>
                      <a:endParaRPr sz="1200" u="none" strike="noStrike" cap="none">
                        <a:latin typeface="Arial"/>
                        <a:ea typeface="Arial"/>
                        <a:cs typeface="Arial"/>
                        <a:sym typeface="Arial"/>
                      </a:endParaRPr>
                    </a:p>
                  </a:txBody>
                  <a:tcPr marL="47625" marR="47625" marT="47625" marB="47625">
                    <a:lnL w="254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17.4%</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25400"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15.2%</a:t>
                      </a:r>
                      <a:endParaRPr sz="1200" u="none" strike="noStrike" cap="none">
                        <a:latin typeface="Arial"/>
                        <a:ea typeface="Arial"/>
                        <a:cs typeface="Arial"/>
                        <a:sym typeface="Arial"/>
                      </a:endParaRPr>
                    </a:p>
                  </a:txBody>
                  <a:tcPr marL="47625" marR="47625" marT="47625" marB="47625">
                    <a:lnL w="254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12.8%</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u="none" strike="noStrike" cap="none">
                          <a:latin typeface="Arial"/>
                          <a:ea typeface="Arial"/>
                          <a:cs typeface="Arial"/>
                          <a:sym typeface="Arial"/>
                        </a:rPr>
                        <a:t>No data</a:t>
                      </a:r>
                      <a:endParaRPr sz="1100" u="none" strike="noStrike" cap="none"/>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a:t>13.1%</a:t>
                      </a:r>
                      <a:endParaRPr sz="1100" u="none" strike="noStrike" cap="none"/>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254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78130">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000000"/>
                          </a:solidFill>
                          <a:latin typeface="Arial"/>
                          <a:ea typeface="Arial"/>
                          <a:cs typeface="Arial"/>
                          <a:sym typeface="Arial"/>
                        </a:rPr>
                        <a:t>Secondary </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254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28.3%</a:t>
                      </a:r>
                      <a:endParaRPr sz="1200" u="none" strike="noStrike" cap="none">
                        <a:latin typeface="Arial"/>
                        <a:ea typeface="Arial"/>
                        <a:cs typeface="Arial"/>
                        <a:sym typeface="Arial"/>
                      </a:endParaRPr>
                    </a:p>
                  </a:txBody>
                  <a:tcPr marL="47625" marR="47625" marT="47625" marB="47625">
                    <a:lnL w="254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22.7%</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254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26.7%</a:t>
                      </a:r>
                      <a:endParaRPr sz="1200" u="none" strike="noStrike" cap="none">
                        <a:latin typeface="Arial"/>
                        <a:ea typeface="Arial"/>
                        <a:cs typeface="Arial"/>
                        <a:sym typeface="Arial"/>
                      </a:endParaRPr>
                    </a:p>
                  </a:txBody>
                  <a:tcPr marL="47625" marR="47625" marT="47625" marB="47625">
                    <a:lnL w="254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0" i="0" u="none" strike="noStrike" cap="none">
                          <a:solidFill>
                            <a:srgbClr val="000000"/>
                          </a:solidFill>
                          <a:latin typeface="Arial"/>
                          <a:ea typeface="Arial"/>
                          <a:cs typeface="Arial"/>
                          <a:sym typeface="Arial"/>
                        </a:rPr>
                        <a:t>25.9%</a:t>
                      </a:r>
                      <a:endParaRPr sz="1200" u="none" strike="noStrike" cap="none">
                        <a:latin typeface="Arial"/>
                        <a:ea typeface="Arial"/>
                        <a:cs typeface="Arial"/>
                        <a:sym typeface="Arial"/>
                      </a:endParaRPr>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u="none" strike="noStrike" cap="none">
                          <a:latin typeface="Arial"/>
                          <a:ea typeface="Arial"/>
                          <a:cs typeface="Arial"/>
                          <a:sym typeface="Arial"/>
                        </a:rPr>
                        <a:t>No data</a:t>
                      </a:r>
                      <a:endParaRPr sz="1100" u="none" strike="noStrike" cap="none"/>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a:t>18.4%</a:t>
                      </a:r>
                      <a:endParaRPr sz="1100" u="none" strike="noStrike" cap="none"/>
                    </a:p>
                  </a:txBody>
                  <a:tcPr marL="47625" marR="47625" marT="47625" marB="476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5" name="Google Shape;115;g3080f64c74a_1_60"/>
          <p:cNvSpPr txBox="1"/>
          <p:nvPr/>
        </p:nvSpPr>
        <p:spPr>
          <a:xfrm>
            <a:off x="525094" y="3408094"/>
            <a:ext cx="7010775" cy="2308294"/>
          </a:xfrm>
          <a:prstGeom prst="rect">
            <a:avLst/>
          </a:prstGeom>
          <a:noFill/>
          <a:ln>
            <a:noFill/>
          </a:ln>
        </p:spPr>
        <p:txBody>
          <a:bodyPr spcFirstLastPara="1" wrap="square" lIns="68569" tIns="34275" rIns="68569" bIns="34275" anchor="t" anchorCtr="0">
            <a:spAutoFit/>
          </a:bodyPr>
          <a:lstStyle/>
          <a:p>
            <a:pPr defTabSz="685800">
              <a:buSzPts val="1600"/>
            </a:pPr>
            <a:r>
              <a:rPr lang="en-GB" sz="1350" b="1" u="sng">
                <a:solidFill>
                  <a:srgbClr val="366092"/>
                </a:solidFill>
              </a:rPr>
              <a:t>Themes in RBWM (to date 24/25):</a:t>
            </a:r>
            <a:endParaRPr sz="1350" b="1">
              <a:solidFill>
                <a:srgbClr val="366092"/>
              </a:solidFill>
            </a:endParaRPr>
          </a:p>
          <a:p>
            <a:pPr defTabSz="685800">
              <a:buSzPts val="1600"/>
            </a:pPr>
            <a:endParaRPr sz="1350">
              <a:solidFill>
                <a:srgbClr val="366092"/>
              </a:solidFill>
            </a:endParaRPr>
          </a:p>
          <a:p>
            <a:pPr indent="-85725" defTabSz="685800">
              <a:buSzPts val="1800"/>
              <a:buFont typeface="Arial"/>
              <a:buChar char="•"/>
            </a:pPr>
            <a:r>
              <a:rPr lang="en-GB" sz="1350">
                <a:solidFill>
                  <a:srgbClr val="366092"/>
                </a:solidFill>
              </a:rPr>
              <a:t>Highest rates in </a:t>
            </a:r>
            <a:r>
              <a:rPr lang="en-GB" sz="1350" b="1">
                <a:solidFill>
                  <a:srgbClr val="366092"/>
                </a:solidFill>
              </a:rPr>
              <a:t>Year 10</a:t>
            </a:r>
            <a:r>
              <a:rPr lang="en-GB" sz="1350">
                <a:solidFill>
                  <a:srgbClr val="366092"/>
                </a:solidFill>
              </a:rPr>
              <a:t> </a:t>
            </a:r>
            <a:r>
              <a:rPr lang="en-GB" sz="1350" b="1" i="1">
                <a:solidFill>
                  <a:srgbClr val="366092"/>
                </a:solidFill>
              </a:rPr>
              <a:t>(22.8%)</a:t>
            </a:r>
            <a:r>
              <a:rPr lang="en-GB" sz="1350">
                <a:solidFill>
                  <a:srgbClr val="366092"/>
                </a:solidFill>
              </a:rPr>
              <a:t> and lowest rates in </a:t>
            </a:r>
            <a:r>
              <a:rPr lang="en-GB" sz="1350" b="1">
                <a:solidFill>
                  <a:srgbClr val="366092"/>
                </a:solidFill>
              </a:rPr>
              <a:t>Year 3 </a:t>
            </a:r>
            <a:r>
              <a:rPr lang="en-GB" sz="1350" b="1" i="1">
                <a:solidFill>
                  <a:srgbClr val="366092"/>
                </a:solidFill>
              </a:rPr>
              <a:t>(10.7%). </a:t>
            </a:r>
            <a:endParaRPr sz="1350">
              <a:solidFill>
                <a:srgbClr val="366092"/>
              </a:solidFill>
            </a:endParaRPr>
          </a:p>
          <a:p>
            <a:pPr indent="-85725" defTabSz="685800">
              <a:buSzPts val="1800"/>
              <a:buFont typeface="Arial"/>
              <a:buChar char="•"/>
            </a:pPr>
            <a:r>
              <a:rPr lang="en-GB" sz="1350">
                <a:solidFill>
                  <a:srgbClr val="366092"/>
                </a:solidFill>
              </a:rPr>
              <a:t>Those on a </a:t>
            </a:r>
            <a:r>
              <a:rPr lang="en-GB" sz="1350" b="1">
                <a:solidFill>
                  <a:srgbClr val="366092"/>
                </a:solidFill>
              </a:rPr>
              <a:t>SEND register</a:t>
            </a:r>
            <a:r>
              <a:rPr lang="en-GB" sz="1350">
                <a:solidFill>
                  <a:srgbClr val="366092"/>
                </a:solidFill>
              </a:rPr>
              <a:t> </a:t>
            </a:r>
            <a:r>
              <a:rPr lang="en-GB" sz="1350" b="1" i="1">
                <a:solidFill>
                  <a:srgbClr val="366092"/>
                </a:solidFill>
              </a:rPr>
              <a:t>(24.1%) </a:t>
            </a:r>
            <a:r>
              <a:rPr lang="en-GB" sz="1350">
                <a:solidFill>
                  <a:srgbClr val="366092"/>
                </a:solidFill>
              </a:rPr>
              <a:t>experience higher rates than general population </a:t>
            </a:r>
            <a:r>
              <a:rPr lang="en-GB" sz="1350" b="1" i="1">
                <a:solidFill>
                  <a:srgbClr val="366092"/>
                </a:solidFill>
              </a:rPr>
              <a:t>(19.6%).</a:t>
            </a:r>
            <a:endParaRPr sz="1350">
              <a:solidFill>
                <a:srgbClr val="366092"/>
              </a:solidFill>
            </a:endParaRPr>
          </a:p>
          <a:p>
            <a:pPr indent="-85725" defTabSz="685800">
              <a:buSzPts val="1800"/>
              <a:buFont typeface="Arial"/>
              <a:buChar char="•"/>
            </a:pPr>
            <a:r>
              <a:rPr lang="en-GB" sz="1350">
                <a:solidFill>
                  <a:srgbClr val="366092"/>
                </a:solidFill>
              </a:rPr>
              <a:t>Those who are </a:t>
            </a:r>
            <a:r>
              <a:rPr lang="en-GB" sz="1350" b="1">
                <a:solidFill>
                  <a:srgbClr val="366092"/>
                </a:solidFill>
              </a:rPr>
              <a:t>Pupil Premium</a:t>
            </a:r>
            <a:r>
              <a:rPr lang="en-GB" sz="1350">
                <a:solidFill>
                  <a:srgbClr val="366092"/>
                </a:solidFill>
              </a:rPr>
              <a:t> </a:t>
            </a:r>
            <a:r>
              <a:rPr lang="en-GB" sz="1350" b="1" i="1">
                <a:solidFill>
                  <a:srgbClr val="366092"/>
                </a:solidFill>
              </a:rPr>
              <a:t>(31.3%) </a:t>
            </a:r>
            <a:r>
              <a:rPr lang="en-GB" sz="1350">
                <a:solidFill>
                  <a:srgbClr val="366092"/>
                </a:solidFill>
              </a:rPr>
              <a:t>experience higher rates </a:t>
            </a:r>
            <a:r>
              <a:rPr lang="en-GB" sz="1350" b="1" i="1">
                <a:solidFill>
                  <a:srgbClr val="366092"/>
                </a:solidFill>
              </a:rPr>
              <a:t>(13.9%)</a:t>
            </a:r>
            <a:endParaRPr sz="1350">
              <a:solidFill>
                <a:srgbClr val="366092"/>
              </a:solidFill>
            </a:endParaRPr>
          </a:p>
          <a:p>
            <a:pPr indent="-85725" defTabSz="685800">
              <a:buSzPts val="1800"/>
              <a:buFont typeface="Arial"/>
              <a:buChar char="•"/>
            </a:pPr>
            <a:r>
              <a:rPr lang="en-GB" sz="1350">
                <a:solidFill>
                  <a:srgbClr val="366092"/>
                </a:solidFill>
              </a:rPr>
              <a:t>Those with an </a:t>
            </a:r>
            <a:r>
              <a:rPr lang="en-GB" sz="1350" b="1">
                <a:solidFill>
                  <a:srgbClr val="366092"/>
                </a:solidFill>
              </a:rPr>
              <a:t>EHCP (29.9%) </a:t>
            </a:r>
            <a:r>
              <a:rPr lang="en-GB" sz="1350">
                <a:solidFill>
                  <a:srgbClr val="366092"/>
                </a:solidFill>
              </a:rPr>
              <a:t>experience higher rates </a:t>
            </a:r>
            <a:r>
              <a:rPr lang="en-GB" sz="1350" b="1" i="1">
                <a:solidFill>
                  <a:srgbClr val="366092"/>
                </a:solidFill>
              </a:rPr>
              <a:t>(19.6%). This includes SEMH and </a:t>
            </a:r>
            <a:endParaRPr sz="1350" b="1" i="1">
              <a:solidFill>
                <a:srgbClr val="366092"/>
              </a:solidFill>
            </a:endParaRPr>
          </a:p>
          <a:p>
            <a:pPr marL="342900" defTabSz="685800">
              <a:buSzPts val="1600"/>
            </a:pPr>
            <a:r>
              <a:rPr lang="en-GB" sz="1350" b="1" i="1">
                <a:solidFill>
                  <a:srgbClr val="366092"/>
                </a:solidFill>
              </a:rPr>
              <a:t>neurodiverse needs.</a:t>
            </a:r>
            <a:endParaRPr sz="1350" b="1" i="1">
              <a:solidFill>
                <a:srgbClr val="366092"/>
              </a:solidFill>
            </a:endParaRPr>
          </a:p>
          <a:p>
            <a:pPr marL="342900" defTabSz="685800">
              <a:buSzPts val="1600"/>
            </a:pPr>
            <a:endParaRPr sz="1200" b="1" i="1">
              <a:solidFill>
                <a:srgbClr val="366092"/>
              </a:solidFill>
            </a:endParaRPr>
          </a:p>
          <a:p>
            <a:pPr defTabSz="685800">
              <a:buSzPts val="1600"/>
            </a:pPr>
            <a:endParaRPr sz="1200" b="1" i="1">
              <a:solidFill>
                <a:srgbClr val="366092"/>
              </a:solidFill>
            </a:endParaRPr>
          </a:p>
        </p:txBody>
      </p:sp>
      <p:sp>
        <p:nvSpPr>
          <p:cNvPr id="116" name="Google Shape;116;g3080f64c74a_1_60"/>
          <p:cNvSpPr txBox="1"/>
          <p:nvPr/>
        </p:nvSpPr>
        <p:spPr>
          <a:xfrm>
            <a:off x="436785" y="5350415"/>
            <a:ext cx="8520525" cy="265427"/>
          </a:xfrm>
          <a:prstGeom prst="rect">
            <a:avLst/>
          </a:prstGeom>
          <a:noFill/>
          <a:ln>
            <a:noFill/>
          </a:ln>
        </p:spPr>
        <p:txBody>
          <a:bodyPr spcFirstLastPara="1" wrap="square" lIns="68569" tIns="34275" rIns="68569" bIns="34275" anchor="t" anchorCtr="0">
            <a:spAutoFit/>
          </a:bodyPr>
          <a:lstStyle/>
          <a:p>
            <a:pPr defTabSz="685800">
              <a:buSzPts val="1600"/>
            </a:pPr>
            <a:r>
              <a:rPr lang="en-GB" sz="1275"/>
              <a:t>New DFE attendance legislation requires schools to record ERSA going forward </a:t>
            </a:r>
            <a:endParaRPr sz="112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09ced87b83_0_0"/>
          <p:cNvSpPr txBox="1">
            <a:spLocks noGrp="1"/>
          </p:cNvSpPr>
          <p:nvPr>
            <p:ph type="title"/>
          </p:nvPr>
        </p:nvSpPr>
        <p:spPr>
          <a:xfrm>
            <a:off x="628650" y="1131094"/>
            <a:ext cx="7886700" cy="800775"/>
          </a:xfrm>
          <a:prstGeom prst="rect">
            <a:avLst/>
          </a:prstGeom>
          <a:noFill/>
          <a:ln>
            <a:noFill/>
          </a:ln>
        </p:spPr>
        <p:txBody>
          <a:bodyPr spcFirstLastPara="1" wrap="square" lIns="68569" tIns="34275" rIns="68569" bIns="34275" anchor="ctr" anchorCtr="0">
            <a:normAutofit/>
          </a:bodyPr>
          <a:lstStyle/>
          <a:p>
            <a:pPr algn="ctr">
              <a:lnSpc>
                <a:spcPct val="115000"/>
              </a:lnSpc>
              <a:buClr>
                <a:srgbClr val="41414E"/>
              </a:buClr>
              <a:buSzPts val="2400"/>
            </a:pPr>
            <a:r>
              <a:rPr lang="en-GB" sz="2325" b="1">
                <a:solidFill>
                  <a:schemeClr val="accent6"/>
                </a:solidFill>
                <a:latin typeface="Arial"/>
                <a:ea typeface="Arial"/>
                <a:cs typeface="Arial"/>
                <a:sym typeface="Arial"/>
              </a:rPr>
              <a:t>ERSA project so far - </a:t>
            </a:r>
            <a:r>
              <a:rPr lang="en-GB" sz="2325" b="1" i="1">
                <a:solidFill>
                  <a:schemeClr val="accent1"/>
                </a:solidFill>
                <a:latin typeface="Arial"/>
                <a:ea typeface="Arial"/>
                <a:cs typeface="Arial"/>
                <a:sym typeface="Arial"/>
              </a:rPr>
              <a:t>September 2022 to now…. </a:t>
            </a:r>
            <a:endParaRPr sz="2325" b="1" i="1">
              <a:solidFill>
                <a:schemeClr val="accent1"/>
              </a:solidFill>
              <a:latin typeface="Arial"/>
              <a:ea typeface="Arial"/>
              <a:cs typeface="Arial"/>
              <a:sym typeface="Arial"/>
            </a:endParaRPr>
          </a:p>
        </p:txBody>
      </p:sp>
      <p:sp>
        <p:nvSpPr>
          <p:cNvPr id="122" name="Google Shape;122;g309ced87b83_0_0"/>
          <p:cNvSpPr txBox="1">
            <a:spLocks noGrp="1"/>
          </p:cNvSpPr>
          <p:nvPr>
            <p:ph type="body" idx="1"/>
          </p:nvPr>
        </p:nvSpPr>
        <p:spPr>
          <a:xfrm>
            <a:off x="314475" y="1931869"/>
            <a:ext cx="6390450" cy="3464550"/>
          </a:xfrm>
          <a:prstGeom prst="rect">
            <a:avLst/>
          </a:prstGeom>
          <a:noFill/>
          <a:ln>
            <a:noFill/>
          </a:ln>
        </p:spPr>
        <p:txBody>
          <a:bodyPr spcFirstLastPara="1" wrap="square" lIns="68569" tIns="34275" rIns="68569" bIns="34275" anchor="t" anchorCtr="0">
            <a:normAutofit fontScale="92500"/>
          </a:bodyPr>
          <a:lstStyle/>
          <a:p>
            <a:pPr indent="0">
              <a:lnSpc>
                <a:spcPct val="115000"/>
              </a:lnSpc>
              <a:spcBef>
                <a:spcPts val="0"/>
              </a:spcBef>
              <a:buSzPct val="100000"/>
              <a:buNone/>
            </a:pPr>
            <a:endParaRPr sz="1350">
              <a:solidFill>
                <a:srgbClr val="222222"/>
              </a:solidFill>
              <a:latin typeface="Arial"/>
              <a:ea typeface="Arial"/>
              <a:cs typeface="Arial"/>
              <a:sym typeface="Arial"/>
            </a:endParaRPr>
          </a:p>
          <a:p>
            <a:pPr marL="171450" indent="-165020">
              <a:lnSpc>
                <a:spcPct val="115000"/>
              </a:lnSpc>
              <a:spcBef>
                <a:spcPts val="0"/>
              </a:spcBef>
              <a:buClr>
                <a:srgbClr val="222222"/>
              </a:buClr>
              <a:buSzPct val="100000"/>
            </a:pPr>
            <a:r>
              <a:rPr lang="en-GB" sz="1350" b="1" i="1">
                <a:solidFill>
                  <a:srgbClr val="222222"/>
                </a:solidFill>
                <a:latin typeface="Arial"/>
                <a:ea typeface="Arial"/>
                <a:cs typeface="Arial"/>
                <a:sym typeface="Arial"/>
              </a:rPr>
              <a:t>2022</a:t>
            </a:r>
            <a:r>
              <a:rPr lang="en-GB" sz="1350" b="1" i="1">
                <a:latin typeface="Arial"/>
                <a:ea typeface="Arial"/>
                <a:cs typeface="Arial"/>
                <a:sym typeface="Arial"/>
              </a:rPr>
              <a:t>-2023</a:t>
            </a:r>
            <a:r>
              <a:rPr lang="en-GB" sz="1350">
                <a:latin typeface="Arial"/>
                <a:ea typeface="Arial"/>
                <a:cs typeface="Arial"/>
                <a:sym typeface="Arial"/>
              </a:rPr>
              <a:t> an ERSA coordinator was appointed.</a:t>
            </a:r>
            <a:endParaRPr sz="1350">
              <a:latin typeface="Arial"/>
              <a:ea typeface="Arial"/>
              <a:cs typeface="Arial"/>
              <a:sym typeface="Arial"/>
            </a:endParaRPr>
          </a:p>
          <a:p>
            <a:pPr marL="171450" indent="-165020">
              <a:lnSpc>
                <a:spcPct val="115000"/>
              </a:lnSpc>
              <a:buSzPct val="100000"/>
            </a:pPr>
            <a:r>
              <a:rPr lang="en-GB" sz="1350">
                <a:latin typeface="Arial"/>
                <a:ea typeface="Arial"/>
                <a:cs typeface="Arial"/>
                <a:sym typeface="Arial"/>
              </a:rPr>
              <a:t>All RBWM schools will have received initial ERSA training or consultation by December 2024. </a:t>
            </a:r>
            <a:endParaRPr sz="1350">
              <a:latin typeface="Arial"/>
              <a:ea typeface="Arial"/>
              <a:cs typeface="Arial"/>
              <a:sym typeface="Arial"/>
            </a:endParaRPr>
          </a:p>
          <a:p>
            <a:pPr marL="171450" indent="-165020">
              <a:lnSpc>
                <a:spcPct val="115000"/>
              </a:lnSpc>
              <a:buSzPct val="100000"/>
            </a:pPr>
            <a:r>
              <a:rPr lang="en-GB" sz="1350">
                <a:latin typeface="Arial"/>
                <a:ea typeface="Arial"/>
                <a:cs typeface="Arial"/>
                <a:sym typeface="Arial"/>
              </a:rPr>
              <a:t>The ERSA coordinators have also provided training to 15 different education, early help, community and social care teams across the local authority to ensure all of those supporting this group of young people feel equipped to provide the right support and are utilising the ERSA toolkit.</a:t>
            </a:r>
            <a:endParaRPr sz="1350">
              <a:latin typeface="Arial"/>
              <a:ea typeface="Arial"/>
              <a:cs typeface="Arial"/>
              <a:sym typeface="Arial"/>
            </a:endParaRPr>
          </a:p>
          <a:p>
            <a:pPr marL="171450" indent="-165020">
              <a:lnSpc>
                <a:spcPct val="115000"/>
              </a:lnSpc>
              <a:buSzPct val="100000"/>
            </a:pPr>
            <a:r>
              <a:rPr lang="en-GB" sz="1350">
                <a:latin typeface="Arial"/>
                <a:ea typeface="Arial"/>
                <a:cs typeface="Arial"/>
                <a:sym typeface="Arial"/>
              </a:rPr>
              <a:t>In addition, support has been provided to parents within the community in partnership with GEMS and SENDIASS through the use of parent groups and webinars to build their confidence and knowledge with identifying, understanding and supporting their child who may be struggling with ERSA, working in partnership with schools.</a:t>
            </a:r>
            <a:endParaRPr sz="1350">
              <a:latin typeface="Arial"/>
              <a:ea typeface="Arial"/>
              <a:cs typeface="Arial"/>
              <a:sym typeface="Arial"/>
            </a:endParaRPr>
          </a:p>
          <a:p>
            <a:pPr marL="171450" indent="-165020">
              <a:lnSpc>
                <a:spcPct val="115000"/>
              </a:lnSpc>
              <a:buSzPct val="100000"/>
            </a:pPr>
            <a:r>
              <a:rPr lang="en-GB" sz="1350">
                <a:latin typeface="Arial"/>
                <a:ea typeface="Arial"/>
                <a:cs typeface="Arial"/>
                <a:sym typeface="Arial"/>
              </a:rPr>
              <a:t>Development of an ERSA leaflet which schools are asked to send out with their initial attendance letter</a:t>
            </a:r>
            <a:endParaRPr sz="1350">
              <a:latin typeface="Arial"/>
              <a:ea typeface="Arial"/>
              <a:cs typeface="Arial"/>
              <a:sym typeface="Arial"/>
            </a:endParaRPr>
          </a:p>
          <a:p>
            <a:pPr marL="171450" indent="-58103">
              <a:buSzPct val="100000"/>
              <a:buNone/>
            </a:pPr>
            <a:endParaRPr/>
          </a:p>
        </p:txBody>
      </p:sp>
      <p:pic>
        <p:nvPicPr>
          <p:cNvPr id="123" name="Google Shape;123;g309ced87b83_0_0"/>
          <p:cNvPicPr preferRelativeResize="0"/>
          <p:nvPr/>
        </p:nvPicPr>
        <p:blipFill>
          <a:blip r:embed="rId3">
            <a:alphaModFix/>
          </a:blip>
          <a:stretch>
            <a:fillRect/>
          </a:stretch>
        </p:blipFill>
        <p:spPr>
          <a:xfrm>
            <a:off x="6832913" y="2180401"/>
            <a:ext cx="2208525" cy="31446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5b453c1d84_0_10"/>
          <p:cNvSpPr txBox="1">
            <a:spLocks noGrp="1"/>
          </p:cNvSpPr>
          <p:nvPr>
            <p:ph type="title"/>
          </p:nvPr>
        </p:nvSpPr>
        <p:spPr>
          <a:xfrm>
            <a:off x="1350394" y="770363"/>
            <a:ext cx="7886700" cy="994275"/>
          </a:xfrm>
          <a:prstGeom prst="rect">
            <a:avLst/>
          </a:prstGeom>
          <a:noFill/>
          <a:ln>
            <a:noFill/>
          </a:ln>
        </p:spPr>
        <p:txBody>
          <a:bodyPr spcFirstLastPara="1" wrap="square" lIns="68569" tIns="34275" rIns="68569" bIns="34275" anchor="ctr" anchorCtr="0">
            <a:normAutofit/>
          </a:bodyPr>
          <a:lstStyle/>
          <a:p>
            <a:pPr>
              <a:lnSpc>
                <a:spcPct val="115000"/>
              </a:lnSpc>
              <a:buClr>
                <a:srgbClr val="41414E"/>
              </a:buClr>
              <a:buSzPts val="2400"/>
            </a:pPr>
            <a:r>
              <a:rPr lang="en-GB" sz="1950" b="1">
                <a:solidFill>
                  <a:srgbClr val="0B5394"/>
                </a:solidFill>
                <a:latin typeface="Arial"/>
                <a:ea typeface="Arial"/>
                <a:cs typeface="Arial"/>
                <a:sym typeface="Arial"/>
              </a:rPr>
              <a:t>Persistent Absence ERSA outcomes and impact </a:t>
            </a:r>
            <a:endParaRPr sz="1950" b="1">
              <a:solidFill>
                <a:srgbClr val="0B5394"/>
              </a:solidFill>
              <a:latin typeface="Arial"/>
              <a:ea typeface="Arial"/>
              <a:cs typeface="Arial"/>
              <a:sym typeface="Arial"/>
            </a:endParaRPr>
          </a:p>
        </p:txBody>
      </p:sp>
      <p:sp>
        <p:nvSpPr>
          <p:cNvPr id="129" name="Google Shape;129;g25b453c1d84_0_10"/>
          <p:cNvSpPr txBox="1"/>
          <p:nvPr/>
        </p:nvSpPr>
        <p:spPr>
          <a:xfrm>
            <a:off x="7123744" y="2684475"/>
            <a:ext cx="1935675" cy="1384972"/>
          </a:xfrm>
          <a:prstGeom prst="rect">
            <a:avLst/>
          </a:prstGeom>
          <a:noFill/>
          <a:ln>
            <a:noFill/>
          </a:ln>
        </p:spPr>
        <p:txBody>
          <a:bodyPr spcFirstLastPara="1" wrap="square" lIns="68569" tIns="68569" rIns="68569" bIns="68569" anchor="t" anchorCtr="0">
            <a:spAutoFit/>
          </a:bodyPr>
          <a:lstStyle/>
          <a:p>
            <a:pPr defTabSz="685800">
              <a:buSzPts val="1600"/>
            </a:pPr>
            <a:r>
              <a:rPr lang="en-GB" sz="1350"/>
              <a:t>Across the schools who have entered data on IDAMS we have seen an increase in overall attendance each academic year.</a:t>
            </a:r>
            <a:endParaRPr sz="1575"/>
          </a:p>
        </p:txBody>
      </p:sp>
      <p:pic>
        <p:nvPicPr>
          <p:cNvPr id="130" name="Google Shape;130;g25b453c1d84_0_10" title="Chart"/>
          <p:cNvPicPr preferRelativeResize="0"/>
          <p:nvPr/>
        </p:nvPicPr>
        <p:blipFill rotWithShape="1">
          <a:blip r:embed="rId3">
            <a:alphaModFix/>
          </a:blip>
          <a:srcRect/>
          <a:stretch/>
        </p:blipFill>
        <p:spPr>
          <a:xfrm>
            <a:off x="509944" y="1764638"/>
            <a:ext cx="6427613" cy="39744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5b453c1d84_0_26"/>
          <p:cNvSpPr txBox="1">
            <a:spLocks noGrp="1"/>
          </p:cNvSpPr>
          <p:nvPr>
            <p:ph type="title"/>
          </p:nvPr>
        </p:nvSpPr>
        <p:spPr>
          <a:xfrm>
            <a:off x="628650" y="1131094"/>
            <a:ext cx="7886700" cy="994275"/>
          </a:xfrm>
          <a:prstGeom prst="rect">
            <a:avLst/>
          </a:prstGeom>
          <a:noFill/>
          <a:ln>
            <a:noFill/>
          </a:ln>
        </p:spPr>
        <p:txBody>
          <a:bodyPr spcFirstLastPara="1" wrap="square" lIns="68569" tIns="34275" rIns="68569" bIns="34275" anchor="ctr" anchorCtr="0">
            <a:normAutofit/>
          </a:bodyPr>
          <a:lstStyle/>
          <a:p>
            <a:pPr>
              <a:lnSpc>
                <a:spcPct val="115000"/>
              </a:lnSpc>
              <a:buClr>
                <a:srgbClr val="41414E"/>
              </a:buClr>
              <a:buSzPts val="2400"/>
            </a:pPr>
            <a:r>
              <a:rPr lang="en-GB" sz="1800" b="1">
                <a:latin typeface="Arial"/>
                <a:ea typeface="Arial"/>
                <a:cs typeface="Arial"/>
                <a:sym typeface="Arial"/>
              </a:rPr>
              <a:t>ERSA case studies</a:t>
            </a:r>
            <a:endParaRPr sz="1800" b="1">
              <a:latin typeface="Arial"/>
              <a:ea typeface="Arial"/>
              <a:cs typeface="Arial"/>
              <a:sym typeface="Arial"/>
            </a:endParaRPr>
          </a:p>
        </p:txBody>
      </p:sp>
      <p:sp>
        <p:nvSpPr>
          <p:cNvPr id="136" name="Google Shape;136;g25b453c1d84_0_26"/>
          <p:cNvSpPr txBox="1"/>
          <p:nvPr/>
        </p:nvSpPr>
        <p:spPr>
          <a:xfrm>
            <a:off x="719119" y="1950281"/>
            <a:ext cx="4477725" cy="2654543"/>
          </a:xfrm>
          <a:prstGeom prst="rect">
            <a:avLst/>
          </a:prstGeom>
          <a:solidFill>
            <a:srgbClr val="EAF1DD"/>
          </a:solidFill>
          <a:ln>
            <a:noFill/>
          </a:ln>
        </p:spPr>
        <p:txBody>
          <a:bodyPr spcFirstLastPara="1" wrap="square" lIns="68569" tIns="34275" rIns="68569" bIns="34275" anchor="t" anchorCtr="0">
            <a:spAutoFit/>
          </a:bodyPr>
          <a:lstStyle/>
          <a:p>
            <a:pPr defTabSz="685800">
              <a:buSzPts val="1600"/>
            </a:pPr>
            <a:r>
              <a:rPr lang="en-GB" sz="1200" b="1" u="sng"/>
              <a:t>Year 8 female pupil</a:t>
            </a:r>
            <a:endParaRPr sz="1200"/>
          </a:p>
          <a:p>
            <a:pPr marL="214313" indent="-214313" defTabSz="685800">
              <a:buSzPts val="1600"/>
              <a:buFont typeface="Arial"/>
              <a:buChar char="•"/>
            </a:pPr>
            <a:r>
              <a:rPr lang="en-GB" sz="1200"/>
              <a:t>ASC</a:t>
            </a:r>
            <a:endParaRPr sz="1200"/>
          </a:p>
          <a:p>
            <a:pPr marL="214313" indent="-214313" defTabSz="685800">
              <a:buSzPts val="1600"/>
              <a:buFont typeface="Arial"/>
              <a:buChar char="•"/>
            </a:pPr>
            <a:r>
              <a:rPr lang="en-GB" sz="1200"/>
              <a:t>SHINE support </a:t>
            </a:r>
            <a:endParaRPr sz="1200"/>
          </a:p>
          <a:p>
            <a:pPr marL="214313" indent="-214313" defTabSz="685800">
              <a:buSzPts val="1600"/>
              <a:buFont typeface="Arial"/>
              <a:buChar char="•"/>
            </a:pPr>
            <a:r>
              <a:rPr lang="en-GB" sz="1200"/>
              <a:t>PEAR hub </a:t>
            </a:r>
            <a:endParaRPr sz="1200"/>
          </a:p>
          <a:p>
            <a:pPr marL="214313" indent="-214313" defTabSz="685800">
              <a:buSzPts val="1600"/>
              <a:buFont typeface="Arial"/>
              <a:buChar char="•"/>
            </a:pPr>
            <a:r>
              <a:rPr lang="en-GB" sz="1200"/>
              <a:t>Pattern of Monday’s absent </a:t>
            </a:r>
            <a:endParaRPr sz="1200"/>
          </a:p>
          <a:p>
            <a:pPr marL="214313" indent="-214313" defTabSz="685800">
              <a:buSzPts val="1600"/>
              <a:buFont typeface="Arial"/>
              <a:buChar char="•"/>
            </a:pPr>
            <a:r>
              <a:rPr lang="en-GB" sz="1200"/>
              <a:t>Reduced timetable </a:t>
            </a:r>
            <a:endParaRPr sz="1200"/>
          </a:p>
          <a:p>
            <a:pPr marL="214313" indent="-214313" defTabSz="685800">
              <a:buSzPts val="1600"/>
              <a:buFont typeface="Arial"/>
              <a:buChar char="•"/>
            </a:pPr>
            <a:r>
              <a:rPr lang="en-GB" sz="1200"/>
              <a:t>Gave her complete autonomy as to when and how she increased it. </a:t>
            </a:r>
            <a:endParaRPr sz="1200"/>
          </a:p>
          <a:p>
            <a:pPr marL="214313" indent="-214313" defTabSz="685800">
              <a:buSzPts val="1600"/>
              <a:buFont typeface="Arial"/>
              <a:buChar char="•"/>
            </a:pPr>
            <a:r>
              <a:rPr lang="en-GB" sz="1200"/>
              <a:t>School, mum and YP would meet every Monday morning to discuss the week ahead and what she felt she was able to achieve. </a:t>
            </a:r>
            <a:endParaRPr sz="1200"/>
          </a:p>
          <a:p>
            <a:pPr marL="214313" indent="-214313" defTabSz="685800">
              <a:buSzPts val="1600"/>
              <a:buFont typeface="Arial"/>
              <a:buChar char="•"/>
            </a:pPr>
            <a:r>
              <a:rPr lang="en-GB" sz="1200"/>
              <a:t>Because she felt completely in control, this alleviated much of her anxiety.</a:t>
            </a:r>
            <a:endParaRPr sz="1200"/>
          </a:p>
          <a:p>
            <a:pPr marL="214313" indent="-214313" defTabSz="685800">
              <a:buSzPts val="1600"/>
              <a:buFont typeface="Arial"/>
              <a:buChar char="•"/>
            </a:pPr>
            <a:r>
              <a:rPr lang="en-GB" sz="1200"/>
              <a:t>Attendance increased from 32% to 98%</a:t>
            </a:r>
            <a:endParaRPr sz="1200"/>
          </a:p>
        </p:txBody>
      </p:sp>
      <p:pic>
        <p:nvPicPr>
          <p:cNvPr id="137" name="Google Shape;137;g25b453c1d84_0_26" title="Points scored"/>
          <p:cNvPicPr preferRelativeResize="0"/>
          <p:nvPr/>
        </p:nvPicPr>
        <p:blipFill rotWithShape="1">
          <a:blip r:embed="rId3">
            <a:alphaModFix/>
          </a:blip>
          <a:srcRect/>
          <a:stretch/>
        </p:blipFill>
        <p:spPr>
          <a:xfrm>
            <a:off x="5148073" y="3529931"/>
            <a:ext cx="3995926" cy="24708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293a321b248_0_0" title="Chart"/>
          <p:cNvPicPr preferRelativeResize="0"/>
          <p:nvPr/>
        </p:nvPicPr>
        <p:blipFill rotWithShape="1">
          <a:blip r:embed="rId3">
            <a:alphaModFix/>
          </a:blip>
          <a:srcRect/>
          <a:stretch/>
        </p:blipFill>
        <p:spPr>
          <a:xfrm>
            <a:off x="4015801" y="1822969"/>
            <a:ext cx="5024738" cy="3106951"/>
          </a:xfrm>
          <a:prstGeom prst="rect">
            <a:avLst/>
          </a:prstGeom>
          <a:noFill/>
          <a:ln>
            <a:noFill/>
          </a:ln>
        </p:spPr>
      </p:pic>
      <p:sp>
        <p:nvSpPr>
          <p:cNvPr id="143" name="Google Shape;143;g293a321b248_0_0"/>
          <p:cNvSpPr txBox="1"/>
          <p:nvPr/>
        </p:nvSpPr>
        <p:spPr>
          <a:xfrm>
            <a:off x="377250" y="1506244"/>
            <a:ext cx="3544875" cy="3739455"/>
          </a:xfrm>
          <a:prstGeom prst="rect">
            <a:avLst/>
          </a:prstGeom>
          <a:solidFill>
            <a:srgbClr val="FDE9D8"/>
          </a:solidFill>
          <a:ln>
            <a:noFill/>
          </a:ln>
        </p:spPr>
        <p:txBody>
          <a:bodyPr spcFirstLastPara="1" wrap="square" lIns="68569" tIns="34275" rIns="68569" bIns="34275" anchor="t" anchorCtr="0">
            <a:spAutoFit/>
          </a:bodyPr>
          <a:lstStyle/>
          <a:p>
            <a:pPr defTabSz="685800">
              <a:buSzPts val="1600"/>
            </a:pPr>
            <a:r>
              <a:rPr lang="en-GB" sz="1200" b="1" u="sng"/>
              <a:t>Year 10 pupil</a:t>
            </a:r>
            <a:endParaRPr sz="1200"/>
          </a:p>
          <a:p>
            <a:pPr marL="214313" indent="-214313" defTabSz="685800">
              <a:buSzPts val="1600"/>
              <a:buFont typeface="Arial"/>
              <a:buChar char="•"/>
            </a:pPr>
            <a:r>
              <a:rPr lang="en-GB" sz="1200"/>
              <a:t>Transferred in 2021 after being excluded from previous school. At risk of exclusion.</a:t>
            </a:r>
            <a:endParaRPr sz="1200"/>
          </a:p>
          <a:p>
            <a:pPr marL="214313" indent="-214313" defTabSz="685800">
              <a:buSzPts val="1600"/>
              <a:buFont typeface="Arial"/>
              <a:buChar char="•"/>
            </a:pPr>
            <a:r>
              <a:rPr lang="en-GB" sz="1200"/>
              <a:t>On the ADHD pathway awaiting assessment from CAMHS.</a:t>
            </a:r>
            <a:endParaRPr sz="1200"/>
          </a:p>
          <a:p>
            <a:pPr marL="214313" indent="-214313" defTabSz="685800">
              <a:buSzPts val="1600"/>
              <a:buFont typeface="Arial"/>
              <a:buChar char="•"/>
            </a:pPr>
            <a:r>
              <a:rPr lang="en-GB" sz="1200"/>
              <a:t>Short period of being LAC due to incidents of physical aggression at home. Currently on CIN plan.</a:t>
            </a:r>
            <a:endParaRPr sz="1200"/>
          </a:p>
          <a:p>
            <a:pPr marL="214313" indent="-214313" defTabSz="685800">
              <a:buSzPts val="1600"/>
              <a:buFont typeface="Arial"/>
              <a:buChar char="•"/>
            </a:pPr>
            <a:r>
              <a:rPr lang="en-GB" sz="1200"/>
              <a:t>Support from Young Person's Substance Misuse Team and Youth Offending Team</a:t>
            </a:r>
            <a:endParaRPr sz="1200"/>
          </a:p>
          <a:p>
            <a:pPr marL="214313" indent="-214313" defTabSz="685800">
              <a:buSzPts val="1600"/>
              <a:buFont typeface="Arial"/>
              <a:buChar char="•"/>
            </a:pPr>
            <a:r>
              <a:rPr lang="en-GB" sz="1200"/>
              <a:t>Concerns around suicidal ideation, self-harm, disordered eating and anxiety. Did not engage with therapy through CAMHS.  Previous suicidal attempt</a:t>
            </a:r>
            <a:endParaRPr sz="1200"/>
          </a:p>
          <a:p>
            <a:pPr marL="214313" indent="-214313" defTabSz="685800">
              <a:buSzPts val="1600"/>
              <a:buFont typeface="Arial"/>
              <a:buChar char="•"/>
            </a:pPr>
            <a:r>
              <a:rPr lang="en-GB" sz="1200"/>
              <a:t>Academically below expected rates.</a:t>
            </a:r>
            <a:endParaRPr sz="1200"/>
          </a:p>
          <a:p>
            <a:pPr marL="214313" indent="-214313" defTabSz="685800">
              <a:buSzPts val="1600"/>
              <a:buFont typeface="Arial"/>
              <a:buChar char="•"/>
            </a:pPr>
            <a:r>
              <a:rPr lang="en-GB" sz="1200"/>
              <a:t>Recommendations included things such as: the use of three Rs relational responses in school and at home, brainstem calmers, emotion coaching techniques</a:t>
            </a:r>
            <a:endParaRPr sz="1200"/>
          </a:p>
          <a:p>
            <a:pPr defTabSz="685800">
              <a:buSzPts val="1400"/>
            </a:pPr>
            <a:endParaRPr sz="105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ctrTitle" idx="4294967295"/>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p>
            <a:pPr>
              <a:buClr>
                <a:schemeClr val="lt1"/>
              </a:buClr>
              <a:buSzPts val="4400"/>
            </a:pPr>
            <a:br>
              <a:rPr lang="en-US" sz="4400" i="0" u="none" strike="noStrike" cap="none" dirty="0">
                <a:solidFill>
                  <a:schemeClr val="bg1"/>
                </a:solidFill>
                <a:latin typeface="Calibri"/>
                <a:ea typeface="Calibri"/>
                <a:cs typeface="Calibri"/>
                <a:sym typeface="Calibri"/>
              </a:rPr>
            </a:br>
            <a:br>
              <a:rPr lang="en-US" sz="4400" i="0" u="none" strike="noStrike" cap="none" dirty="0">
                <a:solidFill>
                  <a:schemeClr val="bg1"/>
                </a:solidFill>
                <a:latin typeface="Calibri"/>
                <a:ea typeface="Calibri"/>
                <a:cs typeface="Calibri"/>
                <a:sym typeface="Calibri"/>
              </a:rPr>
            </a:br>
            <a:r>
              <a:rPr lang="en-GB" i="0" u="none" strike="noStrike" cap="none" dirty="0">
                <a:solidFill>
                  <a:schemeClr val="bg1"/>
                </a:solidFill>
                <a:latin typeface="Calibri" panose="020F0502020204030204" pitchFamily="34" charset="0"/>
                <a:ea typeface="Calibri"/>
                <a:cs typeface="Calibri" panose="020F0502020204030204" pitchFamily="34" charset="0"/>
                <a:sym typeface="Calibri"/>
              </a:rPr>
              <a:t> </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cs typeface="Calibri" panose="020F0502020204030204" pitchFamily="34" charset="0"/>
              </a:rPr>
              <a:t>Attendance</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Updates </a:t>
            </a: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4400" i="0" u="none" strike="noStrike" cap="none" dirty="0">
                <a:solidFill>
                  <a:schemeClr val="bg1"/>
                </a:solidFill>
                <a:latin typeface="Calibri"/>
                <a:ea typeface="Calibri"/>
                <a:cs typeface="Calibri"/>
                <a:sym typeface="Calibri"/>
              </a:rPr>
            </a:br>
            <a:r>
              <a:rPr lang="en-US" sz="4400" i="1" u="none" strike="noStrike" cap="none" dirty="0">
                <a:solidFill>
                  <a:schemeClr val="bg1"/>
                </a:solidFill>
                <a:latin typeface="Calibri"/>
                <a:ea typeface="Calibri"/>
                <a:cs typeface="Calibri"/>
                <a:sym typeface="Calibri"/>
              </a:rPr>
              <a:t> </a:t>
            </a:r>
            <a:br>
              <a:rPr lang="en-US" sz="4400" i="1" u="none" strike="noStrike" cap="none" dirty="0">
                <a:solidFill>
                  <a:schemeClr val="bg1"/>
                </a:solidFill>
                <a:latin typeface="Calibri"/>
                <a:ea typeface="Calibri"/>
                <a:cs typeface="Calibri"/>
                <a:sym typeface="Calibri"/>
              </a:rPr>
            </a:br>
            <a:r>
              <a:rPr lang="en-US" sz="4400" i="0" u="none" strike="noStrike" cap="none" dirty="0">
                <a:solidFill>
                  <a:schemeClr val="bg1"/>
                </a:solidFill>
                <a:latin typeface="Calibri"/>
                <a:ea typeface="Calibri"/>
                <a:cs typeface="Calibri"/>
                <a:sym typeface="Calibri"/>
              </a:rPr>
              <a:t> </a:t>
            </a:r>
            <a:endParaRPr dirty="0">
              <a:solidFill>
                <a:schemeClr val="bg1"/>
              </a:solidFill>
            </a:endParaRPr>
          </a:p>
        </p:txBody>
      </p:sp>
    </p:spTree>
    <p:extLst>
      <p:ext uri="{BB962C8B-B14F-4D97-AF65-F5344CB8AC3E}">
        <p14:creationId xmlns:p14="http://schemas.microsoft.com/office/powerpoint/2010/main" val="1631548274"/>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3305156" y="974119"/>
            <a:ext cx="7886700" cy="783675"/>
          </a:xfrm>
          <a:prstGeom prst="rect">
            <a:avLst/>
          </a:prstGeom>
          <a:noFill/>
          <a:ln>
            <a:noFill/>
          </a:ln>
        </p:spPr>
        <p:txBody>
          <a:bodyPr spcFirstLastPara="1" wrap="square" lIns="68569" tIns="34275" rIns="68569" bIns="34275" anchor="ctr" anchorCtr="0">
            <a:normAutofit/>
          </a:bodyPr>
          <a:lstStyle/>
          <a:p>
            <a:pPr>
              <a:lnSpc>
                <a:spcPct val="115000"/>
              </a:lnSpc>
              <a:buClr>
                <a:srgbClr val="41414E"/>
              </a:buClr>
              <a:buSzPts val="2400"/>
            </a:pPr>
            <a:r>
              <a:rPr lang="en-GB" sz="2625" b="1">
                <a:solidFill>
                  <a:srgbClr val="0B5394"/>
                </a:solidFill>
              </a:rPr>
              <a:t>Key feedback</a:t>
            </a:r>
            <a:endParaRPr sz="2625" b="1">
              <a:solidFill>
                <a:srgbClr val="0B5394"/>
              </a:solidFill>
            </a:endParaRPr>
          </a:p>
        </p:txBody>
      </p:sp>
      <p:sp>
        <p:nvSpPr>
          <p:cNvPr id="149" name="Google Shape;149;p4"/>
          <p:cNvSpPr txBox="1">
            <a:spLocks noGrp="1"/>
          </p:cNvSpPr>
          <p:nvPr>
            <p:ph type="body" idx="1"/>
          </p:nvPr>
        </p:nvSpPr>
        <p:spPr>
          <a:xfrm>
            <a:off x="164888" y="1757794"/>
            <a:ext cx="4200975" cy="3464550"/>
          </a:xfrm>
          <a:prstGeom prst="rect">
            <a:avLst/>
          </a:prstGeom>
          <a:noFill/>
          <a:ln>
            <a:noFill/>
          </a:ln>
        </p:spPr>
        <p:txBody>
          <a:bodyPr spcFirstLastPara="1" wrap="square" lIns="68569" tIns="34275" rIns="68569" bIns="34275" anchor="t" anchorCtr="0">
            <a:noAutofit/>
          </a:bodyPr>
          <a:lstStyle/>
          <a:p>
            <a:pPr marL="0" indent="0" algn="ctr">
              <a:lnSpc>
                <a:spcPct val="107916"/>
              </a:lnSpc>
              <a:spcBef>
                <a:spcPts val="0"/>
              </a:spcBef>
              <a:buSzPts val="1100"/>
              <a:buNone/>
            </a:pPr>
            <a:r>
              <a:rPr lang="en-GB" sz="1575" b="1" i="1" u="sng">
                <a:solidFill>
                  <a:srgbClr val="0B5394"/>
                </a:solidFill>
              </a:rPr>
              <a:t>Feedback from schools </a:t>
            </a:r>
            <a:endParaRPr sz="1575" b="1" i="1" u="sng">
              <a:solidFill>
                <a:srgbClr val="0B5394"/>
              </a:solidFill>
            </a:endParaRPr>
          </a:p>
          <a:p>
            <a:pPr marL="0" indent="0">
              <a:lnSpc>
                <a:spcPct val="107916"/>
              </a:lnSpc>
              <a:spcBef>
                <a:spcPts val="600"/>
              </a:spcBef>
              <a:buSzPts val="1100"/>
              <a:buNone/>
            </a:pPr>
            <a:r>
              <a:rPr lang="en-GB" sz="1575" b="1"/>
              <a:t>“The training helped to see how to set manageable targets for these pupils to come back into school.”</a:t>
            </a:r>
            <a:endParaRPr sz="1575" b="1"/>
          </a:p>
          <a:p>
            <a:pPr marL="0" indent="0">
              <a:lnSpc>
                <a:spcPct val="107916"/>
              </a:lnSpc>
              <a:spcBef>
                <a:spcPts val="600"/>
              </a:spcBef>
              <a:buSzPts val="1100"/>
              <a:buNone/>
            </a:pPr>
            <a:r>
              <a:rPr lang="en-GB" sz="1575" b="1">
                <a:solidFill>
                  <a:srgbClr val="674EA7"/>
                </a:solidFill>
              </a:rPr>
              <a:t>“The training gave understanding of why a child might struggle to come to school.”</a:t>
            </a:r>
            <a:endParaRPr sz="1575" b="1">
              <a:solidFill>
                <a:srgbClr val="674EA7"/>
              </a:solidFill>
            </a:endParaRPr>
          </a:p>
          <a:p>
            <a:pPr marL="0" indent="0">
              <a:lnSpc>
                <a:spcPct val="107916"/>
              </a:lnSpc>
              <a:spcBef>
                <a:spcPts val="600"/>
              </a:spcBef>
              <a:buSzPts val="1100"/>
              <a:buNone/>
            </a:pPr>
            <a:r>
              <a:rPr lang="en-GB" sz="1575" b="1"/>
              <a:t>“The training highlighted the importance of looking at patterns of absence and how we might identify an ERSA student.”</a:t>
            </a:r>
            <a:endParaRPr sz="1575" b="1"/>
          </a:p>
          <a:p>
            <a:pPr marL="0" indent="0">
              <a:lnSpc>
                <a:spcPct val="107916"/>
              </a:lnSpc>
              <a:spcBef>
                <a:spcPts val="600"/>
              </a:spcBef>
              <a:buSzPts val="1100"/>
              <a:buNone/>
            </a:pPr>
            <a:r>
              <a:rPr lang="en-GB" sz="1575" b="1">
                <a:solidFill>
                  <a:srgbClr val="674EA7"/>
                </a:solidFill>
              </a:rPr>
              <a:t>“I now understand how broad the continuum of ERSA is.”</a:t>
            </a:r>
            <a:endParaRPr sz="1575" b="1">
              <a:solidFill>
                <a:srgbClr val="674EA7"/>
              </a:solidFill>
            </a:endParaRPr>
          </a:p>
          <a:p>
            <a:pPr marL="0" indent="0">
              <a:lnSpc>
                <a:spcPct val="107916"/>
              </a:lnSpc>
              <a:spcBef>
                <a:spcPts val="600"/>
              </a:spcBef>
              <a:buNone/>
            </a:pPr>
            <a:r>
              <a:rPr lang="en-GB" sz="1575" b="1"/>
              <a:t>“We found giving the young person control of their support plan alleviated much of their anxiety” </a:t>
            </a:r>
            <a:endParaRPr sz="1575" b="1"/>
          </a:p>
          <a:p>
            <a:pPr marL="0" indent="0">
              <a:lnSpc>
                <a:spcPct val="107916"/>
              </a:lnSpc>
              <a:spcBef>
                <a:spcPts val="600"/>
              </a:spcBef>
              <a:buSzPts val="1100"/>
              <a:buNone/>
            </a:pPr>
            <a:endParaRPr sz="1575"/>
          </a:p>
          <a:p>
            <a:pPr marL="0" indent="0">
              <a:lnSpc>
                <a:spcPct val="115000"/>
              </a:lnSpc>
              <a:buNone/>
            </a:pPr>
            <a:endParaRPr>
              <a:latin typeface="Arial"/>
              <a:ea typeface="Arial"/>
              <a:cs typeface="Arial"/>
              <a:sym typeface="Arial"/>
            </a:endParaRPr>
          </a:p>
        </p:txBody>
      </p:sp>
      <p:sp>
        <p:nvSpPr>
          <p:cNvPr id="150" name="Google Shape;150;p4"/>
          <p:cNvSpPr txBox="1">
            <a:spLocks noGrp="1"/>
          </p:cNvSpPr>
          <p:nvPr>
            <p:ph type="body" idx="1"/>
          </p:nvPr>
        </p:nvSpPr>
        <p:spPr>
          <a:xfrm>
            <a:off x="4761450" y="1906200"/>
            <a:ext cx="4266225" cy="3464550"/>
          </a:xfrm>
          <a:prstGeom prst="rect">
            <a:avLst/>
          </a:prstGeom>
          <a:noFill/>
          <a:ln>
            <a:noFill/>
          </a:ln>
        </p:spPr>
        <p:txBody>
          <a:bodyPr spcFirstLastPara="1" wrap="square" lIns="68569" tIns="34275" rIns="68569" bIns="34275" anchor="t" anchorCtr="0">
            <a:normAutofit/>
          </a:bodyPr>
          <a:lstStyle/>
          <a:p>
            <a:pPr marL="0" indent="0" algn="ctr">
              <a:lnSpc>
                <a:spcPct val="107916"/>
              </a:lnSpc>
              <a:spcBef>
                <a:spcPts val="0"/>
              </a:spcBef>
              <a:buSzPts val="1100"/>
              <a:buNone/>
            </a:pPr>
            <a:r>
              <a:rPr lang="en-GB" sz="1650" b="1" i="1" u="sng">
                <a:solidFill>
                  <a:srgbClr val="0B5394"/>
                </a:solidFill>
              </a:rPr>
              <a:t>Feedback from parents </a:t>
            </a:r>
            <a:endParaRPr sz="1650" i="1" u="sng">
              <a:solidFill>
                <a:srgbClr val="0B5394"/>
              </a:solidFill>
            </a:endParaRPr>
          </a:p>
          <a:p>
            <a:pPr marL="0" indent="0">
              <a:lnSpc>
                <a:spcPct val="107916"/>
              </a:lnSpc>
              <a:spcBef>
                <a:spcPts val="600"/>
              </a:spcBef>
              <a:buSzPts val="1100"/>
              <a:buNone/>
            </a:pPr>
            <a:r>
              <a:rPr lang="en-GB" sz="1650" b="1">
                <a:solidFill>
                  <a:srgbClr val="38761D"/>
                </a:solidFill>
              </a:rPr>
              <a:t>“Overall positive session and explaining the use of the toolkit and how we can support our children who are struggling with ERSA.”</a:t>
            </a:r>
            <a:endParaRPr sz="1650" b="1">
              <a:solidFill>
                <a:srgbClr val="38761D"/>
              </a:solidFill>
            </a:endParaRPr>
          </a:p>
          <a:p>
            <a:pPr marL="0" indent="0">
              <a:lnSpc>
                <a:spcPct val="107916"/>
              </a:lnSpc>
              <a:spcBef>
                <a:spcPts val="600"/>
              </a:spcBef>
              <a:buSzPts val="1100"/>
              <a:buNone/>
            </a:pPr>
            <a:r>
              <a:rPr lang="en-GB" sz="1650" b="1"/>
              <a:t>“It is helpful to be informed of the local authority ERSA roadmap and developments and to be clear about signposting for parent support”</a:t>
            </a:r>
            <a:endParaRPr sz="1650" b="1"/>
          </a:p>
          <a:p>
            <a:pPr marL="0" indent="0">
              <a:lnSpc>
                <a:spcPct val="107916"/>
              </a:lnSpc>
              <a:spcBef>
                <a:spcPts val="600"/>
              </a:spcBef>
              <a:buSzPts val="1100"/>
              <a:buNone/>
            </a:pPr>
            <a:r>
              <a:rPr lang="en-GB" sz="1650" b="1">
                <a:solidFill>
                  <a:srgbClr val="38761D"/>
                </a:solidFill>
              </a:rPr>
              <a:t>“The ERSA guidance is helpful to show linked partnership with schools”</a:t>
            </a:r>
            <a:endParaRPr sz="1650" b="1">
              <a:solidFill>
                <a:srgbClr val="38761D"/>
              </a:solidFill>
            </a:endParaRPr>
          </a:p>
          <a:p>
            <a:pPr marL="0" indent="0">
              <a:lnSpc>
                <a:spcPct val="115000"/>
              </a:lnSpc>
              <a:buNone/>
            </a:pPr>
            <a:endParaRPr sz="2175"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5b453c1d84_0_37"/>
          <p:cNvSpPr txBox="1">
            <a:spLocks noGrp="1"/>
          </p:cNvSpPr>
          <p:nvPr>
            <p:ph type="body" idx="1"/>
          </p:nvPr>
        </p:nvSpPr>
        <p:spPr>
          <a:xfrm>
            <a:off x="349369" y="1757794"/>
            <a:ext cx="8322075" cy="3793275"/>
          </a:xfrm>
          <a:prstGeom prst="rect">
            <a:avLst/>
          </a:prstGeom>
          <a:noFill/>
          <a:ln>
            <a:noFill/>
          </a:ln>
        </p:spPr>
        <p:txBody>
          <a:bodyPr spcFirstLastPara="1" wrap="square" lIns="68569" tIns="34275" rIns="68569" bIns="34275" anchor="t" anchorCtr="0">
            <a:noAutofit/>
          </a:bodyPr>
          <a:lstStyle/>
          <a:p>
            <a:pPr marL="0" indent="0" algn="ctr">
              <a:lnSpc>
                <a:spcPct val="107916"/>
              </a:lnSpc>
              <a:spcBef>
                <a:spcPts val="0"/>
              </a:spcBef>
              <a:buNone/>
            </a:pPr>
            <a:r>
              <a:rPr lang="en-GB" sz="1575" b="1" i="1" u="sng">
                <a:solidFill>
                  <a:srgbClr val="351C75"/>
                </a:solidFill>
              </a:rPr>
              <a:t>Feedback from young people</a:t>
            </a:r>
            <a:endParaRPr sz="1575" b="1" i="1" u="sng">
              <a:solidFill>
                <a:srgbClr val="351C75"/>
              </a:solidFill>
            </a:endParaRPr>
          </a:p>
          <a:p>
            <a:pPr marL="0" indent="0" algn="ctr">
              <a:lnSpc>
                <a:spcPct val="107916"/>
              </a:lnSpc>
              <a:spcBef>
                <a:spcPts val="0"/>
              </a:spcBef>
              <a:buNone/>
            </a:pPr>
            <a:endParaRPr sz="1575" b="1" i="1" u="sng"/>
          </a:p>
          <a:p>
            <a:pPr marL="0" indent="0">
              <a:lnSpc>
                <a:spcPct val="107916"/>
              </a:lnSpc>
              <a:spcBef>
                <a:spcPts val="600"/>
              </a:spcBef>
              <a:buNone/>
            </a:pPr>
            <a:r>
              <a:rPr lang="en-GB" sz="1575" b="1"/>
              <a:t>“I was able to talk to pupil services to change my sets for one class and I have a new teacher that is able to explain things to me clearer. I also have started counselling since stating the toolkit” </a:t>
            </a:r>
            <a:endParaRPr sz="1575" b="1"/>
          </a:p>
          <a:p>
            <a:pPr marL="0" indent="0">
              <a:lnSpc>
                <a:spcPct val="107916"/>
              </a:lnSpc>
              <a:spcBef>
                <a:spcPts val="600"/>
              </a:spcBef>
              <a:buNone/>
            </a:pPr>
            <a:r>
              <a:rPr lang="en-GB" sz="1650" b="1">
                <a:solidFill>
                  <a:srgbClr val="674EA7"/>
                </a:solidFill>
              </a:rPr>
              <a:t>“ERSA lead was helpful as she kept me in a smaller class until I was ready to go back and do some lessons”</a:t>
            </a:r>
            <a:endParaRPr sz="1650" b="1">
              <a:solidFill>
                <a:srgbClr val="674EA7"/>
              </a:solidFill>
            </a:endParaRPr>
          </a:p>
          <a:p>
            <a:pPr marL="0" indent="0">
              <a:lnSpc>
                <a:spcPct val="107916"/>
              </a:lnSpc>
              <a:spcBef>
                <a:spcPts val="600"/>
              </a:spcBef>
              <a:buNone/>
            </a:pPr>
            <a:r>
              <a:rPr lang="en-GB" sz="1575" b="1"/>
              <a:t>“When I come into pupil services people are telling me I am doing well and it is nice that someone cares about me”</a:t>
            </a:r>
            <a:endParaRPr sz="1575" b="1"/>
          </a:p>
          <a:p>
            <a:pPr marL="0" indent="0">
              <a:lnSpc>
                <a:spcPct val="107916"/>
              </a:lnSpc>
              <a:spcBef>
                <a:spcPts val="600"/>
              </a:spcBef>
              <a:buNone/>
            </a:pPr>
            <a:r>
              <a:rPr lang="en-GB" sz="1575" b="1">
                <a:solidFill>
                  <a:srgbClr val="674EA7"/>
                </a:solidFill>
              </a:rPr>
              <a:t>“I got put on a reduced timetable until I got used to being back in school, this helped a lot”</a:t>
            </a:r>
            <a:endParaRPr sz="1575" b="1">
              <a:solidFill>
                <a:srgbClr val="674EA7"/>
              </a:solidFill>
            </a:endParaRPr>
          </a:p>
          <a:p>
            <a:pPr marL="0" indent="0">
              <a:lnSpc>
                <a:spcPct val="107916"/>
              </a:lnSpc>
              <a:spcBef>
                <a:spcPts val="600"/>
              </a:spcBef>
              <a:buNone/>
            </a:pPr>
            <a:r>
              <a:rPr lang="en-GB" sz="1575" b="1"/>
              <a:t>“When I come into the smaller class I don’t worry as much, I just get on with the work.”</a:t>
            </a:r>
            <a:endParaRPr sz="1575" b="1"/>
          </a:p>
          <a:p>
            <a:pPr marL="0" indent="0">
              <a:lnSpc>
                <a:spcPct val="107916"/>
              </a:lnSpc>
              <a:spcBef>
                <a:spcPts val="600"/>
              </a:spcBef>
              <a:buNone/>
            </a:pPr>
            <a:r>
              <a:rPr lang="en-GB" sz="1575" b="1">
                <a:solidFill>
                  <a:srgbClr val="674EA7"/>
                </a:solidFill>
              </a:rPr>
              <a:t>“I have started to see someone about my sleep schedule because before I was always getting up too late for school”</a:t>
            </a:r>
            <a:endParaRPr sz="1575" b="1">
              <a:solidFill>
                <a:srgbClr val="674EA7"/>
              </a:solidFill>
            </a:endParaRPr>
          </a:p>
          <a:p>
            <a:pPr marL="0" indent="0">
              <a:lnSpc>
                <a:spcPct val="115000"/>
              </a:lnSpc>
              <a:buNone/>
            </a:pPr>
            <a:endParaRPr sz="1950" b="1"/>
          </a:p>
        </p:txBody>
      </p:sp>
      <p:sp>
        <p:nvSpPr>
          <p:cNvPr id="156" name="Google Shape;156;g25b453c1d84_0_37"/>
          <p:cNvSpPr txBox="1">
            <a:spLocks noGrp="1"/>
          </p:cNvSpPr>
          <p:nvPr>
            <p:ph type="title"/>
          </p:nvPr>
        </p:nvSpPr>
        <p:spPr>
          <a:xfrm>
            <a:off x="3537881" y="915919"/>
            <a:ext cx="7886700" cy="783675"/>
          </a:xfrm>
          <a:prstGeom prst="rect">
            <a:avLst/>
          </a:prstGeom>
          <a:noFill/>
          <a:ln>
            <a:noFill/>
          </a:ln>
        </p:spPr>
        <p:txBody>
          <a:bodyPr spcFirstLastPara="1" wrap="square" lIns="68569" tIns="34275" rIns="68569" bIns="34275" anchor="ctr" anchorCtr="0">
            <a:normAutofit/>
          </a:bodyPr>
          <a:lstStyle/>
          <a:p>
            <a:pPr>
              <a:lnSpc>
                <a:spcPct val="115000"/>
              </a:lnSpc>
              <a:buClr>
                <a:srgbClr val="41414E"/>
              </a:buClr>
              <a:buSzPts val="2400"/>
            </a:pPr>
            <a:r>
              <a:rPr lang="en-GB" sz="2625" b="1">
                <a:solidFill>
                  <a:srgbClr val="0B5394"/>
                </a:solidFill>
              </a:rPr>
              <a:t>Key feedback</a:t>
            </a:r>
            <a:endParaRPr sz="2625" b="1">
              <a:solidFill>
                <a:srgbClr val="0B539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5b453c1d84_0_15"/>
          <p:cNvSpPr txBox="1">
            <a:spLocks noGrp="1"/>
          </p:cNvSpPr>
          <p:nvPr>
            <p:ph type="title"/>
          </p:nvPr>
        </p:nvSpPr>
        <p:spPr>
          <a:xfrm>
            <a:off x="490631" y="708469"/>
            <a:ext cx="7886700" cy="994275"/>
          </a:xfrm>
          <a:prstGeom prst="rect">
            <a:avLst/>
          </a:prstGeom>
          <a:noFill/>
          <a:ln>
            <a:noFill/>
          </a:ln>
        </p:spPr>
        <p:txBody>
          <a:bodyPr spcFirstLastPara="1" wrap="square" lIns="68569" tIns="34275" rIns="68569" bIns="34275" anchor="ctr" anchorCtr="0">
            <a:normAutofit/>
          </a:bodyPr>
          <a:lstStyle/>
          <a:p>
            <a:pPr algn="ctr">
              <a:lnSpc>
                <a:spcPct val="115000"/>
              </a:lnSpc>
              <a:buClr>
                <a:srgbClr val="41414E"/>
              </a:buClr>
              <a:buSzPts val="2400"/>
            </a:pPr>
            <a:r>
              <a:rPr lang="en-GB" sz="2250" b="1">
                <a:solidFill>
                  <a:srgbClr val="0B5394"/>
                </a:solidFill>
              </a:rPr>
              <a:t>Sustainability - next steps 2024-2025</a:t>
            </a:r>
            <a:endParaRPr sz="2250" b="1">
              <a:solidFill>
                <a:srgbClr val="0B5394"/>
              </a:solidFill>
            </a:endParaRPr>
          </a:p>
        </p:txBody>
      </p:sp>
      <p:sp>
        <p:nvSpPr>
          <p:cNvPr id="162" name="Google Shape;162;g25b453c1d84_0_15"/>
          <p:cNvSpPr txBox="1">
            <a:spLocks noGrp="1"/>
          </p:cNvSpPr>
          <p:nvPr>
            <p:ph type="body" idx="1"/>
          </p:nvPr>
        </p:nvSpPr>
        <p:spPr>
          <a:xfrm>
            <a:off x="246356" y="1501331"/>
            <a:ext cx="8235675" cy="4422825"/>
          </a:xfrm>
          <a:prstGeom prst="rect">
            <a:avLst/>
          </a:prstGeom>
          <a:noFill/>
          <a:ln>
            <a:noFill/>
          </a:ln>
        </p:spPr>
        <p:txBody>
          <a:bodyPr spcFirstLastPara="1" wrap="square" lIns="68569" tIns="34275" rIns="68569" bIns="34275" anchor="t" anchorCtr="0">
            <a:normAutofit fontScale="92500" lnSpcReduction="20000"/>
          </a:bodyPr>
          <a:lstStyle/>
          <a:p>
            <a:pPr marL="0" indent="0">
              <a:lnSpc>
                <a:spcPct val="115000"/>
              </a:lnSpc>
              <a:buSzPct val="117647"/>
              <a:buNone/>
            </a:pPr>
            <a:r>
              <a:rPr lang="en-GB" sz="1350" b="1">
                <a:latin typeface="Arial"/>
                <a:ea typeface="Arial"/>
                <a:cs typeface="Arial"/>
                <a:sym typeface="Arial"/>
              </a:rPr>
              <a:t>Relaunch of ERSA revised  toolkit based on service user feedback </a:t>
            </a:r>
            <a:endParaRPr sz="1350" b="1">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Training delivered to governors, social care, early help, family support hubs, colleges &amp; independent schools in RBWM.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Extend support and reach with parents through online webinars and coffee mornings through partner services such as IAS, SEND voices, GP surgeries &amp; GEMS.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Work in partnership with virtual school to support embedding the ERSA toolkit within CIC cohort.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Further consultation and support to family hubs, social care, school nurses and education welfare officers who work directly with the families - Multi-agency Communities of Practice ERSA working group to develop ERSA charter that also addresses needs of the ERSA associated themes found in slide 4..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Standing ERSA slot within attendance and SEMH networks.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Complete follow-ups with schools who were trained in the previous academic year to consider quality assurance of application of the toolkit and impact to see how many students they are currently using the toolkit with.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ERSA coordinators to support schools in establishing parent/school partnership ERSA workshops. (24/25).</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Partnership with DBV project to create ERSA Communities of practice charter.</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Strengths based approach- ERSA leaflet is attached to all school &amp; EWO letters where there is an initial concern about attendance. </a:t>
            </a:r>
            <a:endParaRPr sz="1350">
              <a:latin typeface="Arial"/>
              <a:ea typeface="Arial"/>
              <a:cs typeface="Arial"/>
              <a:sym typeface="Arial"/>
            </a:endParaRPr>
          </a:p>
          <a:p>
            <a:pPr marL="257175" indent="-263604">
              <a:lnSpc>
                <a:spcPct val="115000"/>
              </a:lnSpc>
              <a:buSzPct val="100000"/>
              <a:buFont typeface="Arial"/>
              <a:buChar char="●"/>
            </a:pPr>
            <a:r>
              <a:rPr lang="en-GB" sz="1350">
                <a:latin typeface="Arial"/>
                <a:ea typeface="Arial"/>
                <a:cs typeface="Arial"/>
                <a:sym typeface="Arial"/>
              </a:rPr>
              <a:t>Develop additional section to CYP’s ERSA guidance ‘Worried about a friend?’ (Sept. 2024).</a:t>
            </a:r>
            <a:endParaRPr sz="135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09ced87b83_0_26"/>
          <p:cNvSpPr txBox="1">
            <a:spLocks noGrp="1"/>
          </p:cNvSpPr>
          <p:nvPr>
            <p:ph type="title"/>
          </p:nvPr>
        </p:nvSpPr>
        <p:spPr>
          <a:xfrm>
            <a:off x="187313" y="961744"/>
            <a:ext cx="8769375" cy="994275"/>
          </a:xfrm>
          <a:prstGeom prst="rect">
            <a:avLst/>
          </a:prstGeom>
          <a:noFill/>
          <a:ln>
            <a:noFill/>
          </a:ln>
        </p:spPr>
        <p:txBody>
          <a:bodyPr spcFirstLastPara="1" wrap="square" lIns="68569" tIns="34275" rIns="68569" bIns="34275" anchor="ctr" anchorCtr="0">
            <a:normAutofit/>
          </a:bodyPr>
          <a:lstStyle/>
          <a:p>
            <a:pPr algn="ctr"/>
            <a:r>
              <a:rPr lang="en-GB" sz="3075" b="1" i="1">
                <a:solidFill>
                  <a:srgbClr val="0B5394"/>
                </a:solidFill>
              </a:rPr>
              <a:t>Phase Two:</a:t>
            </a:r>
            <a:r>
              <a:rPr lang="en-GB" sz="3075" b="1">
                <a:solidFill>
                  <a:srgbClr val="0B5394"/>
                </a:solidFill>
              </a:rPr>
              <a:t> Sustainability</a:t>
            </a:r>
            <a:endParaRPr sz="3075" b="1">
              <a:solidFill>
                <a:srgbClr val="0B5394"/>
              </a:solidFill>
            </a:endParaRPr>
          </a:p>
          <a:p>
            <a:pPr algn="ctr"/>
            <a:r>
              <a:rPr lang="en-GB" sz="3075" b="1">
                <a:solidFill>
                  <a:srgbClr val="0B5394"/>
                </a:solidFill>
              </a:rPr>
              <a:t>ERSA toolkit relaunch</a:t>
            </a:r>
            <a:endParaRPr sz="3075" b="1">
              <a:solidFill>
                <a:srgbClr val="0B5394"/>
              </a:solidFill>
            </a:endParaRPr>
          </a:p>
        </p:txBody>
      </p:sp>
      <p:pic>
        <p:nvPicPr>
          <p:cNvPr id="168" name="Google Shape;168;g309ced87b83_0_26"/>
          <p:cNvPicPr preferRelativeResize="0"/>
          <p:nvPr/>
        </p:nvPicPr>
        <p:blipFill rotWithShape="1">
          <a:blip r:embed="rId3">
            <a:alphaModFix/>
          </a:blip>
          <a:srcRect l="5075" r="1797"/>
          <a:stretch/>
        </p:blipFill>
        <p:spPr>
          <a:xfrm>
            <a:off x="1223850" y="1826157"/>
            <a:ext cx="6588412" cy="40355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rmAutofit/>
          </a:bodyPr>
          <a:lstStyle/>
          <a:p>
            <a:pPr>
              <a:lnSpc>
                <a:spcPct val="115000"/>
              </a:lnSpc>
              <a:buClr>
                <a:srgbClr val="41414E"/>
              </a:buClr>
              <a:buSzPts val="2400"/>
            </a:pPr>
            <a:r>
              <a:rPr lang="en-GB" sz="1800" b="1">
                <a:solidFill>
                  <a:srgbClr val="41414E"/>
                </a:solidFill>
              </a:rPr>
              <a:t>3. ERSA project so far </a:t>
            </a:r>
            <a:endParaRPr sz="1800" b="1">
              <a:latin typeface="Arial"/>
              <a:ea typeface="Arial"/>
              <a:cs typeface="Arial"/>
              <a:sym typeface="Arial"/>
            </a:endParaRPr>
          </a:p>
        </p:txBody>
      </p:sp>
      <p:sp>
        <p:nvSpPr>
          <p:cNvPr id="174" name="Google Shape;174;p3"/>
          <p:cNvSpPr txBox="1">
            <a:spLocks noGrp="1"/>
          </p:cNvSpPr>
          <p:nvPr>
            <p:ph type="body" idx="1"/>
          </p:nvPr>
        </p:nvSpPr>
        <p:spPr>
          <a:xfrm>
            <a:off x="628650" y="2025436"/>
            <a:ext cx="7886700" cy="3464537"/>
          </a:xfrm>
          <a:prstGeom prst="rect">
            <a:avLst/>
          </a:prstGeom>
          <a:noFill/>
          <a:ln>
            <a:noFill/>
          </a:ln>
        </p:spPr>
        <p:txBody>
          <a:bodyPr spcFirstLastPara="1" wrap="square" lIns="68569" tIns="34275" rIns="68569" bIns="34275" anchor="t" anchorCtr="0">
            <a:normAutofit/>
          </a:bodyPr>
          <a:lstStyle/>
          <a:p>
            <a:pPr indent="0">
              <a:lnSpc>
                <a:spcPct val="115000"/>
              </a:lnSpc>
              <a:spcBef>
                <a:spcPts val="0"/>
              </a:spcBef>
              <a:buNone/>
            </a:pPr>
            <a:endParaRPr sz="1350">
              <a:solidFill>
                <a:srgbClr val="222222"/>
              </a:solidFill>
              <a:latin typeface="Arial"/>
              <a:ea typeface="Arial"/>
              <a:cs typeface="Arial"/>
              <a:sym typeface="Arial"/>
            </a:endParaRPr>
          </a:p>
          <a:p>
            <a:pPr marL="171450" indent="-171450">
              <a:lnSpc>
                <a:spcPct val="115000"/>
              </a:lnSpc>
              <a:spcBef>
                <a:spcPts val="0"/>
              </a:spcBef>
              <a:buClr>
                <a:srgbClr val="222222"/>
              </a:buClr>
            </a:pPr>
            <a:r>
              <a:rPr lang="en-GB" sz="1350">
                <a:solidFill>
                  <a:srgbClr val="222222"/>
                </a:solidFill>
                <a:latin typeface="Arial"/>
                <a:ea typeface="Arial"/>
                <a:cs typeface="Arial"/>
                <a:sym typeface="Arial"/>
              </a:rPr>
              <a:t>2022-2023 an ERSA coordinator was  appointed.</a:t>
            </a:r>
            <a:endParaRPr sz="1350">
              <a:solidFill>
                <a:srgbClr val="222222"/>
              </a:solidFill>
              <a:latin typeface="Arial"/>
              <a:ea typeface="Arial"/>
              <a:cs typeface="Arial"/>
              <a:sym typeface="Arial"/>
            </a:endParaRPr>
          </a:p>
          <a:p>
            <a:pPr marL="171450" indent="-171450">
              <a:lnSpc>
                <a:spcPct val="115000"/>
              </a:lnSpc>
              <a:buClr>
                <a:srgbClr val="222222"/>
              </a:buClr>
            </a:pPr>
            <a:r>
              <a:rPr lang="en-GB" sz="1350">
                <a:solidFill>
                  <a:srgbClr val="222222"/>
                </a:solidFill>
                <a:latin typeface="Arial"/>
                <a:ea typeface="Arial"/>
                <a:cs typeface="Arial"/>
                <a:sym typeface="Arial"/>
              </a:rPr>
              <a:t>All RBWM schools will have received initial ERSA training or consultation by December 2024. </a:t>
            </a:r>
            <a:endParaRPr sz="1350">
              <a:latin typeface="Arial"/>
              <a:ea typeface="Arial"/>
              <a:cs typeface="Arial"/>
              <a:sym typeface="Arial"/>
            </a:endParaRPr>
          </a:p>
          <a:p>
            <a:pPr marL="171450" indent="-171450">
              <a:lnSpc>
                <a:spcPct val="115000"/>
              </a:lnSpc>
              <a:buClr>
                <a:srgbClr val="222222"/>
              </a:buClr>
            </a:pPr>
            <a:r>
              <a:rPr lang="en-GB" sz="1350">
                <a:solidFill>
                  <a:srgbClr val="222222"/>
                </a:solidFill>
                <a:latin typeface="Arial"/>
                <a:ea typeface="Arial"/>
                <a:cs typeface="Arial"/>
                <a:sym typeface="Arial"/>
              </a:rPr>
              <a:t>The ERSA coordinators have also provided training to 15 different education, early help, community and social care teams across the local authority to ensure all of those supporting this group of young people feel equipped to provide the right support and are utilising the ERSA toolkit.</a:t>
            </a:r>
            <a:endParaRPr sz="1350">
              <a:solidFill>
                <a:srgbClr val="222222"/>
              </a:solidFill>
              <a:latin typeface="Arial"/>
              <a:ea typeface="Arial"/>
              <a:cs typeface="Arial"/>
              <a:sym typeface="Arial"/>
            </a:endParaRPr>
          </a:p>
          <a:p>
            <a:pPr marL="171450" indent="-171450">
              <a:lnSpc>
                <a:spcPct val="115000"/>
              </a:lnSpc>
              <a:buClr>
                <a:srgbClr val="222222"/>
              </a:buClr>
            </a:pPr>
            <a:r>
              <a:rPr lang="en-GB" sz="1350">
                <a:solidFill>
                  <a:srgbClr val="222222"/>
                </a:solidFill>
                <a:latin typeface="Arial"/>
                <a:ea typeface="Arial"/>
                <a:cs typeface="Arial"/>
                <a:sym typeface="Arial"/>
              </a:rPr>
              <a:t>In addition, support has been provided to parents within the community in partnership with GEMS and SENDIASS through the use of parent groups and webinars to build their confidence and knowledge with identifying, understanding and supporting their child who may be struggling with ERSA, working in partnership with schools.</a:t>
            </a:r>
            <a:endParaRPr sz="1350">
              <a:solidFill>
                <a:srgbClr val="222222"/>
              </a:solidFill>
              <a:latin typeface="Arial"/>
              <a:ea typeface="Arial"/>
              <a:cs typeface="Arial"/>
              <a:sym typeface="Arial"/>
            </a:endParaRPr>
          </a:p>
          <a:p>
            <a:pPr marL="171450" indent="-58103">
              <a:buSzPts val="2800"/>
              <a:buNone/>
            </a:pPr>
            <a:endParaRPr/>
          </a:p>
        </p:txBody>
      </p:sp>
      <p:pic>
        <p:nvPicPr>
          <p:cNvPr id="175" name="Google Shape;175;p3"/>
          <p:cNvPicPr preferRelativeResize="0"/>
          <p:nvPr/>
        </p:nvPicPr>
        <p:blipFill rotWithShape="1">
          <a:blip r:embed="rId3">
            <a:alphaModFix/>
          </a:blip>
          <a:srcRect/>
          <a:stretch/>
        </p:blipFill>
        <p:spPr>
          <a:xfrm>
            <a:off x="0" y="857250"/>
            <a:ext cx="9144000"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309ced87b83_0_37"/>
          <p:cNvPicPr preferRelativeResize="0"/>
          <p:nvPr/>
        </p:nvPicPr>
        <p:blipFill rotWithShape="1">
          <a:blip r:embed="rId3">
            <a:alphaModFix/>
          </a:blip>
          <a:srcRect/>
          <a:stretch/>
        </p:blipFill>
        <p:spPr>
          <a:xfrm>
            <a:off x="523594" y="971550"/>
            <a:ext cx="7654537" cy="49149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09ced87b83_0_43"/>
          <p:cNvSpPr txBox="1">
            <a:spLocks noGrp="1"/>
          </p:cNvSpPr>
          <p:nvPr>
            <p:ph type="title"/>
          </p:nvPr>
        </p:nvSpPr>
        <p:spPr>
          <a:xfrm>
            <a:off x="2402269" y="857250"/>
            <a:ext cx="7886700" cy="994275"/>
          </a:xfrm>
          <a:prstGeom prst="rect">
            <a:avLst/>
          </a:prstGeom>
          <a:noFill/>
          <a:ln>
            <a:noFill/>
          </a:ln>
        </p:spPr>
        <p:txBody>
          <a:bodyPr spcFirstLastPara="1" wrap="square" lIns="68569" tIns="34275" rIns="68569" bIns="34275" anchor="ctr" anchorCtr="0">
            <a:normAutofit/>
          </a:bodyPr>
          <a:lstStyle/>
          <a:p>
            <a:r>
              <a:rPr lang="en-GB" sz="3150" b="1">
                <a:solidFill>
                  <a:srgbClr val="0B5394"/>
                </a:solidFill>
              </a:rPr>
              <a:t>Toolkit Resources</a:t>
            </a:r>
            <a:endParaRPr sz="3150" b="1">
              <a:solidFill>
                <a:srgbClr val="0B5394"/>
              </a:solidFill>
            </a:endParaRPr>
          </a:p>
        </p:txBody>
      </p:sp>
      <p:sp>
        <p:nvSpPr>
          <p:cNvPr id="186" name="Google Shape;186;g309ced87b83_0_43"/>
          <p:cNvSpPr txBox="1">
            <a:spLocks noGrp="1"/>
          </p:cNvSpPr>
          <p:nvPr>
            <p:ph type="body" idx="1"/>
          </p:nvPr>
        </p:nvSpPr>
        <p:spPr>
          <a:xfrm>
            <a:off x="244650" y="1901419"/>
            <a:ext cx="5913225" cy="3263400"/>
          </a:xfrm>
          <a:prstGeom prst="rect">
            <a:avLst/>
          </a:prstGeom>
          <a:noFill/>
          <a:ln>
            <a:noFill/>
          </a:ln>
        </p:spPr>
        <p:txBody>
          <a:bodyPr spcFirstLastPara="1" wrap="square" lIns="68569" tIns="34275" rIns="68569" bIns="34275" anchor="t" anchorCtr="0">
            <a:normAutofit fontScale="92500" lnSpcReduction="10000"/>
          </a:bodyPr>
          <a:lstStyle/>
          <a:p>
            <a:pPr marL="0" indent="0">
              <a:buNone/>
            </a:pPr>
            <a:r>
              <a:rPr lang="en-GB"/>
              <a:t>Whole School Audit</a:t>
            </a:r>
            <a:endParaRPr/>
          </a:p>
          <a:p>
            <a:pPr marL="0" indent="0">
              <a:buNone/>
            </a:pPr>
            <a:r>
              <a:rPr lang="en-GB">
                <a:highlight>
                  <a:schemeClr val="accent6"/>
                </a:highlight>
              </a:rPr>
              <a:t>Profile of Risk and Resilience </a:t>
            </a:r>
            <a:endParaRPr>
              <a:highlight>
                <a:schemeClr val="accent6"/>
              </a:highlight>
            </a:endParaRPr>
          </a:p>
          <a:p>
            <a:pPr marL="0" indent="0">
              <a:buNone/>
            </a:pPr>
            <a:r>
              <a:rPr lang="en-GB">
                <a:highlight>
                  <a:schemeClr val="accent6"/>
                </a:highlight>
              </a:rPr>
              <a:t>School Readiness Profile of Risk and Resilience </a:t>
            </a:r>
            <a:endParaRPr>
              <a:highlight>
                <a:schemeClr val="accent6"/>
              </a:highlight>
            </a:endParaRPr>
          </a:p>
          <a:p>
            <a:pPr marL="0" indent="0">
              <a:buNone/>
            </a:pPr>
            <a:r>
              <a:rPr lang="en-GB">
                <a:highlight>
                  <a:schemeClr val="accent6"/>
                </a:highlight>
              </a:rPr>
              <a:t>Resource booklet (with activities for gaining the CYP voice) </a:t>
            </a:r>
            <a:endParaRPr>
              <a:highlight>
                <a:schemeClr val="accent6"/>
              </a:highlight>
            </a:endParaRPr>
          </a:p>
          <a:p>
            <a:pPr marL="0" indent="0">
              <a:buNone/>
            </a:pPr>
            <a:r>
              <a:rPr lang="en-GB"/>
              <a:t>ERSA Support Plan (Option One)</a:t>
            </a:r>
            <a:endParaRPr/>
          </a:p>
          <a:p>
            <a:pPr marL="0" indent="0">
              <a:buNone/>
            </a:pPr>
            <a:r>
              <a:rPr lang="en-GB">
                <a:highlight>
                  <a:schemeClr val="accent6"/>
                </a:highlight>
              </a:rPr>
              <a:t>ERSA Support PcPath plan (Option Two)</a:t>
            </a:r>
            <a:endParaRPr>
              <a:highlight>
                <a:schemeClr val="accent6"/>
              </a:highlight>
            </a:endParaRPr>
          </a:p>
        </p:txBody>
      </p:sp>
      <p:pic>
        <p:nvPicPr>
          <p:cNvPr id="187" name="Google Shape;187;g309ced87b83_0_43"/>
          <p:cNvPicPr preferRelativeResize="0"/>
          <p:nvPr/>
        </p:nvPicPr>
        <p:blipFill>
          <a:blip r:embed="rId3">
            <a:alphaModFix/>
          </a:blip>
          <a:stretch>
            <a:fillRect/>
          </a:stretch>
        </p:blipFill>
        <p:spPr>
          <a:xfrm>
            <a:off x="4947638" y="3639244"/>
            <a:ext cx="3977325" cy="2214319"/>
          </a:xfrm>
          <a:prstGeom prst="rect">
            <a:avLst/>
          </a:prstGeom>
          <a:noFill/>
          <a:ln>
            <a:noFill/>
          </a:ln>
        </p:spPr>
      </p:pic>
      <p:pic>
        <p:nvPicPr>
          <p:cNvPr id="188" name="Google Shape;188;g309ced87b83_0_43"/>
          <p:cNvPicPr preferRelativeResize="0"/>
          <p:nvPr/>
        </p:nvPicPr>
        <p:blipFill>
          <a:blip r:embed="rId4">
            <a:alphaModFix/>
          </a:blip>
          <a:stretch>
            <a:fillRect/>
          </a:stretch>
        </p:blipFill>
        <p:spPr>
          <a:xfrm>
            <a:off x="6762993" y="987507"/>
            <a:ext cx="1970607" cy="256385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16103fe436_0_5"/>
          <p:cNvSpPr txBox="1">
            <a:spLocks noGrp="1"/>
          </p:cNvSpPr>
          <p:nvPr>
            <p:ph type="title"/>
          </p:nvPr>
        </p:nvSpPr>
        <p:spPr>
          <a:xfrm>
            <a:off x="628650" y="909975"/>
            <a:ext cx="7886700" cy="994275"/>
          </a:xfrm>
          <a:prstGeom prst="rect">
            <a:avLst/>
          </a:prstGeom>
        </p:spPr>
        <p:txBody>
          <a:bodyPr spcFirstLastPara="1" wrap="square" lIns="68569" tIns="34275" rIns="68569" bIns="34275" anchor="ctr" anchorCtr="0">
            <a:normAutofit/>
          </a:bodyPr>
          <a:lstStyle/>
          <a:p>
            <a:pPr algn="ctr"/>
            <a:r>
              <a:rPr lang="en-GB" sz="3075" b="1">
                <a:solidFill>
                  <a:srgbClr val="0B5394"/>
                </a:solidFill>
              </a:rPr>
              <a:t>Follow up support - Spring Term 2025</a:t>
            </a:r>
            <a:endParaRPr sz="3075" b="1">
              <a:solidFill>
                <a:srgbClr val="0B5394"/>
              </a:solidFill>
            </a:endParaRPr>
          </a:p>
        </p:txBody>
      </p:sp>
      <p:sp>
        <p:nvSpPr>
          <p:cNvPr id="194" name="Google Shape;194;g316103fe436_0_5"/>
          <p:cNvSpPr txBox="1">
            <a:spLocks noGrp="1"/>
          </p:cNvSpPr>
          <p:nvPr>
            <p:ph type="body" idx="1"/>
          </p:nvPr>
        </p:nvSpPr>
        <p:spPr>
          <a:xfrm>
            <a:off x="500644" y="1797300"/>
            <a:ext cx="7886700" cy="3263400"/>
          </a:xfrm>
          <a:prstGeom prst="rect">
            <a:avLst/>
          </a:prstGeom>
        </p:spPr>
        <p:txBody>
          <a:bodyPr spcFirstLastPara="1" wrap="square" lIns="68569" tIns="34275" rIns="68569" bIns="34275" anchor="t" anchorCtr="0">
            <a:normAutofit/>
          </a:bodyPr>
          <a:lstStyle/>
          <a:p>
            <a:pPr marL="0" indent="0" algn="ctr">
              <a:buNone/>
            </a:pPr>
            <a:r>
              <a:rPr lang="en-GB" sz="1800" b="1">
                <a:solidFill>
                  <a:srgbClr val="0B5394"/>
                </a:solidFill>
              </a:rPr>
              <a:t>Two goals:</a:t>
            </a:r>
            <a:r>
              <a:rPr lang="en-GB" sz="1950"/>
              <a:t> </a:t>
            </a:r>
            <a:endParaRPr sz="1950"/>
          </a:p>
          <a:p>
            <a:pPr>
              <a:lnSpc>
                <a:spcPct val="115000"/>
              </a:lnSpc>
              <a:buFont typeface="Arial"/>
              <a:buAutoNum type="arabicPeriod"/>
            </a:pPr>
            <a:r>
              <a:rPr lang="en-GB" sz="1350">
                <a:latin typeface="Arial"/>
                <a:ea typeface="Arial"/>
                <a:cs typeface="Arial"/>
                <a:sym typeface="Arial"/>
              </a:rPr>
              <a:t>Work with schools who were trained in the previous academic years to consider quality assurance and confidence in implementing the toolkit and impact.</a:t>
            </a:r>
            <a:endParaRPr sz="1350">
              <a:latin typeface="Arial"/>
              <a:ea typeface="Arial"/>
              <a:cs typeface="Arial"/>
              <a:sym typeface="Arial"/>
            </a:endParaRPr>
          </a:p>
          <a:p>
            <a:pPr>
              <a:lnSpc>
                <a:spcPct val="115000"/>
              </a:lnSpc>
              <a:spcBef>
                <a:spcPts val="0"/>
              </a:spcBef>
              <a:buFont typeface="Arial"/>
              <a:buAutoNum type="arabicPeriod"/>
            </a:pPr>
            <a:r>
              <a:rPr lang="en-GB" sz="1350">
                <a:latin typeface="Arial"/>
                <a:ea typeface="Arial"/>
                <a:cs typeface="Arial"/>
                <a:sym typeface="Arial"/>
              </a:rPr>
              <a:t>support schools in establishing parent/school partnership ERSA workshops. </a:t>
            </a:r>
            <a:endParaRPr sz="1350">
              <a:latin typeface="Arial"/>
              <a:ea typeface="Arial"/>
              <a:cs typeface="Arial"/>
              <a:sym typeface="Arial"/>
            </a:endParaRPr>
          </a:p>
          <a:p>
            <a:pPr marL="0" indent="0">
              <a:lnSpc>
                <a:spcPct val="115000"/>
              </a:lnSpc>
              <a:buNone/>
            </a:pPr>
            <a:endParaRPr sz="1350">
              <a:latin typeface="Arial"/>
              <a:ea typeface="Arial"/>
              <a:cs typeface="Arial"/>
              <a:sym typeface="Arial"/>
            </a:endParaRPr>
          </a:p>
          <a:p>
            <a:pPr marL="0" indent="0" algn="ctr">
              <a:lnSpc>
                <a:spcPct val="115000"/>
              </a:lnSpc>
              <a:buNone/>
            </a:pPr>
            <a:r>
              <a:rPr lang="en-GB" sz="1350" b="1">
                <a:latin typeface="Arial"/>
                <a:ea typeface="Arial"/>
                <a:cs typeface="Arial"/>
                <a:sym typeface="Arial"/>
              </a:rPr>
              <a:t>Please fill in form (2 minutes) if you would like to access this support: </a:t>
            </a:r>
            <a:endParaRPr sz="1350" b="1">
              <a:latin typeface="Arial"/>
              <a:ea typeface="Arial"/>
              <a:cs typeface="Arial"/>
              <a:sym typeface="Arial"/>
            </a:endParaRPr>
          </a:p>
          <a:p>
            <a:pPr marL="0" indent="0" algn="ctr">
              <a:lnSpc>
                <a:spcPct val="115000"/>
              </a:lnSpc>
              <a:buNone/>
            </a:pPr>
            <a:r>
              <a:rPr lang="en-GB" sz="1350" u="sng">
                <a:solidFill>
                  <a:schemeClr val="hlink"/>
                </a:solidFill>
                <a:latin typeface="Arial"/>
                <a:ea typeface="Arial"/>
                <a:cs typeface="Arial"/>
                <a:sym typeface="Arial"/>
                <a:hlinkClick r:id="rId3"/>
              </a:rPr>
              <a:t>https://forms.gle/jAf2C3oVUDKYC89aA</a:t>
            </a:r>
            <a:r>
              <a:rPr lang="en-GB" sz="1350">
                <a:latin typeface="Arial"/>
                <a:ea typeface="Arial"/>
                <a:cs typeface="Arial"/>
                <a:sym typeface="Arial"/>
              </a:rPr>
              <a:t>.</a:t>
            </a:r>
            <a:endParaRPr sz="1350">
              <a:latin typeface="Arial"/>
              <a:ea typeface="Arial"/>
              <a:cs typeface="Arial"/>
              <a:sym typeface="Arial"/>
            </a:endParaRPr>
          </a:p>
          <a:p>
            <a:pPr marL="0" indent="0">
              <a:lnSpc>
                <a:spcPct val="115000"/>
              </a:lnSpc>
              <a:buNone/>
            </a:pPr>
            <a:endParaRPr sz="1350">
              <a:latin typeface="Arial"/>
              <a:ea typeface="Arial"/>
              <a:cs typeface="Arial"/>
              <a:sym typeface="Arial"/>
            </a:endParaRPr>
          </a:p>
          <a:p>
            <a:pPr marL="0" indent="0">
              <a:lnSpc>
                <a:spcPct val="115000"/>
              </a:lnSpc>
              <a:buNone/>
            </a:pPr>
            <a:endParaRPr sz="1350">
              <a:latin typeface="Arial"/>
              <a:ea typeface="Arial"/>
              <a:cs typeface="Arial"/>
              <a:sym typeface="Arial"/>
            </a:endParaRPr>
          </a:p>
        </p:txBody>
      </p:sp>
      <p:pic>
        <p:nvPicPr>
          <p:cNvPr id="195" name="Google Shape;195;g316103fe436_0_5"/>
          <p:cNvPicPr preferRelativeResize="0"/>
          <p:nvPr/>
        </p:nvPicPr>
        <p:blipFill>
          <a:blip r:embed="rId4">
            <a:alphaModFix/>
          </a:blip>
          <a:stretch>
            <a:fillRect/>
          </a:stretch>
        </p:blipFill>
        <p:spPr>
          <a:xfrm>
            <a:off x="3565744" y="3993994"/>
            <a:ext cx="1756500" cy="190126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cxnSp>
        <p:nvCxnSpPr>
          <p:cNvPr id="36" name="Google Shape;36;p9"/>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37" name="Google Shape;37;p9"/>
          <p:cNvSpPr txBox="1">
            <a:spLocks noGrp="1"/>
          </p:cNvSpPr>
          <p:nvPr>
            <p:ph type="body" idx="4294967295"/>
          </p:nvPr>
        </p:nvSpPr>
        <p:spPr>
          <a:xfrm>
            <a:off x="452623" y="1980300"/>
            <a:ext cx="7877100" cy="1448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000"/>
              <a:buNone/>
            </a:pPr>
            <a:endParaRPr lang="en-GB" sz="4000" b="1" dirty="0">
              <a:solidFill>
                <a:schemeClr val="lt1"/>
              </a:solidFill>
            </a:endParaRPr>
          </a:p>
          <a:p>
            <a:pPr marL="0" lvl="0" indent="0" algn="ctr" rtl="0">
              <a:spcBef>
                <a:spcPts val="0"/>
              </a:spcBef>
              <a:spcAft>
                <a:spcPts val="0"/>
              </a:spcAft>
              <a:buClr>
                <a:schemeClr val="lt1"/>
              </a:buClr>
              <a:buSzPts val="4000"/>
              <a:buNone/>
            </a:pPr>
            <a:endParaRPr lang="en-GB" b="1" dirty="0">
              <a:solidFill>
                <a:schemeClr val="lt1"/>
              </a:solidFill>
            </a:endParaRPr>
          </a:p>
          <a:p>
            <a:pPr marL="0" lvl="0" indent="0" algn="ctr" rtl="0">
              <a:spcBef>
                <a:spcPts val="0"/>
              </a:spcBef>
              <a:spcAft>
                <a:spcPts val="0"/>
              </a:spcAft>
              <a:buClr>
                <a:schemeClr val="lt1"/>
              </a:buClr>
              <a:buSzPts val="4000"/>
              <a:buNone/>
            </a:pPr>
            <a:r>
              <a:rPr lang="en-GB" b="1" dirty="0">
                <a:solidFill>
                  <a:schemeClr val="lt1"/>
                </a:solidFill>
              </a:rPr>
              <a:t>Judith Street</a:t>
            </a:r>
            <a:endParaRPr sz="4000" b="1" dirty="0">
              <a:solidFill>
                <a:schemeClr val="lt1"/>
              </a:solidFill>
            </a:endParaRPr>
          </a:p>
          <a:p>
            <a:pPr marL="0" indent="0" algn="ctr">
              <a:spcBef>
                <a:spcPts val="0"/>
              </a:spcBef>
              <a:buClr>
                <a:schemeClr val="lt1"/>
              </a:buClr>
              <a:buSzPts val="4000"/>
              <a:buNone/>
            </a:pPr>
            <a:endParaRPr lang="en-GB" sz="2800" b="1" dirty="0">
              <a:solidFill>
                <a:schemeClr val="lt1"/>
              </a:solidFill>
            </a:endParaRPr>
          </a:p>
          <a:p>
            <a:pPr marL="0" indent="0" algn="ctr">
              <a:spcBef>
                <a:spcPts val="0"/>
              </a:spcBef>
              <a:buClr>
                <a:schemeClr val="lt1"/>
              </a:buClr>
              <a:buSzPts val="4000"/>
              <a:buNone/>
            </a:pPr>
            <a:r>
              <a:rPr lang="en-GB" sz="2800" b="1" dirty="0">
                <a:solidFill>
                  <a:schemeClr val="lt1"/>
                </a:solidFill>
              </a:rPr>
              <a:t>Queen Anne First School</a:t>
            </a:r>
            <a:endParaRPr sz="2500" b="1" dirty="0">
              <a:solidFill>
                <a:schemeClr val="lt1"/>
              </a:solidFill>
            </a:endParaRPr>
          </a:p>
          <a:p>
            <a:pPr marL="914400" lvl="0" indent="0" algn="ctr" rtl="0">
              <a:spcBef>
                <a:spcPts val="0"/>
              </a:spcBef>
              <a:spcAft>
                <a:spcPts val="0"/>
              </a:spcAft>
              <a:buClr>
                <a:schemeClr val="lt1"/>
              </a:buClr>
              <a:buSzPts val="4000"/>
              <a:buNone/>
            </a:pPr>
            <a:endParaRPr sz="2500" b="1" dirty="0">
              <a:solidFill>
                <a:schemeClr val="lt1"/>
              </a:solidFill>
            </a:endParaRPr>
          </a:p>
          <a:p>
            <a:pPr marL="914400" lvl="0" indent="0" algn="l" rtl="0">
              <a:spcBef>
                <a:spcPts val="0"/>
              </a:spcBef>
              <a:spcAft>
                <a:spcPts val="0"/>
              </a:spcAft>
              <a:buClr>
                <a:schemeClr val="lt1"/>
              </a:buClr>
              <a:buSzPts val="4000"/>
              <a:buNone/>
            </a:pPr>
            <a:endParaRPr sz="3000" b="1" dirty="0">
              <a:solidFill>
                <a:schemeClr val="lt1"/>
              </a:solidFill>
            </a:endParaRPr>
          </a:p>
          <a:p>
            <a:pPr marL="914400" lvl="0" indent="0" algn="l" rtl="0">
              <a:spcBef>
                <a:spcPts val="0"/>
              </a:spcBef>
              <a:spcAft>
                <a:spcPts val="0"/>
              </a:spcAft>
              <a:buClr>
                <a:schemeClr val="lt1"/>
              </a:buClr>
              <a:buSzPts val="4000"/>
              <a:buNone/>
            </a:pPr>
            <a:endParaRPr sz="3000" b="1" dirty="0">
              <a:solidFill>
                <a:schemeClr val="lt1"/>
              </a:solidFill>
            </a:endParaRPr>
          </a:p>
          <a:p>
            <a:pPr marL="0" lvl="0" indent="0" algn="ctr" rtl="0">
              <a:spcBef>
                <a:spcPts val="0"/>
              </a:spcBef>
              <a:spcAft>
                <a:spcPts val="0"/>
              </a:spcAft>
              <a:buClr>
                <a:schemeClr val="lt1"/>
              </a:buClr>
              <a:buSzPts val="4000"/>
              <a:buNone/>
            </a:pPr>
            <a:endParaRPr sz="2300" b="1" dirty="0">
              <a:solidFill>
                <a:schemeClr val="lt1"/>
              </a:solidFill>
            </a:endParaRPr>
          </a:p>
          <a:p>
            <a:pPr marL="0" lvl="0" indent="0" algn="ctr" rtl="0">
              <a:spcBef>
                <a:spcPts val="800"/>
              </a:spcBef>
              <a:spcAft>
                <a:spcPts val="0"/>
              </a:spcAft>
              <a:buClr>
                <a:srgbClr val="B74398"/>
              </a:buClr>
              <a:buSzPts val="4000"/>
              <a:buNone/>
            </a:pPr>
            <a:endParaRPr sz="4000" dirty="0">
              <a:solidFill>
                <a:schemeClr val="lt1"/>
              </a:solidFill>
            </a:endParaRPr>
          </a:p>
          <a:p>
            <a:pPr marL="0" lvl="0" indent="0" algn="ctr" rtl="0">
              <a:spcBef>
                <a:spcPts val="560"/>
              </a:spcBef>
              <a:spcAft>
                <a:spcPts val="0"/>
              </a:spcAft>
              <a:buClr>
                <a:schemeClr val="dk1"/>
              </a:buClr>
              <a:buSzPts val="2800"/>
              <a:buNone/>
            </a:pPr>
            <a:endParaRPr sz="2800" b="1" dirty="0">
              <a:solidFill>
                <a:srgbClr val="F4C23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3967316" y="1336573"/>
            <a:ext cx="4689988" cy="2764511"/>
          </a:xfrm>
        </p:spPr>
        <p:txBody>
          <a:bodyPr>
            <a:normAutofit/>
          </a:bodyPr>
          <a:lstStyle/>
          <a:p>
            <a:r>
              <a:rPr lang="en-US" sz="3300" dirty="0"/>
              <a:t>ATTENDANCE CONFERENCE </a:t>
            </a:r>
            <a:br>
              <a:rPr lang="en-US" sz="3300" dirty="0"/>
            </a:br>
            <a:r>
              <a:rPr lang="en-US" sz="3300" dirty="0"/>
              <a:t>ASC </a:t>
            </a:r>
            <a:br>
              <a:rPr lang="en-US" sz="3300" dirty="0"/>
            </a:br>
            <a:r>
              <a:rPr lang="en-US" sz="3300" dirty="0"/>
              <a:t>17 10 24 </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3967315" y="4361804"/>
            <a:ext cx="4702010" cy="766124"/>
          </a:xfrm>
        </p:spPr>
        <p:txBody>
          <a:bodyPr>
            <a:normAutofit/>
          </a:bodyPr>
          <a:lstStyle/>
          <a:p>
            <a:endParaRPr lang="en-US" dirty="0">
              <a:solidFill>
                <a:schemeClr val="tx1">
                  <a:lumMod val="85000"/>
                  <a:lumOff val="15000"/>
                </a:schemeClr>
              </a:solidFill>
            </a:endParaRPr>
          </a:p>
          <a:p>
            <a:endParaRPr lang="en-US" dirty="0">
              <a:solidFill>
                <a:schemeClr val="tx1">
                  <a:lumMod val="85000"/>
                  <a:lumOff val="15000"/>
                </a:schemeClr>
              </a:solidFill>
            </a:endParaRPr>
          </a:p>
        </p:txBody>
      </p:sp>
    </p:spTree>
    <p:extLst>
      <p:ext uri="{BB962C8B-B14F-4D97-AF65-F5344CB8AC3E}">
        <p14:creationId xmlns:p14="http://schemas.microsoft.com/office/powerpoint/2010/main" val="40437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A1422-0B07-472F-4A3E-73DEE76C941E}"/>
              </a:ext>
            </a:extLst>
          </p:cNvPr>
          <p:cNvSpPr txBox="1"/>
          <p:nvPr/>
        </p:nvSpPr>
        <p:spPr>
          <a:xfrm>
            <a:off x="2484783" y="2047461"/>
            <a:ext cx="5237921" cy="2677656"/>
          </a:xfrm>
          <a:prstGeom prst="rect">
            <a:avLst/>
          </a:prstGeom>
          <a:noFill/>
        </p:spPr>
        <p:txBody>
          <a:bodyPr wrap="square" rtlCol="0">
            <a:spAutoFit/>
          </a:bodyPr>
          <a:lstStyle/>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Annette Taylor (EWO Coordinator)</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Reduced Timetables</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VYED</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ASM</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FPNs</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CME</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EWO for CWSW</a:t>
            </a:r>
          </a:p>
          <a:p>
            <a:endParaRPr lang="en-GB" dirty="0"/>
          </a:p>
          <a:p>
            <a:endParaRPr lang="en-GB" dirty="0"/>
          </a:p>
          <a:p>
            <a:endParaRPr lang="en-GB" dirty="0"/>
          </a:p>
        </p:txBody>
      </p:sp>
    </p:spTree>
    <p:extLst>
      <p:ext uri="{BB962C8B-B14F-4D97-AF65-F5344CB8AC3E}">
        <p14:creationId xmlns:p14="http://schemas.microsoft.com/office/powerpoint/2010/main" val="3101682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79697-19F1-44B6-A142-D753C5279BDE}"/>
              </a:ext>
            </a:extLst>
          </p:cNvPr>
          <p:cNvSpPr txBox="1"/>
          <p:nvPr/>
        </p:nvSpPr>
        <p:spPr>
          <a:xfrm>
            <a:off x="705971" y="1341344"/>
            <a:ext cx="3657600" cy="300082"/>
          </a:xfrm>
          <a:prstGeom prst="rect">
            <a:avLst/>
          </a:prstGeom>
          <a:noFill/>
        </p:spPr>
        <p:txBody>
          <a:bodyPr wrap="square" rtlCol="0">
            <a:spAutoFit/>
          </a:bodyPr>
          <a:lstStyle/>
          <a:p>
            <a:pPr defTabSz="342900">
              <a:buClrTx/>
            </a:pPr>
            <a:r>
              <a:rPr lang="en-US" sz="1350" kern="1200" dirty="0">
                <a:solidFill>
                  <a:prstClr val="black"/>
                </a:solidFill>
                <a:latin typeface="Calibri" panose="020F0502020204030204"/>
                <a:ea typeface="+mn-ea"/>
                <a:cs typeface="+mn-cs"/>
              </a:rPr>
              <a:t> </a:t>
            </a:r>
            <a:endParaRPr lang="en-GB" sz="1350" kern="1200" dirty="0">
              <a:solidFill>
                <a:prstClr val="black"/>
              </a:solidFill>
              <a:latin typeface="Calibri" panose="020F0502020204030204"/>
              <a:ea typeface="+mn-ea"/>
              <a:cs typeface="+mn-cs"/>
            </a:endParaRPr>
          </a:p>
        </p:txBody>
      </p:sp>
      <p:sp>
        <p:nvSpPr>
          <p:cNvPr id="3" name="TextBox 2">
            <a:extLst>
              <a:ext uri="{FF2B5EF4-FFF2-40B4-BE49-F238E27FC236}">
                <a16:creationId xmlns:a16="http://schemas.microsoft.com/office/drawing/2014/main" id="{7FB39292-E1D9-4C6C-96B8-5640D2761094}"/>
              </a:ext>
            </a:extLst>
          </p:cNvPr>
          <p:cNvSpPr txBox="1"/>
          <p:nvPr/>
        </p:nvSpPr>
        <p:spPr>
          <a:xfrm>
            <a:off x="537883" y="2033842"/>
            <a:ext cx="7913594" cy="3624069"/>
          </a:xfrm>
          <a:prstGeom prst="rect">
            <a:avLst/>
          </a:prstGeom>
          <a:noFill/>
        </p:spPr>
        <p:txBody>
          <a:bodyPr wrap="square" rtlCol="0">
            <a:spAutoFit/>
          </a:bodyPr>
          <a:lstStyle/>
          <a:p>
            <a:pPr defTabSz="342900">
              <a:buClrTx/>
            </a:pPr>
            <a:r>
              <a:rPr lang="en-US" sz="1350" kern="1200" dirty="0">
                <a:solidFill>
                  <a:prstClr val="black"/>
                </a:solidFill>
                <a:latin typeface="Calibri" panose="020F0502020204030204"/>
                <a:ea typeface="+mn-ea"/>
                <a:cs typeface="+mn-cs"/>
              </a:rPr>
              <a:t>KEY MESSAGES : </a:t>
            </a:r>
          </a:p>
          <a:p>
            <a:pPr defTabSz="342900">
              <a:buClrTx/>
            </a:pPr>
            <a:endParaRPr lang="en-US"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Attendance is everyone’s responsibility.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Support first can not be underestimated  - culture of kindness.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Build relationships and identify which member of staff could be the best to offer support</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Notice the little things which could indicate a family in need &amp; could impact on attendance.</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Attendance improvements are a long-term process not quick fix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Talk about number of days lost rather than percentages in absence letters.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Talk about what the child has missed/ will miss during their absence.  FOMO</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Identify the barrier &amp; support. Avoid getting drawn into the process of just issuing letter after letter- step back &amp; try to find what they family need to help them make a difference.</a:t>
            </a:r>
            <a:endParaRPr lang="en-GB"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Children with broken week absence lose out more than children, who have good attendance ,  taking a holiday for a week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Monitor &amp; support the children who were absent in the first week of September term. They’re more likely to have lower absence throughout the year.</a:t>
            </a:r>
          </a:p>
          <a:p>
            <a:pPr marL="214313" indent="-214313" defTabSz="342900">
              <a:buClrTx/>
              <a:buFont typeface="Arial" panose="020B0604020202020204" pitchFamily="34" charset="0"/>
              <a:buChar char="•"/>
            </a:pPr>
            <a:endParaRPr lang="en-GB" sz="1350" kern="1200" dirty="0">
              <a:solidFill>
                <a:prstClr val="black"/>
              </a:solidFill>
              <a:latin typeface="Calibri" panose="020F0502020204030204"/>
              <a:ea typeface="+mn-ea"/>
              <a:cs typeface="+mn-cs"/>
            </a:endParaRPr>
          </a:p>
          <a:p>
            <a:pPr defTabSz="342900">
              <a:buClrTx/>
            </a:pPr>
            <a:endParaRPr lang="en-GB"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52279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AF8AB-E565-468C-95B6-80540DFD0411}"/>
              </a:ext>
            </a:extLst>
          </p:cNvPr>
          <p:cNvSpPr txBox="1"/>
          <p:nvPr/>
        </p:nvSpPr>
        <p:spPr>
          <a:xfrm>
            <a:off x="679077" y="1401856"/>
            <a:ext cx="7093324" cy="3000821"/>
          </a:xfrm>
          <a:prstGeom prst="rect">
            <a:avLst/>
          </a:prstGeom>
          <a:noFill/>
        </p:spPr>
        <p:txBody>
          <a:bodyPr wrap="square" rtlCol="0">
            <a:spAutoFit/>
          </a:bodyPr>
          <a:lstStyle/>
          <a:p>
            <a:pPr defTabSz="342900">
              <a:buClrTx/>
            </a:pPr>
            <a:r>
              <a:rPr lang="en-US" sz="1350" kern="1200" dirty="0">
                <a:solidFill>
                  <a:prstClr val="black"/>
                </a:solidFill>
                <a:latin typeface="Calibri" panose="020F0502020204030204"/>
                <a:ea typeface="+mn-ea"/>
                <a:cs typeface="+mn-cs"/>
              </a:rPr>
              <a:t>High expectation of attendance for all children </a:t>
            </a:r>
          </a:p>
          <a:p>
            <a:pPr defTabSz="342900">
              <a:buClrTx/>
            </a:pPr>
            <a:r>
              <a:rPr lang="en-US" sz="1350" kern="1200" dirty="0">
                <a:solidFill>
                  <a:prstClr val="black"/>
                </a:solidFill>
                <a:latin typeface="Calibri" panose="020F0502020204030204"/>
                <a:ea typeface="+mn-ea"/>
                <a:cs typeface="+mn-cs"/>
              </a:rPr>
              <a:t>Soft starts to support SEN </a:t>
            </a:r>
            <a:r>
              <a:rPr lang="en-GB" sz="1350" kern="1200" dirty="0">
                <a:solidFill>
                  <a:prstClr val="black"/>
                </a:solidFill>
                <a:latin typeface="Calibri" panose="020F0502020204030204"/>
                <a:ea typeface="+mn-ea"/>
                <a:cs typeface="+mn-cs"/>
              </a:rPr>
              <a:t>but not reduced timetables unless essential</a:t>
            </a:r>
          </a:p>
          <a:p>
            <a:pPr defTabSz="342900">
              <a:buClrTx/>
            </a:pPr>
            <a:endParaRPr lang="en-GB" sz="1350" kern="1200" dirty="0">
              <a:solidFill>
                <a:prstClr val="black"/>
              </a:solidFill>
              <a:latin typeface="Calibri" panose="020F0502020204030204"/>
              <a:ea typeface="+mn-ea"/>
              <a:cs typeface="+mn-cs"/>
            </a:endParaRPr>
          </a:p>
          <a:p>
            <a:pPr defTabSz="342900">
              <a:buClrTx/>
            </a:pPr>
            <a:endParaRPr lang="en-GB" sz="1350" kern="1200" dirty="0">
              <a:solidFill>
                <a:prstClr val="black"/>
              </a:solidFill>
              <a:latin typeface="Calibri" panose="020F0502020204030204"/>
              <a:ea typeface="+mn-ea"/>
              <a:cs typeface="+mn-cs"/>
            </a:endParaRPr>
          </a:p>
          <a:p>
            <a:pPr defTabSz="342900">
              <a:buClrTx/>
            </a:pPr>
            <a:r>
              <a:rPr lang="en-GB" sz="1350" kern="1200" dirty="0">
                <a:solidFill>
                  <a:prstClr val="black"/>
                </a:solidFill>
                <a:latin typeface="Calibri" panose="020F0502020204030204"/>
                <a:ea typeface="+mn-ea"/>
                <a:cs typeface="+mn-cs"/>
              </a:rPr>
              <a:t>Research shows the following make a difference </a:t>
            </a:r>
          </a:p>
          <a:p>
            <a:pPr defTabSz="342900">
              <a:buClrTx/>
            </a:pPr>
            <a:endParaRPr lang="en-GB"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GB" sz="1350" kern="1200" dirty="0">
                <a:solidFill>
                  <a:prstClr val="black"/>
                </a:solidFill>
                <a:latin typeface="Calibri" panose="020F0502020204030204"/>
                <a:ea typeface="+mn-ea"/>
                <a:cs typeface="+mn-cs"/>
              </a:rPr>
              <a:t>Belonging </a:t>
            </a:r>
          </a:p>
          <a:p>
            <a:pPr marL="214313" indent="-214313" defTabSz="342900">
              <a:buClrTx/>
              <a:buFont typeface="Arial" panose="020B0604020202020204" pitchFamily="34" charset="0"/>
              <a:buChar char="•"/>
            </a:pPr>
            <a:r>
              <a:rPr lang="en-GB" sz="1350" kern="1200" dirty="0">
                <a:solidFill>
                  <a:prstClr val="black"/>
                </a:solidFill>
                <a:latin typeface="Calibri" panose="020F0502020204030204"/>
                <a:ea typeface="+mn-ea"/>
                <a:cs typeface="+mn-cs"/>
              </a:rPr>
              <a:t>Strong relationships </a:t>
            </a:r>
          </a:p>
          <a:p>
            <a:pPr marL="214313" indent="-214313" defTabSz="342900">
              <a:buClrTx/>
              <a:buFont typeface="Arial" panose="020B0604020202020204" pitchFamily="34" charset="0"/>
              <a:buChar char="•"/>
            </a:pPr>
            <a:r>
              <a:rPr lang="en-GB" sz="1350" kern="1200" dirty="0">
                <a:solidFill>
                  <a:prstClr val="black"/>
                </a:solidFill>
                <a:latin typeface="Calibri" panose="020F0502020204030204"/>
                <a:ea typeface="+mn-ea"/>
                <a:cs typeface="+mn-cs"/>
              </a:rPr>
              <a:t>School culture </a:t>
            </a:r>
          </a:p>
          <a:p>
            <a:pPr marL="214313" indent="-214313" defTabSz="342900">
              <a:buClrTx/>
              <a:buFont typeface="Arial" panose="020B0604020202020204" pitchFamily="34" charset="0"/>
              <a:buChar char="•"/>
            </a:pPr>
            <a:r>
              <a:rPr lang="en-GB" sz="1350" kern="1200" dirty="0">
                <a:solidFill>
                  <a:prstClr val="black"/>
                </a:solidFill>
                <a:latin typeface="Calibri" panose="020F0502020204030204"/>
                <a:ea typeface="+mn-ea"/>
                <a:cs typeface="+mn-cs"/>
              </a:rPr>
              <a:t>Clear attendance policy </a:t>
            </a:r>
          </a:p>
          <a:p>
            <a:pPr marL="214313" indent="-214313" defTabSz="342900">
              <a:buClrTx/>
              <a:buFont typeface="Arial" panose="020B0604020202020204" pitchFamily="34" charset="0"/>
              <a:buChar char="•"/>
            </a:pPr>
            <a:r>
              <a:rPr lang="en-GB" sz="1350" kern="1200" dirty="0">
                <a:solidFill>
                  <a:prstClr val="black"/>
                </a:solidFill>
                <a:latin typeface="Calibri" panose="020F0502020204030204"/>
                <a:ea typeface="+mn-ea"/>
                <a:cs typeface="+mn-cs"/>
              </a:rPr>
              <a:t>Accuracy of register </a:t>
            </a:r>
          </a:p>
          <a:p>
            <a:pPr marL="214313" indent="-214313" defTabSz="342900">
              <a:buClrTx/>
              <a:buFont typeface="Arial" panose="020B0604020202020204" pitchFamily="34" charset="0"/>
              <a:buChar char="•"/>
            </a:pPr>
            <a:r>
              <a:rPr lang="en-GB" sz="1350" kern="1200" dirty="0">
                <a:solidFill>
                  <a:prstClr val="black"/>
                </a:solidFill>
                <a:latin typeface="Calibri" panose="020F0502020204030204"/>
                <a:ea typeface="+mn-ea"/>
                <a:cs typeface="+mn-cs"/>
              </a:rPr>
              <a:t>Forensic analysis of data</a:t>
            </a:r>
            <a:br>
              <a:rPr lang="en-GB" sz="1350" kern="1200" dirty="0">
                <a:solidFill>
                  <a:prstClr val="black"/>
                </a:solidFill>
                <a:latin typeface="Calibri" panose="020F0502020204030204"/>
                <a:ea typeface="+mn-ea"/>
                <a:cs typeface="+mn-cs"/>
              </a:rPr>
            </a:br>
            <a:r>
              <a:rPr lang="en-GB" sz="1350" kern="1200" dirty="0">
                <a:solidFill>
                  <a:prstClr val="black"/>
                </a:solidFill>
                <a:latin typeface="Calibri" panose="020F0502020204030204"/>
                <a:ea typeface="+mn-ea"/>
                <a:cs typeface="+mn-cs"/>
              </a:rPr>
              <a:t> </a:t>
            </a:r>
          </a:p>
          <a:p>
            <a:pPr defTabSz="342900">
              <a:buClrTx/>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727540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1005-A059-4C2E-B004-29CB15CF611D}"/>
              </a:ext>
            </a:extLst>
          </p:cNvPr>
          <p:cNvSpPr>
            <a:spLocks noGrp="1"/>
          </p:cNvSpPr>
          <p:nvPr>
            <p:ph type="title"/>
          </p:nvPr>
        </p:nvSpPr>
        <p:spPr>
          <a:xfrm>
            <a:off x="822960" y="1072203"/>
            <a:ext cx="7543800" cy="336377"/>
          </a:xfrm>
        </p:spPr>
        <p:txBody>
          <a:bodyPr>
            <a:normAutofit fontScale="90000"/>
          </a:bodyPr>
          <a:lstStyle/>
          <a:p>
            <a:endParaRPr lang="en-GB" dirty="0"/>
          </a:p>
        </p:txBody>
      </p:sp>
      <p:sp>
        <p:nvSpPr>
          <p:cNvPr id="3" name="TextBox 2">
            <a:extLst>
              <a:ext uri="{FF2B5EF4-FFF2-40B4-BE49-F238E27FC236}">
                <a16:creationId xmlns:a16="http://schemas.microsoft.com/office/drawing/2014/main" id="{29A9F2C6-30BC-4013-8AD6-FBDC74FEED33}"/>
              </a:ext>
            </a:extLst>
          </p:cNvPr>
          <p:cNvSpPr txBox="1"/>
          <p:nvPr/>
        </p:nvSpPr>
        <p:spPr>
          <a:xfrm>
            <a:off x="938605" y="2383492"/>
            <a:ext cx="6494930" cy="2585323"/>
          </a:xfrm>
          <a:prstGeom prst="rect">
            <a:avLst/>
          </a:prstGeom>
          <a:noFill/>
        </p:spPr>
        <p:txBody>
          <a:bodyPr wrap="square" rtlCol="0">
            <a:spAutoFit/>
          </a:bodyPr>
          <a:lstStyle/>
          <a:p>
            <a:pPr defTabSz="342900">
              <a:buClrTx/>
            </a:pPr>
            <a:endParaRPr lang="en-US" sz="1350" kern="1200" dirty="0">
              <a:solidFill>
                <a:prstClr val="black"/>
              </a:solidFill>
              <a:latin typeface="Calibri" panose="020F0502020204030204"/>
              <a:ea typeface="+mn-ea"/>
              <a:cs typeface="+mn-cs"/>
            </a:endParaRPr>
          </a:p>
          <a:p>
            <a:pPr defTabSz="342900">
              <a:buClrTx/>
            </a:pPr>
            <a:r>
              <a:rPr lang="en-US" sz="1350" kern="1200" dirty="0">
                <a:solidFill>
                  <a:prstClr val="black"/>
                </a:solidFill>
                <a:latin typeface="Calibri" panose="020F0502020204030204"/>
                <a:ea typeface="+mn-ea"/>
                <a:cs typeface="+mn-cs"/>
              </a:rPr>
              <a:t>Have a script known by all staff: </a:t>
            </a:r>
          </a:p>
          <a:p>
            <a:pPr defTabSz="342900">
              <a:buClrTx/>
            </a:pPr>
            <a:endParaRPr lang="en-US" sz="1350" kern="1200" dirty="0">
              <a:solidFill>
                <a:prstClr val="black"/>
              </a:solidFill>
              <a:latin typeface="Calibri" panose="020F0502020204030204"/>
              <a:ea typeface="+mn-ea"/>
              <a:cs typeface="+mn-cs"/>
            </a:endParaRPr>
          </a:p>
          <a:p>
            <a:pPr defTabSz="342900">
              <a:buClrTx/>
            </a:pPr>
            <a:r>
              <a:rPr lang="en-US" sz="1350" kern="1200" dirty="0">
                <a:solidFill>
                  <a:prstClr val="black"/>
                </a:solidFill>
                <a:latin typeface="Calibri" panose="020F0502020204030204"/>
                <a:ea typeface="+mn-ea"/>
                <a:cs typeface="+mn-cs"/>
              </a:rPr>
              <a:t>Tom, Great to see you back. </a:t>
            </a:r>
          </a:p>
          <a:p>
            <a:pPr defTabSz="342900">
              <a:buClrTx/>
            </a:pPr>
            <a:endParaRPr lang="en-US" sz="1350" kern="1200" dirty="0">
              <a:solidFill>
                <a:prstClr val="black"/>
              </a:solidFill>
              <a:latin typeface="Calibri" panose="020F0502020204030204"/>
              <a:ea typeface="+mn-ea"/>
              <a:cs typeface="+mn-cs"/>
            </a:endParaRPr>
          </a:p>
          <a:p>
            <a:pPr defTabSz="342900">
              <a:buClrTx/>
            </a:pPr>
            <a:r>
              <a:rPr lang="en-US" sz="1350" kern="1200" dirty="0">
                <a:solidFill>
                  <a:prstClr val="black"/>
                </a:solidFill>
                <a:latin typeface="Calibri" panose="020F0502020204030204"/>
                <a:ea typeface="+mn-ea"/>
                <a:cs typeface="+mn-cs"/>
              </a:rPr>
              <a:t>To parent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I am sure that you want Tom to do well at school – pause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We do too and to do so Tom needs good attendance, Currently he has the lowest attendance in his class. Because of this Tom’s falling behind in….</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What could help to make a difference for Tom /family ? </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High level listening – not just reaching for your bag of ideas</a:t>
            </a: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Reinforce the positives when they happen </a:t>
            </a:r>
            <a:endParaRPr lang="en-GB"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209386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BC26-3AAF-456A-BD8B-269824B200B4}"/>
              </a:ext>
            </a:extLst>
          </p:cNvPr>
          <p:cNvSpPr>
            <a:spLocks noGrp="1"/>
          </p:cNvSpPr>
          <p:nvPr>
            <p:ph type="title"/>
          </p:nvPr>
        </p:nvSpPr>
        <p:spPr>
          <a:xfrm>
            <a:off x="822960" y="1072203"/>
            <a:ext cx="7543800" cy="497742"/>
          </a:xfrm>
        </p:spPr>
        <p:txBody>
          <a:bodyPr>
            <a:normAutofit fontScale="90000"/>
          </a:bodyPr>
          <a:lstStyle/>
          <a:p>
            <a:r>
              <a:rPr lang="en-US" dirty="0"/>
              <a:t>Key questions for schools</a:t>
            </a:r>
            <a:endParaRPr lang="en-GB" dirty="0"/>
          </a:p>
        </p:txBody>
      </p:sp>
      <p:sp>
        <p:nvSpPr>
          <p:cNvPr id="3" name="TextBox 2">
            <a:extLst>
              <a:ext uri="{FF2B5EF4-FFF2-40B4-BE49-F238E27FC236}">
                <a16:creationId xmlns:a16="http://schemas.microsoft.com/office/drawing/2014/main" id="{B23D1E6C-A5F6-41ED-9AA3-D9EF1165B7D2}"/>
              </a:ext>
            </a:extLst>
          </p:cNvPr>
          <p:cNvSpPr txBox="1"/>
          <p:nvPr/>
        </p:nvSpPr>
        <p:spPr>
          <a:xfrm>
            <a:off x="719418" y="2551580"/>
            <a:ext cx="7647342" cy="2585323"/>
          </a:xfrm>
          <a:prstGeom prst="rect">
            <a:avLst/>
          </a:prstGeom>
          <a:noFill/>
        </p:spPr>
        <p:txBody>
          <a:bodyPr wrap="square" rtlCol="0">
            <a:spAutoFit/>
          </a:bodyPr>
          <a:lstStyle/>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Does your policy/ procedures make a difference ? If not change it. </a:t>
            </a:r>
          </a:p>
          <a:p>
            <a:pPr marL="214313" indent="-214313" defTabSz="342900">
              <a:buClrTx/>
              <a:buFont typeface="Arial" panose="020B0604020202020204" pitchFamily="34" charset="0"/>
              <a:buChar char="•"/>
            </a:pPr>
            <a:endParaRPr lang="en-US"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What is your school early help offer – Before you refer to LA Early Help ?</a:t>
            </a:r>
          </a:p>
          <a:p>
            <a:pPr marL="214313" indent="-214313" defTabSz="342900">
              <a:buClrTx/>
              <a:buFont typeface="Arial" panose="020B0604020202020204" pitchFamily="34" charset="0"/>
              <a:buChar char="•"/>
            </a:pPr>
            <a:endParaRPr lang="en-US"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Data – who are the children who did not attend in the first week of Autumn term – why not? &amp; what are you doing to support attendance going forward? Who are you worried about? </a:t>
            </a:r>
          </a:p>
          <a:p>
            <a:pPr marL="214313" indent="-214313" defTabSz="342900">
              <a:buClrTx/>
              <a:buFont typeface="Arial" panose="020B0604020202020204" pitchFamily="34" charset="0"/>
              <a:buChar char="•"/>
            </a:pPr>
            <a:endParaRPr lang="en-US"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What is the culture in your school? How do you know? Ask the children – what’s it like to be a child in your school and what’s it like to miss lessons ?</a:t>
            </a:r>
          </a:p>
          <a:p>
            <a:pPr marL="214313" indent="-214313" defTabSz="342900">
              <a:buClrTx/>
              <a:buFont typeface="Arial" panose="020B0604020202020204" pitchFamily="34" charset="0"/>
              <a:buChar char="•"/>
            </a:pPr>
            <a:endParaRPr lang="en-US" sz="1350" kern="1200" dirty="0">
              <a:solidFill>
                <a:prstClr val="black"/>
              </a:solidFill>
              <a:latin typeface="Calibri" panose="020F0502020204030204"/>
              <a:ea typeface="+mn-ea"/>
              <a:cs typeface="+mn-cs"/>
            </a:endParaRPr>
          </a:p>
          <a:p>
            <a:pPr marL="214313" indent="-214313" defTabSz="342900">
              <a:buClrTx/>
              <a:buFont typeface="Arial" panose="020B0604020202020204" pitchFamily="34" charset="0"/>
              <a:buChar char="•"/>
            </a:pPr>
            <a:r>
              <a:rPr lang="en-US" sz="1350" kern="1200" dirty="0">
                <a:solidFill>
                  <a:prstClr val="black"/>
                </a:solidFill>
                <a:latin typeface="Calibri" panose="020F0502020204030204"/>
                <a:ea typeface="+mn-ea"/>
                <a:cs typeface="+mn-cs"/>
              </a:rPr>
              <a:t>How can you get to know your families better? </a:t>
            </a:r>
          </a:p>
          <a:p>
            <a:pPr defTabSz="342900">
              <a:buClrTx/>
            </a:pPr>
            <a:endParaRPr lang="en-GB"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766657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34A709C-1F80-89C9-DF1D-4C949F43AD34}"/>
            </a:ext>
          </a:extLst>
        </p:cNvPr>
        <p:cNvGrpSpPr/>
        <p:nvPr/>
      </p:nvGrpSpPr>
      <p:grpSpPr>
        <a:xfrm>
          <a:off x="0" y="0"/>
          <a:ext cx="0" cy="0"/>
          <a:chOff x="0" y="0"/>
          <a:chExt cx="0" cy="0"/>
        </a:xfrm>
      </p:grpSpPr>
      <p:cxnSp>
        <p:nvCxnSpPr>
          <p:cNvPr id="63" name="Google Shape;63;p1">
            <a:extLst>
              <a:ext uri="{FF2B5EF4-FFF2-40B4-BE49-F238E27FC236}">
                <a16:creationId xmlns:a16="http://schemas.microsoft.com/office/drawing/2014/main" id="{658D060A-BA68-19C7-AE3B-52E06C7234C4}"/>
              </a:ext>
            </a:extLst>
          </p:cNvPr>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a:extLst>
              <a:ext uri="{FF2B5EF4-FFF2-40B4-BE49-F238E27FC236}">
                <a16:creationId xmlns:a16="http://schemas.microsoft.com/office/drawing/2014/main" id="{77A18B78-0505-18E7-5575-15110CC0A0AA}"/>
              </a:ext>
            </a:extLst>
          </p:cNvPr>
          <p:cNvSpPr txBox="1">
            <a:spLocks noGrp="1"/>
          </p:cNvSpPr>
          <p:nvPr>
            <p:ph type="body" idx="4294967295"/>
          </p:nvPr>
        </p:nvSpPr>
        <p:spPr>
          <a:xfrm>
            <a:off x="641387" y="2464500"/>
            <a:ext cx="7877100" cy="2667058"/>
          </a:xfrm>
          <a:prstGeom prst="rect">
            <a:avLst/>
          </a:prstGeom>
          <a:noFill/>
          <a:ln>
            <a:noFill/>
          </a:ln>
        </p:spPr>
        <p:txBody>
          <a:bodyPr spcFirstLastPara="1" wrap="square" lIns="91425" tIns="45700" rIns="91425" bIns="45700" anchor="t" anchorCtr="0">
            <a:noAutofit/>
          </a:bodyPr>
          <a:lstStyle/>
          <a:p>
            <a:pPr marL="25400" indent="0" algn="ctr">
              <a:lnSpc>
                <a:spcPct val="107000"/>
              </a:lnSpc>
              <a:spcAft>
                <a:spcPts val="800"/>
              </a:spcAft>
              <a:buNone/>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Paediatric Sleep Training</a:t>
            </a:r>
            <a:endParaRPr sz="2900" dirty="0">
              <a:solidFill>
                <a:schemeClr val="lt1"/>
              </a:solidFil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Wendy </a:t>
            </a:r>
            <a:r>
              <a:rPr lang="en-GB"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Bould</a:t>
            </a:r>
            <a:endPar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endParaRPr lang="en-GB" sz="2800" b="1" i="0"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dirty="0">
                <a:solidFill>
                  <a:schemeClr val="bg1"/>
                </a:solidFill>
                <a:effectLst/>
                <a:latin typeface="Calibri" panose="020F0502020204030204" pitchFamily="34" charset="0"/>
                <a:cs typeface="Calibri" panose="020F0502020204030204" pitchFamily="34" charset="0"/>
              </a:rPr>
              <a:t>Education Welfare Officer</a:t>
            </a:r>
            <a:endParaRPr lang="en-US" b="0" i="0" dirty="0">
              <a:solidFill>
                <a:srgbClr val="0A2F41"/>
              </a:solidFill>
              <a:effectLst/>
              <a:latin typeface="Calibri" panose="020F0502020204030204" pitchFamily="34" charset="0"/>
              <a:cs typeface="Calibri" panose="020F0502020204030204" pitchFamily="34" charset="0"/>
            </a:endParaRPr>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Tree>
    <p:extLst>
      <p:ext uri="{BB962C8B-B14F-4D97-AF65-F5344CB8AC3E}">
        <p14:creationId xmlns:p14="http://schemas.microsoft.com/office/powerpoint/2010/main" val="3792437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01825"/>
            <a:ext cx="8520600" cy="1320900"/>
          </a:xfrm>
          <a:prstGeom prst="rect">
            <a:avLst/>
          </a:prstGeom>
        </p:spPr>
        <p:txBody>
          <a:bodyPr spcFirstLastPara="1" wrap="square" lIns="91425" tIns="91425" rIns="91425" bIns="91425" anchor="b" anchorCtr="0">
            <a:normAutofit/>
          </a:bodyPr>
          <a:lstStyle/>
          <a:p>
            <a:r>
              <a:rPr lang="en-GB"/>
              <a:t>Why We Sleep </a:t>
            </a:r>
            <a:endParaRPr/>
          </a:p>
        </p:txBody>
      </p:sp>
      <p:pic>
        <p:nvPicPr>
          <p:cNvPr id="55" name="Google Shape;55;p13" descr="Sleeping Woman Free Stock Photo - Public Domain Pictures"/>
          <p:cNvPicPr preferRelativeResize="0"/>
          <p:nvPr/>
        </p:nvPicPr>
        <p:blipFill>
          <a:blip r:embed="rId3">
            <a:alphaModFix/>
          </a:blip>
          <a:stretch>
            <a:fillRect/>
          </a:stretch>
        </p:blipFill>
        <p:spPr>
          <a:xfrm>
            <a:off x="1643076" y="2922726"/>
            <a:ext cx="5857875" cy="3078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l"/>
            <a:r>
              <a:rPr lang="en-GB" b="1"/>
              <a:t>Why is sleep so important </a:t>
            </a:r>
            <a:endParaRPr b="1"/>
          </a:p>
        </p:txBody>
      </p:sp>
      <p:sp>
        <p:nvSpPr>
          <p:cNvPr id="61" name="Google Shape;61;p14"/>
          <p:cNvSpPr txBox="1">
            <a:spLocks noGrp="1"/>
          </p:cNvSpPr>
          <p:nvPr>
            <p:ph type="body" idx="1"/>
          </p:nvPr>
        </p:nvSpPr>
        <p:spPr>
          <a:xfrm>
            <a:off x="354000" y="2037250"/>
            <a:ext cx="8436000" cy="3416400"/>
          </a:xfrm>
          <a:prstGeom prst="rect">
            <a:avLst/>
          </a:prstGeom>
        </p:spPr>
        <p:txBody>
          <a:bodyPr spcFirstLastPara="1" wrap="square" lIns="91425" tIns="91425" rIns="91425" bIns="91425" anchor="t" anchorCtr="0">
            <a:normAutofit fontScale="70000" lnSpcReduction="20000"/>
          </a:bodyPr>
          <a:lstStyle/>
          <a:p>
            <a:pPr marL="0" indent="0">
              <a:buNone/>
            </a:pPr>
            <a:endParaRPr/>
          </a:p>
          <a:p>
            <a:pPr marL="0" indent="0">
              <a:spcBef>
                <a:spcPts val="1200"/>
              </a:spcBef>
              <a:buNone/>
            </a:pPr>
            <a:r>
              <a:rPr lang="en-GB" sz="2920" b="1"/>
              <a:t>Sleep </a:t>
            </a:r>
            <a:r>
              <a:rPr lang="en-GB" sz="2899" b="1"/>
              <a:t>Helps our brain refresh and detox from the days input.</a:t>
            </a:r>
            <a:endParaRPr sz="2899" b="1"/>
          </a:p>
          <a:p>
            <a:pPr marL="0" indent="0">
              <a:spcBef>
                <a:spcPts val="1200"/>
              </a:spcBef>
              <a:buNone/>
            </a:pPr>
            <a:r>
              <a:rPr lang="en-GB" sz="2899" b="1"/>
              <a:t> During sleep  chemical reaction takes place this stores facts to our long term  memory it gets  rid of information  we don't need from the day .It repairs for the next day .</a:t>
            </a:r>
            <a:endParaRPr sz="2899" b="1"/>
          </a:p>
          <a:p>
            <a:pPr marL="0" indent="0">
              <a:spcBef>
                <a:spcPts val="1200"/>
              </a:spcBef>
              <a:buNone/>
            </a:pPr>
            <a:r>
              <a:rPr lang="en-GB" sz="2899" b="1"/>
              <a:t>It's important for our immune system re build and maintain it self .</a:t>
            </a:r>
            <a:endParaRPr sz="2899" b="1"/>
          </a:p>
          <a:p>
            <a:pPr marL="0" indent="0">
              <a:spcBef>
                <a:spcPts val="1200"/>
              </a:spcBef>
              <a:buNone/>
            </a:pPr>
            <a:r>
              <a:rPr lang="en-GB" sz="2899" b="1"/>
              <a:t>During sleep our hormones develop and regulate .</a:t>
            </a:r>
            <a:endParaRPr sz="2899" b="1"/>
          </a:p>
          <a:p>
            <a:pPr marL="0" indent="0">
              <a:spcBef>
                <a:spcPts val="1200"/>
              </a:spcBef>
              <a:buNone/>
            </a:pPr>
            <a:r>
              <a:rPr lang="en-GB" sz="2899" b="1"/>
              <a:t>Our appetite levels are maintained  to support healthy  weight levels .</a:t>
            </a:r>
            <a:endParaRPr sz="2899" b="1"/>
          </a:p>
          <a:p>
            <a:pPr marL="0" indent="0">
              <a:spcBef>
                <a:spcPts val="1200"/>
              </a:spcBef>
              <a:buNone/>
            </a:pPr>
            <a:r>
              <a:rPr lang="en-GB" sz="2899" b="1"/>
              <a:t>Our bodies repair and grow. </a:t>
            </a:r>
            <a:endParaRPr sz="2899" b="1"/>
          </a:p>
          <a:p>
            <a:pPr marL="0" indent="0">
              <a:spcBef>
                <a:spcPts val="1200"/>
              </a:spcBef>
              <a:spcAft>
                <a:spcPts val="1200"/>
              </a:spcAft>
              <a:buNone/>
            </a:pPr>
            <a:endParaRPr/>
          </a:p>
        </p:txBody>
      </p:sp>
      <p:pic>
        <p:nvPicPr>
          <p:cNvPr id="62" name="Google Shape;62;p14" descr="Brain Drawing Images | Free Photos, PNG Stickers, Wallpapers ..."/>
          <p:cNvPicPr preferRelativeResize="0"/>
          <p:nvPr/>
        </p:nvPicPr>
        <p:blipFill>
          <a:blip r:embed="rId3">
            <a:alphaModFix/>
          </a:blip>
          <a:stretch>
            <a:fillRect/>
          </a:stretch>
        </p:blipFill>
        <p:spPr>
          <a:xfrm>
            <a:off x="6418575" y="973375"/>
            <a:ext cx="1826076" cy="13319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l"/>
            <a:r>
              <a:rPr lang="en-GB"/>
              <a:t>The Science of Sleep </a:t>
            </a:r>
            <a:endParaRPr/>
          </a:p>
        </p:txBody>
      </p:sp>
      <p:sp>
        <p:nvSpPr>
          <p:cNvPr id="68" name="Google Shape;68;p15"/>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fontScale="55000" lnSpcReduction="20000"/>
          </a:bodyPr>
          <a:lstStyle/>
          <a:p>
            <a:pPr marL="0" indent="0">
              <a:buNone/>
            </a:pPr>
            <a:r>
              <a:rPr lang="en-GB" b="1"/>
              <a:t>Our Circadian Rhythm</a:t>
            </a:r>
            <a:r>
              <a:rPr lang="en-GB"/>
              <a:t>s responds to light and dark these external cues result in many chemicals being released throughout the day to support our brain and body function . </a:t>
            </a:r>
            <a:endParaRPr/>
          </a:p>
          <a:p>
            <a:pPr marL="0" indent="0">
              <a:spcBef>
                <a:spcPts val="1200"/>
              </a:spcBef>
              <a:buNone/>
            </a:pPr>
            <a:r>
              <a:rPr lang="en-GB" b="1"/>
              <a:t>Melatonin </a:t>
            </a:r>
            <a:r>
              <a:rPr lang="en-GB"/>
              <a:t>is important as  mother nature has set it up for our bodies to be insync with the outside world . Night and day / light &amp; dark </a:t>
            </a:r>
            <a:endParaRPr/>
          </a:p>
          <a:p>
            <a:pPr marL="0" indent="0">
              <a:spcBef>
                <a:spcPts val="1200"/>
              </a:spcBef>
              <a:buNone/>
            </a:pPr>
            <a:r>
              <a:rPr lang="en-GB"/>
              <a:t>The CR controls our body temp , our hunger . During 24 hr day we also  produce melatonin which rises energy and lowers energy to induce sleep An chemical is adenosine which influences how  tired we become . </a:t>
            </a:r>
            <a:endParaRPr/>
          </a:p>
          <a:p>
            <a:pPr marL="0" indent="0">
              <a:spcBef>
                <a:spcPts val="1200"/>
              </a:spcBef>
              <a:buNone/>
            </a:pPr>
            <a:r>
              <a:rPr lang="en-GB"/>
              <a:t>Blue light from devices / not getting enough sleep all suppress the 24 cycle our bodies need to be healthy and function adequately . </a:t>
            </a:r>
            <a:endParaRPr/>
          </a:p>
          <a:p>
            <a:pPr marL="0" indent="0">
              <a:spcBef>
                <a:spcPts val="1200"/>
              </a:spcBef>
              <a:spcAft>
                <a:spcPts val="1200"/>
              </a:spcAft>
              <a:buNone/>
            </a:pPr>
            <a:r>
              <a:rPr lang="en-GB"/>
              <a:t>IT  in bedrooms used as self soothers for primary age . Secondary the boundaries around phones and games consoles are a challenge and play a big part in poor sleep hygiene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l"/>
            <a:r>
              <a:rPr lang="en-GB"/>
              <a:t>What can we do ? </a:t>
            </a:r>
            <a:endParaRPr/>
          </a:p>
        </p:txBody>
      </p:sp>
      <p:sp>
        <p:nvSpPr>
          <p:cNvPr id="74" name="Google Shape;74;p16"/>
          <p:cNvSpPr txBox="1">
            <a:spLocks noGrp="1"/>
          </p:cNvSpPr>
          <p:nvPr>
            <p:ph type="body" idx="1"/>
          </p:nvPr>
        </p:nvSpPr>
        <p:spPr>
          <a:xfrm>
            <a:off x="311700" y="2009725"/>
            <a:ext cx="8520600" cy="3866700"/>
          </a:xfrm>
          <a:prstGeom prst="rect">
            <a:avLst/>
          </a:prstGeom>
        </p:spPr>
        <p:txBody>
          <a:bodyPr spcFirstLastPara="1" wrap="square" lIns="91425" tIns="91425" rIns="91425" bIns="91425" anchor="t" anchorCtr="0">
            <a:normAutofit/>
          </a:bodyPr>
          <a:lstStyle/>
          <a:p>
            <a:pPr marL="0" indent="0">
              <a:buNone/>
            </a:pPr>
            <a:r>
              <a:rPr lang="en-GB"/>
              <a:t>Talk with our children / families re promoting healthy sleep routines in our young people . </a:t>
            </a:r>
            <a:endParaRPr/>
          </a:p>
          <a:p>
            <a:pPr marL="0" indent="0">
              <a:spcBef>
                <a:spcPts val="1200"/>
              </a:spcBef>
              <a:buNone/>
            </a:pPr>
            <a:r>
              <a:rPr lang="en-GB"/>
              <a:t>Remind Parents about the importance of sleep for our brain function and overall well being . </a:t>
            </a:r>
            <a:endParaRPr/>
          </a:p>
          <a:p>
            <a:pPr marL="0" indent="0">
              <a:spcBef>
                <a:spcPts val="1200"/>
              </a:spcBef>
              <a:spcAft>
                <a:spcPts val="1200"/>
              </a:spcAft>
              <a:buNone/>
            </a:pPr>
            <a:r>
              <a:rPr lang="en-GB"/>
              <a:t>Discuss limiting IT usage . </a:t>
            </a:r>
            <a:endParaRPr/>
          </a:p>
        </p:txBody>
      </p:sp>
      <p:pic>
        <p:nvPicPr>
          <p:cNvPr id="75" name="Google Shape;75;p16" descr="cell phone baby | Original photo by future street www.flickr… | Flickr"/>
          <p:cNvPicPr preferRelativeResize="0"/>
          <p:nvPr/>
        </p:nvPicPr>
        <p:blipFill>
          <a:blip r:embed="rId3">
            <a:alphaModFix/>
          </a:blip>
          <a:stretch>
            <a:fillRect/>
          </a:stretch>
        </p:blipFill>
        <p:spPr>
          <a:xfrm>
            <a:off x="5488356" y="4399987"/>
            <a:ext cx="2815524" cy="23114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l"/>
            <a:r>
              <a:rPr lang="en-GB"/>
              <a:t>Sleep Deprivation </a:t>
            </a:r>
            <a:endParaRPr/>
          </a:p>
        </p:txBody>
      </p:sp>
      <p:sp>
        <p:nvSpPr>
          <p:cNvPr id="81" name="Google Shape;81;p17"/>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SzPts val="1100"/>
              <a:buNone/>
            </a:pPr>
            <a:r>
              <a:rPr lang="en-GB" sz="2000" b="1"/>
              <a:t>Cognitive function impaired  .Struggling to learn . </a:t>
            </a:r>
            <a:endParaRPr sz="2000" b="1"/>
          </a:p>
          <a:p>
            <a:pPr marL="0" indent="0">
              <a:spcBef>
                <a:spcPts val="1200"/>
              </a:spcBef>
              <a:buSzPts val="1100"/>
              <a:buNone/>
            </a:pPr>
            <a:r>
              <a:rPr lang="en-GB" sz="2000" b="1"/>
              <a:t>Our long and short term memory function is impaired . Can't recall information . Affects our ability to organise/ pre plan /prepare.   </a:t>
            </a:r>
            <a:endParaRPr sz="2000" b="1"/>
          </a:p>
          <a:p>
            <a:pPr marL="0" indent="0">
              <a:spcBef>
                <a:spcPts val="1200"/>
              </a:spcBef>
              <a:buSzPts val="1100"/>
              <a:buNone/>
            </a:pPr>
            <a:r>
              <a:rPr lang="en-GB" sz="2000" b="1"/>
              <a:t>Emotional dysregulation . Poor behaviour . low mood , anxiety</a:t>
            </a:r>
            <a:endParaRPr sz="2000" b="1"/>
          </a:p>
          <a:p>
            <a:pPr marL="0" indent="0">
              <a:spcBef>
                <a:spcPts val="1200"/>
              </a:spcBef>
              <a:buSzPts val="1100"/>
              <a:buNone/>
            </a:pPr>
            <a:r>
              <a:rPr lang="en-GB" sz="2000" b="1"/>
              <a:t>Fidgety &amp; hungry . </a:t>
            </a:r>
            <a:endParaRPr sz="2000" b="1"/>
          </a:p>
          <a:p>
            <a:pPr marL="0" indent="0">
              <a:spcBef>
                <a:spcPts val="1200"/>
              </a:spcBef>
              <a:spcAft>
                <a:spcPts val="1200"/>
              </a:spcAft>
              <a:buSzPts val="1100"/>
              <a:buNone/>
            </a:pPr>
            <a:r>
              <a:rPr lang="en-GB" sz="2000" b="1"/>
              <a:t>Sleep deprivation is misdiagnosed as ADHD  sleep specialist are recommending if a child is presenting as ADHD that a sleep programme is tried first as they can present in very similar ways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B9C99-4AEA-7A42-41A0-98EDB37109EF}"/>
              </a:ext>
            </a:extLst>
          </p:cNvPr>
          <p:cNvSpPr txBox="1"/>
          <p:nvPr/>
        </p:nvSpPr>
        <p:spPr>
          <a:xfrm>
            <a:off x="1963430" y="397054"/>
            <a:ext cx="8691616" cy="646331"/>
          </a:xfrm>
          <a:prstGeom prst="rect">
            <a:avLst/>
          </a:prstGeom>
          <a:noFill/>
        </p:spPr>
        <p:txBody>
          <a:bodyPr wrap="square" rtlCol="0">
            <a:spAutoFit/>
          </a:bodyPr>
          <a:lstStyle/>
          <a:p>
            <a:pPr algn="ctr"/>
            <a:r>
              <a:rPr lang="en-GB" sz="3600" b="1" dirty="0">
                <a:effectLst/>
                <a:latin typeface="Tahoma" panose="020B0604030504040204" pitchFamily="34" charset="0"/>
                <a:ea typeface="Calibri" panose="020F0502020204030204" pitchFamily="34" charset="0"/>
                <a:cs typeface="Times New Roman" panose="02020603050405020304" pitchFamily="18" charset="0"/>
              </a:rPr>
              <a:t>Attendance Updates</a:t>
            </a:r>
          </a:p>
        </p:txBody>
      </p:sp>
      <p:sp>
        <p:nvSpPr>
          <p:cNvPr id="4" name="TextBox 3">
            <a:extLst>
              <a:ext uri="{FF2B5EF4-FFF2-40B4-BE49-F238E27FC236}">
                <a16:creationId xmlns:a16="http://schemas.microsoft.com/office/drawing/2014/main" id="{01D7253A-682F-3973-64FD-56100AD3EF01}"/>
              </a:ext>
            </a:extLst>
          </p:cNvPr>
          <p:cNvSpPr txBox="1"/>
          <p:nvPr/>
        </p:nvSpPr>
        <p:spPr>
          <a:xfrm>
            <a:off x="320160" y="95495"/>
            <a:ext cx="4589362" cy="307777"/>
          </a:xfrm>
          <a:prstGeom prst="rect">
            <a:avLst/>
          </a:prstGeom>
          <a:noFill/>
        </p:spPr>
        <p:txBody>
          <a:bodyPr wrap="square">
            <a:spAutoFit/>
          </a:bodyPr>
          <a:lstStyle/>
          <a:p>
            <a:r>
              <a:rPr lang="en-GB" dirty="0">
                <a:solidFill>
                  <a:srgbClr val="0070C0"/>
                </a:solidFill>
                <a:hlinkClick r:id="rId2"/>
              </a:rPr>
              <a:t>Leadership update website - EWS</a:t>
            </a:r>
            <a:endParaRPr lang="en-GB" dirty="0">
              <a:solidFill>
                <a:srgbClr val="0070C0"/>
              </a:solidFill>
            </a:endParaRPr>
          </a:p>
        </p:txBody>
      </p:sp>
      <p:pic>
        <p:nvPicPr>
          <p:cNvPr id="7" name="Picture 6" descr="A screenshot of a computer&#10;&#10;Description automatically generated">
            <a:extLst>
              <a:ext uri="{FF2B5EF4-FFF2-40B4-BE49-F238E27FC236}">
                <a16:creationId xmlns:a16="http://schemas.microsoft.com/office/drawing/2014/main" id="{9A7ABC4F-384A-3568-5D58-7CAA18D2412A}"/>
              </a:ext>
            </a:extLst>
          </p:cNvPr>
          <p:cNvPicPr>
            <a:picLocks noChangeAspect="1"/>
          </p:cNvPicPr>
          <p:nvPr/>
        </p:nvPicPr>
        <p:blipFill rotWithShape="1">
          <a:blip r:embed="rId3"/>
          <a:srcRect t="6419" r="50423"/>
          <a:stretch/>
        </p:blipFill>
        <p:spPr bwMode="auto">
          <a:xfrm>
            <a:off x="0" y="1043385"/>
            <a:ext cx="9255779" cy="6020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739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11AD-91F1-4651-BB2F-DDA979C7FD62}"/>
              </a:ext>
            </a:extLst>
          </p:cNvPr>
          <p:cNvSpPr>
            <a:spLocks noGrp="1"/>
          </p:cNvSpPr>
          <p:nvPr>
            <p:ph type="title"/>
          </p:nvPr>
        </p:nvSpPr>
        <p:spPr/>
        <p:txBody>
          <a:bodyPr>
            <a:normAutofit fontScale="90000"/>
          </a:bodyPr>
          <a:lstStyle/>
          <a:p>
            <a:r>
              <a:rPr lang="en-GB" dirty="0"/>
              <a:t>Annual Report</a:t>
            </a:r>
          </a:p>
        </p:txBody>
      </p:sp>
      <p:sp>
        <p:nvSpPr>
          <p:cNvPr id="3" name="Text Placeholder 2">
            <a:extLst>
              <a:ext uri="{FF2B5EF4-FFF2-40B4-BE49-F238E27FC236}">
                <a16:creationId xmlns:a16="http://schemas.microsoft.com/office/drawing/2014/main" id="{08D38501-EA9E-240D-863A-F728F136E8B9}"/>
              </a:ext>
            </a:extLst>
          </p:cNvPr>
          <p:cNvSpPr>
            <a:spLocks noGrp="1"/>
          </p:cNvSpPr>
          <p:nvPr>
            <p:ph type="body" idx="1"/>
          </p:nvPr>
        </p:nvSpPr>
        <p:spPr/>
        <p:txBody>
          <a:bodyPr/>
          <a:lstStyle/>
          <a:p>
            <a:r>
              <a:rPr lang="en-GB" dirty="0"/>
              <a:t>If time….</a:t>
            </a:r>
          </a:p>
          <a:p>
            <a:endParaRPr lang="en-GB" dirty="0"/>
          </a:p>
        </p:txBody>
      </p:sp>
    </p:spTree>
    <p:extLst>
      <p:ext uri="{BB962C8B-B14F-4D97-AF65-F5344CB8AC3E}">
        <p14:creationId xmlns:p14="http://schemas.microsoft.com/office/powerpoint/2010/main" val="2308011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ctrTitle" idx="4294967295"/>
          </p:nvPr>
        </p:nvSpPr>
        <p:spPr>
          <a:xfrm>
            <a:off x="342900" y="3113824"/>
            <a:ext cx="8458200"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GB" b="1" dirty="0">
                <a:solidFill>
                  <a:schemeClr val="bg1"/>
                </a:solidFill>
                <a:latin typeface="Calibri" panose="020F0502020204030204" pitchFamily="34" charset="0"/>
                <a:cs typeface="Calibri" panose="020F0502020204030204" pitchFamily="34" charset="0"/>
              </a:rPr>
              <a:t>Questions and </a:t>
            </a:r>
            <a:br>
              <a:rPr lang="en-GB" b="1" dirty="0">
                <a:solidFill>
                  <a:schemeClr val="bg1"/>
                </a:solidFill>
                <a:latin typeface="Calibri" panose="020F0502020204030204" pitchFamily="34" charset="0"/>
                <a:cs typeface="Calibri" panose="020F0502020204030204" pitchFamily="34" charset="0"/>
              </a:rPr>
            </a:br>
            <a:r>
              <a:rPr lang="en-GB" b="1" dirty="0">
                <a:solidFill>
                  <a:schemeClr val="bg1"/>
                </a:solidFill>
                <a:latin typeface="Calibri" panose="020F0502020204030204" pitchFamily="34" charset="0"/>
                <a:cs typeface="Calibri" panose="020F0502020204030204" pitchFamily="34" charset="0"/>
                <a:hlinkClick r:id="rId3"/>
              </a:rPr>
              <a:t>Feedback</a:t>
            </a:r>
            <a:br>
              <a:rPr lang="en-US" sz="4400" b="0" i="1"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 </a:t>
            </a:r>
            <a:endParaRPr dirty="0"/>
          </a:p>
        </p:txBody>
      </p:sp>
    </p:spTree>
    <p:extLst>
      <p:ext uri="{BB962C8B-B14F-4D97-AF65-F5344CB8AC3E}">
        <p14:creationId xmlns:p14="http://schemas.microsoft.com/office/powerpoint/2010/main" val="2672289069"/>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FE13274-EB17-FDBF-6597-28B2726FB653}"/>
              </a:ext>
            </a:extLst>
          </p:cNvPr>
          <p:cNvSpPr txBox="1">
            <a:spLocks/>
          </p:cNvSpPr>
          <p:nvPr/>
        </p:nvSpPr>
        <p:spPr>
          <a:xfrm>
            <a:off x="319943" y="1165545"/>
            <a:ext cx="8217465" cy="38438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GB" sz="2100" b="1" dirty="0">
                <a:solidFill>
                  <a:srgbClr val="002060"/>
                </a:solidFill>
                <a:latin typeface="Arial" panose="020B0604020202020204" pitchFamily="34" charset="0"/>
                <a:cs typeface="Arial" panose="020B0604020202020204" pitchFamily="34" charset="0"/>
              </a:rPr>
              <a:t>Submit a query</a:t>
            </a:r>
          </a:p>
        </p:txBody>
      </p:sp>
      <p:sp>
        <p:nvSpPr>
          <p:cNvPr id="6" name="TextBox 5">
            <a:extLst>
              <a:ext uri="{FF2B5EF4-FFF2-40B4-BE49-F238E27FC236}">
                <a16:creationId xmlns:a16="http://schemas.microsoft.com/office/drawing/2014/main" id="{B4856BCF-F633-453B-7AFC-2EB3A8E37D17}"/>
              </a:ext>
            </a:extLst>
          </p:cNvPr>
          <p:cNvSpPr txBox="1"/>
          <p:nvPr/>
        </p:nvSpPr>
        <p:spPr>
          <a:xfrm>
            <a:off x="319943" y="2009380"/>
            <a:ext cx="4476176" cy="2862322"/>
          </a:xfrm>
          <a:prstGeom prst="rect">
            <a:avLst/>
          </a:prstGeom>
          <a:noFill/>
        </p:spPr>
        <p:txBody>
          <a:bodyPr wrap="square" rtlCol="0">
            <a:spAutoFit/>
          </a:bodyPr>
          <a:lstStyle/>
          <a:p>
            <a:pPr defTabSz="685800" fontAlgn="base">
              <a:buClrTx/>
            </a:pPr>
            <a:r>
              <a:rPr lang="en-US" sz="1500" kern="1200" dirty="0">
                <a:latin typeface="Arial" panose="020B0604020202020204" pitchFamily="34" charset="0"/>
                <a:ea typeface="+mn-ea"/>
                <a:cs typeface="+mn-cs"/>
              </a:rPr>
              <a:t>​If you want to tell us about a new issue then please visit:</a:t>
            </a:r>
          </a:p>
          <a:p>
            <a:pPr defTabSz="685800" fontAlgn="base">
              <a:buClrTx/>
            </a:pPr>
            <a:endParaRPr lang="en-US" sz="1500" kern="1200" dirty="0">
              <a:latin typeface="Arial" panose="020B0604020202020204" pitchFamily="34" charset="0"/>
              <a:ea typeface="+mn-ea"/>
              <a:cs typeface="+mn-cs"/>
              <a:hlinkClick r:id="rId3"/>
            </a:endParaRPr>
          </a:p>
          <a:p>
            <a:pPr defTabSz="685800" fontAlgn="base">
              <a:buClrTx/>
            </a:pPr>
            <a:r>
              <a:rPr lang="en-US" sz="1500" u="sng" kern="1200" dirty="0">
                <a:latin typeface="Arial" panose="020B0604020202020204" pitchFamily="34" charset="0"/>
                <a:ea typeface="+mn-ea"/>
                <a:cs typeface="+mn-cs"/>
                <a:hlinkClick r:id="rId3"/>
              </a:rPr>
              <a:t>Home  - Customer Help Portal (education.gov.uk)</a:t>
            </a:r>
            <a:r>
              <a:rPr lang="en-US" sz="1500" kern="1200" dirty="0">
                <a:latin typeface="Arial" panose="020B0604020202020204" pitchFamily="34" charset="0"/>
                <a:ea typeface="+mn-ea"/>
                <a:cs typeface="+mn-cs"/>
              </a:rPr>
              <a:t> ​</a:t>
            </a:r>
          </a:p>
          <a:p>
            <a:pPr defTabSz="685800" fontAlgn="base">
              <a:buClrTx/>
            </a:pPr>
            <a:endParaRPr lang="en-US" sz="1500" kern="1200" dirty="0">
              <a:latin typeface="Segoe UI" panose="020B0502040204020203" pitchFamily="34" charset="0"/>
              <a:ea typeface="+mn-ea"/>
              <a:cs typeface="+mn-cs"/>
            </a:endParaRPr>
          </a:p>
          <a:p>
            <a:pPr defTabSz="685800" fontAlgn="base">
              <a:lnSpc>
                <a:spcPct val="200000"/>
              </a:lnSpc>
              <a:buClrTx/>
              <a:buFont typeface="+mj-lt"/>
              <a:buAutoNum type="arabicPeriod"/>
            </a:pPr>
            <a:r>
              <a:rPr lang="en-US" sz="1500" kern="1200" dirty="0">
                <a:latin typeface="Arial" panose="020B0604020202020204" pitchFamily="34" charset="0"/>
                <a:ea typeface="+mn-ea"/>
                <a:cs typeface="+mn-cs"/>
              </a:rPr>
              <a:t> Log in / sign up to the portal</a:t>
            </a:r>
          </a:p>
          <a:p>
            <a:pPr defTabSz="685800" fontAlgn="base">
              <a:lnSpc>
                <a:spcPct val="200000"/>
              </a:lnSpc>
              <a:buClrTx/>
              <a:buFont typeface="+mj-lt"/>
              <a:buAutoNum type="arabicPeriod"/>
            </a:pPr>
            <a:r>
              <a:rPr lang="en-US" sz="1500" kern="1200" dirty="0">
                <a:latin typeface="Arial" panose="020B0604020202020204" pitchFamily="34" charset="0"/>
                <a:ea typeface="+mn-ea"/>
                <a:cs typeface="+mn-cs"/>
              </a:rPr>
              <a:t> Select 'Get help with DfE systems’​</a:t>
            </a:r>
          </a:p>
          <a:p>
            <a:pPr defTabSz="685800" fontAlgn="base">
              <a:lnSpc>
                <a:spcPct val="200000"/>
              </a:lnSpc>
              <a:buClrTx/>
              <a:buFont typeface="+mj-lt"/>
              <a:buAutoNum type="arabicPeriod"/>
            </a:pPr>
            <a:r>
              <a:rPr lang="en-US" sz="1500" kern="1200" dirty="0">
                <a:latin typeface="Arial" panose="020B0604020202020204" pitchFamily="34" charset="0"/>
                <a:ea typeface="+mn-ea"/>
                <a:cs typeface="+mn-cs"/>
              </a:rPr>
              <a:t> Select ‘School attendance dashboard’</a:t>
            </a:r>
          </a:p>
          <a:p>
            <a:pPr defTabSz="685800">
              <a:buClrTx/>
            </a:pPr>
            <a:endParaRPr lang="en-GB" sz="1500" kern="1200" dirty="0">
              <a:solidFill>
                <a:prstClr val="black"/>
              </a:solidFill>
              <a:latin typeface="Calibri" panose="020F0502020204030204"/>
              <a:ea typeface="+mn-ea"/>
              <a:cs typeface="+mn-cs"/>
            </a:endParaRPr>
          </a:p>
        </p:txBody>
      </p:sp>
      <p:pic>
        <p:nvPicPr>
          <p:cNvPr id="8" name="Picture 7">
            <a:extLst>
              <a:ext uri="{FF2B5EF4-FFF2-40B4-BE49-F238E27FC236}">
                <a16:creationId xmlns:a16="http://schemas.microsoft.com/office/drawing/2014/main" id="{CA876659-FE8D-35BB-A4E6-7CC7FCCFCFFA}"/>
              </a:ext>
            </a:extLst>
          </p:cNvPr>
          <p:cNvPicPr>
            <a:picLocks noChangeAspect="1"/>
          </p:cNvPicPr>
          <p:nvPr/>
        </p:nvPicPr>
        <p:blipFill>
          <a:blip r:embed="rId4"/>
          <a:stretch>
            <a:fillRect/>
          </a:stretch>
        </p:blipFill>
        <p:spPr>
          <a:xfrm>
            <a:off x="4827496" y="2026438"/>
            <a:ext cx="4035188" cy="2961788"/>
          </a:xfrm>
          <a:prstGeom prst="rect">
            <a:avLst/>
          </a:prstGeom>
          <a:ln>
            <a:solidFill>
              <a:schemeClr val="tx1"/>
            </a:solidFill>
          </a:ln>
        </p:spPr>
      </p:pic>
      <p:sp>
        <p:nvSpPr>
          <p:cNvPr id="4" name="TextBox 3">
            <a:extLst>
              <a:ext uri="{FF2B5EF4-FFF2-40B4-BE49-F238E27FC236}">
                <a16:creationId xmlns:a16="http://schemas.microsoft.com/office/drawing/2014/main" id="{05D0D59C-414E-99EB-67E6-7236C34EE83E}"/>
              </a:ext>
            </a:extLst>
          </p:cNvPr>
          <p:cNvSpPr txBox="1"/>
          <p:nvPr/>
        </p:nvSpPr>
        <p:spPr>
          <a:xfrm>
            <a:off x="4204741" y="5875905"/>
            <a:ext cx="4572000" cy="307777"/>
          </a:xfrm>
          <a:prstGeom prst="rect">
            <a:avLst/>
          </a:prstGeom>
          <a:noFill/>
        </p:spPr>
        <p:txBody>
          <a:bodyPr wrap="square">
            <a:spAutoFit/>
          </a:bodyPr>
          <a:lstStyle/>
          <a:p>
            <a:r>
              <a:rPr lang="en-GB" dirty="0"/>
              <a:t>https://www.youtube.com/@educationgovuk</a:t>
            </a:r>
          </a:p>
        </p:txBody>
      </p:sp>
      <p:sp>
        <p:nvSpPr>
          <p:cNvPr id="5" name="TextBox 4">
            <a:extLst>
              <a:ext uri="{FF2B5EF4-FFF2-40B4-BE49-F238E27FC236}">
                <a16:creationId xmlns:a16="http://schemas.microsoft.com/office/drawing/2014/main" id="{0B0E82F8-F53C-78EE-200D-3E441B207230}"/>
              </a:ext>
            </a:extLst>
          </p:cNvPr>
          <p:cNvSpPr txBox="1"/>
          <p:nvPr/>
        </p:nvSpPr>
        <p:spPr>
          <a:xfrm>
            <a:off x="4204741" y="5595318"/>
            <a:ext cx="3117954" cy="307777"/>
          </a:xfrm>
          <a:prstGeom prst="rect">
            <a:avLst/>
          </a:prstGeom>
          <a:noFill/>
        </p:spPr>
        <p:txBody>
          <a:bodyPr wrap="square" rtlCol="0">
            <a:spAutoFit/>
          </a:bodyPr>
          <a:lstStyle/>
          <a:p>
            <a:r>
              <a:rPr lang="en-GB" dirty="0"/>
              <a:t>DfE YouTube Webinars</a:t>
            </a:r>
          </a:p>
        </p:txBody>
      </p:sp>
    </p:spTree>
    <p:extLst>
      <p:ext uri="{BB962C8B-B14F-4D97-AF65-F5344CB8AC3E}">
        <p14:creationId xmlns:p14="http://schemas.microsoft.com/office/powerpoint/2010/main" val="36747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0" y="372748"/>
            <a:ext cx="2788350" cy="694500"/>
          </a:xfrm>
          <a:prstGeom prst="rect">
            <a:avLst/>
          </a:prstGeom>
        </p:spPr>
        <p:txBody>
          <a:bodyPr spcFirstLastPara="1" wrap="square" lIns="91425" tIns="91425" rIns="91425" bIns="91425" anchor="b" anchorCtr="0">
            <a:normAutofit fontScale="90000"/>
          </a:bodyPr>
          <a:lstStyle/>
          <a:p>
            <a:r>
              <a:rPr lang="en-GB" dirty="0">
                <a:latin typeface="Calibri"/>
                <a:ea typeface="Calibri"/>
                <a:cs typeface="Calibri"/>
                <a:sym typeface="Calibri"/>
              </a:rPr>
              <a:t>EHE checklist</a:t>
            </a:r>
            <a:endParaRPr dirty="0">
              <a:latin typeface="Calibri"/>
              <a:ea typeface="Calibri"/>
              <a:cs typeface="Calibri"/>
              <a:sym typeface="Calibri"/>
            </a:endParaRPr>
          </a:p>
        </p:txBody>
      </p:sp>
      <p:sp>
        <p:nvSpPr>
          <p:cNvPr id="86" name="Google Shape;86;p13"/>
          <p:cNvSpPr txBox="1">
            <a:spLocks noGrp="1"/>
          </p:cNvSpPr>
          <p:nvPr>
            <p:ph type="subTitle" idx="1"/>
          </p:nvPr>
        </p:nvSpPr>
        <p:spPr>
          <a:xfrm>
            <a:off x="2347415" y="122830"/>
            <a:ext cx="6532785" cy="5772342"/>
          </a:xfrm>
          <a:prstGeom prst="rect">
            <a:avLst/>
          </a:prstGeom>
        </p:spPr>
        <p:txBody>
          <a:bodyPr spcFirstLastPara="1" wrap="square" lIns="91425" tIns="91425" rIns="91425" bIns="91425" anchor="t" anchorCtr="0">
            <a:noAutofit/>
          </a:bodyPr>
          <a:lstStyle/>
          <a:p>
            <a:pPr indent="-291941" algn="just">
              <a:buSzPct val="100000"/>
              <a:buFont typeface="Calibri"/>
              <a:buChar char="●"/>
            </a:pPr>
            <a:r>
              <a:rPr lang="en-GB" sz="1100" dirty="0">
                <a:latin typeface="Calibri"/>
                <a:ea typeface="Calibri"/>
                <a:cs typeface="Calibri"/>
                <a:sym typeface="Calibri"/>
              </a:rPr>
              <a:t>The EHE checklist forms an integral part of a range of initial enquiries that I use to ascertain suitability of elective home education. It also provides important information that helps to safeguard pupils who are being electively home educated in RBWM. </a:t>
            </a:r>
            <a:endParaRPr sz="1100" dirty="0">
              <a:latin typeface="Calibri"/>
              <a:ea typeface="Calibri"/>
              <a:cs typeface="Calibri"/>
              <a:sym typeface="Calibri"/>
            </a:endParaRPr>
          </a:p>
          <a:p>
            <a:pPr indent="0" algn="just"/>
            <a:endParaRPr sz="1100" dirty="0">
              <a:latin typeface="Calibri"/>
              <a:ea typeface="Calibri"/>
              <a:cs typeface="Calibri"/>
              <a:sym typeface="Calibri"/>
            </a:endParaRPr>
          </a:p>
          <a:p>
            <a:pPr indent="-291941" algn="just">
              <a:buSzPct val="100000"/>
              <a:buFont typeface="Calibri"/>
              <a:buChar char="●"/>
            </a:pPr>
            <a:r>
              <a:rPr lang="en-GB" sz="1100" dirty="0">
                <a:latin typeface="Calibri"/>
                <a:ea typeface="Calibri"/>
                <a:cs typeface="Calibri"/>
                <a:sym typeface="Calibri"/>
              </a:rPr>
              <a:t>As with all documents, there is always room for improvement. I would be happy to take suggestions if there is anything else that should be added/tweaked. </a:t>
            </a:r>
            <a:endParaRPr sz="1100" dirty="0">
              <a:latin typeface="Calibri"/>
              <a:ea typeface="Calibri"/>
              <a:cs typeface="Calibri"/>
              <a:sym typeface="Calibri"/>
            </a:endParaRPr>
          </a:p>
          <a:p>
            <a:pPr indent="0" algn="just"/>
            <a:endParaRPr sz="1100" dirty="0">
              <a:latin typeface="Calibri"/>
              <a:ea typeface="Calibri"/>
              <a:cs typeface="Calibri"/>
              <a:sym typeface="Calibri"/>
            </a:endParaRPr>
          </a:p>
          <a:p>
            <a:pPr indent="-291941" algn="just">
              <a:buSzPct val="100000"/>
              <a:buFont typeface="Calibri"/>
              <a:buChar char="●"/>
            </a:pPr>
            <a:r>
              <a:rPr lang="en-GB" sz="1100" dirty="0">
                <a:latin typeface="Calibri"/>
                <a:ea typeface="Calibri"/>
                <a:cs typeface="Calibri"/>
                <a:sym typeface="Calibri"/>
              </a:rPr>
              <a:t>Below are some areas that I would like to highlight as of particular importance when completing this form. </a:t>
            </a:r>
          </a:p>
          <a:p>
            <a:pPr indent="-291941" algn="just">
              <a:buClr>
                <a:srgbClr val="FF0000"/>
              </a:buClr>
              <a:buSzPct val="100000"/>
              <a:buFont typeface="Calibri"/>
              <a:buChar char="➔"/>
            </a:pPr>
            <a:endParaRPr lang="en-GB" sz="1100" dirty="0">
              <a:latin typeface="Calibri"/>
              <a:ea typeface="Calibri"/>
              <a:cs typeface="Calibri"/>
              <a:sym typeface="Calibri"/>
            </a:endParaRPr>
          </a:p>
          <a:p>
            <a:pPr indent="-291941" algn="just">
              <a:buClr>
                <a:srgbClr val="FF0000"/>
              </a:buClr>
              <a:buSzPct val="100000"/>
              <a:buFont typeface="Calibri"/>
              <a:buChar char="➔"/>
            </a:pPr>
            <a:r>
              <a:rPr lang="en-GB" sz="1100" dirty="0">
                <a:latin typeface="Calibri"/>
                <a:ea typeface="Calibri"/>
                <a:cs typeface="Calibri"/>
                <a:sym typeface="Calibri"/>
              </a:rPr>
              <a:t>EHE should not be suggested to families as an option but should be explored if a parent asks about it. Please feel free to share my contact details or invite me to any scheduled meetings so that families can make an informed decision. </a:t>
            </a:r>
          </a:p>
          <a:p>
            <a:pPr indent="0" algn="just"/>
            <a:endParaRPr sz="1100" dirty="0">
              <a:latin typeface="Calibri"/>
              <a:ea typeface="Calibri"/>
              <a:cs typeface="Calibri"/>
              <a:sym typeface="Calibri"/>
            </a:endParaRPr>
          </a:p>
          <a:p>
            <a:pPr indent="-291941" algn="just">
              <a:buClr>
                <a:srgbClr val="FF0000"/>
              </a:buClr>
              <a:buSzPct val="100000"/>
              <a:buFont typeface="Calibri"/>
              <a:buChar char="➔"/>
            </a:pPr>
            <a:r>
              <a:rPr lang="en-GB" sz="1100" b="1" dirty="0">
                <a:solidFill>
                  <a:srgbClr val="FF0000"/>
                </a:solidFill>
                <a:latin typeface="Calibri"/>
                <a:ea typeface="Calibri"/>
                <a:cs typeface="Calibri"/>
                <a:sym typeface="Calibri"/>
              </a:rPr>
              <a:t>DSL to complete the form, or at least the safeguarding section please, as attendance officers may not be aware of, or have access to, safeguarding/SEN/attainment information. </a:t>
            </a:r>
            <a:endParaRPr sz="1100" b="1" dirty="0">
              <a:solidFill>
                <a:srgbClr val="FF0000"/>
              </a:solidFill>
              <a:latin typeface="Calibri"/>
              <a:ea typeface="Calibri"/>
              <a:cs typeface="Calibri"/>
              <a:sym typeface="Calibri"/>
            </a:endParaRPr>
          </a:p>
          <a:p>
            <a:pPr indent="0" algn="just"/>
            <a:endParaRPr sz="1100" dirty="0">
              <a:solidFill>
                <a:srgbClr val="FF0000"/>
              </a:solidFill>
              <a:latin typeface="Calibri"/>
              <a:ea typeface="Calibri"/>
              <a:cs typeface="Calibri"/>
              <a:sym typeface="Calibri"/>
            </a:endParaRPr>
          </a:p>
          <a:p>
            <a:pPr indent="-291941" algn="just">
              <a:buClr>
                <a:srgbClr val="FF0000"/>
              </a:buClr>
              <a:buSzPct val="100000"/>
              <a:buFont typeface="Calibri"/>
              <a:buChar char="➔"/>
            </a:pPr>
            <a:r>
              <a:rPr lang="en-GB" sz="1100" dirty="0">
                <a:latin typeface="Calibri"/>
                <a:ea typeface="Calibri"/>
                <a:cs typeface="Calibri"/>
                <a:sym typeface="Calibri"/>
              </a:rPr>
              <a:t>Please remember to send the deregistration email/letter. This should be written by the parent/carer who has made the decision to home educate and should not be given as a template by the school for the parent to sign. </a:t>
            </a:r>
          </a:p>
          <a:p>
            <a:pPr indent="0" algn="just"/>
            <a:endParaRPr sz="1100" dirty="0">
              <a:latin typeface="Calibri"/>
              <a:ea typeface="Calibri"/>
              <a:cs typeface="Calibri"/>
              <a:sym typeface="Calibri"/>
            </a:endParaRPr>
          </a:p>
          <a:p>
            <a:pPr indent="-291941" algn="just">
              <a:buClr>
                <a:srgbClr val="FF0000"/>
              </a:buClr>
              <a:buSzPct val="100000"/>
              <a:buFont typeface="Calibri"/>
              <a:buChar char="➔"/>
            </a:pPr>
            <a:r>
              <a:rPr lang="en-GB" sz="1100" dirty="0">
                <a:latin typeface="Calibri"/>
                <a:ea typeface="Calibri"/>
                <a:cs typeface="Calibri"/>
                <a:sym typeface="Calibri"/>
              </a:rPr>
              <a:t>Please provide up to date contact information for all parents/guardians that have parental responsibility as there is a legal obligation to contact them. </a:t>
            </a:r>
            <a:endParaRPr sz="1100" dirty="0">
              <a:latin typeface="Calibri"/>
              <a:ea typeface="Calibri"/>
              <a:cs typeface="Calibri"/>
              <a:sym typeface="Calibri"/>
            </a:endParaRPr>
          </a:p>
          <a:p>
            <a:pPr indent="0" algn="just"/>
            <a:endParaRPr sz="1100" dirty="0">
              <a:latin typeface="Calibri"/>
              <a:ea typeface="Calibri"/>
              <a:cs typeface="Calibri"/>
              <a:sym typeface="Calibri"/>
            </a:endParaRPr>
          </a:p>
          <a:p>
            <a:pPr indent="-291941" algn="just">
              <a:buClr>
                <a:srgbClr val="FF0000"/>
              </a:buClr>
              <a:buSzPct val="100000"/>
              <a:buFont typeface="Calibri"/>
              <a:buChar char="➔"/>
            </a:pPr>
            <a:r>
              <a:rPr lang="en-GB" sz="1100" dirty="0">
                <a:latin typeface="Calibri"/>
                <a:ea typeface="Calibri"/>
                <a:cs typeface="Calibri"/>
                <a:sym typeface="Calibri"/>
              </a:rPr>
              <a:t>SEN - please use the space in this section to explain what SEN the pupil has. It is helpful to have a code, but understanding the SEN in more depth is much more useful. It enables me to signpost families to more tailored support, but also builds a bigger picture of the young person and a better understanding of whether the provision at home is suitable.</a:t>
            </a:r>
            <a:endParaRPr sz="1100" dirty="0">
              <a:latin typeface="Calibri"/>
              <a:ea typeface="Calibri"/>
              <a:cs typeface="Calibri"/>
              <a:sym typeface="Calibri"/>
            </a:endParaRPr>
          </a:p>
          <a:p>
            <a:pPr indent="0" algn="just"/>
            <a:endParaRPr sz="1100" dirty="0">
              <a:latin typeface="Calibri"/>
              <a:ea typeface="Calibri"/>
              <a:cs typeface="Calibri"/>
              <a:sym typeface="Calibri"/>
            </a:endParaRPr>
          </a:p>
          <a:p>
            <a:pPr indent="-291941" algn="just">
              <a:buClr>
                <a:srgbClr val="FF0000"/>
              </a:buClr>
              <a:buSzPct val="100000"/>
              <a:buFont typeface="Calibri"/>
              <a:buChar char="➔"/>
            </a:pPr>
            <a:r>
              <a:rPr lang="en-GB" sz="1100" dirty="0">
                <a:latin typeface="Calibri"/>
                <a:ea typeface="Calibri"/>
                <a:cs typeface="Calibri"/>
                <a:sym typeface="Calibri"/>
              </a:rPr>
              <a:t>DfE guidance states that the education that is being provided at home should be suitable to a pupil’s age, ability and needs. Providing a pupil’s most recent attainment information would help to assess this. A previous report would be great, but basic information such as whether a young person is meeting ARE is also helpful.  </a:t>
            </a:r>
            <a:endParaRPr sz="1100" dirty="0">
              <a:latin typeface="Calibri"/>
              <a:ea typeface="Calibri"/>
              <a:cs typeface="Calibri"/>
              <a:sym typeface="Calibri"/>
            </a:endParaRPr>
          </a:p>
          <a:p>
            <a:pPr marL="0" indent="0" algn="just"/>
            <a:endParaRPr sz="1100" dirty="0">
              <a:latin typeface="Calibri"/>
              <a:ea typeface="Calibri"/>
              <a:cs typeface="Calibri"/>
              <a:sym typeface="Calibri"/>
            </a:endParaRPr>
          </a:p>
          <a:p>
            <a:pPr indent="-291941" algn="just">
              <a:buSzPct val="100000"/>
              <a:buFont typeface="Calibri"/>
              <a:buChar char="❖"/>
            </a:pPr>
            <a:r>
              <a:rPr lang="en-GB" sz="1100" dirty="0">
                <a:latin typeface="Calibri"/>
                <a:ea typeface="Calibri"/>
                <a:cs typeface="Calibri"/>
                <a:sym typeface="Calibri"/>
              </a:rPr>
              <a:t>I appreciate how busy staff are in schools, so I wanted to take this opportunity to thank you for taking the time to complete this form and for reaching out to me about families who are considering EHE. Early intervention is key to supporting pupils, especially our most vulnerable, to remain in school, accessing education/SEN support and gaining qualifications. </a:t>
            </a:r>
            <a:endParaRPr sz="1100" dirty="0">
              <a:latin typeface="Calibri"/>
              <a:ea typeface="Calibri"/>
              <a:cs typeface="Calibri"/>
              <a:sym typeface="Calibri"/>
            </a:endParaRPr>
          </a:p>
        </p:txBody>
      </p:sp>
      <p:pic>
        <p:nvPicPr>
          <p:cNvPr id="87" name="Google Shape;87;p13"/>
          <p:cNvPicPr preferRelativeResize="0"/>
          <p:nvPr/>
        </p:nvPicPr>
        <p:blipFill>
          <a:blip r:embed="rId3">
            <a:alphaModFix/>
          </a:blip>
          <a:stretch>
            <a:fillRect/>
          </a:stretch>
        </p:blipFill>
        <p:spPr>
          <a:xfrm>
            <a:off x="220467" y="1703670"/>
            <a:ext cx="2347415" cy="34506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1987" y="2681171"/>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809625" y="704546"/>
            <a:ext cx="7877100" cy="19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None/>
            </a:pPr>
            <a:r>
              <a:rPr lang="en-GB" sz="2900" b="1" dirty="0">
                <a:solidFill>
                  <a:schemeClr val="lt1"/>
                </a:solidFill>
              </a:rPr>
              <a:t>Education Welfare Documents.</a:t>
            </a:r>
            <a:endParaRPr sz="2900" dirty="0">
              <a:solidFill>
                <a:schemeClr val="lt1"/>
              </a:solidFill>
            </a:endParaRPr>
          </a:p>
          <a:p>
            <a:pPr marL="0" indent="0" algn="ctr">
              <a:spcBef>
                <a:spcPts val="0"/>
              </a:spcBef>
              <a:buClr>
                <a:schemeClr val="lt1"/>
              </a:buClr>
              <a:buSzPts val="2400"/>
              <a:buNone/>
            </a:pPr>
            <a:r>
              <a:rPr lang="en-GB" sz="3200" b="1" dirty="0">
                <a:solidFill>
                  <a:srgbClr val="F4C239"/>
                </a:solidFill>
              </a:rPr>
              <a:t>updated</a:t>
            </a:r>
          </a:p>
          <a:p>
            <a:pPr marL="0" lvl="0" indent="0" algn="ctr" rtl="0">
              <a:lnSpc>
                <a:spcPct val="100000"/>
              </a:lnSpc>
              <a:spcBef>
                <a:spcPts val="0"/>
              </a:spcBef>
              <a:spcAft>
                <a:spcPts val="0"/>
              </a:spcAft>
              <a:buClr>
                <a:schemeClr val="lt1"/>
              </a:buClr>
              <a:buSzPts val="2400"/>
              <a:buNone/>
            </a:pPr>
            <a:r>
              <a:rPr lang="en-GB" sz="2900" dirty="0">
                <a:solidFill>
                  <a:schemeClr val="lt1"/>
                </a:solidFill>
              </a:rPr>
              <a:t>Working Together to Improve School Attendance.</a:t>
            </a:r>
          </a:p>
          <a:p>
            <a:pPr marL="0" lvl="0" indent="0" algn="ctr" rtl="0">
              <a:lnSpc>
                <a:spcPct val="100000"/>
              </a:lnSpc>
              <a:spcBef>
                <a:spcPts val="560"/>
              </a:spcBef>
              <a:spcAft>
                <a:spcPts val="0"/>
              </a:spcAft>
              <a:buClr>
                <a:schemeClr val="dk1"/>
              </a:buClr>
              <a:buSzPts val="2800"/>
              <a:buNone/>
            </a:pPr>
            <a:endParaRPr sz="3300" dirty="0">
              <a:solidFill>
                <a:schemeClr val="lt1"/>
              </a:solidFill>
            </a:endParaRPr>
          </a:p>
          <a:p>
            <a:pPr marL="0" lvl="0" indent="0" algn="ctr" rtl="0">
              <a:lnSpc>
                <a:spcPct val="100000"/>
              </a:lnSpc>
              <a:spcBef>
                <a:spcPts val="560"/>
              </a:spcBef>
              <a:spcAft>
                <a:spcPts val="0"/>
              </a:spcAft>
              <a:buClr>
                <a:schemeClr val="lt1"/>
              </a:buClr>
              <a:buSzPts val="2800"/>
              <a:buNone/>
            </a:pPr>
            <a:endParaRPr dirty="0"/>
          </a:p>
        </p:txBody>
      </p:sp>
      <p:sp>
        <p:nvSpPr>
          <p:cNvPr id="3" name="TextBox 2">
            <a:extLst>
              <a:ext uri="{FF2B5EF4-FFF2-40B4-BE49-F238E27FC236}">
                <a16:creationId xmlns:a16="http://schemas.microsoft.com/office/drawing/2014/main" id="{5AED3E66-201C-7D73-3B9E-3B5889C6D3F7}"/>
              </a:ext>
            </a:extLst>
          </p:cNvPr>
          <p:cNvSpPr txBox="1"/>
          <p:nvPr/>
        </p:nvSpPr>
        <p:spPr>
          <a:xfrm>
            <a:off x="1614657" y="2179504"/>
            <a:ext cx="6267036" cy="307777"/>
          </a:xfrm>
          <a:prstGeom prst="rect">
            <a:avLst/>
          </a:prstGeom>
          <a:noFill/>
        </p:spPr>
        <p:txBody>
          <a:bodyPr wrap="square">
            <a:spAutoFit/>
          </a:bodyPr>
          <a:lstStyle/>
          <a:p>
            <a:r>
              <a:rPr lang="en-GB">
                <a:solidFill>
                  <a:srgbClr val="00B0F0"/>
                </a:solidFill>
              </a:rPr>
              <a:t>https://www.leadershipupdate-rbwm.co.uk/education-welfare-service-202324/</a:t>
            </a:r>
            <a:endParaRPr lang="en-GB" dirty="0">
              <a:solidFill>
                <a:srgbClr val="00B0F0"/>
              </a:solidFill>
            </a:endParaRPr>
          </a:p>
        </p:txBody>
      </p:sp>
      <p:pic>
        <p:nvPicPr>
          <p:cNvPr id="4" name="Picture 3">
            <a:extLst>
              <a:ext uri="{FF2B5EF4-FFF2-40B4-BE49-F238E27FC236}">
                <a16:creationId xmlns:a16="http://schemas.microsoft.com/office/drawing/2014/main" id="{D6345B0F-0A95-6620-AADA-D70F3F9CE6C7}"/>
              </a:ext>
            </a:extLst>
          </p:cNvPr>
          <p:cNvPicPr>
            <a:picLocks noChangeAspect="1"/>
          </p:cNvPicPr>
          <p:nvPr/>
        </p:nvPicPr>
        <p:blipFill rotWithShape="1">
          <a:blip r:embed="rId3"/>
          <a:srcRect t="6343" r="59167" b="23580"/>
          <a:stretch/>
        </p:blipFill>
        <p:spPr>
          <a:xfrm>
            <a:off x="513107" y="3009899"/>
            <a:ext cx="4500534" cy="2543173"/>
          </a:xfrm>
          <a:prstGeom prst="rect">
            <a:avLst/>
          </a:prstGeom>
        </p:spPr>
      </p:pic>
      <p:pic>
        <p:nvPicPr>
          <p:cNvPr id="6" name="Picture 5">
            <a:extLst>
              <a:ext uri="{FF2B5EF4-FFF2-40B4-BE49-F238E27FC236}">
                <a16:creationId xmlns:a16="http://schemas.microsoft.com/office/drawing/2014/main" id="{7F7BC4EF-8353-CDCF-238E-A1BA6E7B5BC6}"/>
              </a:ext>
            </a:extLst>
          </p:cNvPr>
          <p:cNvPicPr>
            <a:picLocks noChangeAspect="1"/>
          </p:cNvPicPr>
          <p:nvPr/>
        </p:nvPicPr>
        <p:blipFill rotWithShape="1">
          <a:blip r:embed="rId4"/>
          <a:srcRect t="7925" r="59479" b="27855"/>
          <a:stretch/>
        </p:blipFill>
        <p:spPr>
          <a:xfrm>
            <a:off x="4257807" y="3829049"/>
            <a:ext cx="4727352" cy="24669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602748" y="1500000"/>
            <a:ext cx="7877100" cy="1929000"/>
          </a:xfrm>
          <a:prstGeom prst="rect">
            <a:avLst/>
          </a:prstGeom>
          <a:noFill/>
          <a:ln>
            <a:noFill/>
          </a:ln>
        </p:spPr>
        <p:txBody>
          <a:bodyPr spcFirstLastPara="1" wrap="square" lIns="91425" tIns="45700" rIns="91425" bIns="45700" anchor="t" anchorCtr="0">
            <a:noAutofit/>
          </a:bodyPr>
          <a:lstStyle/>
          <a:p>
            <a:pPr marL="25400" indent="0" algn="ctr">
              <a:lnSpc>
                <a:spcPct val="107000"/>
              </a:lnSpc>
              <a:spcAft>
                <a:spcPts val="800"/>
              </a:spcAft>
              <a:buNone/>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Department for Education</a:t>
            </a:r>
          </a:p>
          <a:p>
            <a:pPr marL="0" lvl="0" indent="0" algn="ctr" rtl="0">
              <a:lnSpc>
                <a:spcPct val="100000"/>
              </a:lnSpc>
              <a:spcBef>
                <a:spcPts val="0"/>
              </a:spcBef>
              <a:spcAft>
                <a:spcPts val="0"/>
              </a:spcAft>
              <a:buClr>
                <a:schemeClr val="lt1"/>
              </a:buClr>
              <a:buSzPts val="2400"/>
              <a:buNone/>
            </a:pPr>
            <a:endParaRPr sz="2900" dirty="0">
              <a:solidFill>
                <a:schemeClr val="lt1"/>
              </a:solidFil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Victoria Franklin</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5400" indent="0" algn="ctr">
              <a:buNone/>
            </a:pPr>
            <a:r>
              <a:rPr lang="en-GB" sz="2000" dirty="0">
                <a:solidFill>
                  <a:schemeClr val="lt1"/>
                </a:solidFill>
              </a:rPr>
              <a:t>Education Advisor</a:t>
            </a:r>
          </a:p>
          <a:p>
            <a:pPr marL="0" lvl="0" indent="0" algn="ctr" rtl="0">
              <a:lnSpc>
                <a:spcPct val="100000"/>
              </a:lnSpc>
              <a:spcBef>
                <a:spcPts val="560"/>
              </a:spcBef>
              <a:spcAft>
                <a:spcPts val="0"/>
              </a:spcAft>
              <a:buClr>
                <a:schemeClr val="dk1"/>
              </a:buClr>
              <a:buSzPts val="2800"/>
              <a:buNone/>
            </a:pPr>
            <a:endParaRPr lang="en-GB" sz="4000" b="1" dirty="0">
              <a:solidFill>
                <a:schemeClr val="bg1"/>
              </a:solidFill>
            </a:endParaRPr>
          </a:p>
          <a:p>
            <a:pPr marL="0" lvl="0" indent="0" algn="ctr" rtl="0">
              <a:lnSpc>
                <a:spcPct val="100000"/>
              </a:lnSpc>
              <a:spcBef>
                <a:spcPts val="560"/>
              </a:spcBef>
              <a:spcAft>
                <a:spcPts val="0"/>
              </a:spcAft>
              <a:buClr>
                <a:schemeClr val="dk1"/>
              </a:buClr>
              <a:buSzPts val="2800"/>
              <a:buNone/>
            </a:pPr>
            <a:endParaRPr sz="3600" b="1" dirty="0">
              <a:solidFill>
                <a:schemeClr val="bg1"/>
              </a:solidFill>
            </a:endParaRPr>
          </a:p>
          <a:p>
            <a:pPr marL="0" lvl="0" indent="0" algn="ctr" rtl="0">
              <a:lnSpc>
                <a:spcPct val="100000"/>
              </a:lnSpc>
              <a:spcBef>
                <a:spcPts val="560"/>
              </a:spcBef>
              <a:spcAft>
                <a:spcPts val="0"/>
              </a:spcAft>
              <a:buClr>
                <a:schemeClr val="lt1"/>
              </a:buClr>
              <a:buSzPts val="2800"/>
              <a:buNone/>
            </a:pPr>
            <a:endParaRPr dirty="0"/>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Tree>
    <p:extLst>
      <p:ext uri="{BB962C8B-B14F-4D97-AF65-F5344CB8AC3E}">
        <p14:creationId xmlns:p14="http://schemas.microsoft.com/office/powerpoint/2010/main" val="3675271139"/>
      </p:ext>
    </p:extLst>
  </p:cSld>
  <p:clrMapOvr>
    <a:masterClrMapping/>
  </p:clrMapOvr>
</p:sld>
</file>

<file path=ppt/theme/theme1.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5.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5_TF45331398_Win32" id="{5659B9E0-3971-467D-9BA2-B20B39D641FE}" vid="{E6DA4EDB-46C2-4D45-9E99-6BB2FEEE47EC}"/>
    </a:ext>
  </a:ext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11313</TotalTime>
  <Words>4114</Words>
  <Application>Microsoft Office PowerPoint</Application>
  <PresentationFormat>On-screen Show (4:3)</PresentationFormat>
  <Paragraphs>387</Paragraphs>
  <Slides>51</Slides>
  <Notes>35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51</vt:i4>
      </vt:variant>
    </vt:vector>
  </HeadingPairs>
  <TitlesOfParts>
    <vt:vector size="69" baseType="lpstr">
      <vt:lpstr>Aptos</vt:lpstr>
      <vt:lpstr>Arial</vt:lpstr>
      <vt:lpstr>Calibri</vt:lpstr>
      <vt:lpstr>Calibri Light</vt:lpstr>
      <vt:lpstr>Corbel</vt:lpstr>
      <vt:lpstr>GDS Transport</vt:lpstr>
      <vt:lpstr>Roboto</vt:lpstr>
      <vt:lpstr>Segoe UI</vt:lpstr>
      <vt:lpstr>Tahoma</vt:lpstr>
      <vt:lpstr>Tenorite</vt:lpstr>
      <vt:lpstr>1_Powerpoint_master_template</vt:lpstr>
      <vt:lpstr>2_Powerpoint_master_template</vt:lpstr>
      <vt:lpstr>3_office theme</vt:lpstr>
      <vt:lpstr>Basis</vt:lpstr>
      <vt:lpstr>Geometric</vt:lpstr>
      <vt:lpstr>Retrospect</vt:lpstr>
      <vt:lpstr>Office Theme</vt:lpstr>
      <vt:lpstr>2_Office Theme</vt:lpstr>
      <vt:lpstr>Attendance Lead Network Meeting  Tuesday 19th November 2024  </vt:lpstr>
      <vt:lpstr>Agenda for today </vt:lpstr>
      <vt:lpstr>    Attendance Updates       </vt:lpstr>
      <vt:lpstr>PowerPoint Presentation</vt:lpstr>
      <vt:lpstr>PowerPoint Presentation</vt:lpstr>
      <vt:lpstr>PowerPoint Presentation</vt:lpstr>
      <vt:lpstr>EHE checklist</vt:lpstr>
      <vt:lpstr>PowerPoint Presentation</vt:lpstr>
      <vt:lpstr>PowerPoint Presentation</vt:lpstr>
      <vt:lpstr> </vt:lpstr>
      <vt:lpstr>Attendance is everyone’s responsibility</vt:lpstr>
      <vt:lpstr>Update on the national picture </vt:lpstr>
      <vt:lpstr>Update on the national picture </vt:lpstr>
      <vt:lpstr>Latest absence data – census data overall absence</vt:lpstr>
      <vt:lpstr>Latest absence data- census data persistent and severe absence </vt:lpstr>
      <vt:lpstr>Latest attendance data- fortnightly publication</vt:lpstr>
      <vt:lpstr>What’s coming next ?</vt:lpstr>
      <vt:lpstr>Revised codes </vt:lpstr>
      <vt:lpstr>Links to useful documents</vt:lpstr>
      <vt:lpstr>Links to Research </vt:lpstr>
      <vt:lpstr>Working together to improve school attendance   Guidance overview for schools  April 2024</vt:lpstr>
      <vt:lpstr>PowerPoint Presentation</vt:lpstr>
      <vt:lpstr>Emotionally related school avoidance (ERSA) project 2024-25</vt:lpstr>
      <vt:lpstr>PowerPoint Presentation</vt:lpstr>
      <vt:lpstr>PowerPoint Presentation</vt:lpstr>
      <vt:lpstr>ERSA project so far - September 2022 to now…. </vt:lpstr>
      <vt:lpstr>Persistent Absence ERSA outcomes and impact </vt:lpstr>
      <vt:lpstr>ERSA case studies</vt:lpstr>
      <vt:lpstr>PowerPoint Presentation</vt:lpstr>
      <vt:lpstr>Key feedback</vt:lpstr>
      <vt:lpstr>Key feedback</vt:lpstr>
      <vt:lpstr>Sustainability - next steps 2024-2025</vt:lpstr>
      <vt:lpstr>Phase Two: Sustainability ERSA toolkit relaunch</vt:lpstr>
      <vt:lpstr>3. ERSA project so far </vt:lpstr>
      <vt:lpstr>PowerPoint Presentation</vt:lpstr>
      <vt:lpstr>Toolkit Resources</vt:lpstr>
      <vt:lpstr>Follow up support - Spring Term 2025</vt:lpstr>
      <vt:lpstr>PowerPoint Presentation</vt:lpstr>
      <vt:lpstr>ATTENDANCE CONFERENCE  ASC  17 10 24 </vt:lpstr>
      <vt:lpstr>PowerPoint Presentation</vt:lpstr>
      <vt:lpstr>PowerPoint Presentation</vt:lpstr>
      <vt:lpstr>PowerPoint Presentation</vt:lpstr>
      <vt:lpstr>Key questions for schools</vt:lpstr>
      <vt:lpstr>PowerPoint Presentation</vt:lpstr>
      <vt:lpstr>Why We Sleep </vt:lpstr>
      <vt:lpstr>Why is sleep so important </vt:lpstr>
      <vt:lpstr>The Science of Sleep </vt:lpstr>
      <vt:lpstr>What can we do ? </vt:lpstr>
      <vt:lpstr>Sleep Deprivation </vt:lpstr>
      <vt:lpstr>Annual Report</vt:lpstr>
      <vt:lpstr>Questions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Leadership Forum 29th January 2021</dc:title>
  <dc:creator>User1</dc:creator>
  <cp:lastModifiedBy>Alasdair Whitelaw (AfC)</cp:lastModifiedBy>
  <cp:revision>120</cp:revision>
  <cp:lastPrinted>2023-11-29T12:10:35Z</cp:lastPrinted>
  <dcterms:created xsi:type="dcterms:W3CDTF">2013-04-23T07:58:54Z</dcterms:created>
  <dcterms:modified xsi:type="dcterms:W3CDTF">2024-11-19T16:59:23Z</dcterms:modified>
</cp:coreProperties>
</file>