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50" r:id="rId2"/>
    <p:sldId id="451" r:id="rId3"/>
    <p:sldId id="4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14" d="100"/>
          <a:sy n="114" d="100"/>
        </p:scale>
        <p:origin x="4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F5B1E-618C-EE4E-9C3D-1B697D52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82754-BBD2-E947-8236-800CB7D22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0FF01-2F06-4F47-8675-906EFCE1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F2872-288D-F74E-B1DC-07BD176B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11E74-41F7-0B46-B375-2281FE84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9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B38DE-A6E5-1A47-9737-5EF3FFC1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A72AD-DBC9-984E-9922-B08FED80C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1A7F8-71B4-074F-896F-15197FF0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D2CED-02A7-B343-A2CC-2CC813D59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8FD19-3BCA-6843-8D64-ACEF722F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C2F09-9876-6940-94B2-6616B7B0A7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243E6-E757-2640-B471-FD3650851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D7412-1538-3B49-8463-CE6F9AE12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7A65E-DA5D-0147-936A-109FA4B1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030BE-BB3E-1249-85B8-7C6010DB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51409-FA36-2D45-9922-6A4963D38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A0315-BE16-684E-84EB-F3B3BFF0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B1013-507E-AC44-A14B-DA4ED652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34D0C-E59A-6B46-9858-05889518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7889E-2496-D746-A071-2B2E37C6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0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C7A37-216D-FE48-AF53-1A413200D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A6477-8179-9E48-8F7E-A55FFE96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F1240-56F9-6144-9B1C-97FE77C1D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42B57-3F58-8B4B-A353-8F22078C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88C4D-FB75-BB4A-84FB-5D64256D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7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DA27-C7B8-D843-A92A-C1BC67FF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6CCC0-7CC6-3848-8DD8-5DB32E508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CB59B-122D-A041-93C5-F06B7C364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6277A-5613-414C-A295-CAAB981F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505C9-2DEC-0543-B11F-4F9E7613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D8A0F-7D46-B64E-B557-B50C33E9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9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00A5-7746-B241-9217-6AB82B19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EC1D1-24C0-3F44-A8AA-EF8063815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6EFB1-5173-4C43-A50B-696944F7F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2AE8D-E4B2-924D-91DD-1CEDFD391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07D17-EE89-704F-8174-1FE437494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A5D58A-5B66-194D-B80F-28C3D39A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CBD80-0516-9144-AA52-894EAA06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CEF476-D2E4-994B-AF7E-A554B488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A94A-5089-9B4D-841B-BCF74E817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1864D-A548-C548-8611-6D9F12AC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1A7F9-62A0-9149-B3F4-E6AE7C69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688E9-2536-834E-9A8B-EDD1B329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582472-DF14-6648-A101-B40A36E7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6389C-71D1-064F-9CF1-457FA01F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093CF-B340-B545-878D-E5D671F9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7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608C-CDE2-B74D-A47C-CDAE40EC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C324C-0B39-A049-BEBC-E706E961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59715-8B80-CE4A-99A0-1857B614D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745BF-82A7-CB4B-8257-D6F840B2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5E7DC-6039-E742-8D62-A4520BA8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E875C-4F38-634D-9660-05FD8368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13284-2847-304A-8AD4-57C7E0B43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8499A7-ACE1-1245-8F21-0C17DCDD0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BD92A-21AA-AB49-8CB3-F2207905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D9F00-7497-AC41-BACA-898FDD4F5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040E0-9EC9-E043-80EB-F0AB9536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7D089-4871-8241-A161-16ED5FC5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801FEC-178A-1C45-AEE0-27EC59EC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A5BCC-083F-BE41-87BC-B3862A8B9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7F9D3-1F12-F549-A2C8-ED24562A9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94D6B-66F5-BA41-8905-05430DEFB4F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067B5-CF5F-6848-90D3-ABF16147C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999D5-2A5F-3844-8B86-EA78C843F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8DDD0-B5B4-1742-94DD-AC775BFD6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8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3999" y="3172991"/>
            <a:ext cx="4613872" cy="36850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 </a:t>
            </a:r>
          </a:p>
          <a:p>
            <a:pPr algn="ctr"/>
            <a:r>
              <a:rPr lang="en-US" dirty="0"/>
              <a:t>	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92" y="6718487"/>
            <a:ext cx="428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41009" y="6457892"/>
            <a:ext cx="4295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683250" y="3773011"/>
          <a:ext cx="825500" cy="18034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320846" y="3172992"/>
            <a:ext cx="3240324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Attendance, Exclusions, Outcomes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2211834" y="3565091"/>
          <a:ext cx="3471417" cy="712660"/>
        </p:xfrm>
        <a:graphic>
          <a:graphicData uri="http://schemas.openxmlformats.org/drawingml/2006/table">
            <a:tbl>
              <a:tblPr/>
              <a:tblGrid>
                <a:gridCol w="69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194"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Attendance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680130" y="4430390"/>
          <a:ext cx="4223144" cy="821392"/>
        </p:xfrm>
        <a:graphic>
          <a:graphicData uri="http://schemas.openxmlformats.org/drawingml/2006/table">
            <a:tbl>
              <a:tblPr/>
              <a:tblGrid>
                <a:gridCol w="538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9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6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Exclusions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Fixed term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Permanent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16191"/>
              </p:ext>
            </p:extLst>
          </p:nvPr>
        </p:nvGraphicFramePr>
        <p:xfrm>
          <a:off x="1699180" y="5329304"/>
          <a:ext cx="4223144" cy="1501571"/>
        </p:xfrm>
        <a:graphic>
          <a:graphicData uri="http://schemas.openxmlformats.org/drawingml/2006/table">
            <a:tbl>
              <a:tblPr/>
              <a:tblGrid>
                <a:gridCol w="538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9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6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Outcomes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EY % GLD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Y1 Phonics % Expected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r" fontAlgn="b"/>
                      <a:endParaRPr lang="fi-FI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KS1 % Expected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KS2 % Expected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r" fontAlgn="b"/>
                      <a:endParaRPr lang="fi-FI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Support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137872" y="3172991"/>
            <a:ext cx="4530129" cy="36850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		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3998" y="-937"/>
            <a:ext cx="4613872" cy="31739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</a:t>
            </a:r>
            <a:endParaRPr lang="en-GB" dirty="0">
              <a:solidFill>
                <a:schemeClr val="tx1"/>
              </a:solidFill>
              <a:latin typeface="NTFPreCursivefk" panose="03000400000000000000" pitchFamily="66" charset="0"/>
            </a:endParaRPr>
          </a:p>
          <a:p>
            <a:pPr algn="ctr"/>
            <a:r>
              <a:rPr lang="en-US" dirty="0"/>
              <a:t>	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37871" y="-937"/>
            <a:ext cx="4530129" cy="31739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 </a:t>
            </a:r>
          </a:p>
          <a:p>
            <a:pPr algn="ctr"/>
            <a:r>
              <a:rPr lang="en-US" dirty="0"/>
              <a:t>			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28570" y="1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Identification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32690" y="1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High Quality Teaching and Intervention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09357" y="3172992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Strengths and Areas for Development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586443" y="1537910"/>
          <a:ext cx="3984707" cy="1552950"/>
        </p:xfrm>
        <a:graphic>
          <a:graphicData uri="http://schemas.openxmlformats.org/drawingml/2006/table">
            <a:tbl>
              <a:tblPr/>
              <a:tblGrid>
                <a:gridCol w="1033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2435"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Cognition and Learning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Communication &amp; Interaction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43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Social, Emotional and Mental Health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Sensory and/or Physical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236906" y="337837"/>
          <a:ext cx="4334244" cy="1130176"/>
        </p:xfrm>
        <a:graphic>
          <a:graphicData uri="http://schemas.openxmlformats.org/drawingml/2006/table">
            <a:tbl>
              <a:tblPr/>
              <a:tblGrid>
                <a:gridCol w="216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544"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High Quality Teaching for All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93107" y="3807885"/>
          <a:ext cx="4380491" cy="865300"/>
        </p:xfrm>
        <a:graphic>
          <a:graphicData uri="http://schemas.openxmlformats.org/drawingml/2006/table">
            <a:tbl>
              <a:tblPr/>
              <a:tblGrid>
                <a:gridCol w="4380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325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3 things we do well f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or children and their families: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93106" y="4820202"/>
          <a:ext cx="4334244" cy="863160"/>
        </p:xfrm>
        <a:graphic>
          <a:graphicData uri="http://schemas.openxmlformats.org/drawingml/2006/table">
            <a:tbl>
              <a:tblPr/>
              <a:tblGrid>
                <a:gridCol w="433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79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Our 3 key strengths in SEND: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6193106" y="5840952"/>
          <a:ext cx="4334244" cy="863160"/>
        </p:xfrm>
        <a:graphic>
          <a:graphicData uri="http://schemas.openxmlformats.org/drawingml/2006/table">
            <a:tbl>
              <a:tblPr/>
              <a:tblGrid>
                <a:gridCol w="433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79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Our 3 key areas for development for SEND: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5757417" y="2679703"/>
            <a:ext cx="728030" cy="101945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57417" y="3003713"/>
            <a:ext cx="72803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SEND in a Nutshell</a:t>
            </a:r>
          </a:p>
        </p:txBody>
      </p:sp>
    </p:spTree>
    <p:extLst>
      <p:ext uri="{BB962C8B-B14F-4D97-AF65-F5344CB8AC3E}">
        <p14:creationId xmlns:p14="http://schemas.microsoft.com/office/powerpoint/2010/main" val="283401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3999" y="3172991"/>
            <a:ext cx="4613872" cy="36850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 </a:t>
            </a:r>
          </a:p>
          <a:p>
            <a:pPr algn="ctr"/>
            <a:r>
              <a:rPr lang="en-US" dirty="0"/>
              <a:t>	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92" y="6718487"/>
            <a:ext cx="428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41009" y="6457892"/>
            <a:ext cx="42955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683250" y="3773011"/>
          <a:ext cx="825500" cy="18034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320846" y="3277850"/>
            <a:ext cx="3240324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Attendance, Exclusions, Outcomes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2219684" y="3773011"/>
          <a:ext cx="3471417" cy="712660"/>
        </p:xfrm>
        <a:graphic>
          <a:graphicData uri="http://schemas.openxmlformats.org/drawingml/2006/table">
            <a:tbl>
              <a:tblPr/>
              <a:tblGrid>
                <a:gridCol w="69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194"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Attendance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` `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680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699180" y="4673185"/>
          <a:ext cx="4223144" cy="821392"/>
        </p:xfrm>
        <a:graphic>
          <a:graphicData uri="http://schemas.openxmlformats.org/drawingml/2006/table">
            <a:tbl>
              <a:tblPr/>
              <a:tblGrid>
                <a:gridCol w="538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9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6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Exclusions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Fixed term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Permanent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13">
                <a:tc>
                  <a:txBody>
                    <a:bodyPr/>
                    <a:lstStyle/>
                    <a:p>
                      <a:pPr algn="ct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137872" y="3172991"/>
            <a:ext cx="4530129" cy="36850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		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3998" y="-937"/>
            <a:ext cx="4613872" cy="31739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</a:t>
            </a:r>
            <a:endParaRPr lang="en-GB" dirty="0">
              <a:solidFill>
                <a:schemeClr val="tx1"/>
              </a:solidFill>
              <a:latin typeface="NTFPreCursivefk" panose="03000400000000000000" pitchFamily="66" charset="0"/>
            </a:endParaRPr>
          </a:p>
          <a:p>
            <a:pPr algn="ctr"/>
            <a:r>
              <a:rPr lang="en-US" dirty="0"/>
              <a:t>	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37871" y="-937"/>
            <a:ext cx="4530129" cy="31739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         </a:t>
            </a:r>
          </a:p>
          <a:p>
            <a:pPr algn="ctr"/>
            <a:r>
              <a:rPr lang="en-US" dirty="0"/>
              <a:t>			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28570" y="1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Identification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32690" y="1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High Quality Teaching and Intervention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09357" y="3277850"/>
            <a:ext cx="355468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Strengths and Areas for Development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586443" y="1537910"/>
          <a:ext cx="3984707" cy="1552950"/>
        </p:xfrm>
        <a:graphic>
          <a:graphicData uri="http://schemas.openxmlformats.org/drawingml/2006/table">
            <a:tbl>
              <a:tblPr/>
              <a:tblGrid>
                <a:gridCol w="1033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2435"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Cognition and Learning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Communication &amp; Interaction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43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Social, Emotional and Mental Health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Sensory and/or Physical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236906" y="337837"/>
          <a:ext cx="4334244" cy="1130176"/>
        </p:xfrm>
        <a:graphic>
          <a:graphicData uri="http://schemas.openxmlformats.org/drawingml/2006/table">
            <a:tbl>
              <a:tblPr/>
              <a:tblGrid>
                <a:gridCol w="216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544"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High Quality Teaching for All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44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93107" y="3807885"/>
          <a:ext cx="4380491" cy="865300"/>
        </p:xfrm>
        <a:graphic>
          <a:graphicData uri="http://schemas.openxmlformats.org/drawingml/2006/table">
            <a:tbl>
              <a:tblPr/>
              <a:tblGrid>
                <a:gridCol w="4380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325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3 things we do well f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or children and their families: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325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93106" y="4820202"/>
          <a:ext cx="4334244" cy="863160"/>
        </p:xfrm>
        <a:graphic>
          <a:graphicData uri="http://schemas.openxmlformats.org/drawingml/2006/table">
            <a:tbl>
              <a:tblPr/>
              <a:tblGrid>
                <a:gridCol w="433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79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Our 3 key strengths in SEND: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6193106" y="5840952"/>
          <a:ext cx="4334244" cy="863160"/>
        </p:xfrm>
        <a:graphic>
          <a:graphicData uri="http://schemas.openxmlformats.org/drawingml/2006/table">
            <a:tbl>
              <a:tblPr/>
              <a:tblGrid>
                <a:gridCol w="433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79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Our 3 key areas for development for SEND: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90">
                <a:tc>
                  <a:txBody>
                    <a:bodyPr/>
                    <a:lstStyle/>
                    <a:p>
                      <a:pPr marL="171450" marR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5757417" y="2679703"/>
            <a:ext cx="728030" cy="101945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57417" y="3003713"/>
            <a:ext cx="72803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SEND in a Nutshell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797890" y="5683362"/>
          <a:ext cx="4124434" cy="932850"/>
        </p:xfrm>
        <a:graphic>
          <a:graphicData uri="http://schemas.openxmlformats.org/drawingml/2006/table">
            <a:tbl>
              <a:tblPr/>
              <a:tblGrid>
                <a:gridCol w="525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20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80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37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Outcomes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7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Progress 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Attainment 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5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National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No SEN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SEN Support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EHCP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75">
                <a:tc>
                  <a:txBody>
                    <a:bodyPr/>
                    <a:lstStyle/>
                    <a:p>
                      <a:pPr algn="r" fontAlgn="b"/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</a:t>
                      </a:r>
                      <a:r>
                        <a:rPr lang="mr-I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-1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</a:t>
                      </a:r>
                      <a:endParaRPr lang="mr-IN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75"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2019-20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37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3" name="Picture 1" descr="Screen Shot 2019-09-08 at 11.38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90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391</Words>
  <Application>Microsoft Office PowerPoint</Application>
  <PresentationFormat>Widescreen</PresentationFormat>
  <Paragraphs>198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NTFPreCursivefk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Malcolm Reeve</dc:creator>
  <cp:lastModifiedBy>Elliot Lamond</cp:lastModifiedBy>
  <cp:revision>3</cp:revision>
  <dcterms:created xsi:type="dcterms:W3CDTF">2020-01-31T15:17:40Z</dcterms:created>
  <dcterms:modified xsi:type="dcterms:W3CDTF">2021-02-26T14:51:51Z</dcterms:modified>
</cp:coreProperties>
</file>