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388" r:id="rId2"/>
    <p:sldId id="386" r:id="rId3"/>
    <p:sldId id="390" r:id="rId4"/>
    <p:sldId id="391" r:id="rId5"/>
    <p:sldId id="392" r:id="rId6"/>
    <p:sldId id="393" r:id="rId7"/>
    <p:sldId id="394" r:id="rId8"/>
    <p:sldId id="395" r:id="rId9"/>
    <p:sldId id="396" r:id="rId10"/>
    <p:sldId id="397" r:id="rId11"/>
    <p:sldId id="398" r:id="rId12"/>
    <p:sldId id="399" r:id="rId13"/>
    <p:sldId id="400" r:id="rId14"/>
    <p:sldId id="401" r:id="rId15"/>
    <p:sldId id="402" r:id="rId16"/>
    <p:sldId id="403" r:id="rId17"/>
    <p:sldId id="404" r:id="rId18"/>
    <p:sldId id="405" r:id="rId19"/>
    <p:sldId id="406" r:id="rId20"/>
    <p:sldId id="407" r:id="rId21"/>
    <p:sldId id="408" r:id="rId22"/>
    <p:sldId id="409" r:id="rId23"/>
    <p:sldId id="410" r:id="rId24"/>
    <p:sldId id="411" r:id="rId25"/>
    <p:sldId id="412" r:id="rId26"/>
    <p:sldId id="413" r:id="rId27"/>
    <p:sldId id="414" r:id="rId28"/>
    <p:sldId id="415" r:id="rId29"/>
    <p:sldId id="416" r:id="rId30"/>
    <p:sldId id="41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B5A06B-29FC-42E4-B6C0-6955F5187A07}" v="1" dt="2024-07-04T07:40:06.1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556" autoAdjust="0"/>
    <p:restoredTop sz="94660"/>
  </p:normalViewPr>
  <p:slideViewPr>
    <p:cSldViewPr snapToGrid="0">
      <p:cViewPr varScale="1">
        <p:scale>
          <a:sx n="75" d="100"/>
          <a:sy n="75" d="100"/>
        </p:scale>
        <p:origin x="542"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48C349-C224-4CBC-A81E-AAAB0F703640}" type="datetimeFigureOut">
              <a:rPr lang="en-GB" smtClean="0"/>
              <a:t>04/07/2024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0B090C-4BD1-4FB4-9087-B76DD99BF519}" type="slidenum">
              <a:rPr lang="en-GB" smtClean="0"/>
              <a:t>‹#›</a:t>
            </a:fld>
            <a:endParaRPr lang="en-GB"/>
          </a:p>
        </p:txBody>
      </p:sp>
    </p:spTree>
    <p:extLst>
      <p:ext uri="{BB962C8B-B14F-4D97-AF65-F5344CB8AC3E}">
        <p14:creationId xmlns:p14="http://schemas.microsoft.com/office/powerpoint/2010/main" val="3218370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5D9A3-3EE9-1A91-6B85-2CF3584F1B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C1B6628-5A81-A1E7-0F6E-112963A975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776DB29-BD35-7330-7131-A58FC8BE02C9}"/>
              </a:ext>
            </a:extLst>
          </p:cNvPr>
          <p:cNvSpPr>
            <a:spLocks noGrp="1"/>
          </p:cNvSpPr>
          <p:nvPr>
            <p:ph type="dt" sz="half" idx="10"/>
          </p:nvPr>
        </p:nvSpPr>
        <p:spPr/>
        <p:txBody>
          <a:bodyPr/>
          <a:lstStyle/>
          <a:p>
            <a:fld id="{84AB88EB-3836-4391-9725-09A5B5D069E4}" type="datetimeFigureOut">
              <a:rPr lang="en-GB" smtClean="0"/>
              <a:t>04/07/2024</a:t>
            </a:fld>
            <a:endParaRPr lang="en-GB"/>
          </a:p>
        </p:txBody>
      </p:sp>
      <p:sp>
        <p:nvSpPr>
          <p:cNvPr id="5" name="Footer Placeholder 4">
            <a:extLst>
              <a:ext uri="{FF2B5EF4-FFF2-40B4-BE49-F238E27FC236}">
                <a16:creationId xmlns:a16="http://schemas.microsoft.com/office/drawing/2014/main" id="{AA330233-5165-B674-5AF5-5A06437473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9D1D48-FD03-99B0-9D8D-F9CDAEF458E8}"/>
              </a:ext>
            </a:extLst>
          </p:cNvPr>
          <p:cNvSpPr>
            <a:spLocks noGrp="1"/>
          </p:cNvSpPr>
          <p:nvPr>
            <p:ph type="sldNum" sz="quarter" idx="12"/>
          </p:nvPr>
        </p:nvSpPr>
        <p:spPr/>
        <p:txBody>
          <a:bodyPr/>
          <a:lstStyle/>
          <a:p>
            <a:fld id="{8B48FDA3-D184-482C-9EC8-A3237FB9570F}" type="slidenum">
              <a:rPr lang="en-GB" smtClean="0"/>
              <a:t>‹#›</a:t>
            </a:fld>
            <a:endParaRPr lang="en-GB"/>
          </a:p>
        </p:txBody>
      </p:sp>
    </p:spTree>
    <p:extLst>
      <p:ext uri="{BB962C8B-B14F-4D97-AF65-F5344CB8AC3E}">
        <p14:creationId xmlns:p14="http://schemas.microsoft.com/office/powerpoint/2010/main" val="1569377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8EDD5-6564-0927-21E9-DD1E08CDCA5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9BF3626-ACD8-E9F1-8A4B-16EA51611E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118D46-27C1-7620-64F5-4D67DD40F42F}"/>
              </a:ext>
            </a:extLst>
          </p:cNvPr>
          <p:cNvSpPr>
            <a:spLocks noGrp="1"/>
          </p:cNvSpPr>
          <p:nvPr>
            <p:ph type="dt" sz="half" idx="10"/>
          </p:nvPr>
        </p:nvSpPr>
        <p:spPr/>
        <p:txBody>
          <a:bodyPr/>
          <a:lstStyle/>
          <a:p>
            <a:fld id="{84AB88EB-3836-4391-9725-09A5B5D069E4}" type="datetimeFigureOut">
              <a:rPr lang="en-GB" smtClean="0"/>
              <a:t>04/07/2024</a:t>
            </a:fld>
            <a:endParaRPr lang="en-GB"/>
          </a:p>
        </p:txBody>
      </p:sp>
      <p:sp>
        <p:nvSpPr>
          <p:cNvPr id="5" name="Footer Placeholder 4">
            <a:extLst>
              <a:ext uri="{FF2B5EF4-FFF2-40B4-BE49-F238E27FC236}">
                <a16:creationId xmlns:a16="http://schemas.microsoft.com/office/drawing/2014/main" id="{0D614B6A-78A9-35F9-5FAB-FE14B57DF8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501AA4-F893-7E26-67AF-562199D2739F}"/>
              </a:ext>
            </a:extLst>
          </p:cNvPr>
          <p:cNvSpPr>
            <a:spLocks noGrp="1"/>
          </p:cNvSpPr>
          <p:nvPr>
            <p:ph type="sldNum" sz="quarter" idx="12"/>
          </p:nvPr>
        </p:nvSpPr>
        <p:spPr/>
        <p:txBody>
          <a:bodyPr/>
          <a:lstStyle/>
          <a:p>
            <a:fld id="{8B48FDA3-D184-482C-9EC8-A3237FB9570F}" type="slidenum">
              <a:rPr lang="en-GB" smtClean="0"/>
              <a:t>‹#›</a:t>
            </a:fld>
            <a:endParaRPr lang="en-GB"/>
          </a:p>
        </p:txBody>
      </p:sp>
    </p:spTree>
    <p:extLst>
      <p:ext uri="{BB962C8B-B14F-4D97-AF65-F5344CB8AC3E}">
        <p14:creationId xmlns:p14="http://schemas.microsoft.com/office/powerpoint/2010/main" val="2671395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BC5625-E35D-6D8B-726F-B2C7D2F7310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317B1AC-9B5D-DF09-5440-9DD299C04D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277E5B-3DE5-2967-1D2F-94E41F7554F7}"/>
              </a:ext>
            </a:extLst>
          </p:cNvPr>
          <p:cNvSpPr>
            <a:spLocks noGrp="1"/>
          </p:cNvSpPr>
          <p:nvPr>
            <p:ph type="dt" sz="half" idx="10"/>
          </p:nvPr>
        </p:nvSpPr>
        <p:spPr/>
        <p:txBody>
          <a:bodyPr/>
          <a:lstStyle/>
          <a:p>
            <a:fld id="{84AB88EB-3836-4391-9725-09A5B5D069E4}" type="datetimeFigureOut">
              <a:rPr lang="en-GB" smtClean="0"/>
              <a:t>04/07/2024</a:t>
            </a:fld>
            <a:endParaRPr lang="en-GB"/>
          </a:p>
        </p:txBody>
      </p:sp>
      <p:sp>
        <p:nvSpPr>
          <p:cNvPr id="5" name="Footer Placeholder 4">
            <a:extLst>
              <a:ext uri="{FF2B5EF4-FFF2-40B4-BE49-F238E27FC236}">
                <a16:creationId xmlns:a16="http://schemas.microsoft.com/office/drawing/2014/main" id="{E27A7D7E-151C-2753-464F-39F5C0BA24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9E9256-2E0F-5CF8-3D81-2077C9538F9A}"/>
              </a:ext>
            </a:extLst>
          </p:cNvPr>
          <p:cNvSpPr>
            <a:spLocks noGrp="1"/>
          </p:cNvSpPr>
          <p:nvPr>
            <p:ph type="sldNum" sz="quarter" idx="12"/>
          </p:nvPr>
        </p:nvSpPr>
        <p:spPr/>
        <p:txBody>
          <a:bodyPr/>
          <a:lstStyle/>
          <a:p>
            <a:fld id="{8B48FDA3-D184-482C-9EC8-A3237FB9570F}" type="slidenum">
              <a:rPr lang="en-GB" smtClean="0"/>
              <a:t>‹#›</a:t>
            </a:fld>
            <a:endParaRPr lang="en-GB"/>
          </a:p>
        </p:txBody>
      </p:sp>
    </p:spTree>
    <p:extLst>
      <p:ext uri="{BB962C8B-B14F-4D97-AF65-F5344CB8AC3E}">
        <p14:creationId xmlns:p14="http://schemas.microsoft.com/office/powerpoint/2010/main" val="1034174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Slide (Grey Background)">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E51577BD-9BF6-443C-B0FB-938C418D6E0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7">
            <a:extLst>
              <a:ext uri="{FF2B5EF4-FFF2-40B4-BE49-F238E27FC236}">
                <a16:creationId xmlns:a16="http://schemas.microsoft.com/office/drawing/2014/main" id="{442A3F41-92E6-4A7C-8E9D-394D54CF983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49818" y="5662614"/>
            <a:ext cx="3972983"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878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Bullets only">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FE25BE9D-8126-4FB8-A359-6D2EA49A08F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4602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5DF5B-0CB1-F716-1252-A2D094D149B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0BCE1D2-4979-FBF2-8B9D-41B3339BA0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A791E5-9FD3-A1EC-28A0-39CA645F33FB}"/>
              </a:ext>
            </a:extLst>
          </p:cNvPr>
          <p:cNvSpPr>
            <a:spLocks noGrp="1"/>
          </p:cNvSpPr>
          <p:nvPr>
            <p:ph type="dt" sz="half" idx="10"/>
          </p:nvPr>
        </p:nvSpPr>
        <p:spPr/>
        <p:txBody>
          <a:bodyPr/>
          <a:lstStyle/>
          <a:p>
            <a:fld id="{84AB88EB-3836-4391-9725-09A5B5D069E4}" type="datetimeFigureOut">
              <a:rPr lang="en-GB" smtClean="0"/>
              <a:t>04/07/2024</a:t>
            </a:fld>
            <a:endParaRPr lang="en-GB"/>
          </a:p>
        </p:txBody>
      </p:sp>
      <p:sp>
        <p:nvSpPr>
          <p:cNvPr id="5" name="Footer Placeholder 4">
            <a:extLst>
              <a:ext uri="{FF2B5EF4-FFF2-40B4-BE49-F238E27FC236}">
                <a16:creationId xmlns:a16="http://schemas.microsoft.com/office/drawing/2014/main" id="{5F7E777A-FE67-23AC-2D12-2DBD612EC1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FD6E76-853A-6813-C213-0DFD4EB75C08}"/>
              </a:ext>
            </a:extLst>
          </p:cNvPr>
          <p:cNvSpPr>
            <a:spLocks noGrp="1"/>
          </p:cNvSpPr>
          <p:nvPr>
            <p:ph type="sldNum" sz="quarter" idx="12"/>
          </p:nvPr>
        </p:nvSpPr>
        <p:spPr/>
        <p:txBody>
          <a:bodyPr/>
          <a:lstStyle/>
          <a:p>
            <a:fld id="{8B48FDA3-D184-482C-9EC8-A3237FB9570F}" type="slidenum">
              <a:rPr lang="en-GB" smtClean="0"/>
              <a:t>‹#›</a:t>
            </a:fld>
            <a:endParaRPr lang="en-GB"/>
          </a:p>
        </p:txBody>
      </p:sp>
    </p:spTree>
    <p:extLst>
      <p:ext uri="{BB962C8B-B14F-4D97-AF65-F5344CB8AC3E}">
        <p14:creationId xmlns:p14="http://schemas.microsoft.com/office/powerpoint/2010/main" val="1510943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9BC4D-C0CA-E461-1A73-C8153D51B6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6C72887-4D41-CE7E-3F60-09D11A4005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1F5374-7E28-E79D-F984-F74B7E319935}"/>
              </a:ext>
            </a:extLst>
          </p:cNvPr>
          <p:cNvSpPr>
            <a:spLocks noGrp="1"/>
          </p:cNvSpPr>
          <p:nvPr>
            <p:ph type="dt" sz="half" idx="10"/>
          </p:nvPr>
        </p:nvSpPr>
        <p:spPr/>
        <p:txBody>
          <a:bodyPr/>
          <a:lstStyle/>
          <a:p>
            <a:fld id="{84AB88EB-3836-4391-9725-09A5B5D069E4}" type="datetimeFigureOut">
              <a:rPr lang="en-GB" smtClean="0"/>
              <a:t>04/07/2024</a:t>
            </a:fld>
            <a:endParaRPr lang="en-GB"/>
          </a:p>
        </p:txBody>
      </p:sp>
      <p:sp>
        <p:nvSpPr>
          <p:cNvPr id="5" name="Footer Placeholder 4">
            <a:extLst>
              <a:ext uri="{FF2B5EF4-FFF2-40B4-BE49-F238E27FC236}">
                <a16:creationId xmlns:a16="http://schemas.microsoft.com/office/drawing/2014/main" id="{DDAECF2A-D21B-D80D-9D20-1CDC6C7F22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51C137-5BD6-B54B-A281-88775760E789}"/>
              </a:ext>
            </a:extLst>
          </p:cNvPr>
          <p:cNvSpPr>
            <a:spLocks noGrp="1"/>
          </p:cNvSpPr>
          <p:nvPr>
            <p:ph type="sldNum" sz="quarter" idx="12"/>
          </p:nvPr>
        </p:nvSpPr>
        <p:spPr/>
        <p:txBody>
          <a:bodyPr/>
          <a:lstStyle/>
          <a:p>
            <a:fld id="{8B48FDA3-D184-482C-9EC8-A3237FB9570F}" type="slidenum">
              <a:rPr lang="en-GB" smtClean="0"/>
              <a:t>‹#›</a:t>
            </a:fld>
            <a:endParaRPr lang="en-GB"/>
          </a:p>
        </p:txBody>
      </p:sp>
    </p:spTree>
    <p:extLst>
      <p:ext uri="{BB962C8B-B14F-4D97-AF65-F5344CB8AC3E}">
        <p14:creationId xmlns:p14="http://schemas.microsoft.com/office/powerpoint/2010/main" val="2252398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27DFC-A542-D2B9-14FE-8CE76DDDE03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CDB8C8F-878D-CA32-4B73-8BEAB629FF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37939BA-3D78-CBE3-1DE5-BF24D8BC02E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6F2351-8E8D-957E-8AC8-F79CFFC5F6BD}"/>
              </a:ext>
            </a:extLst>
          </p:cNvPr>
          <p:cNvSpPr>
            <a:spLocks noGrp="1"/>
          </p:cNvSpPr>
          <p:nvPr>
            <p:ph type="dt" sz="half" idx="10"/>
          </p:nvPr>
        </p:nvSpPr>
        <p:spPr/>
        <p:txBody>
          <a:bodyPr/>
          <a:lstStyle/>
          <a:p>
            <a:fld id="{84AB88EB-3836-4391-9725-09A5B5D069E4}" type="datetimeFigureOut">
              <a:rPr lang="en-GB" smtClean="0"/>
              <a:t>04/07/2024</a:t>
            </a:fld>
            <a:endParaRPr lang="en-GB"/>
          </a:p>
        </p:txBody>
      </p:sp>
      <p:sp>
        <p:nvSpPr>
          <p:cNvPr id="6" name="Footer Placeholder 5">
            <a:extLst>
              <a:ext uri="{FF2B5EF4-FFF2-40B4-BE49-F238E27FC236}">
                <a16:creationId xmlns:a16="http://schemas.microsoft.com/office/drawing/2014/main" id="{CF924C53-3263-3E5C-419C-42A1C50674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BB24BC-4E41-0185-F499-412CA84ED42B}"/>
              </a:ext>
            </a:extLst>
          </p:cNvPr>
          <p:cNvSpPr>
            <a:spLocks noGrp="1"/>
          </p:cNvSpPr>
          <p:nvPr>
            <p:ph type="sldNum" sz="quarter" idx="12"/>
          </p:nvPr>
        </p:nvSpPr>
        <p:spPr/>
        <p:txBody>
          <a:bodyPr/>
          <a:lstStyle/>
          <a:p>
            <a:fld id="{8B48FDA3-D184-482C-9EC8-A3237FB9570F}" type="slidenum">
              <a:rPr lang="en-GB" smtClean="0"/>
              <a:t>‹#›</a:t>
            </a:fld>
            <a:endParaRPr lang="en-GB"/>
          </a:p>
        </p:txBody>
      </p:sp>
    </p:spTree>
    <p:extLst>
      <p:ext uri="{BB962C8B-B14F-4D97-AF65-F5344CB8AC3E}">
        <p14:creationId xmlns:p14="http://schemas.microsoft.com/office/powerpoint/2010/main" val="3994802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57E5A-4FBD-6A47-1534-143D8CBCD34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1C750B-CE83-FBF1-2E30-D6B551F5AB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8E9F4F-8FE4-1CC5-47B9-4E12D72CAB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EB833D9-90AC-D27D-168A-D678783A9A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A93A07-1E65-E9E3-EF42-07F5DDA546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D971193-72E0-6F10-115E-B95538A4E9EE}"/>
              </a:ext>
            </a:extLst>
          </p:cNvPr>
          <p:cNvSpPr>
            <a:spLocks noGrp="1"/>
          </p:cNvSpPr>
          <p:nvPr>
            <p:ph type="dt" sz="half" idx="10"/>
          </p:nvPr>
        </p:nvSpPr>
        <p:spPr/>
        <p:txBody>
          <a:bodyPr/>
          <a:lstStyle/>
          <a:p>
            <a:fld id="{84AB88EB-3836-4391-9725-09A5B5D069E4}" type="datetimeFigureOut">
              <a:rPr lang="en-GB" smtClean="0"/>
              <a:t>04/07/2024</a:t>
            </a:fld>
            <a:endParaRPr lang="en-GB"/>
          </a:p>
        </p:txBody>
      </p:sp>
      <p:sp>
        <p:nvSpPr>
          <p:cNvPr id="8" name="Footer Placeholder 7">
            <a:extLst>
              <a:ext uri="{FF2B5EF4-FFF2-40B4-BE49-F238E27FC236}">
                <a16:creationId xmlns:a16="http://schemas.microsoft.com/office/drawing/2014/main" id="{DFCC6142-DA06-9633-4AA0-57339FA62F8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7E965E9-B725-346C-78ED-B71769977867}"/>
              </a:ext>
            </a:extLst>
          </p:cNvPr>
          <p:cNvSpPr>
            <a:spLocks noGrp="1"/>
          </p:cNvSpPr>
          <p:nvPr>
            <p:ph type="sldNum" sz="quarter" idx="12"/>
          </p:nvPr>
        </p:nvSpPr>
        <p:spPr/>
        <p:txBody>
          <a:bodyPr/>
          <a:lstStyle/>
          <a:p>
            <a:fld id="{8B48FDA3-D184-482C-9EC8-A3237FB9570F}" type="slidenum">
              <a:rPr lang="en-GB" smtClean="0"/>
              <a:t>‹#›</a:t>
            </a:fld>
            <a:endParaRPr lang="en-GB"/>
          </a:p>
        </p:txBody>
      </p:sp>
    </p:spTree>
    <p:extLst>
      <p:ext uri="{BB962C8B-B14F-4D97-AF65-F5344CB8AC3E}">
        <p14:creationId xmlns:p14="http://schemas.microsoft.com/office/powerpoint/2010/main" val="3707147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40609-3CE5-041F-F8AE-D7B2A50C3A1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3372868-7E03-2CFB-9970-05855FDDC1CD}"/>
              </a:ext>
            </a:extLst>
          </p:cNvPr>
          <p:cNvSpPr>
            <a:spLocks noGrp="1"/>
          </p:cNvSpPr>
          <p:nvPr>
            <p:ph type="dt" sz="half" idx="10"/>
          </p:nvPr>
        </p:nvSpPr>
        <p:spPr/>
        <p:txBody>
          <a:bodyPr/>
          <a:lstStyle/>
          <a:p>
            <a:fld id="{84AB88EB-3836-4391-9725-09A5B5D069E4}" type="datetimeFigureOut">
              <a:rPr lang="en-GB" smtClean="0"/>
              <a:t>04/07/2024</a:t>
            </a:fld>
            <a:endParaRPr lang="en-GB"/>
          </a:p>
        </p:txBody>
      </p:sp>
      <p:sp>
        <p:nvSpPr>
          <p:cNvPr id="4" name="Footer Placeholder 3">
            <a:extLst>
              <a:ext uri="{FF2B5EF4-FFF2-40B4-BE49-F238E27FC236}">
                <a16:creationId xmlns:a16="http://schemas.microsoft.com/office/drawing/2014/main" id="{74FA6142-F7B4-CF2E-CDE3-548F15C63BB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1D10A7E-9643-DB38-BAD7-17346452D2B5}"/>
              </a:ext>
            </a:extLst>
          </p:cNvPr>
          <p:cNvSpPr>
            <a:spLocks noGrp="1"/>
          </p:cNvSpPr>
          <p:nvPr>
            <p:ph type="sldNum" sz="quarter" idx="12"/>
          </p:nvPr>
        </p:nvSpPr>
        <p:spPr/>
        <p:txBody>
          <a:bodyPr/>
          <a:lstStyle/>
          <a:p>
            <a:fld id="{8B48FDA3-D184-482C-9EC8-A3237FB9570F}" type="slidenum">
              <a:rPr lang="en-GB" smtClean="0"/>
              <a:t>‹#›</a:t>
            </a:fld>
            <a:endParaRPr lang="en-GB"/>
          </a:p>
        </p:txBody>
      </p:sp>
    </p:spTree>
    <p:extLst>
      <p:ext uri="{BB962C8B-B14F-4D97-AF65-F5344CB8AC3E}">
        <p14:creationId xmlns:p14="http://schemas.microsoft.com/office/powerpoint/2010/main" val="3363734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1BE5DF-D882-CCF8-9DB5-91E9DE154706}"/>
              </a:ext>
            </a:extLst>
          </p:cNvPr>
          <p:cNvSpPr>
            <a:spLocks noGrp="1"/>
          </p:cNvSpPr>
          <p:nvPr>
            <p:ph type="dt" sz="half" idx="10"/>
          </p:nvPr>
        </p:nvSpPr>
        <p:spPr/>
        <p:txBody>
          <a:bodyPr/>
          <a:lstStyle/>
          <a:p>
            <a:fld id="{84AB88EB-3836-4391-9725-09A5B5D069E4}" type="datetimeFigureOut">
              <a:rPr lang="en-GB" smtClean="0"/>
              <a:t>04/07/2024</a:t>
            </a:fld>
            <a:endParaRPr lang="en-GB"/>
          </a:p>
        </p:txBody>
      </p:sp>
      <p:sp>
        <p:nvSpPr>
          <p:cNvPr id="3" name="Footer Placeholder 2">
            <a:extLst>
              <a:ext uri="{FF2B5EF4-FFF2-40B4-BE49-F238E27FC236}">
                <a16:creationId xmlns:a16="http://schemas.microsoft.com/office/drawing/2014/main" id="{C1BE7331-C7F1-B2A3-622A-D7BECACDE0E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CE537BA-CC7C-E6FE-FF34-E5709C0FD2C1}"/>
              </a:ext>
            </a:extLst>
          </p:cNvPr>
          <p:cNvSpPr>
            <a:spLocks noGrp="1"/>
          </p:cNvSpPr>
          <p:nvPr>
            <p:ph type="sldNum" sz="quarter" idx="12"/>
          </p:nvPr>
        </p:nvSpPr>
        <p:spPr/>
        <p:txBody>
          <a:bodyPr/>
          <a:lstStyle/>
          <a:p>
            <a:fld id="{8B48FDA3-D184-482C-9EC8-A3237FB9570F}" type="slidenum">
              <a:rPr lang="en-GB" smtClean="0"/>
              <a:t>‹#›</a:t>
            </a:fld>
            <a:endParaRPr lang="en-GB"/>
          </a:p>
        </p:txBody>
      </p:sp>
    </p:spTree>
    <p:extLst>
      <p:ext uri="{BB962C8B-B14F-4D97-AF65-F5344CB8AC3E}">
        <p14:creationId xmlns:p14="http://schemas.microsoft.com/office/powerpoint/2010/main" val="3537580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5DC3C-6B6F-FF02-01E4-9B2886576B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CEFB47E-FF33-F986-076F-9C5D781AB5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38B2F71-764D-98E8-C7A1-DB5D117E45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C6DA56-A135-5CA6-47ED-4AE3AC224281}"/>
              </a:ext>
            </a:extLst>
          </p:cNvPr>
          <p:cNvSpPr>
            <a:spLocks noGrp="1"/>
          </p:cNvSpPr>
          <p:nvPr>
            <p:ph type="dt" sz="half" idx="10"/>
          </p:nvPr>
        </p:nvSpPr>
        <p:spPr/>
        <p:txBody>
          <a:bodyPr/>
          <a:lstStyle/>
          <a:p>
            <a:fld id="{84AB88EB-3836-4391-9725-09A5B5D069E4}" type="datetimeFigureOut">
              <a:rPr lang="en-GB" smtClean="0"/>
              <a:t>04/07/2024</a:t>
            </a:fld>
            <a:endParaRPr lang="en-GB"/>
          </a:p>
        </p:txBody>
      </p:sp>
      <p:sp>
        <p:nvSpPr>
          <p:cNvPr id="6" name="Footer Placeholder 5">
            <a:extLst>
              <a:ext uri="{FF2B5EF4-FFF2-40B4-BE49-F238E27FC236}">
                <a16:creationId xmlns:a16="http://schemas.microsoft.com/office/drawing/2014/main" id="{BCE4AE23-D8BF-D851-81D1-F963A4DEAD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3BC83A-61E2-4812-E3F7-B840253A4181}"/>
              </a:ext>
            </a:extLst>
          </p:cNvPr>
          <p:cNvSpPr>
            <a:spLocks noGrp="1"/>
          </p:cNvSpPr>
          <p:nvPr>
            <p:ph type="sldNum" sz="quarter" idx="12"/>
          </p:nvPr>
        </p:nvSpPr>
        <p:spPr/>
        <p:txBody>
          <a:bodyPr/>
          <a:lstStyle/>
          <a:p>
            <a:fld id="{8B48FDA3-D184-482C-9EC8-A3237FB9570F}" type="slidenum">
              <a:rPr lang="en-GB" smtClean="0"/>
              <a:t>‹#›</a:t>
            </a:fld>
            <a:endParaRPr lang="en-GB"/>
          </a:p>
        </p:txBody>
      </p:sp>
    </p:spTree>
    <p:extLst>
      <p:ext uri="{BB962C8B-B14F-4D97-AF65-F5344CB8AC3E}">
        <p14:creationId xmlns:p14="http://schemas.microsoft.com/office/powerpoint/2010/main" val="476038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49525-C14D-B610-EF13-52864D83BA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0A1038E-69E7-9FFB-20E0-C6B72F9AD5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B7B068-8209-F2C0-CCE6-30D0F7A144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40BD94-4664-5727-9BD9-F27C80048CB0}"/>
              </a:ext>
            </a:extLst>
          </p:cNvPr>
          <p:cNvSpPr>
            <a:spLocks noGrp="1"/>
          </p:cNvSpPr>
          <p:nvPr>
            <p:ph type="dt" sz="half" idx="10"/>
          </p:nvPr>
        </p:nvSpPr>
        <p:spPr/>
        <p:txBody>
          <a:bodyPr/>
          <a:lstStyle/>
          <a:p>
            <a:fld id="{84AB88EB-3836-4391-9725-09A5B5D069E4}" type="datetimeFigureOut">
              <a:rPr lang="en-GB" smtClean="0"/>
              <a:t>04/07/2024</a:t>
            </a:fld>
            <a:endParaRPr lang="en-GB"/>
          </a:p>
        </p:txBody>
      </p:sp>
      <p:sp>
        <p:nvSpPr>
          <p:cNvPr id="6" name="Footer Placeholder 5">
            <a:extLst>
              <a:ext uri="{FF2B5EF4-FFF2-40B4-BE49-F238E27FC236}">
                <a16:creationId xmlns:a16="http://schemas.microsoft.com/office/drawing/2014/main" id="{4F8E1FB0-FB78-6E07-AD0A-5603B6CE786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7E4A67-F9A9-DCA8-D8AD-2DA0D627ADC4}"/>
              </a:ext>
            </a:extLst>
          </p:cNvPr>
          <p:cNvSpPr>
            <a:spLocks noGrp="1"/>
          </p:cNvSpPr>
          <p:nvPr>
            <p:ph type="sldNum" sz="quarter" idx="12"/>
          </p:nvPr>
        </p:nvSpPr>
        <p:spPr/>
        <p:txBody>
          <a:bodyPr/>
          <a:lstStyle/>
          <a:p>
            <a:fld id="{8B48FDA3-D184-482C-9EC8-A3237FB9570F}" type="slidenum">
              <a:rPr lang="en-GB" smtClean="0"/>
              <a:t>‹#›</a:t>
            </a:fld>
            <a:endParaRPr lang="en-GB"/>
          </a:p>
        </p:txBody>
      </p:sp>
    </p:spTree>
    <p:extLst>
      <p:ext uri="{BB962C8B-B14F-4D97-AF65-F5344CB8AC3E}">
        <p14:creationId xmlns:p14="http://schemas.microsoft.com/office/powerpoint/2010/main" val="319586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C895A4-0754-2CDC-AE0C-995F1FFC2C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66EEEF1-6706-9842-D9A4-9A3CAE3D9B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4BA9B1-3265-CF60-CC0D-3EB9EC6D0E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AB88EB-3836-4391-9725-09A5B5D069E4}" type="datetimeFigureOut">
              <a:rPr lang="en-GB" smtClean="0"/>
              <a:t>04/07/2024</a:t>
            </a:fld>
            <a:endParaRPr lang="en-GB"/>
          </a:p>
        </p:txBody>
      </p:sp>
      <p:sp>
        <p:nvSpPr>
          <p:cNvPr id="5" name="Footer Placeholder 4">
            <a:extLst>
              <a:ext uri="{FF2B5EF4-FFF2-40B4-BE49-F238E27FC236}">
                <a16:creationId xmlns:a16="http://schemas.microsoft.com/office/drawing/2014/main" id="{43433807-5B35-DDF0-5D21-61B00F01C1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5134697-5BE1-864D-EFD7-31DCB5CE8A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B48FDA3-D184-482C-9EC8-A3237FB9570F}" type="slidenum">
              <a:rPr lang="en-GB" smtClean="0"/>
              <a:t>‹#›</a:t>
            </a:fld>
            <a:endParaRPr lang="en-GB"/>
          </a:p>
        </p:txBody>
      </p:sp>
    </p:spTree>
    <p:extLst>
      <p:ext uri="{BB962C8B-B14F-4D97-AF65-F5344CB8AC3E}">
        <p14:creationId xmlns:p14="http://schemas.microsoft.com/office/powerpoint/2010/main" val="4114431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s://www.gov.uk/government/publications/working-together-to-improve-school-attendance/toolkit-for-schools-communicating-with-families-to-support-attendance" TargetMode="Externa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hyperlink" Target="https://www.leadershipupdate-rbwm.co.uk/education-welfare-service-202324/"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s://www.leadershipupdate-rbwm.co.uk/education-welfare-service-202324/"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a:extLst>
              <a:ext uri="{FF2B5EF4-FFF2-40B4-BE49-F238E27FC236}">
                <a16:creationId xmlns:a16="http://schemas.microsoft.com/office/drawing/2014/main" id="{752B53F3-02EF-4121-9ED7-FE9176D24B5A}"/>
              </a:ext>
            </a:extLst>
          </p:cNvPr>
          <p:cNvSpPr txBox="1">
            <a:spLocks/>
          </p:cNvSpPr>
          <p:nvPr/>
        </p:nvSpPr>
        <p:spPr>
          <a:xfrm>
            <a:off x="1524000" y="342901"/>
            <a:ext cx="9144000" cy="2733674"/>
          </a:xfrm>
          <a:prstGeom prst="rect">
            <a:avLst/>
          </a:prstGeom>
        </p:spPr>
        <p:txBody>
          <a:bodyPr>
            <a:normAutofit fontScale="97500"/>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endParaRPr lang="en-GB" dirty="0"/>
          </a:p>
        </p:txBody>
      </p:sp>
      <p:sp>
        <p:nvSpPr>
          <p:cNvPr id="4" name="Subtitle 2">
            <a:extLst>
              <a:ext uri="{FF2B5EF4-FFF2-40B4-BE49-F238E27FC236}">
                <a16:creationId xmlns:a16="http://schemas.microsoft.com/office/drawing/2014/main" id="{6315C1F0-73E1-489A-83B4-DD9204EADA9B}"/>
              </a:ext>
            </a:extLst>
          </p:cNvPr>
          <p:cNvSpPr txBox="1">
            <a:spLocks/>
          </p:cNvSpPr>
          <p:nvPr/>
        </p:nvSpPr>
        <p:spPr>
          <a:xfrm>
            <a:off x="1419225" y="2754313"/>
            <a:ext cx="9144000" cy="674687"/>
          </a:xfrm>
          <a:prstGeom prst="rect">
            <a:avLst/>
          </a:prstGeom>
        </p:spPr>
        <p:txBody>
          <a:bodyPr>
            <a:normAutofit/>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GB"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0" name="Picture 9" descr="A picture containing text, font, graphics, graphic design&#10;&#10;Description automatically generated">
            <a:extLst>
              <a:ext uri="{FF2B5EF4-FFF2-40B4-BE49-F238E27FC236}">
                <a16:creationId xmlns:a16="http://schemas.microsoft.com/office/drawing/2014/main" id="{8DC6ABC1-4691-6012-4446-25EDD4414A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357" y="5549220"/>
            <a:ext cx="5570220" cy="1120140"/>
          </a:xfrm>
          <a:prstGeom prst="rect">
            <a:avLst/>
          </a:prstGeom>
        </p:spPr>
      </p:pic>
      <p:sp>
        <p:nvSpPr>
          <p:cNvPr id="5" name="Subtitle 2">
            <a:extLst>
              <a:ext uri="{FF2B5EF4-FFF2-40B4-BE49-F238E27FC236}">
                <a16:creationId xmlns:a16="http://schemas.microsoft.com/office/drawing/2014/main" id="{BE73384C-6DE5-543B-0670-6E23F229CC7B}"/>
              </a:ext>
            </a:extLst>
          </p:cNvPr>
          <p:cNvSpPr txBox="1">
            <a:spLocks/>
          </p:cNvSpPr>
          <p:nvPr/>
        </p:nvSpPr>
        <p:spPr>
          <a:xfrm>
            <a:off x="1903639" y="2133942"/>
            <a:ext cx="9144000" cy="674687"/>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latin typeface="Tahoma" panose="020B0604030504040204" pitchFamily="34" charset="0"/>
                <a:ea typeface="Tahoma" panose="020B0604030504040204" pitchFamily="34" charset="0"/>
                <a:cs typeface="Tahoma" panose="020B0604030504040204" pitchFamily="34" charset="0"/>
              </a:rPr>
              <a:t>Published Feb 2024 – Applies and Statutory from Sept ‘24</a:t>
            </a:r>
          </a:p>
          <a:p>
            <a:endParaRPr lang="en-GB" sz="32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8" name="Title 4">
            <a:extLst>
              <a:ext uri="{FF2B5EF4-FFF2-40B4-BE49-F238E27FC236}">
                <a16:creationId xmlns:a16="http://schemas.microsoft.com/office/drawing/2014/main" id="{6A8453F4-954D-55A6-25DC-DF0C947FDCF4}"/>
              </a:ext>
            </a:extLst>
          </p:cNvPr>
          <p:cNvSpPr txBox="1">
            <a:spLocks/>
          </p:cNvSpPr>
          <p:nvPr/>
        </p:nvSpPr>
        <p:spPr>
          <a:xfrm>
            <a:off x="1502229" y="610846"/>
            <a:ext cx="10112829" cy="31670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800" dirty="0">
                <a:solidFill>
                  <a:schemeClr val="bg1"/>
                </a:solidFill>
                <a:latin typeface="Tahoma" panose="020B0604030504040204" pitchFamily="34" charset="0"/>
                <a:ea typeface="Calibri" panose="020F0502020204030204" pitchFamily="34" charset="0"/>
                <a:cs typeface="Times New Roman" panose="02020603050405020304" pitchFamily="18" charset="0"/>
              </a:rPr>
              <a:t>Working Together to Improve School Attendance. DfE Guidance</a:t>
            </a:r>
            <a:br>
              <a:rPr lang="en-GB" sz="6000" dirty="0">
                <a:solidFill>
                  <a:schemeClr val="bg1"/>
                </a:solidFill>
                <a:latin typeface="Tahoma" panose="020B0604030504040204" pitchFamily="34" charset="0"/>
                <a:ea typeface="Calibri" panose="020F0502020204030204" pitchFamily="34" charset="0"/>
                <a:cs typeface="Times New Roman" panose="02020603050405020304" pitchFamily="18" charset="0"/>
              </a:rPr>
            </a:br>
            <a:endParaRPr lang="en-GB" sz="3600" dirty="0">
              <a:solidFill>
                <a:schemeClr val="bg1"/>
              </a:solidFill>
            </a:endParaRPr>
          </a:p>
        </p:txBody>
      </p:sp>
      <p:sp>
        <p:nvSpPr>
          <p:cNvPr id="9" name="TextBox 8">
            <a:extLst>
              <a:ext uri="{FF2B5EF4-FFF2-40B4-BE49-F238E27FC236}">
                <a16:creationId xmlns:a16="http://schemas.microsoft.com/office/drawing/2014/main" id="{3C9C3F83-2A7F-3434-CB24-D319CA1651BF}"/>
              </a:ext>
            </a:extLst>
          </p:cNvPr>
          <p:cNvSpPr txBox="1"/>
          <p:nvPr/>
        </p:nvSpPr>
        <p:spPr>
          <a:xfrm>
            <a:off x="1827439" y="3509963"/>
            <a:ext cx="9220200" cy="1569660"/>
          </a:xfrm>
          <a:prstGeom prst="rect">
            <a:avLst/>
          </a:prstGeom>
          <a:noFill/>
        </p:spPr>
        <p:txBody>
          <a:bodyPr wrap="square" rtlCol="0">
            <a:spAutoFit/>
          </a:bodyPr>
          <a:lstStyle/>
          <a:p>
            <a:pPr algn="ctr"/>
            <a:r>
              <a:rPr lang="en-GB" sz="40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Governor Updates – 3</a:t>
            </a:r>
            <a:r>
              <a:rPr lang="en-GB" sz="4000" baseline="300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rd</a:t>
            </a:r>
            <a:r>
              <a:rPr lang="en-GB" sz="40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 July 2024 </a:t>
            </a:r>
          </a:p>
          <a:p>
            <a:pPr algn="ctr"/>
            <a:r>
              <a:rPr lang="en-GB" sz="28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Alasdair Whitelaw</a:t>
            </a:r>
          </a:p>
          <a:p>
            <a:pPr algn="ctr"/>
            <a:r>
              <a:rPr lang="en-GB" sz="2800" dirty="0">
                <a:solidFill>
                  <a:schemeClr val="bg1"/>
                </a:solidFill>
                <a:latin typeface="Tahoma" panose="020B0604030504040204" pitchFamily="34" charset="0"/>
                <a:ea typeface="Calibri" panose="020F0502020204030204" pitchFamily="34" charset="0"/>
                <a:cs typeface="Times New Roman" panose="02020603050405020304" pitchFamily="18" charset="0"/>
              </a:rPr>
              <a:t>Pupil Inclusion and Support Manager</a:t>
            </a:r>
            <a:endParaRPr lang="en-GB"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5704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1ECA85-05F3-D881-A8B3-AE23672FB2DE}"/>
              </a:ext>
            </a:extLst>
          </p:cNvPr>
          <p:cNvSpPr txBox="1"/>
          <p:nvPr/>
        </p:nvSpPr>
        <p:spPr>
          <a:xfrm>
            <a:off x="884472" y="1797505"/>
            <a:ext cx="9715500" cy="1708160"/>
          </a:xfrm>
          <a:prstGeom prst="rect">
            <a:avLst/>
          </a:prstGeom>
          <a:noFill/>
        </p:spPr>
        <p:txBody>
          <a:bodyPr wrap="square" rtlCol="0">
            <a:spAutoFit/>
          </a:bodyPr>
          <a:lstStyle/>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Severely absent pupils (50%)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Continued support as for persistently absent pupils and:</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Agree a joint approach for all severely absent pupils with the local authority.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Tahoma" panose="020B0604030504040204" pitchFamily="34" charset="0"/>
                <a:ea typeface="Calibri" panose="020F0502020204030204" pitchFamily="34" charset="0"/>
                <a:cs typeface="Times New Roman" panose="02020603050405020304" pitchFamily="18" charset="0"/>
              </a:rPr>
              <a:t> </a:t>
            </a:r>
            <a:endParaRPr lang="en-GB" dirty="0">
              <a:latin typeface="Tahoma" panose="020B0604030504040204" pitchFamily="34" charset="0"/>
              <a:cs typeface="Times New Roman" panose="02020603050405020304" pitchFamily="18" charset="0"/>
            </a:endParaRPr>
          </a:p>
          <a:p>
            <a:endParaRPr lang="en-GB" dirty="0"/>
          </a:p>
        </p:txBody>
      </p:sp>
      <p:sp>
        <p:nvSpPr>
          <p:cNvPr id="4" name="TextBox 3">
            <a:extLst>
              <a:ext uri="{FF2B5EF4-FFF2-40B4-BE49-F238E27FC236}">
                <a16:creationId xmlns:a16="http://schemas.microsoft.com/office/drawing/2014/main" id="{A7AA8802-80F5-11D7-C195-16C88B776440}"/>
              </a:ext>
            </a:extLst>
          </p:cNvPr>
          <p:cNvSpPr txBox="1"/>
          <p:nvPr/>
        </p:nvSpPr>
        <p:spPr>
          <a:xfrm>
            <a:off x="884472" y="3354108"/>
            <a:ext cx="10088328" cy="2616101"/>
          </a:xfrm>
          <a:prstGeom prst="rect">
            <a:avLst/>
          </a:prstGeom>
          <a:noFill/>
        </p:spPr>
        <p:txBody>
          <a:bodyPr wrap="square" rtlCol="0">
            <a:spAutoFit/>
          </a:bodyPr>
          <a:lstStyle/>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Support for cohorts of pupils with lower attendance than their peers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Proactively use data to identify cohorts with, or at risk of, low attendance and develop strategies to support them</a:t>
            </a:r>
            <a:r>
              <a:rPr lang="en-GB" sz="1800" i="1" strike="sngStrike" dirty="0">
                <a:solidFill>
                  <a:schemeClr val="accent1"/>
                </a:solidFill>
                <a:effectLst/>
                <a:latin typeface="Tahoma" panose="020B0604030504040204" pitchFamily="34" charset="0"/>
                <a:ea typeface="Calibri" panose="020F0502020204030204" pitchFamily="34" charset="0"/>
                <a:cs typeface="Times New Roman" panose="02020603050405020304" pitchFamily="18" charset="0"/>
              </a:rPr>
              <a:t>. Agree a joint approach for all severely absent pupils with the local authority.</a:t>
            </a:r>
            <a:endParaRPr lang="en-GB" i="1" strike="sngStrike" dirty="0">
              <a:solidFill>
                <a:schemeClr val="accent1"/>
              </a:solidFill>
              <a:latin typeface="Tahoma" panose="020B060403050404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dirty="0">
                <a:solidFill>
                  <a:srgbClr val="0D0D0D"/>
                </a:solidFill>
                <a:latin typeface="Tahoma" panose="020B0604030504040204" pitchFamily="34" charset="0"/>
                <a:ea typeface="Calibri" panose="020F0502020204030204" pitchFamily="34" charset="0"/>
                <a:cs typeface="Times New Roman" panose="02020603050405020304" pitchFamily="18" charset="0"/>
              </a:rPr>
              <a:t>Work with other schools in the local area and the local authority to share effective practice where there are common barriers to attendance.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 </a:t>
            </a:r>
            <a:endParaRPr lang="en-GB" dirty="0">
              <a:latin typeface="Tahoma" panose="020B0604030504040204" pitchFamily="34" charset="0"/>
              <a:cs typeface="Times New Roman" panose="02020603050405020304" pitchFamily="18" charset="0"/>
            </a:endParaRPr>
          </a:p>
          <a:p>
            <a:endParaRPr lang="en-GB" dirty="0"/>
          </a:p>
        </p:txBody>
      </p:sp>
      <p:sp>
        <p:nvSpPr>
          <p:cNvPr id="2" name="TextBox 1">
            <a:extLst>
              <a:ext uri="{FF2B5EF4-FFF2-40B4-BE49-F238E27FC236}">
                <a16:creationId xmlns:a16="http://schemas.microsoft.com/office/drawing/2014/main" id="{290A3F21-E5AB-F0E1-5897-B17DF160C4FA}"/>
              </a:ext>
            </a:extLst>
          </p:cNvPr>
          <p:cNvSpPr txBox="1"/>
          <p:nvPr/>
        </p:nvSpPr>
        <p:spPr>
          <a:xfrm>
            <a:off x="2266950" y="438150"/>
            <a:ext cx="9420225" cy="646331"/>
          </a:xfrm>
          <a:prstGeom prst="rect">
            <a:avLst/>
          </a:prstGeom>
          <a:noFill/>
        </p:spPr>
        <p:txBody>
          <a:bodyPr wrap="square" rtlCol="0">
            <a:spAutoFit/>
          </a:bodyPr>
          <a:lstStyle/>
          <a:p>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Schools</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5254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508D81-C5F4-3903-7E59-14AC2C911D85}"/>
              </a:ext>
            </a:extLst>
          </p:cNvPr>
          <p:cNvSpPr txBox="1"/>
          <p:nvPr/>
        </p:nvSpPr>
        <p:spPr>
          <a:xfrm>
            <a:off x="896703" y="1797505"/>
            <a:ext cx="10410825" cy="4134465"/>
          </a:xfrm>
          <a:prstGeom prst="rect">
            <a:avLst/>
          </a:prstGeom>
          <a:noFill/>
        </p:spPr>
        <p:txBody>
          <a:bodyPr wrap="square" rtlCol="0">
            <a:spAutoFit/>
          </a:bodyPr>
          <a:lstStyle/>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Support for pupils with medical conditions or SEND with poor attendance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114300" indent="-285750" eaLnBrk="0" fontAlgn="base" hangingPunct="0">
              <a:spcAft>
                <a:spcPts val="1200"/>
              </a:spcAft>
              <a:buFont typeface="Arial" panose="020B0604020202020204" pitchFamily="34" charset="0"/>
              <a:buChar char="•"/>
            </a:pPr>
            <a:r>
              <a:rPr lang="en-US" spc="-5" dirty="0">
                <a:solidFill>
                  <a:srgbClr val="0D0D0D"/>
                </a:solidFill>
                <a:latin typeface="Tahoma" panose="020B0604030504040204" pitchFamily="34" charset="0"/>
              </a:rPr>
              <a:t>Maintain the same ambition for attendance and work with pupils and parents to </a:t>
            </a:r>
            <a:r>
              <a:rPr lang="en-US" spc="-5" dirty="0" err="1">
                <a:solidFill>
                  <a:srgbClr val="0D0D0D"/>
                </a:solidFill>
                <a:latin typeface="Tahoma" panose="020B0604030504040204" pitchFamily="34" charset="0"/>
              </a:rPr>
              <a:t>maximise</a:t>
            </a:r>
            <a:r>
              <a:rPr lang="en-US" spc="-5" dirty="0">
                <a:solidFill>
                  <a:srgbClr val="0D0D0D"/>
                </a:solidFill>
                <a:latin typeface="Tahoma" panose="020B0604030504040204" pitchFamily="34" charset="0"/>
              </a:rPr>
              <a:t> attendance.</a:t>
            </a:r>
            <a:endParaRPr lang="en-GB" spc="-5" dirty="0">
              <a:solidFill>
                <a:srgbClr val="0D0D0D"/>
              </a:solidFill>
              <a:latin typeface="Tahoma" panose="020B0604030504040204" pitchFamily="34" charset="0"/>
            </a:endParaRPr>
          </a:p>
          <a:p>
            <a:pPr marL="285750" marR="114300" indent="-285750" eaLnBrk="0" fontAlgn="base" hangingPunct="0">
              <a:spcAft>
                <a:spcPts val="1200"/>
              </a:spcAft>
              <a:buFont typeface="Arial" panose="020B0604020202020204" pitchFamily="34" charset="0"/>
              <a:buChar char="•"/>
            </a:pPr>
            <a:r>
              <a:rPr lang="en-US" spc="-5" dirty="0">
                <a:solidFill>
                  <a:srgbClr val="0D0D0D"/>
                </a:solidFill>
                <a:latin typeface="Tahoma" panose="020B0604030504040204" pitchFamily="34" charset="0"/>
              </a:rPr>
              <a:t>Ensure join up with pastoral support and where required, put in place additional support and adjustments, such as an individual healthcare plan and if applicable, ensuring the provision outlined in the pupil’s EHCP is accessed.</a:t>
            </a:r>
            <a:endParaRPr lang="en-GB" spc="-5" dirty="0">
              <a:solidFill>
                <a:srgbClr val="0D0D0D"/>
              </a:solidFill>
              <a:latin typeface="Tahoma" panose="020B0604030504040204" pitchFamily="34" charset="0"/>
            </a:endParaRPr>
          </a:p>
          <a:p>
            <a:pPr marL="285750" marR="114300" indent="-285750" eaLnBrk="0" fontAlgn="base" hangingPunct="0">
              <a:spcAft>
                <a:spcPts val="1200"/>
              </a:spcAft>
              <a:buFont typeface="Arial" panose="020B0604020202020204" pitchFamily="34" charset="0"/>
              <a:buChar char="•"/>
            </a:pPr>
            <a:r>
              <a:rPr lang="en-GB" spc="-5" dirty="0">
                <a:solidFill>
                  <a:srgbClr val="0D0D0D"/>
                </a:solidFill>
                <a:latin typeface="Tahoma" panose="020B0604030504040204" pitchFamily="34" charset="0"/>
              </a:rPr>
              <a:t>Consider additional support from wider services and external partners, making timely referrals</a:t>
            </a:r>
          </a:p>
          <a:p>
            <a:pPr marL="285750" marR="114300" indent="-285750" eaLnBrk="0" fontAlgn="base" hangingPunct="0">
              <a:spcAft>
                <a:spcPts val="1200"/>
              </a:spcAft>
              <a:buFont typeface="Arial" panose="020B0604020202020204" pitchFamily="34" charset="0"/>
              <a:buChar char="•"/>
            </a:pPr>
            <a:r>
              <a:rPr lang="en-GB" spc="-5" dirty="0">
                <a:solidFill>
                  <a:srgbClr val="0D0D0D"/>
                </a:solidFill>
                <a:latin typeface="Tahoma" panose="020B0604030504040204" pitchFamily="34" charset="0"/>
              </a:rPr>
              <a:t>Regularly monitor data for such groups, including at board and governing body meetings and with local authorities.</a:t>
            </a:r>
          </a:p>
          <a:p>
            <a:pPr marR="114300" eaLnBrk="0" fontAlgn="base" hangingPunct="0">
              <a:spcBef>
                <a:spcPts val="200"/>
              </a:spcBef>
            </a:pPr>
            <a:endParaRPr lang="en-GB" spc="-5" dirty="0">
              <a:solidFill>
                <a:srgbClr val="0D0D0D"/>
              </a:solidFill>
              <a:latin typeface="Tahoma" panose="020B0604030504040204" pitchFamily="34" charset="0"/>
            </a:endParaRPr>
          </a:p>
          <a:p>
            <a:endParaRPr lang="en-GB" sz="1800" i="1" strike="sngStrike"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90A3F21-E5AB-F0E1-5897-B17DF160C4FA}"/>
              </a:ext>
            </a:extLst>
          </p:cNvPr>
          <p:cNvSpPr txBox="1"/>
          <p:nvPr/>
        </p:nvSpPr>
        <p:spPr>
          <a:xfrm>
            <a:off x="2266950" y="438150"/>
            <a:ext cx="9420225" cy="646331"/>
          </a:xfrm>
          <a:prstGeom prst="rect">
            <a:avLst/>
          </a:prstGeom>
          <a:noFill/>
        </p:spPr>
        <p:txBody>
          <a:bodyPr wrap="square" rtlCol="0">
            <a:spAutoFit/>
          </a:bodyPr>
          <a:lstStyle/>
          <a:p>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Schools</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2029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1FB690-985C-3482-43E1-771CCB1DE604}"/>
              </a:ext>
            </a:extLst>
          </p:cNvPr>
          <p:cNvSpPr txBox="1"/>
          <p:nvPr/>
        </p:nvSpPr>
        <p:spPr>
          <a:xfrm>
            <a:off x="884471" y="1797505"/>
            <a:ext cx="10131871" cy="4385816"/>
          </a:xfrm>
          <a:prstGeom prst="rect">
            <a:avLst/>
          </a:prstGeom>
          <a:noFill/>
        </p:spPr>
        <p:txBody>
          <a:bodyPr wrap="square">
            <a:spAutoFit/>
          </a:bodyPr>
          <a:lstStyle/>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Support for pupils with a social worker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i="1" dirty="0">
                <a:solidFill>
                  <a:schemeClr val="accent1"/>
                </a:solidFill>
                <a:effectLst/>
                <a:latin typeface="Tahoma" panose="020B0604030504040204" pitchFamily="34" charset="0"/>
                <a:ea typeface="Calibri" panose="020F0502020204030204" pitchFamily="34" charset="0"/>
                <a:cs typeface="Times New Roman" panose="02020603050405020304" pitchFamily="18" charset="0"/>
              </a:rPr>
              <a:t>Know who the pupils who have, or who have had, a social worker are.</a:t>
            </a:r>
          </a:p>
          <a:p>
            <a:pPr marL="285750" lvl="0" indent="-285750">
              <a:spcAft>
                <a:spcPts val="1200"/>
              </a:spcAft>
              <a:buFont typeface="Arial" panose="020B0604020202020204" pitchFamily="34" charset="0"/>
              <a:buChar char="•"/>
            </a:pPr>
            <a:r>
              <a:rPr lang="en-GB" sz="1800" i="1" dirty="0">
                <a:solidFill>
                  <a:schemeClr val="accent1"/>
                </a:solidFill>
                <a:effectLst/>
                <a:latin typeface="Tahoma" panose="020B0604030504040204" pitchFamily="34" charset="0"/>
                <a:ea typeface="Calibri" panose="020F0502020204030204" pitchFamily="34" charset="0"/>
                <a:cs typeface="Times New Roman" panose="02020603050405020304" pitchFamily="18" charset="0"/>
              </a:rPr>
              <a:t>Understand how the welfare, safeguarding and child protection issues that they are experiencing, or have experienced, can have an impact on attendance – whilst maintaining a culture of high aspiration for the cohort.</a:t>
            </a:r>
          </a:p>
          <a:p>
            <a:pPr marL="285750" lvl="0" indent="-285750">
              <a:spcAft>
                <a:spcPts val="1200"/>
              </a:spcAft>
              <a:buFont typeface="Arial" panose="020B0604020202020204" pitchFamily="34" charset="0"/>
              <a:buChar char="•"/>
            </a:pPr>
            <a:r>
              <a:rPr lang="en-GB" i="1" dirty="0">
                <a:solidFill>
                  <a:schemeClr val="accent1"/>
                </a:solidFill>
                <a:latin typeface="Tahoma" panose="020B0604030504040204" pitchFamily="34" charset="0"/>
                <a:ea typeface="Calibri" panose="020F0502020204030204" pitchFamily="34" charset="0"/>
                <a:cs typeface="Times New Roman" panose="02020603050405020304" pitchFamily="18" charset="0"/>
              </a:rPr>
              <a:t>Provide additional academic support and make reasonable adjustments to help them, recognising that even when statutory social care intervention has ended there can be lasting impact on the children's educational outcomes.</a:t>
            </a:r>
          </a:p>
          <a:p>
            <a:pPr marL="285750" lvl="0" indent="-285750">
              <a:spcAft>
                <a:spcPts val="1200"/>
              </a:spcAft>
              <a:buFont typeface="Arial" panose="020B0604020202020204" pitchFamily="34" charset="0"/>
              <a:buChar char="•"/>
            </a:pPr>
            <a:r>
              <a:rPr lang="en-US" sz="1800" i="1"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Work in partnership with the local authority at a strategic and individual level, sharing data on attendance including, at an individual level, informing the pupil’s social worker if there are any unexplained absences and if their name is to be deleted from the register.</a:t>
            </a:r>
          </a:p>
          <a:p>
            <a:pPr marL="285750" lvl="0" indent="-285750">
              <a:spcAft>
                <a:spcPts val="1200"/>
              </a:spcAft>
              <a:buFont typeface="Arial" panose="020B0604020202020204" pitchFamily="34" charset="0"/>
              <a:buChar char="•"/>
            </a:pPr>
            <a:r>
              <a:rPr lang="en-GB" sz="1800" i="1" strike="sngStrike" dirty="0">
                <a:effectLst/>
                <a:latin typeface="Tahoma" panose="020B0604030504040204" pitchFamily="34" charset="0"/>
                <a:ea typeface="Calibri" panose="020F0502020204030204" pitchFamily="34" charset="0"/>
                <a:cs typeface="Times New Roman" panose="02020603050405020304" pitchFamily="18" charset="0"/>
              </a:rPr>
              <a:t>Inform the pupil’s social worker if there are any unexplained absences and if their name is to be deleted from the register</a:t>
            </a:r>
            <a:r>
              <a:rPr lang="en-GB" sz="1800" i="1" strike="sngStrike" dirty="0">
                <a:effectLst/>
                <a:latin typeface="Arial" panose="020B0604020202020204" pitchFamily="34" charset="0"/>
                <a:ea typeface="Calibri" panose="020F0502020204030204" pitchFamily="34" charset="0"/>
                <a:cs typeface="Times New Roman" panose="02020603050405020304" pitchFamily="18" charset="0"/>
              </a:rPr>
              <a:t>.</a:t>
            </a:r>
            <a:endParaRPr lang="en-GB" dirty="0"/>
          </a:p>
        </p:txBody>
      </p:sp>
      <p:sp>
        <p:nvSpPr>
          <p:cNvPr id="2" name="TextBox 1">
            <a:extLst>
              <a:ext uri="{FF2B5EF4-FFF2-40B4-BE49-F238E27FC236}">
                <a16:creationId xmlns:a16="http://schemas.microsoft.com/office/drawing/2014/main" id="{290A3F21-E5AB-F0E1-5897-B17DF160C4FA}"/>
              </a:ext>
            </a:extLst>
          </p:cNvPr>
          <p:cNvSpPr txBox="1"/>
          <p:nvPr/>
        </p:nvSpPr>
        <p:spPr>
          <a:xfrm>
            <a:off x="2266950" y="438150"/>
            <a:ext cx="9420225" cy="646331"/>
          </a:xfrm>
          <a:prstGeom prst="rect">
            <a:avLst/>
          </a:prstGeom>
          <a:noFill/>
        </p:spPr>
        <p:txBody>
          <a:bodyPr wrap="square" rtlCol="0">
            <a:spAutoFit/>
          </a:bodyPr>
          <a:lstStyle/>
          <a:p>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Schools</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0402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0A3F21-E5AB-F0E1-5897-B17DF160C4FA}"/>
              </a:ext>
            </a:extLst>
          </p:cNvPr>
          <p:cNvSpPr txBox="1"/>
          <p:nvPr/>
        </p:nvSpPr>
        <p:spPr>
          <a:xfrm>
            <a:off x="2266950" y="438150"/>
            <a:ext cx="9420225" cy="646331"/>
          </a:xfrm>
          <a:prstGeom prst="rect">
            <a:avLst/>
          </a:prstGeom>
          <a:noFill/>
        </p:spPr>
        <p:txBody>
          <a:bodyPr wrap="square" rtlCol="0">
            <a:spAutoFit/>
          </a:bodyPr>
          <a:lstStyle/>
          <a:p>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Schools</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AF28343A-13D3-8296-94B6-F41D376AAF58}"/>
              </a:ext>
            </a:extLst>
          </p:cNvPr>
          <p:cNvSpPr txBox="1"/>
          <p:nvPr/>
        </p:nvSpPr>
        <p:spPr>
          <a:xfrm>
            <a:off x="884471" y="1516457"/>
            <a:ext cx="9667460" cy="3247043"/>
          </a:xfrm>
          <a:prstGeom prst="rect">
            <a:avLst/>
          </a:prstGeom>
          <a:noFill/>
        </p:spPr>
        <p:txBody>
          <a:bodyPr wrap="square">
            <a:sp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GB" b="1" dirty="0">
                <a:latin typeface="Tahoma" panose="020B0604030504040204" pitchFamily="34" charset="0"/>
                <a:ea typeface="Calibri" panose="020F0502020204030204" pitchFamily="34" charset="0"/>
                <a:cs typeface="Times New Roman" panose="02020603050405020304" pitchFamily="18" charset="0"/>
              </a:rPr>
              <a:t>Looked after and previously looked after children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i="1" dirty="0">
                <a:solidFill>
                  <a:schemeClr val="accent1"/>
                </a:solidFill>
                <a:effectLst/>
                <a:latin typeface="Tahoma" panose="020B0604030504040204" pitchFamily="34" charset="0"/>
                <a:ea typeface="Calibri" panose="020F0502020204030204" pitchFamily="34" charset="0"/>
                <a:cs typeface="Times New Roman" panose="02020603050405020304" pitchFamily="18" charset="0"/>
              </a:rPr>
              <a:t>Have high expectations for the cohort – with expert support and leadership provided by the designated teacher for looked-after and previously looked-after children</a:t>
            </a:r>
          </a:p>
          <a:p>
            <a:pPr marL="285750" lvl="0" indent="-285750">
              <a:spcAft>
                <a:spcPts val="1200"/>
              </a:spcAft>
              <a:buFont typeface="Arial" panose="020B0604020202020204" pitchFamily="34" charset="0"/>
              <a:buChar char="•"/>
            </a:pPr>
            <a:r>
              <a:rPr lang="en-GB" i="1" dirty="0">
                <a:solidFill>
                  <a:schemeClr val="accent1"/>
                </a:solidFill>
                <a:latin typeface="Tahoma" panose="020B0604030504040204" pitchFamily="34" charset="0"/>
                <a:ea typeface="Calibri" panose="020F0502020204030204" pitchFamily="34" charset="0"/>
                <a:cs typeface="Times New Roman" panose="02020603050405020304" pitchFamily="18" charset="0"/>
              </a:rPr>
              <a:t>Work in partnership with the Local Authority Virtual School Head to develop and deliver high quality Personal Education Plans for looked-after children that support good attendance.</a:t>
            </a:r>
          </a:p>
          <a:p>
            <a:pPr marL="285750" lvl="0" indent="-285750">
              <a:spcAft>
                <a:spcPts val="1200"/>
              </a:spcAft>
              <a:buFont typeface="Arial" panose="020B0604020202020204" pitchFamily="34" charset="0"/>
              <a:buChar char="•"/>
            </a:pPr>
            <a:r>
              <a:rPr lang="en-GB" sz="1800" i="1" dirty="0">
                <a:solidFill>
                  <a:schemeClr val="accent1"/>
                </a:solidFill>
                <a:effectLst/>
                <a:latin typeface="Tahoma" panose="020B0604030504040204" pitchFamily="34" charset="0"/>
                <a:ea typeface="Calibri" panose="020F0502020204030204" pitchFamily="34" charset="0"/>
                <a:cs typeface="Times New Roman" panose="02020603050405020304" pitchFamily="18" charset="0"/>
              </a:rPr>
              <a:t>Work directly with parents to develop good home-school links that support good attendance. For previously looked after pupils this could include discussion on use of the Pupil Premium Plus funding managed by the school.</a:t>
            </a:r>
            <a:endParaRPr lang="en-GB" sz="1800" i="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6768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372EEB-A857-D5DB-B21F-A28DC7B922C7}"/>
              </a:ext>
            </a:extLst>
          </p:cNvPr>
          <p:cNvSpPr txBox="1"/>
          <p:nvPr/>
        </p:nvSpPr>
        <p:spPr>
          <a:xfrm>
            <a:off x="884471" y="1129854"/>
            <a:ext cx="10802704" cy="5493812"/>
          </a:xfrm>
          <a:prstGeom prst="rect">
            <a:avLst/>
          </a:prstGeom>
          <a:noFill/>
        </p:spPr>
        <p:txBody>
          <a:bodyPr wrap="square">
            <a:spAutoFit/>
          </a:bodyPr>
          <a:lstStyle/>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Monitoring</a:t>
            </a:r>
            <a:endPar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The school’s Senior Attendance Lead will ensure all school based staff complete their attendance responsibilities in line with the school’s policies and procedures.</a:t>
            </a:r>
          </a:p>
          <a:p>
            <a:pPr marL="285750" lvl="0" indent="-285750">
              <a:spcAft>
                <a:spcPts val="1200"/>
              </a:spcAft>
              <a:buFont typeface="Arial" panose="020B0604020202020204" pitchFamily="34" charset="0"/>
              <a:buChar char="•"/>
            </a:pPr>
            <a:r>
              <a:rPr lang="en-US" sz="1800" spc="-5" dirty="0">
                <a:solidFill>
                  <a:schemeClr val="accent1"/>
                </a:solidFill>
                <a:effectLst/>
                <a:latin typeface="Tahoma" panose="020B0604030504040204" pitchFamily="34" charset="0"/>
                <a:ea typeface="Tahoma" panose="020B0604030504040204" pitchFamily="34" charset="0"/>
                <a:cs typeface="Tahoma" panose="020B0604030504040204" pitchFamily="34" charset="0"/>
              </a:rPr>
              <a:t>The governing board or academy trust will hold the headteacher or executive leadership to account for their delegated responsibilities and for compliance with regulatory and statutory requirements. They will review progress and provide challenge when required. The board will help school leaders focus improvement efforts on the individual pupils or cohorts who need it most and ensure school staff receive adequate training on attendance.</a:t>
            </a:r>
          </a:p>
          <a:p>
            <a:pPr marL="285750" lvl="0" indent="-285750">
              <a:spcAft>
                <a:spcPts val="1200"/>
              </a:spcAft>
              <a:buFont typeface="Arial" panose="020B0604020202020204" pitchFamily="34" charset="0"/>
              <a:buChar char="•"/>
            </a:pPr>
            <a:r>
              <a:rPr lang="en-GB" sz="1800" dirty="0">
                <a:solidFill>
                  <a:schemeClr val="accent1"/>
                </a:solidFill>
                <a:effectLst/>
                <a:latin typeface="Tahoma" panose="020B0604030504040204" pitchFamily="34" charset="0"/>
                <a:ea typeface="Tahoma" panose="020B0604030504040204" pitchFamily="34" charset="0"/>
                <a:cs typeface="Tahoma" panose="020B0604030504040204" pitchFamily="34" charset="0"/>
              </a:rPr>
              <a:t>Ofsted will expect schools to do all they reasonably can to achieve the highest possible attendance as part of the behaviour and attitudes judgement. This includes, where attendance is not at, or consistently above what could reasonably be expected, that schools have a strong understanding on the cause of absence (particularly for persistent and sever absence) and a clear strategy in place that takes account of these causes to improve attendance in all pupils.</a:t>
            </a:r>
          </a:p>
          <a:p>
            <a:pPr marL="285750" lvl="0" indent="-285750">
              <a:spcAft>
                <a:spcPts val="1200"/>
              </a:spcAft>
              <a:buFont typeface="Arial" panose="020B0604020202020204" pitchFamily="34" charset="0"/>
              <a:buChar char="•"/>
            </a:pPr>
            <a:r>
              <a:rPr lang="en-GB" dirty="0">
                <a:solidFill>
                  <a:schemeClr val="accent1"/>
                </a:solidFill>
                <a:latin typeface="Tahoma" panose="020B0604030504040204" pitchFamily="34" charset="0"/>
                <a:ea typeface="Tahoma" panose="020B0604030504040204" pitchFamily="34" charset="0"/>
                <a:cs typeface="Tahoma" panose="020B0604030504040204" pitchFamily="34" charset="0"/>
              </a:rPr>
              <a:t>Ultimately in cases where a school has not met expectations or statutory duties the Secretary of State can consider a complaint. </a:t>
            </a:r>
            <a:endParaRPr lang="en-GB" sz="1800" dirty="0">
              <a:solidFill>
                <a:schemeClr val="accent1"/>
              </a:solidFill>
              <a:effectLst/>
              <a:latin typeface="Tahoma" panose="020B0604030504040204" pitchFamily="34" charset="0"/>
              <a:ea typeface="Tahoma" panose="020B0604030504040204" pitchFamily="34" charset="0"/>
              <a:cs typeface="Tahoma" panose="020B0604030504040204" pitchFamily="34" charset="0"/>
            </a:endParaRPr>
          </a:p>
          <a:p>
            <a:pPr marL="285750" lvl="0" indent="-285750">
              <a:spcAft>
                <a:spcPts val="1200"/>
              </a:spcAft>
              <a:buFont typeface="Arial" panose="020B0604020202020204" pitchFamily="34" charset="0"/>
              <a:buChar char="•"/>
            </a:pPr>
            <a:r>
              <a:rPr lang="en-GB" sz="1800" strike="sngStrike" dirty="0">
                <a:effectLst/>
                <a:latin typeface="Tahoma" panose="020B0604030504040204" pitchFamily="34" charset="0"/>
                <a:ea typeface="Calibri" panose="020F0502020204030204" pitchFamily="34" charset="0"/>
                <a:cs typeface="Times New Roman" panose="02020603050405020304" pitchFamily="18" charset="0"/>
              </a:rPr>
              <a:t>Ofsted considers schools’ efforts to improve or sustain high attendance as part of inspections. Multi-academy trusts regularly review attendance data and support schools.</a:t>
            </a:r>
            <a:endParaRPr lang="en-GB" sz="1800" strike="sngStrike"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90A3F21-E5AB-F0E1-5897-B17DF160C4FA}"/>
              </a:ext>
            </a:extLst>
          </p:cNvPr>
          <p:cNvSpPr txBox="1"/>
          <p:nvPr/>
        </p:nvSpPr>
        <p:spPr>
          <a:xfrm>
            <a:off x="2266950" y="438150"/>
            <a:ext cx="9420225" cy="646331"/>
          </a:xfrm>
          <a:prstGeom prst="rect">
            <a:avLst/>
          </a:prstGeom>
          <a:noFill/>
        </p:spPr>
        <p:txBody>
          <a:bodyPr wrap="square" rtlCol="0">
            <a:spAutoFit/>
          </a:bodyPr>
          <a:lstStyle/>
          <a:p>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Schools</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8568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84331AD-DCC3-D273-86E9-2486281A9F7D}"/>
              </a:ext>
            </a:extLst>
          </p:cNvPr>
          <p:cNvSpPr txBox="1"/>
          <p:nvPr/>
        </p:nvSpPr>
        <p:spPr>
          <a:xfrm>
            <a:off x="884471" y="1864174"/>
            <a:ext cx="10515600" cy="5078313"/>
          </a:xfrm>
          <a:prstGeom prst="rect">
            <a:avLst/>
          </a:prstGeom>
          <a:noFill/>
        </p:spPr>
        <p:txBody>
          <a:bodyPr wrap="square" rtlCol="0">
            <a:spAutoFit/>
          </a:bodyPr>
          <a:lstStyle/>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All pupils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Take an active role in attendance improvement, support their school(s) to prioritise attendance, and work together</a:t>
            </a:r>
            <a:r>
              <a:rPr lang="en-GB" sz="1800" spc="-1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 with leaders to set whole school cultures.</a:t>
            </a:r>
            <a:endParaRPr lang="en-GB" spc="-10"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dirty="0">
                <a:solidFill>
                  <a:srgbClr val="0D0D0D"/>
                </a:solidFill>
                <a:latin typeface="Tahoma" panose="020B0604030504040204" pitchFamily="34" charset="0"/>
                <a:ea typeface="Calibri" panose="020F0502020204030204" pitchFamily="34" charset="0"/>
                <a:cs typeface="Times New Roman" panose="02020603050405020304" pitchFamily="18" charset="0"/>
              </a:rPr>
              <a:t>Ensure school leaders fulfil expectations and statutory duties.</a:t>
            </a:r>
          </a:p>
          <a:p>
            <a:pPr marL="285750" lvl="0" indent="-285750">
              <a:spcAft>
                <a:spcPts val="1200"/>
              </a:spcAft>
              <a:buFont typeface="Arial" panose="020B0604020202020204" pitchFamily="34" charset="0"/>
              <a:buChar char="•"/>
            </a:pPr>
            <a:r>
              <a:rPr lang="en-GB" dirty="0">
                <a:solidFill>
                  <a:schemeClr val="accent1">
                    <a:lumMod val="75000"/>
                  </a:schemeClr>
                </a:solidFill>
                <a:latin typeface="Tahoma" panose="020B0604030504040204" pitchFamily="34" charset="0"/>
                <a:ea typeface="Calibri" panose="020F0502020204030204" pitchFamily="34" charset="0"/>
                <a:cs typeface="Times New Roman" panose="02020603050405020304" pitchFamily="18" charset="0"/>
              </a:rPr>
              <a:t>Use data to understand patterns of attendance, compare with other local schools, identify areas of progress and where greater focus is needed.</a:t>
            </a:r>
            <a:endParaRPr lang="en-GB"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Ensure school staff receive training on attendance</a:t>
            </a:r>
          </a:p>
          <a:p>
            <a:pPr>
              <a:spcBef>
                <a:spcPts val="1800"/>
              </a:spcBef>
              <a:spcAft>
                <a:spcPts val="600"/>
              </a:spcAft>
            </a:pPr>
            <a:r>
              <a:rPr lang="en-GB" sz="1800" b="1" dirty="0">
                <a:effectLst/>
                <a:latin typeface="Tahoma" panose="020B0604030504040204" pitchFamily="34" charset="0"/>
                <a:ea typeface="Calibri" panose="020F0502020204030204" pitchFamily="34" charset="0"/>
                <a:cs typeface="Times New Roman" panose="02020603050405020304" pitchFamily="18" charset="0"/>
              </a:rPr>
              <a:t> </a:t>
            </a:r>
            <a:r>
              <a:rPr lang="en-US" sz="1800" b="1" dirty="0">
                <a:effectLst/>
                <a:latin typeface="Tahoma" panose="020B0604030504040204" pitchFamily="34" charset="0"/>
                <a:ea typeface="Calibri" panose="020F0502020204030204" pitchFamily="34" charset="0"/>
                <a:cs typeface="Times New Roman" panose="02020603050405020304" pitchFamily="18" charset="0"/>
              </a:rPr>
              <a:t>Pupils at risk of becoming persistently absent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Regularly review attendance data and help school leaders focus support on the pupils who need it.</a:t>
            </a:r>
            <a:r>
              <a:rPr lang="en-US" sz="1800" b="1"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1800"/>
              </a:spcBef>
              <a:spcAft>
                <a:spcPts val="600"/>
              </a:spcAft>
            </a:pPr>
            <a:r>
              <a:rPr lang="en-GB" sz="1800" b="1" dirty="0">
                <a:effectLst/>
                <a:latin typeface="Tahoma" panose="020B0604030504040204" pitchFamily="34" charset="0"/>
                <a:ea typeface="Calibri" panose="020F0502020204030204" pitchFamily="34" charset="0"/>
                <a:cs typeface="Times New Roman" panose="02020603050405020304" pitchFamily="18" charset="0"/>
              </a:rPr>
              <a:t>Persistently absent pupils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Regularly review attendance data and help school leaders focus support on the pupils who need it.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a:effectLst/>
                <a:latin typeface="Tahoma" panose="020B0604030504040204" pitchFamily="34" charset="0"/>
                <a:ea typeface="Calibri" panose="020F0502020204030204" pitchFamily="34" charset="0"/>
                <a:cs typeface="Times New Roman" panose="02020603050405020304" pitchFamily="18" charset="0"/>
              </a:rPr>
              <a:t> </a:t>
            </a:r>
            <a:r>
              <a:rPr lang="en-GB" sz="1800"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5" name="TextBox 4">
            <a:extLst>
              <a:ext uri="{FF2B5EF4-FFF2-40B4-BE49-F238E27FC236}">
                <a16:creationId xmlns:a16="http://schemas.microsoft.com/office/drawing/2014/main" id="{AB3093F4-FED2-CA98-3A69-42FCDB6EF56E}"/>
              </a:ext>
            </a:extLst>
          </p:cNvPr>
          <p:cNvSpPr txBox="1"/>
          <p:nvPr/>
        </p:nvSpPr>
        <p:spPr>
          <a:xfrm>
            <a:off x="838200" y="485775"/>
            <a:ext cx="10515600" cy="1200329"/>
          </a:xfrm>
          <a:prstGeom prst="rect">
            <a:avLst/>
          </a:prstGeom>
          <a:noFill/>
        </p:spPr>
        <p:txBody>
          <a:bodyPr wrap="square" rtlCol="0">
            <a:spAutoFit/>
          </a:bodyPr>
          <a:lstStyle/>
          <a:p>
            <a:pPr algn="ctr"/>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a:t>
            </a:r>
            <a:r>
              <a:rPr lang="en-GB" sz="3600" b="1" dirty="0">
                <a:latin typeface="Tahoma" panose="020B0604030504040204" pitchFamily="34" charset="0"/>
                <a:ea typeface="Calibri" panose="020F0502020204030204" pitchFamily="34" charset="0"/>
                <a:cs typeface="Times New Roman" panose="02020603050405020304" pitchFamily="18" charset="0"/>
              </a:rPr>
              <a:t>Academy Trustees and Governing Bodies</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6344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6268AAE-D263-1127-311F-B08022688FC7}"/>
              </a:ext>
            </a:extLst>
          </p:cNvPr>
          <p:cNvSpPr txBox="1"/>
          <p:nvPr/>
        </p:nvSpPr>
        <p:spPr>
          <a:xfrm>
            <a:off x="884471" y="1864174"/>
            <a:ext cx="10641082" cy="4878259"/>
          </a:xfrm>
          <a:prstGeom prst="rect">
            <a:avLst/>
          </a:prstGeom>
          <a:noFill/>
        </p:spPr>
        <p:txBody>
          <a:bodyPr wrap="square" rtlCol="0">
            <a:spAutoFit/>
          </a:bodyPr>
          <a:lstStyle/>
          <a:p>
            <a:r>
              <a:rPr lang="en-GB" sz="1800" b="1" dirty="0">
                <a:effectLst/>
                <a:latin typeface="Tahoma" panose="020B0604030504040204" pitchFamily="34" charset="0"/>
                <a:ea typeface="Calibri" panose="020F0502020204030204" pitchFamily="34" charset="0"/>
                <a:cs typeface="Times New Roman" panose="02020603050405020304" pitchFamily="18" charset="0"/>
              </a:rPr>
              <a:t>Severely absent pupils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D0D0D"/>
                </a:solidFill>
                <a:effectLst/>
                <a:uLnTx/>
                <a:uFillTx/>
                <a:latin typeface="Tahoma" panose="020B0604030504040204" pitchFamily="34" charset="0"/>
                <a:ea typeface="Calibri" panose="020F0502020204030204" pitchFamily="34" charset="0"/>
                <a:cs typeface="Times New Roman" panose="02020603050405020304" pitchFamily="18" charset="0"/>
              </a:rPr>
              <a:t>Regularly review attendance data and help school leaders focus support on the pupils who need it.</a:t>
            </a:r>
            <a:endParaRPr kumimoji="0" lang="en-GB"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endParaRPr lang="en-GB" b="1" dirty="0">
              <a:latin typeface="Tahoma" panose="020B0604030504040204" pitchFamily="34" charset="0"/>
              <a:ea typeface="Calibri" panose="020F0502020204030204" pitchFamily="34" charset="0"/>
              <a:cs typeface="Times New Roman" panose="02020603050405020304" pitchFamily="18" charset="0"/>
            </a:endParaRPr>
          </a:p>
          <a:p>
            <a:r>
              <a:rPr lang="en-GB" sz="1800" b="1" dirty="0">
                <a:effectLst/>
                <a:latin typeface="Tahoma" panose="020B0604030504040204" pitchFamily="34" charset="0"/>
                <a:ea typeface="Calibri" panose="020F0502020204030204" pitchFamily="34" charset="0"/>
                <a:cs typeface="Times New Roman" panose="02020603050405020304" pitchFamily="18" charset="0"/>
              </a:rPr>
              <a:t>Support for cohorts of pupils with lower attendance than their peers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Regularly review attendance data and help school leaders focus support on the pupils who need it.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b="1"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a:effectLst/>
                <a:latin typeface="Tahoma" panose="020B0604030504040204" pitchFamily="34" charset="0"/>
                <a:ea typeface="Calibri" panose="020F0502020204030204" pitchFamily="34" charset="0"/>
                <a:cs typeface="Times New Roman" panose="02020603050405020304" pitchFamily="18" charset="0"/>
              </a:rPr>
              <a:t>Support for pupils with medical conditions or SEND with poor attendance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Regularly review attendance data and help school leaders focus support on the pupils who need it.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b="1"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a:effectLst/>
                <a:latin typeface="Tahoma" panose="020B0604030504040204" pitchFamily="34" charset="0"/>
                <a:ea typeface="Calibri" panose="020F0502020204030204" pitchFamily="34" charset="0"/>
                <a:cs typeface="Times New Roman" panose="02020603050405020304" pitchFamily="18" charset="0"/>
              </a:rPr>
              <a:t>Support for pupils with a social worker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Regularly review attendance data and help school leaders focus support on the pupils who need it.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b="1"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b="1" dirty="0">
                <a:solidFill>
                  <a:schemeClr val="accent1">
                    <a:lumMod val="75000"/>
                  </a:schemeClr>
                </a:solidFill>
                <a:effectLst/>
                <a:latin typeface="Tahoma" panose="020B0604030504040204" pitchFamily="34" charset="0"/>
                <a:ea typeface="Calibri" panose="020F0502020204030204" pitchFamily="34" charset="0"/>
                <a:cs typeface="Times New Roman" panose="02020603050405020304" pitchFamily="18" charset="0"/>
              </a:rPr>
              <a:t>Looked after children and previously looked after children.</a:t>
            </a:r>
          </a:p>
          <a:p>
            <a:pPr marL="285750" indent="-285750">
              <a:spcAft>
                <a:spcPts val="600"/>
              </a:spcAft>
              <a:buFont typeface="Arial" panose="020B0604020202020204" pitchFamily="34" charset="0"/>
              <a:buChar char="•"/>
            </a:pPr>
            <a:r>
              <a:rPr lang="en-GB" dirty="0">
                <a:solidFill>
                  <a:schemeClr val="accent1">
                    <a:lumMod val="75000"/>
                  </a:schemeClr>
                </a:solidFill>
                <a:latin typeface="Tahoma" panose="020B0604030504040204" pitchFamily="34" charset="0"/>
                <a:ea typeface="Calibri" panose="020F0502020204030204" pitchFamily="34" charset="0"/>
                <a:cs typeface="Times New Roman" panose="02020603050405020304" pitchFamily="18" charset="0"/>
              </a:rPr>
              <a:t>Designate a member of staff to have responsibility for the promotion of the educational achievement of looked after and previously looked after pupils.</a:t>
            </a:r>
          </a:p>
          <a:p>
            <a:pPr marL="285750" indent="-285750">
              <a:buFont typeface="Arial" panose="020B0604020202020204" pitchFamily="34" charset="0"/>
              <a:buChar char="•"/>
            </a:pPr>
            <a:r>
              <a:rPr lang="en-GB" dirty="0">
                <a:solidFill>
                  <a:schemeClr val="accent1">
                    <a:lumMod val="75000"/>
                  </a:schemeClr>
                </a:solidFill>
                <a:latin typeface="Tahoma" panose="020B0604030504040204" pitchFamily="34" charset="0"/>
                <a:ea typeface="Calibri" panose="020F0502020204030204" pitchFamily="34" charset="0"/>
                <a:cs typeface="Times New Roman" panose="02020603050405020304" pitchFamily="18" charset="0"/>
              </a:rPr>
              <a:t>Monitor and review attendance of the cohort and consider how school policies, including behaviour policies, are sensitive to their needs and support good attendance.</a:t>
            </a:r>
          </a:p>
        </p:txBody>
      </p:sp>
      <p:sp>
        <p:nvSpPr>
          <p:cNvPr id="5" name="TextBox 4">
            <a:extLst>
              <a:ext uri="{FF2B5EF4-FFF2-40B4-BE49-F238E27FC236}">
                <a16:creationId xmlns:a16="http://schemas.microsoft.com/office/drawing/2014/main" id="{AB3093F4-FED2-CA98-3A69-42FCDB6EF56E}"/>
              </a:ext>
            </a:extLst>
          </p:cNvPr>
          <p:cNvSpPr txBox="1"/>
          <p:nvPr/>
        </p:nvSpPr>
        <p:spPr>
          <a:xfrm>
            <a:off x="838200" y="485775"/>
            <a:ext cx="10515600" cy="1200329"/>
          </a:xfrm>
          <a:prstGeom prst="rect">
            <a:avLst/>
          </a:prstGeom>
          <a:noFill/>
        </p:spPr>
        <p:txBody>
          <a:bodyPr wrap="square" rtlCol="0">
            <a:spAutoFit/>
          </a:bodyPr>
          <a:lstStyle/>
          <a:p>
            <a:pPr algn="ctr"/>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a:t>
            </a:r>
            <a:r>
              <a:rPr lang="en-GB" sz="3600" b="1" dirty="0">
                <a:latin typeface="Tahoma" panose="020B0604030504040204" pitchFamily="34" charset="0"/>
                <a:ea typeface="Calibri" panose="020F0502020204030204" pitchFamily="34" charset="0"/>
                <a:cs typeface="Times New Roman" panose="02020603050405020304" pitchFamily="18" charset="0"/>
              </a:rPr>
              <a:t>Academy Trustees and Governing Bodies</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9564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B3093F4-FED2-CA98-3A69-42FCDB6EF56E}"/>
              </a:ext>
            </a:extLst>
          </p:cNvPr>
          <p:cNvSpPr txBox="1"/>
          <p:nvPr/>
        </p:nvSpPr>
        <p:spPr>
          <a:xfrm>
            <a:off x="838200" y="485775"/>
            <a:ext cx="10515600" cy="1200329"/>
          </a:xfrm>
          <a:prstGeom prst="rect">
            <a:avLst/>
          </a:prstGeom>
          <a:noFill/>
        </p:spPr>
        <p:txBody>
          <a:bodyPr wrap="square" rtlCol="0">
            <a:spAutoFit/>
          </a:bodyPr>
          <a:lstStyle/>
          <a:p>
            <a:pPr algn="ctr"/>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a:t>
            </a:r>
            <a:r>
              <a:rPr lang="en-GB" sz="3600" b="1" dirty="0">
                <a:latin typeface="Tahoma" panose="020B0604030504040204" pitchFamily="34" charset="0"/>
                <a:ea typeface="Calibri" panose="020F0502020204030204" pitchFamily="34" charset="0"/>
                <a:cs typeface="Times New Roman" panose="02020603050405020304" pitchFamily="18" charset="0"/>
              </a:rPr>
              <a:t>Academy Trustees and Governing Bodies</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48F74BDC-A97D-8E9D-6BF9-5891502F6C49}"/>
              </a:ext>
            </a:extLst>
          </p:cNvPr>
          <p:cNvSpPr txBox="1"/>
          <p:nvPr/>
        </p:nvSpPr>
        <p:spPr>
          <a:xfrm>
            <a:off x="881743" y="2670457"/>
            <a:ext cx="10515600" cy="1354217"/>
          </a:xfrm>
          <a:prstGeom prst="rect">
            <a:avLst/>
          </a:prstGeom>
          <a:noFill/>
        </p:spPr>
        <p:txBody>
          <a:bodyPr wrap="square">
            <a:spAutoFit/>
          </a:bodyPr>
          <a:lstStyle/>
          <a:p>
            <a:pPr>
              <a:spcAft>
                <a:spcPts val="600"/>
              </a:spcAft>
            </a:pPr>
            <a:r>
              <a:rPr lang="en-GB" sz="1800" b="1" dirty="0">
                <a:effectLst/>
                <a:latin typeface="Tahoma" panose="020B0604030504040204" pitchFamily="34" charset="0"/>
                <a:ea typeface="Calibri" panose="020F0502020204030204" pitchFamily="34" charset="0"/>
                <a:cs typeface="Times New Roman" panose="02020603050405020304" pitchFamily="18" charset="0"/>
              </a:rPr>
              <a:t>Monitoring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US" sz="1800" dirty="0">
                <a:effectLst/>
                <a:latin typeface="Tahoma" panose="020B0604030504040204" pitchFamily="34" charset="0"/>
                <a:ea typeface="Calibri" panose="020F0502020204030204" pitchFamily="34" charset="0"/>
                <a:cs typeface="Times New Roman" panose="02020603050405020304" pitchFamily="18" charset="0"/>
              </a:rPr>
              <a:t>DfE Regions Group considers multi academy trusts’ efforts on attendance as part of decision making. </a:t>
            </a:r>
          </a:p>
          <a:p>
            <a:pPr marL="285750" lvl="0" indent="-285750">
              <a:spcAft>
                <a:spcPts val="600"/>
              </a:spcAft>
              <a:buFont typeface="Arial" panose="020B0604020202020204" pitchFamily="34" charset="0"/>
              <a:buChar char="•"/>
            </a:pPr>
            <a:r>
              <a:rPr lang="en-US" sz="1800" dirty="0">
                <a:effectLst/>
                <a:latin typeface="Tahoma" panose="020B0604030504040204" pitchFamily="34" charset="0"/>
                <a:ea typeface="Calibri" panose="020F0502020204030204" pitchFamily="34" charset="0"/>
                <a:cs typeface="Times New Roman" panose="02020603050405020304" pitchFamily="18" charset="0"/>
              </a:rPr>
              <a:t>Ofsted considers governing bodies’ efforts as part of inspections.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9965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917DDA-9C38-96F4-17BA-289411A49E3A}"/>
              </a:ext>
            </a:extLst>
          </p:cNvPr>
          <p:cNvSpPr txBox="1"/>
          <p:nvPr/>
        </p:nvSpPr>
        <p:spPr>
          <a:xfrm>
            <a:off x="1658678" y="456972"/>
            <a:ext cx="8856921" cy="1200329"/>
          </a:xfrm>
          <a:prstGeom prst="rect">
            <a:avLst/>
          </a:prstGeom>
          <a:noFill/>
        </p:spPr>
        <p:txBody>
          <a:bodyPr wrap="square" rtlCol="0">
            <a:spAutoFit/>
          </a:bodyPr>
          <a:lstStyle/>
          <a:p>
            <a:pPr algn="ctr"/>
            <a:r>
              <a:rPr lang="en-GB" sz="3600" b="1" dirty="0">
                <a:latin typeface="Tahoma" panose="020B0604030504040204" pitchFamily="34" charset="0"/>
                <a:cs typeface="Times New Roman" panose="02020603050405020304" pitchFamily="18" charset="0"/>
              </a:rPr>
              <a:t>Attendance Reporting at Governor’s Meeting</a:t>
            </a:r>
          </a:p>
        </p:txBody>
      </p:sp>
      <p:sp>
        <p:nvSpPr>
          <p:cNvPr id="4" name="TextBox 3">
            <a:extLst>
              <a:ext uri="{FF2B5EF4-FFF2-40B4-BE49-F238E27FC236}">
                <a16:creationId xmlns:a16="http://schemas.microsoft.com/office/drawing/2014/main" id="{D906755E-5465-880D-66C3-5DEBE42F239B}"/>
              </a:ext>
            </a:extLst>
          </p:cNvPr>
          <p:cNvSpPr txBox="1"/>
          <p:nvPr/>
        </p:nvSpPr>
        <p:spPr>
          <a:xfrm>
            <a:off x="3552540" y="1831078"/>
            <a:ext cx="4890976" cy="369332"/>
          </a:xfrm>
          <a:prstGeom prst="rect">
            <a:avLst/>
          </a:prstGeom>
          <a:noFill/>
        </p:spPr>
        <p:txBody>
          <a:bodyPr wrap="square" rtlCol="0">
            <a:spAutoFit/>
          </a:bodyPr>
          <a:lstStyle/>
          <a:p>
            <a:pPr algn="ctr"/>
            <a:r>
              <a:rPr lang="en-GB" dirty="0">
                <a:latin typeface="Tahoma" panose="020B0604030504040204" pitchFamily="34" charset="0"/>
                <a:ea typeface="Tahoma" panose="020B0604030504040204" pitchFamily="34" charset="0"/>
                <a:cs typeface="Tahoma" panose="020B0604030504040204" pitchFamily="34" charset="0"/>
              </a:rPr>
              <a:t>Best Practice</a:t>
            </a:r>
          </a:p>
        </p:txBody>
      </p:sp>
      <p:sp>
        <p:nvSpPr>
          <p:cNvPr id="6" name="TextBox 5">
            <a:extLst>
              <a:ext uri="{FF2B5EF4-FFF2-40B4-BE49-F238E27FC236}">
                <a16:creationId xmlns:a16="http://schemas.microsoft.com/office/drawing/2014/main" id="{FF8C5B3B-57DB-41D5-858E-51845983363F}"/>
              </a:ext>
            </a:extLst>
          </p:cNvPr>
          <p:cNvSpPr txBox="1"/>
          <p:nvPr/>
        </p:nvSpPr>
        <p:spPr>
          <a:xfrm>
            <a:off x="5878282" y="4439875"/>
            <a:ext cx="4890976" cy="1754326"/>
          </a:xfrm>
          <a:prstGeom prst="rect">
            <a:avLst/>
          </a:prstGeom>
          <a:noFill/>
        </p:spPr>
        <p:txBody>
          <a:bodyPr wrap="square" rtlCol="0">
            <a:spAutoFit/>
          </a:bodyPr>
          <a:lstStyle/>
          <a:p>
            <a:pPr algn="ctr"/>
            <a:r>
              <a:rPr lang="en-GB" u="sng" dirty="0">
                <a:latin typeface="Tahoma" panose="020B0604030504040204" pitchFamily="34" charset="0"/>
                <a:ea typeface="Tahoma" panose="020B0604030504040204" pitchFamily="34" charset="0"/>
                <a:cs typeface="Tahoma" panose="020B0604030504040204" pitchFamily="34" charset="0"/>
              </a:rPr>
              <a:t>Questions to Ask</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Nursery</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6</a:t>
            </a:r>
            <a:r>
              <a:rPr lang="en-GB" baseline="30000" dirty="0">
                <a:latin typeface="Tahoma" panose="020B0604030504040204" pitchFamily="34" charset="0"/>
                <a:ea typeface="Tahoma" panose="020B0604030504040204" pitchFamily="34" charset="0"/>
                <a:cs typeface="Tahoma" panose="020B0604030504040204" pitchFamily="34" charset="0"/>
              </a:rPr>
              <a:t>th</a:t>
            </a:r>
            <a:r>
              <a:rPr lang="en-GB" dirty="0">
                <a:latin typeface="Tahoma" panose="020B0604030504040204" pitchFamily="34" charset="0"/>
                <a:ea typeface="Tahoma" panose="020B0604030504040204" pitchFamily="34" charset="0"/>
                <a:cs typeface="Tahoma" panose="020B0604030504040204" pitchFamily="34" charset="0"/>
              </a:rPr>
              <a:t> form</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Yr 11 study leave</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Attendance = Everyone's Business</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Strategies and Communications</a:t>
            </a:r>
          </a:p>
        </p:txBody>
      </p:sp>
      <p:sp>
        <p:nvSpPr>
          <p:cNvPr id="7" name="TextBox 6">
            <a:extLst>
              <a:ext uri="{FF2B5EF4-FFF2-40B4-BE49-F238E27FC236}">
                <a16:creationId xmlns:a16="http://schemas.microsoft.com/office/drawing/2014/main" id="{61D3FB1C-95EC-2642-829A-85F9B6DF8659}"/>
              </a:ext>
            </a:extLst>
          </p:cNvPr>
          <p:cNvSpPr txBox="1"/>
          <p:nvPr/>
        </p:nvSpPr>
        <p:spPr>
          <a:xfrm>
            <a:off x="625043" y="2389287"/>
            <a:ext cx="4698071" cy="3493264"/>
          </a:xfrm>
          <a:prstGeom prst="rect">
            <a:avLst/>
          </a:prstGeom>
          <a:noFill/>
        </p:spPr>
        <p:txBody>
          <a:bodyPr wrap="square" rtlCol="0">
            <a:spAutoFit/>
          </a:bodyPr>
          <a:lstStyle/>
          <a:p>
            <a:pPr>
              <a:spcAft>
                <a:spcPts val="300"/>
              </a:spcAft>
            </a:pPr>
            <a:r>
              <a:rPr lang="en-GB" dirty="0">
                <a:latin typeface="Tahoma" panose="020B0604030504040204" pitchFamily="34" charset="0"/>
                <a:ea typeface="Tahoma" panose="020B0604030504040204" pitchFamily="34" charset="0"/>
                <a:cs typeface="Tahoma" panose="020B0604030504040204" pitchFamily="34" charset="0"/>
              </a:rPr>
              <a:t>Raised at every Gov meeting – HT report.</a:t>
            </a:r>
          </a:p>
          <a:p>
            <a:r>
              <a:rPr lang="en-GB" dirty="0">
                <a:latin typeface="Tahoma" panose="020B0604030504040204" pitchFamily="34" charset="0"/>
                <a:ea typeface="Tahoma" panose="020B0604030504040204" pitchFamily="34" charset="0"/>
                <a:cs typeface="Tahoma" panose="020B0604030504040204" pitchFamily="34" charset="0"/>
              </a:rPr>
              <a:t>Data/Graphs showing;</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Attendance Rate/Absence Rate</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Persistent Absence Percentage</a:t>
            </a:r>
          </a:p>
          <a:p>
            <a:pPr marL="285750" indent="-285750">
              <a:spcAft>
                <a:spcPts val="300"/>
              </a:spcAft>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Severely Absence rate Percentage</a:t>
            </a:r>
          </a:p>
          <a:p>
            <a:r>
              <a:rPr lang="en-GB" dirty="0">
                <a:latin typeface="Tahoma" panose="020B0604030504040204" pitchFamily="34" charset="0"/>
                <a:ea typeface="Tahoma" panose="020B0604030504040204" pitchFamily="34" charset="0"/>
                <a:cs typeface="Tahoma" panose="020B0604030504040204" pitchFamily="34" charset="0"/>
              </a:rPr>
              <a:t>Break down</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Pupil Premium</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SEND (EHCP and SEN Register)</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Looked After (and PLAC)</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Social Care (CP / CIN)</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Demographics</a:t>
            </a:r>
          </a:p>
          <a:p>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8" name="TextBox 7">
            <a:extLst>
              <a:ext uri="{FF2B5EF4-FFF2-40B4-BE49-F238E27FC236}">
                <a16:creationId xmlns:a16="http://schemas.microsoft.com/office/drawing/2014/main" id="{27B0C2E5-8455-F277-F208-33621DAC3348}"/>
              </a:ext>
            </a:extLst>
          </p:cNvPr>
          <p:cNvSpPr txBox="1"/>
          <p:nvPr/>
        </p:nvSpPr>
        <p:spPr>
          <a:xfrm>
            <a:off x="8323770" y="2448335"/>
            <a:ext cx="3239386" cy="1477328"/>
          </a:xfrm>
          <a:prstGeom prst="rect">
            <a:avLst/>
          </a:prstGeom>
          <a:noFill/>
        </p:spPr>
        <p:txBody>
          <a:bodyPr wrap="square" rtlCol="0">
            <a:spAutoFit/>
          </a:bodyPr>
          <a:lstStyle/>
          <a:p>
            <a:r>
              <a:rPr lang="en-GB" dirty="0">
                <a:latin typeface="Tahoma" panose="020B0604030504040204" pitchFamily="34" charset="0"/>
                <a:ea typeface="Tahoma" panose="020B0604030504040204" pitchFamily="34" charset="0"/>
                <a:cs typeface="Tahoma" panose="020B0604030504040204" pitchFamily="34" charset="0"/>
              </a:rPr>
              <a:t>Comparative data with;</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Statistical Neighbours</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Across Trust</a:t>
            </a:r>
          </a:p>
          <a:p>
            <a:pPr marL="285750" indent="-285750">
              <a:buFont typeface="Arial" panose="020B0604020202020204" pitchFamily="34" charset="0"/>
              <a:buChar char="•"/>
            </a:pPr>
            <a:r>
              <a:rPr lang="en-GB" dirty="0">
                <a:latin typeface="Tahoma" panose="020B0604030504040204" pitchFamily="34" charset="0"/>
                <a:ea typeface="Tahoma" panose="020B0604030504040204" pitchFamily="34" charset="0"/>
                <a:cs typeface="Tahoma" panose="020B0604030504040204" pitchFamily="34" charset="0"/>
              </a:rPr>
              <a:t>Across LA</a:t>
            </a:r>
          </a:p>
          <a:p>
            <a:pPr marL="742950" lvl="1" indent="-285750">
              <a:buFont typeface="Wingdings" panose="05000000000000000000" pitchFamily="2" charset="2"/>
              <a:buChar char="ü"/>
            </a:pPr>
            <a:r>
              <a:rPr lang="en-GB" dirty="0">
                <a:latin typeface="Tahoma" panose="020B0604030504040204" pitchFamily="34" charset="0"/>
                <a:ea typeface="Tahoma" panose="020B0604030504040204" pitchFamily="34" charset="0"/>
                <a:cs typeface="Tahoma" panose="020B0604030504040204" pitchFamily="34" charset="0"/>
              </a:rPr>
              <a:t>Available DfE / VYED</a:t>
            </a:r>
          </a:p>
        </p:txBody>
      </p:sp>
    </p:spTree>
    <p:extLst>
      <p:ext uri="{BB962C8B-B14F-4D97-AF65-F5344CB8AC3E}">
        <p14:creationId xmlns:p14="http://schemas.microsoft.com/office/powerpoint/2010/main" val="1247116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3EEC47E-6488-6A42-89A9-F0E9354E8417}"/>
              </a:ext>
            </a:extLst>
          </p:cNvPr>
          <p:cNvSpPr txBox="1"/>
          <p:nvPr/>
        </p:nvSpPr>
        <p:spPr>
          <a:xfrm>
            <a:off x="771525" y="1389291"/>
            <a:ext cx="10915650" cy="5247590"/>
          </a:xfrm>
          <a:prstGeom prst="rect">
            <a:avLst/>
          </a:prstGeom>
          <a:noFill/>
        </p:spPr>
        <p:txBody>
          <a:bodyPr wrap="square" rtlCol="0">
            <a:spAutoFit/>
          </a:bodyPr>
          <a:lstStyle/>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All pupils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Ensure their child attends every day the school is open except when a statutory reason applies.</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Notify the school as soon as possible when their child has</a:t>
            </a:r>
            <a:r>
              <a:rPr lang="en-GB" sz="1800" spc="-1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 to be unexpectedly absent (e.g. sickness).</a:t>
            </a:r>
            <a:endParaRPr lang="en-GB" spc="-10"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US"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Only request leave of absence in exceptional circumstances and do so in advance.</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US"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Book any medical appointments around the school day where possible.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GB" sz="1800" b="1"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Pupils at risk of becoming persistently absent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eaLnBrk="0" fontAlgn="base" hangingPunct="0">
              <a:spcAft>
                <a:spcPts val="600"/>
              </a:spcAft>
              <a:buFont typeface="Arial" panose="020B0604020202020204" pitchFamily="34" charset="0"/>
              <a:buChar char="•"/>
            </a:pPr>
            <a:r>
              <a:rPr lang="en-US" sz="1800" dirty="0">
                <a:solidFill>
                  <a:srgbClr val="0D0D0D"/>
                </a:solidFill>
                <a:effectLst/>
                <a:latin typeface="Tahoma" panose="020B0604030504040204" pitchFamily="34" charset="0"/>
                <a:ea typeface="Times New Roman" panose="02020603050405020304" pitchFamily="18" charset="0"/>
              </a:rPr>
              <a:t>Work with the school and local authority to help them understand their child’s barriers to attendance.</a:t>
            </a:r>
            <a:endParaRPr lang="en-GB" dirty="0">
              <a:latin typeface="Times New Roman" panose="02020603050405020304" pitchFamily="18" charset="0"/>
              <a:ea typeface="Times New Roman" panose="02020603050405020304" pitchFamily="18" charset="0"/>
            </a:endParaRPr>
          </a:p>
          <a:p>
            <a:pPr marL="285750" lvl="0" indent="-285750" eaLnBrk="0" fontAlgn="base" hangingPunct="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Proactively engage with the support offered to prevent the need for more formal support.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GB" sz="1800" b="1" spc="-20" dirty="0">
                <a:effectLst/>
                <a:latin typeface="Tahoma" panose="020B0604030504040204" pitchFamily="34" charset="0"/>
                <a:ea typeface="Calibri" panose="020F0502020204030204" pitchFamily="34" charset="0"/>
                <a:cs typeface="Times New Roman" panose="02020603050405020304" pitchFamily="18" charset="0"/>
              </a:rPr>
              <a:t>Persistently absent pupils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Work with the school and local authority to help them understand their child’s barriers to attendance.</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Proactively engage with the formal support offered – including any parenting</a:t>
            </a:r>
            <a:r>
              <a:rPr lang="en-GB" sz="1800" spc="-1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 contract or voluntary early help plan to prevent the need</a:t>
            </a: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 for legal intervention.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2" name="TextBox 1">
            <a:extLst>
              <a:ext uri="{FF2B5EF4-FFF2-40B4-BE49-F238E27FC236}">
                <a16:creationId xmlns:a16="http://schemas.microsoft.com/office/drawing/2014/main" id="{8BEAEE4F-DD70-7AFB-3FCB-0D4954FF31CF}"/>
              </a:ext>
            </a:extLst>
          </p:cNvPr>
          <p:cNvSpPr txBox="1"/>
          <p:nvPr/>
        </p:nvSpPr>
        <p:spPr>
          <a:xfrm>
            <a:off x="2266950" y="503466"/>
            <a:ext cx="9420225" cy="646331"/>
          </a:xfrm>
          <a:prstGeom prst="rect">
            <a:avLst/>
          </a:prstGeom>
          <a:noFill/>
        </p:spPr>
        <p:txBody>
          <a:bodyPr wrap="square" rtlCol="0">
            <a:spAutoFit/>
          </a:bodyPr>
          <a:lstStyle/>
          <a:p>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Parents</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3961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C0EEC8-2FD9-FD67-F1AE-73503F6E576A}"/>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t>Aims</a:t>
            </a:r>
            <a:endParaRPr lang="en-GB" dirty="0"/>
          </a:p>
        </p:txBody>
      </p:sp>
      <p:sp>
        <p:nvSpPr>
          <p:cNvPr id="5" name="Content Placeholder 2">
            <a:extLst>
              <a:ext uri="{FF2B5EF4-FFF2-40B4-BE49-F238E27FC236}">
                <a16:creationId xmlns:a16="http://schemas.microsoft.com/office/drawing/2014/main" id="{3E86B8FA-E890-991F-C00B-255FD4B801D5}"/>
              </a:ext>
            </a:extLst>
          </p:cNvPr>
          <p:cNvSpPr txBox="1">
            <a:spLocks/>
          </p:cNvSpPr>
          <p:nvPr/>
        </p:nvSpPr>
        <p:spPr>
          <a:xfrm>
            <a:off x="838201" y="1825625"/>
            <a:ext cx="3988980" cy="257625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a:latin typeface="Tahoma" panose="020B0604030504040204" pitchFamily="34" charset="0"/>
                <a:ea typeface="Tahoma" panose="020B0604030504040204" pitchFamily="34" charset="0"/>
                <a:cs typeface="Tahoma" panose="020B0604030504040204" pitchFamily="34" charset="0"/>
              </a:rPr>
              <a:t>To look at the statutory requirements relating to Attendance for all schools.</a:t>
            </a: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6" name="TextBox 5">
            <a:extLst>
              <a:ext uri="{FF2B5EF4-FFF2-40B4-BE49-F238E27FC236}">
                <a16:creationId xmlns:a16="http://schemas.microsoft.com/office/drawing/2014/main" id="{13CC361F-A6B4-6494-CB95-5ACBEA945441}"/>
              </a:ext>
            </a:extLst>
          </p:cNvPr>
          <p:cNvSpPr txBox="1"/>
          <p:nvPr/>
        </p:nvSpPr>
        <p:spPr>
          <a:xfrm>
            <a:off x="6672815" y="1690688"/>
            <a:ext cx="4680984" cy="2246769"/>
          </a:xfrm>
          <a:prstGeom prst="rect">
            <a:avLst/>
          </a:prstGeom>
          <a:noFill/>
        </p:spPr>
        <p:txBody>
          <a:bodyPr wrap="square">
            <a:spAutoFit/>
          </a:bodyPr>
          <a:lstStyle/>
          <a:p>
            <a:r>
              <a:rPr lang="en-GB" sz="2800" dirty="0">
                <a:latin typeface="Tahoma" panose="020B0604030504040204" pitchFamily="34" charset="0"/>
                <a:ea typeface="Tahoma" panose="020B0604030504040204" pitchFamily="34" charset="0"/>
                <a:cs typeface="Tahoma" panose="020B0604030504040204" pitchFamily="34" charset="0"/>
              </a:rPr>
              <a:t>To look at the Attendance governance role, and recommendations / best practice in terms of carrying it out.</a:t>
            </a:r>
          </a:p>
        </p:txBody>
      </p:sp>
    </p:spTree>
    <p:extLst>
      <p:ext uri="{BB962C8B-B14F-4D97-AF65-F5344CB8AC3E}">
        <p14:creationId xmlns:p14="http://schemas.microsoft.com/office/powerpoint/2010/main" val="19612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3D1808-92C1-88AE-0D39-830B50B5DCC8}"/>
              </a:ext>
            </a:extLst>
          </p:cNvPr>
          <p:cNvSpPr txBox="1"/>
          <p:nvPr/>
        </p:nvSpPr>
        <p:spPr>
          <a:xfrm>
            <a:off x="770164" y="1389291"/>
            <a:ext cx="10736036" cy="5509200"/>
          </a:xfrm>
          <a:prstGeom prst="rect">
            <a:avLst/>
          </a:prstGeom>
          <a:noFill/>
        </p:spPr>
        <p:txBody>
          <a:bodyPr wrap="square" rtlCol="0">
            <a:spAutoFit/>
          </a:bodyPr>
          <a:lstStyle/>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Severely </a:t>
            </a:r>
            <a:r>
              <a:rPr lang="en-US" b="1" dirty="0">
                <a:latin typeface="Tahoma" panose="020B0604030504040204" pitchFamily="34" charset="0"/>
                <a:ea typeface="Calibri" panose="020F0502020204030204" pitchFamily="34" charset="0"/>
                <a:cs typeface="Times New Roman" panose="02020603050405020304" pitchFamily="18" charset="0"/>
              </a:rPr>
              <a:t>absent pupils</a:t>
            </a:r>
          </a:p>
          <a:p>
            <a:pPr marL="285750" indent="-28575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Work with the school and local authority to help them understand their child’s barriers to attendance.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2400"/>
              </a:spcAft>
              <a:buFont typeface="Arial" panose="020B0604020202020204" pitchFamily="34" charset="0"/>
              <a:buChar char="•"/>
            </a:pPr>
            <a:r>
              <a:rPr lang="en-US" sz="1800" dirty="0">
                <a:solidFill>
                  <a:srgbClr val="0D0D0D"/>
                </a:solidFill>
                <a:effectLst/>
                <a:latin typeface="Arial" panose="020B0604020202020204" pitchFamily="34" charset="0"/>
                <a:ea typeface="Arial" panose="020B0604020202020204" pitchFamily="34" charset="0"/>
                <a:cs typeface="Times New Roman" panose="02020603050405020304" pitchFamily="18" charset="0"/>
              </a:rPr>
              <a:t>Proactively engage with the formal support offered – including any parenting contract or voluntary early help plan to prevent the need for legal intervention.</a:t>
            </a:r>
            <a:endParaRPr lang="en-US" b="1" dirty="0">
              <a:latin typeface="Tahoma" panose="020B0604030504040204" pitchFamily="34" charset="0"/>
              <a:ea typeface="Calibri" panose="020F0502020204030204" pitchFamily="34" charset="0"/>
              <a:cs typeface="Times New Roman" panose="02020603050405020304" pitchFamily="18" charset="0"/>
            </a:endParaRPr>
          </a:p>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Support for cohorts of pupils with lower attendance than their peers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2400"/>
              </a:spcAft>
              <a:buFont typeface="Arial" panose="020B0604020202020204" pitchFamily="34" charset="0"/>
              <a:buChar char="•"/>
            </a:pPr>
            <a:r>
              <a:rPr lang="en-GB" sz="1800" dirty="0">
                <a:effectLst/>
                <a:latin typeface="Tahoma" panose="020B0604030504040204" pitchFamily="34" charset="0"/>
                <a:ea typeface="Calibri" panose="020F0502020204030204" pitchFamily="34" charset="0"/>
                <a:cs typeface="Times New Roman" panose="02020603050405020304" pitchFamily="18" charset="0"/>
              </a:rPr>
              <a:t>Not applicable</a:t>
            </a:r>
            <a:r>
              <a:rPr lang="en-GB" sz="1800" b="1"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Support for pupils with medical conditions or SEND with poor attendance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Work with the school and local authority to help them </a:t>
            </a:r>
            <a:r>
              <a:rPr lang="en-US"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understand their child’s</a:t>
            </a:r>
            <a:br>
              <a:rPr lang="en-US"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br>
            <a:r>
              <a:rPr lang="en-US"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barriers to attendance.</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24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Proactively engage with the support offered.</a:t>
            </a:r>
            <a:r>
              <a:rPr lang="en-GB" sz="1800" b="1"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Support for pupils with a social worker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Work with the school and local authority to help them understand their child’s barriers to attendance.</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Proactively engage with the support offered.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2" name="TextBox 1">
            <a:extLst>
              <a:ext uri="{FF2B5EF4-FFF2-40B4-BE49-F238E27FC236}">
                <a16:creationId xmlns:a16="http://schemas.microsoft.com/office/drawing/2014/main" id="{8BEAEE4F-DD70-7AFB-3FCB-0D4954FF31CF}"/>
              </a:ext>
            </a:extLst>
          </p:cNvPr>
          <p:cNvSpPr txBox="1"/>
          <p:nvPr/>
        </p:nvSpPr>
        <p:spPr>
          <a:xfrm>
            <a:off x="2266950" y="503466"/>
            <a:ext cx="9420225" cy="646331"/>
          </a:xfrm>
          <a:prstGeom prst="rect">
            <a:avLst/>
          </a:prstGeom>
          <a:noFill/>
        </p:spPr>
        <p:txBody>
          <a:bodyPr wrap="square" rtlCol="0">
            <a:spAutoFit/>
          </a:bodyPr>
          <a:lstStyle/>
          <a:p>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Parents</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6601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195AAB1-91AA-F538-38A3-6DD529E278B8}"/>
              </a:ext>
            </a:extLst>
          </p:cNvPr>
          <p:cNvSpPr txBox="1"/>
          <p:nvPr/>
        </p:nvSpPr>
        <p:spPr>
          <a:xfrm>
            <a:off x="770164" y="2085967"/>
            <a:ext cx="10692493" cy="3677930"/>
          </a:xfrm>
          <a:prstGeom prst="rect">
            <a:avLst/>
          </a:prstGeom>
          <a:noFill/>
        </p:spPr>
        <p:txBody>
          <a:bodyPr wrap="square">
            <a:sp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Looked </a:t>
            </a:r>
            <a:r>
              <a:rPr lang="en-US" b="1" dirty="0">
                <a:latin typeface="Tahoma" panose="020B0604030504040204" pitchFamily="34" charset="0"/>
                <a:ea typeface="Calibri" panose="020F0502020204030204" pitchFamily="34" charset="0"/>
                <a:cs typeface="Times New Roman" panose="02020603050405020304" pitchFamily="18" charset="0"/>
              </a:rPr>
              <a:t>after and previously looked after children </a:t>
            </a:r>
          </a:p>
          <a:p>
            <a:pPr marL="285750" indent="-28575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Work with the school and local authority to help them understand their child’s barriers to attendance – including the development of the Personal Education Plans.</a:t>
            </a:r>
          </a:p>
          <a:p>
            <a:pPr marL="285750" indent="-285750">
              <a:spcAft>
                <a:spcPts val="600"/>
              </a:spcAft>
              <a:buFont typeface="Arial" panose="020B0604020202020204" pitchFamily="34" charset="0"/>
              <a:buChar char="•"/>
            </a:pPr>
            <a:r>
              <a:rPr lang="en-GB" sz="1800" dirty="0">
                <a:solidFill>
                  <a:srgbClr val="0D0D0D"/>
                </a:solidFill>
                <a:effectLst/>
                <a:latin typeface="Arial" panose="020B0604020202020204" pitchFamily="34" charset="0"/>
                <a:ea typeface="Calibri" panose="020F0502020204030204" pitchFamily="34" charset="0"/>
                <a:cs typeface="Times New Roman" panose="02020603050405020304" pitchFamily="18" charset="0"/>
              </a:rPr>
              <a:t>Proactively engage with the support offered.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endParaRPr lang="en-US" sz="1800" b="1" dirty="0">
              <a:effectLst/>
              <a:latin typeface="Tahoma" panose="020B0604030504040204" pitchFamily="34" charset="0"/>
              <a:ea typeface="Calibri" panose="020F0502020204030204" pitchFamily="34" charset="0"/>
              <a:cs typeface="Times New Roman" panose="02020603050405020304" pitchFamily="18" charset="0"/>
            </a:endParaRPr>
          </a:p>
          <a:p>
            <a:pPr>
              <a:spcAft>
                <a:spcPts val="600"/>
              </a:spcAft>
            </a:pPr>
            <a:endParaRPr lang="en-US" sz="1800" b="1" dirty="0">
              <a:effectLst/>
              <a:latin typeface="Tahoma" panose="020B0604030504040204" pitchFamily="34" charset="0"/>
              <a:ea typeface="Calibri" panose="020F0502020204030204" pitchFamily="34" charset="0"/>
              <a:cs typeface="Times New Roman" panose="02020603050405020304" pitchFamily="18" charset="0"/>
            </a:endParaRPr>
          </a:p>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Monitoring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US" sz="1800" dirty="0">
                <a:effectLst/>
                <a:latin typeface="Tahoma" panose="020B0604030504040204" pitchFamily="34" charset="0"/>
                <a:ea typeface="Calibri" panose="020F0502020204030204" pitchFamily="34" charset="0"/>
                <a:cs typeface="Times New Roman" panose="02020603050405020304" pitchFamily="18" charset="0"/>
              </a:rPr>
              <a:t>Schools regularly update parents on their child’s attendance.</a:t>
            </a:r>
          </a:p>
          <a:p>
            <a:pPr lvl="0">
              <a:spcAft>
                <a:spcPts val="600"/>
              </a:spcAft>
            </a:pPr>
            <a:r>
              <a:rPr lang="en-US" sz="1800" i="1" dirty="0">
                <a:solidFill>
                  <a:schemeClr val="accent1"/>
                </a:solidFill>
                <a:effectLst/>
                <a:latin typeface="Tahoma" panose="020B0604030504040204" pitchFamily="34" charset="0"/>
                <a:ea typeface="Calibri" panose="020F0502020204030204" pitchFamily="34" charset="0"/>
                <a:cs typeface="Times New Roman" panose="02020603050405020304" pitchFamily="18" charset="0"/>
              </a:rPr>
              <a:t>(If parents feel the school and/or local authority have not delivered what they are expected to they should discuss the case with the school and/or local authorities attendance support team.)</a:t>
            </a:r>
            <a:endParaRPr lang="en-GB" sz="1800" i="1"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8BEAEE4F-DD70-7AFB-3FCB-0D4954FF31CF}"/>
              </a:ext>
            </a:extLst>
          </p:cNvPr>
          <p:cNvSpPr txBox="1"/>
          <p:nvPr/>
        </p:nvSpPr>
        <p:spPr>
          <a:xfrm>
            <a:off x="2266950" y="503466"/>
            <a:ext cx="9420225" cy="646331"/>
          </a:xfrm>
          <a:prstGeom prst="rect">
            <a:avLst/>
          </a:prstGeom>
          <a:noFill/>
        </p:spPr>
        <p:txBody>
          <a:bodyPr wrap="square" rtlCol="0">
            <a:spAutoFit/>
          </a:bodyPr>
          <a:lstStyle/>
          <a:p>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Parents</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76874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9AD57D-FE67-B79A-2794-1ABF4E001337}"/>
              </a:ext>
            </a:extLst>
          </p:cNvPr>
          <p:cNvSpPr txBox="1"/>
          <p:nvPr/>
        </p:nvSpPr>
        <p:spPr>
          <a:xfrm>
            <a:off x="770164" y="493938"/>
            <a:ext cx="10515600" cy="1200329"/>
          </a:xfrm>
          <a:prstGeom prst="rect">
            <a:avLst/>
          </a:prstGeom>
          <a:noFill/>
        </p:spPr>
        <p:txBody>
          <a:bodyPr wrap="square" rtlCol="0">
            <a:spAutoFit/>
          </a:bodyPr>
          <a:lstStyle/>
          <a:p>
            <a:pPr algn="ctr"/>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Local Authority</a:t>
            </a:r>
          </a:p>
          <a:p>
            <a:pPr algn="ctr"/>
            <a:r>
              <a:rPr lang="en-GB" sz="1800" i="1" dirty="0">
                <a:effectLst/>
                <a:latin typeface="Tahoma" panose="020B0604030504040204" pitchFamily="34" charset="0"/>
                <a:ea typeface="Calibri" panose="020F0502020204030204" pitchFamily="34" charset="0"/>
                <a:cs typeface="Times New Roman" panose="02020603050405020304" pitchFamily="18" charset="0"/>
              </a:rPr>
              <a:t>School Attendance Support Team (Education Welfare Service) will be available free of charge to all schools (inc. independent, Special and Alternative provision) from September ’2</a:t>
            </a:r>
            <a:r>
              <a:rPr lang="en-GB" i="1" dirty="0">
                <a:latin typeface="Tahoma" panose="020B0604030504040204" pitchFamily="34" charset="0"/>
                <a:ea typeface="Calibri" panose="020F0502020204030204" pitchFamily="34" charset="0"/>
                <a:cs typeface="Times New Roman" panose="02020603050405020304" pitchFamily="18" charset="0"/>
              </a:rPr>
              <a:t>3</a:t>
            </a:r>
            <a:r>
              <a:rPr lang="en-GB" sz="1800" i="1"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226515A2-ADEA-69BC-5C88-C7914E0BE329}"/>
              </a:ext>
            </a:extLst>
          </p:cNvPr>
          <p:cNvSpPr txBox="1"/>
          <p:nvPr/>
        </p:nvSpPr>
        <p:spPr>
          <a:xfrm>
            <a:off x="770163" y="2194834"/>
            <a:ext cx="10866665" cy="3277820"/>
          </a:xfrm>
          <a:prstGeom prst="rect">
            <a:avLst/>
          </a:prstGeom>
          <a:noFill/>
        </p:spPr>
        <p:txBody>
          <a:bodyPr wrap="square" rtlCol="0">
            <a:spAutoFit/>
          </a:bodyPr>
          <a:lstStyle/>
          <a:p>
            <a:pPr>
              <a:spcAft>
                <a:spcPts val="600"/>
              </a:spcAft>
            </a:pPr>
            <a:r>
              <a:rPr lang="en-GB" sz="1800" b="1" dirty="0">
                <a:effectLst/>
                <a:latin typeface="Tahoma" panose="020B0604030504040204" pitchFamily="34" charset="0"/>
                <a:ea typeface="Calibri" panose="020F0502020204030204" pitchFamily="34" charset="0"/>
                <a:cs typeface="Times New Roman" panose="02020603050405020304" pitchFamily="18" charset="0"/>
              </a:rPr>
              <a:t>All Pupils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Have a strategic approach to improving attendance for the whole area and make it a key focus of all frontline council services.</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Have a School Attendance Support Team that works with all schools in their area to remove area-wide </a:t>
            </a:r>
            <a:r>
              <a:rPr lang="en-US"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barriers to attendance.</a:t>
            </a:r>
            <a:endParaRPr lang="en-GB" dirty="0">
              <a:solidFill>
                <a:srgbClr val="0D0D0D"/>
              </a:solidFill>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US" sz="1800" dirty="0">
                <a:effectLst/>
                <a:latin typeface="Tahoma" panose="020B0604030504040204" pitchFamily="34" charset="0"/>
                <a:ea typeface="Calibri" panose="020F0502020204030204" pitchFamily="34" charset="0"/>
                <a:cs typeface="Times New Roman" panose="02020603050405020304" pitchFamily="18" charset="0"/>
              </a:rPr>
              <a:t>Provide each school with a named point of contact in the School Attendance Support Team who can support with queries and advice.</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US" sz="1800" dirty="0">
                <a:effectLst/>
                <a:latin typeface="Tahoma" panose="020B0604030504040204" pitchFamily="34" charset="0"/>
                <a:ea typeface="Calibri" panose="020F0502020204030204" pitchFamily="34" charset="0"/>
                <a:cs typeface="Times New Roman" panose="02020603050405020304" pitchFamily="18" charset="0"/>
              </a:rPr>
              <a:t>Offer opportunities for all schools in the area to share effective practice.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024224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50BAE3-54A5-DD2D-253C-6543D1022FC4}"/>
              </a:ext>
            </a:extLst>
          </p:cNvPr>
          <p:cNvSpPr txBox="1"/>
          <p:nvPr/>
        </p:nvSpPr>
        <p:spPr>
          <a:xfrm>
            <a:off x="770163" y="2194834"/>
            <a:ext cx="10344150" cy="4231928"/>
          </a:xfrm>
          <a:prstGeom prst="rect">
            <a:avLst/>
          </a:prstGeom>
          <a:noFill/>
        </p:spPr>
        <p:txBody>
          <a:bodyPr wrap="square" rtlCol="0">
            <a:spAutoFit/>
          </a:bodyPr>
          <a:lstStyle/>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Pupils at risk of becoming persistently absent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Hold a </a:t>
            </a:r>
            <a:r>
              <a:rPr lang="en-GB" sz="1800" i="1" dirty="0">
                <a:solidFill>
                  <a:schemeClr val="accent1"/>
                </a:solidFill>
                <a:effectLst/>
                <a:latin typeface="Tahoma" panose="020B0604030504040204" pitchFamily="34" charset="0"/>
                <a:ea typeface="Calibri" panose="020F0502020204030204" pitchFamily="34" charset="0"/>
                <a:cs typeface="Times New Roman" panose="02020603050405020304" pitchFamily="18" charset="0"/>
              </a:rPr>
              <a:t>regular conversation </a:t>
            </a:r>
            <a:r>
              <a:rPr lang="en-GB" sz="1800" strike="sngStrike" dirty="0">
                <a:effectLst/>
                <a:latin typeface="Tahoma" panose="020B0604030504040204" pitchFamily="34" charset="0"/>
                <a:ea typeface="Calibri" panose="020F0502020204030204" pitchFamily="34" charset="0"/>
                <a:cs typeface="Times New Roman" panose="02020603050405020304" pitchFamily="18" charset="0"/>
              </a:rPr>
              <a:t>termly conversation </a:t>
            </a: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with every school to identify, discuss and signpost or provide access to services for pupils who are persistently or severely absent or at risk of becoming so.</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spc="-1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Where there are out of school barriers, provide each identified pupil</a:t>
            </a: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 and their family with access to services they need in the first instance.</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If the issue persists, and there are multiple needs consider whether the threshold for early help is met and facilitate access where it is</a:t>
            </a:r>
            <a:r>
              <a:rPr lang="en-GB" sz="1800" strike="sngStrike" dirty="0">
                <a:effectLst/>
                <a:latin typeface="Tahoma" panose="020B0604030504040204" pitchFamily="34" charset="0"/>
                <a:ea typeface="Calibri" panose="020F0502020204030204" pitchFamily="34" charset="0"/>
                <a:cs typeface="Times New Roman" panose="02020603050405020304" pitchFamily="18" charset="0"/>
              </a:rPr>
              <a:t>. facilitate a voluntary early help assessment where appropriate. </a:t>
            </a:r>
            <a:r>
              <a:rPr lang="en-GB" dirty="0">
                <a:solidFill>
                  <a:schemeClr val="accent1"/>
                </a:solidFill>
                <a:latin typeface="Tahoma" panose="020B0604030504040204" pitchFamily="34" charset="0"/>
                <a:ea typeface="Calibri" panose="020F0502020204030204" pitchFamily="34" charset="0"/>
                <a:cs typeface="Times New Roman" panose="02020603050405020304" pitchFamily="18" charset="0"/>
              </a:rPr>
              <a:t> </a:t>
            </a:r>
            <a:r>
              <a:rPr lang="en-GB" i="1" dirty="0">
                <a:solidFill>
                  <a:schemeClr val="accent1"/>
                </a:solidFill>
                <a:latin typeface="Tahoma" panose="020B0604030504040204" pitchFamily="34" charset="0"/>
                <a:ea typeface="Calibri" panose="020F0502020204030204" pitchFamily="34" charset="0"/>
                <a:cs typeface="Times New Roman" panose="02020603050405020304" pitchFamily="18" charset="0"/>
              </a:rPr>
              <a:t>Regardless, </a:t>
            </a:r>
            <a:r>
              <a:rPr lang="en-GB" dirty="0">
                <a:latin typeface="Tahoma" panose="020B0604030504040204" pitchFamily="34" charset="0"/>
                <a:ea typeface="Calibri" panose="020F0502020204030204" pitchFamily="34" charset="0"/>
                <a:cs typeface="Times New Roman" panose="02020603050405020304" pitchFamily="18" charset="0"/>
              </a:rPr>
              <a:t>t</a:t>
            </a: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ake an active part in the multi-agency effort with the school and other partners. Provide the lead practitioner </a:t>
            </a:r>
            <a:r>
              <a:rPr lang="en-GB" sz="1800" i="1" dirty="0">
                <a:solidFill>
                  <a:schemeClr val="accent1">
                    <a:lumMod val="75000"/>
                  </a:schemeClr>
                </a:solidFill>
                <a:effectLst/>
                <a:latin typeface="Tahoma" panose="020B0604030504040204" pitchFamily="34" charset="0"/>
                <a:ea typeface="Calibri" panose="020F0502020204030204" pitchFamily="34" charset="0"/>
                <a:cs typeface="Times New Roman" panose="02020603050405020304" pitchFamily="18" charset="0"/>
              </a:rPr>
              <a:t>where threshold is met and </a:t>
            </a: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all partners agree that a local authority service is best placed to lead. Where the lead practitioner is outside of the local authority, continue to work with the school and partners.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3" name="TextBox 2">
            <a:extLst>
              <a:ext uri="{FF2B5EF4-FFF2-40B4-BE49-F238E27FC236}">
                <a16:creationId xmlns:a16="http://schemas.microsoft.com/office/drawing/2014/main" id="{2B9AD57D-FE67-B79A-2794-1ABF4E001337}"/>
              </a:ext>
            </a:extLst>
          </p:cNvPr>
          <p:cNvSpPr txBox="1"/>
          <p:nvPr/>
        </p:nvSpPr>
        <p:spPr>
          <a:xfrm>
            <a:off x="770164" y="493938"/>
            <a:ext cx="10515600" cy="646331"/>
          </a:xfrm>
          <a:prstGeom prst="rect">
            <a:avLst/>
          </a:prstGeom>
          <a:noFill/>
        </p:spPr>
        <p:txBody>
          <a:bodyPr wrap="square" rtlCol="0">
            <a:spAutoFit/>
          </a:bodyPr>
          <a:lstStyle/>
          <a:p>
            <a:pPr algn="ctr"/>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Local Authority</a:t>
            </a:r>
          </a:p>
        </p:txBody>
      </p:sp>
    </p:spTree>
    <p:extLst>
      <p:ext uri="{BB962C8B-B14F-4D97-AF65-F5344CB8AC3E}">
        <p14:creationId xmlns:p14="http://schemas.microsoft.com/office/powerpoint/2010/main" val="1655079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9AD57D-FE67-B79A-2794-1ABF4E001337}"/>
              </a:ext>
            </a:extLst>
          </p:cNvPr>
          <p:cNvSpPr txBox="1"/>
          <p:nvPr/>
        </p:nvSpPr>
        <p:spPr>
          <a:xfrm>
            <a:off x="770164" y="493938"/>
            <a:ext cx="10515600" cy="646331"/>
          </a:xfrm>
          <a:prstGeom prst="rect">
            <a:avLst/>
          </a:prstGeom>
          <a:noFill/>
        </p:spPr>
        <p:txBody>
          <a:bodyPr wrap="square" rtlCol="0">
            <a:spAutoFit/>
          </a:bodyPr>
          <a:lstStyle/>
          <a:p>
            <a:pPr algn="ctr"/>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Local Authority</a:t>
            </a:r>
          </a:p>
        </p:txBody>
      </p:sp>
      <p:sp>
        <p:nvSpPr>
          <p:cNvPr id="4" name="TextBox 3">
            <a:extLst>
              <a:ext uri="{FF2B5EF4-FFF2-40B4-BE49-F238E27FC236}">
                <a16:creationId xmlns:a16="http://schemas.microsoft.com/office/drawing/2014/main" id="{00636768-0AFA-CA16-6A3A-467DEA6DCEB2}"/>
              </a:ext>
            </a:extLst>
          </p:cNvPr>
          <p:cNvSpPr txBox="1"/>
          <p:nvPr/>
        </p:nvSpPr>
        <p:spPr>
          <a:xfrm>
            <a:off x="770163" y="2194834"/>
            <a:ext cx="9829799" cy="3277820"/>
          </a:xfrm>
          <a:prstGeom prst="rect">
            <a:avLst/>
          </a:prstGeom>
          <a:noFill/>
        </p:spPr>
        <p:txBody>
          <a:bodyPr wrap="square" rtlCol="0">
            <a:spAutoFit/>
          </a:bodyPr>
          <a:lstStyle/>
          <a:p>
            <a:pPr>
              <a:spcAft>
                <a:spcPts val="600"/>
              </a:spcAft>
            </a:pPr>
            <a:r>
              <a:rPr lang="en-GB" sz="1800" b="1" dirty="0">
                <a:effectLst/>
                <a:latin typeface="Tahoma" panose="020B0604030504040204" pitchFamily="34" charset="0"/>
                <a:ea typeface="Calibri" panose="020F0502020204030204" pitchFamily="34" charset="0"/>
                <a:cs typeface="Times New Roman" panose="02020603050405020304" pitchFamily="18" charset="0"/>
              </a:rPr>
              <a:t>Persistently absent pupils (90%)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Continue support as for pupils at risk of becoming persistently absent and:</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Work jointly with the school to provide formal support options including parenting contracts and education supervision orders.</a:t>
            </a:r>
            <a:endParaRPr lang="en-GB" dirty="0">
              <a:solidFill>
                <a:srgbClr val="0D0D0D"/>
              </a:solidFill>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effectLst/>
                <a:latin typeface="Tahoma" panose="020B0604030504040204" pitchFamily="34" charset="0"/>
                <a:ea typeface="Calibri" panose="020F0502020204030204" pitchFamily="34" charset="0"/>
                <a:cs typeface="Times New Roman" panose="02020603050405020304" pitchFamily="18" charset="0"/>
              </a:rPr>
              <a:t>Where there are safeguarding concerns, ensure joint working between the school, children’s social care services and other statutory safeguarding </a:t>
            </a:r>
            <a:r>
              <a:rPr lang="en-US" sz="1800" dirty="0">
                <a:effectLst/>
                <a:latin typeface="Tahoma" panose="020B0604030504040204" pitchFamily="34" charset="0"/>
                <a:ea typeface="Calibri" panose="020F0502020204030204" pitchFamily="34" charset="0"/>
                <a:cs typeface="Times New Roman" panose="02020603050405020304" pitchFamily="18" charset="0"/>
              </a:rPr>
              <a:t>partners.</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effectLst/>
                <a:latin typeface="Tahoma" panose="020B0604030504040204" pitchFamily="34" charset="0"/>
                <a:ea typeface="Calibri" panose="020F0502020204030204" pitchFamily="34" charset="0"/>
                <a:cs typeface="Times New Roman" panose="02020603050405020304" pitchFamily="18" charset="0"/>
              </a:rPr>
              <a:t>Where support is not </a:t>
            </a:r>
            <a:r>
              <a:rPr lang="en-US" sz="1800" dirty="0">
                <a:effectLst/>
                <a:latin typeface="Tahoma" panose="020B0604030504040204" pitchFamily="34" charset="0"/>
                <a:ea typeface="Calibri" panose="020F0502020204030204" pitchFamily="34" charset="0"/>
                <a:cs typeface="Times New Roman" panose="02020603050405020304" pitchFamily="18" charset="0"/>
              </a:rPr>
              <a:t>working, being engaged with or appropriate, enforce attendance through legal intervention (including prosecution as a last resort).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332327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BB26DD-83DD-6B07-046C-2DB823877835}"/>
              </a:ext>
            </a:extLst>
          </p:cNvPr>
          <p:cNvSpPr txBox="1"/>
          <p:nvPr/>
        </p:nvSpPr>
        <p:spPr>
          <a:xfrm>
            <a:off x="770163" y="2194834"/>
            <a:ext cx="10029825" cy="3400931"/>
          </a:xfrm>
          <a:prstGeom prst="rect">
            <a:avLst/>
          </a:prstGeom>
          <a:noFill/>
        </p:spPr>
        <p:txBody>
          <a:bodyPr wrap="square" rtlCol="0">
            <a:spAutoFit/>
          </a:bodyPr>
          <a:lstStyle/>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Severely absent pupils (50%)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Continued support as for persistently absent pupils and:</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All services should make this group </a:t>
            </a:r>
            <a:r>
              <a:rPr lang="en-US"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the top priority for support. This may include a whole family plan, consideration for an education, health and care plan, or alternative form of educational provision.</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spc="-5"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Be especially conscious of any potential safeguarding issues, ensuring joint working between the school, children’s social care services and other statutory safeguarding partners. Where appropriate, this could include conducting a full children’s social care assessment and building attendance into children in need and child protection plans.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3" name="TextBox 2">
            <a:extLst>
              <a:ext uri="{FF2B5EF4-FFF2-40B4-BE49-F238E27FC236}">
                <a16:creationId xmlns:a16="http://schemas.microsoft.com/office/drawing/2014/main" id="{2B9AD57D-FE67-B79A-2794-1ABF4E001337}"/>
              </a:ext>
            </a:extLst>
          </p:cNvPr>
          <p:cNvSpPr txBox="1"/>
          <p:nvPr/>
        </p:nvSpPr>
        <p:spPr>
          <a:xfrm>
            <a:off x="770164" y="493938"/>
            <a:ext cx="10515600" cy="646331"/>
          </a:xfrm>
          <a:prstGeom prst="rect">
            <a:avLst/>
          </a:prstGeom>
          <a:noFill/>
        </p:spPr>
        <p:txBody>
          <a:bodyPr wrap="square" rtlCol="0">
            <a:spAutoFit/>
          </a:bodyPr>
          <a:lstStyle/>
          <a:p>
            <a:pPr algn="ctr"/>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Local Authority</a:t>
            </a:r>
          </a:p>
        </p:txBody>
      </p:sp>
    </p:spTree>
    <p:extLst>
      <p:ext uri="{BB962C8B-B14F-4D97-AF65-F5344CB8AC3E}">
        <p14:creationId xmlns:p14="http://schemas.microsoft.com/office/powerpoint/2010/main" val="3602811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F257AB9-CA8C-8F78-75BB-11516B3A3507}"/>
              </a:ext>
            </a:extLst>
          </p:cNvPr>
          <p:cNvSpPr txBox="1"/>
          <p:nvPr/>
        </p:nvSpPr>
        <p:spPr>
          <a:xfrm>
            <a:off x="770162" y="2194834"/>
            <a:ext cx="10213524" cy="3477875"/>
          </a:xfrm>
          <a:prstGeom prst="rect">
            <a:avLst/>
          </a:prstGeom>
          <a:noFill/>
        </p:spPr>
        <p:txBody>
          <a:bodyPr wrap="square" rtlCol="0">
            <a:spAutoFit/>
          </a:bodyPr>
          <a:lstStyle/>
          <a:p>
            <a:pPr>
              <a:spcAft>
                <a:spcPts val="600"/>
              </a:spcAft>
            </a:pPr>
            <a:r>
              <a:rPr lang="en-US" sz="1800" b="1"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Support for cohorts of pupils with lower attendance than their peers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Track local attendance data to prioritise support and unblock area wide attendance barriers where they impact numerous schools.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GB" sz="1800" b="1"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Support for pupils with medical conditions or SEND with poor attendance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Work closely with relevant services and partners, for example special educational needs, educational psychologists, and mental health </a:t>
            </a:r>
            <a:r>
              <a:rPr lang="en-US"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services, to ensure joined up support for families.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Ensure suitable education, such as alternative provision, is arranged for children of compulsory school age who because of health reasons would not otherwise receive a suitable education.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3" name="TextBox 2">
            <a:extLst>
              <a:ext uri="{FF2B5EF4-FFF2-40B4-BE49-F238E27FC236}">
                <a16:creationId xmlns:a16="http://schemas.microsoft.com/office/drawing/2014/main" id="{2B9AD57D-FE67-B79A-2794-1ABF4E001337}"/>
              </a:ext>
            </a:extLst>
          </p:cNvPr>
          <p:cNvSpPr txBox="1"/>
          <p:nvPr/>
        </p:nvSpPr>
        <p:spPr>
          <a:xfrm>
            <a:off x="770164" y="493938"/>
            <a:ext cx="10515600" cy="646331"/>
          </a:xfrm>
          <a:prstGeom prst="rect">
            <a:avLst/>
          </a:prstGeom>
          <a:noFill/>
        </p:spPr>
        <p:txBody>
          <a:bodyPr wrap="square" rtlCol="0">
            <a:spAutoFit/>
          </a:bodyPr>
          <a:lstStyle/>
          <a:p>
            <a:pPr algn="ctr"/>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Local Authority</a:t>
            </a:r>
          </a:p>
        </p:txBody>
      </p:sp>
    </p:spTree>
    <p:extLst>
      <p:ext uri="{BB962C8B-B14F-4D97-AF65-F5344CB8AC3E}">
        <p14:creationId xmlns:p14="http://schemas.microsoft.com/office/powerpoint/2010/main" val="1473202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21167D-8F95-0297-7AB3-A97704A0110D}"/>
              </a:ext>
            </a:extLst>
          </p:cNvPr>
          <p:cNvSpPr txBox="1"/>
          <p:nvPr/>
        </p:nvSpPr>
        <p:spPr>
          <a:xfrm>
            <a:off x="770162" y="2194834"/>
            <a:ext cx="10670724" cy="5401479"/>
          </a:xfrm>
          <a:prstGeom prst="rect">
            <a:avLst/>
          </a:prstGeom>
          <a:noFill/>
        </p:spPr>
        <p:txBody>
          <a:bodyPr wrap="square" rtlCol="0">
            <a:spAutoFit/>
          </a:bodyPr>
          <a:lstStyle/>
          <a:p>
            <a:pPr>
              <a:spcAft>
                <a:spcPts val="600"/>
              </a:spcAft>
            </a:pPr>
            <a:r>
              <a:rPr lang="en-GB" b="1" spc="-15" dirty="0">
                <a:latin typeface="Tahoma" panose="020B0604030504040204" pitchFamily="34" charset="0"/>
                <a:ea typeface="Calibri" panose="020F0502020204030204" pitchFamily="34" charset="0"/>
                <a:cs typeface="Times New Roman" panose="02020603050405020304" pitchFamily="18" charset="0"/>
              </a:rPr>
              <a:t>Support for pupils with a social worker</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dirty="0">
                <a:solidFill>
                  <a:schemeClr val="accent1">
                    <a:lumMod val="75000"/>
                  </a:schemeClr>
                </a:solidFill>
                <a:latin typeface="Tahoma" panose="020B0604030504040204" pitchFamily="34" charset="0"/>
                <a:ea typeface="Calibri" panose="020F0502020204030204" pitchFamily="34" charset="0"/>
                <a:cs typeface="Times New Roman" panose="02020603050405020304" pitchFamily="18" charset="0"/>
              </a:rPr>
              <a:t>Ensure that all Children’s Social Care practitioners, understand the importance of good attendance for pupil’s educational progress, for their welfare and their wider development – and understand their role in improving it.</a:t>
            </a:r>
          </a:p>
          <a:p>
            <a:pPr marL="285750" lvl="0" indent="-285750">
              <a:spcAft>
                <a:spcPts val="1200"/>
              </a:spcAft>
              <a:buFont typeface="Arial" panose="020B0604020202020204" pitchFamily="34" charset="0"/>
              <a:buChar char="•"/>
            </a:pPr>
            <a:r>
              <a:rPr lang="en-GB" strike="sngStrike" dirty="0">
                <a:latin typeface="Tahoma" panose="020B0604030504040204" pitchFamily="34" charset="0"/>
                <a:ea typeface="Calibri" panose="020F0502020204030204" pitchFamily="34" charset="0"/>
                <a:cs typeface="Times New Roman" panose="02020603050405020304" pitchFamily="18" charset="0"/>
              </a:rPr>
              <a:t>Regularly monitor the attendance of children with a social worker in their area.</a:t>
            </a:r>
            <a:endParaRPr lang="en-GB" strike="sngStrike" dirty="0">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endParaRPr lang="en-US" b="1" dirty="0">
              <a:latin typeface="Tahoma" panose="020B0604030504040204" pitchFamily="34" charset="0"/>
              <a:cs typeface="Times New Roman" panose="02020603050405020304" pitchFamily="18" charset="0"/>
            </a:endParaRPr>
          </a:p>
          <a:p>
            <a:pPr>
              <a:spcAft>
                <a:spcPts val="600"/>
              </a:spcAft>
            </a:pPr>
            <a:r>
              <a:rPr lang="en-US" b="1" dirty="0">
                <a:solidFill>
                  <a:schemeClr val="accent1">
                    <a:lumMod val="75000"/>
                  </a:schemeClr>
                </a:solidFill>
                <a:latin typeface="Tahoma" panose="020B0604030504040204" pitchFamily="34" charset="0"/>
                <a:cs typeface="Times New Roman" panose="02020603050405020304" pitchFamily="18" charset="0"/>
              </a:rPr>
              <a:t>Through the work of the </a:t>
            </a:r>
            <a:r>
              <a:rPr lang="en-US" b="1" dirty="0">
                <a:latin typeface="Tahoma" panose="020B0604030504040204" pitchFamily="34" charset="0"/>
                <a:cs typeface="Times New Roman" panose="02020603050405020304" pitchFamily="18" charset="0"/>
              </a:rPr>
              <a:t>Role of Virtual School Head Teacher </a:t>
            </a:r>
            <a:r>
              <a:rPr lang="en-US" b="1" dirty="0">
                <a:solidFill>
                  <a:schemeClr val="accent1">
                    <a:lumMod val="75000"/>
                  </a:schemeClr>
                </a:solidFill>
                <a:latin typeface="Tahoma" panose="020B0604030504040204" pitchFamily="34" charset="0"/>
                <a:cs typeface="Times New Roman" panose="02020603050405020304" pitchFamily="18" charset="0"/>
              </a:rPr>
              <a:t>they should:</a:t>
            </a:r>
            <a:endParaRPr lang="en-GB" b="1" dirty="0">
              <a:solidFill>
                <a:schemeClr val="accent1">
                  <a:lumMod val="75000"/>
                </a:schemeClr>
              </a:solidFill>
              <a:latin typeface="Tahoma" panose="020B0604030504040204" pitchFamily="34" charset="0"/>
              <a:cs typeface="Times New Roman" panose="02020603050405020304" pitchFamily="18" charset="0"/>
            </a:endParaRPr>
          </a:p>
          <a:p>
            <a:pPr marL="285750" indent="-285750">
              <a:spcAft>
                <a:spcPts val="1200"/>
              </a:spcAft>
              <a:buFont typeface="Arial" panose="020B0604020202020204" pitchFamily="34" charset="0"/>
              <a:buChar char="•"/>
            </a:pPr>
            <a:r>
              <a:rPr lang="en-US" sz="1800" spc="-1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Undertake systemic monitoring and data sharing of the attendance of children with a social worker in their area: developing and implementing targeted cohort level interventions to improve attendance.</a:t>
            </a:r>
          </a:p>
          <a:p>
            <a:pPr marL="285750" indent="-285750">
              <a:spcAft>
                <a:spcPts val="1200"/>
              </a:spcAft>
              <a:buFont typeface="Arial" panose="020B0604020202020204" pitchFamily="34" charset="0"/>
              <a:buChar char="•"/>
            </a:pPr>
            <a:r>
              <a:rPr lang="en-US" sz="1800" spc="-1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Provide advice, challenge and training to schools on how to promote and secure good attendance for children with a social worker.</a:t>
            </a:r>
            <a:endParaRPr lang="en-GB" spc="-10" dirty="0">
              <a:solidFill>
                <a:schemeClr val="accent1"/>
              </a:solidFill>
              <a:latin typeface="Symbol" panose="05050102010706020507" pitchFamily="18" charset="2"/>
              <a:ea typeface="Arial" panose="020B0604020202020204" pitchFamily="34" charset="0"/>
            </a:endParaRPr>
          </a:p>
          <a:p>
            <a:pPr marL="285750" indent="-285750">
              <a:spcAft>
                <a:spcPts val="1200"/>
              </a:spcAft>
              <a:buFont typeface="Arial" panose="020B0604020202020204" pitchFamily="34" charset="0"/>
              <a:buChar char="•"/>
            </a:pPr>
            <a:r>
              <a:rPr lang="en-US" sz="1800"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Develop whole system approaches, with social care, to support the attendance of children in need</a:t>
            </a:r>
            <a:r>
              <a:rPr lang="en-US" sz="1800" dirty="0">
                <a:solidFill>
                  <a:srgbClr val="0A0B0B"/>
                </a:solidFill>
                <a:effectLst/>
                <a:latin typeface="Arial" panose="020B0604020202020204" pitchFamily="34" charset="0"/>
                <a:ea typeface="Arial" panose="020B0604020202020204" pitchFamily="34" charset="0"/>
                <a:cs typeface="Times New Roman" panose="02020603050405020304" pitchFamily="18" charset="0"/>
              </a:rPr>
              <a:t>.</a:t>
            </a:r>
            <a:endParaRPr lang="en-GB" b="1" spc="-15" dirty="0">
              <a:latin typeface="Tahoma" panose="020B0604030504040204" pitchFamily="34" charset="0"/>
              <a:ea typeface="Calibri" panose="020F0502020204030204" pitchFamily="34" charset="0"/>
              <a:cs typeface="Times New Roman" panose="02020603050405020304" pitchFamily="18" charset="0"/>
            </a:endParaRPr>
          </a:p>
          <a:p>
            <a:pPr>
              <a:spcAft>
                <a:spcPts val="1200"/>
              </a:spcAft>
            </a:pPr>
            <a:endParaRPr lang="en-GB" sz="1800" b="1" spc="-15" dirty="0">
              <a:effectLst/>
              <a:latin typeface="Tahoma" panose="020B060403050404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endParaRPr lang="en-US" dirty="0">
              <a:latin typeface="Tahoma" panose="020B0604030504040204" pitchFamily="34" charset="0"/>
              <a:ea typeface="Calibri" panose="020F0502020204030204" pitchFamily="34" charset="0"/>
              <a:cs typeface="Times New Roman" panose="02020603050405020304" pitchFamily="18" charset="0"/>
            </a:endParaRPr>
          </a:p>
          <a:p>
            <a:endParaRPr lang="en-GB" dirty="0"/>
          </a:p>
        </p:txBody>
      </p:sp>
      <p:sp>
        <p:nvSpPr>
          <p:cNvPr id="3" name="TextBox 2">
            <a:extLst>
              <a:ext uri="{FF2B5EF4-FFF2-40B4-BE49-F238E27FC236}">
                <a16:creationId xmlns:a16="http://schemas.microsoft.com/office/drawing/2014/main" id="{2B9AD57D-FE67-B79A-2794-1ABF4E001337}"/>
              </a:ext>
            </a:extLst>
          </p:cNvPr>
          <p:cNvSpPr txBox="1"/>
          <p:nvPr/>
        </p:nvSpPr>
        <p:spPr>
          <a:xfrm>
            <a:off x="770164" y="493938"/>
            <a:ext cx="10515600" cy="646331"/>
          </a:xfrm>
          <a:prstGeom prst="rect">
            <a:avLst/>
          </a:prstGeom>
          <a:noFill/>
        </p:spPr>
        <p:txBody>
          <a:bodyPr wrap="square" rtlCol="0">
            <a:spAutoFit/>
          </a:bodyPr>
          <a:lstStyle/>
          <a:p>
            <a:pPr algn="ctr"/>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Local Authority</a:t>
            </a:r>
          </a:p>
        </p:txBody>
      </p:sp>
    </p:spTree>
    <p:extLst>
      <p:ext uri="{BB962C8B-B14F-4D97-AF65-F5344CB8AC3E}">
        <p14:creationId xmlns:p14="http://schemas.microsoft.com/office/powerpoint/2010/main" val="258820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4AFDE6-271D-DAB8-B317-0FD75BC13607}"/>
              </a:ext>
            </a:extLst>
          </p:cNvPr>
          <p:cNvSpPr txBox="1"/>
          <p:nvPr/>
        </p:nvSpPr>
        <p:spPr>
          <a:xfrm>
            <a:off x="770162" y="1225689"/>
            <a:ext cx="10931981" cy="5847755"/>
          </a:xfrm>
          <a:prstGeom prst="rect">
            <a:avLst/>
          </a:prstGeom>
          <a:noFill/>
        </p:spPr>
        <p:txBody>
          <a:bodyPr wrap="square">
            <a:spAutoFit/>
          </a:bodyPr>
          <a:lstStyle/>
          <a:p>
            <a:pPr>
              <a:spcAft>
                <a:spcPts val="600"/>
              </a:spcAft>
            </a:pPr>
            <a:r>
              <a:rPr lang="en-GB" sz="1800" b="1" spc="-15" dirty="0">
                <a:effectLst/>
                <a:latin typeface="Tahoma" panose="020B0604030504040204" pitchFamily="34" charset="0"/>
                <a:ea typeface="Calibri" panose="020F0502020204030204" pitchFamily="34" charset="0"/>
                <a:cs typeface="Times New Roman" panose="02020603050405020304" pitchFamily="18" charset="0"/>
              </a:rPr>
              <a:t>Looked after and previously looked after children</a:t>
            </a:r>
            <a:endParaRPr lang="en-GB" sz="1800" spc="1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spc="10" dirty="0">
                <a:solidFill>
                  <a:schemeClr val="accent1">
                    <a:lumMod val="75000"/>
                  </a:schemeClr>
                </a:solidFill>
                <a:effectLst/>
                <a:latin typeface="Tahoma" panose="020B0604030504040204" pitchFamily="34" charset="0"/>
                <a:ea typeface="Calibri" panose="020F0502020204030204" pitchFamily="34" charset="0"/>
                <a:cs typeface="Times New Roman" panose="02020603050405020304" pitchFamily="18" charset="0"/>
              </a:rPr>
              <a:t>Promote the educational achievement of looked-after and previously looked after children – doing everything possible to minimise disruption to education when a pupil enters care.</a:t>
            </a:r>
          </a:p>
          <a:p>
            <a:pPr lvl="0">
              <a:spcAft>
                <a:spcPts val="600"/>
              </a:spcAft>
            </a:pPr>
            <a:endParaRPr lang="en-GB" spc="10" dirty="0">
              <a:solidFill>
                <a:schemeClr val="accent1">
                  <a:lumMod val="75000"/>
                </a:schemeClr>
              </a:solidFill>
              <a:latin typeface="Tahoma" panose="020B0604030504040204" pitchFamily="34" charset="0"/>
              <a:ea typeface="Calibri" panose="020F0502020204030204" pitchFamily="34" charset="0"/>
              <a:cs typeface="Times New Roman" panose="02020603050405020304" pitchFamily="18" charset="0"/>
            </a:endParaRPr>
          </a:p>
          <a:p>
            <a:pPr lvl="0">
              <a:spcAft>
                <a:spcPts val="600"/>
              </a:spcAft>
            </a:pPr>
            <a:r>
              <a:rPr lang="en-GB" sz="1800" spc="10" dirty="0">
                <a:solidFill>
                  <a:schemeClr val="accent1">
                    <a:lumMod val="75000"/>
                  </a:schemeClr>
                </a:solidFill>
                <a:effectLst/>
                <a:latin typeface="Tahoma" panose="020B0604030504040204" pitchFamily="34" charset="0"/>
                <a:ea typeface="Calibri" panose="020F0502020204030204" pitchFamily="34" charset="0"/>
                <a:cs typeface="Times New Roman" panose="02020603050405020304" pitchFamily="18" charset="0"/>
              </a:rPr>
              <a:t>(LA that looks after the child:</a:t>
            </a:r>
            <a:r>
              <a:rPr lang="en-GB" spc="10" dirty="0">
                <a:solidFill>
                  <a:schemeClr val="accent1">
                    <a:lumMod val="75000"/>
                  </a:schemeClr>
                </a:solidFill>
                <a:latin typeface="Tahoma" panose="020B0604030504040204" pitchFamily="34" charset="0"/>
                <a:ea typeface="Calibri" panose="020F0502020204030204" pitchFamily="34" charset="0"/>
                <a:cs typeface="Times New Roman" panose="02020603050405020304" pitchFamily="18" charset="0"/>
                <a:sym typeface="Wingdings" panose="05000000000000000000" pitchFamily="2" charset="2"/>
              </a:rPr>
              <a:t>)</a:t>
            </a:r>
            <a:r>
              <a:rPr lang="en-GB" sz="1800" spc="10" dirty="0">
                <a:solidFill>
                  <a:schemeClr val="accent1">
                    <a:lumMod val="75000"/>
                  </a:schemeClr>
                </a:solidFill>
                <a:effectLst/>
                <a:latin typeface="Tahoma" panose="020B0604030504040204" pitchFamily="34" charset="0"/>
                <a:ea typeface="Calibri" panose="020F0502020204030204" pitchFamily="34" charset="0"/>
                <a:cs typeface="Times New Roman" panose="02020603050405020304" pitchFamily="18" charset="0"/>
                <a:sym typeface="Wingdings" panose="05000000000000000000" pitchFamily="2" charset="2"/>
              </a:rPr>
              <a:t> Appoint an expert Virtual School Head (VSH) - will;</a:t>
            </a:r>
          </a:p>
          <a:p>
            <a:pPr marL="285750" lvl="0" indent="-285750">
              <a:spcAft>
                <a:spcPts val="600"/>
              </a:spcAft>
              <a:buFont typeface="Arial" panose="020B0604020202020204" pitchFamily="34" charset="0"/>
              <a:buChar char="•"/>
            </a:pPr>
            <a:r>
              <a:rPr lang="en-GB" sz="1800" spc="10" dirty="0">
                <a:solidFill>
                  <a:schemeClr val="accent1">
                    <a:lumMod val="75000"/>
                  </a:schemeClr>
                </a:solidFill>
                <a:effectLst/>
                <a:latin typeface="Tahoma" panose="020B0604030504040204" pitchFamily="34" charset="0"/>
                <a:ea typeface="Calibri" panose="020F0502020204030204" pitchFamily="34" charset="0"/>
                <a:cs typeface="Times New Roman" panose="02020603050405020304" pitchFamily="18" charset="0"/>
              </a:rPr>
              <a:t>Monitor, report on an evaluate the education outcomes of this cohort, including their attendance, as if they attended a single school – wherever they live or are educated.</a:t>
            </a:r>
          </a:p>
          <a:p>
            <a:pPr marL="285750" lvl="0" indent="-285750">
              <a:spcAft>
                <a:spcPts val="600"/>
              </a:spcAft>
              <a:buFont typeface="Arial" panose="020B0604020202020204" pitchFamily="34" charset="0"/>
              <a:buChar char="•"/>
            </a:pPr>
            <a:r>
              <a:rPr lang="en-GB" spc="10" dirty="0">
                <a:solidFill>
                  <a:schemeClr val="accent1">
                    <a:lumMod val="75000"/>
                  </a:schemeClr>
                </a:solidFill>
                <a:latin typeface="Tahoma" panose="020B0604030504040204" pitchFamily="34" charset="0"/>
                <a:ea typeface="Calibri" panose="020F0502020204030204" pitchFamily="34" charset="0"/>
                <a:cs typeface="Times New Roman" panose="02020603050405020304" pitchFamily="18" charset="0"/>
              </a:rPr>
              <a:t>Ensure schools know when they have a pupil looked after by the authority on their role and that information is shared with the school on issues that maty impact on their attendance.</a:t>
            </a:r>
          </a:p>
          <a:p>
            <a:pPr marL="285750" lvl="0" indent="-285750">
              <a:spcAft>
                <a:spcPts val="600"/>
              </a:spcAft>
              <a:buFont typeface="Arial" panose="020B0604020202020204" pitchFamily="34" charset="0"/>
              <a:buChar char="•"/>
            </a:pPr>
            <a:r>
              <a:rPr lang="en-US" sz="1800" dirty="0">
                <a:solidFill>
                  <a:schemeClr val="accent1">
                    <a:lumMod val="75000"/>
                  </a:schemeClr>
                </a:solidFill>
                <a:effectLst/>
                <a:latin typeface="Arial" panose="020B0604020202020204" pitchFamily="34" charset="0"/>
                <a:ea typeface="Arial" panose="020B0604020202020204" pitchFamily="34" charset="0"/>
                <a:cs typeface="Times New Roman" panose="02020603050405020304" pitchFamily="18" charset="0"/>
              </a:rPr>
              <a:t>Ensure that all looked-after pupils have high quality, up to date, effective Personal Education Plans developed in partnership with schools, social workers and carers – including, where necessary, clear interventions and use of pupil premium plus funding to support good attendance</a:t>
            </a:r>
            <a:endParaRPr lang="en-GB" sz="1800" spc="10" dirty="0">
              <a:solidFill>
                <a:schemeClr val="accent1">
                  <a:lumMod val="75000"/>
                </a:schemeClr>
              </a:solidFill>
              <a:effectLst/>
              <a:latin typeface="Tahoma" panose="020B0604030504040204" pitchFamily="34" charset="0"/>
              <a:ea typeface="Arial" panose="020B060402020202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US" sz="1800" dirty="0">
                <a:solidFill>
                  <a:schemeClr val="accent1">
                    <a:lumMod val="75000"/>
                  </a:schemeClr>
                </a:solidFill>
                <a:effectLst/>
                <a:latin typeface="Arial" panose="020B0604020202020204" pitchFamily="34" charset="0"/>
                <a:ea typeface="Arial" panose="020B0604020202020204" pitchFamily="34" charset="0"/>
                <a:cs typeface="Times New Roman" panose="02020603050405020304" pitchFamily="18" charset="0"/>
              </a:rPr>
              <a:t>Provide expert advice and information on the education of previously looked-after pupils to schools and parents – including their attendance.</a:t>
            </a:r>
            <a:endParaRPr lang="en-GB" spc="10" dirty="0">
              <a:solidFill>
                <a:schemeClr val="accent1">
                  <a:lumMod val="75000"/>
                </a:schemeClr>
              </a:solidFill>
              <a:latin typeface="Tahoma" panose="020B0604030504040204" pitchFamily="34" charset="0"/>
              <a:ea typeface="Arial" panose="020B060402020202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strike="sngStrike" spc="10" dirty="0">
                <a:effectLst/>
                <a:latin typeface="Tahoma" panose="020B0604030504040204" pitchFamily="34" charset="0"/>
                <a:ea typeface="Calibri" panose="020F0502020204030204" pitchFamily="34" charset="0"/>
                <a:cs typeface="Times New Roman" panose="02020603050405020304" pitchFamily="18" charset="0"/>
              </a:rPr>
              <a:t>Put in place personal education plans for looked-after children.</a:t>
            </a:r>
            <a:endParaRPr lang="en-GB" strike="sngStrike"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US" sz="1800" strike="sngStrike" spc="-15" dirty="0">
                <a:effectLst/>
                <a:latin typeface="Tahoma" panose="020B0604030504040204" pitchFamily="34" charset="0"/>
                <a:ea typeface="Calibri" panose="020F0502020204030204" pitchFamily="34" charset="0"/>
                <a:cs typeface="Times New Roman" panose="02020603050405020304" pitchFamily="18" charset="0"/>
              </a:rPr>
              <a:t>Secure regular attendance of looked-after children as their corporate parent and provide advice and guidance about the importance of attendance to those services supporting pupils previously looked after.</a:t>
            </a:r>
          </a:p>
          <a:p>
            <a:r>
              <a:rPr lang="en-US" sz="1800" b="1" dirty="0">
                <a:effectLst/>
                <a:latin typeface="Tahoma" panose="020B0604030504040204" pitchFamily="34" charset="0"/>
                <a:ea typeface="Calibri" panose="020F0502020204030204" pitchFamily="34" charset="0"/>
                <a:cs typeface="Times New Roman" panose="02020603050405020304" pitchFamily="18" charset="0"/>
              </a:rPr>
              <a:t> </a:t>
            </a:r>
            <a:endParaRPr lang="en-US" sz="1800" dirty="0">
              <a:effectLst/>
              <a:latin typeface="Tahoma" panose="020B060403050404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2B9AD57D-FE67-B79A-2794-1ABF4E001337}"/>
              </a:ext>
            </a:extLst>
          </p:cNvPr>
          <p:cNvSpPr txBox="1"/>
          <p:nvPr/>
        </p:nvSpPr>
        <p:spPr>
          <a:xfrm>
            <a:off x="770164" y="493938"/>
            <a:ext cx="10515600" cy="646331"/>
          </a:xfrm>
          <a:prstGeom prst="rect">
            <a:avLst/>
          </a:prstGeom>
          <a:noFill/>
        </p:spPr>
        <p:txBody>
          <a:bodyPr wrap="square" rtlCol="0">
            <a:spAutoFit/>
          </a:bodyPr>
          <a:lstStyle/>
          <a:p>
            <a:pPr algn="ctr"/>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Local Authority</a:t>
            </a:r>
          </a:p>
        </p:txBody>
      </p:sp>
    </p:spTree>
    <p:extLst>
      <p:ext uri="{BB962C8B-B14F-4D97-AF65-F5344CB8AC3E}">
        <p14:creationId xmlns:p14="http://schemas.microsoft.com/office/powerpoint/2010/main" val="871126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9AD57D-FE67-B79A-2794-1ABF4E001337}"/>
              </a:ext>
            </a:extLst>
          </p:cNvPr>
          <p:cNvSpPr txBox="1"/>
          <p:nvPr/>
        </p:nvSpPr>
        <p:spPr>
          <a:xfrm>
            <a:off x="770164" y="493938"/>
            <a:ext cx="10515600" cy="646331"/>
          </a:xfrm>
          <a:prstGeom prst="rect">
            <a:avLst/>
          </a:prstGeom>
          <a:noFill/>
        </p:spPr>
        <p:txBody>
          <a:bodyPr wrap="square" rtlCol="0">
            <a:spAutoFit/>
          </a:bodyPr>
          <a:lstStyle/>
          <a:p>
            <a:pPr algn="ctr"/>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Local Authority</a:t>
            </a:r>
          </a:p>
        </p:txBody>
      </p:sp>
      <p:sp>
        <p:nvSpPr>
          <p:cNvPr id="2" name="TextBox 1">
            <a:extLst>
              <a:ext uri="{FF2B5EF4-FFF2-40B4-BE49-F238E27FC236}">
                <a16:creationId xmlns:a16="http://schemas.microsoft.com/office/drawing/2014/main" id="{147D5848-C116-D2EB-BDA2-67EEB7614CB2}"/>
              </a:ext>
            </a:extLst>
          </p:cNvPr>
          <p:cNvSpPr txBox="1"/>
          <p:nvPr/>
        </p:nvSpPr>
        <p:spPr>
          <a:xfrm>
            <a:off x="770161" y="2328220"/>
            <a:ext cx="10224409" cy="2970044"/>
          </a:xfrm>
          <a:prstGeom prst="rect">
            <a:avLst/>
          </a:prstGeom>
          <a:noFill/>
        </p:spPr>
        <p:txBody>
          <a:bodyPr wrap="square">
            <a:spAutoFit/>
          </a:bodyPr>
          <a:lstStyle/>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r>
              <a:rPr lang="en-GB" sz="1800" b="1" dirty="0">
                <a:effectLst/>
                <a:latin typeface="Tahoma" panose="020B0604030504040204" pitchFamily="34" charset="0"/>
                <a:ea typeface="Calibri" panose="020F0502020204030204" pitchFamily="34" charset="0"/>
                <a:cs typeface="Times New Roman" panose="02020603050405020304" pitchFamily="18" charset="0"/>
              </a:rPr>
              <a:t>Monitoring</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US" sz="1800" dirty="0">
                <a:effectLst/>
                <a:latin typeface="Tahoma" panose="020B0604030504040204" pitchFamily="34" charset="0"/>
                <a:ea typeface="Calibri" panose="020F0502020204030204" pitchFamily="34" charset="0"/>
                <a:cs typeface="Times New Roman" panose="02020603050405020304" pitchFamily="18" charset="0"/>
              </a:rPr>
              <a:t>DfE Regions Group monitors local authority efforts as part of regular interaction.</a:t>
            </a:r>
            <a:endParaRPr lang="en-US" dirty="0">
              <a:latin typeface="Tahoma" panose="020B060403050404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US" dirty="0">
                <a:solidFill>
                  <a:schemeClr val="accent1">
                    <a:lumMod val="75000"/>
                  </a:schemeClr>
                </a:solidFill>
                <a:latin typeface="Tahoma" panose="020B0604030504040204" pitchFamily="34" charset="0"/>
                <a:cs typeface="Times New Roman" panose="02020603050405020304" pitchFamily="18" charset="0"/>
              </a:rPr>
              <a:t>Ofsted may consider the local area partnership’s approach to improve attendance of young people with SEND and part of the SEND Area Inspection, and the local authority’s approach to improving attendance for children with a social worker through inspecting local authority children’s services.</a:t>
            </a:r>
          </a:p>
          <a:p>
            <a:pPr marL="285750" lvl="0" indent="-285750">
              <a:spcAft>
                <a:spcPts val="1200"/>
              </a:spcAft>
              <a:buFont typeface="Arial" panose="020B0604020202020204" pitchFamily="34" charset="0"/>
              <a:buChar char="•"/>
            </a:pPr>
            <a:r>
              <a:rPr lang="en-US" sz="1800" spc="-5" dirty="0">
                <a:solidFill>
                  <a:schemeClr val="accent1">
                    <a:lumMod val="75000"/>
                  </a:schemeClr>
                </a:solidFill>
                <a:effectLst/>
                <a:latin typeface="Arial" panose="020B0604020202020204" pitchFamily="34" charset="0"/>
                <a:ea typeface="Arial" panose="020B0604020202020204" pitchFamily="34" charset="0"/>
                <a:cs typeface="Times New Roman" panose="02020603050405020304" pitchFamily="18" charset="0"/>
              </a:rPr>
              <a:t>Ultimately, in cases where a local authority has not </a:t>
            </a:r>
            <a:r>
              <a:rPr lang="en-US" spc="-5" dirty="0">
                <a:solidFill>
                  <a:schemeClr val="accent1">
                    <a:lumMod val="75000"/>
                  </a:schemeClr>
                </a:solidFill>
                <a:latin typeface="Arial" panose="020B0604020202020204" pitchFamily="34" charset="0"/>
                <a:ea typeface="Arial" panose="020B0604020202020204" pitchFamily="34" charset="0"/>
                <a:cs typeface="Times New Roman" panose="02020603050405020304" pitchFamily="18" charset="0"/>
              </a:rPr>
              <a:t>met expectations or </a:t>
            </a:r>
            <a:r>
              <a:rPr lang="en-US" sz="1800" spc="-5" dirty="0">
                <a:solidFill>
                  <a:schemeClr val="accent1">
                    <a:lumMod val="75000"/>
                  </a:schemeClr>
                </a:solidFill>
                <a:effectLst/>
                <a:latin typeface="Arial" panose="020B0604020202020204" pitchFamily="34" charset="0"/>
                <a:ea typeface="Arial" panose="020B0604020202020204" pitchFamily="34" charset="0"/>
                <a:cs typeface="Times New Roman" panose="02020603050405020304" pitchFamily="18" charset="0"/>
              </a:rPr>
              <a:t>statutory duties the Local Government and Social Care Ombudsman or the Secretary of State can consider a complaint.</a:t>
            </a:r>
            <a:endParaRPr lang="en-GB" dirty="0">
              <a:solidFill>
                <a:schemeClr val="accent1">
                  <a:lumMod val="75000"/>
                </a:schemeClr>
              </a:solidFill>
            </a:endParaRPr>
          </a:p>
        </p:txBody>
      </p:sp>
    </p:spTree>
    <p:extLst>
      <p:ext uri="{BB962C8B-B14F-4D97-AF65-F5344CB8AC3E}">
        <p14:creationId xmlns:p14="http://schemas.microsoft.com/office/powerpoint/2010/main" val="3549637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084A891-51FC-DB16-8DC6-4D29B6303FED}"/>
              </a:ext>
            </a:extLst>
          </p:cNvPr>
          <p:cNvSpPr txBox="1"/>
          <p:nvPr/>
        </p:nvSpPr>
        <p:spPr>
          <a:xfrm>
            <a:off x="1847407" y="2896042"/>
            <a:ext cx="9220200" cy="1754326"/>
          </a:xfrm>
          <a:prstGeom prst="rect">
            <a:avLst/>
          </a:prstGeom>
          <a:noFill/>
        </p:spPr>
        <p:txBody>
          <a:bodyPr wrap="square" rtlCol="0">
            <a:spAutoFit/>
          </a:bodyPr>
          <a:lstStyle/>
          <a:p>
            <a:r>
              <a:rPr lang="en-GB" sz="1800" dirty="0">
                <a:effectLst/>
                <a:latin typeface="Tahoma" panose="020B0604030504040204" pitchFamily="34" charset="0"/>
                <a:ea typeface="Calibri" panose="020F0502020204030204" pitchFamily="34" charset="0"/>
                <a:cs typeface="Times New Roman" panose="02020603050405020304" pitchFamily="18" charset="0"/>
              </a:rPr>
              <a:t>Overview of updates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a:effectLst/>
                <a:latin typeface="Tahoma" panose="020B0604030504040204" pitchFamily="34" charset="0"/>
                <a:ea typeface="Calibri" panose="020F0502020204030204" pitchFamily="34" charset="0"/>
                <a:cs typeface="Times New Roman" panose="02020603050405020304" pitchFamily="18" charset="0"/>
              </a:rPr>
              <a:t>Sharing of registers with DfE = Statutory</a:t>
            </a:r>
          </a:p>
          <a:p>
            <a:pPr marL="342900" lvl="0" indent="-342900">
              <a:buFont typeface="Symbol" panose="05050102010706020507" pitchFamily="18" charset="2"/>
              <a:buChar char=""/>
            </a:pPr>
            <a:r>
              <a:rPr lang="en-GB" sz="1800" dirty="0">
                <a:effectLst/>
                <a:latin typeface="Tahoma" panose="020B0604030504040204" pitchFamily="34" charset="0"/>
                <a:ea typeface="Calibri" panose="020F0502020204030204" pitchFamily="34" charset="0"/>
                <a:cs typeface="Times New Roman" panose="02020603050405020304" pitchFamily="18" charset="0"/>
              </a:rPr>
              <a:t>FPN increase (comms sent out).</a:t>
            </a:r>
          </a:p>
          <a:p>
            <a:pPr marL="342900" lvl="0" indent="-342900">
              <a:buFont typeface="Symbol" panose="05050102010706020507" pitchFamily="18" charset="2"/>
              <a:buChar char=""/>
            </a:pPr>
            <a:r>
              <a:rPr lang="en-GB" sz="1800" dirty="0">
                <a:effectLst/>
                <a:latin typeface="Tahoma" panose="020B0604030504040204" pitchFamily="34" charset="0"/>
                <a:ea typeface="Calibri" panose="020F0502020204030204" pitchFamily="34" charset="0"/>
                <a:cs typeface="Times New Roman" panose="02020603050405020304" pitchFamily="18" charset="0"/>
              </a:rPr>
              <a:t>New Absence Codes</a:t>
            </a:r>
          </a:p>
          <a:p>
            <a:pPr marL="342900" lvl="0" indent="-342900">
              <a:buFont typeface="Symbol" panose="05050102010706020507" pitchFamily="18" charset="2"/>
              <a:buChar char=""/>
            </a:pPr>
            <a:r>
              <a:rPr lang="en-GB" dirty="0">
                <a:latin typeface="Tahoma" panose="020B0604030504040204" pitchFamily="34" charset="0"/>
                <a:ea typeface="Calibri" panose="020F0502020204030204" pitchFamily="34" charset="0"/>
                <a:cs typeface="Times New Roman" panose="02020603050405020304" pitchFamily="18" charset="0"/>
              </a:rPr>
              <a:t>New </a:t>
            </a:r>
            <a:r>
              <a:rPr lang="en-GB" dirty="0">
                <a:latin typeface="Tahoma" panose="020B0604030504040204" pitchFamily="34" charset="0"/>
                <a:ea typeface="Calibri" panose="020F0502020204030204" pitchFamily="34" charset="0"/>
                <a:cs typeface="Times New Roman" panose="02020603050405020304" pitchFamily="18" charset="0"/>
                <a:hlinkClick r:id="rId2"/>
              </a:rPr>
              <a:t>Toolkit for School</a:t>
            </a:r>
            <a:endParaRPr lang="en-GB" dirty="0">
              <a:latin typeface="Tahoma" panose="020B060403050404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1800" dirty="0">
                <a:effectLst/>
                <a:latin typeface="Tahoma" panose="020B0604030504040204" pitchFamily="34" charset="0"/>
                <a:ea typeface="Calibri" panose="020F0502020204030204" pitchFamily="34" charset="0"/>
                <a:cs typeface="Times New Roman" panose="02020603050405020304" pitchFamily="18" charset="0"/>
              </a:rPr>
              <a:t>Rob Tarn (CEO of Northern Education Trust) = National Attendance Ambassador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E6DBAB66-B16C-46CD-F4F5-BB5514BD0984}"/>
              </a:ext>
            </a:extLst>
          </p:cNvPr>
          <p:cNvSpPr txBox="1"/>
          <p:nvPr/>
        </p:nvSpPr>
        <p:spPr>
          <a:xfrm>
            <a:off x="1584251" y="797442"/>
            <a:ext cx="6422065" cy="646331"/>
          </a:xfrm>
          <a:prstGeom prst="rect">
            <a:avLst/>
          </a:prstGeom>
          <a:noFill/>
        </p:spPr>
        <p:txBody>
          <a:bodyPr wrap="square" rtlCol="0">
            <a:spAutoFit/>
          </a:bodyPr>
          <a:lstStyle/>
          <a:p>
            <a:pPr algn="ctr">
              <a:buClr>
                <a:srgbClr val="000000"/>
              </a:buClr>
              <a:defRPr/>
            </a:pPr>
            <a:r>
              <a:rPr lang="en-GB" sz="3600" b="1" dirty="0">
                <a:latin typeface="Tahoma" panose="020B0604030504040204" pitchFamily="34" charset="0"/>
                <a:cs typeface="Times New Roman" panose="02020603050405020304" pitchFamily="18" charset="0"/>
              </a:rPr>
              <a:t>Background And Updates</a:t>
            </a:r>
          </a:p>
        </p:txBody>
      </p:sp>
    </p:spTree>
    <p:extLst>
      <p:ext uri="{BB962C8B-B14F-4D97-AF65-F5344CB8AC3E}">
        <p14:creationId xmlns:p14="http://schemas.microsoft.com/office/powerpoint/2010/main" val="2623356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9AD57D-FE67-B79A-2794-1ABF4E001337}"/>
              </a:ext>
            </a:extLst>
          </p:cNvPr>
          <p:cNvSpPr txBox="1"/>
          <p:nvPr/>
        </p:nvSpPr>
        <p:spPr>
          <a:xfrm>
            <a:off x="770164" y="493938"/>
            <a:ext cx="10515600" cy="646331"/>
          </a:xfrm>
          <a:prstGeom prst="rect">
            <a:avLst/>
          </a:prstGeom>
          <a:noFill/>
        </p:spPr>
        <p:txBody>
          <a:bodyPr wrap="square" rtlCol="0">
            <a:spAutoFit/>
          </a:bodyPr>
          <a:lstStyle/>
          <a:p>
            <a:pPr algn="ctr"/>
            <a:r>
              <a:rPr lang="en-GB" sz="3600" b="1" dirty="0">
                <a:effectLst/>
                <a:latin typeface="Tahoma" panose="020B0604030504040204" pitchFamily="34" charset="0"/>
                <a:ea typeface="Calibri" panose="020F0502020204030204" pitchFamily="34" charset="0"/>
                <a:cs typeface="Times New Roman" panose="02020603050405020304" pitchFamily="18" charset="0"/>
              </a:rPr>
              <a:t>Questions</a:t>
            </a:r>
          </a:p>
        </p:txBody>
      </p:sp>
    </p:spTree>
    <p:extLst>
      <p:ext uri="{BB962C8B-B14F-4D97-AF65-F5344CB8AC3E}">
        <p14:creationId xmlns:p14="http://schemas.microsoft.com/office/powerpoint/2010/main" val="1377290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Google Shape;136;g27c938ce799_0_243">
            <a:extLst>
              <a:ext uri="{FF2B5EF4-FFF2-40B4-BE49-F238E27FC236}">
                <a16:creationId xmlns:a16="http://schemas.microsoft.com/office/drawing/2014/main" id="{CCE974C3-44D5-D7BC-977E-69D6E9EF7655}"/>
              </a:ext>
            </a:extLst>
          </p:cNvPr>
          <p:cNvCxnSpPr/>
          <p:nvPr/>
        </p:nvCxnSpPr>
        <p:spPr>
          <a:xfrm rot="10800000">
            <a:off x="2147438" y="637604"/>
            <a:ext cx="911100" cy="842700"/>
          </a:xfrm>
          <a:prstGeom prst="bentConnector4">
            <a:avLst>
              <a:gd name="adj1" fmla="val 0"/>
              <a:gd name="adj2" fmla="val 0"/>
            </a:avLst>
          </a:prstGeom>
          <a:noFill/>
          <a:ln w="38100" cap="flat" cmpd="sng">
            <a:solidFill>
              <a:schemeClr val="dk2"/>
            </a:solidFill>
            <a:prstDash val="solid"/>
            <a:round/>
            <a:headEnd type="none" w="sm" len="sm"/>
            <a:tailEnd type="none" w="sm" len="sm"/>
          </a:ln>
        </p:spPr>
      </p:cxnSp>
      <p:cxnSp>
        <p:nvCxnSpPr>
          <p:cNvPr id="25" name="Google Shape;141;g27c938ce799_0_243">
            <a:extLst>
              <a:ext uri="{FF2B5EF4-FFF2-40B4-BE49-F238E27FC236}">
                <a16:creationId xmlns:a16="http://schemas.microsoft.com/office/drawing/2014/main" id="{876DA9A5-58BE-9DBA-EC65-E141B32AE263}"/>
              </a:ext>
            </a:extLst>
          </p:cNvPr>
          <p:cNvCxnSpPr/>
          <p:nvPr/>
        </p:nvCxnSpPr>
        <p:spPr>
          <a:xfrm flipH="1">
            <a:off x="3090600" y="2405450"/>
            <a:ext cx="18000" cy="3609900"/>
          </a:xfrm>
          <a:prstGeom prst="straightConnector1">
            <a:avLst/>
          </a:prstGeom>
          <a:noFill/>
          <a:ln w="38100" cap="flat" cmpd="sng">
            <a:solidFill>
              <a:schemeClr val="dk2"/>
            </a:solidFill>
            <a:prstDash val="solid"/>
            <a:round/>
            <a:headEnd type="none" w="sm" len="sm"/>
            <a:tailEnd type="none" w="sm" len="sm"/>
          </a:ln>
        </p:spPr>
      </p:cxnSp>
      <p:cxnSp>
        <p:nvCxnSpPr>
          <p:cNvPr id="24" name="Google Shape;139;g27c938ce799_0_243">
            <a:extLst>
              <a:ext uri="{FF2B5EF4-FFF2-40B4-BE49-F238E27FC236}">
                <a16:creationId xmlns:a16="http://schemas.microsoft.com/office/drawing/2014/main" id="{05A1954A-4DCA-3DBF-21A6-7E403B8082E9}"/>
              </a:ext>
            </a:extLst>
          </p:cNvPr>
          <p:cNvCxnSpPr>
            <a:cxnSpLocks/>
          </p:cNvCxnSpPr>
          <p:nvPr/>
        </p:nvCxnSpPr>
        <p:spPr>
          <a:xfrm flipH="1">
            <a:off x="9048876" y="2386213"/>
            <a:ext cx="6850" cy="3890763"/>
          </a:xfrm>
          <a:prstGeom prst="straightConnector1">
            <a:avLst/>
          </a:prstGeom>
          <a:noFill/>
          <a:ln w="38100" cap="flat" cmpd="sng">
            <a:solidFill>
              <a:schemeClr val="dk2"/>
            </a:solidFill>
            <a:prstDash val="solid"/>
            <a:round/>
            <a:headEnd type="none" w="sm" len="sm"/>
            <a:tailEnd type="none" w="sm" len="sm"/>
          </a:ln>
        </p:spPr>
      </p:cxnSp>
      <p:cxnSp>
        <p:nvCxnSpPr>
          <p:cNvPr id="4" name="Google Shape;137;g27c938ce799_0_243">
            <a:extLst>
              <a:ext uri="{FF2B5EF4-FFF2-40B4-BE49-F238E27FC236}">
                <a16:creationId xmlns:a16="http://schemas.microsoft.com/office/drawing/2014/main" id="{AA68A86A-2BBB-3770-37CD-A15A6FABFD62}"/>
              </a:ext>
            </a:extLst>
          </p:cNvPr>
          <p:cNvCxnSpPr>
            <a:stCxn id="5" idx="2"/>
          </p:cNvCxnSpPr>
          <p:nvPr/>
        </p:nvCxnSpPr>
        <p:spPr>
          <a:xfrm>
            <a:off x="6096000" y="912127"/>
            <a:ext cx="0" cy="3758700"/>
          </a:xfrm>
          <a:prstGeom prst="straightConnector1">
            <a:avLst/>
          </a:prstGeom>
          <a:noFill/>
          <a:ln w="38100" cap="flat" cmpd="sng">
            <a:solidFill>
              <a:schemeClr val="dk2"/>
            </a:solidFill>
            <a:prstDash val="solid"/>
            <a:round/>
            <a:headEnd type="none" w="sm" len="sm"/>
            <a:tailEnd type="none" w="sm" len="sm"/>
          </a:ln>
        </p:spPr>
      </p:cxnSp>
      <p:sp>
        <p:nvSpPr>
          <p:cNvPr id="5" name="Google Shape;138;g27c938ce799_0_243">
            <a:extLst>
              <a:ext uri="{FF2B5EF4-FFF2-40B4-BE49-F238E27FC236}">
                <a16:creationId xmlns:a16="http://schemas.microsoft.com/office/drawing/2014/main" id="{11011ABD-DBFC-275D-7C6F-E1E72867F846}"/>
              </a:ext>
            </a:extLst>
          </p:cNvPr>
          <p:cNvSpPr/>
          <p:nvPr/>
        </p:nvSpPr>
        <p:spPr>
          <a:xfrm>
            <a:off x="1763100" y="107827"/>
            <a:ext cx="8665800" cy="804300"/>
          </a:xfrm>
          <a:prstGeom prst="roundRect">
            <a:avLst>
              <a:gd name="adj" fmla="val 16667"/>
            </a:avLst>
          </a:prstGeom>
          <a:solidFill>
            <a:srgbClr val="FFF2CC"/>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chemeClr val="dk1"/>
              </a:buClr>
              <a:buSzPts val="1800"/>
            </a:pPr>
            <a:endParaRPr sz="2200" b="1">
              <a:solidFill>
                <a:schemeClr val="dk1"/>
              </a:solidFill>
              <a:latin typeface="Calibri"/>
              <a:ea typeface="Calibri"/>
              <a:cs typeface="Calibri"/>
              <a:sym typeface="Calibri"/>
            </a:endParaRPr>
          </a:p>
          <a:p>
            <a:pPr algn="ctr">
              <a:buClr>
                <a:schemeClr val="dk1"/>
              </a:buClr>
              <a:buSzPts val="1800"/>
            </a:pPr>
            <a:r>
              <a:rPr lang="en-US" sz="2200" b="1">
                <a:solidFill>
                  <a:schemeClr val="dk1"/>
                </a:solidFill>
                <a:latin typeface="Calibri"/>
                <a:ea typeface="Calibri"/>
                <a:cs typeface="Calibri"/>
                <a:sym typeface="Calibri"/>
              </a:rPr>
              <a:t>Pupil Inclusion &amp; Support Manager</a:t>
            </a:r>
            <a:endParaRPr sz="1600">
              <a:solidFill>
                <a:schemeClr val="dk1"/>
              </a:solidFill>
              <a:latin typeface="Calibri"/>
              <a:ea typeface="Calibri"/>
              <a:cs typeface="Calibri"/>
              <a:sym typeface="Calibri"/>
            </a:endParaRPr>
          </a:p>
          <a:p>
            <a:pPr algn="ctr">
              <a:buClr>
                <a:schemeClr val="dk1"/>
              </a:buClr>
              <a:buSzPts val="1800"/>
            </a:pPr>
            <a:r>
              <a:rPr lang="en-US">
                <a:solidFill>
                  <a:schemeClr val="dk1"/>
                </a:solidFill>
                <a:latin typeface="Calibri"/>
                <a:ea typeface="Calibri"/>
                <a:cs typeface="Calibri"/>
                <a:sym typeface="Calibri"/>
              </a:rPr>
              <a:t>Al Whitelaw 07562 434 921</a:t>
            </a:r>
            <a:endParaRPr>
              <a:solidFill>
                <a:schemeClr val="dk1"/>
              </a:solidFill>
              <a:latin typeface="Calibri"/>
              <a:ea typeface="Calibri"/>
              <a:cs typeface="Calibri"/>
              <a:sym typeface="Calibri"/>
            </a:endParaRPr>
          </a:p>
          <a:p>
            <a:pPr algn="ctr">
              <a:buClr>
                <a:srgbClr val="000000"/>
              </a:buClr>
              <a:buSzPts val="2600"/>
            </a:pPr>
            <a:endParaRPr sz="2200" i="1">
              <a:solidFill>
                <a:srgbClr val="000000"/>
              </a:solidFill>
              <a:latin typeface="Calibri"/>
              <a:ea typeface="Calibri"/>
              <a:cs typeface="Calibri"/>
              <a:sym typeface="Calibri"/>
            </a:endParaRPr>
          </a:p>
        </p:txBody>
      </p:sp>
      <p:sp>
        <p:nvSpPr>
          <p:cNvPr id="6" name="Google Shape;142;g27c938ce799_0_243">
            <a:extLst>
              <a:ext uri="{FF2B5EF4-FFF2-40B4-BE49-F238E27FC236}">
                <a16:creationId xmlns:a16="http://schemas.microsoft.com/office/drawing/2014/main" id="{CA41C3E7-3F86-8AA2-4D55-1BC3949C2231}"/>
              </a:ext>
            </a:extLst>
          </p:cNvPr>
          <p:cNvSpPr/>
          <p:nvPr/>
        </p:nvSpPr>
        <p:spPr>
          <a:xfrm>
            <a:off x="1763100" y="1790150"/>
            <a:ext cx="2691000" cy="615300"/>
          </a:xfrm>
          <a:prstGeom prst="roundRect">
            <a:avLst>
              <a:gd name="adj" fmla="val 16667"/>
            </a:avLst>
          </a:prstGeom>
          <a:solidFill>
            <a:srgbClr val="FFD966"/>
          </a:solidFill>
          <a:ln w="38100"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algn="ctr">
              <a:buClr>
                <a:srgbClr val="000000"/>
              </a:buClr>
              <a:buSzPts val="1800"/>
            </a:pPr>
            <a:r>
              <a:rPr lang="en-US" sz="1600" b="1">
                <a:solidFill>
                  <a:srgbClr val="000000"/>
                </a:solidFill>
                <a:latin typeface="Calibri"/>
                <a:ea typeface="Calibri"/>
                <a:cs typeface="Calibri"/>
                <a:sym typeface="Calibri"/>
              </a:rPr>
              <a:t>Education Welfare </a:t>
            </a:r>
            <a:r>
              <a:rPr lang="en-US" sz="1600" b="1">
                <a:latin typeface="Calibri"/>
                <a:ea typeface="Calibri"/>
                <a:cs typeface="Calibri"/>
                <a:sym typeface="Calibri"/>
              </a:rPr>
              <a:t>Service</a:t>
            </a:r>
            <a:endParaRPr sz="1400">
              <a:solidFill>
                <a:schemeClr val="dk1"/>
              </a:solidFill>
              <a:latin typeface="Calibri"/>
              <a:ea typeface="Calibri"/>
              <a:cs typeface="Calibri"/>
              <a:sym typeface="Calibri"/>
            </a:endParaRPr>
          </a:p>
        </p:txBody>
      </p:sp>
      <p:sp>
        <p:nvSpPr>
          <p:cNvPr id="7" name="Google Shape;147;g27c938ce799_0_243">
            <a:extLst>
              <a:ext uri="{FF2B5EF4-FFF2-40B4-BE49-F238E27FC236}">
                <a16:creationId xmlns:a16="http://schemas.microsoft.com/office/drawing/2014/main" id="{02ED3F6F-853D-462A-8BB5-4DFC1C2B2487}"/>
              </a:ext>
            </a:extLst>
          </p:cNvPr>
          <p:cNvSpPr/>
          <p:nvPr/>
        </p:nvSpPr>
        <p:spPr>
          <a:xfrm>
            <a:off x="4775363" y="1777168"/>
            <a:ext cx="2586000" cy="615300"/>
          </a:xfrm>
          <a:prstGeom prst="roundRect">
            <a:avLst>
              <a:gd name="adj" fmla="val 16667"/>
            </a:avLst>
          </a:prstGeom>
          <a:solidFill>
            <a:srgbClr val="F6B26B"/>
          </a:solidFill>
          <a:ln w="38100"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algn="ctr">
              <a:buClr>
                <a:schemeClr val="dk1"/>
              </a:buClr>
              <a:buSzPts val="1800"/>
            </a:pPr>
            <a:r>
              <a:rPr lang="en-US" sz="1600" b="1" dirty="0">
                <a:solidFill>
                  <a:srgbClr val="000000"/>
                </a:solidFill>
                <a:latin typeface="Calibri"/>
                <a:ea typeface="Calibri"/>
                <a:cs typeface="Calibri"/>
                <a:sym typeface="Calibri"/>
              </a:rPr>
              <a:t>Inclusion &amp; Access Team</a:t>
            </a:r>
            <a:endParaRPr sz="1600" b="1" dirty="0">
              <a:solidFill>
                <a:schemeClr val="dk1"/>
              </a:solidFill>
              <a:latin typeface="Calibri"/>
              <a:ea typeface="Calibri"/>
              <a:cs typeface="Calibri"/>
              <a:sym typeface="Calibri"/>
            </a:endParaRPr>
          </a:p>
        </p:txBody>
      </p:sp>
      <p:sp>
        <p:nvSpPr>
          <p:cNvPr id="8" name="Google Shape;140;g27c938ce799_0_243">
            <a:extLst>
              <a:ext uri="{FF2B5EF4-FFF2-40B4-BE49-F238E27FC236}">
                <a16:creationId xmlns:a16="http://schemas.microsoft.com/office/drawing/2014/main" id="{ACF395DB-70F2-D401-56A6-9C5AB0BE5A93}"/>
              </a:ext>
            </a:extLst>
          </p:cNvPr>
          <p:cNvSpPr/>
          <p:nvPr/>
        </p:nvSpPr>
        <p:spPr>
          <a:xfrm>
            <a:off x="7682776" y="1807512"/>
            <a:ext cx="2745900" cy="578700"/>
          </a:xfrm>
          <a:prstGeom prst="roundRect">
            <a:avLst>
              <a:gd name="adj" fmla="val 16667"/>
            </a:avLst>
          </a:prstGeom>
          <a:solidFill>
            <a:srgbClr val="B6D7A8"/>
          </a:solidFill>
          <a:ln w="38100"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algn="ctr">
              <a:buClr>
                <a:schemeClr val="dk1"/>
              </a:buClr>
              <a:buSzPts val="1800"/>
            </a:pPr>
            <a:r>
              <a:rPr lang="en-US" sz="1600" b="1" dirty="0">
                <a:latin typeface="Calibri"/>
                <a:ea typeface="Calibri"/>
                <a:cs typeface="Calibri"/>
                <a:sym typeface="Calibri"/>
              </a:rPr>
              <a:t>SEMH Intervention Service</a:t>
            </a:r>
            <a:endParaRPr sz="1400" dirty="0">
              <a:solidFill>
                <a:schemeClr val="dk1"/>
              </a:solidFill>
              <a:latin typeface="Calibri"/>
              <a:ea typeface="Calibri"/>
              <a:cs typeface="Calibri"/>
              <a:sym typeface="Calibri"/>
            </a:endParaRPr>
          </a:p>
        </p:txBody>
      </p:sp>
      <p:sp>
        <p:nvSpPr>
          <p:cNvPr id="9" name="Google Shape;148;g27c938ce799_0_243">
            <a:extLst>
              <a:ext uri="{FF2B5EF4-FFF2-40B4-BE49-F238E27FC236}">
                <a16:creationId xmlns:a16="http://schemas.microsoft.com/office/drawing/2014/main" id="{D8C4203B-B202-9FE4-A3A8-11F85E42EFC1}"/>
              </a:ext>
            </a:extLst>
          </p:cNvPr>
          <p:cNvSpPr/>
          <p:nvPr/>
        </p:nvSpPr>
        <p:spPr>
          <a:xfrm>
            <a:off x="7682773" y="2559796"/>
            <a:ext cx="2746200" cy="688500"/>
          </a:xfrm>
          <a:prstGeom prst="roundRect">
            <a:avLst>
              <a:gd name="adj" fmla="val 16667"/>
            </a:avLst>
          </a:prstGeom>
          <a:solidFill>
            <a:srgbClr val="B6D7A8"/>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chemeClr val="dk1"/>
              </a:buClr>
              <a:buSzPts val="1800"/>
            </a:pPr>
            <a:r>
              <a:rPr lang="en-US" sz="1600" b="1" dirty="0">
                <a:solidFill>
                  <a:srgbClr val="000000"/>
                </a:solidFill>
                <a:latin typeface="Calibri"/>
                <a:ea typeface="Calibri"/>
                <a:cs typeface="Calibri"/>
                <a:sym typeface="Calibri"/>
              </a:rPr>
              <a:t>Behaviour Support Practitioner</a:t>
            </a:r>
            <a:endParaRPr sz="1600" b="1" dirty="0">
              <a:solidFill>
                <a:srgbClr val="000000"/>
              </a:solidFill>
              <a:latin typeface="Calibri"/>
              <a:ea typeface="Calibri"/>
              <a:cs typeface="Calibri"/>
              <a:sym typeface="Calibri"/>
            </a:endParaRPr>
          </a:p>
          <a:p>
            <a:pPr algn="ctr">
              <a:buClr>
                <a:schemeClr val="dk1"/>
              </a:buClr>
              <a:buSzPts val="1800"/>
            </a:pPr>
            <a:r>
              <a:rPr lang="en-US" sz="1400" dirty="0">
                <a:solidFill>
                  <a:srgbClr val="000000"/>
                </a:solidFill>
                <a:latin typeface="Calibri"/>
                <a:ea typeface="Calibri"/>
                <a:cs typeface="Calibri"/>
                <a:sym typeface="Calibri"/>
              </a:rPr>
              <a:t>Cherrelle Long 07770 811 755</a:t>
            </a:r>
            <a:endParaRPr sz="1400" dirty="0">
              <a:solidFill>
                <a:srgbClr val="000000"/>
              </a:solidFill>
              <a:latin typeface="Calibri"/>
              <a:ea typeface="Calibri"/>
              <a:cs typeface="Calibri"/>
              <a:sym typeface="Calibri"/>
            </a:endParaRPr>
          </a:p>
        </p:txBody>
      </p:sp>
      <p:sp>
        <p:nvSpPr>
          <p:cNvPr id="10" name="Google Shape;149;g27c938ce799_0_243">
            <a:extLst>
              <a:ext uri="{FF2B5EF4-FFF2-40B4-BE49-F238E27FC236}">
                <a16:creationId xmlns:a16="http://schemas.microsoft.com/office/drawing/2014/main" id="{6C35D763-2551-0C8F-EE94-BB055204EAE6}"/>
              </a:ext>
            </a:extLst>
          </p:cNvPr>
          <p:cNvSpPr/>
          <p:nvPr/>
        </p:nvSpPr>
        <p:spPr>
          <a:xfrm>
            <a:off x="4775361" y="2576734"/>
            <a:ext cx="2586000" cy="752700"/>
          </a:xfrm>
          <a:prstGeom prst="roundRect">
            <a:avLst>
              <a:gd name="adj" fmla="val 16667"/>
            </a:avLst>
          </a:prstGeom>
          <a:solidFill>
            <a:srgbClr val="F6B26B"/>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800"/>
            </a:pPr>
            <a:r>
              <a:rPr lang="en-US" sz="1600" b="1" dirty="0">
                <a:solidFill>
                  <a:srgbClr val="000000"/>
                </a:solidFill>
                <a:latin typeface="Calibri"/>
                <a:ea typeface="Calibri"/>
                <a:cs typeface="Calibri"/>
                <a:sym typeface="Calibri"/>
              </a:rPr>
              <a:t>Inclusion &amp; Access Manager</a:t>
            </a:r>
            <a:endParaRPr sz="1600" b="1" dirty="0">
              <a:solidFill>
                <a:srgbClr val="000000"/>
              </a:solidFill>
              <a:latin typeface="Calibri"/>
              <a:ea typeface="Calibri"/>
              <a:cs typeface="Calibri"/>
              <a:sym typeface="Calibri"/>
            </a:endParaRPr>
          </a:p>
          <a:p>
            <a:pPr algn="ctr">
              <a:buClr>
                <a:schemeClr val="dk1"/>
              </a:buClr>
              <a:buSzPts val="1800"/>
            </a:pPr>
            <a:r>
              <a:rPr lang="en-US" sz="1400" dirty="0">
                <a:solidFill>
                  <a:srgbClr val="000000"/>
                </a:solidFill>
                <a:latin typeface="Calibri"/>
                <a:ea typeface="Calibri"/>
                <a:cs typeface="Calibri"/>
                <a:sym typeface="Calibri"/>
              </a:rPr>
              <a:t>Rosie Gossage 07704 300 093</a:t>
            </a:r>
            <a:endParaRPr sz="1400" dirty="0">
              <a:solidFill>
                <a:srgbClr val="000000"/>
              </a:solidFill>
              <a:latin typeface="Calibri"/>
              <a:ea typeface="Calibri"/>
              <a:cs typeface="Calibri"/>
              <a:sym typeface="Calibri"/>
            </a:endParaRPr>
          </a:p>
        </p:txBody>
      </p:sp>
      <p:sp>
        <p:nvSpPr>
          <p:cNvPr id="11" name="Google Shape;150;g27c938ce799_0_243">
            <a:extLst>
              <a:ext uri="{FF2B5EF4-FFF2-40B4-BE49-F238E27FC236}">
                <a16:creationId xmlns:a16="http://schemas.microsoft.com/office/drawing/2014/main" id="{242C6644-B5D8-B250-12FD-6922233CEE0B}"/>
              </a:ext>
            </a:extLst>
          </p:cNvPr>
          <p:cNvSpPr/>
          <p:nvPr/>
        </p:nvSpPr>
        <p:spPr>
          <a:xfrm>
            <a:off x="1762950" y="2584275"/>
            <a:ext cx="2691000" cy="688500"/>
          </a:xfrm>
          <a:prstGeom prst="roundRect">
            <a:avLst>
              <a:gd name="adj" fmla="val 16667"/>
            </a:avLst>
          </a:prstGeom>
          <a:solidFill>
            <a:srgbClr val="FFD966"/>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800"/>
            </a:pPr>
            <a:r>
              <a:rPr lang="en-US" sz="1600" b="1" dirty="0">
                <a:solidFill>
                  <a:srgbClr val="000000"/>
                </a:solidFill>
                <a:latin typeface="Calibri"/>
                <a:ea typeface="Calibri"/>
                <a:cs typeface="Calibri"/>
                <a:sym typeface="Calibri"/>
              </a:rPr>
              <a:t>Education Welfare Officer</a:t>
            </a:r>
            <a:endParaRPr sz="1600" b="1" dirty="0">
              <a:solidFill>
                <a:srgbClr val="000000"/>
              </a:solidFill>
              <a:latin typeface="Calibri"/>
              <a:ea typeface="Calibri"/>
              <a:cs typeface="Calibri"/>
              <a:sym typeface="Calibri"/>
            </a:endParaRPr>
          </a:p>
          <a:p>
            <a:pPr algn="ctr">
              <a:buClr>
                <a:schemeClr val="dk1"/>
              </a:buClr>
              <a:buSzPts val="1800"/>
            </a:pPr>
            <a:r>
              <a:rPr lang="nb-NO" sz="1400" dirty="0">
                <a:solidFill>
                  <a:srgbClr val="000000"/>
                </a:solidFill>
                <a:latin typeface="Calibri"/>
                <a:ea typeface="Calibri"/>
                <a:cs typeface="Calibri"/>
                <a:sym typeface="Calibri"/>
              </a:rPr>
              <a:t>Jo Barnes 07775 406 036</a:t>
            </a:r>
          </a:p>
        </p:txBody>
      </p:sp>
      <p:sp>
        <p:nvSpPr>
          <p:cNvPr id="12" name="Google Shape;153;g27c938ce799_0_243">
            <a:extLst>
              <a:ext uri="{FF2B5EF4-FFF2-40B4-BE49-F238E27FC236}">
                <a16:creationId xmlns:a16="http://schemas.microsoft.com/office/drawing/2014/main" id="{7ED8F20C-DAA2-2AA1-4809-CD4F54B5EE70}"/>
              </a:ext>
            </a:extLst>
          </p:cNvPr>
          <p:cNvSpPr/>
          <p:nvPr/>
        </p:nvSpPr>
        <p:spPr>
          <a:xfrm>
            <a:off x="1744975" y="3442050"/>
            <a:ext cx="2691000" cy="688500"/>
          </a:xfrm>
          <a:prstGeom prst="roundRect">
            <a:avLst>
              <a:gd name="adj" fmla="val 16667"/>
            </a:avLst>
          </a:prstGeom>
          <a:solidFill>
            <a:srgbClr val="FFD966"/>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800"/>
            </a:pPr>
            <a:r>
              <a:rPr lang="en-US" sz="1600" b="1" dirty="0">
                <a:solidFill>
                  <a:srgbClr val="000000"/>
                </a:solidFill>
                <a:latin typeface="Calibri"/>
                <a:ea typeface="Calibri"/>
                <a:cs typeface="Calibri"/>
                <a:sym typeface="Calibri"/>
              </a:rPr>
              <a:t>Education Welfare Officer</a:t>
            </a:r>
            <a:endParaRPr sz="1600" b="1" dirty="0">
              <a:solidFill>
                <a:srgbClr val="000000"/>
              </a:solidFill>
              <a:latin typeface="Calibri"/>
              <a:ea typeface="Calibri"/>
              <a:cs typeface="Calibri"/>
              <a:sym typeface="Calibri"/>
            </a:endParaRPr>
          </a:p>
          <a:p>
            <a:pPr algn="ctr">
              <a:buClr>
                <a:schemeClr val="dk1"/>
              </a:buClr>
              <a:buSzPts val="1800"/>
            </a:pPr>
            <a:r>
              <a:rPr lang="en-US" sz="1400" dirty="0">
                <a:solidFill>
                  <a:srgbClr val="000000"/>
                </a:solidFill>
                <a:latin typeface="Calibri"/>
                <a:ea typeface="Calibri"/>
                <a:cs typeface="Calibri"/>
                <a:sym typeface="Calibri"/>
              </a:rPr>
              <a:t>Amber Chapman 07754 858 149</a:t>
            </a:r>
            <a:endParaRPr sz="1400" dirty="0">
              <a:solidFill>
                <a:srgbClr val="000000"/>
              </a:solidFill>
              <a:latin typeface="Calibri"/>
              <a:ea typeface="Calibri"/>
              <a:cs typeface="Calibri"/>
              <a:sym typeface="Calibri"/>
            </a:endParaRPr>
          </a:p>
        </p:txBody>
      </p:sp>
      <p:sp>
        <p:nvSpPr>
          <p:cNvPr id="13" name="Google Shape;154;g27c938ce799_0_243">
            <a:extLst>
              <a:ext uri="{FF2B5EF4-FFF2-40B4-BE49-F238E27FC236}">
                <a16:creationId xmlns:a16="http://schemas.microsoft.com/office/drawing/2014/main" id="{3BDCBB19-0B51-E04D-411B-85B0DC548CFC}"/>
              </a:ext>
            </a:extLst>
          </p:cNvPr>
          <p:cNvSpPr/>
          <p:nvPr/>
        </p:nvSpPr>
        <p:spPr>
          <a:xfrm>
            <a:off x="1744975" y="4299825"/>
            <a:ext cx="2691000" cy="688500"/>
          </a:xfrm>
          <a:prstGeom prst="roundRect">
            <a:avLst>
              <a:gd name="adj" fmla="val 16667"/>
            </a:avLst>
          </a:prstGeom>
          <a:solidFill>
            <a:srgbClr val="FFD966"/>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800"/>
            </a:pPr>
            <a:r>
              <a:rPr lang="en-US" sz="1600" b="1" dirty="0">
                <a:solidFill>
                  <a:srgbClr val="000000"/>
                </a:solidFill>
                <a:latin typeface="Calibri"/>
                <a:ea typeface="Calibri"/>
                <a:cs typeface="Calibri"/>
                <a:sym typeface="Calibri"/>
              </a:rPr>
              <a:t>Education Welfare Officer</a:t>
            </a:r>
            <a:endParaRPr sz="1600" b="1" dirty="0">
              <a:solidFill>
                <a:srgbClr val="000000"/>
              </a:solidFill>
              <a:latin typeface="Calibri"/>
              <a:ea typeface="Calibri"/>
              <a:cs typeface="Calibri"/>
              <a:sym typeface="Calibri"/>
            </a:endParaRPr>
          </a:p>
          <a:p>
            <a:pPr algn="ctr">
              <a:buClr>
                <a:schemeClr val="dk1"/>
              </a:buClr>
              <a:buSzPts val="1800"/>
            </a:pPr>
            <a:r>
              <a:rPr lang="en-US" sz="1400" dirty="0">
                <a:solidFill>
                  <a:schemeClr val="dk1"/>
                </a:solidFill>
                <a:latin typeface="Calibri"/>
                <a:ea typeface="Calibri"/>
                <a:cs typeface="Calibri"/>
                <a:sym typeface="Calibri"/>
              </a:rPr>
              <a:t>Wendy </a:t>
            </a:r>
            <a:r>
              <a:rPr lang="en-US" sz="1400" dirty="0" err="1">
                <a:solidFill>
                  <a:schemeClr val="dk1"/>
                </a:solidFill>
                <a:latin typeface="Calibri"/>
                <a:ea typeface="Calibri"/>
                <a:cs typeface="Calibri"/>
                <a:sym typeface="Calibri"/>
              </a:rPr>
              <a:t>Bould</a:t>
            </a:r>
            <a:r>
              <a:rPr lang="en-US" sz="1400" dirty="0">
                <a:solidFill>
                  <a:schemeClr val="dk1"/>
                </a:solidFill>
                <a:latin typeface="Calibri"/>
                <a:ea typeface="Calibri"/>
                <a:cs typeface="Calibri"/>
                <a:sym typeface="Calibri"/>
              </a:rPr>
              <a:t> 07905 716 690</a:t>
            </a:r>
            <a:endParaRPr sz="1400" dirty="0">
              <a:solidFill>
                <a:srgbClr val="000000"/>
              </a:solidFill>
              <a:latin typeface="Calibri"/>
              <a:ea typeface="Calibri"/>
              <a:cs typeface="Calibri"/>
              <a:sym typeface="Calibri"/>
            </a:endParaRPr>
          </a:p>
        </p:txBody>
      </p:sp>
      <p:sp>
        <p:nvSpPr>
          <p:cNvPr id="14" name="Google Shape;155;g27c938ce799_0_243">
            <a:extLst>
              <a:ext uri="{FF2B5EF4-FFF2-40B4-BE49-F238E27FC236}">
                <a16:creationId xmlns:a16="http://schemas.microsoft.com/office/drawing/2014/main" id="{8A0E6D3E-4478-D0D7-222A-EAB05A213C0B}"/>
              </a:ext>
            </a:extLst>
          </p:cNvPr>
          <p:cNvSpPr/>
          <p:nvPr/>
        </p:nvSpPr>
        <p:spPr>
          <a:xfrm>
            <a:off x="4775361" y="3513672"/>
            <a:ext cx="2618400" cy="752700"/>
          </a:xfrm>
          <a:prstGeom prst="roundRect">
            <a:avLst>
              <a:gd name="adj" fmla="val 16667"/>
            </a:avLst>
          </a:prstGeom>
          <a:solidFill>
            <a:srgbClr val="F6B26B"/>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800"/>
            </a:pPr>
            <a:r>
              <a:rPr lang="en-US" sz="1600" b="1" dirty="0">
                <a:solidFill>
                  <a:srgbClr val="000000"/>
                </a:solidFill>
                <a:latin typeface="Calibri"/>
                <a:ea typeface="Calibri"/>
                <a:cs typeface="Calibri"/>
                <a:sym typeface="Calibri"/>
              </a:rPr>
              <a:t>Elective Home Education Coordinator </a:t>
            </a:r>
            <a:endParaRPr sz="1600" b="1" dirty="0">
              <a:solidFill>
                <a:srgbClr val="000000"/>
              </a:solidFill>
              <a:latin typeface="Calibri"/>
              <a:ea typeface="Calibri"/>
              <a:cs typeface="Calibri"/>
              <a:sym typeface="Calibri"/>
            </a:endParaRPr>
          </a:p>
          <a:p>
            <a:pPr algn="ctr">
              <a:buClr>
                <a:schemeClr val="dk1"/>
              </a:buClr>
              <a:buSzPts val="1800"/>
            </a:pPr>
            <a:r>
              <a:rPr lang="en-US" sz="1400" dirty="0">
                <a:solidFill>
                  <a:srgbClr val="000000"/>
                </a:solidFill>
                <a:latin typeface="Calibri"/>
                <a:ea typeface="Calibri"/>
                <a:cs typeface="Calibri"/>
                <a:sym typeface="Calibri"/>
              </a:rPr>
              <a:t>Harmit </a:t>
            </a:r>
            <a:r>
              <a:rPr lang="en-US" sz="1400" dirty="0" err="1">
                <a:solidFill>
                  <a:srgbClr val="000000"/>
                </a:solidFill>
                <a:latin typeface="Calibri"/>
                <a:ea typeface="Calibri"/>
                <a:cs typeface="Calibri"/>
                <a:sym typeface="Calibri"/>
              </a:rPr>
              <a:t>Thiara</a:t>
            </a:r>
            <a:r>
              <a:rPr lang="en-US" sz="1400" dirty="0">
                <a:solidFill>
                  <a:srgbClr val="000000"/>
                </a:solidFill>
                <a:latin typeface="Calibri"/>
                <a:ea typeface="Calibri"/>
                <a:cs typeface="Calibri"/>
                <a:sym typeface="Calibri"/>
              </a:rPr>
              <a:t> 07955 436 162</a:t>
            </a:r>
            <a:endParaRPr sz="1400" dirty="0">
              <a:solidFill>
                <a:srgbClr val="000000"/>
              </a:solidFill>
              <a:latin typeface="Calibri"/>
              <a:ea typeface="Calibri"/>
              <a:cs typeface="Calibri"/>
              <a:sym typeface="Calibri"/>
            </a:endParaRPr>
          </a:p>
        </p:txBody>
      </p:sp>
      <p:sp>
        <p:nvSpPr>
          <p:cNvPr id="15" name="Google Shape;156;g27c938ce799_0_243">
            <a:extLst>
              <a:ext uri="{FF2B5EF4-FFF2-40B4-BE49-F238E27FC236}">
                <a16:creationId xmlns:a16="http://schemas.microsoft.com/office/drawing/2014/main" id="{F54B2C76-E09E-90EF-C766-AD3F280178CC}"/>
              </a:ext>
            </a:extLst>
          </p:cNvPr>
          <p:cNvSpPr/>
          <p:nvPr/>
        </p:nvSpPr>
        <p:spPr>
          <a:xfrm>
            <a:off x="4775361" y="4450610"/>
            <a:ext cx="2624400" cy="736800"/>
          </a:xfrm>
          <a:prstGeom prst="roundRect">
            <a:avLst>
              <a:gd name="adj" fmla="val 16667"/>
            </a:avLst>
          </a:prstGeom>
          <a:solidFill>
            <a:srgbClr val="F6B26B"/>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800"/>
            </a:pPr>
            <a:r>
              <a:rPr lang="en-US" sz="1400" b="1" dirty="0">
                <a:solidFill>
                  <a:srgbClr val="000000"/>
                </a:solidFill>
                <a:latin typeface="Calibri"/>
                <a:ea typeface="Calibri"/>
                <a:cs typeface="Calibri"/>
                <a:sym typeface="Calibri"/>
              </a:rPr>
              <a:t>Children Missing in Education Coordinator</a:t>
            </a:r>
            <a:endParaRPr sz="1400" b="1" dirty="0">
              <a:solidFill>
                <a:srgbClr val="000000"/>
              </a:solidFill>
              <a:latin typeface="Calibri"/>
              <a:ea typeface="Calibri"/>
              <a:cs typeface="Calibri"/>
              <a:sym typeface="Calibri"/>
            </a:endParaRPr>
          </a:p>
          <a:p>
            <a:pPr algn="ctr">
              <a:buClr>
                <a:schemeClr val="dk1"/>
              </a:buClr>
              <a:buSzPts val="1800"/>
            </a:pPr>
            <a:r>
              <a:rPr lang="en-US" sz="1400" dirty="0">
                <a:solidFill>
                  <a:schemeClr val="dk1"/>
                </a:solidFill>
                <a:latin typeface="Calibri"/>
                <a:ea typeface="Calibri"/>
                <a:cs typeface="Calibri"/>
                <a:sym typeface="Calibri"/>
              </a:rPr>
              <a:t> Nico </a:t>
            </a:r>
            <a:r>
              <a:rPr lang="en-US" sz="1400" dirty="0" err="1">
                <a:solidFill>
                  <a:schemeClr val="dk1"/>
                </a:solidFill>
                <a:latin typeface="Calibri"/>
                <a:ea typeface="Calibri"/>
                <a:cs typeface="Calibri"/>
                <a:sym typeface="Calibri"/>
              </a:rPr>
              <a:t>Auckbur</a:t>
            </a:r>
            <a:r>
              <a:rPr lang="en-US" sz="1400" dirty="0">
                <a:solidFill>
                  <a:schemeClr val="dk1"/>
                </a:solidFill>
                <a:latin typeface="Calibri"/>
                <a:ea typeface="Calibri"/>
                <a:cs typeface="Calibri"/>
                <a:sym typeface="Calibri"/>
              </a:rPr>
              <a:t> (June) </a:t>
            </a:r>
          </a:p>
        </p:txBody>
      </p:sp>
      <p:sp>
        <p:nvSpPr>
          <p:cNvPr id="16" name="Google Shape;157;g27c938ce799_0_243">
            <a:extLst>
              <a:ext uri="{FF2B5EF4-FFF2-40B4-BE49-F238E27FC236}">
                <a16:creationId xmlns:a16="http://schemas.microsoft.com/office/drawing/2014/main" id="{E0A36B59-DEB5-853D-7F32-6A07691956D7}"/>
              </a:ext>
            </a:extLst>
          </p:cNvPr>
          <p:cNvSpPr/>
          <p:nvPr/>
        </p:nvSpPr>
        <p:spPr>
          <a:xfrm>
            <a:off x="7675777" y="3421872"/>
            <a:ext cx="2746200" cy="688500"/>
          </a:xfrm>
          <a:prstGeom prst="roundRect">
            <a:avLst>
              <a:gd name="adj" fmla="val 16667"/>
            </a:avLst>
          </a:prstGeom>
          <a:solidFill>
            <a:srgbClr val="B6D7A8"/>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800"/>
            </a:pPr>
            <a:r>
              <a:rPr lang="en-US" sz="1600" b="1" dirty="0">
                <a:solidFill>
                  <a:srgbClr val="000000"/>
                </a:solidFill>
                <a:latin typeface="Calibri"/>
                <a:ea typeface="Calibri"/>
                <a:cs typeface="Calibri"/>
                <a:sym typeface="Calibri"/>
              </a:rPr>
              <a:t>SEMH Coach/Mentor</a:t>
            </a:r>
            <a:endParaRPr sz="1600" b="1" dirty="0">
              <a:solidFill>
                <a:srgbClr val="000000"/>
              </a:solidFill>
              <a:latin typeface="Calibri"/>
              <a:ea typeface="Calibri"/>
              <a:cs typeface="Calibri"/>
              <a:sym typeface="Calibri"/>
            </a:endParaRPr>
          </a:p>
          <a:p>
            <a:pPr algn="ctr">
              <a:buClr>
                <a:schemeClr val="dk1"/>
              </a:buClr>
              <a:buSzPts val="1800"/>
            </a:pPr>
            <a:r>
              <a:rPr lang="en-US" sz="1400" dirty="0">
                <a:solidFill>
                  <a:srgbClr val="000000"/>
                </a:solidFill>
                <a:latin typeface="Calibri"/>
                <a:ea typeface="Calibri"/>
                <a:cs typeface="Calibri"/>
                <a:sym typeface="Calibri"/>
              </a:rPr>
              <a:t>Debbie Nayar 07545 650 021</a:t>
            </a:r>
            <a:endParaRPr sz="1400" dirty="0">
              <a:solidFill>
                <a:srgbClr val="000000"/>
              </a:solidFill>
              <a:latin typeface="Calibri"/>
              <a:ea typeface="Calibri"/>
              <a:cs typeface="Calibri"/>
              <a:sym typeface="Calibri"/>
            </a:endParaRPr>
          </a:p>
        </p:txBody>
      </p:sp>
      <p:sp>
        <p:nvSpPr>
          <p:cNvPr id="17" name="Google Shape;158;g27c938ce799_0_243">
            <a:extLst>
              <a:ext uri="{FF2B5EF4-FFF2-40B4-BE49-F238E27FC236}">
                <a16:creationId xmlns:a16="http://schemas.microsoft.com/office/drawing/2014/main" id="{E0A815B9-DBF8-50A2-B62E-436291CE3940}"/>
              </a:ext>
            </a:extLst>
          </p:cNvPr>
          <p:cNvSpPr/>
          <p:nvPr/>
        </p:nvSpPr>
        <p:spPr>
          <a:xfrm>
            <a:off x="7675776" y="5142473"/>
            <a:ext cx="2746200" cy="688500"/>
          </a:xfrm>
          <a:prstGeom prst="roundRect">
            <a:avLst>
              <a:gd name="adj" fmla="val 16667"/>
            </a:avLst>
          </a:prstGeom>
          <a:solidFill>
            <a:srgbClr val="B6D7A8"/>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chemeClr val="dk1"/>
              </a:buClr>
              <a:buSzPts val="1800"/>
            </a:pPr>
            <a:r>
              <a:rPr lang="en-US" sz="1600" b="1" dirty="0">
                <a:solidFill>
                  <a:schemeClr val="dk1"/>
                </a:solidFill>
                <a:latin typeface="Calibri"/>
                <a:ea typeface="Calibri"/>
                <a:cs typeface="Calibri"/>
                <a:sym typeface="Calibri"/>
              </a:rPr>
              <a:t>SEMH Coach/Mentor</a:t>
            </a:r>
            <a:endParaRPr sz="1600" b="1" dirty="0">
              <a:solidFill>
                <a:srgbClr val="000000"/>
              </a:solidFill>
              <a:latin typeface="Calibri"/>
              <a:ea typeface="Calibri"/>
              <a:cs typeface="Calibri"/>
              <a:sym typeface="Calibri"/>
            </a:endParaRPr>
          </a:p>
          <a:p>
            <a:pPr algn="ctr">
              <a:buClr>
                <a:schemeClr val="dk1"/>
              </a:buClr>
              <a:buSzPts val="1800"/>
            </a:pPr>
            <a:r>
              <a:rPr lang="en-US" sz="1400" dirty="0">
                <a:solidFill>
                  <a:srgbClr val="000000"/>
                </a:solidFill>
                <a:latin typeface="Calibri"/>
                <a:ea typeface="Calibri"/>
                <a:cs typeface="Calibri"/>
                <a:sym typeface="Calibri"/>
              </a:rPr>
              <a:t>Tori Tompkins 07928 512533</a:t>
            </a:r>
            <a:endParaRPr sz="1400" dirty="0">
              <a:solidFill>
                <a:srgbClr val="000000"/>
              </a:solidFill>
              <a:latin typeface="Calibri"/>
              <a:ea typeface="Calibri"/>
              <a:cs typeface="Calibri"/>
              <a:sym typeface="Calibri"/>
            </a:endParaRPr>
          </a:p>
        </p:txBody>
      </p:sp>
      <p:sp>
        <p:nvSpPr>
          <p:cNvPr id="18" name="Google Shape;159;g27c938ce799_0_243">
            <a:extLst>
              <a:ext uri="{FF2B5EF4-FFF2-40B4-BE49-F238E27FC236}">
                <a16:creationId xmlns:a16="http://schemas.microsoft.com/office/drawing/2014/main" id="{000AEBB4-D2C7-B43A-2A96-4E52478D2B6E}"/>
              </a:ext>
            </a:extLst>
          </p:cNvPr>
          <p:cNvSpPr/>
          <p:nvPr/>
        </p:nvSpPr>
        <p:spPr>
          <a:xfrm>
            <a:off x="1744975" y="5157625"/>
            <a:ext cx="2691000" cy="688500"/>
          </a:xfrm>
          <a:prstGeom prst="roundRect">
            <a:avLst>
              <a:gd name="adj" fmla="val 16667"/>
            </a:avLst>
          </a:prstGeom>
          <a:solidFill>
            <a:srgbClr val="FFD966"/>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800"/>
            </a:pPr>
            <a:r>
              <a:rPr lang="en-US" sz="1600" b="1" dirty="0">
                <a:solidFill>
                  <a:srgbClr val="000000"/>
                </a:solidFill>
                <a:latin typeface="Calibri"/>
                <a:ea typeface="Calibri"/>
                <a:cs typeface="Calibri"/>
                <a:sym typeface="Calibri"/>
              </a:rPr>
              <a:t>Education Welfare Officer</a:t>
            </a:r>
            <a:endParaRPr sz="1600" b="1" dirty="0">
              <a:solidFill>
                <a:srgbClr val="000000"/>
              </a:solidFill>
              <a:latin typeface="Calibri"/>
              <a:ea typeface="Calibri"/>
              <a:cs typeface="Calibri"/>
              <a:sym typeface="Calibri"/>
            </a:endParaRPr>
          </a:p>
          <a:p>
            <a:pPr algn="ctr">
              <a:buClr>
                <a:schemeClr val="dk1"/>
              </a:buClr>
              <a:buSzPts val="1800"/>
            </a:pPr>
            <a:r>
              <a:rPr lang="en-US" sz="1400" dirty="0">
                <a:solidFill>
                  <a:schemeClr val="dk1"/>
                </a:solidFill>
                <a:latin typeface="Calibri"/>
                <a:ea typeface="Calibri"/>
                <a:cs typeface="Calibri"/>
                <a:sym typeface="Calibri"/>
              </a:rPr>
              <a:t>Annette Taylor </a:t>
            </a:r>
            <a:r>
              <a:rPr lang="en-US" sz="1400" dirty="0">
                <a:solidFill>
                  <a:schemeClr val="dk1"/>
                </a:solidFill>
                <a:latin typeface="Calibri"/>
                <a:cs typeface="Calibri"/>
                <a:sym typeface="Calibri"/>
              </a:rPr>
              <a:t>07732 825 674 </a:t>
            </a:r>
            <a:endParaRPr sz="1400" dirty="0">
              <a:solidFill>
                <a:schemeClr val="dk1"/>
              </a:solidFill>
              <a:latin typeface="Calibri"/>
              <a:cs typeface="Calibri"/>
              <a:sym typeface="Calibri"/>
            </a:endParaRPr>
          </a:p>
        </p:txBody>
      </p:sp>
      <p:sp>
        <p:nvSpPr>
          <p:cNvPr id="19" name="Google Shape;160;g27c938ce799_0_243">
            <a:extLst>
              <a:ext uri="{FF2B5EF4-FFF2-40B4-BE49-F238E27FC236}">
                <a16:creationId xmlns:a16="http://schemas.microsoft.com/office/drawing/2014/main" id="{48197B5C-C36F-9C32-E16C-155FC7BAD0E4}"/>
              </a:ext>
            </a:extLst>
          </p:cNvPr>
          <p:cNvSpPr/>
          <p:nvPr/>
        </p:nvSpPr>
        <p:spPr>
          <a:xfrm>
            <a:off x="7675776" y="4283948"/>
            <a:ext cx="2746200" cy="688500"/>
          </a:xfrm>
          <a:prstGeom prst="roundRect">
            <a:avLst>
              <a:gd name="adj" fmla="val 16667"/>
            </a:avLst>
          </a:prstGeom>
          <a:solidFill>
            <a:srgbClr val="B6D7A8"/>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chemeClr val="dk1"/>
              </a:buClr>
              <a:buSzPts val="1800"/>
            </a:pPr>
            <a:r>
              <a:rPr lang="en-US" sz="1600" b="1" dirty="0">
                <a:solidFill>
                  <a:schemeClr val="dk1"/>
                </a:solidFill>
                <a:latin typeface="Calibri"/>
                <a:ea typeface="Calibri"/>
                <a:cs typeface="Calibri"/>
                <a:sym typeface="Calibri"/>
              </a:rPr>
              <a:t>SEMH Coach/Mentor</a:t>
            </a:r>
            <a:endParaRPr sz="1600" b="1" dirty="0">
              <a:solidFill>
                <a:srgbClr val="000000"/>
              </a:solidFill>
              <a:latin typeface="Calibri"/>
              <a:ea typeface="Calibri"/>
              <a:cs typeface="Calibri"/>
              <a:sym typeface="Calibri"/>
            </a:endParaRPr>
          </a:p>
          <a:p>
            <a:pPr algn="ctr">
              <a:buClr>
                <a:schemeClr val="dk1"/>
              </a:buClr>
              <a:buSzPts val="1800"/>
            </a:pPr>
            <a:r>
              <a:rPr lang="en-US" sz="1400" dirty="0">
                <a:solidFill>
                  <a:srgbClr val="000000"/>
                </a:solidFill>
                <a:latin typeface="Calibri"/>
                <a:ea typeface="Calibri"/>
                <a:cs typeface="Calibri"/>
                <a:sym typeface="Calibri"/>
              </a:rPr>
              <a:t>Sofia Sattar 07541 491 290</a:t>
            </a:r>
            <a:endParaRPr sz="1400" dirty="0">
              <a:solidFill>
                <a:srgbClr val="000000"/>
              </a:solidFill>
              <a:latin typeface="Calibri"/>
              <a:ea typeface="Calibri"/>
              <a:cs typeface="Calibri"/>
              <a:sym typeface="Calibri"/>
            </a:endParaRPr>
          </a:p>
        </p:txBody>
      </p:sp>
      <p:sp>
        <p:nvSpPr>
          <p:cNvPr id="20" name="Google Shape;143;g27c938ce799_0_243">
            <a:extLst>
              <a:ext uri="{FF2B5EF4-FFF2-40B4-BE49-F238E27FC236}">
                <a16:creationId xmlns:a16="http://schemas.microsoft.com/office/drawing/2014/main" id="{6425FA03-93DF-71BA-E679-583A9B209BBE}"/>
              </a:ext>
            </a:extLst>
          </p:cNvPr>
          <p:cNvSpPr/>
          <p:nvPr/>
        </p:nvSpPr>
        <p:spPr>
          <a:xfrm>
            <a:off x="1744975" y="6015400"/>
            <a:ext cx="2691000" cy="688500"/>
          </a:xfrm>
          <a:prstGeom prst="roundRect">
            <a:avLst>
              <a:gd name="adj" fmla="val 16667"/>
            </a:avLst>
          </a:prstGeom>
          <a:solidFill>
            <a:srgbClr val="FFD966"/>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800"/>
            </a:pPr>
            <a:r>
              <a:rPr lang="en-US" sz="1600" b="1" dirty="0">
                <a:solidFill>
                  <a:srgbClr val="000000"/>
                </a:solidFill>
                <a:latin typeface="Calibri"/>
                <a:ea typeface="Calibri"/>
                <a:cs typeface="Calibri"/>
                <a:sym typeface="Calibri"/>
              </a:rPr>
              <a:t>Education Welfare Officer</a:t>
            </a:r>
            <a:endParaRPr sz="1600" b="1" dirty="0">
              <a:solidFill>
                <a:srgbClr val="000000"/>
              </a:solidFill>
              <a:latin typeface="Calibri"/>
              <a:ea typeface="Calibri"/>
              <a:cs typeface="Calibri"/>
              <a:sym typeface="Calibri"/>
            </a:endParaRPr>
          </a:p>
          <a:p>
            <a:pPr algn="ctr">
              <a:buClr>
                <a:schemeClr val="dk1"/>
              </a:buClr>
              <a:buSzPts val="1800"/>
            </a:pPr>
            <a:r>
              <a:rPr lang="en-US" sz="1400" dirty="0">
                <a:solidFill>
                  <a:schemeClr val="dk1"/>
                </a:solidFill>
                <a:latin typeface="Calibri"/>
                <a:ea typeface="Calibri"/>
                <a:cs typeface="Calibri"/>
                <a:sym typeface="Calibri"/>
              </a:rPr>
              <a:t>Bella Wilson 07849 733 569</a:t>
            </a:r>
            <a:endParaRPr sz="1400" dirty="0">
              <a:solidFill>
                <a:srgbClr val="000000"/>
              </a:solidFill>
              <a:latin typeface="Calibri"/>
              <a:ea typeface="Calibri"/>
              <a:cs typeface="Calibri"/>
              <a:sym typeface="Calibri"/>
            </a:endParaRPr>
          </a:p>
        </p:txBody>
      </p:sp>
      <p:sp>
        <p:nvSpPr>
          <p:cNvPr id="21" name="Google Shape;162;g27c938ce799_0_243">
            <a:extLst>
              <a:ext uri="{FF2B5EF4-FFF2-40B4-BE49-F238E27FC236}">
                <a16:creationId xmlns:a16="http://schemas.microsoft.com/office/drawing/2014/main" id="{18CE71BC-B22C-2561-2D63-B4997DB2D8EF}"/>
              </a:ext>
            </a:extLst>
          </p:cNvPr>
          <p:cNvSpPr/>
          <p:nvPr/>
        </p:nvSpPr>
        <p:spPr>
          <a:xfrm>
            <a:off x="1811588" y="1049717"/>
            <a:ext cx="3514800" cy="578400"/>
          </a:xfrm>
          <a:prstGeom prst="roundRect">
            <a:avLst>
              <a:gd name="adj" fmla="val 16667"/>
            </a:avLst>
          </a:prstGeom>
          <a:solidFill>
            <a:srgbClr val="D9D9D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chemeClr val="dk1"/>
              </a:buClr>
              <a:buSzPts val="1800"/>
            </a:pPr>
            <a:endParaRPr b="1" dirty="0">
              <a:solidFill>
                <a:schemeClr val="dk1"/>
              </a:solidFill>
              <a:latin typeface="Calibri"/>
              <a:ea typeface="Calibri"/>
              <a:cs typeface="Calibri"/>
              <a:sym typeface="Calibri"/>
            </a:endParaRPr>
          </a:p>
          <a:p>
            <a:pPr algn="ctr">
              <a:buClr>
                <a:schemeClr val="dk1"/>
              </a:buClr>
              <a:buSzPts val="1800"/>
            </a:pPr>
            <a:endParaRPr b="1" dirty="0">
              <a:solidFill>
                <a:schemeClr val="dk1"/>
              </a:solidFill>
              <a:latin typeface="Calibri"/>
              <a:ea typeface="Calibri"/>
              <a:cs typeface="Calibri"/>
              <a:sym typeface="Calibri"/>
            </a:endParaRPr>
          </a:p>
          <a:p>
            <a:pPr algn="ctr">
              <a:buClr>
                <a:schemeClr val="dk1"/>
              </a:buClr>
              <a:buSzPts val="1800"/>
            </a:pPr>
            <a:r>
              <a:rPr lang="en-US" sz="1600" b="1" dirty="0">
                <a:solidFill>
                  <a:schemeClr val="dk1"/>
                </a:solidFill>
                <a:latin typeface="Calibri"/>
                <a:ea typeface="Calibri"/>
                <a:cs typeface="Calibri"/>
                <a:sym typeface="Calibri"/>
              </a:rPr>
              <a:t>Business Support </a:t>
            </a:r>
            <a:r>
              <a:rPr lang="en-US" sz="1600" dirty="0">
                <a:solidFill>
                  <a:schemeClr val="dk1"/>
                </a:solidFill>
                <a:latin typeface="Calibri"/>
                <a:ea typeface="Calibri"/>
                <a:cs typeface="Calibri"/>
                <a:sym typeface="Calibri"/>
              </a:rPr>
              <a:t>(0.4)</a:t>
            </a:r>
            <a:endParaRPr sz="1600" dirty="0">
              <a:solidFill>
                <a:schemeClr val="dk1"/>
              </a:solidFill>
              <a:latin typeface="Calibri"/>
              <a:ea typeface="Calibri"/>
              <a:cs typeface="Calibri"/>
              <a:sym typeface="Calibri"/>
            </a:endParaRPr>
          </a:p>
          <a:p>
            <a:pPr algn="ctr">
              <a:buClr>
                <a:schemeClr val="dk1"/>
              </a:buClr>
              <a:buSzPts val="1800"/>
            </a:pPr>
            <a:r>
              <a:rPr lang="en-US" sz="1600" dirty="0">
                <a:solidFill>
                  <a:schemeClr val="dk1"/>
                </a:solidFill>
                <a:latin typeface="Calibri"/>
                <a:ea typeface="Calibri"/>
                <a:cs typeface="Calibri"/>
                <a:sym typeface="Calibri"/>
              </a:rPr>
              <a:t>Maria Sumner 07921 846320</a:t>
            </a:r>
            <a:endParaRPr sz="1600" dirty="0">
              <a:solidFill>
                <a:schemeClr val="dk1"/>
              </a:solidFill>
              <a:latin typeface="Calibri"/>
              <a:ea typeface="Calibri"/>
              <a:cs typeface="Calibri"/>
              <a:sym typeface="Calibri"/>
            </a:endParaRPr>
          </a:p>
          <a:p>
            <a:pPr algn="ctr">
              <a:buClr>
                <a:schemeClr val="dk1"/>
              </a:buClr>
              <a:buSzPts val="1800"/>
            </a:pPr>
            <a:endParaRPr dirty="0">
              <a:solidFill>
                <a:srgbClr val="000000"/>
              </a:solidFill>
              <a:latin typeface="Calibri"/>
              <a:ea typeface="Calibri"/>
              <a:cs typeface="Calibri"/>
              <a:sym typeface="Calibri"/>
            </a:endParaRPr>
          </a:p>
          <a:p>
            <a:pPr>
              <a:buClr>
                <a:srgbClr val="000000"/>
              </a:buClr>
              <a:buSzPts val="1800"/>
            </a:pPr>
            <a:endParaRPr dirty="0">
              <a:solidFill>
                <a:srgbClr val="000000"/>
              </a:solidFill>
              <a:latin typeface="Calibri"/>
              <a:ea typeface="Calibri"/>
              <a:cs typeface="Calibri"/>
              <a:sym typeface="Calibri"/>
            </a:endParaRPr>
          </a:p>
        </p:txBody>
      </p:sp>
      <p:sp>
        <p:nvSpPr>
          <p:cNvPr id="22" name="Google Shape;162;g27c938ce799_0_243">
            <a:extLst>
              <a:ext uri="{FF2B5EF4-FFF2-40B4-BE49-F238E27FC236}">
                <a16:creationId xmlns:a16="http://schemas.microsoft.com/office/drawing/2014/main" id="{4E2B51B6-F59F-1505-CC2E-FB7442647904}"/>
              </a:ext>
            </a:extLst>
          </p:cNvPr>
          <p:cNvSpPr/>
          <p:nvPr/>
        </p:nvSpPr>
        <p:spPr>
          <a:xfrm>
            <a:off x="4649876" y="5427484"/>
            <a:ext cx="2846712" cy="1015846"/>
          </a:xfrm>
          <a:prstGeom prst="roundRect">
            <a:avLst>
              <a:gd name="adj" fmla="val 16667"/>
            </a:avLst>
          </a:prstGeom>
          <a:solidFill>
            <a:srgbClr val="D9D9D9"/>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chemeClr val="dk1"/>
              </a:buClr>
              <a:buSzPts val="1800"/>
            </a:pPr>
            <a:endParaRPr b="1" dirty="0">
              <a:solidFill>
                <a:schemeClr val="dk1"/>
              </a:solidFill>
              <a:latin typeface="Calibri"/>
              <a:ea typeface="Calibri"/>
              <a:cs typeface="Calibri"/>
              <a:sym typeface="Calibri"/>
            </a:endParaRPr>
          </a:p>
          <a:p>
            <a:pPr algn="ctr">
              <a:buClr>
                <a:schemeClr val="dk1"/>
              </a:buClr>
              <a:buSzPts val="1800"/>
            </a:pPr>
            <a:r>
              <a:rPr lang="en-GB" b="1" dirty="0">
                <a:solidFill>
                  <a:schemeClr val="dk1"/>
                </a:solidFill>
                <a:latin typeface="Calibri"/>
                <a:ea typeface="Calibri"/>
                <a:cs typeface="Calibri"/>
                <a:sym typeface="Calibri"/>
              </a:rPr>
              <a:t>Specialist EWO for children with a Social Worker</a:t>
            </a:r>
            <a:endParaRPr dirty="0">
              <a:solidFill>
                <a:schemeClr val="dk1"/>
              </a:solidFill>
              <a:latin typeface="Calibri"/>
              <a:ea typeface="Calibri"/>
              <a:cs typeface="Calibri"/>
              <a:sym typeface="Calibri"/>
            </a:endParaRPr>
          </a:p>
          <a:p>
            <a:pPr algn="ctr">
              <a:buClr>
                <a:schemeClr val="dk1"/>
              </a:buClr>
              <a:buSzPts val="1800"/>
            </a:pPr>
            <a:r>
              <a:rPr lang="en-GB" dirty="0">
                <a:solidFill>
                  <a:srgbClr val="000000"/>
                </a:solidFill>
                <a:latin typeface="Calibri"/>
                <a:ea typeface="Calibri"/>
                <a:cs typeface="Calibri"/>
                <a:sym typeface="Calibri"/>
              </a:rPr>
              <a:t>Vacant</a:t>
            </a:r>
            <a:endParaRPr dirty="0">
              <a:solidFill>
                <a:srgbClr val="000000"/>
              </a:solidFill>
              <a:latin typeface="Calibri"/>
              <a:ea typeface="Calibri"/>
              <a:cs typeface="Calibri"/>
              <a:sym typeface="Calibri"/>
            </a:endParaRPr>
          </a:p>
          <a:p>
            <a:pPr algn="ctr">
              <a:buClr>
                <a:srgbClr val="000000"/>
              </a:buClr>
              <a:buSzPts val="1800"/>
            </a:pPr>
            <a:endParaRPr dirty="0">
              <a:solidFill>
                <a:srgbClr val="000000"/>
              </a:solidFill>
              <a:latin typeface="Calibri"/>
              <a:ea typeface="Calibri"/>
              <a:cs typeface="Calibri"/>
              <a:sym typeface="Calibri"/>
            </a:endParaRPr>
          </a:p>
        </p:txBody>
      </p:sp>
      <p:sp>
        <p:nvSpPr>
          <p:cNvPr id="23" name="Google Shape;160;g27c938ce799_0_243">
            <a:extLst>
              <a:ext uri="{FF2B5EF4-FFF2-40B4-BE49-F238E27FC236}">
                <a16:creationId xmlns:a16="http://schemas.microsoft.com/office/drawing/2014/main" id="{E47AF850-14D9-943A-0CDF-1DA64730E9F8}"/>
              </a:ext>
            </a:extLst>
          </p:cNvPr>
          <p:cNvSpPr/>
          <p:nvPr/>
        </p:nvSpPr>
        <p:spPr>
          <a:xfrm>
            <a:off x="7682773" y="6004549"/>
            <a:ext cx="2746200" cy="688500"/>
          </a:xfrm>
          <a:prstGeom prst="roundRect">
            <a:avLst>
              <a:gd name="adj" fmla="val 16667"/>
            </a:avLst>
          </a:prstGeom>
          <a:solidFill>
            <a:srgbClr val="B6D7A8"/>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chemeClr val="dk1"/>
              </a:buClr>
              <a:buSzPts val="1800"/>
            </a:pPr>
            <a:r>
              <a:rPr lang="en-US" sz="1600" b="1" dirty="0">
                <a:solidFill>
                  <a:schemeClr val="dk1"/>
                </a:solidFill>
                <a:latin typeface="Calibri"/>
                <a:ea typeface="Calibri"/>
                <a:cs typeface="Calibri"/>
                <a:sym typeface="Calibri"/>
              </a:rPr>
              <a:t>SEMH Coach/Mentor</a:t>
            </a:r>
            <a:endParaRPr sz="1600" b="1" dirty="0">
              <a:solidFill>
                <a:srgbClr val="000000"/>
              </a:solidFill>
              <a:latin typeface="Calibri"/>
              <a:ea typeface="Calibri"/>
              <a:cs typeface="Calibri"/>
              <a:sym typeface="Calibri"/>
            </a:endParaRPr>
          </a:p>
          <a:p>
            <a:pPr algn="ctr">
              <a:buClr>
                <a:schemeClr val="dk1"/>
              </a:buClr>
              <a:buSzPts val="1800"/>
            </a:pPr>
            <a:r>
              <a:rPr lang="en-US" sz="1400" dirty="0">
                <a:solidFill>
                  <a:srgbClr val="000000"/>
                </a:solidFill>
                <a:latin typeface="Calibri"/>
                <a:ea typeface="Calibri"/>
                <a:cs typeface="Calibri"/>
                <a:sym typeface="Calibri"/>
              </a:rPr>
              <a:t>Zoe </a:t>
            </a:r>
            <a:r>
              <a:rPr lang="en-US" sz="1400" dirty="0" err="1">
                <a:solidFill>
                  <a:srgbClr val="000000"/>
                </a:solidFill>
                <a:latin typeface="Calibri"/>
                <a:ea typeface="Calibri"/>
                <a:cs typeface="Calibri"/>
                <a:sym typeface="Calibri"/>
              </a:rPr>
              <a:t>Toynan</a:t>
            </a:r>
            <a:r>
              <a:rPr lang="en-US" sz="1400" dirty="0">
                <a:solidFill>
                  <a:srgbClr val="000000"/>
                </a:solidFill>
                <a:latin typeface="Calibri"/>
                <a:ea typeface="Calibri"/>
                <a:cs typeface="Calibri"/>
                <a:sym typeface="Calibri"/>
              </a:rPr>
              <a:t> 07386 688312</a:t>
            </a:r>
            <a:endParaRPr sz="1400"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719168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5BA28D-9345-9629-CF55-B846CE2A8002}"/>
              </a:ext>
            </a:extLst>
          </p:cNvPr>
          <p:cNvSpPr txBox="1"/>
          <p:nvPr/>
        </p:nvSpPr>
        <p:spPr>
          <a:xfrm>
            <a:off x="6096000" y="318051"/>
            <a:ext cx="4068418" cy="646331"/>
          </a:xfrm>
          <a:prstGeom prst="rect">
            <a:avLst/>
          </a:prstGeom>
          <a:noFill/>
        </p:spPr>
        <p:txBody>
          <a:bodyPr wrap="square" rtlCol="0">
            <a:spAutoFit/>
          </a:bodyPr>
          <a:lstStyle/>
          <a:p>
            <a:pPr algn="ctr">
              <a:buClr>
                <a:srgbClr val="000000"/>
              </a:buClr>
              <a:defRPr/>
            </a:pPr>
            <a:r>
              <a:rPr lang="en-GB" sz="3600" b="1" dirty="0">
                <a:latin typeface="Tahoma" panose="020B0604030504040204" pitchFamily="34" charset="0"/>
                <a:cs typeface="Times New Roman" panose="02020603050405020304" pitchFamily="18" charset="0"/>
                <a:sym typeface="Arial"/>
              </a:rPr>
              <a:t>Core Offer</a:t>
            </a:r>
          </a:p>
        </p:txBody>
      </p:sp>
      <p:sp>
        <p:nvSpPr>
          <p:cNvPr id="6" name="TextBox 5">
            <a:extLst>
              <a:ext uri="{FF2B5EF4-FFF2-40B4-BE49-F238E27FC236}">
                <a16:creationId xmlns:a16="http://schemas.microsoft.com/office/drawing/2014/main" id="{EE51D51D-C0AE-000E-8BCF-2AA83E635F5F}"/>
              </a:ext>
            </a:extLst>
          </p:cNvPr>
          <p:cNvSpPr txBox="1"/>
          <p:nvPr/>
        </p:nvSpPr>
        <p:spPr>
          <a:xfrm>
            <a:off x="844018" y="924763"/>
            <a:ext cx="10814582" cy="5863144"/>
          </a:xfrm>
          <a:prstGeom prst="rect">
            <a:avLst/>
          </a:prstGeom>
          <a:noFill/>
        </p:spPr>
        <p:txBody>
          <a:bodyPr wrap="square" rtlCol="0">
            <a:spAutoFit/>
          </a:bodyPr>
          <a:lstStyle/>
          <a:p>
            <a:r>
              <a:rPr lang="en-GB" sz="2000" b="1" dirty="0">
                <a:latin typeface="Calibri" panose="020F0502020204030204" pitchFamily="34" charset="0"/>
                <a:cs typeface="Calibri" panose="020F0502020204030204" pitchFamily="34" charset="0"/>
              </a:rPr>
              <a:t>Communication and Advice</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Named point of contact</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Answering queries from school staff – </a:t>
            </a:r>
            <a:r>
              <a:rPr lang="en-GB" sz="2000" dirty="0">
                <a:solidFill>
                  <a:srgbClr val="FF0000"/>
                </a:solidFill>
                <a:latin typeface="Calibri" panose="020F0502020204030204" pitchFamily="34" charset="0"/>
                <a:cs typeface="Calibri" panose="020F0502020204030204" pitchFamily="34" charset="0"/>
              </a:rPr>
              <a:t>Coding RTTs EHE</a:t>
            </a:r>
          </a:p>
          <a:p>
            <a:pPr marL="285750" indent="-285750">
              <a:spcAft>
                <a:spcPts val="600"/>
              </a:spcAft>
              <a:buFont typeface="Arial" panose="020B0604020202020204" pitchFamily="34" charset="0"/>
              <a:buChar char="•"/>
            </a:pPr>
            <a:r>
              <a:rPr lang="en-GB" sz="2000" dirty="0">
                <a:latin typeface="Calibri" panose="020F0502020204030204" pitchFamily="34" charset="0"/>
                <a:cs typeface="Calibri" panose="020F0502020204030204" pitchFamily="34" charset="0"/>
              </a:rPr>
              <a:t>Attendance Network Meetings</a:t>
            </a:r>
          </a:p>
          <a:p>
            <a:r>
              <a:rPr lang="en-GB" sz="2000" b="1" dirty="0">
                <a:latin typeface="Calibri" panose="020F0502020204030204" pitchFamily="34" charset="0"/>
                <a:cs typeface="Calibri" panose="020F0502020204030204" pitchFamily="34" charset="0"/>
              </a:rPr>
              <a:t>Attendance Support Meeting</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Termly meetings with EWO and Attendance Lead on SLT </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Strategic focus (data/trends - google data form) </a:t>
            </a:r>
          </a:p>
          <a:p>
            <a:pPr marL="285750" indent="-285750">
              <a:spcAft>
                <a:spcPts val="600"/>
              </a:spcAft>
              <a:buFont typeface="Arial" panose="020B0604020202020204" pitchFamily="34" charset="0"/>
              <a:buChar char="•"/>
            </a:pPr>
            <a:r>
              <a:rPr lang="en-GB" sz="2000" dirty="0">
                <a:latin typeface="Calibri" panose="020F0502020204030204" pitchFamily="34" charset="0"/>
                <a:cs typeface="Calibri" panose="020F0502020204030204" pitchFamily="34" charset="0"/>
              </a:rPr>
              <a:t>Individual action plans - </a:t>
            </a:r>
            <a:r>
              <a:rPr lang="en-GB" sz="2000" dirty="0">
                <a:solidFill>
                  <a:srgbClr val="FF0000"/>
                </a:solidFill>
                <a:latin typeface="Calibri" panose="020F0502020204030204" pitchFamily="34" charset="0"/>
                <a:cs typeface="Calibri" panose="020F0502020204030204" pitchFamily="34" charset="0"/>
              </a:rPr>
              <a:t>discussing school action plans for persistent and severely absent pupils </a:t>
            </a:r>
          </a:p>
          <a:p>
            <a:r>
              <a:rPr lang="en-GB" sz="2000" b="1" dirty="0">
                <a:latin typeface="Calibri" panose="020F0502020204030204" pitchFamily="34" charset="0"/>
                <a:cs typeface="Calibri" panose="020F0502020204030204" pitchFamily="34" charset="0"/>
              </a:rPr>
              <a:t>Multi-disciplinary support for families</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Signposting and facilitating access to support services </a:t>
            </a:r>
            <a:r>
              <a:rPr lang="en-GB" sz="2000" dirty="0">
                <a:solidFill>
                  <a:srgbClr val="FF0000"/>
                </a:solidFill>
                <a:latin typeface="Calibri" panose="020F0502020204030204" pitchFamily="34" charset="0"/>
                <a:cs typeface="Calibri" panose="020F0502020204030204" pitchFamily="34" charset="0"/>
              </a:rPr>
              <a:t>Early Help/SEND/Social Care/PEAR/ERSA/IAS/SEMH/EHE/CME/Medical Needs etc</a:t>
            </a:r>
          </a:p>
          <a:p>
            <a:pPr marL="285750" indent="-285750">
              <a:spcAft>
                <a:spcPts val="600"/>
              </a:spcAft>
              <a:buFont typeface="Arial" panose="020B0604020202020204" pitchFamily="34" charset="0"/>
              <a:buChar char="•"/>
            </a:pPr>
            <a:r>
              <a:rPr lang="en-GB" sz="2000" dirty="0">
                <a:latin typeface="Calibri" panose="020F0502020204030204" pitchFamily="34" charset="0"/>
                <a:cs typeface="Calibri" panose="020F0502020204030204" pitchFamily="34" charset="0"/>
              </a:rPr>
              <a:t>Advising Attendance Lead / Lead professional on action plan.</a:t>
            </a:r>
          </a:p>
          <a:p>
            <a:r>
              <a:rPr lang="en-GB" sz="2000" b="1" dirty="0">
                <a:latin typeface="Calibri" panose="020F0502020204030204" pitchFamily="34" charset="0"/>
                <a:cs typeface="Calibri" panose="020F0502020204030204" pitchFamily="34" charset="0"/>
              </a:rPr>
              <a:t>Legal Intervention </a:t>
            </a:r>
            <a:r>
              <a:rPr lang="en-GB" sz="2000" dirty="0">
                <a:solidFill>
                  <a:srgbClr val="FF0000"/>
                </a:solidFill>
                <a:latin typeface="Calibri" panose="020F0502020204030204" pitchFamily="34" charset="0"/>
                <a:cs typeface="Calibri" panose="020F0502020204030204" pitchFamily="34" charset="0"/>
              </a:rPr>
              <a:t>(Education Select Committee updates.)</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Issuing FPNs </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Parenting Contracts</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Education Supervision Orders</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Parenting Orders</a:t>
            </a:r>
          </a:p>
          <a:p>
            <a:pPr marL="285750" indent="-285750">
              <a:buFont typeface="Arial" panose="020B0604020202020204" pitchFamily="34" charset="0"/>
              <a:buChar char="•"/>
            </a:pPr>
            <a:r>
              <a:rPr lang="en-GB" sz="2000" dirty="0">
                <a:latin typeface="Calibri" panose="020F0502020204030204" pitchFamily="34" charset="0"/>
                <a:cs typeface="Calibri" panose="020F0502020204030204" pitchFamily="34" charset="0"/>
              </a:rPr>
              <a:t>Attendance Prosecution</a:t>
            </a:r>
          </a:p>
        </p:txBody>
      </p:sp>
      <p:sp>
        <p:nvSpPr>
          <p:cNvPr id="4" name="TextBox 3">
            <a:extLst>
              <a:ext uri="{FF2B5EF4-FFF2-40B4-BE49-F238E27FC236}">
                <a16:creationId xmlns:a16="http://schemas.microsoft.com/office/drawing/2014/main" id="{56C858BA-BF5C-42F8-762C-C2D1B1D8D5DC}"/>
              </a:ext>
            </a:extLst>
          </p:cNvPr>
          <p:cNvSpPr txBox="1"/>
          <p:nvPr/>
        </p:nvSpPr>
        <p:spPr>
          <a:xfrm>
            <a:off x="8860971" y="5259174"/>
            <a:ext cx="3147050" cy="1477328"/>
          </a:xfrm>
          <a:prstGeom prst="rect">
            <a:avLst/>
          </a:prstGeom>
          <a:noFill/>
        </p:spPr>
        <p:txBody>
          <a:bodyPr wrap="square">
            <a:spAutoFit/>
          </a:bodyPr>
          <a:lstStyle/>
          <a:p>
            <a:r>
              <a:rPr lang="en-GB" dirty="0">
                <a:hlinkClick r:id="rId2"/>
              </a:rPr>
              <a:t>Education Welfare Service 2023/24 | Leadership Update and Schools Bulletin (leadershipupdate-rbwm.co.uk)</a:t>
            </a:r>
            <a:endParaRPr lang="en-GB" dirty="0"/>
          </a:p>
        </p:txBody>
      </p:sp>
    </p:spTree>
    <p:extLst>
      <p:ext uri="{BB962C8B-B14F-4D97-AF65-F5344CB8AC3E}">
        <p14:creationId xmlns:p14="http://schemas.microsoft.com/office/powerpoint/2010/main" val="3498535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21B123-6BBC-B982-C310-F796C06AF6A3}"/>
              </a:ext>
            </a:extLst>
          </p:cNvPr>
          <p:cNvSpPr txBox="1"/>
          <p:nvPr/>
        </p:nvSpPr>
        <p:spPr>
          <a:xfrm>
            <a:off x="5950226" y="354184"/>
            <a:ext cx="4068418" cy="1231106"/>
          </a:xfrm>
          <a:prstGeom prst="rect">
            <a:avLst/>
          </a:prstGeom>
          <a:noFill/>
        </p:spPr>
        <p:txBody>
          <a:bodyPr wrap="square" rtlCol="0">
            <a:spAutoFit/>
          </a:bodyPr>
          <a:lstStyle/>
          <a:p>
            <a:pPr lvl="0" algn="ctr">
              <a:defRPr/>
            </a:pPr>
            <a:r>
              <a:rPr lang="en-GB" sz="3600" b="1" dirty="0">
                <a:latin typeface="Tahoma" panose="020B0604030504040204" pitchFamily="34" charset="0"/>
                <a:cs typeface="Times New Roman" panose="02020603050405020304" pitchFamily="18" charset="0"/>
                <a:sym typeface="Arial"/>
              </a:rPr>
              <a:t>Traded Offer</a:t>
            </a:r>
          </a:p>
          <a:p>
            <a:pPr algn="ctr">
              <a:defRPr/>
            </a:pPr>
            <a:r>
              <a:rPr lang="en-GB" b="1" dirty="0">
                <a:latin typeface="Calibri" panose="020F0502020204030204" pitchFamily="34" charset="0"/>
                <a:cs typeface="Calibri" panose="020F0502020204030204" pitchFamily="34" charset="0"/>
              </a:rPr>
              <a:t>(37 schools) </a:t>
            </a:r>
            <a:r>
              <a:rPr lang="en-GB" sz="1100" b="1" dirty="0">
                <a:solidFill>
                  <a:srgbClr val="FF0000"/>
                </a:solidFill>
                <a:latin typeface="Calibri" panose="020F0502020204030204" pitchFamily="34" charset="0"/>
                <a:cs typeface="Calibri" panose="020F0502020204030204" pitchFamily="34" charset="0"/>
              </a:rPr>
              <a:t>various Hours and prices. Runs academic year </a:t>
            </a:r>
          </a:p>
          <a:p>
            <a:pPr lvl="0" algn="ctr">
              <a:defRPr/>
            </a:pPr>
            <a:endParaRPr lang="en-GB" b="1" kern="0" dirty="0">
              <a:solidFill>
                <a:srgbClr val="000000"/>
              </a:solidFill>
              <a:latin typeface="Calibri" panose="020F0502020204030204" pitchFamily="34" charset="0"/>
              <a:cs typeface="Arial"/>
              <a:sym typeface="Arial"/>
            </a:endParaRPr>
          </a:p>
        </p:txBody>
      </p:sp>
      <p:sp>
        <p:nvSpPr>
          <p:cNvPr id="7" name="TextBox 6">
            <a:extLst>
              <a:ext uri="{FF2B5EF4-FFF2-40B4-BE49-F238E27FC236}">
                <a16:creationId xmlns:a16="http://schemas.microsoft.com/office/drawing/2014/main" id="{4F7F2F37-4185-8C81-80B6-34F2C7390C9B}"/>
              </a:ext>
            </a:extLst>
          </p:cNvPr>
          <p:cNvSpPr txBox="1"/>
          <p:nvPr/>
        </p:nvSpPr>
        <p:spPr>
          <a:xfrm>
            <a:off x="859971" y="1736229"/>
            <a:ext cx="9158673" cy="3477875"/>
          </a:xfrm>
          <a:prstGeom prst="rect">
            <a:avLst/>
          </a:prstGeom>
          <a:noFill/>
        </p:spPr>
        <p:txBody>
          <a:bodyPr wrap="square">
            <a:spAutoFit/>
          </a:bodyPr>
          <a:lstStyle/>
          <a:p>
            <a:pPr fontAlgn="base">
              <a:spcAft>
                <a:spcPts val="600"/>
              </a:spcAft>
              <a:defRPr/>
            </a:pPr>
            <a:r>
              <a:rPr lang="en-GB" sz="2000" b="1" dirty="0">
                <a:latin typeface="Calibri" panose="020F0502020204030204" pitchFamily="34" charset="0"/>
                <a:cs typeface="Calibri" panose="020F0502020204030204" pitchFamily="34" charset="0"/>
              </a:rPr>
              <a:t>Case holding at Severe absence.</a:t>
            </a:r>
          </a:p>
          <a:p>
            <a:pPr marL="285750" indent="-285750">
              <a:spcAft>
                <a:spcPts val="600"/>
              </a:spcAft>
              <a:buFont typeface="Arial" panose="020B0604020202020204" pitchFamily="34" charset="0"/>
              <a:buChar char="•"/>
            </a:pPr>
            <a:r>
              <a:rPr lang="en-GB" sz="2000" dirty="0">
                <a:solidFill>
                  <a:srgbClr val="000000"/>
                </a:solidFill>
                <a:latin typeface="Calibri" panose="020F0502020204030204" pitchFamily="34" charset="0"/>
                <a:cs typeface="Calibri" panose="020F0502020204030204" pitchFamily="34" charset="0"/>
              </a:rPr>
              <a:t>Contacting families and understanding the barriers to attendance.</a:t>
            </a:r>
          </a:p>
          <a:p>
            <a:pPr marL="285750" indent="-285750">
              <a:spcAft>
                <a:spcPts val="600"/>
              </a:spcAft>
              <a:buFont typeface="Arial" panose="020B0604020202020204" pitchFamily="34" charset="0"/>
              <a:buChar char="•"/>
            </a:pPr>
            <a:r>
              <a:rPr lang="en-GB" sz="2000" dirty="0">
                <a:solidFill>
                  <a:srgbClr val="000000"/>
                </a:solidFill>
                <a:latin typeface="Calibri" panose="020F0502020204030204" pitchFamily="34" charset="0"/>
                <a:cs typeface="Calibri" panose="020F0502020204030204" pitchFamily="34" charset="0"/>
              </a:rPr>
              <a:t>Setting up and leading attendance meetings with families </a:t>
            </a:r>
          </a:p>
          <a:p>
            <a:pPr marL="285750" indent="-285750">
              <a:spcAft>
                <a:spcPts val="600"/>
              </a:spcAft>
              <a:buFont typeface="Arial" panose="020B0604020202020204" pitchFamily="34" charset="0"/>
              <a:buChar char="•"/>
            </a:pPr>
            <a:r>
              <a:rPr lang="en-GB" sz="2000" dirty="0">
                <a:latin typeface="Calibri" panose="020F0502020204030204" pitchFamily="34" charset="0"/>
                <a:cs typeface="Calibri" panose="020F0502020204030204" pitchFamily="34" charset="0"/>
              </a:rPr>
              <a:t>Developing in school reasonable adjustments and initial attendance action plans </a:t>
            </a:r>
          </a:p>
          <a:p>
            <a:pPr marL="285750" indent="-285750">
              <a:spcAft>
                <a:spcPts val="600"/>
              </a:spcAft>
              <a:buFont typeface="Arial" panose="020B0604020202020204" pitchFamily="34" charset="0"/>
              <a:buChar char="•"/>
            </a:pPr>
            <a:r>
              <a:rPr lang="en-GB" sz="2000" dirty="0">
                <a:latin typeface="Calibri" panose="020F0502020204030204" pitchFamily="34" charset="0"/>
                <a:cs typeface="Calibri" panose="020F0502020204030204" pitchFamily="34" charset="0"/>
              </a:rPr>
              <a:t>Completion of referrals to other services, including early help assessments </a:t>
            </a:r>
          </a:p>
          <a:p>
            <a:pPr marL="285750" indent="-285750">
              <a:spcAft>
                <a:spcPts val="600"/>
              </a:spcAft>
              <a:buFont typeface="Arial" panose="020B0604020202020204" pitchFamily="34" charset="0"/>
              <a:buChar char="•"/>
            </a:pPr>
            <a:r>
              <a:rPr lang="en-GB" sz="2000" dirty="0">
                <a:latin typeface="Calibri" panose="020F0502020204030204" pitchFamily="34" charset="0"/>
                <a:cs typeface="Calibri" panose="020F0502020204030204" pitchFamily="34" charset="0"/>
              </a:rPr>
              <a:t>Building communication and Relationships between stakeholders.</a:t>
            </a:r>
          </a:p>
          <a:p>
            <a:pPr>
              <a:spcAft>
                <a:spcPts val="600"/>
              </a:spcAft>
            </a:pPr>
            <a:r>
              <a:rPr lang="en-GB" sz="2000" b="1" dirty="0">
                <a:latin typeface="Calibri" panose="020F0502020204030204" pitchFamily="34" charset="0"/>
                <a:cs typeface="Calibri" panose="020F0502020204030204" pitchFamily="34" charset="0"/>
              </a:rPr>
              <a:t>Training</a:t>
            </a:r>
          </a:p>
          <a:p>
            <a:pPr>
              <a:spcAft>
                <a:spcPts val="600"/>
              </a:spcAft>
            </a:pPr>
            <a:r>
              <a:rPr lang="en-GB" sz="2000" b="1" dirty="0">
                <a:latin typeface="Calibri" panose="020F0502020204030204" pitchFamily="34" charset="0"/>
                <a:cs typeface="Calibri" panose="020F0502020204030204" pitchFamily="34" charset="0"/>
              </a:rPr>
              <a:t>Processes</a:t>
            </a:r>
          </a:p>
          <a:p>
            <a:pPr>
              <a:spcAft>
                <a:spcPts val="600"/>
              </a:spcAft>
            </a:pPr>
            <a:r>
              <a:rPr lang="en-GB" sz="2000" b="1" dirty="0">
                <a:latin typeface="Calibri" panose="020F0502020204030204" pitchFamily="34" charset="0"/>
                <a:cs typeface="Calibri" panose="020F0502020204030204" pitchFamily="34" charset="0"/>
              </a:rPr>
              <a:t>Policy and Audits</a:t>
            </a:r>
          </a:p>
        </p:txBody>
      </p:sp>
      <p:sp>
        <p:nvSpPr>
          <p:cNvPr id="8" name="TextBox 7">
            <a:extLst>
              <a:ext uri="{FF2B5EF4-FFF2-40B4-BE49-F238E27FC236}">
                <a16:creationId xmlns:a16="http://schemas.microsoft.com/office/drawing/2014/main" id="{E1CA1893-BDA3-CBF3-D841-742E9A1DD432}"/>
              </a:ext>
            </a:extLst>
          </p:cNvPr>
          <p:cNvSpPr txBox="1"/>
          <p:nvPr/>
        </p:nvSpPr>
        <p:spPr>
          <a:xfrm>
            <a:off x="8860971" y="5259174"/>
            <a:ext cx="3147050" cy="1477328"/>
          </a:xfrm>
          <a:prstGeom prst="rect">
            <a:avLst/>
          </a:prstGeom>
          <a:noFill/>
        </p:spPr>
        <p:txBody>
          <a:bodyPr wrap="square">
            <a:spAutoFit/>
          </a:bodyPr>
          <a:lstStyle/>
          <a:p>
            <a:r>
              <a:rPr lang="en-GB" dirty="0">
                <a:hlinkClick r:id="rId2"/>
              </a:rPr>
              <a:t>Education Welfare Service 2023/24 | Leadership Update and Schools Bulletin (leadershipupdate-rbwm.co.uk)</a:t>
            </a:r>
            <a:endParaRPr lang="en-GB" dirty="0"/>
          </a:p>
        </p:txBody>
      </p:sp>
    </p:spTree>
    <p:extLst>
      <p:ext uri="{BB962C8B-B14F-4D97-AF65-F5344CB8AC3E}">
        <p14:creationId xmlns:p14="http://schemas.microsoft.com/office/powerpoint/2010/main" val="1465636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90A3F21-E5AB-F0E1-5897-B17DF160C4FA}"/>
              </a:ext>
            </a:extLst>
          </p:cNvPr>
          <p:cNvSpPr txBox="1"/>
          <p:nvPr/>
        </p:nvSpPr>
        <p:spPr>
          <a:xfrm>
            <a:off x="2266950" y="438150"/>
            <a:ext cx="9420225" cy="646331"/>
          </a:xfrm>
          <a:prstGeom prst="rect">
            <a:avLst/>
          </a:prstGeom>
          <a:noFill/>
        </p:spPr>
        <p:txBody>
          <a:bodyPr wrap="square" rtlCol="0">
            <a:spAutoFit/>
          </a:bodyPr>
          <a:lstStyle/>
          <a:p>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Schools</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3B2445CB-6BCA-2D42-5856-E17B2D9E50AB}"/>
              </a:ext>
            </a:extLst>
          </p:cNvPr>
          <p:cNvSpPr txBox="1"/>
          <p:nvPr/>
        </p:nvSpPr>
        <p:spPr>
          <a:xfrm>
            <a:off x="862693" y="1771650"/>
            <a:ext cx="10125075" cy="3677930"/>
          </a:xfrm>
          <a:prstGeom prst="rect">
            <a:avLst/>
          </a:prstGeom>
          <a:noFill/>
        </p:spPr>
        <p:txBody>
          <a:bodyPr wrap="square" rtlCol="0">
            <a:spAutoFit/>
          </a:bodyPr>
          <a:lstStyle/>
          <a:p>
            <a:pPr>
              <a:spcAft>
                <a:spcPts val="600"/>
              </a:spcAft>
            </a:pPr>
            <a:r>
              <a:rPr lang="en-GB" sz="1800" b="1" dirty="0">
                <a:effectLst/>
                <a:latin typeface="Tahoma" panose="020B0604030504040204" pitchFamily="34" charset="0"/>
                <a:ea typeface="Calibri" panose="020F0502020204030204" pitchFamily="34" charset="0"/>
                <a:cs typeface="Times New Roman" panose="02020603050405020304" pitchFamily="18" charset="0"/>
              </a:rPr>
              <a:t>All Pupils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sz="1800" dirty="0">
                <a:effectLst/>
                <a:latin typeface="Tahoma" panose="020B0604030504040204" pitchFamily="34" charset="0"/>
                <a:ea typeface="Calibri" panose="020F0502020204030204" pitchFamily="34" charset="0"/>
                <a:cs typeface="Times New Roman" panose="02020603050405020304" pitchFamily="18" charset="0"/>
              </a:rPr>
              <a:t>Have a clear school attendance policy on the school website which all staff, pupils and parents understand.</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600"/>
              </a:spcAft>
              <a:buFont typeface="Arial" panose="020B0604020202020204" pitchFamily="34" charset="0"/>
              <a:buChar char="•"/>
            </a:pPr>
            <a:r>
              <a:rPr lang="en-GB" dirty="0">
                <a:latin typeface="Tahoma" panose="020B0604030504040204" pitchFamily="34" charset="0"/>
                <a:cs typeface="Times New Roman" panose="02020603050405020304" pitchFamily="18" charset="0"/>
              </a:rPr>
              <a:t>Develop and maintain a whole school culture that promotes the benefits of good attendance.</a:t>
            </a:r>
          </a:p>
          <a:p>
            <a:pPr marL="285750" lvl="0" indent="-285750">
              <a:spcAft>
                <a:spcPts val="600"/>
              </a:spcAft>
              <a:buFont typeface="Arial" panose="020B0604020202020204" pitchFamily="34" charset="0"/>
              <a:buChar char="•"/>
            </a:pPr>
            <a:r>
              <a:rPr lang="en-GB" dirty="0">
                <a:latin typeface="Tahoma" panose="020B0604030504040204" pitchFamily="34" charset="0"/>
                <a:cs typeface="Times New Roman" panose="02020603050405020304" pitchFamily="18" charset="0"/>
              </a:rPr>
              <a:t>Accurately complete admission and attendance registers.</a:t>
            </a:r>
          </a:p>
          <a:p>
            <a:pPr marL="285750" lvl="0" indent="-285750">
              <a:spcAft>
                <a:spcPts val="600"/>
              </a:spcAft>
              <a:buFont typeface="Arial" panose="020B0604020202020204" pitchFamily="34" charset="0"/>
              <a:buChar char="•"/>
            </a:pPr>
            <a:r>
              <a:rPr lang="en-GB" dirty="0">
                <a:latin typeface="Tahoma" panose="020B0604030504040204" pitchFamily="34" charset="0"/>
                <a:cs typeface="Times New Roman" panose="02020603050405020304" pitchFamily="18" charset="0"/>
              </a:rPr>
              <a:t>Have robust daily processes to follow up absence.</a:t>
            </a:r>
          </a:p>
          <a:p>
            <a:pPr marL="285750" lvl="0" indent="-285750">
              <a:spcAft>
                <a:spcPts val="600"/>
              </a:spcAft>
              <a:buFont typeface="Arial" panose="020B0604020202020204" pitchFamily="34" charset="0"/>
              <a:buChar char="•"/>
            </a:pPr>
            <a:r>
              <a:rPr lang="en-US" i="1" dirty="0">
                <a:solidFill>
                  <a:schemeClr val="accent1"/>
                </a:solidFill>
                <a:latin typeface="Tahoma" panose="020B0604030504040204" pitchFamily="34" charset="0"/>
                <a:cs typeface="Times New Roman" panose="02020603050405020304" pitchFamily="18" charset="0"/>
              </a:rPr>
              <a:t>Regularly monitor data to identify patterns and trends and understand which pupils and pupil cohorts to focus on</a:t>
            </a:r>
            <a:r>
              <a:rPr lang="en-GB" i="1" dirty="0">
                <a:solidFill>
                  <a:schemeClr val="accent1"/>
                </a:solidFill>
                <a:latin typeface="Tahoma" panose="020B0604030504040204" pitchFamily="34" charset="0"/>
                <a:cs typeface="Times New Roman" panose="02020603050405020304" pitchFamily="18" charset="0"/>
              </a:rPr>
              <a:t>.</a:t>
            </a:r>
          </a:p>
          <a:p>
            <a:pPr marL="285750" lvl="0" indent="-285750">
              <a:spcAft>
                <a:spcPts val="600"/>
              </a:spcAft>
              <a:buFont typeface="Arial" panose="020B0604020202020204" pitchFamily="34" charset="0"/>
              <a:buChar char="•"/>
            </a:pPr>
            <a:r>
              <a:rPr lang="en-GB" dirty="0">
                <a:latin typeface="Tahoma" panose="020B0604030504040204" pitchFamily="34" charset="0"/>
                <a:cs typeface="Times New Roman" panose="02020603050405020304" pitchFamily="18" charset="0"/>
              </a:rPr>
              <a:t>Have a dedicated senior leader with overall responsibility for championing and improving attendance. </a:t>
            </a:r>
          </a:p>
          <a:p>
            <a:endParaRPr lang="en-GB" dirty="0"/>
          </a:p>
        </p:txBody>
      </p:sp>
      <p:sp>
        <p:nvSpPr>
          <p:cNvPr id="5" name="TextBox 4">
            <a:extLst>
              <a:ext uri="{FF2B5EF4-FFF2-40B4-BE49-F238E27FC236}">
                <a16:creationId xmlns:a16="http://schemas.microsoft.com/office/drawing/2014/main" id="{A80D7D56-0486-F63F-4B91-A2E339472A82}"/>
              </a:ext>
            </a:extLst>
          </p:cNvPr>
          <p:cNvSpPr txBox="1"/>
          <p:nvPr/>
        </p:nvSpPr>
        <p:spPr>
          <a:xfrm>
            <a:off x="3413051" y="5235521"/>
            <a:ext cx="8274124" cy="1431161"/>
          </a:xfrm>
          <a:prstGeom prst="rect">
            <a:avLst/>
          </a:prstGeom>
          <a:noFill/>
        </p:spPr>
        <p:txBody>
          <a:bodyPr wrap="square" rtlCol="0">
            <a:spAutoFit/>
          </a:bodyPr>
          <a:lstStyle/>
          <a:p>
            <a:pPr>
              <a:spcAft>
                <a:spcPts val="600"/>
              </a:spcAft>
            </a:pPr>
            <a:r>
              <a:rPr lang="en-GB" dirty="0">
                <a:latin typeface="Tahoma" panose="020B0604030504040204" pitchFamily="34" charset="0"/>
                <a:ea typeface="Tahoma" panose="020B0604030504040204" pitchFamily="34" charset="0"/>
                <a:cs typeface="Tahoma" panose="020B0604030504040204" pitchFamily="34" charset="0"/>
              </a:rPr>
              <a:t>Attendance Lead on SLT;</a:t>
            </a:r>
          </a:p>
          <a:p>
            <a:pPr marL="742950" lvl="1" indent="-285750">
              <a:spcAft>
                <a:spcPts val="600"/>
              </a:spcAft>
              <a:buFont typeface="Wingdings" panose="05000000000000000000" pitchFamily="2" charset="2"/>
              <a:buChar char="ü"/>
            </a:pPr>
            <a:r>
              <a:rPr lang="en-GB" dirty="0">
                <a:latin typeface="Tahoma" panose="020B0604030504040204" pitchFamily="34" charset="0"/>
                <a:ea typeface="Tahoma" panose="020B0604030504040204" pitchFamily="34" charset="0"/>
                <a:cs typeface="Tahoma" panose="020B0604030504040204" pitchFamily="34" charset="0"/>
              </a:rPr>
              <a:t>Have overall responsibility for Attendance</a:t>
            </a:r>
          </a:p>
          <a:p>
            <a:pPr marL="742950" lvl="1" indent="-285750">
              <a:spcAft>
                <a:spcPts val="600"/>
              </a:spcAft>
              <a:buFont typeface="Wingdings" panose="05000000000000000000" pitchFamily="2" charset="2"/>
              <a:buChar char="ü"/>
            </a:pPr>
            <a:r>
              <a:rPr lang="en-GB" dirty="0">
                <a:latin typeface="Tahoma" panose="020B0604030504040204" pitchFamily="34" charset="0"/>
                <a:ea typeface="Tahoma" panose="020B0604030504040204" pitchFamily="34" charset="0"/>
                <a:cs typeface="Tahoma" panose="020B0604030504040204" pitchFamily="34" charset="0"/>
              </a:rPr>
              <a:t>Attend the Attendance Support Meeting whether traded or core offers.</a:t>
            </a:r>
          </a:p>
          <a:p>
            <a:pPr marL="742950" lvl="1" indent="-285750">
              <a:spcAft>
                <a:spcPts val="600"/>
              </a:spcAft>
              <a:buFont typeface="Wingdings" panose="05000000000000000000" pitchFamily="2" charset="2"/>
              <a:buChar char="ü"/>
            </a:pPr>
            <a:r>
              <a:rPr lang="en-GB" dirty="0">
                <a:latin typeface="Tahoma" panose="020B0604030504040204" pitchFamily="34" charset="0"/>
                <a:ea typeface="Tahoma" panose="020B0604030504040204" pitchFamily="34" charset="0"/>
                <a:cs typeface="Tahoma" panose="020B0604030504040204" pitchFamily="34" charset="0"/>
              </a:rPr>
              <a:t>Ensure comms on Attendance is effective.</a:t>
            </a:r>
          </a:p>
        </p:txBody>
      </p:sp>
    </p:spTree>
    <p:extLst>
      <p:ext uri="{BB962C8B-B14F-4D97-AF65-F5344CB8AC3E}">
        <p14:creationId xmlns:p14="http://schemas.microsoft.com/office/powerpoint/2010/main" val="759061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F4524B-3D92-1E93-AA0C-E9AD2CCCD564}"/>
              </a:ext>
            </a:extLst>
          </p:cNvPr>
          <p:cNvSpPr txBox="1"/>
          <p:nvPr/>
        </p:nvSpPr>
        <p:spPr>
          <a:xfrm>
            <a:off x="865422" y="1797505"/>
            <a:ext cx="10379521" cy="4385816"/>
          </a:xfrm>
          <a:prstGeom prst="rect">
            <a:avLst/>
          </a:prstGeom>
          <a:noFill/>
        </p:spPr>
        <p:txBody>
          <a:bodyPr wrap="square" rtlCol="0">
            <a:spAutoFit/>
          </a:bodyPr>
          <a:lstStyle/>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Pupils at risk of becoming persistently absent 100% - 90%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Proactively use data to identify pupils at risk of poor attendance.</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dirty="0">
                <a:solidFill>
                  <a:srgbClr val="0D0D0D"/>
                </a:solidFill>
                <a:latin typeface="Tahoma" panose="020B0604030504040204" pitchFamily="34" charset="0"/>
                <a:cs typeface="Times New Roman" panose="02020603050405020304" pitchFamily="18" charset="0"/>
              </a:rPr>
              <a:t>Work with each pupil identified and their parents to understand and address the reasons for absence, including any in-school barriers to </a:t>
            </a:r>
            <a:r>
              <a:rPr lang="en-US" dirty="0">
                <a:solidFill>
                  <a:srgbClr val="0D0D0D"/>
                </a:solidFill>
                <a:latin typeface="Tahoma" panose="020B0604030504040204" pitchFamily="34" charset="0"/>
                <a:cs typeface="Times New Roman" panose="02020603050405020304" pitchFamily="18" charset="0"/>
              </a:rPr>
              <a:t>attendance.</a:t>
            </a:r>
            <a:endParaRPr lang="en-GB" dirty="0">
              <a:solidFill>
                <a:srgbClr val="0D0D0D"/>
              </a:solidFill>
              <a:latin typeface="Tahoma" panose="020B060403050404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Where out of school barriers are identified, signpost and support access to any required services in the first instance </a:t>
            </a:r>
            <a:r>
              <a:rPr lang="en-GB" sz="1800" i="1" dirty="0">
                <a:solidFill>
                  <a:schemeClr val="accent1"/>
                </a:solidFill>
                <a:effectLst/>
                <a:latin typeface="Tahoma" panose="020B0604030504040204" pitchFamily="34" charset="0"/>
                <a:ea typeface="Calibri" panose="020F0502020204030204" pitchFamily="34" charset="0"/>
                <a:cs typeface="Times New Roman" panose="02020603050405020304" pitchFamily="18" charset="0"/>
              </a:rPr>
              <a:t>and act as lead </a:t>
            </a:r>
            <a:r>
              <a:rPr lang="en-US" sz="1800" i="1" dirty="0">
                <a:solidFill>
                  <a:schemeClr val="accent1"/>
                </a:solidFill>
                <a:effectLst/>
                <a:latin typeface="Arial" panose="020B0604020202020204" pitchFamily="34" charset="0"/>
                <a:ea typeface="Arial" panose="020B0604020202020204" pitchFamily="34" charset="0"/>
                <a:cs typeface="Times New Roman" panose="02020603050405020304" pitchFamily="18" charset="0"/>
              </a:rPr>
              <a:t>practitioner if attendance is the only issue and/or the local threshold for formal early help is not met</a:t>
            </a:r>
            <a:r>
              <a:rPr lang="en-US" sz="1800" i="1" dirty="0">
                <a:solidFill>
                  <a:srgbClr val="0D0D0D"/>
                </a:solidFill>
                <a:effectLst/>
                <a:latin typeface="Arial" panose="020B0604020202020204" pitchFamily="34" charset="0"/>
                <a:ea typeface="Arial" panose="020B0604020202020204" pitchFamily="34" charset="0"/>
                <a:cs typeface="Times New Roman" panose="02020603050405020304" pitchFamily="18" charset="0"/>
              </a:rPr>
              <a:t>.</a:t>
            </a:r>
            <a:endParaRPr lang="en-GB" i="1" dirty="0">
              <a:latin typeface="Calibri" panose="020F0502020204030204" pitchFamily="34" charset="0"/>
              <a:ea typeface="Arial" panose="020B060402020202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If the issue persists, take an active part in the multi-agency effort with the local authority and other partners. </a:t>
            </a:r>
            <a:r>
              <a:rPr lang="en-GB" sz="1800" i="1" dirty="0">
                <a:solidFill>
                  <a:schemeClr val="accent1"/>
                </a:solidFill>
                <a:effectLst/>
                <a:latin typeface="Tahoma" panose="020B0604030504040204" pitchFamily="34" charset="0"/>
                <a:ea typeface="Calibri" panose="020F0502020204030204" pitchFamily="34" charset="0"/>
                <a:cs typeface="Times New Roman" panose="02020603050405020304" pitchFamily="18" charset="0"/>
              </a:rPr>
              <a:t>If</a:t>
            </a:r>
            <a:r>
              <a:rPr lang="en-GB" i="1" dirty="0">
                <a:solidFill>
                  <a:schemeClr val="accent1"/>
                </a:solidFill>
                <a:latin typeface="Tahoma" panose="020B0604030504040204" pitchFamily="34" charset="0"/>
                <a:ea typeface="Calibri" panose="020F0502020204030204" pitchFamily="34" charset="0"/>
                <a:cs typeface="Times New Roman" panose="02020603050405020304" pitchFamily="18" charset="0"/>
              </a:rPr>
              <a:t> a case meets the local threshold for formal early help/family support, this includes conducting the early help assessment and acting</a:t>
            </a:r>
            <a:r>
              <a:rPr lang="en-GB" sz="1800" i="1" dirty="0">
                <a:solidFill>
                  <a:schemeClr val="accent1"/>
                </a:solidFill>
                <a:effectLst/>
                <a:latin typeface="Tahoma" panose="020B0604030504040204" pitchFamily="34" charset="0"/>
                <a:ea typeface="Calibri" panose="020F0502020204030204" pitchFamily="34" charset="0"/>
                <a:cs typeface="Times New Roman" panose="02020603050405020304" pitchFamily="18" charset="0"/>
              </a:rPr>
              <a:t> </a:t>
            </a: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as the lead practitioner where all partners agree that the school is the best placed lead service. Where the lead practitioner is outside of the school, continue to work with the local authority and partners.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2" name="TextBox 1">
            <a:extLst>
              <a:ext uri="{FF2B5EF4-FFF2-40B4-BE49-F238E27FC236}">
                <a16:creationId xmlns:a16="http://schemas.microsoft.com/office/drawing/2014/main" id="{290A3F21-E5AB-F0E1-5897-B17DF160C4FA}"/>
              </a:ext>
            </a:extLst>
          </p:cNvPr>
          <p:cNvSpPr txBox="1"/>
          <p:nvPr/>
        </p:nvSpPr>
        <p:spPr>
          <a:xfrm>
            <a:off x="2266950" y="438150"/>
            <a:ext cx="9420225" cy="646331"/>
          </a:xfrm>
          <a:prstGeom prst="rect">
            <a:avLst/>
          </a:prstGeom>
          <a:noFill/>
        </p:spPr>
        <p:txBody>
          <a:bodyPr wrap="square" rtlCol="0">
            <a:spAutoFit/>
          </a:bodyPr>
          <a:lstStyle/>
          <a:p>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Schools</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6221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287C7C8-B419-3D9F-51F8-620462720F69}"/>
              </a:ext>
            </a:extLst>
          </p:cNvPr>
          <p:cNvSpPr txBox="1"/>
          <p:nvPr/>
        </p:nvSpPr>
        <p:spPr>
          <a:xfrm>
            <a:off x="884472" y="1797505"/>
            <a:ext cx="10414899" cy="4416594"/>
          </a:xfrm>
          <a:prstGeom prst="rect">
            <a:avLst/>
          </a:prstGeom>
          <a:noFill/>
        </p:spPr>
        <p:txBody>
          <a:bodyPr wrap="square" rtlCol="0">
            <a:spAutoFit/>
          </a:bodyPr>
          <a:lstStyle/>
          <a:p>
            <a:pPr>
              <a:spcAft>
                <a:spcPts val="600"/>
              </a:spcAft>
            </a:pPr>
            <a:r>
              <a:rPr lang="en-US" sz="1800" b="1" dirty="0">
                <a:effectLst/>
                <a:latin typeface="Tahoma" panose="020B0604030504040204" pitchFamily="34" charset="0"/>
                <a:ea typeface="Calibri" panose="020F0502020204030204" pitchFamily="34" charset="0"/>
                <a:cs typeface="Times New Roman" panose="02020603050405020304" pitchFamily="18" charset="0"/>
              </a:rPr>
              <a:t>Persistently absent pupils (90%)</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sz="1800" dirty="0">
                <a:solidFill>
                  <a:srgbClr val="0D0D0D"/>
                </a:solidFill>
                <a:effectLst/>
                <a:latin typeface="Tahoma" panose="020B0604030504040204" pitchFamily="34" charset="0"/>
                <a:ea typeface="Calibri" panose="020F0502020204030204" pitchFamily="34" charset="0"/>
                <a:cs typeface="Times New Roman" panose="02020603050405020304" pitchFamily="18" charset="0"/>
              </a:rPr>
              <a:t>Continued support as for pupils at risk of becoming persistently absent and:</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dirty="0">
                <a:solidFill>
                  <a:srgbClr val="0D0D0D"/>
                </a:solidFill>
                <a:latin typeface="Tahoma" panose="020B0604030504040204" pitchFamily="34" charset="0"/>
                <a:cs typeface="Times New Roman" panose="02020603050405020304" pitchFamily="18" charset="0"/>
              </a:rPr>
              <a:t>Where absence becomes persistent, put additional targeted support in place to remove any barriers. Where necessary this includes working with partners</a:t>
            </a:r>
            <a:r>
              <a:rPr lang="en-GB" strike="sngStrike" dirty="0">
                <a:solidFill>
                  <a:schemeClr val="accent1"/>
                </a:solidFill>
                <a:latin typeface="Tahoma" panose="020B0604030504040204" pitchFamily="34" charset="0"/>
                <a:cs typeface="Times New Roman" panose="02020603050405020304" pitchFamily="18" charset="0"/>
              </a:rPr>
              <a:t>, for example Early Help</a:t>
            </a:r>
          </a:p>
          <a:p>
            <a:pPr marL="285750" lvl="0" indent="-285750">
              <a:spcAft>
                <a:spcPts val="1200"/>
              </a:spcAft>
              <a:buFont typeface="Arial" panose="020B0604020202020204" pitchFamily="34" charset="0"/>
              <a:buChar char="•"/>
            </a:pPr>
            <a:r>
              <a:rPr lang="en-GB" dirty="0">
                <a:solidFill>
                  <a:srgbClr val="0D0D0D"/>
                </a:solidFill>
                <a:latin typeface="Tahoma" panose="020B0604030504040204" pitchFamily="34" charset="0"/>
                <a:cs typeface="Times New Roman" panose="02020603050405020304" pitchFamily="18" charset="0"/>
              </a:rPr>
              <a:t>Where there is a lack of engagement, hold more formal conversations with parents and be clear about the potential need for legal intervention in future.</a:t>
            </a:r>
          </a:p>
          <a:p>
            <a:pPr marL="285750" lvl="0" indent="-285750">
              <a:spcAft>
                <a:spcPts val="1200"/>
              </a:spcAft>
              <a:buFont typeface="Arial" panose="020B0604020202020204" pitchFamily="34" charset="0"/>
              <a:buChar char="•"/>
            </a:pPr>
            <a:r>
              <a:rPr lang="en-GB" dirty="0">
                <a:solidFill>
                  <a:srgbClr val="0D0D0D"/>
                </a:solidFill>
                <a:latin typeface="Tahoma" panose="020B0604030504040204" pitchFamily="34" charset="0"/>
                <a:cs typeface="Times New Roman" panose="02020603050405020304" pitchFamily="18" charset="0"/>
              </a:rPr>
              <a:t>Where support is not working, being engaged with or appropriate, work with the local authority on legal intervention.</a:t>
            </a:r>
          </a:p>
          <a:p>
            <a:pPr marL="285750" lvl="0" indent="-285750">
              <a:spcAft>
                <a:spcPts val="1200"/>
              </a:spcAft>
              <a:buFont typeface="Arial" panose="020B0604020202020204" pitchFamily="34" charset="0"/>
              <a:buChar char="•"/>
            </a:pPr>
            <a:r>
              <a:rPr lang="en-US" dirty="0">
                <a:solidFill>
                  <a:srgbClr val="0D0D0D"/>
                </a:solidFill>
                <a:latin typeface="Tahoma" panose="020B0604030504040204" pitchFamily="34" charset="0"/>
                <a:cs typeface="Times New Roman" panose="02020603050405020304" pitchFamily="18" charset="0"/>
              </a:rPr>
              <a:t>Where there are safeguarding concerns, intensify support through statutory children’s social care.</a:t>
            </a:r>
            <a:endParaRPr lang="en-GB" dirty="0">
              <a:solidFill>
                <a:srgbClr val="0D0D0D"/>
              </a:solidFill>
              <a:latin typeface="Tahoma" panose="020B0604030504040204" pitchFamily="34" charset="0"/>
              <a:cs typeface="Times New Roman" panose="02020603050405020304" pitchFamily="18" charset="0"/>
            </a:endParaRPr>
          </a:p>
          <a:p>
            <a:pPr marL="285750" lvl="0" indent="-285750">
              <a:spcAft>
                <a:spcPts val="1200"/>
              </a:spcAft>
              <a:buFont typeface="Arial" panose="020B0604020202020204" pitchFamily="34" charset="0"/>
              <a:buChar char="•"/>
            </a:pPr>
            <a:r>
              <a:rPr lang="en-GB" dirty="0">
                <a:solidFill>
                  <a:srgbClr val="0D0D0D"/>
                </a:solidFill>
                <a:latin typeface="Tahoma" panose="020B0604030504040204" pitchFamily="34" charset="0"/>
                <a:cs typeface="Times New Roman" panose="02020603050405020304" pitchFamily="18" charset="0"/>
              </a:rPr>
              <a:t>Work with other schools in the local area, such as schools previously attended and the schools of any siblings.</a:t>
            </a:r>
          </a:p>
          <a:p>
            <a:endParaRPr lang="en-GB" dirty="0"/>
          </a:p>
        </p:txBody>
      </p:sp>
      <p:sp>
        <p:nvSpPr>
          <p:cNvPr id="2" name="TextBox 1">
            <a:extLst>
              <a:ext uri="{FF2B5EF4-FFF2-40B4-BE49-F238E27FC236}">
                <a16:creationId xmlns:a16="http://schemas.microsoft.com/office/drawing/2014/main" id="{290A3F21-E5AB-F0E1-5897-B17DF160C4FA}"/>
              </a:ext>
            </a:extLst>
          </p:cNvPr>
          <p:cNvSpPr txBox="1"/>
          <p:nvPr/>
        </p:nvSpPr>
        <p:spPr>
          <a:xfrm>
            <a:off x="2266950" y="438150"/>
            <a:ext cx="9420225" cy="646331"/>
          </a:xfrm>
          <a:prstGeom prst="rect">
            <a:avLst/>
          </a:prstGeom>
          <a:noFill/>
        </p:spPr>
        <p:txBody>
          <a:bodyPr wrap="square" rtlCol="0">
            <a:spAutoFit/>
          </a:bodyPr>
          <a:lstStyle/>
          <a:p>
            <a:r>
              <a:rPr lang="en-GB" sz="3600" b="1" dirty="0">
                <a:effectLst/>
                <a:latin typeface="Tahoma" panose="020B0604030504040204" pitchFamily="34" charset="0"/>
                <a:ea typeface="Calibri" panose="020F0502020204030204" pitchFamily="34" charset="0"/>
                <a:cs typeface="Times New Roman" panose="02020603050405020304" pitchFamily="18" charset="0"/>
              </a:rPr>
              <a:t>Main Responsibilities for Schools</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7291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895</TotalTime>
  <Words>3476</Words>
  <Application>Microsoft Office PowerPoint</Application>
  <PresentationFormat>Widescreen</PresentationFormat>
  <Paragraphs>299</Paragraphs>
  <Slides>30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Aptos</vt:lpstr>
      <vt:lpstr>Aptos Display</vt:lpstr>
      <vt:lpstr>Arial</vt:lpstr>
      <vt:lpstr>Calibri</vt:lpstr>
      <vt:lpstr>Symbol</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Updates for Governors</dc:title>
  <dc:creator>Alasdair Whitelaw (AfC)</dc:creator>
  <cp:lastModifiedBy>Rebecca Walker</cp:lastModifiedBy>
  <cp:revision>38</cp:revision>
  <dcterms:created xsi:type="dcterms:W3CDTF">2024-05-21T16:41:48Z</dcterms:created>
  <dcterms:modified xsi:type="dcterms:W3CDTF">2024-07-04T07:40:17Z</dcterms:modified>
</cp:coreProperties>
</file>