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388" r:id="rId2"/>
    <p:sldId id="386" r:id="rId3"/>
    <p:sldId id="421" r:id="rId4"/>
    <p:sldId id="422" r:id="rId5"/>
    <p:sldId id="287" r:id="rId6"/>
    <p:sldId id="395" r:id="rId7"/>
    <p:sldId id="398" r:id="rId8"/>
    <p:sldId id="428" r:id="rId9"/>
    <p:sldId id="425" r:id="rId10"/>
    <p:sldId id="436" r:id="rId11"/>
    <p:sldId id="403" r:id="rId12"/>
    <p:sldId id="404" r:id="rId13"/>
    <p:sldId id="405" r:id="rId14"/>
    <p:sldId id="406" r:id="rId15"/>
    <p:sldId id="407" r:id="rId16"/>
    <p:sldId id="408" r:id="rId17"/>
    <p:sldId id="426" r:id="rId18"/>
    <p:sldId id="415" r:id="rId19"/>
    <p:sldId id="412" r:id="rId20"/>
    <p:sldId id="427" r:id="rId21"/>
    <p:sldId id="41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6FF4"/>
    <a:srgbClr val="BBCAFB"/>
    <a:srgbClr val="FAE5CA"/>
    <a:srgbClr val="FDF3DD"/>
    <a:srgbClr val="C4BC97"/>
    <a:srgbClr val="B9B28F"/>
    <a:srgbClr val="EAF2DD"/>
    <a:srgbClr val="DED9C3"/>
    <a:srgbClr val="BFBFBF"/>
    <a:srgbClr val="FBCC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3A4C08-908B-4A69-8C44-70975DAD907E}" v="3" dt="2024-06-11T13:00:11.3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47F15-C639-435C-9868-AF38B9CD9F98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24B96-6AA3-458F-8FE1-7E34021BF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488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(Grey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E51577BD-9BF6-443C-B0FB-938C418D6E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>
            <a:extLst>
              <a:ext uri="{FF2B5EF4-FFF2-40B4-BE49-F238E27FC236}">
                <a16:creationId xmlns:a16="http://schemas.microsoft.com/office/drawing/2014/main" id="{442A3F41-92E6-4A7C-8E9D-394D54CF98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18" y="5662614"/>
            <a:ext cx="397298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7257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464A237-6F51-4FCF-AE8E-8C68BD7F5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52441-4184-4B16-A1E0-E2E6C31E1749}" type="datetimeFigureOut">
              <a:rPr lang="en-US"/>
              <a:pPr>
                <a:defRPr/>
              </a:pPr>
              <a:t>6/10/2025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CA408BF-228A-4312-8AEB-D809800DD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BF6AB2E-6EEC-4732-92D4-D241B222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D340C-001C-47C9-85FA-2AD84BBB22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887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9F33A7D-2468-434B-9653-2C6D93E81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FB314-4D94-4BCC-B3DE-1DBC331EAC28}" type="datetimeFigureOut">
              <a:rPr lang="en-US"/>
              <a:pPr>
                <a:defRPr/>
              </a:pPr>
              <a:t>6/10/2025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2EE211E-236F-44B8-B353-E714A8438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2462E71-09CA-4ABD-B6FC-DD597A081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60018-CCD4-4ADD-990B-4CD65545FE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6236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s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FE25BE9D-8126-4FB8-A359-6D2EA49A08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254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trait imag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A305F356-910E-43AA-AEEB-6BCA0E80A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7680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break (on grey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CF637B64-4793-4D00-8B0C-D7EFF9ABC2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546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trap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AfC_PPT_Corporate_13A_backgrounds_2.eps">
            <a:extLst>
              <a:ext uri="{FF2B5EF4-FFF2-40B4-BE49-F238E27FC236}">
                <a16:creationId xmlns:a16="http://schemas.microsoft.com/office/drawing/2014/main" id="{79C53C9F-C71B-48B5-82E8-DC9CF92C28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240684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7686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(on grey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>
            <a:extLst>
              <a:ext uri="{FF2B5EF4-FFF2-40B4-BE49-F238E27FC236}">
                <a16:creationId xmlns:a16="http://schemas.microsoft.com/office/drawing/2014/main" id="{BB0C7DE4-08C6-4DEC-91E9-444CCEB4AB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EB3C347-40B0-4E52-9D92-0DB814717502}"/>
              </a:ext>
            </a:extLst>
          </p:cNvPr>
          <p:cNvCxnSpPr/>
          <p:nvPr/>
        </p:nvCxnSpPr>
        <p:spPr>
          <a:xfrm>
            <a:off x="4527551" y="3460750"/>
            <a:ext cx="3246967" cy="0"/>
          </a:xfrm>
          <a:prstGeom prst="line">
            <a:avLst/>
          </a:prstGeom>
          <a:ln w="9525" cmpd="sng">
            <a:solidFill>
              <a:srgbClr val="F4C23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8">
            <a:extLst>
              <a:ext uri="{FF2B5EF4-FFF2-40B4-BE49-F238E27FC236}">
                <a16:creationId xmlns:a16="http://schemas.microsoft.com/office/drawing/2014/main" id="{C8A006C0-7A89-4A72-BF83-6964545C3B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18" y="5662614"/>
            <a:ext cx="397298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466244" y="2627089"/>
            <a:ext cx="7263840" cy="78068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36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3375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7">
            <a:extLst>
              <a:ext uri="{FF2B5EF4-FFF2-40B4-BE49-F238E27FC236}">
                <a16:creationId xmlns:a16="http://schemas.microsoft.com/office/drawing/2014/main" id="{7D059F10-1249-4553-941E-AA0E4C4B48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40800" y="4206875"/>
            <a:ext cx="1280584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1B06D-53AB-4D19-8FB3-66FE7492C93B}" type="datetimeFigureOut">
              <a:rPr lang="en-US"/>
              <a:pPr>
                <a:defRPr/>
              </a:pPr>
              <a:t>6/10/2025</a:t>
            </a:fld>
            <a:endParaRPr lang="en-GB"/>
          </a:p>
        </p:txBody>
      </p:sp>
      <p:sp>
        <p:nvSpPr>
          <p:cNvPr id="5" name="Footer Placeholder 16">
            <a:extLst>
              <a:ext uri="{FF2B5EF4-FFF2-40B4-BE49-F238E27FC236}">
                <a16:creationId xmlns:a16="http://schemas.microsoft.com/office/drawing/2014/main" id="{7E7ECC3E-3CFB-4F41-BCC9-8BE2EC503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8">
            <a:extLst>
              <a:ext uri="{FF2B5EF4-FFF2-40B4-BE49-F238E27FC236}">
                <a16:creationId xmlns:a16="http://schemas.microsoft.com/office/drawing/2014/main" id="{689C63CF-86D5-4B4E-9948-2AAA85647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8B8ED36-1FC1-405F-9E50-DC31985C07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0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D3F42-53C1-4B6C-A920-E0F445E2D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0498F-F266-412B-A6C8-9FA1E5CF6775}" type="datetimeFigureOut">
              <a:rPr lang="en-US"/>
              <a:pPr>
                <a:defRPr/>
              </a:pPr>
              <a:t>6/10/2025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9CA6B-577D-406F-BA18-6C5297EEA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59220-1D74-492F-A4B3-91EA1E199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05609-20B5-442F-98EF-150A69C299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143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C552280-DE3A-4DDF-B2EC-A5066D8C6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8508D-4D19-4F5A-9C77-BDBF73F4F750}" type="datetimeFigureOut">
              <a:rPr lang="en-US"/>
              <a:pPr>
                <a:defRPr/>
              </a:pPr>
              <a:t>6/10/2025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F74661A-3B6B-4FED-A410-2A0EAC51C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CEA4A07-1B4C-4A8D-AB7F-B82AE8C9B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94E44-F9CA-41B4-9A2E-A2980E3974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619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D9FC9B8-F308-469C-9FA0-B14C1C758CD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9D66757-D75F-4F4E-A5BD-541616F44E3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EDE28-7EB9-4005-B98A-BC9B809321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E5B00773-FC34-4631-A825-5C7A7A9DAE2E}" type="datetimeFigureOut">
              <a:rPr lang="en-US"/>
              <a:pPr>
                <a:defRPr/>
              </a:pPr>
              <a:t>6/10/2025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F8A25-9816-4FCA-8A2F-8F7E707C8C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FCFEC-8A9F-48EC-8127-D69618A885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BB7F6E1-3475-49BF-8029-1F9B15A107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1364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overnment/publications/the-7-principles-of-public-lif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uidance/governance-in-maintained-schools/1-effective-governanc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uidance/-governance-in-academy-trusts/2-governance-of-the-trus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>
            <a:extLst>
              <a:ext uri="{FF2B5EF4-FFF2-40B4-BE49-F238E27FC236}">
                <a16:creationId xmlns:a16="http://schemas.microsoft.com/office/drawing/2014/main" id="{752B53F3-02EF-4121-9ED7-FE9176D24B5A}"/>
              </a:ext>
            </a:extLst>
          </p:cNvPr>
          <p:cNvSpPr txBox="1">
            <a:spLocks/>
          </p:cNvSpPr>
          <p:nvPr/>
        </p:nvSpPr>
        <p:spPr>
          <a:xfrm>
            <a:off x="1524000" y="342901"/>
            <a:ext cx="9144000" cy="273367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GB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315C1F0-73E1-489A-83B4-DD9204EADA9B}"/>
              </a:ext>
            </a:extLst>
          </p:cNvPr>
          <p:cNvSpPr txBox="1">
            <a:spLocks/>
          </p:cNvSpPr>
          <p:nvPr/>
        </p:nvSpPr>
        <p:spPr>
          <a:xfrm>
            <a:off x="1419225" y="2754313"/>
            <a:ext cx="9144000" cy="67468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861309-54C7-6050-E46F-704112F4DF03}"/>
              </a:ext>
            </a:extLst>
          </p:cNvPr>
          <p:cNvSpPr txBox="1">
            <a:spLocks/>
          </p:cNvSpPr>
          <p:nvPr/>
        </p:nvSpPr>
        <p:spPr bwMode="auto">
          <a:xfrm>
            <a:off x="1981262" y="895645"/>
            <a:ext cx="7781925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GB" altLang="en-US" sz="6000" b="1" dirty="0">
                <a:solidFill>
                  <a:schemeClr val="bg1"/>
                </a:solidFill>
              </a:rPr>
              <a:t>Modern Governance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BDD9A164-3942-2547-10F5-3121AE832642}"/>
              </a:ext>
            </a:extLst>
          </p:cNvPr>
          <p:cNvSpPr txBox="1">
            <a:spLocks/>
          </p:cNvSpPr>
          <p:nvPr/>
        </p:nvSpPr>
        <p:spPr bwMode="auto">
          <a:xfrm>
            <a:off x="2351881" y="3124790"/>
            <a:ext cx="7488238" cy="298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altLang="en-US" dirty="0">
              <a:solidFill>
                <a:schemeClr val="bg1"/>
              </a:solidFill>
            </a:endParaRPr>
          </a:p>
        </p:txBody>
      </p:sp>
      <p:pic>
        <p:nvPicPr>
          <p:cNvPr id="10" name="Picture 9" descr="A picture containing text, font, graphics, graphic design&#10;&#10;Description automatically generated">
            <a:extLst>
              <a:ext uri="{FF2B5EF4-FFF2-40B4-BE49-F238E27FC236}">
                <a16:creationId xmlns:a16="http://schemas.microsoft.com/office/drawing/2014/main" id="{8DC6ABC1-4691-6012-4446-25EDD4414A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57" y="5549220"/>
            <a:ext cx="5570220" cy="112014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441F7113-AD29-C170-4A70-F2097D8F0F4C}"/>
              </a:ext>
            </a:extLst>
          </p:cNvPr>
          <p:cNvSpPr>
            <a:spLocks noGrp="1"/>
          </p:cNvSpPr>
          <p:nvPr/>
        </p:nvSpPr>
        <p:spPr bwMode="auto">
          <a:xfrm>
            <a:off x="2351881" y="2149090"/>
            <a:ext cx="7200900" cy="233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85000" lnSpcReduction="10000"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GB" altLang="en-US" sz="4800" dirty="0">
                <a:solidFill>
                  <a:schemeClr val="bg1"/>
                </a:solidFill>
              </a:rPr>
              <a:t>Refresher training on the core functions of school governance</a:t>
            </a:r>
          </a:p>
          <a:p>
            <a:pPr marL="63500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GB" altLang="en-US" dirty="0">
              <a:solidFill>
                <a:schemeClr val="bg1"/>
              </a:solidFill>
            </a:endParaRPr>
          </a:p>
          <a:p>
            <a:pPr marL="635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GB" altLang="en-US" sz="3600" dirty="0">
                <a:solidFill>
                  <a:schemeClr val="bg1"/>
                </a:solidFill>
              </a:rPr>
              <a:t>Welcome</a:t>
            </a:r>
          </a:p>
        </p:txBody>
      </p:sp>
    </p:spTree>
    <p:extLst>
      <p:ext uri="{BB962C8B-B14F-4D97-AF65-F5344CB8AC3E}">
        <p14:creationId xmlns:p14="http://schemas.microsoft.com/office/powerpoint/2010/main" val="3385704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3CD504-31A8-3534-C6EF-B3040EBB93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CFAFC2C-EDEF-808F-62E4-6180FF93D933}"/>
              </a:ext>
            </a:extLst>
          </p:cNvPr>
          <p:cNvSpPr>
            <a:spLocks noGrp="1"/>
          </p:cNvSpPr>
          <p:nvPr/>
        </p:nvSpPr>
        <p:spPr bwMode="auto">
          <a:xfrm>
            <a:off x="783446" y="357673"/>
            <a:ext cx="10751329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GB" altLang="en-US" sz="2800" dirty="0"/>
              <a:t>The Governing Body’s code of conduct</a:t>
            </a:r>
          </a:p>
        </p:txBody>
      </p:sp>
      <p:sp>
        <p:nvSpPr>
          <p:cNvPr id="2" name="TextBox 6">
            <a:extLst>
              <a:ext uri="{FF2B5EF4-FFF2-40B4-BE49-F238E27FC236}">
                <a16:creationId xmlns:a16="http://schemas.microsoft.com/office/drawing/2014/main" id="{E8BC616F-C270-6670-224F-1AE70FFA308D}"/>
              </a:ext>
            </a:extLst>
          </p:cNvPr>
          <p:cNvSpPr txBox="1">
            <a:spLocks noChangeArrowheads="1"/>
          </p:cNvSpPr>
          <p:nvPr/>
        </p:nvSpPr>
        <p:spPr bwMode="auto">
          <a:xfrm rot="21431657">
            <a:off x="5429168" y="3856222"/>
            <a:ext cx="3346450" cy="49212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2600" dirty="0">
                <a:solidFill>
                  <a:schemeClr val="accent2">
                    <a:lumMod val="50000"/>
                  </a:schemeClr>
                </a:solidFill>
                <a:latin typeface="Californian FB" panose="0207040306080B030204" pitchFamily="18" charset="0"/>
              </a:rPr>
              <a:t>Declaration of Interests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39719C-1218-F188-E503-6384E070F068}"/>
              </a:ext>
            </a:extLst>
          </p:cNvPr>
          <p:cNvSpPr txBox="1"/>
          <p:nvPr/>
        </p:nvSpPr>
        <p:spPr>
          <a:xfrm rot="960000">
            <a:off x="5897481" y="2502084"/>
            <a:ext cx="4248150" cy="1014413"/>
          </a:xfrm>
          <a:prstGeom prst="rect">
            <a:avLst/>
          </a:prstGeom>
          <a:noFill/>
          <a:ln w="12700">
            <a:solidFill>
              <a:srgbClr val="77537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000" i="1" dirty="0">
                <a:latin typeface="+mn-lt"/>
              </a:rPr>
              <a:t>7 principles of public life…selflessness, integrity, objectivity, honesty, openness, accountability, leadership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80C4DA-FC59-CD5E-5092-90B00BAB37D7}"/>
              </a:ext>
            </a:extLst>
          </p:cNvPr>
          <p:cNvSpPr txBox="1">
            <a:spLocks noChangeArrowheads="1"/>
          </p:cNvSpPr>
          <p:nvPr/>
        </p:nvSpPr>
        <p:spPr bwMode="auto">
          <a:xfrm rot="20640000">
            <a:off x="2204956" y="2411597"/>
            <a:ext cx="2447925" cy="708025"/>
          </a:xfrm>
          <a:prstGeom prst="rect">
            <a:avLst/>
          </a:prstGeom>
          <a:noFill/>
          <a:ln w="127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4000" dirty="0">
                <a:latin typeface="Aldhabi" panose="01000000000000000000" pitchFamily="2" charset="-78"/>
                <a:cs typeface="Aldhabi" panose="01000000000000000000" pitchFamily="2" charset="-78"/>
              </a:rPr>
              <a:t>Confidentiality…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33936376-6983-BD17-4AB4-4A8C9E8D617C}"/>
              </a:ext>
            </a:extLst>
          </p:cNvPr>
          <p:cNvSpPr txBox="1">
            <a:spLocks noChangeArrowheads="1"/>
          </p:cNvSpPr>
          <p:nvPr/>
        </p:nvSpPr>
        <p:spPr bwMode="auto">
          <a:xfrm rot="360000">
            <a:off x="3606718" y="3049772"/>
            <a:ext cx="3979863" cy="492125"/>
          </a:xfrm>
          <a:prstGeom prst="rect">
            <a:avLst/>
          </a:prstGeom>
          <a:solidFill>
            <a:schemeClr val="bg1"/>
          </a:solidFill>
          <a:ln w="38100">
            <a:solidFill>
              <a:srgbClr val="00518E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600">
                <a:solidFill>
                  <a:srgbClr val="00518E"/>
                </a:solidFill>
                <a:latin typeface="Arial Rounded MT Bold" panose="020F0704030504030204" pitchFamily="34" charset="0"/>
              </a:rPr>
              <a:t>Commitment to training</a:t>
            </a:r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75401717-0295-257D-425D-CA998A911404}"/>
              </a:ext>
            </a:extLst>
          </p:cNvPr>
          <p:cNvSpPr txBox="1">
            <a:spLocks noChangeArrowheads="1"/>
          </p:cNvSpPr>
          <p:nvPr/>
        </p:nvSpPr>
        <p:spPr bwMode="auto">
          <a:xfrm rot="20820000">
            <a:off x="2817731" y="3789547"/>
            <a:ext cx="3341687" cy="400050"/>
          </a:xfrm>
          <a:prstGeom prst="rect">
            <a:avLst/>
          </a:prstGeom>
          <a:solidFill>
            <a:srgbClr val="DED6E4"/>
          </a:solidFill>
          <a:ln w="28575">
            <a:solidFill>
              <a:srgbClr val="005C2A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5C2A"/>
                </a:solidFill>
                <a:latin typeface="Gill Sans Ultra Bold" panose="020B0A02020104020203" pitchFamily="34" charset="0"/>
              </a:rPr>
              <a:t>Meeting attendance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EFB246-8497-6C04-E809-4BA5AE700AC5}"/>
              </a:ext>
            </a:extLst>
          </p:cNvPr>
          <p:cNvSpPr txBox="1"/>
          <p:nvPr/>
        </p:nvSpPr>
        <p:spPr>
          <a:xfrm>
            <a:off x="1936376" y="6326130"/>
            <a:ext cx="929460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hlinkClick r:id="rId2"/>
              </a:rPr>
              <a:t>https://www.gov.uk/government/publications/the-7-principles-of-public-life</a:t>
            </a:r>
            <a:endParaRPr lang="en-GB" sz="2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B493F57-ABAA-0626-2F2D-5DE3E797CE91}"/>
              </a:ext>
            </a:extLst>
          </p:cNvPr>
          <p:cNvSpPr txBox="1"/>
          <p:nvPr/>
        </p:nvSpPr>
        <p:spPr>
          <a:xfrm>
            <a:off x="4096431" y="5302116"/>
            <a:ext cx="39991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800" dirty="0">
                <a:solidFill>
                  <a:srgbClr val="466FF4"/>
                </a:solidFill>
              </a:rPr>
              <a:t>Discussion and questions</a:t>
            </a:r>
          </a:p>
        </p:txBody>
      </p:sp>
    </p:spTree>
    <p:extLst>
      <p:ext uri="{BB962C8B-B14F-4D97-AF65-F5344CB8AC3E}">
        <p14:creationId xmlns:p14="http://schemas.microsoft.com/office/powerpoint/2010/main" val="1622225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E30320-F097-4D27-1305-3E999B2E92CF}"/>
              </a:ext>
            </a:extLst>
          </p:cNvPr>
          <p:cNvSpPr/>
          <p:nvPr/>
        </p:nvSpPr>
        <p:spPr>
          <a:xfrm>
            <a:off x="1409252" y="2280621"/>
            <a:ext cx="9526225" cy="11949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DE195BF-56ED-7138-5135-BECCCB14A01E}"/>
              </a:ext>
            </a:extLst>
          </p:cNvPr>
          <p:cNvSpPr>
            <a:spLocks noGrp="1"/>
          </p:cNvSpPr>
          <p:nvPr/>
        </p:nvSpPr>
        <p:spPr bwMode="auto">
          <a:xfrm>
            <a:off x="783446" y="357673"/>
            <a:ext cx="10152031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GB" altLang="en-US" sz="2800" dirty="0"/>
              <a:t>Core Role 2:  The “support and challenge” role</a:t>
            </a:r>
            <a:endParaRPr lang="en-GB" altLang="en-US" sz="28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210DB-CA55-8921-3D22-A02DD6A65CD5}"/>
              </a:ext>
            </a:extLst>
          </p:cNvPr>
          <p:cNvSpPr>
            <a:spLocks noGrp="1"/>
          </p:cNvSpPr>
          <p:nvPr/>
        </p:nvSpPr>
        <p:spPr bwMode="auto">
          <a:xfrm>
            <a:off x="1151930" y="2415025"/>
            <a:ext cx="9888140" cy="1060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None/>
            </a:pPr>
            <a:r>
              <a:rPr lang="en-US" altLang="en-US" sz="2600" dirty="0"/>
              <a:t>Holding school leaders to account for the school’s educational and financial performance and ensuring money is well spent.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3AB8E1F3-D1D4-7091-FD2B-482166955BE4}"/>
              </a:ext>
            </a:extLst>
          </p:cNvPr>
          <p:cNvSpPr txBox="1">
            <a:spLocks/>
          </p:cNvSpPr>
          <p:nvPr/>
        </p:nvSpPr>
        <p:spPr bwMode="auto">
          <a:xfrm>
            <a:off x="491547" y="4735179"/>
            <a:ext cx="10851207" cy="657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chemeClr val="tx2"/>
              </a:buClr>
              <a:buFont typeface="Arial" panose="020B0604020202020204" pitchFamily="34" charset="0"/>
              <a:buNone/>
            </a:pPr>
            <a:r>
              <a:rPr lang="en-GB" altLang="en-US" sz="2600" b="1" dirty="0">
                <a:solidFill>
                  <a:srgbClr val="466FF4"/>
                </a:solidFill>
              </a:rPr>
              <a:t>As governors, what do we think “support” and “challenge” looks like?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319666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DE195BF-56ED-7138-5135-BECCCB14A01E}"/>
              </a:ext>
            </a:extLst>
          </p:cNvPr>
          <p:cNvSpPr>
            <a:spLocks noGrp="1"/>
          </p:cNvSpPr>
          <p:nvPr/>
        </p:nvSpPr>
        <p:spPr bwMode="auto">
          <a:xfrm>
            <a:off x="783446" y="357673"/>
            <a:ext cx="10152031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GB" altLang="en-US" sz="2800" dirty="0"/>
              <a:t>The ‘support and challenge’ cycle: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CC69376-DE99-865E-8901-8173C453E9C5}"/>
              </a:ext>
            </a:extLst>
          </p:cNvPr>
          <p:cNvSpPr txBox="1">
            <a:spLocks/>
          </p:cNvSpPr>
          <p:nvPr/>
        </p:nvSpPr>
        <p:spPr bwMode="auto">
          <a:xfrm>
            <a:off x="2005012" y="2046288"/>
            <a:ext cx="9348787" cy="471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en-GB" altLang="en-US" sz="2600" dirty="0"/>
              <a:t>Recognising and celebrating the achievements of the school.   </a:t>
            </a:r>
            <a:br>
              <a:rPr lang="en-GB" altLang="en-US" sz="2600" dirty="0"/>
            </a:br>
            <a:endParaRPr lang="en-GB" altLang="en-US" sz="2600" dirty="0"/>
          </a:p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en-GB" altLang="en-US" sz="2600" dirty="0"/>
              <a:t>Recognising where the school is not achieving as it should. </a:t>
            </a:r>
            <a:br>
              <a:rPr lang="en-GB" altLang="en-US" sz="2600" dirty="0"/>
            </a:br>
            <a:endParaRPr lang="en-GB" altLang="en-US" sz="2600" dirty="0"/>
          </a:p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en-GB" altLang="en-US" sz="2600" dirty="0"/>
              <a:t>Encouraging the school to research, develop and implement strategies for school improvement - to meet </a:t>
            </a:r>
            <a:r>
              <a:rPr lang="en-GB" altLang="en-US" sz="2600" b="1" dirty="0">
                <a:solidFill>
                  <a:schemeClr val="accent6">
                    <a:lumMod val="75000"/>
                  </a:schemeClr>
                </a:solidFill>
              </a:rPr>
              <a:t>key priority </a:t>
            </a:r>
            <a:r>
              <a:rPr lang="en-GB" altLang="en-US" sz="2600" dirty="0"/>
              <a:t>targets.</a:t>
            </a:r>
            <a:br>
              <a:rPr lang="en-GB" altLang="en-US" sz="2600" dirty="0"/>
            </a:br>
            <a:endParaRPr lang="en-GB" altLang="en-US" sz="2600" dirty="0"/>
          </a:p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en-GB" altLang="en-US" sz="2600" dirty="0"/>
              <a:t>Monitoring the effectiveness and impact </a:t>
            </a:r>
            <a:r>
              <a:rPr lang="en-GB" altLang="en-US" sz="2600"/>
              <a:t>of these strategies </a:t>
            </a:r>
            <a:br>
              <a:rPr lang="en-GB" altLang="en-US" sz="2600"/>
            </a:br>
            <a:r>
              <a:rPr lang="en-GB" altLang="en-US" sz="260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en-GB" altLang="en-US" sz="2600" b="1">
                <a:solidFill>
                  <a:schemeClr val="accent6">
                    <a:lumMod val="75000"/>
                  </a:schemeClr>
                </a:solidFill>
              </a:rPr>
              <a:t>over time</a:t>
            </a:r>
            <a:endParaRPr lang="en-GB" altLang="en-US" sz="2600" b="1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endParaRPr lang="en-GB" altLang="en-US" dirty="0"/>
          </a:p>
        </p:txBody>
      </p:sp>
      <p:sp>
        <p:nvSpPr>
          <p:cNvPr id="7" name="Arrow: Bent 6">
            <a:extLst>
              <a:ext uri="{FF2B5EF4-FFF2-40B4-BE49-F238E27FC236}">
                <a16:creationId xmlns:a16="http://schemas.microsoft.com/office/drawing/2014/main" id="{31EEFDEF-FD06-425E-A26D-784F289BFFEF}"/>
              </a:ext>
            </a:extLst>
          </p:cNvPr>
          <p:cNvSpPr/>
          <p:nvPr/>
        </p:nvSpPr>
        <p:spPr>
          <a:xfrm>
            <a:off x="1395413" y="2245761"/>
            <a:ext cx="360362" cy="1307064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Arrow: Bent 7">
            <a:extLst>
              <a:ext uri="{FF2B5EF4-FFF2-40B4-BE49-F238E27FC236}">
                <a16:creationId xmlns:a16="http://schemas.microsoft.com/office/drawing/2014/main" id="{114AB867-3B82-C92E-FE5A-BF6E2DC76F7C}"/>
              </a:ext>
            </a:extLst>
          </p:cNvPr>
          <p:cNvSpPr/>
          <p:nvPr/>
        </p:nvSpPr>
        <p:spPr>
          <a:xfrm rot="16200000">
            <a:off x="864916" y="4502422"/>
            <a:ext cx="1383256" cy="360362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64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24">
            <a:extLst>
              <a:ext uri="{FF2B5EF4-FFF2-40B4-BE49-F238E27FC236}">
                <a16:creationId xmlns:a16="http://schemas.microsoft.com/office/drawing/2014/main" id="{48BE3243-69DC-AEBB-F8B3-D2F50BEDDD37}"/>
              </a:ext>
            </a:extLst>
          </p:cNvPr>
          <p:cNvSpPr/>
          <p:nvPr/>
        </p:nvSpPr>
        <p:spPr bwMode="auto">
          <a:xfrm>
            <a:off x="6685570" y="2728656"/>
            <a:ext cx="2001107" cy="912012"/>
          </a:xfrm>
          <a:prstGeom prst="round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DE195BF-56ED-7138-5135-BECCCB14A01E}"/>
              </a:ext>
            </a:extLst>
          </p:cNvPr>
          <p:cNvSpPr>
            <a:spLocks noGrp="1"/>
          </p:cNvSpPr>
          <p:nvPr/>
        </p:nvSpPr>
        <p:spPr bwMode="auto">
          <a:xfrm>
            <a:off x="783446" y="357673"/>
            <a:ext cx="10152031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GB" altLang="en-US" sz="2800" dirty="0"/>
              <a:t>Balancing ‘support and challenge’</a:t>
            </a:r>
          </a:p>
        </p:txBody>
      </p:sp>
      <p:grpSp>
        <p:nvGrpSpPr>
          <p:cNvPr id="2" name="Group 12">
            <a:extLst>
              <a:ext uri="{FF2B5EF4-FFF2-40B4-BE49-F238E27FC236}">
                <a16:creationId xmlns:a16="http://schemas.microsoft.com/office/drawing/2014/main" id="{1C5C2A5C-7666-6C31-A613-9CB0301184E2}"/>
              </a:ext>
            </a:extLst>
          </p:cNvPr>
          <p:cNvGrpSpPr>
            <a:grpSpLocks/>
          </p:cNvGrpSpPr>
          <p:nvPr/>
        </p:nvGrpSpPr>
        <p:grpSpPr bwMode="auto">
          <a:xfrm>
            <a:off x="3929063" y="1432972"/>
            <a:ext cx="1531937" cy="855662"/>
            <a:chOff x="2227621" y="185727"/>
            <a:chExt cx="1629346" cy="905192"/>
          </a:xfrm>
        </p:grpSpPr>
        <p:sp>
          <p:nvSpPr>
            <p:cNvPr id="3" name="Rounded Rectangle 36">
              <a:extLst>
                <a:ext uri="{FF2B5EF4-FFF2-40B4-BE49-F238E27FC236}">
                  <a16:creationId xmlns:a16="http://schemas.microsoft.com/office/drawing/2014/main" id="{85AA7BB5-3E3E-49CB-60FD-F1F04D2C0C9D}"/>
                </a:ext>
              </a:extLst>
            </p:cNvPr>
            <p:cNvSpPr/>
            <p:nvPr/>
          </p:nvSpPr>
          <p:spPr>
            <a:xfrm>
              <a:off x="2227621" y="185727"/>
              <a:ext cx="1629346" cy="90519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" name="Rounded Rectangle 4">
              <a:extLst>
                <a:ext uri="{FF2B5EF4-FFF2-40B4-BE49-F238E27FC236}">
                  <a16:creationId xmlns:a16="http://schemas.microsoft.com/office/drawing/2014/main" id="{657FEB02-BEAD-8B00-C3CC-7EB7CBE780D7}"/>
                </a:ext>
              </a:extLst>
            </p:cNvPr>
            <p:cNvSpPr/>
            <p:nvPr/>
          </p:nvSpPr>
          <p:spPr>
            <a:xfrm>
              <a:off x="2254636" y="212597"/>
              <a:ext cx="1575316" cy="8514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02870" tIns="102870" rIns="102870" bIns="102870" spcCol="1270" anchor="ctr"/>
            <a:lstStyle/>
            <a:p>
              <a:pPr algn="ctr" defTabSz="12001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2700" dirty="0"/>
                <a:t>Support</a:t>
              </a:r>
            </a:p>
          </p:txBody>
        </p:sp>
      </p:grpSp>
      <p:grpSp>
        <p:nvGrpSpPr>
          <p:cNvPr id="9" name="Group 13">
            <a:extLst>
              <a:ext uri="{FF2B5EF4-FFF2-40B4-BE49-F238E27FC236}">
                <a16:creationId xmlns:a16="http://schemas.microsoft.com/office/drawing/2014/main" id="{817E5845-F8FE-52FD-28A5-C851253A905A}"/>
              </a:ext>
            </a:extLst>
          </p:cNvPr>
          <p:cNvGrpSpPr>
            <a:grpSpLocks/>
          </p:cNvGrpSpPr>
          <p:nvPr/>
        </p:nvGrpSpPr>
        <p:grpSpPr bwMode="auto">
          <a:xfrm>
            <a:off x="6657423" y="1404530"/>
            <a:ext cx="2057400" cy="823912"/>
            <a:chOff x="4581122" y="185727"/>
            <a:chExt cx="2357454" cy="905192"/>
          </a:xfrm>
        </p:grpSpPr>
        <p:sp>
          <p:nvSpPr>
            <p:cNvPr id="10" name="Rounded Rectangle 34">
              <a:extLst>
                <a:ext uri="{FF2B5EF4-FFF2-40B4-BE49-F238E27FC236}">
                  <a16:creationId xmlns:a16="http://schemas.microsoft.com/office/drawing/2014/main" id="{AC31E848-B102-20FB-6B89-9A0630D13439}"/>
                </a:ext>
              </a:extLst>
            </p:cNvPr>
            <p:cNvSpPr/>
            <p:nvPr/>
          </p:nvSpPr>
          <p:spPr>
            <a:xfrm>
              <a:off x="4581122" y="185727"/>
              <a:ext cx="2357454" cy="905192"/>
            </a:xfrm>
            <a:prstGeom prst="roundRect">
              <a:avLst>
                <a:gd name="adj" fmla="val 10000"/>
              </a:avLst>
            </a:prstGeom>
            <a:ln cmpd="sng"/>
            <a:effectLst>
              <a:outerShdw blurRad="50800" dist="50800" dir="5400000" algn="ctr" rotWithShape="0">
                <a:schemeClr val="accent6"/>
              </a:outerShdw>
            </a:effectLst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Rounded Rectangle 6">
              <a:extLst>
                <a:ext uri="{FF2B5EF4-FFF2-40B4-BE49-F238E27FC236}">
                  <a16:creationId xmlns:a16="http://schemas.microsoft.com/office/drawing/2014/main" id="{53060BC8-BB93-9452-2444-5A368482B1E3}"/>
                </a:ext>
              </a:extLst>
            </p:cNvPr>
            <p:cNvSpPr/>
            <p:nvPr/>
          </p:nvSpPr>
          <p:spPr>
            <a:xfrm>
              <a:off x="4608408" y="211888"/>
              <a:ext cx="2190104" cy="8528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02870" tIns="102870" rIns="102870" bIns="102870" spcCol="1270" anchor="ctr"/>
            <a:lstStyle/>
            <a:p>
              <a:pPr algn="ctr" defTabSz="12001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2700" dirty="0"/>
                <a:t>Challenge</a:t>
              </a:r>
            </a:p>
          </p:txBody>
        </p:sp>
      </p:grp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6E1EB6C-0028-38A7-109D-39802912DCD3}"/>
              </a:ext>
            </a:extLst>
          </p:cNvPr>
          <p:cNvSpPr/>
          <p:nvPr/>
        </p:nvSpPr>
        <p:spPr>
          <a:xfrm>
            <a:off x="5891213" y="5532438"/>
            <a:ext cx="679450" cy="679450"/>
          </a:xfrm>
          <a:prstGeom prst="triangle">
            <a:avLst/>
          </a:prstGeom>
          <a:solidFill>
            <a:schemeClr val="tx1">
              <a:alpha val="90000"/>
            </a:schemeClr>
          </a:solidFill>
        </p:spPr>
        <p:style>
          <a:ln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B2F09C-AA67-EAC7-2284-4DF95A56A6C5}"/>
              </a:ext>
            </a:extLst>
          </p:cNvPr>
          <p:cNvSpPr/>
          <p:nvPr/>
        </p:nvSpPr>
        <p:spPr>
          <a:xfrm>
            <a:off x="3162300" y="5294313"/>
            <a:ext cx="6248400" cy="238125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style>
          <a:lnRef idx="1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grpSp>
        <p:nvGrpSpPr>
          <p:cNvPr id="14" name="Group 16">
            <a:extLst>
              <a:ext uri="{FF2B5EF4-FFF2-40B4-BE49-F238E27FC236}">
                <a16:creationId xmlns:a16="http://schemas.microsoft.com/office/drawing/2014/main" id="{5BAC4DC7-DACD-A8CF-C105-A55CDA06C260}"/>
              </a:ext>
            </a:extLst>
          </p:cNvPr>
          <p:cNvGrpSpPr>
            <a:grpSpLocks/>
          </p:cNvGrpSpPr>
          <p:nvPr/>
        </p:nvGrpSpPr>
        <p:grpSpPr bwMode="auto">
          <a:xfrm rot="-240000">
            <a:off x="6670490" y="4473249"/>
            <a:ext cx="2599470" cy="832164"/>
            <a:chOff x="4632584" y="3171776"/>
            <a:chExt cx="1616962" cy="558409"/>
          </a:xfrm>
        </p:grpSpPr>
        <p:sp>
          <p:nvSpPr>
            <p:cNvPr id="15" name="Rounded Rectangle 32">
              <a:extLst>
                <a:ext uri="{FF2B5EF4-FFF2-40B4-BE49-F238E27FC236}">
                  <a16:creationId xmlns:a16="http://schemas.microsoft.com/office/drawing/2014/main" id="{CFE471EF-A680-3686-3EA5-BC37B6F7A90F}"/>
                </a:ext>
              </a:extLst>
            </p:cNvPr>
            <p:cNvSpPr/>
            <p:nvPr/>
          </p:nvSpPr>
          <p:spPr>
            <a:xfrm rot="240000">
              <a:off x="4632584" y="3171776"/>
              <a:ext cx="1616962" cy="558409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GB" dirty="0"/>
            </a:p>
          </p:txBody>
        </p:sp>
        <p:sp>
          <p:nvSpPr>
            <p:cNvPr id="16" name="Rounded Rectangle 10">
              <a:extLst>
                <a:ext uri="{FF2B5EF4-FFF2-40B4-BE49-F238E27FC236}">
                  <a16:creationId xmlns:a16="http://schemas.microsoft.com/office/drawing/2014/main" id="{9F48B8D4-BD0B-378C-9A30-8401D22BB747}"/>
                </a:ext>
              </a:extLst>
            </p:cNvPr>
            <p:cNvSpPr/>
            <p:nvPr/>
          </p:nvSpPr>
          <p:spPr>
            <a:xfrm rot="240000">
              <a:off x="4659074" y="3213705"/>
              <a:ext cx="1562046" cy="5044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3340" tIns="53340" rIns="53340" bIns="53340" spcCol="1270" anchor="ctr"/>
            <a:lstStyle/>
            <a:p>
              <a:pPr algn="ctr" defTabSz="622300" eaLnBrk="1" hangingPunct="1">
                <a:lnSpc>
                  <a:spcPct val="80000"/>
                </a:lnSpc>
                <a:defRPr/>
              </a:pPr>
              <a:r>
                <a:rPr lang="en-GB" sz="2000" dirty="0">
                  <a:solidFill>
                    <a:schemeClr val="tx1"/>
                  </a:solidFill>
                </a:rPr>
                <a:t>Prepare well for meetings and understand the data</a:t>
              </a:r>
            </a:p>
          </p:txBody>
        </p:sp>
      </p:grpSp>
      <p:grpSp>
        <p:nvGrpSpPr>
          <p:cNvPr id="17" name="Group 18">
            <a:extLst>
              <a:ext uri="{FF2B5EF4-FFF2-40B4-BE49-F238E27FC236}">
                <a16:creationId xmlns:a16="http://schemas.microsoft.com/office/drawing/2014/main" id="{6B63DD4E-BBEA-DAD7-FD0B-3217F6B7BBAB}"/>
              </a:ext>
            </a:extLst>
          </p:cNvPr>
          <p:cNvGrpSpPr>
            <a:grpSpLocks/>
          </p:cNvGrpSpPr>
          <p:nvPr/>
        </p:nvGrpSpPr>
        <p:grpSpPr bwMode="auto">
          <a:xfrm rot="-240000">
            <a:off x="6871176" y="3644618"/>
            <a:ext cx="2235039" cy="816243"/>
            <a:chOff x="4730354" y="1896146"/>
            <a:chExt cx="1823968" cy="623877"/>
          </a:xfrm>
        </p:grpSpPr>
        <p:sp>
          <p:nvSpPr>
            <p:cNvPr id="18" name="Rounded Rectangle 28">
              <a:extLst>
                <a:ext uri="{FF2B5EF4-FFF2-40B4-BE49-F238E27FC236}">
                  <a16:creationId xmlns:a16="http://schemas.microsoft.com/office/drawing/2014/main" id="{9DF4ABCF-1B21-C6FA-6CBC-95721CB47C46}"/>
                </a:ext>
              </a:extLst>
            </p:cNvPr>
            <p:cNvSpPr/>
            <p:nvPr/>
          </p:nvSpPr>
          <p:spPr>
            <a:xfrm rot="240000">
              <a:off x="4730354" y="1899826"/>
              <a:ext cx="1823968" cy="609589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Rounded Rectangle 14">
              <a:extLst>
                <a:ext uri="{FF2B5EF4-FFF2-40B4-BE49-F238E27FC236}">
                  <a16:creationId xmlns:a16="http://schemas.microsoft.com/office/drawing/2014/main" id="{D5949AEA-AE10-B1D9-82FD-F889E825BFB1}"/>
                </a:ext>
              </a:extLst>
            </p:cNvPr>
            <p:cNvSpPr/>
            <p:nvPr/>
          </p:nvSpPr>
          <p:spPr>
            <a:xfrm rot="240000">
              <a:off x="4758101" y="1896146"/>
              <a:ext cx="1740131" cy="6238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3340" tIns="53340" rIns="53340" bIns="5334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2000" dirty="0">
                  <a:solidFill>
                    <a:schemeClr val="tx1"/>
                  </a:solidFill>
                </a:rPr>
                <a:t>Triangulate findings</a:t>
              </a:r>
            </a:p>
          </p:txBody>
        </p:sp>
      </p:grpSp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750801C9-CCA2-530F-50B1-E9CFB779A37B}"/>
              </a:ext>
            </a:extLst>
          </p:cNvPr>
          <p:cNvSpPr/>
          <p:nvPr/>
        </p:nvSpPr>
        <p:spPr bwMode="auto">
          <a:xfrm flipH="1">
            <a:off x="5535856" y="2833813"/>
            <a:ext cx="4300537" cy="76371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3340" tIns="53340" rIns="53340" bIns="53340" spcCol="1270" anchor="ctr"/>
          <a:lstStyle/>
          <a:p>
            <a:pPr algn="ctr" defTabSz="6223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000" dirty="0">
                <a:solidFill>
                  <a:schemeClr val="tx1"/>
                </a:solidFill>
              </a:rPr>
              <a:t>Focus on the key</a:t>
            </a:r>
            <a:br>
              <a:rPr lang="en-GB" sz="2000" dirty="0">
                <a:solidFill>
                  <a:schemeClr val="tx1"/>
                </a:solidFill>
              </a:rPr>
            </a:br>
            <a:r>
              <a:rPr lang="en-GB" sz="2000" dirty="0">
                <a:solidFill>
                  <a:schemeClr val="tx1"/>
                </a:solidFill>
              </a:rPr>
              <a:t> priorities</a:t>
            </a:r>
          </a:p>
        </p:txBody>
      </p:sp>
      <p:grpSp>
        <p:nvGrpSpPr>
          <p:cNvPr id="23" name="Group 20">
            <a:extLst>
              <a:ext uri="{FF2B5EF4-FFF2-40B4-BE49-F238E27FC236}">
                <a16:creationId xmlns:a16="http://schemas.microsoft.com/office/drawing/2014/main" id="{AC2667E7-E7CF-167E-8D25-42848746D0A2}"/>
              </a:ext>
            </a:extLst>
          </p:cNvPr>
          <p:cNvGrpSpPr>
            <a:grpSpLocks/>
          </p:cNvGrpSpPr>
          <p:nvPr/>
        </p:nvGrpSpPr>
        <p:grpSpPr bwMode="auto">
          <a:xfrm rot="-240000">
            <a:off x="3768255" y="2799919"/>
            <a:ext cx="2001107" cy="912012"/>
            <a:chOff x="2417504" y="1057821"/>
            <a:chExt cx="1616962" cy="558409"/>
          </a:xfrm>
        </p:grpSpPr>
        <p:sp>
          <p:nvSpPr>
            <p:cNvPr id="24" name="Rounded Rectangle 24">
              <a:extLst>
                <a:ext uri="{FF2B5EF4-FFF2-40B4-BE49-F238E27FC236}">
                  <a16:creationId xmlns:a16="http://schemas.microsoft.com/office/drawing/2014/main" id="{020AEF56-A401-60F9-E93B-F7CB7B96382A}"/>
                </a:ext>
              </a:extLst>
            </p:cNvPr>
            <p:cNvSpPr/>
            <p:nvPr/>
          </p:nvSpPr>
          <p:spPr>
            <a:xfrm rot="240000">
              <a:off x="2417504" y="1057821"/>
              <a:ext cx="1616962" cy="558409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Rounded Rectangle 18">
              <a:extLst>
                <a:ext uri="{FF2B5EF4-FFF2-40B4-BE49-F238E27FC236}">
                  <a16:creationId xmlns:a16="http://schemas.microsoft.com/office/drawing/2014/main" id="{60E54C9C-BBD0-BF76-96C4-7E5993EA636E}"/>
                </a:ext>
              </a:extLst>
            </p:cNvPr>
            <p:cNvSpPr/>
            <p:nvPr/>
          </p:nvSpPr>
          <p:spPr>
            <a:xfrm rot="240000">
              <a:off x="2440554" y="1105324"/>
              <a:ext cx="1545876" cy="4768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3340" tIns="53340" rIns="53340" bIns="5334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2000" dirty="0">
                  <a:solidFill>
                    <a:schemeClr val="tx1"/>
                  </a:solidFill>
                </a:rPr>
                <a:t>Be receptive to ‘blue skies’ ideas</a:t>
              </a:r>
            </a:p>
          </p:txBody>
        </p:sp>
      </p:grpSp>
      <p:grpSp>
        <p:nvGrpSpPr>
          <p:cNvPr id="26" name="Group 21">
            <a:extLst>
              <a:ext uri="{FF2B5EF4-FFF2-40B4-BE49-F238E27FC236}">
                <a16:creationId xmlns:a16="http://schemas.microsoft.com/office/drawing/2014/main" id="{EC12FD2A-F75F-661B-65FC-E34CC14C72C1}"/>
              </a:ext>
            </a:extLst>
          </p:cNvPr>
          <p:cNvGrpSpPr>
            <a:grpSpLocks/>
          </p:cNvGrpSpPr>
          <p:nvPr/>
        </p:nvGrpSpPr>
        <p:grpSpPr bwMode="auto">
          <a:xfrm rot="-240000">
            <a:off x="3153132" y="4506399"/>
            <a:ext cx="2750057" cy="810852"/>
            <a:chOff x="2040038" y="1789285"/>
            <a:chExt cx="1946823" cy="573957"/>
          </a:xfrm>
        </p:grpSpPr>
        <p:sp>
          <p:nvSpPr>
            <p:cNvPr id="27" name="Rounded Rectangle 22">
              <a:extLst>
                <a:ext uri="{FF2B5EF4-FFF2-40B4-BE49-F238E27FC236}">
                  <a16:creationId xmlns:a16="http://schemas.microsoft.com/office/drawing/2014/main" id="{C8849DB5-7A1E-6EB6-7080-450C539B0204}"/>
                </a:ext>
              </a:extLst>
            </p:cNvPr>
            <p:cNvSpPr/>
            <p:nvPr/>
          </p:nvSpPr>
          <p:spPr>
            <a:xfrm rot="240000">
              <a:off x="2127007" y="1804833"/>
              <a:ext cx="1859854" cy="558409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Rounded Rectangle 20">
              <a:extLst>
                <a:ext uri="{FF2B5EF4-FFF2-40B4-BE49-F238E27FC236}">
                  <a16:creationId xmlns:a16="http://schemas.microsoft.com/office/drawing/2014/main" id="{8133CF2D-B421-2F91-49E6-784D346E2729}"/>
                </a:ext>
              </a:extLst>
            </p:cNvPr>
            <p:cNvSpPr/>
            <p:nvPr/>
          </p:nvSpPr>
          <p:spPr>
            <a:xfrm rot="240000">
              <a:off x="2040038" y="1789285"/>
              <a:ext cx="1920688" cy="5584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3340" tIns="53340" rIns="53340" bIns="5334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2000" dirty="0">
                  <a:solidFill>
                    <a:schemeClr val="tx1"/>
                  </a:solidFill>
                </a:rPr>
                <a:t>Step up when needed (eg panels</a:t>
              </a:r>
              <a:r>
                <a:rPr lang="en-GB" sz="2000" dirty="0">
                  <a:solidFill>
                    <a:srgbClr val="990099"/>
                  </a:solidFill>
                </a:rPr>
                <a:t>)</a:t>
              </a:r>
              <a:endParaRPr lang="en-GB" sz="2000" dirty="0"/>
            </a:p>
          </p:txBody>
        </p:sp>
      </p:grpSp>
      <p:grpSp>
        <p:nvGrpSpPr>
          <p:cNvPr id="29" name="Group 38">
            <a:extLst>
              <a:ext uri="{FF2B5EF4-FFF2-40B4-BE49-F238E27FC236}">
                <a16:creationId xmlns:a16="http://schemas.microsoft.com/office/drawing/2014/main" id="{E9136E3F-AA0C-7E99-1AE0-41C44359071B}"/>
              </a:ext>
            </a:extLst>
          </p:cNvPr>
          <p:cNvGrpSpPr>
            <a:grpSpLocks/>
          </p:cNvGrpSpPr>
          <p:nvPr/>
        </p:nvGrpSpPr>
        <p:grpSpPr bwMode="auto">
          <a:xfrm rot="-240000">
            <a:off x="3565685" y="3704485"/>
            <a:ext cx="2038620" cy="795299"/>
            <a:chOff x="2198711" y="2276745"/>
            <a:chExt cx="1629261" cy="558409"/>
          </a:xfrm>
        </p:grpSpPr>
        <p:sp>
          <p:nvSpPr>
            <p:cNvPr id="30" name="Rounded Rectangle 39">
              <a:extLst>
                <a:ext uri="{FF2B5EF4-FFF2-40B4-BE49-F238E27FC236}">
                  <a16:creationId xmlns:a16="http://schemas.microsoft.com/office/drawing/2014/main" id="{E5DC5BC5-184A-1D7F-CD97-701CB13EE436}"/>
                </a:ext>
              </a:extLst>
            </p:cNvPr>
            <p:cNvSpPr/>
            <p:nvPr/>
          </p:nvSpPr>
          <p:spPr>
            <a:xfrm rot="240000">
              <a:off x="2211751" y="2276745"/>
              <a:ext cx="1616221" cy="558409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Rounded Rectangle 4">
              <a:extLst>
                <a:ext uri="{FF2B5EF4-FFF2-40B4-BE49-F238E27FC236}">
                  <a16:creationId xmlns:a16="http://schemas.microsoft.com/office/drawing/2014/main" id="{11E276F4-F486-B1BD-D73D-FC16606D3E85}"/>
                </a:ext>
              </a:extLst>
            </p:cNvPr>
            <p:cNvSpPr/>
            <p:nvPr/>
          </p:nvSpPr>
          <p:spPr>
            <a:xfrm rot="240000">
              <a:off x="2198711" y="2310979"/>
              <a:ext cx="1576530" cy="4966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3340" tIns="53340" rIns="53340" bIns="5334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2000" dirty="0">
                  <a:solidFill>
                    <a:schemeClr val="tx1"/>
                  </a:solidFill>
                </a:rPr>
                <a:t>Celebrate the successes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8244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DE195BF-56ED-7138-5135-BECCCB14A01E}"/>
              </a:ext>
            </a:extLst>
          </p:cNvPr>
          <p:cNvSpPr>
            <a:spLocks noGrp="1"/>
          </p:cNvSpPr>
          <p:nvPr/>
        </p:nvSpPr>
        <p:spPr bwMode="auto">
          <a:xfrm>
            <a:off x="783446" y="357673"/>
            <a:ext cx="10152031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GB" altLang="en-US" sz="2800" dirty="0"/>
              <a:t>Balancing ‘support and challenge’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BFE7A1CC-EA08-3824-8C47-3677A3244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349" y="1424473"/>
            <a:ext cx="7661276" cy="50758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F3C0828-AC87-475F-9E87-7B09C1549E21}"/>
              </a:ext>
            </a:extLst>
          </p:cNvPr>
          <p:cNvSpPr/>
          <p:nvPr/>
        </p:nvSpPr>
        <p:spPr>
          <a:xfrm>
            <a:off x="3295651" y="4162425"/>
            <a:ext cx="2314574" cy="1261577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ACA2CB-89CF-5E10-6D20-0A0B294AC34F}"/>
              </a:ext>
            </a:extLst>
          </p:cNvPr>
          <p:cNvSpPr/>
          <p:nvPr/>
        </p:nvSpPr>
        <p:spPr>
          <a:xfrm>
            <a:off x="2686050" y="1476374"/>
            <a:ext cx="3305171" cy="2276459"/>
          </a:xfrm>
          <a:prstGeom prst="rect">
            <a:avLst/>
          </a:prstGeom>
          <a:solidFill>
            <a:srgbClr val="DED9C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EB8E0CB-74E5-8774-91F8-89F19DDF37A0}"/>
              </a:ext>
            </a:extLst>
          </p:cNvPr>
          <p:cNvSpPr/>
          <p:nvPr/>
        </p:nvSpPr>
        <p:spPr>
          <a:xfrm>
            <a:off x="5991226" y="1462573"/>
            <a:ext cx="3505200" cy="2299795"/>
          </a:xfrm>
          <a:prstGeom prst="rect">
            <a:avLst/>
          </a:prstGeom>
          <a:solidFill>
            <a:srgbClr val="EAF2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EB1FABA-5A3E-2A4F-307E-432B2CC3C799}"/>
              </a:ext>
            </a:extLst>
          </p:cNvPr>
          <p:cNvSpPr/>
          <p:nvPr/>
        </p:nvSpPr>
        <p:spPr>
          <a:xfrm>
            <a:off x="5991225" y="3762367"/>
            <a:ext cx="3019425" cy="2381257"/>
          </a:xfrm>
          <a:prstGeom prst="rect">
            <a:avLst/>
          </a:prstGeom>
          <a:solidFill>
            <a:srgbClr val="C4B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95F87B4-92AD-F704-B606-C1013DC347C6}"/>
              </a:ext>
            </a:extLst>
          </p:cNvPr>
          <p:cNvCxnSpPr/>
          <p:nvPr/>
        </p:nvCxnSpPr>
        <p:spPr>
          <a:xfrm>
            <a:off x="5991225" y="1433998"/>
            <a:ext cx="0" cy="470962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AAF3AA0-BEA7-D271-C77C-E47BDD194334}"/>
              </a:ext>
            </a:extLst>
          </p:cNvPr>
          <p:cNvCxnSpPr/>
          <p:nvPr/>
        </p:nvCxnSpPr>
        <p:spPr>
          <a:xfrm>
            <a:off x="2686050" y="3771901"/>
            <a:ext cx="681037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A0ACF82-FD2F-48C3-19E3-AED1B2E2591D}"/>
              </a:ext>
            </a:extLst>
          </p:cNvPr>
          <p:cNvCxnSpPr/>
          <p:nvPr/>
        </p:nvCxnSpPr>
        <p:spPr>
          <a:xfrm>
            <a:off x="2686050" y="1462573"/>
            <a:ext cx="0" cy="470962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134FDBCD-09E0-417A-8D28-8A8473315367}"/>
              </a:ext>
            </a:extLst>
          </p:cNvPr>
          <p:cNvSpPr txBox="1"/>
          <p:nvPr/>
        </p:nvSpPr>
        <p:spPr>
          <a:xfrm>
            <a:off x="3389260" y="1726856"/>
            <a:ext cx="16130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/>
              <a:t>High support,</a:t>
            </a:r>
            <a:br>
              <a:rPr lang="en-GB" sz="2000" dirty="0"/>
            </a:br>
            <a:r>
              <a:rPr lang="en-GB" sz="2000" dirty="0"/>
              <a:t>low challenge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F7595DE-8D4F-B7A7-63BF-7FDE25411694}"/>
              </a:ext>
            </a:extLst>
          </p:cNvPr>
          <p:cNvSpPr txBox="1"/>
          <p:nvPr/>
        </p:nvSpPr>
        <p:spPr>
          <a:xfrm>
            <a:off x="7003831" y="1726856"/>
            <a:ext cx="17782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High support,</a:t>
            </a:r>
            <a:br>
              <a:rPr lang="en-GB" sz="2000" dirty="0"/>
            </a:br>
            <a:r>
              <a:rPr lang="en-GB" sz="2000" dirty="0"/>
              <a:t>high challenge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56698D2-7A74-E619-009C-03EFD63D4076}"/>
              </a:ext>
            </a:extLst>
          </p:cNvPr>
          <p:cNvSpPr txBox="1"/>
          <p:nvPr/>
        </p:nvSpPr>
        <p:spPr>
          <a:xfrm>
            <a:off x="3379735" y="4212881"/>
            <a:ext cx="16130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/>
              <a:t>Low support,</a:t>
            </a:r>
            <a:br>
              <a:rPr lang="en-GB" sz="2000" dirty="0"/>
            </a:br>
            <a:r>
              <a:rPr lang="en-GB" sz="2000" dirty="0"/>
              <a:t>low challenge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FE77311-D8B0-50ED-59B9-278864E2C197}"/>
              </a:ext>
            </a:extLst>
          </p:cNvPr>
          <p:cNvSpPr txBox="1"/>
          <p:nvPr/>
        </p:nvSpPr>
        <p:spPr>
          <a:xfrm>
            <a:off x="7025227" y="4212881"/>
            <a:ext cx="16861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/>
              <a:t>Low support,</a:t>
            </a:r>
            <a:br>
              <a:rPr lang="en-GB" sz="2000" dirty="0"/>
            </a:br>
            <a:r>
              <a:rPr lang="en-GB" sz="2000" dirty="0"/>
              <a:t>high challenge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84D4174-2A43-A716-DBBD-D2A07E1551E9}"/>
              </a:ext>
            </a:extLst>
          </p:cNvPr>
          <p:cNvSpPr txBox="1"/>
          <p:nvPr/>
        </p:nvSpPr>
        <p:spPr>
          <a:xfrm>
            <a:off x="2609851" y="2685224"/>
            <a:ext cx="33734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STATUS QUO</a:t>
            </a:r>
          </a:p>
          <a:p>
            <a:pPr algn="ctr"/>
            <a:r>
              <a:rPr lang="en-GB" sz="2000" dirty="0"/>
              <a:t>Keep doing the same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B0551B3-F0BC-464C-1C12-516B33488AC0}"/>
              </a:ext>
            </a:extLst>
          </p:cNvPr>
          <p:cNvSpPr txBox="1"/>
          <p:nvPr/>
        </p:nvSpPr>
        <p:spPr>
          <a:xfrm>
            <a:off x="3192027" y="5233472"/>
            <a:ext cx="1969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APATHY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BFC87E9-8A84-67CC-4EFD-147491C0461D}"/>
              </a:ext>
            </a:extLst>
          </p:cNvPr>
          <p:cNvSpPr txBox="1"/>
          <p:nvPr/>
        </p:nvSpPr>
        <p:spPr>
          <a:xfrm>
            <a:off x="6838951" y="5233472"/>
            <a:ext cx="1969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STRESSED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2181321-846D-E50A-F357-124653AD70BB}"/>
              </a:ext>
            </a:extLst>
          </p:cNvPr>
          <p:cNvSpPr txBox="1"/>
          <p:nvPr/>
        </p:nvSpPr>
        <p:spPr>
          <a:xfrm>
            <a:off x="6582433" y="2557841"/>
            <a:ext cx="24824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Challenged to do more and better…</a:t>
            </a:r>
          </a:p>
          <a:p>
            <a:pPr algn="ctr"/>
            <a:r>
              <a:rPr lang="en-GB" sz="2000" dirty="0"/>
              <a:t>HIGH PERFORMANCE</a:t>
            </a:r>
          </a:p>
        </p:txBody>
      </p:sp>
    </p:spTree>
    <p:extLst>
      <p:ext uri="{BB962C8B-B14F-4D97-AF65-F5344CB8AC3E}">
        <p14:creationId xmlns:p14="http://schemas.microsoft.com/office/powerpoint/2010/main" val="4220751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DE195BF-56ED-7138-5135-BECCCB14A01E}"/>
              </a:ext>
            </a:extLst>
          </p:cNvPr>
          <p:cNvSpPr>
            <a:spLocks noGrp="1"/>
          </p:cNvSpPr>
          <p:nvPr/>
        </p:nvSpPr>
        <p:spPr bwMode="auto">
          <a:xfrm>
            <a:off x="783446" y="357673"/>
            <a:ext cx="10152031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GB" altLang="en-US" sz="2800" dirty="0"/>
              <a:t>Support and challenge – using data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9D717A9-D221-7E01-262F-BC1C534C5A28}"/>
              </a:ext>
            </a:extLst>
          </p:cNvPr>
          <p:cNvSpPr txBox="1">
            <a:spLocks/>
          </p:cNvSpPr>
          <p:nvPr/>
        </p:nvSpPr>
        <p:spPr bwMode="auto">
          <a:xfrm>
            <a:off x="1189361" y="2768563"/>
            <a:ext cx="9746116" cy="324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2400"/>
              </a:spcAft>
              <a:buClr>
                <a:schemeClr val="tx2"/>
              </a:buClr>
            </a:pPr>
            <a:r>
              <a:rPr lang="en-GB" altLang="en-US" sz="2800" b="1" dirty="0">
                <a:solidFill>
                  <a:srgbClr val="466FF4"/>
                </a:solidFill>
              </a:rPr>
              <a:t>How does your board monitor pupil progress over time?  </a:t>
            </a:r>
            <a:br>
              <a:rPr lang="en-GB" altLang="en-US" sz="2800" dirty="0">
                <a:solidFill>
                  <a:srgbClr val="466FF4"/>
                </a:solidFill>
              </a:rPr>
            </a:br>
            <a:r>
              <a:rPr lang="en-GB" altLang="en-US" sz="2800" i="1" dirty="0">
                <a:solidFill>
                  <a:srgbClr val="466FF4"/>
                </a:solidFill>
              </a:rPr>
              <a:t>How does this involve using data?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  <a:buClr>
                <a:schemeClr val="tx2"/>
              </a:buClr>
            </a:pPr>
            <a:r>
              <a:rPr lang="en-GB" altLang="en-US" sz="2800" b="1" dirty="0">
                <a:solidFill>
                  <a:srgbClr val="466FF4"/>
                </a:solidFill>
              </a:rPr>
              <a:t>Which different groups of pupils does it monitor and how?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  <a:buClr>
                <a:schemeClr val="tx2"/>
              </a:buClr>
            </a:pPr>
            <a:r>
              <a:rPr lang="en-GB" altLang="en-US" sz="2800" b="1" dirty="0">
                <a:solidFill>
                  <a:srgbClr val="466FF4"/>
                </a:solidFill>
              </a:rPr>
              <a:t>How does your board benchmark the school’s performance?</a:t>
            </a:r>
          </a:p>
        </p:txBody>
      </p:sp>
    </p:spTree>
    <p:extLst>
      <p:ext uri="{BB962C8B-B14F-4D97-AF65-F5344CB8AC3E}">
        <p14:creationId xmlns:p14="http://schemas.microsoft.com/office/powerpoint/2010/main" val="98637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DE195BF-56ED-7138-5135-BECCCB14A01E}"/>
              </a:ext>
            </a:extLst>
          </p:cNvPr>
          <p:cNvSpPr>
            <a:spLocks noGrp="1"/>
          </p:cNvSpPr>
          <p:nvPr/>
        </p:nvSpPr>
        <p:spPr bwMode="auto">
          <a:xfrm>
            <a:off x="783446" y="357673"/>
            <a:ext cx="10152031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GB" altLang="en-US" sz="2800" dirty="0"/>
              <a:t>Triangulating reports and data:</a:t>
            </a:r>
          </a:p>
        </p:txBody>
      </p:sp>
      <p:pic>
        <p:nvPicPr>
          <p:cNvPr id="3" name="Picture 7">
            <a:extLst>
              <a:ext uri="{FF2B5EF4-FFF2-40B4-BE49-F238E27FC236}">
                <a16:creationId xmlns:a16="http://schemas.microsoft.com/office/drawing/2014/main" id="{1072BD1A-BAA3-0FBC-C3B6-A81FD23F08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313" y="1693959"/>
            <a:ext cx="5472418" cy="4238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350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DE195BF-56ED-7138-5135-BECCCB14A01E}"/>
              </a:ext>
            </a:extLst>
          </p:cNvPr>
          <p:cNvSpPr>
            <a:spLocks noGrp="1"/>
          </p:cNvSpPr>
          <p:nvPr/>
        </p:nvSpPr>
        <p:spPr bwMode="auto">
          <a:xfrm>
            <a:off x="783446" y="357673"/>
            <a:ext cx="10152031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GB" altLang="en-US" sz="2800" dirty="0"/>
              <a:t>Governor meeting cycle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DC0601D-B4C5-4526-2C55-F1F45332B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396" y="1424473"/>
            <a:ext cx="10851207" cy="2092881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5400000" scaled="1"/>
          </a:gradFill>
          <a:ln w="6350">
            <a:solidFill>
              <a:schemeClr val="tx1"/>
            </a:solidFill>
          </a:ln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wrap="square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chemeClr val="tx1"/>
                </a:solidFill>
              </a:rPr>
              <a:t>having a regular cycle of meetings and appropriate processes to:</a:t>
            </a:r>
            <a:br>
              <a:rPr lang="en-US" sz="2600" dirty="0">
                <a:solidFill>
                  <a:schemeClr val="tx1"/>
                </a:solidFill>
              </a:rPr>
            </a:br>
            <a:br>
              <a:rPr lang="en-US" sz="2600" dirty="0">
                <a:solidFill>
                  <a:schemeClr val="tx1"/>
                </a:solidFill>
              </a:rPr>
            </a:br>
            <a:r>
              <a:rPr lang="en-US" sz="2600" dirty="0">
                <a:solidFill>
                  <a:schemeClr val="tx1"/>
                </a:solidFill>
              </a:rPr>
              <a:t>- support business and financial planning</a:t>
            </a:r>
            <a:br>
              <a:rPr lang="en-US" sz="2600" dirty="0">
                <a:solidFill>
                  <a:schemeClr val="tx1"/>
                </a:solidFill>
              </a:rPr>
            </a:br>
            <a:r>
              <a:rPr lang="en-US" sz="2600" dirty="0">
                <a:solidFill>
                  <a:schemeClr val="tx1"/>
                </a:solidFill>
              </a:rPr>
              <a:t>- manage the school within the available resources</a:t>
            </a:r>
            <a:br>
              <a:rPr lang="en-US" sz="2600" dirty="0">
                <a:solidFill>
                  <a:schemeClr val="tx1"/>
                </a:solidFill>
              </a:rPr>
            </a:br>
            <a:r>
              <a:rPr lang="en-US" sz="2600" dirty="0">
                <a:solidFill>
                  <a:schemeClr val="tx1"/>
                </a:solidFill>
              </a:rPr>
              <a:t>- ensure regularity, propriety and value for money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AC78DD-C076-7E7E-15DA-751A68671B6E}"/>
              </a:ext>
            </a:extLst>
          </p:cNvPr>
          <p:cNvSpPr/>
          <p:nvPr/>
        </p:nvSpPr>
        <p:spPr>
          <a:xfrm>
            <a:off x="2227311" y="4144124"/>
            <a:ext cx="939665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altLang="en-US" sz="2800" b="1" dirty="0">
                <a:solidFill>
                  <a:srgbClr val="466FF4"/>
                </a:solidFill>
                <a:latin typeface="+mn-lt"/>
              </a:rPr>
              <a:t>How does your governing board </a:t>
            </a:r>
            <a:r>
              <a:rPr lang="en-GB" altLang="en-US" sz="2800" b="1" dirty="0">
                <a:solidFill>
                  <a:srgbClr val="466FF4"/>
                </a:solidFill>
              </a:rPr>
              <a:t>set its meeting cycle?</a:t>
            </a:r>
          </a:p>
          <a:p>
            <a:pPr algn="ctr">
              <a:defRPr/>
            </a:pPr>
            <a:endParaRPr lang="en-GB" sz="2800" b="1" dirty="0">
              <a:solidFill>
                <a:srgbClr val="466FF4"/>
              </a:solidFill>
              <a:latin typeface="+mn-lt"/>
            </a:endParaRPr>
          </a:p>
          <a:p>
            <a:pPr algn="ctr">
              <a:defRPr/>
            </a:pPr>
            <a:r>
              <a:rPr lang="en-GB" sz="2800" b="1" dirty="0">
                <a:solidFill>
                  <a:srgbClr val="466FF4"/>
                </a:solidFill>
              </a:rPr>
              <a:t>How does your governing board oversee the financial performance of the school? </a:t>
            </a:r>
            <a:endParaRPr lang="en-GB" sz="2800" dirty="0">
              <a:solidFill>
                <a:srgbClr val="466FF4"/>
              </a:solidFill>
              <a:latin typeface="+mn-lt"/>
            </a:endParaRPr>
          </a:p>
        </p:txBody>
      </p:sp>
      <p:pic>
        <p:nvPicPr>
          <p:cNvPr id="6" name="Picture 7" descr="savingforcollege">
            <a:extLst>
              <a:ext uri="{FF2B5EF4-FFF2-40B4-BE49-F238E27FC236}">
                <a16:creationId xmlns:a16="http://schemas.microsoft.com/office/drawing/2014/main" id="{0A5BBF09-6849-4FD3-589A-6C88EDDD9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38" y="3927371"/>
            <a:ext cx="1603778" cy="1927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5480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62B06F6-71B5-BC81-23F4-F329C7219CF5}"/>
              </a:ext>
            </a:extLst>
          </p:cNvPr>
          <p:cNvSpPr txBox="1"/>
          <p:nvPr/>
        </p:nvSpPr>
        <p:spPr>
          <a:xfrm>
            <a:off x="432193" y="1255830"/>
            <a:ext cx="1097636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2500" dirty="0"/>
              <a:t>Are we allocating resources in line with our </a:t>
            </a:r>
            <a:br>
              <a:rPr lang="en-GB" altLang="en-US" sz="2500" dirty="0"/>
            </a:br>
            <a:r>
              <a:rPr lang="en-GB" altLang="en-US" sz="2500" dirty="0"/>
              <a:t>strategic priorities? </a:t>
            </a:r>
            <a:r>
              <a:rPr lang="en-GB" altLang="en-US" sz="2500" b="1" dirty="0">
                <a:solidFill>
                  <a:srgbClr val="466FF4"/>
                </a:solidFill>
              </a:rPr>
              <a:t>Is our school development</a:t>
            </a:r>
            <a:br>
              <a:rPr lang="en-GB" altLang="en-US" sz="2500" b="1" dirty="0">
                <a:solidFill>
                  <a:srgbClr val="466FF4"/>
                </a:solidFill>
              </a:rPr>
            </a:br>
            <a:r>
              <a:rPr lang="en-GB" altLang="en-US" sz="2500" b="1" dirty="0">
                <a:solidFill>
                  <a:srgbClr val="466FF4"/>
                </a:solidFill>
              </a:rPr>
              <a:t>plan costed?</a:t>
            </a:r>
          </a:p>
          <a:p>
            <a:pPr marL="457200" indent="-457200"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2500" dirty="0"/>
              <a:t>Are we making full use of all our assets and</a:t>
            </a:r>
            <a:br>
              <a:rPr lang="en-GB" altLang="en-US" sz="2500" dirty="0"/>
            </a:br>
            <a:r>
              <a:rPr lang="en-GB" altLang="en-US" sz="2500" dirty="0"/>
              <a:t>most efficient use of our resources? </a:t>
            </a:r>
            <a:endParaRPr lang="en-GB" altLang="en-US" sz="2500" b="1" dirty="0">
              <a:solidFill>
                <a:srgbClr val="FF0000"/>
              </a:solidFill>
            </a:endParaRPr>
          </a:p>
          <a:p>
            <a:pPr marL="457200" indent="-457200"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2500" dirty="0"/>
              <a:t>Have we sought best value?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DE195BF-56ED-7138-5135-BECCCB14A01E}"/>
              </a:ext>
            </a:extLst>
          </p:cNvPr>
          <p:cNvSpPr>
            <a:spLocks noGrp="1"/>
          </p:cNvSpPr>
          <p:nvPr/>
        </p:nvSpPr>
        <p:spPr bwMode="auto">
          <a:xfrm>
            <a:off x="783446" y="357673"/>
            <a:ext cx="10152031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GB" altLang="en-US" sz="2800" dirty="0"/>
              <a:t>Business and financial planning</a:t>
            </a:r>
          </a:p>
        </p:txBody>
      </p:sp>
      <p:pic>
        <p:nvPicPr>
          <p:cNvPr id="3" name="Picture 2" descr="A picture containing screenshot, design&#10;&#10;Description automatically generated">
            <a:extLst>
              <a:ext uri="{FF2B5EF4-FFF2-40B4-BE49-F238E27FC236}">
                <a16:creationId xmlns:a16="http://schemas.microsoft.com/office/drawing/2014/main" id="{58574BE3-DA39-BBF7-E787-FE84BAB5B0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4686" y="1316585"/>
            <a:ext cx="4217921" cy="24017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6941278-3C70-5E19-217B-3CF3514039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84" y="4182352"/>
            <a:ext cx="4441319" cy="24210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1AA422-A9CD-F922-772F-433573EC2D72}"/>
              </a:ext>
            </a:extLst>
          </p:cNvPr>
          <p:cNvSpPr txBox="1"/>
          <p:nvPr/>
        </p:nvSpPr>
        <p:spPr>
          <a:xfrm>
            <a:off x="5920373" y="4946623"/>
            <a:ext cx="515079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b="1" dirty="0">
                <a:solidFill>
                  <a:srgbClr val="466FF4"/>
                </a:solidFill>
              </a:rPr>
              <a:t>What factors do we consider when three-year-planning?</a:t>
            </a:r>
          </a:p>
        </p:txBody>
      </p:sp>
    </p:spTree>
    <p:extLst>
      <p:ext uri="{BB962C8B-B14F-4D97-AF65-F5344CB8AC3E}">
        <p14:creationId xmlns:p14="http://schemas.microsoft.com/office/powerpoint/2010/main" val="143247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DE195BF-56ED-7138-5135-BECCCB14A01E}"/>
              </a:ext>
            </a:extLst>
          </p:cNvPr>
          <p:cNvSpPr>
            <a:spLocks noGrp="1"/>
          </p:cNvSpPr>
          <p:nvPr/>
        </p:nvSpPr>
        <p:spPr bwMode="auto">
          <a:xfrm>
            <a:off x="783446" y="357673"/>
            <a:ext cx="10152031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GB" altLang="en-US" sz="2800" dirty="0"/>
              <a:t>Budget monitoring – year to date expenditure reports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1FEAAC-FC99-F74A-5722-EC405F57E9F3}"/>
              </a:ext>
            </a:extLst>
          </p:cNvPr>
          <p:cNvSpPr txBox="1"/>
          <p:nvPr/>
        </p:nvSpPr>
        <p:spPr>
          <a:xfrm>
            <a:off x="7874000" y="2890279"/>
            <a:ext cx="337125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b="1" dirty="0">
                <a:solidFill>
                  <a:srgbClr val="466FF4"/>
                </a:solidFill>
              </a:rPr>
              <a:t>Any questions on this aspect of school governance?</a:t>
            </a:r>
          </a:p>
        </p:txBody>
      </p:sp>
      <p:pic>
        <p:nvPicPr>
          <p:cNvPr id="3" name="Picture 2" descr="A screenshot of a spreadsheet&#10;&#10;Description automatically generated">
            <a:extLst>
              <a:ext uri="{FF2B5EF4-FFF2-40B4-BE49-F238E27FC236}">
                <a16:creationId xmlns:a16="http://schemas.microsoft.com/office/drawing/2014/main" id="{2EC1FCC8-CBEC-3308-20C8-060221699D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69" y="1220686"/>
            <a:ext cx="6693571" cy="54645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75498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CE37A15-FA02-1456-23DE-34F55777F16D}"/>
              </a:ext>
            </a:extLst>
          </p:cNvPr>
          <p:cNvSpPr>
            <a:spLocks noGrp="1"/>
          </p:cNvSpPr>
          <p:nvPr/>
        </p:nvSpPr>
        <p:spPr bwMode="auto">
          <a:xfrm>
            <a:off x="783447" y="357673"/>
            <a:ext cx="70421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GB" altLang="en-US" sz="2800" dirty="0"/>
              <a:t>Aim of this session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6976E8F-FE67-D510-6C6F-A827A7ECB620}"/>
              </a:ext>
            </a:extLst>
          </p:cNvPr>
          <p:cNvSpPr>
            <a:spLocks noGrp="1"/>
          </p:cNvSpPr>
          <p:nvPr/>
        </p:nvSpPr>
        <p:spPr bwMode="auto">
          <a:xfrm>
            <a:off x="1907786" y="2494626"/>
            <a:ext cx="7499350" cy="310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Clr>
                <a:schemeClr val="tx2"/>
              </a:buClr>
              <a:defRPr/>
            </a:pPr>
            <a:r>
              <a:rPr lang="en-GB" altLang="en-US" sz="2800" dirty="0"/>
              <a:t>To review the core functions of the governing board and how we carry these out as governors.</a:t>
            </a:r>
          </a:p>
          <a:p>
            <a:pPr marL="0" indent="0" eaLnBrk="1" hangingPunct="1">
              <a:buClr>
                <a:schemeClr val="tx2"/>
              </a:buClr>
              <a:buFont typeface="Arial" panose="020B0604020202020204" pitchFamily="34" charset="0"/>
              <a:buNone/>
              <a:defRPr/>
            </a:pPr>
            <a:endParaRPr lang="en-GB" altLang="en-US" sz="2800" dirty="0"/>
          </a:p>
          <a:p>
            <a:pPr marL="0" indent="0" algn="ctr" eaLnBrk="1" hangingPunct="1">
              <a:buClr>
                <a:schemeClr val="tx2"/>
              </a:buClr>
              <a:buFont typeface="Arial" panose="020B0604020202020204" pitchFamily="34" charset="0"/>
              <a:buNone/>
              <a:defRPr/>
            </a:pPr>
            <a:r>
              <a:rPr lang="en-GB" altLang="en-US" sz="2800" b="1" dirty="0">
                <a:solidFill>
                  <a:srgbClr val="466FF4"/>
                </a:solidFill>
              </a:rPr>
              <a:t>What </a:t>
            </a:r>
            <a:r>
              <a:rPr lang="en-GB" altLang="en-US" sz="2800" b="1" i="1" dirty="0">
                <a:solidFill>
                  <a:srgbClr val="466FF4"/>
                </a:solidFill>
              </a:rPr>
              <a:t>are</a:t>
            </a:r>
            <a:r>
              <a:rPr lang="en-GB" altLang="en-US" sz="2800" b="1" dirty="0">
                <a:solidFill>
                  <a:srgbClr val="466FF4"/>
                </a:solidFill>
              </a:rPr>
              <a:t> the core functions of school governance?</a:t>
            </a:r>
          </a:p>
        </p:txBody>
      </p:sp>
    </p:spTree>
    <p:extLst>
      <p:ext uri="{BB962C8B-B14F-4D97-AF65-F5344CB8AC3E}">
        <p14:creationId xmlns:p14="http://schemas.microsoft.com/office/powerpoint/2010/main" val="19612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E4E4FA2-828B-DFD7-C175-2EDEC2DBD6A8}"/>
              </a:ext>
            </a:extLst>
          </p:cNvPr>
          <p:cNvSpPr/>
          <p:nvPr/>
        </p:nvSpPr>
        <p:spPr>
          <a:xfrm>
            <a:off x="5997388" y="5195223"/>
            <a:ext cx="5550941" cy="1213400"/>
          </a:xfrm>
          <a:prstGeom prst="roundRect">
            <a:avLst/>
          </a:prstGeom>
          <a:noFill/>
          <a:ln w="38100">
            <a:solidFill>
              <a:srgbClr val="466FF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u="sng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36B35D0-7083-E18B-6692-1F6B34A72945}"/>
              </a:ext>
            </a:extLst>
          </p:cNvPr>
          <p:cNvSpPr/>
          <p:nvPr/>
        </p:nvSpPr>
        <p:spPr>
          <a:xfrm>
            <a:off x="432460" y="5194199"/>
            <a:ext cx="5452329" cy="1213400"/>
          </a:xfrm>
          <a:prstGeom prst="roundRect">
            <a:avLst/>
          </a:prstGeom>
          <a:noFill/>
          <a:ln w="38100">
            <a:solidFill>
              <a:srgbClr val="466FF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u="sng" dirty="0">
              <a:solidFill>
                <a:srgbClr val="466FF4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BE19BC-2A30-E1E9-8057-21DBA2552CFF}"/>
              </a:ext>
            </a:extLst>
          </p:cNvPr>
          <p:cNvSpPr/>
          <p:nvPr/>
        </p:nvSpPr>
        <p:spPr>
          <a:xfrm>
            <a:off x="4731629" y="3926460"/>
            <a:ext cx="2306320" cy="145256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D56B59-B6B6-71D4-3189-872A8AD24C32}"/>
              </a:ext>
            </a:extLst>
          </p:cNvPr>
          <p:cNvSpPr txBox="1"/>
          <p:nvPr/>
        </p:nvSpPr>
        <p:spPr>
          <a:xfrm>
            <a:off x="6413460" y="5532607"/>
            <a:ext cx="4420237" cy="115416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2600" b="1" dirty="0">
                <a:solidFill>
                  <a:srgbClr val="466FF4"/>
                </a:solidFill>
              </a:rPr>
              <a:t>SAFEGUARDING</a:t>
            </a:r>
          </a:p>
          <a:p>
            <a:pPr algn="ctr"/>
            <a:r>
              <a:rPr lang="en-US" sz="2300" dirty="0">
                <a:solidFill>
                  <a:srgbClr val="466FF4"/>
                </a:solidFill>
              </a:rPr>
              <a:t> </a:t>
            </a:r>
          </a:p>
          <a:p>
            <a:pPr algn="ctr"/>
            <a:endParaRPr lang="en-GB" sz="2000" dirty="0">
              <a:solidFill>
                <a:srgbClr val="466FF4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DE195BF-56ED-7138-5135-BECCCB14A01E}"/>
              </a:ext>
            </a:extLst>
          </p:cNvPr>
          <p:cNvSpPr>
            <a:spLocks noGrp="1"/>
          </p:cNvSpPr>
          <p:nvPr/>
        </p:nvSpPr>
        <p:spPr bwMode="auto">
          <a:xfrm>
            <a:off x="783446" y="357673"/>
            <a:ext cx="10152031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GB" altLang="en-US" sz="2800" dirty="0"/>
              <a:t>Governance Structures &amp; Roles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1FEAAC-FC99-F74A-5722-EC405F57E9F3}"/>
              </a:ext>
            </a:extLst>
          </p:cNvPr>
          <p:cNvSpPr txBox="1"/>
          <p:nvPr/>
        </p:nvSpPr>
        <p:spPr>
          <a:xfrm>
            <a:off x="1231176" y="2202456"/>
            <a:ext cx="994482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600" b="1" dirty="0">
              <a:solidFill>
                <a:srgbClr val="466FF4"/>
              </a:solidFill>
            </a:endParaRPr>
          </a:p>
          <a:p>
            <a:pPr algn="ctr"/>
            <a:r>
              <a:rPr lang="en-GB" sz="2600" b="1" dirty="0">
                <a:solidFill>
                  <a:srgbClr val="466FF4"/>
                </a:solidFill>
              </a:rPr>
              <a:t>What do our lead Governors (</a:t>
            </a:r>
            <a:r>
              <a:rPr lang="en-GB" sz="2600" b="1" dirty="0" err="1">
                <a:solidFill>
                  <a:srgbClr val="466FF4"/>
                </a:solidFill>
              </a:rPr>
              <a:t>eg</a:t>
            </a:r>
            <a:r>
              <a:rPr lang="en-GB" sz="2600" b="1" dirty="0">
                <a:solidFill>
                  <a:srgbClr val="466FF4"/>
                </a:solidFill>
              </a:rPr>
              <a:t> safeguarding or SEND) do?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2D8AB5-C6C9-2690-FCD5-55C9C61FE761}"/>
              </a:ext>
            </a:extLst>
          </p:cNvPr>
          <p:cNvSpPr txBox="1"/>
          <p:nvPr/>
        </p:nvSpPr>
        <p:spPr>
          <a:xfrm>
            <a:off x="571321" y="5269726"/>
            <a:ext cx="499658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466FF4"/>
                </a:solidFill>
              </a:rPr>
              <a:t>Statutory responsibilities &amp; assuring compliance: eg for SEND, Health &amp; Safety, the Equality Act and Public Sector Equality Duty</a:t>
            </a:r>
          </a:p>
          <a:p>
            <a:pPr algn="ctr"/>
            <a:endParaRPr lang="en-GB" sz="2000" dirty="0">
              <a:solidFill>
                <a:srgbClr val="466FF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3EF59B-9174-F3D2-8CE4-AF4C9FDCC8CB}"/>
              </a:ext>
            </a:extLst>
          </p:cNvPr>
          <p:cNvSpPr txBox="1"/>
          <p:nvPr/>
        </p:nvSpPr>
        <p:spPr>
          <a:xfrm>
            <a:off x="5091979" y="3991024"/>
            <a:ext cx="6096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0" b="1" dirty="0">
                <a:solidFill>
                  <a:srgbClr val="466FF4"/>
                </a:solidFill>
              </a:rPr>
              <a:t>???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96726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DE195BF-56ED-7138-5135-BECCCB14A01E}"/>
              </a:ext>
            </a:extLst>
          </p:cNvPr>
          <p:cNvSpPr>
            <a:spLocks noGrp="1"/>
          </p:cNvSpPr>
          <p:nvPr/>
        </p:nvSpPr>
        <p:spPr bwMode="auto">
          <a:xfrm>
            <a:off x="783446" y="357673"/>
            <a:ext cx="10152031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endParaRPr lang="en-GB" altLang="en-US" sz="28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6699161-6C2A-6376-5BE3-E97D8FDAB54F}"/>
              </a:ext>
            </a:extLst>
          </p:cNvPr>
          <p:cNvSpPr txBox="1">
            <a:spLocks/>
          </p:cNvSpPr>
          <p:nvPr/>
        </p:nvSpPr>
        <p:spPr bwMode="auto">
          <a:xfrm>
            <a:off x="917348" y="1633604"/>
            <a:ext cx="10523803" cy="317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n-GB" altLang="en-US" sz="6000" b="1" dirty="0">
                <a:solidFill>
                  <a:srgbClr val="466FF4"/>
                </a:solidFill>
              </a:rPr>
              <a:t>Any questions???</a:t>
            </a:r>
          </a:p>
        </p:txBody>
      </p:sp>
    </p:spTree>
    <p:extLst>
      <p:ext uri="{BB962C8B-B14F-4D97-AF65-F5344CB8AC3E}">
        <p14:creationId xmlns:p14="http://schemas.microsoft.com/office/powerpoint/2010/main" val="462172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D7E76D4-0060-49CC-5F05-1D4DFEF1472C}"/>
              </a:ext>
            </a:extLst>
          </p:cNvPr>
          <p:cNvSpPr/>
          <p:nvPr/>
        </p:nvSpPr>
        <p:spPr>
          <a:xfrm>
            <a:off x="609600" y="1454392"/>
            <a:ext cx="11223812" cy="48388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CE37A15-FA02-1456-23DE-34F55777F16D}"/>
              </a:ext>
            </a:extLst>
          </p:cNvPr>
          <p:cNvSpPr>
            <a:spLocks noGrp="1"/>
          </p:cNvSpPr>
          <p:nvPr/>
        </p:nvSpPr>
        <p:spPr bwMode="auto">
          <a:xfrm>
            <a:off x="783447" y="357673"/>
            <a:ext cx="70421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GB" altLang="en-US" sz="2800" dirty="0"/>
              <a:t>The maintained schools governance guide says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40656B-9542-5094-A067-51898E3954DE}"/>
              </a:ext>
            </a:extLst>
          </p:cNvPr>
          <p:cNvSpPr txBox="1"/>
          <p:nvPr/>
        </p:nvSpPr>
        <p:spPr>
          <a:xfrm>
            <a:off x="647700" y="1636713"/>
            <a:ext cx="11185712" cy="3893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  <a:defRPr/>
            </a:pPr>
            <a:r>
              <a:rPr lang="en-US" sz="2400" dirty="0">
                <a:latin typeface="+mn-lt"/>
              </a:rPr>
              <a:t>The core functions of the governing body are as set out in Regulation 6 of the School Governance (Roles, Procedures and Allowances) (England) Regulations 2013 and include […] ensuring: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+mn-lt"/>
              </a:rPr>
              <a:t>that the vision, ethos and strategic direction of the school are clearly defined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+mn-lt"/>
              </a:rPr>
              <a:t>that the headteacher performs their responsibilities for the educational performance of the school</a:t>
            </a:r>
          </a:p>
          <a:p>
            <a:pPr marL="342900" indent="-342900">
              <a:spcAft>
                <a:spcPts val="24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+mn-lt"/>
              </a:rPr>
              <a:t>the sound, proper and effective use of the school’s financial resources</a:t>
            </a:r>
          </a:p>
          <a:p>
            <a:pPr>
              <a:spcAft>
                <a:spcPts val="2400"/>
              </a:spcAft>
              <a:defRPr/>
            </a:pPr>
            <a:endParaRPr lang="en-US" sz="2400" dirty="0">
              <a:latin typeface="+mn-lt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0CAC830-EB42-0BC4-605D-C13BE6718C9C}"/>
              </a:ext>
            </a:extLst>
          </p:cNvPr>
          <p:cNvSpPr txBox="1">
            <a:spLocks/>
          </p:cNvSpPr>
          <p:nvPr/>
        </p:nvSpPr>
        <p:spPr bwMode="auto">
          <a:xfrm>
            <a:off x="647700" y="4889482"/>
            <a:ext cx="11185712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Font typeface="Georgia" panose="02040502050405020303" pitchFamily="18" charset="0"/>
              <a:buNone/>
            </a:pPr>
            <a:r>
              <a:rPr lang="en-US" altLang="en-US" sz="2400" dirty="0"/>
              <a:t>The governing body also has legislative responsibility and strategic oversight for the school’s safeguarding arrangements.</a:t>
            </a:r>
          </a:p>
          <a:p>
            <a:pPr marL="0" indent="0" eaLnBrk="1" hangingPunct="1"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Font typeface="Georgia" panose="02040502050405020303" pitchFamily="18" charset="0"/>
              <a:buNone/>
            </a:pPr>
            <a:r>
              <a:rPr lang="en-US" altLang="en-US" sz="2000" i="1" dirty="0"/>
              <a:t>                                                                                          </a:t>
            </a:r>
            <a:r>
              <a:rPr lang="en-US" altLang="en-US" sz="2000" i="1" dirty="0">
                <a:hlinkClick r:id="rId2"/>
              </a:rPr>
              <a:t>Maintained schools governance guide </a:t>
            </a:r>
            <a:r>
              <a:rPr lang="en-US" altLang="en-US" sz="2000" i="1" dirty="0"/>
              <a:t>(March 24)</a:t>
            </a:r>
          </a:p>
          <a:p>
            <a:pPr marL="0" indent="0" eaLnBrk="1" hangingPunct="1">
              <a:spcBef>
                <a:spcPct val="0"/>
              </a:spcBef>
              <a:buClr>
                <a:schemeClr val="tx2"/>
              </a:buClr>
              <a:buFont typeface="Georgia" panose="02040502050405020303" pitchFamily="18" charset="0"/>
              <a:buNone/>
            </a:pP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73573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88067D8-F8FA-B190-FD5B-856C57F08CFF}"/>
              </a:ext>
            </a:extLst>
          </p:cNvPr>
          <p:cNvSpPr/>
          <p:nvPr/>
        </p:nvSpPr>
        <p:spPr>
          <a:xfrm>
            <a:off x="609600" y="1346896"/>
            <a:ext cx="11223812" cy="53497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DAAE4A-2E37-9B08-1AB3-CE2F333B1ACD}"/>
              </a:ext>
            </a:extLst>
          </p:cNvPr>
          <p:cNvSpPr txBox="1"/>
          <p:nvPr/>
        </p:nvSpPr>
        <p:spPr>
          <a:xfrm>
            <a:off x="647700" y="1448453"/>
            <a:ext cx="11655331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en-US" sz="2400" dirty="0">
                <a:latin typeface="+mn-lt"/>
              </a:rPr>
              <a:t>In [academy] trusts, the purpose of governance is to provide: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+mn-lt"/>
              </a:rPr>
              <a:t>strategic leadership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+mn-lt"/>
              </a:rPr>
              <a:t>accountability and assurance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+mn-lt"/>
              </a:rPr>
              <a:t>strategic engagement</a:t>
            </a:r>
          </a:p>
          <a:p>
            <a:pPr>
              <a:spcAft>
                <a:spcPts val="1800"/>
              </a:spcAft>
              <a:defRPr/>
            </a:pPr>
            <a:r>
              <a:rPr lang="en-US" sz="2400" dirty="0">
                <a:latin typeface="+mn-lt"/>
              </a:rPr>
              <a:t>The board has collective accountability and strategic responsibility for the trust. </a:t>
            </a:r>
          </a:p>
          <a:p>
            <a:pPr>
              <a:spcAft>
                <a:spcPts val="1800"/>
              </a:spcAft>
              <a:defRPr/>
            </a:pPr>
            <a:r>
              <a:rPr lang="en-US" sz="2400" dirty="0">
                <a:latin typeface="+mn-lt"/>
              </a:rPr>
              <a:t>It has a focus on ensuring the trust delivers an excellent education to pupils while maintaining effective financial management</a:t>
            </a:r>
          </a:p>
          <a:p>
            <a:pPr algn="r">
              <a:spcAft>
                <a:spcPts val="1800"/>
              </a:spcAft>
              <a:defRPr/>
            </a:pPr>
            <a:endParaRPr lang="en-US" sz="2000" i="1" dirty="0">
              <a:latin typeface="+mn-lt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CE37A15-FA02-1456-23DE-34F55777F16D}"/>
              </a:ext>
            </a:extLst>
          </p:cNvPr>
          <p:cNvSpPr>
            <a:spLocks noGrp="1"/>
          </p:cNvSpPr>
          <p:nvPr/>
        </p:nvSpPr>
        <p:spPr bwMode="auto">
          <a:xfrm>
            <a:off x="783447" y="357673"/>
            <a:ext cx="70421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GB" altLang="en-US" sz="2800" dirty="0"/>
              <a:t>The academy trust governance guide says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16813F1-FFCA-7C8C-C90A-6C1CF4967EC0}"/>
              </a:ext>
            </a:extLst>
          </p:cNvPr>
          <p:cNvSpPr txBox="1">
            <a:spLocks/>
          </p:cNvSpPr>
          <p:nvPr/>
        </p:nvSpPr>
        <p:spPr bwMode="auto">
          <a:xfrm>
            <a:off x="620806" y="5006137"/>
            <a:ext cx="10580594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Font typeface="Georgia" panose="02040502050405020303" pitchFamily="18" charset="0"/>
              <a:buNone/>
            </a:pPr>
            <a:r>
              <a:rPr lang="en-US" altLang="en-US" sz="2400" dirty="0"/>
              <a:t>The board also has strategic and statutory responsibility for safeguarding and SEND arrangements within (and across) the academy trust [and] ensuring the promotion of pupil welfare and for keeping their estates safe and well-maintained.</a:t>
            </a:r>
          </a:p>
          <a:p>
            <a:pPr marL="0" indent="0" algn="r" eaLnBrk="1" hangingPunct="1">
              <a:spcBef>
                <a:spcPct val="0"/>
              </a:spcBef>
              <a:buClr>
                <a:schemeClr val="tx2"/>
              </a:buClr>
              <a:buFont typeface="Arial" panose="020B0604020202020204" pitchFamily="34" charset="0"/>
              <a:buNone/>
            </a:pPr>
            <a:r>
              <a:rPr lang="en-US" altLang="en-US" sz="2000" i="1" dirty="0">
                <a:hlinkClick r:id="rId2"/>
              </a:rPr>
              <a:t>Academy trust governance guide (March 24)</a:t>
            </a:r>
            <a:endParaRPr lang="en-US" altLang="en-US" sz="2000" i="1" dirty="0"/>
          </a:p>
          <a:p>
            <a:pPr marL="0" indent="0" eaLnBrk="1" hangingPunct="1">
              <a:spcBef>
                <a:spcPct val="0"/>
              </a:spcBef>
              <a:buClr>
                <a:schemeClr val="tx2"/>
              </a:buClr>
              <a:buFont typeface="Georgia" panose="02040502050405020303" pitchFamily="18" charset="0"/>
              <a:buNone/>
            </a:pP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87211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8797BB0D-1671-6015-D155-0CF04E7BD393}"/>
              </a:ext>
            </a:extLst>
          </p:cNvPr>
          <p:cNvGrpSpPr/>
          <p:nvPr/>
        </p:nvGrpSpPr>
        <p:grpSpPr>
          <a:xfrm>
            <a:off x="4221917" y="539939"/>
            <a:ext cx="2879725" cy="423923"/>
            <a:chOff x="4221917" y="539939"/>
            <a:chExt cx="2879725" cy="42392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742783F-D40C-F686-1372-52B0F7433905}"/>
                </a:ext>
              </a:extLst>
            </p:cNvPr>
            <p:cNvSpPr/>
            <p:nvPr/>
          </p:nvSpPr>
          <p:spPr bwMode="auto">
            <a:xfrm>
              <a:off x="4221917" y="539939"/>
              <a:ext cx="2640012" cy="420688"/>
            </a:xfrm>
            <a:prstGeom prst="rect">
              <a:avLst/>
            </a:prstGeom>
            <a:solidFill>
              <a:srgbClr val="FAE5CA"/>
            </a:solidFill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5E42A06-6EF4-D1DD-17F5-287B1C28E52B}"/>
                </a:ext>
              </a:extLst>
            </p:cNvPr>
            <p:cNvSpPr txBox="1"/>
            <p:nvPr/>
          </p:nvSpPr>
          <p:spPr bwMode="auto">
            <a:xfrm>
              <a:off x="4282242" y="563752"/>
              <a:ext cx="2819400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spcAft>
                  <a:spcPts val="1200"/>
                </a:spcAft>
                <a:defRPr/>
              </a:pPr>
              <a:r>
                <a:rPr lang="en-US" sz="2000" dirty="0"/>
                <a:t>… strategic leadership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B3D9EFE-4089-832D-6CD6-AE37522BFD3B}"/>
              </a:ext>
            </a:extLst>
          </p:cNvPr>
          <p:cNvGrpSpPr/>
          <p:nvPr/>
        </p:nvGrpSpPr>
        <p:grpSpPr>
          <a:xfrm>
            <a:off x="542091" y="679640"/>
            <a:ext cx="3606800" cy="1073150"/>
            <a:chOff x="542091" y="679640"/>
            <a:chExt cx="3606800" cy="107315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1A291AF-91EF-524B-AE88-C8DF32C53544}"/>
                </a:ext>
              </a:extLst>
            </p:cNvPr>
            <p:cNvSpPr/>
            <p:nvPr/>
          </p:nvSpPr>
          <p:spPr bwMode="auto">
            <a:xfrm>
              <a:off x="542091" y="679640"/>
              <a:ext cx="3535362" cy="1065213"/>
            </a:xfrm>
            <a:prstGeom prst="rect">
              <a:avLst/>
            </a:prstGeom>
            <a:solidFill>
              <a:srgbClr val="FDF3DD"/>
            </a:solidFill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E8CC716-5CA4-5BAF-E2EE-98898F812683}"/>
                </a:ext>
              </a:extLst>
            </p:cNvPr>
            <p:cNvSpPr txBox="1"/>
            <p:nvPr/>
          </p:nvSpPr>
          <p:spPr bwMode="auto">
            <a:xfrm>
              <a:off x="613528" y="738378"/>
              <a:ext cx="3535363" cy="101441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spcAft>
                  <a:spcPts val="1200"/>
                </a:spcAft>
                <a:defRPr/>
              </a:pPr>
              <a:r>
                <a:rPr lang="en-US" sz="2000" dirty="0"/>
                <a:t>… that the vision, ethos and strategic direction of the school are clearly defined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8B95762-E0E2-B220-B545-9797643CB836}"/>
              </a:ext>
            </a:extLst>
          </p:cNvPr>
          <p:cNvGrpSpPr/>
          <p:nvPr/>
        </p:nvGrpSpPr>
        <p:grpSpPr>
          <a:xfrm>
            <a:off x="4869617" y="1105091"/>
            <a:ext cx="3024187" cy="423863"/>
            <a:chOff x="4869617" y="1105091"/>
            <a:chExt cx="3024187" cy="423863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C5FDCE0-4352-E324-E334-6766334685B4}"/>
                </a:ext>
              </a:extLst>
            </p:cNvPr>
            <p:cNvSpPr/>
            <p:nvPr/>
          </p:nvSpPr>
          <p:spPr bwMode="auto">
            <a:xfrm>
              <a:off x="4869617" y="1105091"/>
              <a:ext cx="2771775" cy="420688"/>
            </a:xfrm>
            <a:prstGeom prst="rect">
              <a:avLst/>
            </a:prstGeom>
            <a:solidFill>
              <a:srgbClr val="FAE5CA"/>
            </a:solidFill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75877CC-FE71-82B9-3B8F-8E5052BA9EAE}"/>
                </a:ext>
              </a:extLst>
            </p:cNvPr>
            <p:cNvSpPr txBox="1"/>
            <p:nvPr/>
          </p:nvSpPr>
          <p:spPr bwMode="auto">
            <a:xfrm>
              <a:off x="4933117" y="1128904"/>
              <a:ext cx="2960687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spcAft>
                  <a:spcPts val="1200"/>
                </a:spcAft>
                <a:defRPr/>
              </a:pPr>
              <a:r>
                <a:rPr lang="en-US" sz="2000" dirty="0"/>
                <a:t>… strategic engagement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FA38BA3-5D1E-AFC7-378D-B5E9EBE93172}"/>
              </a:ext>
            </a:extLst>
          </p:cNvPr>
          <p:cNvGrpSpPr/>
          <p:nvPr/>
        </p:nvGrpSpPr>
        <p:grpSpPr>
          <a:xfrm>
            <a:off x="571321" y="2491818"/>
            <a:ext cx="4937125" cy="1574800"/>
            <a:chOff x="571321" y="2491818"/>
            <a:chExt cx="4937125" cy="157480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A241819-FB78-B662-6DCA-BD63A19E93A2}"/>
                </a:ext>
              </a:extLst>
            </p:cNvPr>
            <p:cNvSpPr/>
            <p:nvPr/>
          </p:nvSpPr>
          <p:spPr bwMode="auto">
            <a:xfrm>
              <a:off x="571321" y="2491818"/>
              <a:ext cx="4937125" cy="1136650"/>
            </a:xfrm>
            <a:prstGeom prst="rect">
              <a:avLst/>
            </a:prstGeom>
            <a:solidFill>
              <a:srgbClr val="FDF3DD"/>
            </a:solidFill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0A4B29C-737D-FCE8-3131-B9F452E2E48D}"/>
                </a:ext>
              </a:extLst>
            </p:cNvPr>
            <p:cNvSpPr txBox="1"/>
            <p:nvPr/>
          </p:nvSpPr>
          <p:spPr bwMode="auto">
            <a:xfrm>
              <a:off x="696734" y="2577543"/>
              <a:ext cx="4754562" cy="14890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spcAft>
                  <a:spcPts val="1200"/>
                </a:spcAft>
                <a:defRPr/>
              </a:pPr>
              <a:r>
                <a:rPr lang="en-US" sz="2000" dirty="0"/>
                <a:t>… that the headteacher performs their responsibilities for the educational performance of the school</a:t>
              </a:r>
            </a:p>
            <a:p>
              <a:pPr>
                <a:spcAft>
                  <a:spcPts val="1200"/>
                </a:spcAft>
                <a:defRPr/>
              </a:pPr>
              <a:endParaRPr lang="en-US" sz="2000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FC09F71-737F-E879-7E82-1CE7619FEC78}"/>
              </a:ext>
            </a:extLst>
          </p:cNvPr>
          <p:cNvGrpSpPr/>
          <p:nvPr/>
        </p:nvGrpSpPr>
        <p:grpSpPr>
          <a:xfrm>
            <a:off x="5649733" y="2636281"/>
            <a:ext cx="2284412" cy="952500"/>
            <a:chOff x="5649733" y="2636281"/>
            <a:chExt cx="2284412" cy="9525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93058B5-2DFE-7DD3-CD85-AC8A0678232C}"/>
                </a:ext>
              </a:extLst>
            </p:cNvPr>
            <p:cNvSpPr/>
            <p:nvPr/>
          </p:nvSpPr>
          <p:spPr bwMode="auto">
            <a:xfrm>
              <a:off x="5649733" y="2636281"/>
              <a:ext cx="2227262" cy="952500"/>
            </a:xfrm>
            <a:prstGeom prst="rect">
              <a:avLst/>
            </a:prstGeom>
            <a:solidFill>
              <a:srgbClr val="FAE5CA"/>
            </a:solidFill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D271F55-4965-6D8E-C1F2-CAB38E87B8DE}"/>
                </a:ext>
              </a:extLst>
            </p:cNvPr>
            <p:cNvSpPr txBox="1"/>
            <p:nvPr/>
          </p:nvSpPr>
          <p:spPr bwMode="auto">
            <a:xfrm>
              <a:off x="5673545" y="2742643"/>
              <a:ext cx="2260600" cy="70802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spcAft>
                  <a:spcPts val="1200"/>
                </a:spcAft>
                <a:defRPr/>
              </a:pPr>
              <a:r>
                <a:rPr lang="en-US" sz="2000" dirty="0"/>
                <a:t>… accountability </a:t>
              </a:r>
              <a:br>
                <a:rPr lang="en-US" sz="2000" dirty="0"/>
              </a:br>
              <a:r>
                <a:rPr lang="en-US" sz="2000" dirty="0"/>
                <a:t>    and assurance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4970B79-4495-367D-1A79-951448472C4E}"/>
              </a:ext>
            </a:extLst>
          </p:cNvPr>
          <p:cNvGrpSpPr/>
          <p:nvPr/>
        </p:nvGrpSpPr>
        <p:grpSpPr>
          <a:xfrm>
            <a:off x="623521" y="4134697"/>
            <a:ext cx="4737100" cy="801687"/>
            <a:chOff x="623521" y="4134697"/>
            <a:chExt cx="4737100" cy="801687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D81D29F-C623-443E-4E7B-F417DD929E3E}"/>
                </a:ext>
              </a:extLst>
            </p:cNvPr>
            <p:cNvSpPr/>
            <p:nvPr/>
          </p:nvSpPr>
          <p:spPr bwMode="auto">
            <a:xfrm>
              <a:off x="623521" y="4134697"/>
              <a:ext cx="4737100" cy="801687"/>
            </a:xfrm>
            <a:prstGeom prst="rect">
              <a:avLst/>
            </a:prstGeom>
            <a:solidFill>
              <a:srgbClr val="FDF3DD"/>
            </a:solidFill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9198E5A-F08C-EB11-333B-8CA4FB69CD85}"/>
                </a:ext>
              </a:extLst>
            </p:cNvPr>
            <p:cNvSpPr txBox="1"/>
            <p:nvPr/>
          </p:nvSpPr>
          <p:spPr bwMode="auto">
            <a:xfrm>
              <a:off x="696734" y="4174384"/>
              <a:ext cx="4663887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Aft>
                  <a:spcPts val="2400"/>
                </a:spcAft>
                <a:defRPr/>
              </a:pPr>
              <a:r>
                <a:rPr lang="en-US" sz="2000" dirty="0"/>
                <a:t>… the sound, proper and effective use of the school’s financial resources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FEC07DC-99FD-68C1-8E64-A0A1519F629E}"/>
              </a:ext>
            </a:extLst>
          </p:cNvPr>
          <p:cNvGrpSpPr/>
          <p:nvPr/>
        </p:nvGrpSpPr>
        <p:grpSpPr>
          <a:xfrm>
            <a:off x="5416183" y="4118822"/>
            <a:ext cx="3383523" cy="763587"/>
            <a:chOff x="5416183" y="4118822"/>
            <a:chExt cx="3383523" cy="76358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6657E78-2A30-994B-AD18-21A0BA0F4614}"/>
                </a:ext>
              </a:extLst>
            </p:cNvPr>
            <p:cNvSpPr/>
            <p:nvPr/>
          </p:nvSpPr>
          <p:spPr bwMode="auto">
            <a:xfrm>
              <a:off x="5416183" y="4118822"/>
              <a:ext cx="2779713" cy="763587"/>
            </a:xfrm>
            <a:prstGeom prst="rect">
              <a:avLst/>
            </a:prstGeom>
            <a:solidFill>
              <a:srgbClr val="FAE5CA"/>
            </a:solidFill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C73BC34-4063-C8B5-093E-22360CF43BD6}"/>
                </a:ext>
              </a:extLst>
            </p:cNvPr>
            <p:cNvSpPr txBox="1"/>
            <p:nvPr/>
          </p:nvSpPr>
          <p:spPr bwMode="auto">
            <a:xfrm>
              <a:off x="5508818" y="4147397"/>
              <a:ext cx="3290888" cy="7064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dirty="0"/>
                <a:t>…maintaining effective financial management</a:t>
              </a:r>
              <a:endParaRPr lang="en-GB" sz="2000" dirty="0"/>
            </a:p>
          </p:txBody>
        </p:sp>
      </p:grp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BC3B7C26-9D7B-BADD-25DC-E52A1F2FE386}"/>
              </a:ext>
            </a:extLst>
          </p:cNvPr>
          <p:cNvSpPr/>
          <p:nvPr/>
        </p:nvSpPr>
        <p:spPr>
          <a:xfrm>
            <a:off x="405567" y="385953"/>
            <a:ext cx="11244342" cy="1871662"/>
          </a:xfrm>
          <a:prstGeom prst="roundRect">
            <a:avLst/>
          </a:prstGeom>
          <a:noFill/>
          <a:ln w="38100">
            <a:solidFill>
              <a:srgbClr val="466FF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466FF4"/>
              </a:solidFill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0A3AA307-446D-79C0-43E1-F9355536A951}"/>
              </a:ext>
            </a:extLst>
          </p:cNvPr>
          <p:cNvSpPr/>
          <p:nvPr/>
        </p:nvSpPr>
        <p:spPr>
          <a:xfrm>
            <a:off x="445909" y="2388631"/>
            <a:ext cx="11174770" cy="1424544"/>
          </a:xfrm>
          <a:prstGeom prst="roundRect">
            <a:avLst/>
          </a:prstGeom>
          <a:noFill/>
          <a:ln w="38100">
            <a:solidFill>
              <a:srgbClr val="466FF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6D218C32-165C-F925-F1B2-B5FB742AAB40}"/>
              </a:ext>
            </a:extLst>
          </p:cNvPr>
          <p:cNvSpPr/>
          <p:nvPr/>
        </p:nvSpPr>
        <p:spPr>
          <a:xfrm>
            <a:off x="468880" y="3953721"/>
            <a:ext cx="11111458" cy="1213400"/>
          </a:xfrm>
          <a:prstGeom prst="roundRect">
            <a:avLst/>
          </a:prstGeom>
          <a:noFill/>
          <a:ln w="38100">
            <a:solidFill>
              <a:srgbClr val="466FF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u="sng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59DAF14-1A90-5920-90AD-554E5F53DE69}"/>
              </a:ext>
            </a:extLst>
          </p:cNvPr>
          <p:cNvSpPr txBox="1"/>
          <p:nvPr/>
        </p:nvSpPr>
        <p:spPr>
          <a:xfrm>
            <a:off x="8240732" y="769723"/>
            <a:ext cx="3062249" cy="80021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300" b="1" dirty="0">
                <a:solidFill>
                  <a:srgbClr val="466FF4"/>
                </a:solidFill>
              </a:rPr>
              <a:t>CORE ROLE 1:</a:t>
            </a:r>
            <a:br>
              <a:rPr lang="en-GB" sz="2300" b="1" dirty="0">
                <a:solidFill>
                  <a:srgbClr val="466FF4"/>
                </a:solidFill>
              </a:rPr>
            </a:br>
            <a:r>
              <a:rPr lang="en-GB" sz="2300" b="1" dirty="0">
                <a:solidFill>
                  <a:srgbClr val="466FF4"/>
                </a:solidFill>
              </a:rPr>
              <a:t>STRATEGIC LEADERSHIP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E2B5280-72CC-5915-48C5-AB76839BAD68}"/>
              </a:ext>
            </a:extLst>
          </p:cNvPr>
          <p:cNvSpPr txBox="1"/>
          <p:nvPr/>
        </p:nvSpPr>
        <p:spPr>
          <a:xfrm>
            <a:off x="7690644" y="2696545"/>
            <a:ext cx="3995737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300" b="1" dirty="0">
                <a:solidFill>
                  <a:srgbClr val="466FF4"/>
                </a:solidFill>
              </a:rPr>
              <a:t>CORE ROLE 2:</a:t>
            </a:r>
          </a:p>
          <a:p>
            <a:pPr algn="ctr">
              <a:defRPr/>
            </a:pPr>
            <a:r>
              <a:rPr lang="en-GB" sz="2300" b="1" dirty="0">
                <a:solidFill>
                  <a:srgbClr val="466FF4"/>
                </a:solidFill>
              </a:rPr>
              <a:t>“SUPPORT AND CHALLENGE”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D9DC965-DA9C-A57B-0D2D-B3991E59F75C}"/>
              </a:ext>
            </a:extLst>
          </p:cNvPr>
          <p:cNvSpPr txBox="1"/>
          <p:nvPr/>
        </p:nvSpPr>
        <p:spPr>
          <a:xfrm>
            <a:off x="8195896" y="4174384"/>
            <a:ext cx="3101967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300" b="1" dirty="0">
                <a:solidFill>
                  <a:srgbClr val="466FF4"/>
                </a:solidFill>
              </a:rPr>
              <a:t>CORE ROLE 3: FINANCIAL OVERSIGHT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FDEB503-E742-4CCE-11EC-CBDEE37B355D}"/>
              </a:ext>
            </a:extLst>
          </p:cNvPr>
          <p:cNvGrpSpPr/>
          <p:nvPr/>
        </p:nvGrpSpPr>
        <p:grpSpPr>
          <a:xfrm>
            <a:off x="5455403" y="1690879"/>
            <a:ext cx="3024188" cy="422275"/>
            <a:chOff x="5455403" y="1690879"/>
            <a:chExt cx="3024188" cy="422275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5C2FED8-F2C7-C2AB-2C38-047C6B29757A}"/>
                </a:ext>
              </a:extLst>
            </p:cNvPr>
            <p:cNvSpPr/>
            <p:nvPr/>
          </p:nvSpPr>
          <p:spPr bwMode="auto">
            <a:xfrm>
              <a:off x="5455403" y="1690879"/>
              <a:ext cx="2771775" cy="419100"/>
            </a:xfrm>
            <a:prstGeom prst="rect">
              <a:avLst/>
            </a:prstGeom>
            <a:solidFill>
              <a:srgbClr val="FAE5CA"/>
            </a:solidFill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FBE3ACD-4561-7283-F0E3-2EFC7590C187}"/>
                </a:ext>
              </a:extLst>
            </p:cNvPr>
            <p:cNvSpPr txBox="1"/>
            <p:nvPr/>
          </p:nvSpPr>
          <p:spPr bwMode="auto">
            <a:xfrm>
              <a:off x="5518903" y="1714691"/>
              <a:ext cx="2960688" cy="3984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spcAft>
                  <a:spcPts val="1200"/>
                </a:spcAft>
                <a:defRPr/>
              </a:pPr>
              <a:r>
                <a:rPr lang="en-US" sz="2000" dirty="0"/>
                <a:t>… strategic responsibility</a:t>
              </a:r>
            </a:p>
          </p:txBody>
        </p:sp>
      </p:grp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36915B3-E206-2A3B-C0CC-8D7176A0A95F}"/>
              </a:ext>
            </a:extLst>
          </p:cNvPr>
          <p:cNvSpPr/>
          <p:nvPr/>
        </p:nvSpPr>
        <p:spPr>
          <a:xfrm>
            <a:off x="432460" y="5332222"/>
            <a:ext cx="5452329" cy="1213400"/>
          </a:xfrm>
          <a:prstGeom prst="roundRect">
            <a:avLst/>
          </a:prstGeom>
          <a:noFill/>
          <a:ln w="38100">
            <a:solidFill>
              <a:srgbClr val="466FF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u="sng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A7D3BD7-78C8-74FF-0E0E-E017EDBA8BF3}"/>
              </a:ext>
            </a:extLst>
          </p:cNvPr>
          <p:cNvSpPr/>
          <p:nvPr/>
        </p:nvSpPr>
        <p:spPr>
          <a:xfrm>
            <a:off x="5997388" y="5333246"/>
            <a:ext cx="5550941" cy="1213400"/>
          </a:xfrm>
          <a:prstGeom prst="roundRect">
            <a:avLst/>
          </a:prstGeom>
          <a:noFill/>
          <a:ln w="38100">
            <a:solidFill>
              <a:srgbClr val="466FF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u="sng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726EECB-A32D-A28F-0731-B2D0F81F3472}"/>
              </a:ext>
            </a:extLst>
          </p:cNvPr>
          <p:cNvSpPr txBox="1"/>
          <p:nvPr/>
        </p:nvSpPr>
        <p:spPr>
          <a:xfrm>
            <a:off x="571321" y="5407749"/>
            <a:ext cx="499658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466FF4"/>
                </a:solidFill>
              </a:rPr>
              <a:t>Statutory responsibilities &amp; assuring compliance: eg for SEND, Health &amp; Safety, the Equality Act and Public Sector Equality Duty</a:t>
            </a:r>
          </a:p>
          <a:p>
            <a:pPr algn="ctr"/>
            <a:endParaRPr lang="en-GB" sz="2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98074A6-0CE8-91B0-BB11-E34F6BCF627D}"/>
              </a:ext>
            </a:extLst>
          </p:cNvPr>
          <p:cNvSpPr txBox="1"/>
          <p:nvPr/>
        </p:nvSpPr>
        <p:spPr>
          <a:xfrm>
            <a:off x="6413460" y="5670630"/>
            <a:ext cx="4420237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600" b="1" dirty="0">
                <a:solidFill>
                  <a:srgbClr val="466FF4"/>
                </a:solidFill>
              </a:rPr>
              <a:t>SAFEGUARDING</a:t>
            </a:r>
          </a:p>
          <a:p>
            <a:pPr algn="ctr"/>
            <a:r>
              <a:rPr lang="en-US" sz="2300" dirty="0"/>
              <a:t> </a:t>
            </a:r>
          </a:p>
          <a:p>
            <a:pPr algn="ctr"/>
            <a:endParaRPr lang="en-GB" sz="20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7" grpId="1" animBg="1"/>
      <p:bldP spid="38" grpId="0" animBg="1"/>
      <p:bldP spid="38" grpId="1" animBg="1"/>
      <p:bldP spid="45" grpId="0"/>
      <p:bldP spid="46" grpId="0"/>
      <p:bldP spid="46" grpId="1"/>
      <p:bldP spid="47" grpId="0"/>
      <p:bldP spid="47" grpId="1"/>
      <p:bldP spid="2" grpId="0" animBg="1"/>
      <p:bldP spid="2" grpId="1" animBg="1"/>
      <p:bldP spid="4" grpId="0" animBg="1"/>
      <p:bldP spid="4" grpId="1" animBg="1"/>
      <p:bldP spid="14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DE195BF-56ED-7138-5135-BECCCB14A01E}"/>
              </a:ext>
            </a:extLst>
          </p:cNvPr>
          <p:cNvSpPr>
            <a:spLocks noGrp="1"/>
          </p:cNvSpPr>
          <p:nvPr/>
        </p:nvSpPr>
        <p:spPr bwMode="auto">
          <a:xfrm>
            <a:off x="783446" y="357673"/>
            <a:ext cx="10751329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GB" altLang="en-US" sz="2800" dirty="0"/>
              <a:t>Strategic Leadership that sets and champions vision, ethos &amp; strategy by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C1E2C26-6556-919E-DDD4-D0198BEF4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7" y="1508218"/>
            <a:ext cx="10851207" cy="2954655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5400000" scaled="1"/>
          </a:gradFill>
          <a:ln w="6350">
            <a:solidFill>
              <a:schemeClr val="tx1"/>
            </a:solidFill>
          </a:ln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wrap="square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chemeClr val="tx1"/>
                </a:solidFill>
              </a:rPr>
              <a:t>defining medium and long-term goals, including development and improvement priorities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chemeClr val="tx1"/>
                </a:solidFill>
              </a:rPr>
              <a:t>monitoring and reviewing progress against agreed strategic goals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chemeClr val="tx1"/>
                </a:solidFill>
              </a:rPr>
              <a:t>initiating and leading strategic change in the best interest of children, young people and the school, advocating the reasons and benefits to all stakeholders</a:t>
            </a:r>
            <a:endParaRPr lang="en-GB" sz="2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9A612-D742-0BDF-A68B-E71A4FE00A6E}"/>
              </a:ext>
            </a:extLst>
          </p:cNvPr>
          <p:cNvSpPr txBox="1">
            <a:spLocks/>
          </p:cNvSpPr>
          <p:nvPr/>
        </p:nvSpPr>
        <p:spPr bwMode="auto">
          <a:xfrm>
            <a:off x="683567" y="4842171"/>
            <a:ext cx="5194779" cy="1824099"/>
          </a:xfrm>
          <a:prstGeom prst="rect">
            <a:avLst/>
          </a:prstGeom>
          <a:noFill/>
          <a:ln w="38100">
            <a:solidFill>
              <a:srgbClr val="466FF4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GB" altLang="en-US" sz="2000" b="1" dirty="0"/>
              <a:t>THE STRATEGIC PLAN</a:t>
            </a:r>
          </a:p>
          <a:p>
            <a:pPr marL="180000" indent="-180000" eaLnBrk="1" hangingPunct="1">
              <a:spcBef>
                <a:spcPct val="0"/>
              </a:spcBef>
              <a:spcAft>
                <a:spcPts val="600"/>
              </a:spcAft>
            </a:pPr>
            <a:r>
              <a:rPr lang="en-GB" altLang="en-US" sz="1750" dirty="0"/>
              <a:t>Agreed by the governing board and senior leadership</a:t>
            </a:r>
            <a:endParaRPr lang="en-GB" altLang="en-US" sz="1750" dirty="0">
              <a:solidFill>
                <a:srgbClr val="990099"/>
              </a:solidFill>
            </a:endParaRPr>
          </a:p>
          <a:p>
            <a:pPr marL="180000" indent="-180000" eaLnBrk="1" hangingPunct="1">
              <a:spcBef>
                <a:spcPct val="0"/>
              </a:spcBef>
              <a:spcAft>
                <a:spcPts val="600"/>
              </a:spcAft>
            </a:pPr>
            <a:r>
              <a:rPr lang="en-GB" altLang="en-US" sz="1750" dirty="0"/>
              <a:t>Sets out the school’s vision and its broad ambitions</a:t>
            </a:r>
          </a:p>
          <a:p>
            <a:pPr marL="180000" indent="-180000" eaLnBrk="1" hangingPunct="1">
              <a:spcBef>
                <a:spcPct val="0"/>
              </a:spcBef>
              <a:spcAft>
                <a:spcPts val="600"/>
              </a:spcAft>
            </a:pPr>
            <a:r>
              <a:rPr lang="en-GB" altLang="en-US" sz="1750" dirty="0"/>
              <a:t>Developed in discussion with staff, parents, pupils and other stakeholders. </a:t>
            </a:r>
            <a:endParaRPr lang="en-GB" altLang="en-US" sz="2400" dirty="0">
              <a:solidFill>
                <a:srgbClr val="990099"/>
              </a:solidFill>
            </a:endParaRP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0C0C6F40-8B37-22B3-9575-7D45918EBCF7}"/>
              </a:ext>
            </a:extLst>
          </p:cNvPr>
          <p:cNvSpPr/>
          <p:nvPr/>
        </p:nvSpPr>
        <p:spPr>
          <a:xfrm>
            <a:off x="5995298" y="5571723"/>
            <a:ext cx="327623" cy="364993"/>
          </a:xfrm>
          <a:prstGeom prst="rightArrow">
            <a:avLst/>
          </a:prstGeom>
          <a:solidFill>
            <a:srgbClr val="466FF4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466FF4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73B1002-BBA8-B341-BCFF-386BC925D876}"/>
              </a:ext>
            </a:extLst>
          </p:cNvPr>
          <p:cNvSpPr txBox="1">
            <a:spLocks/>
          </p:cNvSpPr>
          <p:nvPr/>
        </p:nvSpPr>
        <p:spPr bwMode="auto">
          <a:xfrm>
            <a:off x="6410635" y="4842172"/>
            <a:ext cx="5068300" cy="1824099"/>
          </a:xfrm>
          <a:prstGeom prst="rect">
            <a:avLst/>
          </a:prstGeom>
          <a:solidFill>
            <a:schemeClr val="bg1"/>
          </a:solidFill>
          <a:ln w="38100">
            <a:solidFill>
              <a:srgbClr val="466FF4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GB" altLang="en-US" sz="2000" b="1" dirty="0"/>
              <a:t>THE SCHOOL DEVELOPMENT PLAN</a:t>
            </a:r>
          </a:p>
          <a:p>
            <a:pPr marL="180000" indent="-180000" eaLnBrk="1" hangingPunct="1">
              <a:spcBef>
                <a:spcPct val="0"/>
              </a:spcBef>
              <a:spcAft>
                <a:spcPts val="600"/>
              </a:spcAft>
            </a:pPr>
            <a:r>
              <a:rPr lang="en-GB" altLang="en-US" sz="1750" dirty="0"/>
              <a:t>Developed by the senior leadership, based on the desired outcomes of the strategic plan.</a:t>
            </a:r>
          </a:p>
          <a:p>
            <a:pPr marL="180000" indent="-180000" eaLnBrk="1" hangingPunct="1">
              <a:spcBef>
                <a:spcPct val="0"/>
              </a:spcBef>
              <a:spcAft>
                <a:spcPts val="600"/>
              </a:spcAft>
            </a:pPr>
            <a:r>
              <a:rPr lang="en-GB" altLang="en-US" sz="1750" dirty="0"/>
              <a:t>Carried out by the senior leadership and staff.</a:t>
            </a:r>
          </a:p>
          <a:p>
            <a:pPr marL="180000" indent="-180000" eaLnBrk="1" hangingPunct="1">
              <a:spcBef>
                <a:spcPct val="0"/>
              </a:spcBef>
              <a:spcAft>
                <a:spcPts val="600"/>
              </a:spcAft>
            </a:pPr>
            <a:r>
              <a:rPr lang="en-GB" altLang="en-US" sz="1750" dirty="0"/>
              <a:t>Monitored for its </a:t>
            </a:r>
            <a:r>
              <a:rPr lang="en-GB" altLang="en-US" sz="1750" b="1" dirty="0"/>
              <a:t>IMPACT</a:t>
            </a:r>
            <a:r>
              <a:rPr lang="en-GB" altLang="en-US" sz="1750" dirty="0"/>
              <a:t> by the governing board.</a:t>
            </a:r>
            <a:endParaRPr lang="en-GB" altLang="en-US" sz="1750" dirty="0">
              <a:solidFill>
                <a:srgbClr val="990099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rgbClr val="990099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014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DE195BF-56ED-7138-5135-BECCCB14A01E}"/>
              </a:ext>
            </a:extLst>
          </p:cNvPr>
          <p:cNvSpPr>
            <a:spLocks noGrp="1"/>
          </p:cNvSpPr>
          <p:nvPr/>
        </p:nvSpPr>
        <p:spPr bwMode="auto">
          <a:xfrm>
            <a:off x="783446" y="357673"/>
            <a:ext cx="10751329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GB" altLang="en-US" sz="2800" dirty="0"/>
              <a:t>Being strategic - asking</a:t>
            </a:r>
          </a:p>
        </p:txBody>
      </p:sp>
      <p:sp>
        <p:nvSpPr>
          <p:cNvPr id="7" name="Arrow: Bent 6">
            <a:extLst>
              <a:ext uri="{FF2B5EF4-FFF2-40B4-BE49-F238E27FC236}">
                <a16:creationId xmlns:a16="http://schemas.microsoft.com/office/drawing/2014/main" id="{E92960A1-F08D-461D-D1D4-68A5E6897E15}"/>
              </a:ext>
            </a:extLst>
          </p:cNvPr>
          <p:cNvSpPr/>
          <p:nvPr/>
        </p:nvSpPr>
        <p:spPr>
          <a:xfrm>
            <a:off x="1014413" y="1801813"/>
            <a:ext cx="360362" cy="1800224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Arrow: Bent 7">
            <a:extLst>
              <a:ext uri="{FF2B5EF4-FFF2-40B4-BE49-F238E27FC236}">
                <a16:creationId xmlns:a16="http://schemas.microsoft.com/office/drawing/2014/main" id="{0AB60803-AC95-7FEA-2E84-EEDB0BB512E8}"/>
              </a:ext>
            </a:extLst>
          </p:cNvPr>
          <p:cNvSpPr/>
          <p:nvPr/>
        </p:nvSpPr>
        <p:spPr>
          <a:xfrm rot="16200000">
            <a:off x="251619" y="4510880"/>
            <a:ext cx="1800223" cy="360362"/>
          </a:xfrm>
          <a:prstGeom prst="bentArrow">
            <a:avLst>
              <a:gd name="adj1" fmla="val 25000"/>
              <a:gd name="adj2" fmla="val 26613"/>
              <a:gd name="adj3" fmla="val 25000"/>
              <a:gd name="adj4" fmla="val 4375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975377-4084-F3D3-621D-2B6D0B5B951A}"/>
              </a:ext>
            </a:extLst>
          </p:cNvPr>
          <p:cNvSpPr txBox="1">
            <a:spLocks/>
          </p:cNvSpPr>
          <p:nvPr/>
        </p:nvSpPr>
        <p:spPr bwMode="auto">
          <a:xfrm>
            <a:off x="1509712" y="1700213"/>
            <a:ext cx="9667875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2400"/>
              </a:spcAft>
              <a:buClr>
                <a:schemeClr val="tx2"/>
              </a:buClr>
              <a:defRPr/>
            </a:pPr>
            <a:r>
              <a:rPr lang="en-GB" altLang="en-US" sz="2600" dirty="0"/>
              <a:t>Where do we want to get to? </a:t>
            </a:r>
            <a:r>
              <a:rPr lang="en-GB" altLang="en-US" sz="2600" b="1" dirty="0">
                <a:solidFill>
                  <a:srgbClr val="466FF4"/>
                </a:solidFill>
              </a:rPr>
              <a:t>–&gt; vision and strategic plan</a:t>
            </a:r>
          </a:p>
          <a:p>
            <a:pPr eaLnBrk="1" hangingPunct="1">
              <a:spcBef>
                <a:spcPts val="0"/>
              </a:spcBef>
              <a:spcAft>
                <a:spcPts val="2400"/>
              </a:spcAft>
              <a:buClr>
                <a:schemeClr val="tx2"/>
              </a:buClr>
              <a:defRPr/>
            </a:pPr>
            <a:r>
              <a:rPr lang="en-GB" altLang="en-US" sz="2600" dirty="0"/>
              <a:t>Where are we now? </a:t>
            </a:r>
            <a:r>
              <a:rPr lang="en-GB" altLang="en-US" sz="2600" b="1" dirty="0">
                <a:solidFill>
                  <a:srgbClr val="466FF4"/>
                </a:solidFill>
              </a:rPr>
              <a:t>-&gt; school self-evaluation </a:t>
            </a:r>
          </a:p>
          <a:p>
            <a:pPr eaLnBrk="1" hangingPunct="1">
              <a:spcBef>
                <a:spcPts val="0"/>
              </a:spcBef>
              <a:spcAft>
                <a:spcPts val="2400"/>
              </a:spcAft>
              <a:buClr>
                <a:schemeClr val="tx2"/>
              </a:buClr>
              <a:defRPr/>
            </a:pPr>
            <a:r>
              <a:rPr lang="en-GB" altLang="en-US" sz="2600" dirty="0"/>
              <a:t>What will we do to achieve our vision? </a:t>
            </a:r>
            <a:r>
              <a:rPr lang="en-GB" altLang="en-US" sz="2600" b="1" dirty="0">
                <a:solidFill>
                  <a:srgbClr val="466FF4"/>
                </a:solidFill>
              </a:rPr>
              <a:t>–&gt; school development plan</a:t>
            </a:r>
          </a:p>
          <a:p>
            <a:pPr eaLnBrk="1" hangingPunct="1">
              <a:spcBef>
                <a:spcPts val="0"/>
              </a:spcBef>
              <a:spcAft>
                <a:spcPts val="2400"/>
              </a:spcAft>
              <a:buClr>
                <a:schemeClr val="tx2"/>
              </a:buClr>
              <a:defRPr/>
            </a:pPr>
            <a:r>
              <a:rPr lang="en-GB" altLang="en-US" sz="2600" dirty="0"/>
              <a:t>What are the </a:t>
            </a:r>
            <a:r>
              <a:rPr lang="en-GB" altLang="en-US" sz="2600" b="1" dirty="0">
                <a:solidFill>
                  <a:schemeClr val="accent6">
                    <a:lumMod val="75000"/>
                  </a:schemeClr>
                </a:solidFill>
              </a:rPr>
              <a:t>key priorities </a:t>
            </a:r>
            <a:r>
              <a:rPr lang="en-GB" altLang="en-US" sz="2600" dirty="0"/>
              <a:t>for school improvement to get there?</a:t>
            </a:r>
          </a:p>
          <a:p>
            <a:pPr eaLnBrk="1" hangingPunct="1">
              <a:spcBef>
                <a:spcPts val="0"/>
              </a:spcBef>
              <a:spcAft>
                <a:spcPts val="2400"/>
              </a:spcAft>
              <a:buClr>
                <a:schemeClr val="tx2"/>
              </a:buClr>
              <a:defRPr/>
            </a:pPr>
            <a:r>
              <a:rPr lang="en-GB" altLang="en-US" sz="2600" dirty="0"/>
              <a:t>What is the impact </a:t>
            </a:r>
            <a:r>
              <a:rPr lang="en-GB" altLang="en-US" sz="2600" b="1" dirty="0">
                <a:solidFill>
                  <a:schemeClr val="accent6">
                    <a:lumMod val="75000"/>
                  </a:schemeClr>
                </a:solidFill>
              </a:rPr>
              <a:t>(over time)</a:t>
            </a:r>
            <a:r>
              <a:rPr lang="en-GB" altLang="en-US" sz="2600" dirty="0"/>
              <a:t>?</a:t>
            </a:r>
            <a:br>
              <a:rPr lang="en-GB" altLang="en-US" sz="2600" dirty="0"/>
            </a:br>
            <a:r>
              <a:rPr lang="en-GB" altLang="en-US" sz="2600" b="1" dirty="0">
                <a:solidFill>
                  <a:srgbClr val="466FF4"/>
                </a:solidFill>
              </a:rPr>
              <a:t>-&gt; how well are we doing towards achieving the key priorities?  </a:t>
            </a:r>
          </a:p>
          <a:p>
            <a:pPr marL="0" indent="0" eaLnBrk="1" hangingPunct="1">
              <a:spcBef>
                <a:spcPts val="0"/>
              </a:spcBef>
              <a:spcAft>
                <a:spcPts val="2400"/>
              </a:spcAft>
              <a:buClr>
                <a:schemeClr val="tx2"/>
              </a:buClr>
              <a:buFont typeface="Arial" panose="020B0604020202020204" pitchFamily="34" charset="0"/>
              <a:buNone/>
              <a:defRPr/>
            </a:pPr>
            <a:endParaRPr lang="en-GB" alt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198427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>
            <a:extLst>
              <a:ext uri="{FF2B5EF4-FFF2-40B4-BE49-F238E27FC236}">
                <a16:creationId xmlns:a16="http://schemas.microsoft.com/office/drawing/2014/main" id="{8FE9AFBA-E482-7941-5E72-9925406F1B5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408238" y="2229169"/>
            <a:ext cx="3015549" cy="6477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2400"/>
              </a:spcAft>
              <a:buClr>
                <a:schemeClr val="tx2"/>
              </a:buClr>
              <a:buNone/>
            </a:pPr>
            <a:r>
              <a:rPr lang="en-GB" altLang="en-US" sz="2400" b="1" dirty="0"/>
              <a:t>Strategic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773E78D-D837-B832-B947-EF305B4A8C0C}"/>
              </a:ext>
            </a:extLst>
          </p:cNvPr>
          <p:cNvCxnSpPr>
            <a:cxnSpLocks/>
          </p:cNvCxnSpPr>
          <p:nvPr/>
        </p:nvCxnSpPr>
        <p:spPr>
          <a:xfrm>
            <a:off x="2640014" y="2766726"/>
            <a:ext cx="684053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EB10033-8FEC-BB53-1A25-28CC20569E2A}"/>
              </a:ext>
            </a:extLst>
          </p:cNvPr>
          <p:cNvCxnSpPr>
            <a:cxnSpLocks/>
          </p:cNvCxnSpPr>
          <p:nvPr/>
        </p:nvCxnSpPr>
        <p:spPr>
          <a:xfrm flipV="1">
            <a:off x="6024563" y="2196999"/>
            <a:ext cx="10357" cy="364116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E429344-3163-55ED-DAA8-DFF44E06E902}"/>
              </a:ext>
            </a:extLst>
          </p:cNvPr>
          <p:cNvSpPr txBox="1"/>
          <p:nvPr/>
        </p:nvSpPr>
        <p:spPr>
          <a:xfrm>
            <a:off x="3635943" y="2857449"/>
            <a:ext cx="518532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200" dirty="0"/>
              <a:t>Review the</a:t>
            </a:r>
            <a:r>
              <a:rPr lang="en-GB" sz="2200" dirty="0">
                <a:solidFill>
                  <a:srgbClr val="466FF4"/>
                </a:solidFill>
              </a:rPr>
              <a:t> </a:t>
            </a:r>
            <a:r>
              <a:rPr lang="en-GB" sz="2200" b="1" dirty="0">
                <a:solidFill>
                  <a:srgbClr val="466FF4"/>
                </a:solidFill>
              </a:rPr>
              <a:t>IMPACT</a:t>
            </a:r>
            <a:r>
              <a:rPr lang="en-GB" sz="2200" dirty="0">
                <a:solidFill>
                  <a:srgbClr val="466FF4"/>
                </a:solidFill>
              </a:rPr>
              <a:t>   </a:t>
            </a:r>
            <a:r>
              <a:rPr lang="en-GB" sz="2200" dirty="0"/>
              <a:t>of the current policy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422094-99F4-5596-7127-5B9399981995}"/>
              </a:ext>
            </a:extLst>
          </p:cNvPr>
          <p:cNvSpPr txBox="1"/>
          <p:nvPr/>
        </p:nvSpPr>
        <p:spPr>
          <a:xfrm>
            <a:off x="6208540" y="3436013"/>
            <a:ext cx="473664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200" dirty="0"/>
              <a:t>Revise the policy to reflect the school’s current needs and situation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BF6D9F-4D3C-9461-F2BF-33E6FA26C865}"/>
              </a:ext>
            </a:extLst>
          </p:cNvPr>
          <p:cNvSpPr txBox="1"/>
          <p:nvPr/>
        </p:nvSpPr>
        <p:spPr>
          <a:xfrm>
            <a:off x="1540818" y="4255370"/>
            <a:ext cx="459094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200" dirty="0"/>
              <a:t>Review the revised policy</a:t>
            </a:r>
            <a:br>
              <a:rPr lang="en-GB" sz="2200" dirty="0"/>
            </a:br>
            <a:r>
              <a:rPr lang="en-GB" sz="2000" i="1" dirty="0"/>
              <a:t>Does it reflect the school’s values?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909C31-F281-BDE8-AAEF-FC0696274137}"/>
              </a:ext>
            </a:extLst>
          </p:cNvPr>
          <p:cNvSpPr txBox="1"/>
          <p:nvPr/>
        </p:nvSpPr>
        <p:spPr>
          <a:xfrm>
            <a:off x="6251657" y="5006491"/>
            <a:ext cx="502541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200" dirty="0"/>
              <a:t>Implement the changes across the school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67FA05-3160-9754-2A98-956BD175E13B}"/>
              </a:ext>
            </a:extLst>
          </p:cNvPr>
          <p:cNvSpPr txBox="1"/>
          <p:nvPr/>
        </p:nvSpPr>
        <p:spPr>
          <a:xfrm>
            <a:off x="3635943" y="5743544"/>
            <a:ext cx="584460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200" dirty="0"/>
              <a:t>Review the </a:t>
            </a:r>
            <a:r>
              <a:rPr lang="en-GB" sz="2200" b="1" dirty="0">
                <a:solidFill>
                  <a:srgbClr val="466FF4"/>
                </a:solidFill>
              </a:rPr>
              <a:t>IMPACT</a:t>
            </a:r>
            <a:r>
              <a:rPr lang="en-GB" sz="2200" dirty="0">
                <a:solidFill>
                  <a:srgbClr val="466FF4"/>
                </a:solidFill>
              </a:rPr>
              <a:t> </a:t>
            </a:r>
            <a:r>
              <a:rPr lang="en-GB" sz="2200" dirty="0"/>
              <a:t>of the reviewed policy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397303-0D21-4DC8-51B6-F0064FF592F3}"/>
              </a:ext>
            </a:extLst>
          </p:cNvPr>
          <p:cNvSpPr txBox="1"/>
          <p:nvPr/>
        </p:nvSpPr>
        <p:spPr>
          <a:xfrm>
            <a:off x="1277742" y="6181195"/>
            <a:ext cx="100190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rgbClr val="466FF4"/>
                </a:solidFill>
              </a:rPr>
              <a:t>Ongoing</a:t>
            </a:r>
            <a:r>
              <a:rPr lang="en-GB" sz="2400" dirty="0"/>
              <a:t> </a:t>
            </a:r>
            <a:r>
              <a:rPr lang="en-GB" sz="2200" i="1" dirty="0"/>
              <a:t>– is the policy embedded and continuing to have the desired impact 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8222B6-5167-01BA-467A-177A4A7535B2}"/>
              </a:ext>
            </a:extLst>
          </p:cNvPr>
          <p:cNvSpPr>
            <a:spLocks noGrp="1"/>
          </p:cNvSpPr>
          <p:nvPr/>
        </p:nvSpPr>
        <p:spPr bwMode="auto">
          <a:xfrm>
            <a:off x="783447" y="357673"/>
            <a:ext cx="409689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GB" altLang="en-US" sz="2800" dirty="0"/>
              <a:t>Strategic vs Operational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7B2EF-961A-F1E1-2193-D2E4E00DC937}"/>
              </a:ext>
            </a:extLst>
          </p:cNvPr>
          <p:cNvSpPr>
            <a:spLocks noGrp="1"/>
          </p:cNvSpPr>
          <p:nvPr/>
        </p:nvSpPr>
        <p:spPr bwMode="auto">
          <a:xfrm>
            <a:off x="6123786" y="1098203"/>
            <a:ext cx="5610447" cy="701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800" b="1" dirty="0">
                <a:solidFill>
                  <a:schemeClr val="accent6">
                    <a:lumMod val="75000"/>
                  </a:schemeClr>
                </a:solidFill>
              </a:rPr>
              <a:t>Operational:</a:t>
            </a:r>
            <a:r>
              <a:rPr lang="en-GB" altLang="en-US" sz="1800" dirty="0"/>
              <a:t> to be involved in the actual ‘doing’ of these plans and actions.</a:t>
            </a:r>
          </a:p>
        </p:txBody>
      </p:sp>
      <p:pic>
        <p:nvPicPr>
          <p:cNvPr id="5" name="Picture 4" descr="abtugam_industryaff_lft_img">
            <a:extLst>
              <a:ext uri="{FF2B5EF4-FFF2-40B4-BE49-F238E27FC236}">
                <a16:creationId xmlns:a16="http://schemas.microsoft.com/office/drawing/2014/main" id="{B15404B6-0000-EB05-0A06-F582EBEC7B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652" y="488725"/>
            <a:ext cx="669851" cy="644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3d_cogs">
            <a:extLst>
              <a:ext uri="{FF2B5EF4-FFF2-40B4-BE49-F238E27FC236}">
                <a16:creationId xmlns:a16="http://schemas.microsoft.com/office/drawing/2014/main" id="{E92C3EAC-D7BC-B8EB-0072-A6A5AED698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5177" y="1220854"/>
            <a:ext cx="569332" cy="568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DFE55A3-8820-432A-56FB-1A5D00496A67}"/>
              </a:ext>
            </a:extLst>
          </p:cNvPr>
          <p:cNvSpPr txBox="1"/>
          <p:nvPr/>
        </p:nvSpPr>
        <p:spPr>
          <a:xfrm>
            <a:off x="6097732" y="422433"/>
            <a:ext cx="56365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b="1" dirty="0">
                <a:solidFill>
                  <a:schemeClr val="accent6">
                    <a:lumMod val="75000"/>
                  </a:schemeClr>
                </a:solidFill>
              </a:rPr>
              <a:t>Strategic: </a:t>
            </a:r>
            <a:r>
              <a:rPr lang="en-GB" altLang="en-US" dirty="0"/>
              <a:t>to review and agree the plans and actions to be taken to enable the school fulfil its intended purpose.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8D455F2-6816-B207-65EA-102FCC84ED55}"/>
              </a:ext>
            </a:extLst>
          </p:cNvPr>
          <p:cNvSpPr txBox="1">
            <a:spLocks/>
          </p:cNvSpPr>
          <p:nvPr/>
        </p:nvSpPr>
        <p:spPr bwMode="auto">
          <a:xfrm>
            <a:off x="6261037" y="2229878"/>
            <a:ext cx="3015549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spcAft>
                <a:spcPts val="2400"/>
              </a:spcAft>
              <a:buClr>
                <a:schemeClr val="tx2"/>
              </a:buClr>
              <a:buFont typeface="Arial" panose="020B0604020202020204" pitchFamily="34" charset="0"/>
              <a:buNone/>
            </a:pPr>
            <a:r>
              <a:rPr lang="en-GB" altLang="en-US" sz="2400" b="1" dirty="0"/>
              <a:t>Operational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0E1D0A3C-2489-7FC4-F850-9DFCB550ECA1}"/>
              </a:ext>
            </a:extLst>
          </p:cNvPr>
          <p:cNvSpPr>
            <a:spLocks noGrp="1"/>
          </p:cNvSpPr>
          <p:nvPr/>
        </p:nvSpPr>
        <p:spPr bwMode="auto">
          <a:xfrm>
            <a:off x="783447" y="807368"/>
            <a:ext cx="409689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GB" altLang="en-US" sz="2800" dirty="0"/>
              <a:t>- eg for a school policy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12DB8E-C74D-0AA0-3DDE-C3829A5DC350}"/>
              </a:ext>
            </a:extLst>
          </p:cNvPr>
          <p:cNvSpPr/>
          <p:nvPr/>
        </p:nvSpPr>
        <p:spPr>
          <a:xfrm>
            <a:off x="686908" y="566668"/>
            <a:ext cx="3794068" cy="12486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>
            <a:extLst>
              <a:ext uri="{FF2B5EF4-FFF2-40B4-BE49-F238E27FC236}">
                <a16:creationId xmlns:a16="http://schemas.microsoft.com/office/drawing/2014/main" id="{8FE9AFBA-E482-7941-5E72-9925406F1B5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432175" y="1341438"/>
            <a:ext cx="2592388" cy="6477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2400"/>
              </a:spcAft>
              <a:buClr>
                <a:schemeClr val="tx2"/>
              </a:buClr>
              <a:buNone/>
            </a:pPr>
            <a:r>
              <a:rPr lang="en-GB" altLang="en-US" sz="2800" b="1" i="1"/>
              <a:t>Strategic	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CB29CEE4-B030-0D95-245E-3B94F643926B}"/>
              </a:ext>
            </a:extLst>
          </p:cNvPr>
          <p:cNvSpPr txBox="1">
            <a:spLocks/>
          </p:cNvSpPr>
          <p:nvPr/>
        </p:nvSpPr>
        <p:spPr bwMode="auto">
          <a:xfrm>
            <a:off x="6672264" y="1341438"/>
            <a:ext cx="25923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2400"/>
              </a:spcAft>
              <a:buClr>
                <a:schemeClr val="tx2"/>
              </a:buClr>
              <a:buNone/>
            </a:pPr>
            <a:r>
              <a:rPr lang="en-GB" altLang="en-US" sz="2800" b="1" i="1"/>
              <a:t>Operational	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773E78D-D837-B832-B947-EF305B4A8C0C}"/>
              </a:ext>
            </a:extLst>
          </p:cNvPr>
          <p:cNvCxnSpPr>
            <a:cxnSpLocks/>
          </p:cNvCxnSpPr>
          <p:nvPr/>
        </p:nvCxnSpPr>
        <p:spPr>
          <a:xfrm>
            <a:off x="2640014" y="1916113"/>
            <a:ext cx="684053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EB10033-8FEC-BB53-1A25-28CC20569E2A}"/>
              </a:ext>
            </a:extLst>
          </p:cNvPr>
          <p:cNvCxnSpPr>
            <a:cxnSpLocks/>
          </p:cNvCxnSpPr>
          <p:nvPr/>
        </p:nvCxnSpPr>
        <p:spPr>
          <a:xfrm flipV="1">
            <a:off x="6024563" y="1557338"/>
            <a:ext cx="0" cy="7621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E429344-3163-55ED-DAA8-DFF44E06E902}"/>
              </a:ext>
            </a:extLst>
          </p:cNvPr>
          <p:cNvSpPr txBox="1"/>
          <p:nvPr/>
        </p:nvSpPr>
        <p:spPr>
          <a:xfrm>
            <a:off x="4407802" y="3108288"/>
            <a:ext cx="3717293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600" dirty="0"/>
              <a:t>Any questions on this?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8222B6-5167-01BA-467A-177A4A7535B2}"/>
              </a:ext>
            </a:extLst>
          </p:cNvPr>
          <p:cNvSpPr>
            <a:spLocks noGrp="1"/>
          </p:cNvSpPr>
          <p:nvPr/>
        </p:nvSpPr>
        <p:spPr bwMode="auto">
          <a:xfrm>
            <a:off x="783446" y="357673"/>
            <a:ext cx="10751329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GB" altLang="en-US" sz="2800" dirty="0"/>
              <a:t>Strategic vs Operational – the boundaries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D7E74B-C5EB-A246-C9CA-944CBC7FC09A}"/>
              </a:ext>
            </a:extLst>
          </p:cNvPr>
          <p:cNvSpPr txBox="1"/>
          <p:nvPr/>
        </p:nvSpPr>
        <p:spPr>
          <a:xfrm>
            <a:off x="5789563" y="2379328"/>
            <a:ext cx="470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466FF4"/>
                </a:solidFill>
              </a:rPr>
              <a:t>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41784AB5-3963-17F6-7086-163A902304D4}"/>
              </a:ext>
            </a:extLst>
          </p:cNvPr>
          <p:cNvSpPr txBox="1">
            <a:spLocks/>
          </p:cNvSpPr>
          <p:nvPr/>
        </p:nvSpPr>
        <p:spPr bwMode="auto">
          <a:xfrm>
            <a:off x="680404" y="4180431"/>
            <a:ext cx="8675687" cy="31003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Arial" panose="020B0604020202020204" pitchFamily="34" charset="0"/>
              <a:buNone/>
              <a:defRPr/>
            </a:pPr>
            <a:r>
              <a:rPr lang="en-GB" altLang="en-US" sz="2600" dirty="0"/>
              <a:t>Top tips for staying strategic: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defRPr/>
            </a:pPr>
            <a:r>
              <a:rPr lang="en-GB" altLang="en-US" sz="2600" dirty="0"/>
              <a:t>Focus on </a:t>
            </a:r>
            <a:r>
              <a:rPr lang="en-GB" altLang="en-US" sz="2600" b="1" dirty="0">
                <a:solidFill>
                  <a:schemeClr val="accent6">
                    <a:lumMod val="75000"/>
                  </a:schemeClr>
                </a:solidFill>
              </a:rPr>
              <a:t>KEY PRIORITIES </a:t>
            </a:r>
            <a:r>
              <a:rPr lang="en-GB" altLang="en-US" sz="2600" dirty="0"/>
              <a:t>(agenda setting)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defRPr/>
            </a:pPr>
            <a:r>
              <a:rPr lang="en-GB" altLang="en-US" sz="2600" dirty="0"/>
              <a:t>Regular review of the GB’s Code of Conduct 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defRPr/>
            </a:pPr>
            <a:r>
              <a:rPr lang="en-GB" altLang="en-US" sz="2600" dirty="0"/>
              <a:t>Challenge ourselves, as a board, to stay strategic</a:t>
            </a:r>
            <a:endParaRPr lang="en-GB" altLang="en-US" sz="2600" i="1" dirty="0"/>
          </a:p>
        </p:txBody>
      </p:sp>
    </p:spTree>
    <p:extLst>
      <p:ext uri="{BB962C8B-B14F-4D97-AF65-F5344CB8AC3E}">
        <p14:creationId xmlns:p14="http://schemas.microsoft.com/office/powerpoint/2010/main" val="2910319310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Powerpoint_master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1199</Words>
  <Application>Microsoft Office PowerPoint</Application>
  <PresentationFormat>Widescreen</PresentationFormat>
  <Paragraphs>140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Aldhabi</vt:lpstr>
      <vt:lpstr>Arial</vt:lpstr>
      <vt:lpstr>Arial Rounded MT Bold</vt:lpstr>
      <vt:lpstr>Calibri</vt:lpstr>
      <vt:lpstr>Californian FB</vt:lpstr>
      <vt:lpstr>Georgia</vt:lpstr>
      <vt:lpstr>Gill Sans Ultra Bold</vt:lpstr>
      <vt:lpstr>Tahoma</vt:lpstr>
      <vt:lpstr>Powerpoint_master_template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Alasdair Whitelaw (AfC)</dc:creator>
  <cp:lastModifiedBy>Vicky Brand</cp:lastModifiedBy>
  <cp:revision>198</cp:revision>
  <dcterms:created xsi:type="dcterms:W3CDTF">2023-01-05T11:15:51Z</dcterms:created>
  <dcterms:modified xsi:type="dcterms:W3CDTF">2025-06-10T11:27:19Z</dcterms:modified>
</cp:coreProperties>
</file>