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06" r:id="rId2"/>
  </p:sldMasterIdLst>
  <p:notesMasterIdLst>
    <p:notesMasterId r:id="rId34"/>
  </p:notesMasterIdLst>
  <p:sldIdLst>
    <p:sldId id="256" r:id="rId3"/>
    <p:sldId id="257" r:id="rId4"/>
    <p:sldId id="258" r:id="rId5"/>
    <p:sldId id="286" r:id="rId6"/>
    <p:sldId id="287" r:id="rId7"/>
    <p:sldId id="261" r:id="rId8"/>
    <p:sldId id="288" r:id="rId9"/>
    <p:sldId id="263" r:id="rId10"/>
    <p:sldId id="289" r:id="rId11"/>
    <p:sldId id="265" r:id="rId12"/>
    <p:sldId id="266" r:id="rId13"/>
    <p:sldId id="29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91" r:id="rId27"/>
    <p:sldId id="280" r:id="rId28"/>
    <p:sldId id="281" r:id="rId29"/>
    <p:sldId id="282" r:id="rId30"/>
    <p:sldId id="283" r:id="rId31"/>
    <p:sldId id="284" r:id="rId32"/>
    <p:sldId id="285" r:id="rId33"/>
  </p:sldIdLst>
  <p:sldSz cx="9144000" cy="6858000" type="screen4x3"/>
  <p:notesSz cx="6669088" cy="9926638"/>
  <p:embeddedFontLst>
    <p:embeddedFont>
      <p:font typeface="Overlock"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7LYPyAhlzMdwz6+Nm88Dnv8+L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50B"/>
    <a:srgbClr val="F59C0B"/>
    <a:srgbClr val="FFD9D9"/>
    <a:srgbClr val="EADCF4"/>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60" d="100"/>
          <a:sy n="60" d="100"/>
        </p:scale>
        <p:origin x="13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4CAB2-48F8-4D0F-9572-B04904E56D7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5C1575D-1C17-4D26-B731-59B13BF47C22}">
      <dgm:prSet custT="1"/>
      <dgm:spPr/>
      <dgm:t>
        <a:bodyPr/>
        <a:lstStyle/>
        <a:p>
          <a:pPr>
            <a:lnSpc>
              <a:spcPct val="100000"/>
            </a:lnSpc>
          </a:pPr>
          <a:r>
            <a:rPr lang="en-US" sz="1800" b="1" i="0" dirty="0"/>
            <a:t>Notional funding- </a:t>
          </a:r>
          <a:r>
            <a:rPr lang="en-US" sz="1800" b="0" i="0" dirty="0"/>
            <a:t>Funding formula given to schools from the LA towards their best </a:t>
          </a:r>
          <a:r>
            <a:rPr lang="en-US" sz="1800" b="0" i="0" dirty="0" err="1"/>
            <a:t>endeavours</a:t>
          </a:r>
          <a:r>
            <a:rPr lang="en-US" sz="1800" b="0" i="0" dirty="0"/>
            <a:t> to meet needs of children and young people. </a:t>
          </a:r>
          <a:endParaRPr lang="en-US" sz="1800" dirty="0"/>
        </a:p>
      </dgm:t>
    </dgm:pt>
    <dgm:pt modelId="{F186C578-53FB-4773-98E7-76E565ECD27A}" type="parTrans" cxnId="{B58F2627-7BDF-42DB-9ED5-20F185824617}">
      <dgm:prSet/>
      <dgm:spPr/>
      <dgm:t>
        <a:bodyPr/>
        <a:lstStyle/>
        <a:p>
          <a:endParaRPr lang="en-US"/>
        </a:p>
      </dgm:t>
    </dgm:pt>
    <dgm:pt modelId="{09A96E91-8276-4D54-A0E8-1CADE83287FA}" type="sibTrans" cxnId="{B58F2627-7BDF-42DB-9ED5-20F185824617}">
      <dgm:prSet/>
      <dgm:spPr/>
      <dgm:t>
        <a:bodyPr/>
        <a:lstStyle/>
        <a:p>
          <a:endParaRPr lang="en-US"/>
        </a:p>
      </dgm:t>
    </dgm:pt>
    <dgm:pt modelId="{9EF5C9E4-E61F-48BD-92CC-7F364EC22F74}">
      <dgm:prSet custT="1"/>
      <dgm:spPr/>
      <dgm:t>
        <a:bodyPr/>
        <a:lstStyle/>
        <a:p>
          <a:pPr>
            <a:lnSpc>
              <a:spcPct val="100000"/>
            </a:lnSpc>
          </a:pPr>
          <a:r>
            <a:rPr lang="en-US" sz="1800" b="1" i="0" dirty="0"/>
            <a:t>High needs funding- </a:t>
          </a:r>
          <a:r>
            <a:rPr lang="en-US" sz="1800" b="0" i="0" dirty="0"/>
            <a:t>Top up funding to provide the targeted and specialist support detailed in EHCP plans- statutory provision</a:t>
          </a:r>
          <a:endParaRPr lang="en-US" sz="1800" dirty="0"/>
        </a:p>
      </dgm:t>
    </dgm:pt>
    <dgm:pt modelId="{DF824CDC-1312-4871-8AC2-A54593FA3DAF}" type="parTrans" cxnId="{57D9826B-7FAE-46FB-8C67-71DD4815FB40}">
      <dgm:prSet/>
      <dgm:spPr/>
      <dgm:t>
        <a:bodyPr/>
        <a:lstStyle/>
        <a:p>
          <a:endParaRPr lang="en-US"/>
        </a:p>
      </dgm:t>
    </dgm:pt>
    <dgm:pt modelId="{8C8DBE2B-8864-48AB-8DF1-DEEC1985E6C8}" type="sibTrans" cxnId="{57D9826B-7FAE-46FB-8C67-71DD4815FB40}">
      <dgm:prSet/>
      <dgm:spPr/>
      <dgm:t>
        <a:bodyPr/>
        <a:lstStyle/>
        <a:p>
          <a:endParaRPr lang="en-US"/>
        </a:p>
      </dgm:t>
    </dgm:pt>
    <dgm:pt modelId="{EFC8428A-67B4-4F3F-B306-D66A2D366036}" type="pres">
      <dgm:prSet presAssocID="{F904CAB2-48F8-4D0F-9572-B04904E56D73}" presName="root" presStyleCnt="0">
        <dgm:presLayoutVars>
          <dgm:dir/>
          <dgm:resizeHandles val="exact"/>
        </dgm:presLayoutVars>
      </dgm:prSet>
      <dgm:spPr/>
    </dgm:pt>
    <dgm:pt modelId="{A8C1B7A9-53B9-415F-B499-6BA524A424BF}" type="pres">
      <dgm:prSet presAssocID="{C5C1575D-1C17-4D26-B731-59B13BF47C22}" presName="compNode" presStyleCnt="0"/>
      <dgm:spPr/>
    </dgm:pt>
    <dgm:pt modelId="{AE8E1BBB-6870-45C3-9F44-895FA790A33B}" type="pres">
      <dgm:prSet presAssocID="{C5C1575D-1C17-4D26-B731-59B13BF47C22}" presName="bgRect" presStyleLbl="bgShp" presStyleIdx="0" presStyleCnt="2"/>
      <dgm:spPr/>
    </dgm:pt>
    <dgm:pt modelId="{FF7C192D-36D0-45B0-88DB-203DEF8D78B7}" type="pres">
      <dgm:prSet presAssocID="{C5C1575D-1C17-4D26-B731-59B13BF47C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ent and Child"/>
        </a:ext>
      </dgm:extLst>
    </dgm:pt>
    <dgm:pt modelId="{A9B7A093-A614-491D-A059-A5FC786D1715}" type="pres">
      <dgm:prSet presAssocID="{C5C1575D-1C17-4D26-B731-59B13BF47C22}" presName="spaceRect" presStyleCnt="0"/>
      <dgm:spPr/>
    </dgm:pt>
    <dgm:pt modelId="{371659B1-0572-4463-9E76-235E4F18AB4B}" type="pres">
      <dgm:prSet presAssocID="{C5C1575D-1C17-4D26-B731-59B13BF47C22}" presName="parTx" presStyleLbl="revTx" presStyleIdx="0" presStyleCnt="2">
        <dgm:presLayoutVars>
          <dgm:chMax val="0"/>
          <dgm:chPref val="0"/>
        </dgm:presLayoutVars>
      </dgm:prSet>
      <dgm:spPr/>
    </dgm:pt>
    <dgm:pt modelId="{3B6691D9-AF89-4012-97D6-E5C2D75BFDAD}" type="pres">
      <dgm:prSet presAssocID="{09A96E91-8276-4D54-A0E8-1CADE83287FA}" presName="sibTrans" presStyleCnt="0"/>
      <dgm:spPr/>
    </dgm:pt>
    <dgm:pt modelId="{9887A811-34F0-48A8-A069-31EB7CF5262E}" type="pres">
      <dgm:prSet presAssocID="{9EF5C9E4-E61F-48BD-92CC-7F364EC22F74}" presName="compNode" presStyleCnt="0"/>
      <dgm:spPr/>
    </dgm:pt>
    <dgm:pt modelId="{98B4A711-E1AA-4CE8-99BF-8396D7AA68B8}" type="pres">
      <dgm:prSet presAssocID="{9EF5C9E4-E61F-48BD-92CC-7F364EC22F74}" presName="bgRect" presStyleLbl="bgShp" presStyleIdx="1" presStyleCnt="2"/>
      <dgm:spPr/>
    </dgm:pt>
    <dgm:pt modelId="{525AB83C-9657-48C5-B936-35AAAFB0F2B1}" type="pres">
      <dgm:prSet presAssocID="{9EF5C9E4-E61F-48BD-92CC-7F364EC22F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F80AC775-1296-43FD-BCEA-615384BB1C7B}" type="pres">
      <dgm:prSet presAssocID="{9EF5C9E4-E61F-48BD-92CC-7F364EC22F74}" presName="spaceRect" presStyleCnt="0"/>
      <dgm:spPr/>
    </dgm:pt>
    <dgm:pt modelId="{E31CBC09-0B95-4E3C-9CD0-15091F02CCF1}" type="pres">
      <dgm:prSet presAssocID="{9EF5C9E4-E61F-48BD-92CC-7F364EC22F74}" presName="parTx" presStyleLbl="revTx" presStyleIdx="1" presStyleCnt="2">
        <dgm:presLayoutVars>
          <dgm:chMax val="0"/>
          <dgm:chPref val="0"/>
        </dgm:presLayoutVars>
      </dgm:prSet>
      <dgm:spPr/>
    </dgm:pt>
  </dgm:ptLst>
  <dgm:cxnLst>
    <dgm:cxn modelId="{3F67C01D-3957-4845-B3E2-273EFE55DA1B}" type="presOf" srcId="{9EF5C9E4-E61F-48BD-92CC-7F364EC22F74}" destId="{E31CBC09-0B95-4E3C-9CD0-15091F02CCF1}" srcOrd="0" destOrd="0" presId="urn:microsoft.com/office/officeart/2018/2/layout/IconVerticalSolidList"/>
    <dgm:cxn modelId="{B58F2627-7BDF-42DB-9ED5-20F185824617}" srcId="{F904CAB2-48F8-4D0F-9572-B04904E56D73}" destId="{C5C1575D-1C17-4D26-B731-59B13BF47C22}" srcOrd="0" destOrd="0" parTransId="{F186C578-53FB-4773-98E7-76E565ECD27A}" sibTransId="{09A96E91-8276-4D54-A0E8-1CADE83287FA}"/>
    <dgm:cxn modelId="{57D9826B-7FAE-46FB-8C67-71DD4815FB40}" srcId="{F904CAB2-48F8-4D0F-9572-B04904E56D73}" destId="{9EF5C9E4-E61F-48BD-92CC-7F364EC22F74}" srcOrd="1" destOrd="0" parTransId="{DF824CDC-1312-4871-8AC2-A54593FA3DAF}" sibTransId="{8C8DBE2B-8864-48AB-8DF1-DEEC1985E6C8}"/>
    <dgm:cxn modelId="{7A228597-BB49-4756-9311-C3231AD324B5}" type="presOf" srcId="{C5C1575D-1C17-4D26-B731-59B13BF47C22}" destId="{371659B1-0572-4463-9E76-235E4F18AB4B}" srcOrd="0" destOrd="0" presId="urn:microsoft.com/office/officeart/2018/2/layout/IconVerticalSolidList"/>
    <dgm:cxn modelId="{84140EF0-9F66-406D-AEA2-927BA9B77312}" type="presOf" srcId="{F904CAB2-48F8-4D0F-9572-B04904E56D73}" destId="{EFC8428A-67B4-4F3F-B306-D66A2D366036}" srcOrd="0" destOrd="0" presId="urn:microsoft.com/office/officeart/2018/2/layout/IconVerticalSolidList"/>
    <dgm:cxn modelId="{58D82212-6184-4BBA-BA70-395DB03CB306}" type="presParOf" srcId="{EFC8428A-67B4-4F3F-B306-D66A2D366036}" destId="{A8C1B7A9-53B9-415F-B499-6BA524A424BF}" srcOrd="0" destOrd="0" presId="urn:microsoft.com/office/officeart/2018/2/layout/IconVerticalSolidList"/>
    <dgm:cxn modelId="{87F8E15B-173C-4F7B-9AA4-60C190B9C0CE}" type="presParOf" srcId="{A8C1B7A9-53B9-415F-B499-6BA524A424BF}" destId="{AE8E1BBB-6870-45C3-9F44-895FA790A33B}" srcOrd="0" destOrd="0" presId="urn:microsoft.com/office/officeart/2018/2/layout/IconVerticalSolidList"/>
    <dgm:cxn modelId="{96EB5E6B-1A13-4667-965F-A2DB510F3202}" type="presParOf" srcId="{A8C1B7A9-53B9-415F-B499-6BA524A424BF}" destId="{FF7C192D-36D0-45B0-88DB-203DEF8D78B7}" srcOrd="1" destOrd="0" presId="urn:microsoft.com/office/officeart/2018/2/layout/IconVerticalSolidList"/>
    <dgm:cxn modelId="{4B9E441B-0E55-4514-A56E-B99B8785E27A}" type="presParOf" srcId="{A8C1B7A9-53B9-415F-B499-6BA524A424BF}" destId="{A9B7A093-A614-491D-A059-A5FC786D1715}" srcOrd="2" destOrd="0" presId="urn:microsoft.com/office/officeart/2018/2/layout/IconVerticalSolidList"/>
    <dgm:cxn modelId="{6307ED29-8738-455E-9781-2E71A3566C45}" type="presParOf" srcId="{A8C1B7A9-53B9-415F-B499-6BA524A424BF}" destId="{371659B1-0572-4463-9E76-235E4F18AB4B}" srcOrd="3" destOrd="0" presId="urn:microsoft.com/office/officeart/2018/2/layout/IconVerticalSolidList"/>
    <dgm:cxn modelId="{8EDDB80F-BA90-454F-BF06-54D857A96030}" type="presParOf" srcId="{EFC8428A-67B4-4F3F-B306-D66A2D366036}" destId="{3B6691D9-AF89-4012-97D6-E5C2D75BFDAD}" srcOrd="1" destOrd="0" presId="urn:microsoft.com/office/officeart/2018/2/layout/IconVerticalSolidList"/>
    <dgm:cxn modelId="{C0B960FB-C868-46DE-913E-093B8FFF4D86}" type="presParOf" srcId="{EFC8428A-67B4-4F3F-B306-D66A2D366036}" destId="{9887A811-34F0-48A8-A069-31EB7CF5262E}" srcOrd="2" destOrd="0" presId="urn:microsoft.com/office/officeart/2018/2/layout/IconVerticalSolidList"/>
    <dgm:cxn modelId="{62138059-BD82-4A25-B5A1-46E5A8F94812}" type="presParOf" srcId="{9887A811-34F0-48A8-A069-31EB7CF5262E}" destId="{98B4A711-E1AA-4CE8-99BF-8396D7AA68B8}" srcOrd="0" destOrd="0" presId="urn:microsoft.com/office/officeart/2018/2/layout/IconVerticalSolidList"/>
    <dgm:cxn modelId="{2C1C1779-0618-4A0E-BCD1-3C355DFC396F}" type="presParOf" srcId="{9887A811-34F0-48A8-A069-31EB7CF5262E}" destId="{525AB83C-9657-48C5-B936-35AAAFB0F2B1}" srcOrd="1" destOrd="0" presId="urn:microsoft.com/office/officeart/2018/2/layout/IconVerticalSolidList"/>
    <dgm:cxn modelId="{F50584B0-1F15-47C4-BC85-5427D5620554}" type="presParOf" srcId="{9887A811-34F0-48A8-A069-31EB7CF5262E}" destId="{F80AC775-1296-43FD-BCEA-615384BB1C7B}" srcOrd="2" destOrd="0" presId="urn:microsoft.com/office/officeart/2018/2/layout/IconVerticalSolidList"/>
    <dgm:cxn modelId="{08E9D6F3-098D-474C-AA33-990EFDF8D414}" type="presParOf" srcId="{9887A811-34F0-48A8-A069-31EB7CF5262E}" destId="{E31CBC09-0B95-4E3C-9CD0-15091F02CC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15ED4-9D34-491C-82CC-37AB9E27FD8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55857E1-D643-45FC-8B4C-4797CDE81004}">
      <dgm:prSet custT="1"/>
      <dgm:spPr>
        <a:noFill/>
      </dgm:spPr>
      <dgm:t>
        <a:bodyPr/>
        <a:lstStyle/>
        <a:p>
          <a:r>
            <a:rPr lang="en-US" sz="2200" b="0" i="0" dirty="0">
              <a:solidFill>
                <a:schemeClr val="tx1"/>
              </a:solidFill>
            </a:rPr>
            <a:t>As well as SEND Governor verbal and written reports:</a:t>
          </a:r>
          <a:endParaRPr lang="en-US" sz="2200" dirty="0">
            <a:solidFill>
              <a:schemeClr val="tx1"/>
            </a:solidFill>
          </a:endParaRPr>
        </a:p>
      </dgm:t>
    </dgm:pt>
    <dgm:pt modelId="{35B15E82-401E-49BB-B729-709485B7B6B6}" type="parTrans" cxnId="{156DDC4E-B23A-43AA-8CB9-E7C3DD88C862}">
      <dgm:prSet/>
      <dgm:spPr/>
      <dgm:t>
        <a:bodyPr/>
        <a:lstStyle/>
        <a:p>
          <a:endParaRPr lang="en-US"/>
        </a:p>
      </dgm:t>
    </dgm:pt>
    <dgm:pt modelId="{EC70DB24-B451-4275-B10D-577CC9EDADDC}" type="sibTrans" cxnId="{156DDC4E-B23A-43AA-8CB9-E7C3DD88C862}">
      <dgm:prSet/>
      <dgm:spPr/>
      <dgm:t>
        <a:bodyPr/>
        <a:lstStyle/>
        <a:p>
          <a:endParaRPr lang="en-US"/>
        </a:p>
      </dgm:t>
    </dgm:pt>
    <dgm:pt modelId="{215687CC-847C-460B-850C-90D748620380}">
      <dgm:prSet custT="1"/>
      <dgm:spPr>
        <a:noFill/>
      </dgm:spPr>
      <dgm:t>
        <a:bodyPr/>
        <a:lstStyle/>
        <a:p>
          <a:r>
            <a:rPr lang="en-US" sz="2200" b="0" i="0" dirty="0">
              <a:solidFill>
                <a:schemeClr val="tx1"/>
              </a:solidFill>
            </a:rPr>
            <a:t>SENCo presentations / reports to the Board </a:t>
          </a:r>
          <a:r>
            <a:rPr lang="en-US" sz="2200" b="0" i="1" dirty="0">
              <a:solidFill>
                <a:schemeClr val="tx1"/>
              </a:solidFill>
            </a:rPr>
            <a:t>(maybe)</a:t>
          </a:r>
          <a:endParaRPr lang="en-US" sz="2200" dirty="0">
            <a:solidFill>
              <a:schemeClr val="tx1"/>
            </a:solidFill>
          </a:endParaRPr>
        </a:p>
      </dgm:t>
    </dgm:pt>
    <dgm:pt modelId="{FEB89EA1-D51F-43C8-BB8C-61FD55259467}" type="parTrans" cxnId="{D5DCBE89-4BC1-4864-A0C2-3950566E3003}">
      <dgm:prSet/>
      <dgm:spPr/>
      <dgm:t>
        <a:bodyPr/>
        <a:lstStyle/>
        <a:p>
          <a:endParaRPr lang="en-US"/>
        </a:p>
      </dgm:t>
    </dgm:pt>
    <dgm:pt modelId="{0054E600-C7F1-4D81-8CD7-3F0A654B04C7}" type="sibTrans" cxnId="{D5DCBE89-4BC1-4864-A0C2-3950566E3003}">
      <dgm:prSet/>
      <dgm:spPr/>
      <dgm:t>
        <a:bodyPr/>
        <a:lstStyle/>
        <a:p>
          <a:endParaRPr lang="en-US"/>
        </a:p>
      </dgm:t>
    </dgm:pt>
    <dgm:pt modelId="{5BEBC83D-F336-45A1-A3A0-0C3628EE5C74}">
      <dgm:prSet custT="1"/>
      <dgm:spPr>
        <a:noFill/>
      </dgm:spPr>
      <dgm:t>
        <a:bodyPr/>
        <a:lstStyle/>
        <a:p>
          <a:r>
            <a:rPr lang="en-US" sz="2200" b="0" i="0" dirty="0">
              <a:solidFill>
                <a:schemeClr val="tx1"/>
              </a:solidFill>
            </a:rPr>
            <a:t>Documents such as SEF/SEND review/SEN audits</a:t>
          </a:r>
          <a:endParaRPr lang="en-US" sz="2200" dirty="0">
            <a:solidFill>
              <a:schemeClr val="tx1"/>
            </a:solidFill>
          </a:endParaRPr>
        </a:p>
      </dgm:t>
    </dgm:pt>
    <dgm:pt modelId="{A6894FD9-7D83-46EA-AEE9-8CD8CA531D00}" type="parTrans" cxnId="{6DED4576-AE65-4D33-B7EF-FBE16FBB6941}">
      <dgm:prSet/>
      <dgm:spPr/>
      <dgm:t>
        <a:bodyPr/>
        <a:lstStyle/>
        <a:p>
          <a:endParaRPr lang="en-US"/>
        </a:p>
      </dgm:t>
    </dgm:pt>
    <dgm:pt modelId="{E486E15E-9C50-4F90-8CEE-95A5C8F70666}" type="sibTrans" cxnId="{6DED4576-AE65-4D33-B7EF-FBE16FBB6941}">
      <dgm:prSet/>
      <dgm:spPr/>
      <dgm:t>
        <a:bodyPr/>
        <a:lstStyle/>
        <a:p>
          <a:endParaRPr lang="en-US"/>
        </a:p>
      </dgm:t>
    </dgm:pt>
    <dgm:pt modelId="{AB9C40F2-2287-48CD-9942-6D5D827C2F1A}">
      <dgm:prSet custT="1"/>
      <dgm:spPr>
        <a:noFill/>
      </dgm:spPr>
      <dgm:t>
        <a:bodyPr/>
        <a:lstStyle/>
        <a:p>
          <a:r>
            <a:rPr lang="en-US" sz="2200" b="0" i="0" dirty="0">
              <a:solidFill>
                <a:schemeClr val="tx1"/>
              </a:solidFill>
            </a:rPr>
            <a:t>Headteacher’s reports (including statistics relating to attendance, </a:t>
          </a:r>
          <a:r>
            <a:rPr lang="en-US" sz="2200" b="0" i="0" dirty="0" err="1">
              <a:solidFill>
                <a:schemeClr val="tx1"/>
              </a:solidFill>
            </a:rPr>
            <a:t>behaviour</a:t>
          </a:r>
          <a:r>
            <a:rPr lang="en-US" sz="2200" b="0" i="0" dirty="0">
              <a:solidFill>
                <a:schemeClr val="tx1"/>
              </a:solidFill>
            </a:rPr>
            <a:t> and exclusions)</a:t>
          </a:r>
          <a:endParaRPr lang="en-US" sz="2200" dirty="0">
            <a:solidFill>
              <a:schemeClr val="tx1"/>
            </a:solidFill>
          </a:endParaRPr>
        </a:p>
      </dgm:t>
    </dgm:pt>
    <dgm:pt modelId="{3F20108D-CE42-4799-827F-68ED190E8BDD}" type="parTrans" cxnId="{7F5917A3-9C37-4320-A315-107BE96A7C14}">
      <dgm:prSet/>
      <dgm:spPr/>
      <dgm:t>
        <a:bodyPr/>
        <a:lstStyle/>
        <a:p>
          <a:endParaRPr lang="en-US"/>
        </a:p>
      </dgm:t>
    </dgm:pt>
    <dgm:pt modelId="{A7C45C65-6B72-4AF8-968C-A67E3959101B}" type="sibTrans" cxnId="{7F5917A3-9C37-4320-A315-107BE96A7C14}">
      <dgm:prSet/>
      <dgm:spPr/>
      <dgm:t>
        <a:bodyPr/>
        <a:lstStyle/>
        <a:p>
          <a:endParaRPr lang="en-US"/>
        </a:p>
      </dgm:t>
    </dgm:pt>
    <dgm:pt modelId="{A01755BC-2C5D-4299-97F3-E960ADA36749}">
      <dgm:prSet custT="1"/>
      <dgm:spPr>
        <a:noFill/>
      </dgm:spPr>
      <dgm:t>
        <a:bodyPr/>
        <a:lstStyle/>
        <a:p>
          <a:r>
            <a:rPr lang="en-US" sz="2200" b="0" i="0" dirty="0">
              <a:solidFill>
                <a:schemeClr val="tx1"/>
              </a:solidFill>
            </a:rPr>
            <a:t>Finance committee minutes/reports:  SEND notional funding and allocation; resources and facilities</a:t>
          </a:r>
          <a:endParaRPr lang="en-US" sz="2200" dirty="0">
            <a:solidFill>
              <a:schemeClr val="tx1"/>
            </a:solidFill>
          </a:endParaRPr>
        </a:p>
      </dgm:t>
    </dgm:pt>
    <dgm:pt modelId="{00112793-C95D-4867-9CB4-41E96B0299A1}" type="parTrans" cxnId="{9827FCD9-B700-4F31-AA20-088E4E104607}">
      <dgm:prSet/>
      <dgm:spPr/>
      <dgm:t>
        <a:bodyPr/>
        <a:lstStyle/>
        <a:p>
          <a:endParaRPr lang="en-US"/>
        </a:p>
      </dgm:t>
    </dgm:pt>
    <dgm:pt modelId="{C77E03C4-8775-4DBF-90F5-36C754F88D75}" type="sibTrans" cxnId="{9827FCD9-B700-4F31-AA20-088E4E104607}">
      <dgm:prSet/>
      <dgm:spPr/>
      <dgm:t>
        <a:bodyPr/>
        <a:lstStyle/>
        <a:p>
          <a:endParaRPr lang="en-US"/>
        </a:p>
      </dgm:t>
    </dgm:pt>
    <dgm:pt modelId="{2092B754-11C3-4937-A5D6-B8B69A80D304}">
      <dgm:prSet custT="1"/>
      <dgm:spPr>
        <a:noFill/>
      </dgm:spPr>
      <dgm:t>
        <a:bodyPr/>
        <a:lstStyle/>
        <a:p>
          <a:r>
            <a:rPr lang="en-US" sz="2200" b="0" i="0" dirty="0">
              <a:solidFill>
                <a:schemeClr val="tx1"/>
              </a:solidFill>
            </a:rPr>
            <a:t>Standards committee minutes/reports:  </a:t>
          </a:r>
          <a:br>
            <a:rPr lang="en-US" sz="2200" b="0" i="0" dirty="0">
              <a:solidFill>
                <a:schemeClr val="tx1"/>
              </a:solidFill>
            </a:rPr>
          </a:br>
          <a:r>
            <a:rPr lang="en-US" sz="2200" b="0" i="0" dirty="0">
              <a:solidFill>
                <a:schemeClr val="tx1"/>
              </a:solidFill>
            </a:rPr>
            <a:t>- Progress and attainment data for groups of pupils</a:t>
          </a:r>
          <a:br>
            <a:rPr lang="en-US" sz="2200" b="0" i="0" dirty="0">
              <a:solidFill>
                <a:schemeClr val="tx1"/>
              </a:solidFill>
            </a:rPr>
          </a:br>
          <a:r>
            <a:rPr lang="en-US" sz="2200" b="0" i="0" dirty="0">
              <a:solidFill>
                <a:schemeClr val="tx1"/>
              </a:solidFill>
            </a:rPr>
            <a:t>- Quality of teaching and assessment </a:t>
          </a:r>
          <a:r>
            <a:rPr lang="en-US" sz="2200" b="0" i="1" dirty="0">
              <a:solidFill>
                <a:schemeClr val="tx1"/>
              </a:solidFill>
            </a:rPr>
            <a:t>(including CPD)</a:t>
          </a:r>
          <a:br>
            <a:rPr lang="en-US" sz="2200" b="0" i="0" dirty="0">
              <a:solidFill>
                <a:schemeClr val="tx1"/>
              </a:solidFill>
            </a:rPr>
          </a:br>
          <a:r>
            <a:rPr lang="en-US" sz="2200" b="0" i="0" dirty="0">
              <a:solidFill>
                <a:schemeClr val="tx1"/>
              </a:solidFill>
            </a:rPr>
            <a:t>- Curriculum and co-curriculum/extended provision</a:t>
          </a:r>
          <a:endParaRPr lang="en-US" sz="2200" dirty="0">
            <a:solidFill>
              <a:schemeClr val="tx1"/>
            </a:solidFill>
          </a:endParaRPr>
        </a:p>
      </dgm:t>
    </dgm:pt>
    <dgm:pt modelId="{122BD0A1-8D8E-4AD1-92D4-33AEBA50C7DA}" type="parTrans" cxnId="{F86AAA10-DD03-4DED-80A5-3235D1B344F0}">
      <dgm:prSet/>
      <dgm:spPr/>
      <dgm:t>
        <a:bodyPr/>
        <a:lstStyle/>
        <a:p>
          <a:endParaRPr lang="en-US"/>
        </a:p>
      </dgm:t>
    </dgm:pt>
    <dgm:pt modelId="{3112D940-29EF-490A-ACB2-B87D49FCBD4A}" type="sibTrans" cxnId="{F86AAA10-DD03-4DED-80A5-3235D1B344F0}">
      <dgm:prSet/>
      <dgm:spPr/>
      <dgm:t>
        <a:bodyPr/>
        <a:lstStyle/>
        <a:p>
          <a:endParaRPr lang="en-US"/>
        </a:p>
      </dgm:t>
    </dgm:pt>
    <dgm:pt modelId="{F294245F-84BB-4ED6-AEEB-2953CB15FF60}" type="pres">
      <dgm:prSet presAssocID="{CF815ED4-9D34-491C-82CC-37AB9E27FD8C}" presName="Name0" presStyleCnt="0">
        <dgm:presLayoutVars>
          <dgm:dir/>
          <dgm:resizeHandles val="exact"/>
        </dgm:presLayoutVars>
      </dgm:prSet>
      <dgm:spPr/>
    </dgm:pt>
    <dgm:pt modelId="{E0603A0F-9565-4467-9345-47ACD5E40282}" type="pres">
      <dgm:prSet presAssocID="{155857E1-D643-45FC-8B4C-4797CDE81004}" presName="node" presStyleLbl="node1" presStyleIdx="0" presStyleCnt="1" custScaleX="120755">
        <dgm:presLayoutVars>
          <dgm:bulletEnabled val="1"/>
        </dgm:presLayoutVars>
      </dgm:prSet>
      <dgm:spPr/>
    </dgm:pt>
  </dgm:ptLst>
  <dgm:cxnLst>
    <dgm:cxn modelId="{31F0CE00-460F-44F2-8EDE-597E33670A1A}" type="presOf" srcId="{155857E1-D643-45FC-8B4C-4797CDE81004}" destId="{E0603A0F-9565-4467-9345-47ACD5E40282}" srcOrd="0" destOrd="0" presId="urn:microsoft.com/office/officeart/2016/7/layout/RepeatingBendingProcessNew"/>
    <dgm:cxn modelId="{1EC9F20C-F6D8-4197-8292-3A42AD9E1911}" type="presOf" srcId="{CF815ED4-9D34-491C-82CC-37AB9E27FD8C}" destId="{F294245F-84BB-4ED6-AEEB-2953CB15FF60}" srcOrd="0" destOrd="0" presId="urn:microsoft.com/office/officeart/2016/7/layout/RepeatingBendingProcessNew"/>
    <dgm:cxn modelId="{F86AAA10-DD03-4DED-80A5-3235D1B344F0}" srcId="{155857E1-D643-45FC-8B4C-4797CDE81004}" destId="{2092B754-11C3-4937-A5D6-B8B69A80D304}" srcOrd="4" destOrd="0" parTransId="{122BD0A1-8D8E-4AD1-92D4-33AEBA50C7DA}" sibTransId="{3112D940-29EF-490A-ACB2-B87D49FCBD4A}"/>
    <dgm:cxn modelId="{A70A902C-4814-420F-B0E7-3E8EFB624118}" type="presOf" srcId="{5BEBC83D-F336-45A1-A3A0-0C3628EE5C74}" destId="{E0603A0F-9565-4467-9345-47ACD5E40282}" srcOrd="0" destOrd="2" presId="urn:microsoft.com/office/officeart/2016/7/layout/RepeatingBendingProcessNew"/>
    <dgm:cxn modelId="{54E82E38-683A-4BED-A9DA-ACF316E87324}" type="presOf" srcId="{A01755BC-2C5D-4299-97F3-E960ADA36749}" destId="{E0603A0F-9565-4467-9345-47ACD5E40282}" srcOrd="0" destOrd="4" presId="urn:microsoft.com/office/officeart/2016/7/layout/RepeatingBendingProcessNew"/>
    <dgm:cxn modelId="{156DDC4E-B23A-43AA-8CB9-E7C3DD88C862}" srcId="{CF815ED4-9D34-491C-82CC-37AB9E27FD8C}" destId="{155857E1-D643-45FC-8B4C-4797CDE81004}" srcOrd="0" destOrd="0" parTransId="{35B15E82-401E-49BB-B729-709485B7B6B6}" sibTransId="{EC70DB24-B451-4275-B10D-577CC9EDADDC}"/>
    <dgm:cxn modelId="{6DED4576-AE65-4D33-B7EF-FBE16FBB6941}" srcId="{155857E1-D643-45FC-8B4C-4797CDE81004}" destId="{5BEBC83D-F336-45A1-A3A0-0C3628EE5C74}" srcOrd="1" destOrd="0" parTransId="{A6894FD9-7D83-46EA-AEE9-8CD8CA531D00}" sibTransId="{E486E15E-9C50-4F90-8CEE-95A5C8F70666}"/>
    <dgm:cxn modelId="{53B66159-D625-4DD2-B886-D5B23B7B4890}" type="presOf" srcId="{215687CC-847C-460B-850C-90D748620380}" destId="{E0603A0F-9565-4467-9345-47ACD5E40282}" srcOrd="0" destOrd="1" presId="urn:microsoft.com/office/officeart/2016/7/layout/RepeatingBendingProcessNew"/>
    <dgm:cxn modelId="{D5DCBE89-4BC1-4864-A0C2-3950566E3003}" srcId="{155857E1-D643-45FC-8B4C-4797CDE81004}" destId="{215687CC-847C-460B-850C-90D748620380}" srcOrd="0" destOrd="0" parTransId="{FEB89EA1-D51F-43C8-BB8C-61FD55259467}" sibTransId="{0054E600-C7F1-4D81-8CD7-3F0A654B04C7}"/>
    <dgm:cxn modelId="{7F5917A3-9C37-4320-A315-107BE96A7C14}" srcId="{155857E1-D643-45FC-8B4C-4797CDE81004}" destId="{AB9C40F2-2287-48CD-9942-6D5D827C2F1A}" srcOrd="2" destOrd="0" parTransId="{3F20108D-CE42-4799-827F-68ED190E8BDD}" sibTransId="{A7C45C65-6B72-4AF8-968C-A67E3959101B}"/>
    <dgm:cxn modelId="{83A812C8-75E1-485C-BE53-F8D2FB390B47}" type="presOf" srcId="{2092B754-11C3-4937-A5D6-B8B69A80D304}" destId="{E0603A0F-9565-4467-9345-47ACD5E40282}" srcOrd="0" destOrd="5" presId="urn:microsoft.com/office/officeart/2016/7/layout/RepeatingBendingProcessNew"/>
    <dgm:cxn modelId="{9827FCD9-B700-4F31-AA20-088E4E104607}" srcId="{155857E1-D643-45FC-8B4C-4797CDE81004}" destId="{A01755BC-2C5D-4299-97F3-E960ADA36749}" srcOrd="3" destOrd="0" parTransId="{00112793-C95D-4867-9CB4-41E96B0299A1}" sibTransId="{C77E03C4-8775-4DBF-90F5-36C754F88D75}"/>
    <dgm:cxn modelId="{100A6FF7-169D-49B5-82F9-12BBDB88136D}" type="presOf" srcId="{AB9C40F2-2287-48CD-9942-6D5D827C2F1A}" destId="{E0603A0F-9565-4467-9345-47ACD5E40282}" srcOrd="0" destOrd="3" presId="urn:microsoft.com/office/officeart/2016/7/layout/RepeatingBendingProcessNew"/>
    <dgm:cxn modelId="{8BBC1EAD-A5A9-4918-AEBB-A7801F818768}" type="presParOf" srcId="{F294245F-84BB-4ED6-AEEB-2953CB15FF60}" destId="{E0603A0F-9565-4467-9345-47ACD5E40282}"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6ED095-1D1B-4DC1-995D-47D054E3168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B59906-1432-40D0-B066-B06197700BE7}">
      <dgm:prSet custT="1"/>
      <dgm:spPr/>
      <dgm:t>
        <a:bodyPr/>
        <a:lstStyle/>
        <a:p>
          <a:pPr>
            <a:lnSpc>
              <a:spcPct val="100000"/>
            </a:lnSpc>
          </a:pPr>
          <a:r>
            <a:rPr lang="en-US" sz="1800" b="0" i="0" dirty="0"/>
            <a:t>Allocate appropriate meeting time to SEND?</a:t>
          </a:r>
          <a:br>
            <a:rPr lang="en-US" sz="1800" b="0" i="0" dirty="0"/>
          </a:br>
          <a:r>
            <a:rPr lang="en-US" sz="1800" b="0" i="1" dirty="0"/>
            <a:t>Could this be a standing item on agendas?</a:t>
          </a:r>
          <a:endParaRPr lang="en-US" sz="1800" dirty="0"/>
        </a:p>
      </dgm:t>
    </dgm:pt>
    <dgm:pt modelId="{DC789E0B-D750-418E-9342-5E4B343DF519}" type="parTrans" cxnId="{EF00DF16-0144-4765-AE1C-6818828E1F7C}">
      <dgm:prSet/>
      <dgm:spPr/>
      <dgm:t>
        <a:bodyPr/>
        <a:lstStyle/>
        <a:p>
          <a:endParaRPr lang="en-US"/>
        </a:p>
      </dgm:t>
    </dgm:pt>
    <dgm:pt modelId="{EB41C4F5-5795-49DF-BA28-E7AB73B1313B}" type="sibTrans" cxnId="{EF00DF16-0144-4765-AE1C-6818828E1F7C}">
      <dgm:prSet/>
      <dgm:spPr/>
      <dgm:t>
        <a:bodyPr/>
        <a:lstStyle/>
        <a:p>
          <a:pPr>
            <a:lnSpc>
              <a:spcPct val="100000"/>
            </a:lnSpc>
          </a:pPr>
          <a:endParaRPr lang="en-US"/>
        </a:p>
      </dgm:t>
    </dgm:pt>
    <dgm:pt modelId="{7C4C2E8F-6CBF-4C9A-916C-6B57808253CE}">
      <dgm:prSet custT="1"/>
      <dgm:spPr/>
      <dgm:t>
        <a:bodyPr/>
        <a:lstStyle/>
        <a:p>
          <a:pPr>
            <a:lnSpc>
              <a:spcPct val="100000"/>
            </a:lnSpc>
          </a:pPr>
          <a:r>
            <a:rPr lang="en-US" sz="1600" b="0" i="0" dirty="0"/>
            <a:t>Review the SEND Policy on a regular basis, and ratify the SEN Information Report annually?</a:t>
          </a:r>
          <a:br>
            <a:rPr lang="en-US" sz="1600" b="0" i="0" dirty="0"/>
          </a:br>
          <a:r>
            <a:rPr lang="en-US" sz="1600" b="0" i="1" dirty="0"/>
            <a:t>How is the SEN Information Report reviewed?</a:t>
          </a:r>
          <a:endParaRPr lang="en-US" sz="1600" dirty="0"/>
        </a:p>
      </dgm:t>
    </dgm:pt>
    <dgm:pt modelId="{A59555DB-1150-46DF-A24B-82354BACDDD9}" type="parTrans" cxnId="{469B2A32-F863-4AE4-BCB5-20004A68391E}">
      <dgm:prSet/>
      <dgm:spPr/>
      <dgm:t>
        <a:bodyPr/>
        <a:lstStyle/>
        <a:p>
          <a:endParaRPr lang="en-US"/>
        </a:p>
      </dgm:t>
    </dgm:pt>
    <dgm:pt modelId="{64E51BEA-01EF-4562-94CB-B025AFF63034}" type="sibTrans" cxnId="{469B2A32-F863-4AE4-BCB5-20004A68391E}">
      <dgm:prSet/>
      <dgm:spPr/>
      <dgm:t>
        <a:bodyPr/>
        <a:lstStyle/>
        <a:p>
          <a:pPr>
            <a:lnSpc>
              <a:spcPct val="100000"/>
            </a:lnSpc>
          </a:pPr>
          <a:endParaRPr lang="en-US"/>
        </a:p>
      </dgm:t>
    </dgm:pt>
    <dgm:pt modelId="{4577CCED-1458-46FA-BCFB-68BC21DEAAE7}">
      <dgm:prSet custT="1"/>
      <dgm:spPr/>
      <dgm:t>
        <a:bodyPr/>
        <a:lstStyle/>
        <a:p>
          <a:pPr>
            <a:lnSpc>
              <a:spcPct val="100000"/>
            </a:lnSpc>
          </a:pPr>
          <a:r>
            <a:rPr lang="en-US" sz="1600" b="0" i="0" dirty="0"/>
            <a:t>Ensure </a:t>
          </a:r>
          <a:r>
            <a:rPr lang="en-US" sz="1600" b="1" i="0" dirty="0"/>
            <a:t>all</a:t>
          </a:r>
          <a:r>
            <a:rPr lang="en-US" sz="1600" b="0" i="0" dirty="0"/>
            <a:t> the school’s policies fully support the principle of inclusion of pupils with SEND (</a:t>
          </a:r>
          <a:r>
            <a:rPr lang="en-US" sz="1600" b="0" i="0" dirty="0" err="1"/>
            <a:t>behaviour</a:t>
          </a:r>
          <a:r>
            <a:rPr lang="en-US" sz="1600" b="0" i="0" dirty="0"/>
            <a:t>, outdoor learning, educational visits…. )</a:t>
          </a:r>
          <a:endParaRPr lang="en-US" sz="1600" dirty="0"/>
        </a:p>
      </dgm:t>
    </dgm:pt>
    <dgm:pt modelId="{EBB6A08E-9853-4C5C-90CA-FAABE4E4E61C}" type="parTrans" cxnId="{0D8B63CE-8E4E-47B4-9D30-EF20636FE8C9}">
      <dgm:prSet/>
      <dgm:spPr/>
      <dgm:t>
        <a:bodyPr/>
        <a:lstStyle/>
        <a:p>
          <a:endParaRPr lang="en-US"/>
        </a:p>
      </dgm:t>
    </dgm:pt>
    <dgm:pt modelId="{02FC017F-9192-4D53-AFCC-BB285E52F607}" type="sibTrans" cxnId="{0D8B63CE-8E4E-47B4-9D30-EF20636FE8C9}">
      <dgm:prSet/>
      <dgm:spPr/>
      <dgm:t>
        <a:bodyPr/>
        <a:lstStyle/>
        <a:p>
          <a:pPr>
            <a:lnSpc>
              <a:spcPct val="100000"/>
            </a:lnSpc>
          </a:pPr>
          <a:endParaRPr lang="en-US"/>
        </a:p>
      </dgm:t>
    </dgm:pt>
    <dgm:pt modelId="{213C8CA3-290B-4B5A-9D51-6BB40C00AB59}">
      <dgm:prSet custT="1"/>
      <dgm:spPr/>
      <dgm:t>
        <a:bodyPr/>
        <a:lstStyle/>
        <a:p>
          <a:pPr>
            <a:lnSpc>
              <a:spcPct val="100000"/>
            </a:lnSpc>
          </a:pPr>
          <a:r>
            <a:rPr lang="en-US" sz="1800" b="0" i="0" dirty="0"/>
            <a:t>Provide a succession plan opportunity for prospective SEND governors?</a:t>
          </a:r>
          <a:endParaRPr lang="en-US" sz="1800" dirty="0"/>
        </a:p>
      </dgm:t>
    </dgm:pt>
    <dgm:pt modelId="{238BDCFE-7F62-4DEE-A901-F6218D7BF809}" type="parTrans" cxnId="{309E734B-47F2-4C3C-8316-C990752F5F58}">
      <dgm:prSet/>
      <dgm:spPr/>
      <dgm:t>
        <a:bodyPr/>
        <a:lstStyle/>
        <a:p>
          <a:endParaRPr lang="en-US"/>
        </a:p>
      </dgm:t>
    </dgm:pt>
    <dgm:pt modelId="{66B85386-CB28-47EF-B70E-557DF12022ED}" type="sibTrans" cxnId="{309E734B-47F2-4C3C-8316-C990752F5F58}">
      <dgm:prSet/>
      <dgm:spPr/>
      <dgm:t>
        <a:bodyPr/>
        <a:lstStyle/>
        <a:p>
          <a:endParaRPr lang="en-US"/>
        </a:p>
      </dgm:t>
    </dgm:pt>
    <dgm:pt modelId="{8E25D8E2-D8E8-4DDB-9300-5A0A0132B8CC}" type="pres">
      <dgm:prSet presAssocID="{1F6ED095-1D1B-4DC1-995D-47D054E31681}" presName="root" presStyleCnt="0">
        <dgm:presLayoutVars>
          <dgm:dir/>
          <dgm:resizeHandles val="exact"/>
        </dgm:presLayoutVars>
      </dgm:prSet>
      <dgm:spPr/>
    </dgm:pt>
    <dgm:pt modelId="{F95FEFBD-33CB-4C4B-9C00-EB2388A5503F}" type="pres">
      <dgm:prSet presAssocID="{1F6ED095-1D1B-4DC1-995D-47D054E31681}" presName="container" presStyleCnt="0">
        <dgm:presLayoutVars>
          <dgm:dir/>
          <dgm:resizeHandles val="exact"/>
        </dgm:presLayoutVars>
      </dgm:prSet>
      <dgm:spPr/>
    </dgm:pt>
    <dgm:pt modelId="{8458C70B-7529-4A6E-AF77-97FD4043FE30}" type="pres">
      <dgm:prSet presAssocID="{FDB59906-1432-40D0-B066-B06197700BE7}" presName="compNode" presStyleCnt="0"/>
      <dgm:spPr/>
    </dgm:pt>
    <dgm:pt modelId="{9BA6F755-AACC-440E-8129-14F4BF48CB56}" type="pres">
      <dgm:prSet presAssocID="{FDB59906-1432-40D0-B066-B06197700BE7}" presName="iconBgRect" presStyleLbl="bgShp" presStyleIdx="0" presStyleCnt="4"/>
      <dgm:spPr/>
    </dgm:pt>
    <dgm:pt modelId="{D0A96D27-74C6-46EF-82BB-63D2031EE54C}" type="pres">
      <dgm:prSet presAssocID="{FDB59906-1432-40D0-B066-B06197700B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E57FDBD9-CB5E-4982-8CB2-0CC59AD080DB}" type="pres">
      <dgm:prSet presAssocID="{FDB59906-1432-40D0-B066-B06197700BE7}" presName="spaceRect" presStyleCnt="0"/>
      <dgm:spPr/>
    </dgm:pt>
    <dgm:pt modelId="{5F430335-5408-42EB-96B6-CF68F8BC2293}" type="pres">
      <dgm:prSet presAssocID="{FDB59906-1432-40D0-B066-B06197700BE7}" presName="textRect" presStyleLbl="revTx" presStyleIdx="0" presStyleCnt="4">
        <dgm:presLayoutVars>
          <dgm:chMax val="1"/>
          <dgm:chPref val="1"/>
        </dgm:presLayoutVars>
      </dgm:prSet>
      <dgm:spPr/>
    </dgm:pt>
    <dgm:pt modelId="{9AD4CFF1-F741-4F01-95F2-7E1FE5038509}" type="pres">
      <dgm:prSet presAssocID="{EB41C4F5-5795-49DF-BA28-E7AB73B1313B}" presName="sibTrans" presStyleLbl="sibTrans2D1" presStyleIdx="0" presStyleCnt="0"/>
      <dgm:spPr/>
    </dgm:pt>
    <dgm:pt modelId="{6FF21988-3E98-4DA9-87DA-4EACDF0FC63F}" type="pres">
      <dgm:prSet presAssocID="{7C4C2E8F-6CBF-4C9A-916C-6B57808253CE}" presName="compNode" presStyleCnt="0"/>
      <dgm:spPr/>
    </dgm:pt>
    <dgm:pt modelId="{2C64EA79-CDAD-45F9-9ABB-C155BF80C743}" type="pres">
      <dgm:prSet presAssocID="{7C4C2E8F-6CBF-4C9A-916C-6B57808253CE}" presName="iconBgRect" presStyleLbl="bgShp" presStyleIdx="1" presStyleCnt="4" custLinFactNeighborX="-21853" custLinFactNeighborY="-490"/>
      <dgm:spPr/>
    </dgm:pt>
    <dgm:pt modelId="{7F9485C9-1329-4FE6-9521-871DA72DE04F}" type="pres">
      <dgm:prSet presAssocID="{7C4C2E8F-6CBF-4C9A-916C-6B57808253CE}" presName="iconRect" presStyleLbl="node1" presStyleIdx="1" presStyleCnt="4" custLinFactNeighborX="-37677" custLinFactNeighborY="-84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E3C05649-17C6-4324-90E4-1A816F129173}" type="pres">
      <dgm:prSet presAssocID="{7C4C2E8F-6CBF-4C9A-916C-6B57808253CE}" presName="spaceRect" presStyleCnt="0"/>
      <dgm:spPr/>
    </dgm:pt>
    <dgm:pt modelId="{83F7426B-0EC6-4111-A3EF-FA5F0F2A6DDB}" type="pres">
      <dgm:prSet presAssocID="{7C4C2E8F-6CBF-4C9A-916C-6B57808253CE}" presName="textRect" presStyleLbl="revTx" presStyleIdx="1" presStyleCnt="4" custScaleX="136900" custLinFactNeighborX="3870" custLinFactNeighborY="-490">
        <dgm:presLayoutVars>
          <dgm:chMax val="1"/>
          <dgm:chPref val="1"/>
        </dgm:presLayoutVars>
      </dgm:prSet>
      <dgm:spPr/>
    </dgm:pt>
    <dgm:pt modelId="{5BF0A3B4-B920-46FC-AB5A-CC2EB4DF867A}" type="pres">
      <dgm:prSet presAssocID="{64E51BEA-01EF-4562-94CB-B025AFF63034}" presName="sibTrans" presStyleLbl="sibTrans2D1" presStyleIdx="0" presStyleCnt="0"/>
      <dgm:spPr/>
    </dgm:pt>
    <dgm:pt modelId="{E5145EE6-4FB0-4113-BF64-DE1E3247533D}" type="pres">
      <dgm:prSet presAssocID="{4577CCED-1458-46FA-BCFB-68BC21DEAAE7}" presName="compNode" presStyleCnt="0"/>
      <dgm:spPr/>
    </dgm:pt>
    <dgm:pt modelId="{BD37640A-DDE4-42E8-9F2A-198F84009C9A}" type="pres">
      <dgm:prSet presAssocID="{4577CCED-1458-46FA-BCFB-68BC21DEAAE7}" presName="iconBgRect" presStyleLbl="bgShp" presStyleIdx="2" presStyleCnt="4"/>
      <dgm:spPr/>
    </dgm:pt>
    <dgm:pt modelId="{BB10AA6D-7A71-49A6-9C2A-BD1BBEEA4FFA}" type="pres">
      <dgm:prSet presAssocID="{4577CCED-1458-46FA-BCFB-68BC21DEAA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EDA1BA15-BAB0-4396-BE6C-C02A23B7E12B}" type="pres">
      <dgm:prSet presAssocID="{4577CCED-1458-46FA-BCFB-68BC21DEAAE7}" presName="spaceRect" presStyleCnt="0"/>
      <dgm:spPr/>
    </dgm:pt>
    <dgm:pt modelId="{1A6A9283-27AC-4F53-8288-FD766C53E2F9}" type="pres">
      <dgm:prSet presAssocID="{4577CCED-1458-46FA-BCFB-68BC21DEAAE7}" presName="textRect" presStyleLbl="revTx" presStyleIdx="2" presStyleCnt="4" custScaleX="115483" custLinFactNeighborX="-454" custLinFactNeighborY="7492">
        <dgm:presLayoutVars>
          <dgm:chMax val="1"/>
          <dgm:chPref val="1"/>
        </dgm:presLayoutVars>
      </dgm:prSet>
      <dgm:spPr/>
    </dgm:pt>
    <dgm:pt modelId="{7DEE0C23-BD12-4AC8-9BBB-42F8919E8844}" type="pres">
      <dgm:prSet presAssocID="{02FC017F-9192-4D53-AFCC-BB285E52F607}" presName="sibTrans" presStyleLbl="sibTrans2D1" presStyleIdx="0" presStyleCnt="0"/>
      <dgm:spPr/>
    </dgm:pt>
    <dgm:pt modelId="{03ADF762-B5B2-454F-89D0-EB93E984032E}" type="pres">
      <dgm:prSet presAssocID="{213C8CA3-290B-4B5A-9D51-6BB40C00AB59}" presName="compNode" presStyleCnt="0"/>
      <dgm:spPr/>
    </dgm:pt>
    <dgm:pt modelId="{18D459B4-7904-4489-BEBC-A71F454732E6}" type="pres">
      <dgm:prSet presAssocID="{213C8CA3-290B-4B5A-9D51-6BB40C00AB59}" presName="iconBgRect" presStyleLbl="bgShp" presStyleIdx="3" presStyleCnt="4" custLinFactNeighborX="-29202" custLinFactNeighborY="-2264"/>
      <dgm:spPr/>
    </dgm:pt>
    <dgm:pt modelId="{89C86901-BA11-4419-AF3C-332063F0FABE}" type="pres">
      <dgm:prSet presAssocID="{213C8CA3-290B-4B5A-9D51-6BB40C00AB59}" presName="iconRect" presStyleLbl="node1" presStyleIdx="3" presStyleCnt="4" custLinFactNeighborX="-50348" custLinFactNeighborY="-390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F8C8E0A3-407E-4220-8F2A-C1CD85F5EA88}" type="pres">
      <dgm:prSet presAssocID="{213C8CA3-290B-4B5A-9D51-6BB40C00AB59}" presName="spaceRect" presStyleCnt="0"/>
      <dgm:spPr/>
    </dgm:pt>
    <dgm:pt modelId="{A3C9E946-5251-4AEE-BCC1-F32BFA4E9459}" type="pres">
      <dgm:prSet presAssocID="{213C8CA3-290B-4B5A-9D51-6BB40C00AB59}" presName="textRect" presStyleLbl="revTx" presStyleIdx="3" presStyleCnt="4" custScaleX="141561">
        <dgm:presLayoutVars>
          <dgm:chMax val="1"/>
          <dgm:chPref val="1"/>
        </dgm:presLayoutVars>
      </dgm:prSet>
      <dgm:spPr/>
    </dgm:pt>
  </dgm:ptLst>
  <dgm:cxnLst>
    <dgm:cxn modelId="{52CC4315-CEFB-4B56-9F89-E07043F45FB7}" type="presOf" srcId="{4577CCED-1458-46FA-BCFB-68BC21DEAAE7}" destId="{1A6A9283-27AC-4F53-8288-FD766C53E2F9}" srcOrd="0" destOrd="0" presId="urn:microsoft.com/office/officeart/2018/2/layout/IconCircleList"/>
    <dgm:cxn modelId="{EF00DF16-0144-4765-AE1C-6818828E1F7C}" srcId="{1F6ED095-1D1B-4DC1-995D-47D054E31681}" destId="{FDB59906-1432-40D0-B066-B06197700BE7}" srcOrd="0" destOrd="0" parTransId="{DC789E0B-D750-418E-9342-5E4B343DF519}" sibTransId="{EB41C4F5-5795-49DF-BA28-E7AB73B1313B}"/>
    <dgm:cxn modelId="{0CCC1820-6D98-4235-965D-FFB1D1CB8362}" type="presOf" srcId="{1F6ED095-1D1B-4DC1-995D-47D054E31681}" destId="{8E25D8E2-D8E8-4DDB-9300-5A0A0132B8CC}" srcOrd="0" destOrd="0" presId="urn:microsoft.com/office/officeart/2018/2/layout/IconCircleList"/>
    <dgm:cxn modelId="{469B2A32-F863-4AE4-BCB5-20004A68391E}" srcId="{1F6ED095-1D1B-4DC1-995D-47D054E31681}" destId="{7C4C2E8F-6CBF-4C9A-916C-6B57808253CE}" srcOrd="1" destOrd="0" parTransId="{A59555DB-1150-46DF-A24B-82354BACDDD9}" sibTransId="{64E51BEA-01EF-4562-94CB-B025AFF63034}"/>
    <dgm:cxn modelId="{309E734B-47F2-4C3C-8316-C990752F5F58}" srcId="{1F6ED095-1D1B-4DC1-995D-47D054E31681}" destId="{213C8CA3-290B-4B5A-9D51-6BB40C00AB59}" srcOrd="3" destOrd="0" parTransId="{238BDCFE-7F62-4DEE-A901-F6218D7BF809}" sibTransId="{66B85386-CB28-47EF-B70E-557DF12022ED}"/>
    <dgm:cxn modelId="{8F69E44C-83A6-4559-884A-3FADA9B71296}" type="presOf" srcId="{7C4C2E8F-6CBF-4C9A-916C-6B57808253CE}" destId="{83F7426B-0EC6-4111-A3EF-FA5F0F2A6DDB}" srcOrd="0" destOrd="0" presId="urn:microsoft.com/office/officeart/2018/2/layout/IconCircleList"/>
    <dgm:cxn modelId="{D83AB28C-6E3D-4E11-BB41-894004C72EE9}" type="presOf" srcId="{213C8CA3-290B-4B5A-9D51-6BB40C00AB59}" destId="{A3C9E946-5251-4AEE-BCC1-F32BFA4E9459}" srcOrd="0" destOrd="0" presId="urn:microsoft.com/office/officeart/2018/2/layout/IconCircleList"/>
    <dgm:cxn modelId="{20919792-F1E2-414D-A714-2AE14734DFA4}" type="presOf" srcId="{FDB59906-1432-40D0-B066-B06197700BE7}" destId="{5F430335-5408-42EB-96B6-CF68F8BC2293}" srcOrd="0" destOrd="0" presId="urn:microsoft.com/office/officeart/2018/2/layout/IconCircleList"/>
    <dgm:cxn modelId="{9A8022A0-3064-4B4B-A653-CF49289746AF}" type="presOf" srcId="{64E51BEA-01EF-4562-94CB-B025AFF63034}" destId="{5BF0A3B4-B920-46FC-AB5A-CC2EB4DF867A}" srcOrd="0" destOrd="0" presId="urn:microsoft.com/office/officeart/2018/2/layout/IconCircleList"/>
    <dgm:cxn modelId="{F0C48CA6-04C7-40A2-A8B8-B39B98C8614F}" type="presOf" srcId="{02FC017F-9192-4D53-AFCC-BB285E52F607}" destId="{7DEE0C23-BD12-4AC8-9BBB-42F8919E8844}" srcOrd="0" destOrd="0" presId="urn:microsoft.com/office/officeart/2018/2/layout/IconCircleList"/>
    <dgm:cxn modelId="{0D8B63CE-8E4E-47B4-9D30-EF20636FE8C9}" srcId="{1F6ED095-1D1B-4DC1-995D-47D054E31681}" destId="{4577CCED-1458-46FA-BCFB-68BC21DEAAE7}" srcOrd="2" destOrd="0" parTransId="{EBB6A08E-9853-4C5C-90CA-FAABE4E4E61C}" sibTransId="{02FC017F-9192-4D53-AFCC-BB285E52F607}"/>
    <dgm:cxn modelId="{696A95EC-C882-4826-B1B1-3781A7621262}" type="presOf" srcId="{EB41C4F5-5795-49DF-BA28-E7AB73B1313B}" destId="{9AD4CFF1-F741-4F01-95F2-7E1FE5038509}" srcOrd="0" destOrd="0" presId="urn:microsoft.com/office/officeart/2018/2/layout/IconCircleList"/>
    <dgm:cxn modelId="{EBB64819-2CDB-4194-998D-EA1A369EAB62}" type="presParOf" srcId="{8E25D8E2-D8E8-4DDB-9300-5A0A0132B8CC}" destId="{F95FEFBD-33CB-4C4B-9C00-EB2388A5503F}" srcOrd="0" destOrd="0" presId="urn:microsoft.com/office/officeart/2018/2/layout/IconCircleList"/>
    <dgm:cxn modelId="{69AF1E14-0543-4AAA-A4FB-2DC23E341C37}" type="presParOf" srcId="{F95FEFBD-33CB-4C4B-9C00-EB2388A5503F}" destId="{8458C70B-7529-4A6E-AF77-97FD4043FE30}" srcOrd="0" destOrd="0" presId="urn:microsoft.com/office/officeart/2018/2/layout/IconCircleList"/>
    <dgm:cxn modelId="{7C15342D-BF43-416F-A079-F4A8058873CD}" type="presParOf" srcId="{8458C70B-7529-4A6E-AF77-97FD4043FE30}" destId="{9BA6F755-AACC-440E-8129-14F4BF48CB56}" srcOrd="0" destOrd="0" presId="urn:microsoft.com/office/officeart/2018/2/layout/IconCircleList"/>
    <dgm:cxn modelId="{58EF88D5-C03A-4888-948A-369A2F756EC1}" type="presParOf" srcId="{8458C70B-7529-4A6E-AF77-97FD4043FE30}" destId="{D0A96D27-74C6-46EF-82BB-63D2031EE54C}" srcOrd="1" destOrd="0" presId="urn:microsoft.com/office/officeart/2018/2/layout/IconCircleList"/>
    <dgm:cxn modelId="{03ED244E-28E0-4AD9-9BDF-720B92FF756E}" type="presParOf" srcId="{8458C70B-7529-4A6E-AF77-97FD4043FE30}" destId="{E57FDBD9-CB5E-4982-8CB2-0CC59AD080DB}" srcOrd="2" destOrd="0" presId="urn:microsoft.com/office/officeart/2018/2/layout/IconCircleList"/>
    <dgm:cxn modelId="{E1F85F14-95BC-4D03-9F15-CA85B801F1E6}" type="presParOf" srcId="{8458C70B-7529-4A6E-AF77-97FD4043FE30}" destId="{5F430335-5408-42EB-96B6-CF68F8BC2293}" srcOrd="3" destOrd="0" presId="urn:microsoft.com/office/officeart/2018/2/layout/IconCircleList"/>
    <dgm:cxn modelId="{F1683DDD-D018-4C42-88CB-0B6980412D43}" type="presParOf" srcId="{F95FEFBD-33CB-4C4B-9C00-EB2388A5503F}" destId="{9AD4CFF1-F741-4F01-95F2-7E1FE5038509}" srcOrd="1" destOrd="0" presId="urn:microsoft.com/office/officeart/2018/2/layout/IconCircleList"/>
    <dgm:cxn modelId="{3817A771-E205-4D8F-A08A-09E9B2C5E193}" type="presParOf" srcId="{F95FEFBD-33CB-4C4B-9C00-EB2388A5503F}" destId="{6FF21988-3E98-4DA9-87DA-4EACDF0FC63F}" srcOrd="2" destOrd="0" presId="urn:microsoft.com/office/officeart/2018/2/layout/IconCircleList"/>
    <dgm:cxn modelId="{15135569-C1A1-404B-BE6C-0F66EE8601B7}" type="presParOf" srcId="{6FF21988-3E98-4DA9-87DA-4EACDF0FC63F}" destId="{2C64EA79-CDAD-45F9-9ABB-C155BF80C743}" srcOrd="0" destOrd="0" presId="urn:microsoft.com/office/officeart/2018/2/layout/IconCircleList"/>
    <dgm:cxn modelId="{947DC4B9-E0E2-4119-8C33-013D0E32D9F2}" type="presParOf" srcId="{6FF21988-3E98-4DA9-87DA-4EACDF0FC63F}" destId="{7F9485C9-1329-4FE6-9521-871DA72DE04F}" srcOrd="1" destOrd="0" presId="urn:microsoft.com/office/officeart/2018/2/layout/IconCircleList"/>
    <dgm:cxn modelId="{7E444DAD-7B4F-42E5-84F6-0E341B437696}" type="presParOf" srcId="{6FF21988-3E98-4DA9-87DA-4EACDF0FC63F}" destId="{E3C05649-17C6-4324-90E4-1A816F129173}" srcOrd="2" destOrd="0" presId="urn:microsoft.com/office/officeart/2018/2/layout/IconCircleList"/>
    <dgm:cxn modelId="{70FCA640-EBB3-4137-A852-5EC25455BFFD}" type="presParOf" srcId="{6FF21988-3E98-4DA9-87DA-4EACDF0FC63F}" destId="{83F7426B-0EC6-4111-A3EF-FA5F0F2A6DDB}" srcOrd="3" destOrd="0" presId="urn:microsoft.com/office/officeart/2018/2/layout/IconCircleList"/>
    <dgm:cxn modelId="{87023484-2D52-48CD-9378-A1838F7B91BB}" type="presParOf" srcId="{F95FEFBD-33CB-4C4B-9C00-EB2388A5503F}" destId="{5BF0A3B4-B920-46FC-AB5A-CC2EB4DF867A}" srcOrd="3" destOrd="0" presId="urn:microsoft.com/office/officeart/2018/2/layout/IconCircleList"/>
    <dgm:cxn modelId="{FF5CFDE1-3A1E-4DF1-910C-971A49EDBD12}" type="presParOf" srcId="{F95FEFBD-33CB-4C4B-9C00-EB2388A5503F}" destId="{E5145EE6-4FB0-4113-BF64-DE1E3247533D}" srcOrd="4" destOrd="0" presId="urn:microsoft.com/office/officeart/2018/2/layout/IconCircleList"/>
    <dgm:cxn modelId="{10F8C757-3040-4284-B5AF-845A0994B12C}" type="presParOf" srcId="{E5145EE6-4FB0-4113-BF64-DE1E3247533D}" destId="{BD37640A-DDE4-42E8-9F2A-198F84009C9A}" srcOrd="0" destOrd="0" presId="urn:microsoft.com/office/officeart/2018/2/layout/IconCircleList"/>
    <dgm:cxn modelId="{DE967F13-D2BE-454D-B0E0-E9D3790562CB}" type="presParOf" srcId="{E5145EE6-4FB0-4113-BF64-DE1E3247533D}" destId="{BB10AA6D-7A71-49A6-9C2A-BD1BBEEA4FFA}" srcOrd="1" destOrd="0" presId="urn:microsoft.com/office/officeart/2018/2/layout/IconCircleList"/>
    <dgm:cxn modelId="{202A66DD-0B25-4368-BE39-A18D1A6FAAD2}" type="presParOf" srcId="{E5145EE6-4FB0-4113-BF64-DE1E3247533D}" destId="{EDA1BA15-BAB0-4396-BE6C-C02A23B7E12B}" srcOrd="2" destOrd="0" presId="urn:microsoft.com/office/officeart/2018/2/layout/IconCircleList"/>
    <dgm:cxn modelId="{BA3FBF5D-7076-4DD0-BFD8-780F811C20EE}" type="presParOf" srcId="{E5145EE6-4FB0-4113-BF64-DE1E3247533D}" destId="{1A6A9283-27AC-4F53-8288-FD766C53E2F9}" srcOrd="3" destOrd="0" presId="urn:microsoft.com/office/officeart/2018/2/layout/IconCircleList"/>
    <dgm:cxn modelId="{8F0FE7D3-A9FF-410E-A393-EC8913104C72}" type="presParOf" srcId="{F95FEFBD-33CB-4C4B-9C00-EB2388A5503F}" destId="{7DEE0C23-BD12-4AC8-9BBB-42F8919E8844}" srcOrd="5" destOrd="0" presId="urn:microsoft.com/office/officeart/2018/2/layout/IconCircleList"/>
    <dgm:cxn modelId="{0D9CB38D-AA73-4739-A67A-56B8A485165D}" type="presParOf" srcId="{F95FEFBD-33CB-4C4B-9C00-EB2388A5503F}" destId="{03ADF762-B5B2-454F-89D0-EB93E984032E}" srcOrd="6" destOrd="0" presId="urn:microsoft.com/office/officeart/2018/2/layout/IconCircleList"/>
    <dgm:cxn modelId="{CAC73060-E6D1-4CCD-9134-1ED49C387791}" type="presParOf" srcId="{03ADF762-B5B2-454F-89D0-EB93E984032E}" destId="{18D459B4-7904-4489-BEBC-A71F454732E6}" srcOrd="0" destOrd="0" presId="urn:microsoft.com/office/officeart/2018/2/layout/IconCircleList"/>
    <dgm:cxn modelId="{3718B999-54FD-46ED-AC74-787F653C7654}" type="presParOf" srcId="{03ADF762-B5B2-454F-89D0-EB93E984032E}" destId="{89C86901-BA11-4419-AF3C-332063F0FABE}" srcOrd="1" destOrd="0" presId="urn:microsoft.com/office/officeart/2018/2/layout/IconCircleList"/>
    <dgm:cxn modelId="{405FCF99-0115-4569-910F-805A3AEC2E09}" type="presParOf" srcId="{03ADF762-B5B2-454F-89D0-EB93E984032E}" destId="{F8C8E0A3-407E-4220-8F2A-C1CD85F5EA88}" srcOrd="2" destOrd="0" presId="urn:microsoft.com/office/officeart/2018/2/layout/IconCircleList"/>
    <dgm:cxn modelId="{3695FF99-D6B0-4082-9A6E-AFA169957DD8}" type="presParOf" srcId="{03ADF762-B5B2-454F-89D0-EB93E984032E}" destId="{A3C9E946-5251-4AEE-BCC1-F32BFA4E945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153937-F8C5-4D96-8EEB-309D4D7CB8B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2993319-F7B1-4CFB-AD0B-CDC311C6C1F4}">
      <dgm:prSet custT="1"/>
      <dgm:spPr/>
      <dgm:t>
        <a:bodyPr/>
        <a:lstStyle/>
        <a:p>
          <a:pPr>
            <a:lnSpc>
              <a:spcPct val="100000"/>
            </a:lnSpc>
          </a:pPr>
          <a:r>
            <a:rPr lang="en-US" sz="1800" b="1" i="0" dirty="0"/>
            <a:t>Keep an aspirational strategic whole-school overview.  </a:t>
          </a:r>
          <a:r>
            <a:rPr lang="en-US" sz="1800" b="0" i="0" dirty="0"/>
            <a:t>It is not the remit of the SEND Governor to become drawn into issues relating to individual children.</a:t>
          </a:r>
          <a:endParaRPr lang="en-US" sz="1800" dirty="0"/>
        </a:p>
      </dgm:t>
    </dgm:pt>
    <dgm:pt modelId="{454ACE93-2A33-4746-AADD-095995537336}" type="parTrans" cxnId="{4C122193-C27A-4946-B6D5-4BB82C8F5D1E}">
      <dgm:prSet/>
      <dgm:spPr/>
      <dgm:t>
        <a:bodyPr/>
        <a:lstStyle/>
        <a:p>
          <a:endParaRPr lang="en-US"/>
        </a:p>
      </dgm:t>
    </dgm:pt>
    <dgm:pt modelId="{3AC2C352-2634-481C-ACCB-4DBB775113BE}" type="sibTrans" cxnId="{4C122193-C27A-4946-B6D5-4BB82C8F5D1E}">
      <dgm:prSet/>
      <dgm:spPr/>
      <dgm:t>
        <a:bodyPr/>
        <a:lstStyle/>
        <a:p>
          <a:endParaRPr lang="en-US"/>
        </a:p>
      </dgm:t>
    </dgm:pt>
    <dgm:pt modelId="{A654173D-CF73-4669-BB60-83B12A4B2378}">
      <dgm:prSet custT="1"/>
      <dgm:spPr/>
      <dgm:t>
        <a:bodyPr/>
        <a:lstStyle/>
        <a:p>
          <a:pPr>
            <a:lnSpc>
              <a:spcPct val="100000"/>
            </a:lnSpc>
          </a:pPr>
          <a:r>
            <a:rPr lang="en-US" sz="1800" b="1" i="0" dirty="0"/>
            <a:t>Respect confidentiality.  </a:t>
          </a:r>
          <a:r>
            <a:rPr lang="en-US" sz="1800" b="0" i="0" dirty="0"/>
            <a:t>The SEND governor may on occasion receive sensitive information about the circumstances of children who, although </a:t>
          </a:r>
          <a:r>
            <a:rPr lang="en-US" sz="1800" b="0" i="0" dirty="0" err="1"/>
            <a:t>anonymised</a:t>
          </a:r>
          <a:r>
            <a:rPr lang="en-US" sz="1800" b="0" i="0" dirty="0"/>
            <a:t>, may be identifiable by process of deduction - particularly in smaller schools. It is essential that the SEND Governor respects the confidentiality of such information.</a:t>
          </a:r>
          <a:endParaRPr lang="en-US" sz="1800" dirty="0"/>
        </a:p>
      </dgm:t>
    </dgm:pt>
    <dgm:pt modelId="{ECCC13A9-DB33-427C-A4DB-71D5E4ED391C}" type="parTrans" cxnId="{57980D2B-20B8-4AC2-B901-66DBCB90ED64}">
      <dgm:prSet/>
      <dgm:spPr/>
      <dgm:t>
        <a:bodyPr/>
        <a:lstStyle/>
        <a:p>
          <a:endParaRPr lang="en-US"/>
        </a:p>
      </dgm:t>
    </dgm:pt>
    <dgm:pt modelId="{8D6D792D-3F30-4346-9BAD-6C7283B6DA68}" type="sibTrans" cxnId="{57980D2B-20B8-4AC2-B901-66DBCB90ED64}">
      <dgm:prSet/>
      <dgm:spPr/>
      <dgm:t>
        <a:bodyPr/>
        <a:lstStyle/>
        <a:p>
          <a:endParaRPr lang="en-US"/>
        </a:p>
      </dgm:t>
    </dgm:pt>
    <dgm:pt modelId="{0B6712B3-1D32-48A0-9CCC-510323BF73B5}" type="pres">
      <dgm:prSet presAssocID="{ED153937-F8C5-4D96-8EEB-309D4D7CB8BD}" presName="root" presStyleCnt="0">
        <dgm:presLayoutVars>
          <dgm:dir/>
          <dgm:resizeHandles val="exact"/>
        </dgm:presLayoutVars>
      </dgm:prSet>
      <dgm:spPr/>
    </dgm:pt>
    <dgm:pt modelId="{FF5DBC9A-8948-48A0-90BD-3C621E2BDB96}" type="pres">
      <dgm:prSet presAssocID="{32993319-F7B1-4CFB-AD0B-CDC311C6C1F4}" presName="compNode" presStyleCnt="0"/>
      <dgm:spPr/>
    </dgm:pt>
    <dgm:pt modelId="{5F178872-D52D-4610-B3E0-79A3A462821F}" type="pres">
      <dgm:prSet presAssocID="{32993319-F7B1-4CFB-AD0B-CDC311C6C1F4}" presName="bgRect" presStyleLbl="bgShp" presStyleIdx="0" presStyleCnt="2"/>
      <dgm:spPr/>
    </dgm:pt>
    <dgm:pt modelId="{B543E3FC-96E7-4784-A88F-6BC9C91434E9}" type="pres">
      <dgm:prSet presAssocID="{32993319-F7B1-4CFB-AD0B-CDC311C6C1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F17990D-A471-4FA2-9947-03731BA1931D}" type="pres">
      <dgm:prSet presAssocID="{32993319-F7B1-4CFB-AD0B-CDC311C6C1F4}" presName="spaceRect" presStyleCnt="0"/>
      <dgm:spPr/>
    </dgm:pt>
    <dgm:pt modelId="{55D51D7C-1EA9-43F1-8F87-6890ACA77FA8}" type="pres">
      <dgm:prSet presAssocID="{32993319-F7B1-4CFB-AD0B-CDC311C6C1F4}" presName="parTx" presStyleLbl="revTx" presStyleIdx="0" presStyleCnt="2" custScaleX="109948">
        <dgm:presLayoutVars>
          <dgm:chMax val="0"/>
          <dgm:chPref val="0"/>
        </dgm:presLayoutVars>
      </dgm:prSet>
      <dgm:spPr/>
    </dgm:pt>
    <dgm:pt modelId="{6BAE20A8-242E-4545-9FB2-18F97A6EE815}" type="pres">
      <dgm:prSet presAssocID="{3AC2C352-2634-481C-ACCB-4DBB775113BE}" presName="sibTrans" presStyleCnt="0"/>
      <dgm:spPr/>
    </dgm:pt>
    <dgm:pt modelId="{6AAE1EFB-A35E-40EA-9B78-8ABE6EC0641B}" type="pres">
      <dgm:prSet presAssocID="{A654173D-CF73-4669-BB60-83B12A4B2378}" presName="compNode" presStyleCnt="0"/>
      <dgm:spPr/>
    </dgm:pt>
    <dgm:pt modelId="{C365B2B8-B127-4D65-B633-417BD392FCC7}" type="pres">
      <dgm:prSet presAssocID="{A654173D-CF73-4669-BB60-83B12A4B2378}" presName="bgRect" presStyleLbl="bgShp" presStyleIdx="1" presStyleCnt="2" custLinFactNeighborX="-5650" custLinFactNeighborY="-598"/>
      <dgm:spPr/>
    </dgm:pt>
    <dgm:pt modelId="{F05A3062-F11D-49F5-9694-06D6B5AC84EE}" type="pres">
      <dgm:prSet presAssocID="{A654173D-CF73-4669-BB60-83B12A4B23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119D598A-3D2C-42E1-808A-CBA873A34B27}" type="pres">
      <dgm:prSet presAssocID="{A654173D-CF73-4669-BB60-83B12A4B2378}" presName="spaceRect" presStyleCnt="0"/>
      <dgm:spPr/>
    </dgm:pt>
    <dgm:pt modelId="{A33ECB3A-E9BC-4E29-9B45-D4EF23A3E725}" type="pres">
      <dgm:prSet presAssocID="{A654173D-CF73-4669-BB60-83B12A4B2378}" presName="parTx" presStyleLbl="revTx" presStyleIdx="1" presStyleCnt="2" custScaleX="100000">
        <dgm:presLayoutVars>
          <dgm:chMax val="0"/>
          <dgm:chPref val="0"/>
        </dgm:presLayoutVars>
      </dgm:prSet>
      <dgm:spPr/>
    </dgm:pt>
  </dgm:ptLst>
  <dgm:cxnLst>
    <dgm:cxn modelId="{310B5825-988A-4BBE-8EA6-8D83830F4DCF}" type="presOf" srcId="{ED153937-F8C5-4D96-8EEB-309D4D7CB8BD}" destId="{0B6712B3-1D32-48A0-9CCC-510323BF73B5}" srcOrd="0" destOrd="0" presId="urn:microsoft.com/office/officeart/2018/2/layout/IconVerticalSolidList"/>
    <dgm:cxn modelId="{57980D2B-20B8-4AC2-B901-66DBCB90ED64}" srcId="{ED153937-F8C5-4D96-8EEB-309D4D7CB8BD}" destId="{A654173D-CF73-4669-BB60-83B12A4B2378}" srcOrd="1" destOrd="0" parTransId="{ECCC13A9-DB33-427C-A4DB-71D5E4ED391C}" sibTransId="{8D6D792D-3F30-4346-9BAD-6C7283B6DA68}"/>
    <dgm:cxn modelId="{659C3D44-C65F-4DF1-85A5-1635229AEA1B}" type="presOf" srcId="{32993319-F7B1-4CFB-AD0B-CDC311C6C1F4}" destId="{55D51D7C-1EA9-43F1-8F87-6890ACA77FA8}" srcOrd="0" destOrd="0" presId="urn:microsoft.com/office/officeart/2018/2/layout/IconVerticalSolidList"/>
    <dgm:cxn modelId="{4C122193-C27A-4946-B6D5-4BB82C8F5D1E}" srcId="{ED153937-F8C5-4D96-8EEB-309D4D7CB8BD}" destId="{32993319-F7B1-4CFB-AD0B-CDC311C6C1F4}" srcOrd="0" destOrd="0" parTransId="{454ACE93-2A33-4746-AADD-095995537336}" sibTransId="{3AC2C352-2634-481C-ACCB-4DBB775113BE}"/>
    <dgm:cxn modelId="{C8FEF3AF-1F5C-477F-80C7-3D3EF6A2A60A}" type="presOf" srcId="{A654173D-CF73-4669-BB60-83B12A4B2378}" destId="{A33ECB3A-E9BC-4E29-9B45-D4EF23A3E725}" srcOrd="0" destOrd="0" presId="urn:microsoft.com/office/officeart/2018/2/layout/IconVerticalSolidList"/>
    <dgm:cxn modelId="{4FD3467B-17E3-4764-9126-5EA3A32B55A9}" type="presParOf" srcId="{0B6712B3-1D32-48A0-9CCC-510323BF73B5}" destId="{FF5DBC9A-8948-48A0-90BD-3C621E2BDB96}" srcOrd="0" destOrd="0" presId="urn:microsoft.com/office/officeart/2018/2/layout/IconVerticalSolidList"/>
    <dgm:cxn modelId="{A5426546-1477-436F-A0E9-158A73034B49}" type="presParOf" srcId="{FF5DBC9A-8948-48A0-90BD-3C621E2BDB96}" destId="{5F178872-D52D-4610-B3E0-79A3A462821F}" srcOrd="0" destOrd="0" presId="urn:microsoft.com/office/officeart/2018/2/layout/IconVerticalSolidList"/>
    <dgm:cxn modelId="{4DE645E4-9F11-4F40-92A0-7B387EEDE730}" type="presParOf" srcId="{FF5DBC9A-8948-48A0-90BD-3C621E2BDB96}" destId="{B543E3FC-96E7-4784-A88F-6BC9C91434E9}" srcOrd="1" destOrd="0" presId="urn:microsoft.com/office/officeart/2018/2/layout/IconVerticalSolidList"/>
    <dgm:cxn modelId="{5FD2F99F-2FB4-4142-8DDF-0B9409E07EF7}" type="presParOf" srcId="{FF5DBC9A-8948-48A0-90BD-3C621E2BDB96}" destId="{9F17990D-A471-4FA2-9947-03731BA1931D}" srcOrd="2" destOrd="0" presId="urn:microsoft.com/office/officeart/2018/2/layout/IconVerticalSolidList"/>
    <dgm:cxn modelId="{3A8B5D84-5391-410F-8133-A401FA53E005}" type="presParOf" srcId="{FF5DBC9A-8948-48A0-90BD-3C621E2BDB96}" destId="{55D51D7C-1EA9-43F1-8F87-6890ACA77FA8}" srcOrd="3" destOrd="0" presId="urn:microsoft.com/office/officeart/2018/2/layout/IconVerticalSolidList"/>
    <dgm:cxn modelId="{60A578A8-469A-43AC-A037-323445F03812}" type="presParOf" srcId="{0B6712B3-1D32-48A0-9CCC-510323BF73B5}" destId="{6BAE20A8-242E-4545-9FB2-18F97A6EE815}" srcOrd="1" destOrd="0" presId="urn:microsoft.com/office/officeart/2018/2/layout/IconVerticalSolidList"/>
    <dgm:cxn modelId="{DD4FE59D-3227-49E8-B199-B664C91CEE27}" type="presParOf" srcId="{0B6712B3-1D32-48A0-9CCC-510323BF73B5}" destId="{6AAE1EFB-A35E-40EA-9B78-8ABE6EC0641B}" srcOrd="2" destOrd="0" presId="urn:microsoft.com/office/officeart/2018/2/layout/IconVerticalSolidList"/>
    <dgm:cxn modelId="{501AEA8D-48E9-44EF-A0DD-AD2542BAFA41}" type="presParOf" srcId="{6AAE1EFB-A35E-40EA-9B78-8ABE6EC0641B}" destId="{C365B2B8-B127-4D65-B633-417BD392FCC7}" srcOrd="0" destOrd="0" presId="urn:microsoft.com/office/officeart/2018/2/layout/IconVerticalSolidList"/>
    <dgm:cxn modelId="{C79337F8-3C9A-4DFB-96CC-E4D9DD7244E9}" type="presParOf" srcId="{6AAE1EFB-A35E-40EA-9B78-8ABE6EC0641B}" destId="{F05A3062-F11D-49F5-9694-06D6B5AC84EE}" srcOrd="1" destOrd="0" presId="urn:microsoft.com/office/officeart/2018/2/layout/IconVerticalSolidList"/>
    <dgm:cxn modelId="{35A9E2B4-53EB-4C44-BB01-67EBBB4D60FC}" type="presParOf" srcId="{6AAE1EFB-A35E-40EA-9B78-8ABE6EC0641B}" destId="{119D598A-3D2C-42E1-808A-CBA873A34B27}" srcOrd="2" destOrd="0" presId="urn:microsoft.com/office/officeart/2018/2/layout/IconVerticalSolidList"/>
    <dgm:cxn modelId="{632B3A21-4B3B-4F0A-9272-1CDAE602BB3A}" type="presParOf" srcId="{6AAE1EFB-A35E-40EA-9B78-8ABE6EC0641B}" destId="{A33ECB3A-E9BC-4E29-9B45-D4EF23A3E7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E1BBB-6870-45C3-9F44-895FA790A33B}">
      <dsp:nvSpPr>
        <dsp:cNvPr id="0" name=""/>
        <dsp:cNvSpPr/>
      </dsp:nvSpPr>
      <dsp:spPr>
        <a:xfrm>
          <a:off x="0" y="105074"/>
          <a:ext cx="8427836" cy="71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C192D-36D0-45B0-88DB-203DEF8D78B7}">
      <dsp:nvSpPr>
        <dsp:cNvPr id="0" name=""/>
        <dsp:cNvSpPr/>
      </dsp:nvSpPr>
      <dsp:spPr>
        <a:xfrm>
          <a:off x="215803" y="265589"/>
          <a:ext cx="392370" cy="392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659B1-0572-4463-9E76-235E4F18AB4B}">
      <dsp:nvSpPr>
        <dsp:cNvPr id="0" name=""/>
        <dsp:cNvSpPr/>
      </dsp:nvSpPr>
      <dsp:spPr>
        <a:xfrm>
          <a:off x="823977" y="105074"/>
          <a:ext cx="7603858" cy="71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02" tIns="75502" rIns="75502" bIns="75502" numCol="1" spcCol="1270" anchor="ctr" anchorCtr="0">
          <a:noAutofit/>
        </a:bodyPr>
        <a:lstStyle/>
        <a:p>
          <a:pPr marL="0" lvl="0" indent="0" algn="l" defTabSz="800100">
            <a:lnSpc>
              <a:spcPct val="100000"/>
            </a:lnSpc>
            <a:spcBef>
              <a:spcPct val="0"/>
            </a:spcBef>
            <a:spcAft>
              <a:spcPct val="35000"/>
            </a:spcAft>
            <a:buNone/>
          </a:pPr>
          <a:r>
            <a:rPr lang="en-US" sz="1800" b="1" i="0" kern="1200" dirty="0"/>
            <a:t>Notional funding- </a:t>
          </a:r>
          <a:r>
            <a:rPr lang="en-US" sz="1800" b="0" i="0" kern="1200" dirty="0"/>
            <a:t>Funding formula given to schools from the LA towards their best </a:t>
          </a:r>
          <a:r>
            <a:rPr lang="en-US" sz="1800" b="0" i="0" kern="1200" dirty="0" err="1"/>
            <a:t>endeavours</a:t>
          </a:r>
          <a:r>
            <a:rPr lang="en-US" sz="1800" b="0" i="0" kern="1200" dirty="0"/>
            <a:t> to meet needs of children and young people. </a:t>
          </a:r>
          <a:endParaRPr lang="en-US" sz="1800" kern="1200" dirty="0"/>
        </a:p>
      </dsp:txBody>
      <dsp:txXfrm>
        <a:off x="823977" y="105074"/>
        <a:ext cx="7603858" cy="713400"/>
      </dsp:txXfrm>
    </dsp:sp>
    <dsp:sp modelId="{98B4A711-E1AA-4CE8-99BF-8396D7AA68B8}">
      <dsp:nvSpPr>
        <dsp:cNvPr id="0" name=""/>
        <dsp:cNvSpPr/>
      </dsp:nvSpPr>
      <dsp:spPr>
        <a:xfrm>
          <a:off x="0" y="951200"/>
          <a:ext cx="8427836" cy="713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AB83C-9657-48C5-B936-35AAAFB0F2B1}">
      <dsp:nvSpPr>
        <dsp:cNvPr id="0" name=""/>
        <dsp:cNvSpPr/>
      </dsp:nvSpPr>
      <dsp:spPr>
        <a:xfrm>
          <a:off x="215803" y="1111715"/>
          <a:ext cx="392370" cy="3923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CBC09-0B95-4E3C-9CD0-15091F02CCF1}">
      <dsp:nvSpPr>
        <dsp:cNvPr id="0" name=""/>
        <dsp:cNvSpPr/>
      </dsp:nvSpPr>
      <dsp:spPr>
        <a:xfrm>
          <a:off x="823977" y="951200"/>
          <a:ext cx="7603858" cy="71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02" tIns="75502" rIns="75502" bIns="75502" numCol="1" spcCol="1270" anchor="ctr" anchorCtr="0">
          <a:noAutofit/>
        </a:bodyPr>
        <a:lstStyle/>
        <a:p>
          <a:pPr marL="0" lvl="0" indent="0" algn="l" defTabSz="800100">
            <a:lnSpc>
              <a:spcPct val="100000"/>
            </a:lnSpc>
            <a:spcBef>
              <a:spcPct val="0"/>
            </a:spcBef>
            <a:spcAft>
              <a:spcPct val="35000"/>
            </a:spcAft>
            <a:buNone/>
          </a:pPr>
          <a:r>
            <a:rPr lang="en-US" sz="1800" b="1" i="0" kern="1200" dirty="0"/>
            <a:t>High needs funding- </a:t>
          </a:r>
          <a:r>
            <a:rPr lang="en-US" sz="1800" b="0" i="0" kern="1200" dirty="0"/>
            <a:t>Top up funding to provide the targeted and specialist support detailed in EHCP plans- statutory provision</a:t>
          </a:r>
          <a:endParaRPr lang="en-US" sz="1800" kern="1200" dirty="0"/>
        </a:p>
      </dsp:txBody>
      <dsp:txXfrm>
        <a:off x="823977" y="951200"/>
        <a:ext cx="7603858" cy="71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3A0F-9565-4467-9345-47ACD5E40282}">
      <dsp:nvSpPr>
        <dsp:cNvPr id="0" name=""/>
        <dsp:cNvSpPr/>
      </dsp:nvSpPr>
      <dsp:spPr>
        <a:xfrm>
          <a:off x="4814" y="3862"/>
          <a:ext cx="8172362" cy="4060633"/>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624" tIns="348098" rIns="331624" bIns="348098"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tx1"/>
              </a:solidFill>
            </a:rPr>
            <a:t>As well as SEND Governor verbal and written reports:</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b="0" i="0" kern="1200" dirty="0">
              <a:solidFill>
                <a:schemeClr val="tx1"/>
              </a:solidFill>
            </a:rPr>
            <a:t>SENCo presentations / reports to the Board </a:t>
          </a:r>
          <a:r>
            <a:rPr lang="en-US" sz="2200" b="0" i="1" kern="1200" dirty="0">
              <a:solidFill>
                <a:schemeClr val="tx1"/>
              </a:solidFill>
            </a:rPr>
            <a:t>(maybe)</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b="0" i="0" kern="1200" dirty="0">
              <a:solidFill>
                <a:schemeClr val="tx1"/>
              </a:solidFill>
            </a:rPr>
            <a:t>Documents such as SEF/SEND review/SEN audits</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b="0" i="0" kern="1200" dirty="0">
              <a:solidFill>
                <a:schemeClr val="tx1"/>
              </a:solidFill>
            </a:rPr>
            <a:t>Headteacher’s reports (including statistics relating to attendance, </a:t>
          </a:r>
          <a:r>
            <a:rPr lang="en-US" sz="2200" b="0" i="0" kern="1200" dirty="0" err="1">
              <a:solidFill>
                <a:schemeClr val="tx1"/>
              </a:solidFill>
            </a:rPr>
            <a:t>behaviour</a:t>
          </a:r>
          <a:r>
            <a:rPr lang="en-US" sz="2200" b="0" i="0" kern="1200" dirty="0">
              <a:solidFill>
                <a:schemeClr val="tx1"/>
              </a:solidFill>
            </a:rPr>
            <a:t> and exclusions)</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b="0" i="0" kern="1200" dirty="0">
              <a:solidFill>
                <a:schemeClr val="tx1"/>
              </a:solidFill>
            </a:rPr>
            <a:t>Finance committee minutes/reports:  SEND notional funding and allocation; resources and facilities</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b="0" i="0" kern="1200" dirty="0">
              <a:solidFill>
                <a:schemeClr val="tx1"/>
              </a:solidFill>
            </a:rPr>
            <a:t>Standards committee minutes/reports:  </a:t>
          </a:r>
          <a:br>
            <a:rPr lang="en-US" sz="2200" b="0" i="0" kern="1200" dirty="0">
              <a:solidFill>
                <a:schemeClr val="tx1"/>
              </a:solidFill>
            </a:rPr>
          </a:br>
          <a:r>
            <a:rPr lang="en-US" sz="2200" b="0" i="0" kern="1200" dirty="0">
              <a:solidFill>
                <a:schemeClr val="tx1"/>
              </a:solidFill>
            </a:rPr>
            <a:t>- Progress and attainment data for groups of pupils</a:t>
          </a:r>
          <a:br>
            <a:rPr lang="en-US" sz="2200" b="0" i="0" kern="1200" dirty="0">
              <a:solidFill>
                <a:schemeClr val="tx1"/>
              </a:solidFill>
            </a:rPr>
          </a:br>
          <a:r>
            <a:rPr lang="en-US" sz="2200" b="0" i="0" kern="1200" dirty="0">
              <a:solidFill>
                <a:schemeClr val="tx1"/>
              </a:solidFill>
            </a:rPr>
            <a:t>- Quality of teaching and assessment </a:t>
          </a:r>
          <a:r>
            <a:rPr lang="en-US" sz="2200" b="0" i="1" kern="1200" dirty="0">
              <a:solidFill>
                <a:schemeClr val="tx1"/>
              </a:solidFill>
            </a:rPr>
            <a:t>(including CPD)</a:t>
          </a:r>
          <a:br>
            <a:rPr lang="en-US" sz="2200" b="0" i="0" kern="1200" dirty="0">
              <a:solidFill>
                <a:schemeClr val="tx1"/>
              </a:solidFill>
            </a:rPr>
          </a:br>
          <a:r>
            <a:rPr lang="en-US" sz="2200" b="0" i="0" kern="1200" dirty="0">
              <a:solidFill>
                <a:schemeClr val="tx1"/>
              </a:solidFill>
            </a:rPr>
            <a:t>- Curriculum and co-curriculum/extended provision</a:t>
          </a:r>
          <a:endParaRPr lang="en-US" sz="2200" kern="1200" dirty="0">
            <a:solidFill>
              <a:schemeClr val="tx1"/>
            </a:solidFill>
          </a:endParaRPr>
        </a:p>
      </dsp:txBody>
      <dsp:txXfrm>
        <a:off x="4814" y="3862"/>
        <a:ext cx="8172362" cy="4060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F755-AACC-440E-8129-14F4BF48CB56}">
      <dsp:nvSpPr>
        <dsp:cNvPr id="0" name=""/>
        <dsp:cNvSpPr/>
      </dsp:nvSpPr>
      <dsp:spPr>
        <a:xfrm>
          <a:off x="166838" y="896851"/>
          <a:ext cx="993495" cy="9934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96D27-74C6-46EF-82BB-63D2031EE54C}">
      <dsp:nvSpPr>
        <dsp:cNvPr id="0" name=""/>
        <dsp:cNvSpPr/>
      </dsp:nvSpPr>
      <dsp:spPr>
        <a:xfrm>
          <a:off x="375472" y="1105485"/>
          <a:ext cx="576227" cy="5762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30335-5408-42EB-96B6-CF68F8BC2293}">
      <dsp:nvSpPr>
        <dsp:cNvPr id="0" name=""/>
        <dsp:cNvSpPr/>
      </dsp:nvSpPr>
      <dsp:spPr>
        <a:xfrm>
          <a:off x="1373225" y="896851"/>
          <a:ext cx="2341810" cy="9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Allocate appropriate meeting time to SEND?</a:t>
          </a:r>
          <a:br>
            <a:rPr lang="en-US" sz="1800" b="0" i="0" kern="1200" dirty="0"/>
          </a:br>
          <a:r>
            <a:rPr lang="en-US" sz="1800" b="0" i="1" kern="1200" dirty="0"/>
            <a:t>Could this be a standing item on agendas?</a:t>
          </a:r>
          <a:endParaRPr lang="en-US" sz="1800" kern="1200" dirty="0"/>
        </a:p>
      </dsp:txBody>
      <dsp:txXfrm>
        <a:off x="1373225" y="896851"/>
        <a:ext cx="2341810" cy="993495"/>
      </dsp:txXfrm>
    </dsp:sp>
    <dsp:sp modelId="{2C64EA79-CDAD-45F9-9ABB-C155BF80C743}">
      <dsp:nvSpPr>
        <dsp:cNvPr id="0" name=""/>
        <dsp:cNvSpPr/>
      </dsp:nvSpPr>
      <dsp:spPr>
        <a:xfrm>
          <a:off x="3905970" y="891983"/>
          <a:ext cx="993495" cy="9934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485C9-1329-4FE6-9521-871DA72DE04F}">
      <dsp:nvSpPr>
        <dsp:cNvPr id="0" name=""/>
        <dsp:cNvSpPr/>
      </dsp:nvSpPr>
      <dsp:spPr>
        <a:xfrm>
          <a:off x="4114608" y="1100616"/>
          <a:ext cx="576227" cy="5762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7426B-0EC6-4111-A3EF-FA5F0F2A6DDB}">
      <dsp:nvSpPr>
        <dsp:cNvPr id="0" name=""/>
        <dsp:cNvSpPr/>
      </dsp:nvSpPr>
      <dsp:spPr>
        <a:xfrm>
          <a:off x="4988030" y="891983"/>
          <a:ext cx="3205938" cy="9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0" i="0" kern="1200" dirty="0"/>
            <a:t>Review the SEND Policy on a regular basis, and ratify the SEN Information Report annually?</a:t>
          </a:r>
          <a:br>
            <a:rPr lang="en-US" sz="1600" b="0" i="0" kern="1200" dirty="0"/>
          </a:br>
          <a:r>
            <a:rPr lang="en-US" sz="1600" b="0" i="1" kern="1200" dirty="0"/>
            <a:t>How is the SEN Information Report reviewed?</a:t>
          </a:r>
          <a:endParaRPr lang="en-US" sz="1600" kern="1200" dirty="0"/>
        </a:p>
      </dsp:txBody>
      <dsp:txXfrm>
        <a:off x="4988030" y="891983"/>
        <a:ext cx="3205938" cy="993495"/>
      </dsp:txXfrm>
    </dsp:sp>
    <dsp:sp modelId="{BD37640A-DDE4-42E8-9F2A-198F84009C9A}">
      <dsp:nvSpPr>
        <dsp:cNvPr id="0" name=""/>
        <dsp:cNvSpPr/>
      </dsp:nvSpPr>
      <dsp:spPr>
        <a:xfrm>
          <a:off x="166838" y="2664706"/>
          <a:ext cx="993495" cy="9934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10AA6D-7A71-49A6-9C2A-BD1BBEEA4FFA}">
      <dsp:nvSpPr>
        <dsp:cNvPr id="0" name=""/>
        <dsp:cNvSpPr/>
      </dsp:nvSpPr>
      <dsp:spPr>
        <a:xfrm>
          <a:off x="375472" y="2873340"/>
          <a:ext cx="576227" cy="5762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6A9283-27AC-4F53-8288-FD766C53E2F9}">
      <dsp:nvSpPr>
        <dsp:cNvPr id="0" name=""/>
        <dsp:cNvSpPr/>
      </dsp:nvSpPr>
      <dsp:spPr>
        <a:xfrm>
          <a:off x="1181302" y="2739138"/>
          <a:ext cx="2704393" cy="9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0" i="0" kern="1200" dirty="0"/>
            <a:t>Ensure </a:t>
          </a:r>
          <a:r>
            <a:rPr lang="en-US" sz="1600" b="1" i="0" kern="1200" dirty="0"/>
            <a:t>all</a:t>
          </a:r>
          <a:r>
            <a:rPr lang="en-US" sz="1600" b="0" i="0" kern="1200" dirty="0"/>
            <a:t> the school’s policies fully support the principle of inclusion of pupils with SEND (</a:t>
          </a:r>
          <a:r>
            <a:rPr lang="en-US" sz="1600" b="0" i="0" kern="1200" dirty="0" err="1"/>
            <a:t>behaviour</a:t>
          </a:r>
          <a:r>
            <a:rPr lang="en-US" sz="1600" b="0" i="0" kern="1200" dirty="0"/>
            <a:t>, outdoor learning, educational visits…. )</a:t>
          </a:r>
          <a:endParaRPr lang="en-US" sz="1600" kern="1200" dirty="0"/>
        </a:p>
      </dsp:txBody>
      <dsp:txXfrm>
        <a:off x="1181302" y="2739138"/>
        <a:ext cx="2704393" cy="993495"/>
      </dsp:txXfrm>
    </dsp:sp>
    <dsp:sp modelId="{18D459B4-7904-4489-BEBC-A71F454732E6}">
      <dsp:nvSpPr>
        <dsp:cNvPr id="0" name=""/>
        <dsp:cNvSpPr/>
      </dsp:nvSpPr>
      <dsp:spPr>
        <a:xfrm>
          <a:off x="4014250" y="2642213"/>
          <a:ext cx="993495" cy="9934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86901-BA11-4419-AF3C-332063F0FABE}">
      <dsp:nvSpPr>
        <dsp:cNvPr id="0" name=""/>
        <dsp:cNvSpPr/>
      </dsp:nvSpPr>
      <dsp:spPr>
        <a:xfrm>
          <a:off x="4222885" y="2850849"/>
          <a:ext cx="576227" cy="5762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9E946-5251-4AEE-BCC1-F32BFA4E9459}">
      <dsp:nvSpPr>
        <dsp:cNvPr id="0" name=""/>
        <dsp:cNvSpPr/>
      </dsp:nvSpPr>
      <dsp:spPr>
        <a:xfrm>
          <a:off x="5024117" y="2664706"/>
          <a:ext cx="3315090" cy="9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Provide a succession plan opportunity for prospective SEND governors?</a:t>
          </a:r>
          <a:endParaRPr lang="en-US" sz="1800" kern="1200" dirty="0"/>
        </a:p>
      </dsp:txBody>
      <dsp:txXfrm>
        <a:off x="5024117" y="2664706"/>
        <a:ext cx="3315090" cy="993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78872-D52D-4610-B3E0-79A3A462821F}">
      <dsp:nvSpPr>
        <dsp:cNvPr id="0" name=""/>
        <dsp:cNvSpPr/>
      </dsp:nvSpPr>
      <dsp:spPr>
        <a:xfrm>
          <a:off x="-131763" y="23530"/>
          <a:ext cx="7906335" cy="21244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3E3FC-96E7-4784-A88F-6BC9C91434E9}">
      <dsp:nvSpPr>
        <dsp:cNvPr id="0" name=""/>
        <dsp:cNvSpPr/>
      </dsp:nvSpPr>
      <dsp:spPr>
        <a:xfrm>
          <a:off x="510893" y="501540"/>
          <a:ext cx="1170754" cy="11684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51D7C-1EA9-43F1-8F87-6890ACA77FA8}">
      <dsp:nvSpPr>
        <dsp:cNvPr id="0" name=""/>
        <dsp:cNvSpPr/>
      </dsp:nvSpPr>
      <dsp:spPr>
        <a:xfrm>
          <a:off x="2053568" y="23530"/>
          <a:ext cx="5984530" cy="212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62" tIns="225062" rIns="225062" bIns="225062" numCol="1" spcCol="1270" anchor="ctr" anchorCtr="0">
          <a:noAutofit/>
        </a:bodyPr>
        <a:lstStyle/>
        <a:p>
          <a:pPr marL="0" lvl="0" indent="0" algn="l" defTabSz="800100">
            <a:lnSpc>
              <a:spcPct val="100000"/>
            </a:lnSpc>
            <a:spcBef>
              <a:spcPct val="0"/>
            </a:spcBef>
            <a:spcAft>
              <a:spcPct val="35000"/>
            </a:spcAft>
            <a:buNone/>
          </a:pPr>
          <a:r>
            <a:rPr lang="en-US" sz="1800" b="1" i="0" kern="1200" dirty="0"/>
            <a:t>Keep an aspirational strategic whole-school overview.  </a:t>
          </a:r>
          <a:r>
            <a:rPr lang="en-US" sz="1800" b="0" i="0" kern="1200" dirty="0"/>
            <a:t>It is not the remit of the SEND Governor to become drawn into issues relating to individual children.</a:t>
          </a:r>
          <a:endParaRPr lang="en-US" sz="1800" kern="1200" dirty="0"/>
        </a:p>
      </dsp:txBody>
      <dsp:txXfrm>
        <a:off x="2053568" y="23530"/>
        <a:ext cx="5984530" cy="2126565"/>
      </dsp:txXfrm>
    </dsp:sp>
    <dsp:sp modelId="{C365B2B8-B127-4D65-B633-417BD392FCC7}">
      <dsp:nvSpPr>
        <dsp:cNvPr id="0" name=""/>
        <dsp:cNvSpPr/>
      </dsp:nvSpPr>
      <dsp:spPr>
        <a:xfrm>
          <a:off x="-131763" y="2484585"/>
          <a:ext cx="7906335" cy="21244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A3062-F11D-49F5-9694-06D6B5AC84EE}">
      <dsp:nvSpPr>
        <dsp:cNvPr id="0" name=""/>
        <dsp:cNvSpPr/>
      </dsp:nvSpPr>
      <dsp:spPr>
        <a:xfrm>
          <a:off x="510893" y="2975300"/>
          <a:ext cx="1170754" cy="1168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ECB3A-E9BC-4E29-9B45-D4EF23A3E725}">
      <dsp:nvSpPr>
        <dsp:cNvPr id="0" name=""/>
        <dsp:cNvSpPr/>
      </dsp:nvSpPr>
      <dsp:spPr>
        <a:xfrm>
          <a:off x="2324306" y="2497290"/>
          <a:ext cx="5443055" cy="2126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62" tIns="225062" rIns="225062" bIns="225062" numCol="1" spcCol="1270" anchor="ctr" anchorCtr="0">
          <a:noAutofit/>
        </a:bodyPr>
        <a:lstStyle/>
        <a:p>
          <a:pPr marL="0" lvl="0" indent="0" algn="l" defTabSz="800100">
            <a:lnSpc>
              <a:spcPct val="100000"/>
            </a:lnSpc>
            <a:spcBef>
              <a:spcPct val="0"/>
            </a:spcBef>
            <a:spcAft>
              <a:spcPct val="35000"/>
            </a:spcAft>
            <a:buNone/>
          </a:pPr>
          <a:r>
            <a:rPr lang="en-US" sz="1800" b="1" i="0" kern="1200" dirty="0"/>
            <a:t>Respect confidentiality.  </a:t>
          </a:r>
          <a:r>
            <a:rPr lang="en-US" sz="1800" b="0" i="0" kern="1200" dirty="0"/>
            <a:t>The SEND governor may on occasion receive sensitive information about the circumstances of children who, although </a:t>
          </a:r>
          <a:r>
            <a:rPr lang="en-US" sz="1800" b="0" i="0" kern="1200" dirty="0" err="1"/>
            <a:t>anonymised</a:t>
          </a:r>
          <a:r>
            <a:rPr lang="en-US" sz="1800" b="0" i="0" kern="1200" dirty="0"/>
            <a:t>, may be identifiable by process of deduction - particularly in smaller schools. It is essential that the SEND Governor respects the confidentiality of such information.</a:t>
          </a:r>
          <a:endParaRPr lang="en-US" sz="1800" kern="1200" dirty="0"/>
        </a:p>
      </dsp:txBody>
      <dsp:txXfrm>
        <a:off x="2324306" y="2497290"/>
        <a:ext cx="5443055" cy="21265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0"/>
            <a:ext cx="288925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52487" y="744537"/>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88925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 name="Google Shape;43;p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	</a:t>
            </a:r>
            <a:endParaRPr/>
          </a:p>
        </p:txBody>
      </p:sp>
      <p:sp>
        <p:nvSpPr>
          <p:cNvPr id="44" name="Google Shape;44;p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p2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Menti?</a:t>
            </a:r>
            <a:endParaRPr/>
          </a:p>
        </p:txBody>
      </p:sp>
      <p:sp>
        <p:nvSpPr>
          <p:cNvPr id="147" name="Google Shape;147;p2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782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9: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9: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0: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72" name="Google Shape;172;p40: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173" name="Google Shape;173;p40:notes"/>
          <p:cNvSpPr txBox="1">
            <a:spLocks noGrp="1"/>
          </p:cNvSpPr>
          <p:nvPr>
            <p:ph type="sldNum" idx="12"/>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Font typeface="Arial"/>
              <a:buChar char="•"/>
            </a:pPr>
            <a:r>
              <a:rPr lang="en-US" sz="1800">
                <a:latin typeface="Calibri"/>
                <a:ea typeface="Calibri"/>
                <a:cs typeface="Calibri"/>
                <a:sym typeface="Calibri"/>
              </a:rPr>
              <a:t>Be present</a:t>
            </a:r>
            <a:endParaRPr/>
          </a:p>
          <a:p>
            <a:pPr marL="457200" lvl="0" indent="-457200" algn="l" rtl="0">
              <a:lnSpc>
                <a:spcPct val="100000"/>
              </a:lnSpc>
              <a:spcBef>
                <a:spcPts val="0"/>
              </a:spcBef>
              <a:spcAft>
                <a:spcPts val="0"/>
              </a:spcAft>
              <a:buSzPts val="1400"/>
              <a:buFont typeface="Arial"/>
              <a:buChar char="•"/>
            </a:pPr>
            <a:r>
              <a:rPr lang="en-US" sz="1800">
                <a:latin typeface="Calibri"/>
                <a:ea typeface="Calibri"/>
                <a:cs typeface="Calibri"/>
                <a:sym typeface="Calibri"/>
              </a:rPr>
              <a:t>Challenge and support</a:t>
            </a:r>
            <a:endParaRPr/>
          </a:p>
          <a:p>
            <a:pPr marL="457200" lvl="0" indent="-457200" algn="l" rtl="0">
              <a:lnSpc>
                <a:spcPct val="100000"/>
              </a:lnSpc>
              <a:spcBef>
                <a:spcPts val="0"/>
              </a:spcBef>
              <a:spcAft>
                <a:spcPts val="0"/>
              </a:spcAft>
              <a:buSzPts val="1400"/>
              <a:buFont typeface="Arial"/>
              <a:buChar char="•"/>
            </a:pPr>
            <a:r>
              <a:rPr lang="en-US" sz="1800">
                <a:latin typeface="Calibri"/>
                <a:ea typeface="Calibri"/>
                <a:cs typeface="Calibri"/>
                <a:sym typeface="Calibri"/>
              </a:rPr>
              <a:t>Understand the balance between strategic and operation tasks</a:t>
            </a:r>
            <a:endParaRPr/>
          </a:p>
          <a:p>
            <a:pPr marL="457200" lvl="0" indent="-457200" algn="l" rtl="0">
              <a:lnSpc>
                <a:spcPct val="100000"/>
              </a:lnSpc>
              <a:spcBef>
                <a:spcPts val="0"/>
              </a:spcBef>
              <a:spcAft>
                <a:spcPts val="0"/>
              </a:spcAft>
              <a:buSzPts val="1400"/>
              <a:buFont typeface="Arial"/>
              <a:buChar char="•"/>
            </a:pPr>
            <a:r>
              <a:rPr lang="en-US" sz="1800">
                <a:latin typeface="Calibri"/>
                <a:ea typeface="Calibri"/>
                <a:cs typeface="Calibri"/>
                <a:sym typeface="Calibri"/>
              </a:rPr>
              <a:t>How is the SENCo managing?</a:t>
            </a:r>
            <a:endParaRPr/>
          </a:p>
          <a:p>
            <a:pPr marL="457200" lvl="0" indent="-457200" algn="l" rtl="0">
              <a:lnSpc>
                <a:spcPct val="100000"/>
              </a:lnSpc>
              <a:spcBef>
                <a:spcPts val="0"/>
              </a:spcBef>
              <a:spcAft>
                <a:spcPts val="0"/>
              </a:spcAft>
              <a:buSzPts val="1400"/>
              <a:buFont typeface="Arial"/>
              <a:buChar char="•"/>
            </a:pPr>
            <a:r>
              <a:rPr lang="en-US" sz="1800">
                <a:latin typeface="Calibri"/>
                <a:ea typeface="Calibri"/>
                <a:cs typeface="Calibri"/>
                <a:sym typeface="Calibri"/>
              </a:rPr>
              <a:t>What are the current challenges, how are these impacting, what support is needed?</a:t>
            </a:r>
            <a:endParaRPr/>
          </a:p>
          <a:p>
            <a:pPr marL="0" lvl="0" indent="0" algn="l" rtl="0">
              <a:lnSpc>
                <a:spcPct val="100000"/>
              </a:lnSpc>
              <a:spcBef>
                <a:spcPts val="0"/>
              </a:spcBef>
              <a:spcAft>
                <a:spcPts val="0"/>
              </a:spcAft>
              <a:buSzPts val="1400"/>
              <a:buNone/>
            </a:pPr>
            <a:endParaRPr/>
          </a:p>
        </p:txBody>
      </p:sp>
      <p:sp>
        <p:nvSpPr>
          <p:cNvPr id="204" name="Google Shape;204;p18: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1" name="Google Shape;211;p4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How does your school share this information with you?</a:t>
            </a:r>
            <a:endParaRPr/>
          </a:p>
          <a:p>
            <a:pPr marL="457200" lvl="0" indent="-228600" algn="l" rtl="0">
              <a:lnSpc>
                <a:spcPct val="100000"/>
              </a:lnSpc>
              <a:spcBef>
                <a:spcPts val="0"/>
              </a:spcBef>
              <a:spcAft>
                <a:spcPts val="0"/>
              </a:spcAft>
              <a:buSzPts val="1400"/>
              <a:buNone/>
            </a:pPr>
            <a:r>
              <a:rPr lang="en-US" b="1" i="0">
                <a:solidFill>
                  <a:srgbClr val="0B0C0C"/>
                </a:solidFill>
                <a:latin typeface="Arial"/>
                <a:ea typeface="Arial"/>
                <a:cs typeface="Arial"/>
                <a:sym typeface="Arial"/>
              </a:rPr>
              <a:t>The most common type of need among pupils with an EHC plan is autistic spectrum disorder (ASD)</a:t>
            </a:r>
            <a:endParaRPr/>
          </a:p>
          <a:p>
            <a:pPr marL="457200" lvl="0" indent="-228600" algn="l" rtl="0">
              <a:lnSpc>
                <a:spcPct val="100000"/>
              </a:lnSpc>
              <a:spcBef>
                <a:spcPts val="0"/>
              </a:spcBef>
              <a:spcAft>
                <a:spcPts val="0"/>
              </a:spcAft>
              <a:buSzPts val="1400"/>
              <a:buNone/>
            </a:pPr>
            <a:r>
              <a:rPr lang="en-US" b="0" i="0">
                <a:solidFill>
                  <a:srgbClr val="0B0C0C"/>
                </a:solidFill>
                <a:latin typeface="Arial"/>
                <a:ea typeface="Arial"/>
                <a:cs typeface="Arial"/>
                <a:sym typeface="Arial"/>
              </a:rPr>
              <a:t>One in three pupils with an EHC plan are identified with a primary need of ASD (33.0%).</a:t>
            </a:r>
            <a:endParaRPr/>
          </a:p>
          <a:p>
            <a:pPr marL="457200" lvl="0" indent="-228600" algn="l" rtl="0">
              <a:lnSpc>
                <a:spcPct val="100000"/>
              </a:lnSpc>
              <a:spcBef>
                <a:spcPts val="0"/>
              </a:spcBef>
              <a:spcAft>
                <a:spcPts val="0"/>
              </a:spcAft>
              <a:buSzPts val="1400"/>
              <a:buNone/>
            </a:pPr>
            <a:r>
              <a:rPr lang="en-US" b="1" i="0">
                <a:solidFill>
                  <a:srgbClr val="0B0C0C"/>
                </a:solidFill>
                <a:latin typeface="Arial"/>
                <a:ea typeface="Arial"/>
                <a:cs typeface="Arial"/>
                <a:sym typeface="Arial"/>
              </a:rPr>
              <a:t>The most common type of need among pupils with SEN support are speech, language and communication needs</a:t>
            </a:r>
            <a:endParaRPr/>
          </a:p>
          <a:p>
            <a:pPr marL="457200" lvl="0" indent="-228600" algn="l" rtl="0">
              <a:lnSpc>
                <a:spcPct val="100000"/>
              </a:lnSpc>
              <a:spcBef>
                <a:spcPts val="0"/>
              </a:spcBef>
              <a:spcAft>
                <a:spcPts val="0"/>
              </a:spcAft>
              <a:buSzPts val="1400"/>
              <a:buNone/>
            </a:pPr>
            <a:r>
              <a:rPr lang="en-US" b="0" i="0">
                <a:solidFill>
                  <a:srgbClr val="0B0C0C"/>
                </a:solidFill>
                <a:latin typeface="Arial"/>
                <a:ea typeface="Arial"/>
                <a:cs typeface="Arial"/>
                <a:sym typeface="Arial"/>
              </a:rPr>
              <a:t>The primary need identified for one in four pupils is speech, language and communication needs (25.6%). This is followed by social, emotional and mental health needs (22.3%) and moderate learning difficulty (15.8%) </a:t>
            </a:r>
            <a:endParaRPr/>
          </a:p>
          <a:p>
            <a:pPr marL="0" lvl="0" indent="0" algn="l" rtl="0">
              <a:lnSpc>
                <a:spcPct val="100000"/>
              </a:lnSpc>
              <a:spcBef>
                <a:spcPts val="0"/>
              </a:spcBef>
              <a:spcAft>
                <a:spcPts val="0"/>
              </a:spcAft>
              <a:buSzPts val="1800"/>
              <a:buNone/>
            </a:pPr>
            <a:endParaRPr/>
          </a:p>
        </p:txBody>
      </p:sp>
      <p:sp>
        <p:nvSpPr>
          <p:cNvPr id="212" name="Google Shape;212;p4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2: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20" name="Google Shape;220;p42: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r>
              <a:rPr lang="en-US"/>
              <a:t>Ensure understanding of SEN support and EHCP</a:t>
            </a:r>
            <a:endParaRPr/>
          </a:p>
        </p:txBody>
      </p:sp>
      <p:sp>
        <p:nvSpPr>
          <p:cNvPr id="221" name="Google Shape;221;p42:notes"/>
          <p:cNvSpPr txBox="1">
            <a:spLocks noGrp="1"/>
          </p:cNvSpPr>
          <p:nvPr>
            <p:ph type="sldNum" idx="12"/>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8" name="Google Shape;228;p43: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b="0" i="0">
                <a:solidFill>
                  <a:srgbClr val="0B0C0C"/>
                </a:solidFill>
                <a:latin typeface="Arial"/>
                <a:ea typeface="Arial"/>
                <a:cs typeface="Arial"/>
                <a:sym typeface="Arial"/>
              </a:rPr>
              <a:t>data relating to SEN funding information, for example, notional SEN funding and top up funding, and:</a:t>
            </a:r>
            <a:endParaRPr/>
          </a:p>
          <a:p>
            <a:pPr marL="742950" lvl="1" indent="-285750" algn="l" rtl="0">
              <a:lnSpc>
                <a:spcPct val="100000"/>
              </a:lnSpc>
              <a:spcBef>
                <a:spcPts val="0"/>
              </a:spcBef>
              <a:spcAft>
                <a:spcPts val="0"/>
              </a:spcAft>
              <a:buSzPts val="1400"/>
              <a:buFont typeface="Arial"/>
              <a:buChar char="•"/>
            </a:pPr>
            <a:r>
              <a:rPr lang="en-US" b="0" i="0">
                <a:solidFill>
                  <a:srgbClr val="0B0C0C"/>
                </a:solidFill>
                <a:latin typeface="Arial"/>
                <a:ea typeface="Arial"/>
                <a:cs typeface="Arial"/>
                <a:sym typeface="Arial"/>
              </a:rPr>
              <a:t>how that funding is spent and its impact</a:t>
            </a:r>
            <a:endParaRPr/>
          </a:p>
          <a:p>
            <a:pPr marL="742950" lvl="1" indent="-285750" algn="l" rtl="0">
              <a:lnSpc>
                <a:spcPct val="100000"/>
              </a:lnSpc>
              <a:spcBef>
                <a:spcPts val="0"/>
              </a:spcBef>
              <a:spcAft>
                <a:spcPts val="0"/>
              </a:spcAft>
              <a:buSzPts val="1400"/>
              <a:buFont typeface="Arial"/>
              <a:buChar char="•"/>
            </a:pPr>
            <a:r>
              <a:rPr lang="en-US" b="0" i="0">
                <a:solidFill>
                  <a:srgbClr val="0B0C0C"/>
                </a:solidFill>
                <a:latin typeface="Arial"/>
                <a:ea typeface="Arial"/>
                <a:cs typeface="Arial"/>
                <a:sym typeface="Arial"/>
              </a:rPr>
              <a:t>if that funding is targeted strategically based on what is known of the school SEN and disability profile</a:t>
            </a:r>
            <a:endParaRPr/>
          </a:p>
          <a:p>
            <a:pPr marL="742950" lvl="1" indent="-285750" algn="l" rtl="0">
              <a:lnSpc>
                <a:spcPct val="100000"/>
              </a:lnSpc>
              <a:spcBef>
                <a:spcPts val="0"/>
              </a:spcBef>
              <a:spcAft>
                <a:spcPts val="0"/>
              </a:spcAft>
              <a:buSzPts val="1400"/>
              <a:buFont typeface="Arial"/>
              <a:buChar char="•"/>
            </a:pPr>
            <a:r>
              <a:rPr lang="en-US" b="0" i="0">
                <a:solidFill>
                  <a:srgbClr val="0B0C0C"/>
                </a:solidFill>
                <a:latin typeface="Arial"/>
                <a:ea typeface="Arial"/>
                <a:cs typeface="Arial"/>
                <a:sym typeface="Arial"/>
              </a:rPr>
              <a:t>if the funding provided for those with SEN and disabilities is contributing to improved progress and if so, how</a:t>
            </a:r>
            <a:endParaRPr/>
          </a:p>
          <a:p>
            <a:pPr marL="457200" lvl="1" indent="0" algn="l" rtl="0">
              <a:lnSpc>
                <a:spcPct val="100000"/>
              </a:lnSpc>
              <a:spcBef>
                <a:spcPts val="0"/>
              </a:spcBef>
              <a:spcAft>
                <a:spcPts val="0"/>
              </a:spcAft>
              <a:buSzPts val="1400"/>
              <a:buFont typeface="Arial"/>
              <a:buNone/>
            </a:pPr>
            <a:endParaRPr b="0" i="0">
              <a:solidFill>
                <a:srgbClr val="0B0C0C"/>
              </a:solidFill>
              <a:latin typeface="Arial"/>
              <a:ea typeface="Arial"/>
              <a:cs typeface="Arial"/>
              <a:sym typeface="Arial"/>
            </a:endParaRPr>
          </a:p>
          <a:p>
            <a:pPr marL="0" lvl="0" indent="0" algn="l" rtl="0">
              <a:lnSpc>
                <a:spcPct val="100000"/>
              </a:lnSpc>
              <a:spcBef>
                <a:spcPts val="0"/>
              </a:spcBef>
              <a:spcAft>
                <a:spcPts val="0"/>
              </a:spcAft>
              <a:buSzPts val="1800"/>
              <a:buNone/>
            </a:pPr>
            <a:endParaRPr/>
          </a:p>
        </p:txBody>
      </p:sp>
      <p:sp>
        <p:nvSpPr>
          <p:cNvPr id="229" name="Google Shape;229;p43: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Discussion- any other templates they use? Good starting point?</a:t>
            </a:r>
            <a:endParaRPr/>
          </a:p>
        </p:txBody>
      </p:sp>
      <p:sp>
        <p:nvSpPr>
          <p:cNvPr id="237" name="Google Shape;237;p22: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7: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2" name="Google Shape;242;p27: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27: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9" name="Google Shape;249;p28: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8: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 name="Google Shape;50;p2: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9: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6" name="Google Shape;256;p29: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9: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190478b0e_0_9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3" name="Google Shape;263;g14190478b0e_0_93:notes"/>
          <p:cNvSpPr txBox="1">
            <a:spLocks noGrp="1"/>
          </p:cNvSpPr>
          <p:nvPr>
            <p:ph type="body" idx="1"/>
          </p:nvPr>
        </p:nvSpPr>
        <p:spPr>
          <a:xfrm>
            <a:off x="666750" y="4714875"/>
            <a:ext cx="53355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4190478b0e_0_93:notes"/>
          <p:cNvSpPr txBox="1">
            <a:spLocks noGrp="1"/>
          </p:cNvSpPr>
          <p:nvPr>
            <p:ph type="sldNum" idx="12"/>
          </p:nvPr>
        </p:nvSpPr>
        <p:spPr>
          <a:xfrm>
            <a:off x="3778250" y="9428162"/>
            <a:ext cx="2889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4: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44: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4: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44: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190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2: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3: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3: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190478b0e_0_86: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97" name="Google Shape;297;g14190478b0e_0_86:notes"/>
          <p:cNvSpPr txBox="1">
            <a:spLocks noGrp="1"/>
          </p:cNvSpPr>
          <p:nvPr>
            <p:ph type="body" idx="1"/>
          </p:nvPr>
        </p:nvSpPr>
        <p:spPr>
          <a:xfrm>
            <a:off x="666750" y="4714875"/>
            <a:ext cx="53355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4190478b0e_0_86:notes"/>
          <p:cNvSpPr txBox="1">
            <a:spLocks noGrp="1"/>
          </p:cNvSpPr>
          <p:nvPr>
            <p:ph type="sldNum" idx="12"/>
          </p:nvPr>
        </p:nvSpPr>
        <p:spPr>
          <a:xfrm>
            <a:off x="3778250" y="9428162"/>
            <a:ext cx="2889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5: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5: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7: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4" name="Google Shape;314;p7: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7: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2" name="Google Shape;322;p30: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0: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3: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1: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1: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32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1:notes"/>
          <p:cNvSpPr txBox="1">
            <a:spLocks noGrp="1"/>
          </p:cNvSpPr>
          <p:nvPr>
            <p:ph type="body" idx="1"/>
          </p:nvPr>
        </p:nvSpPr>
        <p:spPr>
          <a:xfrm>
            <a:off x="666750" y="4714875"/>
            <a:ext cx="5335587"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70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0: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8" name="Google Shape;138;p20: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Gov duty to publish</a:t>
            </a:r>
            <a:endParaRPr/>
          </a:p>
          <a:p>
            <a:pPr marL="0" lvl="0" indent="0" algn="l" rtl="0">
              <a:lnSpc>
                <a:spcPct val="100000"/>
              </a:lnSpc>
              <a:spcBef>
                <a:spcPts val="0"/>
              </a:spcBef>
              <a:spcAft>
                <a:spcPts val="0"/>
              </a:spcAft>
              <a:buSzPts val="1800"/>
              <a:buNone/>
            </a:pPr>
            <a:r>
              <a:rPr lang="en-US"/>
              <a:t>Add detail around the SEND info report audit- what needs to be included</a:t>
            </a:r>
            <a:endParaRPr/>
          </a:p>
          <a:p>
            <a:pPr marL="0" lvl="0" indent="0" algn="l" rtl="0">
              <a:lnSpc>
                <a:spcPct val="100000"/>
              </a:lnSpc>
              <a:spcBef>
                <a:spcPts val="0"/>
              </a:spcBef>
              <a:spcAft>
                <a:spcPts val="0"/>
              </a:spcAft>
              <a:buSzPts val="1800"/>
              <a:buNone/>
            </a:pPr>
            <a:r>
              <a:rPr lang="en-US"/>
              <a:t>Is it updated vs a date change?</a:t>
            </a:r>
            <a:endParaRPr/>
          </a:p>
          <a:p>
            <a:pPr marL="0" lvl="0" indent="0" algn="l" rtl="0">
              <a:lnSpc>
                <a:spcPct val="100000"/>
              </a:lnSpc>
              <a:spcBef>
                <a:spcPts val="0"/>
              </a:spcBef>
              <a:spcAft>
                <a:spcPts val="0"/>
              </a:spcAft>
              <a:buSzPts val="1800"/>
              <a:buNone/>
            </a:pPr>
            <a:r>
              <a:rPr lang="en-US"/>
              <a:t>Good practice for it to be coproduced </a:t>
            </a:r>
            <a:endParaRPr/>
          </a:p>
          <a:p>
            <a:pPr marL="0" lvl="0" indent="0" algn="l" rtl="0">
              <a:lnSpc>
                <a:spcPct val="100000"/>
              </a:lnSpc>
              <a:spcBef>
                <a:spcPts val="0"/>
              </a:spcBef>
              <a:spcAft>
                <a:spcPts val="0"/>
              </a:spcAft>
              <a:buSzPts val="1400"/>
              <a:buNone/>
            </a:pPr>
            <a:endParaRPr/>
          </a:p>
        </p:txBody>
      </p:sp>
      <p:sp>
        <p:nvSpPr>
          <p:cNvPr id="139" name="Google Shape;139;p20: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1:notes"/>
          <p:cNvSpPr>
            <a:spLocks noGrp="1" noRot="1" noChangeAspect="1"/>
          </p:cNvSpPr>
          <p:nvPr>
            <p:ph type="sldImg" idx="2"/>
          </p:nvPr>
        </p:nvSpPr>
        <p:spPr>
          <a:xfrm>
            <a:off x="8524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6" name="Google Shape;146;p2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Menti?</a:t>
            </a:r>
            <a:endParaRPr/>
          </a:p>
        </p:txBody>
      </p:sp>
      <p:sp>
        <p:nvSpPr>
          <p:cNvPr id="147" name="Google Shape;147;p2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E828B-F9A1-4693-BEE1-AF5B29126FA4}" type="datetimeFigureOut">
              <a:rPr lang="en-GB" smtClean="0"/>
              <a:t>20/06/2025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7248716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E828B-F9A1-4693-BEE1-AF5B29126FA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918550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E828B-F9A1-4693-BEE1-AF5B29126FA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8880741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400"/>
              <a:buFont typeface="Calibri"/>
              <a:buNone/>
              <a:defRPr/>
            </a:lvl1pPr>
            <a:lvl2pPr lvl="1" algn="ctr">
              <a:lnSpc>
                <a:spcPct val="100000"/>
              </a:lnSpc>
              <a:spcBef>
                <a:spcPts val="0"/>
              </a:spcBef>
              <a:spcAft>
                <a:spcPts val="0"/>
              </a:spcAft>
              <a:buClr>
                <a:schemeClr val="dk1"/>
              </a:buClr>
              <a:buSzPts val="1400"/>
              <a:buFont typeface="Calibri"/>
              <a:buNone/>
              <a:defRPr/>
            </a:lvl2pPr>
            <a:lvl3pPr lvl="2" algn="ctr">
              <a:lnSpc>
                <a:spcPct val="100000"/>
              </a:lnSpc>
              <a:spcBef>
                <a:spcPts val="0"/>
              </a:spcBef>
              <a:spcAft>
                <a:spcPts val="0"/>
              </a:spcAft>
              <a:buClr>
                <a:schemeClr val="dk1"/>
              </a:buClr>
              <a:buSzPts val="1400"/>
              <a:buFont typeface="Calibri"/>
              <a:buNone/>
              <a:defRPr/>
            </a:lvl3pPr>
            <a:lvl4pPr lvl="3" algn="ctr">
              <a:lnSpc>
                <a:spcPct val="100000"/>
              </a:lnSpc>
              <a:spcBef>
                <a:spcPts val="0"/>
              </a:spcBef>
              <a:spcAft>
                <a:spcPts val="0"/>
              </a:spcAft>
              <a:buClr>
                <a:schemeClr val="dk1"/>
              </a:buClr>
              <a:buSzPts val="1400"/>
              <a:buFont typeface="Calibri"/>
              <a:buNone/>
              <a:defRPr/>
            </a:lvl4pPr>
            <a:lvl5pPr lvl="4" algn="ctr">
              <a:lnSpc>
                <a:spcPct val="100000"/>
              </a:lnSpc>
              <a:spcBef>
                <a:spcPts val="0"/>
              </a:spcBef>
              <a:spcAft>
                <a:spcPts val="0"/>
              </a:spcAft>
              <a:buClr>
                <a:schemeClr val="dk1"/>
              </a:buClr>
              <a:buSzPts val="1400"/>
              <a:buFont typeface="Calibri"/>
              <a:buNone/>
              <a:defRPr/>
            </a:lvl5pPr>
            <a:lvl6pPr lvl="5" algn="ctr">
              <a:lnSpc>
                <a:spcPct val="100000"/>
              </a:lnSpc>
              <a:spcBef>
                <a:spcPts val="0"/>
              </a:spcBef>
              <a:spcAft>
                <a:spcPts val="0"/>
              </a:spcAft>
              <a:buClr>
                <a:schemeClr val="dk1"/>
              </a:buClr>
              <a:buSzPts val="1400"/>
              <a:buFont typeface="Calibri"/>
              <a:buNone/>
              <a:defRPr/>
            </a:lvl6pPr>
            <a:lvl7pPr lvl="6" algn="ctr">
              <a:lnSpc>
                <a:spcPct val="100000"/>
              </a:lnSpc>
              <a:spcBef>
                <a:spcPts val="0"/>
              </a:spcBef>
              <a:spcAft>
                <a:spcPts val="0"/>
              </a:spcAft>
              <a:buClr>
                <a:schemeClr val="dk1"/>
              </a:buClr>
              <a:buSzPts val="1400"/>
              <a:buFont typeface="Calibri"/>
              <a:buNone/>
              <a:defRPr/>
            </a:lvl7pPr>
            <a:lvl8pPr lvl="7" algn="ctr">
              <a:lnSpc>
                <a:spcPct val="100000"/>
              </a:lnSpc>
              <a:spcBef>
                <a:spcPts val="0"/>
              </a:spcBef>
              <a:spcAft>
                <a:spcPts val="0"/>
              </a:spcAft>
              <a:buClr>
                <a:schemeClr val="dk1"/>
              </a:buClr>
              <a:buSzPts val="1400"/>
              <a:buFont typeface="Calibri"/>
              <a:buNone/>
              <a:defRPr/>
            </a:lvl8pPr>
            <a:lvl9pPr lvl="8" algn="ctr">
              <a:lnSpc>
                <a:spcPct val="100000"/>
              </a:lnSpc>
              <a:spcBef>
                <a:spcPts val="0"/>
              </a:spcBef>
              <a:spcAft>
                <a:spcPts val="0"/>
              </a:spcAft>
              <a:buClr>
                <a:schemeClr val="dk1"/>
              </a:buClr>
              <a:buSzPts val="1400"/>
              <a:buFont typeface="Calibri"/>
              <a:buNone/>
              <a:defRPr/>
            </a:lvl9pPr>
          </a:lstStyle>
          <a:p>
            <a:endParaRPr/>
          </a:p>
        </p:txBody>
      </p:sp>
      <p:sp>
        <p:nvSpPr>
          <p:cNvPr id="38" name="Google Shape;38;p36"/>
          <p:cNvSpPr txBox="1">
            <a:spLocks noGrp="1"/>
          </p:cNvSpPr>
          <p:nvPr>
            <p:ph type="body" idx="1"/>
          </p:nvPr>
        </p:nvSpPr>
        <p:spPr>
          <a:xfrm>
            <a:off x="311700" y="1536633"/>
            <a:ext cx="3999900" cy="45552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640"/>
              </a:spcBef>
              <a:spcAft>
                <a:spcPts val="0"/>
              </a:spcAft>
              <a:buClr>
                <a:schemeClr val="dk1"/>
              </a:buClr>
              <a:buSzPts val="1400"/>
              <a:buChar char="•"/>
              <a:defRPr sz="1400"/>
            </a:lvl1pPr>
            <a:lvl2pPr marL="914400" lvl="1" indent="-304800" algn="l">
              <a:lnSpc>
                <a:spcPct val="100000"/>
              </a:lnSpc>
              <a:spcBef>
                <a:spcPts val="560"/>
              </a:spcBef>
              <a:spcAft>
                <a:spcPts val="0"/>
              </a:spcAft>
              <a:buClr>
                <a:schemeClr val="dk1"/>
              </a:buClr>
              <a:buSzPts val="1200"/>
              <a:buChar char="–"/>
              <a:defRPr sz="1200"/>
            </a:lvl2pPr>
            <a:lvl3pPr marL="1371600" lvl="2" indent="-304800" algn="l">
              <a:lnSpc>
                <a:spcPct val="100000"/>
              </a:lnSpc>
              <a:spcBef>
                <a:spcPts val="480"/>
              </a:spcBef>
              <a:spcAft>
                <a:spcPts val="0"/>
              </a:spcAft>
              <a:buClr>
                <a:schemeClr val="dk1"/>
              </a:buClr>
              <a:buSzPts val="1200"/>
              <a:buChar char="•"/>
              <a:defRPr sz="1200"/>
            </a:lvl3pPr>
            <a:lvl4pPr marL="1828800" lvl="3" indent="-304800" algn="l">
              <a:lnSpc>
                <a:spcPct val="100000"/>
              </a:lnSpc>
              <a:spcBef>
                <a:spcPts val="400"/>
              </a:spcBef>
              <a:spcAft>
                <a:spcPts val="0"/>
              </a:spcAft>
              <a:buClr>
                <a:schemeClr val="dk1"/>
              </a:buClr>
              <a:buSzPts val="1200"/>
              <a:buChar char="–"/>
              <a:defRPr sz="1200"/>
            </a:lvl4pPr>
            <a:lvl5pPr marL="2286000" lvl="4" indent="-304800" algn="l">
              <a:lnSpc>
                <a:spcPct val="100000"/>
              </a:lnSpc>
              <a:spcBef>
                <a:spcPts val="400"/>
              </a:spcBef>
              <a:spcAft>
                <a:spcPts val="0"/>
              </a:spcAft>
              <a:buClr>
                <a:schemeClr val="dk1"/>
              </a:buClr>
              <a:buSzPts val="1200"/>
              <a:buChar char="»"/>
              <a:defRPr sz="1200"/>
            </a:lvl5pPr>
            <a:lvl6pPr marL="2743200" lvl="5" indent="-304800" algn="l">
              <a:lnSpc>
                <a:spcPct val="100000"/>
              </a:lnSpc>
              <a:spcBef>
                <a:spcPts val="400"/>
              </a:spcBef>
              <a:spcAft>
                <a:spcPts val="0"/>
              </a:spcAft>
              <a:buClr>
                <a:schemeClr val="dk1"/>
              </a:buClr>
              <a:buSzPts val="1200"/>
              <a:buChar char="•"/>
              <a:defRPr sz="1200"/>
            </a:lvl6pPr>
            <a:lvl7pPr marL="3200400" lvl="6" indent="-304800" algn="l">
              <a:lnSpc>
                <a:spcPct val="100000"/>
              </a:lnSpc>
              <a:spcBef>
                <a:spcPts val="400"/>
              </a:spcBef>
              <a:spcAft>
                <a:spcPts val="0"/>
              </a:spcAft>
              <a:buClr>
                <a:schemeClr val="dk1"/>
              </a:buClr>
              <a:buSzPts val="1200"/>
              <a:buChar char="•"/>
              <a:defRPr sz="1200"/>
            </a:lvl7pPr>
            <a:lvl8pPr marL="3657600" lvl="7" indent="-304800" algn="l">
              <a:lnSpc>
                <a:spcPct val="100000"/>
              </a:lnSpc>
              <a:spcBef>
                <a:spcPts val="400"/>
              </a:spcBef>
              <a:spcAft>
                <a:spcPts val="0"/>
              </a:spcAft>
              <a:buClr>
                <a:schemeClr val="dk1"/>
              </a:buClr>
              <a:buSzPts val="1200"/>
              <a:buChar char="•"/>
              <a:defRPr sz="1200"/>
            </a:lvl8pPr>
            <a:lvl9pPr marL="4114800" lvl="8" indent="-304800" algn="l">
              <a:lnSpc>
                <a:spcPct val="100000"/>
              </a:lnSpc>
              <a:spcBef>
                <a:spcPts val="400"/>
              </a:spcBef>
              <a:spcAft>
                <a:spcPts val="0"/>
              </a:spcAft>
              <a:buClr>
                <a:schemeClr val="dk1"/>
              </a:buClr>
              <a:buSzPts val="1200"/>
              <a:buChar char="•"/>
              <a:defRPr sz="1200"/>
            </a:lvl9pPr>
          </a:lstStyle>
          <a:p>
            <a:endParaRPr/>
          </a:p>
        </p:txBody>
      </p:sp>
      <p:sp>
        <p:nvSpPr>
          <p:cNvPr id="39" name="Google Shape;39;p36"/>
          <p:cNvSpPr txBox="1">
            <a:spLocks noGrp="1"/>
          </p:cNvSpPr>
          <p:nvPr>
            <p:ph type="body" idx="2"/>
          </p:nvPr>
        </p:nvSpPr>
        <p:spPr>
          <a:xfrm>
            <a:off x="4832400" y="1536633"/>
            <a:ext cx="3999900" cy="4555200"/>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640"/>
              </a:spcBef>
              <a:spcAft>
                <a:spcPts val="0"/>
              </a:spcAft>
              <a:buClr>
                <a:schemeClr val="dk1"/>
              </a:buClr>
              <a:buSzPts val="1400"/>
              <a:buChar char="•"/>
              <a:defRPr sz="1400"/>
            </a:lvl1pPr>
            <a:lvl2pPr marL="914400" lvl="1" indent="-304800" algn="l">
              <a:lnSpc>
                <a:spcPct val="100000"/>
              </a:lnSpc>
              <a:spcBef>
                <a:spcPts val="560"/>
              </a:spcBef>
              <a:spcAft>
                <a:spcPts val="0"/>
              </a:spcAft>
              <a:buClr>
                <a:schemeClr val="dk1"/>
              </a:buClr>
              <a:buSzPts val="1200"/>
              <a:buChar char="–"/>
              <a:defRPr sz="1200"/>
            </a:lvl2pPr>
            <a:lvl3pPr marL="1371600" lvl="2" indent="-304800" algn="l">
              <a:lnSpc>
                <a:spcPct val="100000"/>
              </a:lnSpc>
              <a:spcBef>
                <a:spcPts val="480"/>
              </a:spcBef>
              <a:spcAft>
                <a:spcPts val="0"/>
              </a:spcAft>
              <a:buClr>
                <a:schemeClr val="dk1"/>
              </a:buClr>
              <a:buSzPts val="1200"/>
              <a:buChar char="•"/>
              <a:defRPr sz="1200"/>
            </a:lvl3pPr>
            <a:lvl4pPr marL="1828800" lvl="3" indent="-304800" algn="l">
              <a:lnSpc>
                <a:spcPct val="100000"/>
              </a:lnSpc>
              <a:spcBef>
                <a:spcPts val="400"/>
              </a:spcBef>
              <a:spcAft>
                <a:spcPts val="0"/>
              </a:spcAft>
              <a:buClr>
                <a:schemeClr val="dk1"/>
              </a:buClr>
              <a:buSzPts val="1200"/>
              <a:buChar char="–"/>
              <a:defRPr sz="1200"/>
            </a:lvl4pPr>
            <a:lvl5pPr marL="2286000" lvl="4" indent="-304800" algn="l">
              <a:lnSpc>
                <a:spcPct val="100000"/>
              </a:lnSpc>
              <a:spcBef>
                <a:spcPts val="400"/>
              </a:spcBef>
              <a:spcAft>
                <a:spcPts val="0"/>
              </a:spcAft>
              <a:buClr>
                <a:schemeClr val="dk1"/>
              </a:buClr>
              <a:buSzPts val="1200"/>
              <a:buChar char="»"/>
              <a:defRPr sz="1200"/>
            </a:lvl5pPr>
            <a:lvl6pPr marL="2743200" lvl="5" indent="-304800" algn="l">
              <a:lnSpc>
                <a:spcPct val="100000"/>
              </a:lnSpc>
              <a:spcBef>
                <a:spcPts val="400"/>
              </a:spcBef>
              <a:spcAft>
                <a:spcPts val="0"/>
              </a:spcAft>
              <a:buClr>
                <a:schemeClr val="dk1"/>
              </a:buClr>
              <a:buSzPts val="1200"/>
              <a:buChar char="•"/>
              <a:defRPr sz="1200"/>
            </a:lvl6pPr>
            <a:lvl7pPr marL="3200400" lvl="6" indent="-304800" algn="l">
              <a:lnSpc>
                <a:spcPct val="100000"/>
              </a:lnSpc>
              <a:spcBef>
                <a:spcPts val="400"/>
              </a:spcBef>
              <a:spcAft>
                <a:spcPts val="0"/>
              </a:spcAft>
              <a:buClr>
                <a:schemeClr val="dk1"/>
              </a:buClr>
              <a:buSzPts val="1200"/>
              <a:buChar char="•"/>
              <a:defRPr sz="1200"/>
            </a:lvl7pPr>
            <a:lvl8pPr marL="3657600" lvl="7" indent="-304800" algn="l">
              <a:lnSpc>
                <a:spcPct val="100000"/>
              </a:lnSpc>
              <a:spcBef>
                <a:spcPts val="400"/>
              </a:spcBef>
              <a:spcAft>
                <a:spcPts val="0"/>
              </a:spcAft>
              <a:buClr>
                <a:schemeClr val="dk1"/>
              </a:buClr>
              <a:buSzPts val="1200"/>
              <a:buChar char="•"/>
              <a:defRPr sz="1200"/>
            </a:lvl8pPr>
            <a:lvl9pPr marL="4114800" lvl="8" indent="-304800" algn="l">
              <a:lnSpc>
                <a:spcPct val="100000"/>
              </a:lnSpc>
              <a:spcBef>
                <a:spcPts val="400"/>
              </a:spcBef>
              <a:spcAft>
                <a:spcPts val="0"/>
              </a:spcAft>
              <a:buClr>
                <a:schemeClr val="dk1"/>
              </a:buClr>
              <a:buSzPts val="1200"/>
              <a:buChar char="•"/>
              <a:defRPr sz="1200"/>
            </a:lvl9pPr>
          </a:lstStyle>
          <a:p>
            <a:endParaRPr/>
          </a:p>
        </p:txBody>
      </p:sp>
      <p:sp>
        <p:nvSpPr>
          <p:cNvPr id="40" name="Google Shape;40;p36"/>
          <p:cNvSpPr txBox="1">
            <a:spLocks noGrp="1"/>
          </p:cNvSpPr>
          <p:nvPr>
            <p:ph type="sldNum" idx="12"/>
          </p:nvPr>
        </p:nvSpPr>
        <p:spPr>
          <a:xfrm>
            <a:off x="8472487" y="6218237"/>
            <a:ext cx="549275" cy="523875"/>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l">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84084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815260114"/>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rapline">
  <p:cSld name="Strapline">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403535946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6E828B-F9A1-4693-BEE1-AF5B29126FA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166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0786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E828B-F9A1-4693-BEE1-AF5B29126FA4}" type="datetimeFigureOut">
              <a:rPr lang="en-GB" smtClean="0"/>
              <a:t>20/06/2025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5642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6E828B-F9A1-4693-BEE1-AF5B29126FA4}" type="datetimeFigureOut">
              <a:rPr lang="en-GB" smtClean="0"/>
              <a:t>20/06/2025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6662313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6E828B-F9A1-4693-BEE1-AF5B29126FA4}" type="datetimeFigureOut">
              <a:rPr lang="en-GB" smtClean="0"/>
              <a:t>20/06/2025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2193275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6E828B-F9A1-4693-BEE1-AF5B29126FA4}" type="datetimeFigureOut">
              <a:rPr lang="en-GB" smtClean="0"/>
              <a:t>20/06/2025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8042505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6E828B-F9A1-4693-BEE1-AF5B29126FA4}" type="datetimeFigureOut">
              <a:rPr lang="en-GB" smtClean="0"/>
              <a:t>20/06/2025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1279203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A6E828B-F9A1-4693-BEE1-AF5B29126FA4}" type="datetimeFigureOut">
              <a:rPr lang="en-GB" smtClean="0"/>
              <a:t>20/06/2025</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3912600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1" name="Google Shape;11;p31" descr="AfC_RGB-Colour_ForGreyBackground.png"/>
          <p:cNvPicPr preferRelativeResize="0"/>
          <p:nvPr/>
        </p:nvPicPr>
        <p:blipFill rotWithShape="1">
          <a:blip r:embed="rId4">
            <a:alphaModFix/>
          </a:blip>
          <a:srcRect/>
          <a:stretch/>
        </p:blipFill>
        <p:spPr>
          <a:xfrm>
            <a:off x="487362" y="5662612"/>
            <a:ext cx="2979737" cy="771525"/>
          </a:xfrm>
          <a:prstGeom prst="rect">
            <a:avLst/>
          </a:prstGeom>
          <a:noFill/>
          <a:ln>
            <a:noFill/>
          </a:ln>
        </p:spPr>
      </p:pic>
      <p:sp>
        <p:nvSpPr>
          <p:cNvPr id="12" name="Google Shape;1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p:wipe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6/20/2025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7215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p:wipe dir="r"/>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nspuoU8s34ASyPSChcK0nnSCWw0j34jS/view?usp=drive_lin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hyperlink" Target="https://rbwm.afcinfo.org.uk/pages/local-offer/information-and-advice/education/about-sen-support-in-schools/send-policy-and-send-reports" TargetMode="External"/><Relationship Id="rId3" Type="http://schemas.openxmlformats.org/officeDocument/2006/relationships/hyperlink" Target="https://www.gov.uk/government/publications/send-code-of-practice-0-to-25" TargetMode="External"/><Relationship Id="rId7" Type="http://schemas.openxmlformats.org/officeDocument/2006/relationships/hyperlink" Target="https://www.leadershipupdate-rbwm.co.uk/governor-visits-and-delegated-rol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leadershipupdate-rbwm.co.uk/send-governor-role/" TargetMode="External"/><Relationship Id="rId5" Type="http://schemas.openxmlformats.org/officeDocument/2006/relationships/hyperlink" Target="https://www.gov.uk/government/publications/sen-and-disability-duties-guidance-for-school-governing-boards/special-educational-needs-sen-and-disabilities-guidance-for-school-governing-boards" TargetMode="External"/><Relationship Id="rId4" Type="http://schemas.openxmlformats.org/officeDocument/2006/relationships/hyperlink" Target="http://www.gov.uk/" TargetMode="External"/><Relationship Id="rId9" Type="http://schemas.openxmlformats.org/officeDocument/2006/relationships/hyperlink" Target="https://rbwm.afcinfo.org.uk/pages/local-offer/information-and-advice/policies-and-procedures/rbwm-s-special-educational-needs-or-disability-send-strategy-2022-202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s://www.leadershipupdate-rbwm.co.uk/collaborative-responsibilities-resourc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file/d/1vut_mbH1N8sTwHq3EkeDYy7n-g09vKvV/view?usp=drive_link"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www.sendgateway.org.uk/resources/effective-senco-deployment" TargetMode="External"/><Relationship Id="rId5" Type="http://schemas.openxmlformats.org/officeDocument/2006/relationships/image" Target="../media/image32.png"/><Relationship Id="rId4" Type="http://schemas.openxmlformats.org/officeDocument/2006/relationships/hyperlink" Target="https://www.youtube.com/watch?v=YX6QPn0RCK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mailto:vicky.brand@achievingforchildren.org.uk"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hyperlink" Target="mailto:anne.bishop@achievingforchildren.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idx="4294967295"/>
          </p:nvPr>
        </p:nvSpPr>
        <p:spPr>
          <a:xfrm>
            <a:off x="390525" y="981075"/>
            <a:ext cx="84582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The SEND Governance Role training</a:t>
            </a:r>
            <a:endParaRPr sz="4400" b="0" i="0" u="none" strike="noStrike" cap="none">
              <a:solidFill>
                <a:schemeClr val="dk1"/>
              </a:solidFill>
              <a:latin typeface="Calibri"/>
              <a:ea typeface="Calibri"/>
              <a:cs typeface="Calibri"/>
              <a:sym typeface="Calibri"/>
            </a:endParaRPr>
          </a:p>
        </p:txBody>
      </p:sp>
      <p:sp>
        <p:nvSpPr>
          <p:cNvPr id="47" name="Google Shape;47;p1"/>
          <p:cNvSpPr txBox="1">
            <a:spLocks noGrp="1"/>
          </p:cNvSpPr>
          <p:nvPr>
            <p:ph type="subTitle" idx="4294967295"/>
          </p:nvPr>
        </p:nvSpPr>
        <p:spPr>
          <a:xfrm>
            <a:off x="5752306" y="3310732"/>
            <a:ext cx="6192837" cy="21923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72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Anne Bishop</a:t>
            </a:r>
            <a:endParaRPr/>
          </a:p>
          <a:p>
            <a:pPr marL="0" marR="0" lvl="0" indent="0" algn="l" rtl="0">
              <a:lnSpc>
                <a:spcPct val="100000"/>
              </a:lnSpc>
              <a:spcBef>
                <a:spcPts val="72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Area Senco</a:t>
            </a:r>
            <a:endParaRPr sz="3200" b="0" i="0" u="none" strike="noStrike" cap="none">
              <a:solidFill>
                <a:schemeClr val="dk1"/>
              </a:solidFill>
              <a:latin typeface="Calibri"/>
              <a:ea typeface="Calibri"/>
              <a:cs typeface="Calibri"/>
              <a:sym typeface="Calibri"/>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body" idx="4294967295"/>
          </p:nvPr>
        </p:nvSpPr>
        <p:spPr>
          <a:xfrm>
            <a:off x="478465" y="1947863"/>
            <a:ext cx="8123275" cy="2520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Provide a broad and balanced curriculum.</a:t>
            </a:r>
          </a:p>
          <a:p>
            <a:pPr marL="342900" marR="0" lvl="0" indent="-342900" algn="l" rtl="0">
              <a:lnSpc>
                <a:spcPct val="100000"/>
              </a:lnSpc>
              <a:spcBef>
                <a:spcPts val="12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Have a clear approach for identifying and responding to SEND - including regarding the use of resources, keeping up to date, and the accurate recording of provision</a:t>
            </a:r>
            <a:r>
              <a:rPr lang="en-GB" b="0" i="0" u="none" strike="noStrike" cap="none" dirty="0">
                <a:solidFill>
                  <a:srgbClr val="F79646"/>
                </a:solidFill>
                <a:ea typeface="Calibri"/>
                <a:cs typeface="Calibri"/>
                <a:sym typeface="Calibri"/>
              </a:rPr>
              <a:t>. </a:t>
            </a:r>
            <a:r>
              <a:rPr lang="en-GB" b="0" i="1" u="none" strike="noStrike" cap="none" dirty="0">
                <a:solidFill>
                  <a:srgbClr val="F79646"/>
                </a:solidFill>
                <a:ea typeface="Calibri"/>
                <a:cs typeface="Calibri"/>
                <a:sym typeface="Calibri"/>
              </a:rPr>
              <a:t>  </a:t>
            </a:r>
            <a:r>
              <a:rPr lang="en-GB" b="1" i="0" u="none" strike="noStrike" cap="none" dirty="0">
                <a:solidFill>
                  <a:srgbClr val="F79646"/>
                </a:solidFill>
                <a:ea typeface="Calibri"/>
                <a:cs typeface="Calibri"/>
                <a:sym typeface="Calibri"/>
              </a:rPr>
              <a:t>(SEND Policy)</a:t>
            </a:r>
            <a:endParaRPr lang="en-GB" b="0" i="0" u="none" strike="noStrike" cap="none" dirty="0">
              <a:solidFill>
                <a:srgbClr val="F79646"/>
              </a:solidFill>
              <a:ea typeface="Arial"/>
              <a:cs typeface="Arial"/>
              <a:sym typeface="Arial"/>
            </a:endParaRPr>
          </a:p>
          <a:p>
            <a:pPr marL="342900" marR="0" lvl="0" indent="-342900" algn="l" rtl="0">
              <a:lnSpc>
                <a:spcPct val="100000"/>
              </a:lnSpc>
              <a:spcBef>
                <a:spcPts val="12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Publish on their websites re </a:t>
            </a:r>
            <a:r>
              <a:rPr lang="en-GB" b="1" i="0" u="none" strike="noStrike" cap="none" dirty="0">
                <a:solidFill>
                  <a:srgbClr val="000000"/>
                </a:solidFill>
                <a:ea typeface="Calibri"/>
                <a:cs typeface="Calibri"/>
                <a:sym typeface="Calibri"/>
              </a:rPr>
              <a:t>the implementation</a:t>
            </a:r>
            <a:r>
              <a:rPr lang="en-GB" b="0" i="0" u="none" strike="noStrike" cap="none" dirty="0">
                <a:solidFill>
                  <a:srgbClr val="000000"/>
                </a:solidFill>
                <a:ea typeface="Calibri"/>
                <a:cs typeface="Calibri"/>
                <a:sym typeface="Calibri"/>
              </a:rPr>
              <a:t> of the board’s policy for pupils with SEND </a:t>
            </a:r>
            <a:r>
              <a:rPr lang="en-GB" b="0" i="0" u="none" strike="noStrike" cap="none" dirty="0">
                <a:solidFill>
                  <a:srgbClr val="F79646"/>
                </a:solidFill>
                <a:ea typeface="Calibri"/>
                <a:cs typeface="Calibri"/>
                <a:sym typeface="Calibri"/>
              </a:rPr>
              <a:t>(</a:t>
            </a:r>
            <a:r>
              <a:rPr lang="en-GB" b="1" i="0" u="none" strike="noStrike" cap="none" dirty="0">
                <a:solidFill>
                  <a:srgbClr val="F79646"/>
                </a:solidFill>
                <a:ea typeface="Calibri"/>
                <a:cs typeface="Calibri"/>
                <a:sym typeface="Calibri"/>
              </a:rPr>
              <a:t>SEN Information Report</a:t>
            </a:r>
            <a:r>
              <a:rPr lang="en-GB" b="0" i="0" u="none" strike="noStrike" cap="none" dirty="0">
                <a:solidFill>
                  <a:srgbClr val="F79646"/>
                </a:solidFill>
                <a:ea typeface="Calibri"/>
                <a:cs typeface="Calibri"/>
                <a:sym typeface="Calibri"/>
              </a:rPr>
              <a:t>.)</a:t>
            </a:r>
            <a:endParaRPr lang="en-GB" b="0" i="0" u="none" strike="noStrike" cap="none" dirty="0">
              <a:solidFill>
                <a:srgbClr val="F79646"/>
              </a:solidFill>
              <a:ea typeface="Arial"/>
              <a:cs typeface="Arial"/>
              <a:sym typeface="Arial"/>
            </a:endParaRPr>
          </a:p>
          <a:p>
            <a:pPr marL="342900" marR="0" lvl="0" indent="-342900" algn="l" rtl="0">
              <a:lnSpc>
                <a:spcPct val="100000"/>
              </a:lnSpc>
              <a:spcBef>
                <a:spcPts val="12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Publish their arrangements for admission of disabled children, the steps being taken to prevent disabled children being treated less favourably than others, the facilities provided to assist access for disabled children and their </a:t>
            </a:r>
            <a:r>
              <a:rPr lang="en-GB" b="1" i="0" u="none" strike="noStrike" cap="none" dirty="0">
                <a:solidFill>
                  <a:srgbClr val="F79646"/>
                </a:solidFill>
                <a:ea typeface="Calibri"/>
                <a:cs typeface="Calibri"/>
                <a:sym typeface="Calibri"/>
              </a:rPr>
              <a:t>accessibility plans</a:t>
            </a:r>
            <a:r>
              <a:rPr lang="en-GB" b="0" i="0" u="none" strike="noStrike" cap="none" dirty="0">
                <a:solidFill>
                  <a:srgbClr val="F79646"/>
                </a:solidFill>
                <a:ea typeface="Calibri"/>
                <a:cs typeface="Calibri"/>
                <a:sym typeface="Calibri"/>
              </a:rPr>
              <a:t>.</a:t>
            </a:r>
            <a:endParaRPr lang="en-GB" b="0" i="0" u="none" strike="noStrike" cap="none" dirty="0">
              <a:solidFill>
                <a:srgbClr val="F79646"/>
              </a:solidFill>
              <a:ea typeface="Arial"/>
              <a:cs typeface="Arial"/>
              <a:sym typeface="Arial"/>
            </a:endParaRPr>
          </a:p>
          <a:p>
            <a:pPr marL="342900" marR="0" lvl="0" indent="-342900" algn="l" rtl="0">
              <a:lnSpc>
                <a:spcPct val="100000"/>
              </a:lnSpc>
              <a:spcBef>
                <a:spcPts val="1200"/>
              </a:spcBef>
              <a:spcAft>
                <a:spcPts val="1200"/>
              </a:spcAft>
              <a:buClr>
                <a:srgbClr val="E36C09"/>
              </a:buClr>
              <a:buSzPts val="2400"/>
              <a:buFont typeface="Arial"/>
              <a:buChar char="•"/>
            </a:pPr>
            <a:r>
              <a:rPr lang="en-GB" b="0" i="0" u="none" strike="noStrike" cap="none" dirty="0">
                <a:solidFill>
                  <a:srgbClr val="000000"/>
                </a:solidFill>
                <a:ea typeface="Calibri"/>
                <a:cs typeface="Calibri"/>
                <a:sym typeface="Calibri"/>
              </a:rPr>
              <a:t>Co-production and communication with parents on their child’s progress. </a:t>
            </a:r>
            <a:endParaRPr lang="en-GB" b="0" i="0" u="none" strike="noStrike" cap="none" dirty="0">
              <a:solidFill>
                <a:srgbClr val="000000"/>
              </a:solidFill>
              <a:ea typeface="Arial"/>
              <a:cs typeface="Arial"/>
              <a:sym typeface="Arial"/>
            </a:endParaRPr>
          </a:p>
        </p:txBody>
      </p:sp>
      <p:sp>
        <p:nvSpPr>
          <p:cNvPr id="3" name="TextBox 2">
            <a:extLst>
              <a:ext uri="{FF2B5EF4-FFF2-40B4-BE49-F238E27FC236}">
                <a16:creationId xmlns:a16="http://schemas.microsoft.com/office/drawing/2014/main" id="{1BF93F05-364A-D52B-BFE0-17B85BCE73FD}"/>
              </a:ext>
            </a:extLst>
          </p:cNvPr>
          <p:cNvSpPr txBox="1"/>
          <p:nvPr/>
        </p:nvSpPr>
        <p:spPr>
          <a:xfrm>
            <a:off x="776177" y="850889"/>
            <a:ext cx="6879264" cy="76944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800"/>
              <a:buFont typeface="Calibri"/>
              <a:buNone/>
            </a:pPr>
            <a:r>
              <a:rPr lang="en-US" sz="4400" i="0" strike="noStrike" cap="none" dirty="0">
                <a:solidFill>
                  <a:srgbClr val="000000"/>
                </a:solidFill>
                <a:latin typeface="+mj-lt"/>
                <a:ea typeface="Calibri"/>
                <a:cs typeface="Calibri"/>
                <a:sym typeface="Calibri"/>
              </a:rPr>
              <a:t>Governing Boards must also..</a:t>
            </a:r>
            <a:endParaRPr lang="en-US" sz="2400" i="0" strike="noStrike" cap="none" dirty="0">
              <a:solidFill>
                <a:srgbClr val="000000"/>
              </a:solidFill>
              <a:latin typeface="+mj-lt"/>
              <a:ea typeface="Arial"/>
              <a:cs typeface="Arial"/>
              <a:sym typeface="Aria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1"/>
          <p:cNvSpPr txBox="1"/>
          <p:nvPr/>
        </p:nvSpPr>
        <p:spPr>
          <a:xfrm>
            <a:off x="313217" y="2176834"/>
            <a:ext cx="8280400"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90099"/>
              </a:buClr>
              <a:buSzPts val="2400"/>
              <a:buFont typeface="Arial"/>
              <a:buNone/>
            </a:pPr>
            <a:r>
              <a:rPr lang="en-US" sz="2800" b="0" i="0" u="none" strike="noStrike" cap="none" dirty="0">
                <a:solidFill>
                  <a:srgbClr val="000000"/>
                </a:solidFill>
                <a:latin typeface="Calibri"/>
                <a:ea typeface="Calibri"/>
                <a:cs typeface="Calibri"/>
                <a:sym typeface="Calibri"/>
              </a:rPr>
              <a:t>There should be a member of the governing board, or a sub-committee, with specific oversight of the school’s arrangements for special educational needs (SEN) and disability </a:t>
            </a:r>
            <a:r>
              <a:rPr lang="en-US" sz="2400" b="0" i="1" u="none" strike="noStrike" cap="none" dirty="0">
                <a:solidFill>
                  <a:srgbClr val="E36C09"/>
                </a:solidFill>
                <a:latin typeface="Calibri"/>
                <a:ea typeface="Calibri"/>
                <a:cs typeface="Calibri"/>
                <a:sym typeface="Calibri"/>
              </a:rPr>
              <a:t>The SEND Code of Practice 2015 (page 92 para 6.3)</a:t>
            </a:r>
            <a:endParaRPr sz="1400" b="0" i="0" u="none" strike="noStrike" cap="none" dirty="0">
              <a:solidFill>
                <a:srgbClr val="E36C09"/>
              </a:solidFill>
              <a:latin typeface="Arial"/>
              <a:ea typeface="Arial"/>
              <a:cs typeface="Arial"/>
              <a:sym typeface="Arial"/>
            </a:endParaRPr>
          </a:p>
        </p:txBody>
      </p:sp>
      <p:sp>
        <p:nvSpPr>
          <p:cNvPr id="151" name="Google Shape;151;p21"/>
          <p:cNvSpPr txBox="1"/>
          <p:nvPr/>
        </p:nvSpPr>
        <p:spPr>
          <a:xfrm>
            <a:off x="697689" y="635807"/>
            <a:ext cx="70421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4800" i="0" u="none" strike="noStrike" cap="none" dirty="0">
                <a:solidFill>
                  <a:srgbClr val="000000"/>
                </a:solidFill>
                <a:latin typeface="+mj-lt"/>
                <a:ea typeface="Calibri"/>
                <a:cs typeface="Calibri"/>
                <a:sym typeface="Calibri"/>
              </a:rPr>
              <a:t>The SEND Governor</a:t>
            </a:r>
            <a:endParaRPr sz="4800" i="0" u="none" strike="noStrike" cap="none" dirty="0">
              <a:solidFill>
                <a:srgbClr val="000000"/>
              </a:solidFill>
              <a:latin typeface="+mj-lt"/>
              <a:ea typeface="Arial"/>
              <a:cs typeface="Arial"/>
              <a:sym typeface="Arial"/>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21"/>
          <p:cNvSpPr txBox="1"/>
          <p:nvPr/>
        </p:nvSpPr>
        <p:spPr>
          <a:xfrm>
            <a:off x="687056" y="710235"/>
            <a:ext cx="70421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5400" i="0" u="none" strike="noStrike" cap="none" dirty="0">
                <a:solidFill>
                  <a:srgbClr val="000000"/>
                </a:solidFill>
                <a:latin typeface="+mj-lt"/>
                <a:ea typeface="Calibri"/>
                <a:cs typeface="Calibri"/>
                <a:sym typeface="Calibri"/>
              </a:rPr>
              <a:t>The SENCo</a:t>
            </a:r>
            <a:endParaRPr sz="5400" i="0" u="none" strike="noStrike" cap="none" dirty="0">
              <a:solidFill>
                <a:srgbClr val="000000"/>
              </a:solidFill>
              <a:latin typeface="+mj-lt"/>
              <a:ea typeface="Arial"/>
              <a:cs typeface="Arial"/>
              <a:sym typeface="Arial"/>
            </a:endParaRPr>
          </a:p>
        </p:txBody>
      </p:sp>
      <p:sp>
        <p:nvSpPr>
          <p:cNvPr id="3" name="TextBox 2">
            <a:extLst>
              <a:ext uri="{FF2B5EF4-FFF2-40B4-BE49-F238E27FC236}">
                <a16:creationId xmlns:a16="http://schemas.microsoft.com/office/drawing/2014/main" id="{F011E569-8A3F-6718-F800-F548649F25B2}"/>
              </a:ext>
            </a:extLst>
          </p:cNvPr>
          <p:cNvSpPr txBox="1"/>
          <p:nvPr/>
        </p:nvSpPr>
        <p:spPr>
          <a:xfrm>
            <a:off x="542260" y="1929808"/>
            <a:ext cx="8385029" cy="4278094"/>
          </a:xfrm>
          <a:prstGeom prst="rect">
            <a:avLst/>
          </a:prstGeom>
          <a:noFill/>
        </p:spPr>
        <p:txBody>
          <a:bodyPr wrap="square" rtlCol="0">
            <a:spAutoFit/>
          </a:bodyPr>
          <a:lstStyle/>
          <a:p>
            <a:pPr marL="0" marR="0" lvl="0" indent="0" algn="l" rtl="0">
              <a:lnSpc>
                <a:spcPct val="100000"/>
              </a:lnSpc>
              <a:spcBef>
                <a:spcPts val="0"/>
              </a:spcBef>
              <a:spcAft>
                <a:spcPts val="0"/>
              </a:spcAft>
              <a:buClr>
                <a:srgbClr val="E36C09"/>
              </a:buClr>
              <a:buSzPts val="2600"/>
            </a:pPr>
            <a:r>
              <a:rPr lang="en-GB" sz="2400" dirty="0">
                <a:solidFill>
                  <a:schemeClr val="dk1"/>
                </a:solidFill>
                <a:latin typeface="Calibri"/>
                <a:ea typeface="Calibri"/>
                <a:cs typeface="Calibri"/>
                <a:sym typeface="Calibri"/>
              </a:rPr>
              <a:t>Governing Boards must ensure that there is a </a:t>
            </a:r>
            <a:r>
              <a:rPr lang="en-GB" sz="2400" b="1" dirty="0">
                <a:solidFill>
                  <a:schemeClr val="dk1"/>
                </a:solidFill>
                <a:latin typeface="Calibri"/>
                <a:ea typeface="Calibri"/>
                <a:cs typeface="Calibri"/>
                <a:sym typeface="Calibri"/>
              </a:rPr>
              <a:t>qualified teacher</a:t>
            </a:r>
            <a:r>
              <a:rPr lang="en-GB" sz="2400" dirty="0">
                <a:solidFill>
                  <a:schemeClr val="dk1"/>
                </a:solidFill>
                <a:latin typeface="Calibri"/>
                <a:ea typeface="Calibri"/>
                <a:cs typeface="Calibri"/>
                <a:sym typeface="Calibri"/>
              </a:rPr>
              <a:t> designated as Special Educational Needs Coordinator (SENCo) for the school. </a:t>
            </a:r>
            <a:br>
              <a:rPr lang="en-GB" sz="2400" dirty="0">
                <a:solidFill>
                  <a:schemeClr val="dk1"/>
                </a:solidFill>
                <a:latin typeface="Calibri"/>
                <a:ea typeface="Calibri"/>
                <a:cs typeface="Calibri"/>
                <a:sym typeface="Calibri"/>
              </a:rPr>
            </a:br>
            <a:r>
              <a:rPr lang="en-GB" sz="2400" i="1" dirty="0">
                <a:solidFill>
                  <a:srgbClr val="F59C0B"/>
                </a:solidFill>
                <a:latin typeface="Calibri"/>
                <a:ea typeface="Calibri"/>
                <a:cs typeface="Calibri"/>
                <a:sym typeface="Calibri"/>
              </a:rPr>
              <a:t>“</a:t>
            </a:r>
            <a:r>
              <a:rPr lang="en-US" sz="2400" b="0" i="1" u="none" strike="noStrike" cap="none" dirty="0">
                <a:solidFill>
                  <a:srgbClr val="E36C09"/>
                </a:solidFill>
                <a:latin typeface="Calibri"/>
                <a:ea typeface="Calibri"/>
                <a:cs typeface="Calibri"/>
                <a:sym typeface="Calibri"/>
              </a:rPr>
              <a:t> </a:t>
            </a:r>
            <a:r>
              <a:rPr lang="en-GB" sz="2400" i="1" dirty="0">
                <a:solidFill>
                  <a:srgbClr val="F5750B"/>
                </a:solidFill>
                <a:latin typeface="Calibri"/>
                <a:ea typeface="Calibri"/>
                <a:cs typeface="Calibri"/>
                <a:sym typeface="Calibri"/>
              </a:rPr>
              <a:t>…most effective if part of senior leadership team” (para 6.87) </a:t>
            </a:r>
          </a:p>
          <a:p>
            <a:pPr marL="0" marR="0" lvl="0" indent="0" algn="l" rtl="0">
              <a:lnSpc>
                <a:spcPct val="100000"/>
              </a:lnSpc>
              <a:spcBef>
                <a:spcPts val="0"/>
              </a:spcBef>
              <a:spcAft>
                <a:spcPts val="0"/>
              </a:spcAft>
              <a:buClr>
                <a:srgbClr val="E36C09"/>
              </a:buClr>
              <a:buSzPts val="2600"/>
            </a:pPr>
            <a:endParaRPr lang="en-GB" sz="1200" b="0" i="1" u="none" strike="noStrike" cap="none" dirty="0">
              <a:solidFill>
                <a:schemeClr val="accent6"/>
              </a:solidFill>
              <a:latin typeface="Calibri"/>
              <a:cs typeface="Calibri"/>
              <a:sym typeface="Calibri"/>
            </a:endParaRPr>
          </a:p>
          <a:p>
            <a:pPr marL="0" marR="0" lvl="0" indent="0" algn="l" rtl="0">
              <a:lnSpc>
                <a:spcPct val="100000"/>
              </a:lnSpc>
              <a:spcBef>
                <a:spcPts val="0"/>
              </a:spcBef>
              <a:spcAft>
                <a:spcPts val="0"/>
              </a:spcAft>
              <a:buClr>
                <a:srgbClr val="E36C09"/>
              </a:buClr>
              <a:buSzPts val="2600"/>
            </a:pPr>
            <a:endParaRPr lang="en-GB" b="0" i="0" u="none" strike="noStrike" cap="none" dirty="0">
              <a:solidFill>
                <a:srgbClr val="0B0C0C"/>
              </a:solidFill>
              <a:ea typeface="Arial"/>
              <a:cs typeface="Arial"/>
              <a:sym typeface="Arial"/>
            </a:endParaRPr>
          </a:p>
          <a:p>
            <a:pPr marL="285750" marR="0" lvl="0" indent="-285750" algn="l" rtl="0">
              <a:lnSpc>
                <a:spcPct val="100000"/>
              </a:lnSpc>
              <a:spcBef>
                <a:spcPts val="0"/>
              </a:spcBef>
              <a:spcAft>
                <a:spcPts val="0"/>
              </a:spcAft>
              <a:buClr>
                <a:srgbClr val="E36C09"/>
              </a:buClr>
              <a:buSzPts val="2600"/>
              <a:buFont typeface="Arial" panose="020B0604020202020204" pitchFamily="34" charset="0"/>
              <a:buChar char="•"/>
            </a:pPr>
            <a:r>
              <a:rPr lang="en-GB" sz="2000" b="0" i="0" u="none" strike="noStrike" cap="none" dirty="0">
                <a:solidFill>
                  <a:srgbClr val="0B0C0C"/>
                </a:solidFill>
                <a:latin typeface="+mn-lt"/>
                <a:ea typeface="Arial"/>
                <a:cs typeface="Arial"/>
                <a:sym typeface="Arial"/>
              </a:rPr>
              <a:t>achieve the relevant mandatory qualification within 3 years of appointment</a:t>
            </a:r>
            <a:endParaRPr lang="en-GB" sz="2000" dirty="0">
              <a:latin typeface="+mn-lt"/>
            </a:endParaRPr>
          </a:p>
          <a:p>
            <a:pPr marL="285750" marR="0" lvl="0" indent="-285750" algn="l" rtl="0">
              <a:lnSpc>
                <a:spcPct val="100000"/>
              </a:lnSpc>
              <a:spcBef>
                <a:spcPts val="1800"/>
              </a:spcBef>
              <a:spcAft>
                <a:spcPts val="0"/>
              </a:spcAft>
              <a:buClr>
                <a:srgbClr val="E36C09"/>
              </a:buClr>
              <a:buSzPts val="2600"/>
              <a:buFont typeface="Arial" panose="020B0604020202020204" pitchFamily="34" charset="0"/>
              <a:buChar char="•"/>
            </a:pPr>
            <a:r>
              <a:rPr lang="en-GB" sz="2000" b="0" i="0" u="none" strike="noStrike" cap="none" dirty="0">
                <a:solidFill>
                  <a:srgbClr val="0B0C0C"/>
                </a:solidFill>
                <a:latin typeface="+mn-lt"/>
                <a:ea typeface="Arial"/>
                <a:cs typeface="Arial"/>
                <a:sym typeface="Arial"/>
              </a:rPr>
              <a:t>have sufficient administrative support and time away from teaching to enable them to fulfil their responsibilities in a similar way to other important strategic roles within the school</a:t>
            </a:r>
            <a:endParaRPr lang="en-GB" sz="2000" dirty="0">
              <a:latin typeface="+mn-lt"/>
            </a:endParaRPr>
          </a:p>
          <a:p>
            <a:pPr marL="285750" marR="0" lvl="0" indent="-285750" algn="l" rtl="0">
              <a:lnSpc>
                <a:spcPct val="100000"/>
              </a:lnSpc>
              <a:spcBef>
                <a:spcPts val="1800"/>
              </a:spcBef>
              <a:spcAft>
                <a:spcPts val="0"/>
              </a:spcAft>
              <a:buClr>
                <a:srgbClr val="E36C09"/>
              </a:buClr>
              <a:buSzPts val="2600"/>
              <a:buFont typeface="Arial" panose="020B0604020202020204" pitchFamily="34" charset="0"/>
              <a:buChar char="•"/>
            </a:pPr>
            <a:r>
              <a:rPr lang="en-GB" sz="2000" b="0" i="0" u="none" strike="noStrike" cap="none" dirty="0">
                <a:solidFill>
                  <a:srgbClr val="0B0C0C"/>
                </a:solidFill>
                <a:latin typeface="+mn-lt"/>
                <a:ea typeface="Arial"/>
                <a:cs typeface="Arial"/>
                <a:sym typeface="Arial"/>
              </a:rPr>
              <a:t>are empowered to support high quality outcomes for pupils with SEN and disabilities</a:t>
            </a:r>
            <a:endParaRPr lang="en-GB" sz="2000" dirty="0">
              <a:latin typeface="+mn-lt"/>
            </a:endParaRPr>
          </a:p>
        </p:txBody>
      </p:sp>
    </p:spTree>
    <p:extLst>
      <p:ext uri="{BB962C8B-B14F-4D97-AF65-F5344CB8AC3E}">
        <p14:creationId xmlns:p14="http://schemas.microsoft.com/office/powerpoint/2010/main" val="91282126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9"/>
          <p:cNvSpPr txBox="1">
            <a:spLocks noGrp="1"/>
          </p:cNvSpPr>
          <p:nvPr>
            <p:ph type="title"/>
          </p:nvPr>
        </p:nvSpPr>
        <p:spPr>
          <a:xfrm>
            <a:off x="822960" y="596901"/>
            <a:ext cx="7543800" cy="1167125"/>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dirty="0"/>
              <a:t>Working with the SENCo</a:t>
            </a:r>
            <a:endParaRPr dirty="0"/>
          </a:p>
        </p:txBody>
      </p:sp>
      <p:sp>
        <p:nvSpPr>
          <p:cNvPr id="168" name="Google Shape;168;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640"/>
              </a:spcBef>
              <a:spcAft>
                <a:spcPts val="0"/>
              </a:spcAft>
              <a:buSzPts val="3200"/>
              <a:buNone/>
            </a:pPr>
            <a:endParaRPr dirty="0"/>
          </a:p>
        </p:txBody>
      </p:sp>
      <p:pic>
        <p:nvPicPr>
          <p:cNvPr id="169" name="Google Shape;169;p39"/>
          <p:cNvPicPr preferRelativeResize="0"/>
          <p:nvPr/>
        </p:nvPicPr>
        <p:blipFill rotWithShape="1">
          <a:blip r:embed="rId3">
            <a:alphaModFix/>
          </a:blip>
          <a:srcRect/>
          <a:stretch/>
        </p:blipFill>
        <p:spPr>
          <a:xfrm>
            <a:off x="866216" y="2237739"/>
            <a:ext cx="7108203" cy="40233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6" name="Google Shape;176;p40"/>
          <p:cNvGrpSpPr/>
          <p:nvPr/>
        </p:nvGrpSpPr>
        <p:grpSpPr>
          <a:xfrm>
            <a:off x="129489" y="1885947"/>
            <a:ext cx="8885022" cy="4131358"/>
            <a:chOff x="0" y="141910"/>
            <a:chExt cx="8885022" cy="4131358"/>
          </a:xfrm>
        </p:grpSpPr>
        <p:sp>
          <p:nvSpPr>
            <p:cNvPr id="177" name="Google Shape;177;p40"/>
            <p:cNvSpPr/>
            <p:nvPr/>
          </p:nvSpPr>
          <p:spPr>
            <a:xfrm>
              <a:off x="2603" y="141910"/>
              <a:ext cx="2065678" cy="1239407"/>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0"/>
            <p:cNvSpPr txBox="1"/>
            <p:nvPr/>
          </p:nvSpPr>
          <p:spPr>
            <a:xfrm>
              <a:off x="2603" y="141910"/>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dirty="0">
                  <a:solidFill>
                    <a:schemeClr val="dk1"/>
                  </a:solidFill>
                  <a:latin typeface="+mn-lt"/>
                  <a:ea typeface="Arial"/>
                  <a:cs typeface="Arial"/>
                  <a:sym typeface="Arial"/>
                </a:rPr>
                <a:t>Drive strategic vision for Inclusion</a:t>
              </a:r>
              <a:endParaRPr sz="2000" b="0" i="0" u="none" strike="noStrike" cap="none" dirty="0">
                <a:solidFill>
                  <a:schemeClr val="dk1"/>
                </a:solidFill>
                <a:latin typeface="+mn-lt"/>
                <a:ea typeface="Arial"/>
                <a:cs typeface="Arial"/>
                <a:sym typeface="Arial"/>
              </a:endParaRPr>
            </a:p>
          </p:txBody>
        </p:sp>
        <p:sp>
          <p:nvSpPr>
            <p:cNvPr id="179" name="Google Shape;179;p40"/>
            <p:cNvSpPr/>
            <p:nvPr/>
          </p:nvSpPr>
          <p:spPr>
            <a:xfrm>
              <a:off x="2274850" y="141910"/>
              <a:ext cx="2065678" cy="1239407"/>
            </a:xfrm>
            <a:prstGeom prst="rect">
              <a:avLst/>
            </a:prstGeom>
            <a:gradFill>
              <a:gsLst>
                <a:gs pos="0">
                  <a:srgbClr val="CE503C"/>
                </a:gs>
                <a:gs pos="100000">
                  <a:srgbClr val="FFA1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0"/>
            <p:cNvSpPr txBox="1"/>
            <p:nvPr/>
          </p:nvSpPr>
          <p:spPr>
            <a:xfrm>
              <a:off x="2274850" y="141910"/>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dirty="0">
                  <a:solidFill>
                    <a:schemeClr val="dk1"/>
                  </a:solidFill>
                  <a:latin typeface="+mn-lt"/>
                  <a:ea typeface="Arial"/>
                  <a:cs typeface="Arial"/>
                  <a:sym typeface="Arial"/>
                </a:rPr>
                <a:t>Overseeing the day-to-day operation of the school’s SEN policy</a:t>
              </a:r>
              <a:endParaRPr sz="1800" b="0" i="0" u="none" strike="noStrike" cap="none" dirty="0">
                <a:solidFill>
                  <a:schemeClr val="dk1"/>
                </a:solidFill>
                <a:latin typeface="+mn-lt"/>
                <a:ea typeface="Arial"/>
                <a:cs typeface="Arial"/>
                <a:sym typeface="Arial"/>
              </a:endParaRPr>
            </a:p>
          </p:txBody>
        </p:sp>
        <p:sp>
          <p:nvSpPr>
            <p:cNvPr id="181" name="Google Shape;181;p40"/>
            <p:cNvSpPr/>
            <p:nvPr/>
          </p:nvSpPr>
          <p:spPr>
            <a:xfrm>
              <a:off x="4547097" y="141910"/>
              <a:ext cx="2065678" cy="1239407"/>
            </a:xfrm>
            <a:prstGeom prst="rect">
              <a:avLst/>
            </a:prstGeom>
            <a:gradFill>
              <a:gsLst>
                <a:gs pos="0">
                  <a:srgbClr val="CD633D"/>
                </a:gs>
                <a:gs pos="100000">
                  <a:srgbClr val="FFAB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0"/>
            <p:cNvSpPr txBox="1"/>
            <p:nvPr/>
          </p:nvSpPr>
          <p:spPr>
            <a:xfrm>
              <a:off x="4547097" y="141910"/>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dirty="0">
                  <a:solidFill>
                    <a:schemeClr val="dk1"/>
                  </a:solidFill>
                  <a:latin typeface="+mn-lt"/>
                  <a:ea typeface="Arial"/>
                  <a:cs typeface="Arial"/>
                  <a:sym typeface="Arial"/>
                </a:rPr>
                <a:t>Update statutory documentation (SEND policy, SEND information report, website)</a:t>
              </a:r>
              <a:endParaRPr sz="1800" b="0" i="0" u="none" strike="noStrike" cap="none" dirty="0">
                <a:solidFill>
                  <a:schemeClr val="dk1"/>
                </a:solidFill>
                <a:latin typeface="+mn-lt"/>
                <a:ea typeface="Arial"/>
                <a:cs typeface="Arial"/>
                <a:sym typeface="Arial"/>
              </a:endParaRPr>
            </a:p>
          </p:txBody>
        </p:sp>
        <p:sp>
          <p:nvSpPr>
            <p:cNvPr id="183" name="Google Shape;183;p40"/>
            <p:cNvSpPr/>
            <p:nvPr/>
          </p:nvSpPr>
          <p:spPr>
            <a:xfrm>
              <a:off x="6819344" y="141910"/>
              <a:ext cx="2065678" cy="1239407"/>
            </a:xfrm>
            <a:prstGeom prst="rect">
              <a:avLst/>
            </a:prstGeom>
            <a:gradFill>
              <a:gsLst>
                <a:gs pos="0">
                  <a:srgbClr val="CD753E"/>
                </a:gs>
                <a:gs pos="100000">
                  <a:srgbClr val="FFB9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0"/>
            <p:cNvSpPr txBox="1"/>
            <p:nvPr/>
          </p:nvSpPr>
          <p:spPr>
            <a:xfrm>
              <a:off x="6819344" y="141910"/>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dirty="0">
                  <a:solidFill>
                    <a:schemeClr val="dk1"/>
                  </a:solidFill>
                  <a:latin typeface="+mn-lt"/>
                  <a:ea typeface="Arial"/>
                  <a:cs typeface="Arial"/>
                  <a:sym typeface="Arial"/>
                </a:rPr>
                <a:t>Advising on the deployment of the school’s delegated budget and other </a:t>
              </a:r>
              <a:endParaRPr sz="1800" b="0" i="0" u="none" strike="noStrike" cap="none" dirty="0">
                <a:solidFill>
                  <a:schemeClr val="dk1"/>
                </a:solidFill>
                <a:latin typeface="+mn-lt"/>
                <a:ea typeface="Arial"/>
                <a:cs typeface="Arial"/>
                <a:sym typeface="Arial"/>
              </a:endParaRPr>
            </a:p>
          </p:txBody>
        </p:sp>
        <p:sp>
          <p:nvSpPr>
            <p:cNvPr id="185" name="Google Shape;185;p40"/>
            <p:cNvSpPr/>
            <p:nvPr/>
          </p:nvSpPr>
          <p:spPr>
            <a:xfrm>
              <a:off x="0" y="1587885"/>
              <a:ext cx="2065678" cy="1239407"/>
            </a:xfrm>
            <a:prstGeom prst="rect">
              <a:avLst/>
            </a:prstGeom>
            <a:gradFill>
              <a:gsLst>
                <a:gs pos="0">
                  <a:srgbClr val="CC873F"/>
                </a:gs>
                <a:gs pos="100000">
                  <a:srgbClr val="FFC69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0"/>
            <p:cNvSpPr txBox="1"/>
            <p:nvPr/>
          </p:nvSpPr>
          <p:spPr>
            <a:xfrm>
              <a:off x="0" y="1587885"/>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dirty="0">
                  <a:solidFill>
                    <a:schemeClr val="dk1"/>
                  </a:solidFill>
                  <a:latin typeface="+mn-lt"/>
                  <a:ea typeface="Arial"/>
                  <a:cs typeface="Arial"/>
                  <a:sym typeface="Arial"/>
                </a:rPr>
                <a:t>Accuracy of SEND register</a:t>
              </a:r>
              <a:endParaRPr sz="2000" b="0" i="0" u="none" strike="noStrike" cap="none" dirty="0">
                <a:solidFill>
                  <a:schemeClr val="dk1"/>
                </a:solidFill>
                <a:latin typeface="+mn-lt"/>
                <a:ea typeface="Arial"/>
                <a:cs typeface="Arial"/>
                <a:sym typeface="Arial"/>
              </a:endParaRPr>
            </a:p>
          </p:txBody>
        </p:sp>
        <p:sp>
          <p:nvSpPr>
            <p:cNvPr id="187" name="Google Shape;187;p40"/>
            <p:cNvSpPr/>
            <p:nvPr/>
          </p:nvSpPr>
          <p:spPr>
            <a:xfrm>
              <a:off x="2274850" y="1587885"/>
              <a:ext cx="2065678" cy="1239407"/>
            </a:xfrm>
            <a:prstGeom prst="rect">
              <a:avLst/>
            </a:prstGeom>
            <a:gradFill>
              <a:gsLst>
                <a:gs pos="0">
                  <a:srgbClr val="CA9642"/>
                </a:gs>
                <a:gs pos="100000">
                  <a:srgbClr val="FFD29A"/>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0"/>
            <p:cNvSpPr txBox="1"/>
            <p:nvPr/>
          </p:nvSpPr>
          <p:spPr>
            <a:xfrm>
              <a:off x="2274850" y="1587885"/>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dirty="0">
                  <a:solidFill>
                    <a:schemeClr val="dk1"/>
                  </a:solidFill>
                  <a:latin typeface="+mn-lt"/>
                  <a:ea typeface="Arial"/>
                  <a:cs typeface="Arial"/>
                  <a:sym typeface="Arial"/>
                </a:rPr>
                <a:t>Coordinating provision for children with SEN</a:t>
              </a:r>
              <a:endParaRPr sz="2000" b="0" i="0" u="none" strike="noStrike" cap="none" dirty="0">
                <a:solidFill>
                  <a:schemeClr val="dk1"/>
                </a:solidFill>
                <a:latin typeface="+mn-lt"/>
                <a:ea typeface="Arial"/>
                <a:cs typeface="Arial"/>
                <a:sym typeface="Arial"/>
              </a:endParaRPr>
            </a:p>
          </p:txBody>
        </p:sp>
        <p:sp>
          <p:nvSpPr>
            <p:cNvPr id="189" name="Google Shape;189;p40"/>
            <p:cNvSpPr/>
            <p:nvPr/>
          </p:nvSpPr>
          <p:spPr>
            <a:xfrm>
              <a:off x="4547097" y="1587885"/>
              <a:ext cx="2065678" cy="1239407"/>
            </a:xfrm>
            <a:prstGeom prst="rect">
              <a:avLst/>
            </a:prstGeom>
            <a:solidFill>
              <a:srgbClr val="FFE08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0"/>
            <p:cNvSpPr txBox="1"/>
            <p:nvPr/>
          </p:nvSpPr>
          <p:spPr>
            <a:xfrm>
              <a:off x="4547097" y="1587885"/>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chemeClr val="dk1"/>
                  </a:solidFill>
                  <a:latin typeface="+mn-lt"/>
                  <a:ea typeface="Arial"/>
                  <a:cs typeface="Arial"/>
                  <a:sym typeface="Arial"/>
                </a:rPr>
                <a:t>Liaise with external professionals </a:t>
              </a:r>
              <a:endParaRPr sz="2000" b="0" i="0" u="none" strike="noStrike" cap="none">
                <a:solidFill>
                  <a:schemeClr val="dk1"/>
                </a:solidFill>
                <a:latin typeface="+mn-lt"/>
                <a:ea typeface="Arial"/>
                <a:cs typeface="Arial"/>
                <a:sym typeface="Arial"/>
              </a:endParaRPr>
            </a:p>
          </p:txBody>
        </p:sp>
        <p:sp>
          <p:nvSpPr>
            <p:cNvPr id="191" name="Google Shape;191;p40"/>
            <p:cNvSpPr/>
            <p:nvPr/>
          </p:nvSpPr>
          <p:spPr>
            <a:xfrm>
              <a:off x="6819344" y="1587885"/>
              <a:ext cx="2065678" cy="1239407"/>
            </a:xfrm>
            <a:prstGeom prst="rect">
              <a:avLst/>
            </a:prstGeom>
            <a:solidFill>
              <a:srgbClr val="FFE08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0"/>
            <p:cNvSpPr txBox="1"/>
            <p:nvPr/>
          </p:nvSpPr>
          <p:spPr>
            <a:xfrm>
              <a:off x="6819344" y="1587885"/>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chemeClr val="dk1"/>
                  </a:solidFill>
                  <a:latin typeface="+mn-lt"/>
                  <a:ea typeface="Arial"/>
                  <a:cs typeface="Arial"/>
                  <a:sym typeface="Arial"/>
                </a:rPr>
                <a:t>Staff training</a:t>
              </a:r>
              <a:endParaRPr sz="2000" b="0" i="0" u="none" strike="noStrike" cap="none">
                <a:solidFill>
                  <a:schemeClr val="dk1"/>
                </a:solidFill>
                <a:latin typeface="+mn-lt"/>
                <a:ea typeface="Arial"/>
                <a:cs typeface="Arial"/>
                <a:sym typeface="Arial"/>
              </a:endParaRPr>
            </a:p>
          </p:txBody>
        </p:sp>
        <p:sp>
          <p:nvSpPr>
            <p:cNvPr id="193" name="Google Shape;193;p40"/>
            <p:cNvSpPr/>
            <p:nvPr/>
          </p:nvSpPr>
          <p:spPr>
            <a:xfrm>
              <a:off x="2603" y="3033861"/>
              <a:ext cx="2065678" cy="1239407"/>
            </a:xfrm>
            <a:prstGeom prst="rect">
              <a:avLst/>
            </a:prstGeom>
            <a:solidFill>
              <a:srgbClr val="FBD4B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0"/>
            <p:cNvSpPr txBox="1"/>
            <p:nvPr/>
          </p:nvSpPr>
          <p:spPr>
            <a:xfrm>
              <a:off x="2603" y="3033861"/>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000" b="0" i="0" u="none" strike="noStrike" cap="none">
                  <a:solidFill>
                    <a:schemeClr val="dk1"/>
                  </a:solidFill>
                  <a:latin typeface="+mn-lt"/>
                  <a:ea typeface="Arial"/>
                  <a:cs typeface="Arial"/>
                  <a:sym typeface="Arial"/>
                </a:rPr>
                <a:t>Quality assurance (teaching and learning/plans)</a:t>
              </a:r>
              <a:endParaRPr sz="2000" b="0" i="0" u="none" strike="noStrike" cap="none">
                <a:solidFill>
                  <a:schemeClr val="dk1"/>
                </a:solidFill>
                <a:latin typeface="+mn-lt"/>
                <a:ea typeface="Arial"/>
                <a:cs typeface="Arial"/>
                <a:sym typeface="Arial"/>
              </a:endParaRPr>
            </a:p>
          </p:txBody>
        </p:sp>
        <p:sp>
          <p:nvSpPr>
            <p:cNvPr id="195" name="Google Shape;195;p40"/>
            <p:cNvSpPr/>
            <p:nvPr/>
          </p:nvSpPr>
          <p:spPr>
            <a:xfrm>
              <a:off x="2274850" y="3033861"/>
              <a:ext cx="2065678" cy="1239407"/>
            </a:xfrm>
            <a:prstGeom prst="rect">
              <a:avLst/>
            </a:prstGeom>
            <a:solidFill>
              <a:srgbClr val="FBD4B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0"/>
            <p:cNvSpPr txBox="1"/>
            <p:nvPr/>
          </p:nvSpPr>
          <p:spPr>
            <a:xfrm>
              <a:off x="2274850" y="3033861"/>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chemeClr val="dk1"/>
                  </a:solidFill>
                  <a:latin typeface="+mn-lt"/>
                  <a:ea typeface="Arial"/>
                  <a:cs typeface="Arial"/>
                  <a:sym typeface="Arial"/>
                </a:rPr>
                <a:t>Oversight of EHCP provision, annual reviews, consultations, EHC NA requests</a:t>
              </a:r>
              <a:endParaRPr sz="1800" b="0" i="0" u="none" strike="noStrike" cap="none">
                <a:solidFill>
                  <a:schemeClr val="dk1"/>
                </a:solidFill>
                <a:latin typeface="+mn-lt"/>
                <a:ea typeface="Arial"/>
                <a:cs typeface="Arial"/>
                <a:sym typeface="Arial"/>
              </a:endParaRPr>
            </a:p>
          </p:txBody>
        </p:sp>
        <p:sp>
          <p:nvSpPr>
            <p:cNvPr id="197" name="Google Shape;197;p40"/>
            <p:cNvSpPr/>
            <p:nvPr/>
          </p:nvSpPr>
          <p:spPr>
            <a:xfrm>
              <a:off x="4547097" y="3033861"/>
              <a:ext cx="2065678" cy="1239407"/>
            </a:xfrm>
            <a:prstGeom prst="rect">
              <a:avLst/>
            </a:prstGeom>
            <a:solidFill>
              <a:srgbClr val="FBD4B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0"/>
            <p:cNvSpPr txBox="1"/>
            <p:nvPr/>
          </p:nvSpPr>
          <p:spPr>
            <a:xfrm>
              <a:off x="4547097" y="3033861"/>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chemeClr val="dk1"/>
                  </a:solidFill>
                  <a:latin typeface="+mn-lt"/>
                  <a:ea typeface="Arial"/>
                  <a:cs typeface="Arial"/>
                  <a:sym typeface="Arial"/>
                </a:rPr>
                <a:t>Ensure interventions are evidence based, high impact and cost effective</a:t>
              </a:r>
              <a:endParaRPr sz="1800" b="0" i="0" u="none" strike="noStrike" cap="none">
                <a:solidFill>
                  <a:schemeClr val="dk1"/>
                </a:solidFill>
                <a:latin typeface="+mn-lt"/>
                <a:ea typeface="Arial"/>
                <a:cs typeface="Arial"/>
                <a:sym typeface="Arial"/>
              </a:endParaRPr>
            </a:p>
          </p:txBody>
        </p:sp>
        <p:sp>
          <p:nvSpPr>
            <p:cNvPr id="199" name="Google Shape;199;p40"/>
            <p:cNvSpPr/>
            <p:nvPr/>
          </p:nvSpPr>
          <p:spPr>
            <a:xfrm>
              <a:off x="6819344" y="3033861"/>
              <a:ext cx="2065678" cy="1239407"/>
            </a:xfrm>
            <a:prstGeom prst="rect">
              <a:avLst/>
            </a:prstGeom>
            <a:solidFill>
              <a:srgbClr val="FBD4B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0"/>
            <p:cNvSpPr txBox="1"/>
            <p:nvPr/>
          </p:nvSpPr>
          <p:spPr>
            <a:xfrm>
              <a:off x="6819344" y="3033861"/>
              <a:ext cx="2065678" cy="1239407"/>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chemeClr val="dk1"/>
                  </a:solidFill>
                  <a:latin typeface="+mn-lt"/>
                  <a:ea typeface="Arial"/>
                  <a:cs typeface="Arial"/>
                  <a:sym typeface="Arial"/>
                </a:rPr>
                <a:t>Offer support, advice and guidance to class teachers </a:t>
              </a:r>
              <a:r>
                <a:rPr lang="en-US" sz="1800" b="1" i="0" u="none" strike="noStrike" cap="none">
                  <a:solidFill>
                    <a:schemeClr val="dk1"/>
                  </a:solidFill>
                  <a:latin typeface="+mn-lt"/>
                  <a:ea typeface="Arial"/>
                  <a:cs typeface="Arial"/>
                  <a:sym typeface="Arial"/>
                </a:rPr>
                <a:t>AFTER</a:t>
              </a:r>
              <a:r>
                <a:rPr lang="en-US" sz="1800" b="0" i="0" u="none" strike="noStrike" cap="none">
                  <a:solidFill>
                    <a:schemeClr val="dk1"/>
                  </a:solidFill>
                  <a:latin typeface="+mn-lt"/>
                  <a:ea typeface="Arial"/>
                  <a:cs typeface="Arial"/>
                  <a:sym typeface="Arial"/>
                </a:rPr>
                <a:t> at least once cycle of APDR.</a:t>
              </a:r>
              <a:endParaRPr sz="1800" b="0" i="0" u="none" strike="noStrike" cap="none">
                <a:solidFill>
                  <a:schemeClr val="dk1"/>
                </a:solidFill>
                <a:latin typeface="+mn-lt"/>
                <a:ea typeface="Arial"/>
                <a:cs typeface="Arial"/>
                <a:sym typeface="Arial"/>
              </a:endParaRPr>
            </a:p>
          </p:txBody>
        </p:sp>
      </p:grpSp>
      <p:sp>
        <p:nvSpPr>
          <p:cNvPr id="5" name="TextBox 4">
            <a:extLst>
              <a:ext uri="{FF2B5EF4-FFF2-40B4-BE49-F238E27FC236}">
                <a16:creationId xmlns:a16="http://schemas.microsoft.com/office/drawing/2014/main" id="{A6E6F517-B759-FD65-89F3-2D4F5431D03A}"/>
              </a:ext>
            </a:extLst>
          </p:cNvPr>
          <p:cNvSpPr txBox="1"/>
          <p:nvPr/>
        </p:nvSpPr>
        <p:spPr>
          <a:xfrm>
            <a:off x="723013" y="459223"/>
            <a:ext cx="6921795" cy="1323439"/>
          </a:xfrm>
          <a:prstGeom prst="rect">
            <a:avLst/>
          </a:prstGeom>
          <a:noFill/>
        </p:spPr>
        <p:txBody>
          <a:bodyPr wrap="square">
            <a:spAutoFit/>
          </a:bodyPr>
          <a:lstStyle/>
          <a:p>
            <a:r>
              <a:rPr lang="en-US" sz="4000" b="1" dirty="0">
                <a:solidFill>
                  <a:schemeClr val="dk1"/>
                </a:solidFill>
                <a:latin typeface="+mj-lt"/>
                <a:ea typeface="Calibri"/>
                <a:cs typeface="Calibri"/>
                <a:sym typeface="Calibri"/>
              </a:rPr>
              <a:t>The role of the SENCo </a:t>
            </a:r>
            <a:br>
              <a:rPr lang="en-US" sz="4000" b="1" dirty="0">
                <a:solidFill>
                  <a:schemeClr val="dk1"/>
                </a:solidFill>
                <a:latin typeface="+mj-lt"/>
                <a:ea typeface="Calibri"/>
                <a:cs typeface="Calibri"/>
                <a:sym typeface="Calibri"/>
              </a:rPr>
            </a:br>
            <a:r>
              <a:rPr lang="en-US" sz="4000" b="1" dirty="0">
                <a:solidFill>
                  <a:schemeClr val="dk1"/>
                </a:solidFill>
                <a:latin typeface="+mj-lt"/>
                <a:ea typeface="Calibri"/>
                <a:cs typeface="Calibri"/>
                <a:sym typeface="Calibri"/>
              </a:rPr>
              <a:t>Code of Practice 2015</a:t>
            </a:r>
            <a:endParaRPr lang="en-GB" sz="4000" dirty="0">
              <a:latin typeface="+mj-lt"/>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Google Shape;208;p18"/>
          <p:cNvSpPr txBox="1"/>
          <p:nvPr/>
        </p:nvSpPr>
        <p:spPr>
          <a:xfrm>
            <a:off x="871871" y="710327"/>
            <a:ext cx="5586664"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4000" b="0" i="0" strike="noStrike" cap="none" dirty="0">
                <a:solidFill>
                  <a:schemeClr val="dk1"/>
                </a:solidFill>
                <a:latin typeface="Calibri"/>
                <a:ea typeface="Calibri"/>
                <a:cs typeface="Calibri"/>
                <a:sym typeface="Calibri"/>
              </a:rPr>
              <a:t>The SENCo</a:t>
            </a:r>
            <a:endParaRPr sz="4000" b="0" i="0"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C650E7FA-E2FC-E288-8502-AA9A59725401}"/>
              </a:ext>
            </a:extLst>
          </p:cNvPr>
          <p:cNvSpPr txBox="1"/>
          <p:nvPr/>
        </p:nvSpPr>
        <p:spPr>
          <a:xfrm>
            <a:off x="467832" y="2613392"/>
            <a:ext cx="8208335" cy="1631216"/>
          </a:xfrm>
          <a:prstGeom prst="rect">
            <a:avLst/>
          </a:prstGeom>
          <a:noFill/>
        </p:spPr>
        <p:txBody>
          <a:bodyPr wrap="square">
            <a:spAutoFit/>
          </a:bodyPr>
          <a:lstStyle/>
          <a:p>
            <a:pPr marL="342900" marR="0" lvl="0" indent="-342900" algn="ctr" rtl="0">
              <a:lnSpc>
                <a:spcPct val="100000"/>
              </a:lnSpc>
              <a:spcBef>
                <a:spcPts val="0"/>
              </a:spcBef>
              <a:spcAft>
                <a:spcPts val="0"/>
              </a:spcAft>
              <a:buClr>
                <a:schemeClr val="dk1"/>
              </a:buClr>
              <a:buSzPts val="2800"/>
              <a:buFont typeface="Arial"/>
              <a:buNone/>
            </a:pPr>
            <a:r>
              <a:rPr lang="en-GB" sz="2000" b="0" i="0" u="none" dirty="0">
                <a:solidFill>
                  <a:schemeClr val="dk1"/>
                </a:solidFill>
                <a:latin typeface="Calibri"/>
                <a:ea typeface="Calibri"/>
                <a:cs typeface="Calibri"/>
                <a:sym typeface="Calibri"/>
              </a:rPr>
              <a:t>“The school should ensure that the SENCo has sufficient time and resources to carry out their functions.  This should include providing the SENCo with sufficient administrative support and sufficient time away from teaching to enable them to fulfil their responsibilities in a similar way to other important strategic roles within a school. “</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41"/>
          <p:cNvSpPr txBox="1"/>
          <p:nvPr/>
        </p:nvSpPr>
        <p:spPr>
          <a:xfrm>
            <a:off x="885134" y="594954"/>
            <a:ext cx="4925857"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5400" i="0" strike="noStrike" cap="none" dirty="0">
                <a:solidFill>
                  <a:schemeClr val="dk1"/>
                </a:solidFill>
                <a:latin typeface="+mj-lt"/>
                <a:ea typeface="Calibri"/>
                <a:cs typeface="Calibri"/>
                <a:sym typeface="Calibri"/>
              </a:rPr>
              <a:t>School context</a:t>
            </a:r>
            <a:endParaRPr sz="5400" i="0" strike="noStrike" cap="none" dirty="0">
              <a:solidFill>
                <a:srgbClr val="000000"/>
              </a:solidFill>
              <a:latin typeface="+mj-lt"/>
              <a:ea typeface="Arial"/>
              <a:cs typeface="Arial"/>
              <a:sym typeface="Arial"/>
            </a:endParaRPr>
          </a:p>
        </p:txBody>
      </p:sp>
      <p:pic>
        <p:nvPicPr>
          <p:cNvPr id="216" name="Google Shape;216;p41" descr="South View Community Primary School - Special Education Needs and  Disabilities (SEND)"/>
          <p:cNvPicPr preferRelativeResize="0"/>
          <p:nvPr/>
        </p:nvPicPr>
        <p:blipFill rotWithShape="1">
          <a:blip r:embed="rId3">
            <a:alphaModFix/>
          </a:blip>
          <a:srcRect/>
          <a:stretch/>
        </p:blipFill>
        <p:spPr>
          <a:xfrm>
            <a:off x="746911" y="2667233"/>
            <a:ext cx="3358440" cy="3547730"/>
          </a:xfrm>
          <a:prstGeom prst="roundRect">
            <a:avLst>
              <a:gd name="adj" fmla="val 1858"/>
            </a:avLst>
          </a:prstGeom>
          <a:noFill/>
          <a:ln>
            <a:noFill/>
          </a:ln>
          <a:effectLst>
            <a:outerShdw blurRad="50800" dist="50800" dir="5400000" algn="tl" rotWithShape="0">
              <a:srgbClr val="000000">
                <a:alpha val="42745"/>
              </a:srgbClr>
            </a:outerShdw>
          </a:effectLst>
        </p:spPr>
      </p:pic>
      <p:sp>
        <p:nvSpPr>
          <p:cNvPr id="217" name="Google Shape;217;p41"/>
          <p:cNvSpPr txBox="1"/>
          <p:nvPr/>
        </p:nvSpPr>
        <p:spPr>
          <a:xfrm>
            <a:off x="4726789" y="2875996"/>
            <a:ext cx="3670300" cy="2616060"/>
          </a:xfrm>
          <a:prstGeom prst="rect">
            <a:avLst/>
          </a:prstGeom>
          <a:solidFill>
            <a:schemeClr val="lt1"/>
          </a:solidFill>
          <a:ln w="9525" cap="flat" cmpd="sng">
            <a:solidFill>
              <a:srgbClr val="E36C0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6C09"/>
              </a:buClr>
              <a:buSzPts val="2600"/>
            </a:pPr>
            <a:r>
              <a:rPr lang="en-US" sz="2400" b="1" i="0" u="none" strike="noStrike" cap="none" dirty="0">
                <a:solidFill>
                  <a:schemeClr val="dk1"/>
                </a:solidFill>
                <a:latin typeface="+mn-lt"/>
                <a:ea typeface="Calibri"/>
                <a:cs typeface="Calibri"/>
                <a:sym typeface="Calibri"/>
              </a:rPr>
              <a:t>SEND demographic compared to national</a:t>
            </a:r>
            <a:endParaRPr sz="2400" dirty="0">
              <a:latin typeface="+mn-lt"/>
            </a:endParaRPr>
          </a:p>
          <a:p>
            <a:pPr marL="0" marR="0" lvl="0" indent="0" algn="l" rtl="0">
              <a:lnSpc>
                <a:spcPct val="100000"/>
              </a:lnSpc>
              <a:spcBef>
                <a:spcPts val="1800"/>
              </a:spcBef>
              <a:spcAft>
                <a:spcPts val="0"/>
              </a:spcAft>
              <a:buClr>
                <a:srgbClr val="E36C09"/>
              </a:buClr>
              <a:buSzPts val="2600"/>
            </a:pPr>
            <a:r>
              <a:rPr lang="en-US" sz="2400" b="1" i="0" u="none" strike="noStrike" cap="none" dirty="0">
                <a:solidFill>
                  <a:schemeClr val="dk1"/>
                </a:solidFill>
                <a:latin typeface="+mn-lt"/>
                <a:ea typeface="Calibri"/>
                <a:cs typeface="Calibri"/>
                <a:sym typeface="Calibri"/>
              </a:rPr>
              <a:t>How does school provision meet the need?</a:t>
            </a:r>
            <a:endParaRPr sz="2400" dirty="0">
              <a:latin typeface="+mn-lt"/>
            </a:endParaRPr>
          </a:p>
          <a:p>
            <a:pPr marL="0" marR="0" lvl="0" indent="0" algn="l" rtl="0">
              <a:lnSpc>
                <a:spcPct val="100000"/>
              </a:lnSpc>
              <a:spcBef>
                <a:spcPts val="1800"/>
              </a:spcBef>
              <a:spcAft>
                <a:spcPts val="0"/>
              </a:spcAft>
              <a:buClr>
                <a:srgbClr val="E36C09"/>
              </a:buClr>
              <a:buSzPts val="2600"/>
            </a:pPr>
            <a:r>
              <a:rPr lang="en-US" sz="2400" b="1" i="0" u="none" strike="noStrike" cap="none" dirty="0">
                <a:solidFill>
                  <a:schemeClr val="dk1"/>
                </a:solidFill>
                <a:latin typeface="+mn-lt"/>
                <a:ea typeface="Calibri"/>
                <a:cs typeface="Calibri"/>
                <a:sym typeface="Calibri"/>
              </a:rPr>
              <a:t>How is progress measured?</a:t>
            </a:r>
            <a:endParaRPr sz="2400" b="0" i="0" u="none" strike="noStrike" cap="none" dirty="0">
              <a:solidFill>
                <a:srgbClr val="000000"/>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526E5337-DCC4-17CB-13FE-DE9ADDE303B5}"/>
              </a:ext>
            </a:extLst>
          </p:cNvPr>
          <p:cNvSpPr txBox="1"/>
          <p:nvPr/>
        </p:nvSpPr>
        <p:spPr>
          <a:xfrm>
            <a:off x="1137683" y="1796791"/>
            <a:ext cx="7262038" cy="646331"/>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400"/>
              <a:buFont typeface="Arial"/>
              <a:buNone/>
            </a:pPr>
            <a:r>
              <a:rPr lang="en-GB" sz="1800" b="0" i="1" u="none" strike="noStrike" cap="none" dirty="0">
                <a:solidFill>
                  <a:srgbClr val="0B0C0C"/>
                </a:solidFill>
                <a:latin typeface="Arial"/>
                <a:ea typeface="Arial"/>
                <a:cs typeface="Arial"/>
                <a:sym typeface="Arial"/>
              </a:rPr>
              <a:t>It is an important part of a board’s role to analyse school performance data and build an evidence base to underpin its strategic oversight.</a:t>
            </a:r>
            <a:endParaRPr lang="en-GB" b="0" i="1" u="none" strike="noStrike" cap="none" dirty="0">
              <a:solidFill>
                <a:schemeClr val="dk1"/>
              </a:solidFill>
              <a:latin typeface="Arial"/>
              <a:ea typeface="Arial"/>
              <a:cs typeface="Arial"/>
              <a:sym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3" name="Picture 2">
            <a:extLst>
              <a:ext uri="{FF2B5EF4-FFF2-40B4-BE49-F238E27FC236}">
                <a16:creationId xmlns:a16="http://schemas.microsoft.com/office/drawing/2014/main" id="{A14CE252-272D-F808-7CB7-5F8763D274AC}"/>
              </a:ext>
            </a:extLst>
          </p:cNvPr>
          <p:cNvPicPr>
            <a:picLocks noChangeAspect="1"/>
          </p:cNvPicPr>
          <p:nvPr/>
        </p:nvPicPr>
        <p:blipFill>
          <a:blip r:embed="rId3"/>
          <a:stretch>
            <a:fillRect/>
          </a:stretch>
        </p:blipFill>
        <p:spPr>
          <a:xfrm>
            <a:off x="3211033" y="1061247"/>
            <a:ext cx="5510291" cy="4658184"/>
          </a:xfrm>
          <a:prstGeom prst="rect">
            <a:avLst/>
          </a:prstGeom>
        </p:spPr>
      </p:pic>
      <p:pic>
        <p:nvPicPr>
          <p:cNvPr id="5" name="Picture 4">
            <a:extLst>
              <a:ext uri="{FF2B5EF4-FFF2-40B4-BE49-F238E27FC236}">
                <a16:creationId xmlns:a16="http://schemas.microsoft.com/office/drawing/2014/main" id="{50ACFB11-A2FC-A23F-B5F5-6AB6DD1559E9}"/>
              </a:ext>
            </a:extLst>
          </p:cNvPr>
          <p:cNvPicPr>
            <a:picLocks noChangeAspect="1"/>
          </p:cNvPicPr>
          <p:nvPr/>
        </p:nvPicPr>
        <p:blipFill>
          <a:blip r:embed="rId4"/>
          <a:stretch>
            <a:fillRect/>
          </a:stretch>
        </p:blipFill>
        <p:spPr>
          <a:xfrm>
            <a:off x="676276" y="381679"/>
            <a:ext cx="2354004" cy="2966690"/>
          </a:xfrm>
          <a:prstGeom prst="rect">
            <a:avLst/>
          </a:prstGeom>
        </p:spPr>
      </p:pic>
      <p:sp>
        <p:nvSpPr>
          <p:cNvPr id="7" name="TextBox 6">
            <a:extLst>
              <a:ext uri="{FF2B5EF4-FFF2-40B4-BE49-F238E27FC236}">
                <a16:creationId xmlns:a16="http://schemas.microsoft.com/office/drawing/2014/main" id="{7B2275A3-EBF5-2661-FB61-64DCF3676336}"/>
              </a:ext>
            </a:extLst>
          </p:cNvPr>
          <p:cNvSpPr txBox="1"/>
          <p:nvPr/>
        </p:nvSpPr>
        <p:spPr>
          <a:xfrm>
            <a:off x="304137" y="3696226"/>
            <a:ext cx="2821835" cy="2308324"/>
          </a:xfrm>
          <a:prstGeom prst="rect">
            <a:avLst/>
          </a:prstGeom>
          <a:noFill/>
        </p:spPr>
        <p:txBody>
          <a:bodyPr wrap="square">
            <a:spAutoFit/>
          </a:bodyPr>
          <a:lstStyle/>
          <a:p>
            <a:pPr algn="l">
              <a:buFont typeface="Arial" panose="020B0604020202020204" pitchFamily="34" charset="0"/>
              <a:buChar char="•"/>
            </a:pPr>
            <a:r>
              <a:rPr lang="en-GB" sz="1800" b="0" i="0" dirty="0">
                <a:solidFill>
                  <a:srgbClr val="0B0C0C"/>
                </a:solidFill>
                <a:effectLst/>
                <a:latin typeface="+mn-lt"/>
              </a:rPr>
              <a:t>In primary, 18.2% have an EHC plan (3.5%) or SEN support (14.8%), an increase from 17.1%.</a:t>
            </a:r>
          </a:p>
          <a:p>
            <a:pPr algn="l">
              <a:buFont typeface="Arial" panose="020B0604020202020204" pitchFamily="34" charset="0"/>
              <a:buChar char="•"/>
            </a:pPr>
            <a:r>
              <a:rPr lang="en-GB" sz="1800" b="0" i="0" dirty="0">
                <a:solidFill>
                  <a:srgbClr val="0B0C0C"/>
                </a:solidFill>
                <a:effectLst/>
                <a:latin typeface="+mn-lt"/>
              </a:rPr>
              <a:t>In secondary, 16.5% have an EHC plan (3.1%) or SEN support (13.4%), an increase from 15.16%</a:t>
            </a: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43"/>
          <p:cNvSpPr txBox="1">
            <a:spLocks noGrp="1"/>
          </p:cNvSpPr>
          <p:nvPr>
            <p:ph type="body" idx="4294967295"/>
          </p:nvPr>
        </p:nvSpPr>
        <p:spPr>
          <a:xfrm>
            <a:off x="755650" y="425450"/>
            <a:ext cx="8388350" cy="1073150"/>
          </a:xfrm>
          <a:prstGeom prst="rect">
            <a:avLst/>
          </a:prstGeom>
          <a:noFill/>
          <a:ln>
            <a:noFill/>
          </a:ln>
        </p:spPr>
        <p:txBody>
          <a:bodyPr spcFirstLastPara="1" wrap="square" lIns="91425" tIns="45700" rIns="91425" bIns="45700" anchor="t" anchorCtr="0">
            <a:noAutofit/>
          </a:bodyPr>
          <a:lstStyle/>
          <a:p>
            <a:pPr marL="342900" marR="0" lvl="0" indent="-177800" algn="l" rtl="0">
              <a:lnSpc>
                <a:spcPct val="100000"/>
              </a:lnSpc>
              <a:spcBef>
                <a:spcPts val="2320"/>
              </a:spcBef>
              <a:spcAft>
                <a:spcPts val="0"/>
              </a:spcAft>
              <a:buClr>
                <a:schemeClr val="dk1"/>
              </a:buClr>
              <a:buSzPts val="2600"/>
              <a:buFont typeface="Arial"/>
              <a:buNone/>
            </a:pPr>
            <a:r>
              <a:rPr lang="en-GB" sz="6000" i="0" u="none" dirty="0">
                <a:solidFill>
                  <a:schemeClr val="dk1"/>
                </a:solidFill>
                <a:latin typeface="+mj-lt"/>
                <a:ea typeface="Calibri"/>
                <a:cs typeface="Calibri"/>
                <a:sym typeface="Calibri"/>
              </a:rPr>
              <a:t>Funding</a:t>
            </a:r>
            <a:endParaRPr sz="6000" i="0" u="none" dirty="0">
              <a:solidFill>
                <a:schemeClr val="dk1"/>
              </a:solidFill>
              <a:latin typeface="+mj-lt"/>
              <a:ea typeface="Calibri"/>
              <a:cs typeface="Calibri"/>
              <a:sym typeface="Calibri"/>
            </a:endParaRPr>
          </a:p>
        </p:txBody>
      </p:sp>
      <p:sp>
        <p:nvSpPr>
          <p:cNvPr id="3" name="TextBox 2">
            <a:extLst>
              <a:ext uri="{FF2B5EF4-FFF2-40B4-BE49-F238E27FC236}">
                <a16:creationId xmlns:a16="http://schemas.microsoft.com/office/drawing/2014/main" id="{09B73743-D453-2ED1-289C-BB5E79217DFA}"/>
              </a:ext>
            </a:extLst>
          </p:cNvPr>
          <p:cNvSpPr txBox="1"/>
          <p:nvPr/>
        </p:nvSpPr>
        <p:spPr>
          <a:xfrm>
            <a:off x="358082" y="1839433"/>
            <a:ext cx="8388350" cy="2123658"/>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600"/>
              <a:buFont typeface="Arial"/>
              <a:buNone/>
            </a:pPr>
            <a:r>
              <a:rPr lang="en-GB" sz="2200" dirty="0">
                <a:latin typeface="+mn-lt"/>
              </a:rPr>
              <a:t>The SENCO, headteacher and governing body or proprietor should establish a clear picture of the resources that are available to the school. They should consider their strategic approach to meeting SEN in the context of the total resources available, including any resources targeted at particular groups, such as the pupil premium.</a:t>
            </a:r>
            <a:br>
              <a:rPr lang="en-GB" sz="2200" b="0" i="0" u="none" dirty="0">
                <a:solidFill>
                  <a:schemeClr val="dk1"/>
                </a:solidFill>
                <a:latin typeface="+mn-lt"/>
                <a:ea typeface="Calibri"/>
                <a:cs typeface="Calibri"/>
                <a:sym typeface="Calibri"/>
              </a:rPr>
            </a:br>
            <a:r>
              <a:rPr lang="en-GB" sz="2200" b="0" i="1" u="none" dirty="0">
                <a:solidFill>
                  <a:srgbClr val="F5750B"/>
                </a:solidFill>
                <a:latin typeface="+mn-lt"/>
                <a:ea typeface="Calibri"/>
                <a:cs typeface="Calibri"/>
                <a:sym typeface="Calibri"/>
              </a:rPr>
              <a:t>The SEND Code of Practice 2015 (page 110)</a:t>
            </a:r>
            <a:endParaRPr lang="en-GB" sz="2200" b="0" i="0" u="none" dirty="0">
              <a:solidFill>
                <a:srgbClr val="F5750B"/>
              </a:solidFill>
              <a:latin typeface="+mn-lt"/>
              <a:ea typeface="Calibri"/>
              <a:cs typeface="Calibri"/>
              <a:sym typeface="Calibri"/>
            </a:endParaRPr>
          </a:p>
        </p:txBody>
      </p:sp>
      <p:graphicFrame>
        <p:nvGraphicFramePr>
          <p:cNvPr id="236" name="Google Shape;234;p43">
            <a:extLst>
              <a:ext uri="{FF2B5EF4-FFF2-40B4-BE49-F238E27FC236}">
                <a16:creationId xmlns:a16="http://schemas.microsoft.com/office/drawing/2014/main" id="{6A8D7E4C-7A6B-51A1-0E8D-DD367516AB09}"/>
              </a:ext>
            </a:extLst>
          </p:cNvPr>
          <p:cNvGraphicFramePr/>
          <p:nvPr>
            <p:extLst>
              <p:ext uri="{D42A27DB-BD31-4B8C-83A1-F6EECF244321}">
                <p14:modId xmlns:p14="http://schemas.microsoft.com/office/powerpoint/2010/main" val="4216508018"/>
              </p:ext>
            </p:extLst>
          </p:nvPr>
        </p:nvGraphicFramePr>
        <p:xfrm>
          <a:off x="358082" y="4274030"/>
          <a:ext cx="8427836" cy="176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5294"/>
          </a:schemeClr>
        </a:solidFill>
        <a:effectLst/>
      </p:bgPr>
    </p:bg>
    <p:spTree>
      <p:nvGrpSpPr>
        <p:cNvPr id="1" name="Shape 238"/>
        <p:cNvGrpSpPr/>
        <p:nvPr/>
      </p:nvGrpSpPr>
      <p:grpSpPr>
        <a:xfrm>
          <a:off x="0" y="0"/>
          <a:ext cx="0" cy="0"/>
          <a:chOff x="0" y="0"/>
          <a:chExt cx="0" cy="0"/>
        </a:xfrm>
      </p:grpSpPr>
      <p:sp>
        <p:nvSpPr>
          <p:cNvPr id="239" name="Google Shape;239;p22"/>
          <p:cNvSpPr txBox="1"/>
          <p:nvPr/>
        </p:nvSpPr>
        <p:spPr>
          <a:xfrm>
            <a:off x="538950" y="1724363"/>
            <a:ext cx="8066100" cy="255450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a:solidFill>
                  <a:schemeClr val="dk1"/>
                </a:solidFill>
                <a:latin typeface="Arial"/>
                <a:ea typeface="Arial"/>
                <a:cs typeface="Arial"/>
                <a:sym typeface="Arial"/>
              </a:rPr>
              <a:t>Discussion: Thoughts on the SEND Governor visit template</a:t>
            </a:r>
            <a:endParaRPr dirty="0"/>
          </a:p>
          <a:p>
            <a:pPr marL="0" marR="0" lvl="0" indent="0" algn="ctr" rtl="0">
              <a:lnSpc>
                <a:spcPct val="100000"/>
              </a:lnSpc>
              <a:spcBef>
                <a:spcPts val="0"/>
              </a:spcBef>
              <a:spcAft>
                <a:spcPts val="0"/>
              </a:spcAft>
              <a:buNone/>
            </a:pPr>
            <a:r>
              <a:rPr lang="en-US" sz="3200" b="1" i="0" u="none" strike="noStrike" cap="none" dirty="0">
                <a:solidFill>
                  <a:schemeClr val="dk1"/>
                </a:solidFill>
                <a:latin typeface="Arial"/>
                <a:ea typeface="Arial"/>
                <a:cs typeface="Arial"/>
                <a:sym typeface="Arial"/>
              </a:rPr>
              <a:t>How often should visits take place?</a:t>
            </a:r>
            <a:endParaRPr dirty="0"/>
          </a:p>
          <a:p>
            <a:pPr marL="0" marR="0" lvl="0" indent="0" algn="ctr" rtl="0">
              <a:lnSpc>
                <a:spcPct val="100000"/>
              </a:lnSpc>
              <a:spcBef>
                <a:spcPts val="0"/>
              </a:spcBef>
              <a:spcAft>
                <a:spcPts val="0"/>
              </a:spcAft>
              <a:buNone/>
            </a:pPr>
            <a:r>
              <a:rPr lang="en-US" sz="3200" b="1" i="0" u="none" strike="noStrike" cap="none" dirty="0">
                <a:solidFill>
                  <a:schemeClr val="dk1"/>
                </a:solidFill>
                <a:latin typeface="Arial"/>
                <a:ea typeface="Arial"/>
                <a:cs typeface="Arial"/>
                <a:sym typeface="Arial"/>
              </a:rPr>
              <a:t>What should the SEND Governor do… and report? </a:t>
            </a:r>
            <a:endParaRPr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marR="0" lvl="0" indent="0" rtl="0">
              <a:lnSpc>
                <a:spcPct val="100000"/>
              </a:lnSpc>
              <a:spcBef>
                <a:spcPts val="0"/>
              </a:spcBef>
              <a:spcAft>
                <a:spcPts val="0"/>
              </a:spcAft>
              <a:buClr>
                <a:schemeClr val="dk1"/>
              </a:buClr>
              <a:buSzPts val="3200"/>
              <a:buFont typeface="Calibri"/>
              <a:buNone/>
            </a:pPr>
            <a:r>
              <a:rPr lang="en-US" sz="6600" i="0" u="none" strike="noStrike" cap="none" dirty="0"/>
              <a:t>Aims: </a:t>
            </a:r>
            <a:endParaRPr sz="6600" dirty="0"/>
          </a:p>
        </p:txBody>
      </p:sp>
      <p:sp>
        <p:nvSpPr>
          <p:cNvPr id="3" name="TextBox 2">
            <a:extLst>
              <a:ext uri="{FF2B5EF4-FFF2-40B4-BE49-F238E27FC236}">
                <a16:creationId xmlns:a16="http://schemas.microsoft.com/office/drawing/2014/main" id="{C4968E5A-C9E2-8303-CFC1-0BDFD49F5F16}"/>
              </a:ext>
            </a:extLst>
          </p:cNvPr>
          <p:cNvSpPr txBox="1"/>
          <p:nvPr/>
        </p:nvSpPr>
        <p:spPr>
          <a:xfrm>
            <a:off x="1050448" y="2568335"/>
            <a:ext cx="7088823" cy="3582519"/>
          </a:xfrm>
          <a:prstGeom prst="rect">
            <a:avLst/>
          </a:prstGeom>
          <a:noFill/>
        </p:spPr>
        <p:txBody>
          <a:bodyPr wrap="square">
            <a:spAutoFit/>
          </a:bodyPr>
          <a:lstStyle/>
          <a:p>
            <a:pPr marL="342900" marR="0" lvl="0" indent="-342900" rtl="0">
              <a:lnSpc>
                <a:spcPct val="90000"/>
              </a:lnSpc>
              <a:spcBef>
                <a:spcPts val="0"/>
              </a:spcBef>
              <a:spcAft>
                <a:spcPts val="0"/>
              </a:spcAft>
              <a:buClr>
                <a:srgbClr val="000000"/>
              </a:buClr>
              <a:buSzPts val="2000"/>
              <a:buFont typeface="Wingdings" panose="05000000000000000000" pitchFamily="2" charset="2"/>
              <a:buChar char="§"/>
            </a:pPr>
            <a:r>
              <a:rPr lang="en-GB" sz="2800" b="0" i="0" u="none" strike="noStrike" cap="none" dirty="0">
                <a:solidFill>
                  <a:srgbClr val="000000"/>
                </a:solidFill>
                <a:latin typeface="+mn-lt"/>
                <a:ea typeface="Arial"/>
                <a:cs typeface="Arial"/>
                <a:sym typeface="Arial"/>
              </a:rPr>
              <a:t>To gain an understanding of the statutory requirements relating to Special Educational Needs and Disabilities (SEND)</a:t>
            </a:r>
          </a:p>
          <a:p>
            <a:pPr marL="342900" marR="0" lvl="0" indent="-342900" rtl="0">
              <a:lnSpc>
                <a:spcPct val="90000"/>
              </a:lnSpc>
              <a:spcBef>
                <a:spcPts val="0"/>
              </a:spcBef>
              <a:spcAft>
                <a:spcPts val="0"/>
              </a:spcAft>
              <a:buClr>
                <a:srgbClr val="000000"/>
              </a:buClr>
              <a:buSzPts val="2000"/>
              <a:buFont typeface="Wingdings" panose="05000000000000000000" pitchFamily="2" charset="2"/>
              <a:buChar char="§"/>
            </a:pPr>
            <a:endParaRPr lang="en-GB" sz="2800" b="0" i="0" u="none" strike="noStrike" cap="none" dirty="0">
              <a:solidFill>
                <a:srgbClr val="000000"/>
              </a:solidFill>
              <a:latin typeface="+mn-lt"/>
              <a:ea typeface="Arial"/>
              <a:cs typeface="Arial"/>
              <a:sym typeface="Arial"/>
            </a:endParaRPr>
          </a:p>
          <a:p>
            <a:pPr marL="342900" indent="-342900">
              <a:lnSpc>
                <a:spcPct val="90000"/>
              </a:lnSpc>
              <a:buSzPts val="2000"/>
              <a:buFont typeface="Wingdings" panose="05000000000000000000" pitchFamily="2" charset="2"/>
              <a:buChar char="§"/>
            </a:pPr>
            <a:r>
              <a:rPr lang="en-GB" sz="2800" b="0" i="0" u="none" strike="noStrike" cap="none" dirty="0">
                <a:solidFill>
                  <a:srgbClr val="000000"/>
                </a:solidFill>
                <a:latin typeface="+mn-lt"/>
                <a:ea typeface="Arial"/>
                <a:cs typeface="Arial"/>
                <a:sym typeface="Arial"/>
              </a:rPr>
              <a:t>To understand the SEND governance role including recommendations and best practice within the role.</a:t>
            </a:r>
            <a:endParaRPr lang="en-GB" sz="2800" dirty="0">
              <a:latin typeface="+mn-lt"/>
            </a:endParaRPr>
          </a:p>
          <a:p>
            <a:pPr marL="342900" indent="-342900">
              <a:lnSpc>
                <a:spcPct val="90000"/>
              </a:lnSpc>
              <a:buSzPts val="2000"/>
              <a:buFont typeface="Wingdings" panose="05000000000000000000" pitchFamily="2" charset="2"/>
              <a:buChar char="§"/>
            </a:pPr>
            <a:endParaRPr lang="en-GB" sz="28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endParaRPr lang="en-GB"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endParaRPr lang="en-GB" sz="1400" b="0" i="0" u="none" strike="noStrike" cap="none" dirty="0">
              <a:solidFill>
                <a:srgbClr val="000000"/>
              </a:solidFill>
              <a:latin typeface="Arial"/>
              <a:ea typeface="Arial"/>
              <a:cs typeface="Arial"/>
              <a:sym typeface="Aria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4"/>
        <p:cNvGrpSpPr/>
        <p:nvPr/>
      </p:nvGrpSpPr>
      <p:grpSpPr>
        <a:xfrm>
          <a:off x="0" y="0"/>
          <a:ext cx="0" cy="0"/>
          <a:chOff x="0" y="0"/>
          <a:chExt cx="0" cy="0"/>
        </a:xfrm>
      </p:grpSpPr>
      <p:sp>
        <p:nvSpPr>
          <p:cNvPr id="252" name="Rectangle 251">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4" name="Rectangle 253">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56" name="Straight Connector 255">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5" name="Google Shape;245;p27"/>
          <p:cNvSpPr txBox="1"/>
          <p:nvPr/>
        </p:nvSpPr>
        <p:spPr>
          <a:xfrm>
            <a:off x="822960" y="286603"/>
            <a:ext cx="7543800" cy="1450757"/>
          </a:xfrm>
          <a:prstGeom prst="rect">
            <a:avLst/>
          </a:prstGeom>
        </p:spPr>
        <p:txBody>
          <a:bodyPr spcFirstLastPara="1" vert="horz" lIns="91440" tIns="45720" rIns="91440" bIns="45720" rtlCol="0" anchor="b" anchorCtr="0">
            <a:normAutofit/>
          </a:bodyPr>
          <a:lstStyle/>
          <a:p>
            <a:pPr marR="0" lvl="0" indent="0">
              <a:lnSpc>
                <a:spcPct val="85000"/>
              </a:lnSpc>
              <a:spcBef>
                <a:spcPct val="0"/>
              </a:spcBef>
              <a:spcAft>
                <a:spcPts val="600"/>
              </a:spcAft>
              <a:buClr>
                <a:schemeClr val="dk1"/>
              </a:buClr>
              <a:buSzPts val="2800"/>
            </a:pPr>
            <a:r>
              <a:rPr lang="en-US" sz="4800" i="0" strike="noStrike" kern="1200" cap="none" spc="-50" dirty="0">
                <a:solidFill>
                  <a:schemeClr val="tx1">
                    <a:lumMod val="75000"/>
                    <a:lumOff val="25000"/>
                  </a:schemeClr>
                </a:solidFill>
                <a:latin typeface="+mj-lt"/>
                <a:ea typeface="+mj-ea"/>
                <a:cs typeface="+mj-cs"/>
                <a:sym typeface="Calibri"/>
              </a:rPr>
              <a:t>Governing board meetings</a:t>
            </a:r>
            <a:endParaRPr lang="en-US" sz="4800" i="0" strike="noStrike" kern="1200" cap="none" spc="-50" dirty="0">
              <a:solidFill>
                <a:schemeClr val="tx1">
                  <a:lumMod val="75000"/>
                  <a:lumOff val="25000"/>
                </a:schemeClr>
              </a:solidFill>
              <a:latin typeface="+mj-lt"/>
              <a:ea typeface="+mj-ea"/>
              <a:cs typeface="+mj-cs"/>
              <a:sym typeface="Arial"/>
            </a:endParaRPr>
          </a:p>
        </p:txBody>
      </p:sp>
      <p:graphicFrame>
        <p:nvGraphicFramePr>
          <p:cNvPr id="248" name="Google Shape;246;p27">
            <a:extLst>
              <a:ext uri="{FF2B5EF4-FFF2-40B4-BE49-F238E27FC236}">
                <a16:creationId xmlns:a16="http://schemas.microsoft.com/office/drawing/2014/main" id="{CB85969F-E00F-8A27-DCC7-A9A92FC76148}"/>
              </a:ext>
            </a:extLst>
          </p:cNvPr>
          <p:cNvGraphicFramePr/>
          <p:nvPr>
            <p:extLst>
              <p:ext uri="{D42A27DB-BD31-4B8C-83A1-F6EECF244321}">
                <p14:modId xmlns:p14="http://schemas.microsoft.com/office/powerpoint/2010/main" val="1369828433"/>
              </p:ext>
            </p:extLst>
          </p:nvPr>
        </p:nvGraphicFramePr>
        <p:xfrm>
          <a:off x="503864" y="1773159"/>
          <a:ext cx="8181992" cy="4068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p:nvPr/>
        </p:nvSpPr>
        <p:spPr>
          <a:xfrm>
            <a:off x="286003" y="651053"/>
            <a:ext cx="5774553" cy="1066800"/>
          </a:xfrm>
          <a:prstGeom prst="rect">
            <a:avLst/>
          </a:prstGeom>
          <a:no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4400" b="0" i="0" strike="noStrike" cap="none" dirty="0">
                <a:solidFill>
                  <a:schemeClr val="dk1"/>
                </a:solidFill>
                <a:latin typeface="+mj-lt"/>
                <a:ea typeface="Calibri"/>
                <a:cs typeface="Calibri"/>
                <a:sym typeface="Calibri"/>
              </a:rPr>
              <a:t>Does the Board… ?</a:t>
            </a:r>
            <a:endParaRPr lang="en-US" sz="4400" b="0" i="0" strike="noStrike" cap="none" dirty="0">
              <a:solidFill>
                <a:srgbClr val="000000"/>
              </a:solidFill>
              <a:latin typeface="+mj-lt"/>
              <a:ea typeface="Arial"/>
              <a:cs typeface="Arial"/>
              <a:sym typeface="Arial"/>
            </a:endParaRPr>
          </a:p>
        </p:txBody>
      </p:sp>
      <p:graphicFrame>
        <p:nvGraphicFramePr>
          <p:cNvPr id="273" name="Google Shape;253;p28">
            <a:extLst>
              <a:ext uri="{FF2B5EF4-FFF2-40B4-BE49-F238E27FC236}">
                <a16:creationId xmlns:a16="http://schemas.microsoft.com/office/drawing/2014/main" id="{68896DDD-4F67-68B3-35C5-DB0D82CB4AFB}"/>
              </a:ext>
            </a:extLst>
          </p:cNvPr>
          <p:cNvGraphicFramePr/>
          <p:nvPr>
            <p:extLst>
              <p:ext uri="{D42A27DB-BD31-4B8C-83A1-F6EECF244321}">
                <p14:modId xmlns:p14="http://schemas.microsoft.com/office/powerpoint/2010/main" val="1992383392"/>
              </p:ext>
            </p:extLst>
          </p:nvPr>
        </p:nvGraphicFramePr>
        <p:xfrm>
          <a:off x="446566" y="1543796"/>
          <a:ext cx="8506047" cy="4555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p29"/>
          <p:cNvSpPr txBox="1"/>
          <p:nvPr/>
        </p:nvSpPr>
        <p:spPr>
          <a:xfrm>
            <a:off x="684212" y="235353"/>
            <a:ext cx="5340172" cy="1066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0" i="0" u="sng" strike="noStrike" cap="none" dirty="0">
                <a:solidFill>
                  <a:schemeClr val="dk1"/>
                </a:solidFill>
                <a:latin typeface="Calibri"/>
                <a:ea typeface="Calibri"/>
                <a:cs typeface="Calibri"/>
                <a:sym typeface="Calibri"/>
              </a:rPr>
              <a:t>The SEND Governor – final points</a:t>
            </a:r>
            <a:endParaRPr sz="1400" b="0" i="0" u="sng" strike="noStrike" cap="none" dirty="0">
              <a:solidFill>
                <a:srgbClr val="000000"/>
              </a:solidFill>
              <a:latin typeface="Arial"/>
              <a:ea typeface="Arial"/>
              <a:cs typeface="Arial"/>
              <a:sym typeface="Arial"/>
            </a:endParaRPr>
          </a:p>
        </p:txBody>
      </p:sp>
      <p:graphicFrame>
        <p:nvGraphicFramePr>
          <p:cNvPr id="262" name="Google Shape;259;p29">
            <a:extLst>
              <a:ext uri="{FF2B5EF4-FFF2-40B4-BE49-F238E27FC236}">
                <a16:creationId xmlns:a16="http://schemas.microsoft.com/office/drawing/2014/main" id="{E025C8D5-460F-0AF4-0B57-B16A8DB39794}"/>
              </a:ext>
            </a:extLst>
          </p:cNvPr>
          <p:cNvGraphicFramePr/>
          <p:nvPr>
            <p:extLst>
              <p:ext uri="{D42A27DB-BD31-4B8C-83A1-F6EECF244321}">
                <p14:modId xmlns:p14="http://schemas.microsoft.com/office/powerpoint/2010/main" val="1454180288"/>
              </p:ext>
            </p:extLst>
          </p:nvPr>
        </p:nvGraphicFramePr>
        <p:xfrm>
          <a:off x="684212" y="1653750"/>
          <a:ext cx="7906335" cy="46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g14190478b0e_0_93"/>
          <p:cNvPicPr preferRelativeResize="0"/>
          <p:nvPr/>
        </p:nvPicPr>
        <p:blipFill rotWithShape="1">
          <a:blip r:embed="rId3">
            <a:alphaModFix/>
          </a:blip>
          <a:srcRect/>
          <a:stretch/>
        </p:blipFill>
        <p:spPr>
          <a:xfrm>
            <a:off x="425087" y="666572"/>
            <a:ext cx="8317261" cy="5769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4">
            <a:hlinkClick r:id="rId3"/>
          </p:cNvPr>
          <p:cNvPicPr preferRelativeResize="0"/>
          <p:nvPr/>
        </p:nvPicPr>
        <p:blipFill rotWithShape="1">
          <a:blip r:embed="rId4">
            <a:alphaModFix/>
          </a:blip>
          <a:srcRect/>
          <a:stretch/>
        </p:blipFill>
        <p:spPr>
          <a:xfrm>
            <a:off x="379390" y="477837"/>
            <a:ext cx="7898394" cy="5248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26E8412F-AD9B-705A-597F-6F26693DBC52}"/>
              </a:ext>
            </a:extLst>
          </p:cNvPr>
          <p:cNvSpPr>
            <a:spLocks noChangeArrowheads="1"/>
          </p:cNvSpPr>
          <p:nvPr/>
        </p:nvSpPr>
        <p:spPr bwMode="auto">
          <a:xfrm>
            <a:off x="482395" y="4027714"/>
            <a:ext cx="8416494" cy="36701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p>
            <a:pPr marL="0" marR="0" lvl="0" indent="0" fontAlgn="base">
              <a:lnSpc>
                <a:spcPct val="90000"/>
              </a:lnSpc>
              <a:spcBef>
                <a:spcPct val="0"/>
              </a:spcBef>
              <a:spcAft>
                <a:spcPts val="600"/>
              </a:spcAft>
              <a:buClr>
                <a:schemeClr val="accent1"/>
              </a:buClr>
              <a:buSzTx/>
              <a:buFont typeface="Calibri" panose="020F0502020204030204" pitchFamily="34" charset="0"/>
              <a:buNone/>
              <a:tabLst/>
            </a:pPr>
            <a:br>
              <a:rPr kumimoji="0" lang="en-US" altLang="en-US" b="0" i="0" u="none" strike="noStrike" kern="1200" cap="none" normalizeH="0" baseline="0" dirty="0">
                <a:ln>
                  <a:noFill/>
                </a:ln>
                <a:solidFill>
                  <a:schemeClr val="tx1">
                    <a:lumMod val="75000"/>
                    <a:lumOff val="25000"/>
                  </a:schemeClr>
                </a:solidFill>
                <a:effectLst/>
                <a:latin typeface="+mn-lt"/>
                <a:ea typeface="+mn-ea"/>
                <a:cs typeface="+mn-cs"/>
              </a:rPr>
            </a:br>
            <a:endParaRPr kumimoji="0" lang="en-US" altLang="en-US" b="0" i="0" u="none" strike="noStrike" kern="1200" cap="none" normalizeH="0" baseline="0" dirty="0">
              <a:ln>
                <a:noFill/>
              </a:ln>
              <a:solidFill>
                <a:schemeClr val="tx1">
                  <a:lumMod val="75000"/>
                  <a:lumOff val="25000"/>
                </a:schemeClr>
              </a:solidFill>
              <a:effectLst/>
              <a:latin typeface="+mn-lt"/>
              <a:ea typeface="+mn-ea"/>
              <a:cs typeface="+mn-cs"/>
            </a:endParaRPr>
          </a:p>
          <a:p>
            <a:pPr marL="0" marR="0" lvl="0" indent="0" fontAlgn="base">
              <a:lnSpc>
                <a:spcPct val="90000"/>
              </a:lnSpc>
              <a:spcBef>
                <a:spcPct val="0"/>
              </a:spcBef>
              <a:spcAft>
                <a:spcPts val="600"/>
              </a:spcAft>
              <a:buClr>
                <a:schemeClr val="accent1"/>
              </a:buClr>
              <a:buSzTx/>
              <a:buFont typeface="Calibri" panose="020F0502020204030204" pitchFamily="34" charset="0"/>
              <a:buNone/>
              <a:tabLst/>
            </a:pPr>
            <a:br>
              <a:rPr kumimoji="0" lang="en-US" altLang="en-US" b="0" i="0" u="none" strike="noStrike" kern="1200" cap="none" normalizeH="0" baseline="0" dirty="0">
                <a:ln>
                  <a:noFill/>
                </a:ln>
                <a:solidFill>
                  <a:schemeClr val="tx1">
                    <a:lumMod val="75000"/>
                    <a:lumOff val="25000"/>
                  </a:schemeClr>
                </a:solidFill>
                <a:effectLst/>
                <a:latin typeface="+mn-lt"/>
                <a:ea typeface="+mn-ea"/>
                <a:cs typeface="+mn-cs"/>
              </a:rPr>
            </a:br>
            <a:endParaRPr kumimoji="0" lang="en-US" altLang="en-US" b="0" i="0" u="none" strike="noStrike" kern="1200" cap="none" normalizeH="0" baseline="0" dirty="0">
              <a:ln>
                <a:noFill/>
              </a:ln>
              <a:solidFill>
                <a:schemeClr val="tx1"/>
              </a:solidFill>
              <a:effectLst/>
              <a:latin typeface="+mn-lt"/>
              <a:ea typeface="+mn-ea"/>
              <a:cs typeface="+mn-cs"/>
            </a:endParaRPr>
          </a:p>
          <a:p>
            <a:pPr marL="0" marR="0" lvl="0" indent="0" fontAlgn="base">
              <a:lnSpc>
                <a:spcPct val="90000"/>
              </a:lnSpc>
              <a:spcBef>
                <a:spcPct val="0"/>
              </a:spcBef>
              <a:spcAft>
                <a:spcPts val="600"/>
              </a:spcAft>
              <a:buClr>
                <a:schemeClr val="accent1"/>
              </a:buClr>
              <a:buSzTx/>
              <a:buFont typeface="Calibri" panose="020F0502020204030204" pitchFamily="34" charset="0"/>
              <a:buNone/>
              <a:tabLst/>
            </a:pPr>
            <a:r>
              <a:rPr kumimoji="0" lang="en-US" altLang="en-US" b="0" i="0" u="none" strike="noStrike" kern="1200" cap="none" normalizeH="0" baseline="0" dirty="0">
                <a:ln>
                  <a:noFill/>
                </a:ln>
                <a:solidFill>
                  <a:schemeClr val="tx1"/>
                </a:solidFill>
                <a:effectLst/>
                <a:latin typeface="+mn-lt"/>
                <a:ea typeface="+mn-ea"/>
                <a:cs typeface="+mn-cs"/>
              </a:rPr>
              <a:t> </a:t>
            </a:r>
            <a:r>
              <a:rPr kumimoji="0" lang="en-US" altLang="en-US" b="0" i="0" u="sng" strike="noStrike" kern="1200" cap="none" normalizeH="0" baseline="0" dirty="0">
                <a:ln>
                  <a:noFill/>
                </a:ln>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SEND code of practice: 0 to 25 years - GOV.UK (</a:t>
            </a:r>
            <a:r>
              <a:rPr kumimoji="0" lang="en-US" altLang="en-US" b="0" i="0" u="sng" strike="noStrike" kern="1200" cap="none" normalizeH="0" baseline="0" dirty="0">
                <a:ln>
                  <a:noFill/>
                </a:ln>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www.gov.uk</a:t>
            </a:r>
            <a:r>
              <a:rPr kumimoji="0" lang="en-US" altLang="en-US" b="0" i="0" u="sng" strike="noStrike" kern="1200" cap="none" normalizeH="0" baseline="0" dirty="0">
                <a:ln>
                  <a:noFill/>
                </a:ln>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t>
            </a:r>
            <a:endParaRPr kumimoji="0" lang="en-US" altLang="en-US" b="0" i="0" u="none" strike="noStrike" kern="1200" cap="none" normalizeH="0" baseline="0" dirty="0">
              <a:ln>
                <a:noFill/>
              </a:ln>
              <a:solidFill>
                <a:schemeClr val="tx1"/>
              </a:solidFill>
              <a:effectLst/>
              <a:latin typeface="+mn-lt"/>
              <a:ea typeface="+mn-ea"/>
              <a:cs typeface="+mn-cs"/>
            </a:endParaRPr>
          </a:p>
          <a:p>
            <a:pPr marL="0" marR="0" lvl="0" indent="0" fontAlgn="base">
              <a:lnSpc>
                <a:spcPct val="90000"/>
              </a:lnSpc>
              <a:spcBef>
                <a:spcPct val="0"/>
              </a:spcBef>
              <a:spcAft>
                <a:spcPts val="600"/>
              </a:spcAft>
              <a:buClr>
                <a:schemeClr val="accent1"/>
              </a:buClr>
              <a:buSzTx/>
              <a:buFont typeface="Calibri" panose="020F0502020204030204" pitchFamily="34" charset="0"/>
              <a:buNone/>
              <a:tabLst/>
            </a:pPr>
            <a:r>
              <a:rPr kumimoji="0" lang="en-US" altLang="en-US" b="0" i="0" u="sng" strike="noStrike" kern="1200" cap="none" normalizeH="0" baseline="0" dirty="0">
                <a:ln>
                  <a:noFill/>
                </a:ln>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Special educational needs (SEN) and disabilities: guidance for school governing boards</a:t>
            </a:r>
            <a:endParaRPr kumimoji="0" lang="en-US" altLang="en-US" b="0" i="0" u="none" strike="noStrike" kern="1200" cap="none" normalizeH="0" baseline="0" dirty="0">
              <a:ln>
                <a:noFill/>
              </a:ln>
              <a:solidFill>
                <a:schemeClr val="tx1"/>
              </a:solidFill>
              <a:effectLst/>
              <a:latin typeface="+mn-lt"/>
              <a:ea typeface="+mn-ea"/>
              <a:cs typeface="+mn-cs"/>
            </a:endParaRPr>
          </a:p>
          <a:p>
            <a:pPr marL="0" marR="0" lvl="0" indent="0" fontAlgn="base">
              <a:lnSpc>
                <a:spcPct val="90000"/>
              </a:lnSpc>
              <a:spcBef>
                <a:spcPct val="0"/>
              </a:spcBef>
              <a:spcAft>
                <a:spcPts val="600"/>
              </a:spcAft>
              <a:buClr>
                <a:schemeClr val="accent1"/>
              </a:buClr>
              <a:buSzTx/>
              <a:buFont typeface="Calibri" panose="020F0502020204030204" pitchFamily="34" charset="0"/>
              <a:buNone/>
              <a:tabLst/>
            </a:pPr>
            <a:r>
              <a:rPr kumimoji="0" lang="en-US" altLang="en-US" b="0" i="0" u="sng" strike="noStrike" kern="1200" cap="none" normalizeH="0" baseline="0" dirty="0">
                <a:ln>
                  <a:noFill/>
                </a:ln>
                <a:solidFill>
                  <a:schemeClr val="tx1"/>
                </a:solidFill>
                <a:effectLst/>
                <a:latin typeface="+mn-lt"/>
                <a:ea typeface="+mn-ea"/>
                <a:cs typeface="+mn-cs"/>
              </a:rPr>
              <a:t>Equality Act 2010 and disabled pupils: A guide for governors and trustees</a:t>
            </a:r>
            <a:endParaRPr kumimoji="0" lang="en-US" altLang="en-US" b="0" i="0" u="none" strike="noStrike" kern="1200" cap="none" normalizeH="0" baseline="0" dirty="0">
              <a:ln>
                <a:noFill/>
              </a:ln>
              <a:solidFill>
                <a:schemeClr val="tx1"/>
              </a:solidFill>
              <a:effectLst/>
              <a:latin typeface="+mn-lt"/>
              <a:ea typeface="+mn-ea"/>
              <a:cs typeface="+mn-cs"/>
            </a:endParaRPr>
          </a:p>
          <a:p>
            <a:pPr marL="0" marR="0" lvl="0" indent="0" fontAlgn="base">
              <a:lnSpc>
                <a:spcPct val="90000"/>
              </a:lnSpc>
              <a:spcBef>
                <a:spcPct val="0"/>
              </a:spcBef>
              <a:spcAft>
                <a:spcPts val="600"/>
              </a:spcAft>
              <a:buClr>
                <a:schemeClr val="accent1"/>
              </a:buClr>
              <a:buSzTx/>
              <a:buFont typeface="Calibri" panose="020F0502020204030204" pitchFamily="34" charset="0"/>
              <a:buNone/>
              <a:tabLst/>
            </a:pPr>
            <a:br>
              <a:rPr kumimoji="0" lang="en-US" altLang="en-US" b="0" i="0" u="none" strike="noStrike" kern="1200" cap="none" normalizeH="0" baseline="0" dirty="0">
                <a:ln>
                  <a:noFill/>
                </a:ln>
                <a:solidFill>
                  <a:schemeClr val="tx1"/>
                </a:solidFill>
                <a:effectLst/>
                <a:latin typeface="+mn-lt"/>
                <a:ea typeface="+mn-ea"/>
                <a:cs typeface="+mn-cs"/>
              </a:rPr>
            </a:br>
            <a:endParaRPr kumimoji="0" lang="en-US" altLang="en-US" b="0" i="0" u="none" strike="noStrike" kern="1200" cap="none" normalizeH="0" baseline="0" dirty="0">
              <a:ln>
                <a:noFill/>
              </a:ln>
              <a:solidFill>
                <a:schemeClr val="tx1"/>
              </a:solidFill>
              <a:effectLst/>
              <a:latin typeface="+mn-lt"/>
              <a:ea typeface="+mn-ea"/>
              <a:cs typeface="+mn-cs"/>
            </a:endParaRPr>
          </a:p>
        </p:txBody>
      </p:sp>
      <p:sp>
        <p:nvSpPr>
          <p:cNvPr id="26" name="Rectangle 2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5" name="Table 4">
            <a:extLst>
              <a:ext uri="{FF2B5EF4-FFF2-40B4-BE49-F238E27FC236}">
                <a16:creationId xmlns:a16="http://schemas.microsoft.com/office/drawing/2014/main" id="{5BF958B4-CA73-768A-2480-0FC9D9EB5D27}"/>
              </a:ext>
            </a:extLst>
          </p:cNvPr>
          <p:cNvGraphicFramePr>
            <a:graphicFrameLocks noGrp="1"/>
          </p:cNvGraphicFramePr>
          <p:nvPr>
            <p:extLst>
              <p:ext uri="{D42A27DB-BD31-4B8C-83A1-F6EECF244321}">
                <p14:modId xmlns:p14="http://schemas.microsoft.com/office/powerpoint/2010/main" val="2869164534"/>
              </p:ext>
            </p:extLst>
          </p:nvPr>
        </p:nvGraphicFramePr>
        <p:xfrm>
          <a:off x="635107" y="1336315"/>
          <a:ext cx="7400261" cy="3306139"/>
        </p:xfrm>
        <a:graphic>
          <a:graphicData uri="http://schemas.openxmlformats.org/drawingml/2006/table">
            <a:tbl>
              <a:tblPr firstRow="1" bandRow="1">
                <a:noFill/>
              </a:tblPr>
              <a:tblGrid>
                <a:gridCol w="3671892">
                  <a:extLst>
                    <a:ext uri="{9D8B030D-6E8A-4147-A177-3AD203B41FA5}">
                      <a16:colId xmlns:a16="http://schemas.microsoft.com/office/drawing/2014/main" val="2678114108"/>
                    </a:ext>
                  </a:extLst>
                </a:gridCol>
                <a:gridCol w="3728369">
                  <a:extLst>
                    <a:ext uri="{9D8B030D-6E8A-4147-A177-3AD203B41FA5}">
                      <a16:colId xmlns:a16="http://schemas.microsoft.com/office/drawing/2014/main" val="167062276"/>
                    </a:ext>
                  </a:extLst>
                </a:gridCol>
              </a:tblGrid>
              <a:tr h="550417">
                <a:tc>
                  <a:txBody>
                    <a:bodyPr/>
                    <a:lstStyle/>
                    <a:p>
                      <a:pPr fontAlgn="t"/>
                      <a:br>
                        <a:rPr lang="en-GB" sz="800" b="1" dirty="0">
                          <a:solidFill>
                            <a:srgbClr val="FFFFFF"/>
                          </a:solidFill>
                          <a:effectLst/>
                        </a:rPr>
                      </a:br>
                      <a:endParaRPr lang="en-GB" sz="800" b="1" dirty="0">
                        <a:solidFill>
                          <a:srgbClr val="FFFFFF"/>
                        </a:solidFill>
                        <a:effectLst/>
                      </a:endParaRPr>
                    </a:p>
                  </a:txBody>
                  <a:tcPr marL="147518" marR="88511" marT="88511" marB="88511">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rtl="0" fontAlgn="t">
                        <a:spcBef>
                          <a:spcPts val="0"/>
                        </a:spcBef>
                        <a:spcAft>
                          <a:spcPts val="0"/>
                        </a:spcAft>
                      </a:pPr>
                      <a:r>
                        <a:rPr lang="en-GB" sz="2000" b="1" i="0" u="none" strike="noStrike" dirty="0">
                          <a:solidFill>
                            <a:srgbClr val="FFFFFF"/>
                          </a:solidFill>
                          <a:effectLst/>
                          <a:latin typeface="Calibri" panose="020F0502020204030204" pitchFamily="34" charset="0"/>
                        </a:rPr>
                        <a:t>Local Offer Website link</a:t>
                      </a:r>
                      <a:endParaRPr lang="en-GB" sz="2000" b="1" dirty="0">
                        <a:solidFill>
                          <a:srgbClr val="FFFFFF"/>
                        </a:solidFill>
                        <a:effectLst/>
                      </a:endParaRPr>
                    </a:p>
                    <a:p>
                      <a:pPr fontAlgn="t"/>
                      <a:br>
                        <a:rPr lang="en-GB" sz="800" b="1" dirty="0">
                          <a:solidFill>
                            <a:srgbClr val="FFFFFF"/>
                          </a:solidFill>
                          <a:effectLst/>
                        </a:rPr>
                      </a:br>
                      <a:endParaRPr lang="en-GB" sz="800" b="1" dirty="0">
                        <a:solidFill>
                          <a:srgbClr val="FFFFFF"/>
                        </a:solidFill>
                        <a:effectLst/>
                      </a:endParaRPr>
                    </a:p>
                  </a:txBody>
                  <a:tcPr marL="147518" marR="88511" marT="88511" marB="88511">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942282014"/>
                  </a:ext>
                </a:extLst>
              </a:tr>
              <a:tr h="550417">
                <a:tc>
                  <a:txBody>
                    <a:bodyPr/>
                    <a:lstStyle/>
                    <a:p>
                      <a:pPr rtl="0" fontAlgn="t">
                        <a:spcBef>
                          <a:spcPts val="0"/>
                        </a:spcBef>
                        <a:spcAft>
                          <a:spcPts val="0"/>
                        </a:spcAft>
                      </a:pPr>
                      <a:r>
                        <a:rPr lang="en-GB" sz="1600" b="0" i="0" u="none" strike="noStrike" dirty="0">
                          <a:solidFill>
                            <a:schemeClr val="tx1">
                              <a:lumMod val="85000"/>
                              <a:lumOff val="15000"/>
                            </a:schemeClr>
                          </a:solidFill>
                          <a:effectLst/>
                          <a:latin typeface="Calibri" panose="020F0502020204030204" pitchFamily="34" charset="0"/>
                        </a:rPr>
                        <a:t>The Role of the SEND Governor</a:t>
                      </a:r>
                      <a:endParaRPr lang="en-GB" sz="1600" dirty="0">
                        <a:solidFill>
                          <a:schemeClr val="tx1">
                            <a:lumMod val="85000"/>
                            <a:lumOff val="15000"/>
                          </a:schemeClr>
                        </a:solidFill>
                        <a:effectLst/>
                      </a:endParaRPr>
                    </a:p>
                  </a:txBody>
                  <a:tcPr marL="147518" marR="88511" marT="88511" marB="8851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rtl="0" fontAlgn="t">
                        <a:spcBef>
                          <a:spcPts val="0"/>
                        </a:spcBef>
                        <a:spcAft>
                          <a:spcPts val="0"/>
                        </a:spcAft>
                      </a:pPr>
                      <a:r>
                        <a:rPr lang="en-GB" sz="800" b="0" i="0" u="sng" strike="noStrike" dirty="0">
                          <a:solidFill>
                            <a:schemeClr val="tx1">
                              <a:lumMod val="85000"/>
                              <a:lumOff val="15000"/>
                            </a:schemeClr>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https://www.leadershipupdate-rbwm.co.uk/send-governor-role/</a:t>
                      </a:r>
                      <a:endParaRPr lang="en-GB" sz="800" dirty="0">
                        <a:solidFill>
                          <a:schemeClr val="tx1">
                            <a:lumMod val="85000"/>
                            <a:lumOff val="15000"/>
                          </a:schemeClr>
                        </a:solidFill>
                        <a:effectLst/>
                      </a:endParaRPr>
                    </a:p>
                  </a:txBody>
                  <a:tcPr marL="147518" marR="88511" marT="88511" marB="8851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292592063"/>
                  </a:ext>
                </a:extLst>
              </a:tr>
              <a:tr h="682679">
                <a:tc>
                  <a:txBody>
                    <a:bodyPr/>
                    <a:lstStyle/>
                    <a:p>
                      <a:pPr rtl="0" fontAlgn="t">
                        <a:spcBef>
                          <a:spcPts val="0"/>
                        </a:spcBef>
                        <a:spcAft>
                          <a:spcPts val="0"/>
                        </a:spcAft>
                      </a:pPr>
                      <a:r>
                        <a:rPr lang="en-GB" sz="1600" b="0" i="0" u="none" strike="noStrike" dirty="0">
                          <a:solidFill>
                            <a:schemeClr val="tx1">
                              <a:lumMod val="85000"/>
                              <a:lumOff val="15000"/>
                            </a:schemeClr>
                          </a:solidFill>
                          <a:effectLst/>
                          <a:latin typeface="Calibri" panose="020F0502020204030204" pitchFamily="34" charset="0"/>
                        </a:rPr>
                        <a:t>Governor visits</a:t>
                      </a:r>
                      <a:endParaRPr lang="en-GB" sz="1600" dirty="0">
                        <a:solidFill>
                          <a:schemeClr val="tx1">
                            <a:lumMod val="85000"/>
                            <a:lumOff val="15000"/>
                          </a:schemeClr>
                        </a:solidFill>
                        <a:effectLst/>
                      </a:endParaRPr>
                    </a:p>
                  </a:txBody>
                  <a:tcPr marL="147518" marR="88511" marT="88511" marB="8851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rtl="0" fontAlgn="t">
                        <a:spcBef>
                          <a:spcPts val="0"/>
                        </a:spcBef>
                        <a:spcAft>
                          <a:spcPts val="0"/>
                        </a:spcAft>
                      </a:pPr>
                      <a:r>
                        <a:rPr lang="en-GB" sz="800" b="0" i="0" u="sng" strike="noStrike" dirty="0">
                          <a:solidFill>
                            <a:schemeClr val="tx1">
                              <a:lumMod val="85000"/>
                              <a:lumOff val="15000"/>
                            </a:schemeClr>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https://www.leadershipupdate-rbwm.co.uk/governor-visits-and-delegated-roles/</a:t>
                      </a:r>
                      <a:endParaRPr lang="en-GB" sz="800" dirty="0">
                        <a:solidFill>
                          <a:schemeClr val="tx1">
                            <a:lumMod val="85000"/>
                            <a:lumOff val="15000"/>
                          </a:schemeClr>
                        </a:solidFill>
                        <a:effectLst/>
                      </a:endParaRPr>
                    </a:p>
                  </a:txBody>
                  <a:tcPr marL="147518" marR="88511" marT="88511" marB="8851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707830210"/>
                  </a:ext>
                </a:extLst>
              </a:tr>
              <a:tr h="550417">
                <a:tc>
                  <a:txBody>
                    <a:bodyPr/>
                    <a:lstStyle/>
                    <a:p>
                      <a:pPr rtl="0" fontAlgn="t">
                        <a:spcBef>
                          <a:spcPts val="0"/>
                        </a:spcBef>
                        <a:spcAft>
                          <a:spcPts val="0"/>
                        </a:spcAft>
                      </a:pPr>
                      <a:r>
                        <a:rPr lang="en-GB" sz="1600" b="0" i="0" u="none" strike="noStrike">
                          <a:solidFill>
                            <a:schemeClr val="tx1">
                              <a:lumMod val="85000"/>
                              <a:lumOff val="15000"/>
                            </a:schemeClr>
                          </a:solidFill>
                          <a:effectLst/>
                          <a:latin typeface="Calibri" panose="020F0502020204030204" pitchFamily="34" charset="0"/>
                        </a:rPr>
                        <a:t>SEND policy and SEND information reports </a:t>
                      </a:r>
                      <a:endParaRPr lang="en-GB" sz="1600">
                        <a:solidFill>
                          <a:schemeClr val="tx1">
                            <a:lumMod val="85000"/>
                            <a:lumOff val="15000"/>
                          </a:schemeClr>
                        </a:solidFill>
                        <a:effectLst/>
                      </a:endParaRPr>
                    </a:p>
                  </a:txBody>
                  <a:tcPr marL="147518" marR="88511" marT="88511" marB="8851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rtl="0" fontAlgn="t">
                        <a:spcBef>
                          <a:spcPts val="0"/>
                        </a:spcBef>
                        <a:spcAft>
                          <a:spcPts val="0"/>
                        </a:spcAft>
                      </a:pPr>
                      <a:r>
                        <a:rPr lang="en-GB" sz="800" b="0" i="0" u="sng" strike="noStrike" dirty="0" err="1">
                          <a:solidFill>
                            <a:schemeClr val="tx1">
                              <a:lumMod val="85000"/>
                              <a:lumOff val="15000"/>
                            </a:schemeClr>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AfCinfo</a:t>
                      </a:r>
                      <a:r>
                        <a:rPr lang="en-GB" sz="800" b="0" i="0" u="sng" strike="noStrike" dirty="0">
                          <a:solidFill>
                            <a:schemeClr val="tx1">
                              <a:lumMod val="85000"/>
                              <a:lumOff val="15000"/>
                            </a:schemeClr>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 website - Windsor and Maidenhead :: Local Offer / Information and advice / Education / About SEN Support in schools / SEND policy and SEND reports</a:t>
                      </a:r>
                      <a:endParaRPr lang="en-GB" sz="800" dirty="0">
                        <a:solidFill>
                          <a:schemeClr val="tx1">
                            <a:lumMod val="85000"/>
                            <a:lumOff val="15000"/>
                          </a:schemeClr>
                        </a:solidFill>
                        <a:effectLst/>
                      </a:endParaRPr>
                    </a:p>
                  </a:txBody>
                  <a:tcPr marL="147518" marR="88511" marT="88511" marB="8851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152986761"/>
                  </a:ext>
                </a:extLst>
              </a:tr>
              <a:tr h="682679">
                <a:tc>
                  <a:txBody>
                    <a:bodyPr/>
                    <a:lstStyle/>
                    <a:p>
                      <a:pPr rtl="0" fontAlgn="t">
                        <a:spcBef>
                          <a:spcPts val="0"/>
                        </a:spcBef>
                        <a:spcAft>
                          <a:spcPts val="800"/>
                        </a:spcAft>
                      </a:pPr>
                      <a:r>
                        <a:rPr lang="en-GB" sz="1600" b="0" i="0" u="none" strike="noStrike" dirty="0">
                          <a:solidFill>
                            <a:schemeClr val="tx1">
                              <a:lumMod val="85000"/>
                              <a:lumOff val="15000"/>
                            </a:schemeClr>
                          </a:solidFill>
                          <a:effectLst/>
                          <a:latin typeface="Calibri" panose="020F0502020204030204" pitchFamily="34" charset="0"/>
                        </a:rPr>
                        <a:t>RBWM's Special Educational Needs or Disability (SEND) Strategy (2022-2027)</a:t>
                      </a:r>
                      <a:endParaRPr lang="en-GB" sz="1600" dirty="0">
                        <a:solidFill>
                          <a:schemeClr val="tx1">
                            <a:lumMod val="85000"/>
                            <a:lumOff val="15000"/>
                          </a:schemeClr>
                        </a:solidFill>
                        <a:effectLst/>
                      </a:endParaRPr>
                    </a:p>
                  </a:txBody>
                  <a:tcPr marL="147518" marR="88511" marT="88511" marB="88511">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rtl="0" fontAlgn="t">
                        <a:spcBef>
                          <a:spcPts val="0"/>
                        </a:spcBef>
                        <a:spcAft>
                          <a:spcPts val="800"/>
                        </a:spcAft>
                      </a:pPr>
                      <a:r>
                        <a:rPr lang="en-GB" sz="800" b="0" i="0" u="sng" strike="noStrike" dirty="0" err="1">
                          <a:solidFill>
                            <a:schemeClr val="tx1">
                              <a:lumMod val="85000"/>
                              <a:lumOff val="15000"/>
                            </a:schemeClr>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AfCinfo</a:t>
                      </a:r>
                      <a:r>
                        <a:rPr lang="en-GB" sz="800" b="0" i="0" u="sng" strike="noStrike" dirty="0">
                          <a:solidFill>
                            <a:schemeClr val="tx1">
                              <a:lumMod val="85000"/>
                              <a:lumOff val="15000"/>
                            </a:schemeClr>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 website - Windsor and Maidenhead :: Local Offer / Information and advice / Local area SEND policies and plans / RBWM's Special Educational Needs or Disability (SEND) Strategy (2022-2027)</a:t>
                      </a:r>
                      <a:endParaRPr lang="en-GB" sz="800" dirty="0">
                        <a:solidFill>
                          <a:schemeClr val="tx1">
                            <a:lumMod val="85000"/>
                            <a:lumOff val="15000"/>
                          </a:schemeClr>
                        </a:solidFill>
                        <a:effectLst/>
                      </a:endParaRPr>
                    </a:p>
                  </a:txBody>
                  <a:tcPr marL="147518" marR="88511" marT="88511" marB="88511">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930925596"/>
                  </a:ext>
                </a:extLst>
              </a:tr>
            </a:tbl>
          </a:graphicData>
        </a:graphic>
      </p:graphicFrame>
      <p:sp>
        <p:nvSpPr>
          <p:cNvPr id="8" name="TextBox 7">
            <a:extLst>
              <a:ext uri="{FF2B5EF4-FFF2-40B4-BE49-F238E27FC236}">
                <a16:creationId xmlns:a16="http://schemas.microsoft.com/office/drawing/2014/main" id="{19C4BE8B-8B1E-CAB6-525A-77E0390E150B}"/>
              </a:ext>
            </a:extLst>
          </p:cNvPr>
          <p:cNvSpPr txBox="1"/>
          <p:nvPr/>
        </p:nvSpPr>
        <p:spPr>
          <a:xfrm>
            <a:off x="635106" y="592436"/>
            <a:ext cx="7137293" cy="757130"/>
          </a:xfrm>
          <a:prstGeom prst="rect">
            <a:avLst/>
          </a:prstGeom>
          <a:noFill/>
        </p:spPr>
        <p:txBody>
          <a:bodyPr wrap="square">
            <a:spAutoFit/>
          </a:bodyPr>
          <a:lstStyle/>
          <a:p>
            <a:pPr marL="0" marR="0" lvl="0" indent="0" fontAlgn="base">
              <a:lnSpc>
                <a:spcPct val="90000"/>
              </a:lnSpc>
              <a:spcBef>
                <a:spcPct val="0"/>
              </a:spcBef>
              <a:spcAft>
                <a:spcPts val="600"/>
              </a:spcAft>
              <a:buClr>
                <a:schemeClr val="accent1"/>
              </a:buClr>
              <a:buSzTx/>
              <a:buFont typeface="Calibri" panose="020F0502020204030204" pitchFamily="34" charset="0"/>
              <a:buNone/>
              <a:tabLst/>
            </a:pPr>
            <a:r>
              <a:rPr kumimoji="0" lang="en-US" altLang="en-US" sz="2400" i="0" u="sng" strike="noStrike" kern="1200" cap="none" normalizeH="0" baseline="0" dirty="0">
                <a:ln>
                  <a:noFill/>
                </a:ln>
                <a:solidFill>
                  <a:schemeClr val="tx1">
                    <a:lumMod val="75000"/>
                    <a:lumOff val="25000"/>
                  </a:schemeClr>
                </a:solidFill>
                <a:effectLst/>
                <a:latin typeface="+mn-lt"/>
                <a:ea typeface="+mn-ea"/>
                <a:cs typeface="+mn-cs"/>
              </a:rPr>
              <a:t>Royal Borough of Windsor and Maidenhead (RBWM) SEND Governor Directory</a:t>
            </a:r>
            <a:endParaRPr kumimoji="0" lang="en-US" altLang="en-US" sz="2400" i="0" u="none" strike="noStrike" kern="1200" cap="none" normalizeH="0" baseline="0" dirty="0">
              <a:ln>
                <a:noFill/>
              </a:ln>
              <a:solidFill>
                <a:schemeClr val="tx1">
                  <a:lumMod val="75000"/>
                  <a:lumOff val="25000"/>
                </a:schemeClr>
              </a:solidFill>
              <a:effectLst/>
              <a:latin typeface="+mn-lt"/>
              <a:ea typeface="+mn-ea"/>
              <a:cs typeface="+mn-cs"/>
            </a:endParaRPr>
          </a:p>
        </p:txBody>
      </p:sp>
    </p:spTree>
    <p:extLst>
      <p:ext uri="{BB962C8B-B14F-4D97-AF65-F5344CB8AC3E}">
        <p14:creationId xmlns:p14="http://schemas.microsoft.com/office/powerpoint/2010/main" val="27695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2"/>
          <p:cNvSpPr txBox="1">
            <a:spLocks noGrp="1"/>
          </p:cNvSpPr>
          <p:nvPr>
            <p:ph type="title"/>
          </p:nvPr>
        </p:nvSpPr>
        <p:spPr>
          <a:xfrm>
            <a:off x="322262" y="130175"/>
            <a:ext cx="8520112" cy="763587"/>
          </a:xfrm>
          <a:prstGeom prst="rect">
            <a:avLst/>
          </a:prstGeom>
          <a:solidFill>
            <a:srgbClr val="FFD966"/>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sz="2300" b="0" i="0" u="none">
                <a:solidFill>
                  <a:schemeClr val="dk1"/>
                </a:solidFill>
                <a:latin typeface="Calibri"/>
                <a:ea typeface="Calibri"/>
                <a:cs typeface="Calibri"/>
                <a:sym typeface="Calibri"/>
              </a:rPr>
              <a:t>Where can schools go for advice and support?</a:t>
            </a:r>
            <a:br>
              <a:rPr lang="en-US" sz="2300" b="0" i="0" u="none">
                <a:solidFill>
                  <a:schemeClr val="dk1"/>
                </a:solidFill>
                <a:latin typeface="Calibri"/>
                <a:ea typeface="Calibri"/>
                <a:cs typeface="Calibri"/>
                <a:sym typeface="Calibri"/>
              </a:rPr>
            </a:br>
            <a:r>
              <a:rPr lang="en-US" sz="2300" b="0" i="0" u="sng">
                <a:solidFill>
                  <a:schemeClr val="dk1"/>
                </a:solidFill>
                <a:latin typeface="Calibri"/>
                <a:ea typeface="Calibri"/>
                <a:cs typeface="Calibri"/>
                <a:sym typeface="Calibri"/>
              </a:rPr>
              <a:t>Collaborative responsibility resource (AfC/RBWM)</a:t>
            </a:r>
            <a:endParaRPr/>
          </a:p>
        </p:txBody>
      </p:sp>
      <p:sp>
        <p:nvSpPr>
          <p:cNvPr id="277" name="Google Shape;277;p12"/>
          <p:cNvSpPr txBox="1">
            <a:spLocks noGrp="1"/>
          </p:cNvSpPr>
          <p:nvPr>
            <p:ph type="body" idx="1"/>
          </p:nvPr>
        </p:nvSpPr>
        <p:spPr>
          <a:xfrm>
            <a:off x="214312" y="1128712"/>
            <a:ext cx="2532062" cy="4941887"/>
          </a:xfrm>
          <a:prstGeom prst="rect">
            <a:avLst/>
          </a:prstGeom>
          <a:solidFill>
            <a:srgbClr val="FFF2CC"/>
          </a:solid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000000"/>
              </a:buClr>
              <a:buSzPts val="1400"/>
              <a:buNone/>
            </a:pPr>
            <a:r>
              <a:rPr lang="en-US" sz="1400" b="0" i="0" u="none">
                <a:solidFill>
                  <a:srgbClr val="000000"/>
                </a:solidFill>
                <a:latin typeface="Calibri"/>
                <a:ea typeface="Calibri"/>
                <a:cs typeface="Calibri"/>
                <a:sym typeface="Calibri"/>
              </a:rPr>
              <a:t>*</a:t>
            </a:r>
            <a:r>
              <a:rPr lang="en-US" sz="1600" b="1" i="0" u="none">
                <a:solidFill>
                  <a:srgbClr val="000000"/>
                </a:solidFill>
                <a:latin typeface="Calibri"/>
                <a:ea typeface="Calibri"/>
                <a:cs typeface="Calibri"/>
                <a:sym typeface="Calibri"/>
              </a:rPr>
              <a:t>Co-produced</a:t>
            </a:r>
            <a:r>
              <a:rPr lang="en-US" sz="1600" b="0" i="0" u="none">
                <a:solidFill>
                  <a:srgbClr val="000000"/>
                </a:solidFill>
                <a:latin typeface="Calibri"/>
                <a:ea typeface="Calibri"/>
                <a:cs typeface="Calibri"/>
                <a:sym typeface="Calibri"/>
              </a:rPr>
              <a:t> for professionals, parents and carers as a useful resource to share ideas for </a:t>
            </a:r>
            <a:r>
              <a:rPr lang="en-US" sz="1600" b="1" i="0" u="none">
                <a:solidFill>
                  <a:srgbClr val="000000"/>
                </a:solidFill>
                <a:latin typeface="Calibri"/>
                <a:ea typeface="Calibri"/>
                <a:cs typeface="Calibri"/>
                <a:sym typeface="Calibri"/>
              </a:rPr>
              <a:t>reasonable adjustments</a:t>
            </a:r>
            <a:r>
              <a:rPr lang="en-US" sz="1600" b="0" i="0" u="none">
                <a:solidFill>
                  <a:srgbClr val="000000"/>
                </a:solidFill>
                <a:latin typeface="Calibri"/>
                <a:ea typeface="Calibri"/>
                <a:cs typeface="Calibri"/>
                <a:sym typeface="Calibri"/>
              </a:rPr>
              <a:t> and </a:t>
            </a:r>
            <a:r>
              <a:rPr lang="en-US" sz="1600" b="1" i="0" u="none">
                <a:solidFill>
                  <a:srgbClr val="000000"/>
                </a:solidFill>
                <a:latin typeface="Calibri"/>
                <a:ea typeface="Calibri"/>
                <a:cs typeface="Calibri"/>
                <a:sym typeface="Calibri"/>
              </a:rPr>
              <a:t>quality first teaching</a:t>
            </a:r>
            <a:r>
              <a:rPr lang="en-US" sz="1600" b="0" i="0" u="none">
                <a:solidFill>
                  <a:srgbClr val="000000"/>
                </a:solidFill>
                <a:latin typeface="Calibri"/>
                <a:ea typeface="Calibri"/>
                <a:cs typeface="Calibri"/>
                <a:sym typeface="Calibri"/>
              </a:rPr>
              <a:t> strategies in the classroom for all </a:t>
            </a:r>
            <a:r>
              <a:rPr lang="en-US" sz="1600" b="1" i="0" u="none">
                <a:solidFill>
                  <a:srgbClr val="000000"/>
                </a:solidFill>
                <a:latin typeface="Calibri"/>
                <a:ea typeface="Calibri"/>
                <a:cs typeface="Calibri"/>
                <a:sym typeface="Calibri"/>
              </a:rPr>
              <a:t>four broad areas</a:t>
            </a:r>
            <a:r>
              <a:rPr lang="en-US" sz="1600" b="0" i="0" u="none">
                <a:solidFill>
                  <a:srgbClr val="000000"/>
                </a:solidFill>
                <a:latin typeface="Calibri"/>
                <a:ea typeface="Calibri"/>
                <a:cs typeface="Calibri"/>
                <a:sym typeface="Calibri"/>
              </a:rPr>
              <a:t> of need.</a:t>
            </a:r>
            <a:endParaRPr/>
          </a:p>
          <a:p>
            <a:pPr marL="0" lvl="0" indent="0" algn="l" rtl="0">
              <a:lnSpc>
                <a:spcPct val="100000"/>
              </a:lnSpc>
              <a:spcBef>
                <a:spcPts val="600"/>
              </a:spcBef>
              <a:spcAft>
                <a:spcPts val="0"/>
              </a:spcAft>
              <a:buClr>
                <a:schemeClr val="dk1"/>
              </a:buClr>
              <a:buSzPts val="1400"/>
              <a:buNone/>
            </a:pPr>
            <a:endParaRPr sz="1600" b="0" i="0" u="none">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1400"/>
              <a:buNone/>
            </a:pPr>
            <a:r>
              <a:rPr lang="en-US" sz="1600" b="0" i="0" u="none">
                <a:solidFill>
                  <a:srgbClr val="000000"/>
                </a:solidFill>
                <a:latin typeface="Calibri"/>
                <a:ea typeface="Calibri"/>
                <a:cs typeface="Calibri"/>
                <a:sym typeface="Calibri"/>
              </a:rPr>
              <a:t>*Clear guidance on </a:t>
            </a:r>
            <a:r>
              <a:rPr lang="en-US" sz="1600" b="1" i="0" u="none">
                <a:solidFill>
                  <a:srgbClr val="000000"/>
                </a:solidFill>
                <a:latin typeface="Calibri"/>
                <a:ea typeface="Calibri"/>
                <a:cs typeface="Calibri"/>
                <a:sym typeface="Calibri"/>
              </a:rPr>
              <a:t>graduated offer</a:t>
            </a:r>
            <a:r>
              <a:rPr lang="en-US" sz="1600" b="0" i="0" u="none">
                <a:solidFill>
                  <a:srgbClr val="000000"/>
                </a:solidFill>
                <a:latin typeface="Calibri"/>
                <a:ea typeface="Calibri"/>
                <a:cs typeface="Calibri"/>
                <a:sym typeface="Calibri"/>
              </a:rPr>
              <a:t>, </a:t>
            </a:r>
            <a:r>
              <a:rPr lang="en-US" sz="1600" b="1" i="0" u="none">
                <a:solidFill>
                  <a:srgbClr val="000000"/>
                </a:solidFill>
                <a:latin typeface="Calibri"/>
                <a:ea typeface="Calibri"/>
                <a:cs typeface="Calibri"/>
                <a:sym typeface="Calibri"/>
              </a:rPr>
              <a:t>assessment tools</a:t>
            </a:r>
            <a:r>
              <a:rPr lang="en-US" sz="1600" b="0" i="0" u="none">
                <a:solidFill>
                  <a:srgbClr val="000000"/>
                </a:solidFill>
                <a:latin typeface="Calibri"/>
                <a:ea typeface="Calibri"/>
                <a:cs typeface="Calibri"/>
                <a:sym typeface="Calibri"/>
              </a:rPr>
              <a:t>,</a:t>
            </a:r>
            <a:r>
              <a:rPr lang="en-US" sz="1600" b="1" i="0" u="none">
                <a:solidFill>
                  <a:srgbClr val="000000"/>
                </a:solidFill>
                <a:latin typeface="Calibri"/>
                <a:ea typeface="Calibri"/>
                <a:cs typeface="Calibri"/>
                <a:sym typeface="Calibri"/>
              </a:rPr>
              <a:t> interventions</a:t>
            </a:r>
            <a:r>
              <a:rPr lang="en-US" sz="1600" b="0" i="0" u="none">
                <a:solidFill>
                  <a:srgbClr val="000000"/>
                </a:solidFill>
                <a:latin typeface="Calibri"/>
                <a:ea typeface="Calibri"/>
                <a:cs typeface="Calibri"/>
                <a:sym typeface="Calibri"/>
              </a:rPr>
              <a:t>, with a useful </a:t>
            </a:r>
            <a:r>
              <a:rPr lang="en-US" sz="1600" b="1" i="0" u="none">
                <a:solidFill>
                  <a:srgbClr val="000000"/>
                </a:solidFill>
                <a:latin typeface="Calibri"/>
                <a:ea typeface="Calibri"/>
                <a:cs typeface="Calibri"/>
                <a:sym typeface="Calibri"/>
              </a:rPr>
              <a:t>glossary</a:t>
            </a:r>
            <a:r>
              <a:rPr lang="en-US" sz="1600" b="0" i="0" u="none">
                <a:solidFill>
                  <a:srgbClr val="000000"/>
                </a:solidFill>
                <a:latin typeface="Calibri"/>
                <a:ea typeface="Calibri"/>
                <a:cs typeface="Calibri"/>
                <a:sym typeface="Calibri"/>
              </a:rPr>
              <a:t>. </a:t>
            </a:r>
            <a:endParaRPr/>
          </a:p>
          <a:p>
            <a:pPr marL="0" lvl="0" indent="0" algn="l" rtl="0">
              <a:lnSpc>
                <a:spcPct val="100000"/>
              </a:lnSpc>
              <a:spcBef>
                <a:spcPts val="600"/>
              </a:spcBef>
              <a:spcAft>
                <a:spcPts val="0"/>
              </a:spcAft>
              <a:buClr>
                <a:schemeClr val="dk1"/>
              </a:buClr>
              <a:buSzPts val="1400"/>
              <a:buNone/>
            </a:pPr>
            <a:endParaRPr sz="1600" b="1" i="0" u="none">
              <a:solidFill>
                <a:srgbClr val="000000"/>
              </a:solidFill>
              <a:latin typeface="Calibri"/>
              <a:ea typeface="Calibri"/>
              <a:cs typeface="Calibri"/>
              <a:sym typeface="Calibri"/>
            </a:endParaRPr>
          </a:p>
          <a:p>
            <a:pPr marL="0" lvl="0" indent="0" algn="l" rtl="0">
              <a:lnSpc>
                <a:spcPct val="100000"/>
              </a:lnSpc>
              <a:spcBef>
                <a:spcPts val="600"/>
              </a:spcBef>
              <a:spcAft>
                <a:spcPts val="0"/>
              </a:spcAft>
              <a:buClr>
                <a:srgbClr val="000000"/>
              </a:buClr>
              <a:buSzPts val="1400"/>
              <a:buNone/>
            </a:pPr>
            <a:r>
              <a:rPr lang="en-US" sz="1600" b="1" i="0" u="none">
                <a:solidFill>
                  <a:srgbClr val="000000"/>
                </a:solidFill>
                <a:latin typeface="Calibri"/>
                <a:ea typeface="Calibri"/>
                <a:cs typeface="Calibri"/>
                <a:sym typeface="Calibri"/>
              </a:rPr>
              <a:t>*Signposting</a:t>
            </a:r>
            <a:r>
              <a:rPr lang="en-US" sz="1600" b="0" i="0" u="none">
                <a:solidFill>
                  <a:srgbClr val="000000"/>
                </a:solidFill>
                <a:latin typeface="Calibri"/>
                <a:ea typeface="Calibri"/>
                <a:cs typeface="Calibri"/>
                <a:sym typeface="Calibri"/>
              </a:rPr>
              <a:t> to external professionals</a:t>
            </a:r>
            <a:endParaRPr/>
          </a:p>
          <a:p>
            <a:pPr marL="457200" lvl="0" indent="-228600" algn="l" rtl="0">
              <a:lnSpc>
                <a:spcPct val="100000"/>
              </a:lnSpc>
              <a:spcBef>
                <a:spcPts val="640"/>
              </a:spcBef>
              <a:spcAft>
                <a:spcPts val="0"/>
              </a:spcAft>
              <a:buClr>
                <a:schemeClr val="dk1"/>
              </a:buClr>
              <a:buSzPts val="1400"/>
              <a:buNone/>
            </a:pPr>
            <a:endParaRPr sz="1600" b="0" i="0" u="none">
              <a:solidFill>
                <a:srgbClr val="000000"/>
              </a:solidFill>
              <a:latin typeface="Calibri"/>
              <a:ea typeface="Calibri"/>
              <a:cs typeface="Calibri"/>
              <a:sym typeface="Calibri"/>
            </a:endParaRPr>
          </a:p>
        </p:txBody>
      </p:sp>
      <p:pic>
        <p:nvPicPr>
          <p:cNvPr id="278" name="Google Shape;278;p12"/>
          <p:cNvPicPr preferRelativeResize="0"/>
          <p:nvPr/>
        </p:nvPicPr>
        <p:blipFill rotWithShape="1">
          <a:blip r:embed="rId3">
            <a:alphaModFix/>
          </a:blip>
          <a:srcRect l="15118" t="16961" r="15959" b="14028"/>
          <a:stretch/>
        </p:blipFill>
        <p:spPr>
          <a:xfrm>
            <a:off x="2778125" y="1374775"/>
            <a:ext cx="6300787" cy="3548062"/>
          </a:xfrm>
          <a:prstGeom prst="rect">
            <a:avLst/>
          </a:prstGeom>
          <a:noFill/>
          <a:ln>
            <a:noFill/>
          </a:ln>
        </p:spPr>
      </p:pic>
      <p:sp>
        <p:nvSpPr>
          <p:cNvPr id="279" name="Google Shape;279;p12"/>
          <p:cNvSpPr txBox="1"/>
          <p:nvPr/>
        </p:nvSpPr>
        <p:spPr>
          <a:xfrm>
            <a:off x="336550" y="2105025"/>
            <a:ext cx="1879600" cy="40005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12"/>
          <p:cNvSpPr txBox="1"/>
          <p:nvPr/>
        </p:nvSpPr>
        <p:spPr>
          <a:xfrm>
            <a:off x="2911475" y="5226050"/>
            <a:ext cx="6167437" cy="614362"/>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4BACC6"/>
              </a:buClr>
              <a:buSzPts val="1800"/>
              <a:buFont typeface="Arial"/>
              <a:buNone/>
            </a:pPr>
            <a:r>
              <a:rPr lang="en-US" sz="1800" b="0" i="0" u="sng" strike="noStrike" cap="none">
                <a:solidFill>
                  <a:srgbClr val="4BACC6"/>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https://www.leadershipupdate-rbwm.co.uk/collaborative-responsibilities-resource/</a:t>
            </a:r>
            <a:endParaRPr sz="1400" b="0" i="0" u="none" strike="noStrike" cap="none">
              <a:solidFill>
                <a:srgbClr val="000000"/>
              </a:solidFill>
              <a:latin typeface="Arial"/>
              <a:ea typeface="Arial"/>
              <a:cs typeface="Arial"/>
              <a:sym typeface="Arial"/>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3"/>
          <p:cNvSpPr/>
          <p:nvPr/>
        </p:nvSpPr>
        <p:spPr>
          <a:xfrm>
            <a:off x="4084637" y="2613025"/>
            <a:ext cx="5002212" cy="4124325"/>
          </a:xfrm>
          <a:prstGeom prst="roundRect">
            <a:avLst>
              <a:gd name="adj" fmla="val 16667"/>
            </a:avLst>
          </a:prstGeom>
          <a:solidFill>
            <a:srgbClr val="F1C232"/>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13"/>
          <p:cNvSpPr txBox="1">
            <a:spLocks noGrp="1"/>
          </p:cNvSpPr>
          <p:nvPr>
            <p:ph type="title"/>
          </p:nvPr>
        </p:nvSpPr>
        <p:spPr>
          <a:xfrm>
            <a:off x="163512" y="112712"/>
            <a:ext cx="8853487" cy="1312862"/>
          </a:xfrm>
          <a:prstGeom prst="rect">
            <a:avLst/>
          </a:prstGeom>
          <a:solidFill>
            <a:srgbClr val="F1C23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r>
              <a:rPr lang="en-US" sz="4400" b="0" i="0" u="none">
                <a:solidFill>
                  <a:schemeClr val="dk1"/>
                </a:solidFill>
                <a:latin typeface="Calibri"/>
                <a:ea typeface="Calibri"/>
                <a:cs typeface="Calibri"/>
                <a:sym typeface="Calibri"/>
              </a:rPr>
              <a:t>Key messages of the Collaborative Responsibility Document </a:t>
            </a:r>
            <a:endParaRPr/>
          </a:p>
        </p:txBody>
      </p:sp>
      <p:sp>
        <p:nvSpPr>
          <p:cNvPr id="288" name="Google Shape;288;p13"/>
          <p:cNvSpPr txBox="1">
            <a:spLocks noGrp="1"/>
          </p:cNvSpPr>
          <p:nvPr>
            <p:ph type="body" idx="1"/>
          </p:nvPr>
        </p:nvSpPr>
        <p:spPr>
          <a:xfrm>
            <a:off x="311150" y="1536700"/>
            <a:ext cx="2414587" cy="922337"/>
          </a:xfrm>
          <a:prstGeom prst="rect">
            <a:avLst/>
          </a:prstGeom>
          <a:solidFill>
            <a:srgbClr val="F1C232"/>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00"/>
              <a:buNone/>
            </a:pPr>
            <a:r>
              <a:rPr lang="en-US" sz="2000" b="1" i="0" u="none">
                <a:solidFill>
                  <a:schemeClr val="dk1"/>
                </a:solidFill>
                <a:latin typeface="Calibri"/>
                <a:ea typeface="Calibri"/>
                <a:cs typeface="Calibri"/>
                <a:sym typeface="Calibri"/>
              </a:rPr>
              <a:t>Support for pupils is ‘needs led’</a:t>
            </a:r>
            <a:endParaRPr/>
          </a:p>
          <a:p>
            <a:pPr marL="0" lvl="0" indent="0" algn="ctr" rtl="0">
              <a:lnSpc>
                <a:spcPct val="100000"/>
              </a:lnSpc>
              <a:spcBef>
                <a:spcPts val="0"/>
              </a:spcBef>
              <a:spcAft>
                <a:spcPts val="0"/>
              </a:spcAft>
              <a:buClr>
                <a:schemeClr val="dk1"/>
              </a:buClr>
              <a:buSzPts val="1400"/>
              <a:buNone/>
            </a:pPr>
            <a:endParaRPr sz="2000" b="0" i="0" u="none">
              <a:solidFill>
                <a:schemeClr val="dk1"/>
              </a:solidFill>
              <a:latin typeface="Calibri"/>
              <a:ea typeface="Calibri"/>
              <a:cs typeface="Calibri"/>
              <a:sym typeface="Calibri"/>
            </a:endParaRPr>
          </a:p>
          <a:p>
            <a:pPr marL="457200" lvl="0" indent="-228600" algn="l" rtl="0">
              <a:lnSpc>
                <a:spcPct val="100000"/>
              </a:lnSpc>
              <a:spcBef>
                <a:spcPts val="640"/>
              </a:spcBef>
              <a:spcAft>
                <a:spcPts val="0"/>
              </a:spcAft>
              <a:buClr>
                <a:schemeClr val="dk1"/>
              </a:buClr>
              <a:buSzPts val="1400"/>
              <a:buNone/>
            </a:pPr>
            <a:endParaRPr sz="2000" b="0" i="0" u="none">
              <a:solidFill>
                <a:schemeClr val="dk1"/>
              </a:solidFill>
              <a:latin typeface="Calibri"/>
              <a:ea typeface="Calibri"/>
              <a:cs typeface="Calibri"/>
              <a:sym typeface="Calibri"/>
            </a:endParaRPr>
          </a:p>
        </p:txBody>
      </p:sp>
      <p:sp>
        <p:nvSpPr>
          <p:cNvPr id="289" name="Google Shape;289;p13"/>
          <p:cNvSpPr txBox="1">
            <a:spLocks noGrp="1"/>
          </p:cNvSpPr>
          <p:nvPr>
            <p:ph type="body" idx="2"/>
          </p:nvPr>
        </p:nvSpPr>
        <p:spPr>
          <a:xfrm>
            <a:off x="1460500" y="5484812"/>
            <a:ext cx="2414587" cy="1068387"/>
          </a:xfrm>
          <a:prstGeom prst="rect">
            <a:avLst/>
          </a:prstGeom>
          <a:solidFill>
            <a:srgbClr val="F1C232"/>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00"/>
              <a:buNone/>
            </a:pPr>
            <a:r>
              <a:rPr lang="en-US" sz="2000" b="1" i="0" u="none">
                <a:solidFill>
                  <a:schemeClr val="dk1"/>
                </a:solidFill>
                <a:latin typeface="Calibri"/>
                <a:ea typeface="Calibri"/>
                <a:cs typeface="Calibri"/>
                <a:sym typeface="Calibri"/>
              </a:rPr>
              <a:t>Quality first </a:t>
            </a:r>
            <a:endParaRPr/>
          </a:p>
          <a:p>
            <a:pPr marL="0" lvl="0" indent="0" algn="ctr" rtl="0">
              <a:lnSpc>
                <a:spcPct val="100000"/>
              </a:lnSpc>
              <a:spcBef>
                <a:spcPts val="0"/>
              </a:spcBef>
              <a:spcAft>
                <a:spcPts val="0"/>
              </a:spcAft>
              <a:buClr>
                <a:schemeClr val="dk1"/>
              </a:buClr>
              <a:buSzPts val="1400"/>
              <a:buNone/>
            </a:pPr>
            <a:r>
              <a:rPr lang="en-US" sz="2000" b="1" i="0" u="none">
                <a:solidFill>
                  <a:schemeClr val="dk1"/>
                </a:solidFill>
                <a:latin typeface="Calibri"/>
                <a:ea typeface="Calibri"/>
                <a:cs typeface="Calibri"/>
                <a:sym typeface="Calibri"/>
              </a:rPr>
              <a:t>teaching is at the centre</a:t>
            </a:r>
            <a:endParaRPr/>
          </a:p>
          <a:p>
            <a:pPr marL="0" lvl="0" indent="0" algn="ctr" rtl="0">
              <a:lnSpc>
                <a:spcPct val="100000"/>
              </a:lnSpc>
              <a:spcBef>
                <a:spcPts val="0"/>
              </a:spcBef>
              <a:spcAft>
                <a:spcPts val="0"/>
              </a:spcAft>
              <a:buClr>
                <a:schemeClr val="dk1"/>
              </a:buClr>
              <a:buSzPts val="1400"/>
              <a:buNone/>
            </a:pPr>
            <a:endParaRPr sz="2000" b="0" i="0" u="none">
              <a:solidFill>
                <a:schemeClr val="dk1"/>
              </a:solidFill>
              <a:latin typeface="Calibri"/>
              <a:ea typeface="Calibri"/>
              <a:cs typeface="Calibri"/>
              <a:sym typeface="Calibri"/>
            </a:endParaRPr>
          </a:p>
          <a:p>
            <a:pPr marL="457200" lvl="0" indent="-228600" algn="l" rtl="0">
              <a:lnSpc>
                <a:spcPct val="100000"/>
              </a:lnSpc>
              <a:spcBef>
                <a:spcPts val="640"/>
              </a:spcBef>
              <a:spcAft>
                <a:spcPts val="0"/>
              </a:spcAft>
              <a:buClr>
                <a:schemeClr val="dk1"/>
              </a:buClr>
              <a:buSzPts val="1400"/>
              <a:buNone/>
            </a:pPr>
            <a:endParaRPr sz="2000" b="0" i="0" u="none">
              <a:solidFill>
                <a:schemeClr val="dk1"/>
              </a:solidFill>
              <a:latin typeface="Calibri"/>
              <a:ea typeface="Calibri"/>
              <a:cs typeface="Calibri"/>
              <a:sym typeface="Calibri"/>
            </a:endParaRPr>
          </a:p>
        </p:txBody>
      </p:sp>
      <p:sp>
        <p:nvSpPr>
          <p:cNvPr id="290" name="Google Shape;290;p13"/>
          <p:cNvSpPr txBox="1"/>
          <p:nvPr/>
        </p:nvSpPr>
        <p:spPr>
          <a:xfrm>
            <a:off x="163512" y="4121150"/>
            <a:ext cx="2414587" cy="1108075"/>
          </a:xfrm>
          <a:prstGeom prst="rect">
            <a:avLst/>
          </a:prstGeom>
          <a:solidFill>
            <a:srgbClr val="F1C23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Reinforces and supports the graduated response</a:t>
            </a:r>
            <a:r>
              <a:rPr lang="en-US" sz="20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1" name="Google Shape;291;p13"/>
          <p:cNvSpPr txBox="1"/>
          <p:nvPr/>
        </p:nvSpPr>
        <p:spPr>
          <a:xfrm>
            <a:off x="3519487" y="1536700"/>
            <a:ext cx="2414587" cy="800100"/>
          </a:xfrm>
          <a:prstGeom prst="rect">
            <a:avLst/>
          </a:prstGeom>
          <a:solidFill>
            <a:srgbClr val="F1C23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It is full of practical strategies</a:t>
            </a:r>
            <a:endParaRPr sz="1400" b="0" i="0" u="none" strike="noStrike" cap="none">
              <a:solidFill>
                <a:srgbClr val="000000"/>
              </a:solidFill>
              <a:latin typeface="Arial"/>
              <a:ea typeface="Arial"/>
              <a:cs typeface="Arial"/>
              <a:sym typeface="Arial"/>
            </a:endParaRPr>
          </a:p>
        </p:txBody>
      </p:sp>
      <p:sp>
        <p:nvSpPr>
          <p:cNvPr id="292" name="Google Shape;292;p13"/>
          <p:cNvSpPr txBox="1"/>
          <p:nvPr/>
        </p:nvSpPr>
        <p:spPr>
          <a:xfrm>
            <a:off x="1460500" y="2735262"/>
            <a:ext cx="2414587" cy="1108075"/>
          </a:xfrm>
          <a:prstGeom prst="rect">
            <a:avLst/>
          </a:prstGeom>
          <a:solidFill>
            <a:srgbClr val="F1C23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Encourages co-production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293" name="Google Shape;293;p13"/>
          <p:cNvSpPr txBox="1"/>
          <p:nvPr/>
        </p:nvSpPr>
        <p:spPr>
          <a:xfrm>
            <a:off x="5157787" y="2624137"/>
            <a:ext cx="3222625" cy="493712"/>
          </a:xfrm>
          <a:prstGeom prst="rect">
            <a:avLst/>
          </a:prstGeom>
          <a:solidFill>
            <a:srgbClr val="F1C232"/>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In-line with inclusion charter</a:t>
            </a:r>
            <a:endParaRPr sz="1400" b="0" i="0" u="none" strike="noStrike" cap="none">
              <a:solidFill>
                <a:srgbClr val="000000"/>
              </a:solidFill>
              <a:latin typeface="Arial"/>
              <a:ea typeface="Arial"/>
              <a:cs typeface="Arial"/>
              <a:sym typeface="Arial"/>
            </a:endParaRPr>
          </a:p>
        </p:txBody>
      </p:sp>
      <p:pic>
        <p:nvPicPr>
          <p:cNvPr id="294" name="Google Shape;294;p13" descr="Image result for rbwm inclusion charter&quot;"/>
          <p:cNvPicPr preferRelativeResize="0"/>
          <p:nvPr/>
        </p:nvPicPr>
        <p:blipFill rotWithShape="1">
          <a:blip r:embed="rId3">
            <a:alphaModFix/>
          </a:blip>
          <a:srcRect/>
          <a:stretch/>
        </p:blipFill>
        <p:spPr>
          <a:xfrm>
            <a:off x="4349750" y="3181350"/>
            <a:ext cx="4473575" cy="3371850"/>
          </a:xfrm>
          <a:prstGeom prst="rect">
            <a:avLst/>
          </a:prstGeom>
          <a:noFill/>
          <a:ln>
            <a:noFill/>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14190478b0e_0_86">
            <a:hlinkClick r:id="rId3"/>
          </p:cNvPr>
          <p:cNvPicPr preferRelativeResize="0"/>
          <p:nvPr/>
        </p:nvPicPr>
        <p:blipFill rotWithShape="1">
          <a:blip r:embed="rId4">
            <a:alphaModFix/>
          </a:blip>
          <a:srcRect/>
          <a:stretch/>
        </p:blipFill>
        <p:spPr>
          <a:xfrm>
            <a:off x="393700" y="458068"/>
            <a:ext cx="6273800" cy="3872632"/>
          </a:xfrm>
          <a:prstGeom prst="rect">
            <a:avLst/>
          </a:prstGeom>
          <a:noFill/>
          <a:ln>
            <a:noFill/>
          </a:ln>
        </p:spPr>
      </p:pic>
      <p:pic>
        <p:nvPicPr>
          <p:cNvPr id="301" name="Google Shape;301;g14190478b0e_0_86">
            <a:hlinkClick r:id="rId3"/>
          </p:cNvPr>
          <p:cNvPicPr preferRelativeResize="0"/>
          <p:nvPr/>
        </p:nvPicPr>
        <p:blipFill rotWithShape="1">
          <a:blip r:embed="rId5">
            <a:alphaModFix/>
          </a:blip>
          <a:srcRect l="12004" t="1341" r="12823"/>
          <a:stretch/>
        </p:blipFill>
        <p:spPr>
          <a:xfrm>
            <a:off x="5619825" y="3950574"/>
            <a:ext cx="3212829" cy="2361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5"/>
          <p:cNvPicPr preferRelativeResize="0"/>
          <p:nvPr/>
        </p:nvPicPr>
        <p:blipFill rotWithShape="1">
          <a:blip r:embed="rId3">
            <a:alphaModFix/>
          </a:blip>
          <a:srcRect b="35069"/>
          <a:stretch/>
        </p:blipFill>
        <p:spPr>
          <a:xfrm>
            <a:off x="152400" y="152400"/>
            <a:ext cx="8755062" cy="3563937"/>
          </a:xfrm>
          <a:prstGeom prst="rect">
            <a:avLst/>
          </a:prstGeom>
          <a:noFill/>
          <a:ln>
            <a:noFill/>
          </a:ln>
        </p:spPr>
      </p:pic>
      <p:sp>
        <p:nvSpPr>
          <p:cNvPr id="308" name="Google Shape;308;p15"/>
          <p:cNvSpPr txBox="1"/>
          <p:nvPr/>
        </p:nvSpPr>
        <p:spPr>
          <a:xfrm>
            <a:off x="2309812" y="446087"/>
            <a:ext cx="5880100" cy="1416050"/>
          </a:xfrm>
          <a:prstGeom prst="rect">
            <a:avLst/>
          </a:prstGeom>
          <a:solidFill>
            <a:srgbClr val="FFD966"/>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FFFF"/>
              </a:buClr>
              <a:buSzPts val="4000"/>
              <a:buFont typeface="Calibri"/>
              <a:buNone/>
            </a:pPr>
            <a:r>
              <a:rPr lang="en-US" sz="4000" b="0" i="0" u="none" strike="noStrike" cap="none">
                <a:solidFill>
                  <a:schemeClr val="dk1"/>
                </a:solidFill>
                <a:latin typeface="Calibri"/>
                <a:ea typeface="Calibri"/>
                <a:cs typeface="Calibri"/>
                <a:sym typeface="Calibri"/>
              </a:rPr>
              <a:t>Effective SENCo Deployment Guide - WSS</a:t>
            </a:r>
            <a:endParaRPr sz="1400" b="0" i="0" u="none" strike="noStrike" cap="none">
              <a:solidFill>
                <a:schemeClr val="dk1"/>
              </a:solidFill>
              <a:latin typeface="Arial"/>
              <a:ea typeface="Arial"/>
              <a:cs typeface="Arial"/>
              <a:sym typeface="Arial"/>
            </a:endParaRPr>
          </a:p>
        </p:txBody>
      </p:sp>
      <p:sp>
        <p:nvSpPr>
          <p:cNvPr id="309" name="Google Shape;309;p15"/>
          <p:cNvSpPr txBox="1"/>
          <p:nvPr/>
        </p:nvSpPr>
        <p:spPr>
          <a:xfrm>
            <a:off x="65087" y="1497012"/>
            <a:ext cx="2151062"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800"/>
              <a:buFont typeface="Arial"/>
              <a:buNone/>
            </a:pPr>
            <a:r>
              <a:rPr lang="en-US" sz="18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https://www.youtube.com/watch?v=YX6QPn0RCK0</a:t>
            </a:r>
            <a:endParaRPr sz="1400" b="0" i="0" u="none" strike="noStrike" cap="none" dirty="0">
              <a:solidFill>
                <a:schemeClr val="tx1"/>
              </a:solidFill>
              <a:latin typeface="Arial"/>
              <a:ea typeface="Arial"/>
              <a:cs typeface="Arial"/>
              <a:sym typeface="Arial"/>
            </a:endParaRPr>
          </a:p>
        </p:txBody>
      </p:sp>
      <p:pic>
        <p:nvPicPr>
          <p:cNvPr id="310" name="Google Shape;310;p15"/>
          <p:cNvPicPr preferRelativeResize="0"/>
          <p:nvPr/>
        </p:nvPicPr>
        <p:blipFill rotWithShape="1">
          <a:blip r:embed="rId5">
            <a:alphaModFix/>
          </a:blip>
          <a:srcRect/>
          <a:stretch/>
        </p:blipFill>
        <p:spPr>
          <a:xfrm>
            <a:off x="492125" y="3455987"/>
            <a:ext cx="3448050" cy="3382962"/>
          </a:xfrm>
          <a:prstGeom prst="rect">
            <a:avLst/>
          </a:prstGeom>
          <a:noFill/>
          <a:ln>
            <a:noFill/>
          </a:ln>
        </p:spPr>
      </p:pic>
      <p:sp>
        <p:nvSpPr>
          <p:cNvPr id="311" name="Google Shape;311;p15"/>
          <p:cNvSpPr txBox="1"/>
          <p:nvPr/>
        </p:nvSpPr>
        <p:spPr>
          <a:xfrm>
            <a:off x="4619625" y="4251325"/>
            <a:ext cx="3303587" cy="10156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hlink"/>
              </a:buClr>
              <a:buSzPts val="1800"/>
              <a:buFont typeface="Arial"/>
              <a:buNone/>
            </a:pPr>
            <a:r>
              <a:rPr lang="en-US" sz="18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https://www.sendgateway.org.uk/resources/effective-senco-deployment</a:t>
            </a:r>
            <a:endParaRPr sz="1400" b="0" i="0" u="none" strike="noStrike" cap="none" dirty="0">
              <a:solidFill>
                <a:schemeClr val="tx1"/>
              </a:solidFill>
              <a:latin typeface="Arial"/>
              <a:ea typeface="Arial"/>
              <a:cs typeface="Arial"/>
              <a:sym typeface="Arial"/>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p3"/>
          <p:cNvSpPr txBox="1"/>
          <p:nvPr/>
        </p:nvSpPr>
        <p:spPr>
          <a:xfrm>
            <a:off x="822960" y="286603"/>
            <a:ext cx="7543800" cy="1450757"/>
          </a:xfrm>
          <a:prstGeom prst="rect">
            <a:avLst/>
          </a:prstGeom>
        </p:spPr>
        <p:txBody>
          <a:bodyPr spcFirstLastPara="1" vert="horz" lIns="91440" tIns="45720" rIns="91440" bIns="45720" rtlCol="0" anchor="b" anchorCtr="0">
            <a:normAutofit/>
          </a:bodyPr>
          <a:lstStyle/>
          <a:p>
            <a:pPr marR="0" lvl="0" indent="0">
              <a:lnSpc>
                <a:spcPct val="85000"/>
              </a:lnSpc>
              <a:spcBef>
                <a:spcPct val="0"/>
              </a:spcBef>
              <a:spcAft>
                <a:spcPts val="600"/>
              </a:spcAft>
            </a:pPr>
            <a:r>
              <a:rPr lang="en-US" sz="6600" i="0" u="none" strike="noStrike" kern="1200" cap="none" spc="-50" dirty="0">
                <a:solidFill>
                  <a:schemeClr val="tx1">
                    <a:lumMod val="75000"/>
                    <a:lumOff val="25000"/>
                  </a:schemeClr>
                </a:solidFill>
                <a:latin typeface="+mj-lt"/>
                <a:ea typeface="+mj-ea"/>
                <a:cs typeface="+mj-cs"/>
                <a:sym typeface="Calibri"/>
              </a:rPr>
              <a:t>Agenda: </a:t>
            </a:r>
            <a:endParaRPr lang="en-US" sz="6600" kern="1200" spc="-50" dirty="0">
              <a:solidFill>
                <a:schemeClr val="tx1">
                  <a:lumMod val="75000"/>
                  <a:lumOff val="25000"/>
                </a:schemeClr>
              </a:solidFill>
              <a:latin typeface="+mj-lt"/>
              <a:ea typeface="+mj-ea"/>
              <a:cs typeface="+mj-cs"/>
            </a:endParaRPr>
          </a:p>
        </p:txBody>
      </p:sp>
      <p:sp>
        <p:nvSpPr>
          <p:cNvPr id="75" name="Google Shape;75;p3"/>
          <p:cNvSpPr/>
          <p:nvPr/>
        </p:nvSpPr>
        <p:spPr>
          <a:xfrm>
            <a:off x="1806277" y="3488416"/>
            <a:ext cx="6075344" cy="470908"/>
          </a:xfrm>
          <a:custGeom>
            <a:avLst/>
            <a:gdLst/>
            <a:ahLst/>
            <a:cxnLst/>
            <a:rect l="l" t="t" r="r" b="b"/>
            <a:pathLst>
              <a:path w="6075344" h="470908" extrusionOk="0">
                <a:moveTo>
                  <a:pt x="0" y="0"/>
                </a:moveTo>
                <a:lnTo>
                  <a:pt x="6075344" y="0"/>
                </a:lnTo>
                <a:lnTo>
                  <a:pt x="6075344" y="470908"/>
                </a:lnTo>
                <a:lnTo>
                  <a:pt x="0" y="470908"/>
                </a:lnTo>
                <a:lnTo>
                  <a:pt x="0" y="0"/>
                </a:lnTo>
                <a:close/>
              </a:path>
            </a:pathLst>
          </a:custGeom>
          <a:noFill/>
          <a:ln>
            <a:noFill/>
          </a:ln>
        </p:spPr>
        <p:txBody>
          <a:bodyPr spcFirstLastPara="1" wrap="square" lIns="49825" tIns="49825" rIns="49825" bIns="49825" anchor="ctr" anchorCtr="0">
            <a:noAutofit/>
          </a:bodyPr>
          <a:lstStyle/>
          <a:p>
            <a:pPr marL="0" marR="0" lvl="0" indent="0" algn="l" rtl="0">
              <a:lnSpc>
                <a:spcPct val="9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E9CF7B2A-4DD6-F5FF-DEDD-46EBC50CEDD2}"/>
              </a:ext>
            </a:extLst>
          </p:cNvPr>
          <p:cNvGrpSpPr/>
          <p:nvPr/>
        </p:nvGrpSpPr>
        <p:grpSpPr>
          <a:xfrm>
            <a:off x="822721" y="2351529"/>
            <a:ext cx="7543796" cy="3280044"/>
            <a:chOff x="1404827" y="1722508"/>
            <a:chExt cx="6578394" cy="2860289"/>
          </a:xfrm>
        </p:grpSpPr>
        <p:sp>
          <p:nvSpPr>
            <p:cNvPr id="66" name="Google Shape;66;p3" descr="Document"/>
            <p:cNvSpPr/>
            <p:nvPr/>
          </p:nvSpPr>
          <p:spPr>
            <a:xfrm>
              <a:off x="1404827" y="1828462"/>
              <a:ext cx="258999" cy="258999"/>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3"/>
            <p:cNvSpPr/>
            <p:nvPr/>
          </p:nvSpPr>
          <p:spPr>
            <a:xfrm>
              <a:off x="1806277" y="1722508"/>
              <a:ext cx="6075344" cy="470908"/>
            </a:xfrm>
            <a:custGeom>
              <a:avLst/>
              <a:gdLst/>
              <a:ahLst/>
              <a:cxnLst/>
              <a:rect l="l" t="t" r="r" b="b"/>
              <a:pathLst>
                <a:path w="6075344" h="470908" extrusionOk="0">
                  <a:moveTo>
                    <a:pt x="0" y="0"/>
                  </a:moveTo>
                  <a:lnTo>
                    <a:pt x="6075344" y="0"/>
                  </a:lnTo>
                  <a:lnTo>
                    <a:pt x="6075344" y="470908"/>
                  </a:lnTo>
                  <a:lnTo>
                    <a:pt x="0" y="470908"/>
                  </a:lnTo>
                  <a:lnTo>
                    <a:pt x="0" y="0"/>
                  </a:lnTo>
                  <a:close/>
                </a:path>
              </a:pathLst>
            </a:custGeom>
            <a:noFill/>
            <a:ln>
              <a:noFill/>
            </a:ln>
          </p:spPr>
          <p:txBody>
            <a:bodyPr spcFirstLastPara="1" wrap="square" lIns="49825" tIns="49825" rIns="49825" bIns="49825" anchor="ctr" anchorCtr="0">
              <a:noAutofit/>
            </a:bodyPr>
            <a:lstStyle/>
            <a:p>
              <a:pPr>
                <a:lnSpc>
                  <a:spcPct val="90000"/>
                </a:lnSpc>
                <a:spcAft>
                  <a:spcPts val="600"/>
                </a:spcAft>
                <a:buSzPts val="1900"/>
              </a:pPr>
              <a:r>
                <a:rPr lang="en-US" sz="2166" b="0" i="0" u="none" strike="noStrike" cap="none">
                  <a:solidFill>
                    <a:schemeClr val="dk1"/>
                  </a:solidFill>
                  <a:latin typeface="Arial"/>
                  <a:ea typeface="Arial"/>
                  <a:cs typeface="Arial"/>
                  <a:sym typeface="Arial"/>
                </a:rPr>
                <a:t>Definitions</a:t>
              </a:r>
              <a:endParaRPr sz="1900" b="0" i="0" u="none" strike="noStrike" cap="none">
                <a:solidFill>
                  <a:schemeClr val="dk1"/>
                </a:solidFill>
                <a:latin typeface="Arial"/>
                <a:ea typeface="Arial"/>
                <a:cs typeface="Arial"/>
                <a:sym typeface="Arial"/>
              </a:endParaRPr>
            </a:p>
          </p:txBody>
        </p:sp>
        <p:sp>
          <p:nvSpPr>
            <p:cNvPr id="69" name="Google Shape;69;p3" descr="Gavel"/>
            <p:cNvSpPr/>
            <p:nvPr/>
          </p:nvSpPr>
          <p:spPr>
            <a:xfrm>
              <a:off x="1404827" y="2417098"/>
              <a:ext cx="258999" cy="258999"/>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3"/>
            <p:cNvSpPr/>
            <p:nvPr/>
          </p:nvSpPr>
          <p:spPr>
            <a:xfrm>
              <a:off x="1806277" y="2311144"/>
              <a:ext cx="6075344" cy="470908"/>
            </a:xfrm>
            <a:custGeom>
              <a:avLst/>
              <a:gdLst/>
              <a:ahLst/>
              <a:cxnLst/>
              <a:rect l="l" t="t" r="r" b="b"/>
              <a:pathLst>
                <a:path w="6075344" h="470908" extrusionOk="0">
                  <a:moveTo>
                    <a:pt x="0" y="0"/>
                  </a:moveTo>
                  <a:lnTo>
                    <a:pt x="6075344" y="0"/>
                  </a:lnTo>
                  <a:lnTo>
                    <a:pt x="6075344" y="470908"/>
                  </a:lnTo>
                  <a:lnTo>
                    <a:pt x="0" y="470908"/>
                  </a:lnTo>
                  <a:lnTo>
                    <a:pt x="0" y="0"/>
                  </a:lnTo>
                  <a:close/>
                </a:path>
              </a:pathLst>
            </a:custGeom>
            <a:noFill/>
            <a:ln>
              <a:noFill/>
            </a:ln>
          </p:spPr>
          <p:txBody>
            <a:bodyPr spcFirstLastPara="1" wrap="square" lIns="49825" tIns="49825" rIns="49825" bIns="49825" anchor="ctr" anchorCtr="0">
              <a:noAutofit/>
            </a:bodyPr>
            <a:lstStyle/>
            <a:p>
              <a:pPr>
                <a:lnSpc>
                  <a:spcPct val="90000"/>
                </a:lnSpc>
                <a:spcAft>
                  <a:spcPts val="600"/>
                </a:spcAft>
                <a:buSzPts val="1900"/>
              </a:pPr>
              <a:r>
                <a:rPr lang="en-US" sz="2166" b="0" i="0" u="none" strike="noStrike" cap="none">
                  <a:solidFill>
                    <a:schemeClr val="dk1"/>
                  </a:solidFill>
                  <a:latin typeface="Arial"/>
                  <a:ea typeface="Arial"/>
                  <a:cs typeface="Arial"/>
                  <a:sym typeface="Arial"/>
                </a:rPr>
                <a:t>The Legislation</a:t>
              </a:r>
              <a:endParaRPr sz="1900" b="0" i="0" u="none" strike="noStrike" cap="none">
                <a:solidFill>
                  <a:schemeClr val="dk1"/>
                </a:solidFill>
                <a:latin typeface="Arial"/>
                <a:ea typeface="Arial"/>
                <a:cs typeface="Arial"/>
                <a:sym typeface="Arial"/>
              </a:endParaRPr>
            </a:p>
          </p:txBody>
        </p:sp>
        <p:sp>
          <p:nvSpPr>
            <p:cNvPr id="72" name="Google Shape;72;p3"/>
            <p:cNvSpPr/>
            <p:nvPr/>
          </p:nvSpPr>
          <p:spPr>
            <a:xfrm>
              <a:off x="1806277" y="2899780"/>
              <a:ext cx="6075344" cy="470908"/>
            </a:xfrm>
            <a:custGeom>
              <a:avLst/>
              <a:gdLst/>
              <a:ahLst/>
              <a:cxnLst/>
              <a:rect l="l" t="t" r="r" b="b"/>
              <a:pathLst>
                <a:path w="6075344" h="470908" extrusionOk="0">
                  <a:moveTo>
                    <a:pt x="0" y="0"/>
                  </a:moveTo>
                  <a:lnTo>
                    <a:pt x="6075344" y="0"/>
                  </a:lnTo>
                  <a:lnTo>
                    <a:pt x="6075344" y="470908"/>
                  </a:lnTo>
                  <a:lnTo>
                    <a:pt x="0" y="470908"/>
                  </a:lnTo>
                  <a:lnTo>
                    <a:pt x="0" y="0"/>
                  </a:lnTo>
                  <a:close/>
                </a:path>
              </a:pathLst>
            </a:custGeom>
            <a:noFill/>
            <a:ln>
              <a:noFill/>
            </a:ln>
          </p:spPr>
          <p:txBody>
            <a:bodyPr spcFirstLastPara="1" wrap="square" lIns="49825" tIns="49825" rIns="49825" bIns="49825" anchor="ctr" anchorCtr="0">
              <a:noAutofit/>
            </a:bodyPr>
            <a:lstStyle/>
            <a:p>
              <a:pPr>
                <a:lnSpc>
                  <a:spcPct val="90000"/>
                </a:lnSpc>
                <a:spcAft>
                  <a:spcPts val="600"/>
                </a:spcAft>
                <a:buSzPts val="1900"/>
              </a:pPr>
              <a:r>
                <a:rPr lang="en-US" sz="2166" b="0" i="0" u="none" strike="noStrike" cap="none">
                  <a:solidFill>
                    <a:schemeClr val="dk1"/>
                  </a:solidFill>
                  <a:latin typeface="Arial"/>
                  <a:ea typeface="Arial"/>
                  <a:cs typeface="Arial"/>
                  <a:sym typeface="Arial"/>
                </a:rPr>
                <a:t>The Governing Board’s responsibilities</a:t>
              </a:r>
              <a:endParaRPr sz="1900" b="0" i="0" u="none" strike="noStrike" cap="none">
                <a:solidFill>
                  <a:schemeClr val="dk1"/>
                </a:solidFill>
                <a:latin typeface="Arial"/>
                <a:ea typeface="Arial"/>
                <a:cs typeface="Arial"/>
                <a:sym typeface="Arial"/>
              </a:endParaRPr>
            </a:p>
          </p:txBody>
        </p:sp>
        <p:sp>
          <p:nvSpPr>
            <p:cNvPr id="74" name="Google Shape;74;p3" descr="Meeting"/>
            <p:cNvSpPr/>
            <p:nvPr/>
          </p:nvSpPr>
          <p:spPr>
            <a:xfrm>
              <a:off x="1417529" y="2959106"/>
              <a:ext cx="258999" cy="258999"/>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3" descr="Envelope"/>
            <p:cNvSpPr/>
            <p:nvPr/>
          </p:nvSpPr>
          <p:spPr>
            <a:xfrm>
              <a:off x="1417529" y="3606606"/>
              <a:ext cx="258999" cy="258999"/>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3"/>
            <p:cNvSpPr/>
            <p:nvPr/>
          </p:nvSpPr>
          <p:spPr>
            <a:xfrm>
              <a:off x="1806277" y="3547280"/>
              <a:ext cx="6075344" cy="470908"/>
            </a:xfrm>
            <a:custGeom>
              <a:avLst/>
              <a:gdLst/>
              <a:ahLst/>
              <a:cxnLst/>
              <a:rect l="l" t="t" r="r" b="b"/>
              <a:pathLst>
                <a:path w="6075344" h="470908" extrusionOk="0">
                  <a:moveTo>
                    <a:pt x="0" y="0"/>
                  </a:moveTo>
                  <a:lnTo>
                    <a:pt x="6075344" y="0"/>
                  </a:lnTo>
                  <a:lnTo>
                    <a:pt x="6075344" y="470908"/>
                  </a:lnTo>
                  <a:lnTo>
                    <a:pt x="0" y="470908"/>
                  </a:lnTo>
                  <a:lnTo>
                    <a:pt x="0" y="0"/>
                  </a:lnTo>
                  <a:close/>
                </a:path>
              </a:pathLst>
            </a:custGeom>
            <a:noFill/>
            <a:ln>
              <a:noFill/>
            </a:ln>
          </p:spPr>
          <p:txBody>
            <a:bodyPr spcFirstLastPara="1" wrap="square" lIns="49825" tIns="49825" rIns="49825" bIns="49825" anchor="ctr" anchorCtr="0">
              <a:noAutofit/>
            </a:bodyPr>
            <a:lstStyle/>
            <a:p>
              <a:pPr>
                <a:lnSpc>
                  <a:spcPct val="90000"/>
                </a:lnSpc>
                <a:spcAft>
                  <a:spcPts val="600"/>
                </a:spcAft>
                <a:buSzPts val="1900"/>
              </a:pPr>
              <a:r>
                <a:rPr lang="en-US" sz="2166" b="0" i="0" u="none" strike="noStrike" cap="none">
                  <a:solidFill>
                    <a:schemeClr val="dk1"/>
                  </a:solidFill>
                  <a:latin typeface="Arial"/>
                  <a:ea typeface="Arial"/>
                  <a:cs typeface="Arial"/>
                  <a:sym typeface="Arial"/>
                </a:rPr>
                <a:t>SEND Governor</a:t>
              </a:r>
              <a:endParaRPr sz="1900" b="0" i="0" u="none" strike="noStrike" cap="none">
                <a:solidFill>
                  <a:schemeClr val="dk1"/>
                </a:solidFill>
                <a:latin typeface="Arial"/>
                <a:ea typeface="Arial"/>
                <a:cs typeface="Arial"/>
                <a:sym typeface="Arial"/>
              </a:endParaRPr>
            </a:p>
          </p:txBody>
        </p:sp>
        <p:sp>
          <p:nvSpPr>
            <p:cNvPr id="79" name="Google Shape;79;p3" descr="Users"/>
            <p:cNvSpPr/>
            <p:nvPr/>
          </p:nvSpPr>
          <p:spPr>
            <a:xfrm>
              <a:off x="1440556" y="4217843"/>
              <a:ext cx="258999" cy="258999"/>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 name="Google Shape;80;p3"/>
            <p:cNvSpPr/>
            <p:nvPr/>
          </p:nvSpPr>
          <p:spPr>
            <a:xfrm>
              <a:off x="1907877" y="4111889"/>
              <a:ext cx="6075344" cy="470908"/>
            </a:xfrm>
            <a:custGeom>
              <a:avLst/>
              <a:gdLst/>
              <a:ahLst/>
              <a:cxnLst/>
              <a:rect l="l" t="t" r="r" b="b"/>
              <a:pathLst>
                <a:path w="6075344" h="470908" extrusionOk="0">
                  <a:moveTo>
                    <a:pt x="0" y="0"/>
                  </a:moveTo>
                  <a:lnTo>
                    <a:pt x="6075344" y="0"/>
                  </a:lnTo>
                  <a:lnTo>
                    <a:pt x="6075344" y="470908"/>
                  </a:lnTo>
                  <a:lnTo>
                    <a:pt x="0" y="470908"/>
                  </a:lnTo>
                  <a:lnTo>
                    <a:pt x="0" y="0"/>
                  </a:lnTo>
                  <a:close/>
                </a:path>
              </a:pathLst>
            </a:custGeom>
            <a:noFill/>
            <a:ln>
              <a:noFill/>
            </a:ln>
          </p:spPr>
          <p:txBody>
            <a:bodyPr spcFirstLastPara="1" wrap="square" lIns="49825" tIns="49825" rIns="49825" bIns="49825" anchor="ctr" anchorCtr="0">
              <a:noAutofit/>
            </a:bodyPr>
            <a:lstStyle/>
            <a:p>
              <a:pPr>
                <a:lnSpc>
                  <a:spcPct val="90000"/>
                </a:lnSpc>
                <a:spcAft>
                  <a:spcPts val="600"/>
                </a:spcAft>
                <a:buSzPts val="1900"/>
              </a:pPr>
              <a:r>
                <a:rPr lang="en-US" sz="2166" b="0" i="0" u="none" strike="noStrike" cap="none">
                  <a:solidFill>
                    <a:schemeClr val="dk1"/>
                  </a:solidFill>
                  <a:latin typeface="Arial"/>
                  <a:ea typeface="Arial"/>
                  <a:cs typeface="Arial"/>
                  <a:sym typeface="Arial"/>
                </a:rPr>
                <a:t>Governing Board meetings</a:t>
              </a:r>
              <a:endParaRPr sz="1900" b="0" i="0" u="none" strike="noStrike" cap="none">
                <a:solidFill>
                  <a:schemeClr val="dk1"/>
                </a:solidFill>
                <a:latin typeface="Arial"/>
                <a:ea typeface="Arial"/>
                <a:cs typeface="Arial"/>
                <a:sym typeface="Arial"/>
              </a:endParaRPr>
            </a:p>
          </p:txBody>
        </p:sp>
      </p:gr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7"/>
          <p:cNvPicPr preferRelativeResize="0"/>
          <p:nvPr/>
        </p:nvPicPr>
        <p:blipFill rotWithShape="1">
          <a:blip r:embed="rId3">
            <a:alphaModFix/>
          </a:blip>
          <a:srcRect/>
          <a:stretch/>
        </p:blipFill>
        <p:spPr>
          <a:xfrm>
            <a:off x="132347" y="1612232"/>
            <a:ext cx="8903369" cy="5141869"/>
          </a:xfrm>
          <a:prstGeom prst="rect">
            <a:avLst/>
          </a:prstGeom>
          <a:noFill/>
          <a:ln>
            <a:noFill/>
          </a:ln>
        </p:spPr>
      </p:pic>
      <p:sp>
        <p:nvSpPr>
          <p:cNvPr id="318" name="Google Shape;318;p7"/>
          <p:cNvSpPr txBox="1"/>
          <p:nvPr/>
        </p:nvSpPr>
        <p:spPr>
          <a:xfrm>
            <a:off x="433135" y="818647"/>
            <a:ext cx="8459788" cy="1046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Schools have responsibility for deciding who has SEND based on the implementation of the assess, plan, do, review approach</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7"/>
          <p:cNvSpPr txBox="1"/>
          <p:nvPr/>
        </p:nvSpPr>
        <p:spPr>
          <a:xfrm>
            <a:off x="457199" y="103898"/>
            <a:ext cx="70421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SEND in a nutshell</a:t>
            </a:r>
            <a:endParaRPr sz="1400" b="0" i="0" u="none" strike="noStrike" cap="none">
              <a:solidFill>
                <a:srgbClr val="000000"/>
              </a:solidFill>
              <a:latin typeface="Arial"/>
              <a:ea typeface="Arial"/>
              <a:cs typeface="Arial"/>
              <a:sym typeface="Arial"/>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txBox="1"/>
          <p:nvPr/>
        </p:nvSpPr>
        <p:spPr>
          <a:xfrm>
            <a:off x="1942858" y="692150"/>
            <a:ext cx="5258284"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6000" b="0" i="0" u="none" strike="noStrike" cap="none" dirty="0">
                <a:solidFill>
                  <a:schemeClr val="dk1"/>
                </a:solidFill>
                <a:latin typeface="Calibri"/>
                <a:ea typeface="Calibri"/>
                <a:cs typeface="Calibri"/>
                <a:sym typeface="Calibri"/>
              </a:rPr>
              <a:t>Any questions?</a:t>
            </a:r>
            <a:endParaRPr sz="3600" b="0" i="0" u="none" strike="noStrike" cap="none" dirty="0">
              <a:solidFill>
                <a:srgbClr val="000000"/>
              </a:solidFill>
              <a:latin typeface="Arial"/>
              <a:ea typeface="Arial"/>
              <a:cs typeface="Arial"/>
              <a:sym typeface="Arial"/>
            </a:endParaRPr>
          </a:p>
        </p:txBody>
      </p:sp>
      <p:sp>
        <p:nvSpPr>
          <p:cNvPr id="326" name="Google Shape;326;p30"/>
          <p:cNvSpPr txBox="1"/>
          <p:nvPr/>
        </p:nvSpPr>
        <p:spPr>
          <a:xfrm>
            <a:off x="460848" y="4144751"/>
            <a:ext cx="7669200" cy="19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Calibri"/>
              <a:buNone/>
            </a:pPr>
            <a:r>
              <a:rPr lang="en-US" sz="2600" b="0" i="0" u="none" strike="noStrike" cap="none" dirty="0">
                <a:solidFill>
                  <a:schemeClr val="tx1"/>
                </a:solidFill>
                <a:latin typeface="Calibri"/>
                <a:ea typeface="Calibri"/>
                <a:cs typeface="Calibri"/>
                <a:sym typeface="Calibri"/>
              </a:rPr>
              <a:t>Governor Services Support Officer:</a:t>
            </a:r>
            <a:r>
              <a:rPr lang="en-US" sz="2600" dirty="0">
                <a:solidFill>
                  <a:schemeClr val="tx1"/>
                </a:solidFill>
                <a:latin typeface="Calibri"/>
                <a:ea typeface="Calibri"/>
                <a:cs typeface="Calibri"/>
                <a:sym typeface="Calibri"/>
              </a:rPr>
              <a:t> </a:t>
            </a:r>
            <a:r>
              <a:rPr lang="en-US" sz="2600" b="0" i="0" u="sng" strike="noStrike" cap="none"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vicky.brand@achievingforchildren.org.uk</a:t>
            </a:r>
            <a:endParaRPr sz="2600" b="0" i="0" u="sng"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Calibri"/>
              <a:buNone/>
            </a:pPr>
            <a:r>
              <a:rPr lang="en-US" sz="2600" dirty="0">
                <a:solidFill>
                  <a:schemeClr val="tx1"/>
                </a:solidFill>
                <a:latin typeface="Calibri"/>
                <a:ea typeface="Calibri"/>
                <a:cs typeface="Calibri"/>
                <a:sym typeface="Calibri"/>
              </a:rPr>
              <a:t>Area SENCo</a:t>
            </a:r>
            <a:endParaRPr sz="2600"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Calibri"/>
              <a:buNone/>
            </a:pPr>
            <a:r>
              <a:rPr lang="en-US" sz="2600" b="0" i="0" u="sng" strike="noStrike" cap="none"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anne.bishop@achievingforchildren.org.uk</a:t>
            </a:r>
            <a:endParaRPr sz="26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Calibri"/>
              <a:buNone/>
            </a:pPr>
            <a:endParaRPr sz="1400" b="0" i="0" u="none" strike="noStrike" cap="none" dirty="0">
              <a:solidFill>
                <a:srgbClr val="000000"/>
              </a:solidFill>
              <a:latin typeface="Arial"/>
              <a:ea typeface="Arial"/>
              <a:cs typeface="Arial"/>
              <a:sym typeface="Arial"/>
            </a:endParaRPr>
          </a:p>
        </p:txBody>
      </p:sp>
      <p:sp>
        <p:nvSpPr>
          <p:cNvPr id="327" name="Google Shape;327;p30"/>
          <p:cNvSpPr txBox="1"/>
          <p:nvPr/>
        </p:nvSpPr>
        <p:spPr>
          <a:xfrm>
            <a:off x="4057871" y="1620662"/>
            <a:ext cx="1185862"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9600"/>
              <a:buFont typeface="Overlock"/>
              <a:buNone/>
            </a:pPr>
            <a:r>
              <a:rPr lang="en-US" sz="13600" b="0" i="0" u="none" strike="noStrike" cap="none" dirty="0">
                <a:solidFill>
                  <a:schemeClr val="tx1"/>
                </a:solidFill>
                <a:latin typeface="Overlock"/>
                <a:ea typeface="Overlock"/>
                <a:cs typeface="Overlock"/>
                <a:sym typeface="Overlock"/>
              </a:rPr>
              <a:t>?</a:t>
            </a:r>
            <a:endParaRPr sz="1100" b="0" i="0" u="none" strike="noStrike" cap="none" dirty="0">
              <a:solidFill>
                <a:schemeClr val="tx1"/>
              </a:solidFill>
              <a:latin typeface="Arial"/>
              <a:ea typeface="Arial"/>
              <a:cs typeface="Arial"/>
              <a:sym typeface="Aria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C2FDF-69C5-0C51-DAAC-7074EBD271B1}"/>
              </a:ext>
            </a:extLst>
          </p:cNvPr>
          <p:cNvSpPr txBox="1"/>
          <p:nvPr/>
        </p:nvSpPr>
        <p:spPr>
          <a:xfrm>
            <a:off x="4546350" y="2655631"/>
            <a:ext cx="4572000"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600"/>
              <a:buFont typeface="Calibri"/>
              <a:buNone/>
            </a:pPr>
            <a:endParaRPr lang="en-GB" dirty="0">
              <a:latin typeface="Calibri"/>
              <a:cs typeface="Calibri"/>
              <a:sym typeface="Calibri"/>
            </a:endParaRPr>
          </a:p>
          <a:p>
            <a:pPr marL="0" marR="0" lvl="0" indent="0" algn="l" rtl="0">
              <a:lnSpc>
                <a:spcPct val="100000"/>
              </a:lnSpc>
              <a:spcBef>
                <a:spcPts val="0"/>
              </a:spcBef>
              <a:spcAft>
                <a:spcPts val="0"/>
              </a:spcAft>
              <a:buClr>
                <a:srgbClr val="000000"/>
              </a:buClr>
              <a:buSzPts val="2600"/>
              <a:buFont typeface="Calibri"/>
              <a:buNone/>
            </a:pPr>
            <a:endParaRPr lang="en-GB" dirty="0">
              <a:latin typeface="Calibri"/>
              <a:cs typeface="Calibri"/>
              <a:sym typeface="Calibri"/>
            </a:endParaRPr>
          </a:p>
          <a:p>
            <a:pPr marL="0" marR="0" lvl="0" indent="0" algn="l" rtl="0">
              <a:lnSpc>
                <a:spcPct val="100000"/>
              </a:lnSpc>
              <a:spcBef>
                <a:spcPts val="0"/>
              </a:spcBef>
              <a:spcAft>
                <a:spcPts val="0"/>
              </a:spcAft>
              <a:buClr>
                <a:srgbClr val="000000"/>
              </a:buClr>
              <a:buSzPts val="2600"/>
              <a:buFont typeface="Calibri"/>
              <a:buNone/>
            </a:pPr>
            <a:endParaRPr lang="en-GB" sz="1400" b="0" i="0" u="none" strike="noStrike" cap="none" dirty="0">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7FA9F32A-A39D-9B52-868C-4D705E1F3F42}"/>
              </a:ext>
            </a:extLst>
          </p:cNvPr>
          <p:cNvSpPr>
            <a:spLocks noGrp="1"/>
          </p:cNvSpPr>
          <p:nvPr>
            <p:ph type="title"/>
          </p:nvPr>
        </p:nvSpPr>
        <p:spPr>
          <a:xfrm>
            <a:off x="623400" y="682128"/>
            <a:ext cx="8520600" cy="763500"/>
          </a:xfrm>
        </p:spPr>
        <p:txBody>
          <a:bodyPr/>
          <a:lstStyle/>
          <a:p>
            <a:pPr algn="l"/>
            <a:r>
              <a:rPr lang="en-GB" sz="4400" dirty="0"/>
              <a:t>The SEND Code of Practice</a:t>
            </a:r>
            <a:br>
              <a:rPr lang="en-GB" sz="4400" dirty="0"/>
            </a:br>
            <a:r>
              <a:rPr lang="en-GB" sz="4400" dirty="0"/>
              <a:t> (2025) 0-25years</a:t>
            </a:r>
          </a:p>
        </p:txBody>
      </p:sp>
      <p:sp>
        <p:nvSpPr>
          <p:cNvPr id="5" name="Text Placeholder 4">
            <a:extLst>
              <a:ext uri="{FF2B5EF4-FFF2-40B4-BE49-F238E27FC236}">
                <a16:creationId xmlns:a16="http://schemas.microsoft.com/office/drawing/2014/main" id="{F910D9B6-406D-D02C-DCBA-9F0C8087AE03}"/>
              </a:ext>
            </a:extLst>
          </p:cNvPr>
          <p:cNvSpPr>
            <a:spLocks noGrp="1"/>
          </p:cNvSpPr>
          <p:nvPr>
            <p:ph type="body" idx="1"/>
          </p:nvPr>
        </p:nvSpPr>
        <p:spPr>
          <a:xfrm>
            <a:off x="311699" y="1733107"/>
            <a:ext cx="8520599" cy="4358726"/>
          </a:xfrm>
        </p:spPr>
        <p:txBody>
          <a:bodyPr/>
          <a:lstStyle/>
          <a:p>
            <a:pPr marL="139700" indent="0">
              <a:buNone/>
            </a:pPr>
            <a:r>
              <a:rPr lang="en-GB" sz="1800" b="0" i="0" u="none" strike="noStrike" cap="none" dirty="0">
                <a:solidFill>
                  <a:srgbClr val="000000"/>
                </a:solidFill>
                <a:latin typeface="Calibri"/>
                <a:ea typeface="Calibri"/>
                <a:cs typeface="Calibri"/>
                <a:sym typeface="Calibri"/>
              </a:rPr>
              <a:t>A child or young person has SEN if they have a </a:t>
            </a:r>
            <a:r>
              <a:rPr lang="en-GB" sz="1800" b="1" i="0" u="none" strike="noStrike" cap="none" dirty="0">
                <a:solidFill>
                  <a:srgbClr val="000000"/>
                </a:solidFill>
                <a:latin typeface="Calibri"/>
                <a:ea typeface="Calibri"/>
                <a:cs typeface="Calibri"/>
                <a:sym typeface="Calibri"/>
              </a:rPr>
              <a:t>learning difficulty or disability </a:t>
            </a:r>
            <a:r>
              <a:rPr lang="en-GB" sz="1800" b="0" i="0" u="none" strike="noStrike" cap="none" dirty="0">
                <a:solidFill>
                  <a:srgbClr val="000000"/>
                </a:solidFill>
                <a:latin typeface="Calibri"/>
                <a:ea typeface="Calibri"/>
                <a:cs typeface="Calibri"/>
                <a:sym typeface="Calibri"/>
              </a:rPr>
              <a:t>which calls for special educational provision to be made for them.</a:t>
            </a:r>
          </a:p>
          <a:p>
            <a:pPr marL="139700" indent="0">
              <a:buNone/>
            </a:pPr>
            <a:endParaRPr lang="en-GB" sz="1800" b="0" i="0" u="none" strike="noStrike" cap="none" dirty="0">
              <a:solidFill>
                <a:srgbClr val="000000"/>
              </a:solidFill>
              <a:latin typeface="Calibri"/>
              <a:ea typeface="Calibri"/>
              <a:cs typeface="Calibri"/>
              <a:sym typeface="Calibri"/>
            </a:endParaRPr>
          </a:p>
          <a:p>
            <a:pPr marL="139700" indent="0">
              <a:buNone/>
            </a:pPr>
            <a:r>
              <a:rPr lang="en-GB" sz="1800" b="0" i="0" u="none" dirty="0">
                <a:solidFill>
                  <a:schemeClr val="dk1"/>
                </a:solidFill>
                <a:latin typeface="Calibri"/>
                <a:ea typeface="Calibri"/>
                <a:cs typeface="Calibri"/>
                <a:sym typeface="Calibri"/>
              </a:rPr>
              <a:t>A child or young person has a learning difficulty or disability: </a:t>
            </a:r>
            <a:endParaRPr lang="en-GB" sz="1800" dirty="0">
              <a:sym typeface="Calibri"/>
            </a:endParaRPr>
          </a:p>
          <a:p>
            <a:pPr>
              <a:buFont typeface="Arial" panose="020B0604020202020204" pitchFamily="34" charset="0"/>
              <a:buChar char="•"/>
            </a:pPr>
            <a:r>
              <a:rPr lang="en-GB" sz="1800" b="0" i="0" u="none" dirty="0">
                <a:solidFill>
                  <a:schemeClr val="dk1"/>
                </a:solidFill>
                <a:latin typeface="Calibri"/>
                <a:ea typeface="Calibri"/>
                <a:cs typeface="Calibri"/>
                <a:sym typeface="Calibri"/>
              </a:rPr>
              <a:t>if they have a </a:t>
            </a:r>
            <a:r>
              <a:rPr lang="en-GB" sz="1800" b="1" i="0" u="none" dirty="0">
                <a:solidFill>
                  <a:schemeClr val="dk1"/>
                </a:solidFill>
                <a:latin typeface="Calibri"/>
                <a:ea typeface="Calibri"/>
                <a:cs typeface="Calibri"/>
                <a:sym typeface="Calibri"/>
              </a:rPr>
              <a:t>significantly greater difficulty in learning </a:t>
            </a:r>
            <a:r>
              <a:rPr lang="en-GB" sz="1800" b="0" i="0" u="none" dirty="0">
                <a:solidFill>
                  <a:schemeClr val="dk1"/>
                </a:solidFill>
                <a:latin typeface="Calibri"/>
                <a:ea typeface="Calibri"/>
                <a:cs typeface="Calibri"/>
                <a:sym typeface="Calibri"/>
              </a:rPr>
              <a:t>than the majority of others of the same age, or </a:t>
            </a:r>
            <a:endParaRPr lang="en-GB" sz="1800" dirty="0">
              <a:sym typeface="Calibri"/>
            </a:endParaRPr>
          </a:p>
          <a:p>
            <a:pPr>
              <a:buFont typeface="Arial" panose="020B0604020202020204" pitchFamily="34" charset="0"/>
              <a:buChar char="•"/>
            </a:pPr>
            <a:r>
              <a:rPr lang="en-GB" sz="1800" b="0" i="0" u="none" dirty="0">
                <a:solidFill>
                  <a:schemeClr val="dk1"/>
                </a:solidFill>
                <a:latin typeface="Calibri"/>
                <a:ea typeface="Calibri"/>
                <a:cs typeface="Calibri"/>
                <a:sym typeface="Calibri"/>
              </a:rPr>
              <a:t>if they have a </a:t>
            </a:r>
            <a:r>
              <a:rPr lang="en-GB" sz="1800" b="1" i="0" u="none" dirty="0">
                <a:solidFill>
                  <a:schemeClr val="dk1"/>
                </a:solidFill>
                <a:latin typeface="Calibri"/>
                <a:ea typeface="Calibri"/>
                <a:cs typeface="Calibri"/>
                <a:sym typeface="Calibri"/>
              </a:rPr>
              <a:t>disability which prevents or hinders them from making use of facilities </a:t>
            </a:r>
            <a:r>
              <a:rPr lang="en-GB" sz="1800" b="0" i="0" u="none" dirty="0">
                <a:solidFill>
                  <a:schemeClr val="dk1"/>
                </a:solidFill>
                <a:latin typeface="Calibri"/>
                <a:ea typeface="Calibri"/>
                <a:cs typeface="Calibri"/>
                <a:sym typeface="Calibri"/>
              </a:rPr>
              <a:t>of a kind generally provided for others of the same age in mainstream schools.</a:t>
            </a:r>
          </a:p>
          <a:p>
            <a:pPr marL="139700" indent="0">
              <a:buNone/>
            </a:pPr>
            <a:endParaRPr lang="en-GB" sz="1800" b="0" u="none" dirty="0">
              <a:solidFill>
                <a:schemeClr val="dk1"/>
              </a:solidFill>
              <a:latin typeface="Calibri"/>
              <a:ea typeface="Calibri"/>
              <a:cs typeface="Calibri"/>
              <a:sym typeface="Calibri"/>
            </a:endParaRPr>
          </a:p>
          <a:p>
            <a:pPr marL="139700" indent="0">
              <a:buNone/>
            </a:pPr>
            <a:r>
              <a:rPr lang="en-GB" sz="1800" i="0" dirty="0"/>
              <a:t>A pupil has SEN where their learning difficulty or disability calls for special educational provision, namely provision </a:t>
            </a:r>
            <a:r>
              <a:rPr lang="en-GB" sz="1800" b="1" i="0" dirty="0"/>
              <a:t>different from or additional to </a:t>
            </a:r>
            <a:r>
              <a:rPr lang="en-GB" sz="1800" i="0" dirty="0"/>
              <a:t>that normally available to pupils of the same age.</a:t>
            </a:r>
            <a:endParaRPr lang="en-GB" sz="1800" dirty="0"/>
          </a:p>
          <a:p>
            <a:endParaRPr lang="en-GB" dirty="0"/>
          </a:p>
        </p:txBody>
      </p:sp>
    </p:spTree>
    <p:extLst>
      <p:ext uri="{BB962C8B-B14F-4D97-AF65-F5344CB8AC3E}">
        <p14:creationId xmlns:p14="http://schemas.microsoft.com/office/powerpoint/2010/main" val="220993314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C2FDF-69C5-0C51-DAAC-7074EBD271B1}"/>
              </a:ext>
            </a:extLst>
          </p:cNvPr>
          <p:cNvSpPr txBox="1"/>
          <p:nvPr/>
        </p:nvSpPr>
        <p:spPr>
          <a:xfrm>
            <a:off x="4546350" y="2655631"/>
            <a:ext cx="4572000"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600"/>
              <a:buFont typeface="Calibri"/>
              <a:buNone/>
            </a:pPr>
            <a:endParaRPr lang="en-GB" dirty="0">
              <a:latin typeface="Calibri"/>
              <a:cs typeface="Calibri"/>
              <a:sym typeface="Calibri"/>
            </a:endParaRPr>
          </a:p>
          <a:p>
            <a:pPr marL="0" marR="0" lvl="0" indent="0" algn="l" rtl="0">
              <a:lnSpc>
                <a:spcPct val="100000"/>
              </a:lnSpc>
              <a:spcBef>
                <a:spcPts val="0"/>
              </a:spcBef>
              <a:spcAft>
                <a:spcPts val="0"/>
              </a:spcAft>
              <a:buClr>
                <a:srgbClr val="000000"/>
              </a:buClr>
              <a:buSzPts val="2600"/>
              <a:buFont typeface="Calibri"/>
              <a:buNone/>
            </a:pPr>
            <a:endParaRPr lang="en-GB" dirty="0">
              <a:latin typeface="Calibri"/>
              <a:cs typeface="Calibri"/>
              <a:sym typeface="Calibri"/>
            </a:endParaRPr>
          </a:p>
          <a:p>
            <a:pPr marL="0" marR="0" lvl="0" indent="0" algn="l" rtl="0">
              <a:lnSpc>
                <a:spcPct val="100000"/>
              </a:lnSpc>
              <a:spcBef>
                <a:spcPts val="0"/>
              </a:spcBef>
              <a:spcAft>
                <a:spcPts val="0"/>
              </a:spcAft>
              <a:buClr>
                <a:srgbClr val="000000"/>
              </a:buClr>
              <a:buSzPts val="2600"/>
              <a:buFont typeface="Calibri"/>
              <a:buNone/>
            </a:pPr>
            <a:endParaRPr lang="en-GB" sz="1400" b="0" i="0" u="none" strike="noStrike" cap="none" dirty="0">
              <a:solidFill>
                <a:srgbClr val="000000"/>
              </a:solidFill>
              <a:latin typeface="Arial"/>
              <a:ea typeface="Arial"/>
              <a:cs typeface="Arial"/>
              <a:sym typeface="Arial"/>
            </a:endParaRPr>
          </a:p>
        </p:txBody>
      </p:sp>
      <p:sp>
        <p:nvSpPr>
          <p:cNvPr id="4" name="Title 3">
            <a:extLst>
              <a:ext uri="{FF2B5EF4-FFF2-40B4-BE49-F238E27FC236}">
                <a16:creationId xmlns:a16="http://schemas.microsoft.com/office/drawing/2014/main" id="{7FA9F32A-A39D-9B52-868C-4D705E1F3F42}"/>
              </a:ext>
            </a:extLst>
          </p:cNvPr>
          <p:cNvSpPr>
            <a:spLocks noGrp="1"/>
          </p:cNvSpPr>
          <p:nvPr>
            <p:ph type="title"/>
          </p:nvPr>
        </p:nvSpPr>
        <p:spPr>
          <a:xfrm>
            <a:off x="903766" y="766168"/>
            <a:ext cx="7928533" cy="763500"/>
          </a:xfrm>
        </p:spPr>
        <p:txBody>
          <a:bodyPr/>
          <a:lstStyle/>
          <a:p>
            <a:pPr algn="l"/>
            <a:r>
              <a:rPr lang="en-US" sz="5400" i="0" strike="noStrike" cap="none" dirty="0">
                <a:solidFill>
                  <a:schemeClr val="dk1"/>
                </a:solidFill>
                <a:ea typeface="Calibri"/>
                <a:cs typeface="Calibri"/>
                <a:sym typeface="Calibri"/>
              </a:rPr>
              <a:t>The Equality Act 2010 </a:t>
            </a:r>
            <a:r>
              <a:rPr lang="en-US" sz="5400" dirty="0"/>
              <a:t> </a:t>
            </a:r>
            <a:endParaRPr lang="en-GB" sz="5400" dirty="0"/>
          </a:p>
        </p:txBody>
      </p:sp>
      <p:sp>
        <p:nvSpPr>
          <p:cNvPr id="5" name="Text Placeholder 4">
            <a:extLst>
              <a:ext uri="{FF2B5EF4-FFF2-40B4-BE49-F238E27FC236}">
                <a16:creationId xmlns:a16="http://schemas.microsoft.com/office/drawing/2014/main" id="{F910D9B6-406D-D02C-DCBA-9F0C8087AE03}"/>
              </a:ext>
            </a:extLst>
          </p:cNvPr>
          <p:cNvSpPr>
            <a:spLocks noGrp="1"/>
          </p:cNvSpPr>
          <p:nvPr>
            <p:ph type="body" idx="1"/>
          </p:nvPr>
        </p:nvSpPr>
        <p:spPr>
          <a:xfrm>
            <a:off x="311699" y="1935125"/>
            <a:ext cx="8520599" cy="4156707"/>
          </a:xfrm>
        </p:spPr>
        <p:txBody>
          <a:bodyPr/>
          <a:lstStyle/>
          <a:p>
            <a:pPr marL="0" marR="0" lvl="0" indent="0" algn="l" rtl="0">
              <a:lnSpc>
                <a:spcPct val="100000"/>
              </a:lnSpc>
              <a:spcBef>
                <a:spcPts val="0"/>
              </a:spcBef>
              <a:spcAft>
                <a:spcPts val="0"/>
              </a:spcAft>
              <a:buClr>
                <a:schemeClr val="dk1"/>
              </a:buClr>
              <a:buSzPts val="2600"/>
              <a:buFont typeface="Calibri"/>
              <a:buNone/>
            </a:pPr>
            <a:r>
              <a:rPr lang="en-GB" sz="2400" dirty="0">
                <a:solidFill>
                  <a:schemeClr val="dk1"/>
                </a:solidFill>
                <a:latin typeface="Calibri"/>
                <a:ea typeface="Calibri"/>
                <a:cs typeface="Calibri"/>
                <a:sym typeface="Calibri"/>
              </a:rPr>
              <a:t>‘Defines disability as..</a:t>
            </a:r>
            <a:r>
              <a:rPr lang="en-GB" sz="2400" b="0" i="0" u="none" strike="noStrike" cap="none" dirty="0">
                <a:solidFill>
                  <a:schemeClr val="dk1"/>
                </a:solidFill>
                <a:latin typeface="Calibri"/>
                <a:ea typeface="Calibri"/>
                <a:cs typeface="Calibri"/>
                <a:sym typeface="Calibri"/>
              </a:rPr>
              <a:t> ‘a physical or mental impairment which has a </a:t>
            </a:r>
            <a:r>
              <a:rPr lang="en-GB" sz="2400" b="1" i="0" u="none" strike="noStrike" cap="none" dirty="0">
                <a:solidFill>
                  <a:schemeClr val="dk1"/>
                </a:solidFill>
                <a:latin typeface="Calibri"/>
                <a:ea typeface="Calibri"/>
                <a:cs typeface="Calibri"/>
                <a:sym typeface="Calibri"/>
              </a:rPr>
              <a:t>long-term</a:t>
            </a:r>
            <a:r>
              <a:rPr lang="en-GB" sz="2400" b="0" i="0" u="none" strike="noStrike" cap="none" dirty="0">
                <a:solidFill>
                  <a:schemeClr val="dk1"/>
                </a:solidFill>
                <a:latin typeface="Calibri"/>
                <a:ea typeface="Calibri"/>
                <a:cs typeface="Calibri"/>
                <a:sym typeface="Calibri"/>
              </a:rPr>
              <a:t> and </a:t>
            </a:r>
            <a:r>
              <a:rPr lang="en-GB" sz="2400" b="1" i="0" u="none" strike="noStrike" cap="none" dirty="0">
                <a:solidFill>
                  <a:schemeClr val="dk1"/>
                </a:solidFill>
                <a:latin typeface="Calibri"/>
                <a:ea typeface="Calibri"/>
                <a:cs typeface="Calibri"/>
                <a:sym typeface="Calibri"/>
              </a:rPr>
              <a:t>substantial</a:t>
            </a:r>
            <a:r>
              <a:rPr lang="en-GB" sz="2400" b="0" i="0" u="none" strike="noStrike" cap="none" dirty="0">
                <a:solidFill>
                  <a:schemeClr val="dk1"/>
                </a:solidFill>
                <a:latin typeface="Calibri"/>
                <a:ea typeface="Calibri"/>
                <a:cs typeface="Calibri"/>
                <a:sym typeface="Calibri"/>
              </a:rPr>
              <a:t> adverse effect on the ability to carry out normal day-to-day activities.’</a:t>
            </a:r>
            <a:endParaRPr lang="en-GB" sz="1200" b="0" i="0" u="none" strike="noStrike" cap="none" dirty="0">
              <a:solidFill>
                <a:srgbClr val="000000"/>
              </a:solidFill>
              <a:latin typeface="Arial"/>
              <a:ea typeface="Arial"/>
              <a:cs typeface="Arial"/>
              <a:sym typeface="Arial"/>
            </a:endParaRPr>
          </a:p>
          <a:p>
            <a:pPr marL="139700" indent="0">
              <a:buNone/>
            </a:pPr>
            <a:endParaRPr lang="en-GB"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600"/>
              <a:buFont typeface="Arial"/>
              <a:buChar char="•"/>
            </a:pPr>
            <a:r>
              <a:rPr lang="en-GB" sz="2400" b="1" i="0" u="none" dirty="0">
                <a:solidFill>
                  <a:schemeClr val="dk1"/>
                </a:solidFill>
                <a:latin typeface="Calibri"/>
                <a:ea typeface="Calibri"/>
                <a:cs typeface="Calibri"/>
                <a:sym typeface="Calibri"/>
              </a:rPr>
              <a:t>Long-term</a:t>
            </a:r>
            <a:r>
              <a:rPr lang="en-GB" sz="2400" b="0" i="0" u="none" dirty="0">
                <a:solidFill>
                  <a:schemeClr val="dk1"/>
                </a:solidFill>
                <a:latin typeface="Calibri"/>
                <a:ea typeface="Calibri"/>
                <a:cs typeface="Calibri"/>
                <a:sym typeface="Calibri"/>
              </a:rPr>
              <a:t> is defined as “a year or more”</a:t>
            </a:r>
            <a:endParaRPr lang="en-GB" sz="3600" dirty="0"/>
          </a:p>
          <a:p>
            <a:pPr marL="342900" marR="0" lvl="0" indent="-342900" algn="l" rtl="0">
              <a:lnSpc>
                <a:spcPct val="100000"/>
              </a:lnSpc>
              <a:spcBef>
                <a:spcPts val="1800"/>
              </a:spcBef>
              <a:spcAft>
                <a:spcPts val="0"/>
              </a:spcAft>
              <a:buClr>
                <a:schemeClr val="dk1"/>
              </a:buClr>
              <a:buSzPts val="2600"/>
              <a:buFont typeface="Arial"/>
              <a:buChar char="•"/>
            </a:pPr>
            <a:r>
              <a:rPr lang="en-GB" sz="2400" b="1" i="0" u="none" dirty="0">
                <a:solidFill>
                  <a:schemeClr val="dk1"/>
                </a:solidFill>
                <a:latin typeface="Calibri"/>
                <a:ea typeface="Calibri"/>
                <a:cs typeface="Calibri"/>
                <a:sym typeface="Calibri"/>
              </a:rPr>
              <a:t>Substantia</a:t>
            </a:r>
            <a:r>
              <a:rPr lang="en-GB" sz="2400" b="0" i="0" u="none" dirty="0">
                <a:solidFill>
                  <a:schemeClr val="dk1"/>
                </a:solidFill>
                <a:latin typeface="Calibri"/>
                <a:ea typeface="Calibri"/>
                <a:cs typeface="Calibri"/>
                <a:sym typeface="Calibri"/>
              </a:rPr>
              <a:t>l is defined as “more than minor or trivial”</a:t>
            </a:r>
            <a:endParaRPr lang="en-GB" sz="3600" dirty="0"/>
          </a:p>
          <a:p>
            <a:pPr marL="342900" marR="0" lvl="0" indent="-342900" algn="l" rtl="0">
              <a:lnSpc>
                <a:spcPct val="100000"/>
              </a:lnSpc>
              <a:spcBef>
                <a:spcPts val="1800"/>
              </a:spcBef>
              <a:spcAft>
                <a:spcPts val="0"/>
              </a:spcAft>
              <a:buClr>
                <a:schemeClr val="dk1"/>
              </a:buClr>
              <a:buSzPts val="2600"/>
              <a:buFont typeface="Arial"/>
              <a:buChar char="•"/>
            </a:pPr>
            <a:r>
              <a:rPr lang="en-GB" sz="2400" b="0" i="0" u="none" dirty="0">
                <a:solidFill>
                  <a:schemeClr val="dk1"/>
                </a:solidFill>
                <a:latin typeface="Calibri"/>
                <a:ea typeface="Calibri"/>
                <a:cs typeface="Calibri"/>
                <a:sym typeface="Calibri"/>
              </a:rPr>
              <a:t>Sensory (sight/hearing) impairments are included, as are long-term health conditions such as asthma, diabetes, epilepsy and cancer.</a:t>
            </a:r>
            <a:endParaRPr lang="en-GB" sz="3600" dirty="0"/>
          </a:p>
          <a:p>
            <a:endParaRPr lang="en-GB" dirty="0"/>
          </a:p>
        </p:txBody>
      </p:sp>
    </p:spTree>
    <p:extLst>
      <p:ext uri="{BB962C8B-B14F-4D97-AF65-F5344CB8AC3E}">
        <p14:creationId xmlns:p14="http://schemas.microsoft.com/office/powerpoint/2010/main" val="148156591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title"/>
          </p:nvPr>
        </p:nvSpPr>
        <p:spPr>
          <a:xfrm>
            <a:off x="800100" y="616213"/>
            <a:ext cx="7543800" cy="989303"/>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5400" dirty="0"/>
              <a:t>Legislation and Guidance</a:t>
            </a:r>
            <a:endParaRPr sz="5400" dirty="0"/>
          </a:p>
        </p:txBody>
      </p:sp>
      <p:sp>
        <p:nvSpPr>
          <p:cNvPr id="105" name="Google Shape;105;p11"/>
          <p:cNvSpPr txBox="1">
            <a:spLocks noGrp="1"/>
          </p:cNvSpPr>
          <p:nvPr>
            <p:ph idx="1"/>
          </p:nvPr>
        </p:nvSpPr>
        <p:spPr>
          <a:xfrm>
            <a:off x="822960" y="1737361"/>
            <a:ext cx="7947584" cy="2751174"/>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SzPts val="3200"/>
              <a:buChar char="•"/>
            </a:pPr>
            <a:r>
              <a:rPr lang="en-US" sz="2400" dirty="0">
                <a:latin typeface="Calibri"/>
                <a:ea typeface="Calibri"/>
                <a:cs typeface="Calibri"/>
                <a:sym typeface="Calibri"/>
              </a:rPr>
              <a:t>SEND code of practice (0-25 years) 2015- chapter 6</a:t>
            </a:r>
            <a:endParaRPr dirty="0"/>
          </a:p>
          <a:p>
            <a:pPr marL="457200" lvl="0" indent="-431800" algn="l" rtl="0">
              <a:lnSpc>
                <a:spcPct val="100000"/>
              </a:lnSpc>
              <a:spcBef>
                <a:spcPts val="640"/>
              </a:spcBef>
              <a:spcAft>
                <a:spcPts val="0"/>
              </a:spcAft>
              <a:buSzPts val="3200"/>
              <a:buChar char="•"/>
            </a:pPr>
            <a:r>
              <a:rPr lang="en-US" sz="2400" dirty="0">
                <a:latin typeface="Calibri"/>
                <a:ea typeface="Calibri"/>
                <a:cs typeface="Calibri"/>
                <a:sym typeface="Calibri"/>
              </a:rPr>
              <a:t>Special Educational Needs and Disability Regulations 2014</a:t>
            </a:r>
            <a:endParaRPr dirty="0"/>
          </a:p>
          <a:p>
            <a:pPr marL="457200" lvl="0" indent="-431800" algn="l" rtl="0">
              <a:lnSpc>
                <a:spcPct val="100000"/>
              </a:lnSpc>
              <a:spcBef>
                <a:spcPts val="640"/>
              </a:spcBef>
              <a:spcAft>
                <a:spcPts val="0"/>
              </a:spcAft>
              <a:buSzPts val="3200"/>
              <a:buChar char="•"/>
            </a:pPr>
            <a:r>
              <a:rPr lang="en-US" sz="2400" dirty="0">
                <a:latin typeface="Calibri"/>
                <a:ea typeface="Calibri"/>
                <a:cs typeface="Calibri"/>
                <a:sym typeface="Calibri"/>
              </a:rPr>
              <a:t>SEND and Alternative Provision Improvement Plan 2023</a:t>
            </a:r>
            <a:endParaRPr dirty="0"/>
          </a:p>
          <a:p>
            <a:pPr marL="457200" lvl="0" indent="-431800" algn="l" rtl="0">
              <a:lnSpc>
                <a:spcPct val="100000"/>
              </a:lnSpc>
              <a:spcBef>
                <a:spcPts val="640"/>
              </a:spcBef>
              <a:spcAft>
                <a:spcPts val="0"/>
              </a:spcAft>
              <a:buSzPts val="3200"/>
              <a:buChar char="•"/>
            </a:pPr>
            <a:r>
              <a:rPr lang="en-US" sz="2400" dirty="0">
                <a:latin typeface="Calibri"/>
                <a:ea typeface="Calibri"/>
                <a:cs typeface="Calibri"/>
                <a:sym typeface="Calibri"/>
              </a:rPr>
              <a:t>Equality Act 2010</a:t>
            </a:r>
            <a:endParaRPr sz="2400" dirty="0">
              <a:latin typeface="Calibri"/>
              <a:ea typeface="Calibri"/>
              <a:cs typeface="Calibri"/>
              <a:sym typeface="Calibri"/>
            </a:endParaRPr>
          </a:p>
          <a:p>
            <a:pPr marL="457200" lvl="0" indent="0" algn="l" rtl="0">
              <a:lnSpc>
                <a:spcPct val="100000"/>
              </a:lnSpc>
              <a:spcBef>
                <a:spcPts val="640"/>
              </a:spcBef>
              <a:spcAft>
                <a:spcPts val="0"/>
              </a:spcAft>
              <a:buNone/>
            </a:pPr>
            <a:r>
              <a:rPr lang="en-US" sz="2400" dirty="0"/>
              <a:t>-Equality Act 2010 and disabled pupils: A guide for governors and trustees (January 2025)</a:t>
            </a:r>
            <a:endParaRPr sz="2400" dirty="0"/>
          </a:p>
          <a:p>
            <a:pPr marL="457200" lvl="0" indent="-431800" algn="l" rtl="0">
              <a:lnSpc>
                <a:spcPct val="100000"/>
              </a:lnSpc>
              <a:spcBef>
                <a:spcPts val="640"/>
              </a:spcBef>
              <a:spcAft>
                <a:spcPts val="0"/>
              </a:spcAft>
              <a:buSzPts val="3200"/>
              <a:buChar char="•"/>
            </a:pPr>
            <a:r>
              <a:rPr lang="en-US" sz="2400" dirty="0">
                <a:latin typeface="Calibri"/>
                <a:ea typeface="Calibri"/>
                <a:cs typeface="Calibri"/>
                <a:sym typeface="Calibri"/>
              </a:rPr>
              <a:t>Children and Families Act 2014</a:t>
            </a:r>
            <a:endParaRPr dirty="0"/>
          </a:p>
          <a:p>
            <a:pPr marL="457200" lvl="0" indent="-431800" algn="l" rtl="0">
              <a:lnSpc>
                <a:spcPct val="100000"/>
              </a:lnSpc>
              <a:spcBef>
                <a:spcPts val="640"/>
              </a:spcBef>
              <a:spcAft>
                <a:spcPts val="0"/>
              </a:spcAft>
              <a:buSzPts val="3200"/>
              <a:buChar char="•"/>
            </a:pPr>
            <a:r>
              <a:rPr lang="en-US" sz="2400" i="0" dirty="0">
                <a:latin typeface="Calibri"/>
                <a:ea typeface="Calibri"/>
                <a:cs typeface="Calibri"/>
                <a:sym typeface="Calibri"/>
              </a:rPr>
              <a:t>Special educational needs (SEN) and disabilities: guidance for school governing boards 2025</a:t>
            </a:r>
            <a:endParaRPr dirty="0"/>
          </a:p>
          <a:p>
            <a:pPr marL="457200" lvl="0" indent="-228600" algn="l" rtl="0">
              <a:lnSpc>
                <a:spcPct val="100000"/>
              </a:lnSpc>
              <a:spcBef>
                <a:spcPts val="640"/>
              </a:spcBef>
              <a:spcAft>
                <a:spcPts val="0"/>
              </a:spcAft>
              <a:buSzPts val="3200"/>
              <a:buNone/>
            </a:pPr>
            <a:endParaRPr sz="2800" dirty="0">
              <a:latin typeface="Calibri"/>
              <a:ea typeface="Calibri"/>
              <a:cs typeface="Calibri"/>
              <a:sym typeface="Calibri"/>
            </a:endParaRPr>
          </a:p>
          <a:p>
            <a:pPr marL="0" lvl="0" indent="0" algn="l" rtl="0">
              <a:lnSpc>
                <a:spcPct val="100000"/>
              </a:lnSpc>
              <a:spcBef>
                <a:spcPts val="640"/>
              </a:spcBef>
              <a:spcAft>
                <a:spcPts val="0"/>
              </a:spcAft>
              <a:buSzPts val="3200"/>
              <a:buNone/>
            </a:pPr>
            <a:endParaRPr dirty="0"/>
          </a:p>
          <a:p>
            <a:pPr marL="457200" lvl="0" indent="-228600" algn="l" rtl="0">
              <a:lnSpc>
                <a:spcPct val="100000"/>
              </a:lnSpc>
              <a:spcBef>
                <a:spcPts val="640"/>
              </a:spcBef>
              <a:spcAft>
                <a:spcPts val="0"/>
              </a:spcAft>
              <a:buSzPts val="3200"/>
              <a:buNone/>
            </a:pPr>
            <a:endParaRPr dirty="0"/>
          </a:p>
        </p:txBody>
      </p:sp>
      <p:sp>
        <p:nvSpPr>
          <p:cNvPr id="106" name="Google Shape;106;p11"/>
          <p:cNvSpPr txBox="1"/>
          <p:nvPr/>
        </p:nvSpPr>
        <p:spPr>
          <a:xfrm>
            <a:off x="499730" y="5762847"/>
            <a:ext cx="8048847" cy="954067"/>
          </a:xfrm>
          <a:prstGeom prst="rect">
            <a:avLst/>
          </a:prstGeom>
          <a:solidFill>
            <a:srgbClr val="FFE089"/>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dirty="0">
                <a:solidFill>
                  <a:schemeClr val="dk1"/>
                </a:solidFill>
                <a:latin typeface="Calibri"/>
                <a:ea typeface="Calibri"/>
                <a:cs typeface="Calibri"/>
                <a:sym typeface="Calibri"/>
              </a:rPr>
              <a:t>The common focus is: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2800"/>
              <a:buFont typeface="Calibri"/>
              <a:buNone/>
            </a:pPr>
            <a:r>
              <a:rPr lang="en-US" sz="2800" b="1" i="0" u="none" strike="noStrike" cap="none" dirty="0">
                <a:solidFill>
                  <a:srgbClr val="E36C09"/>
                </a:solidFill>
                <a:latin typeface="Calibri"/>
                <a:ea typeface="Calibri"/>
                <a:cs typeface="Calibri"/>
                <a:sym typeface="Calibri"/>
              </a:rPr>
              <a:t>Inclusive practice and removing barriers to learning</a:t>
            </a:r>
            <a:endParaRPr sz="1400" b="0" i="0" u="none" strike="noStrike" cap="none" dirty="0">
              <a:solidFill>
                <a:srgbClr val="E36C0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title"/>
          </p:nvPr>
        </p:nvSpPr>
        <p:spPr>
          <a:xfrm>
            <a:off x="822960" y="716160"/>
            <a:ext cx="7543800" cy="1021201"/>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4000" dirty="0"/>
              <a:t>What does this mean for schools?</a:t>
            </a:r>
            <a:endParaRPr sz="4000" dirty="0"/>
          </a:p>
        </p:txBody>
      </p:sp>
      <p:sp>
        <p:nvSpPr>
          <p:cNvPr id="105" name="Google Shape;105;p11"/>
          <p:cNvSpPr txBox="1">
            <a:spLocks noGrp="1"/>
          </p:cNvSpPr>
          <p:nvPr>
            <p:ph idx="1"/>
          </p:nvPr>
        </p:nvSpPr>
        <p:spPr>
          <a:xfrm>
            <a:off x="822960" y="1737361"/>
            <a:ext cx="7947584" cy="275117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600"/>
              <a:buFont typeface="Arial"/>
              <a:buChar char="•"/>
            </a:pPr>
            <a:r>
              <a:rPr lang="en-GB" sz="2400" b="0" i="0" u="none" dirty="0">
                <a:solidFill>
                  <a:schemeClr val="dk1"/>
                </a:solidFill>
                <a:latin typeface="Calibri"/>
                <a:ea typeface="Calibri"/>
                <a:cs typeface="Calibri"/>
                <a:sym typeface="Calibri"/>
              </a:rPr>
              <a:t>Children with long-term health conditions do not necessarily have SEN (and vice versa) but there is a significant overlap.</a:t>
            </a:r>
            <a:endParaRPr lang="en-GB" sz="2400" dirty="0"/>
          </a:p>
          <a:p>
            <a:pPr marL="342900" marR="0" lvl="0" indent="-342900" algn="l" rtl="0">
              <a:lnSpc>
                <a:spcPct val="100000"/>
              </a:lnSpc>
              <a:spcBef>
                <a:spcPts val="1800"/>
              </a:spcBef>
              <a:spcAft>
                <a:spcPts val="0"/>
              </a:spcAft>
              <a:buClr>
                <a:schemeClr val="dk2"/>
              </a:buClr>
              <a:buSzPts val="2600"/>
              <a:buFont typeface="Arial"/>
              <a:buChar char="•"/>
            </a:pPr>
            <a:r>
              <a:rPr lang="en-GB" sz="2400" b="0" i="0" u="none" dirty="0">
                <a:solidFill>
                  <a:schemeClr val="dk1"/>
                </a:solidFill>
                <a:latin typeface="Calibri"/>
                <a:ea typeface="Calibri"/>
                <a:cs typeface="Calibri"/>
                <a:sym typeface="Calibri"/>
              </a:rPr>
              <a:t>Schools must not discriminate (directly or indirectly, for a reason arising in consequence of the disability) and they must make </a:t>
            </a:r>
            <a:r>
              <a:rPr lang="en-GB" sz="2400" b="1" i="0" u="none" dirty="0">
                <a:solidFill>
                  <a:schemeClr val="dk1"/>
                </a:solidFill>
                <a:latin typeface="Calibri"/>
                <a:ea typeface="Calibri"/>
                <a:cs typeface="Calibri"/>
                <a:sym typeface="Calibri"/>
              </a:rPr>
              <a:t>reasonable adjustments.</a:t>
            </a:r>
            <a:endParaRPr lang="en-GB" sz="2000" b="1" i="0" u="none" dirty="0">
              <a:solidFill>
                <a:schemeClr val="dk1"/>
              </a:solidFill>
              <a:latin typeface="Calibri"/>
              <a:ea typeface="Calibri"/>
              <a:cs typeface="Calibri"/>
              <a:sym typeface="Calibri"/>
            </a:endParaRPr>
          </a:p>
          <a:p>
            <a:pPr marL="342900" marR="0" lvl="0" indent="-342900" algn="l" rtl="0">
              <a:lnSpc>
                <a:spcPct val="100000"/>
              </a:lnSpc>
              <a:spcBef>
                <a:spcPts val="1800"/>
              </a:spcBef>
              <a:spcAft>
                <a:spcPts val="0"/>
              </a:spcAft>
              <a:buClr>
                <a:schemeClr val="dk2"/>
              </a:buClr>
              <a:buSzPts val="2600"/>
              <a:buFont typeface="Arial"/>
              <a:buChar char="•"/>
            </a:pPr>
            <a:r>
              <a:rPr lang="en-GB" sz="2400" b="0" i="0" u="none" dirty="0">
                <a:solidFill>
                  <a:schemeClr val="dk1"/>
                </a:solidFill>
                <a:latin typeface="Calibri"/>
                <a:ea typeface="Calibri"/>
                <a:cs typeface="Calibri"/>
                <a:sym typeface="Calibri"/>
              </a:rPr>
              <a:t>Schools/leaders must have regard to both the Equality Act and the SEND Code of Practice when they are planning their provision.</a:t>
            </a:r>
            <a:endParaRPr lang="en-GB" sz="2400" dirty="0"/>
          </a:p>
          <a:p>
            <a:pPr marL="457200" lvl="0" indent="-228600" algn="l" rtl="0">
              <a:lnSpc>
                <a:spcPct val="100000"/>
              </a:lnSpc>
              <a:spcBef>
                <a:spcPts val="640"/>
              </a:spcBef>
              <a:spcAft>
                <a:spcPts val="0"/>
              </a:spcAft>
              <a:buSzPts val="3200"/>
              <a:buNone/>
            </a:pPr>
            <a:endParaRPr sz="2800" dirty="0">
              <a:latin typeface="Calibri"/>
              <a:ea typeface="Calibri"/>
              <a:cs typeface="Calibri"/>
              <a:sym typeface="Calibri"/>
            </a:endParaRPr>
          </a:p>
          <a:p>
            <a:pPr marL="0" lvl="0" indent="0" algn="l" rtl="0">
              <a:lnSpc>
                <a:spcPct val="100000"/>
              </a:lnSpc>
              <a:spcBef>
                <a:spcPts val="640"/>
              </a:spcBef>
              <a:spcAft>
                <a:spcPts val="0"/>
              </a:spcAft>
              <a:buSzPts val="3200"/>
              <a:buNone/>
            </a:pPr>
            <a:endParaRPr dirty="0"/>
          </a:p>
          <a:p>
            <a:pPr marL="457200" lvl="0" indent="-228600" algn="l" rtl="0">
              <a:lnSpc>
                <a:spcPct val="100000"/>
              </a:lnSpc>
              <a:spcBef>
                <a:spcPts val="640"/>
              </a:spcBef>
              <a:spcAft>
                <a:spcPts val="0"/>
              </a:spcAft>
              <a:buSzPts val="3200"/>
              <a:buNone/>
            </a:pPr>
            <a:endParaRPr dirty="0"/>
          </a:p>
        </p:txBody>
      </p:sp>
    </p:spTree>
    <p:extLst>
      <p:ext uri="{BB962C8B-B14F-4D97-AF65-F5344CB8AC3E}">
        <p14:creationId xmlns:p14="http://schemas.microsoft.com/office/powerpoint/2010/main" val="352175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8" name="Google Shape;128;p14"/>
          <p:cNvSpPr txBox="1"/>
          <p:nvPr/>
        </p:nvSpPr>
        <p:spPr>
          <a:xfrm>
            <a:off x="822960" y="286603"/>
            <a:ext cx="7543800" cy="1450757"/>
          </a:xfrm>
          <a:prstGeom prst="rect">
            <a:avLst/>
          </a:prstGeom>
        </p:spPr>
        <p:txBody>
          <a:bodyPr spcFirstLastPara="1" vert="horz" lIns="91440" tIns="45720" rIns="91440" bIns="45720" rtlCol="0" anchor="b" anchorCtr="0">
            <a:normAutofit/>
          </a:bodyPr>
          <a:lstStyle/>
          <a:p>
            <a:pPr marR="0" lvl="0" indent="0">
              <a:lnSpc>
                <a:spcPct val="85000"/>
              </a:lnSpc>
              <a:spcBef>
                <a:spcPct val="0"/>
              </a:spcBef>
              <a:spcAft>
                <a:spcPts val="600"/>
              </a:spcAft>
            </a:pPr>
            <a:r>
              <a:rPr lang="en-US" sz="4100" i="0" u="none" strike="noStrike" kern="1200" cap="none" spc="-50" dirty="0">
                <a:solidFill>
                  <a:schemeClr val="tx1">
                    <a:lumMod val="75000"/>
                    <a:lumOff val="25000"/>
                  </a:schemeClr>
                </a:solidFill>
                <a:latin typeface="+mj-lt"/>
                <a:ea typeface="+mj-ea"/>
                <a:cs typeface="+mj-cs"/>
                <a:sym typeface="Arial"/>
              </a:rPr>
              <a:t>Inclusion is everyone’s responsibility </a:t>
            </a:r>
            <a:r>
              <a:rPr lang="en-US" sz="4100" kern="1200" spc="-50" dirty="0">
                <a:solidFill>
                  <a:schemeClr val="tx1">
                    <a:lumMod val="75000"/>
                    <a:lumOff val="25000"/>
                  </a:schemeClr>
                </a:solidFill>
                <a:latin typeface="+mj-lt"/>
                <a:ea typeface="+mj-ea"/>
                <a:cs typeface="+mj-cs"/>
              </a:rPr>
              <a:t>   		</a:t>
            </a:r>
            <a:r>
              <a:rPr lang="en-US" sz="4100" i="0" u="none" strike="noStrike" kern="1200" cap="none" spc="-50" dirty="0">
                <a:solidFill>
                  <a:schemeClr val="tx1">
                    <a:lumMod val="75000"/>
                    <a:lumOff val="25000"/>
                  </a:schemeClr>
                </a:solidFill>
                <a:latin typeface="+mj-lt"/>
                <a:ea typeface="+mj-ea"/>
                <a:cs typeface="+mj-cs"/>
                <a:sym typeface="Arial"/>
              </a:rPr>
              <a:t>not just the SENCo’s</a:t>
            </a:r>
            <a:endParaRPr lang="en-US" sz="4100" kern="1200" spc="-50" dirty="0">
              <a:solidFill>
                <a:schemeClr val="tx1">
                  <a:lumMod val="75000"/>
                  <a:lumOff val="25000"/>
                </a:schemeClr>
              </a:solidFill>
              <a:latin typeface="+mj-lt"/>
              <a:ea typeface="+mj-ea"/>
              <a:cs typeface="+mj-cs"/>
            </a:endParaRPr>
          </a:p>
        </p:txBody>
      </p:sp>
      <p:grpSp>
        <p:nvGrpSpPr>
          <p:cNvPr id="118" name="Google Shape;118;p14"/>
          <p:cNvGrpSpPr/>
          <p:nvPr/>
        </p:nvGrpSpPr>
        <p:grpSpPr>
          <a:xfrm>
            <a:off x="680483" y="1862222"/>
            <a:ext cx="8016949" cy="4372426"/>
            <a:chOff x="386425" y="171025"/>
            <a:chExt cx="8328300" cy="6086963"/>
          </a:xfrm>
        </p:grpSpPr>
        <p:sp>
          <p:nvSpPr>
            <p:cNvPr id="119" name="Google Shape;119;p14"/>
            <p:cNvSpPr/>
            <p:nvPr/>
          </p:nvSpPr>
          <p:spPr>
            <a:xfrm>
              <a:off x="852301" y="3511931"/>
              <a:ext cx="7297199" cy="1485077"/>
            </a:xfrm>
            <a:prstGeom prst="roundRect">
              <a:avLst>
                <a:gd name="adj" fmla="val 16667"/>
              </a:avLst>
            </a:prstGeom>
            <a:solidFill>
              <a:srgbClr val="E1F2CE"/>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14"/>
            <p:cNvSpPr txBox="1"/>
            <p:nvPr/>
          </p:nvSpPr>
          <p:spPr>
            <a:xfrm>
              <a:off x="386425" y="171025"/>
              <a:ext cx="8328300" cy="815700"/>
            </a:xfrm>
            <a:prstGeom prst="rect">
              <a:avLst/>
            </a:prstGeom>
            <a:noFill/>
            <a:ln>
              <a:noFill/>
            </a:ln>
          </p:spPr>
          <p:txBody>
            <a:bodyPr spcFirstLastPara="1" wrap="square" lIns="91425" tIns="91425" rIns="91425" bIns="91425" anchor="t" anchorCtr="0">
              <a:noAutofit/>
            </a:bodyPr>
            <a:lstStyle/>
            <a:p>
              <a:pPr marL="251186" algn="ctr">
                <a:spcAft>
                  <a:spcPts val="492"/>
                </a:spcAft>
                <a:buSzPts val="2800"/>
              </a:pPr>
              <a:r>
                <a:rPr lang="en-US" sz="1968" b="1" i="0" u="none" strike="noStrike" cap="none">
                  <a:solidFill>
                    <a:srgbClr val="000000"/>
                  </a:solidFill>
                  <a:latin typeface="+mj-lt"/>
                  <a:ea typeface="Arial"/>
                  <a:cs typeface="Arial"/>
                  <a:sym typeface="Arial"/>
                </a:rPr>
                <a:t>Be clear of roles and responsibilities</a:t>
              </a:r>
              <a:endParaRPr sz="1800" b="1" i="0" strike="noStrike" cap="none">
                <a:solidFill>
                  <a:srgbClr val="000000"/>
                </a:solidFill>
                <a:latin typeface="+mj-lt"/>
                <a:ea typeface="Arial"/>
                <a:cs typeface="Arial"/>
                <a:sym typeface="Arial"/>
              </a:endParaRPr>
            </a:p>
          </p:txBody>
        </p:sp>
        <p:sp>
          <p:nvSpPr>
            <p:cNvPr id="121" name="Google Shape;121;p14"/>
            <p:cNvSpPr txBox="1"/>
            <p:nvPr/>
          </p:nvSpPr>
          <p:spPr>
            <a:xfrm>
              <a:off x="924926" y="3507044"/>
              <a:ext cx="7297199" cy="1241701"/>
            </a:xfrm>
            <a:prstGeom prst="rect">
              <a:avLst/>
            </a:prstGeom>
            <a:noFill/>
            <a:ln>
              <a:noFill/>
            </a:ln>
          </p:spPr>
          <p:txBody>
            <a:bodyPr spcFirstLastPara="1" wrap="square" lIns="91425" tIns="91425" rIns="91425" bIns="91425" anchor="t" anchorCtr="0">
              <a:noAutofit/>
            </a:bodyPr>
            <a:lstStyle/>
            <a:p>
              <a:pPr algn="ctr">
                <a:spcAft>
                  <a:spcPts val="492"/>
                </a:spcAft>
                <a:buSzPts val="1800"/>
              </a:pPr>
              <a:r>
                <a:rPr lang="en-US" sz="1600" b="0" i="0" u="none" strike="noStrike" cap="none" dirty="0">
                  <a:solidFill>
                    <a:srgbClr val="000000"/>
                  </a:solidFill>
                  <a:latin typeface="+mn-lt"/>
                  <a:ea typeface="Arial"/>
                  <a:cs typeface="Arial"/>
                  <a:sym typeface="Arial"/>
                </a:rPr>
                <a:t>Class Teacher - </a:t>
              </a:r>
              <a:r>
                <a:rPr lang="en-US" sz="1600" b="1" i="0" u="none" strike="noStrike" cap="none" dirty="0">
                  <a:solidFill>
                    <a:srgbClr val="000000"/>
                  </a:solidFill>
                  <a:latin typeface="+mn-lt"/>
                  <a:ea typeface="Arial"/>
                  <a:cs typeface="Arial"/>
                  <a:sym typeface="Arial"/>
                </a:rPr>
                <a:t>‘All teachers are teachers of SEND’ (CoP Jan 2015)</a:t>
              </a:r>
              <a:endParaRPr sz="1600" b="0" i="0" u="none" strike="noStrike" cap="none" dirty="0">
                <a:solidFill>
                  <a:srgbClr val="000000"/>
                </a:solidFill>
                <a:latin typeface="+mn-lt"/>
                <a:ea typeface="Arial"/>
                <a:cs typeface="Arial"/>
                <a:sym typeface="Arial"/>
              </a:endParaRPr>
            </a:p>
            <a:p>
              <a:pPr algn="ctr">
                <a:spcAft>
                  <a:spcPts val="492"/>
                </a:spcAft>
                <a:buSzPts val="1800"/>
              </a:pPr>
              <a:r>
                <a:rPr lang="en-US" sz="1600" b="1" i="0" u="none" strike="noStrike" cap="none" dirty="0">
                  <a:solidFill>
                    <a:srgbClr val="000000"/>
                  </a:solidFill>
                  <a:latin typeface="+mn-lt"/>
                  <a:ea typeface="Arial"/>
                  <a:cs typeface="Arial"/>
                  <a:sym typeface="Arial"/>
                </a:rPr>
                <a:t>Deliver high quality teaching for all children,</a:t>
              </a:r>
              <a:r>
                <a:rPr lang="en-US" sz="1600" b="0" i="0" u="none" strike="noStrike" cap="none" dirty="0">
                  <a:solidFill>
                    <a:srgbClr val="000000"/>
                  </a:solidFill>
                  <a:latin typeface="+mn-lt"/>
                  <a:ea typeface="Arial"/>
                  <a:cs typeface="Arial"/>
                  <a:sym typeface="Arial"/>
                </a:rPr>
                <a:t> implement the graduated approach and work collaboratively with parents.</a:t>
              </a:r>
              <a:endParaRPr sz="3600" b="0" i="0" u="none" strike="noStrike" cap="none" dirty="0">
                <a:solidFill>
                  <a:srgbClr val="000000"/>
                </a:solidFill>
                <a:latin typeface="+mn-lt"/>
                <a:ea typeface="Arial"/>
                <a:cs typeface="Arial"/>
                <a:sym typeface="Arial"/>
              </a:endParaRPr>
            </a:p>
          </p:txBody>
        </p:sp>
        <p:sp>
          <p:nvSpPr>
            <p:cNvPr id="122" name="Google Shape;122;p14"/>
            <p:cNvSpPr/>
            <p:nvPr/>
          </p:nvSpPr>
          <p:spPr>
            <a:xfrm>
              <a:off x="447149" y="1099167"/>
              <a:ext cx="8156100" cy="1081800"/>
            </a:xfrm>
            <a:prstGeom prst="roundRect">
              <a:avLst>
                <a:gd name="adj" fmla="val 16667"/>
              </a:avLst>
            </a:prstGeom>
            <a:solidFill>
              <a:schemeClr val="bg1">
                <a:lumMod val="95000"/>
              </a:schemeClr>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14"/>
            <p:cNvSpPr txBox="1"/>
            <p:nvPr/>
          </p:nvSpPr>
          <p:spPr>
            <a:xfrm>
              <a:off x="485140" y="1070888"/>
              <a:ext cx="7791000" cy="1031840"/>
            </a:xfrm>
            <a:prstGeom prst="rect">
              <a:avLst/>
            </a:prstGeom>
            <a:noFill/>
            <a:ln>
              <a:noFill/>
            </a:ln>
          </p:spPr>
          <p:txBody>
            <a:bodyPr spcFirstLastPara="1" wrap="square" lIns="91425" tIns="91425" rIns="91425" bIns="91425" anchor="t" anchorCtr="0">
              <a:spAutoFit/>
            </a:bodyPr>
            <a:lstStyle/>
            <a:p>
              <a:pPr algn="ctr">
                <a:spcAft>
                  <a:spcPts val="492"/>
                </a:spcAft>
                <a:buClr>
                  <a:schemeClr val="dk1"/>
                </a:buClr>
                <a:buSzPts val="1800"/>
              </a:pPr>
              <a:r>
                <a:rPr lang="en-US" sz="1600" b="0" i="0" u="none" strike="noStrike" cap="none" dirty="0">
                  <a:solidFill>
                    <a:schemeClr val="dk1"/>
                  </a:solidFill>
                  <a:latin typeface="+mn-lt"/>
                  <a:ea typeface="Arial"/>
                  <a:cs typeface="Arial"/>
                  <a:sym typeface="Arial"/>
                </a:rPr>
                <a:t>School Leadership and Governors - to support and challenge as well as hold the strategic overarching school vision and development plan, including SEND.</a:t>
              </a:r>
              <a:endParaRPr sz="3600" b="0" i="0" u="none" strike="noStrike" cap="none" dirty="0">
                <a:solidFill>
                  <a:srgbClr val="000000"/>
                </a:solidFill>
                <a:latin typeface="+mn-lt"/>
                <a:ea typeface="Arial"/>
                <a:cs typeface="Arial"/>
                <a:sym typeface="Arial"/>
              </a:endParaRPr>
            </a:p>
          </p:txBody>
        </p:sp>
        <p:sp>
          <p:nvSpPr>
            <p:cNvPr id="124" name="Google Shape;124;p14"/>
            <p:cNvSpPr/>
            <p:nvPr/>
          </p:nvSpPr>
          <p:spPr>
            <a:xfrm>
              <a:off x="852302" y="2443083"/>
              <a:ext cx="7297200" cy="815700"/>
            </a:xfrm>
            <a:prstGeom prst="roundRect">
              <a:avLst>
                <a:gd name="adj" fmla="val 16667"/>
              </a:avLst>
            </a:prstGeom>
            <a:solidFill>
              <a:schemeClr val="accent1">
                <a:lumMod val="20000"/>
                <a:lumOff val="80000"/>
              </a:schemeClr>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14"/>
            <p:cNvSpPr txBox="1"/>
            <p:nvPr/>
          </p:nvSpPr>
          <p:spPr>
            <a:xfrm>
              <a:off x="944418" y="2458604"/>
              <a:ext cx="7039800" cy="689070"/>
            </a:xfrm>
            <a:prstGeom prst="rect">
              <a:avLst/>
            </a:prstGeom>
            <a:noFill/>
            <a:ln>
              <a:noFill/>
            </a:ln>
          </p:spPr>
          <p:txBody>
            <a:bodyPr spcFirstLastPara="1" wrap="square" lIns="91425" tIns="91425" rIns="91425" bIns="91425" anchor="t" anchorCtr="0">
              <a:spAutoFit/>
            </a:bodyPr>
            <a:lstStyle/>
            <a:p>
              <a:pPr algn="ctr">
                <a:spcAft>
                  <a:spcPts val="492"/>
                </a:spcAft>
                <a:buClr>
                  <a:schemeClr val="dk1"/>
                </a:buClr>
                <a:buSzPts val="1800"/>
              </a:pPr>
              <a:r>
                <a:rPr lang="en-US" sz="1600" b="0" i="0" u="none" strike="noStrike" cap="none" dirty="0">
                  <a:solidFill>
                    <a:schemeClr val="dk1"/>
                  </a:solidFill>
                  <a:latin typeface="+mn-lt"/>
                  <a:ea typeface="Arial"/>
                  <a:cs typeface="Arial"/>
                  <a:sym typeface="Arial"/>
                </a:rPr>
                <a:t>SENCo - Has whole school oversight, coordinates provision, quality assurance</a:t>
              </a:r>
              <a:r>
                <a:rPr lang="en-US" sz="1200" b="0" i="0" u="none" strike="noStrike" cap="none" dirty="0">
                  <a:solidFill>
                    <a:schemeClr val="dk1"/>
                  </a:solidFill>
                  <a:latin typeface="+mn-lt"/>
                  <a:ea typeface="Arial"/>
                  <a:cs typeface="Arial"/>
                  <a:sym typeface="Arial"/>
                </a:rPr>
                <a:t>.</a:t>
              </a:r>
              <a:endParaRPr sz="2400" b="0" i="0" u="none" strike="noStrike" cap="none" dirty="0">
                <a:solidFill>
                  <a:srgbClr val="000000"/>
                </a:solidFill>
                <a:latin typeface="+mn-lt"/>
                <a:ea typeface="Arial"/>
                <a:cs typeface="Arial"/>
                <a:sym typeface="Arial"/>
              </a:endParaRPr>
            </a:p>
          </p:txBody>
        </p:sp>
        <p:sp>
          <p:nvSpPr>
            <p:cNvPr id="126" name="Google Shape;126;p14"/>
            <p:cNvSpPr/>
            <p:nvPr/>
          </p:nvSpPr>
          <p:spPr>
            <a:xfrm>
              <a:off x="944418" y="5250156"/>
              <a:ext cx="7205082" cy="824666"/>
            </a:xfrm>
            <a:prstGeom prst="roundRect">
              <a:avLst>
                <a:gd name="adj" fmla="val 16667"/>
              </a:avLst>
            </a:prstGeom>
            <a:solidFill>
              <a:srgbClr val="FFD9D9"/>
            </a:solidFill>
            <a:ln w="9525" cap="flat" cmpd="sng">
              <a:solidFill>
                <a:srgbClr val="59595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14"/>
            <p:cNvSpPr txBox="1"/>
            <p:nvPr/>
          </p:nvSpPr>
          <p:spPr>
            <a:xfrm>
              <a:off x="1119818" y="5226148"/>
              <a:ext cx="6904655" cy="1031840"/>
            </a:xfrm>
            <a:prstGeom prst="rect">
              <a:avLst/>
            </a:prstGeom>
            <a:noFill/>
            <a:ln>
              <a:noFill/>
            </a:ln>
          </p:spPr>
          <p:txBody>
            <a:bodyPr spcFirstLastPara="1" wrap="square" lIns="91425" tIns="91425" rIns="91425" bIns="91425" anchor="t" anchorCtr="0">
              <a:spAutoFit/>
            </a:bodyPr>
            <a:lstStyle/>
            <a:p>
              <a:pPr algn="ctr">
                <a:spcAft>
                  <a:spcPts val="492"/>
                </a:spcAft>
                <a:buClr>
                  <a:schemeClr val="dk1"/>
                </a:buClr>
                <a:buSzPts val="1800"/>
              </a:pPr>
              <a:r>
                <a:rPr lang="en-US" sz="1600" b="0" i="0" u="none" strike="noStrike" cap="none" dirty="0">
                  <a:solidFill>
                    <a:schemeClr val="dk1"/>
                  </a:solidFill>
                  <a:latin typeface="+mn-lt"/>
                  <a:ea typeface="Arial"/>
                  <a:cs typeface="Arial"/>
                  <a:sym typeface="Arial"/>
                </a:rPr>
                <a:t>Learning assistants - </a:t>
              </a:r>
              <a:r>
                <a:rPr lang="en-US" sz="1600" b="1" i="0" u="sng" strike="noStrike" cap="none" dirty="0">
                  <a:solidFill>
                    <a:schemeClr val="dk1"/>
                  </a:solidFill>
                  <a:latin typeface="+mn-lt"/>
                  <a:ea typeface="Arial"/>
                  <a:cs typeface="Arial"/>
                  <a:sym typeface="Arial"/>
                </a:rPr>
                <a:t>deployed</a:t>
              </a:r>
              <a:r>
                <a:rPr lang="en-US" sz="1600" b="0" i="0" u="none" strike="noStrike" cap="none" dirty="0">
                  <a:solidFill>
                    <a:schemeClr val="dk1"/>
                  </a:solidFill>
                  <a:latin typeface="+mn-lt"/>
                  <a:ea typeface="Arial"/>
                  <a:cs typeface="Arial"/>
                  <a:sym typeface="Arial"/>
                </a:rPr>
                <a:t> effectively to ensure good outcomes, promoting independence and resilience.</a:t>
              </a:r>
              <a:endParaRPr sz="3600" b="0" i="0" u="none" strike="noStrike" cap="none" dirty="0">
                <a:solidFill>
                  <a:srgbClr val="000000"/>
                </a:solidFill>
                <a:latin typeface="+mn-lt"/>
                <a:ea typeface="Arial"/>
                <a:cs typeface="Arial"/>
                <a:sym typeface="Arial"/>
              </a:endParaRPr>
            </a:p>
          </p:txBody>
        </p:sp>
      </p:gr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title"/>
          </p:nvPr>
        </p:nvSpPr>
        <p:spPr>
          <a:xfrm>
            <a:off x="923311" y="620468"/>
            <a:ext cx="7746882" cy="1127526"/>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4400" dirty="0"/>
              <a:t>Governing Board Responsibilities</a:t>
            </a:r>
            <a:endParaRPr sz="4400" dirty="0"/>
          </a:p>
        </p:txBody>
      </p:sp>
      <p:sp>
        <p:nvSpPr>
          <p:cNvPr id="105" name="Google Shape;105;p11"/>
          <p:cNvSpPr txBox="1">
            <a:spLocks noGrp="1"/>
          </p:cNvSpPr>
          <p:nvPr>
            <p:ph idx="1"/>
          </p:nvPr>
        </p:nvSpPr>
        <p:spPr>
          <a:xfrm>
            <a:off x="822960" y="1737361"/>
            <a:ext cx="7947584" cy="27511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r>
              <a:rPr lang="en-GB" b="0" i="0" u="none" strike="noStrike" cap="none" dirty="0">
                <a:solidFill>
                  <a:srgbClr val="000000"/>
                </a:solidFill>
                <a:ea typeface="Calibri"/>
                <a:cs typeface="Calibri"/>
                <a:sym typeface="Calibri"/>
              </a:rPr>
              <a:t>Boards of maintained schools and academies have </a:t>
            </a:r>
            <a:r>
              <a:rPr lang="en-GB" b="1" i="0" u="none" strike="noStrike" cap="none" dirty="0">
                <a:solidFill>
                  <a:srgbClr val="000000"/>
                </a:solidFill>
                <a:ea typeface="Calibri"/>
                <a:cs typeface="Calibri"/>
                <a:sym typeface="Calibri"/>
              </a:rPr>
              <a:t>legal duties </a:t>
            </a:r>
            <a:r>
              <a:rPr lang="en-GB" b="0" i="0" u="none" strike="noStrike" cap="none" dirty="0">
                <a:solidFill>
                  <a:srgbClr val="000000"/>
                </a:solidFill>
                <a:ea typeface="Calibri"/>
                <a:cs typeface="Calibri"/>
                <a:sym typeface="Calibri"/>
              </a:rPr>
              <a:t>in relation to pupils with SEND, including that they must:</a:t>
            </a:r>
            <a:endParaRPr lang="en-GB" b="0" i="0" u="none" strike="noStrike" cap="none" dirty="0">
              <a:solidFill>
                <a:srgbClr val="000000"/>
              </a:solidFill>
              <a:ea typeface="Arial"/>
              <a:cs typeface="Arial"/>
              <a:sym typeface="Arial"/>
            </a:endParaRPr>
          </a:p>
          <a:p>
            <a:pPr marL="457200" marR="0" lvl="0" indent="-381000" algn="l" rtl="0">
              <a:lnSpc>
                <a:spcPct val="100000"/>
              </a:lnSpc>
              <a:spcBef>
                <a:spcPts val="18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Ensure that pupils with SEND engage in the activities of the school </a:t>
            </a:r>
            <a:r>
              <a:rPr lang="en-GB" b="1" i="0" u="none" strike="noStrike" cap="none" dirty="0">
                <a:solidFill>
                  <a:srgbClr val="000000"/>
                </a:solidFill>
                <a:ea typeface="Calibri"/>
                <a:cs typeface="Calibri"/>
                <a:sym typeface="Calibri"/>
              </a:rPr>
              <a:t>alongside</a:t>
            </a:r>
            <a:r>
              <a:rPr lang="en-GB" b="0" i="0" u="none" strike="noStrike" cap="none" dirty="0">
                <a:solidFill>
                  <a:srgbClr val="000000"/>
                </a:solidFill>
                <a:ea typeface="Calibri"/>
                <a:cs typeface="Calibri"/>
                <a:sym typeface="Calibri"/>
              </a:rPr>
              <a:t> those who do not have SEND.</a:t>
            </a:r>
            <a:endParaRPr lang="en-GB" b="1" i="0" u="none" strike="noStrike" cap="none" dirty="0">
              <a:solidFill>
                <a:srgbClr val="FF0000"/>
              </a:solidFill>
              <a:ea typeface="Calibri"/>
              <a:cs typeface="Calibri"/>
              <a:sym typeface="Calibri"/>
            </a:endParaRPr>
          </a:p>
          <a:p>
            <a:pPr marL="457200" marR="0" lvl="0" indent="-381000" algn="l" rtl="0">
              <a:lnSpc>
                <a:spcPct val="100000"/>
              </a:lnSpc>
              <a:spcBef>
                <a:spcPts val="18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Use their </a:t>
            </a:r>
            <a:r>
              <a:rPr lang="en-GB" b="1" i="0" u="none" strike="noStrike" cap="none" dirty="0">
                <a:solidFill>
                  <a:srgbClr val="000000"/>
                </a:solidFill>
                <a:ea typeface="Calibri"/>
                <a:cs typeface="Calibri"/>
                <a:sym typeface="Calibri"/>
              </a:rPr>
              <a:t>best endeavours </a:t>
            </a:r>
            <a:r>
              <a:rPr lang="en-GB" b="0" i="0" u="none" strike="noStrike" cap="none" dirty="0">
                <a:solidFill>
                  <a:srgbClr val="000000"/>
                </a:solidFill>
                <a:ea typeface="Calibri"/>
                <a:cs typeface="Calibri"/>
                <a:sym typeface="Calibri"/>
              </a:rPr>
              <a:t>to make sure any child with SEND gets the support they need.</a:t>
            </a:r>
            <a:endParaRPr lang="en-GB" b="0" i="0" u="none" strike="noStrike" cap="none" dirty="0">
              <a:solidFill>
                <a:srgbClr val="000000"/>
              </a:solidFill>
              <a:ea typeface="Arial"/>
              <a:cs typeface="Arial"/>
              <a:sym typeface="Arial"/>
            </a:endParaRPr>
          </a:p>
          <a:p>
            <a:pPr marL="457200" marR="0" lvl="0" indent="-381000" algn="l" rtl="0">
              <a:lnSpc>
                <a:spcPct val="100000"/>
              </a:lnSpc>
              <a:spcBef>
                <a:spcPts val="18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Ensure parents are informed when making special educational provision for their child.</a:t>
            </a:r>
            <a:endParaRPr lang="en-GB" b="0" i="0" u="none" strike="noStrike" cap="none" dirty="0">
              <a:solidFill>
                <a:srgbClr val="000000"/>
              </a:solidFill>
              <a:ea typeface="Arial"/>
              <a:cs typeface="Arial"/>
              <a:sym typeface="Arial"/>
            </a:endParaRPr>
          </a:p>
          <a:p>
            <a:pPr marL="457200" marR="0" lvl="0" indent="-381000" algn="l" rtl="0">
              <a:lnSpc>
                <a:spcPct val="100000"/>
              </a:lnSpc>
              <a:spcBef>
                <a:spcPts val="1800"/>
              </a:spcBef>
              <a:spcAft>
                <a:spcPts val="0"/>
              </a:spcAft>
              <a:buClr>
                <a:srgbClr val="E36C09"/>
              </a:buClr>
              <a:buSzPts val="2400"/>
              <a:buFont typeface="Arial"/>
              <a:buChar char="•"/>
            </a:pPr>
            <a:r>
              <a:rPr lang="en-GB" b="0" i="0" u="none" strike="noStrike" cap="none" dirty="0">
                <a:solidFill>
                  <a:srgbClr val="000000"/>
                </a:solidFill>
                <a:ea typeface="Calibri"/>
                <a:cs typeface="Calibri"/>
                <a:sym typeface="Calibri"/>
              </a:rPr>
              <a:t>Ensure arrangements are in place to support children with medical conditions.</a:t>
            </a:r>
            <a:endParaRPr lang="en-GB" b="0" i="0" u="none" strike="noStrike" cap="none" dirty="0">
              <a:solidFill>
                <a:srgbClr val="000000"/>
              </a:solidFill>
              <a:ea typeface="Arial"/>
              <a:cs typeface="Arial"/>
              <a:sym typeface="Arial"/>
            </a:endParaRPr>
          </a:p>
          <a:p>
            <a:pPr marL="457200" marR="0" lvl="0" indent="-381000" algn="l" rtl="0">
              <a:lnSpc>
                <a:spcPct val="100000"/>
              </a:lnSpc>
              <a:spcBef>
                <a:spcPts val="1800"/>
              </a:spcBef>
              <a:spcAft>
                <a:spcPts val="1800"/>
              </a:spcAft>
              <a:buClr>
                <a:srgbClr val="E36C09"/>
              </a:buClr>
              <a:buSzPts val="2400"/>
              <a:buFont typeface="Arial"/>
              <a:buChar char="•"/>
            </a:pPr>
            <a:r>
              <a:rPr lang="en-GB" b="0" i="0" u="none" strike="noStrike" cap="none" dirty="0">
                <a:solidFill>
                  <a:srgbClr val="000000"/>
                </a:solidFill>
                <a:ea typeface="Calibri"/>
                <a:cs typeface="Calibri"/>
                <a:sym typeface="Calibri"/>
              </a:rPr>
              <a:t>Co-operate with the LA on local provision and the Local Offer.</a:t>
            </a:r>
            <a:endParaRPr lang="en-GB" b="0" i="0" u="none" strike="noStrike" cap="none" dirty="0">
              <a:solidFill>
                <a:srgbClr val="000000"/>
              </a:solidFill>
              <a:ea typeface="Arial"/>
              <a:cs typeface="Arial"/>
              <a:sym typeface="Arial"/>
            </a:endParaRPr>
          </a:p>
          <a:p>
            <a:pPr marL="457200" lvl="0" indent="-228600" algn="l" rtl="0">
              <a:lnSpc>
                <a:spcPct val="100000"/>
              </a:lnSpc>
              <a:spcBef>
                <a:spcPts val="640"/>
              </a:spcBef>
              <a:spcAft>
                <a:spcPts val="0"/>
              </a:spcAft>
              <a:buSzPts val="3200"/>
              <a:buNone/>
            </a:pPr>
            <a:endParaRPr sz="2800" dirty="0">
              <a:latin typeface="Calibri"/>
              <a:ea typeface="Calibri"/>
              <a:cs typeface="Calibri"/>
              <a:sym typeface="Calibri"/>
            </a:endParaRPr>
          </a:p>
          <a:p>
            <a:pPr marL="0" lvl="0" indent="0" algn="l" rtl="0">
              <a:lnSpc>
                <a:spcPct val="100000"/>
              </a:lnSpc>
              <a:spcBef>
                <a:spcPts val="640"/>
              </a:spcBef>
              <a:spcAft>
                <a:spcPts val="0"/>
              </a:spcAft>
              <a:buSzPts val="3200"/>
              <a:buNone/>
            </a:pPr>
            <a:endParaRPr dirty="0"/>
          </a:p>
          <a:p>
            <a:pPr marL="457200" lvl="0" indent="-228600" algn="l" rtl="0">
              <a:lnSpc>
                <a:spcPct val="100000"/>
              </a:lnSpc>
              <a:spcBef>
                <a:spcPts val="640"/>
              </a:spcBef>
              <a:spcAft>
                <a:spcPts val="0"/>
              </a:spcAft>
              <a:buSzPts val="3200"/>
              <a:buNone/>
            </a:pPr>
            <a:endParaRPr dirty="0"/>
          </a:p>
        </p:txBody>
      </p:sp>
    </p:spTree>
    <p:extLst>
      <p:ext uri="{BB962C8B-B14F-4D97-AF65-F5344CB8AC3E}">
        <p14:creationId xmlns:p14="http://schemas.microsoft.com/office/powerpoint/2010/main" val="3483135386"/>
      </p:ext>
    </p:extLst>
  </p:cSld>
  <p:clrMapOvr>
    <a:masterClrMapping/>
  </p:clrMapOvr>
</p:sld>
</file>

<file path=ppt/theme/theme1.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ustom 4">
      <a:dk1>
        <a:srgbClr val="000000"/>
      </a:dk1>
      <a:lt1>
        <a:sysClr val="window" lastClr="FFFFFF"/>
      </a:lt1>
      <a:dk2>
        <a:srgbClr val="637052"/>
      </a:dk2>
      <a:lt2>
        <a:srgbClr val="CCDDEA"/>
      </a:lt2>
      <a:accent1>
        <a:srgbClr val="FFC000"/>
      </a:accent1>
      <a:accent2>
        <a:srgbClr val="FFC000"/>
      </a:accent2>
      <a:accent3>
        <a:srgbClr val="FFC000"/>
      </a:accent3>
      <a:accent4>
        <a:srgbClr val="FFC000"/>
      </a:accent4>
      <a:accent5>
        <a:srgbClr val="FFC000"/>
      </a:accent5>
      <a:accent6>
        <a:srgbClr val="FFC000"/>
      </a:accent6>
      <a:hlink>
        <a:srgbClr val="FFC000"/>
      </a:hlink>
      <a:folHlink>
        <a:srgbClr val="FFC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2219</Words>
  <Application>Microsoft Office PowerPoint</Application>
  <PresentationFormat>On-screen Show (4:3)</PresentationFormat>
  <Paragraphs>206</Paragraphs>
  <Slides>31</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Wingdings</vt:lpstr>
      <vt:lpstr>Calibri Light</vt:lpstr>
      <vt:lpstr>Arial</vt:lpstr>
      <vt:lpstr>Calibri</vt:lpstr>
      <vt:lpstr>Overlock</vt:lpstr>
      <vt:lpstr>1_Powerpoint_master_template</vt:lpstr>
      <vt:lpstr>Retrospect</vt:lpstr>
      <vt:lpstr>The SEND Governance Role training</vt:lpstr>
      <vt:lpstr>Aims: </vt:lpstr>
      <vt:lpstr>PowerPoint Presentation</vt:lpstr>
      <vt:lpstr>The SEND Code of Practice  (2025) 0-25years</vt:lpstr>
      <vt:lpstr>The Equality Act 2010  </vt:lpstr>
      <vt:lpstr>Legislation and Guidance</vt:lpstr>
      <vt:lpstr>What does this mean for schools?</vt:lpstr>
      <vt:lpstr>PowerPoint Presentation</vt:lpstr>
      <vt:lpstr>Governing Board Responsibilities</vt:lpstr>
      <vt:lpstr>PowerPoint Presentation</vt:lpstr>
      <vt:lpstr>PowerPoint Presentation</vt:lpstr>
      <vt:lpstr>PowerPoint Presentation</vt:lpstr>
      <vt:lpstr>Working with the SENCo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schools go for advice and support? Collaborative responsibility resource (AfC/RBWM)</vt:lpstr>
      <vt:lpstr>Key messages of the Collaborative Responsibility Document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User1</dc:creator>
  <cp:lastModifiedBy>Anne Bishop (AfC)</cp:lastModifiedBy>
  <cp:revision>1</cp:revision>
  <dcterms:created xsi:type="dcterms:W3CDTF">2013-04-23T07:58:54Z</dcterms:created>
  <dcterms:modified xsi:type="dcterms:W3CDTF">2025-06-20T15:05:47Z</dcterms:modified>
</cp:coreProperties>
</file>