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3" r:id="rId3"/>
    <p:sldMasterId id="2147483655" r:id="rId4"/>
  </p:sldMasterIdLst>
  <p:notesMasterIdLst>
    <p:notesMasterId r:id="rId35"/>
  </p:notesMasterIdLst>
  <p:sldIdLst>
    <p:sldId id="256" r:id="rId5"/>
    <p:sldId id="257" r:id="rId6"/>
    <p:sldId id="258" r:id="rId7"/>
    <p:sldId id="259" r:id="rId8"/>
    <p:sldId id="260" r:id="rId9"/>
    <p:sldId id="312" r:id="rId10"/>
    <p:sldId id="261" r:id="rId11"/>
    <p:sldId id="268" r:id="rId12"/>
    <p:sldId id="273" r:id="rId13"/>
    <p:sldId id="274" r:id="rId14"/>
    <p:sldId id="275" r:id="rId15"/>
    <p:sldId id="269" r:id="rId16"/>
    <p:sldId id="314" r:id="rId17"/>
    <p:sldId id="309" r:id="rId18"/>
    <p:sldId id="272" r:id="rId19"/>
    <p:sldId id="317" r:id="rId20"/>
    <p:sldId id="322" r:id="rId21"/>
    <p:sldId id="320" r:id="rId22"/>
    <p:sldId id="276" r:id="rId23"/>
    <p:sldId id="281" r:id="rId24"/>
    <p:sldId id="282" r:id="rId25"/>
    <p:sldId id="283" r:id="rId26"/>
    <p:sldId id="284" r:id="rId27"/>
    <p:sldId id="321" r:id="rId28"/>
    <p:sldId id="285" r:id="rId29"/>
    <p:sldId id="286" r:id="rId30"/>
    <p:sldId id="287" r:id="rId31"/>
    <p:sldId id="288" r:id="rId32"/>
    <p:sldId id="289" r:id="rId33"/>
    <p:sldId id="290" r:id="rId34"/>
  </p:sldIdLst>
  <p:sldSz cx="9144000" cy="6858000" type="screen4x3"/>
  <p:notesSz cx="6669088" cy="9926638"/>
  <p:embeddedFontLst>
    <p:embeddedFont>
      <p:font typeface="Overlock"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tmPi49/Ly97ngLQI3uCOojKS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89"/>
    <a:srgbClr val="F3E1B3"/>
    <a:srgbClr val="FFD5FF"/>
    <a:srgbClr val="F793FF"/>
    <a:srgbClr val="EEE1FF"/>
    <a:srgbClr val="D0ADFF"/>
    <a:srgbClr val="C69BFF"/>
    <a:srgbClr val="E2CDFF"/>
    <a:srgbClr val="FE9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8431" autoAdjust="0"/>
  </p:normalViewPr>
  <p:slideViewPr>
    <p:cSldViewPr snapToGrid="0">
      <p:cViewPr varScale="1">
        <p:scale>
          <a:sx n="50" d="100"/>
          <a:sy n="50" d="100"/>
        </p:scale>
        <p:origin x="1756"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35EB4-5BEE-4D7C-BCDA-61DC561A7F74}"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5FD0715-DC25-474C-90B3-9CC0076F9B92}">
      <dgm:prSet/>
      <dgm:spPr/>
      <dgm:t>
        <a:bodyPr/>
        <a:lstStyle/>
        <a:p>
          <a:r>
            <a:rPr lang="en-US" b="0" i="0" dirty="0"/>
            <a:t>To look at the statutory requirements relating to Special Educational Needs and Disabilities (SEND)</a:t>
          </a:r>
          <a:endParaRPr lang="en-US" dirty="0"/>
        </a:p>
      </dgm:t>
    </dgm:pt>
    <dgm:pt modelId="{5CA885FD-6764-43D8-9C17-B87701636681}" type="parTrans" cxnId="{352FD320-B72A-439F-8C60-A6F1429680AC}">
      <dgm:prSet/>
      <dgm:spPr/>
      <dgm:t>
        <a:bodyPr/>
        <a:lstStyle/>
        <a:p>
          <a:endParaRPr lang="en-US"/>
        </a:p>
      </dgm:t>
    </dgm:pt>
    <dgm:pt modelId="{96743760-A778-46D6-B1B9-049205E2AC89}" type="sibTrans" cxnId="{352FD320-B72A-439F-8C60-A6F1429680AC}">
      <dgm:prSet/>
      <dgm:spPr/>
      <dgm:t>
        <a:bodyPr/>
        <a:lstStyle/>
        <a:p>
          <a:endParaRPr lang="en-US"/>
        </a:p>
      </dgm:t>
    </dgm:pt>
    <dgm:pt modelId="{D110CCB2-8671-44E5-9DB1-6F991A9C7FAA}">
      <dgm:prSet/>
      <dgm:spPr/>
      <dgm:t>
        <a:bodyPr/>
        <a:lstStyle/>
        <a:p>
          <a:r>
            <a:rPr lang="en-US" b="0" i="0"/>
            <a:t>To look at the SEND governance role, and recommendations / best practice in terms of carrying it out</a:t>
          </a:r>
          <a:endParaRPr lang="en-US"/>
        </a:p>
      </dgm:t>
    </dgm:pt>
    <dgm:pt modelId="{17EEA6AA-637D-447B-B343-7BE8A154BDBE}" type="parTrans" cxnId="{F147FA03-E445-4A05-B218-044B0FB604AB}">
      <dgm:prSet/>
      <dgm:spPr/>
      <dgm:t>
        <a:bodyPr/>
        <a:lstStyle/>
        <a:p>
          <a:endParaRPr lang="en-US"/>
        </a:p>
      </dgm:t>
    </dgm:pt>
    <dgm:pt modelId="{B0C7A2D0-886E-4F71-AC8B-AE5F0684E221}" type="sibTrans" cxnId="{F147FA03-E445-4A05-B218-044B0FB604AB}">
      <dgm:prSet/>
      <dgm:spPr/>
      <dgm:t>
        <a:bodyPr/>
        <a:lstStyle/>
        <a:p>
          <a:endParaRPr lang="en-US"/>
        </a:p>
      </dgm:t>
    </dgm:pt>
    <dgm:pt modelId="{52D23190-9203-4D0B-90D0-315024B2CD8A}" type="pres">
      <dgm:prSet presAssocID="{7CA35EB4-5BEE-4D7C-BCDA-61DC561A7F74}" presName="hierChild1" presStyleCnt="0">
        <dgm:presLayoutVars>
          <dgm:chPref val="1"/>
          <dgm:dir/>
          <dgm:animOne val="branch"/>
          <dgm:animLvl val="lvl"/>
          <dgm:resizeHandles/>
        </dgm:presLayoutVars>
      </dgm:prSet>
      <dgm:spPr/>
    </dgm:pt>
    <dgm:pt modelId="{8CD93839-C35C-43A1-9948-252DB6A51241}" type="pres">
      <dgm:prSet presAssocID="{45FD0715-DC25-474C-90B3-9CC0076F9B92}" presName="hierRoot1" presStyleCnt="0"/>
      <dgm:spPr/>
    </dgm:pt>
    <dgm:pt modelId="{1E357091-4C10-4E91-AA51-3BA410A58A4A}" type="pres">
      <dgm:prSet presAssocID="{45FD0715-DC25-474C-90B3-9CC0076F9B92}" presName="composite" presStyleCnt="0"/>
      <dgm:spPr/>
    </dgm:pt>
    <dgm:pt modelId="{83D5B483-A156-4ED7-928C-4A420EBF9945}" type="pres">
      <dgm:prSet presAssocID="{45FD0715-DC25-474C-90B3-9CC0076F9B92}" presName="background" presStyleLbl="node0" presStyleIdx="0" presStyleCnt="2"/>
      <dgm:spPr/>
    </dgm:pt>
    <dgm:pt modelId="{5876F55E-AE40-40B9-967C-9A68C862CF3E}" type="pres">
      <dgm:prSet presAssocID="{45FD0715-DC25-474C-90B3-9CC0076F9B92}" presName="text" presStyleLbl="fgAcc0" presStyleIdx="0" presStyleCnt="2">
        <dgm:presLayoutVars>
          <dgm:chPref val="3"/>
        </dgm:presLayoutVars>
      </dgm:prSet>
      <dgm:spPr/>
    </dgm:pt>
    <dgm:pt modelId="{BDEF3A4F-801B-4EC8-BCBE-C4F27E03CE16}" type="pres">
      <dgm:prSet presAssocID="{45FD0715-DC25-474C-90B3-9CC0076F9B92}" presName="hierChild2" presStyleCnt="0"/>
      <dgm:spPr/>
    </dgm:pt>
    <dgm:pt modelId="{802143DB-34C2-4D31-9B68-AC4E19B7B412}" type="pres">
      <dgm:prSet presAssocID="{D110CCB2-8671-44E5-9DB1-6F991A9C7FAA}" presName="hierRoot1" presStyleCnt="0"/>
      <dgm:spPr/>
    </dgm:pt>
    <dgm:pt modelId="{171DB6C2-A05C-4FD4-A7ED-F17AF21739DC}" type="pres">
      <dgm:prSet presAssocID="{D110CCB2-8671-44E5-9DB1-6F991A9C7FAA}" presName="composite" presStyleCnt="0"/>
      <dgm:spPr/>
    </dgm:pt>
    <dgm:pt modelId="{8D7673D0-6769-4979-BD65-7F3825A314E2}" type="pres">
      <dgm:prSet presAssocID="{D110CCB2-8671-44E5-9DB1-6F991A9C7FAA}" presName="background" presStyleLbl="node0" presStyleIdx="1" presStyleCnt="2"/>
      <dgm:spPr/>
    </dgm:pt>
    <dgm:pt modelId="{9DD8830D-687E-45B7-B8D0-1A56F79842A8}" type="pres">
      <dgm:prSet presAssocID="{D110CCB2-8671-44E5-9DB1-6F991A9C7FAA}" presName="text" presStyleLbl="fgAcc0" presStyleIdx="1" presStyleCnt="2">
        <dgm:presLayoutVars>
          <dgm:chPref val="3"/>
        </dgm:presLayoutVars>
      </dgm:prSet>
      <dgm:spPr/>
    </dgm:pt>
    <dgm:pt modelId="{1A629A8F-4434-4E5C-836C-3E6CC89E1656}" type="pres">
      <dgm:prSet presAssocID="{D110CCB2-8671-44E5-9DB1-6F991A9C7FAA}" presName="hierChild2" presStyleCnt="0"/>
      <dgm:spPr/>
    </dgm:pt>
  </dgm:ptLst>
  <dgm:cxnLst>
    <dgm:cxn modelId="{F147FA03-E445-4A05-B218-044B0FB604AB}" srcId="{7CA35EB4-5BEE-4D7C-BCDA-61DC561A7F74}" destId="{D110CCB2-8671-44E5-9DB1-6F991A9C7FAA}" srcOrd="1" destOrd="0" parTransId="{17EEA6AA-637D-447B-B343-7BE8A154BDBE}" sibTransId="{B0C7A2D0-886E-4F71-AC8B-AE5F0684E221}"/>
    <dgm:cxn modelId="{352FD320-B72A-439F-8C60-A6F1429680AC}" srcId="{7CA35EB4-5BEE-4D7C-BCDA-61DC561A7F74}" destId="{45FD0715-DC25-474C-90B3-9CC0076F9B92}" srcOrd="0" destOrd="0" parTransId="{5CA885FD-6764-43D8-9C17-B87701636681}" sibTransId="{96743760-A778-46D6-B1B9-049205E2AC89}"/>
    <dgm:cxn modelId="{FBCEC274-C6EE-4C46-A086-1521B1001718}" type="presOf" srcId="{D110CCB2-8671-44E5-9DB1-6F991A9C7FAA}" destId="{9DD8830D-687E-45B7-B8D0-1A56F79842A8}" srcOrd="0" destOrd="0" presId="urn:microsoft.com/office/officeart/2005/8/layout/hierarchy1"/>
    <dgm:cxn modelId="{7D53DB7C-685F-4530-88C8-BBA5339B13E1}" type="presOf" srcId="{45FD0715-DC25-474C-90B3-9CC0076F9B92}" destId="{5876F55E-AE40-40B9-967C-9A68C862CF3E}" srcOrd="0" destOrd="0" presId="urn:microsoft.com/office/officeart/2005/8/layout/hierarchy1"/>
    <dgm:cxn modelId="{BB137BD6-39DC-48C5-BF2B-674650531C10}" type="presOf" srcId="{7CA35EB4-5BEE-4D7C-BCDA-61DC561A7F74}" destId="{52D23190-9203-4D0B-90D0-315024B2CD8A}" srcOrd="0" destOrd="0" presId="urn:microsoft.com/office/officeart/2005/8/layout/hierarchy1"/>
    <dgm:cxn modelId="{C0047B94-1F51-4C41-8F51-1E53651E2CC4}" type="presParOf" srcId="{52D23190-9203-4D0B-90D0-315024B2CD8A}" destId="{8CD93839-C35C-43A1-9948-252DB6A51241}" srcOrd="0" destOrd="0" presId="urn:microsoft.com/office/officeart/2005/8/layout/hierarchy1"/>
    <dgm:cxn modelId="{58EEA675-2067-443B-B77D-951896E22B82}" type="presParOf" srcId="{8CD93839-C35C-43A1-9948-252DB6A51241}" destId="{1E357091-4C10-4E91-AA51-3BA410A58A4A}" srcOrd="0" destOrd="0" presId="urn:microsoft.com/office/officeart/2005/8/layout/hierarchy1"/>
    <dgm:cxn modelId="{928B1DF1-DD10-4DC2-A8A8-C97D2D4FE88A}" type="presParOf" srcId="{1E357091-4C10-4E91-AA51-3BA410A58A4A}" destId="{83D5B483-A156-4ED7-928C-4A420EBF9945}" srcOrd="0" destOrd="0" presId="urn:microsoft.com/office/officeart/2005/8/layout/hierarchy1"/>
    <dgm:cxn modelId="{36770F17-45CB-4F17-AE54-9CD7AAD7DE95}" type="presParOf" srcId="{1E357091-4C10-4E91-AA51-3BA410A58A4A}" destId="{5876F55E-AE40-40B9-967C-9A68C862CF3E}" srcOrd="1" destOrd="0" presId="urn:microsoft.com/office/officeart/2005/8/layout/hierarchy1"/>
    <dgm:cxn modelId="{7172060F-7C97-4F05-9ECC-0E938BCC1BF8}" type="presParOf" srcId="{8CD93839-C35C-43A1-9948-252DB6A51241}" destId="{BDEF3A4F-801B-4EC8-BCBE-C4F27E03CE16}" srcOrd="1" destOrd="0" presId="urn:microsoft.com/office/officeart/2005/8/layout/hierarchy1"/>
    <dgm:cxn modelId="{37ACA5CD-5F72-44F0-963D-BDD83AA5AC9C}" type="presParOf" srcId="{52D23190-9203-4D0B-90D0-315024B2CD8A}" destId="{802143DB-34C2-4D31-9B68-AC4E19B7B412}" srcOrd="1" destOrd="0" presId="urn:microsoft.com/office/officeart/2005/8/layout/hierarchy1"/>
    <dgm:cxn modelId="{CFD3CA52-FB5C-45F6-8174-1EF1AC42B648}" type="presParOf" srcId="{802143DB-34C2-4D31-9B68-AC4E19B7B412}" destId="{171DB6C2-A05C-4FD4-A7ED-F17AF21739DC}" srcOrd="0" destOrd="0" presId="urn:microsoft.com/office/officeart/2005/8/layout/hierarchy1"/>
    <dgm:cxn modelId="{A2424329-46D4-4120-A084-6775C0109825}" type="presParOf" srcId="{171DB6C2-A05C-4FD4-A7ED-F17AF21739DC}" destId="{8D7673D0-6769-4979-BD65-7F3825A314E2}" srcOrd="0" destOrd="0" presId="urn:microsoft.com/office/officeart/2005/8/layout/hierarchy1"/>
    <dgm:cxn modelId="{585AA176-A0C4-46A7-94F4-102BBA14B7AB}" type="presParOf" srcId="{171DB6C2-A05C-4FD4-A7ED-F17AF21739DC}" destId="{9DD8830D-687E-45B7-B8D0-1A56F79842A8}" srcOrd="1" destOrd="0" presId="urn:microsoft.com/office/officeart/2005/8/layout/hierarchy1"/>
    <dgm:cxn modelId="{66D15C92-9568-4989-887F-2037C24CA914}" type="presParOf" srcId="{802143DB-34C2-4D31-9B68-AC4E19B7B412}" destId="{1A629A8F-4434-4E5C-836C-3E6CC89E16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898D5-6F78-4AA1-804A-88374B64EA1B}"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382089BF-74D4-4362-A8FE-B2BB36713988}">
      <dgm:prSet/>
      <dgm:spPr/>
      <dgm:t>
        <a:bodyPr/>
        <a:lstStyle/>
        <a:p>
          <a:r>
            <a:rPr lang="en-GB" b="0" i="0" dirty="0">
              <a:solidFill>
                <a:schemeClr val="tx1"/>
              </a:solidFill>
            </a:rPr>
            <a:t>Drive strategic vision for Inclusion</a:t>
          </a:r>
          <a:endParaRPr lang="en-US" dirty="0">
            <a:solidFill>
              <a:schemeClr val="tx1"/>
            </a:solidFill>
          </a:endParaRPr>
        </a:p>
      </dgm:t>
    </dgm:pt>
    <dgm:pt modelId="{0578D680-442A-44A6-82D9-5FC4A27D4007}" type="parTrans" cxnId="{A123B15E-F5EE-45B8-ADF2-969CE9CBFE2B}">
      <dgm:prSet/>
      <dgm:spPr/>
      <dgm:t>
        <a:bodyPr/>
        <a:lstStyle/>
        <a:p>
          <a:endParaRPr lang="en-US"/>
        </a:p>
      </dgm:t>
    </dgm:pt>
    <dgm:pt modelId="{6395B556-A622-422F-B1E9-56E297018CDA}" type="sibTrans" cxnId="{A123B15E-F5EE-45B8-ADF2-969CE9CBFE2B}">
      <dgm:prSet/>
      <dgm:spPr/>
      <dgm:t>
        <a:bodyPr/>
        <a:lstStyle/>
        <a:p>
          <a:endParaRPr lang="en-US"/>
        </a:p>
      </dgm:t>
    </dgm:pt>
    <dgm:pt modelId="{208F872D-AB31-4206-A180-BFBA8FFEB4B0}">
      <dgm:prSet/>
      <dgm:spPr/>
      <dgm:t>
        <a:bodyPr/>
        <a:lstStyle/>
        <a:p>
          <a:r>
            <a:rPr lang="en-GB" b="0" i="0" dirty="0">
              <a:solidFill>
                <a:schemeClr val="tx1"/>
              </a:solidFill>
            </a:rPr>
            <a:t>Overseeing the day-to-day operation of the school’s SEN policy</a:t>
          </a:r>
          <a:endParaRPr lang="en-US" dirty="0">
            <a:solidFill>
              <a:schemeClr val="tx1"/>
            </a:solidFill>
          </a:endParaRPr>
        </a:p>
      </dgm:t>
    </dgm:pt>
    <dgm:pt modelId="{86B3E816-4B55-43E6-8CC6-2E6334130789}" type="parTrans" cxnId="{8CAB06B4-9D27-4E03-83C0-E75151121ADA}">
      <dgm:prSet/>
      <dgm:spPr/>
      <dgm:t>
        <a:bodyPr/>
        <a:lstStyle/>
        <a:p>
          <a:endParaRPr lang="en-US"/>
        </a:p>
      </dgm:t>
    </dgm:pt>
    <dgm:pt modelId="{C1D765C0-47AE-46DB-AD54-8A7EC9A312B9}" type="sibTrans" cxnId="{8CAB06B4-9D27-4E03-83C0-E75151121ADA}">
      <dgm:prSet/>
      <dgm:spPr/>
      <dgm:t>
        <a:bodyPr/>
        <a:lstStyle/>
        <a:p>
          <a:endParaRPr lang="en-US"/>
        </a:p>
      </dgm:t>
    </dgm:pt>
    <dgm:pt modelId="{1FBA097D-1953-4914-A2B4-3A8BD142312A}">
      <dgm:prSet/>
      <dgm:spPr/>
      <dgm:t>
        <a:bodyPr/>
        <a:lstStyle/>
        <a:p>
          <a:r>
            <a:rPr lang="en-GB" b="0" i="0" dirty="0">
              <a:solidFill>
                <a:schemeClr val="tx1"/>
              </a:solidFill>
            </a:rPr>
            <a:t>Update statutory documentation (SEND policy, SEND information report, website)</a:t>
          </a:r>
          <a:endParaRPr lang="en-US" dirty="0">
            <a:solidFill>
              <a:schemeClr val="tx1"/>
            </a:solidFill>
          </a:endParaRPr>
        </a:p>
      </dgm:t>
    </dgm:pt>
    <dgm:pt modelId="{C8378830-9FDF-4A4E-B7AC-E01CDFF97D1F}" type="parTrans" cxnId="{7AA3FFC6-ADA4-4B64-8187-3EED42828D61}">
      <dgm:prSet/>
      <dgm:spPr/>
      <dgm:t>
        <a:bodyPr/>
        <a:lstStyle/>
        <a:p>
          <a:endParaRPr lang="en-US"/>
        </a:p>
      </dgm:t>
    </dgm:pt>
    <dgm:pt modelId="{8AE9FBA7-6E9F-4769-9494-1EA79E704FA3}" type="sibTrans" cxnId="{7AA3FFC6-ADA4-4B64-8187-3EED42828D61}">
      <dgm:prSet/>
      <dgm:spPr/>
      <dgm:t>
        <a:bodyPr/>
        <a:lstStyle/>
        <a:p>
          <a:endParaRPr lang="en-US"/>
        </a:p>
      </dgm:t>
    </dgm:pt>
    <dgm:pt modelId="{5167F225-1215-4F83-9798-57089C94F656}">
      <dgm:prSet/>
      <dgm:spPr/>
      <dgm:t>
        <a:bodyPr/>
        <a:lstStyle/>
        <a:p>
          <a:r>
            <a:rPr lang="en-GB" b="0" i="0" dirty="0">
              <a:solidFill>
                <a:schemeClr val="tx1"/>
              </a:solidFill>
            </a:rPr>
            <a:t>Advising on the deployment of the school’s delegated budget and other </a:t>
          </a:r>
          <a:endParaRPr lang="en-US" dirty="0">
            <a:solidFill>
              <a:schemeClr val="tx1"/>
            </a:solidFill>
          </a:endParaRPr>
        </a:p>
      </dgm:t>
    </dgm:pt>
    <dgm:pt modelId="{5E798253-6D7D-49D4-AEFC-EFA41BC59CB0}" type="parTrans" cxnId="{6BB87F06-DD42-4E53-8B01-9BCD9BEE4C3C}">
      <dgm:prSet/>
      <dgm:spPr/>
      <dgm:t>
        <a:bodyPr/>
        <a:lstStyle/>
        <a:p>
          <a:endParaRPr lang="en-US"/>
        </a:p>
      </dgm:t>
    </dgm:pt>
    <dgm:pt modelId="{1BC2AE39-D1A1-46F6-8D6C-3A21BF205D53}" type="sibTrans" cxnId="{6BB87F06-DD42-4E53-8B01-9BCD9BEE4C3C}">
      <dgm:prSet/>
      <dgm:spPr/>
      <dgm:t>
        <a:bodyPr/>
        <a:lstStyle/>
        <a:p>
          <a:endParaRPr lang="en-US"/>
        </a:p>
      </dgm:t>
    </dgm:pt>
    <dgm:pt modelId="{D8D2B14B-FA81-4CAB-B08A-88EEECAA71A1}">
      <dgm:prSet/>
      <dgm:spPr/>
      <dgm:t>
        <a:bodyPr/>
        <a:lstStyle/>
        <a:p>
          <a:r>
            <a:rPr lang="en-GB" b="0" i="0" dirty="0">
              <a:solidFill>
                <a:schemeClr val="tx1"/>
              </a:solidFill>
            </a:rPr>
            <a:t>Accuracy of SEND register</a:t>
          </a:r>
          <a:endParaRPr lang="en-US" dirty="0">
            <a:solidFill>
              <a:schemeClr val="tx1"/>
            </a:solidFill>
          </a:endParaRPr>
        </a:p>
      </dgm:t>
    </dgm:pt>
    <dgm:pt modelId="{B4D7DFC6-AAB1-4E87-8AAE-46FEDE2A21AD}" type="parTrans" cxnId="{99BE41A9-D637-4976-A4DD-F9729CFB7475}">
      <dgm:prSet/>
      <dgm:spPr/>
      <dgm:t>
        <a:bodyPr/>
        <a:lstStyle/>
        <a:p>
          <a:endParaRPr lang="en-US"/>
        </a:p>
      </dgm:t>
    </dgm:pt>
    <dgm:pt modelId="{02820DAB-EE59-4422-9EAB-2823A51C76AE}" type="sibTrans" cxnId="{99BE41A9-D637-4976-A4DD-F9729CFB7475}">
      <dgm:prSet/>
      <dgm:spPr/>
      <dgm:t>
        <a:bodyPr/>
        <a:lstStyle/>
        <a:p>
          <a:endParaRPr lang="en-US"/>
        </a:p>
      </dgm:t>
    </dgm:pt>
    <dgm:pt modelId="{7DE6CFC0-8F16-4D88-BD30-70B609233206}">
      <dgm:prSet/>
      <dgm:spPr/>
      <dgm:t>
        <a:bodyPr/>
        <a:lstStyle/>
        <a:p>
          <a:r>
            <a:rPr lang="en-GB" b="0" i="0" dirty="0">
              <a:solidFill>
                <a:schemeClr val="tx1"/>
              </a:solidFill>
            </a:rPr>
            <a:t>Coordinating provision for children with SEN</a:t>
          </a:r>
          <a:endParaRPr lang="en-US" dirty="0">
            <a:solidFill>
              <a:schemeClr val="tx1"/>
            </a:solidFill>
          </a:endParaRPr>
        </a:p>
      </dgm:t>
    </dgm:pt>
    <dgm:pt modelId="{8CD0F322-348C-4990-981F-AAC2A2AC7468}" type="parTrans" cxnId="{4EFF604B-3360-4915-BAE6-BEB30656874C}">
      <dgm:prSet/>
      <dgm:spPr/>
      <dgm:t>
        <a:bodyPr/>
        <a:lstStyle/>
        <a:p>
          <a:endParaRPr lang="en-US"/>
        </a:p>
      </dgm:t>
    </dgm:pt>
    <dgm:pt modelId="{4553815A-887B-44D5-AEA2-D4C417314F55}" type="sibTrans" cxnId="{4EFF604B-3360-4915-BAE6-BEB30656874C}">
      <dgm:prSet/>
      <dgm:spPr/>
      <dgm:t>
        <a:bodyPr/>
        <a:lstStyle/>
        <a:p>
          <a:endParaRPr lang="en-US"/>
        </a:p>
      </dgm:t>
    </dgm:pt>
    <dgm:pt modelId="{A0DD62A4-05A0-4869-8E24-E13AFBA8A4AE}">
      <dgm:prSet/>
      <dgm:spPr>
        <a:solidFill>
          <a:srgbClr val="FFE089"/>
        </a:solidFill>
      </dgm:spPr>
      <dgm:t>
        <a:bodyPr/>
        <a:lstStyle/>
        <a:p>
          <a:r>
            <a:rPr lang="en-GB" b="0" i="0" dirty="0">
              <a:solidFill>
                <a:schemeClr val="tx1"/>
              </a:solidFill>
            </a:rPr>
            <a:t>Liaise with external professionals </a:t>
          </a:r>
          <a:endParaRPr lang="en-US" dirty="0">
            <a:solidFill>
              <a:schemeClr val="tx1"/>
            </a:solidFill>
          </a:endParaRPr>
        </a:p>
      </dgm:t>
    </dgm:pt>
    <dgm:pt modelId="{56C7D96E-0318-424A-8C31-0F0D79D4C559}" type="parTrans" cxnId="{F15AA3F5-72A8-4CC0-91B1-C1E87C07A965}">
      <dgm:prSet/>
      <dgm:spPr/>
      <dgm:t>
        <a:bodyPr/>
        <a:lstStyle/>
        <a:p>
          <a:endParaRPr lang="en-US"/>
        </a:p>
      </dgm:t>
    </dgm:pt>
    <dgm:pt modelId="{5BC8442D-686B-4388-8CF0-C80032DEAA31}" type="sibTrans" cxnId="{F15AA3F5-72A8-4CC0-91B1-C1E87C07A965}">
      <dgm:prSet/>
      <dgm:spPr/>
      <dgm:t>
        <a:bodyPr/>
        <a:lstStyle/>
        <a:p>
          <a:endParaRPr lang="en-US"/>
        </a:p>
      </dgm:t>
    </dgm:pt>
    <dgm:pt modelId="{FA7E91C2-B885-4EC3-ACE4-32EBD0F2F6BA}">
      <dgm:prSet/>
      <dgm:spPr>
        <a:solidFill>
          <a:srgbClr val="FFE089"/>
        </a:solidFill>
      </dgm:spPr>
      <dgm:t>
        <a:bodyPr/>
        <a:lstStyle/>
        <a:p>
          <a:r>
            <a:rPr lang="en-GB" b="0" i="0" dirty="0">
              <a:solidFill>
                <a:schemeClr val="tx1"/>
              </a:solidFill>
            </a:rPr>
            <a:t>Staff training</a:t>
          </a:r>
          <a:endParaRPr lang="en-US" dirty="0">
            <a:solidFill>
              <a:schemeClr val="tx1"/>
            </a:solidFill>
          </a:endParaRPr>
        </a:p>
      </dgm:t>
    </dgm:pt>
    <dgm:pt modelId="{EAF2BD16-33FB-4F2A-89EC-AFD2387B5956}" type="parTrans" cxnId="{A1B58762-FB61-4A0D-BCC2-57FA3B2400ED}">
      <dgm:prSet/>
      <dgm:spPr/>
      <dgm:t>
        <a:bodyPr/>
        <a:lstStyle/>
        <a:p>
          <a:endParaRPr lang="en-US"/>
        </a:p>
      </dgm:t>
    </dgm:pt>
    <dgm:pt modelId="{217C256A-6CEE-4C18-A599-64D71971688F}" type="sibTrans" cxnId="{A1B58762-FB61-4A0D-BCC2-57FA3B2400ED}">
      <dgm:prSet/>
      <dgm:spPr/>
      <dgm:t>
        <a:bodyPr/>
        <a:lstStyle/>
        <a:p>
          <a:endParaRPr lang="en-US"/>
        </a:p>
      </dgm:t>
    </dgm:pt>
    <dgm:pt modelId="{CA520B17-72FE-483D-890F-B805F19C242A}">
      <dgm:prSet/>
      <dgm:spPr>
        <a:solidFill>
          <a:schemeClr val="accent6">
            <a:lumMod val="40000"/>
            <a:lumOff val="60000"/>
          </a:schemeClr>
        </a:solidFill>
      </dgm:spPr>
      <dgm:t>
        <a:bodyPr/>
        <a:lstStyle/>
        <a:p>
          <a:r>
            <a:rPr lang="en-GB" b="0" i="0" dirty="0">
              <a:solidFill>
                <a:schemeClr val="tx1"/>
              </a:solidFill>
            </a:rPr>
            <a:t>Quality assurance (teaching and learning/plans)</a:t>
          </a:r>
          <a:endParaRPr lang="en-US" dirty="0">
            <a:solidFill>
              <a:schemeClr val="tx1"/>
            </a:solidFill>
          </a:endParaRPr>
        </a:p>
      </dgm:t>
    </dgm:pt>
    <dgm:pt modelId="{D8252CD5-013B-477A-827C-1D32D0D82C32}" type="parTrans" cxnId="{71B3F1F3-B0FB-4F39-8ECE-34E0BB3BBB26}">
      <dgm:prSet/>
      <dgm:spPr/>
      <dgm:t>
        <a:bodyPr/>
        <a:lstStyle/>
        <a:p>
          <a:endParaRPr lang="en-US"/>
        </a:p>
      </dgm:t>
    </dgm:pt>
    <dgm:pt modelId="{A8EC1912-FC5A-4EBB-B5E2-4B4F3789DA2C}" type="sibTrans" cxnId="{71B3F1F3-B0FB-4F39-8ECE-34E0BB3BBB26}">
      <dgm:prSet/>
      <dgm:spPr/>
      <dgm:t>
        <a:bodyPr/>
        <a:lstStyle/>
        <a:p>
          <a:endParaRPr lang="en-US"/>
        </a:p>
      </dgm:t>
    </dgm:pt>
    <dgm:pt modelId="{E6DD3647-CDD9-44CC-8CDF-9E8A35E4C5D9}">
      <dgm:prSet/>
      <dgm:spPr>
        <a:solidFill>
          <a:schemeClr val="accent6">
            <a:lumMod val="40000"/>
            <a:lumOff val="60000"/>
          </a:schemeClr>
        </a:solidFill>
      </dgm:spPr>
      <dgm:t>
        <a:bodyPr/>
        <a:lstStyle/>
        <a:p>
          <a:r>
            <a:rPr lang="en-GB" b="0" i="0" dirty="0">
              <a:solidFill>
                <a:schemeClr val="tx1"/>
              </a:solidFill>
            </a:rPr>
            <a:t>Oversight of EHCP provision, annual reviews, consultations, EHC NA requests</a:t>
          </a:r>
          <a:endParaRPr lang="en-US" dirty="0">
            <a:solidFill>
              <a:schemeClr val="tx1"/>
            </a:solidFill>
          </a:endParaRPr>
        </a:p>
      </dgm:t>
    </dgm:pt>
    <dgm:pt modelId="{96D6AD17-3FB5-45C8-89EB-653F76ADEA4E}" type="parTrans" cxnId="{8686DDA0-52C2-42E3-8E32-FCEF7F4A2BCA}">
      <dgm:prSet/>
      <dgm:spPr/>
      <dgm:t>
        <a:bodyPr/>
        <a:lstStyle/>
        <a:p>
          <a:endParaRPr lang="en-US"/>
        </a:p>
      </dgm:t>
    </dgm:pt>
    <dgm:pt modelId="{32C565F0-F6B5-4D22-9253-25733ABBF4E2}" type="sibTrans" cxnId="{8686DDA0-52C2-42E3-8E32-FCEF7F4A2BCA}">
      <dgm:prSet/>
      <dgm:spPr/>
      <dgm:t>
        <a:bodyPr/>
        <a:lstStyle/>
        <a:p>
          <a:endParaRPr lang="en-US"/>
        </a:p>
      </dgm:t>
    </dgm:pt>
    <dgm:pt modelId="{E4CD1795-E5B8-4D62-BABB-C14D99DAA607}">
      <dgm:prSet/>
      <dgm:spPr>
        <a:solidFill>
          <a:schemeClr val="accent6">
            <a:lumMod val="40000"/>
            <a:lumOff val="60000"/>
          </a:schemeClr>
        </a:solidFill>
      </dgm:spPr>
      <dgm:t>
        <a:bodyPr/>
        <a:lstStyle/>
        <a:p>
          <a:r>
            <a:rPr lang="en-GB" b="0" i="0" dirty="0">
              <a:solidFill>
                <a:schemeClr val="tx1"/>
              </a:solidFill>
            </a:rPr>
            <a:t>Ensure interventions are evidence based, high impact and cost effective</a:t>
          </a:r>
          <a:endParaRPr lang="en-US" dirty="0">
            <a:solidFill>
              <a:schemeClr val="tx1"/>
            </a:solidFill>
          </a:endParaRPr>
        </a:p>
      </dgm:t>
    </dgm:pt>
    <dgm:pt modelId="{FC8B122A-7084-4E9D-8D5F-3C1CE7B597B1}" type="parTrans" cxnId="{50456CD4-8E55-4976-A711-ED607EBDA2EA}">
      <dgm:prSet/>
      <dgm:spPr/>
      <dgm:t>
        <a:bodyPr/>
        <a:lstStyle/>
        <a:p>
          <a:endParaRPr lang="en-US"/>
        </a:p>
      </dgm:t>
    </dgm:pt>
    <dgm:pt modelId="{457BF137-F8F0-4268-B7E5-1FA1AF546D8A}" type="sibTrans" cxnId="{50456CD4-8E55-4976-A711-ED607EBDA2EA}">
      <dgm:prSet/>
      <dgm:spPr/>
      <dgm:t>
        <a:bodyPr/>
        <a:lstStyle/>
        <a:p>
          <a:endParaRPr lang="en-US"/>
        </a:p>
      </dgm:t>
    </dgm:pt>
    <dgm:pt modelId="{686F7A9B-51E9-4221-AE91-C538A3C72D56}">
      <dgm:prSet/>
      <dgm:spPr>
        <a:solidFill>
          <a:schemeClr val="accent6">
            <a:lumMod val="40000"/>
            <a:lumOff val="60000"/>
          </a:schemeClr>
        </a:solidFill>
      </dgm:spPr>
      <dgm:t>
        <a:bodyPr/>
        <a:lstStyle/>
        <a:p>
          <a:r>
            <a:rPr lang="en-GB" b="0" i="0" dirty="0">
              <a:solidFill>
                <a:schemeClr val="tx1"/>
              </a:solidFill>
            </a:rPr>
            <a:t>Offer support, advice and guidance to class teachers </a:t>
          </a:r>
          <a:r>
            <a:rPr lang="en-GB" b="1" i="0" dirty="0">
              <a:solidFill>
                <a:schemeClr val="tx1"/>
              </a:solidFill>
            </a:rPr>
            <a:t>AFTER</a:t>
          </a:r>
          <a:r>
            <a:rPr lang="en-GB" b="0" i="0" dirty="0">
              <a:solidFill>
                <a:schemeClr val="tx1"/>
              </a:solidFill>
            </a:rPr>
            <a:t> at least once cycle of APDR.</a:t>
          </a:r>
          <a:endParaRPr lang="en-US" dirty="0">
            <a:solidFill>
              <a:schemeClr val="tx1"/>
            </a:solidFill>
          </a:endParaRPr>
        </a:p>
      </dgm:t>
    </dgm:pt>
    <dgm:pt modelId="{51F196F3-F7EB-4A05-ACC0-DA8235D82E11}" type="parTrans" cxnId="{441E20EC-765D-45FE-BEC9-DA93DB4F3A73}">
      <dgm:prSet/>
      <dgm:spPr/>
      <dgm:t>
        <a:bodyPr/>
        <a:lstStyle/>
        <a:p>
          <a:endParaRPr lang="en-US"/>
        </a:p>
      </dgm:t>
    </dgm:pt>
    <dgm:pt modelId="{FB622A1F-4E40-4BA8-BD73-BD2C9F6F0B2B}" type="sibTrans" cxnId="{441E20EC-765D-45FE-BEC9-DA93DB4F3A73}">
      <dgm:prSet/>
      <dgm:spPr/>
      <dgm:t>
        <a:bodyPr/>
        <a:lstStyle/>
        <a:p>
          <a:endParaRPr lang="en-US"/>
        </a:p>
      </dgm:t>
    </dgm:pt>
    <dgm:pt modelId="{ED9EFDA8-2FF0-41D8-A25F-623C790D3576}" type="pres">
      <dgm:prSet presAssocID="{EAD898D5-6F78-4AA1-804A-88374B64EA1B}" presName="diagram" presStyleCnt="0">
        <dgm:presLayoutVars>
          <dgm:dir/>
          <dgm:resizeHandles val="exact"/>
        </dgm:presLayoutVars>
      </dgm:prSet>
      <dgm:spPr/>
    </dgm:pt>
    <dgm:pt modelId="{9ED12EFB-3FBE-41B3-B993-AECE24C5EA79}" type="pres">
      <dgm:prSet presAssocID="{382089BF-74D4-4362-A8FE-B2BB36713988}" presName="node" presStyleLbl="node1" presStyleIdx="0" presStyleCnt="12">
        <dgm:presLayoutVars>
          <dgm:bulletEnabled val="1"/>
        </dgm:presLayoutVars>
      </dgm:prSet>
      <dgm:spPr/>
    </dgm:pt>
    <dgm:pt modelId="{7D1E8D74-9550-4EA7-ADD1-DF0485F649C1}" type="pres">
      <dgm:prSet presAssocID="{6395B556-A622-422F-B1E9-56E297018CDA}" presName="sibTrans" presStyleCnt="0"/>
      <dgm:spPr/>
    </dgm:pt>
    <dgm:pt modelId="{969D4921-1C53-4E7B-9402-82F57BD58A37}" type="pres">
      <dgm:prSet presAssocID="{208F872D-AB31-4206-A180-BFBA8FFEB4B0}" presName="node" presStyleLbl="node1" presStyleIdx="1" presStyleCnt="12">
        <dgm:presLayoutVars>
          <dgm:bulletEnabled val="1"/>
        </dgm:presLayoutVars>
      </dgm:prSet>
      <dgm:spPr/>
    </dgm:pt>
    <dgm:pt modelId="{AE6F749B-FD61-454D-8723-00EA03FFA426}" type="pres">
      <dgm:prSet presAssocID="{C1D765C0-47AE-46DB-AD54-8A7EC9A312B9}" presName="sibTrans" presStyleCnt="0"/>
      <dgm:spPr/>
    </dgm:pt>
    <dgm:pt modelId="{2E8EFCDD-B420-493C-9814-5E0FFC8F39DF}" type="pres">
      <dgm:prSet presAssocID="{1FBA097D-1953-4914-A2B4-3A8BD142312A}" presName="node" presStyleLbl="node1" presStyleIdx="2" presStyleCnt="12">
        <dgm:presLayoutVars>
          <dgm:bulletEnabled val="1"/>
        </dgm:presLayoutVars>
      </dgm:prSet>
      <dgm:spPr/>
    </dgm:pt>
    <dgm:pt modelId="{CC06F3CF-5CFA-49B1-B628-D16B0C1E68CF}" type="pres">
      <dgm:prSet presAssocID="{8AE9FBA7-6E9F-4769-9494-1EA79E704FA3}" presName="sibTrans" presStyleCnt="0"/>
      <dgm:spPr/>
    </dgm:pt>
    <dgm:pt modelId="{AA9391B4-2935-443F-AB33-C2F0C92C90D5}" type="pres">
      <dgm:prSet presAssocID="{5167F225-1215-4F83-9798-57089C94F656}" presName="node" presStyleLbl="node1" presStyleIdx="3" presStyleCnt="12">
        <dgm:presLayoutVars>
          <dgm:bulletEnabled val="1"/>
        </dgm:presLayoutVars>
      </dgm:prSet>
      <dgm:spPr/>
    </dgm:pt>
    <dgm:pt modelId="{E1B21A7B-F888-4708-A1DA-D14DAB9931CC}" type="pres">
      <dgm:prSet presAssocID="{1BC2AE39-D1A1-46F6-8D6C-3A21BF205D53}" presName="sibTrans" presStyleCnt="0"/>
      <dgm:spPr/>
    </dgm:pt>
    <dgm:pt modelId="{C31096C2-14B4-44CB-B90B-00A0C6A887B9}" type="pres">
      <dgm:prSet presAssocID="{D8D2B14B-FA81-4CAB-B08A-88EEECAA71A1}" presName="node" presStyleLbl="node1" presStyleIdx="4" presStyleCnt="12" custLinFactNeighborX="-1226">
        <dgm:presLayoutVars>
          <dgm:bulletEnabled val="1"/>
        </dgm:presLayoutVars>
      </dgm:prSet>
      <dgm:spPr/>
    </dgm:pt>
    <dgm:pt modelId="{B68EA3CC-E0C3-4F7B-A4B2-CC1E237754F0}" type="pres">
      <dgm:prSet presAssocID="{02820DAB-EE59-4422-9EAB-2823A51C76AE}" presName="sibTrans" presStyleCnt="0"/>
      <dgm:spPr/>
    </dgm:pt>
    <dgm:pt modelId="{5391C560-CF07-4A07-B7AA-76CC422C849F}" type="pres">
      <dgm:prSet presAssocID="{7DE6CFC0-8F16-4D88-BD30-70B609233206}" presName="node" presStyleLbl="node1" presStyleIdx="5" presStyleCnt="12">
        <dgm:presLayoutVars>
          <dgm:bulletEnabled val="1"/>
        </dgm:presLayoutVars>
      </dgm:prSet>
      <dgm:spPr/>
    </dgm:pt>
    <dgm:pt modelId="{A8F0E9AA-4736-42AD-85A0-A18A93825155}" type="pres">
      <dgm:prSet presAssocID="{4553815A-887B-44D5-AEA2-D4C417314F55}" presName="sibTrans" presStyleCnt="0"/>
      <dgm:spPr/>
    </dgm:pt>
    <dgm:pt modelId="{ED031ED5-DA08-48C0-A560-3E664B0D84B3}" type="pres">
      <dgm:prSet presAssocID="{A0DD62A4-05A0-4869-8E24-E13AFBA8A4AE}" presName="node" presStyleLbl="node1" presStyleIdx="6" presStyleCnt="12">
        <dgm:presLayoutVars>
          <dgm:bulletEnabled val="1"/>
        </dgm:presLayoutVars>
      </dgm:prSet>
      <dgm:spPr/>
    </dgm:pt>
    <dgm:pt modelId="{BD5222BB-31A0-4FD1-8573-DD23BBCAB85E}" type="pres">
      <dgm:prSet presAssocID="{5BC8442D-686B-4388-8CF0-C80032DEAA31}" presName="sibTrans" presStyleCnt="0"/>
      <dgm:spPr/>
    </dgm:pt>
    <dgm:pt modelId="{A1BB6DC4-F06D-4B48-B327-4D9A986185FF}" type="pres">
      <dgm:prSet presAssocID="{FA7E91C2-B885-4EC3-ACE4-32EBD0F2F6BA}" presName="node" presStyleLbl="node1" presStyleIdx="7" presStyleCnt="12">
        <dgm:presLayoutVars>
          <dgm:bulletEnabled val="1"/>
        </dgm:presLayoutVars>
      </dgm:prSet>
      <dgm:spPr/>
    </dgm:pt>
    <dgm:pt modelId="{6E627765-F764-4FB8-9896-620C9AFCE949}" type="pres">
      <dgm:prSet presAssocID="{217C256A-6CEE-4C18-A599-64D71971688F}" presName="sibTrans" presStyleCnt="0"/>
      <dgm:spPr/>
    </dgm:pt>
    <dgm:pt modelId="{9EFD40F2-BE34-4307-91C7-9B7CBAEDD7C2}" type="pres">
      <dgm:prSet presAssocID="{CA520B17-72FE-483D-890F-B805F19C242A}" presName="node" presStyleLbl="node1" presStyleIdx="8" presStyleCnt="12">
        <dgm:presLayoutVars>
          <dgm:bulletEnabled val="1"/>
        </dgm:presLayoutVars>
      </dgm:prSet>
      <dgm:spPr/>
    </dgm:pt>
    <dgm:pt modelId="{48BDD288-3E9A-4A55-BDE0-5CBB3AAE0B22}" type="pres">
      <dgm:prSet presAssocID="{A8EC1912-FC5A-4EBB-B5E2-4B4F3789DA2C}" presName="sibTrans" presStyleCnt="0"/>
      <dgm:spPr/>
    </dgm:pt>
    <dgm:pt modelId="{B1CED2DE-9939-4166-965C-25A797AFDA47}" type="pres">
      <dgm:prSet presAssocID="{E6DD3647-CDD9-44CC-8CDF-9E8A35E4C5D9}" presName="node" presStyleLbl="node1" presStyleIdx="9" presStyleCnt="12">
        <dgm:presLayoutVars>
          <dgm:bulletEnabled val="1"/>
        </dgm:presLayoutVars>
      </dgm:prSet>
      <dgm:spPr/>
    </dgm:pt>
    <dgm:pt modelId="{C4A9916F-5D24-4164-B5C8-AE4431D2E458}" type="pres">
      <dgm:prSet presAssocID="{32C565F0-F6B5-4D22-9253-25733ABBF4E2}" presName="sibTrans" presStyleCnt="0"/>
      <dgm:spPr/>
    </dgm:pt>
    <dgm:pt modelId="{61FBDA1D-8649-4341-B404-5CDD64C96BC2}" type="pres">
      <dgm:prSet presAssocID="{E4CD1795-E5B8-4D62-BABB-C14D99DAA607}" presName="node" presStyleLbl="node1" presStyleIdx="10" presStyleCnt="12">
        <dgm:presLayoutVars>
          <dgm:bulletEnabled val="1"/>
        </dgm:presLayoutVars>
      </dgm:prSet>
      <dgm:spPr/>
    </dgm:pt>
    <dgm:pt modelId="{3AD8213B-8E62-45CE-8E3C-1B68E3BE2A15}" type="pres">
      <dgm:prSet presAssocID="{457BF137-F8F0-4268-B7E5-1FA1AF546D8A}" presName="sibTrans" presStyleCnt="0"/>
      <dgm:spPr/>
    </dgm:pt>
    <dgm:pt modelId="{EADFAC66-315E-46AB-8D37-E83FD1B69973}" type="pres">
      <dgm:prSet presAssocID="{686F7A9B-51E9-4221-AE91-C538A3C72D56}" presName="node" presStyleLbl="node1" presStyleIdx="11" presStyleCnt="12">
        <dgm:presLayoutVars>
          <dgm:bulletEnabled val="1"/>
        </dgm:presLayoutVars>
      </dgm:prSet>
      <dgm:spPr/>
    </dgm:pt>
  </dgm:ptLst>
  <dgm:cxnLst>
    <dgm:cxn modelId="{6BB87F06-DD42-4E53-8B01-9BCD9BEE4C3C}" srcId="{EAD898D5-6F78-4AA1-804A-88374B64EA1B}" destId="{5167F225-1215-4F83-9798-57089C94F656}" srcOrd="3" destOrd="0" parTransId="{5E798253-6D7D-49D4-AEFC-EFA41BC59CB0}" sibTransId="{1BC2AE39-D1A1-46F6-8D6C-3A21BF205D53}"/>
    <dgm:cxn modelId="{7E9B7D1D-6EE4-49B7-8C5D-3297B5D189EE}" type="presOf" srcId="{FA7E91C2-B885-4EC3-ACE4-32EBD0F2F6BA}" destId="{A1BB6DC4-F06D-4B48-B327-4D9A986185FF}" srcOrd="0" destOrd="0" presId="urn:microsoft.com/office/officeart/2005/8/layout/default"/>
    <dgm:cxn modelId="{6F4D051E-F0F1-4AEE-970A-1542461709C4}" type="presOf" srcId="{E4CD1795-E5B8-4D62-BABB-C14D99DAA607}" destId="{61FBDA1D-8649-4341-B404-5CDD64C96BC2}" srcOrd="0" destOrd="0" presId="urn:microsoft.com/office/officeart/2005/8/layout/default"/>
    <dgm:cxn modelId="{52F54C37-C639-41BD-9F66-E26DDF948FE6}" type="presOf" srcId="{5167F225-1215-4F83-9798-57089C94F656}" destId="{AA9391B4-2935-443F-AB33-C2F0C92C90D5}" srcOrd="0" destOrd="0" presId="urn:microsoft.com/office/officeart/2005/8/layout/default"/>
    <dgm:cxn modelId="{A123B15E-F5EE-45B8-ADF2-969CE9CBFE2B}" srcId="{EAD898D5-6F78-4AA1-804A-88374B64EA1B}" destId="{382089BF-74D4-4362-A8FE-B2BB36713988}" srcOrd="0" destOrd="0" parTransId="{0578D680-442A-44A6-82D9-5FC4A27D4007}" sibTransId="{6395B556-A622-422F-B1E9-56E297018CDA}"/>
    <dgm:cxn modelId="{A1B58762-FB61-4A0D-BCC2-57FA3B2400ED}" srcId="{EAD898D5-6F78-4AA1-804A-88374B64EA1B}" destId="{FA7E91C2-B885-4EC3-ACE4-32EBD0F2F6BA}" srcOrd="7" destOrd="0" parTransId="{EAF2BD16-33FB-4F2A-89EC-AFD2387B5956}" sibTransId="{217C256A-6CEE-4C18-A599-64D71971688F}"/>
    <dgm:cxn modelId="{F9C19369-5E67-4EC9-876C-B05802DCCEC1}" type="presOf" srcId="{686F7A9B-51E9-4221-AE91-C538A3C72D56}" destId="{EADFAC66-315E-46AB-8D37-E83FD1B69973}" srcOrd="0" destOrd="0" presId="urn:microsoft.com/office/officeart/2005/8/layout/default"/>
    <dgm:cxn modelId="{4EFF604B-3360-4915-BAE6-BEB30656874C}" srcId="{EAD898D5-6F78-4AA1-804A-88374B64EA1B}" destId="{7DE6CFC0-8F16-4D88-BD30-70B609233206}" srcOrd="5" destOrd="0" parTransId="{8CD0F322-348C-4990-981F-AAC2A2AC7468}" sibTransId="{4553815A-887B-44D5-AEA2-D4C417314F55}"/>
    <dgm:cxn modelId="{7499F278-D65C-4B00-B043-EAE4C274191F}" type="presOf" srcId="{208F872D-AB31-4206-A180-BFBA8FFEB4B0}" destId="{969D4921-1C53-4E7B-9402-82F57BD58A37}" srcOrd="0" destOrd="0" presId="urn:microsoft.com/office/officeart/2005/8/layout/default"/>
    <dgm:cxn modelId="{B93BDD83-E0AB-49F5-8FB0-61D4E6A62991}" type="presOf" srcId="{A0DD62A4-05A0-4869-8E24-E13AFBA8A4AE}" destId="{ED031ED5-DA08-48C0-A560-3E664B0D84B3}" srcOrd="0" destOrd="0" presId="urn:microsoft.com/office/officeart/2005/8/layout/default"/>
    <dgm:cxn modelId="{DEDD428A-83DC-429C-95DF-34B8E8E016EA}" type="presOf" srcId="{E6DD3647-CDD9-44CC-8CDF-9E8A35E4C5D9}" destId="{B1CED2DE-9939-4166-965C-25A797AFDA47}" srcOrd="0" destOrd="0" presId="urn:microsoft.com/office/officeart/2005/8/layout/default"/>
    <dgm:cxn modelId="{8686DDA0-52C2-42E3-8E32-FCEF7F4A2BCA}" srcId="{EAD898D5-6F78-4AA1-804A-88374B64EA1B}" destId="{E6DD3647-CDD9-44CC-8CDF-9E8A35E4C5D9}" srcOrd="9" destOrd="0" parTransId="{96D6AD17-3FB5-45C8-89EB-653F76ADEA4E}" sibTransId="{32C565F0-F6B5-4D22-9253-25733ABBF4E2}"/>
    <dgm:cxn modelId="{99BE41A9-D637-4976-A4DD-F9729CFB7475}" srcId="{EAD898D5-6F78-4AA1-804A-88374B64EA1B}" destId="{D8D2B14B-FA81-4CAB-B08A-88EEECAA71A1}" srcOrd="4" destOrd="0" parTransId="{B4D7DFC6-AAB1-4E87-8AAE-46FEDE2A21AD}" sibTransId="{02820DAB-EE59-4422-9EAB-2823A51C76AE}"/>
    <dgm:cxn modelId="{8CAB06B4-9D27-4E03-83C0-E75151121ADA}" srcId="{EAD898D5-6F78-4AA1-804A-88374B64EA1B}" destId="{208F872D-AB31-4206-A180-BFBA8FFEB4B0}" srcOrd="1" destOrd="0" parTransId="{86B3E816-4B55-43E6-8CC6-2E6334130789}" sibTransId="{C1D765C0-47AE-46DB-AD54-8A7EC9A312B9}"/>
    <dgm:cxn modelId="{C4B995B6-BAB6-4ACD-9F1E-BA16CE579946}" type="presOf" srcId="{382089BF-74D4-4362-A8FE-B2BB36713988}" destId="{9ED12EFB-3FBE-41B3-B993-AECE24C5EA79}" srcOrd="0" destOrd="0" presId="urn:microsoft.com/office/officeart/2005/8/layout/default"/>
    <dgm:cxn modelId="{944305B7-202D-4598-BC00-121263FBA578}" type="presOf" srcId="{D8D2B14B-FA81-4CAB-B08A-88EEECAA71A1}" destId="{C31096C2-14B4-44CB-B90B-00A0C6A887B9}" srcOrd="0" destOrd="0" presId="urn:microsoft.com/office/officeart/2005/8/layout/default"/>
    <dgm:cxn modelId="{7AA3FFC6-ADA4-4B64-8187-3EED42828D61}" srcId="{EAD898D5-6F78-4AA1-804A-88374B64EA1B}" destId="{1FBA097D-1953-4914-A2B4-3A8BD142312A}" srcOrd="2" destOrd="0" parTransId="{C8378830-9FDF-4A4E-B7AC-E01CDFF97D1F}" sibTransId="{8AE9FBA7-6E9F-4769-9494-1EA79E704FA3}"/>
    <dgm:cxn modelId="{CD3E21C9-47A7-4412-9709-DDC1153914DD}" type="presOf" srcId="{7DE6CFC0-8F16-4D88-BD30-70B609233206}" destId="{5391C560-CF07-4A07-B7AA-76CC422C849F}" srcOrd="0" destOrd="0" presId="urn:microsoft.com/office/officeart/2005/8/layout/default"/>
    <dgm:cxn modelId="{50456CD4-8E55-4976-A711-ED607EBDA2EA}" srcId="{EAD898D5-6F78-4AA1-804A-88374B64EA1B}" destId="{E4CD1795-E5B8-4D62-BABB-C14D99DAA607}" srcOrd="10" destOrd="0" parTransId="{FC8B122A-7084-4E9D-8D5F-3C1CE7B597B1}" sibTransId="{457BF137-F8F0-4268-B7E5-1FA1AF546D8A}"/>
    <dgm:cxn modelId="{E8143BD9-99C5-453D-A987-7AC4AFA852D7}" type="presOf" srcId="{1FBA097D-1953-4914-A2B4-3A8BD142312A}" destId="{2E8EFCDD-B420-493C-9814-5E0FFC8F39DF}" srcOrd="0" destOrd="0" presId="urn:microsoft.com/office/officeart/2005/8/layout/default"/>
    <dgm:cxn modelId="{26ABF9E5-35FA-4D7B-AE98-481FA1695FE9}" type="presOf" srcId="{EAD898D5-6F78-4AA1-804A-88374B64EA1B}" destId="{ED9EFDA8-2FF0-41D8-A25F-623C790D3576}" srcOrd="0" destOrd="0" presId="urn:microsoft.com/office/officeart/2005/8/layout/default"/>
    <dgm:cxn modelId="{76D99EEB-837E-468E-AA0F-5979AE760D7B}" type="presOf" srcId="{CA520B17-72FE-483D-890F-B805F19C242A}" destId="{9EFD40F2-BE34-4307-91C7-9B7CBAEDD7C2}" srcOrd="0" destOrd="0" presId="urn:microsoft.com/office/officeart/2005/8/layout/default"/>
    <dgm:cxn modelId="{441E20EC-765D-45FE-BEC9-DA93DB4F3A73}" srcId="{EAD898D5-6F78-4AA1-804A-88374B64EA1B}" destId="{686F7A9B-51E9-4221-AE91-C538A3C72D56}" srcOrd="11" destOrd="0" parTransId="{51F196F3-F7EB-4A05-ACC0-DA8235D82E11}" sibTransId="{FB622A1F-4E40-4BA8-BD73-BD2C9F6F0B2B}"/>
    <dgm:cxn modelId="{71B3F1F3-B0FB-4F39-8ECE-34E0BB3BBB26}" srcId="{EAD898D5-6F78-4AA1-804A-88374B64EA1B}" destId="{CA520B17-72FE-483D-890F-B805F19C242A}" srcOrd="8" destOrd="0" parTransId="{D8252CD5-013B-477A-827C-1D32D0D82C32}" sibTransId="{A8EC1912-FC5A-4EBB-B5E2-4B4F3789DA2C}"/>
    <dgm:cxn modelId="{F15AA3F5-72A8-4CC0-91B1-C1E87C07A965}" srcId="{EAD898D5-6F78-4AA1-804A-88374B64EA1B}" destId="{A0DD62A4-05A0-4869-8E24-E13AFBA8A4AE}" srcOrd="6" destOrd="0" parTransId="{56C7D96E-0318-424A-8C31-0F0D79D4C559}" sibTransId="{5BC8442D-686B-4388-8CF0-C80032DEAA31}"/>
    <dgm:cxn modelId="{4AF75FB9-7DA5-4C85-B835-94B51F8F074D}" type="presParOf" srcId="{ED9EFDA8-2FF0-41D8-A25F-623C790D3576}" destId="{9ED12EFB-3FBE-41B3-B993-AECE24C5EA79}" srcOrd="0" destOrd="0" presId="urn:microsoft.com/office/officeart/2005/8/layout/default"/>
    <dgm:cxn modelId="{48EFA947-A6B2-440C-812F-604F2099573C}" type="presParOf" srcId="{ED9EFDA8-2FF0-41D8-A25F-623C790D3576}" destId="{7D1E8D74-9550-4EA7-ADD1-DF0485F649C1}" srcOrd="1" destOrd="0" presId="urn:microsoft.com/office/officeart/2005/8/layout/default"/>
    <dgm:cxn modelId="{37C3A04E-A463-4B4F-B08B-2B041EFF28C4}" type="presParOf" srcId="{ED9EFDA8-2FF0-41D8-A25F-623C790D3576}" destId="{969D4921-1C53-4E7B-9402-82F57BD58A37}" srcOrd="2" destOrd="0" presId="urn:microsoft.com/office/officeart/2005/8/layout/default"/>
    <dgm:cxn modelId="{04DC12B5-CE85-49E5-9ED1-140952B713A8}" type="presParOf" srcId="{ED9EFDA8-2FF0-41D8-A25F-623C790D3576}" destId="{AE6F749B-FD61-454D-8723-00EA03FFA426}" srcOrd="3" destOrd="0" presId="urn:microsoft.com/office/officeart/2005/8/layout/default"/>
    <dgm:cxn modelId="{02BB3E25-E7C7-47C2-A5AF-DCE0C22F1242}" type="presParOf" srcId="{ED9EFDA8-2FF0-41D8-A25F-623C790D3576}" destId="{2E8EFCDD-B420-493C-9814-5E0FFC8F39DF}" srcOrd="4" destOrd="0" presId="urn:microsoft.com/office/officeart/2005/8/layout/default"/>
    <dgm:cxn modelId="{9519E698-AD4F-4820-B4E5-46BA7B1768AC}" type="presParOf" srcId="{ED9EFDA8-2FF0-41D8-A25F-623C790D3576}" destId="{CC06F3CF-5CFA-49B1-B628-D16B0C1E68CF}" srcOrd="5" destOrd="0" presId="urn:microsoft.com/office/officeart/2005/8/layout/default"/>
    <dgm:cxn modelId="{77CF23E1-9BDE-4A53-9724-EE748A26C9C2}" type="presParOf" srcId="{ED9EFDA8-2FF0-41D8-A25F-623C790D3576}" destId="{AA9391B4-2935-443F-AB33-C2F0C92C90D5}" srcOrd="6" destOrd="0" presId="urn:microsoft.com/office/officeart/2005/8/layout/default"/>
    <dgm:cxn modelId="{F5C1E506-82D6-4FBA-932A-CF9ED60420FD}" type="presParOf" srcId="{ED9EFDA8-2FF0-41D8-A25F-623C790D3576}" destId="{E1B21A7B-F888-4708-A1DA-D14DAB9931CC}" srcOrd="7" destOrd="0" presId="urn:microsoft.com/office/officeart/2005/8/layout/default"/>
    <dgm:cxn modelId="{38150CD3-ECB2-4D71-B113-1C349C7DE7C8}" type="presParOf" srcId="{ED9EFDA8-2FF0-41D8-A25F-623C790D3576}" destId="{C31096C2-14B4-44CB-B90B-00A0C6A887B9}" srcOrd="8" destOrd="0" presId="urn:microsoft.com/office/officeart/2005/8/layout/default"/>
    <dgm:cxn modelId="{11A26B1D-EA2D-4400-81E3-59645CD19AE8}" type="presParOf" srcId="{ED9EFDA8-2FF0-41D8-A25F-623C790D3576}" destId="{B68EA3CC-E0C3-4F7B-A4B2-CC1E237754F0}" srcOrd="9" destOrd="0" presId="urn:microsoft.com/office/officeart/2005/8/layout/default"/>
    <dgm:cxn modelId="{FDC251DF-3A2B-42FD-B255-E1F2C76D725E}" type="presParOf" srcId="{ED9EFDA8-2FF0-41D8-A25F-623C790D3576}" destId="{5391C560-CF07-4A07-B7AA-76CC422C849F}" srcOrd="10" destOrd="0" presId="urn:microsoft.com/office/officeart/2005/8/layout/default"/>
    <dgm:cxn modelId="{8A1430D4-67DA-4BAE-9575-77D07E0C898D}" type="presParOf" srcId="{ED9EFDA8-2FF0-41D8-A25F-623C790D3576}" destId="{A8F0E9AA-4736-42AD-85A0-A18A93825155}" srcOrd="11" destOrd="0" presId="urn:microsoft.com/office/officeart/2005/8/layout/default"/>
    <dgm:cxn modelId="{70C38180-D2E4-41E0-B257-10904723021A}" type="presParOf" srcId="{ED9EFDA8-2FF0-41D8-A25F-623C790D3576}" destId="{ED031ED5-DA08-48C0-A560-3E664B0D84B3}" srcOrd="12" destOrd="0" presId="urn:microsoft.com/office/officeart/2005/8/layout/default"/>
    <dgm:cxn modelId="{251336A0-F99D-4EA3-84EC-F62E9187F4F0}" type="presParOf" srcId="{ED9EFDA8-2FF0-41D8-A25F-623C790D3576}" destId="{BD5222BB-31A0-4FD1-8573-DD23BBCAB85E}" srcOrd="13" destOrd="0" presId="urn:microsoft.com/office/officeart/2005/8/layout/default"/>
    <dgm:cxn modelId="{33A61871-BA06-4420-A5FF-D37DD44E4EB0}" type="presParOf" srcId="{ED9EFDA8-2FF0-41D8-A25F-623C790D3576}" destId="{A1BB6DC4-F06D-4B48-B327-4D9A986185FF}" srcOrd="14" destOrd="0" presId="urn:microsoft.com/office/officeart/2005/8/layout/default"/>
    <dgm:cxn modelId="{1CAB32A5-F4B3-4C22-B917-C3710D1E3051}" type="presParOf" srcId="{ED9EFDA8-2FF0-41D8-A25F-623C790D3576}" destId="{6E627765-F764-4FB8-9896-620C9AFCE949}" srcOrd="15" destOrd="0" presId="urn:microsoft.com/office/officeart/2005/8/layout/default"/>
    <dgm:cxn modelId="{388F684D-3C7F-4A42-83D3-0C9476949ABE}" type="presParOf" srcId="{ED9EFDA8-2FF0-41D8-A25F-623C790D3576}" destId="{9EFD40F2-BE34-4307-91C7-9B7CBAEDD7C2}" srcOrd="16" destOrd="0" presId="urn:microsoft.com/office/officeart/2005/8/layout/default"/>
    <dgm:cxn modelId="{AC2BDBA6-40E8-4AFF-A148-6CAD58C17158}" type="presParOf" srcId="{ED9EFDA8-2FF0-41D8-A25F-623C790D3576}" destId="{48BDD288-3E9A-4A55-BDE0-5CBB3AAE0B22}" srcOrd="17" destOrd="0" presId="urn:microsoft.com/office/officeart/2005/8/layout/default"/>
    <dgm:cxn modelId="{0381D639-83C6-43F2-93A4-C0536589B890}" type="presParOf" srcId="{ED9EFDA8-2FF0-41D8-A25F-623C790D3576}" destId="{B1CED2DE-9939-4166-965C-25A797AFDA47}" srcOrd="18" destOrd="0" presId="urn:microsoft.com/office/officeart/2005/8/layout/default"/>
    <dgm:cxn modelId="{6D693E06-AD92-4F47-9588-E007F558F01B}" type="presParOf" srcId="{ED9EFDA8-2FF0-41D8-A25F-623C790D3576}" destId="{C4A9916F-5D24-4164-B5C8-AE4431D2E458}" srcOrd="19" destOrd="0" presId="urn:microsoft.com/office/officeart/2005/8/layout/default"/>
    <dgm:cxn modelId="{79A3D338-963B-49F3-B2B1-84A3A8372173}" type="presParOf" srcId="{ED9EFDA8-2FF0-41D8-A25F-623C790D3576}" destId="{61FBDA1D-8649-4341-B404-5CDD64C96BC2}" srcOrd="20" destOrd="0" presId="urn:microsoft.com/office/officeart/2005/8/layout/default"/>
    <dgm:cxn modelId="{9E49B0ED-9F98-4504-B452-EC5BDB14BD83}" type="presParOf" srcId="{ED9EFDA8-2FF0-41D8-A25F-623C790D3576}" destId="{3AD8213B-8E62-45CE-8E3C-1B68E3BE2A15}" srcOrd="21" destOrd="0" presId="urn:microsoft.com/office/officeart/2005/8/layout/default"/>
    <dgm:cxn modelId="{ED29B7D6-53CB-4154-88B5-D88F5DB10FEA}" type="presParOf" srcId="{ED9EFDA8-2FF0-41D8-A25F-623C790D3576}" destId="{EADFAC66-315E-46AB-8D37-E83FD1B6997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5B483-A156-4ED7-928C-4A420EBF9945}">
      <dsp:nvSpPr>
        <dsp:cNvPr id="0" name=""/>
        <dsp:cNvSpPr/>
      </dsp:nvSpPr>
      <dsp:spPr>
        <a:xfrm>
          <a:off x="808" y="657995"/>
          <a:ext cx="2836126" cy="18009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6F55E-AE40-40B9-967C-9A68C862CF3E}">
      <dsp:nvSpPr>
        <dsp:cNvPr id="0" name=""/>
        <dsp:cNvSpPr/>
      </dsp:nvSpPr>
      <dsp:spPr>
        <a:xfrm>
          <a:off x="315933" y="957364"/>
          <a:ext cx="2836126" cy="18009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To look at the statutory requirements relating to Special Educational Needs and Disabilities (SEND)</a:t>
          </a:r>
          <a:endParaRPr lang="en-US" sz="2000" kern="1200" dirty="0"/>
        </a:p>
      </dsp:txBody>
      <dsp:txXfrm>
        <a:off x="368681" y="1010112"/>
        <a:ext cx="2730630" cy="1695444"/>
      </dsp:txXfrm>
    </dsp:sp>
    <dsp:sp modelId="{8D7673D0-6769-4979-BD65-7F3825A314E2}">
      <dsp:nvSpPr>
        <dsp:cNvPr id="0" name=""/>
        <dsp:cNvSpPr/>
      </dsp:nvSpPr>
      <dsp:spPr>
        <a:xfrm>
          <a:off x="3467184" y="657995"/>
          <a:ext cx="2836126" cy="18009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8830D-687E-45B7-B8D0-1A56F79842A8}">
      <dsp:nvSpPr>
        <dsp:cNvPr id="0" name=""/>
        <dsp:cNvSpPr/>
      </dsp:nvSpPr>
      <dsp:spPr>
        <a:xfrm>
          <a:off x="3782309" y="957364"/>
          <a:ext cx="2836126" cy="18009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To look at the SEND governance role, and recommendations / best practice in terms of carrying it out</a:t>
          </a:r>
          <a:endParaRPr lang="en-US" sz="2000" kern="1200"/>
        </a:p>
      </dsp:txBody>
      <dsp:txXfrm>
        <a:off x="3835057" y="1010112"/>
        <a:ext cx="2730630" cy="1695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2EFB-3FBE-41B3-B993-AECE24C5EA79}">
      <dsp:nvSpPr>
        <dsp:cNvPr id="0" name=""/>
        <dsp:cNvSpPr/>
      </dsp:nvSpPr>
      <dsp:spPr>
        <a:xfrm>
          <a:off x="2603" y="141910"/>
          <a:ext cx="2065678" cy="12394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Drive strategic vision for Inclusion</a:t>
          </a:r>
          <a:endParaRPr lang="en-US" sz="1600" kern="1200" dirty="0">
            <a:solidFill>
              <a:schemeClr val="tx1"/>
            </a:solidFill>
          </a:endParaRPr>
        </a:p>
      </dsp:txBody>
      <dsp:txXfrm>
        <a:off x="2603" y="141910"/>
        <a:ext cx="2065678" cy="1239407"/>
      </dsp:txXfrm>
    </dsp:sp>
    <dsp:sp modelId="{969D4921-1C53-4E7B-9402-82F57BD58A37}">
      <dsp:nvSpPr>
        <dsp:cNvPr id="0" name=""/>
        <dsp:cNvSpPr/>
      </dsp:nvSpPr>
      <dsp:spPr>
        <a:xfrm>
          <a:off x="2274850" y="141910"/>
          <a:ext cx="2065678" cy="1239407"/>
        </a:xfrm>
        <a:prstGeom prst="rect">
          <a:avLst/>
        </a:prstGeom>
        <a:gradFill rotWithShape="0">
          <a:gsLst>
            <a:gs pos="0">
              <a:schemeClr val="accent2">
                <a:hueOff val="425593"/>
                <a:satOff val="-531"/>
                <a:lumOff val="125"/>
                <a:alphaOff val="0"/>
                <a:tint val="100000"/>
                <a:shade val="100000"/>
                <a:satMod val="130000"/>
              </a:schemeClr>
            </a:gs>
            <a:gs pos="100000">
              <a:schemeClr val="accent2">
                <a:hueOff val="425593"/>
                <a:satOff val="-531"/>
                <a:lumOff val="1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Overseeing the day-to-day operation of the school’s SEN policy</a:t>
          </a:r>
          <a:endParaRPr lang="en-US" sz="1600" kern="1200" dirty="0">
            <a:solidFill>
              <a:schemeClr val="tx1"/>
            </a:solidFill>
          </a:endParaRPr>
        </a:p>
      </dsp:txBody>
      <dsp:txXfrm>
        <a:off x="2274850" y="141910"/>
        <a:ext cx="2065678" cy="1239407"/>
      </dsp:txXfrm>
    </dsp:sp>
    <dsp:sp modelId="{2E8EFCDD-B420-493C-9814-5E0FFC8F39DF}">
      <dsp:nvSpPr>
        <dsp:cNvPr id="0" name=""/>
        <dsp:cNvSpPr/>
      </dsp:nvSpPr>
      <dsp:spPr>
        <a:xfrm>
          <a:off x="4547097" y="141910"/>
          <a:ext cx="2065678" cy="1239407"/>
        </a:xfrm>
        <a:prstGeom prst="rect">
          <a:avLst/>
        </a:prstGeom>
        <a:gradFill rotWithShape="0">
          <a:gsLst>
            <a:gs pos="0">
              <a:schemeClr val="accent2">
                <a:hueOff val="851185"/>
                <a:satOff val="-1062"/>
                <a:lumOff val="250"/>
                <a:alphaOff val="0"/>
                <a:tint val="100000"/>
                <a:shade val="100000"/>
                <a:satMod val="130000"/>
              </a:schemeClr>
            </a:gs>
            <a:gs pos="100000">
              <a:schemeClr val="accent2">
                <a:hueOff val="851185"/>
                <a:satOff val="-1062"/>
                <a:lumOff val="25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Update statutory documentation (SEND policy, SEND information report, website)</a:t>
          </a:r>
          <a:endParaRPr lang="en-US" sz="1600" kern="1200" dirty="0">
            <a:solidFill>
              <a:schemeClr val="tx1"/>
            </a:solidFill>
          </a:endParaRPr>
        </a:p>
      </dsp:txBody>
      <dsp:txXfrm>
        <a:off x="4547097" y="141910"/>
        <a:ext cx="2065678" cy="1239407"/>
      </dsp:txXfrm>
    </dsp:sp>
    <dsp:sp modelId="{AA9391B4-2935-443F-AB33-C2F0C92C90D5}">
      <dsp:nvSpPr>
        <dsp:cNvPr id="0" name=""/>
        <dsp:cNvSpPr/>
      </dsp:nvSpPr>
      <dsp:spPr>
        <a:xfrm>
          <a:off x="6819344" y="141910"/>
          <a:ext cx="2065678" cy="1239407"/>
        </a:xfrm>
        <a:prstGeom prst="rect">
          <a:avLst/>
        </a:prstGeom>
        <a:gradFill rotWithShape="0">
          <a:gsLst>
            <a:gs pos="0">
              <a:schemeClr val="accent2">
                <a:hueOff val="1276778"/>
                <a:satOff val="-1592"/>
                <a:lumOff val="374"/>
                <a:alphaOff val="0"/>
                <a:tint val="100000"/>
                <a:shade val="100000"/>
                <a:satMod val="130000"/>
              </a:schemeClr>
            </a:gs>
            <a:gs pos="100000">
              <a:schemeClr val="accent2">
                <a:hueOff val="1276778"/>
                <a:satOff val="-1592"/>
                <a:lumOff val="3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Advising on the deployment of the school’s delegated budget and other </a:t>
          </a:r>
          <a:endParaRPr lang="en-US" sz="1600" kern="1200" dirty="0">
            <a:solidFill>
              <a:schemeClr val="tx1"/>
            </a:solidFill>
          </a:endParaRPr>
        </a:p>
      </dsp:txBody>
      <dsp:txXfrm>
        <a:off x="6819344" y="141910"/>
        <a:ext cx="2065678" cy="1239407"/>
      </dsp:txXfrm>
    </dsp:sp>
    <dsp:sp modelId="{C31096C2-14B4-44CB-B90B-00A0C6A887B9}">
      <dsp:nvSpPr>
        <dsp:cNvPr id="0" name=""/>
        <dsp:cNvSpPr/>
      </dsp:nvSpPr>
      <dsp:spPr>
        <a:xfrm>
          <a:off x="0" y="1587885"/>
          <a:ext cx="2065678" cy="1239407"/>
        </a:xfrm>
        <a:prstGeom prst="rect">
          <a:avLst/>
        </a:prstGeom>
        <a:gradFill rotWithShape="0">
          <a:gsLst>
            <a:gs pos="0">
              <a:schemeClr val="accent2">
                <a:hueOff val="1702371"/>
                <a:satOff val="-2123"/>
                <a:lumOff val="499"/>
                <a:alphaOff val="0"/>
                <a:tint val="100000"/>
                <a:shade val="100000"/>
                <a:satMod val="130000"/>
              </a:schemeClr>
            </a:gs>
            <a:gs pos="100000">
              <a:schemeClr val="accent2">
                <a:hueOff val="1702371"/>
                <a:satOff val="-2123"/>
                <a:lumOff val="4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Accuracy of SEND register</a:t>
          </a:r>
          <a:endParaRPr lang="en-US" sz="1600" kern="1200" dirty="0">
            <a:solidFill>
              <a:schemeClr val="tx1"/>
            </a:solidFill>
          </a:endParaRPr>
        </a:p>
      </dsp:txBody>
      <dsp:txXfrm>
        <a:off x="0" y="1587885"/>
        <a:ext cx="2065678" cy="1239407"/>
      </dsp:txXfrm>
    </dsp:sp>
    <dsp:sp modelId="{5391C560-CF07-4A07-B7AA-76CC422C849F}">
      <dsp:nvSpPr>
        <dsp:cNvPr id="0" name=""/>
        <dsp:cNvSpPr/>
      </dsp:nvSpPr>
      <dsp:spPr>
        <a:xfrm>
          <a:off x="2274850" y="1587885"/>
          <a:ext cx="2065678" cy="1239407"/>
        </a:xfrm>
        <a:prstGeom prst="rect">
          <a:avLst/>
        </a:prstGeom>
        <a:gradFill rotWithShape="0">
          <a:gsLst>
            <a:gs pos="0">
              <a:schemeClr val="accent2">
                <a:hueOff val="2127963"/>
                <a:satOff val="-2654"/>
                <a:lumOff val="624"/>
                <a:alphaOff val="0"/>
                <a:tint val="100000"/>
                <a:shade val="100000"/>
                <a:satMod val="130000"/>
              </a:schemeClr>
            </a:gs>
            <a:gs pos="100000">
              <a:schemeClr val="accent2">
                <a:hueOff val="2127963"/>
                <a:satOff val="-2654"/>
                <a:lumOff val="6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Coordinating provision for children with SEN</a:t>
          </a:r>
          <a:endParaRPr lang="en-US" sz="1600" kern="1200" dirty="0">
            <a:solidFill>
              <a:schemeClr val="tx1"/>
            </a:solidFill>
          </a:endParaRPr>
        </a:p>
      </dsp:txBody>
      <dsp:txXfrm>
        <a:off x="2274850" y="1587885"/>
        <a:ext cx="2065678" cy="1239407"/>
      </dsp:txXfrm>
    </dsp:sp>
    <dsp:sp modelId="{ED031ED5-DA08-48C0-A560-3E664B0D84B3}">
      <dsp:nvSpPr>
        <dsp:cNvPr id="0" name=""/>
        <dsp:cNvSpPr/>
      </dsp:nvSpPr>
      <dsp:spPr>
        <a:xfrm>
          <a:off x="4547097" y="1587885"/>
          <a:ext cx="2065678" cy="1239407"/>
        </a:xfrm>
        <a:prstGeom prst="rect">
          <a:avLst/>
        </a:prstGeom>
        <a:solidFill>
          <a:srgbClr val="FFE08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Liaise with external professionals </a:t>
          </a:r>
          <a:endParaRPr lang="en-US" sz="1600" kern="1200" dirty="0">
            <a:solidFill>
              <a:schemeClr val="tx1"/>
            </a:solidFill>
          </a:endParaRPr>
        </a:p>
      </dsp:txBody>
      <dsp:txXfrm>
        <a:off x="4547097" y="1587885"/>
        <a:ext cx="2065678" cy="1239407"/>
      </dsp:txXfrm>
    </dsp:sp>
    <dsp:sp modelId="{A1BB6DC4-F06D-4B48-B327-4D9A986185FF}">
      <dsp:nvSpPr>
        <dsp:cNvPr id="0" name=""/>
        <dsp:cNvSpPr/>
      </dsp:nvSpPr>
      <dsp:spPr>
        <a:xfrm>
          <a:off x="6819344" y="1587885"/>
          <a:ext cx="2065678" cy="1239407"/>
        </a:xfrm>
        <a:prstGeom prst="rect">
          <a:avLst/>
        </a:prstGeom>
        <a:solidFill>
          <a:srgbClr val="FFE08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Staff training</a:t>
          </a:r>
          <a:endParaRPr lang="en-US" sz="1600" kern="1200" dirty="0">
            <a:solidFill>
              <a:schemeClr val="tx1"/>
            </a:solidFill>
          </a:endParaRPr>
        </a:p>
      </dsp:txBody>
      <dsp:txXfrm>
        <a:off x="6819344" y="1587885"/>
        <a:ext cx="2065678" cy="1239407"/>
      </dsp:txXfrm>
    </dsp:sp>
    <dsp:sp modelId="{9EFD40F2-BE34-4307-91C7-9B7CBAEDD7C2}">
      <dsp:nvSpPr>
        <dsp:cNvPr id="0" name=""/>
        <dsp:cNvSpPr/>
      </dsp:nvSpPr>
      <dsp:spPr>
        <a:xfrm>
          <a:off x="2603" y="3033861"/>
          <a:ext cx="2065678" cy="1239407"/>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Quality assurance (teaching and learning/plans)</a:t>
          </a:r>
          <a:endParaRPr lang="en-US" sz="1600" kern="1200" dirty="0">
            <a:solidFill>
              <a:schemeClr val="tx1"/>
            </a:solidFill>
          </a:endParaRPr>
        </a:p>
      </dsp:txBody>
      <dsp:txXfrm>
        <a:off x="2603" y="3033861"/>
        <a:ext cx="2065678" cy="1239407"/>
      </dsp:txXfrm>
    </dsp:sp>
    <dsp:sp modelId="{B1CED2DE-9939-4166-965C-25A797AFDA47}">
      <dsp:nvSpPr>
        <dsp:cNvPr id="0" name=""/>
        <dsp:cNvSpPr/>
      </dsp:nvSpPr>
      <dsp:spPr>
        <a:xfrm>
          <a:off x="2274850" y="3033861"/>
          <a:ext cx="2065678" cy="1239407"/>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Oversight of EHCP provision, annual reviews, consultations, EHC NA requests</a:t>
          </a:r>
          <a:endParaRPr lang="en-US" sz="1600" kern="1200" dirty="0">
            <a:solidFill>
              <a:schemeClr val="tx1"/>
            </a:solidFill>
          </a:endParaRPr>
        </a:p>
      </dsp:txBody>
      <dsp:txXfrm>
        <a:off x="2274850" y="3033861"/>
        <a:ext cx="2065678" cy="1239407"/>
      </dsp:txXfrm>
    </dsp:sp>
    <dsp:sp modelId="{61FBDA1D-8649-4341-B404-5CDD64C96BC2}">
      <dsp:nvSpPr>
        <dsp:cNvPr id="0" name=""/>
        <dsp:cNvSpPr/>
      </dsp:nvSpPr>
      <dsp:spPr>
        <a:xfrm>
          <a:off x="4547097" y="3033861"/>
          <a:ext cx="2065678" cy="1239407"/>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Ensure interventions are evidence based, high impact and cost effective</a:t>
          </a:r>
          <a:endParaRPr lang="en-US" sz="1600" kern="1200" dirty="0">
            <a:solidFill>
              <a:schemeClr val="tx1"/>
            </a:solidFill>
          </a:endParaRPr>
        </a:p>
      </dsp:txBody>
      <dsp:txXfrm>
        <a:off x="4547097" y="3033861"/>
        <a:ext cx="2065678" cy="1239407"/>
      </dsp:txXfrm>
    </dsp:sp>
    <dsp:sp modelId="{EADFAC66-315E-46AB-8D37-E83FD1B69973}">
      <dsp:nvSpPr>
        <dsp:cNvPr id="0" name=""/>
        <dsp:cNvSpPr/>
      </dsp:nvSpPr>
      <dsp:spPr>
        <a:xfrm>
          <a:off x="6819344" y="3033861"/>
          <a:ext cx="2065678" cy="1239407"/>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solidFill>
                <a:schemeClr val="tx1"/>
              </a:solidFill>
            </a:rPr>
            <a:t>Offer support, advice and guidance to class teachers </a:t>
          </a:r>
          <a:r>
            <a:rPr lang="en-GB" sz="1600" b="1" i="0" kern="1200" dirty="0">
              <a:solidFill>
                <a:schemeClr val="tx1"/>
              </a:solidFill>
            </a:rPr>
            <a:t>AFTER</a:t>
          </a:r>
          <a:r>
            <a:rPr lang="en-GB" sz="1600" b="0" i="0" kern="1200" dirty="0">
              <a:solidFill>
                <a:schemeClr val="tx1"/>
              </a:solidFill>
            </a:rPr>
            <a:t> at least once cycle of APDR.</a:t>
          </a:r>
          <a:endParaRPr lang="en-US" sz="1600" kern="1200" dirty="0">
            <a:solidFill>
              <a:schemeClr val="tx1"/>
            </a:solidFill>
          </a:endParaRPr>
        </a:p>
      </dsp:txBody>
      <dsp:txXfrm>
        <a:off x="6819344" y="3033861"/>
        <a:ext cx="2065678" cy="12394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0"/>
            <a:ext cx="288925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2487" y="744537"/>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88925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 name="Google Shape;40;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41" name="Google Shape;41;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4" name="Google Shape;184;p2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Menti?</a:t>
            </a:r>
            <a:endParaRPr/>
          </a:p>
        </p:txBody>
      </p:sp>
      <p:sp>
        <p:nvSpPr>
          <p:cNvPr id="185" name="Google Shape;185;p2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876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7" name="Google Shape;137;p16: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These Regulations amend regulation 3 of the Education (Special Educational Needs Coordinators) (England) Regulations 2008 (“the Principal Regulations”).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The amendments affect the designation of a person as the SENCO of a community, foundation and voluntary school or a maintained nursery school in England, where the person is designated as the SENCO on the coming into force of the Principal Regulations </a:t>
            </a:r>
            <a:r>
              <a:rPr lang="en-US" b="1" dirty="0"/>
              <a:t>on 1 September 2009 but has less than a year’s experience of being the SENCO.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They also affect the designation of a person who is designated as the SENCO after that date and who does not have at least 12 months previous experience of being a SENCO when the designation is made. As amended, the Principal Regulations require the governing body to ensure that, if the person is designated as the SENCO at any time after “the required date”, the person holds the qualification for the time being known as “the National Award for SEN Co-ordination”. In the case of persons who are SENCOs on 1st September 2009, “the required date” is 1st September 2012. In any other case it is the third anniversary of the date on which the person is designated as the SENCO.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*I would encourage all schools to ensure their SENCo is qualified regardless of experience.</a:t>
            </a:r>
          </a:p>
          <a:p>
            <a:pPr marL="0" lvl="0" indent="0" algn="l" rtl="0">
              <a:spcBef>
                <a:spcPts val="0"/>
              </a:spcBef>
              <a:spcAft>
                <a:spcPts val="0"/>
              </a:spcAft>
              <a:buSzPts val="1800"/>
              <a:buNone/>
            </a:pPr>
            <a:endParaRPr lang="en-US" dirty="0"/>
          </a:p>
          <a:p>
            <a:pPr marL="0" lvl="0" indent="0" algn="l" rtl="0">
              <a:spcBef>
                <a:spcPts val="0"/>
              </a:spcBef>
              <a:spcAft>
                <a:spcPts val="0"/>
              </a:spcAft>
              <a:buSzPts val="1800"/>
              <a:buNone/>
            </a:pPr>
            <a:r>
              <a:rPr lang="en-US" dirty="0"/>
              <a:t>How do you ensure these in the school you are in?</a:t>
            </a:r>
            <a:endParaRPr dirty="0"/>
          </a:p>
        </p:txBody>
      </p:sp>
      <p:sp>
        <p:nvSpPr>
          <p:cNvPr id="138" name="Google Shape;138;p16: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42277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a:p>
        </p:txBody>
      </p:sp>
    </p:spTree>
    <p:extLst>
      <p:ext uri="{BB962C8B-B14F-4D97-AF65-F5344CB8AC3E}">
        <p14:creationId xmlns:p14="http://schemas.microsoft.com/office/powerpoint/2010/main" val="385752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457200" indent="-457200">
              <a:buFont typeface="Arial" panose="020B0604020202020204" pitchFamily="34" charset="0"/>
              <a:buChar char="•"/>
            </a:pPr>
            <a:r>
              <a:rPr lang="en-GB" sz="1800" dirty="0">
                <a:latin typeface="Calibri" panose="020F0502020204030204" pitchFamily="34" charset="0"/>
                <a:cs typeface="Calibri" panose="020F0502020204030204" pitchFamily="34" charset="0"/>
              </a:rPr>
              <a:t>Be present</a:t>
            </a:r>
          </a:p>
          <a:p>
            <a:pPr marL="457200" indent="-457200">
              <a:buFont typeface="Arial" panose="020B0604020202020204" pitchFamily="34" charset="0"/>
              <a:buChar char="•"/>
            </a:pPr>
            <a:r>
              <a:rPr lang="en-GB" sz="1800" dirty="0">
                <a:latin typeface="Calibri" panose="020F0502020204030204" pitchFamily="34" charset="0"/>
                <a:cs typeface="Calibri" panose="020F0502020204030204" pitchFamily="34" charset="0"/>
              </a:rPr>
              <a:t>Challenge and support</a:t>
            </a:r>
          </a:p>
          <a:p>
            <a:pPr marL="457200" indent="-457200">
              <a:buFont typeface="Arial" panose="020B0604020202020204" pitchFamily="34" charset="0"/>
              <a:buChar char="•"/>
            </a:pPr>
            <a:r>
              <a:rPr lang="en-GB" sz="1800" dirty="0">
                <a:latin typeface="Calibri" panose="020F0502020204030204" pitchFamily="34" charset="0"/>
                <a:cs typeface="Calibri" panose="020F0502020204030204" pitchFamily="34" charset="0"/>
              </a:rPr>
              <a:t>Understand the balance between strategic and operation tasks</a:t>
            </a:r>
          </a:p>
          <a:p>
            <a:pPr marL="457200" indent="-457200">
              <a:buFont typeface="Arial" panose="020B0604020202020204" pitchFamily="34" charset="0"/>
              <a:buChar char="•"/>
            </a:pPr>
            <a:r>
              <a:rPr lang="en-GB" sz="1800" dirty="0">
                <a:latin typeface="Calibri" panose="020F0502020204030204" pitchFamily="34" charset="0"/>
                <a:cs typeface="Calibri" panose="020F0502020204030204" pitchFamily="34" charset="0"/>
              </a:rPr>
              <a:t>How is the SENCo managing?</a:t>
            </a:r>
          </a:p>
          <a:p>
            <a:pPr marL="457200" indent="-457200">
              <a:buFont typeface="Arial" panose="020B0604020202020204" pitchFamily="34" charset="0"/>
              <a:buChar char="•"/>
            </a:pPr>
            <a:r>
              <a:rPr lang="en-GB" sz="1800" dirty="0">
                <a:latin typeface="Calibri" panose="020F0502020204030204" pitchFamily="34" charset="0"/>
                <a:cs typeface="Calibri" panose="020F0502020204030204" pitchFamily="34" charset="0"/>
              </a:rPr>
              <a:t>What are the current challenges, how are these impacting, what support is needed?</a:t>
            </a:r>
          </a:p>
          <a:p>
            <a:pPr marL="0" lvl="0" indent="0" algn="l" rtl="0">
              <a:spcBef>
                <a:spcPts val="0"/>
              </a:spcBef>
              <a:spcAft>
                <a:spcPts val="0"/>
              </a:spcAft>
              <a:buNone/>
            </a:pPr>
            <a:endParaRPr dirty="0"/>
          </a:p>
        </p:txBody>
      </p:sp>
      <p:sp>
        <p:nvSpPr>
          <p:cNvPr id="162" name="Google Shape;162;p18: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58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7" name="Google Shape;137;p16: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GB" dirty="0"/>
              <a:t>How does your school share this information with you?</a:t>
            </a:r>
          </a:p>
          <a:p>
            <a:pPr algn="l"/>
            <a:r>
              <a:rPr lang="en-GB" b="1" i="0" dirty="0">
                <a:solidFill>
                  <a:srgbClr val="0B0C0C"/>
                </a:solidFill>
                <a:effectLst/>
                <a:latin typeface="GDS Transport"/>
              </a:rPr>
              <a:t>The most common type of need among pupils with an EHC plan is autistic spectrum disorder (ASD)</a:t>
            </a:r>
          </a:p>
          <a:p>
            <a:pPr algn="l"/>
            <a:r>
              <a:rPr lang="en-GB" b="0" i="0" dirty="0">
                <a:solidFill>
                  <a:srgbClr val="0B0C0C"/>
                </a:solidFill>
                <a:effectLst/>
                <a:latin typeface="GDS Transport"/>
              </a:rPr>
              <a:t>One in three pupils with an EHC plan are identified with a primary need of ASD (33.0%).</a:t>
            </a:r>
          </a:p>
          <a:p>
            <a:pPr algn="l"/>
            <a:r>
              <a:rPr lang="en-GB" b="1" i="0" dirty="0">
                <a:solidFill>
                  <a:srgbClr val="0B0C0C"/>
                </a:solidFill>
                <a:effectLst/>
                <a:latin typeface="GDS Transport"/>
              </a:rPr>
              <a:t>The most common type of need among pupils with SEN support are speech, language and communication needs</a:t>
            </a:r>
          </a:p>
          <a:p>
            <a:pPr algn="l"/>
            <a:r>
              <a:rPr lang="en-GB" b="0" i="0" dirty="0">
                <a:solidFill>
                  <a:srgbClr val="0B0C0C"/>
                </a:solidFill>
                <a:effectLst/>
                <a:latin typeface="GDS Transport"/>
              </a:rPr>
              <a:t>The primary need identified for one in four pupils is speech, language and communication needs (25.6%). This is followed by social, emotional and mental health needs (22.3%) and moderate learning difficulty (15.8%) </a:t>
            </a:r>
          </a:p>
          <a:p>
            <a:pPr marL="0" lvl="0" indent="0" algn="l" rtl="0">
              <a:spcBef>
                <a:spcPts val="0"/>
              </a:spcBef>
              <a:spcAft>
                <a:spcPts val="0"/>
              </a:spcAft>
              <a:buSzPts val="1800"/>
              <a:buNone/>
            </a:pPr>
            <a:endParaRPr dirty="0"/>
          </a:p>
        </p:txBody>
      </p:sp>
      <p:sp>
        <p:nvSpPr>
          <p:cNvPr id="138" name="Google Shape;138;p16: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95384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GB" dirty="0"/>
              <a:t>Ensure understanding of SEN support and EHCP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a:p>
        </p:txBody>
      </p:sp>
    </p:spTree>
    <p:extLst>
      <p:ext uri="{BB962C8B-B14F-4D97-AF65-F5344CB8AC3E}">
        <p14:creationId xmlns:p14="http://schemas.microsoft.com/office/powerpoint/2010/main" val="51570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7" name="Google Shape;137;p16: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r>
              <a:rPr lang="en-GB" b="0" i="0" dirty="0">
                <a:solidFill>
                  <a:srgbClr val="0B0C0C"/>
                </a:solidFill>
                <a:effectLst/>
                <a:latin typeface="GDS Transport"/>
              </a:rPr>
              <a:t>data relating to SEN funding information, for example, notional SEN funding and top up funding, and:</a:t>
            </a:r>
          </a:p>
          <a:p>
            <a:pPr marL="742950" lvl="1" indent="-285750" algn="l">
              <a:buFont typeface="Arial" panose="020B0604020202020204" pitchFamily="34" charset="0"/>
              <a:buChar char="•"/>
            </a:pPr>
            <a:r>
              <a:rPr lang="en-GB" b="0" i="0" dirty="0">
                <a:solidFill>
                  <a:srgbClr val="0B0C0C"/>
                </a:solidFill>
                <a:effectLst/>
                <a:latin typeface="GDS Transport"/>
              </a:rPr>
              <a:t>how that funding is spent and its impact</a:t>
            </a:r>
          </a:p>
          <a:p>
            <a:pPr marL="742950" lvl="1" indent="-285750" algn="l">
              <a:buFont typeface="Arial" panose="020B0604020202020204" pitchFamily="34" charset="0"/>
              <a:buChar char="•"/>
            </a:pPr>
            <a:r>
              <a:rPr lang="en-GB" b="0" i="0" dirty="0">
                <a:solidFill>
                  <a:srgbClr val="0B0C0C"/>
                </a:solidFill>
                <a:effectLst/>
                <a:latin typeface="GDS Transport"/>
              </a:rPr>
              <a:t>if that funding is targeted strategically based on what is known of the school SEN and disability profile</a:t>
            </a:r>
          </a:p>
          <a:p>
            <a:pPr marL="742950" lvl="1" indent="-285750" algn="l">
              <a:buFont typeface="Arial" panose="020B0604020202020204" pitchFamily="34" charset="0"/>
              <a:buChar char="•"/>
            </a:pPr>
            <a:r>
              <a:rPr lang="en-GB" b="0" i="0" dirty="0">
                <a:solidFill>
                  <a:srgbClr val="0B0C0C"/>
                </a:solidFill>
                <a:effectLst/>
                <a:latin typeface="GDS Transport"/>
              </a:rPr>
              <a:t>if the funding provided for those with SEN and disabilities is contributing to improved progress and if so, how</a:t>
            </a:r>
          </a:p>
          <a:p>
            <a:pPr marL="457200" lvl="1" indent="0" algn="l">
              <a:buFont typeface="Arial" panose="020B0604020202020204" pitchFamily="34" charset="0"/>
              <a:buNone/>
            </a:pPr>
            <a:endParaRPr lang="en-GB" b="0" i="0" dirty="0">
              <a:solidFill>
                <a:srgbClr val="0B0C0C"/>
              </a:solidFill>
              <a:effectLst/>
              <a:latin typeface="GDS Transport"/>
            </a:endParaRPr>
          </a:p>
          <a:p>
            <a:pPr marL="0" lvl="0" indent="0" algn="l" rtl="0">
              <a:spcBef>
                <a:spcPts val="0"/>
              </a:spcBef>
              <a:spcAft>
                <a:spcPts val="0"/>
              </a:spcAft>
              <a:buSzPts val="1800"/>
              <a:buNone/>
            </a:pPr>
            <a:endParaRPr dirty="0"/>
          </a:p>
        </p:txBody>
      </p:sp>
      <p:sp>
        <p:nvSpPr>
          <p:cNvPr id="138" name="Google Shape;138;p16: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Tree>
    <p:extLst>
      <p:ext uri="{BB962C8B-B14F-4D97-AF65-F5344CB8AC3E}">
        <p14:creationId xmlns:p14="http://schemas.microsoft.com/office/powerpoint/2010/main" val="243064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Discussion- any other templates they use? Good starting point?</a:t>
            </a:r>
            <a:endParaRPr dirty="0"/>
          </a:p>
        </p:txBody>
      </p:sp>
      <p:sp>
        <p:nvSpPr>
          <p:cNvPr id="192" name="Google Shape;192;p2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2" name="Google Shape;222;p27: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7: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9" name="Google Shape;229;p28: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8: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9: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29: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9: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190478b0e_0_9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4190478b0e_0_93:notes"/>
          <p:cNvSpPr txBox="1">
            <a:spLocks noGrp="1"/>
          </p:cNvSpPr>
          <p:nvPr>
            <p:ph type="body" idx="1"/>
          </p:nvPr>
        </p:nvSpPr>
        <p:spPr>
          <a:xfrm>
            <a:off x="666750" y="4714875"/>
            <a:ext cx="53355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4190478b0e_0_93:notes"/>
          <p:cNvSpPr txBox="1">
            <a:spLocks noGrp="1"/>
          </p:cNvSpPr>
          <p:nvPr>
            <p:ph type="sldNum" idx="12"/>
          </p:nvPr>
        </p:nvSpPr>
        <p:spPr>
          <a:xfrm>
            <a:off x="3778250" y="9428162"/>
            <a:ext cx="2889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3: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190478b0e_0_8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4190478b0e_0_86:notes"/>
          <p:cNvSpPr txBox="1">
            <a:spLocks noGrp="1"/>
          </p:cNvSpPr>
          <p:nvPr>
            <p:ph type="body" idx="1"/>
          </p:nvPr>
        </p:nvSpPr>
        <p:spPr>
          <a:xfrm>
            <a:off x="666750" y="4714875"/>
            <a:ext cx="53355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4190478b0e_0_86:notes"/>
          <p:cNvSpPr txBox="1">
            <a:spLocks noGrp="1"/>
          </p:cNvSpPr>
          <p:nvPr>
            <p:ph type="sldNum" idx="12"/>
          </p:nvPr>
        </p:nvSpPr>
        <p:spPr>
          <a:xfrm>
            <a:off x="3778250" y="9428162"/>
            <a:ext cx="2889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7: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0" name="Google Shape;290;p7: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8" name="Google Shape;298;p30: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0: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 name="Google Shape;59;p4: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It means schools have responsibility for deciding who is SEND based on the implementation of the assess, plan, do, review approach.</a:t>
            </a:r>
            <a:endParaRPr dirty="0"/>
          </a:p>
          <a:p>
            <a:pPr marL="0" lvl="0" indent="0" algn="l" rtl="0">
              <a:spcBef>
                <a:spcPts val="0"/>
              </a:spcBef>
              <a:spcAft>
                <a:spcPts val="0"/>
              </a:spcAft>
              <a:buSzPts val="1800"/>
              <a:buNone/>
            </a:pPr>
            <a:r>
              <a:rPr lang="en-US" dirty="0"/>
              <a:t>Depending on your setting I would advise you read the relevant chapter (6) so you are familiar with the expectations set out.</a:t>
            </a:r>
            <a:endParaRPr dirty="0"/>
          </a:p>
          <a:p>
            <a:pPr marL="0" lvl="0" indent="0" algn="l" rtl="0">
              <a:spcBef>
                <a:spcPts val="0"/>
              </a:spcBef>
              <a:spcAft>
                <a:spcPts val="0"/>
              </a:spcAft>
              <a:buNone/>
            </a:pPr>
            <a:endParaRPr dirty="0"/>
          </a:p>
        </p:txBody>
      </p:sp>
      <p:sp>
        <p:nvSpPr>
          <p:cNvPr id="60" name="Google Shape;60;p4: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9" name="Google Shape;69;p5: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9: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75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0: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6" name="Google Shape;176;p20: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Gov duty to publish</a:t>
            </a:r>
            <a:endParaRPr dirty="0"/>
          </a:p>
          <a:p>
            <a:pPr marL="0" lvl="0" indent="0" algn="l" rtl="0">
              <a:spcBef>
                <a:spcPts val="0"/>
              </a:spcBef>
              <a:spcAft>
                <a:spcPts val="0"/>
              </a:spcAft>
              <a:buSzPts val="1800"/>
              <a:buNone/>
            </a:pPr>
            <a:r>
              <a:rPr lang="en-US" dirty="0"/>
              <a:t>Add detail around the SEND info report audit- what needs to be included</a:t>
            </a:r>
            <a:endParaRPr dirty="0"/>
          </a:p>
          <a:p>
            <a:pPr marL="0" lvl="0" indent="0" algn="l" rtl="0">
              <a:spcBef>
                <a:spcPts val="0"/>
              </a:spcBef>
              <a:spcAft>
                <a:spcPts val="0"/>
              </a:spcAft>
              <a:buSzPts val="1800"/>
              <a:buNone/>
            </a:pPr>
            <a:r>
              <a:rPr lang="en-US" dirty="0"/>
              <a:t>Is it updated vs a date change?</a:t>
            </a:r>
            <a:endParaRPr dirty="0"/>
          </a:p>
          <a:p>
            <a:pPr marL="0" lvl="0" indent="0" algn="l" rtl="0">
              <a:spcBef>
                <a:spcPts val="0"/>
              </a:spcBef>
              <a:spcAft>
                <a:spcPts val="0"/>
              </a:spcAft>
              <a:buSzPts val="1800"/>
              <a:buNone/>
            </a:pPr>
            <a:r>
              <a:rPr lang="en-US" dirty="0"/>
              <a:t>Good practice for it to be coproduced </a:t>
            </a:r>
            <a:endParaRPr dirty="0"/>
          </a:p>
          <a:p>
            <a:pPr marL="0" lvl="0" indent="0" algn="l" rtl="0">
              <a:spcBef>
                <a:spcPts val="0"/>
              </a:spcBef>
              <a:spcAft>
                <a:spcPts val="0"/>
              </a:spcAft>
              <a:buNone/>
            </a:pPr>
            <a:endParaRPr dirty="0"/>
          </a:p>
        </p:txBody>
      </p:sp>
      <p:sp>
        <p:nvSpPr>
          <p:cNvPr id="177" name="Google Shape;177;p20: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85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15316-4463-4413-B1ED-0E2BD3C2D476}"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38A21-D328-4987-B29B-2F0B2B081181}" type="slidenum">
              <a:rPr lang="en-GB" smtClean="0"/>
              <a:t>‹#›</a:t>
            </a:fld>
            <a:endParaRPr lang="en-GB"/>
          </a:p>
        </p:txBody>
      </p:sp>
    </p:spTree>
    <p:extLst>
      <p:ext uri="{BB962C8B-B14F-4D97-AF65-F5344CB8AC3E}">
        <p14:creationId xmlns:p14="http://schemas.microsoft.com/office/powerpoint/2010/main" val="95604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pline">
  <p:cSld name="Strapline">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07562738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Font typeface="Calibri"/>
              <a:buNone/>
              <a:defRPr/>
            </a:lvl1pPr>
            <a:lvl2pPr lvl="1" algn="ctr">
              <a:spcBef>
                <a:spcPts val="0"/>
              </a:spcBef>
              <a:spcAft>
                <a:spcPts val="0"/>
              </a:spcAft>
              <a:buClr>
                <a:schemeClr val="dk1"/>
              </a:buClr>
              <a:buSzPts val="1400"/>
              <a:buFont typeface="Calibri"/>
              <a:buNone/>
              <a:defRPr/>
            </a:lvl2pPr>
            <a:lvl3pPr lvl="2" algn="ctr">
              <a:spcBef>
                <a:spcPts val="0"/>
              </a:spcBef>
              <a:spcAft>
                <a:spcPts val="0"/>
              </a:spcAft>
              <a:buClr>
                <a:schemeClr val="dk1"/>
              </a:buClr>
              <a:buSzPts val="1400"/>
              <a:buFont typeface="Calibri"/>
              <a:buNone/>
              <a:defRPr/>
            </a:lvl3pPr>
            <a:lvl4pPr lvl="3" algn="ctr">
              <a:spcBef>
                <a:spcPts val="0"/>
              </a:spcBef>
              <a:spcAft>
                <a:spcPts val="0"/>
              </a:spcAft>
              <a:buClr>
                <a:schemeClr val="dk1"/>
              </a:buClr>
              <a:buSzPts val="1400"/>
              <a:buFont typeface="Calibri"/>
              <a:buNone/>
              <a:defRPr/>
            </a:lvl4pPr>
            <a:lvl5pPr lvl="4" algn="ctr">
              <a:spcBef>
                <a:spcPts val="0"/>
              </a:spcBef>
              <a:spcAft>
                <a:spcPts val="0"/>
              </a:spcAft>
              <a:buClr>
                <a:schemeClr val="dk1"/>
              </a:buClr>
              <a:buSzPts val="1400"/>
              <a:buFont typeface="Calibri"/>
              <a:buNone/>
              <a:defRPr/>
            </a:lvl5pPr>
            <a:lvl6pPr lvl="5" algn="ctr">
              <a:spcBef>
                <a:spcPts val="0"/>
              </a:spcBef>
              <a:spcAft>
                <a:spcPts val="0"/>
              </a:spcAft>
              <a:buClr>
                <a:schemeClr val="dk1"/>
              </a:buClr>
              <a:buSzPts val="1400"/>
              <a:buFont typeface="Calibri"/>
              <a:buNone/>
              <a:defRPr/>
            </a:lvl6pPr>
            <a:lvl7pPr lvl="6" algn="ctr">
              <a:spcBef>
                <a:spcPts val="0"/>
              </a:spcBef>
              <a:spcAft>
                <a:spcPts val="0"/>
              </a:spcAft>
              <a:buClr>
                <a:schemeClr val="dk1"/>
              </a:buClr>
              <a:buSzPts val="1400"/>
              <a:buFont typeface="Calibri"/>
              <a:buNone/>
              <a:defRPr/>
            </a:lvl7pPr>
            <a:lvl8pPr lvl="7" algn="ctr">
              <a:spcBef>
                <a:spcPts val="0"/>
              </a:spcBef>
              <a:spcAft>
                <a:spcPts val="0"/>
              </a:spcAft>
              <a:buClr>
                <a:schemeClr val="dk1"/>
              </a:buClr>
              <a:buSzPts val="1400"/>
              <a:buFont typeface="Calibri"/>
              <a:buNone/>
              <a:defRPr/>
            </a:lvl8pPr>
            <a:lvl9pPr lvl="8" algn="ctr">
              <a:spcBef>
                <a:spcPts val="0"/>
              </a:spcBef>
              <a:spcAft>
                <a:spcPts val="0"/>
              </a:spcAft>
              <a:buClr>
                <a:schemeClr val="dk1"/>
              </a:buClr>
              <a:buSzPts val="1400"/>
              <a:buFont typeface="Calibri"/>
              <a:buNone/>
              <a:defRPr/>
            </a:lvl9pPr>
          </a:lstStyle>
          <a:p>
            <a:endParaRPr/>
          </a:p>
        </p:txBody>
      </p:sp>
      <p:sp>
        <p:nvSpPr>
          <p:cNvPr id="30" name="Google Shape;30;p36"/>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spcBef>
                <a:spcPts val="640"/>
              </a:spcBef>
              <a:spcAft>
                <a:spcPts val="0"/>
              </a:spcAft>
              <a:buClr>
                <a:schemeClr val="dk1"/>
              </a:buClr>
              <a:buSzPts val="1400"/>
              <a:buChar char="•"/>
              <a:defRPr sz="1400"/>
            </a:lvl1pPr>
            <a:lvl2pPr marL="914400" lvl="1" indent="-304800" algn="l">
              <a:spcBef>
                <a:spcPts val="560"/>
              </a:spcBef>
              <a:spcAft>
                <a:spcPts val="0"/>
              </a:spcAft>
              <a:buClr>
                <a:schemeClr val="dk1"/>
              </a:buClr>
              <a:buSzPts val="1200"/>
              <a:buChar char="–"/>
              <a:defRPr sz="1200"/>
            </a:lvl2pPr>
            <a:lvl3pPr marL="1371600" lvl="2" indent="-304800" algn="l">
              <a:spcBef>
                <a:spcPts val="480"/>
              </a:spcBef>
              <a:spcAft>
                <a:spcPts val="0"/>
              </a:spcAft>
              <a:buClr>
                <a:schemeClr val="dk1"/>
              </a:buClr>
              <a:buSzPts val="1200"/>
              <a:buChar char="•"/>
              <a:defRPr sz="1200"/>
            </a:lvl3pPr>
            <a:lvl4pPr marL="1828800" lvl="3" indent="-304800" algn="l">
              <a:spcBef>
                <a:spcPts val="400"/>
              </a:spcBef>
              <a:spcAft>
                <a:spcPts val="0"/>
              </a:spcAft>
              <a:buClr>
                <a:schemeClr val="dk1"/>
              </a:buClr>
              <a:buSzPts val="1200"/>
              <a:buChar char="–"/>
              <a:defRPr sz="1200"/>
            </a:lvl4pPr>
            <a:lvl5pPr marL="2286000" lvl="4" indent="-304800" algn="l">
              <a:spcBef>
                <a:spcPts val="400"/>
              </a:spcBef>
              <a:spcAft>
                <a:spcPts val="0"/>
              </a:spcAft>
              <a:buClr>
                <a:schemeClr val="dk1"/>
              </a:buClr>
              <a:buSzPts val="1200"/>
              <a:buChar char="»"/>
              <a:defRPr sz="1200"/>
            </a:lvl5pPr>
            <a:lvl6pPr marL="2743200" lvl="5" indent="-304800" algn="l">
              <a:spcBef>
                <a:spcPts val="400"/>
              </a:spcBef>
              <a:spcAft>
                <a:spcPts val="0"/>
              </a:spcAft>
              <a:buClr>
                <a:schemeClr val="dk1"/>
              </a:buClr>
              <a:buSzPts val="1200"/>
              <a:buChar char="•"/>
              <a:defRPr sz="1200"/>
            </a:lvl6pPr>
            <a:lvl7pPr marL="3200400" lvl="6" indent="-304800" algn="l">
              <a:spcBef>
                <a:spcPts val="400"/>
              </a:spcBef>
              <a:spcAft>
                <a:spcPts val="0"/>
              </a:spcAft>
              <a:buClr>
                <a:schemeClr val="dk1"/>
              </a:buClr>
              <a:buSzPts val="1200"/>
              <a:buChar char="•"/>
              <a:defRPr sz="1200"/>
            </a:lvl7pPr>
            <a:lvl8pPr marL="3657600" lvl="7" indent="-304800" algn="l">
              <a:spcBef>
                <a:spcPts val="400"/>
              </a:spcBef>
              <a:spcAft>
                <a:spcPts val="0"/>
              </a:spcAft>
              <a:buClr>
                <a:schemeClr val="dk1"/>
              </a:buClr>
              <a:buSzPts val="1200"/>
              <a:buChar char="•"/>
              <a:defRPr sz="1200"/>
            </a:lvl8pPr>
            <a:lvl9pPr marL="4114800" lvl="8" indent="-304800" algn="l">
              <a:spcBef>
                <a:spcPts val="400"/>
              </a:spcBef>
              <a:spcAft>
                <a:spcPts val="0"/>
              </a:spcAft>
              <a:buClr>
                <a:schemeClr val="dk1"/>
              </a:buClr>
              <a:buSzPts val="1200"/>
              <a:buChar char="•"/>
              <a:defRPr sz="1200"/>
            </a:lvl9pPr>
          </a:lstStyle>
          <a:p>
            <a:endParaRPr/>
          </a:p>
        </p:txBody>
      </p:sp>
      <p:sp>
        <p:nvSpPr>
          <p:cNvPr id="31" name="Google Shape;31;p36"/>
          <p:cNvSpPr txBox="1">
            <a:spLocks noGrp="1"/>
          </p:cNvSpPr>
          <p:nvPr>
            <p:ph type="body" idx="2"/>
          </p:nvPr>
        </p:nvSpPr>
        <p:spPr>
          <a:xfrm>
            <a:off x="48324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spcBef>
                <a:spcPts val="640"/>
              </a:spcBef>
              <a:spcAft>
                <a:spcPts val="0"/>
              </a:spcAft>
              <a:buClr>
                <a:schemeClr val="dk1"/>
              </a:buClr>
              <a:buSzPts val="1400"/>
              <a:buChar char="•"/>
              <a:defRPr sz="1400"/>
            </a:lvl1pPr>
            <a:lvl2pPr marL="914400" lvl="1" indent="-304800" algn="l">
              <a:spcBef>
                <a:spcPts val="560"/>
              </a:spcBef>
              <a:spcAft>
                <a:spcPts val="0"/>
              </a:spcAft>
              <a:buClr>
                <a:schemeClr val="dk1"/>
              </a:buClr>
              <a:buSzPts val="1200"/>
              <a:buChar char="–"/>
              <a:defRPr sz="1200"/>
            </a:lvl2pPr>
            <a:lvl3pPr marL="1371600" lvl="2" indent="-304800" algn="l">
              <a:spcBef>
                <a:spcPts val="480"/>
              </a:spcBef>
              <a:spcAft>
                <a:spcPts val="0"/>
              </a:spcAft>
              <a:buClr>
                <a:schemeClr val="dk1"/>
              </a:buClr>
              <a:buSzPts val="1200"/>
              <a:buChar char="•"/>
              <a:defRPr sz="1200"/>
            </a:lvl3pPr>
            <a:lvl4pPr marL="1828800" lvl="3" indent="-304800" algn="l">
              <a:spcBef>
                <a:spcPts val="400"/>
              </a:spcBef>
              <a:spcAft>
                <a:spcPts val="0"/>
              </a:spcAft>
              <a:buClr>
                <a:schemeClr val="dk1"/>
              </a:buClr>
              <a:buSzPts val="1200"/>
              <a:buChar char="–"/>
              <a:defRPr sz="1200"/>
            </a:lvl4pPr>
            <a:lvl5pPr marL="2286000" lvl="4" indent="-304800" algn="l">
              <a:spcBef>
                <a:spcPts val="400"/>
              </a:spcBef>
              <a:spcAft>
                <a:spcPts val="0"/>
              </a:spcAft>
              <a:buClr>
                <a:schemeClr val="dk1"/>
              </a:buClr>
              <a:buSzPts val="1200"/>
              <a:buChar char="»"/>
              <a:defRPr sz="1200"/>
            </a:lvl5pPr>
            <a:lvl6pPr marL="2743200" lvl="5" indent="-304800" algn="l">
              <a:spcBef>
                <a:spcPts val="400"/>
              </a:spcBef>
              <a:spcAft>
                <a:spcPts val="0"/>
              </a:spcAft>
              <a:buClr>
                <a:schemeClr val="dk1"/>
              </a:buClr>
              <a:buSzPts val="1200"/>
              <a:buChar char="•"/>
              <a:defRPr sz="1200"/>
            </a:lvl6pPr>
            <a:lvl7pPr marL="3200400" lvl="6" indent="-304800" algn="l">
              <a:spcBef>
                <a:spcPts val="400"/>
              </a:spcBef>
              <a:spcAft>
                <a:spcPts val="0"/>
              </a:spcAft>
              <a:buClr>
                <a:schemeClr val="dk1"/>
              </a:buClr>
              <a:buSzPts val="1200"/>
              <a:buChar char="•"/>
              <a:defRPr sz="1200"/>
            </a:lvl7pPr>
            <a:lvl8pPr marL="3657600" lvl="7" indent="-304800" algn="l">
              <a:spcBef>
                <a:spcPts val="400"/>
              </a:spcBef>
              <a:spcAft>
                <a:spcPts val="0"/>
              </a:spcAft>
              <a:buClr>
                <a:schemeClr val="dk1"/>
              </a:buClr>
              <a:buSzPts val="1200"/>
              <a:buChar char="•"/>
              <a:defRPr sz="1200"/>
            </a:lvl8pPr>
            <a:lvl9pPr marL="4114800" lvl="8" indent="-304800" algn="l">
              <a:spcBef>
                <a:spcPts val="400"/>
              </a:spcBef>
              <a:spcAft>
                <a:spcPts val="0"/>
              </a:spcAft>
              <a:buClr>
                <a:schemeClr val="dk1"/>
              </a:buClr>
              <a:buSzPts val="1200"/>
              <a:buChar char="•"/>
              <a:defRPr sz="1200"/>
            </a:lvl9pPr>
          </a:lstStyle>
          <a:p>
            <a:endParaRPr/>
          </a:p>
        </p:txBody>
      </p:sp>
      <p:sp>
        <p:nvSpPr>
          <p:cNvPr id="32" name="Google Shape;32;p36"/>
          <p:cNvSpPr txBox="1">
            <a:spLocks noGrp="1"/>
          </p:cNvSpPr>
          <p:nvPr>
            <p:ph type="sldNum" idx="12"/>
          </p:nvPr>
        </p:nvSpPr>
        <p:spPr>
          <a:xfrm>
            <a:off x="8472487" y="6218237"/>
            <a:ext cx="549275" cy="52387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l">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pline">
  <p:cSld name="Strapline">
    <p:spTree>
      <p:nvGrpSpPr>
        <p:cNvPr id="1" name="Shape 37"/>
        <p:cNvGrpSpPr/>
        <p:nvPr/>
      </p:nvGrpSpPr>
      <p:grpSpPr>
        <a:xfrm>
          <a:off x="0" y="0"/>
          <a:ext cx="0" cy="0"/>
          <a:chOff x="0" y="0"/>
          <a:chExt cx="0" cy="0"/>
        </a:xfrm>
      </p:grpSpPr>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 name="Google Shape;11;p31" descr="AfC_RGB-Colour_ForGreyBackground.png"/>
          <p:cNvPicPr preferRelativeResize="0"/>
          <p:nvPr/>
        </p:nvPicPr>
        <p:blipFill rotWithShape="1">
          <a:blip r:embed="rId4">
            <a:alphaModFix/>
          </a:blip>
          <a:srcRect/>
          <a:stretch/>
        </p:blipFill>
        <p:spPr>
          <a:xfrm>
            <a:off x="487362" y="5662612"/>
            <a:ext cx="2979737" cy="771525"/>
          </a:xfrm>
          <a:prstGeom prst="rect">
            <a:avLst/>
          </a:prstGeom>
          <a:noFill/>
          <a:ln>
            <a:noFill/>
          </a:ln>
        </p:spPr>
      </p:pic>
      <p:sp>
        <p:nvSpPr>
          <p:cNvPr id="12" name="Google Shape;1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3"/>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7" name="Google Shape;17;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Lst>
  <p:transition>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35"/>
          <p:cNvSpPr txBox="1">
            <a:spLocks noGrp="1"/>
          </p:cNvSpPr>
          <p:nvPr>
            <p:ph type="sldNum" idx="12"/>
          </p:nvPr>
        </p:nvSpPr>
        <p:spPr>
          <a:xfrm>
            <a:off x="8472487" y="6218237"/>
            <a:ext cx="549275" cy="52387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l"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transition>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pic>
        <p:nvPicPr>
          <p:cNvPr id="34" name="Google Shape;34;p37" descr="AfC_PPT_Corporate_13A_backgrounds_2.eps"/>
          <p:cNvPicPr preferRelativeResize="0"/>
          <p:nvPr/>
        </p:nvPicPr>
        <p:blipFill rotWithShape="1">
          <a:blip r:embed="rId3">
            <a:alphaModFix/>
          </a:blip>
          <a:srcRect/>
          <a:stretch/>
        </p:blipFill>
        <p:spPr>
          <a:xfrm>
            <a:off x="0" y="0"/>
            <a:ext cx="9180512" cy="6884987"/>
          </a:xfrm>
          <a:prstGeom prst="rect">
            <a:avLst/>
          </a:prstGeom>
          <a:noFill/>
          <a:ln>
            <a:noFill/>
          </a:ln>
        </p:spPr>
      </p:pic>
      <p:sp>
        <p:nvSpPr>
          <p:cNvPr id="35" name="Google Shape;35;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6" name="Google Shape;36;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transition>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rive.google.com/file/d/1nspuoU8s34ASyPSChcK0nnSCWw0j34jS/view?usp=drive_lin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leadershipupdate-rbwm.co.uk/collaborative-responsibilities-resour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vut_mbH1N8sTwHq3EkeDYy7n-g09vKvV/view?usp=drive_li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endgateway.org.uk/resources/effective-senco-deployment" TargetMode="External"/><Relationship Id="rId5" Type="http://schemas.openxmlformats.org/officeDocument/2006/relationships/image" Target="../media/image26.png"/><Relationship Id="rId4" Type="http://schemas.openxmlformats.org/officeDocument/2006/relationships/hyperlink" Target="https://www.youtube.com/watch?v=YX6QPn0RCK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mailto:rebecca.Walker@achievingforchildren.org.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anne.bishop@achievingforchildren.org.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ctrTitle" idx="4294967295"/>
          </p:nvPr>
        </p:nvSpPr>
        <p:spPr>
          <a:xfrm>
            <a:off x="390525" y="981075"/>
            <a:ext cx="84582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strike="noStrike" cap="none" dirty="0">
                <a:solidFill>
                  <a:schemeClr val="lt1"/>
                </a:solidFill>
                <a:latin typeface="Calibri"/>
                <a:ea typeface="Calibri"/>
                <a:cs typeface="Calibri"/>
                <a:sym typeface="Calibri"/>
              </a:rPr>
              <a:t>The SEND Governance Role training</a:t>
            </a:r>
            <a:endParaRPr dirty="0"/>
          </a:p>
        </p:txBody>
      </p:sp>
      <p:sp>
        <p:nvSpPr>
          <p:cNvPr id="44" name="Google Shape;44;p1"/>
          <p:cNvSpPr txBox="1">
            <a:spLocks noGrp="1"/>
          </p:cNvSpPr>
          <p:nvPr>
            <p:ph type="subTitle" idx="4294967295"/>
          </p:nvPr>
        </p:nvSpPr>
        <p:spPr>
          <a:xfrm>
            <a:off x="5752306" y="3310732"/>
            <a:ext cx="6192837" cy="21923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720"/>
              </a:spcBef>
              <a:spcAft>
                <a:spcPts val="0"/>
              </a:spcAft>
              <a:buClr>
                <a:schemeClr val="lt1"/>
              </a:buClr>
              <a:buSzPts val="3600"/>
              <a:buNone/>
            </a:pPr>
            <a:r>
              <a:rPr lang="en-US" sz="3600" b="0" i="0" u="none" strike="noStrike" cap="none" dirty="0">
                <a:solidFill>
                  <a:schemeClr val="lt1"/>
                </a:solidFill>
                <a:latin typeface="Calibri"/>
                <a:ea typeface="Calibri"/>
                <a:cs typeface="Calibri"/>
                <a:sym typeface="Calibri"/>
              </a:rPr>
              <a:t>Anne Bishop</a:t>
            </a:r>
          </a:p>
          <a:p>
            <a:pPr marL="0" marR="0" lvl="0" indent="0" algn="l" rtl="0">
              <a:lnSpc>
                <a:spcPct val="100000"/>
              </a:lnSpc>
              <a:spcBef>
                <a:spcPts val="720"/>
              </a:spcBef>
              <a:spcAft>
                <a:spcPts val="0"/>
              </a:spcAft>
              <a:buClr>
                <a:schemeClr val="lt1"/>
              </a:buClr>
              <a:buSzPts val="3600"/>
              <a:buNone/>
            </a:pPr>
            <a:r>
              <a:rPr lang="en-US" sz="3600" dirty="0">
                <a:solidFill>
                  <a:schemeClr val="lt1"/>
                </a:solidFill>
              </a:rPr>
              <a:t>Area </a:t>
            </a:r>
            <a:r>
              <a:rPr lang="en-US" sz="3600" dirty="0" err="1">
                <a:solidFill>
                  <a:schemeClr val="lt1"/>
                </a:solidFill>
              </a:rPr>
              <a:t>Senco</a:t>
            </a:r>
            <a:endParaRPr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body" idx="4294967295"/>
          </p:nvPr>
        </p:nvSpPr>
        <p:spPr>
          <a:xfrm>
            <a:off x="431800" y="1916112"/>
            <a:ext cx="8280400" cy="2520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endParaRPr sz="2600" b="0" i="0" u="none">
              <a:solidFill>
                <a:schemeClr val="dk1"/>
              </a:solidFill>
              <a:latin typeface="Calibri"/>
              <a:ea typeface="Calibri"/>
              <a:cs typeface="Calibri"/>
              <a:sym typeface="Calibri"/>
            </a:endParaRPr>
          </a:p>
          <a:p>
            <a:pPr marL="342900" marR="0" lvl="0" indent="-177800" algn="l" rtl="0">
              <a:spcBef>
                <a:spcPts val="2320"/>
              </a:spcBef>
              <a:spcAft>
                <a:spcPts val="0"/>
              </a:spcAft>
              <a:buClr>
                <a:schemeClr val="dk1"/>
              </a:buClr>
              <a:buSzPts val="2600"/>
              <a:buFont typeface="Arial"/>
              <a:buNone/>
            </a:pPr>
            <a:endParaRPr sz="2600" b="0" i="0" u="none">
              <a:solidFill>
                <a:schemeClr val="dk1"/>
              </a:solidFill>
              <a:latin typeface="Calibri"/>
              <a:ea typeface="Calibri"/>
              <a:cs typeface="Calibri"/>
              <a:sym typeface="Calibri"/>
            </a:endParaRPr>
          </a:p>
        </p:txBody>
      </p:sp>
      <p:sp>
        <p:nvSpPr>
          <p:cNvPr id="181" name="Google Shape;181;p20"/>
          <p:cNvSpPr txBox="1"/>
          <p:nvPr/>
        </p:nvSpPr>
        <p:spPr>
          <a:xfrm>
            <a:off x="431800" y="1279859"/>
            <a:ext cx="8532600" cy="5293716"/>
          </a:xfrm>
          <a:prstGeom prst="rect">
            <a:avLst/>
          </a:prstGeom>
          <a:solidFill>
            <a:schemeClr val="lt1"/>
          </a:solidFill>
          <a:ln>
            <a:solidFill>
              <a:schemeClr val="accent6">
                <a:lumMod val="75000"/>
              </a:schemeClr>
            </a:solid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12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Provide a broad and balanced curriculum.</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12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Have a clear approach for identifying and responding to SEND - including regarding the use of resources, keeping up to date, and the accurate recording of provision</a:t>
            </a:r>
            <a:r>
              <a:rPr kumimoji="0" lang="en-US" sz="2400" b="0" i="0" u="none" strike="noStrike" kern="0" cap="none" spc="0" normalizeH="0" baseline="0" noProof="0" dirty="0">
                <a:ln>
                  <a:noFill/>
                </a:ln>
                <a:solidFill>
                  <a:srgbClr val="F79646"/>
                </a:solidFill>
                <a:effectLst/>
                <a:uLnTx/>
                <a:uFillTx/>
                <a:latin typeface="Calibri"/>
                <a:ea typeface="Calibri"/>
                <a:cs typeface="Calibri"/>
                <a:sym typeface="Calibri"/>
              </a:rPr>
              <a:t>. </a:t>
            </a:r>
            <a:r>
              <a:rPr kumimoji="0" lang="en-US" sz="2400" b="0" i="1" u="none" strike="noStrike" kern="0" cap="none" spc="0" normalizeH="0" baseline="0" noProof="0" dirty="0">
                <a:ln>
                  <a:noFill/>
                </a:ln>
                <a:solidFill>
                  <a:srgbClr val="F79646"/>
                </a:solidFill>
                <a:effectLst/>
                <a:uLnTx/>
                <a:uFillTx/>
                <a:latin typeface="Calibri"/>
                <a:ea typeface="Calibri"/>
                <a:cs typeface="Calibri"/>
                <a:sym typeface="Calibri"/>
              </a:rPr>
              <a:t>  </a:t>
            </a:r>
            <a:r>
              <a:rPr kumimoji="0" lang="en-US" sz="2400" b="1" i="0" u="none" strike="noStrike" kern="0" cap="none" spc="0" normalizeH="0" baseline="0" noProof="0" dirty="0">
                <a:ln>
                  <a:noFill/>
                </a:ln>
                <a:solidFill>
                  <a:srgbClr val="F79646"/>
                </a:solidFill>
                <a:effectLst/>
                <a:uLnTx/>
                <a:uFillTx/>
                <a:latin typeface="Calibri"/>
                <a:ea typeface="Calibri"/>
                <a:cs typeface="Calibri"/>
                <a:sym typeface="Calibri"/>
              </a:rPr>
              <a:t>(SEND Policy)</a:t>
            </a:r>
            <a:endParaRPr kumimoji="0" sz="1400" b="0" i="0" u="none" strike="noStrike" kern="0" cap="none" spc="0" normalizeH="0" baseline="0" noProof="0" dirty="0">
              <a:ln>
                <a:noFill/>
              </a:ln>
              <a:solidFill>
                <a:srgbClr val="F79646"/>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12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Publish on their websites re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the implementation</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of the board’s policy for pupils with SEND </a:t>
            </a:r>
            <a:r>
              <a:rPr kumimoji="0" lang="en-US" sz="2400" b="0" i="0" u="none" strike="noStrike" kern="0" cap="none" spc="0" normalizeH="0" baseline="0" noProof="0" dirty="0">
                <a:ln>
                  <a:noFill/>
                </a:ln>
                <a:solidFill>
                  <a:srgbClr val="F79646"/>
                </a:solidFill>
                <a:effectLst/>
                <a:uLnTx/>
                <a:uFillTx/>
                <a:latin typeface="Calibri"/>
                <a:ea typeface="Calibri"/>
                <a:cs typeface="Calibri"/>
                <a:sym typeface="Calibri"/>
              </a:rPr>
              <a:t>(</a:t>
            </a:r>
            <a:r>
              <a:rPr kumimoji="0" lang="en-US" sz="2400" b="1" i="0" u="none" strike="noStrike" kern="0" cap="none" spc="0" normalizeH="0" baseline="0" noProof="0" dirty="0">
                <a:ln>
                  <a:noFill/>
                </a:ln>
                <a:solidFill>
                  <a:srgbClr val="F79646"/>
                </a:solidFill>
                <a:effectLst/>
                <a:uLnTx/>
                <a:uFillTx/>
                <a:latin typeface="Calibri"/>
                <a:ea typeface="Calibri"/>
                <a:cs typeface="Calibri"/>
                <a:sym typeface="Calibri"/>
              </a:rPr>
              <a:t>SEN Information Report</a:t>
            </a:r>
            <a:r>
              <a:rPr kumimoji="0" lang="en-US" sz="2400" b="0" i="0" u="none" strike="noStrike" kern="0" cap="none" spc="0" normalizeH="0" baseline="0" noProof="0" dirty="0">
                <a:ln>
                  <a:noFill/>
                </a:ln>
                <a:solidFill>
                  <a:srgbClr val="F79646"/>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F79646"/>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12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Publish their arrangements for admission of disabled children, the steps being taken to prevent disabled children being treated less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favourably</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than others, the facilities provided to assist access for disabled children and their </a:t>
            </a:r>
            <a:r>
              <a:rPr kumimoji="0" lang="en-US" sz="2400" b="1" i="0" u="none" strike="noStrike" kern="0" cap="none" spc="0" normalizeH="0" baseline="0" noProof="0" dirty="0">
                <a:ln>
                  <a:noFill/>
                </a:ln>
                <a:solidFill>
                  <a:srgbClr val="F79646"/>
                </a:solidFill>
                <a:effectLst/>
                <a:uLnTx/>
                <a:uFillTx/>
                <a:latin typeface="Calibri"/>
                <a:ea typeface="Calibri"/>
                <a:cs typeface="Calibri"/>
                <a:sym typeface="Calibri"/>
              </a:rPr>
              <a:t>accessibility plans</a:t>
            </a:r>
            <a:r>
              <a:rPr kumimoji="0" lang="en-US" sz="2400" b="0" i="0" u="none" strike="noStrike" kern="0" cap="none" spc="0" normalizeH="0" baseline="0" noProof="0" dirty="0">
                <a:ln>
                  <a:noFill/>
                </a:ln>
                <a:solidFill>
                  <a:srgbClr val="F79646"/>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F79646"/>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12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Co-production and communication with parents on their child’s progress.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172;p19">
            <a:extLst>
              <a:ext uri="{FF2B5EF4-FFF2-40B4-BE49-F238E27FC236}">
                <a16:creationId xmlns:a16="http://schemas.microsoft.com/office/drawing/2014/main" id="{CE5D9590-1608-472B-1C86-5FD3522EB5B5}"/>
              </a:ext>
            </a:extLst>
          </p:cNvPr>
          <p:cNvSpPr txBox="1"/>
          <p:nvPr/>
        </p:nvSpPr>
        <p:spPr>
          <a:xfrm>
            <a:off x="3913292" y="104964"/>
            <a:ext cx="4658140" cy="1066800"/>
          </a:xfrm>
          <a:prstGeom prst="rect">
            <a:avLst/>
          </a:prstGeom>
          <a:solidFill>
            <a:schemeClr val="bg1"/>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US" sz="2800" b="0" i="0" u="sng" strike="noStrike" kern="0" cap="none" spc="0" normalizeH="0" baseline="0" noProof="0" dirty="0">
                <a:ln>
                  <a:noFill/>
                </a:ln>
                <a:solidFill>
                  <a:srgbClr val="000000"/>
                </a:solidFill>
                <a:effectLst/>
                <a:uLnTx/>
                <a:uFillTx/>
                <a:latin typeface="Calibri"/>
                <a:ea typeface="Calibri"/>
                <a:cs typeface="Calibri"/>
                <a:sym typeface="Calibri"/>
              </a:rPr>
              <a:t>Governing Boards must also</a:t>
            </a:r>
            <a:endParaRPr kumimoji="0" sz="1400" b="0" i="0" u="sng"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65148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p:nvPr/>
        </p:nvSpPr>
        <p:spPr>
          <a:xfrm>
            <a:off x="323850" y="1349375"/>
            <a:ext cx="8496300" cy="1817687"/>
          </a:xfrm>
          <a:prstGeom prst="roundRect">
            <a:avLst>
              <a:gd name="adj" fmla="val 16667"/>
            </a:avLst>
          </a:prstGeom>
          <a:gradFill>
            <a:gsLst>
              <a:gs pos="0">
                <a:srgbClr val="FDF3DD"/>
              </a:gs>
              <a:gs pos="64999">
                <a:srgbClr val="FCE6B9"/>
              </a:gs>
              <a:gs pos="100000">
                <a:srgbClr val="FCE6B9"/>
              </a:gs>
            </a:gsLst>
            <a:lin ang="0" scaled="0"/>
          </a:gradFill>
          <a:ln w="9525" cap="flat" cmpd="sng">
            <a:solidFill>
              <a:srgbClr val="4A7EBB"/>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9" name="Google Shape;189;p21"/>
          <p:cNvSpPr txBox="1"/>
          <p:nvPr/>
        </p:nvSpPr>
        <p:spPr>
          <a:xfrm>
            <a:off x="431800" y="1399194"/>
            <a:ext cx="8280400" cy="1816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90099"/>
              </a:buClr>
              <a:buSzPts val="2400"/>
              <a:buFont typeface="Arial"/>
              <a:buNone/>
              <a:tabLst/>
              <a:defRPr/>
            </a:pPr>
            <a:r>
              <a:rPr kumimoji="0" lang="en-US" sz="2400" b="0" i="0" u="none" strike="noStrike" kern="0" cap="none" spc="0" normalizeH="0" baseline="0" noProof="0" dirty="0">
                <a:ln>
                  <a:noFill/>
                </a:ln>
                <a:solidFill>
                  <a:srgbClr val="990099"/>
                </a:solidFill>
                <a:effectLst/>
                <a:uLnTx/>
                <a:uFillTx/>
                <a:latin typeface="Arial"/>
                <a:ea typeface="Arial"/>
                <a:cs typeface="Arial"/>
                <a:sym typeface="Arial"/>
              </a:rPr>
              <a:t>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There should be a member of the governing board, or a sub-committee, with specific oversight of the school’s arrangements for special educational needs (SEN) and disability </a:t>
            </a:r>
            <a:r>
              <a:rPr kumimoji="0" lang="en-US" sz="2400" b="0" i="1" u="none" strike="noStrike" kern="0" cap="none" spc="0" normalizeH="0" baseline="0" noProof="0" dirty="0">
                <a:ln>
                  <a:noFill/>
                </a:ln>
                <a:solidFill>
                  <a:srgbClr val="F79646">
                    <a:lumMod val="75000"/>
                  </a:srgbClr>
                </a:solidFill>
                <a:effectLst/>
                <a:uLnTx/>
                <a:uFillTx/>
                <a:latin typeface="Calibri"/>
                <a:ea typeface="Calibri"/>
                <a:cs typeface="Calibri"/>
                <a:sym typeface="Calibri"/>
              </a:rPr>
              <a:t>The SEND Code of Practice 2015 (page 92 para 6.3)</a:t>
            </a:r>
            <a:endParaRPr kumimoji="0" sz="1400" b="0" i="0" u="none" strike="noStrike" kern="0" cap="none" spc="0" normalizeH="0" baseline="0" noProof="0" dirty="0">
              <a:ln>
                <a:noFill/>
              </a:ln>
              <a:solidFill>
                <a:srgbClr val="F79646">
                  <a:lumMod val="75000"/>
                </a:srgbClr>
              </a:solidFill>
              <a:effectLst/>
              <a:uLnTx/>
              <a:uFillTx/>
              <a:latin typeface="Arial"/>
              <a:cs typeface="Arial"/>
              <a:sym typeface="Arial"/>
            </a:endParaRPr>
          </a:p>
        </p:txBody>
      </p:sp>
      <p:sp>
        <p:nvSpPr>
          <p:cNvPr id="2" name="Google Shape;172;p19">
            <a:extLst>
              <a:ext uri="{FF2B5EF4-FFF2-40B4-BE49-F238E27FC236}">
                <a16:creationId xmlns:a16="http://schemas.microsoft.com/office/drawing/2014/main" id="{7F139B31-21EE-EC4F-E423-DB7B63BCF61F}"/>
              </a:ext>
            </a:extLst>
          </p:cNvPr>
          <p:cNvSpPr txBox="1"/>
          <p:nvPr/>
        </p:nvSpPr>
        <p:spPr>
          <a:xfrm>
            <a:off x="2930525" y="380625"/>
            <a:ext cx="7042150" cy="1066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The SEND Governor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4531481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p:nvPr/>
        </p:nvSpPr>
        <p:spPr>
          <a:xfrm>
            <a:off x="323056" y="837545"/>
            <a:ext cx="8497887" cy="1655762"/>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Google Shape;141;p16"/>
          <p:cNvSpPr txBox="1">
            <a:spLocks noGrp="1"/>
          </p:cNvSpPr>
          <p:nvPr>
            <p:ph type="body" idx="4294967295"/>
          </p:nvPr>
        </p:nvSpPr>
        <p:spPr>
          <a:xfrm>
            <a:off x="591024" y="621645"/>
            <a:ext cx="8388350" cy="1580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800"/>
              </a:spcBef>
              <a:spcAft>
                <a:spcPts val="0"/>
              </a:spcAft>
              <a:buClr>
                <a:schemeClr val="accent6">
                  <a:lumMod val="75000"/>
                </a:schemeClr>
              </a:buClr>
              <a:buSzPts val="2600"/>
              <a:buNone/>
            </a:pPr>
            <a:r>
              <a:rPr lang="en-US" sz="2600" b="0" i="0" u="none" dirty="0">
                <a:solidFill>
                  <a:schemeClr val="dk1"/>
                </a:solidFill>
                <a:latin typeface="Calibri"/>
                <a:ea typeface="Calibri"/>
                <a:cs typeface="Calibri"/>
                <a:sym typeface="Calibri"/>
              </a:rPr>
              <a:t>Governing Boards must ensure that there is a </a:t>
            </a:r>
            <a:r>
              <a:rPr lang="en-US" sz="2600" b="1" i="0" u="none" dirty="0">
                <a:solidFill>
                  <a:schemeClr val="dk1"/>
                </a:solidFill>
                <a:latin typeface="Calibri"/>
                <a:ea typeface="Calibri"/>
                <a:cs typeface="Calibri"/>
                <a:sym typeface="Calibri"/>
              </a:rPr>
              <a:t>qualified teacher</a:t>
            </a:r>
            <a:r>
              <a:rPr lang="en-US" sz="2600" b="0" i="0" u="none" dirty="0">
                <a:solidFill>
                  <a:schemeClr val="dk1"/>
                </a:solidFill>
                <a:latin typeface="Calibri"/>
                <a:ea typeface="Calibri"/>
                <a:cs typeface="Calibri"/>
                <a:sym typeface="Calibri"/>
              </a:rPr>
              <a:t> designated as Special Educational Needs Coordinator (SENCo) for the school. </a:t>
            </a:r>
            <a:br>
              <a:rPr lang="en-US" sz="2600" b="0" i="0" u="none" dirty="0">
                <a:solidFill>
                  <a:schemeClr val="dk1"/>
                </a:solidFill>
                <a:latin typeface="Calibri"/>
                <a:ea typeface="Calibri"/>
                <a:cs typeface="Calibri"/>
                <a:sym typeface="Calibri"/>
              </a:rPr>
            </a:br>
            <a:r>
              <a:rPr lang="en-GB" sz="2400" b="0" i="1" u="none" dirty="0">
                <a:solidFill>
                  <a:schemeClr val="accent6"/>
                </a:solidFill>
                <a:latin typeface="Calibri" panose="020F0502020204030204" pitchFamily="34" charset="0"/>
                <a:ea typeface="Calibri"/>
                <a:cs typeface="Calibri" panose="020F0502020204030204" pitchFamily="34" charset="0"/>
                <a:sym typeface="Calibri"/>
              </a:rPr>
              <a:t>“…most effective if part of senior leadership team” (para 6.87)</a:t>
            </a:r>
            <a:endParaRPr lang="en-GB" sz="2400" dirty="0">
              <a:solidFill>
                <a:schemeClr val="accent6"/>
              </a:solidFill>
              <a:latin typeface="Calibri" panose="020F0502020204030204" pitchFamily="34" charset="0"/>
              <a:ea typeface="Calibri"/>
              <a:cs typeface="Calibri" panose="020F0502020204030204" pitchFamily="34" charset="0"/>
              <a:sym typeface="Calibri"/>
            </a:endParaRPr>
          </a:p>
          <a:p>
            <a:pPr marL="342900" marR="0" lvl="0" indent="-177800" algn="l" rtl="0">
              <a:spcBef>
                <a:spcPts val="232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sp>
        <p:nvSpPr>
          <p:cNvPr id="142" name="Google Shape;142;p16"/>
          <p:cNvSpPr txBox="1"/>
          <p:nvPr/>
        </p:nvSpPr>
        <p:spPr>
          <a:xfrm>
            <a:off x="3814910" y="-128201"/>
            <a:ext cx="1940578"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sng" dirty="0">
                <a:solidFill>
                  <a:schemeClr val="dk1"/>
                </a:solidFill>
                <a:latin typeface="Calibri"/>
                <a:ea typeface="Calibri"/>
                <a:cs typeface="Calibri"/>
                <a:sym typeface="Calibri"/>
              </a:rPr>
              <a:t>The SENCo </a:t>
            </a:r>
            <a:endParaRPr u="sng" dirty="0"/>
          </a:p>
        </p:txBody>
      </p:sp>
      <p:sp>
        <p:nvSpPr>
          <p:cNvPr id="2" name="TextBox 1">
            <a:extLst>
              <a:ext uri="{FF2B5EF4-FFF2-40B4-BE49-F238E27FC236}">
                <a16:creationId xmlns:a16="http://schemas.microsoft.com/office/drawing/2014/main" id="{55A43B9F-D1B2-6172-9516-8563FB1C5B0A}"/>
              </a:ext>
            </a:extLst>
          </p:cNvPr>
          <p:cNvSpPr txBox="1"/>
          <p:nvPr/>
        </p:nvSpPr>
        <p:spPr>
          <a:xfrm>
            <a:off x="393107" y="2881590"/>
            <a:ext cx="8427836" cy="3954929"/>
          </a:xfrm>
          <a:prstGeom prst="rect">
            <a:avLst/>
          </a:prstGeom>
          <a:solidFill>
            <a:schemeClr val="lt1"/>
          </a:solidFill>
          <a:ln>
            <a:solidFill>
              <a:schemeClr val="accent6">
                <a:lumMod val="75000"/>
              </a:schemeClr>
            </a:solidFill>
          </a:ln>
        </p:spPr>
        <p:txBody>
          <a:bodyPr wrap="square" rtlCol="0">
            <a:spAutoFit/>
          </a:bodyPr>
          <a:lstStyle/>
          <a:p>
            <a:pPr marL="0" marR="0" lvl="0" indent="-165100" algn="l" rtl="0">
              <a:lnSpc>
                <a:spcPct val="100000"/>
              </a:lnSpc>
              <a:spcBef>
                <a:spcPts val="1800"/>
              </a:spcBef>
              <a:spcAft>
                <a:spcPts val="0"/>
              </a:spcAft>
              <a:buClr>
                <a:schemeClr val="accent6">
                  <a:lumMod val="75000"/>
                </a:schemeClr>
              </a:buClr>
              <a:buSzPts val="2600"/>
              <a:buFont typeface="Arial"/>
              <a:buChar char="•"/>
            </a:pPr>
            <a:r>
              <a:rPr kumimoji="0" lang="en-US" altLang="en-US" sz="2400" b="0" i="0" u="none" strike="noStrike" cap="none" normalizeH="0" baseline="0" dirty="0">
                <a:ln>
                  <a:noFill/>
                </a:ln>
                <a:solidFill>
                  <a:srgbClr val="0B0C0C"/>
                </a:solidFill>
                <a:effectLst/>
                <a:latin typeface="GDS Transport"/>
              </a:rPr>
              <a:t>achieve the relevant mandatory qualification within 3 years of appointment</a:t>
            </a:r>
          </a:p>
          <a:p>
            <a:pPr indent="-165100">
              <a:spcBef>
                <a:spcPts val="1800"/>
              </a:spcBef>
              <a:buClr>
                <a:schemeClr val="accent6">
                  <a:lumMod val="75000"/>
                </a:schemeClr>
              </a:buClr>
              <a:buSzPts val="2600"/>
              <a:buFont typeface="Arial"/>
              <a:buChar char="•"/>
            </a:pPr>
            <a:r>
              <a:rPr kumimoji="0" lang="en-US" altLang="en-US" sz="2400" b="0" i="0" u="none" strike="noStrike" cap="none" normalizeH="0" baseline="0" dirty="0">
                <a:ln>
                  <a:noFill/>
                </a:ln>
                <a:solidFill>
                  <a:srgbClr val="0B0C0C"/>
                </a:solidFill>
                <a:effectLst/>
                <a:latin typeface="GDS Transport"/>
              </a:rPr>
              <a:t>have sufficient administrative support and time away from teaching to enable them to fulfil their responsibilities in a similar way to other important strategic roles within the school</a:t>
            </a:r>
          </a:p>
          <a:p>
            <a:pPr indent="-165100">
              <a:spcBef>
                <a:spcPts val="1800"/>
              </a:spcBef>
              <a:buClr>
                <a:schemeClr val="accent6">
                  <a:lumMod val="75000"/>
                </a:schemeClr>
              </a:buClr>
              <a:buSzPts val="2600"/>
              <a:buFont typeface="Arial"/>
              <a:buChar char="•"/>
            </a:pPr>
            <a:r>
              <a:rPr lang="en-US" altLang="en-US" sz="2400" dirty="0">
                <a:solidFill>
                  <a:srgbClr val="0B0C0C"/>
                </a:solidFill>
                <a:latin typeface="GDS Transport"/>
              </a:rPr>
              <a:t>are empowered to support high quality outcomes for pupils with SEN and disabilities</a:t>
            </a:r>
          </a:p>
          <a:p>
            <a:pPr indent="-165100">
              <a:spcBef>
                <a:spcPts val="1800"/>
              </a:spcBef>
              <a:buClr>
                <a:schemeClr val="accent6">
                  <a:lumMod val="75000"/>
                </a:schemeClr>
              </a:buClr>
              <a:buSzPts val="2600"/>
              <a:buFont typeface="Arial"/>
              <a:buChar char="•"/>
            </a:pPr>
            <a:endParaRPr lang="en-GB" sz="2400" dirty="0">
              <a:latin typeface="Calibri" panose="020F0502020204030204" pitchFamily="34" charset="0"/>
              <a:cs typeface="Calibri" panose="020F0502020204030204" pitchFamily="34" charset="0"/>
            </a:endParaRPr>
          </a:p>
          <a:p>
            <a:endParaRPr lang="en-GB" dirty="0"/>
          </a:p>
        </p:txBody>
      </p:sp>
      <p:sp>
        <p:nvSpPr>
          <p:cNvPr id="5" name="Rectangle 3">
            <a:extLst>
              <a:ext uri="{FF2B5EF4-FFF2-40B4-BE49-F238E27FC236}">
                <a16:creationId xmlns:a16="http://schemas.microsoft.com/office/drawing/2014/main" id="{DAFEE26A-9884-CBA2-C846-EEA8C7895AAA}"/>
              </a:ext>
            </a:extLst>
          </p:cNvPr>
          <p:cNvSpPr>
            <a:spLocks noChangeArrowheads="1"/>
          </p:cNvSpPr>
          <p:nvPr/>
        </p:nvSpPr>
        <p:spPr bwMode="auto">
          <a:xfrm>
            <a:off x="0" y="-405199"/>
            <a:ext cx="188547" cy="8103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A7A1B1B1-3034-BA22-4A8F-73F4736FEE3E}"/>
              </a:ext>
            </a:extLst>
          </p:cNvPr>
          <p:cNvSpPr txBox="1"/>
          <p:nvPr/>
        </p:nvSpPr>
        <p:spPr>
          <a:xfrm>
            <a:off x="3994150" y="5778500"/>
            <a:ext cx="5431638" cy="1384995"/>
          </a:xfrm>
          <a:prstGeom prst="rect">
            <a:avLst/>
          </a:prstGeom>
          <a:noFill/>
        </p:spPr>
        <p:txBody>
          <a:bodyPr wrap="square" rtlCol="0">
            <a:spAutoFit/>
          </a:bodyPr>
          <a:lstStyle/>
          <a:p>
            <a:r>
              <a:rPr lang="en-GB" sz="2800" b="1" i="0" u="none" dirty="0">
                <a:solidFill>
                  <a:schemeClr val="accent6"/>
                </a:solidFill>
                <a:latin typeface="Calibri"/>
                <a:ea typeface="Calibri"/>
                <a:cs typeface="Calibri"/>
                <a:sym typeface="Calibri"/>
              </a:rPr>
              <a:t>Do your school’s arrangements meet these criteria?</a:t>
            </a:r>
            <a:endParaRPr lang="en-GB" sz="2800" dirty="0">
              <a:solidFill>
                <a:schemeClr val="accent6"/>
              </a:solidFill>
            </a:endParaRPr>
          </a:p>
          <a:p>
            <a:endParaRPr lang="en-GB" sz="2800" dirty="0"/>
          </a:p>
        </p:txBody>
      </p:sp>
    </p:spTree>
    <p:extLst>
      <p:ext uri="{BB962C8B-B14F-4D97-AF65-F5344CB8AC3E}">
        <p14:creationId xmlns:p14="http://schemas.microsoft.com/office/powerpoint/2010/main" val="8021472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36E9-F62F-C51F-65CD-62CCA9000EA8}"/>
              </a:ext>
            </a:extLst>
          </p:cNvPr>
          <p:cNvSpPr>
            <a:spLocks noGrp="1"/>
          </p:cNvSpPr>
          <p:nvPr>
            <p:ph type="title"/>
          </p:nvPr>
        </p:nvSpPr>
        <p:spPr/>
        <p:txBody>
          <a:bodyPr/>
          <a:lstStyle/>
          <a:p>
            <a:r>
              <a:rPr lang="en-GB" dirty="0"/>
              <a:t>Working with the SENCo</a:t>
            </a:r>
          </a:p>
        </p:txBody>
      </p:sp>
      <p:sp>
        <p:nvSpPr>
          <p:cNvPr id="4" name="Content Placeholder 3">
            <a:extLst>
              <a:ext uri="{FF2B5EF4-FFF2-40B4-BE49-F238E27FC236}">
                <a16:creationId xmlns:a16="http://schemas.microsoft.com/office/drawing/2014/main" id="{5FDDF1D0-605C-A8CE-54DA-72DC29A1F61C}"/>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3DF30C90-F8DB-0E7A-F32D-5A3E435D8D0C}"/>
              </a:ext>
            </a:extLst>
          </p:cNvPr>
          <p:cNvPicPr>
            <a:picLocks noChangeAspect="1"/>
          </p:cNvPicPr>
          <p:nvPr/>
        </p:nvPicPr>
        <p:blipFill>
          <a:blip r:embed="rId2"/>
          <a:stretch>
            <a:fillRect/>
          </a:stretch>
        </p:blipFill>
        <p:spPr>
          <a:xfrm>
            <a:off x="866216" y="1216344"/>
            <a:ext cx="7411568" cy="5044755"/>
          </a:xfrm>
          <a:prstGeom prst="rect">
            <a:avLst/>
          </a:prstGeom>
        </p:spPr>
      </p:pic>
    </p:spTree>
    <p:extLst>
      <p:ext uri="{BB962C8B-B14F-4D97-AF65-F5344CB8AC3E}">
        <p14:creationId xmlns:p14="http://schemas.microsoft.com/office/powerpoint/2010/main" val="193175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6338-7BE9-4050-8DFA-FF304A7851D9}"/>
              </a:ext>
            </a:extLst>
          </p:cNvPr>
          <p:cNvSpPr>
            <a:spLocks noGrp="1"/>
          </p:cNvSpPr>
          <p:nvPr>
            <p:ph type="title" idx="4294967295"/>
          </p:nvPr>
        </p:nvSpPr>
        <p:spPr>
          <a:xfrm>
            <a:off x="323849" y="370526"/>
            <a:ext cx="8632143" cy="1065167"/>
          </a:xfrm>
          <a:ln>
            <a:solidFill>
              <a:schemeClr val="tx1"/>
            </a:solidFill>
          </a:ln>
        </p:spPr>
        <p:txBody>
          <a:bodyPr>
            <a:normAutofit/>
          </a:bodyPr>
          <a:lstStyle/>
          <a:p>
            <a:r>
              <a:rPr lang="en-GB" sz="2475" u="sng" dirty="0">
                <a:solidFill>
                  <a:schemeClr val="tx1"/>
                </a:solidFill>
                <a:latin typeface="Calibri" panose="020F0502020204030204" pitchFamily="34" charset="0"/>
              </a:rPr>
              <a:t>The role of the SENCo - (Code of Practice) 2015</a:t>
            </a:r>
            <a:endParaRPr lang="en-GB" sz="2475" u="sng" dirty="0">
              <a:solidFill>
                <a:schemeClr val="tx1"/>
              </a:solidFill>
            </a:endParaRPr>
          </a:p>
        </p:txBody>
      </p:sp>
      <p:graphicFrame>
        <p:nvGraphicFramePr>
          <p:cNvPr id="20" name="Content Placeholder 2">
            <a:extLst>
              <a:ext uri="{FF2B5EF4-FFF2-40B4-BE49-F238E27FC236}">
                <a16:creationId xmlns:a16="http://schemas.microsoft.com/office/drawing/2014/main" id="{24D7BDEC-8939-AC57-F3F5-30B170D787BF}"/>
              </a:ext>
            </a:extLst>
          </p:cNvPr>
          <p:cNvGraphicFramePr>
            <a:graphicFrameLocks noGrp="1"/>
          </p:cNvGraphicFramePr>
          <p:nvPr>
            <p:ph idx="4294967295"/>
          </p:nvPr>
        </p:nvGraphicFramePr>
        <p:xfrm>
          <a:off x="128186" y="1435693"/>
          <a:ext cx="8887627" cy="4415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012E333-62AD-09C7-7C9A-40DB6E149BCC}"/>
              </a:ext>
            </a:extLst>
          </p:cNvPr>
          <p:cNvSpPr>
            <a:spLocks noGrp="1"/>
          </p:cNvSpPr>
          <p:nvPr>
            <p:ph type="sldNum" sz="quarter" idx="4294967295"/>
          </p:nvPr>
        </p:nvSpPr>
        <p:spPr>
          <a:xfrm>
            <a:off x="0" y="0"/>
            <a:ext cx="0" cy="0"/>
          </a:xfrm>
        </p:spPr>
        <p:txBody>
          <a:bodyPr/>
          <a:lstStyle/>
          <a:p>
            <a:fld id="{72038A21-D328-4987-B29B-2F0B2B081181}" type="slidenum">
              <a:rPr lang="en-GB" smtClean="0"/>
              <a:t>14</a:t>
            </a:fld>
            <a:endParaRPr lang="en-GB"/>
          </a:p>
        </p:txBody>
      </p:sp>
    </p:spTree>
    <p:extLst>
      <p:ext uri="{BB962C8B-B14F-4D97-AF65-F5344CB8AC3E}">
        <p14:creationId xmlns:p14="http://schemas.microsoft.com/office/powerpoint/2010/main" val="78689445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p:nvPr/>
        </p:nvSpPr>
        <p:spPr>
          <a:xfrm>
            <a:off x="323850" y="1662694"/>
            <a:ext cx="8496300" cy="3340100"/>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p18"/>
          <p:cNvSpPr txBox="1">
            <a:spLocks noGrp="1"/>
          </p:cNvSpPr>
          <p:nvPr>
            <p:ph type="body" idx="4294967295"/>
          </p:nvPr>
        </p:nvSpPr>
        <p:spPr>
          <a:xfrm>
            <a:off x="431800" y="1795792"/>
            <a:ext cx="8280400" cy="3041128"/>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“The school should ensure that the SENCo has sufficient time and resources to carry out their functions.  This should include providing the SENCo with sufficient administrative support and sufficient time away from teaching to enable them to fulfil their responsibilities in a similar way to other important strategic roles within a school. “</a:t>
            </a:r>
            <a:endParaRPr sz="2600" b="0" i="0" u="none" dirty="0">
              <a:solidFill>
                <a:schemeClr val="dk1"/>
              </a:solidFill>
              <a:latin typeface="Calibri"/>
              <a:ea typeface="Calibri"/>
              <a:cs typeface="Calibri"/>
              <a:sym typeface="Calibri"/>
            </a:endParaRPr>
          </a:p>
        </p:txBody>
      </p:sp>
      <p:sp>
        <p:nvSpPr>
          <p:cNvPr id="166" name="Google Shape;166;p18"/>
          <p:cNvSpPr txBox="1"/>
          <p:nvPr/>
        </p:nvSpPr>
        <p:spPr>
          <a:xfrm>
            <a:off x="4717279" y="391350"/>
            <a:ext cx="1751887"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sng" dirty="0">
                <a:solidFill>
                  <a:schemeClr val="dk1"/>
                </a:solidFill>
                <a:latin typeface="Calibri"/>
                <a:ea typeface="Calibri"/>
                <a:cs typeface="Calibri"/>
                <a:sym typeface="Calibri"/>
              </a:rPr>
              <a:t>The SENCo</a:t>
            </a:r>
            <a:endParaRPr u="sng" dirty="0"/>
          </a:p>
        </p:txBody>
      </p:sp>
    </p:spTree>
    <p:extLst>
      <p:ext uri="{BB962C8B-B14F-4D97-AF65-F5344CB8AC3E}">
        <p14:creationId xmlns:p14="http://schemas.microsoft.com/office/powerpoint/2010/main" val="268152457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p:nvPr/>
        </p:nvSpPr>
        <p:spPr>
          <a:xfrm>
            <a:off x="323056" y="837545"/>
            <a:ext cx="8497887" cy="1334155"/>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400" b="0" i="1" dirty="0">
                <a:solidFill>
                  <a:srgbClr val="0B0C0C"/>
                </a:solidFill>
                <a:effectLst/>
                <a:latin typeface="GDS Transport"/>
              </a:rPr>
              <a:t>It is an important part of a board’s role to analyse school performance data and build an evidence base to underpin its strategic oversight.</a:t>
            </a:r>
            <a:endParaRPr sz="1800" b="0" i="1" u="none" dirty="0">
              <a:solidFill>
                <a:schemeClr val="dk1"/>
              </a:solidFill>
              <a:latin typeface="Arial"/>
              <a:ea typeface="Arial"/>
              <a:cs typeface="Arial"/>
              <a:sym typeface="Arial"/>
            </a:endParaRPr>
          </a:p>
        </p:txBody>
      </p:sp>
      <p:sp>
        <p:nvSpPr>
          <p:cNvPr id="142" name="Google Shape;142;p16"/>
          <p:cNvSpPr txBox="1"/>
          <p:nvPr/>
        </p:nvSpPr>
        <p:spPr>
          <a:xfrm>
            <a:off x="3180530" y="0"/>
            <a:ext cx="271289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u="sng" dirty="0">
                <a:solidFill>
                  <a:schemeClr val="dk1"/>
                </a:solidFill>
                <a:latin typeface="Calibri"/>
                <a:cs typeface="Calibri"/>
                <a:sym typeface="Calibri"/>
              </a:rPr>
              <a:t>School context</a:t>
            </a:r>
            <a:endParaRPr u="sng" dirty="0"/>
          </a:p>
        </p:txBody>
      </p:sp>
      <p:pic>
        <p:nvPicPr>
          <p:cNvPr id="3" name="Picture 2" descr="South View Community Primary School - Special Education Needs and  Disabilities (SEND)">
            <a:extLst>
              <a:ext uri="{FF2B5EF4-FFF2-40B4-BE49-F238E27FC236}">
                <a16:creationId xmlns:a16="http://schemas.microsoft.com/office/drawing/2014/main" id="{4AEC2C96-525D-9904-6286-A55C98EA2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361" y="2271803"/>
            <a:ext cx="4411627" cy="443379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E29A38-70F1-92A2-5FB0-29046360355F}"/>
              </a:ext>
            </a:extLst>
          </p:cNvPr>
          <p:cNvSpPr txBox="1"/>
          <p:nvPr/>
        </p:nvSpPr>
        <p:spPr>
          <a:xfrm>
            <a:off x="5283200" y="2475845"/>
            <a:ext cx="3670300" cy="3077766"/>
          </a:xfrm>
          <a:prstGeom prst="rect">
            <a:avLst/>
          </a:prstGeom>
          <a:solidFill>
            <a:schemeClr val="lt1"/>
          </a:solidFill>
          <a:ln>
            <a:solidFill>
              <a:schemeClr val="accent6">
                <a:lumMod val="75000"/>
              </a:schemeClr>
            </a:solidFill>
          </a:ln>
        </p:spPr>
        <p:txBody>
          <a:bodyPr wrap="square" rtlCol="0">
            <a:spAutoFit/>
          </a:bodyPr>
          <a:lstStyle/>
          <a:p>
            <a:pPr marL="0" marR="0" lvl="0" indent="-165100" algn="l" rtl="0">
              <a:lnSpc>
                <a:spcPct val="100000"/>
              </a:lnSpc>
              <a:spcBef>
                <a:spcPts val="1800"/>
              </a:spcBef>
              <a:spcAft>
                <a:spcPts val="0"/>
              </a:spcAft>
              <a:buClr>
                <a:schemeClr val="accent6">
                  <a:lumMod val="75000"/>
                </a:schemeClr>
              </a:buClr>
              <a:buSzPts val="2600"/>
              <a:buFont typeface="Arial"/>
              <a:buChar char="•"/>
            </a:pPr>
            <a:r>
              <a:rPr lang="en-GB" sz="2500" b="1" dirty="0">
                <a:solidFill>
                  <a:schemeClr val="dk1"/>
                </a:solidFill>
                <a:latin typeface="Calibri" panose="020F0502020204030204" pitchFamily="34" charset="0"/>
                <a:cs typeface="Calibri" panose="020F0502020204030204" pitchFamily="34" charset="0"/>
              </a:rPr>
              <a:t>SEND demographic compared to national</a:t>
            </a:r>
          </a:p>
          <a:p>
            <a:pPr marL="0" marR="0" lvl="0" indent="-165100" algn="l" rtl="0">
              <a:lnSpc>
                <a:spcPct val="100000"/>
              </a:lnSpc>
              <a:spcBef>
                <a:spcPts val="1800"/>
              </a:spcBef>
              <a:spcAft>
                <a:spcPts val="0"/>
              </a:spcAft>
              <a:buClr>
                <a:schemeClr val="accent6">
                  <a:lumMod val="75000"/>
                </a:schemeClr>
              </a:buClr>
              <a:buSzPts val="2600"/>
              <a:buFont typeface="Arial"/>
              <a:buChar char="•"/>
            </a:pPr>
            <a:r>
              <a:rPr lang="en-GB" sz="2500" b="1" dirty="0">
                <a:solidFill>
                  <a:schemeClr val="dk1"/>
                </a:solidFill>
                <a:latin typeface="Calibri" panose="020F0502020204030204" pitchFamily="34" charset="0"/>
                <a:cs typeface="Calibri" panose="020F0502020204030204" pitchFamily="34" charset="0"/>
              </a:rPr>
              <a:t>How does school provision meet the need?</a:t>
            </a:r>
          </a:p>
          <a:p>
            <a:pPr marL="0" marR="0" lvl="0" indent="-165100" algn="l" rtl="0">
              <a:lnSpc>
                <a:spcPct val="100000"/>
              </a:lnSpc>
              <a:spcBef>
                <a:spcPts val="1800"/>
              </a:spcBef>
              <a:spcAft>
                <a:spcPts val="0"/>
              </a:spcAft>
              <a:buClr>
                <a:schemeClr val="accent6">
                  <a:lumMod val="75000"/>
                </a:schemeClr>
              </a:buClr>
              <a:buSzPts val="2600"/>
              <a:buFont typeface="Arial"/>
              <a:buChar char="•"/>
            </a:pPr>
            <a:r>
              <a:rPr lang="en-GB" sz="2500" b="1" dirty="0">
                <a:solidFill>
                  <a:schemeClr val="dk1"/>
                </a:solidFill>
                <a:latin typeface="Calibri" panose="020F0502020204030204" pitchFamily="34" charset="0"/>
                <a:cs typeface="Calibri" panose="020F0502020204030204" pitchFamily="34" charset="0"/>
              </a:rPr>
              <a:t>How is progress measured?</a:t>
            </a:r>
            <a:endParaRPr lang="en-GB" sz="25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204373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61804-562C-6C49-94BE-65B288275533}"/>
              </a:ext>
            </a:extLst>
          </p:cNvPr>
          <p:cNvPicPr>
            <a:picLocks noChangeAspect="1"/>
          </p:cNvPicPr>
          <p:nvPr/>
        </p:nvPicPr>
        <p:blipFill>
          <a:blip r:embed="rId3"/>
          <a:srcRect l="37143"/>
          <a:stretch/>
        </p:blipFill>
        <p:spPr>
          <a:xfrm>
            <a:off x="2804286" y="1300163"/>
            <a:ext cx="6393915" cy="4554538"/>
          </a:xfrm>
          <a:prstGeom prst="rect">
            <a:avLst/>
          </a:prstGeom>
        </p:spPr>
      </p:pic>
      <p:pic>
        <p:nvPicPr>
          <p:cNvPr id="5" name="Picture 4">
            <a:extLst>
              <a:ext uri="{FF2B5EF4-FFF2-40B4-BE49-F238E27FC236}">
                <a16:creationId xmlns:a16="http://schemas.microsoft.com/office/drawing/2014/main" id="{D01DE479-A96E-F842-005D-DC599D78EB8B}"/>
              </a:ext>
            </a:extLst>
          </p:cNvPr>
          <p:cNvPicPr>
            <a:picLocks noChangeAspect="1"/>
          </p:cNvPicPr>
          <p:nvPr/>
        </p:nvPicPr>
        <p:blipFill>
          <a:blip r:embed="rId3"/>
          <a:srcRect r="62761"/>
          <a:stretch/>
        </p:blipFill>
        <p:spPr>
          <a:xfrm>
            <a:off x="0" y="431801"/>
            <a:ext cx="2857500" cy="3435752"/>
          </a:xfrm>
          <a:prstGeom prst="rect">
            <a:avLst/>
          </a:prstGeom>
        </p:spPr>
      </p:pic>
      <p:pic>
        <p:nvPicPr>
          <p:cNvPr id="7" name="Picture 6">
            <a:extLst>
              <a:ext uri="{FF2B5EF4-FFF2-40B4-BE49-F238E27FC236}">
                <a16:creationId xmlns:a16="http://schemas.microsoft.com/office/drawing/2014/main" id="{B04F4858-3A68-BEC1-8EF7-143AF6F93480}"/>
              </a:ext>
            </a:extLst>
          </p:cNvPr>
          <p:cNvPicPr>
            <a:picLocks noChangeAspect="1"/>
          </p:cNvPicPr>
          <p:nvPr/>
        </p:nvPicPr>
        <p:blipFill>
          <a:blip r:embed="rId4"/>
          <a:stretch>
            <a:fillRect/>
          </a:stretch>
        </p:blipFill>
        <p:spPr>
          <a:xfrm>
            <a:off x="854456" y="5024437"/>
            <a:ext cx="1095375" cy="1152525"/>
          </a:xfrm>
          <a:prstGeom prst="rect">
            <a:avLst/>
          </a:prstGeom>
        </p:spPr>
      </p:pic>
    </p:spTree>
    <p:extLst>
      <p:ext uri="{BB962C8B-B14F-4D97-AF65-F5344CB8AC3E}">
        <p14:creationId xmlns:p14="http://schemas.microsoft.com/office/powerpoint/2010/main" val="140250765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p:nvPr/>
        </p:nvSpPr>
        <p:spPr>
          <a:xfrm>
            <a:off x="288031" y="837544"/>
            <a:ext cx="8497887" cy="2341847"/>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Google Shape;141;p16"/>
          <p:cNvSpPr txBox="1">
            <a:spLocks noGrp="1"/>
          </p:cNvSpPr>
          <p:nvPr>
            <p:ph type="body" idx="4294967295"/>
          </p:nvPr>
        </p:nvSpPr>
        <p:spPr>
          <a:xfrm>
            <a:off x="467619" y="1007036"/>
            <a:ext cx="8388350" cy="21723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GB" sz="2000" dirty="0"/>
              <a:t>The SENCO, headteacher and governing body or proprietor should establish a clear picture of the resources that are available to the school. They should consider their strategic approach to meeting SEN in the context of the total resources available, including any resources targeted at particular groups, such as the pupil premium.</a:t>
            </a:r>
            <a:br>
              <a:rPr lang="en-US" sz="2600" b="0" i="0" u="none" dirty="0">
                <a:solidFill>
                  <a:schemeClr val="dk1"/>
                </a:solidFill>
                <a:latin typeface="Calibri"/>
                <a:ea typeface="Calibri"/>
                <a:cs typeface="Calibri"/>
                <a:sym typeface="Calibri"/>
              </a:rPr>
            </a:br>
            <a:r>
              <a:rPr lang="en-US" sz="2400" b="0" i="1" u="none" dirty="0">
                <a:solidFill>
                  <a:schemeClr val="accent6"/>
                </a:solidFill>
                <a:latin typeface="Calibri"/>
                <a:ea typeface="Calibri"/>
                <a:cs typeface="Calibri"/>
                <a:sym typeface="Calibri"/>
              </a:rPr>
              <a:t>The SEND Code of Practice 2015 (page 110)</a:t>
            </a:r>
            <a:endParaRPr sz="2600" b="0" i="0" u="none" dirty="0">
              <a:solidFill>
                <a:schemeClr val="dk1"/>
              </a:solidFill>
              <a:latin typeface="Calibri"/>
              <a:ea typeface="Calibri"/>
              <a:cs typeface="Calibri"/>
              <a:sym typeface="Calibri"/>
            </a:endParaRPr>
          </a:p>
          <a:p>
            <a:pPr marL="342900" marR="0" lvl="0" indent="-177800" algn="l" rtl="0">
              <a:spcBef>
                <a:spcPts val="232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sp>
        <p:nvSpPr>
          <p:cNvPr id="142" name="Google Shape;142;p16"/>
          <p:cNvSpPr txBox="1"/>
          <p:nvPr/>
        </p:nvSpPr>
        <p:spPr>
          <a:xfrm>
            <a:off x="3814910" y="0"/>
            <a:ext cx="271289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u="sng" dirty="0">
                <a:solidFill>
                  <a:schemeClr val="dk1"/>
                </a:solidFill>
                <a:latin typeface="Calibri"/>
                <a:cs typeface="Calibri"/>
                <a:sym typeface="Calibri"/>
              </a:rPr>
              <a:t>Funding</a:t>
            </a:r>
            <a:endParaRPr u="sng" dirty="0"/>
          </a:p>
        </p:txBody>
      </p:sp>
      <p:sp>
        <p:nvSpPr>
          <p:cNvPr id="2" name="TextBox 1">
            <a:extLst>
              <a:ext uri="{FF2B5EF4-FFF2-40B4-BE49-F238E27FC236}">
                <a16:creationId xmlns:a16="http://schemas.microsoft.com/office/drawing/2014/main" id="{55A43B9F-D1B2-6172-9516-8563FB1C5B0A}"/>
              </a:ext>
            </a:extLst>
          </p:cNvPr>
          <p:cNvSpPr txBox="1"/>
          <p:nvPr/>
        </p:nvSpPr>
        <p:spPr>
          <a:xfrm>
            <a:off x="323056" y="3678608"/>
            <a:ext cx="8427836" cy="2846933"/>
          </a:xfrm>
          <a:prstGeom prst="rect">
            <a:avLst/>
          </a:prstGeom>
          <a:solidFill>
            <a:schemeClr val="lt1"/>
          </a:solidFill>
          <a:ln>
            <a:solidFill>
              <a:schemeClr val="accent6">
                <a:lumMod val="75000"/>
              </a:schemeClr>
            </a:solidFill>
          </a:ln>
        </p:spPr>
        <p:txBody>
          <a:bodyPr wrap="square" rtlCol="0">
            <a:spAutoFit/>
          </a:bodyPr>
          <a:lstStyle/>
          <a:p>
            <a:pPr marL="0" marR="0" lvl="0" indent="-165100" algn="l" rtl="0">
              <a:lnSpc>
                <a:spcPct val="100000"/>
              </a:lnSpc>
              <a:spcBef>
                <a:spcPts val="1800"/>
              </a:spcBef>
              <a:spcAft>
                <a:spcPts val="0"/>
              </a:spcAft>
              <a:buClr>
                <a:schemeClr val="accent6">
                  <a:lumMod val="75000"/>
                </a:schemeClr>
              </a:buClr>
              <a:buSzPts val="2600"/>
              <a:buFont typeface="Arial"/>
              <a:buChar char="•"/>
            </a:pPr>
            <a:r>
              <a:rPr lang="en-GB" sz="2500" b="1" i="0" u="none" dirty="0">
                <a:solidFill>
                  <a:schemeClr val="dk1"/>
                </a:solidFill>
                <a:latin typeface="Calibri" panose="020F0502020204030204" pitchFamily="34" charset="0"/>
                <a:cs typeface="Calibri" panose="020F0502020204030204" pitchFamily="34" charset="0"/>
              </a:rPr>
              <a:t>Notional funding- </a:t>
            </a:r>
            <a:r>
              <a:rPr lang="en-GB" sz="2500" i="0" u="none" dirty="0">
                <a:solidFill>
                  <a:schemeClr val="dk1"/>
                </a:solidFill>
                <a:latin typeface="Calibri" panose="020F0502020204030204" pitchFamily="34" charset="0"/>
                <a:cs typeface="Calibri" panose="020F0502020204030204" pitchFamily="34" charset="0"/>
              </a:rPr>
              <a:t>Funding formula given to schools from the LA to</a:t>
            </a:r>
            <a:r>
              <a:rPr lang="en-GB" sz="2500" dirty="0">
                <a:solidFill>
                  <a:schemeClr val="dk1"/>
                </a:solidFill>
                <a:latin typeface="Calibri" panose="020F0502020204030204" pitchFamily="34" charset="0"/>
                <a:cs typeface="Calibri" panose="020F0502020204030204" pitchFamily="34" charset="0"/>
              </a:rPr>
              <a:t>wards their best endeavours to meet needs of children and young people. </a:t>
            </a:r>
          </a:p>
          <a:p>
            <a:pPr marL="0" marR="0" lvl="0" indent="-165100" algn="l" rtl="0">
              <a:lnSpc>
                <a:spcPct val="100000"/>
              </a:lnSpc>
              <a:spcBef>
                <a:spcPts val="1800"/>
              </a:spcBef>
              <a:spcAft>
                <a:spcPts val="0"/>
              </a:spcAft>
              <a:buClr>
                <a:schemeClr val="accent6">
                  <a:lumMod val="75000"/>
                </a:schemeClr>
              </a:buClr>
              <a:buSzPts val="2600"/>
              <a:buFont typeface="Arial"/>
              <a:buChar char="•"/>
            </a:pPr>
            <a:r>
              <a:rPr lang="en-GB" sz="2500" b="1" dirty="0">
                <a:solidFill>
                  <a:schemeClr val="dk1"/>
                </a:solidFill>
                <a:latin typeface="Calibri" panose="020F0502020204030204" pitchFamily="34" charset="0"/>
                <a:cs typeface="Calibri" panose="020F0502020204030204" pitchFamily="34" charset="0"/>
              </a:rPr>
              <a:t>High needs funding- </a:t>
            </a:r>
            <a:r>
              <a:rPr lang="en-GB" sz="2500" dirty="0">
                <a:solidFill>
                  <a:schemeClr val="dk1"/>
                </a:solidFill>
                <a:latin typeface="Calibri" panose="020F0502020204030204" pitchFamily="34" charset="0"/>
                <a:cs typeface="Calibri" panose="020F0502020204030204" pitchFamily="34" charset="0"/>
              </a:rPr>
              <a:t>Top up funding to provide the targeted and specialist support detailed in EHCP plans- statutory provision</a:t>
            </a:r>
            <a:endParaRPr lang="en-GB" sz="25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89391260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1DA">
            <a:alpha val="95686"/>
          </a:srgbClr>
        </a:solidFill>
        <a:effectLst/>
      </p:bgPr>
    </p:bg>
    <p:spTree>
      <p:nvGrpSpPr>
        <p:cNvPr id="1" name="Shape 193"/>
        <p:cNvGrpSpPr/>
        <p:nvPr/>
      </p:nvGrpSpPr>
      <p:grpSpPr>
        <a:xfrm>
          <a:off x="0" y="0"/>
          <a:ext cx="0" cy="0"/>
          <a:chOff x="0" y="0"/>
          <a:chExt cx="0" cy="0"/>
        </a:xfrm>
      </p:grpSpPr>
      <p:sp>
        <p:nvSpPr>
          <p:cNvPr id="194" name="Google Shape;194;p22"/>
          <p:cNvSpPr txBox="1"/>
          <p:nvPr/>
        </p:nvSpPr>
        <p:spPr>
          <a:xfrm>
            <a:off x="538950" y="1362856"/>
            <a:ext cx="8066100" cy="2554505"/>
          </a:xfrm>
          <a:prstGeom prst="rect">
            <a:avLst/>
          </a:prstGeom>
          <a:noFill/>
          <a:ln>
            <a:solidFill>
              <a:schemeClr val="tx1"/>
            </a:solidFill>
          </a:ln>
        </p:spPr>
        <p:txBody>
          <a:bodyPr spcFirstLastPara="1" wrap="square" lIns="91425" tIns="45700" rIns="91425" bIns="45700" anchor="t" anchorCtr="0">
            <a:spAutoFit/>
          </a:bodyPr>
          <a:lstStyle/>
          <a:p>
            <a:pPr lvl="0" algn="ctr">
              <a:buClr>
                <a:schemeClr val="lt1"/>
              </a:buClr>
              <a:buSzPts val="2800"/>
            </a:pPr>
            <a:r>
              <a:rPr lang="en-US" sz="3200" b="1" i="0" u="none" dirty="0">
                <a:solidFill>
                  <a:schemeClr val="dk1"/>
                </a:solidFill>
                <a:latin typeface="Arial"/>
                <a:ea typeface="Arial"/>
                <a:cs typeface="Arial"/>
                <a:sym typeface="Arial"/>
              </a:rPr>
              <a:t>Discussion: Thoughts on </a:t>
            </a:r>
            <a:r>
              <a:rPr lang="en-US" sz="3200" b="1" dirty="0">
                <a:solidFill>
                  <a:schemeClr val="dk1"/>
                </a:solidFill>
              </a:rPr>
              <a:t>the SEND Governor visit template</a:t>
            </a:r>
          </a:p>
          <a:p>
            <a:pPr lvl="0" algn="ctr">
              <a:buClr>
                <a:schemeClr val="lt1"/>
              </a:buClr>
              <a:buSzPts val="2800"/>
            </a:pPr>
            <a:r>
              <a:rPr lang="en-US" sz="3200" b="1" dirty="0">
                <a:solidFill>
                  <a:schemeClr val="dk1"/>
                </a:solidFill>
              </a:rPr>
              <a:t>How often should visits take place?</a:t>
            </a:r>
          </a:p>
          <a:p>
            <a:pPr lvl="0" algn="ctr">
              <a:buClr>
                <a:schemeClr val="lt1"/>
              </a:buClr>
              <a:buSzPts val="2800"/>
            </a:pPr>
            <a:r>
              <a:rPr lang="en-US" sz="3200" b="1" dirty="0">
                <a:solidFill>
                  <a:schemeClr val="dk1"/>
                </a:solidFill>
              </a:rPr>
              <a:t>What </a:t>
            </a:r>
            <a:r>
              <a:rPr lang="en-US" sz="3200" b="1" i="0" u="none" dirty="0">
                <a:solidFill>
                  <a:schemeClr val="dk1"/>
                </a:solidFill>
                <a:latin typeface="Arial"/>
                <a:ea typeface="Arial"/>
                <a:cs typeface="Arial"/>
                <a:sym typeface="Arial"/>
              </a:rPr>
              <a:t>should the SEND Governor do… and report? </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457200" y="274637"/>
            <a:ext cx="8229600" cy="1143000"/>
          </a:xfrm>
        </p:spPr>
        <p:txBody>
          <a:bodyPr spcFirstLastPara="1" wrap="square" lIns="91425" tIns="45700" rIns="91425" bIns="45700" anchor="ctr" anchorCtr="0">
            <a:normAutofit/>
          </a:bodyPr>
          <a:lstStyle/>
          <a:p>
            <a:pPr marL="0" marR="0" lvl="0" indent="0" rtl="0">
              <a:spcBef>
                <a:spcPts val="0"/>
              </a:spcBef>
              <a:spcAft>
                <a:spcPts val="0"/>
              </a:spcAft>
              <a:buClr>
                <a:schemeClr val="dk1"/>
              </a:buClr>
              <a:buSzPts val="3200"/>
              <a:buFont typeface="Calibri"/>
              <a:buNone/>
            </a:pPr>
            <a:r>
              <a:rPr lang="en-US" b="0" i="0" u="none" strike="noStrike" cap="none" dirty="0"/>
              <a:t>Aims: </a:t>
            </a:r>
            <a:endParaRPr lang="en-US" dirty="0"/>
          </a:p>
        </p:txBody>
      </p:sp>
      <p:graphicFrame>
        <p:nvGraphicFramePr>
          <p:cNvPr id="52" name="Google Shape;50;p2">
            <a:extLst>
              <a:ext uri="{FF2B5EF4-FFF2-40B4-BE49-F238E27FC236}">
                <a16:creationId xmlns:a16="http://schemas.microsoft.com/office/drawing/2014/main" id="{8A14EE73-149E-2BE5-5689-0F863257CF9B}"/>
              </a:ext>
            </a:extLst>
          </p:cNvPr>
          <p:cNvGraphicFramePr/>
          <p:nvPr>
            <p:extLst>
              <p:ext uri="{D42A27DB-BD31-4B8C-83A1-F6EECF244321}">
                <p14:modId xmlns:p14="http://schemas.microsoft.com/office/powerpoint/2010/main" val="3804975302"/>
              </p:ext>
            </p:extLst>
          </p:nvPr>
        </p:nvGraphicFramePr>
        <p:xfrm>
          <a:off x="866216" y="2603500"/>
          <a:ext cx="6619244"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p:nvPr/>
        </p:nvSpPr>
        <p:spPr>
          <a:xfrm>
            <a:off x="3361603" y="250399"/>
            <a:ext cx="5607736" cy="1042500"/>
          </a:xfrm>
          <a:prstGeom prst="rect">
            <a:avLst/>
          </a:prstGeom>
          <a:no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sng" dirty="0">
                <a:solidFill>
                  <a:schemeClr val="dk1"/>
                </a:solidFill>
                <a:latin typeface="Calibri"/>
                <a:ea typeface="Calibri"/>
                <a:cs typeface="Calibri"/>
                <a:sym typeface="Calibri"/>
              </a:rPr>
              <a:t>Governing board meetings</a:t>
            </a:r>
            <a:endParaRPr u="sng" dirty="0"/>
          </a:p>
        </p:txBody>
      </p:sp>
      <p:sp>
        <p:nvSpPr>
          <p:cNvPr id="226" name="Google Shape;226;p27"/>
          <p:cNvSpPr txBox="1"/>
          <p:nvPr/>
        </p:nvSpPr>
        <p:spPr>
          <a:xfrm>
            <a:off x="379252" y="1467559"/>
            <a:ext cx="8385496" cy="5294154"/>
          </a:xfrm>
          <a:prstGeom prst="rect">
            <a:avLst/>
          </a:prstGeom>
          <a:solidFill>
            <a:schemeClr val="bg1"/>
          </a:solidFill>
          <a:ln>
            <a:solidFill>
              <a:schemeClr val="accent6">
                <a:lumMod val="75000"/>
              </a:schemeClr>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dirty="0">
                <a:solidFill>
                  <a:schemeClr val="dk1"/>
                </a:solidFill>
                <a:latin typeface="Calibri"/>
                <a:ea typeface="Calibri"/>
                <a:cs typeface="Calibri"/>
                <a:sym typeface="Calibri"/>
              </a:rPr>
              <a:t>As well as SEND Governor verbal and written reports:</a:t>
            </a:r>
            <a:endParaRPr dirty="0"/>
          </a:p>
          <a:p>
            <a:pPr marL="457200" marR="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b="0" i="0" u="none" dirty="0">
                <a:solidFill>
                  <a:schemeClr val="dk1"/>
                </a:solidFill>
                <a:latin typeface="Calibri"/>
                <a:ea typeface="Calibri"/>
                <a:cs typeface="Calibri"/>
                <a:sym typeface="Calibri"/>
              </a:rPr>
              <a:t>SENCo presentations / reports to the Board </a:t>
            </a:r>
            <a:r>
              <a:rPr lang="en-US" sz="2600" b="0" i="1" u="none" dirty="0">
                <a:solidFill>
                  <a:schemeClr val="accent6">
                    <a:lumMod val="75000"/>
                  </a:schemeClr>
                </a:solidFill>
                <a:latin typeface="Calibri"/>
                <a:ea typeface="Calibri"/>
                <a:cs typeface="Calibri"/>
                <a:sym typeface="Calibri"/>
              </a:rPr>
              <a:t>(maybe)</a:t>
            </a:r>
            <a:endParaRPr lang="en-US" sz="2600" i="1" dirty="0">
              <a:solidFill>
                <a:schemeClr val="accent6">
                  <a:lumMod val="75000"/>
                </a:schemeClr>
              </a:solidFill>
              <a:latin typeface="Calibri"/>
              <a:ea typeface="Calibri"/>
              <a:cs typeface="Calibri"/>
              <a:sym typeface="Calibri"/>
            </a:endParaRPr>
          </a:p>
          <a:p>
            <a:pPr marL="457200" marR="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dirty="0">
                <a:solidFill>
                  <a:schemeClr val="dk1"/>
                </a:solidFill>
                <a:latin typeface="Calibri"/>
                <a:ea typeface="Calibri"/>
                <a:cs typeface="Calibri"/>
                <a:sym typeface="Calibri"/>
              </a:rPr>
              <a:t>Documents such as SEF/SEND review/SEN audits</a:t>
            </a:r>
          </a:p>
          <a:p>
            <a:pPr marL="457200" marR="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b="0" i="0" u="none" dirty="0">
                <a:solidFill>
                  <a:schemeClr val="dk1"/>
                </a:solidFill>
                <a:latin typeface="Calibri"/>
                <a:ea typeface="Calibri"/>
                <a:cs typeface="Calibri"/>
                <a:sym typeface="Calibri"/>
              </a:rPr>
              <a:t>Headteacher’s reports (including statistics relating to attendance, </a:t>
            </a:r>
            <a:r>
              <a:rPr lang="en-US" sz="2600" b="0" i="0" u="none" dirty="0" err="1">
                <a:solidFill>
                  <a:schemeClr val="dk1"/>
                </a:solidFill>
                <a:latin typeface="Calibri"/>
                <a:ea typeface="Calibri"/>
                <a:cs typeface="Calibri"/>
                <a:sym typeface="Calibri"/>
              </a:rPr>
              <a:t>behaviour</a:t>
            </a:r>
            <a:r>
              <a:rPr lang="en-US" sz="2600" b="0" i="0" u="none" dirty="0">
                <a:solidFill>
                  <a:schemeClr val="dk1"/>
                </a:solidFill>
                <a:latin typeface="Calibri"/>
                <a:ea typeface="Calibri"/>
                <a:cs typeface="Calibri"/>
                <a:sym typeface="Calibri"/>
              </a:rPr>
              <a:t> and exclusions)</a:t>
            </a:r>
            <a:endParaRPr lang="en-US" dirty="0">
              <a:ea typeface="Calibri"/>
            </a:endParaRPr>
          </a:p>
          <a:p>
            <a:pPr marL="457200" marR="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b="0" i="0" u="none" dirty="0">
                <a:solidFill>
                  <a:schemeClr val="dk1"/>
                </a:solidFill>
                <a:latin typeface="Calibri"/>
                <a:ea typeface="Calibri"/>
                <a:cs typeface="Calibri"/>
                <a:sym typeface="Calibri"/>
              </a:rPr>
              <a:t>Finance committee minutes/reports:  SEND notio</a:t>
            </a:r>
            <a:r>
              <a:rPr lang="en-US" sz="2600" dirty="0">
                <a:solidFill>
                  <a:schemeClr val="dk1"/>
                </a:solidFill>
                <a:latin typeface="Calibri"/>
                <a:ea typeface="Calibri"/>
                <a:cs typeface="Calibri"/>
                <a:sym typeface="Calibri"/>
              </a:rPr>
              <a:t>nal </a:t>
            </a:r>
            <a:r>
              <a:rPr lang="en-US" sz="2600" b="0" i="0" u="none" dirty="0">
                <a:solidFill>
                  <a:schemeClr val="dk1"/>
                </a:solidFill>
                <a:latin typeface="Calibri"/>
                <a:ea typeface="Calibri"/>
                <a:cs typeface="Calibri"/>
                <a:sym typeface="Calibri"/>
              </a:rPr>
              <a:t>funding and allocation; resources and facilities</a:t>
            </a:r>
            <a:endParaRPr lang="en-US" dirty="0">
              <a:ea typeface="Calibri"/>
            </a:endParaRPr>
          </a:p>
          <a:p>
            <a:pPr marL="457200" marR="0" lvl="0" indent="-457200" algn="l" rtl="0">
              <a:lnSpc>
                <a:spcPct val="100000"/>
              </a:lnSpc>
              <a:spcBef>
                <a:spcPts val="1200"/>
              </a:spcBef>
              <a:spcAft>
                <a:spcPts val="0"/>
              </a:spcAft>
              <a:buClr>
                <a:schemeClr val="dk1"/>
              </a:buClr>
              <a:buSzPts val="2600"/>
              <a:buFont typeface="Arial" panose="020B0604020202020204" pitchFamily="34" charset="0"/>
              <a:buChar char="•"/>
            </a:pPr>
            <a:r>
              <a:rPr lang="en-US" sz="2600" b="0" i="0" u="none" dirty="0">
                <a:solidFill>
                  <a:schemeClr val="dk1"/>
                </a:solidFill>
                <a:latin typeface="Calibri"/>
                <a:ea typeface="Calibri"/>
                <a:cs typeface="Calibri"/>
                <a:sym typeface="Calibri"/>
              </a:rPr>
              <a:t>Standards committee minutes/reports:  </a:t>
            </a:r>
            <a:br>
              <a:rPr lang="en-US" sz="2600" b="0" i="0" u="none" dirty="0">
                <a:solidFill>
                  <a:schemeClr val="dk1"/>
                </a:solidFill>
                <a:latin typeface="Calibri"/>
                <a:ea typeface="Calibri"/>
                <a:cs typeface="Calibri"/>
                <a:sym typeface="Calibri"/>
              </a:rPr>
            </a:br>
            <a:r>
              <a:rPr lang="en-US" sz="2600" b="0" i="0" u="none" dirty="0">
                <a:solidFill>
                  <a:schemeClr val="dk1"/>
                </a:solidFill>
                <a:latin typeface="Calibri"/>
                <a:ea typeface="Calibri"/>
                <a:cs typeface="Calibri"/>
                <a:sym typeface="Calibri"/>
              </a:rPr>
              <a:t>- Progress and attainment data for groups of pupils</a:t>
            </a:r>
            <a:br>
              <a:rPr lang="en-US" sz="2600" b="0" i="0" u="none" dirty="0">
                <a:solidFill>
                  <a:schemeClr val="dk1"/>
                </a:solidFill>
                <a:latin typeface="Calibri"/>
                <a:ea typeface="Calibri"/>
                <a:cs typeface="Calibri"/>
                <a:sym typeface="Calibri"/>
              </a:rPr>
            </a:br>
            <a:r>
              <a:rPr lang="en-US" sz="2600" b="0" i="0" u="none" dirty="0">
                <a:solidFill>
                  <a:schemeClr val="dk1"/>
                </a:solidFill>
                <a:latin typeface="Calibri"/>
                <a:ea typeface="Calibri"/>
                <a:cs typeface="Calibri"/>
                <a:sym typeface="Calibri"/>
              </a:rPr>
              <a:t>- Quality of teaching and assessment </a:t>
            </a:r>
            <a:r>
              <a:rPr lang="en-US" sz="2600" b="0" i="1" u="none" dirty="0">
                <a:solidFill>
                  <a:schemeClr val="accent6">
                    <a:lumMod val="75000"/>
                  </a:schemeClr>
                </a:solidFill>
                <a:latin typeface="Calibri"/>
                <a:ea typeface="Calibri"/>
                <a:cs typeface="Calibri"/>
                <a:sym typeface="Calibri"/>
              </a:rPr>
              <a:t>(including CPD)</a:t>
            </a:r>
            <a:br>
              <a:rPr lang="en-US" sz="2600" b="0" i="0" u="none" dirty="0">
                <a:solidFill>
                  <a:schemeClr val="dk1"/>
                </a:solidFill>
                <a:latin typeface="Calibri"/>
                <a:ea typeface="Calibri"/>
                <a:cs typeface="Calibri"/>
                <a:sym typeface="Calibri"/>
              </a:rPr>
            </a:br>
            <a:r>
              <a:rPr lang="en-US" sz="2600" b="0" i="0" u="none" dirty="0">
                <a:solidFill>
                  <a:schemeClr val="dk1"/>
                </a:solidFill>
                <a:latin typeface="Calibri"/>
                <a:ea typeface="Calibri"/>
                <a:cs typeface="Calibri"/>
                <a:sym typeface="Calibri"/>
              </a:rPr>
              <a:t>- Curriculum and co-curriculum/extended provision</a:t>
            </a:r>
            <a:endParaRPr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p:nvPr/>
        </p:nvSpPr>
        <p:spPr>
          <a:xfrm>
            <a:off x="4368907" y="225751"/>
            <a:ext cx="3007938" cy="1066800"/>
          </a:xfrm>
          <a:prstGeom prst="rect">
            <a:avLst/>
          </a:prstGeom>
          <a:no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sng" dirty="0">
                <a:solidFill>
                  <a:schemeClr val="dk1"/>
                </a:solidFill>
                <a:latin typeface="Calibri"/>
                <a:ea typeface="Calibri"/>
                <a:cs typeface="Calibri"/>
                <a:sym typeface="Calibri"/>
              </a:rPr>
              <a:t>Does the Board… ?</a:t>
            </a:r>
            <a:endParaRPr u="sng" dirty="0"/>
          </a:p>
        </p:txBody>
      </p:sp>
      <p:sp>
        <p:nvSpPr>
          <p:cNvPr id="233" name="Google Shape;233;p28"/>
          <p:cNvSpPr txBox="1"/>
          <p:nvPr/>
        </p:nvSpPr>
        <p:spPr>
          <a:xfrm>
            <a:off x="766345" y="1543796"/>
            <a:ext cx="7848600" cy="4555053"/>
          </a:xfrm>
          <a:prstGeom prst="rect">
            <a:avLst/>
          </a:prstGeom>
          <a:solidFill>
            <a:schemeClr val="lt1"/>
          </a:solidFill>
          <a:ln>
            <a:solidFill>
              <a:schemeClr val="accent6">
                <a:lumMod val="75000"/>
              </a:schemeClr>
            </a:solid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600"/>
              <a:buFont typeface="Arial"/>
              <a:buChar char="•"/>
            </a:pPr>
            <a:r>
              <a:rPr lang="en-US" sz="2600" b="0" i="0" u="none" dirty="0">
                <a:solidFill>
                  <a:schemeClr val="dk1"/>
                </a:solidFill>
                <a:latin typeface="Calibri"/>
                <a:ea typeface="Calibri"/>
                <a:cs typeface="Calibri"/>
                <a:sym typeface="Calibri"/>
              </a:rPr>
              <a:t>Allocate appropriate meeting time to SEND?</a:t>
            </a:r>
            <a:br>
              <a:rPr lang="en-US" sz="2600" b="0" i="0" u="none" dirty="0">
                <a:solidFill>
                  <a:schemeClr val="dk1"/>
                </a:solidFill>
                <a:latin typeface="Calibri"/>
                <a:ea typeface="Calibri"/>
                <a:cs typeface="Calibri"/>
                <a:sym typeface="Calibri"/>
              </a:rPr>
            </a:br>
            <a:r>
              <a:rPr lang="en-US" sz="2600" i="1" dirty="0">
                <a:solidFill>
                  <a:schemeClr val="accent6">
                    <a:lumMod val="75000"/>
                  </a:schemeClr>
                </a:solidFill>
                <a:latin typeface="Calibri"/>
                <a:ea typeface="Calibri"/>
                <a:cs typeface="Calibri"/>
                <a:sym typeface="Calibri"/>
              </a:rPr>
              <a:t>Could this be a standing item on agendas?</a:t>
            </a:r>
            <a:endParaRPr dirty="0">
              <a:solidFill>
                <a:schemeClr val="accent6">
                  <a:lumMod val="75000"/>
                </a:schemeClr>
              </a:solidFill>
            </a:endParaRPr>
          </a:p>
          <a:p>
            <a:pPr marL="457200" marR="0" lvl="0" indent="-457200" algn="l" rtl="0">
              <a:lnSpc>
                <a:spcPct val="100000"/>
              </a:lnSpc>
              <a:spcBef>
                <a:spcPts val="1200"/>
              </a:spcBef>
              <a:spcAft>
                <a:spcPts val="0"/>
              </a:spcAft>
              <a:buClr>
                <a:schemeClr val="dk1"/>
              </a:buClr>
              <a:buSzPts val="2600"/>
              <a:buFont typeface="Arial"/>
              <a:buChar char="•"/>
            </a:pPr>
            <a:r>
              <a:rPr lang="en-US" sz="2600" b="0" i="0" u="none" dirty="0">
                <a:solidFill>
                  <a:schemeClr val="dk1"/>
                </a:solidFill>
                <a:latin typeface="Calibri"/>
                <a:ea typeface="Calibri"/>
                <a:cs typeface="Calibri"/>
                <a:sym typeface="Calibri"/>
              </a:rPr>
              <a:t>Review the SEND Policy on a regular basis, and ratify the SEN Information Report annually?</a:t>
            </a:r>
            <a:br>
              <a:rPr lang="en-US" sz="2600" b="0" i="0" u="none" dirty="0">
                <a:solidFill>
                  <a:schemeClr val="dk1"/>
                </a:solidFill>
                <a:latin typeface="Calibri"/>
                <a:ea typeface="Calibri"/>
                <a:cs typeface="Calibri"/>
                <a:sym typeface="Calibri"/>
              </a:rPr>
            </a:br>
            <a:r>
              <a:rPr lang="en-US" sz="2600" i="1" dirty="0">
                <a:solidFill>
                  <a:schemeClr val="accent6">
                    <a:lumMod val="75000"/>
                  </a:schemeClr>
                </a:solidFill>
                <a:latin typeface="Calibri"/>
                <a:ea typeface="Calibri"/>
                <a:cs typeface="Calibri"/>
                <a:sym typeface="Calibri"/>
              </a:rPr>
              <a:t>How is the SEN Information Report reviewed?</a:t>
            </a:r>
            <a:endParaRPr i="1" dirty="0">
              <a:solidFill>
                <a:schemeClr val="accent6">
                  <a:lumMod val="75000"/>
                </a:schemeClr>
              </a:solidFill>
            </a:endParaRPr>
          </a:p>
          <a:p>
            <a:pPr marL="457200" marR="0" lvl="0" indent="-457200" algn="l" rtl="0">
              <a:lnSpc>
                <a:spcPct val="100000"/>
              </a:lnSpc>
              <a:spcBef>
                <a:spcPts val="1200"/>
              </a:spcBef>
              <a:spcAft>
                <a:spcPts val="0"/>
              </a:spcAft>
              <a:buClr>
                <a:schemeClr val="dk1"/>
              </a:buClr>
              <a:buSzPts val="2600"/>
              <a:buFont typeface="Arial"/>
              <a:buChar char="•"/>
            </a:pPr>
            <a:r>
              <a:rPr lang="en-US" sz="2600" b="0" i="0" u="none" dirty="0">
                <a:solidFill>
                  <a:schemeClr val="dk1"/>
                </a:solidFill>
                <a:latin typeface="Calibri"/>
                <a:ea typeface="Calibri"/>
                <a:cs typeface="Calibri"/>
                <a:sym typeface="Calibri"/>
              </a:rPr>
              <a:t>Ensure </a:t>
            </a:r>
            <a:r>
              <a:rPr lang="en-US" sz="2600" b="1" i="0" u="none" dirty="0">
                <a:solidFill>
                  <a:schemeClr val="dk1"/>
                </a:solidFill>
                <a:latin typeface="Calibri"/>
                <a:ea typeface="Calibri"/>
                <a:cs typeface="Calibri"/>
                <a:sym typeface="Calibri"/>
              </a:rPr>
              <a:t>all</a:t>
            </a:r>
            <a:r>
              <a:rPr lang="en-US" sz="2600" b="0" i="0" u="none" dirty="0">
                <a:solidFill>
                  <a:schemeClr val="dk1"/>
                </a:solidFill>
                <a:latin typeface="Calibri"/>
                <a:ea typeface="Calibri"/>
                <a:cs typeface="Calibri"/>
                <a:sym typeface="Calibri"/>
              </a:rPr>
              <a:t> the school’s policies fully support the principle of inclusion of pupils with SEND </a:t>
            </a:r>
            <a:r>
              <a:rPr lang="en-US" sz="2600" dirty="0">
                <a:solidFill>
                  <a:schemeClr val="dk1"/>
                </a:solidFill>
                <a:latin typeface="Calibri"/>
                <a:ea typeface="Calibri"/>
                <a:cs typeface="Calibri"/>
                <a:sym typeface="Calibri"/>
              </a:rPr>
              <a:t>(</a:t>
            </a:r>
            <a:r>
              <a:rPr lang="en-US" sz="2600" b="0" i="0" u="none" dirty="0" err="1">
                <a:solidFill>
                  <a:schemeClr val="dk1"/>
                </a:solidFill>
                <a:latin typeface="Calibri"/>
                <a:ea typeface="Calibri"/>
                <a:cs typeface="Calibri"/>
                <a:sym typeface="Calibri"/>
              </a:rPr>
              <a:t>behaviour</a:t>
            </a:r>
            <a:r>
              <a:rPr lang="en-US" sz="2600" b="0" i="0" u="none" dirty="0">
                <a:solidFill>
                  <a:schemeClr val="dk1"/>
                </a:solidFill>
                <a:latin typeface="Calibri"/>
                <a:ea typeface="Calibri"/>
                <a:cs typeface="Calibri"/>
                <a:sym typeface="Calibri"/>
              </a:rPr>
              <a:t>, outdoor learning, educational visits…. )</a:t>
            </a:r>
            <a:endParaRPr dirty="0"/>
          </a:p>
          <a:p>
            <a:pPr marL="457200" marR="0" lvl="0" indent="-457200" algn="l" rtl="0">
              <a:lnSpc>
                <a:spcPct val="100000"/>
              </a:lnSpc>
              <a:spcBef>
                <a:spcPts val="1200"/>
              </a:spcBef>
              <a:spcAft>
                <a:spcPts val="0"/>
              </a:spcAft>
              <a:buClr>
                <a:schemeClr val="dk1"/>
              </a:buClr>
              <a:buSzPts val="2600"/>
              <a:buFont typeface="Arial"/>
              <a:buChar char="•"/>
            </a:pPr>
            <a:r>
              <a:rPr lang="en-US" sz="2600" b="0" i="0" u="none" dirty="0">
                <a:solidFill>
                  <a:schemeClr val="dk1"/>
                </a:solidFill>
                <a:latin typeface="Calibri"/>
                <a:ea typeface="Calibri"/>
                <a:cs typeface="Calibri"/>
                <a:sym typeface="Calibri"/>
              </a:rPr>
              <a:t>Provide a </a:t>
            </a:r>
            <a:r>
              <a:rPr lang="en-US" sz="2600" dirty="0">
                <a:solidFill>
                  <a:schemeClr val="dk1"/>
                </a:solidFill>
                <a:latin typeface="Calibri"/>
                <a:ea typeface="Calibri"/>
                <a:cs typeface="Calibri"/>
                <a:sym typeface="Calibri"/>
              </a:rPr>
              <a:t>succession plan</a:t>
            </a:r>
            <a:r>
              <a:rPr lang="en-US" sz="2600" b="0" i="0" u="none" dirty="0">
                <a:solidFill>
                  <a:schemeClr val="dk1"/>
                </a:solidFill>
                <a:latin typeface="Calibri"/>
                <a:ea typeface="Calibri"/>
                <a:cs typeface="Calibri"/>
                <a:sym typeface="Calibri"/>
              </a:rPr>
              <a:t> opportunity for </a:t>
            </a:r>
            <a:r>
              <a:rPr lang="en-US" sz="2600" dirty="0">
                <a:solidFill>
                  <a:schemeClr val="dk1"/>
                </a:solidFill>
                <a:latin typeface="Calibri"/>
                <a:ea typeface="Calibri"/>
                <a:cs typeface="Calibri"/>
                <a:sym typeface="Calibri"/>
              </a:rPr>
              <a:t>prospective</a:t>
            </a:r>
            <a:r>
              <a:rPr lang="en-US" sz="2600" b="0" i="0" u="none" dirty="0">
                <a:solidFill>
                  <a:schemeClr val="dk1"/>
                </a:solidFill>
                <a:latin typeface="Calibri"/>
                <a:ea typeface="Calibri"/>
                <a:cs typeface="Calibri"/>
                <a:sym typeface="Calibri"/>
              </a:rPr>
              <a:t> SEND governors?</a:t>
            </a:r>
            <a:endParaRPr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29"/>
          <p:cNvSpPr txBox="1"/>
          <p:nvPr/>
        </p:nvSpPr>
        <p:spPr>
          <a:xfrm>
            <a:off x="684212" y="1653750"/>
            <a:ext cx="7906335" cy="4647386"/>
          </a:xfrm>
          <a:prstGeom prst="rect">
            <a:avLst/>
          </a:prstGeom>
          <a:solidFill>
            <a:schemeClr val="bg1"/>
          </a:solidFill>
          <a:ln>
            <a:solidFill>
              <a:schemeClr val="accent6">
                <a:lumMod val="75000"/>
              </a:schemeClr>
            </a:solid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600"/>
              <a:buFont typeface="Arial"/>
              <a:buChar char="•"/>
            </a:pPr>
            <a:r>
              <a:rPr lang="en-US" sz="2600" b="1" i="0" u="none" dirty="0">
                <a:solidFill>
                  <a:schemeClr val="dk1"/>
                </a:solidFill>
                <a:latin typeface="Calibri"/>
                <a:ea typeface="Calibri"/>
                <a:cs typeface="Calibri"/>
                <a:sym typeface="Calibri"/>
              </a:rPr>
              <a:t>Keep an aspirational strategic whole</a:t>
            </a:r>
            <a:r>
              <a:rPr lang="en-US" sz="2600" b="1" dirty="0">
                <a:solidFill>
                  <a:schemeClr val="dk1"/>
                </a:solidFill>
                <a:latin typeface="Calibri"/>
                <a:ea typeface="Calibri"/>
                <a:cs typeface="Calibri"/>
                <a:sym typeface="Calibri"/>
              </a:rPr>
              <a:t>-school </a:t>
            </a:r>
            <a:r>
              <a:rPr lang="en-US" sz="2600" b="1" i="0" u="none" dirty="0">
                <a:solidFill>
                  <a:schemeClr val="dk1"/>
                </a:solidFill>
                <a:latin typeface="Calibri"/>
                <a:ea typeface="Calibri"/>
                <a:cs typeface="Calibri"/>
                <a:sym typeface="Calibri"/>
              </a:rPr>
              <a:t>overview.  </a:t>
            </a:r>
            <a:r>
              <a:rPr lang="en-US" sz="2600" b="0" i="0" u="none" dirty="0">
                <a:solidFill>
                  <a:schemeClr val="dk1"/>
                </a:solidFill>
                <a:latin typeface="Calibri"/>
                <a:ea typeface="Calibri"/>
                <a:cs typeface="Calibri"/>
                <a:sym typeface="Calibri"/>
              </a:rPr>
              <a:t>It is not the remit of the SEND Governor to become drawn into issues relating to individual children.</a:t>
            </a:r>
            <a:endParaRPr dirty="0"/>
          </a:p>
          <a:p>
            <a:pPr marL="457200" marR="0" lvl="0" indent="-457200" algn="l" rtl="0">
              <a:lnSpc>
                <a:spcPct val="100000"/>
              </a:lnSpc>
              <a:spcBef>
                <a:spcPts val="1200"/>
              </a:spcBef>
              <a:spcAft>
                <a:spcPts val="0"/>
              </a:spcAft>
              <a:buClr>
                <a:schemeClr val="dk1"/>
              </a:buClr>
              <a:buSzPts val="2600"/>
              <a:buFont typeface="Arial"/>
              <a:buChar char="•"/>
            </a:pPr>
            <a:r>
              <a:rPr lang="en-US" sz="2600" b="1" i="0" u="none" dirty="0">
                <a:solidFill>
                  <a:schemeClr val="dk1"/>
                </a:solidFill>
                <a:latin typeface="Calibri"/>
                <a:ea typeface="Calibri"/>
                <a:cs typeface="Calibri"/>
                <a:sym typeface="Calibri"/>
              </a:rPr>
              <a:t>Respect confidentiality.  </a:t>
            </a:r>
            <a:r>
              <a:rPr lang="en-US" sz="2600" b="0" i="0" u="none" dirty="0">
                <a:solidFill>
                  <a:schemeClr val="dk1"/>
                </a:solidFill>
                <a:latin typeface="Calibri"/>
                <a:ea typeface="Calibri"/>
                <a:cs typeface="Calibri"/>
                <a:sym typeface="Calibri"/>
              </a:rPr>
              <a:t>The SEND governor may on occasion receive sensitive information about the circumstances of children who, although anonymised, may be identifiable by process of deduction - particularly in smaller schools. It is essential that the SEND Governor respects the confidentiality of such information.</a:t>
            </a:r>
            <a:endParaRPr dirty="0"/>
          </a:p>
        </p:txBody>
      </p:sp>
      <p:sp>
        <p:nvSpPr>
          <p:cNvPr id="2" name="Google Shape;172;p19">
            <a:extLst>
              <a:ext uri="{FF2B5EF4-FFF2-40B4-BE49-F238E27FC236}">
                <a16:creationId xmlns:a16="http://schemas.microsoft.com/office/drawing/2014/main" id="{B7FC6CFC-AB09-84B2-BD07-CE963F5AAF5A}"/>
              </a:ext>
            </a:extLst>
          </p:cNvPr>
          <p:cNvSpPr txBox="1"/>
          <p:nvPr/>
        </p:nvSpPr>
        <p:spPr>
          <a:xfrm>
            <a:off x="3413410" y="277884"/>
            <a:ext cx="5340172" cy="1066800"/>
          </a:xfrm>
          <a:prstGeom prst="rect">
            <a:avLst/>
          </a:prstGeom>
          <a:no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sng" dirty="0">
                <a:solidFill>
                  <a:schemeClr val="dk1"/>
                </a:solidFill>
                <a:latin typeface="Calibri"/>
                <a:ea typeface="Calibri"/>
                <a:cs typeface="Calibri"/>
                <a:sym typeface="Calibri"/>
              </a:rPr>
              <a:t>The SEND Governor – final points</a:t>
            </a:r>
            <a:endParaRPr u="sng"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14190478b0e_0_93"/>
          <p:cNvPicPr preferRelativeResize="0"/>
          <p:nvPr/>
        </p:nvPicPr>
        <p:blipFill>
          <a:blip r:embed="rId3">
            <a:alphaModFix/>
          </a:blip>
          <a:stretch>
            <a:fillRect/>
          </a:stretch>
        </p:blipFill>
        <p:spPr>
          <a:xfrm>
            <a:off x="425087" y="666572"/>
            <a:ext cx="8317261" cy="5769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D28D107E-9B76-294C-0CEF-46F5C8910BEE}"/>
              </a:ext>
            </a:extLst>
          </p:cNvPr>
          <p:cNvPicPr>
            <a:picLocks noChangeAspect="1"/>
          </p:cNvPicPr>
          <p:nvPr/>
        </p:nvPicPr>
        <p:blipFill>
          <a:blip r:embed="rId3"/>
          <a:stretch>
            <a:fillRect/>
          </a:stretch>
        </p:blipFill>
        <p:spPr>
          <a:xfrm>
            <a:off x="379390" y="477837"/>
            <a:ext cx="7898394" cy="5248275"/>
          </a:xfrm>
          <a:prstGeom prst="rect">
            <a:avLst/>
          </a:prstGeom>
        </p:spPr>
      </p:pic>
    </p:spTree>
    <p:extLst>
      <p:ext uri="{BB962C8B-B14F-4D97-AF65-F5344CB8AC3E}">
        <p14:creationId xmlns:p14="http://schemas.microsoft.com/office/powerpoint/2010/main" val="267195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322262" y="130175"/>
            <a:ext cx="8520112" cy="763587"/>
          </a:xfrm>
          <a:prstGeom prst="rect">
            <a:avLst/>
          </a:prstGeom>
          <a:solidFill>
            <a:srgbClr val="FFD966"/>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sz="2300" b="0" i="0" u="none">
                <a:solidFill>
                  <a:schemeClr val="dk1"/>
                </a:solidFill>
                <a:latin typeface="Calibri"/>
                <a:ea typeface="Calibri"/>
                <a:cs typeface="Calibri"/>
                <a:sym typeface="Calibri"/>
              </a:rPr>
              <a:t>Where can schools go for advice and support?</a:t>
            </a:r>
            <a:br>
              <a:rPr lang="en-US" sz="2300" b="0" i="0" u="none">
                <a:solidFill>
                  <a:schemeClr val="dk1"/>
                </a:solidFill>
                <a:latin typeface="Calibri"/>
                <a:ea typeface="Calibri"/>
                <a:cs typeface="Calibri"/>
                <a:sym typeface="Calibri"/>
              </a:rPr>
            </a:br>
            <a:r>
              <a:rPr lang="en-US" sz="2300" b="0" i="0" u="sng">
                <a:solidFill>
                  <a:schemeClr val="dk1"/>
                </a:solidFill>
                <a:latin typeface="Calibri"/>
                <a:ea typeface="Calibri"/>
                <a:cs typeface="Calibri"/>
                <a:sym typeface="Calibri"/>
              </a:rPr>
              <a:t>Collaborative responsibility resource (AfC/RBWM)</a:t>
            </a:r>
            <a:endParaRPr/>
          </a:p>
        </p:txBody>
      </p:sp>
      <p:sp>
        <p:nvSpPr>
          <p:cNvPr id="252" name="Google Shape;252;p12"/>
          <p:cNvSpPr txBox="1">
            <a:spLocks noGrp="1"/>
          </p:cNvSpPr>
          <p:nvPr>
            <p:ph type="body" idx="1"/>
          </p:nvPr>
        </p:nvSpPr>
        <p:spPr>
          <a:xfrm>
            <a:off x="214312" y="1128712"/>
            <a:ext cx="2532062" cy="4941887"/>
          </a:xfrm>
          <a:prstGeom prst="rect">
            <a:avLst/>
          </a:prstGeom>
          <a:solidFill>
            <a:srgbClr val="FFF2CC"/>
          </a:solid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1400"/>
              <a:buNone/>
            </a:pPr>
            <a:r>
              <a:rPr lang="en-US" sz="1400" b="0" i="0" u="none">
                <a:solidFill>
                  <a:srgbClr val="000000"/>
                </a:solidFill>
                <a:latin typeface="Calibri"/>
                <a:ea typeface="Calibri"/>
                <a:cs typeface="Calibri"/>
                <a:sym typeface="Calibri"/>
              </a:rPr>
              <a:t>*</a:t>
            </a:r>
            <a:r>
              <a:rPr lang="en-US" sz="1600" b="1" i="0" u="none">
                <a:solidFill>
                  <a:srgbClr val="000000"/>
                </a:solidFill>
                <a:latin typeface="Calibri"/>
                <a:ea typeface="Calibri"/>
                <a:cs typeface="Calibri"/>
                <a:sym typeface="Calibri"/>
              </a:rPr>
              <a:t>Co-produced</a:t>
            </a:r>
            <a:r>
              <a:rPr lang="en-US" sz="1600" b="0" i="0" u="none">
                <a:solidFill>
                  <a:srgbClr val="000000"/>
                </a:solidFill>
                <a:latin typeface="Calibri"/>
                <a:ea typeface="Calibri"/>
                <a:cs typeface="Calibri"/>
                <a:sym typeface="Calibri"/>
              </a:rPr>
              <a:t> for professionals, parents and carers as a useful resource to share ideas for </a:t>
            </a:r>
            <a:r>
              <a:rPr lang="en-US" sz="1600" b="1" i="0" u="none">
                <a:solidFill>
                  <a:srgbClr val="000000"/>
                </a:solidFill>
                <a:latin typeface="Calibri"/>
                <a:ea typeface="Calibri"/>
                <a:cs typeface="Calibri"/>
                <a:sym typeface="Calibri"/>
              </a:rPr>
              <a:t>reasonable adjustments</a:t>
            </a:r>
            <a:r>
              <a:rPr lang="en-US" sz="1600" b="0" i="0" u="none">
                <a:solidFill>
                  <a:srgbClr val="000000"/>
                </a:solidFill>
                <a:latin typeface="Calibri"/>
                <a:ea typeface="Calibri"/>
                <a:cs typeface="Calibri"/>
                <a:sym typeface="Calibri"/>
              </a:rPr>
              <a:t> and </a:t>
            </a:r>
            <a:r>
              <a:rPr lang="en-US" sz="1600" b="1" i="0" u="none">
                <a:solidFill>
                  <a:srgbClr val="000000"/>
                </a:solidFill>
                <a:latin typeface="Calibri"/>
                <a:ea typeface="Calibri"/>
                <a:cs typeface="Calibri"/>
                <a:sym typeface="Calibri"/>
              </a:rPr>
              <a:t>quality first teaching</a:t>
            </a:r>
            <a:r>
              <a:rPr lang="en-US" sz="1600" b="0" i="0" u="none">
                <a:solidFill>
                  <a:srgbClr val="000000"/>
                </a:solidFill>
                <a:latin typeface="Calibri"/>
                <a:ea typeface="Calibri"/>
                <a:cs typeface="Calibri"/>
                <a:sym typeface="Calibri"/>
              </a:rPr>
              <a:t> strategies in the classroom for all </a:t>
            </a:r>
            <a:r>
              <a:rPr lang="en-US" sz="1600" b="1" i="0" u="none">
                <a:solidFill>
                  <a:srgbClr val="000000"/>
                </a:solidFill>
                <a:latin typeface="Calibri"/>
                <a:ea typeface="Calibri"/>
                <a:cs typeface="Calibri"/>
                <a:sym typeface="Calibri"/>
              </a:rPr>
              <a:t>four broad areas</a:t>
            </a:r>
            <a:r>
              <a:rPr lang="en-US" sz="1600" b="0" i="0" u="none">
                <a:solidFill>
                  <a:srgbClr val="000000"/>
                </a:solidFill>
                <a:latin typeface="Calibri"/>
                <a:ea typeface="Calibri"/>
                <a:cs typeface="Calibri"/>
                <a:sym typeface="Calibri"/>
              </a:rPr>
              <a:t> of need.</a:t>
            </a:r>
            <a:endParaRPr/>
          </a:p>
          <a:p>
            <a:pPr marL="0" lvl="0" indent="0" algn="l" rtl="0">
              <a:lnSpc>
                <a:spcPct val="100000"/>
              </a:lnSpc>
              <a:spcBef>
                <a:spcPts val="600"/>
              </a:spcBef>
              <a:spcAft>
                <a:spcPts val="0"/>
              </a:spcAft>
              <a:buClr>
                <a:schemeClr val="dk1"/>
              </a:buClr>
              <a:buSzPts val="1400"/>
              <a:buNone/>
            </a:pPr>
            <a:endParaRPr sz="1600" b="0" i="0" u="none">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1400"/>
              <a:buNone/>
            </a:pPr>
            <a:r>
              <a:rPr lang="en-US" sz="1600" b="0" i="0" u="none">
                <a:solidFill>
                  <a:srgbClr val="000000"/>
                </a:solidFill>
                <a:latin typeface="Calibri"/>
                <a:ea typeface="Calibri"/>
                <a:cs typeface="Calibri"/>
                <a:sym typeface="Calibri"/>
              </a:rPr>
              <a:t>*Clear guidance on </a:t>
            </a:r>
            <a:r>
              <a:rPr lang="en-US" sz="1600" b="1" i="0" u="none">
                <a:solidFill>
                  <a:srgbClr val="000000"/>
                </a:solidFill>
                <a:latin typeface="Calibri"/>
                <a:ea typeface="Calibri"/>
                <a:cs typeface="Calibri"/>
                <a:sym typeface="Calibri"/>
              </a:rPr>
              <a:t>graduated offer</a:t>
            </a:r>
            <a:r>
              <a:rPr lang="en-US" sz="1600" b="0" i="0" u="none">
                <a:solidFill>
                  <a:srgbClr val="000000"/>
                </a:solidFill>
                <a:latin typeface="Calibri"/>
                <a:ea typeface="Calibri"/>
                <a:cs typeface="Calibri"/>
                <a:sym typeface="Calibri"/>
              </a:rPr>
              <a:t>, </a:t>
            </a:r>
            <a:r>
              <a:rPr lang="en-US" sz="1600" b="1" i="0" u="none">
                <a:solidFill>
                  <a:srgbClr val="000000"/>
                </a:solidFill>
                <a:latin typeface="Calibri"/>
                <a:ea typeface="Calibri"/>
                <a:cs typeface="Calibri"/>
                <a:sym typeface="Calibri"/>
              </a:rPr>
              <a:t>assessment tools</a:t>
            </a:r>
            <a:r>
              <a:rPr lang="en-US" sz="1600" b="0" i="0" u="none">
                <a:solidFill>
                  <a:srgbClr val="000000"/>
                </a:solidFill>
                <a:latin typeface="Calibri"/>
                <a:ea typeface="Calibri"/>
                <a:cs typeface="Calibri"/>
                <a:sym typeface="Calibri"/>
              </a:rPr>
              <a:t>,</a:t>
            </a:r>
            <a:r>
              <a:rPr lang="en-US" sz="1600" b="1" i="0" u="none">
                <a:solidFill>
                  <a:srgbClr val="000000"/>
                </a:solidFill>
                <a:latin typeface="Calibri"/>
                <a:ea typeface="Calibri"/>
                <a:cs typeface="Calibri"/>
                <a:sym typeface="Calibri"/>
              </a:rPr>
              <a:t> interventions</a:t>
            </a:r>
            <a:r>
              <a:rPr lang="en-US" sz="1600" b="0" i="0" u="none">
                <a:solidFill>
                  <a:srgbClr val="000000"/>
                </a:solidFill>
                <a:latin typeface="Calibri"/>
                <a:ea typeface="Calibri"/>
                <a:cs typeface="Calibri"/>
                <a:sym typeface="Calibri"/>
              </a:rPr>
              <a:t>, with a useful </a:t>
            </a:r>
            <a:r>
              <a:rPr lang="en-US" sz="1600" b="1" i="0" u="none">
                <a:solidFill>
                  <a:srgbClr val="000000"/>
                </a:solidFill>
                <a:latin typeface="Calibri"/>
                <a:ea typeface="Calibri"/>
                <a:cs typeface="Calibri"/>
                <a:sym typeface="Calibri"/>
              </a:rPr>
              <a:t>glossary</a:t>
            </a:r>
            <a:r>
              <a:rPr lang="en-US" sz="1600" b="0" i="0" u="none">
                <a:solidFill>
                  <a:srgbClr val="000000"/>
                </a:solidFill>
                <a:latin typeface="Calibri"/>
                <a:ea typeface="Calibri"/>
                <a:cs typeface="Calibri"/>
                <a:sym typeface="Calibri"/>
              </a:rPr>
              <a:t>. </a:t>
            </a:r>
            <a:endParaRPr/>
          </a:p>
          <a:p>
            <a:pPr marL="0" lvl="0" indent="0" algn="l" rtl="0">
              <a:lnSpc>
                <a:spcPct val="100000"/>
              </a:lnSpc>
              <a:spcBef>
                <a:spcPts val="600"/>
              </a:spcBef>
              <a:spcAft>
                <a:spcPts val="0"/>
              </a:spcAft>
              <a:buClr>
                <a:schemeClr val="dk1"/>
              </a:buClr>
              <a:buSzPts val="1400"/>
              <a:buNone/>
            </a:pPr>
            <a:endParaRPr sz="1600" b="1" i="0" u="none">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1400"/>
              <a:buNone/>
            </a:pPr>
            <a:r>
              <a:rPr lang="en-US" sz="1600" b="1" i="0" u="none">
                <a:solidFill>
                  <a:srgbClr val="000000"/>
                </a:solidFill>
                <a:latin typeface="Calibri"/>
                <a:ea typeface="Calibri"/>
                <a:cs typeface="Calibri"/>
                <a:sym typeface="Calibri"/>
              </a:rPr>
              <a:t>*Signposting</a:t>
            </a:r>
            <a:r>
              <a:rPr lang="en-US" sz="1600" b="0" i="0" u="none">
                <a:solidFill>
                  <a:srgbClr val="000000"/>
                </a:solidFill>
                <a:latin typeface="Calibri"/>
                <a:ea typeface="Calibri"/>
                <a:cs typeface="Calibri"/>
                <a:sym typeface="Calibri"/>
              </a:rPr>
              <a:t> to external professionals</a:t>
            </a:r>
            <a:endParaRPr/>
          </a:p>
          <a:p>
            <a:pPr marL="457200" lvl="0" indent="-228600" algn="l" rtl="0">
              <a:spcBef>
                <a:spcPts val="640"/>
              </a:spcBef>
              <a:spcAft>
                <a:spcPts val="0"/>
              </a:spcAft>
              <a:buClr>
                <a:schemeClr val="dk1"/>
              </a:buClr>
              <a:buSzPts val="1400"/>
              <a:buNone/>
            </a:pPr>
            <a:endParaRPr sz="1600" b="0" i="0" u="none">
              <a:solidFill>
                <a:srgbClr val="000000"/>
              </a:solidFill>
              <a:latin typeface="Calibri"/>
              <a:ea typeface="Calibri"/>
              <a:cs typeface="Calibri"/>
              <a:sym typeface="Calibri"/>
            </a:endParaRPr>
          </a:p>
        </p:txBody>
      </p:sp>
      <p:pic>
        <p:nvPicPr>
          <p:cNvPr id="253" name="Google Shape;253;p12"/>
          <p:cNvPicPr preferRelativeResize="0"/>
          <p:nvPr/>
        </p:nvPicPr>
        <p:blipFill rotWithShape="1">
          <a:blip r:embed="rId3">
            <a:alphaModFix/>
          </a:blip>
          <a:srcRect l="15118" t="16961" r="15959" b="14028"/>
          <a:stretch/>
        </p:blipFill>
        <p:spPr>
          <a:xfrm>
            <a:off x="2778125" y="1374775"/>
            <a:ext cx="6300787" cy="3548062"/>
          </a:xfrm>
          <a:prstGeom prst="rect">
            <a:avLst/>
          </a:prstGeom>
          <a:noFill/>
          <a:ln>
            <a:noFill/>
          </a:ln>
        </p:spPr>
      </p:pic>
      <p:sp>
        <p:nvSpPr>
          <p:cNvPr id="254" name="Google Shape;254;p12"/>
          <p:cNvSpPr txBox="1"/>
          <p:nvPr/>
        </p:nvSpPr>
        <p:spPr>
          <a:xfrm>
            <a:off x="336550" y="2105025"/>
            <a:ext cx="1879600" cy="4000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Google Shape;255;p12"/>
          <p:cNvSpPr txBox="1"/>
          <p:nvPr/>
        </p:nvSpPr>
        <p:spPr>
          <a:xfrm>
            <a:off x="2911475" y="5226050"/>
            <a:ext cx="6167437" cy="614362"/>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4BACC6"/>
              </a:buClr>
              <a:buSzPts val="1800"/>
              <a:buFont typeface="Arial"/>
              <a:buNone/>
            </a:pPr>
            <a:r>
              <a:rPr lang="en-US" sz="1800" b="0" i="0" u="sng">
                <a:solidFill>
                  <a:srgbClr val="4BACC6"/>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https://www.leadershipupdate-rbwm.co.uk/collaborative-responsibilities-resource/</a:t>
            </a:r>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p:nvPr/>
        </p:nvSpPr>
        <p:spPr>
          <a:xfrm>
            <a:off x="4084637" y="2613025"/>
            <a:ext cx="5002212" cy="4124325"/>
          </a:xfrm>
          <a:prstGeom prst="roundRect">
            <a:avLst>
              <a:gd name="adj" fmla="val 16667"/>
            </a:avLst>
          </a:prstGeom>
          <a:solidFill>
            <a:srgbClr val="F1C23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p13"/>
          <p:cNvSpPr txBox="1">
            <a:spLocks noGrp="1"/>
          </p:cNvSpPr>
          <p:nvPr>
            <p:ph type="title"/>
          </p:nvPr>
        </p:nvSpPr>
        <p:spPr>
          <a:xfrm>
            <a:off x="163512" y="112712"/>
            <a:ext cx="8853487" cy="1312862"/>
          </a:xfrm>
          <a:prstGeom prst="rect">
            <a:avLst/>
          </a:prstGeom>
          <a:solidFill>
            <a:srgbClr val="F1C23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sz="4400" b="0" i="0" u="none">
                <a:solidFill>
                  <a:schemeClr val="dk1"/>
                </a:solidFill>
                <a:latin typeface="Calibri"/>
                <a:ea typeface="Calibri"/>
                <a:cs typeface="Calibri"/>
                <a:sym typeface="Calibri"/>
              </a:rPr>
              <a:t>Key messages of the Collaborative Responsibility Document </a:t>
            </a:r>
            <a:endParaRPr/>
          </a:p>
        </p:txBody>
      </p:sp>
      <p:sp>
        <p:nvSpPr>
          <p:cNvPr id="263" name="Google Shape;263;p13"/>
          <p:cNvSpPr txBox="1">
            <a:spLocks noGrp="1"/>
          </p:cNvSpPr>
          <p:nvPr>
            <p:ph type="body" idx="1"/>
          </p:nvPr>
        </p:nvSpPr>
        <p:spPr>
          <a:xfrm>
            <a:off x="311150" y="1536700"/>
            <a:ext cx="2414587" cy="922337"/>
          </a:xfrm>
          <a:prstGeom prst="rect">
            <a:avLst/>
          </a:prstGeom>
          <a:solidFill>
            <a:srgbClr val="F1C232"/>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Support for pupils is ‘needs led’</a:t>
            </a:r>
            <a:endParaRPr/>
          </a:p>
          <a:p>
            <a:pPr marL="0" lvl="0" indent="0" algn="ctr" rtl="0">
              <a:lnSpc>
                <a:spcPct val="100000"/>
              </a:lnSpc>
              <a:spcBef>
                <a:spcPts val="0"/>
              </a:spcBef>
              <a:spcAft>
                <a:spcPts val="0"/>
              </a:spcAft>
              <a:buClr>
                <a:schemeClr val="dk1"/>
              </a:buClr>
              <a:buSzPts val="1400"/>
              <a:buNone/>
            </a:pPr>
            <a:endParaRPr sz="2000" b="0" i="0" u="none">
              <a:solidFill>
                <a:schemeClr val="dk1"/>
              </a:solidFill>
              <a:latin typeface="Calibri"/>
              <a:ea typeface="Calibri"/>
              <a:cs typeface="Calibri"/>
              <a:sym typeface="Calibri"/>
            </a:endParaRPr>
          </a:p>
          <a:p>
            <a:pPr marL="457200" lvl="0" indent="-228600" algn="l" rtl="0">
              <a:spcBef>
                <a:spcPts val="640"/>
              </a:spcBef>
              <a:spcAft>
                <a:spcPts val="0"/>
              </a:spcAft>
              <a:buClr>
                <a:schemeClr val="dk1"/>
              </a:buClr>
              <a:buSzPts val="1400"/>
              <a:buNone/>
            </a:pPr>
            <a:endParaRPr sz="2000" b="0" i="0" u="none">
              <a:solidFill>
                <a:schemeClr val="dk1"/>
              </a:solidFill>
              <a:latin typeface="Calibri"/>
              <a:ea typeface="Calibri"/>
              <a:cs typeface="Calibri"/>
              <a:sym typeface="Calibri"/>
            </a:endParaRPr>
          </a:p>
        </p:txBody>
      </p:sp>
      <p:sp>
        <p:nvSpPr>
          <p:cNvPr id="264" name="Google Shape;264;p13"/>
          <p:cNvSpPr txBox="1">
            <a:spLocks noGrp="1"/>
          </p:cNvSpPr>
          <p:nvPr>
            <p:ph type="body" idx="1"/>
          </p:nvPr>
        </p:nvSpPr>
        <p:spPr>
          <a:xfrm>
            <a:off x="1460500" y="5484812"/>
            <a:ext cx="2414587" cy="1068387"/>
          </a:xfrm>
          <a:prstGeom prst="rect">
            <a:avLst/>
          </a:prstGeom>
          <a:solidFill>
            <a:srgbClr val="F1C232"/>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Quality first </a:t>
            </a:r>
            <a:endParaRPr/>
          </a:p>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teaching is at the centre</a:t>
            </a:r>
            <a:endParaRPr/>
          </a:p>
          <a:p>
            <a:pPr marL="0" lvl="0" indent="0" algn="ctr" rtl="0">
              <a:lnSpc>
                <a:spcPct val="100000"/>
              </a:lnSpc>
              <a:spcBef>
                <a:spcPts val="0"/>
              </a:spcBef>
              <a:spcAft>
                <a:spcPts val="0"/>
              </a:spcAft>
              <a:buClr>
                <a:schemeClr val="dk1"/>
              </a:buClr>
              <a:buSzPts val="1400"/>
              <a:buNone/>
            </a:pPr>
            <a:endParaRPr sz="2000" b="0" i="0" u="none">
              <a:solidFill>
                <a:schemeClr val="dk1"/>
              </a:solidFill>
              <a:latin typeface="Calibri"/>
              <a:ea typeface="Calibri"/>
              <a:cs typeface="Calibri"/>
              <a:sym typeface="Calibri"/>
            </a:endParaRPr>
          </a:p>
          <a:p>
            <a:pPr marL="457200" lvl="0" indent="-228600" algn="l" rtl="0">
              <a:spcBef>
                <a:spcPts val="640"/>
              </a:spcBef>
              <a:spcAft>
                <a:spcPts val="0"/>
              </a:spcAft>
              <a:buClr>
                <a:schemeClr val="dk1"/>
              </a:buClr>
              <a:buSzPts val="1400"/>
              <a:buNone/>
            </a:pPr>
            <a:endParaRPr sz="2000" b="0" i="0" u="none">
              <a:solidFill>
                <a:schemeClr val="dk1"/>
              </a:solidFill>
              <a:latin typeface="Calibri"/>
              <a:ea typeface="Calibri"/>
              <a:cs typeface="Calibri"/>
              <a:sym typeface="Calibri"/>
            </a:endParaRPr>
          </a:p>
        </p:txBody>
      </p:sp>
      <p:sp>
        <p:nvSpPr>
          <p:cNvPr id="265" name="Google Shape;265;p13"/>
          <p:cNvSpPr txBox="1"/>
          <p:nvPr/>
        </p:nvSpPr>
        <p:spPr>
          <a:xfrm>
            <a:off x="163512" y="4121150"/>
            <a:ext cx="2414587" cy="1108075"/>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Reinforces and supports the graduated response</a:t>
            </a:r>
            <a:r>
              <a:rPr lang="en-US" sz="2000" b="0" i="0" u="none">
                <a:solidFill>
                  <a:srgbClr val="000000"/>
                </a:solidFill>
                <a:latin typeface="Calibri"/>
                <a:ea typeface="Calibri"/>
                <a:cs typeface="Calibri"/>
                <a:sym typeface="Calibri"/>
              </a:rPr>
              <a:t> </a:t>
            </a:r>
            <a:endParaRPr/>
          </a:p>
        </p:txBody>
      </p:sp>
      <p:sp>
        <p:nvSpPr>
          <p:cNvPr id="266" name="Google Shape;266;p13"/>
          <p:cNvSpPr txBox="1"/>
          <p:nvPr/>
        </p:nvSpPr>
        <p:spPr>
          <a:xfrm>
            <a:off x="3519487" y="1536700"/>
            <a:ext cx="2414587" cy="800100"/>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It is full of practical strategies</a:t>
            </a:r>
            <a:endParaRPr/>
          </a:p>
        </p:txBody>
      </p:sp>
      <p:sp>
        <p:nvSpPr>
          <p:cNvPr id="267" name="Google Shape;267;p13"/>
          <p:cNvSpPr txBox="1"/>
          <p:nvPr/>
        </p:nvSpPr>
        <p:spPr>
          <a:xfrm>
            <a:off x="1460500" y="2735262"/>
            <a:ext cx="2414587" cy="1108075"/>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Encourages co-production</a:t>
            </a:r>
            <a:endParaRPr/>
          </a:p>
          <a:p>
            <a:pPr marL="0" marR="0" lvl="0" indent="0" algn="l" rtl="0">
              <a:lnSpc>
                <a:spcPct val="100000"/>
              </a:lnSpc>
              <a:spcBef>
                <a:spcPts val="0"/>
              </a:spcBef>
              <a:spcAft>
                <a:spcPts val="0"/>
              </a:spcAft>
              <a:buNone/>
            </a:pPr>
            <a:endParaRPr sz="2000" b="1" i="0" u="none">
              <a:solidFill>
                <a:srgbClr val="000000"/>
              </a:solidFill>
              <a:latin typeface="Calibri"/>
              <a:ea typeface="Calibri"/>
              <a:cs typeface="Calibri"/>
              <a:sym typeface="Calibri"/>
            </a:endParaRPr>
          </a:p>
        </p:txBody>
      </p:sp>
      <p:sp>
        <p:nvSpPr>
          <p:cNvPr id="268" name="Google Shape;268;p13"/>
          <p:cNvSpPr txBox="1"/>
          <p:nvPr/>
        </p:nvSpPr>
        <p:spPr>
          <a:xfrm>
            <a:off x="5157787" y="2624137"/>
            <a:ext cx="3222625" cy="493712"/>
          </a:xfrm>
          <a:prstGeom prst="rect">
            <a:avLst/>
          </a:prstGeom>
          <a:solidFill>
            <a:srgbClr val="F1C23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In-line with inclusion charter</a:t>
            </a:r>
            <a:endParaRPr/>
          </a:p>
        </p:txBody>
      </p:sp>
      <p:pic>
        <p:nvPicPr>
          <p:cNvPr id="269" name="Google Shape;269;p13" descr="Image result for rbwm inclusion charter&quot;"/>
          <p:cNvPicPr preferRelativeResize="0"/>
          <p:nvPr/>
        </p:nvPicPr>
        <p:blipFill rotWithShape="1">
          <a:blip r:embed="rId3">
            <a:alphaModFix/>
          </a:blip>
          <a:srcRect/>
          <a:stretch/>
        </p:blipFill>
        <p:spPr>
          <a:xfrm>
            <a:off x="4349750" y="3181350"/>
            <a:ext cx="4473575" cy="3371850"/>
          </a:xfrm>
          <a:prstGeom prst="rect">
            <a:avLst/>
          </a:prstGeom>
          <a:noFill/>
          <a:ln>
            <a:noFill/>
          </a:ln>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6" name="Google Shape;276;g14190478b0e_0_86">
            <a:hlinkClick r:id="rId3"/>
          </p:cNvPr>
          <p:cNvPicPr preferRelativeResize="0"/>
          <p:nvPr/>
        </p:nvPicPr>
        <p:blipFill>
          <a:blip r:embed="rId4">
            <a:alphaModFix/>
          </a:blip>
          <a:stretch>
            <a:fillRect/>
          </a:stretch>
        </p:blipFill>
        <p:spPr>
          <a:xfrm>
            <a:off x="393700" y="458068"/>
            <a:ext cx="6273800" cy="3872632"/>
          </a:xfrm>
          <a:prstGeom prst="rect">
            <a:avLst/>
          </a:prstGeom>
          <a:noFill/>
          <a:ln>
            <a:noFill/>
          </a:ln>
        </p:spPr>
      </p:pic>
      <p:pic>
        <p:nvPicPr>
          <p:cNvPr id="277" name="Google Shape;277;g14190478b0e_0_86">
            <a:hlinkClick r:id="rId3"/>
          </p:cNvPr>
          <p:cNvPicPr preferRelativeResize="0"/>
          <p:nvPr/>
        </p:nvPicPr>
        <p:blipFill rotWithShape="1">
          <a:blip r:embed="rId5">
            <a:alphaModFix/>
          </a:blip>
          <a:srcRect l="12004" t="1341" r="12824"/>
          <a:stretch/>
        </p:blipFill>
        <p:spPr>
          <a:xfrm>
            <a:off x="5619825" y="3950574"/>
            <a:ext cx="3212829" cy="2361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5"/>
          <p:cNvPicPr preferRelativeResize="0"/>
          <p:nvPr/>
        </p:nvPicPr>
        <p:blipFill rotWithShape="1">
          <a:blip r:embed="rId3">
            <a:alphaModFix/>
          </a:blip>
          <a:srcRect b="35069"/>
          <a:stretch/>
        </p:blipFill>
        <p:spPr>
          <a:xfrm>
            <a:off x="152400" y="152400"/>
            <a:ext cx="8755062" cy="3563937"/>
          </a:xfrm>
          <a:prstGeom prst="rect">
            <a:avLst/>
          </a:prstGeom>
          <a:noFill/>
          <a:ln>
            <a:noFill/>
          </a:ln>
        </p:spPr>
      </p:pic>
      <p:sp>
        <p:nvSpPr>
          <p:cNvPr id="284" name="Google Shape;284;p15"/>
          <p:cNvSpPr txBox="1"/>
          <p:nvPr/>
        </p:nvSpPr>
        <p:spPr>
          <a:xfrm>
            <a:off x="2309812" y="446087"/>
            <a:ext cx="5880100" cy="1416050"/>
          </a:xfrm>
          <a:prstGeom prst="rect">
            <a:avLst/>
          </a:prstGeom>
          <a:solidFill>
            <a:srgbClr val="FFD96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FF"/>
              </a:buClr>
              <a:buSzPts val="4000"/>
              <a:buFont typeface="Calibri"/>
              <a:buNone/>
            </a:pPr>
            <a:r>
              <a:rPr lang="en-US" sz="4000" b="0" i="0" u="none" dirty="0">
                <a:solidFill>
                  <a:schemeClr val="tx1"/>
                </a:solidFill>
                <a:latin typeface="Calibri"/>
                <a:ea typeface="Calibri"/>
                <a:cs typeface="Calibri"/>
                <a:sym typeface="Calibri"/>
              </a:rPr>
              <a:t>Effective SENCo Deployment Guide - WSS</a:t>
            </a:r>
            <a:endParaRPr dirty="0">
              <a:solidFill>
                <a:schemeClr val="tx1"/>
              </a:solidFill>
            </a:endParaRPr>
          </a:p>
        </p:txBody>
      </p:sp>
      <p:sp>
        <p:nvSpPr>
          <p:cNvPr id="285" name="Google Shape;285;p15"/>
          <p:cNvSpPr txBox="1"/>
          <p:nvPr/>
        </p:nvSpPr>
        <p:spPr>
          <a:xfrm>
            <a:off x="65087" y="1497012"/>
            <a:ext cx="2151062" cy="61436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800"/>
              <a:buFont typeface="Arial"/>
              <a:buNone/>
            </a:pPr>
            <a:r>
              <a:rPr lang="en-US" sz="1800" b="0" i="0" u="sng" dirty="0">
                <a:solidFill>
                  <a:schemeClr val="hlink"/>
                </a:solidFill>
                <a:latin typeface="Arial"/>
                <a:ea typeface="Arial"/>
                <a:cs typeface="Arial"/>
                <a:sym typeface="Arial"/>
                <a:hlinkClick r:id="rId4"/>
              </a:rPr>
              <a:t>https://www.youtube.com/watch?v=YX6QPn0RCK0</a:t>
            </a:r>
            <a:endParaRPr dirty="0"/>
          </a:p>
        </p:txBody>
      </p:sp>
      <p:pic>
        <p:nvPicPr>
          <p:cNvPr id="286" name="Google Shape;286;p15"/>
          <p:cNvPicPr preferRelativeResize="0"/>
          <p:nvPr/>
        </p:nvPicPr>
        <p:blipFill rotWithShape="1">
          <a:blip r:embed="rId5">
            <a:alphaModFix/>
          </a:blip>
          <a:srcRect/>
          <a:stretch/>
        </p:blipFill>
        <p:spPr>
          <a:xfrm>
            <a:off x="492125" y="3455987"/>
            <a:ext cx="3448050" cy="3382962"/>
          </a:xfrm>
          <a:prstGeom prst="rect">
            <a:avLst/>
          </a:prstGeom>
          <a:noFill/>
          <a:ln>
            <a:noFill/>
          </a:ln>
        </p:spPr>
      </p:pic>
      <p:sp>
        <p:nvSpPr>
          <p:cNvPr id="287" name="Google Shape;287;p15"/>
          <p:cNvSpPr txBox="1"/>
          <p:nvPr/>
        </p:nvSpPr>
        <p:spPr>
          <a:xfrm>
            <a:off x="4619625" y="4251325"/>
            <a:ext cx="3303587" cy="615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800"/>
              <a:buFont typeface="Arial"/>
              <a:buNone/>
            </a:pPr>
            <a:r>
              <a:rPr lang="en-US" sz="1800" b="0" i="0" u="sng">
                <a:solidFill>
                  <a:schemeClr val="hlink"/>
                </a:solidFill>
                <a:latin typeface="Arial"/>
                <a:ea typeface="Arial"/>
                <a:cs typeface="Arial"/>
                <a:sym typeface="Arial"/>
                <a:hlinkClick r:id="rId6"/>
              </a:rPr>
              <a:t>https://www.sendgateway.org.uk/resources/effective-senco-deployment</a:t>
            </a:r>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4" name="Google Shape;294;p7"/>
          <p:cNvPicPr preferRelativeResize="0"/>
          <p:nvPr/>
        </p:nvPicPr>
        <p:blipFill rotWithShape="1">
          <a:blip r:embed="rId3">
            <a:alphaModFix/>
          </a:blip>
          <a:srcRect/>
          <a:stretch/>
        </p:blipFill>
        <p:spPr>
          <a:xfrm>
            <a:off x="132347" y="1612232"/>
            <a:ext cx="8903369" cy="5141869"/>
          </a:xfrm>
          <a:prstGeom prst="rect">
            <a:avLst/>
          </a:prstGeom>
          <a:noFill/>
          <a:ln>
            <a:noFill/>
          </a:ln>
        </p:spPr>
      </p:pic>
      <p:sp>
        <p:nvSpPr>
          <p:cNvPr id="2" name="TextBox 1">
            <a:extLst>
              <a:ext uri="{FF2B5EF4-FFF2-40B4-BE49-F238E27FC236}">
                <a16:creationId xmlns:a16="http://schemas.microsoft.com/office/drawing/2014/main" id="{6CEAEBC2-CAA9-F030-6D46-7B52CFC2EAAB}"/>
              </a:ext>
            </a:extLst>
          </p:cNvPr>
          <p:cNvSpPr txBox="1"/>
          <p:nvPr/>
        </p:nvSpPr>
        <p:spPr>
          <a:xfrm>
            <a:off x="433135" y="818647"/>
            <a:ext cx="8459788" cy="1046440"/>
          </a:xfrm>
          <a:prstGeom prst="rect">
            <a:avLst/>
          </a:prstGeom>
          <a:noFill/>
        </p:spPr>
        <p:txBody>
          <a:bodyPr wrap="square" rtlCol="0">
            <a:spAutoFit/>
          </a:bodyPr>
          <a:lstStyle/>
          <a:p>
            <a:r>
              <a:rPr lang="en-US" sz="2400" b="0" i="0" u="none" dirty="0">
                <a:solidFill>
                  <a:schemeClr val="dk1"/>
                </a:solidFill>
                <a:latin typeface="Calibri" panose="020F0502020204030204" pitchFamily="34" charset="0"/>
                <a:cs typeface="Calibri" panose="020F0502020204030204" pitchFamily="34" charset="0"/>
                <a:sym typeface="Arial"/>
              </a:rPr>
              <a:t>Schools have responsibility for deciding who has SEND based on the implementation of the assess, plan, do, review approach</a:t>
            </a:r>
            <a:endParaRPr lang="en-US" sz="2400" dirty="0">
              <a:latin typeface="Calibri" panose="020F0502020204030204" pitchFamily="34" charset="0"/>
              <a:cs typeface="Calibri" panose="020F0502020204030204" pitchFamily="34" charset="0"/>
            </a:endParaRPr>
          </a:p>
          <a:p>
            <a:endParaRPr lang="en-GB" dirty="0"/>
          </a:p>
        </p:txBody>
      </p:sp>
      <p:sp>
        <p:nvSpPr>
          <p:cNvPr id="3" name="Google Shape;172;p19">
            <a:extLst>
              <a:ext uri="{FF2B5EF4-FFF2-40B4-BE49-F238E27FC236}">
                <a16:creationId xmlns:a16="http://schemas.microsoft.com/office/drawing/2014/main" id="{2FD92126-D6A0-94CA-2685-E20243194D70}"/>
              </a:ext>
            </a:extLst>
          </p:cNvPr>
          <p:cNvSpPr txBox="1"/>
          <p:nvPr/>
        </p:nvSpPr>
        <p:spPr>
          <a:xfrm>
            <a:off x="457199" y="103898"/>
            <a:ext cx="70421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dirty="0">
                <a:solidFill>
                  <a:schemeClr val="dk1"/>
                </a:solidFill>
                <a:latin typeface="Calibri"/>
                <a:ea typeface="Calibri"/>
                <a:cs typeface="Calibri"/>
                <a:sym typeface="Calibri"/>
              </a:rPr>
              <a:t>SEND in a nutshell</a:t>
            </a:r>
            <a:endParaRPr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3"/>
          <p:cNvSpPr txBox="1"/>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p>
            <a:pPr marL="0" lvl="0" indent="0" algn="ctr">
              <a:spcAft>
                <a:spcPts val="600"/>
              </a:spcAft>
              <a:buSzPts val="1400"/>
            </a:pPr>
            <a:r>
              <a:rPr lang="en-US" sz="4400" b="0" i="0" u="none" strike="noStrike" cap="none">
                <a:solidFill>
                  <a:schemeClr val="dk1"/>
                </a:solidFill>
                <a:latin typeface="Calibri"/>
                <a:ea typeface="Calibri"/>
                <a:cs typeface="Calibri"/>
                <a:sym typeface="Calibri"/>
              </a:rPr>
              <a:t>Agenda: </a:t>
            </a:r>
          </a:p>
        </p:txBody>
      </p:sp>
      <p:sp>
        <p:nvSpPr>
          <p:cNvPr id="3" name="Rectangle: Rounded Corners 2">
            <a:extLst>
              <a:ext uri="{FF2B5EF4-FFF2-40B4-BE49-F238E27FC236}">
                <a16:creationId xmlns:a16="http://schemas.microsoft.com/office/drawing/2014/main" id="{C35EC73B-3933-72EF-DA05-6E50E8D45CCA}"/>
              </a:ext>
            </a:extLst>
          </p:cNvPr>
          <p:cNvSpPr/>
          <p:nvPr/>
        </p:nvSpPr>
        <p:spPr>
          <a:xfrm>
            <a:off x="1262378" y="1722508"/>
            <a:ext cx="6619244" cy="470908"/>
          </a:xfrm>
          <a:prstGeom prst="roundRect">
            <a:avLst>
              <a:gd name="adj" fmla="val 10000"/>
            </a:avLst>
          </a:prstGeom>
          <a:solidFill>
            <a:srgbClr val="FFE089"/>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Rectangle 3" descr="Document">
            <a:extLst>
              <a:ext uri="{FF2B5EF4-FFF2-40B4-BE49-F238E27FC236}">
                <a16:creationId xmlns:a16="http://schemas.microsoft.com/office/drawing/2014/main" id="{37B1A5BB-18DF-FF71-616F-9DEDA644FF49}"/>
              </a:ext>
            </a:extLst>
          </p:cNvPr>
          <p:cNvSpPr/>
          <p:nvPr/>
        </p:nvSpPr>
        <p:spPr>
          <a:xfrm>
            <a:off x="1404827" y="1828462"/>
            <a:ext cx="258999" cy="25899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5" name="Freeform: Shape 4">
            <a:extLst>
              <a:ext uri="{FF2B5EF4-FFF2-40B4-BE49-F238E27FC236}">
                <a16:creationId xmlns:a16="http://schemas.microsoft.com/office/drawing/2014/main" id="{A196621C-26B7-C212-EA95-30AB1FC06245}"/>
              </a:ext>
            </a:extLst>
          </p:cNvPr>
          <p:cNvSpPr/>
          <p:nvPr/>
        </p:nvSpPr>
        <p:spPr>
          <a:xfrm>
            <a:off x="1806277" y="1722508"/>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r>
              <a:rPr lang="en-US" sz="1900" b="0" i="0" kern="1200" dirty="0"/>
              <a:t>Definitions</a:t>
            </a:r>
            <a:endParaRPr lang="en-US" sz="1900" kern="1200" dirty="0"/>
          </a:p>
        </p:txBody>
      </p:sp>
      <p:sp>
        <p:nvSpPr>
          <p:cNvPr id="6" name="Rectangle: Rounded Corners 5">
            <a:extLst>
              <a:ext uri="{FF2B5EF4-FFF2-40B4-BE49-F238E27FC236}">
                <a16:creationId xmlns:a16="http://schemas.microsoft.com/office/drawing/2014/main" id="{55BFB333-B868-680B-900D-FDD241A495D9}"/>
              </a:ext>
            </a:extLst>
          </p:cNvPr>
          <p:cNvSpPr/>
          <p:nvPr/>
        </p:nvSpPr>
        <p:spPr>
          <a:xfrm>
            <a:off x="1262378" y="2311144"/>
            <a:ext cx="6619244" cy="470908"/>
          </a:xfrm>
          <a:prstGeom prst="roundRect">
            <a:avLst>
              <a:gd name="adj" fmla="val 10000"/>
            </a:avLst>
          </a:prstGeom>
          <a:solidFill>
            <a:srgbClr val="FFE089"/>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6" descr="Gavel">
            <a:extLst>
              <a:ext uri="{FF2B5EF4-FFF2-40B4-BE49-F238E27FC236}">
                <a16:creationId xmlns:a16="http://schemas.microsoft.com/office/drawing/2014/main" id="{11E561C4-49FA-E7C8-CA43-15D3EDAFE9D1}"/>
              </a:ext>
            </a:extLst>
          </p:cNvPr>
          <p:cNvSpPr/>
          <p:nvPr/>
        </p:nvSpPr>
        <p:spPr>
          <a:xfrm>
            <a:off x="1404827" y="2417098"/>
            <a:ext cx="258999" cy="25899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8" name="Freeform: Shape 7">
            <a:extLst>
              <a:ext uri="{FF2B5EF4-FFF2-40B4-BE49-F238E27FC236}">
                <a16:creationId xmlns:a16="http://schemas.microsoft.com/office/drawing/2014/main" id="{732A7DFE-9C8A-30D6-992C-EC6B08B2F783}"/>
              </a:ext>
            </a:extLst>
          </p:cNvPr>
          <p:cNvSpPr/>
          <p:nvPr/>
        </p:nvSpPr>
        <p:spPr>
          <a:xfrm>
            <a:off x="1806277" y="2311144"/>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r>
              <a:rPr lang="en-US" sz="1900" b="0" i="0" kern="1200"/>
              <a:t>The Legislation</a:t>
            </a:r>
            <a:endParaRPr lang="en-US" sz="1900" kern="1200"/>
          </a:p>
        </p:txBody>
      </p:sp>
      <p:sp>
        <p:nvSpPr>
          <p:cNvPr id="9" name="Rectangle: Rounded Corners 8">
            <a:extLst>
              <a:ext uri="{FF2B5EF4-FFF2-40B4-BE49-F238E27FC236}">
                <a16:creationId xmlns:a16="http://schemas.microsoft.com/office/drawing/2014/main" id="{32A44CA8-ED59-01FC-E6F9-B002A144C598}"/>
              </a:ext>
            </a:extLst>
          </p:cNvPr>
          <p:cNvSpPr/>
          <p:nvPr/>
        </p:nvSpPr>
        <p:spPr>
          <a:xfrm>
            <a:off x="1262378" y="2958644"/>
            <a:ext cx="6619244" cy="470908"/>
          </a:xfrm>
          <a:prstGeom prst="roundRect">
            <a:avLst>
              <a:gd name="adj" fmla="val 10000"/>
            </a:avLst>
          </a:prstGeom>
          <a:solidFill>
            <a:srgbClr val="FFE089"/>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B272967-B56B-648C-F457-0331785551BB}"/>
              </a:ext>
            </a:extLst>
          </p:cNvPr>
          <p:cNvSpPr/>
          <p:nvPr/>
        </p:nvSpPr>
        <p:spPr>
          <a:xfrm>
            <a:off x="1806277" y="2899780"/>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r>
              <a:rPr lang="en-US" sz="1900" b="0" i="0" kern="1200" dirty="0"/>
              <a:t>The Governing Board’s responsibilities</a:t>
            </a:r>
            <a:endParaRPr lang="en-US" sz="1900" kern="1200" dirty="0"/>
          </a:p>
        </p:txBody>
      </p:sp>
      <p:sp>
        <p:nvSpPr>
          <p:cNvPr id="12" name="Rectangle: Rounded Corners 11">
            <a:extLst>
              <a:ext uri="{FF2B5EF4-FFF2-40B4-BE49-F238E27FC236}">
                <a16:creationId xmlns:a16="http://schemas.microsoft.com/office/drawing/2014/main" id="{49058E44-EB1A-051B-8795-1F96C8E73278}"/>
              </a:ext>
            </a:extLst>
          </p:cNvPr>
          <p:cNvSpPr/>
          <p:nvPr/>
        </p:nvSpPr>
        <p:spPr>
          <a:xfrm>
            <a:off x="1262378" y="3535449"/>
            <a:ext cx="6619244" cy="470908"/>
          </a:xfrm>
          <a:prstGeom prst="roundRect">
            <a:avLst>
              <a:gd name="adj" fmla="val 10000"/>
            </a:avLst>
          </a:prstGeom>
          <a:solidFill>
            <a:srgbClr val="FFE089"/>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Rectangle 12" descr="Meeting">
            <a:extLst>
              <a:ext uri="{FF2B5EF4-FFF2-40B4-BE49-F238E27FC236}">
                <a16:creationId xmlns:a16="http://schemas.microsoft.com/office/drawing/2014/main" id="{5F3ACD4C-E4C4-63A4-93D0-018EAA66A249}"/>
              </a:ext>
            </a:extLst>
          </p:cNvPr>
          <p:cNvSpPr/>
          <p:nvPr/>
        </p:nvSpPr>
        <p:spPr>
          <a:xfrm>
            <a:off x="1417529" y="2959106"/>
            <a:ext cx="258999" cy="25899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4" name="Freeform: Shape 13">
            <a:extLst>
              <a:ext uri="{FF2B5EF4-FFF2-40B4-BE49-F238E27FC236}">
                <a16:creationId xmlns:a16="http://schemas.microsoft.com/office/drawing/2014/main" id="{A4A50D64-D763-7254-9FDD-1CB63EA8B1CE}"/>
              </a:ext>
            </a:extLst>
          </p:cNvPr>
          <p:cNvSpPr/>
          <p:nvPr/>
        </p:nvSpPr>
        <p:spPr>
          <a:xfrm>
            <a:off x="1806277" y="3488416"/>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endParaRPr lang="en-US" sz="1900" kern="1200" dirty="0"/>
          </a:p>
        </p:txBody>
      </p:sp>
      <p:sp>
        <p:nvSpPr>
          <p:cNvPr id="16" name="Rectangle 15" descr="Envelope">
            <a:extLst>
              <a:ext uri="{FF2B5EF4-FFF2-40B4-BE49-F238E27FC236}">
                <a16:creationId xmlns:a16="http://schemas.microsoft.com/office/drawing/2014/main" id="{D2367E54-6E5C-AF6E-FAD4-929A18F6B918}"/>
              </a:ext>
            </a:extLst>
          </p:cNvPr>
          <p:cNvSpPr/>
          <p:nvPr/>
        </p:nvSpPr>
        <p:spPr>
          <a:xfrm>
            <a:off x="1417529" y="3606606"/>
            <a:ext cx="258999" cy="25899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7" name="Freeform: Shape 16">
            <a:extLst>
              <a:ext uri="{FF2B5EF4-FFF2-40B4-BE49-F238E27FC236}">
                <a16:creationId xmlns:a16="http://schemas.microsoft.com/office/drawing/2014/main" id="{8777FA0F-A6AB-2C9D-5525-6A117C61325B}"/>
              </a:ext>
            </a:extLst>
          </p:cNvPr>
          <p:cNvSpPr/>
          <p:nvPr/>
        </p:nvSpPr>
        <p:spPr>
          <a:xfrm>
            <a:off x="1806277" y="3547280"/>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r>
              <a:rPr lang="en-US" sz="1900" b="0" i="0" kern="1200" dirty="0"/>
              <a:t>SEND Governor – including proforma</a:t>
            </a:r>
            <a:endParaRPr lang="en-US" sz="1900" kern="1200" dirty="0"/>
          </a:p>
        </p:txBody>
      </p:sp>
      <p:sp>
        <p:nvSpPr>
          <p:cNvPr id="18" name="Rectangle: Rounded Corners 17">
            <a:extLst>
              <a:ext uri="{FF2B5EF4-FFF2-40B4-BE49-F238E27FC236}">
                <a16:creationId xmlns:a16="http://schemas.microsoft.com/office/drawing/2014/main" id="{90F2D1EE-78E2-1A0D-F4E6-20D01EF42764}"/>
              </a:ext>
            </a:extLst>
          </p:cNvPr>
          <p:cNvSpPr/>
          <p:nvPr/>
        </p:nvSpPr>
        <p:spPr>
          <a:xfrm>
            <a:off x="1262378" y="4111889"/>
            <a:ext cx="6619244" cy="470908"/>
          </a:xfrm>
          <a:prstGeom prst="roundRect">
            <a:avLst>
              <a:gd name="adj" fmla="val 10000"/>
            </a:avLst>
          </a:prstGeom>
          <a:solidFill>
            <a:srgbClr val="FFE089"/>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Rectangle 18" descr="Users">
            <a:extLst>
              <a:ext uri="{FF2B5EF4-FFF2-40B4-BE49-F238E27FC236}">
                <a16:creationId xmlns:a16="http://schemas.microsoft.com/office/drawing/2014/main" id="{601212F1-590D-AE1C-C870-63D447E082AD}"/>
              </a:ext>
            </a:extLst>
          </p:cNvPr>
          <p:cNvSpPr/>
          <p:nvPr/>
        </p:nvSpPr>
        <p:spPr>
          <a:xfrm>
            <a:off x="1440556" y="4217843"/>
            <a:ext cx="258999" cy="25899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20" name="Freeform: Shape 19">
            <a:extLst>
              <a:ext uri="{FF2B5EF4-FFF2-40B4-BE49-F238E27FC236}">
                <a16:creationId xmlns:a16="http://schemas.microsoft.com/office/drawing/2014/main" id="{B71FF0EF-3FAA-5C8E-2B3B-07B6CEA3367E}"/>
              </a:ext>
            </a:extLst>
          </p:cNvPr>
          <p:cNvSpPr/>
          <p:nvPr/>
        </p:nvSpPr>
        <p:spPr>
          <a:xfrm>
            <a:off x="1907877" y="4111889"/>
            <a:ext cx="6075344" cy="470908"/>
          </a:xfrm>
          <a:custGeom>
            <a:avLst/>
            <a:gdLst>
              <a:gd name="connsiteX0" fmla="*/ 0 w 6075344"/>
              <a:gd name="connsiteY0" fmla="*/ 0 h 470908"/>
              <a:gd name="connsiteX1" fmla="*/ 6075344 w 6075344"/>
              <a:gd name="connsiteY1" fmla="*/ 0 h 470908"/>
              <a:gd name="connsiteX2" fmla="*/ 6075344 w 6075344"/>
              <a:gd name="connsiteY2" fmla="*/ 470908 h 470908"/>
              <a:gd name="connsiteX3" fmla="*/ 0 w 6075344"/>
              <a:gd name="connsiteY3" fmla="*/ 470908 h 470908"/>
              <a:gd name="connsiteX4" fmla="*/ 0 w 6075344"/>
              <a:gd name="connsiteY4" fmla="*/ 0 h 47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344" h="470908">
                <a:moveTo>
                  <a:pt x="0" y="0"/>
                </a:moveTo>
                <a:lnTo>
                  <a:pt x="6075344" y="0"/>
                </a:lnTo>
                <a:lnTo>
                  <a:pt x="6075344" y="470908"/>
                </a:lnTo>
                <a:lnTo>
                  <a:pt x="0" y="470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838" tIns="49838" rIns="49838" bIns="49838" numCol="1" spcCol="1270" anchor="ctr" anchorCtr="0">
            <a:noAutofit/>
          </a:bodyPr>
          <a:lstStyle/>
          <a:p>
            <a:pPr marL="0" lvl="0" indent="0" algn="l" defTabSz="844550">
              <a:lnSpc>
                <a:spcPct val="90000"/>
              </a:lnSpc>
              <a:spcBef>
                <a:spcPct val="0"/>
              </a:spcBef>
              <a:spcAft>
                <a:spcPct val="35000"/>
              </a:spcAft>
              <a:buNone/>
            </a:pPr>
            <a:r>
              <a:rPr lang="en-US" sz="1900" b="0" i="0" kern="1200" dirty="0"/>
              <a:t>Governing Board meetings</a:t>
            </a:r>
            <a:endParaRPr lang="en-US" sz="1900" kern="1200"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p:nvPr/>
        </p:nvSpPr>
        <p:spPr>
          <a:xfrm>
            <a:off x="3283424" y="692150"/>
            <a:ext cx="3367725"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none" dirty="0">
                <a:solidFill>
                  <a:schemeClr val="dk1"/>
                </a:solidFill>
                <a:latin typeface="Calibri"/>
                <a:ea typeface="Calibri"/>
                <a:cs typeface="Calibri"/>
                <a:sym typeface="Calibri"/>
              </a:rPr>
              <a:t>Any questions?</a:t>
            </a:r>
            <a:endParaRPr dirty="0"/>
          </a:p>
        </p:txBody>
      </p:sp>
      <p:sp>
        <p:nvSpPr>
          <p:cNvPr id="302" name="Google Shape;302;p30"/>
          <p:cNvSpPr txBox="1"/>
          <p:nvPr/>
        </p:nvSpPr>
        <p:spPr>
          <a:xfrm>
            <a:off x="365155" y="4919692"/>
            <a:ext cx="7669212"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dirty="0">
                <a:solidFill>
                  <a:schemeClr val="dk1"/>
                </a:solidFill>
                <a:latin typeface="Calibri"/>
                <a:ea typeface="Calibri"/>
                <a:cs typeface="Calibri"/>
                <a:sym typeface="Calibri"/>
              </a:rPr>
              <a:t>Governor Services Support Officer:</a:t>
            </a:r>
            <a:endParaRPr dirty="0"/>
          </a:p>
          <a:p>
            <a:pPr marL="0" marR="0" lvl="0" indent="0" algn="l" rtl="0">
              <a:lnSpc>
                <a:spcPct val="100000"/>
              </a:lnSpc>
              <a:spcBef>
                <a:spcPts val="0"/>
              </a:spcBef>
              <a:spcAft>
                <a:spcPts val="0"/>
              </a:spcAft>
              <a:buClr>
                <a:schemeClr val="dk1"/>
              </a:buClr>
              <a:buSzPts val="2600"/>
              <a:buFont typeface="Calibri"/>
              <a:buNone/>
            </a:pPr>
            <a:r>
              <a:rPr lang="en-US" sz="2600" dirty="0">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a:t>
            </a:r>
            <a:r>
              <a:rPr lang="en-US" sz="2600" b="0" i="0" u="none" dirty="0">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ebecca.Walker@achievingforchildren.org.uk</a:t>
            </a:r>
            <a:endParaRPr lang="en-US" sz="2600" b="0" i="0" u="none" dirty="0">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r>
              <a:rPr lang="en-US" sz="2600" b="0" i="0" u="sng" dirty="0">
                <a:solidFill>
                  <a:schemeClr val="accent6"/>
                </a:solidFill>
                <a:latin typeface="Calibri"/>
                <a:ea typeface="Calibri"/>
                <a:cs typeface="Calibri"/>
                <a:sym typeface="Calibri"/>
              </a:rPr>
              <a:t>vicky.brand@achievingforchildren.org.uk</a:t>
            </a:r>
            <a:endParaRPr lang="en-US" sz="2600" u="sng" dirty="0">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r>
              <a:rPr lang="en-US" sz="2600" dirty="0">
                <a:solidFill>
                  <a:schemeClr val="accent6"/>
                </a:solidFill>
                <a:latin typeface="Calibri"/>
                <a:cs typeface="Calibri"/>
                <a:sym typeface="Calibri"/>
                <a:hlinkClick r:id="rId4">
                  <a:extLst>
                    <a:ext uri="{A12FA001-AC4F-418D-AE19-62706E023703}">
                      <ahyp:hlinkClr xmlns:ahyp="http://schemas.microsoft.com/office/drawing/2018/hyperlinkcolor" val="tx"/>
                    </a:ext>
                  </a:extLst>
                </a:hlinkClick>
              </a:rPr>
              <a:t>anne.bishop@achievingforchildren.org.uk</a:t>
            </a:r>
            <a:endParaRPr lang="en-US" sz="2600" dirty="0">
              <a:solidFill>
                <a:schemeClr val="accent6"/>
              </a:solidFill>
              <a:latin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endParaRPr dirty="0"/>
          </a:p>
        </p:txBody>
      </p:sp>
      <p:sp>
        <p:nvSpPr>
          <p:cNvPr id="303" name="Google Shape;303;p30"/>
          <p:cNvSpPr txBox="1"/>
          <p:nvPr/>
        </p:nvSpPr>
        <p:spPr>
          <a:xfrm>
            <a:off x="3781425" y="1628775"/>
            <a:ext cx="1185862" cy="3108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9600"/>
              <a:buFont typeface="Overlock"/>
              <a:buNone/>
            </a:pPr>
            <a:r>
              <a:rPr lang="en-US" sz="19600" b="0" i="0" u="none" dirty="0">
                <a:solidFill>
                  <a:schemeClr val="accent6"/>
                </a:solidFill>
                <a:latin typeface="Overlock"/>
                <a:ea typeface="Overlock"/>
                <a:cs typeface="Overlock"/>
                <a:sym typeface="Overlock"/>
              </a:rPr>
              <a:t>?</a:t>
            </a:r>
            <a:endParaRPr dirty="0">
              <a:solidFill>
                <a:schemeClr val="accent6"/>
              </a:solidFil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4"/>
          <p:cNvSpPr/>
          <p:nvPr/>
        </p:nvSpPr>
        <p:spPr>
          <a:xfrm>
            <a:off x="323055" y="2628173"/>
            <a:ext cx="8497887" cy="3739289"/>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3" name="Google Shape;63;p4"/>
          <p:cNvSpPr txBox="1">
            <a:spLocks noGrp="1"/>
          </p:cNvSpPr>
          <p:nvPr>
            <p:ph type="title" idx="4294967295"/>
          </p:nvPr>
        </p:nvSpPr>
        <p:spPr>
          <a:xfrm>
            <a:off x="395287" y="490537"/>
            <a:ext cx="8353425" cy="1066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2800"/>
              <a:buFont typeface="Calibri"/>
              <a:buNone/>
            </a:pPr>
            <a:r>
              <a:rPr lang="en-US" sz="28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SEND Code of Practice 2015 (0-25 years):</a:t>
            </a:r>
            <a:br>
              <a:rPr lang="en-US" sz="2800" b="0" i="0" u="none" strike="noStrike" cap="none" dirty="0">
                <a:solidFill>
                  <a:schemeClr val="dk1"/>
                </a:solidFill>
                <a:latin typeface="Calibri"/>
                <a:ea typeface="Calibri"/>
                <a:cs typeface="Calibri"/>
                <a:sym typeface="Calibri"/>
              </a:rPr>
            </a:br>
            <a:endParaRPr b="1" dirty="0">
              <a:solidFill>
                <a:schemeClr val="accent6"/>
              </a:solidFill>
            </a:endParaRPr>
          </a:p>
        </p:txBody>
      </p:sp>
      <p:sp>
        <p:nvSpPr>
          <p:cNvPr id="64" name="Google Shape;64;p4"/>
          <p:cNvSpPr txBox="1">
            <a:spLocks noGrp="1"/>
          </p:cNvSpPr>
          <p:nvPr>
            <p:ph type="body" idx="4294967295"/>
          </p:nvPr>
        </p:nvSpPr>
        <p:spPr>
          <a:xfrm>
            <a:off x="611187" y="2827203"/>
            <a:ext cx="8281987" cy="4032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US" sz="2200" b="0" i="0" u="none" dirty="0">
                <a:solidFill>
                  <a:schemeClr val="dk1"/>
                </a:solidFill>
                <a:latin typeface="Calibri"/>
                <a:ea typeface="Calibri"/>
                <a:cs typeface="Calibri"/>
                <a:sym typeface="Calibri"/>
              </a:rPr>
              <a:t>“A child or young person has a learning difficulty or disability: </a:t>
            </a:r>
            <a:endParaRPr sz="2200" dirty="0"/>
          </a:p>
          <a:p>
            <a:pPr marL="0" marR="0" lvl="0" indent="-165100" algn="l" rtl="0">
              <a:lnSpc>
                <a:spcPct val="100000"/>
              </a:lnSpc>
              <a:spcBef>
                <a:spcPts val="600"/>
              </a:spcBef>
              <a:spcAft>
                <a:spcPts val="0"/>
              </a:spcAft>
              <a:buClr>
                <a:schemeClr val="dk1"/>
              </a:buClr>
              <a:buSzPts val="2600"/>
              <a:buFont typeface="Arial"/>
              <a:buChar char="•"/>
            </a:pPr>
            <a:r>
              <a:rPr lang="en-US" sz="2200" b="0" i="0" u="none" dirty="0">
                <a:solidFill>
                  <a:schemeClr val="dk1"/>
                </a:solidFill>
                <a:latin typeface="Calibri"/>
                <a:ea typeface="Calibri"/>
                <a:cs typeface="Calibri"/>
                <a:sym typeface="Calibri"/>
              </a:rPr>
              <a:t>if they have a </a:t>
            </a:r>
            <a:r>
              <a:rPr lang="en-US" sz="2200" b="1" i="0" u="none" dirty="0">
                <a:solidFill>
                  <a:schemeClr val="dk1"/>
                </a:solidFill>
                <a:latin typeface="Calibri"/>
                <a:ea typeface="Calibri"/>
                <a:cs typeface="Calibri"/>
                <a:sym typeface="Calibri"/>
              </a:rPr>
              <a:t>significantly greater difficulty in learning </a:t>
            </a:r>
            <a:r>
              <a:rPr lang="en-US" sz="2200" b="0" i="0" u="none" dirty="0">
                <a:solidFill>
                  <a:schemeClr val="dk1"/>
                </a:solidFill>
                <a:latin typeface="Calibri"/>
                <a:ea typeface="Calibri"/>
                <a:cs typeface="Calibri"/>
                <a:sym typeface="Calibri"/>
              </a:rPr>
              <a:t>than the majority of others of the same age, or </a:t>
            </a:r>
            <a:endParaRPr sz="2200" dirty="0"/>
          </a:p>
          <a:p>
            <a:pPr marL="0" marR="0" lvl="0" indent="-165100" algn="l" rtl="0">
              <a:lnSpc>
                <a:spcPct val="100000"/>
              </a:lnSpc>
              <a:spcBef>
                <a:spcPts val="600"/>
              </a:spcBef>
              <a:spcAft>
                <a:spcPts val="0"/>
              </a:spcAft>
              <a:buClr>
                <a:schemeClr val="dk1"/>
              </a:buClr>
              <a:buSzPts val="2600"/>
              <a:buFont typeface="Arial"/>
              <a:buChar char="•"/>
            </a:pPr>
            <a:r>
              <a:rPr lang="en-US" sz="2200" b="0" i="0" u="none" dirty="0">
                <a:solidFill>
                  <a:schemeClr val="dk1"/>
                </a:solidFill>
                <a:latin typeface="Calibri"/>
                <a:ea typeface="Calibri"/>
                <a:cs typeface="Calibri"/>
                <a:sym typeface="Calibri"/>
              </a:rPr>
              <a:t>if they have a </a:t>
            </a:r>
            <a:r>
              <a:rPr lang="en-US" sz="2200" b="1" i="0" u="none" dirty="0">
                <a:solidFill>
                  <a:schemeClr val="dk1"/>
                </a:solidFill>
                <a:latin typeface="Calibri"/>
                <a:ea typeface="Calibri"/>
                <a:cs typeface="Calibri"/>
                <a:sym typeface="Calibri"/>
              </a:rPr>
              <a:t>disability which prevents or hinders them from making use of facilities </a:t>
            </a:r>
            <a:r>
              <a:rPr lang="en-US" sz="2200" b="0" i="0" u="none" dirty="0">
                <a:solidFill>
                  <a:schemeClr val="dk1"/>
                </a:solidFill>
                <a:latin typeface="Calibri"/>
                <a:ea typeface="Calibri"/>
                <a:cs typeface="Calibri"/>
                <a:sym typeface="Calibri"/>
              </a:rPr>
              <a:t>of a kind generally provided for others of the same age in mainstream schools”</a:t>
            </a:r>
          </a:p>
          <a:p>
            <a:pPr marL="0" marR="0" lvl="0" indent="-165100" algn="l" rtl="0">
              <a:lnSpc>
                <a:spcPct val="100000"/>
              </a:lnSpc>
              <a:spcBef>
                <a:spcPts val="600"/>
              </a:spcBef>
              <a:spcAft>
                <a:spcPts val="0"/>
              </a:spcAft>
              <a:buClr>
                <a:schemeClr val="dk1"/>
              </a:buClr>
              <a:buSzPts val="2600"/>
              <a:buFont typeface="Arial"/>
              <a:buChar char="•"/>
            </a:pPr>
            <a:r>
              <a:rPr lang="en-GB" sz="2200" b="1" i="0" dirty="0"/>
              <a:t>‘</a:t>
            </a:r>
            <a:r>
              <a:rPr lang="en-GB" sz="2200" i="0" dirty="0"/>
              <a:t>A pupil has SEN where their learning difficulty or disability calls for special educational provision, namely provision </a:t>
            </a:r>
            <a:r>
              <a:rPr lang="en-GB" sz="2200" b="1" i="0" dirty="0"/>
              <a:t>different from or additional to </a:t>
            </a:r>
            <a:r>
              <a:rPr lang="en-GB" sz="2200" i="0" dirty="0"/>
              <a:t>that normally available to pupils of the same age.’</a:t>
            </a:r>
            <a:endParaRPr sz="2200" dirty="0"/>
          </a:p>
        </p:txBody>
      </p:sp>
      <p:sp>
        <p:nvSpPr>
          <p:cNvPr id="65" name="Google Shape;65;p4"/>
          <p:cNvSpPr/>
          <p:nvPr/>
        </p:nvSpPr>
        <p:spPr>
          <a:xfrm>
            <a:off x="395287" y="977039"/>
            <a:ext cx="8497887" cy="1363662"/>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6" name="Google Shape;66;p4"/>
          <p:cNvSpPr txBox="1"/>
          <p:nvPr/>
        </p:nvSpPr>
        <p:spPr>
          <a:xfrm>
            <a:off x="756124" y="1012757"/>
            <a:ext cx="8496300" cy="1292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dirty="0">
                <a:solidFill>
                  <a:srgbClr val="000000"/>
                </a:solidFill>
                <a:latin typeface="Calibri"/>
                <a:ea typeface="Calibri"/>
                <a:cs typeface="Calibri"/>
                <a:sym typeface="Calibri"/>
              </a:rPr>
              <a:t>“A child or young person has SEN if they have a </a:t>
            </a:r>
            <a:r>
              <a:rPr lang="en-US" sz="2600" b="1" i="0" u="none" dirty="0">
                <a:solidFill>
                  <a:srgbClr val="000000"/>
                </a:solidFill>
                <a:latin typeface="Calibri"/>
                <a:ea typeface="Calibri"/>
                <a:cs typeface="Calibri"/>
                <a:sym typeface="Calibri"/>
              </a:rPr>
              <a:t>learning difficulty or disability </a:t>
            </a:r>
            <a:r>
              <a:rPr lang="en-US" sz="2600" b="0" i="0" u="none" dirty="0">
                <a:solidFill>
                  <a:srgbClr val="000000"/>
                </a:solidFill>
                <a:latin typeface="Calibri"/>
                <a:ea typeface="Calibri"/>
                <a:cs typeface="Calibri"/>
                <a:sym typeface="Calibri"/>
              </a:rPr>
              <a:t>which calls for special educational provision to be made for them.“</a:t>
            </a:r>
            <a:endParaRPr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idx="4294967295"/>
          </p:nvPr>
        </p:nvSpPr>
        <p:spPr>
          <a:xfrm>
            <a:off x="1542961" y="487363"/>
            <a:ext cx="7042150" cy="1066800"/>
          </a:xfrm>
          <a:prstGeom prst="rect">
            <a:avLst/>
          </a:prstGeom>
          <a:solidFill>
            <a:schemeClr val="lt1"/>
          </a:solidFill>
          <a:ln>
            <a:solidFill>
              <a:schemeClr val="accent6">
                <a:lumMod val="75000"/>
              </a:schemeClr>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sng" strike="noStrike" cap="none" dirty="0">
                <a:solidFill>
                  <a:schemeClr val="dk1"/>
                </a:solidFill>
                <a:latin typeface="Calibri"/>
                <a:ea typeface="Calibri"/>
                <a:cs typeface="Calibri"/>
                <a:sym typeface="Calibri"/>
              </a:rPr>
              <a:t>The Equality Act 2010 </a:t>
            </a:r>
            <a:r>
              <a:rPr lang="en-US" sz="2800" dirty="0"/>
              <a:t> - </a:t>
            </a:r>
            <a:r>
              <a:rPr lang="en-US" sz="2800" b="0" i="0" u="none" strike="noStrike" cap="none" dirty="0">
                <a:solidFill>
                  <a:schemeClr val="dk1"/>
                </a:solidFill>
                <a:latin typeface="Calibri"/>
                <a:ea typeface="Calibri"/>
                <a:cs typeface="Calibri"/>
                <a:sym typeface="Calibri"/>
              </a:rPr>
              <a:t>defines disability as:-</a:t>
            </a:r>
            <a:endParaRPr dirty="0"/>
          </a:p>
        </p:txBody>
      </p:sp>
      <p:sp>
        <p:nvSpPr>
          <p:cNvPr id="73" name="Google Shape;73;p5"/>
          <p:cNvSpPr txBox="1">
            <a:spLocks noGrp="1"/>
          </p:cNvSpPr>
          <p:nvPr>
            <p:ph type="body" idx="4294967295"/>
          </p:nvPr>
        </p:nvSpPr>
        <p:spPr>
          <a:xfrm>
            <a:off x="431006" y="3670375"/>
            <a:ext cx="8379708" cy="2618352"/>
          </a:xfrm>
          <a:prstGeom prst="rect">
            <a:avLst/>
          </a:prstGeom>
          <a:solidFill>
            <a:schemeClr val="lt1"/>
          </a:solidFill>
          <a:ln>
            <a:solidFill>
              <a:schemeClr val="accent6">
                <a:lumMod val="75000"/>
              </a:schemeClr>
            </a:solid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00"/>
              <a:buFont typeface="Arial"/>
              <a:buChar char="•"/>
            </a:pPr>
            <a:r>
              <a:rPr lang="en-US" sz="2600" b="1" i="0" u="none" dirty="0">
                <a:solidFill>
                  <a:schemeClr val="dk1"/>
                </a:solidFill>
                <a:latin typeface="Calibri"/>
                <a:ea typeface="Calibri"/>
                <a:cs typeface="Calibri"/>
                <a:sym typeface="Calibri"/>
              </a:rPr>
              <a:t>Long-term</a:t>
            </a:r>
            <a:r>
              <a:rPr lang="en-US" sz="2600" b="0" i="0" u="none" dirty="0">
                <a:solidFill>
                  <a:schemeClr val="dk1"/>
                </a:solidFill>
                <a:latin typeface="Calibri"/>
                <a:ea typeface="Calibri"/>
                <a:cs typeface="Calibri"/>
                <a:sym typeface="Calibri"/>
              </a:rPr>
              <a:t> is defined as “a year or more”</a:t>
            </a:r>
            <a:endParaRPr dirty="0"/>
          </a:p>
          <a:p>
            <a:pPr marL="342900" marR="0" lvl="0" indent="-342900" algn="l" rtl="0">
              <a:lnSpc>
                <a:spcPct val="100000"/>
              </a:lnSpc>
              <a:spcBef>
                <a:spcPts val="1800"/>
              </a:spcBef>
              <a:spcAft>
                <a:spcPts val="0"/>
              </a:spcAft>
              <a:buClr>
                <a:schemeClr val="dk1"/>
              </a:buClr>
              <a:buSzPts val="2600"/>
              <a:buFont typeface="Arial"/>
              <a:buChar char="•"/>
            </a:pPr>
            <a:r>
              <a:rPr lang="en-US" sz="2600" b="1" i="0" u="none" dirty="0">
                <a:solidFill>
                  <a:schemeClr val="dk1"/>
                </a:solidFill>
                <a:latin typeface="Calibri"/>
                <a:ea typeface="Calibri"/>
                <a:cs typeface="Calibri"/>
                <a:sym typeface="Calibri"/>
              </a:rPr>
              <a:t>Substantia</a:t>
            </a:r>
            <a:r>
              <a:rPr lang="en-US" sz="2600" b="0" i="0" u="none" dirty="0">
                <a:solidFill>
                  <a:schemeClr val="dk1"/>
                </a:solidFill>
                <a:latin typeface="Calibri"/>
                <a:ea typeface="Calibri"/>
                <a:cs typeface="Calibri"/>
                <a:sym typeface="Calibri"/>
              </a:rPr>
              <a:t>l is defined as “more than minor or trivial”</a:t>
            </a:r>
            <a:endParaRPr dirty="0"/>
          </a:p>
          <a:p>
            <a:pPr marL="342900" marR="0" lvl="0" indent="-342900" algn="l" rtl="0">
              <a:lnSpc>
                <a:spcPct val="100000"/>
              </a:lnSpc>
              <a:spcBef>
                <a:spcPts val="1800"/>
              </a:spcBef>
              <a:spcAft>
                <a:spcPts val="0"/>
              </a:spcAft>
              <a:buClr>
                <a:schemeClr val="dk1"/>
              </a:buClr>
              <a:buSzPts val="2600"/>
              <a:buFont typeface="Arial"/>
              <a:buChar char="•"/>
            </a:pPr>
            <a:r>
              <a:rPr lang="en-US" sz="2600" b="0" i="0" u="none" dirty="0">
                <a:solidFill>
                  <a:schemeClr val="dk1"/>
                </a:solidFill>
                <a:latin typeface="Calibri"/>
                <a:ea typeface="Calibri"/>
                <a:cs typeface="Calibri"/>
                <a:sym typeface="Calibri"/>
              </a:rPr>
              <a:t>Sensory (sight/hearing) impairments are included, as are long-term health conditions such as asthma, diabetes, epilepsy and cancer.</a:t>
            </a:r>
            <a:endParaRPr dirty="0"/>
          </a:p>
        </p:txBody>
      </p:sp>
      <p:sp>
        <p:nvSpPr>
          <p:cNvPr id="74" name="Google Shape;74;p5"/>
          <p:cNvSpPr/>
          <p:nvPr/>
        </p:nvSpPr>
        <p:spPr>
          <a:xfrm>
            <a:off x="395287" y="1844675"/>
            <a:ext cx="8497887" cy="1365250"/>
          </a:xfrm>
          <a:prstGeom prst="roundRect">
            <a:avLst>
              <a:gd name="adj" fmla="val 16667"/>
            </a:avLst>
          </a:prstGeom>
          <a:gradFill>
            <a:gsLst>
              <a:gs pos="0">
                <a:srgbClr val="FDF3DD"/>
              </a:gs>
              <a:gs pos="64999">
                <a:srgbClr val="FCE6B9"/>
              </a:gs>
              <a:gs pos="100000">
                <a:srgbClr val="FCE6B9"/>
              </a:gs>
            </a:gsLst>
            <a:lin ang="0" scaled="0"/>
          </a:gradFill>
          <a:ln w="9525" cap="flat" cmpd="sng">
            <a:solidFill>
              <a:schemeClr val="accent6">
                <a:lumMod val="75000"/>
              </a:schemeClr>
            </a:solidFill>
            <a:prstDash val="solid"/>
            <a:miter lim="800000"/>
            <a:headEnd type="none" w="sm" len="sm"/>
            <a:tailEnd type="none" w="sm" len="sm"/>
          </a:ln>
          <a:effectLst>
            <a:outerShdw blurRad="63500" dist="50799" dir="2700000">
              <a:srgbClr val="000000">
                <a:alpha val="3098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5" name="Google Shape;75;p5"/>
          <p:cNvSpPr txBox="1"/>
          <p:nvPr/>
        </p:nvSpPr>
        <p:spPr>
          <a:xfrm>
            <a:off x="468312" y="1844675"/>
            <a:ext cx="8496300" cy="1292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dirty="0">
                <a:solidFill>
                  <a:schemeClr val="dk1"/>
                </a:solidFill>
                <a:latin typeface="Calibri"/>
                <a:ea typeface="Calibri"/>
                <a:cs typeface="Calibri"/>
                <a:sym typeface="Calibri"/>
              </a:rPr>
              <a:t>“ a physical or mental impairment which has a </a:t>
            </a:r>
            <a:r>
              <a:rPr lang="en-US" sz="2600" b="1" i="0" u="none" dirty="0">
                <a:solidFill>
                  <a:schemeClr val="dk1"/>
                </a:solidFill>
                <a:latin typeface="Calibri"/>
                <a:ea typeface="Calibri"/>
                <a:cs typeface="Calibri"/>
                <a:sym typeface="Calibri"/>
              </a:rPr>
              <a:t>long-term</a:t>
            </a:r>
            <a:r>
              <a:rPr lang="en-US" sz="2600" b="0" i="0" u="none" dirty="0">
                <a:solidFill>
                  <a:schemeClr val="dk1"/>
                </a:solidFill>
                <a:latin typeface="Calibri"/>
                <a:ea typeface="Calibri"/>
                <a:cs typeface="Calibri"/>
                <a:sym typeface="Calibri"/>
              </a:rPr>
              <a:t> and </a:t>
            </a:r>
            <a:r>
              <a:rPr lang="en-US" sz="2600" b="1" i="0" u="none" dirty="0">
                <a:solidFill>
                  <a:schemeClr val="dk1"/>
                </a:solidFill>
                <a:latin typeface="Calibri"/>
                <a:ea typeface="Calibri"/>
                <a:cs typeface="Calibri"/>
                <a:sym typeface="Calibri"/>
              </a:rPr>
              <a:t>substantial</a:t>
            </a:r>
            <a:r>
              <a:rPr lang="en-US" sz="2600" b="0" i="0" u="none" dirty="0">
                <a:solidFill>
                  <a:schemeClr val="dk1"/>
                </a:solidFill>
                <a:latin typeface="Calibri"/>
                <a:ea typeface="Calibri"/>
                <a:cs typeface="Calibri"/>
                <a:sym typeface="Calibri"/>
              </a:rPr>
              <a:t> adverse effect on the ability to carry out normal day-to-day activities”</a:t>
            </a:r>
            <a:endParaRPr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D6AC-DA6E-4110-6886-0FF7ABFF67B6}"/>
              </a:ext>
            </a:extLst>
          </p:cNvPr>
          <p:cNvSpPr>
            <a:spLocks noGrp="1"/>
          </p:cNvSpPr>
          <p:nvPr>
            <p:ph type="title"/>
          </p:nvPr>
        </p:nvSpPr>
        <p:spPr/>
        <p:txBody>
          <a:bodyPr/>
          <a:lstStyle/>
          <a:p>
            <a:r>
              <a:rPr lang="en-GB" dirty="0"/>
              <a:t>Legislation and Guidance</a:t>
            </a:r>
          </a:p>
        </p:txBody>
      </p:sp>
      <p:sp>
        <p:nvSpPr>
          <p:cNvPr id="3" name="Content Placeholder 2">
            <a:extLst>
              <a:ext uri="{FF2B5EF4-FFF2-40B4-BE49-F238E27FC236}">
                <a16:creationId xmlns:a16="http://schemas.microsoft.com/office/drawing/2014/main" id="{A05B3398-B8D6-67B3-34FD-5BED9062A99D}"/>
              </a:ext>
            </a:extLst>
          </p:cNvPr>
          <p:cNvSpPr>
            <a:spLocks noGrp="1"/>
          </p:cNvSpPr>
          <p:nvPr>
            <p:ph idx="1"/>
          </p:nvPr>
        </p:nvSpPr>
        <p:spPr>
          <a:xfrm>
            <a:off x="828116" y="1270000"/>
            <a:ext cx="7947584" cy="3416300"/>
          </a:xfrm>
        </p:spPr>
        <p:txBody>
          <a:bodyPr/>
          <a:lstStyle/>
          <a:p>
            <a:r>
              <a:rPr lang="en-GB" sz="2400" dirty="0">
                <a:latin typeface="Calibri" panose="020F0502020204030204" pitchFamily="34" charset="0"/>
                <a:cs typeface="Calibri" panose="020F0502020204030204" pitchFamily="34" charset="0"/>
              </a:rPr>
              <a:t>SEND code of practice (0-25 years) 2015- chapter 6</a:t>
            </a:r>
          </a:p>
          <a:p>
            <a:r>
              <a:rPr lang="en-GB" sz="2400" dirty="0">
                <a:latin typeface="Calibri" panose="020F0502020204030204" pitchFamily="34" charset="0"/>
                <a:cs typeface="Calibri" panose="020F0502020204030204" pitchFamily="34" charset="0"/>
              </a:rPr>
              <a:t>Special Educational Needs and Disability Regulations 2014</a:t>
            </a:r>
          </a:p>
          <a:p>
            <a:r>
              <a:rPr lang="en-GB" sz="2400" dirty="0">
                <a:latin typeface="Calibri" panose="020F0502020204030204" pitchFamily="34" charset="0"/>
                <a:cs typeface="Calibri" panose="020F0502020204030204" pitchFamily="34" charset="0"/>
              </a:rPr>
              <a:t>SEND and Alternative Provision Improvement Plan 2023</a:t>
            </a:r>
          </a:p>
          <a:p>
            <a:r>
              <a:rPr lang="en-GB" sz="2400" dirty="0">
                <a:latin typeface="Calibri" panose="020F0502020204030204" pitchFamily="34" charset="0"/>
                <a:cs typeface="Calibri" panose="020F0502020204030204" pitchFamily="34" charset="0"/>
              </a:rPr>
              <a:t>Equality Act 2010</a:t>
            </a:r>
          </a:p>
          <a:p>
            <a:r>
              <a:rPr lang="en-GB" sz="2400" dirty="0">
                <a:latin typeface="Calibri" panose="020F0502020204030204" pitchFamily="34" charset="0"/>
                <a:cs typeface="Calibri" panose="020F0502020204030204" pitchFamily="34" charset="0"/>
              </a:rPr>
              <a:t>Children and Families Act 2014</a:t>
            </a:r>
          </a:p>
          <a:p>
            <a:r>
              <a:rPr lang="en-GB" sz="2400" i="0" dirty="0">
                <a:effectLst/>
                <a:latin typeface="Calibri" panose="020F0502020204030204" pitchFamily="34" charset="0"/>
                <a:cs typeface="Calibri" panose="020F0502020204030204" pitchFamily="34" charset="0"/>
              </a:rPr>
              <a:t>Special educational needs (SEN) and disabilities: guidance for school governing boards 2025</a:t>
            </a:r>
          </a:p>
          <a:p>
            <a:endParaRPr lang="en-GB" sz="2800" dirty="0">
              <a:latin typeface="Calibri" panose="020F0502020204030204" pitchFamily="34" charset="0"/>
              <a:cs typeface="Calibri" panose="020F0502020204030204" pitchFamily="34" charset="0"/>
            </a:endParaRPr>
          </a:p>
          <a:p>
            <a:pPr marL="0" indent="0">
              <a:buNone/>
            </a:pPr>
            <a:endParaRPr lang="en-GB" dirty="0"/>
          </a:p>
          <a:p>
            <a:endParaRPr lang="en-GB" dirty="0"/>
          </a:p>
        </p:txBody>
      </p:sp>
      <p:sp>
        <p:nvSpPr>
          <p:cNvPr id="4" name="Google Shape;88;p8">
            <a:extLst>
              <a:ext uri="{FF2B5EF4-FFF2-40B4-BE49-F238E27FC236}">
                <a16:creationId xmlns:a16="http://schemas.microsoft.com/office/drawing/2014/main" id="{073A10E0-194D-F6DE-71DA-767EE22559C0}"/>
              </a:ext>
            </a:extLst>
          </p:cNvPr>
          <p:cNvSpPr txBox="1"/>
          <p:nvPr/>
        </p:nvSpPr>
        <p:spPr>
          <a:xfrm>
            <a:off x="2766269" y="4686300"/>
            <a:ext cx="5920531" cy="1384954"/>
          </a:xfrm>
          <a:prstGeom prst="rect">
            <a:avLst/>
          </a:prstGeom>
          <a:solidFill>
            <a:srgbClr val="FFE089"/>
          </a:solidFill>
          <a:ln>
            <a:solidFill>
              <a:schemeClr val="tx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dirty="0">
                <a:solidFill>
                  <a:schemeClr val="dk1"/>
                </a:solidFill>
                <a:latin typeface="Calibri"/>
                <a:ea typeface="Calibri"/>
                <a:cs typeface="Calibri"/>
                <a:sym typeface="Calibri"/>
              </a:rPr>
              <a:t>The common focus is: </a:t>
            </a:r>
            <a:endParaRPr dirty="0"/>
          </a:p>
          <a:p>
            <a:pPr marL="0" marR="0" lvl="0" indent="0" algn="ctr" rtl="0">
              <a:lnSpc>
                <a:spcPct val="100000"/>
              </a:lnSpc>
              <a:spcBef>
                <a:spcPts val="0"/>
              </a:spcBef>
              <a:spcAft>
                <a:spcPts val="0"/>
              </a:spcAft>
              <a:buClr>
                <a:srgbClr val="FF0000"/>
              </a:buClr>
              <a:buSzPts val="2800"/>
              <a:buFont typeface="Calibri"/>
              <a:buNone/>
            </a:pPr>
            <a:r>
              <a:rPr lang="en-US" sz="2800" b="1" i="0" u="none" dirty="0">
                <a:solidFill>
                  <a:schemeClr val="accent6">
                    <a:lumMod val="75000"/>
                  </a:schemeClr>
                </a:solidFill>
                <a:latin typeface="Calibri"/>
                <a:ea typeface="Calibri"/>
                <a:cs typeface="Calibri"/>
                <a:sym typeface="Calibri"/>
              </a:rPr>
              <a:t>Inclusive practice and removing barriers to learning</a:t>
            </a:r>
            <a:endParaRPr dirty="0">
              <a:solidFill>
                <a:schemeClr val="accent6">
                  <a:lumMod val="75000"/>
                </a:schemeClr>
              </a:solidFill>
            </a:endParaRPr>
          </a:p>
        </p:txBody>
      </p:sp>
    </p:spTree>
    <p:extLst>
      <p:ext uri="{BB962C8B-B14F-4D97-AF65-F5344CB8AC3E}">
        <p14:creationId xmlns:p14="http://schemas.microsoft.com/office/powerpoint/2010/main" val="168944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body" idx="4294967295"/>
          </p:nvPr>
        </p:nvSpPr>
        <p:spPr>
          <a:xfrm>
            <a:off x="647700" y="1548524"/>
            <a:ext cx="7848600" cy="4321175"/>
          </a:xfrm>
          <a:prstGeom prst="rect">
            <a:avLst/>
          </a:prstGeom>
          <a:solidFill>
            <a:schemeClr val="bg1"/>
          </a:solidFill>
          <a:ln>
            <a:solidFill>
              <a:schemeClr val="accent6">
                <a:lumMod val="75000"/>
              </a:schemeClr>
            </a:solid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600"/>
              <a:buFont typeface="Arial"/>
              <a:buChar char="•"/>
            </a:pPr>
            <a:r>
              <a:rPr lang="en-US" sz="2600" b="0" i="0" u="none" dirty="0">
                <a:solidFill>
                  <a:schemeClr val="dk1"/>
                </a:solidFill>
                <a:latin typeface="Calibri"/>
                <a:ea typeface="Calibri"/>
                <a:cs typeface="Calibri"/>
                <a:sym typeface="Calibri"/>
              </a:rPr>
              <a:t>Children with long-term health conditions do not necessarily have SEN (and vice versa) but there is a significant overlap.</a:t>
            </a:r>
            <a:endParaRPr dirty="0"/>
          </a:p>
          <a:p>
            <a:pPr marL="342900" marR="0" lvl="0" indent="-342900" algn="l" rtl="0">
              <a:lnSpc>
                <a:spcPct val="100000"/>
              </a:lnSpc>
              <a:spcBef>
                <a:spcPts val="1800"/>
              </a:spcBef>
              <a:spcAft>
                <a:spcPts val="0"/>
              </a:spcAft>
              <a:buClr>
                <a:schemeClr val="dk2"/>
              </a:buClr>
              <a:buSzPts val="2600"/>
              <a:buFont typeface="Arial"/>
              <a:buChar char="•"/>
            </a:pPr>
            <a:r>
              <a:rPr lang="en-US" sz="2600" b="0" i="0" u="none" dirty="0">
                <a:solidFill>
                  <a:schemeClr val="dk1"/>
                </a:solidFill>
                <a:latin typeface="Calibri"/>
                <a:ea typeface="Calibri"/>
                <a:cs typeface="Calibri"/>
                <a:sym typeface="Calibri"/>
              </a:rPr>
              <a:t>Schools must not discriminate (directly or indirectly, for a reason arising in consequence of the disability) and they must make </a:t>
            </a:r>
            <a:r>
              <a:rPr lang="en-US" sz="2600" b="1" i="0" u="none" dirty="0">
                <a:solidFill>
                  <a:schemeClr val="dk1"/>
                </a:solidFill>
                <a:latin typeface="Calibri"/>
                <a:ea typeface="Calibri"/>
                <a:cs typeface="Calibri"/>
                <a:sym typeface="Calibri"/>
              </a:rPr>
              <a:t>reasonable adjustments.</a:t>
            </a:r>
            <a:endParaRPr sz="2400" b="1" i="0" u="none" dirty="0">
              <a:solidFill>
                <a:schemeClr val="dk1"/>
              </a:solidFill>
              <a:latin typeface="Calibri"/>
              <a:ea typeface="Calibri"/>
              <a:cs typeface="Calibri"/>
              <a:sym typeface="Calibri"/>
            </a:endParaRPr>
          </a:p>
          <a:p>
            <a:pPr marL="342900" marR="0" lvl="0" indent="-342900" algn="l" rtl="0">
              <a:lnSpc>
                <a:spcPct val="100000"/>
              </a:lnSpc>
              <a:spcBef>
                <a:spcPts val="1800"/>
              </a:spcBef>
              <a:spcAft>
                <a:spcPts val="0"/>
              </a:spcAft>
              <a:buClr>
                <a:schemeClr val="dk2"/>
              </a:buClr>
              <a:buSzPts val="2600"/>
              <a:buFont typeface="Arial"/>
              <a:buChar char="•"/>
            </a:pPr>
            <a:r>
              <a:rPr lang="en-US" sz="2600" b="0" i="0" u="none" dirty="0">
                <a:solidFill>
                  <a:schemeClr val="dk1"/>
                </a:solidFill>
                <a:latin typeface="Calibri"/>
                <a:ea typeface="Calibri"/>
                <a:cs typeface="Calibri"/>
                <a:sym typeface="Calibri"/>
              </a:rPr>
              <a:t>Schools/leaders must have regard to both the Equality Act and the SEND Code of Practice when they are planning their provision.</a:t>
            </a:r>
            <a:endParaRPr dirty="0"/>
          </a:p>
        </p:txBody>
      </p:sp>
      <p:sp>
        <p:nvSpPr>
          <p:cNvPr id="81" name="Google Shape;81;p6"/>
          <p:cNvSpPr txBox="1"/>
          <p:nvPr/>
        </p:nvSpPr>
        <p:spPr>
          <a:xfrm>
            <a:off x="3689245" y="268079"/>
            <a:ext cx="4865095" cy="1066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US" sz="2800" b="0" i="0" u="sng" strike="noStrike" kern="0" cap="none" spc="0" normalizeH="0" baseline="0" noProof="0" dirty="0">
                <a:ln>
                  <a:noFill/>
                </a:ln>
                <a:solidFill>
                  <a:srgbClr val="000000"/>
                </a:solidFill>
                <a:effectLst/>
                <a:uLnTx/>
                <a:uFillTx/>
                <a:latin typeface="Calibri"/>
                <a:ea typeface="Calibri"/>
                <a:cs typeface="Calibri"/>
                <a:sym typeface="Calibri"/>
              </a:rPr>
              <a:t>What does it mean for schools?</a:t>
            </a:r>
            <a:endParaRPr kumimoji="0" sz="1400" b="0" i="0" u="sng"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14"/>
          <p:cNvGrpSpPr/>
          <p:nvPr/>
        </p:nvGrpSpPr>
        <p:grpSpPr>
          <a:xfrm>
            <a:off x="385762" y="171450"/>
            <a:ext cx="8329612" cy="5561693"/>
            <a:chOff x="386425" y="171025"/>
            <a:chExt cx="8328300" cy="5903797"/>
          </a:xfrm>
        </p:grpSpPr>
        <p:sp>
          <p:nvSpPr>
            <p:cNvPr id="125" name="Google Shape;125;p14"/>
            <p:cNvSpPr/>
            <p:nvPr/>
          </p:nvSpPr>
          <p:spPr>
            <a:xfrm>
              <a:off x="852301" y="3511931"/>
              <a:ext cx="7297199" cy="1485077"/>
            </a:xfrm>
            <a:prstGeom prst="roundRect">
              <a:avLst>
                <a:gd name="adj" fmla="val 16667"/>
              </a:avLst>
            </a:prstGeom>
            <a:solidFill>
              <a:srgbClr val="CFE2F3"/>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6" name="Google Shape;126;p14"/>
            <p:cNvSpPr txBox="1"/>
            <p:nvPr/>
          </p:nvSpPr>
          <p:spPr>
            <a:xfrm>
              <a:off x="386425" y="171025"/>
              <a:ext cx="8328300" cy="8157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0"/>
                </a:spcBef>
                <a:spcAft>
                  <a:spcPts val="0"/>
                </a:spcAft>
                <a:buClr>
                  <a:srgbClr val="000000"/>
                </a:buClr>
                <a:buSzPts val="2800"/>
                <a:buFont typeface="Arial"/>
                <a:buNone/>
              </a:pPr>
              <a:r>
                <a:rPr lang="en-US" sz="2800" b="0" i="0" u="sng">
                  <a:solidFill>
                    <a:srgbClr val="000000"/>
                  </a:solidFill>
                  <a:latin typeface="Arial"/>
                  <a:ea typeface="Arial"/>
                  <a:cs typeface="Arial"/>
                  <a:sym typeface="Arial"/>
                </a:rPr>
                <a:t>Be clear of roles and responsibilities</a:t>
              </a:r>
              <a:endParaRPr/>
            </a:p>
          </p:txBody>
        </p:sp>
        <p:sp>
          <p:nvSpPr>
            <p:cNvPr id="127" name="Google Shape;127;p14"/>
            <p:cNvSpPr txBox="1"/>
            <p:nvPr/>
          </p:nvSpPr>
          <p:spPr>
            <a:xfrm>
              <a:off x="924926" y="3507044"/>
              <a:ext cx="7297199" cy="12417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dirty="0">
                  <a:solidFill>
                    <a:srgbClr val="000000"/>
                  </a:solidFill>
                  <a:latin typeface="Arial"/>
                  <a:ea typeface="Arial"/>
                  <a:cs typeface="Arial"/>
                  <a:sym typeface="Arial"/>
                </a:rPr>
                <a:t>Class Teacher - </a:t>
              </a:r>
              <a:r>
                <a:rPr lang="en-US" sz="2000" b="1" i="0" u="none" dirty="0">
                  <a:solidFill>
                    <a:srgbClr val="000000"/>
                  </a:solidFill>
                  <a:latin typeface="Arial"/>
                  <a:ea typeface="Arial"/>
                  <a:cs typeface="Arial"/>
                  <a:sym typeface="Arial"/>
                </a:rPr>
                <a:t>‘All teachers are teachers of SEND’ (CoP Jan 2015)</a:t>
              </a:r>
              <a:endParaRPr sz="2000" b="0" i="0" u="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1" i="0" u="none" dirty="0">
                  <a:solidFill>
                    <a:srgbClr val="000000"/>
                  </a:solidFill>
                  <a:latin typeface="Arial"/>
                  <a:ea typeface="Arial"/>
                  <a:cs typeface="Arial"/>
                  <a:sym typeface="Arial"/>
                </a:rPr>
                <a:t>Deliver high quality teaching for all children,</a:t>
              </a:r>
              <a:r>
                <a:rPr lang="en-US" sz="2000" b="0" i="0" u="none" dirty="0">
                  <a:solidFill>
                    <a:srgbClr val="000000"/>
                  </a:solidFill>
                  <a:latin typeface="Arial"/>
                  <a:ea typeface="Arial"/>
                  <a:cs typeface="Arial"/>
                  <a:sym typeface="Arial"/>
                </a:rPr>
                <a:t> implement the graduated approach and work collaboratively with parents.</a:t>
              </a:r>
              <a:endParaRPr sz="2000" dirty="0"/>
            </a:p>
          </p:txBody>
        </p:sp>
        <p:sp>
          <p:nvSpPr>
            <p:cNvPr id="128" name="Google Shape;128;p14"/>
            <p:cNvSpPr/>
            <p:nvPr/>
          </p:nvSpPr>
          <p:spPr>
            <a:xfrm>
              <a:off x="447149" y="1099167"/>
              <a:ext cx="8156100" cy="1081800"/>
            </a:xfrm>
            <a:prstGeom prst="roundRect">
              <a:avLst>
                <a:gd name="adj" fmla="val 16667"/>
              </a:avLst>
            </a:prstGeom>
            <a:solidFill>
              <a:srgbClr val="EEEEEE"/>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14"/>
            <p:cNvSpPr txBox="1"/>
            <p:nvPr/>
          </p:nvSpPr>
          <p:spPr>
            <a:xfrm>
              <a:off x="485140" y="1070887"/>
              <a:ext cx="7791000" cy="110795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000" b="0" i="0" u="none" dirty="0">
                  <a:solidFill>
                    <a:schemeClr val="dk1"/>
                  </a:solidFill>
                  <a:latin typeface="Arial"/>
                  <a:ea typeface="Arial"/>
                  <a:cs typeface="Arial"/>
                  <a:sym typeface="Arial"/>
                </a:rPr>
                <a:t>School Leadership and Governors - to support and challenge as well as hold the strategic overarching school vision and development plan, including SEND.</a:t>
              </a:r>
              <a:endParaRPr sz="2000" dirty="0"/>
            </a:p>
          </p:txBody>
        </p:sp>
        <p:sp>
          <p:nvSpPr>
            <p:cNvPr id="130" name="Google Shape;130;p14"/>
            <p:cNvSpPr/>
            <p:nvPr/>
          </p:nvSpPr>
          <p:spPr>
            <a:xfrm>
              <a:off x="852302" y="2443083"/>
              <a:ext cx="7297200" cy="815700"/>
            </a:xfrm>
            <a:prstGeom prst="roundRect">
              <a:avLst>
                <a:gd name="adj" fmla="val 16667"/>
              </a:avLst>
            </a:prstGeom>
            <a:solidFill>
              <a:srgbClr val="FCE5CD"/>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14"/>
            <p:cNvSpPr txBox="1"/>
            <p:nvPr/>
          </p:nvSpPr>
          <p:spPr>
            <a:xfrm>
              <a:off x="944418" y="2458604"/>
              <a:ext cx="7039800" cy="8001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000" b="0" i="0" u="none" dirty="0">
                  <a:solidFill>
                    <a:schemeClr val="dk1"/>
                  </a:solidFill>
                  <a:latin typeface="Arial"/>
                  <a:ea typeface="Arial"/>
                  <a:cs typeface="Arial"/>
                  <a:sym typeface="Arial"/>
                </a:rPr>
                <a:t>SENCo - Has whole school oversight, coordinates provision, quality assurance</a:t>
              </a:r>
              <a:r>
                <a:rPr lang="en-US" sz="1800" b="0" i="0" u="none" dirty="0">
                  <a:solidFill>
                    <a:schemeClr val="dk1"/>
                  </a:solidFill>
                  <a:latin typeface="Arial"/>
                  <a:ea typeface="Arial"/>
                  <a:cs typeface="Arial"/>
                  <a:sym typeface="Arial"/>
                </a:rPr>
                <a:t>.</a:t>
              </a:r>
              <a:endParaRPr dirty="0"/>
            </a:p>
          </p:txBody>
        </p:sp>
        <p:sp>
          <p:nvSpPr>
            <p:cNvPr id="132" name="Google Shape;132;p14"/>
            <p:cNvSpPr/>
            <p:nvPr/>
          </p:nvSpPr>
          <p:spPr>
            <a:xfrm>
              <a:off x="944418" y="5250156"/>
              <a:ext cx="7205082" cy="824666"/>
            </a:xfrm>
            <a:prstGeom prst="roundRect">
              <a:avLst>
                <a:gd name="adj" fmla="val 16667"/>
              </a:avLst>
            </a:prstGeom>
            <a:solidFill>
              <a:srgbClr val="EAD1DC"/>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14"/>
            <p:cNvSpPr txBox="1"/>
            <p:nvPr/>
          </p:nvSpPr>
          <p:spPr>
            <a:xfrm>
              <a:off x="1119818" y="5226148"/>
              <a:ext cx="6904655" cy="8001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000" b="0" i="0" u="none" dirty="0">
                  <a:solidFill>
                    <a:schemeClr val="dk1"/>
                  </a:solidFill>
                  <a:latin typeface="Arial"/>
                  <a:ea typeface="Arial"/>
                  <a:cs typeface="Arial"/>
                  <a:sym typeface="Arial"/>
                </a:rPr>
                <a:t>Learning assistants - </a:t>
              </a:r>
              <a:r>
                <a:rPr lang="en-US" sz="2000" b="1" i="0" u="sng" dirty="0">
                  <a:solidFill>
                    <a:schemeClr val="dk1"/>
                  </a:solidFill>
                  <a:latin typeface="Arial"/>
                  <a:ea typeface="Arial"/>
                  <a:cs typeface="Arial"/>
                  <a:sym typeface="Arial"/>
                </a:rPr>
                <a:t>deployed</a:t>
              </a:r>
              <a:r>
                <a:rPr lang="en-US" sz="2000" b="0" i="0" u="none" dirty="0">
                  <a:solidFill>
                    <a:schemeClr val="dk1"/>
                  </a:solidFill>
                  <a:latin typeface="Arial"/>
                  <a:ea typeface="Arial"/>
                  <a:cs typeface="Arial"/>
                  <a:sym typeface="Arial"/>
                </a:rPr>
                <a:t> effectively to ensure good outcomes, promoting independence and resilience.</a:t>
              </a:r>
              <a:endParaRPr sz="2000" dirty="0"/>
            </a:p>
          </p:txBody>
        </p:sp>
      </p:grpSp>
      <p:sp>
        <p:nvSpPr>
          <p:cNvPr id="2" name="TextBox 1">
            <a:extLst>
              <a:ext uri="{FF2B5EF4-FFF2-40B4-BE49-F238E27FC236}">
                <a16:creationId xmlns:a16="http://schemas.microsoft.com/office/drawing/2014/main" id="{51E2E057-9EA0-6103-C00B-757392C03A9E}"/>
              </a:ext>
            </a:extLst>
          </p:cNvPr>
          <p:cNvSpPr txBox="1"/>
          <p:nvPr/>
        </p:nvSpPr>
        <p:spPr>
          <a:xfrm>
            <a:off x="439646" y="5986891"/>
            <a:ext cx="8417689" cy="430887"/>
          </a:xfrm>
          <a:prstGeom prst="rect">
            <a:avLst/>
          </a:prstGeom>
          <a:solidFill>
            <a:schemeClr val="lt1"/>
          </a:solidFill>
          <a:ln>
            <a:solidFill>
              <a:schemeClr val="accent6">
                <a:lumMod val="75000"/>
              </a:schemeClr>
            </a:solidFill>
          </a:ln>
        </p:spPr>
        <p:txBody>
          <a:bodyPr wrap="none" rtlCol="0">
            <a:spAutoFit/>
          </a:bodyPr>
          <a:lstStyle/>
          <a:p>
            <a:r>
              <a:rPr lang="en-GB" sz="2200" b="1" dirty="0">
                <a:solidFill>
                  <a:schemeClr val="accent6">
                    <a:lumMod val="75000"/>
                  </a:schemeClr>
                </a:solidFill>
              </a:rPr>
              <a:t>Inclusion is everyone’s responsibility – not just the SENCo’s!</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body" idx="4294967295"/>
          </p:nvPr>
        </p:nvSpPr>
        <p:spPr>
          <a:xfrm>
            <a:off x="431800" y="1916112"/>
            <a:ext cx="8280400" cy="2520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endParaRPr sz="2600" b="0" i="0" u="none">
              <a:solidFill>
                <a:schemeClr val="dk1"/>
              </a:solidFill>
              <a:latin typeface="Calibri"/>
              <a:ea typeface="Calibri"/>
              <a:cs typeface="Calibri"/>
              <a:sym typeface="Calibri"/>
            </a:endParaRPr>
          </a:p>
          <a:p>
            <a:pPr marL="342900" marR="0" lvl="0" indent="-177800" algn="l" rtl="0">
              <a:spcBef>
                <a:spcPts val="2320"/>
              </a:spcBef>
              <a:spcAft>
                <a:spcPts val="0"/>
              </a:spcAft>
              <a:buClr>
                <a:schemeClr val="dk1"/>
              </a:buClr>
              <a:buSzPts val="2600"/>
              <a:buFont typeface="Arial"/>
              <a:buNone/>
            </a:pPr>
            <a:endParaRPr sz="2600" b="0" i="0" u="none">
              <a:solidFill>
                <a:schemeClr val="dk1"/>
              </a:solidFill>
              <a:latin typeface="Calibri"/>
              <a:ea typeface="Calibri"/>
              <a:cs typeface="Calibri"/>
              <a:sym typeface="Calibri"/>
            </a:endParaRPr>
          </a:p>
        </p:txBody>
      </p:sp>
      <p:sp>
        <p:nvSpPr>
          <p:cNvPr id="172" name="Google Shape;172;p19"/>
          <p:cNvSpPr txBox="1"/>
          <p:nvPr/>
        </p:nvSpPr>
        <p:spPr>
          <a:xfrm>
            <a:off x="1896485" y="224636"/>
            <a:ext cx="5931464" cy="835042"/>
          </a:xfrm>
          <a:prstGeom prst="rect">
            <a:avLst/>
          </a:prstGeom>
          <a:solidFill>
            <a:schemeClr val="bg1"/>
          </a:solidFill>
          <a:ln>
            <a:solidFill>
              <a:schemeClr val="tx1"/>
            </a:solid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US" sz="2800" b="0" i="0" u="sng" strike="noStrike" kern="0" cap="none" spc="0" normalizeH="0" baseline="0" noProof="0" dirty="0">
                <a:ln>
                  <a:noFill/>
                </a:ln>
                <a:solidFill>
                  <a:srgbClr val="000000"/>
                </a:solidFill>
                <a:effectLst/>
                <a:uLnTx/>
                <a:uFillTx/>
                <a:latin typeface="Calibri"/>
                <a:ea typeface="Calibri"/>
                <a:cs typeface="Calibri"/>
                <a:sym typeface="Calibri"/>
              </a:rPr>
              <a:t>Responsibilities of the Governing Board</a:t>
            </a:r>
            <a:endParaRPr kumimoji="0" sz="1400" b="0" i="0" u="sng" strike="noStrike" kern="0" cap="none" spc="0" normalizeH="0" baseline="0" noProof="0" dirty="0">
              <a:ln>
                <a:noFill/>
              </a:ln>
              <a:solidFill>
                <a:srgbClr val="000000"/>
              </a:solidFill>
              <a:effectLst/>
              <a:uLnTx/>
              <a:uFillTx/>
              <a:latin typeface="Arial"/>
              <a:cs typeface="Arial"/>
              <a:sym typeface="Arial"/>
            </a:endParaRPr>
          </a:p>
        </p:txBody>
      </p:sp>
      <p:sp>
        <p:nvSpPr>
          <p:cNvPr id="173" name="Google Shape;173;p19"/>
          <p:cNvSpPr txBox="1"/>
          <p:nvPr/>
        </p:nvSpPr>
        <p:spPr>
          <a:xfrm>
            <a:off x="431900" y="1170338"/>
            <a:ext cx="8280300" cy="5539938"/>
          </a:xfrm>
          <a:prstGeom prst="rect">
            <a:avLst/>
          </a:prstGeom>
          <a:solidFill>
            <a:schemeClr val="bg1"/>
          </a:solidFill>
          <a:ln>
            <a:solidFill>
              <a:schemeClr val="accent6">
                <a:lumMod val="75000"/>
              </a:schemeClr>
            </a:solid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
                <a:srgbClr val="000000"/>
              </a:buClr>
              <a:buSzPts val="2400"/>
              <a:buFont typeface="Calibri"/>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Boards of maintained schools and academies have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legal duties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in relation to pupils with SEND, including that they must: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81000" algn="l" defTabSz="914400" rtl="0" eaLnBrk="1" fontAlgn="auto" latinLnBrk="0" hangingPunct="1">
              <a:lnSpc>
                <a:spcPct val="100000"/>
              </a:lnSpc>
              <a:spcBef>
                <a:spcPts val="0"/>
              </a:spcBef>
              <a:spcAft>
                <a:spcPts val="18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Ensure that pupils with SEND engage in the activities of the school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alongside</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those who do not have SEND.</a:t>
            </a:r>
            <a:endParaRPr kumimoji="0" lang="en-US" sz="24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457200" marR="0" lvl="0" indent="-381000" algn="l" defTabSz="914400" rtl="0" eaLnBrk="1" fontAlgn="auto" latinLnBrk="0" hangingPunct="1">
              <a:lnSpc>
                <a:spcPct val="100000"/>
              </a:lnSpc>
              <a:spcBef>
                <a:spcPts val="0"/>
              </a:spcBef>
              <a:spcAft>
                <a:spcPts val="18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Use their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best endeavors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to make sure any child with SEND gets the support they need.</a:t>
            </a:r>
            <a:endParaRPr kumimoji="0" lang="en-US" sz="1400" b="0" i="0" u="none" strike="noStrike" kern="0" cap="none" spc="0" normalizeH="0" baseline="0" noProof="0" dirty="0">
              <a:ln>
                <a:noFill/>
              </a:ln>
              <a:solidFill>
                <a:srgbClr val="000000"/>
              </a:solidFill>
              <a:effectLst/>
              <a:uLnTx/>
              <a:uFillTx/>
              <a:latin typeface="Arial"/>
              <a:ea typeface="Calibri"/>
              <a:cs typeface="Arial"/>
              <a:sym typeface="Arial"/>
            </a:endParaRPr>
          </a:p>
          <a:p>
            <a:pPr marL="457200" marR="0" lvl="0" indent="-381000" algn="l" defTabSz="914400" rtl="0" eaLnBrk="1" fontAlgn="auto" latinLnBrk="0" hangingPunct="1">
              <a:lnSpc>
                <a:spcPct val="100000"/>
              </a:lnSpc>
              <a:spcBef>
                <a:spcPts val="0"/>
              </a:spcBef>
              <a:spcAft>
                <a:spcPts val="18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Ensure parents are informed when making special educational provision for their child.</a:t>
            </a:r>
            <a:endParaRPr kumimoji="0" lang="en-US" sz="1400" b="0" i="0" u="none" strike="noStrike" kern="0" cap="none" spc="0" normalizeH="0" baseline="0" noProof="0" dirty="0">
              <a:ln>
                <a:noFill/>
              </a:ln>
              <a:solidFill>
                <a:srgbClr val="000000"/>
              </a:solidFill>
              <a:effectLst/>
              <a:uLnTx/>
              <a:uFillTx/>
              <a:latin typeface="Arial"/>
              <a:ea typeface="Calibri"/>
              <a:cs typeface="Arial"/>
              <a:sym typeface="Arial"/>
            </a:endParaRPr>
          </a:p>
          <a:p>
            <a:pPr marL="457200" marR="0" lvl="0" indent="-381000" algn="l" defTabSz="914400" rtl="0" eaLnBrk="1" fontAlgn="auto" latinLnBrk="0" hangingPunct="1">
              <a:lnSpc>
                <a:spcPct val="100000"/>
              </a:lnSpc>
              <a:spcBef>
                <a:spcPts val="0"/>
              </a:spcBef>
              <a:spcAft>
                <a:spcPts val="18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Ensure arrangements are in place to support children with medical conditions.</a:t>
            </a:r>
            <a:endParaRPr kumimoji="0" lang="en-US" sz="1400" b="0" i="0" u="none" strike="noStrike" kern="0" cap="none" spc="0" normalizeH="0" baseline="0" noProof="0" dirty="0">
              <a:ln>
                <a:noFill/>
              </a:ln>
              <a:solidFill>
                <a:srgbClr val="000000"/>
              </a:solidFill>
              <a:effectLst/>
              <a:uLnTx/>
              <a:uFillTx/>
              <a:latin typeface="Arial"/>
              <a:ea typeface="Calibri"/>
              <a:cs typeface="Arial"/>
              <a:sym typeface="Arial"/>
            </a:endParaRPr>
          </a:p>
          <a:p>
            <a:pPr marL="457200" marR="0" lvl="0" indent="-381000" algn="l" defTabSz="914400" rtl="0" eaLnBrk="1" fontAlgn="auto" latinLnBrk="0" hangingPunct="1">
              <a:lnSpc>
                <a:spcPct val="100000"/>
              </a:lnSpc>
              <a:spcBef>
                <a:spcPts val="0"/>
              </a:spcBef>
              <a:spcAft>
                <a:spcPts val="1800"/>
              </a:spcAft>
              <a:buClr>
                <a:srgbClr val="F79646">
                  <a:lumMod val="75000"/>
                </a:srgbClr>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Co-operate with the LA on local provision and the Local Offer.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4400981"/>
      </p:ext>
    </p:extLst>
  </p:cSld>
  <p:clrMapOvr>
    <a:masterClrMapping/>
  </p:clrMapOvr>
  <p:transition>
    <p:wipe dir="r"/>
  </p:transition>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10993</TotalTime>
  <Words>2296</Words>
  <Application>Microsoft Office PowerPoint</Application>
  <PresentationFormat>On-screen Show (4:3)</PresentationFormat>
  <Paragraphs>189</Paragraphs>
  <Slides>30</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Overlock</vt:lpstr>
      <vt:lpstr>GDS Transport</vt:lpstr>
      <vt:lpstr>Arial</vt:lpstr>
      <vt:lpstr>Calibri</vt:lpstr>
      <vt:lpstr>1_Powerpoint_master_template</vt:lpstr>
      <vt:lpstr>2_Powerpoint_master_template</vt:lpstr>
      <vt:lpstr>8_Powerpoint_master_template</vt:lpstr>
      <vt:lpstr>5_Powerpoint_master_template</vt:lpstr>
      <vt:lpstr>The SEND Governance Role training</vt:lpstr>
      <vt:lpstr>Aims: </vt:lpstr>
      <vt:lpstr>PowerPoint Presentation</vt:lpstr>
      <vt:lpstr>The SEND Code of Practice 2015 (0-25 years): </vt:lpstr>
      <vt:lpstr>The Equality Act 2010  - defines disability as:-</vt:lpstr>
      <vt:lpstr>Legislation and Guidance</vt:lpstr>
      <vt:lpstr>PowerPoint Presentation</vt:lpstr>
      <vt:lpstr>PowerPoint Presentation</vt:lpstr>
      <vt:lpstr>PowerPoint Presentation</vt:lpstr>
      <vt:lpstr>PowerPoint Presentation</vt:lpstr>
      <vt:lpstr>PowerPoint Presentation</vt:lpstr>
      <vt:lpstr>PowerPoint Presentation</vt:lpstr>
      <vt:lpstr>Working with the SENCo</vt:lpstr>
      <vt:lpstr>The role of the SENCo - (Code of Practice)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schools go for advice and support? Collaborative responsibility resource (AfC/RBWM)</vt:lpstr>
      <vt:lpstr>Key messages of the Collaborative Responsibility Document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SEND Governance Role</dc:title>
  <dc:creator>User1</dc:creator>
  <cp:lastModifiedBy>Anne Bishop (AfC)</cp:lastModifiedBy>
  <cp:revision>35</cp:revision>
  <dcterms:created xsi:type="dcterms:W3CDTF">2013-04-23T07:58:54Z</dcterms:created>
  <dcterms:modified xsi:type="dcterms:W3CDTF">2025-02-03T17:20:51Z</dcterms:modified>
</cp:coreProperties>
</file>