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491" r:id="rId3"/>
    <p:sldId id="492" r:id="rId4"/>
    <p:sldId id="513" r:id="rId5"/>
    <p:sldId id="512" r:id="rId6"/>
    <p:sldId id="514" r:id="rId7"/>
    <p:sldId id="495" r:id="rId8"/>
    <p:sldId id="496" r:id="rId9"/>
    <p:sldId id="484" r:id="rId10"/>
    <p:sldId id="501" r:id="rId11"/>
    <p:sldId id="504" r:id="rId12"/>
    <p:sldId id="516" r:id="rId13"/>
    <p:sldId id="257" r:id="rId14"/>
    <p:sldId id="498" r:id="rId15"/>
    <p:sldId id="502" r:id="rId16"/>
    <p:sldId id="505" r:id="rId17"/>
    <p:sldId id="518" r:id="rId18"/>
    <p:sldId id="510" r:id="rId19"/>
    <p:sldId id="499" r:id="rId20"/>
    <p:sldId id="500" r:id="rId21"/>
    <p:sldId id="503" r:id="rId22"/>
    <p:sldId id="506" r:id="rId23"/>
    <p:sldId id="517" r:id="rId24"/>
    <p:sldId id="511" r:id="rId25"/>
    <p:sldId id="509" r:id="rId26"/>
    <p:sldId id="497"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4" d="100"/>
          <a:sy n="64" d="100"/>
        </p:scale>
        <p:origin x="74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AAC123-CE52-4CF2-866B-2AB72FF7C1CB}"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BAAE1DC6-F012-4AF8-93FF-689D328047C0}">
      <dgm:prSet/>
      <dgm:spPr/>
      <dgm:t>
        <a:bodyPr/>
        <a:lstStyle/>
        <a:p>
          <a:r>
            <a:rPr lang="en-US"/>
            <a:t>Identify barriers to learning for children on the autistic spectrum</a:t>
          </a:r>
        </a:p>
      </dgm:t>
    </dgm:pt>
    <dgm:pt modelId="{1BCCF047-775D-4CC4-BDE1-E01F84AD1EDB}" type="parTrans" cxnId="{6F90A8A3-F63C-499F-822B-0FD0A19077EA}">
      <dgm:prSet/>
      <dgm:spPr/>
      <dgm:t>
        <a:bodyPr/>
        <a:lstStyle/>
        <a:p>
          <a:endParaRPr lang="en-US"/>
        </a:p>
      </dgm:t>
    </dgm:pt>
    <dgm:pt modelId="{B625FEBD-6718-4CA6-8FC4-957E66539627}" type="sibTrans" cxnId="{6F90A8A3-F63C-499F-822B-0FD0A19077EA}">
      <dgm:prSet/>
      <dgm:spPr/>
      <dgm:t>
        <a:bodyPr/>
        <a:lstStyle/>
        <a:p>
          <a:endParaRPr lang="en-US"/>
        </a:p>
      </dgm:t>
    </dgm:pt>
    <dgm:pt modelId="{FBB94445-A7D6-4F40-919B-1B53E4A9C2AB}">
      <dgm:prSet/>
      <dgm:spPr/>
      <dgm:t>
        <a:bodyPr/>
        <a:lstStyle/>
        <a:p>
          <a:r>
            <a:rPr lang="en-US"/>
            <a:t>Identify reasonable adjustments </a:t>
          </a:r>
        </a:p>
      </dgm:t>
    </dgm:pt>
    <dgm:pt modelId="{713C8D14-273A-4C91-A488-046FC044E0F7}" type="parTrans" cxnId="{4E26FDE5-29F7-4799-AD2B-3AA912B93102}">
      <dgm:prSet/>
      <dgm:spPr/>
      <dgm:t>
        <a:bodyPr/>
        <a:lstStyle/>
        <a:p>
          <a:endParaRPr lang="en-US"/>
        </a:p>
      </dgm:t>
    </dgm:pt>
    <dgm:pt modelId="{DF3C71A6-725C-4E51-BAFE-FCB60F498795}" type="sibTrans" cxnId="{4E26FDE5-29F7-4799-AD2B-3AA912B93102}">
      <dgm:prSet/>
      <dgm:spPr/>
      <dgm:t>
        <a:bodyPr/>
        <a:lstStyle/>
        <a:p>
          <a:endParaRPr lang="en-US"/>
        </a:p>
      </dgm:t>
    </dgm:pt>
    <dgm:pt modelId="{6EE611A7-DBA1-4191-8671-A38C30A943C7}">
      <dgm:prSet/>
      <dgm:spPr/>
      <dgm:t>
        <a:bodyPr/>
        <a:lstStyle/>
        <a:p>
          <a:r>
            <a:rPr lang="en-US"/>
            <a:t>How can you support in your role as a TA? </a:t>
          </a:r>
        </a:p>
      </dgm:t>
    </dgm:pt>
    <dgm:pt modelId="{CFC2CEC0-1ACB-4D89-ABC9-ED9988F249B9}" type="parTrans" cxnId="{41CD8354-D24A-40EB-B560-4C06324249A2}">
      <dgm:prSet/>
      <dgm:spPr/>
      <dgm:t>
        <a:bodyPr/>
        <a:lstStyle/>
        <a:p>
          <a:endParaRPr lang="en-US"/>
        </a:p>
      </dgm:t>
    </dgm:pt>
    <dgm:pt modelId="{7A948229-D462-433D-B5FC-BD3C9207E1B8}" type="sibTrans" cxnId="{41CD8354-D24A-40EB-B560-4C06324249A2}">
      <dgm:prSet/>
      <dgm:spPr/>
      <dgm:t>
        <a:bodyPr/>
        <a:lstStyle/>
        <a:p>
          <a:endParaRPr lang="en-US"/>
        </a:p>
      </dgm:t>
    </dgm:pt>
    <dgm:pt modelId="{55A75D49-E03A-44C2-BF7C-2F1FA2187569}" type="pres">
      <dgm:prSet presAssocID="{EBAAC123-CE52-4CF2-866B-2AB72FF7C1CB}" presName="linear" presStyleCnt="0">
        <dgm:presLayoutVars>
          <dgm:animLvl val="lvl"/>
          <dgm:resizeHandles val="exact"/>
        </dgm:presLayoutVars>
      </dgm:prSet>
      <dgm:spPr/>
    </dgm:pt>
    <dgm:pt modelId="{672B1FA3-BB0D-4666-AA58-40D2B71A5017}" type="pres">
      <dgm:prSet presAssocID="{BAAE1DC6-F012-4AF8-93FF-689D328047C0}" presName="parentText" presStyleLbl="node1" presStyleIdx="0" presStyleCnt="3">
        <dgm:presLayoutVars>
          <dgm:chMax val="0"/>
          <dgm:bulletEnabled val="1"/>
        </dgm:presLayoutVars>
      </dgm:prSet>
      <dgm:spPr/>
    </dgm:pt>
    <dgm:pt modelId="{474B69A4-BB06-45BC-8ED4-36A52442E6F1}" type="pres">
      <dgm:prSet presAssocID="{B625FEBD-6718-4CA6-8FC4-957E66539627}" presName="spacer" presStyleCnt="0"/>
      <dgm:spPr/>
    </dgm:pt>
    <dgm:pt modelId="{6F221DAF-4DD6-4D70-B43E-E2180387A661}" type="pres">
      <dgm:prSet presAssocID="{FBB94445-A7D6-4F40-919B-1B53E4A9C2AB}" presName="parentText" presStyleLbl="node1" presStyleIdx="1" presStyleCnt="3">
        <dgm:presLayoutVars>
          <dgm:chMax val="0"/>
          <dgm:bulletEnabled val="1"/>
        </dgm:presLayoutVars>
      </dgm:prSet>
      <dgm:spPr/>
    </dgm:pt>
    <dgm:pt modelId="{39811AF1-EFC4-4AA5-A434-CCA732C66625}" type="pres">
      <dgm:prSet presAssocID="{DF3C71A6-725C-4E51-BAFE-FCB60F498795}" presName="spacer" presStyleCnt="0"/>
      <dgm:spPr/>
    </dgm:pt>
    <dgm:pt modelId="{2ECE6547-A455-4977-A68A-6A89933675BF}" type="pres">
      <dgm:prSet presAssocID="{6EE611A7-DBA1-4191-8671-A38C30A943C7}" presName="parentText" presStyleLbl="node1" presStyleIdx="2" presStyleCnt="3">
        <dgm:presLayoutVars>
          <dgm:chMax val="0"/>
          <dgm:bulletEnabled val="1"/>
        </dgm:presLayoutVars>
      </dgm:prSet>
      <dgm:spPr/>
    </dgm:pt>
  </dgm:ptLst>
  <dgm:cxnLst>
    <dgm:cxn modelId="{41CD8354-D24A-40EB-B560-4C06324249A2}" srcId="{EBAAC123-CE52-4CF2-866B-2AB72FF7C1CB}" destId="{6EE611A7-DBA1-4191-8671-A38C30A943C7}" srcOrd="2" destOrd="0" parTransId="{CFC2CEC0-1ACB-4D89-ABC9-ED9988F249B9}" sibTransId="{7A948229-D462-433D-B5FC-BD3C9207E1B8}"/>
    <dgm:cxn modelId="{C6F89580-F37C-42EB-B79C-E60DEF797488}" type="presOf" srcId="{BAAE1DC6-F012-4AF8-93FF-689D328047C0}" destId="{672B1FA3-BB0D-4666-AA58-40D2B71A5017}" srcOrd="0" destOrd="0" presId="urn:microsoft.com/office/officeart/2005/8/layout/vList2"/>
    <dgm:cxn modelId="{E20F7892-56D4-4771-9BE2-6C91293E8010}" type="presOf" srcId="{FBB94445-A7D6-4F40-919B-1B53E4A9C2AB}" destId="{6F221DAF-4DD6-4D70-B43E-E2180387A661}" srcOrd="0" destOrd="0" presId="urn:microsoft.com/office/officeart/2005/8/layout/vList2"/>
    <dgm:cxn modelId="{6F90A8A3-F63C-499F-822B-0FD0A19077EA}" srcId="{EBAAC123-CE52-4CF2-866B-2AB72FF7C1CB}" destId="{BAAE1DC6-F012-4AF8-93FF-689D328047C0}" srcOrd="0" destOrd="0" parTransId="{1BCCF047-775D-4CC4-BDE1-E01F84AD1EDB}" sibTransId="{B625FEBD-6718-4CA6-8FC4-957E66539627}"/>
    <dgm:cxn modelId="{D41A6DB8-89C2-4DF1-8E17-3E13A81BD516}" type="presOf" srcId="{6EE611A7-DBA1-4191-8671-A38C30A943C7}" destId="{2ECE6547-A455-4977-A68A-6A89933675BF}" srcOrd="0" destOrd="0" presId="urn:microsoft.com/office/officeart/2005/8/layout/vList2"/>
    <dgm:cxn modelId="{4E26FDE5-29F7-4799-AD2B-3AA912B93102}" srcId="{EBAAC123-CE52-4CF2-866B-2AB72FF7C1CB}" destId="{FBB94445-A7D6-4F40-919B-1B53E4A9C2AB}" srcOrd="1" destOrd="0" parTransId="{713C8D14-273A-4C91-A488-046FC044E0F7}" sibTransId="{DF3C71A6-725C-4E51-BAFE-FCB60F498795}"/>
    <dgm:cxn modelId="{A0B1AEF0-CB3D-4EF8-A5E4-991DA232A61D}" type="presOf" srcId="{EBAAC123-CE52-4CF2-866B-2AB72FF7C1CB}" destId="{55A75D49-E03A-44C2-BF7C-2F1FA2187569}" srcOrd="0" destOrd="0" presId="urn:microsoft.com/office/officeart/2005/8/layout/vList2"/>
    <dgm:cxn modelId="{E52B5569-6962-4EC6-BBF5-4A181D07B243}" type="presParOf" srcId="{55A75D49-E03A-44C2-BF7C-2F1FA2187569}" destId="{672B1FA3-BB0D-4666-AA58-40D2B71A5017}" srcOrd="0" destOrd="0" presId="urn:microsoft.com/office/officeart/2005/8/layout/vList2"/>
    <dgm:cxn modelId="{DB63483D-9AD8-4B6E-8F41-3AF0F9066782}" type="presParOf" srcId="{55A75D49-E03A-44C2-BF7C-2F1FA2187569}" destId="{474B69A4-BB06-45BC-8ED4-36A52442E6F1}" srcOrd="1" destOrd="0" presId="urn:microsoft.com/office/officeart/2005/8/layout/vList2"/>
    <dgm:cxn modelId="{E2A2FE00-C958-4FF2-9E81-08DDE7F11B2B}" type="presParOf" srcId="{55A75D49-E03A-44C2-BF7C-2F1FA2187569}" destId="{6F221DAF-4DD6-4D70-B43E-E2180387A661}" srcOrd="2" destOrd="0" presId="urn:microsoft.com/office/officeart/2005/8/layout/vList2"/>
    <dgm:cxn modelId="{F14C47A4-2B91-4678-882B-F245E7B4982E}" type="presParOf" srcId="{55A75D49-E03A-44C2-BF7C-2F1FA2187569}" destId="{39811AF1-EFC4-4AA5-A434-CCA732C66625}" srcOrd="3" destOrd="0" presId="urn:microsoft.com/office/officeart/2005/8/layout/vList2"/>
    <dgm:cxn modelId="{51F16BC0-86FB-4D9F-8E82-F805D783F330}" type="presParOf" srcId="{55A75D49-E03A-44C2-BF7C-2F1FA2187569}" destId="{2ECE6547-A455-4977-A68A-6A89933675BF}"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4575050-B90C-4D61-8B60-E65E2105ECE9}" type="doc">
      <dgm:prSet loTypeId="urn:microsoft.com/office/officeart/2005/8/layout/hierarchy1" loCatId="hierarchy" qsTypeId="urn:microsoft.com/office/officeart/2005/8/quickstyle/simple4" qsCatId="simple" csTypeId="urn:microsoft.com/office/officeart/2005/8/colors/accent1_2" csCatId="accent1"/>
      <dgm:spPr/>
      <dgm:t>
        <a:bodyPr/>
        <a:lstStyle/>
        <a:p>
          <a:endParaRPr lang="en-US"/>
        </a:p>
      </dgm:t>
    </dgm:pt>
    <dgm:pt modelId="{1BEC3793-F982-4855-A1BB-3844FAE9723E}">
      <dgm:prSet/>
      <dgm:spPr/>
      <dgm:t>
        <a:bodyPr/>
        <a:lstStyle/>
        <a:p>
          <a:r>
            <a:rPr lang="en-GB"/>
            <a:t>What are the barriers?</a:t>
          </a:r>
          <a:endParaRPr lang="en-US"/>
        </a:p>
      </dgm:t>
    </dgm:pt>
    <dgm:pt modelId="{8D45F071-5126-4E7D-A412-18D0C45C54BD}" type="parTrans" cxnId="{C6423EBD-7F4B-4596-8C84-7430C218369A}">
      <dgm:prSet/>
      <dgm:spPr/>
      <dgm:t>
        <a:bodyPr/>
        <a:lstStyle/>
        <a:p>
          <a:endParaRPr lang="en-US"/>
        </a:p>
      </dgm:t>
    </dgm:pt>
    <dgm:pt modelId="{8755C96B-0AC1-4A92-889F-B86245CB3D0B}" type="sibTrans" cxnId="{C6423EBD-7F4B-4596-8C84-7430C218369A}">
      <dgm:prSet/>
      <dgm:spPr/>
      <dgm:t>
        <a:bodyPr/>
        <a:lstStyle/>
        <a:p>
          <a:endParaRPr lang="en-US"/>
        </a:p>
      </dgm:t>
    </dgm:pt>
    <dgm:pt modelId="{C28C362B-A82F-4D96-B463-43EFAF70D187}">
      <dgm:prSet/>
      <dgm:spPr/>
      <dgm:t>
        <a:bodyPr/>
        <a:lstStyle/>
        <a:p>
          <a:r>
            <a:rPr lang="en-GB"/>
            <a:t>How can we remove them? </a:t>
          </a:r>
          <a:endParaRPr lang="en-US"/>
        </a:p>
      </dgm:t>
    </dgm:pt>
    <dgm:pt modelId="{0570DF22-7C06-477A-9CA7-193655ADD7A2}" type="parTrans" cxnId="{03B0631F-6950-46BB-8B3A-38618100E9F4}">
      <dgm:prSet/>
      <dgm:spPr/>
      <dgm:t>
        <a:bodyPr/>
        <a:lstStyle/>
        <a:p>
          <a:endParaRPr lang="en-US"/>
        </a:p>
      </dgm:t>
    </dgm:pt>
    <dgm:pt modelId="{2506CA39-BD69-4A02-9840-47A6066FF373}" type="sibTrans" cxnId="{03B0631F-6950-46BB-8B3A-38618100E9F4}">
      <dgm:prSet/>
      <dgm:spPr/>
      <dgm:t>
        <a:bodyPr/>
        <a:lstStyle/>
        <a:p>
          <a:endParaRPr lang="en-US"/>
        </a:p>
      </dgm:t>
    </dgm:pt>
    <dgm:pt modelId="{C8B0BA55-D4D9-4D72-83AE-39B953556A61}" type="pres">
      <dgm:prSet presAssocID="{34575050-B90C-4D61-8B60-E65E2105ECE9}" presName="hierChild1" presStyleCnt="0">
        <dgm:presLayoutVars>
          <dgm:chPref val="1"/>
          <dgm:dir/>
          <dgm:animOne val="branch"/>
          <dgm:animLvl val="lvl"/>
          <dgm:resizeHandles/>
        </dgm:presLayoutVars>
      </dgm:prSet>
      <dgm:spPr/>
    </dgm:pt>
    <dgm:pt modelId="{A0C04E01-3938-41CA-A0C9-6CD3951AA5E5}" type="pres">
      <dgm:prSet presAssocID="{1BEC3793-F982-4855-A1BB-3844FAE9723E}" presName="hierRoot1" presStyleCnt="0"/>
      <dgm:spPr/>
    </dgm:pt>
    <dgm:pt modelId="{D291A675-783C-4E18-9011-C91909273D8D}" type="pres">
      <dgm:prSet presAssocID="{1BEC3793-F982-4855-A1BB-3844FAE9723E}" presName="composite" presStyleCnt="0"/>
      <dgm:spPr/>
    </dgm:pt>
    <dgm:pt modelId="{16E195CD-359F-4B4D-B6B1-5966E41F683D}" type="pres">
      <dgm:prSet presAssocID="{1BEC3793-F982-4855-A1BB-3844FAE9723E}" presName="background" presStyleLbl="node0" presStyleIdx="0" presStyleCnt="2"/>
      <dgm:spPr/>
    </dgm:pt>
    <dgm:pt modelId="{2B1AA7DB-BE01-4A10-B675-B6515DF18B80}" type="pres">
      <dgm:prSet presAssocID="{1BEC3793-F982-4855-A1BB-3844FAE9723E}" presName="text" presStyleLbl="fgAcc0" presStyleIdx="0" presStyleCnt="2">
        <dgm:presLayoutVars>
          <dgm:chPref val="3"/>
        </dgm:presLayoutVars>
      </dgm:prSet>
      <dgm:spPr/>
    </dgm:pt>
    <dgm:pt modelId="{31FDD582-92D5-4161-81FE-48DE19BD2868}" type="pres">
      <dgm:prSet presAssocID="{1BEC3793-F982-4855-A1BB-3844FAE9723E}" presName="hierChild2" presStyleCnt="0"/>
      <dgm:spPr/>
    </dgm:pt>
    <dgm:pt modelId="{16E0376A-A0DB-4E39-A661-79D885BFA53F}" type="pres">
      <dgm:prSet presAssocID="{C28C362B-A82F-4D96-B463-43EFAF70D187}" presName="hierRoot1" presStyleCnt="0"/>
      <dgm:spPr/>
    </dgm:pt>
    <dgm:pt modelId="{099B205D-B146-4C53-B915-1BC6C419E45B}" type="pres">
      <dgm:prSet presAssocID="{C28C362B-A82F-4D96-B463-43EFAF70D187}" presName="composite" presStyleCnt="0"/>
      <dgm:spPr/>
    </dgm:pt>
    <dgm:pt modelId="{66C49595-8B7D-4BF8-B2E0-9873E006404B}" type="pres">
      <dgm:prSet presAssocID="{C28C362B-A82F-4D96-B463-43EFAF70D187}" presName="background" presStyleLbl="node0" presStyleIdx="1" presStyleCnt="2"/>
      <dgm:spPr/>
    </dgm:pt>
    <dgm:pt modelId="{86EC2536-AB99-44FE-BE0B-DD77D7076841}" type="pres">
      <dgm:prSet presAssocID="{C28C362B-A82F-4D96-B463-43EFAF70D187}" presName="text" presStyleLbl="fgAcc0" presStyleIdx="1" presStyleCnt="2">
        <dgm:presLayoutVars>
          <dgm:chPref val="3"/>
        </dgm:presLayoutVars>
      </dgm:prSet>
      <dgm:spPr/>
    </dgm:pt>
    <dgm:pt modelId="{382BAB73-D640-4A13-9332-BEE900804282}" type="pres">
      <dgm:prSet presAssocID="{C28C362B-A82F-4D96-B463-43EFAF70D187}" presName="hierChild2" presStyleCnt="0"/>
      <dgm:spPr/>
    </dgm:pt>
  </dgm:ptLst>
  <dgm:cxnLst>
    <dgm:cxn modelId="{03B0631F-6950-46BB-8B3A-38618100E9F4}" srcId="{34575050-B90C-4D61-8B60-E65E2105ECE9}" destId="{C28C362B-A82F-4D96-B463-43EFAF70D187}" srcOrd="1" destOrd="0" parTransId="{0570DF22-7C06-477A-9CA7-193655ADD7A2}" sibTransId="{2506CA39-BD69-4A02-9840-47A6066FF373}"/>
    <dgm:cxn modelId="{F432D73C-C994-4A37-8743-6A8E355212CA}" type="presOf" srcId="{C28C362B-A82F-4D96-B463-43EFAF70D187}" destId="{86EC2536-AB99-44FE-BE0B-DD77D7076841}" srcOrd="0" destOrd="0" presId="urn:microsoft.com/office/officeart/2005/8/layout/hierarchy1"/>
    <dgm:cxn modelId="{C6423EBD-7F4B-4596-8C84-7430C218369A}" srcId="{34575050-B90C-4D61-8B60-E65E2105ECE9}" destId="{1BEC3793-F982-4855-A1BB-3844FAE9723E}" srcOrd="0" destOrd="0" parTransId="{8D45F071-5126-4E7D-A412-18D0C45C54BD}" sibTransId="{8755C96B-0AC1-4A92-889F-B86245CB3D0B}"/>
    <dgm:cxn modelId="{5E5D9ABF-A46B-48AF-83D1-774DC2347D51}" type="presOf" srcId="{34575050-B90C-4D61-8B60-E65E2105ECE9}" destId="{C8B0BA55-D4D9-4D72-83AE-39B953556A61}" srcOrd="0" destOrd="0" presId="urn:microsoft.com/office/officeart/2005/8/layout/hierarchy1"/>
    <dgm:cxn modelId="{69A466F5-1FB7-4716-A270-656462694D3A}" type="presOf" srcId="{1BEC3793-F982-4855-A1BB-3844FAE9723E}" destId="{2B1AA7DB-BE01-4A10-B675-B6515DF18B80}" srcOrd="0" destOrd="0" presId="urn:microsoft.com/office/officeart/2005/8/layout/hierarchy1"/>
    <dgm:cxn modelId="{993D1E77-01DF-4F79-A2DD-F6BD24E4B9DE}" type="presParOf" srcId="{C8B0BA55-D4D9-4D72-83AE-39B953556A61}" destId="{A0C04E01-3938-41CA-A0C9-6CD3951AA5E5}" srcOrd="0" destOrd="0" presId="urn:microsoft.com/office/officeart/2005/8/layout/hierarchy1"/>
    <dgm:cxn modelId="{B675BA9B-7A65-4A0C-8BFF-DF25EAC968D1}" type="presParOf" srcId="{A0C04E01-3938-41CA-A0C9-6CD3951AA5E5}" destId="{D291A675-783C-4E18-9011-C91909273D8D}" srcOrd="0" destOrd="0" presId="urn:microsoft.com/office/officeart/2005/8/layout/hierarchy1"/>
    <dgm:cxn modelId="{370A5C6F-D127-468C-AA3B-224CAC53D48D}" type="presParOf" srcId="{D291A675-783C-4E18-9011-C91909273D8D}" destId="{16E195CD-359F-4B4D-B6B1-5966E41F683D}" srcOrd="0" destOrd="0" presId="urn:microsoft.com/office/officeart/2005/8/layout/hierarchy1"/>
    <dgm:cxn modelId="{4C557626-7908-46D5-8967-57BF41615676}" type="presParOf" srcId="{D291A675-783C-4E18-9011-C91909273D8D}" destId="{2B1AA7DB-BE01-4A10-B675-B6515DF18B80}" srcOrd="1" destOrd="0" presId="urn:microsoft.com/office/officeart/2005/8/layout/hierarchy1"/>
    <dgm:cxn modelId="{4D585C7E-B76D-464C-9DB8-2370C53574AA}" type="presParOf" srcId="{A0C04E01-3938-41CA-A0C9-6CD3951AA5E5}" destId="{31FDD582-92D5-4161-81FE-48DE19BD2868}" srcOrd="1" destOrd="0" presId="urn:microsoft.com/office/officeart/2005/8/layout/hierarchy1"/>
    <dgm:cxn modelId="{764BF84D-4164-4295-A046-8075A4B06D4A}" type="presParOf" srcId="{C8B0BA55-D4D9-4D72-83AE-39B953556A61}" destId="{16E0376A-A0DB-4E39-A661-79D885BFA53F}" srcOrd="1" destOrd="0" presId="urn:microsoft.com/office/officeart/2005/8/layout/hierarchy1"/>
    <dgm:cxn modelId="{886F02C4-5287-4D97-8341-AC1FA79B8743}" type="presParOf" srcId="{16E0376A-A0DB-4E39-A661-79D885BFA53F}" destId="{099B205D-B146-4C53-B915-1BC6C419E45B}" srcOrd="0" destOrd="0" presId="urn:microsoft.com/office/officeart/2005/8/layout/hierarchy1"/>
    <dgm:cxn modelId="{15B5A8AB-EE98-46D4-A40A-515F1143BC11}" type="presParOf" srcId="{099B205D-B146-4C53-B915-1BC6C419E45B}" destId="{66C49595-8B7D-4BF8-B2E0-9873E006404B}" srcOrd="0" destOrd="0" presId="urn:microsoft.com/office/officeart/2005/8/layout/hierarchy1"/>
    <dgm:cxn modelId="{01BE4920-3242-4EF0-AFA8-E3F18E043C25}" type="presParOf" srcId="{099B205D-B146-4C53-B915-1BC6C419E45B}" destId="{86EC2536-AB99-44FE-BE0B-DD77D7076841}" srcOrd="1" destOrd="0" presId="urn:microsoft.com/office/officeart/2005/8/layout/hierarchy1"/>
    <dgm:cxn modelId="{F81406B6-0F37-4715-B595-A284378A5244}" type="presParOf" srcId="{16E0376A-A0DB-4E39-A661-79D885BFA53F}" destId="{382BAB73-D640-4A13-9332-BEE900804282}"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2B1FA3-BB0D-4666-AA58-40D2B71A5017}">
      <dsp:nvSpPr>
        <dsp:cNvPr id="0" name=""/>
        <dsp:cNvSpPr/>
      </dsp:nvSpPr>
      <dsp:spPr>
        <a:xfrm>
          <a:off x="0" y="613161"/>
          <a:ext cx="5962720" cy="1193400"/>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a:t>Identify barriers to learning for children on the autistic spectrum</a:t>
          </a:r>
        </a:p>
      </dsp:txBody>
      <dsp:txXfrm>
        <a:off x="58257" y="671418"/>
        <a:ext cx="5846206" cy="1076886"/>
      </dsp:txXfrm>
    </dsp:sp>
    <dsp:sp modelId="{6F221DAF-4DD6-4D70-B43E-E2180387A661}">
      <dsp:nvSpPr>
        <dsp:cNvPr id="0" name=""/>
        <dsp:cNvSpPr/>
      </dsp:nvSpPr>
      <dsp:spPr>
        <a:xfrm>
          <a:off x="0" y="1892961"/>
          <a:ext cx="5962720" cy="1193400"/>
        </a:xfrm>
        <a:prstGeom prst="roundRect">
          <a:avLst/>
        </a:prstGeom>
        <a:solidFill>
          <a:schemeClr val="accent5">
            <a:hueOff val="-6076075"/>
            <a:satOff val="-413"/>
            <a:lumOff val="98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a:t>Identify reasonable adjustments </a:t>
          </a:r>
        </a:p>
      </dsp:txBody>
      <dsp:txXfrm>
        <a:off x="58257" y="1951218"/>
        <a:ext cx="5846206" cy="1076886"/>
      </dsp:txXfrm>
    </dsp:sp>
    <dsp:sp modelId="{2ECE6547-A455-4977-A68A-6A89933675BF}">
      <dsp:nvSpPr>
        <dsp:cNvPr id="0" name=""/>
        <dsp:cNvSpPr/>
      </dsp:nvSpPr>
      <dsp:spPr>
        <a:xfrm>
          <a:off x="0" y="3172761"/>
          <a:ext cx="5962720" cy="1193400"/>
        </a:xfrm>
        <a:prstGeom prst="roundRect">
          <a:avLst/>
        </a:prstGeom>
        <a:solidFill>
          <a:schemeClr val="accent5">
            <a:hueOff val="-12152150"/>
            <a:satOff val="-826"/>
            <a:lumOff val="196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a:t>How can you support in your role as a TA? </a:t>
          </a:r>
        </a:p>
      </dsp:txBody>
      <dsp:txXfrm>
        <a:off x="58257" y="3231018"/>
        <a:ext cx="5846206" cy="107688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E195CD-359F-4B4D-B6B1-5966E41F683D}">
      <dsp:nvSpPr>
        <dsp:cNvPr id="0" name=""/>
        <dsp:cNvSpPr/>
      </dsp:nvSpPr>
      <dsp:spPr>
        <a:xfrm>
          <a:off x="1172" y="138496"/>
          <a:ext cx="4115155" cy="2613123"/>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2B1AA7DB-BE01-4A10-B675-B6515DF18B80}">
      <dsp:nvSpPr>
        <dsp:cNvPr id="0" name=""/>
        <dsp:cNvSpPr/>
      </dsp:nvSpPr>
      <dsp:spPr>
        <a:xfrm>
          <a:off x="458411" y="572873"/>
          <a:ext cx="4115155" cy="261312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86690" tIns="186690" rIns="186690" bIns="186690" numCol="1" spcCol="1270" anchor="ctr" anchorCtr="0">
          <a:noAutofit/>
        </a:bodyPr>
        <a:lstStyle/>
        <a:p>
          <a:pPr marL="0" lvl="0" indent="0" algn="ctr" defTabSz="2178050">
            <a:lnSpc>
              <a:spcPct val="90000"/>
            </a:lnSpc>
            <a:spcBef>
              <a:spcPct val="0"/>
            </a:spcBef>
            <a:spcAft>
              <a:spcPct val="35000"/>
            </a:spcAft>
            <a:buNone/>
          </a:pPr>
          <a:r>
            <a:rPr lang="en-GB" sz="4900" kern="1200"/>
            <a:t>What are the barriers?</a:t>
          </a:r>
          <a:endParaRPr lang="en-US" sz="4900" kern="1200"/>
        </a:p>
      </dsp:txBody>
      <dsp:txXfrm>
        <a:off x="534947" y="649409"/>
        <a:ext cx="3962083" cy="2460051"/>
      </dsp:txXfrm>
    </dsp:sp>
    <dsp:sp modelId="{66C49595-8B7D-4BF8-B2E0-9873E006404B}">
      <dsp:nvSpPr>
        <dsp:cNvPr id="0" name=""/>
        <dsp:cNvSpPr/>
      </dsp:nvSpPr>
      <dsp:spPr>
        <a:xfrm>
          <a:off x="5030807" y="138496"/>
          <a:ext cx="4115155" cy="2613123"/>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86EC2536-AB99-44FE-BE0B-DD77D7076841}">
      <dsp:nvSpPr>
        <dsp:cNvPr id="0" name=""/>
        <dsp:cNvSpPr/>
      </dsp:nvSpPr>
      <dsp:spPr>
        <a:xfrm>
          <a:off x="5488046" y="572873"/>
          <a:ext cx="4115155" cy="261312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86690" tIns="186690" rIns="186690" bIns="186690" numCol="1" spcCol="1270" anchor="ctr" anchorCtr="0">
          <a:noAutofit/>
        </a:bodyPr>
        <a:lstStyle/>
        <a:p>
          <a:pPr marL="0" lvl="0" indent="0" algn="ctr" defTabSz="2178050">
            <a:lnSpc>
              <a:spcPct val="90000"/>
            </a:lnSpc>
            <a:spcBef>
              <a:spcPct val="0"/>
            </a:spcBef>
            <a:spcAft>
              <a:spcPct val="35000"/>
            </a:spcAft>
            <a:buNone/>
          </a:pPr>
          <a:r>
            <a:rPr lang="en-GB" sz="4900" kern="1200"/>
            <a:t>How can we remove them? </a:t>
          </a:r>
          <a:endParaRPr lang="en-US" sz="4900" kern="1200"/>
        </a:p>
      </dsp:txBody>
      <dsp:txXfrm>
        <a:off x="5564582" y="649409"/>
        <a:ext cx="3962083" cy="2460051"/>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55F5BB-7418-4D7E-8023-4BC39F0DDCA2}" type="datetimeFigureOut">
              <a:rPr lang="en-GB" smtClean="0"/>
              <a:t>28/01/2025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497E2B-60D7-4070-B33E-4AC9ED1768C3}" type="slidenum">
              <a:rPr lang="en-GB" smtClean="0"/>
              <a:t>‹#›</a:t>
            </a:fld>
            <a:endParaRPr lang="en-GB"/>
          </a:p>
        </p:txBody>
      </p:sp>
    </p:spTree>
    <p:extLst>
      <p:ext uri="{BB962C8B-B14F-4D97-AF65-F5344CB8AC3E}">
        <p14:creationId xmlns:p14="http://schemas.microsoft.com/office/powerpoint/2010/main" val="7130145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a:extLst>
            <a:ext uri="{FF2B5EF4-FFF2-40B4-BE49-F238E27FC236}">
              <a16:creationId xmlns:a16="http://schemas.microsoft.com/office/drawing/2014/main" id="{09D0CE71-95E4-0F64-40D9-71B7862F8D1C}"/>
            </a:ext>
          </a:extLst>
        </p:cNvPr>
        <p:cNvGrpSpPr/>
        <p:nvPr/>
      </p:nvGrpSpPr>
      <p:grpSpPr>
        <a:xfrm>
          <a:off x="0" y="0"/>
          <a:ext cx="0" cy="0"/>
          <a:chOff x="0" y="0"/>
          <a:chExt cx="0" cy="0"/>
        </a:xfrm>
      </p:grpSpPr>
      <p:sp>
        <p:nvSpPr>
          <p:cNvPr id="139" name="Google Shape;139;g104519798a6_0_168:notes">
            <a:extLst>
              <a:ext uri="{FF2B5EF4-FFF2-40B4-BE49-F238E27FC236}">
                <a16:creationId xmlns:a16="http://schemas.microsoft.com/office/drawing/2014/main" id="{CAFC408F-484E-C9C4-BD47-5AF4EB85F3B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104519798a6_0_168:notes">
            <a:extLst>
              <a:ext uri="{FF2B5EF4-FFF2-40B4-BE49-F238E27FC236}">
                <a16:creationId xmlns:a16="http://schemas.microsoft.com/office/drawing/2014/main" id="{27ABBD40-2890-C1E2-6470-CAC41C967A2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sz="1200">
                <a:solidFill>
                  <a:schemeClr val="dk1"/>
                </a:solidFill>
                <a:latin typeface="Calibri"/>
                <a:ea typeface="Calibri"/>
                <a:cs typeface="Calibri"/>
                <a:sym typeface="Calibri"/>
              </a:rPr>
              <a:t>Look at the pictures - what things come to mind? How could they link to reasonable adjustments or QFT?</a:t>
            </a: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GB" sz="1200">
                <a:solidFill>
                  <a:schemeClr val="dk1"/>
                </a:solidFill>
                <a:latin typeface="Calibri"/>
                <a:ea typeface="Calibri"/>
                <a:cs typeface="Calibri"/>
                <a:sym typeface="Calibri"/>
              </a:rPr>
              <a:t>Picture 1 - Being treated ‘fairly’ everybody getting the same (no reasonable adjustments) not all can access</a:t>
            </a: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GB" sz="1200">
                <a:solidFill>
                  <a:schemeClr val="dk1"/>
                </a:solidFill>
                <a:latin typeface="Calibri"/>
                <a:ea typeface="Calibri"/>
                <a:cs typeface="Calibri"/>
                <a:sym typeface="Calibri"/>
              </a:rPr>
              <a:t>Picture 2 - Support teachers to understand the QFT/RA they make become the ‘boxes’ to allow pupils to access and progress. Reasonable adjustments need to be made to make access equitable for all. It is about giving everyone the same chance rather than the same ‘thing’ Knowing and understanding pupils is key.</a:t>
            </a: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GB" sz="1200">
                <a:solidFill>
                  <a:schemeClr val="dk1"/>
                </a:solidFill>
                <a:latin typeface="Calibri"/>
                <a:ea typeface="Calibri"/>
                <a:cs typeface="Calibri"/>
                <a:sym typeface="Calibri"/>
              </a:rPr>
              <a:t>Picture 3 - Focus on mindset shift ‘what is good for SEND is usually good for all!’ We don’t want staff to feel overwhelmed to do lots of ‘different’ things for a number of pupils, By embedding QFT and RAs in their everyday practice (although it is because of one or two particular pupils) will benefit on a whole class level.</a:t>
            </a:r>
            <a:endParaRPr/>
          </a:p>
        </p:txBody>
      </p:sp>
      <p:sp>
        <p:nvSpPr>
          <p:cNvPr id="141" name="Google Shape;141;g104519798a6_0_168:notes">
            <a:extLst>
              <a:ext uri="{FF2B5EF4-FFF2-40B4-BE49-F238E27FC236}">
                <a16:creationId xmlns:a16="http://schemas.microsoft.com/office/drawing/2014/main" id="{22FB62C7-627F-97BF-D17E-A3EA97FA9276}"/>
              </a:ext>
            </a:extLst>
          </p:cNvPr>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GB"/>
              <a:t>2</a:t>
            </a:fld>
            <a:endParaRPr/>
          </a:p>
        </p:txBody>
      </p:sp>
    </p:spTree>
    <p:extLst>
      <p:ext uri="{BB962C8B-B14F-4D97-AF65-F5344CB8AC3E}">
        <p14:creationId xmlns:p14="http://schemas.microsoft.com/office/powerpoint/2010/main" val="12456863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a:extLst>
            <a:ext uri="{FF2B5EF4-FFF2-40B4-BE49-F238E27FC236}">
              <a16:creationId xmlns:a16="http://schemas.microsoft.com/office/drawing/2014/main" id="{8FF20323-73D0-DA09-BB71-B49F4B3451C1}"/>
            </a:ext>
          </a:extLst>
        </p:cNvPr>
        <p:cNvGrpSpPr/>
        <p:nvPr/>
      </p:nvGrpSpPr>
      <p:grpSpPr>
        <a:xfrm>
          <a:off x="0" y="0"/>
          <a:ext cx="0" cy="0"/>
          <a:chOff x="0" y="0"/>
          <a:chExt cx="0" cy="0"/>
        </a:xfrm>
      </p:grpSpPr>
      <p:sp>
        <p:nvSpPr>
          <p:cNvPr id="147" name="Google Shape;147;g104519798a6_0_221:notes">
            <a:extLst>
              <a:ext uri="{FF2B5EF4-FFF2-40B4-BE49-F238E27FC236}">
                <a16:creationId xmlns:a16="http://schemas.microsoft.com/office/drawing/2014/main" id="{6A079DC2-B294-9778-A7FD-24CEC502C4F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104519798a6_0_221:notes">
            <a:extLst>
              <a:ext uri="{FF2B5EF4-FFF2-40B4-BE49-F238E27FC236}">
                <a16:creationId xmlns:a16="http://schemas.microsoft.com/office/drawing/2014/main" id="{777012D8-B1A9-651E-A628-E4B3558BEC1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9" name="Google Shape;149;g104519798a6_0_221:notes">
            <a:extLst>
              <a:ext uri="{FF2B5EF4-FFF2-40B4-BE49-F238E27FC236}">
                <a16:creationId xmlns:a16="http://schemas.microsoft.com/office/drawing/2014/main" id="{EAADE3A7-0845-4A12-569D-F22BF9F61BE7}"/>
              </a:ext>
            </a:extLst>
          </p:cNvPr>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GB"/>
              <a:t>3</a:t>
            </a:fld>
            <a:endParaRPr/>
          </a:p>
        </p:txBody>
      </p:sp>
    </p:spTree>
    <p:extLst>
      <p:ext uri="{BB962C8B-B14F-4D97-AF65-F5344CB8AC3E}">
        <p14:creationId xmlns:p14="http://schemas.microsoft.com/office/powerpoint/2010/main" val="12098269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a:extLst>
            <a:ext uri="{FF2B5EF4-FFF2-40B4-BE49-F238E27FC236}">
              <a16:creationId xmlns:a16="http://schemas.microsoft.com/office/drawing/2014/main" id="{B783FAF4-0848-83F4-9F11-2E942E943496}"/>
            </a:ext>
          </a:extLst>
        </p:cNvPr>
        <p:cNvGrpSpPr/>
        <p:nvPr/>
      </p:nvGrpSpPr>
      <p:grpSpPr>
        <a:xfrm>
          <a:off x="0" y="0"/>
          <a:ext cx="0" cy="0"/>
          <a:chOff x="0" y="0"/>
          <a:chExt cx="0" cy="0"/>
        </a:xfrm>
      </p:grpSpPr>
      <p:sp>
        <p:nvSpPr>
          <p:cNvPr id="321" name="Google Shape;321;p14:notes">
            <a:extLst>
              <a:ext uri="{FF2B5EF4-FFF2-40B4-BE49-F238E27FC236}">
                <a16:creationId xmlns:a16="http://schemas.microsoft.com/office/drawing/2014/main" id="{BE6C072A-64B8-2981-B0BD-CA9362015FF9}"/>
              </a:ext>
            </a:extLst>
          </p:cNvPr>
          <p:cNvSpPr txBox="1">
            <a:spLocks noGrp="1"/>
          </p:cNvSpPr>
          <p:nvPr>
            <p:ph type="body" idx="1"/>
          </p:nvPr>
        </p:nvSpPr>
        <p:spPr>
          <a:xfrm>
            <a:off x="679768" y="4777195"/>
            <a:ext cx="543814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GB"/>
              <a:t>You should highlight that strengths and barriers to learning might arise as a result of the areas of difference. Practitioners should begin thinking about how they can adapt their own ways of communication, interacting, and teaching to enhance the learning and wellbeing of the pupil, and to develop positive relationships.</a:t>
            </a:r>
            <a:endParaRPr/>
          </a:p>
          <a:p>
            <a:pPr marL="0" lvl="0" indent="0" algn="l" rtl="0">
              <a:lnSpc>
                <a:spcPct val="100000"/>
              </a:lnSpc>
              <a:spcBef>
                <a:spcPts val="0"/>
              </a:spcBef>
              <a:spcAft>
                <a:spcPts val="0"/>
              </a:spcAft>
              <a:buClr>
                <a:schemeClr val="dk1"/>
              </a:buClr>
              <a:buSzPts val="1400"/>
              <a:buFont typeface="Arial"/>
              <a:buNone/>
            </a:pPr>
            <a:endParaRPr/>
          </a:p>
          <a:p>
            <a:pPr marL="0" lvl="0" indent="0" algn="l" rtl="0">
              <a:lnSpc>
                <a:spcPct val="100000"/>
              </a:lnSpc>
              <a:spcBef>
                <a:spcPts val="0"/>
              </a:spcBef>
              <a:spcAft>
                <a:spcPts val="0"/>
              </a:spcAft>
              <a:buClr>
                <a:schemeClr val="dk1"/>
              </a:buClr>
              <a:buSzPts val="1400"/>
              <a:buFont typeface="Arial"/>
              <a:buNone/>
            </a:pPr>
            <a:r>
              <a:rPr lang="en-GB"/>
              <a:t>Make it clear to delegates that these three areas of difference are not diagnostic criteria for autism.</a:t>
            </a:r>
            <a:endParaRPr/>
          </a:p>
        </p:txBody>
      </p:sp>
      <p:sp>
        <p:nvSpPr>
          <p:cNvPr id="322" name="Google Shape;322;p14:notes">
            <a:extLst>
              <a:ext uri="{FF2B5EF4-FFF2-40B4-BE49-F238E27FC236}">
                <a16:creationId xmlns:a16="http://schemas.microsoft.com/office/drawing/2014/main" id="{7ED0B20C-65DC-D5FF-98E7-6678B4DED38B}"/>
              </a:ext>
            </a:extLst>
          </p:cNvPr>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 name="Date Placeholder 1">
            <a:extLst>
              <a:ext uri="{FF2B5EF4-FFF2-40B4-BE49-F238E27FC236}">
                <a16:creationId xmlns:a16="http://schemas.microsoft.com/office/drawing/2014/main" id="{EB4CC1C7-66CC-6A44-66FB-15C38BFCF074}"/>
              </a:ext>
            </a:extLst>
          </p:cNvPr>
          <p:cNvSpPr>
            <a:spLocks noGrp="1"/>
          </p:cNvSpPr>
          <p:nvPr>
            <p:ph type="dt" idx="10"/>
          </p:nvPr>
        </p:nvSpPr>
        <p:spPr/>
        <p:txBody>
          <a:bodyPr/>
          <a:lstStyle/>
          <a:p>
            <a:r>
              <a:rPr lang="en-US"/>
              <a:t>18/1/23</a:t>
            </a:r>
          </a:p>
        </p:txBody>
      </p:sp>
      <p:sp>
        <p:nvSpPr>
          <p:cNvPr id="3" name="Header Placeholder 2">
            <a:extLst>
              <a:ext uri="{FF2B5EF4-FFF2-40B4-BE49-F238E27FC236}">
                <a16:creationId xmlns:a16="http://schemas.microsoft.com/office/drawing/2014/main" id="{47EA938A-8853-BDC1-18AF-861C44BE64FB}"/>
              </a:ext>
            </a:extLst>
          </p:cNvPr>
          <p:cNvSpPr>
            <a:spLocks noGrp="1"/>
          </p:cNvSpPr>
          <p:nvPr>
            <p:ph type="hdr" idx="2"/>
          </p:nvPr>
        </p:nvSpPr>
        <p:spPr/>
        <p:txBody>
          <a:bodyPr/>
          <a:lstStyle/>
          <a:p>
            <a:r>
              <a:rPr lang="en-GB"/>
              <a:t>Making Sense of Autism in Schools</a:t>
            </a:r>
          </a:p>
        </p:txBody>
      </p:sp>
    </p:spTree>
    <p:extLst>
      <p:ext uri="{BB962C8B-B14F-4D97-AF65-F5344CB8AC3E}">
        <p14:creationId xmlns:p14="http://schemas.microsoft.com/office/powerpoint/2010/main" val="8353194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a:extLst>
            <a:ext uri="{FF2B5EF4-FFF2-40B4-BE49-F238E27FC236}">
              <a16:creationId xmlns:a16="http://schemas.microsoft.com/office/drawing/2014/main" id="{5EE7831B-11A8-3269-F4CD-C7226A32425A}"/>
            </a:ext>
          </a:extLst>
        </p:cNvPr>
        <p:cNvGrpSpPr/>
        <p:nvPr/>
      </p:nvGrpSpPr>
      <p:grpSpPr>
        <a:xfrm>
          <a:off x="0" y="0"/>
          <a:ext cx="0" cy="0"/>
          <a:chOff x="0" y="0"/>
          <a:chExt cx="0" cy="0"/>
        </a:xfrm>
      </p:grpSpPr>
      <p:sp>
        <p:nvSpPr>
          <p:cNvPr id="456" name="Google Shape;456;p26:notes">
            <a:extLst>
              <a:ext uri="{FF2B5EF4-FFF2-40B4-BE49-F238E27FC236}">
                <a16:creationId xmlns:a16="http://schemas.microsoft.com/office/drawing/2014/main" id="{3F288508-49C2-E71C-B4D0-C33631DAECD5}"/>
              </a:ext>
            </a:extLst>
          </p:cNvPr>
          <p:cNvSpPr txBox="1">
            <a:spLocks noGrp="1"/>
          </p:cNvSpPr>
          <p:nvPr>
            <p:ph type="body" idx="1"/>
          </p:nvPr>
        </p:nvSpPr>
        <p:spPr>
          <a:xfrm>
            <a:off x="679768" y="4777195"/>
            <a:ext cx="543814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57" name="Google Shape;457;p26:notes">
            <a:extLst>
              <a:ext uri="{FF2B5EF4-FFF2-40B4-BE49-F238E27FC236}">
                <a16:creationId xmlns:a16="http://schemas.microsoft.com/office/drawing/2014/main" id="{9B0489B3-E04D-FD13-F6D0-A8DA6E51A582}"/>
              </a:ext>
            </a:extLst>
          </p:cNvPr>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 name="Date Placeholder 1">
            <a:extLst>
              <a:ext uri="{FF2B5EF4-FFF2-40B4-BE49-F238E27FC236}">
                <a16:creationId xmlns:a16="http://schemas.microsoft.com/office/drawing/2014/main" id="{C08137F7-C39C-D11F-28C7-379C6F49429E}"/>
              </a:ext>
            </a:extLst>
          </p:cNvPr>
          <p:cNvSpPr>
            <a:spLocks noGrp="1"/>
          </p:cNvSpPr>
          <p:nvPr>
            <p:ph type="dt" idx="10"/>
          </p:nvPr>
        </p:nvSpPr>
        <p:spPr/>
        <p:txBody>
          <a:bodyPr/>
          <a:lstStyle/>
          <a:p>
            <a:r>
              <a:rPr lang="en-US"/>
              <a:t>18/1/23</a:t>
            </a:r>
          </a:p>
        </p:txBody>
      </p:sp>
      <p:sp>
        <p:nvSpPr>
          <p:cNvPr id="3" name="Header Placeholder 2">
            <a:extLst>
              <a:ext uri="{FF2B5EF4-FFF2-40B4-BE49-F238E27FC236}">
                <a16:creationId xmlns:a16="http://schemas.microsoft.com/office/drawing/2014/main" id="{5F28F242-32A4-5929-E909-F21024C81DB8}"/>
              </a:ext>
            </a:extLst>
          </p:cNvPr>
          <p:cNvSpPr>
            <a:spLocks noGrp="1"/>
          </p:cNvSpPr>
          <p:nvPr>
            <p:ph type="hdr" idx="2"/>
          </p:nvPr>
        </p:nvSpPr>
        <p:spPr/>
        <p:txBody>
          <a:bodyPr/>
          <a:lstStyle/>
          <a:p>
            <a:r>
              <a:rPr lang="en-GB"/>
              <a:t>Making Sense of Autism in Schools</a:t>
            </a:r>
          </a:p>
        </p:txBody>
      </p:sp>
    </p:spTree>
    <p:extLst>
      <p:ext uri="{BB962C8B-B14F-4D97-AF65-F5344CB8AC3E}">
        <p14:creationId xmlns:p14="http://schemas.microsoft.com/office/powerpoint/2010/main" val="41299919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4">
          <a:extLst>
            <a:ext uri="{FF2B5EF4-FFF2-40B4-BE49-F238E27FC236}">
              <a16:creationId xmlns:a16="http://schemas.microsoft.com/office/drawing/2014/main" id="{E8327423-0491-1ADD-FF25-167193A3EAA7}"/>
            </a:ext>
          </a:extLst>
        </p:cNvPr>
        <p:cNvGrpSpPr/>
        <p:nvPr/>
      </p:nvGrpSpPr>
      <p:grpSpPr>
        <a:xfrm>
          <a:off x="0" y="0"/>
          <a:ext cx="0" cy="0"/>
          <a:chOff x="0" y="0"/>
          <a:chExt cx="0" cy="0"/>
        </a:xfrm>
      </p:grpSpPr>
      <p:sp>
        <p:nvSpPr>
          <p:cNvPr id="585" name="Google Shape;585;p37:notes">
            <a:extLst>
              <a:ext uri="{FF2B5EF4-FFF2-40B4-BE49-F238E27FC236}">
                <a16:creationId xmlns:a16="http://schemas.microsoft.com/office/drawing/2014/main" id="{16DB0968-6A77-933F-5853-11F84F537C5D}"/>
              </a:ext>
            </a:extLst>
          </p:cNvPr>
          <p:cNvSpPr txBox="1">
            <a:spLocks noGrp="1"/>
          </p:cNvSpPr>
          <p:nvPr>
            <p:ph type="body" idx="1"/>
          </p:nvPr>
        </p:nvSpPr>
        <p:spPr>
          <a:xfrm>
            <a:off x="679768" y="4777195"/>
            <a:ext cx="543814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86" name="Google Shape;586;p37:notes">
            <a:extLst>
              <a:ext uri="{FF2B5EF4-FFF2-40B4-BE49-F238E27FC236}">
                <a16:creationId xmlns:a16="http://schemas.microsoft.com/office/drawing/2014/main" id="{0A345669-D209-C984-DEDB-A5053C000C57}"/>
              </a:ext>
            </a:extLst>
          </p:cNvPr>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 name="Date Placeholder 1">
            <a:extLst>
              <a:ext uri="{FF2B5EF4-FFF2-40B4-BE49-F238E27FC236}">
                <a16:creationId xmlns:a16="http://schemas.microsoft.com/office/drawing/2014/main" id="{310CD70E-6658-2A61-8BC2-A6D4B0A968EB}"/>
              </a:ext>
            </a:extLst>
          </p:cNvPr>
          <p:cNvSpPr>
            <a:spLocks noGrp="1"/>
          </p:cNvSpPr>
          <p:nvPr>
            <p:ph type="dt" idx="10"/>
          </p:nvPr>
        </p:nvSpPr>
        <p:spPr/>
        <p:txBody>
          <a:bodyPr/>
          <a:lstStyle/>
          <a:p>
            <a:r>
              <a:rPr lang="en-US"/>
              <a:t>18/1/23</a:t>
            </a:r>
          </a:p>
        </p:txBody>
      </p:sp>
      <p:sp>
        <p:nvSpPr>
          <p:cNvPr id="3" name="Header Placeholder 2">
            <a:extLst>
              <a:ext uri="{FF2B5EF4-FFF2-40B4-BE49-F238E27FC236}">
                <a16:creationId xmlns:a16="http://schemas.microsoft.com/office/drawing/2014/main" id="{2E003480-B6BF-32E1-C89B-35FBDFA8D8B6}"/>
              </a:ext>
            </a:extLst>
          </p:cNvPr>
          <p:cNvSpPr>
            <a:spLocks noGrp="1"/>
          </p:cNvSpPr>
          <p:nvPr>
            <p:ph type="hdr" idx="2"/>
          </p:nvPr>
        </p:nvSpPr>
        <p:spPr/>
        <p:txBody>
          <a:bodyPr/>
          <a:lstStyle/>
          <a:p>
            <a:r>
              <a:rPr lang="en-GB"/>
              <a:t>Making Sense of Autism in Schools</a:t>
            </a:r>
          </a:p>
        </p:txBody>
      </p:sp>
    </p:spTree>
    <p:extLst>
      <p:ext uri="{BB962C8B-B14F-4D97-AF65-F5344CB8AC3E}">
        <p14:creationId xmlns:p14="http://schemas.microsoft.com/office/powerpoint/2010/main" val="4920204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4">
          <a:extLst>
            <a:ext uri="{FF2B5EF4-FFF2-40B4-BE49-F238E27FC236}">
              <a16:creationId xmlns:a16="http://schemas.microsoft.com/office/drawing/2014/main" id="{3D21059E-BA45-D43C-C49B-0A73EA8DAF0D}"/>
            </a:ext>
          </a:extLst>
        </p:cNvPr>
        <p:cNvGrpSpPr/>
        <p:nvPr/>
      </p:nvGrpSpPr>
      <p:grpSpPr>
        <a:xfrm>
          <a:off x="0" y="0"/>
          <a:ext cx="0" cy="0"/>
          <a:chOff x="0" y="0"/>
          <a:chExt cx="0" cy="0"/>
        </a:xfrm>
      </p:grpSpPr>
      <p:sp>
        <p:nvSpPr>
          <p:cNvPr id="675" name="Google Shape;675;p46:notes">
            <a:extLst>
              <a:ext uri="{FF2B5EF4-FFF2-40B4-BE49-F238E27FC236}">
                <a16:creationId xmlns:a16="http://schemas.microsoft.com/office/drawing/2014/main" id="{E8F121FE-E62B-6D81-8556-A2551857F561}"/>
              </a:ext>
            </a:extLst>
          </p:cNvPr>
          <p:cNvSpPr txBox="1">
            <a:spLocks noGrp="1"/>
          </p:cNvSpPr>
          <p:nvPr>
            <p:ph type="body" idx="1"/>
          </p:nvPr>
        </p:nvSpPr>
        <p:spPr>
          <a:xfrm>
            <a:off x="679768" y="4777195"/>
            <a:ext cx="5438140" cy="3908614"/>
          </a:xfrm>
          <a:prstGeom prst="rect">
            <a:avLst/>
          </a:prstGeom>
          <a:noFill/>
          <a:ln>
            <a:noFill/>
          </a:ln>
        </p:spPr>
        <p:txBody>
          <a:bodyPr spcFirstLastPara="1" wrap="square" lIns="91425" tIns="45700" rIns="91425" bIns="45700" anchor="t" anchorCtr="0">
            <a:noAutofit/>
          </a:bodyPr>
          <a:lstStyle/>
          <a:p>
            <a:pPr marL="0" lvl="0" indent="0" algn="just" rtl="0">
              <a:lnSpc>
                <a:spcPct val="105000"/>
              </a:lnSpc>
              <a:spcBef>
                <a:spcPts val="1000"/>
              </a:spcBef>
              <a:spcAft>
                <a:spcPts val="0"/>
              </a:spcAft>
              <a:buClr>
                <a:schemeClr val="accent2"/>
              </a:buClr>
              <a:buSzPts val="1800"/>
              <a:buFont typeface="Arial"/>
              <a:buNone/>
            </a:pPr>
            <a:endParaRPr/>
          </a:p>
        </p:txBody>
      </p:sp>
      <p:sp>
        <p:nvSpPr>
          <p:cNvPr id="676" name="Google Shape;676;p46:notes">
            <a:extLst>
              <a:ext uri="{FF2B5EF4-FFF2-40B4-BE49-F238E27FC236}">
                <a16:creationId xmlns:a16="http://schemas.microsoft.com/office/drawing/2014/main" id="{1D6F71E2-7BD2-B2B4-ECCC-8745B70B3EED}"/>
              </a:ext>
            </a:extLst>
          </p:cNvPr>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 name="Date Placeholder 1">
            <a:extLst>
              <a:ext uri="{FF2B5EF4-FFF2-40B4-BE49-F238E27FC236}">
                <a16:creationId xmlns:a16="http://schemas.microsoft.com/office/drawing/2014/main" id="{FE894181-F743-AB66-5AC5-C2696746A0F6}"/>
              </a:ext>
            </a:extLst>
          </p:cNvPr>
          <p:cNvSpPr>
            <a:spLocks noGrp="1"/>
          </p:cNvSpPr>
          <p:nvPr>
            <p:ph type="dt" idx="10"/>
          </p:nvPr>
        </p:nvSpPr>
        <p:spPr/>
        <p:txBody>
          <a:bodyPr/>
          <a:lstStyle/>
          <a:p>
            <a:r>
              <a:rPr lang="en-US"/>
              <a:t>18/1/23</a:t>
            </a:r>
          </a:p>
        </p:txBody>
      </p:sp>
      <p:sp>
        <p:nvSpPr>
          <p:cNvPr id="3" name="Header Placeholder 2">
            <a:extLst>
              <a:ext uri="{FF2B5EF4-FFF2-40B4-BE49-F238E27FC236}">
                <a16:creationId xmlns:a16="http://schemas.microsoft.com/office/drawing/2014/main" id="{79ED8D4A-12DC-C8EE-336A-97658766A9D2}"/>
              </a:ext>
            </a:extLst>
          </p:cNvPr>
          <p:cNvSpPr>
            <a:spLocks noGrp="1"/>
          </p:cNvSpPr>
          <p:nvPr>
            <p:ph type="hdr" idx="2"/>
          </p:nvPr>
        </p:nvSpPr>
        <p:spPr/>
        <p:txBody>
          <a:bodyPr/>
          <a:lstStyle/>
          <a:p>
            <a:r>
              <a:rPr lang="en-GB"/>
              <a:t>Making Sense of Autism in Schools</a:t>
            </a:r>
          </a:p>
        </p:txBody>
      </p:sp>
    </p:spTree>
    <p:extLst>
      <p:ext uri="{BB962C8B-B14F-4D97-AF65-F5344CB8AC3E}">
        <p14:creationId xmlns:p14="http://schemas.microsoft.com/office/powerpoint/2010/main" val="18084724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1">
          <a:extLst>
            <a:ext uri="{FF2B5EF4-FFF2-40B4-BE49-F238E27FC236}">
              <a16:creationId xmlns:a16="http://schemas.microsoft.com/office/drawing/2014/main" id="{071FAF89-5D81-7259-4C3D-CD046C1E8928}"/>
            </a:ext>
          </a:extLst>
        </p:cNvPr>
        <p:cNvGrpSpPr/>
        <p:nvPr/>
      </p:nvGrpSpPr>
      <p:grpSpPr>
        <a:xfrm>
          <a:off x="0" y="0"/>
          <a:ext cx="0" cy="0"/>
          <a:chOff x="0" y="0"/>
          <a:chExt cx="0" cy="0"/>
        </a:xfrm>
      </p:grpSpPr>
      <p:sp>
        <p:nvSpPr>
          <p:cNvPr id="682" name="Google Shape;682;p47:notes">
            <a:extLst>
              <a:ext uri="{FF2B5EF4-FFF2-40B4-BE49-F238E27FC236}">
                <a16:creationId xmlns:a16="http://schemas.microsoft.com/office/drawing/2014/main" id="{C3A8AAE1-F770-FD35-6FE7-B8F2EB5CF178}"/>
              </a:ext>
            </a:extLst>
          </p:cNvPr>
          <p:cNvSpPr txBox="1">
            <a:spLocks noGrp="1"/>
          </p:cNvSpPr>
          <p:nvPr>
            <p:ph type="body" idx="1"/>
          </p:nvPr>
        </p:nvSpPr>
        <p:spPr>
          <a:xfrm>
            <a:off x="679768" y="4777195"/>
            <a:ext cx="543814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83" name="Google Shape;683;p47:notes">
            <a:extLst>
              <a:ext uri="{FF2B5EF4-FFF2-40B4-BE49-F238E27FC236}">
                <a16:creationId xmlns:a16="http://schemas.microsoft.com/office/drawing/2014/main" id="{7DE8ED91-AEA6-6BCF-3C2A-571D5D6485C7}"/>
              </a:ext>
            </a:extLst>
          </p:cNvPr>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 name="Date Placeholder 1">
            <a:extLst>
              <a:ext uri="{FF2B5EF4-FFF2-40B4-BE49-F238E27FC236}">
                <a16:creationId xmlns:a16="http://schemas.microsoft.com/office/drawing/2014/main" id="{1DC76BD1-F28D-933D-1973-EDB15A8D4AAC}"/>
              </a:ext>
            </a:extLst>
          </p:cNvPr>
          <p:cNvSpPr>
            <a:spLocks noGrp="1"/>
          </p:cNvSpPr>
          <p:nvPr>
            <p:ph type="dt" idx="10"/>
          </p:nvPr>
        </p:nvSpPr>
        <p:spPr/>
        <p:txBody>
          <a:bodyPr/>
          <a:lstStyle/>
          <a:p>
            <a:r>
              <a:rPr lang="en-US"/>
              <a:t>18/1/23</a:t>
            </a:r>
          </a:p>
        </p:txBody>
      </p:sp>
      <p:sp>
        <p:nvSpPr>
          <p:cNvPr id="3" name="Header Placeholder 2">
            <a:extLst>
              <a:ext uri="{FF2B5EF4-FFF2-40B4-BE49-F238E27FC236}">
                <a16:creationId xmlns:a16="http://schemas.microsoft.com/office/drawing/2014/main" id="{BC4F0B70-0CCB-4EF1-3674-F463561CB318}"/>
              </a:ext>
            </a:extLst>
          </p:cNvPr>
          <p:cNvSpPr>
            <a:spLocks noGrp="1"/>
          </p:cNvSpPr>
          <p:nvPr>
            <p:ph type="hdr" idx="2"/>
          </p:nvPr>
        </p:nvSpPr>
        <p:spPr/>
        <p:txBody>
          <a:bodyPr/>
          <a:lstStyle/>
          <a:p>
            <a:r>
              <a:rPr lang="en-GB"/>
              <a:t>Making Sense of Autism in Schools</a:t>
            </a:r>
          </a:p>
        </p:txBody>
      </p:sp>
    </p:spTree>
    <p:extLst>
      <p:ext uri="{BB962C8B-B14F-4D97-AF65-F5344CB8AC3E}">
        <p14:creationId xmlns:p14="http://schemas.microsoft.com/office/powerpoint/2010/main" val="24541474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CF493-6EAC-487F-D39E-A12E70D3F30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9FFA58E2-A68A-26C6-CCAD-F13B9ED00B5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20A2B24-F193-E06B-C4DF-7EBE7FA9FF9B}"/>
              </a:ext>
            </a:extLst>
          </p:cNvPr>
          <p:cNvSpPr>
            <a:spLocks noGrp="1"/>
          </p:cNvSpPr>
          <p:nvPr>
            <p:ph type="dt" sz="half" idx="10"/>
          </p:nvPr>
        </p:nvSpPr>
        <p:spPr/>
        <p:txBody>
          <a:bodyPr/>
          <a:lstStyle/>
          <a:p>
            <a:fld id="{4E875026-BED6-41D3-9E9C-26C6EEF897A4}" type="datetimeFigureOut">
              <a:rPr lang="en-GB" smtClean="0"/>
              <a:t>28/01/2025</a:t>
            </a:fld>
            <a:endParaRPr lang="en-GB"/>
          </a:p>
        </p:txBody>
      </p:sp>
      <p:sp>
        <p:nvSpPr>
          <p:cNvPr id="5" name="Footer Placeholder 4">
            <a:extLst>
              <a:ext uri="{FF2B5EF4-FFF2-40B4-BE49-F238E27FC236}">
                <a16:creationId xmlns:a16="http://schemas.microsoft.com/office/drawing/2014/main" id="{D2AB1F8E-E2CE-A555-2CF6-CDC6B04D0F3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E299536-784D-6695-573A-C03B327ED5B7}"/>
              </a:ext>
            </a:extLst>
          </p:cNvPr>
          <p:cNvSpPr>
            <a:spLocks noGrp="1"/>
          </p:cNvSpPr>
          <p:nvPr>
            <p:ph type="sldNum" sz="quarter" idx="12"/>
          </p:nvPr>
        </p:nvSpPr>
        <p:spPr/>
        <p:txBody>
          <a:bodyPr/>
          <a:lstStyle/>
          <a:p>
            <a:fld id="{BCC4B865-A629-437B-A31B-7F3AE5AB579A}" type="slidenum">
              <a:rPr lang="en-GB" smtClean="0"/>
              <a:t>‹#›</a:t>
            </a:fld>
            <a:endParaRPr lang="en-GB"/>
          </a:p>
        </p:txBody>
      </p:sp>
    </p:spTree>
    <p:extLst>
      <p:ext uri="{BB962C8B-B14F-4D97-AF65-F5344CB8AC3E}">
        <p14:creationId xmlns:p14="http://schemas.microsoft.com/office/powerpoint/2010/main" val="41954392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E4A1E2-05D2-B0BB-891E-7994D7E1375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1060DA4-4930-BE45-4B7A-4A39BEDFE3C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637C037-CC5D-4B8F-2E87-ECD868F0DE9C}"/>
              </a:ext>
            </a:extLst>
          </p:cNvPr>
          <p:cNvSpPr>
            <a:spLocks noGrp="1"/>
          </p:cNvSpPr>
          <p:nvPr>
            <p:ph type="dt" sz="half" idx="10"/>
          </p:nvPr>
        </p:nvSpPr>
        <p:spPr/>
        <p:txBody>
          <a:bodyPr/>
          <a:lstStyle/>
          <a:p>
            <a:fld id="{4E875026-BED6-41D3-9E9C-26C6EEF897A4}" type="datetimeFigureOut">
              <a:rPr lang="en-GB" smtClean="0"/>
              <a:t>28/01/2025</a:t>
            </a:fld>
            <a:endParaRPr lang="en-GB"/>
          </a:p>
        </p:txBody>
      </p:sp>
      <p:sp>
        <p:nvSpPr>
          <p:cNvPr id="5" name="Footer Placeholder 4">
            <a:extLst>
              <a:ext uri="{FF2B5EF4-FFF2-40B4-BE49-F238E27FC236}">
                <a16:creationId xmlns:a16="http://schemas.microsoft.com/office/drawing/2014/main" id="{09275DFE-F946-D4F4-4353-B52E9DF1F2F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BA0AB9B-76F5-C973-4BD3-EDAD9E6FD2F5}"/>
              </a:ext>
            </a:extLst>
          </p:cNvPr>
          <p:cNvSpPr>
            <a:spLocks noGrp="1"/>
          </p:cNvSpPr>
          <p:nvPr>
            <p:ph type="sldNum" sz="quarter" idx="12"/>
          </p:nvPr>
        </p:nvSpPr>
        <p:spPr/>
        <p:txBody>
          <a:bodyPr/>
          <a:lstStyle/>
          <a:p>
            <a:fld id="{BCC4B865-A629-437B-A31B-7F3AE5AB579A}" type="slidenum">
              <a:rPr lang="en-GB" smtClean="0"/>
              <a:t>‹#›</a:t>
            </a:fld>
            <a:endParaRPr lang="en-GB"/>
          </a:p>
        </p:txBody>
      </p:sp>
    </p:spTree>
    <p:extLst>
      <p:ext uri="{BB962C8B-B14F-4D97-AF65-F5344CB8AC3E}">
        <p14:creationId xmlns:p14="http://schemas.microsoft.com/office/powerpoint/2010/main" val="30087851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0464369-F3FC-EAB4-8A57-4ADDC6B466F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FE83661-03C9-00F3-70DD-412B52C6E11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0F215BF-4E5B-269A-8F92-5275861FE739}"/>
              </a:ext>
            </a:extLst>
          </p:cNvPr>
          <p:cNvSpPr>
            <a:spLocks noGrp="1"/>
          </p:cNvSpPr>
          <p:nvPr>
            <p:ph type="dt" sz="half" idx="10"/>
          </p:nvPr>
        </p:nvSpPr>
        <p:spPr/>
        <p:txBody>
          <a:bodyPr/>
          <a:lstStyle/>
          <a:p>
            <a:fld id="{4E875026-BED6-41D3-9E9C-26C6EEF897A4}" type="datetimeFigureOut">
              <a:rPr lang="en-GB" smtClean="0"/>
              <a:t>28/01/2025</a:t>
            </a:fld>
            <a:endParaRPr lang="en-GB"/>
          </a:p>
        </p:txBody>
      </p:sp>
      <p:sp>
        <p:nvSpPr>
          <p:cNvPr id="5" name="Footer Placeholder 4">
            <a:extLst>
              <a:ext uri="{FF2B5EF4-FFF2-40B4-BE49-F238E27FC236}">
                <a16:creationId xmlns:a16="http://schemas.microsoft.com/office/drawing/2014/main" id="{EA868FB5-42A7-7F98-8CCE-03374EB8DFB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F12882F-A9F6-7D96-3C37-DC618DB6D46D}"/>
              </a:ext>
            </a:extLst>
          </p:cNvPr>
          <p:cNvSpPr>
            <a:spLocks noGrp="1"/>
          </p:cNvSpPr>
          <p:nvPr>
            <p:ph type="sldNum" sz="quarter" idx="12"/>
          </p:nvPr>
        </p:nvSpPr>
        <p:spPr/>
        <p:txBody>
          <a:bodyPr/>
          <a:lstStyle/>
          <a:p>
            <a:fld id="{BCC4B865-A629-437B-A31B-7F3AE5AB579A}" type="slidenum">
              <a:rPr lang="en-GB" smtClean="0"/>
              <a:t>‹#›</a:t>
            </a:fld>
            <a:endParaRPr lang="en-GB"/>
          </a:p>
        </p:txBody>
      </p:sp>
    </p:spTree>
    <p:extLst>
      <p:ext uri="{BB962C8B-B14F-4D97-AF65-F5344CB8AC3E}">
        <p14:creationId xmlns:p14="http://schemas.microsoft.com/office/powerpoint/2010/main" val="17764970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16"/>
        <p:cNvGrpSpPr/>
        <p:nvPr/>
      </p:nvGrpSpPr>
      <p:grpSpPr>
        <a:xfrm>
          <a:off x="0" y="0"/>
          <a:ext cx="0" cy="0"/>
          <a:chOff x="0" y="0"/>
          <a:chExt cx="0" cy="0"/>
        </a:xfrm>
      </p:grpSpPr>
      <p:pic>
        <p:nvPicPr>
          <p:cNvPr id="17" name="Google Shape;17;p72" descr="Autism Education Trust"/>
          <p:cNvPicPr preferRelativeResize="0"/>
          <p:nvPr/>
        </p:nvPicPr>
        <p:blipFill rotWithShape="1">
          <a:blip r:embed="rId2">
            <a:alphaModFix/>
          </a:blip>
          <a:srcRect/>
          <a:stretch/>
        </p:blipFill>
        <p:spPr>
          <a:xfrm>
            <a:off x="10534650" y="5958738"/>
            <a:ext cx="1681736" cy="899262"/>
          </a:xfrm>
          <a:prstGeom prst="rect">
            <a:avLst/>
          </a:prstGeom>
          <a:noFill/>
          <a:ln>
            <a:noFill/>
          </a:ln>
        </p:spPr>
      </p:pic>
      <p:cxnSp>
        <p:nvCxnSpPr>
          <p:cNvPr id="18" name="Google Shape;18;p72"/>
          <p:cNvCxnSpPr/>
          <p:nvPr/>
        </p:nvCxnSpPr>
        <p:spPr>
          <a:xfrm>
            <a:off x="0" y="6414605"/>
            <a:ext cx="10401300" cy="0"/>
          </a:xfrm>
          <a:prstGeom prst="straightConnector1">
            <a:avLst/>
          </a:prstGeom>
          <a:noFill/>
          <a:ln w="31750" cap="rnd" cmpd="sng">
            <a:solidFill>
              <a:srgbClr val="75B44F"/>
            </a:solidFill>
            <a:prstDash val="solid"/>
            <a:miter lim="800000"/>
            <a:headEnd type="none" w="sm" len="sm"/>
            <a:tailEnd type="none" w="sm" len="sm"/>
          </a:ln>
        </p:spPr>
      </p:cxnSp>
      <p:sp>
        <p:nvSpPr>
          <p:cNvPr id="19" name="Google Shape;19;p72"/>
          <p:cNvSpPr/>
          <p:nvPr/>
        </p:nvSpPr>
        <p:spPr>
          <a:xfrm>
            <a:off x="326571" y="6401971"/>
            <a:ext cx="9796460" cy="307736"/>
          </a:xfrm>
          <a:prstGeom prst="rect">
            <a:avLst/>
          </a:prstGeom>
          <a:noFill/>
          <a:ln>
            <a:noFill/>
          </a:ln>
        </p:spPr>
        <p:txBody>
          <a:bodyPr spcFirstLastPara="1" wrap="square" lIns="91425" tIns="45700" rIns="91425" bIns="45700" anchor="b"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1" i="0" u="none" strike="noStrike" cap="none">
                <a:solidFill>
                  <a:srgbClr val="A5A5A5"/>
                </a:solidFill>
                <a:latin typeface="Calibri"/>
                <a:ea typeface="Calibri"/>
                <a:cs typeface="Calibri"/>
                <a:sym typeface="Calibri"/>
              </a:rPr>
              <a:t>Making sense of autism in Schools • </a:t>
            </a:r>
            <a:r>
              <a:rPr lang="en-GB" sz="1400" b="0" i="0" u="none" strike="noStrike" cap="none">
                <a:solidFill>
                  <a:srgbClr val="A5A5A5"/>
                </a:solidFill>
                <a:latin typeface="Calibri"/>
                <a:ea typeface="Calibri"/>
                <a:cs typeface="Calibri"/>
                <a:sym typeface="Calibri"/>
              </a:rPr>
              <a:t>AET Schools Professional Development Programme</a:t>
            </a:r>
            <a:endParaRPr sz="1400" b="0" i="0" u="none" strike="noStrike" cap="none">
              <a:solidFill>
                <a:srgbClr val="000000"/>
              </a:solidFill>
              <a:latin typeface="Arial"/>
              <a:ea typeface="Arial"/>
              <a:cs typeface="Arial"/>
              <a:sym typeface="Arial"/>
            </a:endParaRPr>
          </a:p>
        </p:txBody>
      </p:sp>
      <p:sp>
        <p:nvSpPr>
          <p:cNvPr id="20" name="Google Shape;20;p72"/>
          <p:cNvSpPr txBox="1">
            <a:spLocks noGrp="1"/>
          </p:cNvSpPr>
          <p:nvPr>
            <p:ph type="title"/>
          </p:nvPr>
        </p:nvSpPr>
        <p:spPr>
          <a:xfrm>
            <a:off x="1062566" y="1016000"/>
            <a:ext cx="10037234" cy="61200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72"/>
          <p:cNvSpPr/>
          <p:nvPr/>
        </p:nvSpPr>
        <p:spPr>
          <a:xfrm>
            <a:off x="0" y="-291417"/>
            <a:ext cx="11148571" cy="693484"/>
          </a:xfrm>
          <a:prstGeom prst="round2DiagRect">
            <a:avLst>
              <a:gd name="adj1" fmla="val 16667"/>
              <a:gd name="adj2" fmla="val 0"/>
            </a:avLst>
          </a:prstGeom>
          <a:gradFill>
            <a:gsLst>
              <a:gs pos="0">
                <a:srgbClr val="007731"/>
              </a:gs>
              <a:gs pos="50000">
                <a:srgbClr val="007731"/>
              </a:gs>
              <a:gs pos="100000">
                <a:srgbClr val="7CBA27"/>
              </a:gs>
            </a:gsLst>
            <a:lin ang="0" scaled="0"/>
          </a:gradFill>
          <a:ln>
            <a:noFill/>
          </a:ln>
        </p:spPr>
        <p:txBody>
          <a:bodyPr spcFirstLastPara="1" wrap="square" lIns="91425" tIns="45700" rIns="91425" bIns="45700" anchor="b" anchorCtr="0">
            <a:noAutofit/>
          </a:bodyPr>
          <a:lstStyle/>
          <a:p>
            <a:pPr marL="236538" marR="0" lvl="0" indent="-236538" algn="l"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22" name="Google Shape;22;p72"/>
          <p:cNvSpPr txBox="1">
            <a:spLocks noGrp="1"/>
          </p:cNvSpPr>
          <p:nvPr>
            <p:ph type="body" idx="1"/>
          </p:nvPr>
        </p:nvSpPr>
        <p:spPr>
          <a:xfrm>
            <a:off x="1062038" y="1628775"/>
            <a:ext cx="10037762" cy="43307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0"/>
              </a:spcBef>
              <a:spcAft>
                <a:spcPts val="0"/>
              </a:spcAft>
              <a:buSzPts val="1800"/>
              <a:buNone/>
              <a:defRPr/>
            </a:lvl1pPr>
            <a:lvl2pPr marL="914400" lvl="1" indent="-342900" algn="l">
              <a:lnSpc>
                <a:spcPct val="100000"/>
              </a:lnSpc>
              <a:spcBef>
                <a:spcPts val="1200"/>
              </a:spcBef>
              <a:spcAft>
                <a:spcPts val="0"/>
              </a:spcAft>
              <a:buSzPts val="1800"/>
              <a:buChar char="•"/>
              <a:defRPr/>
            </a:lvl2pPr>
            <a:lvl3pPr marL="1371600" lvl="2" indent="-342900" algn="l">
              <a:lnSpc>
                <a:spcPct val="100000"/>
              </a:lnSpc>
              <a:spcBef>
                <a:spcPts val="1200"/>
              </a:spcBef>
              <a:spcAft>
                <a:spcPts val="0"/>
              </a:spcAft>
              <a:buSzPts val="1800"/>
              <a:buChar char="•"/>
              <a:defRPr/>
            </a:lvl3pPr>
            <a:lvl4pPr marL="1828800" lvl="3" indent="-342900" algn="l">
              <a:lnSpc>
                <a:spcPct val="100000"/>
              </a:lnSpc>
              <a:spcBef>
                <a:spcPts val="1200"/>
              </a:spcBef>
              <a:spcAft>
                <a:spcPts val="0"/>
              </a:spcAft>
              <a:buSzPts val="1800"/>
              <a:buChar char="•"/>
              <a:defRPr/>
            </a:lvl4pPr>
            <a:lvl5pPr marL="2286000" lvl="4" indent="-342900" algn="l">
              <a:lnSpc>
                <a:spcPct val="100000"/>
              </a:lnSpc>
              <a:spcBef>
                <a:spcPts val="1200"/>
              </a:spcBef>
              <a:spcAft>
                <a:spcPts val="0"/>
              </a:spcAft>
              <a:buSzPts val="1800"/>
              <a:buChar char="•"/>
              <a:defRPr/>
            </a:lvl5pPr>
            <a:lvl6pPr marL="2743200" lvl="5" indent="-228600" algn="l">
              <a:lnSpc>
                <a:spcPct val="100000"/>
              </a:lnSpc>
              <a:spcBef>
                <a:spcPts val="120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436494810"/>
      </p:ext>
    </p:extLst>
  </p:cSld>
  <p:clrMapOvr>
    <a:masterClrMapping/>
  </p:clrMapOvr>
  <p:extLst>
    <p:ext uri="{DCECCB84-F9BA-43D5-87BE-67443E8EF086}">
      <p15:sldGuideLst xmlns:p15="http://schemas.microsoft.com/office/powerpoint/2012/main">
        <p15:guide id="1" orient="horz" pos="550">
          <p15:clr>
            <a:srgbClr val="FBAE40"/>
          </p15:clr>
        </p15:guide>
        <p15:guide id="2" pos="2774">
          <p15:clr>
            <a:srgbClr val="FBAE40"/>
          </p15:clr>
        </p15:guide>
        <p15:guide id="3" orient="horz" pos="1026">
          <p15:clr>
            <a:srgbClr val="FBAE40"/>
          </p15:clr>
        </p15:guide>
        <p15:guide id="4" orient="horz" pos="1366">
          <p15:clr>
            <a:srgbClr val="FBAE40"/>
          </p15:clr>
        </p15:guide>
        <p15:guide id="5" pos="490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8F3356-AD0A-677C-1DA8-E08138D288C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CD79598-532A-0C26-67F8-8B78D553942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BEB2712-9283-6EC8-2BB2-78FC4610CB9A}"/>
              </a:ext>
            </a:extLst>
          </p:cNvPr>
          <p:cNvSpPr>
            <a:spLocks noGrp="1"/>
          </p:cNvSpPr>
          <p:nvPr>
            <p:ph type="dt" sz="half" idx="10"/>
          </p:nvPr>
        </p:nvSpPr>
        <p:spPr/>
        <p:txBody>
          <a:bodyPr/>
          <a:lstStyle/>
          <a:p>
            <a:fld id="{4E875026-BED6-41D3-9E9C-26C6EEF897A4}" type="datetimeFigureOut">
              <a:rPr lang="en-GB" smtClean="0"/>
              <a:t>28/01/2025</a:t>
            </a:fld>
            <a:endParaRPr lang="en-GB"/>
          </a:p>
        </p:txBody>
      </p:sp>
      <p:sp>
        <p:nvSpPr>
          <p:cNvPr id="5" name="Footer Placeholder 4">
            <a:extLst>
              <a:ext uri="{FF2B5EF4-FFF2-40B4-BE49-F238E27FC236}">
                <a16:creationId xmlns:a16="http://schemas.microsoft.com/office/drawing/2014/main" id="{24E60EC8-F445-2770-2797-DB22F3337E6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EBF67B4-5748-C3F8-E0FC-C49EA7953E2E}"/>
              </a:ext>
            </a:extLst>
          </p:cNvPr>
          <p:cNvSpPr>
            <a:spLocks noGrp="1"/>
          </p:cNvSpPr>
          <p:nvPr>
            <p:ph type="sldNum" sz="quarter" idx="12"/>
          </p:nvPr>
        </p:nvSpPr>
        <p:spPr/>
        <p:txBody>
          <a:bodyPr/>
          <a:lstStyle/>
          <a:p>
            <a:fld id="{BCC4B865-A629-437B-A31B-7F3AE5AB579A}" type="slidenum">
              <a:rPr lang="en-GB" smtClean="0"/>
              <a:t>‹#›</a:t>
            </a:fld>
            <a:endParaRPr lang="en-GB"/>
          </a:p>
        </p:txBody>
      </p:sp>
    </p:spTree>
    <p:extLst>
      <p:ext uri="{BB962C8B-B14F-4D97-AF65-F5344CB8AC3E}">
        <p14:creationId xmlns:p14="http://schemas.microsoft.com/office/powerpoint/2010/main" val="22877387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28A5FD-DFFD-3D5A-414D-885F8FACC9C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1565027-B8C4-05ED-E49E-3B385880D79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6F7B9AE-F4F5-2B79-D25D-EFB598C437FD}"/>
              </a:ext>
            </a:extLst>
          </p:cNvPr>
          <p:cNvSpPr>
            <a:spLocks noGrp="1"/>
          </p:cNvSpPr>
          <p:nvPr>
            <p:ph type="dt" sz="half" idx="10"/>
          </p:nvPr>
        </p:nvSpPr>
        <p:spPr/>
        <p:txBody>
          <a:bodyPr/>
          <a:lstStyle/>
          <a:p>
            <a:fld id="{4E875026-BED6-41D3-9E9C-26C6EEF897A4}" type="datetimeFigureOut">
              <a:rPr lang="en-GB" smtClean="0"/>
              <a:t>28/01/2025</a:t>
            </a:fld>
            <a:endParaRPr lang="en-GB"/>
          </a:p>
        </p:txBody>
      </p:sp>
      <p:sp>
        <p:nvSpPr>
          <p:cNvPr id="5" name="Footer Placeholder 4">
            <a:extLst>
              <a:ext uri="{FF2B5EF4-FFF2-40B4-BE49-F238E27FC236}">
                <a16:creationId xmlns:a16="http://schemas.microsoft.com/office/drawing/2014/main" id="{2179ABE0-1826-1397-374E-000BA143803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5931FA2-7E7D-0123-D256-B301B6009934}"/>
              </a:ext>
            </a:extLst>
          </p:cNvPr>
          <p:cNvSpPr>
            <a:spLocks noGrp="1"/>
          </p:cNvSpPr>
          <p:nvPr>
            <p:ph type="sldNum" sz="quarter" idx="12"/>
          </p:nvPr>
        </p:nvSpPr>
        <p:spPr/>
        <p:txBody>
          <a:bodyPr/>
          <a:lstStyle/>
          <a:p>
            <a:fld id="{BCC4B865-A629-437B-A31B-7F3AE5AB579A}" type="slidenum">
              <a:rPr lang="en-GB" smtClean="0"/>
              <a:t>‹#›</a:t>
            </a:fld>
            <a:endParaRPr lang="en-GB"/>
          </a:p>
        </p:txBody>
      </p:sp>
    </p:spTree>
    <p:extLst>
      <p:ext uri="{BB962C8B-B14F-4D97-AF65-F5344CB8AC3E}">
        <p14:creationId xmlns:p14="http://schemas.microsoft.com/office/powerpoint/2010/main" val="3155441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4F4430-2B66-2087-1F55-17280274E0A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DC71CA4-3E77-7593-9773-7E7DDBFB5CE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01D98B1-DE19-B015-D337-A99869E4914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5A1ACB0-A94F-EEE9-0F56-68407B07DB57}"/>
              </a:ext>
            </a:extLst>
          </p:cNvPr>
          <p:cNvSpPr>
            <a:spLocks noGrp="1"/>
          </p:cNvSpPr>
          <p:nvPr>
            <p:ph type="dt" sz="half" idx="10"/>
          </p:nvPr>
        </p:nvSpPr>
        <p:spPr/>
        <p:txBody>
          <a:bodyPr/>
          <a:lstStyle/>
          <a:p>
            <a:fld id="{4E875026-BED6-41D3-9E9C-26C6EEF897A4}" type="datetimeFigureOut">
              <a:rPr lang="en-GB" smtClean="0"/>
              <a:t>28/01/2025</a:t>
            </a:fld>
            <a:endParaRPr lang="en-GB"/>
          </a:p>
        </p:txBody>
      </p:sp>
      <p:sp>
        <p:nvSpPr>
          <p:cNvPr id="6" name="Footer Placeholder 5">
            <a:extLst>
              <a:ext uri="{FF2B5EF4-FFF2-40B4-BE49-F238E27FC236}">
                <a16:creationId xmlns:a16="http://schemas.microsoft.com/office/drawing/2014/main" id="{6F54DFB8-2201-0927-4D0A-5A250ADBF08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EAACB8A-76ED-066C-1B2A-02C6DF21448F}"/>
              </a:ext>
            </a:extLst>
          </p:cNvPr>
          <p:cNvSpPr>
            <a:spLocks noGrp="1"/>
          </p:cNvSpPr>
          <p:nvPr>
            <p:ph type="sldNum" sz="quarter" idx="12"/>
          </p:nvPr>
        </p:nvSpPr>
        <p:spPr/>
        <p:txBody>
          <a:bodyPr/>
          <a:lstStyle/>
          <a:p>
            <a:fld id="{BCC4B865-A629-437B-A31B-7F3AE5AB579A}" type="slidenum">
              <a:rPr lang="en-GB" smtClean="0"/>
              <a:t>‹#›</a:t>
            </a:fld>
            <a:endParaRPr lang="en-GB"/>
          </a:p>
        </p:txBody>
      </p:sp>
    </p:spTree>
    <p:extLst>
      <p:ext uri="{BB962C8B-B14F-4D97-AF65-F5344CB8AC3E}">
        <p14:creationId xmlns:p14="http://schemas.microsoft.com/office/powerpoint/2010/main" val="29063525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F5554-DB82-D6CD-8AB3-82FE08ECD74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184C1A8-BEA2-BDBF-5EC0-75624BA69B2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DAAF207-3BCE-BAFF-0528-70199FF5FF4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B4CC1EE-F2DA-DE92-991A-C8324E91B26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6A6C3B4-4272-72EF-CF16-6467FA85692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92BA23C-CB58-8C74-7E02-EFB053EA5191}"/>
              </a:ext>
            </a:extLst>
          </p:cNvPr>
          <p:cNvSpPr>
            <a:spLocks noGrp="1"/>
          </p:cNvSpPr>
          <p:nvPr>
            <p:ph type="dt" sz="half" idx="10"/>
          </p:nvPr>
        </p:nvSpPr>
        <p:spPr/>
        <p:txBody>
          <a:bodyPr/>
          <a:lstStyle/>
          <a:p>
            <a:fld id="{4E875026-BED6-41D3-9E9C-26C6EEF897A4}" type="datetimeFigureOut">
              <a:rPr lang="en-GB" smtClean="0"/>
              <a:t>28/01/2025</a:t>
            </a:fld>
            <a:endParaRPr lang="en-GB"/>
          </a:p>
        </p:txBody>
      </p:sp>
      <p:sp>
        <p:nvSpPr>
          <p:cNvPr id="8" name="Footer Placeholder 7">
            <a:extLst>
              <a:ext uri="{FF2B5EF4-FFF2-40B4-BE49-F238E27FC236}">
                <a16:creationId xmlns:a16="http://schemas.microsoft.com/office/drawing/2014/main" id="{8AC002B5-E9AE-69D0-3CE4-CBC57A116F3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6D8AE8B-59EA-AB12-760A-E7ED2BD69D49}"/>
              </a:ext>
            </a:extLst>
          </p:cNvPr>
          <p:cNvSpPr>
            <a:spLocks noGrp="1"/>
          </p:cNvSpPr>
          <p:nvPr>
            <p:ph type="sldNum" sz="quarter" idx="12"/>
          </p:nvPr>
        </p:nvSpPr>
        <p:spPr/>
        <p:txBody>
          <a:bodyPr/>
          <a:lstStyle/>
          <a:p>
            <a:fld id="{BCC4B865-A629-437B-A31B-7F3AE5AB579A}" type="slidenum">
              <a:rPr lang="en-GB" smtClean="0"/>
              <a:t>‹#›</a:t>
            </a:fld>
            <a:endParaRPr lang="en-GB"/>
          </a:p>
        </p:txBody>
      </p:sp>
    </p:spTree>
    <p:extLst>
      <p:ext uri="{BB962C8B-B14F-4D97-AF65-F5344CB8AC3E}">
        <p14:creationId xmlns:p14="http://schemas.microsoft.com/office/powerpoint/2010/main" val="20983350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185C16-7446-5223-ABC0-366BE60C4C9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35BD270-6AEC-9ED3-2042-B6A2C69D1A2A}"/>
              </a:ext>
            </a:extLst>
          </p:cNvPr>
          <p:cNvSpPr>
            <a:spLocks noGrp="1"/>
          </p:cNvSpPr>
          <p:nvPr>
            <p:ph type="dt" sz="half" idx="10"/>
          </p:nvPr>
        </p:nvSpPr>
        <p:spPr/>
        <p:txBody>
          <a:bodyPr/>
          <a:lstStyle/>
          <a:p>
            <a:fld id="{4E875026-BED6-41D3-9E9C-26C6EEF897A4}" type="datetimeFigureOut">
              <a:rPr lang="en-GB" smtClean="0"/>
              <a:t>28/01/2025</a:t>
            </a:fld>
            <a:endParaRPr lang="en-GB"/>
          </a:p>
        </p:txBody>
      </p:sp>
      <p:sp>
        <p:nvSpPr>
          <p:cNvPr id="4" name="Footer Placeholder 3">
            <a:extLst>
              <a:ext uri="{FF2B5EF4-FFF2-40B4-BE49-F238E27FC236}">
                <a16:creationId xmlns:a16="http://schemas.microsoft.com/office/drawing/2014/main" id="{C1E6F6C8-00CA-0F90-1123-F73DF9A051A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2D8F0AC-D3F9-ECE7-B3B7-94F6F5BD8373}"/>
              </a:ext>
            </a:extLst>
          </p:cNvPr>
          <p:cNvSpPr>
            <a:spLocks noGrp="1"/>
          </p:cNvSpPr>
          <p:nvPr>
            <p:ph type="sldNum" sz="quarter" idx="12"/>
          </p:nvPr>
        </p:nvSpPr>
        <p:spPr/>
        <p:txBody>
          <a:bodyPr/>
          <a:lstStyle/>
          <a:p>
            <a:fld id="{BCC4B865-A629-437B-A31B-7F3AE5AB579A}" type="slidenum">
              <a:rPr lang="en-GB" smtClean="0"/>
              <a:t>‹#›</a:t>
            </a:fld>
            <a:endParaRPr lang="en-GB"/>
          </a:p>
        </p:txBody>
      </p:sp>
    </p:spTree>
    <p:extLst>
      <p:ext uri="{BB962C8B-B14F-4D97-AF65-F5344CB8AC3E}">
        <p14:creationId xmlns:p14="http://schemas.microsoft.com/office/powerpoint/2010/main" val="17000462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10B4D8C-9691-4279-6F89-8211DAA2B6E0}"/>
              </a:ext>
            </a:extLst>
          </p:cNvPr>
          <p:cNvSpPr>
            <a:spLocks noGrp="1"/>
          </p:cNvSpPr>
          <p:nvPr>
            <p:ph type="dt" sz="half" idx="10"/>
          </p:nvPr>
        </p:nvSpPr>
        <p:spPr/>
        <p:txBody>
          <a:bodyPr/>
          <a:lstStyle/>
          <a:p>
            <a:fld id="{4E875026-BED6-41D3-9E9C-26C6EEF897A4}" type="datetimeFigureOut">
              <a:rPr lang="en-GB" smtClean="0"/>
              <a:t>28/01/2025</a:t>
            </a:fld>
            <a:endParaRPr lang="en-GB"/>
          </a:p>
        </p:txBody>
      </p:sp>
      <p:sp>
        <p:nvSpPr>
          <p:cNvPr id="3" name="Footer Placeholder 2">
            <a:extLst>
              <a:ext uri="{FF2B5EF4-FFF2-40B4-BE49-F238E27FC236}">
                <a16:creationId xmlns:a16="http://schemas.microsoft.com/office/drawing/2014/main" id="{482DDA82-CB80-8217-9DF6-DF56275827B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A8D8712-229A-3DA1-A308-4711BDF7BD8B}"/>
              </a:ext>
            </a:extLst>
          </p:cNvPr>
          <p:cNvSpPr>
            <a:spLocks noGrp="1"/>
          </p:cNvSpPr>
          <p:nvPr>
            <p:ph type="sldNum" sz="quarter" idx="12"/>
          </p:nvPr>
        </p:nvSpPr>
        <p:spPr/>
        <p:txBody>
          <a:bodyPr/>
          <a:lstStyle/>
          <a:p>
            <a:fld id="{BCC4B865-A629-437B-A31B-7F3AE5AB579A}" type="slidenum">
              <a:rPr lang="en-GB" smtClean="0"/>
              <a:t>‹#›</a:t>
            </a:fld>
            <a:endParaRPr lang="en-GB"/>
          </a:p>
        </p:txBody>
      </p:sp>
    </p:spTree>
    <p:extLst>
      <p:ext uri="{BB962C8B-B14F-4D97-AF65-F5344CB8AC3E}">
        <p14:creationId xmlns:p14="http://schemas.microsoft.com/office/powerpoint/2010/main" val="8587237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FCCC22-0010-496E-B4F7-AE1AA642851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2EA9D37-90B3-BCBD-3618-06BBA17D253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4169036-72DD-D52D-4AE1-082A6C58E8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BCB96B0-83D3-4969-C461-6C5A575555AB}"/>
              </a:ext>
            </a:extLst>
          </p:cNvPr>
          <p:cNvSpPr>
            <a:spLocks noGrp="1"/>
          </p:cNvSpPr>
          <p:nvPr>
            <p:ph type="dt" sz="half" idx="10"/>
          </p:nvPr>
        </p:nvSpPr>
        <p:spPr/>
        <p:txBody>
          <a:bodyPr/>
          <a:lstStyle/>
          <a:p>
            <a:fld id="{4E875026-BED6-41D3-9E9C-26C6EEF897A4}" type="datetimeFigureOut">
              <a:rPr lang="en-GB" smtClean="0"/>
              <a:t>28/01/2025</a:t>
            </a:fld>
            <a:endParaRPr lang="en-GB"/>
          </a:p>
        </p:txBody>
      </p:sp>
      <p:sp>
        <p:nvSpPr>
          <p:cNvPr id="6" name="Footer Placeholder 5">
            <a:extLst>
              <a:ext uri="{FF2B5EF4-FFF2-40B4-BE49-F238E27FC236}">
                <a16:creationId xmlns:a16="http://schemas.microsoft.com/office/drawing/2014/main" id="{08A9A45B-7FE9-1394-C791-563E0C8A88F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A72F48A-DEF7-F29D-D0E1-D9C2FD35F589}"/>
              </a:ext>
            </a:extLst>
          </p:cNvPr>
          <p:cNvSpPr>
            <a:spLocks noGrp="1"/>
          </p:cNvSpPr>
          <p:nvPr>
            <p:ph type="sldNum" sz="quarter" idx="12"/>
          </p:nvPr>
        </p:nvSpPr>
        <p:spPr/>
        <p:txBody>
          <a:bodyPr/>
          <a:lstStyle/>
          <a:p>
            <a:fld id="{BCC4B865-A629-437B-A31B-7F3AE5AB579A}" type="slidenum">
              <a:rPr lang="en-GB" smtClean="0"/>
              <a:t>‹#›</a:t>
            </a:fld>
            <a:endParaRPr lang="en-GB"/>
          </a:p>
        </p:txBody>
      </p:sp>
    </p:spTree>
    <p:extLst>
      <p:ext uri="{BB962C8B-B14F-4D97-AF65-F5344CB8AC3E}">
        <p14:creationId xmlns:p14="http://schemas.microsoft.com/office/powerpoint/2010/main" val="3409119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00A013-FD96-5A55-E78F-1BC35EEDF24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A98CAAF-F71C-5799-7403-46BED136F36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35F8610-47C4-96F3-1FB4-41390A1899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0BAFAC-9BEA-9D68-8955-E5441E6751A1}"/>
              </a:ext>
            </a:extLst>
          </p:cNvPr>
          <p:cNvSpPr>
            <a:spLocks noGrp="1"/>
          </p:cNvSpPr>
          <p:nvPr>
            <p:ph type="dt" sz="half" idx="10"/>
          </p:nvPr>
        </p:nvSpPr>
        <p:spPr/>
        <p:txBody>
          <a:bodyPr/>
          <a:lstStyle/>
          <a:p>
            <a:fld id="{4E875026-BED6-41D3-9E9C-26C6EEF897A4}" type="datetimeFigureOut">
              <a:rPr lang="en-GB" smtClean="0"/>
              <a:t>28/01/2025</a:t>
            </a:fld>
            <a:endParaRPr lang="en-GB"/>
          </a:p>
        </p:txBody>
      </p:sp>
      <p:sp>
        <p:nvSpPr>
          <p:cNvPr id="6" name="Footer Placeholder 5">
            <a:extLst>
              <a:ext uri="{FF2B5EF4-FFF2-40B4-BE49-F238E27FC236}">
                <a16:creationId xmlns:a16="http://schemas.microsoft.com/office/drawing/2014/main" id="{6813E84A-A5E3-85AA-A3D6-15C8D214088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EEC6A7C-C1EF-A65B-3091-4D9A03F580F8}"/>
              </a:ext>
            </a:extLst>
          </p:cNvPr>
          <p:cNvSpPr>
            <a:spLocks noGrp="1"/>
          </p:cNvSpPr>
          <p:nvPr>
            <p:ph type="sldNum" sz="quarter" idx="12"/>
          </p:nvPr>
        </p:nvSpPr>
        <p:spPr/>
        <p:txBody>
          <a:bodyPr/>
          <a:lstStyle/>
          <a:p>
            <a:fld id="{BCC4B865-A629-437B-A31B-7F3AE5AB579A}" type="slidenum">
              <a:rPr lang="en-GB" smtClean="0"/>
              <a:t>‹#›</a:t>
            </a:fld>
            <a:endParaRPr lang="en-GB"/>
          </a:p>
        </p:txBody>
      </p:sp>
    </p:spTree>
    <p:extLst>
      <p:ext uri="{BB962C8B-B14F-4D97-AF65-F5344CB8AC3E}">
        <p14:creationId xmlns:p14="http://schemas.microsoft.com/office/powerpoint/2010/main" val="2555833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5AF40AE-557F-3B42-8DFC-49C6399B987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B541BDB-937D-C203-FFDF-5A3477AA26B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CFF602F-FD48-E8DF-327E-6F45F3383F5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E875026-BED6-41D3-9E9C-26C6EEF897A4}" type="datetimeFigureOut">
              <a:rPr lang="en-GB" smtClean="0"/>
              <a:t>28/01/2025</a:t>
            </a:fld>
            <a:endParaRPr lang="en-GB"/>
          </a:p>
        </p:txBody>
      </p:sp>
      <p:sp>
        <p:nvSpPr>
          <p:cNvPr id="5" name="Footer Placeholder 4">
            <a:extLst>
              <a:ext uri="{FF2B5EF4-FFF2-40B4-BE49-F238E27FC236}">
                <a16:creationId xmlns:a16="http://schemas.microsoft.com/office/drawing/2014/main" id="{49021BB4-E074-D9FA-1085-C6773B2EBD1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89E6B254-B204-DEF7-320C-A23DAB032FF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CC4B865-A629-437B-A31B-7F3AE5AB579A}" type="slidenum">
              <a:rPr lang="en-GB" smtClean="0"/>
              <a:t>‹#›</a:t>
            </a:fld>
            <a:endParaRPr lang="en-GB"/>
          </a:p>
        </p:txBody>
      </p:sp>
    </p:spTree>
    <p:extLst>
      <p:ext uri="{BB962C8B-B14F-4D97-AF65-F5344CB8AC3E}">
        <p14:creationId xmlns:p14="http://schemas.microsoft.com/office/powerpoint/2010/main" val="11986490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pixabay.com/en/think-thinking-hand-reflect-622689/"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empoweringthespirit.ca/home/classroom-supports-2/" TargetMode="External"/><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hyperlink" Target="https://creativecommons.org/licenses/by-nc-nd/3.0/"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researchoutreach.org/articles/steering-stem-education-learning-development-play/" TargetMode="External"/><Relationship Id="rId2" Type="http://schemas.openxmlformats.org/officeDocument/2006/relationships/image" Target="../media/image9.jpg"/><Relationship Id="rId1" Type="http://schemas.openxmlformats.org/officeDocument/2006/relationships/slideLayout" Target="../slideLayouts/slideLayout2.xml"/><Relationship Id="rId4" Type="http://schemas.openxmlformats.org/officeDocument/2006/relationships/hyperlink" Target="https://creativecommons.org/licenses/by-nc-nd/3.0/"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hyperlink" Target="https://pixabay.com/en/think-thinking-hand-reflect-622689/"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empoweringthespirit.ca/home/classroom-supports-2/" TargetMode="External"/><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hyperlink" Target="https://creativecommons.org/licenses/by-nc-nd/3.0/"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researchoutreach.org/articles/steering-stem-education-learning-development-play/" TargetMode="External"/><Relationship Id="rId2" Type="http://schemas.openxmlformats.org/officeDocument/2006/relationships/image" Target="../media/image9.jpg"/><Relationship Id="rId1" Type="http://schemas.openxmlformats.org/officeDocument/2006/relationships/slideLayout" Target="../slideLayouts/slideLayout2.xml"/><Relationship Id="rId4" Type="http://schemas.openxmlformats.org/officeDocument/2006/relationships/hyperlink" Target="https://creativecommons.org/licenses/by-nc-nd/3.0/"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hyperlink" Target="https://pixabay.com/en/think-thinking-hand-reflect-622689/"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empoweringthespirit.ca/home/classroom-supports-2/" TargetMode="External"/><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hyperlink" Target="https://creativecommons.org/licenses/by-nc-nd/3.0/"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researchoutreach.org/articles/steering-stem-education-learning-development-play/" TargetMode="External"/><Relationship Id="rId2" Type="http://schemas.openxmlformats.org/officeDocument/2006/relationships/image" Target="../media/image9.jpg"/><Relationship Id="rId1" Type="http://schemas.openxmlformats.org/officeDocument/2006/relationships/slideLayout" Target="../slideLayouts/slideLayout2.xml"/><Relationship Id="rId4" Type="http://schemas.openxmlformats.org/officeDocument/2006/relationships/hyperlink" Target="https://creativecommons.org/licenses/by-nc-nd/3.0/"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pixabay.com/en/success-stairs-ambition-career-933215/" TargetMode="External"/><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hyperlink" Target="https://ecovillage.org/our-work/education/gen-trainings/traumatransformation/children-smiling-in-a-huddle/" TargetMode="External"/><Relationship Id="rId2" Type="http://schemas.openxmlformats.org/officeDocument/2006/relationships/image" Target="../media/image13.jpg"/><Relationship Id="rId1" Type="http://schemas.openxmlformats.org/officeDocument/2006/relationships/slideLayout" Target="../slideLayouts/slideLayout2.xml"/><Relationship Id="rId5" Type="http://schemas.openxmlformats.org/officeDocument/2006/relationships/hyperlink" Target="https://creativecommons.org/licenses/by-nc-sa/3.0/" TargetMode="External"/><Relationship Id="rId4" Type="http://schemas.openxmlformats.org/officeDocument/2006/relationships/image" Target="../media/image14.jp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5" name="Rectangle 44">
            <a:extLst>
              <a:ext uri="{FF2B5EF4-FFF2-40B4-BE49-F238E27FC236}">
                <a16:creationId xmlns:a16="http://schemas.microsoft.com/office/drawing/2014/main" id="{0E42565C-E3CC-4EF0-8093-88FCC788A3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02F429C4-ABC9-46FC-818A-B5429CDE4A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270325" y="3369273"/>
            <a:ext cx="32004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2CEF98E4-3709-4952-8F42-2305CCE34F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374475" y="1040470"/>
            <a:ext cx="6858003" cy="477704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a:extLst>
              <a:ext uri="{FF2B5EF4-FFF2-40B4-BE49-F238E27FC236}">
                <a16:creationId xmlns:a16="http://schemas.microsoft.com/office/drawing/2014/main" id="{F10BCCF5-D685-47FF-B675-647EAEB72C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7914" y="857786"/>
            <a:ext cx="8027347" cy="520893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E004D11-4B5F-C4A8-863B-23CFF7D6B708}"/>
              </a:ext>
            </a:extLst>
          </p:cNvPr>
          <p:cNvSpPr>
            <a:spLocks noGrp="1"/>
          </p:cNvSpPr>
          <p:nvPr>
            <p:ph type="ctrTitle"/>
          </p:nvPr>
        </p:nvSpPr>
        <p:spPr>
          <a:xfrm>
            <a:off x="879620" y="1471351"/>
            <a:ext cx="7108911" cy="4016621"/>
          </a:xfrm>
        </p:spPr>
        <p:txBody>
          <a:bodyPr anchor="ctr">
            <a:normAutofit/>
          </a:bodyPr>
          <a:lstStyle/>
          <a:p>
            <a:pPr algn="l"/>
            <a:r>
              <a:rPr lang="en-GB" sz="6600" b="1" dirty="0"/>
              <a:t>Adaptive teaching: Removing Barriers to Learning</a:t>
            </a:r>
          </a:p>
        </p:txBody>
      </p:sp>
      <p:sp>
        <p:nvSpPr>
          <p:cNvPr id="3" name="Subtitle 2">
            <a:extLst>
              <a:ext uri="{FF2B5EF4-FFF2-40B4-BE49-F238E27FC236}">
                <a16:creationId xmlns:a16="http://schemas.microsoft.com/office/drawing/2014/main" id="{41E34280-EA76-A0CB-8A64-14FB31955F2F}"/>
              </a:ext>
            </a:extLst>
          </p:cNvPr>
          <p:cNvSpPr>
            <a:spLocks noGrp="1"/>
          </p:cNvSpPr>
          <p:nvPr>
            <p:ph type="subTitle" idx="1"/>
          </p:nvPr>
        </p:nvSpPr>
        <p:spPr>
          <a:xfrm>
            <a:off x="8803178" y="1845264"/>
            <a:ext cx="3000907" cy="3268794"/>
          </a:xfrm>
        </p:spPr>
        <p:txBody>
          <a:bodyPr anchor="ctr">
            <a:normAutofit/>
          </a:bodyPr>
          <a:lstStyle/>
          <a:p>
            <a:pPr algn="l"/>
            <a:r>
              <a:rPr lang="en-GB" sz="2200"/>
              <a:t>29.01.2025</a:t>
            </a:r>
          </a:p>
          <a:p>
            <a:pPr algn="l"/>
            <a:r>
              <a:rPr lang="en-GB" sz="2200"/>
              <a:t>Helen Huntley  - SEND Consultant</a:t>
            </a:r>
          </a:p>
        </p:txBody>
      </p:sp>
      <p:sp>
        <p:nvSpPr>
          <p:cNvPr id="53" name="Rectangle 52">
            <a:extLst>
              <a:ext uri="{FF2B5EF4-FFF2-40B4-BE49-F238E27FC236}">
                <a16:creationId xmlns:a16="http://schemas.microsoft.com/office/drawing/2014/main" id="{B0EE8A42-107A-4D4C-8D56-BBAE95C7FC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524009" y="3366125"/>
            <a:ext cx="32004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010648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DC531A8-A1F9-EBC3-4D83-4785C721E6B0}"/>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kern="1200">
                <a:solidFill>
                  <a:srgbClr val="FFFFFF"/>
                </a:solidFill>
                <a:latin typeface="+mj-lt"/>
                <a:ea typeface="+mj-ea"/>
                <a:cs typeface="+mj-cs"/>
              </a:rPr>
              <a:t>Barriers to Learning </a:t>
            </a:r>
          </a:p>
        </p:txBody>
      </p:sp>
      <p:pic>
        <p:nvPicPr>
          <p:cNvPr id="5" name="Content Placeholder 4" descr="A silhouette of a person with a light bulb in his mouth&#10;&#10;Description automatically generated">
            <a:extLst>
              <a:ext uri="{FF2B5EF4-FFF2-40B4-BE49-F238E27FC236}">
                <a16:creationId xmlns:a16="http://schemas.microsoft.com/office/drawing/2014/main" id="{2EF627E5-9745-D2D8-0629-E872600ED326}"/>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777316" y="1029163"/>
            <a:ext cx="6780700" cy="4797344"/>
          </a:xfrm>
          <a:prstGeom prst="rect">
            <a:avLst/>
          </a:prstGeom>
        </p:spPr>
      </p:pic>
    </p:spTree>
    <p:extLst>
      <p:ext uri="{BB962C8B-B14F-4D97-AF65-F5344CB8AC3E}">
        <p14:creationId xmlns:p14="http://schemas.microsoft.com/office/powerpoint/2010/main" val="24775533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380A01F-92B8-B987-2D76-50A03006D71E}"/>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kern="1200">
                <a:solidFill>
                  <a:srgbClr val="FFFFFF"/>
                </a:solidFill>
                <a:latin typeface="+mj-lt"/>
                <a:ea typeface="+mj-ea"/>
                <a:cs typeface="+mj-cs"/>
              </a:rPr>
              <a:t>Reasonable adjustments </a:t>
            </a:r>
          </a:p>
        </p:txBody>
      </p:sp>
      <p:pic>
        <p:nvPicPr>
          <p:cNvPr id="5" name="Content Placeholder 4" descr="A logo for a classroom support&#10;&#10;Description automatically generated">
            <a:extLst>
              <a:ext uri="{FF2B5EF4-FFF2-40B4-BE49-F238E27FC236}">
                <a16:creationId xmlns:a16="http://schemas.microsoft.com/office/drawing/2014/main" id="{3E2EDD2C-B07F-C1BA-DD52-71DB058AA5A0}"/>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777316" y="717886"/>
            <a:ext cx="6780700" cy="5424558"/>
          </a:xfrm>
          <a:prstGeom prst="rect">
            <a:avLst/>
          </a:prstGeom>
        </p:spPr>
      </p:pic>
      <p:sp>
        <p:nvSpPr>
          <p:cNvPr id="6" name="TextBox 5">
            <a:extLst>
              <a:ext uri="{FF2B5EF4-FFF2-40B4-BE49-F238E27FC236}">
                <a16:creationId xmlns:a16="http://schemas.microsoft.com/office/drawing/2014/main" id="{C305B3AC-E2A9-DC35-F88B-82B5BF441FD3}"/>
              </a:ext>
            </a:extLst>
          </p:cNvPr>
          <p:cNvSpPr txBox="1"/>
          <p:nvPr/>
        </p:nvSpPr>
        <p:spPr>
          <a:xfrm>
            <a:off x="8948006" y="5940059"/>
            <a:ext cx="2610010" cy="200055"/>
          </a:xfrm>
          <a:prstGeom prst="rect">
            <a:avLst/>
          </a:prstGeom>
          <a:solidFill>
            <a:srgbClr val="000000"/>
          </a:solidFill>
        </p:spPr>
        <p:txBody>
          <a:bodyPr wrap="none" rtlCol="0">
            <a:spAutoFit/>
          </a:bodyPr>
          <a:lstStyle/>
          <a:p>
            <a:pPr algn="r">
              <a:spcAft>
                <a:spcPts val="600"/>
              </a:spcAft>
            </a:pPr>
            <a:r>
              <a:rPr lang="en-GB" sz="700">
                <a:solidFill>
                  <a:srgbClr val="FFFFFF"/>
                </a:solidFill>
                <a:hlinkClick r:id="rId3" tooltip="https://empoweringthespirit.ca/home/classroom-supports-2/">
                  <a:extLst>
                    <a:ext uri="{A12FA001-AC4F-418D-AE19-62706E023703}">
                      <ahyp:hlinkClr xmlns:ahyp="http://schemas.microsoft.com/office/drawing/2018/hyperlinkcolor" val="tx"/>
                    </a:ext>
                  </a:extLst>
                </a:hlinkClick>
              </a:rPr>
              <a:t>This Photo</a:t>
            </a:r>
            <a:r>
              <a:rPr lang="en-GB" sz="700">
                <a:solidFill>
                  <a:srgbClr val="FFFFFF"/>
                </a:solidFill>
              </a:rPr>
              <a:t> by Unknown Author is licensed under </a:t>
            </a:r>
            <a:r>
              <a:rPr lang="en-GB" sz="700">
                <a:solidFill>
                  <a:srgbClr val="FFFFFF"/>
                </a:solidFill>
                <a:hlinkClick r:id="rId4" tooltip="https://creativecommons.org/licenses/by-nc-nd/3.0/">
                  <a:extLst>
                    <a:ext uri="{A12FA001-AC4F-418D-AE19-62706E023703}">
                      <ahyp:hlinkClr xmlns:ahyp="http://schemas.microsoft.com/office/drawing/2018/hyperlinkcolor" val="tx"/>
                    </a:ext>
                  </a:extLst>
                </a:hlinkClick>
              </a:rPr>
              <a:t>CC BY-NC-ND</a:t>
            </a:r>
            <a:endParaRPr lang="en-GB" sz="700">
              <a:solidFill>
                <a:srgbClr val="FFFFFF"/>
              </a:solidFill>
            </a:endParaRPr>
          </a:p>
        </p:txBody>
      </p:sp>
    </p:spTree>
    <p:extLst>
      <p:ext uri="{BB962C8B-B14F-4D97-AF65-F5344CB8AC3E}">
        <p14:creationId xmlns:p14="http://schemas.microsoft.com/office/powerpoint/2010/main" val="4863949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E4F9091-02A5-DBFD-8ECF-CCB6E8F910D2}"/>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A0320DAC-7E3F-D364-ADF1-8003275615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6CED44C-8D56-2B3A-7EC9-572E6DFAA3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6137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4C0F7F4-1A94-E8F8-8694-274FB6BF97B2}"/>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kern="1200">
                <a:solidFill>
                  <a:srgbClr val="FFFFFF"/>
                </a:solidFill>
                <a:latin typeface="+mj-lt"/>
                <a:ea typeface="+mj-ea"/>
                <a:cs typeface="+mj-cs"/>
              </a:rPr>
              <a:t>Supporting as a Teaching Assistant </a:t>
            </a:r>
          </a:p>
        </p:txBody>
      </p:sp>
      <p:pic>
        <p:nvPicPr>
          <p:cNvPr id="5" name="Content Placeholder 4" descr="A group of kids looking at a plant&#10;&#10;Description automatically generated">
            <a:extLst>
              <a:ext uri="{FF2B5EF4-FFF2-40B4-BE49-F238E27FC236}">
                <a16:creationId xmlns:a16="http://schemas.microsoft.com/office/drawing/2014/main" id="{5D38195C-7915-4385-51D2-F95AE021A2E6}"/>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038600" y="1028244"/>
            <a:ext cx="7188199" cy="4798122"/>
          </a:xfrm>
          <a:prstGeom prst="rect">
            <a:avLst/>
          </a:prstGeom>
        </p:spPr>
      </p:pic>
      <p:sp>
        <p:nvSpPr>
          <p:cNvPr id="6" name="TextBox 5">
            <a:extLst>
              <a:ext uri="{FF2B5EF4-FFF2-40B4-BE49-F238E27FC236}">
                <a16:creationId xmlns:a16="http://schemas.microsoft.com/office/drawing/2014/main" id="{7C9700DA-5C54-09D4-11E5-3F83CB1E3022}"/>
              </a:ext>
            </a:extLst>
          </p:cNvPr>
          <p:cNvSpPr txBox="1"/>
          <p:nvPr/>
        </p:nvSpPr>
        <p:spPr>
          <a:xfrm>
            <a:off x="8616790" y="5626311"/>
            <a:ext cx="2610009" cy="200055"/>
          </a:xfrm>
          <a:prstGeom prst="rect">
            <a:avLst/>
          </a:prstGeom>
          <a:solidFill>
            <a:srgbClr val="000000"/>
          </a:solidFill>
        </p:spPr>
        <p:txBody>
          <a:bodyPr wrap="none" rtlCol="0">
            <a:spAutoFit/>
          </a:bodyPr>
          <a:lstStyle/>
          <a:p>
            <a:pPr algn="r">
              <a:spcAft>
                <a:spcPts val="600"/>
              </a:spcAft>
            </a:pPr>
            <a:r>
              <a:rPr lang="en-GB" sz="700">
                <a:solidFill>
                  <a:srgbClr val="FFFFFF"/>
                </a:solidFill>
                <a:hlinkClick r:id="rId3" tooltip="https://researchoutreach.org/articles/steering-stem-education-learning-development-play/">
                  <a:extLst>
                    <a:ext uri="{A12FA001-AC4F-418D-AE19-62706E023703}">
                      <ahyp:hlinkClr xmlns:ahyp="http://schemas.microsoft.com/office/drawing/2018/hyperlinkcolor" val="tx"/>
                    </a:ext>
                  </a:extLst>
                </a:hlinkClick>
              </a:rPr>
              <a:t>This Photo</a:t>
            </a:r>
            <a:r>
              <a:rPr lang="en-GB" sz="700">
                <a:solidFill>
                  <a:srgbClr val="FFFFFF"/>
                </a:solidFill>
              </a:rPr>
              <a:t> by Unknown Author is licensed under </a:t>
            </a:r>
            <a:r>
              <a:rPr lang="en-GB" sz="700">
                <a:solidFill>
                  <a:srgbClr val="FFFFFF"/>
                </a:solidFill>
                <a:hlinkClick r:id="rId4" tooltip="https://creativecommons.org/licenses/by-nc-nd/3.0/">
                  <a:extLst>
                    <a:ext uri="{A12FA001-AC4F-418D-AE19-62706E023703}">
                      <ahyp:hlinkClr xmlns:ahyp="http://schemas.microsoft.com/office/drawing/2018/hyperlinkcolor" val="tx"/>
                    </a:ext>
                  </a:extLst>
                </a:hlinkClick>
              </a:rPr>
              <a:t>CC BY-NC-ND</a:t>
            </a:r>
            <a:endParaRPr lang="en-GB" sz="700">
              <a:solidFill>
                <a:srgbClr val="FFFFFF"/>
              </a:solidFill>
            </a:endParaRPr>
          </a:p>
        </p:txBody>
      </p:sp>
    </p:spTree>
    <p:extLst>
      <p:ext uri="{BB962C8B-B14F-4D97-AF65-F5344CB8AC3E}">
        <p14:creationId xmlns:p14="http://schemas.microsoft.com/office/powerpoint/2010/main" val="31776940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F4C891B-62D0-4250-AEB7-0F42BAD78D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9DD34BC-DACB-BDE0-26A4-233E28FEE36B}"/>
              </a:ext>
            </a:extLst>
          </p:cNvPr>
          <p:cNvSpPr>
            <a:spLocks noGrp="1"/>
          </p:cNvSpPr>
          <p:nvPr>
            <p:ph type="title"/>
          </p:nvPr>
        </p:nvSpPr>
        <p:spPr>
          <a:xfrm>
            <a:off x="1195458" y="2212258"/>
            <a:ext cx="9808067" cy="1113503"/>
          </a:xfrm>
        </p:spPr>
        <p:txBody>
          <a:bodyPr anchor="b">
            <a:normAutofit/>
          </a:bodyPr>
          <a:lstStyle/>
          <a:p>
            <a:pPr algn="ctr"/>
            <a:r>
              <a:rPr lang="en-US" sz="3700"/>
              <a:t>Social understanding and communication</a:t>
            </a:r>
            <a:br>
              <a:rPr lang="en-GB" sz="3700"/>
            </a:br>
            <a:endParaRPr lang="en-GB" sz="3700"/>
          </a:p>
        </p:txBody>
      </p:sp>
      <p:pic>
        <p:nvPicPr>
          <p:cNvPr id="7" name="Graphic 6" descr="Chat">
            <a:extLst>
              <a:ext uri="{FF2B5EF4-FFF2-40B4-BE49-F238E27FC236}">
                <a16:creationId xmlns:a16="http://schemas.microsoft.com/office/drawing/2014/main" id="{9E0B5DFB-0056-BE3A-F5E2-25A04F78325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98389" y="1122553"/>
            <a:ext cx="995221" cy="995221"/>
          </a:xfrm>
          <a:prstGeom prst="rect">
            <a:avLst/>
          </a:prstGeom>
        </p:spPr>
      </p:pic>
      <p:sp>
        <p:nvSpPr>
          <p:cNvPr id="3" name="Content Placeholder 2">
            <a:extLst>
              <a:ext uri="{FF2B5EF4-FFF2-40B4-BE49-F238E27FC236}">
                <a16:creationId xmlns:a16="http://schemas.microsoft.com/office/drawing/2014/main" id="{9BCACB94-16D4-7908-BE78-45507AE4D417}"/>
              </a:ext>
            </a:extLst>
          </p:cNvPr>
          <p:cNvSpPr>
            <a:spLocks noGrp="1"/>
          </p:cNvSpPr>
          <p:nvPr>
            <p:ph idx="1"/>
          </p:nvPr>
        </p:nvSpPr>
        <p:spPr>
          <a:xfrm>
            <a:off x="1195459" y="3532240"/>
            <a:ext cx="9804575" cy="2596847"/>
          </a:xfrm>
        </p:spPr>
        <p:txBody>
          <a:bodyPr anchor="t">
            <a:normAutofit/>
          </a:bodyPr>
          <a:lstStyle/>
          <a:p>
            <a:pPr>
              <a:buFont typeface="Wingdings" panose="05000000000000000000" pitchFamily="2" charset="2"/>
              <a:buChar char="§"/>
            </a:pPr>
            <a:r>
              <a:rPr lang="en-US" sz="3600" dirty="0"/>
              <a:t>Creating a calm environment</a:t>
            </a:r>
          </a:p>
          <a:p>
            <a:pPr>
              <a:buFont typeface="Wingdings" panose="05000000000000000000" pitchFamily="2" charset="2"/>
              <a:buChar char="§"/>
            </a:pPr>
            <a:r>
              <a:rPr lang="en-US" sz="3600" dirty="0"/>
              <a:t>Visual support to support verbal instructions</a:t>
            </a:r>
          </a:p>
          <a:p>
            <a:pPr>
              <a:buFont typeface="Wingdings" panose="05000000000000000000" pitchFamily="2" charset="2"/>
              <a:buChar char="§"/>
            </a:pPr>
            <a:r>
              <a:rPr lang="en-US" sz="3600" dirty="0"/>
              <a:t>Facilitating peer discussions.</a:t>
            </a:r>
          </a:p>
          <a:p>
            <a:pPr marL="0" indent="0" algn="ctr">
              <a:buNone/>
            </a:pPr>
            <a:endParaRPr lang="en-US" sz="2000" dirty="0"/>
          </a:p>
        </p:txBody>
      </p:sp>
    </p:spTree>
    <p:extLst>
      <p:ext uri="{BB962C8B-B14F-4D97-AF65-F5344CB8AC3E}">
        <p14:creationId xmlns:p14="http://schemas.microsoft.com/office/powerpoint/2010/main" val="11089800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87">
          <a:extLst>
            <a:ext uri="{FF2B5EF4-FFF2-40B4-BE49-F238E27FC236}">
              <a16:creationId xmlns:a16="http://schemas.microsoft.com/office/drawing/2014/main" id="{B2E75595-9E68-9521-E2EB-9651693DA226}"/>
            </a:ext>
          </a:extLst>
        </p:cNvPr>
        <p:cNvGrpSpPr/>
        <p:nvPr/>
      </p:nvGrpSpPr>
      <p:grpSpPr>
        <a:xfrm>
          <a:off x="0" y="0"/>
          <a:ext cx="0" cy="0"/>
          <a:chOff x="0" y="0"/>
          <a:chExt cx="0" cy="0"/>
        </a:xfrm>
      </p:grpSpPr>
      <p:sp>
        <p:nvSpPr>
          <p:cNvPr id="588" name="Google Shape;588;p37">
            <a:extLst>
              <a:ext uri="{FF2B5EF4-FFF2-40B4-BE49-F238E27FC236}">
                <a16:creationId xmlns:a16="http://schemas.microsoft.com/office/drawing/2014/main" id="{5A3C53DA-D0E3-F9F9-77B0-BA64E0D986B7}"/>
              </a:ext>
            </a:extLst>
          </p:cNvPr>
          <p:cNvSpPr txBox="1">
            <a:spLocks noGrp="1"/>
          </p:cNvSpPr>
          <p:nvPr>
            <p:ph type="title"/>
          </p:nvPr>
        </p:nvSpPr>
        <p:spPr>
          <a:xfrm>
            <a:off x="1097280" y="286603"/>
            <a:ext cx="10058400" cy="1450757"/>
          </a:xfrm>
          <a:prstGeom prst="rect">
            <a:avLst/>
          </a:prstGeom>
        </p:spPr>
        <p:txBody>
          <a:bodyPr spcFirstLastPara="1" vert="horz" lIns="91440" tIns="45720" rIns="91440" bIns="45720" rtlCol="0" anchor="b" anchorCtr="0">
            <a:normAutofit/>
          </a:bodyPr>
          <a:lstStyle/>
          <a:p>
            <a:pPr marL="0" lvl="0" indent="0">
              <a:lnSpc>
                <a:spcPct val="90000"/>
              </a:lnSpc>
              <a:spcBef>
                <a:spcPct val="0"/>
              </a:spcBef>
              <a:spcAft>
                <a:spcPts val="0"/>
              </a:spcAft>
              <a:buSzPts val="1400"/>
            </a:pPr>
            <a:r>
              <a:rPr lang="en-US" sz="4400" dirty="0"/>
              <a:t>2.Flexibility, information processing, </a:t>
            </a:r>
            <a:br>
              <a:rPr lang="en-US" sz="4400" dirty="0"/>
            </a:br>
            <a:r>
              <a:rPr lang="en-US" sz="4400" dirty="0"/>
              <a:t>and understanding</a:t>
            </a:r>
          </a:p>
        </p:txBody>
      </p:sp>
      <p:sp>
        <p:nvSpPr>
          <p:cNvPr id="589" name="Google Shape;589;p37">
            <a:extLst>
              <a:ext uri="{FF2B5EF4-FFF2-40B4-BE49-F238E27FC236}">
                <a16:creationId xmlns:a16="http://schemas.microsoft.com/office/drawing/2014/main" id="{06A4F2A5-071C-DE4F-390B-FA0A7F0C070C}"/>
              </a:ext>
            </a:extLst>
          </p:cNvPr>
          <p:cNvSpPr txBox="1">
            <a:spLocks noGrp="1"/>
          </p:cNvSpPr>
          <p:nvPr>
            <p:ph type="body" idx="1"/>
          </p:nvPr>
        </p:nvSpPr>
        <p:spPr>
          <a:xfrm>
            <a:off x="1097280" y="2108201"/>
            <a:ext cx="5575367" cy="3760891"/>
          </a:xfrm>
          <a:prstGeom prst="rect">
            <a:avLst/>
          </a:prstGeom>
        </p:spPr>
        <p:txBody>
          <a:bodyPr spcFirstLastPara="1" vert="horz" lIns="0" tIns="45720" rIns="0" bIns="45720" rtlCol="0" anchorCtr="0">
            <a:normAutofit lnSpcReduction="10000"/>
          </a:bodyPr>
          <a:lstStyle/>
          <a:p>
            <a:pPr marL="0" lvl="0" indent="0">
              <a:spcBef>
                <a:spcPts val="0"/>
              </a:spcBef>
              <a:spcAft>
                <a:spcPts val="1200"/>
              </a:spcAft>
              <a:buSzPts val="2400"/>
              <a:buFont typeface="Calibri" panose="020F0502020204030204" pitchFamily="34" charset="0"/>
              <a:buNone/>
            </a:pPr>
            <a:r>
              <a:rPr lang="en-US" sz="2800" dirty="0"/>
              <a:t>Autistic pupils will have differences in their attention, interests, and how they learn. This can include being very focused on particular interests. They have a different way of being flexible, so often feel safer and more comfortable with routines and structure as this lessens uncertainty.</a:t>
            </a:r>
          </a:p>
        </p:txBody>
      </p:sp>
      <p:pic>
        <p:nvPicPr>
          <p:cNvPr id="590" name="Google Shape;590;p37">
            <a:extLst>
              <a:ext uri="{FF2B5EF4-FFF2-40B4-BE49-F238E27FC236}">
                <a16:creationId xmlns:a16="http://schemas.microsoft.com/office/drawing/2014/main" id="{17BDD450-8228-D5A1-8CE3-B3A241D413D5}"/>
              </a:ext>
            </a:extLst>
          </p:cNvPr>
          <p:cNvPicPr preferRelativeResize="0"/>
          <p:nvPr/>
        </p:nvPicPr>
        <p:blipFill rotWithShape="1">
          <a:blip r:embed="rId3"/>
          <a:srcRect r="5" b="569"/>
          <a:stretch/>
        </p:blipFill>
        <p:spPr>
          <a:xfrm>
            <a:off x="7534656" y="2108200"/>
            <a:ext cx="3621024" cy="3600613"/>
          </a:xfrm>
          <a:prstGeom prst="rect">
            <a:avLst/>
          </a:prstGeom>
          <a:noFill/>
        </p:spPr>
      </p:pic>
    </p:spTree>
    <p:extLst>
      <p:ext uri="{BB962C8B-B14F-4D97-AF65-F5344CB8AC3E}">
        <p14:creationId xmlns:p14="http://schemas.microsoft.com/office/powerpoint/2010/main" val="37823010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6D9D30B-06D3-14C7-53DC-546B1ECED367}"/>
            </a:ext>
          </a:extLst>
        </p:cNvPr>
        <p:cNvGrpSpPr/>
        <p:nvPr/>
      </p:nvGrpSpPr>
      <p:grpSpPr>
        <a:xfrm>
          <a:off x="0" y="0"/>
          <a:ext cx="0" cy="0"/>
          <a:chOff x="0" y="0"/>
          <a:chExt cx="0" cy="0"/>
        </a:xfrm>
      </p:grpSpPr>
      <p:sp>
        <p:nvSpPr>
          <p:cNvPr id="10" name="Down Arrow 7">
            <a:extLst>
              <a:ext uri="{FF2B5EF4-FFF2-40B4-BE49-F238E27FC236}">
                <a16:creationId xmlns:a16="http://schemas.microsoft.com/office/drawing/2014/main" id="{D018E8EC-4F7E-B07E-B76B-EA7FE2A651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244EDEA-FE82-2E01-8C4F-7CD9BD120BF5}"/>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kern="1200">
                <a:solidFill>
                  <a:srgbClr val="FFFFFF"/>
                </a:solidFill>
                <a:latin typeface="+mj-lt"/>
                <a:ea typeface="+mj-ea"/>
                <a:cs typeface="+mj-cs"/>
              </a:rPr>
              <a:t>Barriers to Learning </a:t>
            </a:r>
          </a:p>
        </p:txBody>
      </p:sp>
      <p:pic>
        <p:nvPicPr>
          <p:cNvPr id="5" name="Content Placeholder 4" descr="A silhouette of a person with a light bulb in his mouth&#10;&#10;Description automatically generated">
            <a:extLst>
              <a:ext uri="{FF2B5EF4-FFF2-40B4-BE49-F238E27FC236}">
                <a16:creationId xmlns:a16="http://schemas.microsoft.com/office/drawing/2014/main" id="{0A402C7D-80CF-BB67-6CF2-BF60D18D9D35}"/>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777316" y="1029163"/>
            <a:ext cx="6780700" cy="4797344"/>
          </a:xfrm>
          <a:prstGeom prst="rect">
            <a:avLst/>
          </a:prstGeom>
        </p:spPr>
      </p:pic>
    </p:spTree>
    <p:extLst>
      <p:ext uri="{BB962C8B-B14F-4D97-AF65-F5344CB8AC3E}">
        <p14:creationId xmlns:p14="http://schemas.microsoft.com/office/powerpoint/2010/main" val="8133292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729A4C0-6792-ECFB-485D-8B3B48D4BE7F}"/>
            </a:ext>
          </a:extLst>
        </p:cNvPr>
        <p:cNvGrpSpPr/>
        <p:nvPr/>
      </p:nvGrpSpPr>
      <p:grpSpPr>
        <a:xfrm>
          <a:off x="0" y="0"/>
          <a:ext cx="0" cy="0"/>
          <a:chOff x="0" y="0"/>
          <a:chExt cx="0" cy="0"/>
        </a:xfrm>
      </p:grpSpPr>
      <p:sp>
        <p:nvSpPr>
          <p:cNvPr id="11" name="Down Arrow 7">
            <a:extLst>
              <a:ext uri="{FF2B5EF4-FFF2-40B4-BE49-F238E27FC236}">
                <a16:creationId xmlns:a16="http://schemas.microsoft.com/office/drawing/2014/main" id="{C02D37FF-A8BE-B31C-6C65-9ED1D688BE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86681C8-EAF2-7D9B-468D-46C3327EFC34}"/>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kern="1200">
                <a:solidFill>
                  <a:srgbClr val="FFFFFF"/>
                </a:solidFill>
                <a:latin typeface="+mj-lt"/>
                <a:ea typeface="+mj-ea"/>
                <a:cs typeface="+mj-cs"/>
              </a:rPr>
              <a:t>Reasonable adjustments </a:t>
            </a:r>
          </a:p>
        </p:txBody>
      </p:sp>
      <p:pic>
        <p:nvPicPr>
          <p:cNvPr id="5" name="Content Placeholder 4" descr="A logo for a classroom support&#10;&#10;Description automatically generated">
            <a:extLst>
              <a:ext uri="{FF2B5EF4-FFF2-40B4-BE49-F238E27FC236}">
                <a16:creationId xmlns:a16="http://schemas.microsoft.com/office/drawing/2014/main" id="{452B158A-AD1A-BA0C-4124-45A5CB007DAB}"/>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777316" y="715556"/>
            <a:ext cx="6780700" cy="5424558"/>
          </a:xfrm>
          <a:prstGeom prst="rect">
            <a:avLst/>
          </a:prstGeom>
        </p:spPr>
      </p:pic>
      <p:sp>
        <p:nvSpPr>
          <p:cNvPr id="6" name="TextBox 5">
            <a:extLst>
              <a:ext uri="{FF2B5EF4-FFF2-40B4-BE49-F238E27FC236}">
                <a16:creationId xmlns:a16="http://schemas.microsoft.com/office/drawing/2014/main" id="{317D9598-508A-6E73-9E78-DF287ACBC192}"/>
              </a:ext>
            </a:extLst>
          </p:cNvPr>
          <p:cNvSpPr txBox="1"/>
          <p:nvPr/>
        </p:nvSpPr>
        <p:spPr>
          <a:xfrm>
            <a:off x="8948006" y="5940059"/>
            <a:ext cx="2610010" cy="200055"/>
          </a:xfrm>
          <a:prstGeom prst="rect">
            <a:avLst/>
          </a:prstGeom>
          <a:solidFill>
            <a:srgbClr val="000000"/>
          </a:solidFill>
        </p:spPr>
        <p:txBody>
          <a:bodyPr wrap="none" rtlCol="0">
            <a:spAutoFit/>
          </a:bodyPr>
          <a:lstStyle/>
          <a:p>
            <a:pPr algn="r">
              <a:spcAft>
                <a:spcPts val="600"/>
              </a:spcAft>
            </a:pPr>
            <a:r>
              <a:rPr lang="en-GB" sz="700">
                <a:solidFill>
                  <a:srgbClr val="FFFFFF"/>
                </a:solidFill>
                <a:hlinkClick r:id="rId3" tooltip="https://empoweringthespirit.ca/home/classroom-supports-2/">
                  <a:extLst>
                    <a:ext uri="{A12FA001-AC4F-418D-AE19-62706E023703}">
                      <ahyp:hlinkClr xmlns:ahyp="http://schemas.microsoft.com/office/drawing/2018/hyperlinkcolor" val="tx"/>
                    </a:ext>
                  </a:extLst>
                </a:hlinkClick>
              </a:rPr>
              <a:t>This Photo</a:t>
            </a:r>
            <a:r>
              <a:rPr lang="en-GB" sz="700">
                <a:solidFill>
                  <a:srgbClr val="FFFFFF"/>
                </a:solidFill>
              </a:rPr>
              <a:t> by Unknown Author is licensed under </a:t>
            </a:r>
            <a:r>
              <a:rPr lang="en-GB" sz="700">
                <a:solidFill>
                  <a:srgbClr val="FFFFFF"/>
                </a:solidFill>
                <a:hlinkClick r:id="rId4" tooltip="https://creativecommons.org/licenses/by-nc-nd/3.0/">
                  <a:extLst>
                    <a:ext uri="{A12FA001-AC4F-418D-AE19-62706E023703}">
                      <ahyp:hlinkClr xmlns:ahyp="http://schemas.microsoft.com/office/drawing/2018/hyperlinkcolor" val="tx"/>
                    </a:ext>
                  </a:extLst>
                </a:hlinkClick>
              </a:rPr>
              <a:t>CC BY-NC-ND</a:t>
            </a:r>
            <a:endParaRPr lang="en-GB" sz="700">
              <a:solidFill>
                <a:srgbClr val="FFFFFF"/>
              </a:solidFill>
            </a:endParaRPr>
          </a:p>
        </p:txBody>
      </p:sp>
    </p:spTree>
    <p:extLst>
      <p:ext uri="{BB962C8B-B14F-4D97-AF65-F5344CB8AC3E}">
        <p14:creationId xmlns:p14="http://schemas.microsoft.com/office/powerpoint/2010/main" val="20668921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EC7BC8D-EEF7-2772-956F-2B9BCDEE230B}"/>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4AFF6B38-2D0D-3585-5FA2-426F748190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5F256A0-BF53-C429-3616-14E01EA1A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6137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231254D-4D67-761F-B7F7-23C4F5E87D82}"/>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kern="1200">
                <a:solidFill>
                  <a:srgbClr val="FFFFFF"/>
                </a:solidFill>
                <a:latin typeface="+mj-lt"/>
                <a:ea typeface="+mj-ea"/>
                <a:cs typeface="+mj-cs"/>
              </a:rPr>
              <a:t>Supporting as a Teaching Assistant </a:t>
            </a:r>
          </a:p>
        </p:txBody>
      </p:sp>
      <p:pic>
        <p:nvPicPr>
          <p:cNvPr id="5" name="Content Placeholder 4" descr="A group of kids looking at a plant&#10;&#10;Description automatically generated">
            <a:extLst>
              <a:ext uri="{FF2B5EF4-FFF2-40B4-BE49-F238E27FC236}">
                <a16:creationId xmlns:a16="http://schemas.microsoft.com/office/drawing/2014/main" id="{0A182601-5FF8-9C20-8803-E543570A7EF2}"/>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038600" y="1028244"/>
            <a:ext cx="7188199" cy="4798122"/>
          </a:xfrm>
          <a:prstGeom prst="rect">
            <a:avLst/>
          </a:prstGeom>
        </p:spPr>
      </p:pic>
      <p:sp>
        <p:nvSpPr>
          <p:cNvPr id="6" name="TextBox 5">
            <a:extLst>
              <a:ext uri="{FF2B5EF4-FFF2-40B4-BE49-F238E27FC236}">
                <a16:creationId xmlns:a16="http://schemas.microsoft.com/office/drawing/2014/main" id="{0BAF0C28-D795-68D6-7F3D-494026A6C1E2}"/>
              </a:ext>
            </a:extLst>
          </p:cNvPr>
          <p:cNvSpPr txBox="1"/>
          <p:nvPr/>
        </p:nvSpPr>
        <p:spPr>
          <a:xfrm>
            <a:off x="8616790" y="5626311"/>
            <a:ext cx="2610009" cy="200055"/>
          </a:xfrm>
          <a:prstGeom prst="rect">
            <a:avLst/>
          </a:prstGeom>
          <a:solidFill>
            <a:srgbClr val="000000"/>
          </a:solidFill>
        </p:spPr>
        <p:txBody>
          <a:bodyPr wrap="none" rtlCol="0">
            <a:spAutoFit/>
          </a:bodyPr>
          <a:lstStyle/>
          <a:p>
            <a:pPr algn="r">
              <a:spcAft>
                <a:spcPts val="600"/>
              </a:spcAft>
            </a:pPr>
            <a:r>
              <a:rPr lang="en-GB" sz="700">
                <a:solidFill>
                  <a:srgbClr val="FFFFFF"/>
                </a:solidFill>
                <a:hlinkClick r:id="rId3" tooltip="https://researchoutreach.org/articles/steering-stem-education-learning-development-play/">
                  <a:extLst>
                    <a:ext uri="{A12FA001-AC4F-418D-AE19-62706E023703}">
                      <ahyp:hlinkClr xmlns:ahyp="http://schemas.microsoft.com/office/drawing/2018/hyperlinkcolor" val="tx"/>
                    </a:ext>
                  </a:extLst>
                </a:hlinkClick>
              </a:rPr>
              <a:t>This Photo</a:t>
            </a:r>
            <a:r>
              <a:rPr lang="en-GB" sz="700">
                <a:solidFill>
                  <a:srgbClr val="FFFFFF"/>
                </a:solidFill>
              </a:rPr>
              <a:t> by Unknown Author is licensed under </a:t>
            </a:r>
            <a:r>
              <a:rPr lang="en-GB" sz="700">
                <a:solidFill>
                  <a:srgbClr val="FFFFFF"/>
                </a:solidFill>
                <a:hlinkClick r:id="rId4" tooltip="https://creativecommons.org/licenses/by-nc-nd/3.0/">
                  <a:extLst>
                    <a:ext uri="{A12FA001-AC4F-418D-AE19-62706E023703}">
                      <ahyp:hlinkClr xmlns:ahyp="http://schemas.microsoft.com/office/drawing/2018/hyperlinkcolor" val="tx"/>
                    </a:ext>
                  </a:extLst>
                </a:hlinkClick>
              </a:rPr>
              <a:t>CC BY-NC-ND</a:t>
            </a:r>
            <a:endParaRPr lang="en-GB" sz="700">
              <a:solidFill>
                <a:srgbClr val="FFFFFF"/>
              </a:solidFill>
            </a:endParaRPr>
          </a:p>
        </p:txBody>
      </p:sp>
    </p:spTree>
    <p:extLst>
      <p:ext uri="{BB962C8B-B14F-4D97-AF65-F5344CB8AC3E}">
        <p14:creationId xmlns:p14="http://schemas.microsoft.com/office/powerpoint/2010/main" val="35272885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3F50A58-886B-C0BF-A958-4C0701E32168}"/>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C4D9B31-6FCD-A6FB-8EE8-9B41584BC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DB79BF2-AB09-A15B-CA92-81399D23E6DF}"/>
              </a:ext>
            </a:extLst>
          </p:cNvPr>
          <p:cNvSpPr>
            <a:spLocks noGrp="1"/>
          </p:cNvSpPr>
          <p:nvPr>
            <p:ph type="title"/>
          </p:nvPr>
        </p:nvSpPr>
        <p:spPr>
          <a:xfrm>
            <a:off x="1195458" y="2212258"/>
            <a:ext cx="9808067" cy="1113503"/>
          </a:xfrm>
        </p:spPr>
        <p:txBody>
          <a:bodyPr anchor="b">
            <a:normAutofit/>
          </a:bodyPr>
          <a:lstStyle/>
          <a:p>
            <a:pPr algn="ctr"/>
            <a:br>
              <a:rPr lang="en-GB" sz="3700" dirty="0"/>
            </a:br>
            <a:endParaRPr lang="en-GB" sz="3700" dirty="0"/>
          </a:p>
        </p:txBody>
      </p:sp>
      <p:pic>
        <p:nvPicPr>
          <p:cNvPr id="7" name="Graphic 6" descr="Chat">
            <a:extLst>
              <a:ext uri="{FF2B5EF4-FFF2-40B4-BE49-F238E27FC236}">
                <a16:creationId xmlns:a16="http://schemas.microsoft.com/office/drawing/2014/main" id="{B88132FD-99F8-C0A0-B798-5CF0288BCC4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98389" y="1122553"/>
            <a:ext cx="995221" cy="995221"/>
          </a:xfrm>
          <a:prstGeom prst="rect">
            <a:avLst/>
          </a:prstGeom>
        </p:spPr>
      </p:pic>
      <p:sp>
        <p:nvSpPr>
          <p:cNvPr id="3" name="Content Placeholder 2">
            <a:extLst>
              <a:ext uri="{FF2B5EF4-FFF2-40B4-BE49-F238E27FC236}">
                <a16:creationId xmlns:a16="http://schemas.microsoft.com/office/drawing/2014/main" id="{B2D3C38E-280B-8C56-CBA7-74C4DCFF7CD0}"/>
              </a:ext>
            </a:extLst>
          </p:cNvPr>
          <p:cNvSpPr>
            <a:spLocks noGrp="1"/>
          </p:cNvSpPr>
          <p:nvPr>
            <p:ph idx="1"/>
          </p:nvPr>
        </p:nvSpPr>
        <p:spPr>
          <a:xfrm>
            <a:off x="1198950" y="3532240"/>
            <a:ext cx="9804575" cy="2596847"/>
          </a:xfrm>
        </p:spPr>
        <p:txBody>
          <a:bodyPr anchor="t">
            <a:normAutofit/>
          </a:bodyPr>
          <a:lstStyle/>
          <a:p>
            <a:pPr>
              <a:buFont typeface="Wingdings" panose="05000000000000000000" pitchFamily="2" charset="2"/>
              <a:buChar char="§"/>
            </a:pPr>
            <a:r>
              <a:rPr lang="en-US" dirty="0"/>
              <a:t>Providing a sense of safety and security to reduce anxieties. </a:t>
            </a:r>
          </a:p>
          <a:p>
            <a:pPr>
              <a:buFont typeface="Wingdings" panose="05000000000000000000" pitchFamily="2" charset="2"/>
              <a:buChar char="§"/>
            </a:pPr>
            <a:r>
              <a:rPr lang="en-US" dirty="0"/>
              <a:t>Now and next visual clues</a:t>
            </a:r>
          </a:p>
          <a:p>
            <a:pPr>
              <a:buFont typeface="Wingdings" panose="05000000000000000000" pitchFamily="2" charset="2"/>
              <a:buChar char="§"/>
            </a:pPr>
            <a:r>
              <a:rPr lang="en-US" dirty="0"/>
              <a:t>Establishing routines and expectations</a:t>
            </a:r>
          </a:p>
          <a:p>
            <a:pPr>
              <a:buFont typeface="Wingdings" panose="05000000000000000000" pitchFamily="2" charset="2"/>
              <a:buChar char="§"/>
            </a:pPr>
            <a:r>
              <a:rPr lang="en-US" dirty="0"/>
              <a:t>Supporting unstructured times </a:t>
            </a:r>
          </a:p>
          <a:p>
            <a:pPr marL="0" indent="0" algn="ctr">
              <a:buNone/>
            </a:pPr>
            <a:endParaRPr lang="en-US" sz="2000" dirty="0"/>
          </a:p>
        </p:txBody>
      </p:sp>
      <p:sp>
        <p:nvSpPr>
          <p:cNvPr id="5" name="TextBox 4">
            <a:extLst>
              <a:ext uri="{FF2B5EF4-FFF2-40B4-BE49-F238E27FC236}">
                <a16:creationId xmlns:a16="http://schemas.microsoft.com/office/drawing/2014/main" id="{65BE9D6F-EDB8-6AA8-DB7E-D06F9F10970E}"/>
              </a:ext>
            </a:extLst>
          </p:cNvPr>
          <p:cNvSpPr txBox="1"/>
          <p:nvPr/>
        </p:nvSpPr>
        <p:spPr>
          <a:xfrm>
            <a:off x="1039601" y="2117774"/>
            <a:ext cx="9117575" cy="1077218"/>
          </a:xfrm>
          <a:prstGeom prst="rect">
            <a:avLst/>
          </a:prstGeom>
          <a:noFill/>
        </p:spPr>
        <p:txBody>
          <a:bodyPr wrap="square">
            <a:spAutoFit/>
          </a:bodyPr>
          <a:lstStyle/>
          <a:p>
            <a:pPr algn="ctr"/>
            <a:r>
              <a:rPr lang="en-US" sz="3200" dirty="0"/>
              <a:t>Flexibility, information processing, and understanding</a:t>
            </a:r>
            <a:endParaRPr lang="en-GB" sz="3200" dirty="0"/>
          </a:p>
        </p:txBody>
      </p:sp>
    </p:spTree>
    <p:extLst>
      <p:ext uri="{BB962C8B-B14F-4D97-AF65-F5344CB8AC3E}">
        <p14:creationId xmlns:p14="http://schemas.microsoft.com/office/powerpoint/2010/main" val="27414193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77">
          <a:extLst>
            <a:ext uri="{FF2B5EF4-FFF2-40B4-BE49-F238E27FC236}">
              <a16:creationId xmlns:a16="http://schemas.microsoft.com/office/drawing/2014/main" id="{1796549A-62B0-48B2-FED4-AA42F9CFD543}"/>
            </a:ext>
          </a:extLst>
        </p:cNvPr>
        <p:cNvGrpSpPr/>
        <p:nvPr/>
      </p:nvGrpSpPr>
      <p:grpSpPr>
        <a:xfrm>
          <a:off x="0" y="0"/>
          <a:ext cx="0" cy="0"/>
          <a:chOff x="0" y="0"/>
          <a:chExt cx="0" cy="0"/>
        </a:xfrm>
      </p:grpSpPr>
      <p:sp>
        <p:nvSpPr>
          <p:cNvPr id="678" name="Google Shape;678;p46">
            <a:extLst>
              <a:ext uri="{FF2B5EF4-FFF2-40B4-BE49-F238E27FC236}">
                <a16:creationId xmlns:a16="http://schemas.microsoft.com/office/drawing/2014/main" id="{EC1EF57A-9FD2-2825-CB6F-EA017DD38F48}"/>
              </a:ext>
            </a:extLst>
          </p:cNvPr>
          <p:cNvSpPr txBox="1">
            <a:spLocks noGrp="1"/>
          </p:cNvSpPr>
          <p:nvPr>
            <p:ph type="title"/>
          </p:nvPr>
        </p:nvSpPr>
        <p:spPr>
          <a:xfrm>
            <a:off x="1097280" y="286603"/>
            <a:ext cx="10058400" cy="1450757"/>
          </a:xfrm>
          <a:prstGeom prst="rect">
            <a:avLst/>
          </a:prstGeom>
        </p:spPr>
        <p:txBody>
          <a:bodyPr spcFirstLastPara="1" vert="horz" lIns="91440" tIns="45720" rIns="91440" bIns="45720" rtlCol="0" anchor="b" anchorCtr="0">
            <a:normAutofit/>
          </a:bodyPr>
          <a:lstStyle/>
          <a:p>
            <a:pPr marL="0" lvl="0" indent="0">
              <a:lnSpc>
                <a:spcPct val="90000"/>
              </a:lnSpc>
              <a:spcBef>
                <a:spcPct val="0"/>
              </a:spcBef>
              <a:spcAft>
                <a:spcPts val="0"/>
              </a:spcAft>
              <a:buSzPts val="1400"/>
            </a:pPr>
            <a:r>
              <a:rPr lang="en-US" sz="4800" dirty="0"/>
              <a:t>3.Sensory processing and integration</a:t>
            </a:r>
          </a:p>
        </p:txBody>
      </p:sp>
      <p:sp>
        <p:nvSpPr>
          <p:cNvPr id="679" name="Google Shape;679;p46">
            <a:extLst>
              <a:ext uri="{FF2B5EF4-FFF2-40B4-BE49-F238E27FC236}">
                <a16:creationId xmlns:a16="http://schemas.microsoft.com/office/drawing/2014/main" id="{510492B5-78EA-B7AD-23B2-789E43410852}"/>
              </a:ext>
            </a:extLst>
          </p:cNvPr>
          <p:cNvSpPr txBox="1">
            <a:spLocks noGrp="1"/>
          </p:cNvSpPr>
          <p:nvPr>
            <p:ph type="body" idx="1"/>
          </p:nvPr>
        </p:nvSpPr>
        <p:spPr>
          <a:xfrm>
            <a:off x="1097280" y="2108201"/>
            <a:ext cx="5575367" cy="3760891"/>
          </a:xfrm>
          <a:prstGeom prst="rect">
            <a:avLst/>
          </a:prstGeom>
        </p:spPr>
        <p:txBody>
          <a:bodyPr spcFirstLastPara="1" vert="horz" lIns="0" tIns="45720" rIns="0" bIns="45720" rtlCol="0" anchorCtr="0">
            <a:noAutofit/>
          </a:bodyPr>
          <a:lstStyle/>
          <a:p>
            <a:pPr marL="0" lvl="0" indent="0">
              <a:spcBef>
                <a:spcPts val="0"/>
              </a:spcBef>
              <a:spcAft>
                <a:spcPts val="1200"/>
              </a:spcAft>
              <a:buSzPts val="2400"/>
              <a:buFont typeface="Calibri" panose="020F0502020204030204" pitchFamily="34" charset="0"/>
              <a:buNone/>
            </a:pPr>
            <a:r>
              <a:rPr lang="en-US" sz="2800" dirty="0"/>
              <a:t>When the brain finds it difficult to integrate all this information coming in at the same time and knowing how to respond, autistic people have described this as being like a traffic jam in your head, with conflicting signals coming from all directions. This can make it difficult to make sense of it all.</a:t>
            </a:r>
          </a:p>
        </p:txBody>
      </p:sp>
      <p:pic>
        <p:nvPicPr>
          <p:cNvPr id="680" name="Google Shape;680;p46">
            <a:extLst>
              <a:ext uri="{FF2B5EF4-FFF2-40B4-BE49-F238E27FC236}">
                <a16:creationId xmlns:a16="http://schemas.microsoft.com/office/drawing/2014/main" id="{D66EB8E3-6672-DF8D-5145-39EA3E1B9A19}"/>
              </a:ext>
            </a:extLst>
          </p:cNvPr>
          <p:cNvPicPr preferRelativeResize="0"/>
          <p:nvPr/>
        </p:nvPicPr>
        <p:blipFill rotWithShape="1">
          <a:blip r:embed="rId3"/>
          <a:srcRect r="5" b="569"/>
          <a:stretch/>
        </p:blipFill>
        <p:spPr>
          <a:xfrm>
            <a:off x="7534656" y="2108200"/>
            <a:ext cx="3621024" cy="3600613"/>
          </a:xfrm>
          <a:prstGeom prst="rect">
            <a:avLst/>
          </a:prstGeom>
          <a:noFill/>
        </p:spPr>
      </p:pic>
    </p:spTree>
    <p:extLst>
      <p:ext uri="{BB962C8B-B14F-4D97-AF65-F5344CB8AC3E}">
        <p14:creationId xmlns:p14="http://schemas.microsoft.com/office/powerpoint/2010/main" val="15095593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2">
          <a:extLst>
            <a:ext uri="{FF2B5EF4-FFF2-40B4-BE49-F238E27FC236}">
              <a16:creationId xmlns:a16="http://schemas.microsoft.com/office/drawing/2014/main" id="{58EC54EC-9828-8BBC-89F8-EEFAE044CDE9}"/>
            </a:ext>
          </a:extLst>
        </p:cNvPr>
        <p:cNvGrpSpPr/>
        <p:nvPr/>
      </p:nvGrpSpPr>
      <p:grpSpPr>
        <a:xfrm>
          <a:off x="0" y="0"/>
          <a:ext cx="0" cy="0"/>
          <a:chOff x="0" y="0"/>
          <a:chExt cx="0" cy="0"/>
        </a:xfrm>
      </p:grpSpPr>
      <p:pic>
        <p:nvPicPr>
          <p:cNvPr id="143" name="Google Shape;143;p24">
            <a:extLst>
              <a:ext uri="{FF2B5EF4-FFF2-40B4-BE49-F238E27FC236}">
                <a16:creationId xmlns:a16="http://schemas.microsoft.com/office/drawing/2014/main" id="{8CE4CD14-D7DF-6288-22F9-4102DDEDE3C2}"/>
              </a:ext>
            </a:extLst>
          </p:cNvPr>
          <p:cNvPicPr preferRelativeResize="0"/>
          <p:nvPr/>
        </p:nvPicPr>
        <p:blipFill>
          <a:blip r:embed="rId3">
            <a:alphaModFix/>
          </a:blip>
          <a:stretch>
            <a:fillRect/>
          </a:stretch>
        </p:blipFill>
        <p:spPr>
          <a:xfrm>
            <a:off x="1774251" y="1376326"/>
            <a:ext cx="8847925" cy="4709375"/>
          </a:xfrm>
          <a:prstGeom prst="rect">
            <a:avLst/>
          </a:prstGeom>
          <a:noFill/>
          <a:ln>
            <a:noFill/>
          </a:ln>
        </p:spPr>
      </p:pic>
      <p:sp>
        <p:nvSpPr>
          <p:cNvPr id="144" name="Google Shape;144;p24">
            <a:extLst>
              <a:ext uri="{FF2B5EF4-FFF2-40B4-BE49-F238E27FC236}">
                <a16:creationId xmlns:a16="http://schemas.microsoft.com/office/drawing/2014/main" id="{4A4C35FF-41D6-2CB9-53CF-E90B807B3467}"/>
              </a:ext>
            </a:extLst>
          </p:cNvPr>
          <p:cNvSpPr txBox="1"/>
          <p:nvPr/>
        </p:nvSpPr>
        <p:spPr>
          <a:xfrm>
            <a:off x="84033" y="149300"/>
            <a:ext cx="11915200" cy="1179834"/>
          </a:xfrm>
          <a:prstGeom prst="rect">
            <a:avLst/>
          </a:prstGeom>
          <a:solidFill>
            <a:srgbClr val="F1C232"/>
          </a:solidFill>
          <a:ln>
            <a:noFill/>
          </a:ln>
        </p:spPr>
        <p:txBody>
          <a:bodyPr spcFirstLastPara="1" wrap="square" lIns="121900" tIns="121900" rIns="121900" bIns="121900" anchor="t" anchorCtr="0">
            <a:spAutoFit/>
          </a:bodyPr>
          <a:lstStyle/>
          <a:p>
            <a:pPr algn="ctr"/>
            <a:r>
              <a:rPr lang="en-GB" sz="3667" b="1" u="sng">
                <a:solidFill>
                  <a:schemeClr val="dk1"/>
                </a:solidFill>
                <a:latin typeface="Calibri"/>
                <a:ea typeface="Calibri"/>
                <a:cs typeface="Calibri"/>
                <a:sym typeface="Calibri"/>
              </a:rPr>
              <a:t>Doing different ‘things’ vs doing it differently... </a:t>
            </a:r>
            <a:endParaRPr sz="3667" b="1" u="sng">
              <a:solidFill>
                <a:schemeClr val="dk1"/>
              </a:solidFill>
              <a:latin typeface="Calibri"/>
              <a:ea typeface="Calibri"/>
              <a:cs typeface="Calibri"/>
              <a:sym typeface="Calibri"/>
            </a:endParaRPr>
          </a:p>
          <a:p>
            <a:endParaRPr sz="2400">
              <a:solidFill>
                <a:schemeClr val="dk1"/>
              </a:solidFill>
              <a:latin typeface="Calibri"/>
              <a:ea typeface="Calibri"/>
              <a:cs typeface="Calibri"/>
              <a:sym typeface="Calibri"/>
            </a:endParaRPr>
          </a:p>
        </p:txBody>
      </p:sp>
      <p:sp>
        <p:nvSpPr>
          <p:cNvPr id="145" name="Google Shape;145;p24">
            <a:extLst>
              <a:ext uri="{FF2B5EF4-FFF2-40B4-BE49-F238E27FC236}">
                <a16:creationId xmlns:a16="http://schemas.microsoft.com/office/drawing/2014/main" id="{E8966DFB-F415-898E-5CEC-876C0FB1B5E0}"/>
              </a:ext>
            </a:extLst>
          </p:cNvPr>
          <p:cNvSpPr txBox="1"/>
          <p:nvPr/>
        </p:nvSpPr>
        <p:spPr>
          <a:xfrm>
            <a:off x="1213033" y="6214734"/>
            <a:ext cx="9844000" cy="574412"/>
          </a:xfrm>
          <a:prstGeom prst="rect">
            <a:avLst/>
          </a:prstGeom>
          <a:solidFill>
            <a:schemeClr val="lt1"/>
          </a:solidFill>
          <a:ln>
            <a:noFill/>
          </a:ln>
        </p:spPr>
        <p:txBody>
          <a:bodyPr spcFirstLastPara="1" wrap="square" lIns="121900" tIns="121900" rIns="121900" bIns="121900" anchor="t" anchorCtr="0">
            <a:spAutoFit/>
          </a:bodyPr>
          <a:lstStyle/>
          <a:p>
            <a:pPr algn="ctr"/>
            <a:r>
              <a:rPr lang="en-GB" sz="2133" b="1">
                <a:solidFill>
                  <a:schemeClr val="dk1"/>
                </a:solidFill>
                <a:latin typeface="Calibri"/>
                <a:ea typeface="Calibri"/>
                <a:cs typeface="Calibri"/>
                <a:sym typeface="Calibri"/>
              </a:rPr>
              <a:t>What things come to mind? How could this link to reasonable adjustments or QFT?</a:t>
            </a:r>
            <a:endParaRPr sz="2400" b="1">
              <a:latin typeface="Calibri"/>
              <a:ea typeface="Calibri"/>
              <a:cs typeface="Calibri"/>
              <a:sym typeface="Calibri"/>
            </a:endParaRPr>
          </a:p>
        </p:txBody>
      </p:sp>
    </p:spTree>
    <p:extLst>
      <p:ext uri="{BB962C8B-B14F-4D97-AF65-F5344CB8AC3E}">
        <p14:creationId xmlns:p14="http://schemas.microsoft.com/office/powerpoint/2010/main" val="6470839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84">
          <a:extLst>
            <a:ext uri="{FF2B5EF4-FFF2-40B4-BE49-F238E27FC236}">
              <a16:creationId xmlns:a16="http://schemas.microsoft.com/office/drawing/2014/main" id="{640D545B-324E-F976-0CB6-24EFE7666623}"/>
            </a:ext>
          </a:extLst>
        </p:cNvPr>
        <p:cNvGrpSpPr/>
        <p:nvPr/>
      </p:nvGrpSpPr>
      <p:grpSpPr>
        <a:xfrm>
          <a:off x="0" y="0"/>
          <a:ext cx="0" cy="0"/>
          <a:chOff x="0" y="0"/>
          <a:chExt cx="0" cy="0"/>
        </a:xfrm>
      </p:grpSpPr>
      <p:sp>
        <p:nvSpPr>
          <p:cNvPr id="685" name="Google Shape;685;p47">
            <a:extLst>
              <a:ext uri="{FF2B5EF4-FFF2-40B4-BE49-F238E27FC236}">
                <a16:creationId xmlns:a16="http://schemas.microsoft.com/office/drawing/2014/main" id="{789EFAAE-2510-7833-68DC-E953BE6CCE9A}"/>
              </a:ext>
            </a:extLst>
          </p:cNvPr>
          <p:cNvSpPr txBox="1">
            <a:spLocks noGrp="1"/>
          </p:cNvSpPr>
          <p:nvPr>
            <p:ph type="title"/>
          </p:nvPr>
        </p:nvSpPr>
        <p:spPr>
          <a:xfrm>
            <a:off x="1097280" y="286603"/>
            <a:ext cx="10058400" cy="1450757"/>
          </a:xfrm>
          <a:prstGeom prst="rect">
            <a:avLst/>
          </a:prstGeom>
        </p:spPr>
        <p:txBody>
          <a:bodyPr spcFirstLastPara="1" vert="horz" lIns="91440" tIns="45720" rIns="91440" bIns="45720" rtlCol="0" anchor="b" anchorCtr="0">
            <a:normAutofit/>
          </a:bodyPr>
          <a:lstStyle/>
          <a:p>
            <a:pPr marL="0" lvl="0" indent="0">
              <a:lnSpc>
                <a:spcPct val="90000"/>
              </a:lnSpc>
              <a:spcBef>
                <a:spcPct val="0"/>
              </a:spcBef>
              <a:spcAft>
                <a:spcPts val="0"/>
              </a:spcAft>
              <a:buSzPts val="1400"/>
            </a:pPr>
            <a:r>
              <a:rPr lang="en-US" sz="4800" dirty="0"/>
              <a:t>3. Sensory processing and integration</a:t>
            </a:r>
          </a:p>
        </p:txBody>
      </p:sp>
      <p:sp>
        <p:nvSpPr>
          <p:cNvPr id="686" name="Google Shape;686;p47">
            <a:extLst>
              <a:ext uri="{FF2B5EF4-FFF2-40B4-BE49-F238E27FC236}">
                <a16:creationId xmlns:a16="http://schemas.microsoft.com/office/drawing/2014/main" id="{A164C63F-408E-8934-64CC-14FFBD1B41C7}"/>
              </a:ext>
            </a:extLst>
          </p:cNvPr>
          <p:cNvSpPr txBox="1">
            <a:spLocks noGrp="1"/>
          </p:cNvSpPr>
          <p:nvPr>
            <p:ph type="body" idx="1"/>
          </p:nvPr>
        </p:nvSpPr>
        <p:spPr>
          <a:xfrm>
            <a:off x="1097280" y="2108201"/>
            <a:ext cx="5575367" cy="3760891"/>
          </a:xfrm>
          <a:prstGeom prst="rect">
            <a:avLst/>
          </a:prstGeom>
        </p:spPr>
        <p:txBody>
          <a:bodyPr spcFirstLastPara="1" vert="horz" lIns="0" tIns="45720" rIns="0" bIns="45720" rtlCol="0" anchorCtr="0">
            <a:normAutofit fontScale="77500" lnSpcReduction="20000"/>
          </a:bodyPr>
          <a:lstStyle/>
          <a:p>
            <a:pPr marL="0" lvl="0" indent="0">
              <a:spcBef>
                <a:spcPts val="0"/>
              </a:spcBef>
              <a:spcAft>
                <a:spcPts val="0"/>
              </a:spcAft>
              <a:buSzPts val="2400"/>
              <a:buFont typeface="Calibri" panose="020F0502020204030204" pitchFamily="34" charset="0"/>
              <a:buNone/>
            </a:pPr>
            <a:r>
              <a:rPr lang="en-US"/>
              <a:t>Sensory differences can include hyper (high) or hypo (low) sensitivity in relation to the eight senses of sight, hearing, touch, taste, smell, interoception (understanding and feeling what is going on inside our bodies), balance (vestibular system), and body awareness (proprioception).</a:t>
            </a:r>
          </a:p>
          <a:p>
            <a:pPr marL="0" lvl="0" indent="0">
              <a:spcBef>
                <a:spcPts val="1200"/>
              </a:spcBef>
              <a:spcAft>
                <a:spcPts val="1200"/>
              </a:spcAft>
              <a:buSzPts val="2400"/>
              <a:buFont typeface="Calibri" panose="020F0502020204030204" pitchFamily="34" charset="0"/>
              <a:buNone/>
            </a:pPr>
            <a:r>
              <a:rPr lang="en-US"/>
              <a:t>These differences will vary from person to person and can actually fluctuate in their responsiveness depending on a number of different factors (a bit like how we all have good days and bad days).</a:t>
            </a:r>
          </a:p>
        </p:txBody>
      </p:sp>
      <p:pic>
        <p:nvPicPr>
          <p:cNvPr id="687" name="Google Shape;687;p47">
            <a:extLst>
              <a:ext uri="{FF2B5EF4-FFF2-40B4-BE49-F238E27FC236}">
                <a16:creationId xmlns:a16="http://schemas.microsoft.com/office/drawing/2014/main" id="{3938F898-6937-5E55-89CC-D8A87EE7FF0B}"/>
              </a:ext>
            </a:extLst>
          </p:cNvPr>
          <p:cNvPicPr preferRelativeResize="0"/>
          <p:nvPr/>
        </p:nvPicPr>
        <p:blipFill rotWithShape="1">
          <a:blip r:embed="rId3"/>
          <a:srcRect r="5" b="569"/>
          <a:stretch/>
        </p:blipFill>
        <p:spPr>
          <a:xfrm>
            <a:off x="7534656" y="2108200"/>
            <a:ext cx="3621024" cy="3600613"/>
          </a:xfrm>
          <a:prstGeom prst="rect">
            <a:avLst/>
          </a:prstGeom>
          <a:noFill/>
        </p:spPr>
      </p:pic>
    </p:spTree>
    <p:extLst>
      <p:ext uri="{BB962C8B-B14F-4D97-AF65-F5344CB8AC3E}">
        <p14:creationId xmlns:p14="http://schemas.microsoft.com/office/powerpoint/2010/main" val="38044002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5549586-92DE-976A-6494-3BA44DF6AF60}"/>
            </a:ext>
          </a:extLst>
        </p:cNvPr>
        <p:cNvGrpSpPr/>
        <p:nvPr/>
      </p:nvGrpSpPr>
      <p:grpSpPr>
        <a:xfrm>
          <a:off x="0" y="0"/>
          <a:ext cx="0" cy="0"/>
          <a:chOff x="0" y="0"/>
          <a:chExt cx="0" cy="0"/>
        </a:xfrm>
      </p:grpSpPr>
      <p:sp>
        <p:nvSpPr>
          <p:cNvPr id="10" name="Down Arrow 7">
            <a:extLst>
              <a:ext uri="{FF2B5EF4-FFF2-40B4-BE49-F238E27FC236}">
                <a16:creationId xmlns:a16="http://schemas.microsoft.com/office/drawing/2014/main" id="{C625D874-9975-696A-BB10-9149C88BD2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B4BEED4-5F80-C5D8-3B1E-7EF2A456B26E}"/>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kern="1200">
                <a:solidFill>
                  <a:srgbClr val="FFFFFF"/>
                </a:solidFill>
                <a:latin typeface="+mj-lt"/>
                <a:ea typeface="+mj-ea"/>
                <a:cs typeface="+mj-cs"/>
              </a:rPr>
              <a:t>Barriers to Learning </a:t>
            </a:r>
          </a:p>
        </p:txBody>
      </p:sp>
      <p:pic>
        <p:nvPicPr>
          <p:cNvPr id="5" name="Content Placeholder 4" descr="A silhouette of a person with a light bulb in his mouth&#10;&#10;Description automatically generated">
            <a:extLst>
              <a:ext uri="{FF2B5EF4-FFF2-40B4-BE49-F238E27FC236}">
                <a16:creationId xmlns:a16="http://schemas.microsoft.com/office/drawing/2014/main" id="{C10435F2-C043-3A19-9C16-BDC1CAFD5F4A}"/>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777316" y="1029163"/>
            <a:ext cx="6780700" cy="4797344"/>
          </a:xfrm>
          <a:prstGeom prst="rect">
            <a:avLst/>
          </a:prstGeom>
        </p:spPr>
      </p:pic>
    </p:spTree>
    <p:extLst>
      <p:ext uri="{BB962C8B-B14F-4D97-AF65-F5344CB8AC3E}">
        <p14:creationId xmlns:p14="http://schemas.microsoft.com/office/powerpoint/2010/main" val="19514944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B5115D0-B28E-6859-D499-6052EDF4FC64}"/>
            </a:ext>
          </a:extLst>
        </p:cNvPr>
        <p:cNvGrpSpPr/>
        <p:nvPr/>
      </p:nvGrpSpPr>
      <p:grpSpPr>
        <a:xfrm>
          <a:off x="0" y="0"/>
          <a:ext cx="0" cy="0"/>
          <a:chOff x="0" y="0"/>
          <a:chExt cx="0" cy="0"/>
        </a:xfrm>
      </p:grpSpPr>
      <p:sp>
        <p:nvSpPr>
          <p:cNvPr id="11" name="Down Arrow 7">
            <a:extLst>
              <a:ext uri="{FF2B5EF4-FFF2-40B4-BE49-F238E27FC236}">
                <a16:creationId xmlns:a16="http://schemas.microsoft.com/office/drawing/2014/main" id="{E9205753-8CD8-5192-FAE1-B4F2A69C7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6ABC036-C9B5-DD88-0B02-4300F64595EE}"/>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kern="1200">
                <a:solidFill>
                  <a:srgbClr val="FFFFFF"/>
                </a:solidFill>
                <a:latin typeface="+mj-lt"/>
                <a:ea typeface="+mj-ea"/>
                <a:cs typeface="+mj-cs"/>
              </a:rPr>
              <a:t>Reasonable adjustments </a:t>
            </a:r>
          </a:p>
        </p:txBody>
      </p:sp>
      <p:pic>
        <p:nvPicPr>
          <p:cNvPr id="5" name="Content Placeholder 4" descr="A logo for a classroom support&#10;&#10;Description automatically generated">
            <a:extLst>
              <a:ext uri="{FF2B5EF4-FFF2-40B4-BE49-F238E27FC236}">
                <a16:creationId xmlns:a16="http://schemas.microsoft.com/office/drawing/2014/main" id="{F1218FB7-8A20-AA15-3170-612121808FF6}"/>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777316" y="715556"/>
            <a:ext cx="6780700" cy="5424558"/>
          </a:xfrm>
          <a:prstGeom prst="rect">
            <a:avLst/>
          </a:prstGeom>
        </p:spPr>
      </p:pic>
      <p:sp>
        <p:nvSpPr>
          <p:cNvPr id="6" name="TextBox 5">
            <a:extLst>
              <a:ext uri="{FF2B5EF4-FFF2-40B4-BE49-F238E27FC236}">
                <a16:creationId xmlns:a16="http://schemas.microsoft.com/office/drawing/2014/main" id="{699AB26E-D8AD-959D-05FD-5E7A35FA8ABC}"/>
              </a:ext>
            </a:extLst>
          </p:cNvPr>
          <p:cNvSpPr txBox="1"/>
          <p:nvPr/>
        </p:nvSpPr>
        <p:spPr>
          <a:xfrm>
            <a:off x="8948006" y="5940059"/>
            <a:ext cx="2610010" cy="200055"/>
          </a:xfrm>
          <a:prstGeom prst="rect">
            <a:avLst/>
          </a:prstGeom>
          <a:solidFill>
            <a:srgbClr val="000000"/>
          </a:solidFill>
        </p:spPr>
        <p:txBody>
          <a:bodyPr wrap="none" rtlCol="0">
            <a:spAutoFit/>
          </a:bodyPr>
          <a:lstStyle/>
          <a:p>
            <a:pPr algn="r">
              <a:spcAft>
                <a:spcPts val="600"/>
              </a:spcAft>
            </a:pPr>
            <a:r>
              <a:rPr lang="en-GB" sz="700">
                <a:solidFill>
                  <a:srgbClr val="FFFFFF"/>
                </a:solidFill>
                <a:hlinkClick r:id="rId3" tooltip="https://empoweringthespirit.ca/home/classroom-supports-2/">
                  <a:extLst>
                    <a:ext uri="{A12FA001-AC4F-418D-AE19-62706E023703}">
                      <ahyp:hlinkClr xmlns:ahyp="http://schemas.microsoft.com/office/drawing/2018/hyperlinkcolor" val="tx"/>
                    </a:ext>
                  </a:extLst>
                </a:hlinkClick>
              </a:rPr>
              <a:t>This Photo</a:t>
            </a:r>
            <a:r>
              <a:rPr lang="en-GB" sz="700">
                <a:solidFill>
                  <a:srgbClr val="FFFFFF"/>
                </a:solidFill>
              </a:rPr>
              <a:t> by Unknown Author is licensed under </a:t>
            </a:r>
            <a:r>
              <a:rPr lang="en-GB" sz="700">
                <a:solidFill>
                  <a:srgbClr val="FFFFFF"/>
                </a:solidFill>
                <a:hlinkClick r:id="rId4" tooltip="https://creativecommons.org/licenses/by-nc-nd/3.0/">
                  <a:extLst>
                    <a:ext uri="{A12FA001-AC4F-418D-AE19-62706E023703}">
                      <ahyp:hlinkClr xmlns:ahyp="http://schemas.microsoft.com/office/drawing/2018/hyperlinkcolor" val="tx"/>
                    </a:ext>
                  </a:extLst>
                </a:hlinkClick>
              </a:rPr>
              <a:t>CC BY-NC-ND</a:t>
            </a:r>
            <a:endParaRPr lang="en-GB" sz="700">
              <a:solidFill>
                <a:srgbClr val="FFFFFF"/>
              </a:solidFill>
            </a:endParaRPr>
          </a:p>
        </p:txBody>
      </p:sp>
    </p:spTree>
    <p:extLst>
      <p:ext uri="{BB962C8B-B14F-4D97-AF65-F5344CB8AC3E}">
        <p14:creationId xmlns:p14="http://schemas.microsoft.com/office/powerpoint/2010/main" val="31789640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8A631F2-6A9C-A21D-8FED-92CD226FE13E}"/>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B6D133F4-9AD8-29A0-850D-58DDD90DFF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597C837-7698-E715-4FA8-92C564FC2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6137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9A6F666-579D-3C60-6C7A-7ED6E364F690}"/>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kern="1200">
                <a:solidFill>
                  <a:srgbClr val="FFFFFF"/>
                </a:solidFill>
                <a:latin typeface="+mj-lt"/>
                <a:ea typeface="+mj-ea"/>
                <a:cs typeface="+mj-cs"/>
              </a:rPr>
              <a:t>Supporting as a Teaching Assistant </a:t>
            </a:r>
          </a:p>
        </p:txBody>
      </p:sp>
      <p:pic>
        <p:nvPicPr>
          <p:cNvPr id="5" name="Content Placeholder 4" descr="A group of kids looking at a plant&#10;&#10;Description automatically generated">
            <a:extLst>
              <a:ext uri="{FF2B5EF4-FFF2-40B4-BE49-F238E27FC236}">
                <a16:creationId xmlns:a16="http://schemas.microsoft.com/office/drawing/2014/main" id="{549C97EC-4F22-E7C5-ED9A-1C93771C5B78}"/>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038600" y="1028244"/>
            <a:ext cx="7188199" cy="4798122"/>
          </a:xfrm>
          <a:prstGeom prst="rect">
            <a:avLst/>
          </a:prstGeom>
        </p:spPr>
      </p:pic>
      <p:sp>
        <p:nvSpPr>
          <p:cNvPr id="6" name="TextBox 5">
            <a:extLst>
              <a:ext uri="{FF2B5EF4-FFF2-40B4-BE49-F238E27FC236}">
                <a16:creationId xmlns:a16="http://schemas.microsoft.com/office/drawing/2014/main" id="{60D8BA34-6145-EF4E-1733-2FB0E3A14D00}"/>
              </a:ext>
            </a:extLst>
          </p:cNvPr>
          <p:cNvSpPr txBox="1"/>
          <p:nvPr/>
        </p:nvSpPr>
        <p:spPr>
          <a:xfrm>
            <a:off x="8616790" y="5626311"/>
            <a:ext cx="2610009" cy="200055"/>
          </a:xfrm>
          <a:prstGeom prst="rect">
            <a:avLst/>
          </a:prstGeom>
          <a:solidFill>
            <a:srgbClr val="000000"/>
          </a:solidFill>
        </p:spPr>
        <p:txBody>
          <a:bodyPr wrap="none" rtlCol="0">
            <a:spAutoFit/>
          </a:bodyPr>
          <a:lstStyle/>
          <a:p>
            <a:pPr algn="r">
              <a:spcAft>
                <a:spcPts val="600"/>
              </a:spcAft>
            </a:pPr>
            <a:r>
              <a:rPr lang="en-GB" sz="700">
                <a:solidFill>
                  <a:srgbClr val="FFFFFF"/>
                </a:solidFill>
                <a:hlinkClick r:id="rId3" tooltip="https://researchoutreach.org/articles/steering-stem-education-learning-development-play/">
                  <a:extLst>
                    <a:ext uri="{A12FA001-AC4F-418D-AE19-62706E023703}">
                      <ahyp:hlinkClr xmlns:ahyp="http://schemas.microsoft.com/office/drawing/2018/hyperlinkcolor" val="tx"/>
                    </a:ext>
                  </a:extLst>
                </a:hlinkClick>
              </a:rPr>
              <a:t>This Photo</a:t>
            </a:r>
            <a:r>
              <a:rPr lang="en-GB" sz="700">
                <a:solidFill>
                  <a:srgbClr val="FFFFFF"/>
                </a:solidFill>
              </a:rPr>
              <a:t> by Unknown Author is licensed under </a:t>
            </a:r>
            <a:r>
              <a:rPr lang="en-GB" sz="700">
                <a:solidFill>
                  <a:srgbClr val="FFFFFF"/>
                </a:solidFill>
                <a:hlinkClick r:id="rId4" tooltip="https://creativecommons.org/licenses/by-nc-nd/3.0/">
                  <a:extLst>
                    <a:ext uri="{A12FA001-AC4F-418D-AE19-62706E023703}">
                      <ahyp:hlinkClr xmlns:ahyp="http://schemas.microsoft.com/office/drawing/2018/hyperlinkcolor" val="tx"/>
                    </a:ext>
                  </a:extLst>
                </a:hlinkClick>
              </a:rPr>
              <a:t>CC BY-NC-ND</a:t>
            </a:r>
            <a:endParaRPr lang="en-GB" sz="700">
              <a:solidFill>
                <a:srgbClr val="FFFFFF"/>
              </a:solidFill>
            </a:endParaRPr>
          </a:p>
        </p:txBody>
      </p:sp>
    </p:spTree>
    <p:extLst>
      <p:ext uri="{BB962C8B-B14F-4D97-AF65-F5344CB8AC3E}">
        <p14:creationId xmlns:p14="http://schemas.microsoft.com/office/powerpoint/2010/main" val="2502950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E2C2D29-630B-B78E-3281-8233105E0129}"/>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330A4B1-A951-324A-2CFE-847130497A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B8D5A84-E223-7F28-012C-141752D86EC9}"/>
              </a:ext>
            </a:extLst>
          </p:cNvPr>
          <p:cNvSpPr>
            <a:spLocks noGrp="1"/>
          </p:cNvSpPr>
          <p:nvPr>
            <p:ph type="title"/>
          </p:nvPr>
        </p:nvSpPr>
        <p:spPr>
          <a:xfrm>
            <a:off x="1195458" y="2212258"/>
            <a:ext cx="9808067" cy="1113503"/>
          </a:xfrm>
        </p:spPr>
        <p:txBody>
          <a:bodyPr anchor="b">
            <a:normAutofit/>
          </a:bodyPr>
          <a:lstStyle/>
          <a:p>
            <a:pPr algn="ctr"/>
            <a:br>
              <a:rPr lang="en-GB" sz="3700" dirty="0"/>
            </a:br>
            <a:endParaRPr lang="en-GB" sz="3700" dirty="0"/>
          </a:p>
        </p:txBody>
      </p:sp>
      <p:pic>
        <p:nvPicPr>
          <p:cNvPr id="7" name="Graphic 6" descr="Chat">
            <a:extLst>
              <a:ext uri="{FF2B5EF4-FFF2-40B4-BE49-F238E27FC236}">
                <a16:creationId xmlns:a16="http://schemas.microsoft.com/office/drawing/2014/main" id="{819ABC87-461B-E205-500E-75D19F0D391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98389" y="1122553"/>
            <a:ext cx="995221" cy="995221"/>
          </a:xfrm>
          <a:prstGeom prst="rect">
            <a:avLst/>
          </a:prstGeom>
        </p:spPr>
      </p:pic>
      <p:sp>
        <p:nvSpPr>
          <p:cNvPr id="3" name="Content Placeholder 2">
            <a:extLst>
              <a:ext uri="{FF2B5EF4-FFF2-40B4-BE49-F238E27FC236}">
                <a16:creationId xmlns:a16="http://schemas.microsoft.com/office/drawing/2014/main" id="{7986F6B0-A242-78F6-2214-D53549542545}"/>
              </a:ext>
            </a:extLst>
          </p:cNvPr>
          <p:cNvSpPr>
            <a:spLocks noGrp="1"/>
          </p:cNvSpPr>
          <p:nvPr>
            <p:ph idx="1"/>
          </p:nvPr>
        </p:nvSpPr>
        <p:spPr>
          <a:xfrm>
            <a:off x="1195459" y="3532240"/>
            <a:ext cx="9804575" cy="2596847"/>
          </a:xfrm>
        </p:spPr>
        <p:txBody>
          <a:bodyPr anchor="t">
            <a:normAutofit fontScale="92500" lnSpcReduction="10000"/>
          </a:bodyPr>
          <a:lstStyle/>
          <a:p>
            <a:pPr>
              <a:buFont typeface="Wingdings" panose="05000000000000000000" pitchFamily="2" charset="2"/>
              <a:buChar char="§"/>
            </a:pPr>
            <a:r>
              <a:rPr lang="en-US" sz="3600" dirty="0"/>
              <a:t>Getting to know the pupils' individual sensitivities.</a:t>
            </a:r>
          </a:p>
          <a:p>
            <a:pPr>
              <a:buFont typeface="Wingdings" panose="05000000000000000000" pitchFamily="2" charset="2"/>
              <a:buChar char="§"/>
            </a:pPr>
            <a:r>
              <a:rPr lang="en-US" sz="3600" dirty="0"/>
              <a:t>Avoid too much simulation  or provide additional stimulation</a:t>
            </a:r>
          </a:p>
          <a:p>
            <a:pPr>
              <a:buFont typeface="Wingdings" panose="05000000000000000000" pitchFamily="2" charset="2"/>
              <a:buChar char="§"/>
            </a:pPr>
            <a:r>
              <a:rPr lang="en-US" sz="3600" dirty="0"/>
              <a:t>Be aware of any signs of distress – be prepared to stop talking and don’t touch </a:t>
            </a:r>
          </a:p>
          <a:p>
            <a:pPr marL="0" indent="0" algn="ctr">
              <a:buNone/>
            </a:pPr>
            <a:endParaRPr lang="en-US" sz="2000" dirty="0"/>
          </a:p>
        </p:txBody>
      </p:sp>
      <p:sp>
        <p:nvSpPr>
          <p:cNvPr id="5" name="TextBox 4">
            <a:extLst>
              <a:ext uri="{FF2B5EF4-FFF2-40B4-BE49-F238E27FC236}">
                <a16:creationId xmlns:a16="http://schemas.microsoft.com/office/drawing/2014/main" id="{952763FA-CB2E-6CB2-C078-05CB3704E3B8}"/>
              </a:ext>
            </a:extLst>
          </p:cNvPr>
          <p:cNvSpPr txBox="1"/>
          <p:nvPr/>
        </p:nvSpPr>
        <p:spPr>
          <a:xfrm>
            <a:off x="1039601" y="2117774"/>
            <a:ext cx="9117575" cy="584775"/>
          </a:xfrm>
          <a:prstGeom prst="rect">
            <a:avLst/>
          </a:prstGeom>
          <a:noFill/>
        </p:spPr>
        <p:txBody>
          <a:bodyPr wrap="square">
            <a:spAutoFit/>
          </a:bodyPr>
          <a:lstStyle/>
          <a:p>
            <a:pPr algn="ctr"/>
            <a:r>
              <a:rPr lang="en-US" sz="3200"/>
              <a:t>Sensory processing and integration</a:t>
            </a:r>
            <a:endParaRPr lang="en-GB" sz="3200" dirty="0"/>
          </a:p>
        </p:txBody>
      </p:sp>
    </p:spTree>
    <p:extLst>
      <p:ext uri="{BB962C8B-B14F-4D97-AF65-F5344CB8AC3E}">
        <p14:creationId xmlns:p14="http://schemas.microsoft.com/office/powerpoint/2010/main" val="30188231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19D32F93-50AC-4C46-A5DB-291C60DDB7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ight Triangle 27">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FE1F56-56D3-4BE5-97BC-80A19B1794DD}"/>
              </a:ext>
            </a:extLst>
          </p:cNvPr>
          <p:cNvSpPr>
            <a:spLocks noGrp="1"/>
          </p:cNvSpPr>
          <p:nvPr>
            <p:ph type="ctrTitle"/>
          </p:nvPr>
        </p:nvSpPr>
        <p:spPr>
          <a:xfrm>
            <a:off x="965201" y="1036674"/>
            <a:ext cx="3689096" cy="3514364"/>
          </a:xfrm>
        </p:spPr>
        <p:txBody>
          <a:bodyPr anchor="b">
            <a:normAutofit fontScale="90000"/>
          </a:bodyPr>
          <a:lstStyle/>
          <a:p>
            <a:pPr algn="r"/>
            <a:r>
              <a:rPr lang="en-GB" sz="4000" dirty="0"/>
              <a:t>Barriers to learning – non negotiables </a:t>
            </a:r>
            <a:r>
              <a:rPr lang="en-GB" sz="4000" b="1" dirty="0"/>
              <a:t>for you </a:t>
            </a:r>
            <a:r>
              <a:rPr lang="en-GB" sz="4000" dirty="0"/>
              <a:t>when supporting a child with autism.</a:t>
            </a:r>
          </a:p>
        </p:txBody>
      </p:sp>
      <p:pic>
        <p:nvPicPr>
          <p:cNvPr id="5" name="Picture 4" descr="A person walking up stairs&#10;&#10;Description automatically generated">
            <a:extLst>
              <a:ext uri="{FF2B5EF4-FFF2-40B4-BE49-F238E27FC236}">
                <a16:creationId xmlns:a16="http://schemas.microsoft.com/office/drawing/2014/main" id="{D404A157-BE7A-50A7-59A7-7703355F049A}"/>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342862" y="1443331"/>
            <a:ext cx="4811872" cy="3404399"/>
          </a:xfrm>
          <a:prstGeom prst="rect">
            <a:avLst/>
          </a:prstGeom>
        </p:spPr>
      </p:pic>
    </p:spTree>
    <p:extLst>
      <p:ext uri="{BB962C8B-B14F-4D97-AF65-F5344CB8AC3E}">
        <p14:creationId xmlns:p14="http://schemas.microsoft.com/office/powerpoint/2010/main" val="7799886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2BC2E4D-5589-2007-B725-A3DC8EFCEE1E}"/>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9E90EB45-EEE9-4563-8179-65EF62AE09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E4E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Content Placeholder 2" descr="A group of children smiling&#10;&#10;Description automatically generated">
            <a:extLst>
              <a:ext uri="{FF2B5EF4-FFF2-40B4-BE49-F238E27FC236}">
                <a16:creationId xmlns:a16="http://schemas.microsoft.com/office/drawing/2014/main" id="{11695275-5B10-8B6A-9711-E2E1120BB419}"/>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176433" y="1636062"/>
            <a:ext cx="5372100" cy="3585876"/>
          </a:xfrm>
          <a:prstGeom prst="rect">
            <a:avLst/>
          </a:prstGeom>
        </p:spPr>
      </p:pic>
      <p:sp>
        <p:nvSpPr>
          <p:cNvPr id="12" name="Rectangle 11">
            <a:extLst>
              <a:ext uri="{FF2B5EF4-FFF2-40B4-BE49-F238E27FC236}">
                <a16:creationId xmlns:a16="http://schemas.microsoft.com/office/drawing/2014/main" id="{23D0EF74-AD1E-4FD9-914D-8EC9058EBB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screenshot of a cell phone&#10;&#10;Description automatically generated">
            <a:extLst>
              <a:ext uri="{FF2B5EF4-FFF2-40B4-BE49-F238E27FC236}">
                <a16:creationId xmlns:a16="http://schemas.microsoft.com/office/drawing/2014/main" id="{B766DA75-1821-337C-0D99-98CD5432C59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3466" y="742950"/>
            <a:ext cx="5372099" cy="5372099"/>
          </a:xfrm>
          <a:prstGeom prst="rect">
            <a:avLst/>
          </a:prstGeom>
        </p:spPr>
      </p:pic>
      <p:sp>
        <p:nvSpPr>
          <p:cNvPr id="4" name="TextBox 3">
            <a:extLst>
              <a:ext uri="{FF2B5EF4-FFF2-40B4-BE49-F238E27FC236}">
                <a16:creationId xmlns:a16="http://schemas.microsoft.com/office/drawing/2014/main" id="{EACFAFE0-5BE8-58C3-53AF-15E133D0D86E}"/>
              </a:ext>
            </a:extLst>
          </p:cNvPr>
          <p:cNvSpPr txBox="1"/>
          <p:nvPr/>
        </p:nvSpPr>
        <p:spPr>
          <a:xfrm>
            <a:off x="8964172" y="5021883"/>
            <a:ext cx="2584361" cy="200055"/>
          </a:xfrm>
          <a:prstGeom prst="rect">
            <a:avLst/>
          </a:prstGeom>
          <a:solidFill>
            <a:srgbClr val="000000"/>
          </a:solidFill>
        </p:spPr>
        <p:txBody>
          <a:bodyPr wrap="none" rtlCol="0">
            <a:spAutoFit/>
          </a:bodyPr>
          <a:lstStyle/>
          <a:p>
            <a:pPr algn="r">
              <a:spcAft>
                <a:spcPts val="600"/>
              </a:spcAft>
            </a:pPr>
            <a:r>
              <a:rPr lang="en-GB" sz="700">
                <a:solidFill>
                  <a:srgbClr val="FFFFFF"/>
                </a:solidFill>
                <a:hlinkClick r:id="rId3" tooltip="https://ecovillage.org/our-work/education/gen-trainings/traumatransformation/children-smiling-in-a-huddle/">
                  <a:extLst>
                    <a:ext uri="{A12FA001-AC4F-418D-AE19-62706E023703}">
                      <ahyp:hlinkClr xmlns:ahyp="http://schemas.microsoft.com/office/drawing/2018/hyperlinkcolor" val="tx"/>
                    </a:ext>
                  </a:extLst>
                </a:hlinkClick>
              </a:rPr>
              <a:t>This Photo</a:t>
            </a:r>
            <a:r>
              <a:rPr lang="en-GB" sz="700">
                <a:solidFill>
                  <a:srgbClr val="FFFFFF"/>
                </a:solidFill>
              </a:rPr>
              <a:t> by Unknown Author is licensed under </a:t>
            </a:r>
            <a:r>
              <a:rPr lang="en-GB" sz="700">
                <a:solidFill>
                  <a:srgbClr val="FFFFFF"/>
                </a:solidFill>
                <a:hlinkClick r:id="rId5" tooltip="https://creativecommons.org/licenses/by-nc-sa/3.0/">
                  <a:extLst>
                    <a:ext uri="{A12FA001-AC4F-418D-AE19-62706E023703}">
                      <ahyp:hlinkClr xmlns:ahyp="http://schemas.microsoft.com/office/drawing/2018/hyperlinkcolor" val="tx"/>
                    </a:ext>
                  </a:extLst>
                </a:hlinkClick>
              </a:rPr>
              <a:t>CC BY-SA-NC</a:t>
            </a:r>
            <a:endParaRPr lang="en-GB" sz="700">
              <a:solidFill>
                <a:srgbClr val="FFFFFF"/>
              </a:solidFill>
            </a:endParaRPr>
          </a:p>
        </p:txBody>
      </p:sp>
    </p:spTree>
    <p:extLst>
      <p:ext uri="{BB962C8B-B14F-4D97-AF65-F5344CB8AC3E}">
        <p14:creationId xmlns:p14="http://schemas.microsoft.com/office/powerpoint/2010/main" val="24170598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0">
          <a:extLst>
            <a:ext uri="{FF2B5EF4-FFF2-40B4-BE49-F238E27FC236}">
              <a16:creationId xmlns:a16="http://schemas.microsoft.com/office/drawing/2014/main" id="{3B59E172-1D7B-DDE4-606A-BDE45EE4B7C2}"/>
            </a:ext>
          </a:extLst>
        </p:cNvPr>
        <p:cNvGrpSpPr/>
        <p:nvPr/>
      </p:nvGrpSpPr>
      <p:grpSpPr>
        <a:xfrm>
          <a:off x="0" y="0"/>
          <a:ext cx="0" cy="0"/>
          <a:chOff x="0" y="0"/>
          <a:chExt cx="0" cy="0"/>
        </a:xfrm>
      </p:grpSpPr>
      <p:pic>
        <p:nvPicPr>
          <p:cNvPr id="151" name="Google Shape;151;p25">
            <a:extLst>
              <a:ext uri="{FF2B5EF4-FFF2-40B4-BE49-F238E27FC236}">
                <a16:creationId xmlns:a16="http://schemas.microsoft.com/office/drawing/2014/main" id="{2AE04F6E-B75D-CDC8-EA12-795851F4C355}"/>
              </a:ext>
            </a:extLst>
          </p:cNvPr>
          <p:cNvPicPr preferRelativeResize="0"/>
          <p:nvPr/>
        </p:nvPicPr>
        <p:blipFill>
          <a:blip r:embed="rId3">
            <a:alphaModFix/>
          </a:blip>
          <a:stretch>
            <a:fillRect/>
          </a:stretch>
        </p:blipFill>
        <p:spPr>
          <a:xfrm>
            <a:off x="1304200" y="98567"/>
            <a:ext cx="9426035" cy="6660867"/>
          </a:xfrm>
          <a:prstGeom prst="rect">
            <a:avLst/>
          </a:prstGeom>
          <a:noFill/>
          <a:ln>
            <a:noFill/>
          </a:ln>
        </p:spPr>
      </p:pic>
    </p:spTree>
    <p:extLst>
      <p:ext uri="{BB962C8B-B14F-4D97-AF65-F5344CB8AC3E}">
        <p14:creationId xmlns:p14="http://schemas.microsoft.com/office/powerpoint/2010/main" val="38472445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EC44A53-0E34-5362-03AF-C012DD131B1A}"/>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AD318CC-E2A8-4E27-9548-A047A78999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6A86577-4BE8-C403-9F48-A7AFF1DE445A}"/>
              </a:ext>
            </a:extLst>
          </p:cNvPr>
          <p:cNvSpPr>
            <a:spLocks noGrp="1"/>
          </p:cNvSpPr>
          <p:nvPr>
            <p:ph type="title"/>
          </p:nvPr>
        </p:nvSpPr>
        <p:spPr>
          <a:xfrm>
            <a:off x="645065" y="1463040"/>
            <a:ext cx="3796306" cy="2690949"/>
          </a:xfrm>
        </p:spPr>
        <p:txBody>
          <a:bodyPr anchor="t">
            <a:normAutofit/>
          </a:bodyPr>
          <a:lstStyle/>
          <a:p>
            <a:br>
              <a:rPr lang="en-GB" dirty="0"/>
            </a:br>
            <a:r>
              <a:rPr lang="en-GB" dirty="0"/>
              <a:t>What is Universal Provision? </a:t>
            </a:r>
            <a:endParaRPr lang="en-GB"/>
          </a:p>
        </p:txBody>
      </p:sp>
      <p:grpSp>
        <p:nvGrpSpPr>
          <p:cNvPr id="10" name="Group 9">
            <a:extLst>
              <a:ext uri="{FF2B5EF4-FFF2-40B4-BE49-F238E27FC236}">
                <a16:creationId xmlns:a16="http://schemas.microsoft.com/office/drawing/2014/main" id="{B14B560F-9DD7-4302-A60B-EBD3EF59B0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9667" y="4415246"/>
            <a:ext cx="11982332" cy="2087795"/>
            <a:chOff x="143163" y="5763486"/>
            <a:chExt cx="11982332" cy="739555"/>
          </a:xfrm>
        </p:grpSpPr>
        <p:sp>
          <p:nvSpPr>
            <p:cNvPr id="11" name="Rectangle 10">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C21D6966-343E-49AC-A026-D2497E0C3C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3706" y="587829"/>
            <a:ext cx="6505300"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7B3675C-88F1-292E-2C93-2279007B1441}"/>
              </a:ext>
            </a:extLst>
          </p:cNvPr>
          <p:cNvSpPr>
            <a:spLocks noGrp="1"/>
          </p:cNvSpPr>
          <p:nvPr>
            <p:ph idx="1"/>
          </p:nvPr>
        </p:nvSpPr>
        <p:spPr>
          <a:xfrm>
            <a:off x="5656218" y="587829"/>
            <a:ext cx="5542387" cy="5175657"/>
          </a:xfrm>
        </p:spPr>
        <p:txBody>
          <a:bodyPr anchor="t">
            <a:normAutofit/>
          </a:bodyPr>
          <a:lstStyle/>
          <a:p>
            <a:pPr marL="0" indent="0">
              <a:buNone/>
            </a:pPr>
            <a:r>
              <a:rPr lang="en-GB" dirty="0"/>
              <a:t>Universal provision forms the foundation for all other provision or support in schools, colleges and other settings, and comprises high quality teaching that is made available to all. </a:t>
            </a:r>
          </a:p>
          <a:p>
            <a:pPr marL="0" indent="0">
              <a:buNone/>
            </a:pPr>
            <a:r>
              <a:rPr lang="en-GB" dirty="0"/>
              <a:t>This includes strategies, resources and adaptations to the curriculum and environment that teaching staff use to remove barriers to learning for children and young people. </a:t>
            </a:r>
          </a:p>
        </p:txBody>
      </p:sp>
    </p:spTree>
    <p:extLst>
      <p:ext uri="{BB962C8B-B14F-4D97-AF65-F5344CB8AC3E}">
        <p14:creationId xmlns:p14="http://schemas.microsoft.com/office/powerpoint/2010/main" val="10553302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24F05B2-7FF0-807F-7F3C-E12EF2E9AD45}"/>
            </a:ext>
          </a:extLst>
        </p:cNvPr>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ight Triangle 31">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A721CEC-9BFA-F161-6368-A838FFA8BA82}"/>
              </a:ext>
            </a:extLst>
          </p:cNvPr>
          <p:cNvSpPr>
            <a:spLocks noGrp="1"/>
          </p:cNvSpPr>
          <p:nvPr>
            <p:ph type="title"/>
          </p:nvPr>
        </p:nvSpPr>
        <p:spPr>
          <a:xfrm>
            <a:off x="1075767" y="1188637"/>
            <a:ext cx="2988234" cy="4480726"/>
          </a:xfrm>
        </p:spPr>
        <p:txBody>
          <a:bodyPr>
            <a:normAutofit/>
          </a:bodyPr>
          <a:lstStyle/>
          <a:p>
            <a:pPr algn="r"/>
            <a:br>
              <a:rPr lang="en-GB" sz="5600"/>
            </a:br>
            <a:r>
              <a:rPr lang="en-GB" sz="5600"/>
              <a:t>What is Adaptive teaching?</a:t>
            </a:r>
          </a:p>
        </p:txBody>
      </p:sp>
      <p:cxnSp>
        <p:nvCxnSpPr>
          <p:cNvPr id="36" name="Straight Connector 35">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F5B232CA-F179-DA17-38EE-EE68C1DA7227}"/>
              </a:ext>
            </a:extLst>
          </p:cNvPr>
          <p:cNvSpPr>
            <a:spLocks noGrp="1"/>
          </p:cNvSpPr>
          <p:nvPr>
            <p:ph idx="1"/>
          </p:nvPr>
        </p:nvSpPr>
        <p:spPr>
          <a:xfrm>
            <a:off x="4705775" y="1648870"/>
            <a:ext cx="6244161" cy="3560260"/>
          </a:xfrm>
        </p:spPr>
        <p:txBody>
          <a:bodyPr anchor="ctr">
            <a:noAutofit/>
          </a:bodyPr>
          <a:lstStyle/>
          <a:p>
            <a:pPr marL="0" indent="0">
              <a:buNone/>
            </a:pPr>
            <a:r>
              <a:rPr lang="en-GB" sz="3200" dirty="0"/>
              <a:t>Adaptive teaching is an approach where teachers continually assess the strengths and needs of learners and adapt their teaching accordingly to ensure that all learners meet expectations. It involves adjusting the pace, </a:t>
            </a:r>
            <a:r>
              <a:rPr lang="en-GB" sz="3200" b="1" dirty="0"/>
              <a:t>support </a:t>
            </a:r>
            <a:r>
              <a:rPr lang="en-GB" sz="3200" dirty="0"/>
              <a:t>and materials to cater to individual strengths and weaknesses. </a:t>
            </a:r>
          </a:p>
        </p:txBody>
      </p:sp>
    </p:spTree>
    <p:extLst>
      <p:ext uri="{BB962C8B-B14F-4D97-AF65-F5344CB8AC3E}">
        <p14:creationId xmlns:p14="http://schemas.microsoft.com/office/powerpoint/2010/main" val="2743226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DD77B92-CB36-4B20-A59A-59625E0F08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B77CADB-0DC7-75BC-26E6-FAB3C9C661F3}"/>
              </a:ext>
            </a:extLst>
          </p:cNvPr>
          <p:cNvSpPr>
            <a:spLocks noGrp="1"/>
          </p:cNvSpPr>
          <p:nvPr>
            <p:ph type="title"/>
          </p:nvPr>
        </p:nvSpPr>
        <p:spPr>
          <a:xfrm>
            <a:off x="645065" y="1463040"/>
            <a:ext cx="3796306" cy="2690949"/>
          </a:xfrm>
        </p:spPr>
        <p:txBody>
          <a:bodyPr anchor="t">
            <a:normAutofit/>
          </a:bodyPr>
          <a:lstStyle/>
          <a:p>
            <a:r>
              <a:rPr lang="en-GB" sz="4800"/>
              <a:t>Activity </a:t>
            </a:r>
          </a:p>
        </p:txBody>
      </p:sp>
      <p:grpSp>
        <p:nvGrpSpPr>
          <p:cNvPr id="11" name="Group 10">
            <a:extLst>
              <a:ext uri="{FF2B5EF4-FFF2-40B4-BE49-F238E27FC236}">
                <a16:creationId xmlns:a16="http://schemas.microsoft.com/office/drawing/2014/main" id="{B14B560F-9DD7-4302-A60B-EBD3EF59B0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9667" y="4415246"/>
            <a:ext cx="11982332" cy="2087795"/>
            <a:chOff x="143163" y="5763486"/>
            <a:chExt cx="11982332" cy="739555"/>
          </a:xfrm>
        </p:grpSpPr>
        <p:sp>
          <p:nvSpPr>
            <p:cNvPr id="12" name="Rectangle 11">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C21D6966-343E-49AC-A026-D2497E0C3C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5" name="Rectangle 14">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3706" y="587829"/>
            <a:ext cx="6505300"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CBFD208B-BB0F-B100-87D1-1A6B00BD8167}"/>
              </a:ext>
            </a:extLst>
          </p:cNvPr>
          <p:cNvGraphicFramePr>
            <a:graphicFrameLocks noGrp="1"/>
          </p:cNvGraphicFramePr>
          <p:nvPr>
            <p:ph idx="1"/>
            <p:extLst>
              <p:ext uri="{D42A27DB-BD31-4B8C-83A1-F6EECF244321}">
                <p14:modId xmlns:p14="http://schemas.microsoft.com/office/powerpoint/2010/main" val="1317268938"/>
              </p:ext>
            </p:extLst>
          </p:nvPr>
        </p:nvGraphicFramePr>
        <p:xfrm>
          <a:off x="5407705" y="1014154"/>
          <a:ext cx="5962720" cy="49793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354463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23">
          <a:extLst>
            <a:ext uri="{FF2B5EF4-FFF2-40B4-BE49-F238E27FC236}">
              <a16:creationId xmlns:a16="http://schemas.microsoft.com/office/drawing/2014/main" id="{A6147424-789C-847A-9A27-9BC7C8B86F90}"/>
            </a:ext>
          </a:extLst>
        </p:cNvPr>
        <p:cNvGrpSpPr/>
        <p:nvPr/>
      </p:nvGrpSpPr>
      <p:grpSpPr>
        <a:xfrm>
          <a:off x="0" y="0"/>
          <a:ext cx="0" cy="0"/>
          <a:chOff x="0" y="0"/>
          <a:chExt cx="0" cy="0"/>
        </a:xfrm>
      </p:grpSpPr>
      <p:sp>
        <p:nvSpPr>
          <p:cNvPr id="324" name="Google Shape;324;p14">
            <a:extLst>
              <a:ext uri="{FF2B5EF4-FFF2-40B4-BE49-F238E27FC236}">
                <a16:creationId xmlns:a16="http://schemas.microsoft.com/office/drawing/2014/main" id="{33E61E18-C382-8CAF-8248-A4E638D31E0D}"/>
              </a:ext>
            </a:extLst>
          </p:cNvPr>
          <p:cNvSpPr txBox="1">
            <a:spLocks noGrp="1"/>
          </p:cNvSpPr>
          <p:nvPr>
            <p:ph type="title"/>
          </p:nvPr>
        </p:nvSpPr>
        <p:spPr>
          <a:xfrm>
            <a:off x="1062566" y="1016000"/>
            <a:ext cx="10037234" cy="6120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SzPts val="1400"/>
              <a:buNone/>
            </a:pPr>
            <a:r>
              <a:rPr lang="en-GB"/>
              <a:t>What is autism?</a:t>
            </a:r>
            <a:endParaRPr/>
          </a:p>
        </p:txBody>
      </p:sp>
      <p:sp>
        <p:nvSpPr>
          <p:cNvPr id="325" name="Google Shape;325;p14">
            <a:extLst>
              <a:ext uri="{FF2B5EF4-FFF2-40B4-BE49-F238E27FC236}">
                <a16:creationId xmlns:a16="http://schemas.microsoft.com/office/drawing/2014/main" id="{25DFB303-9185-A41C-DF1D-4006405F1471}"/>
              </a:ext>
            </a:extLst>
          </p:cNvPr>
          <p:cNvSpPr txBox="1">
            <a:spLocks noGrp="1"/>
          </p:cNvSpPr>
          <p:nvPr>
            <p:ph type="body" idx="1"/>
          </p:nvPr>
        </p:nvSpPr>
        <p:spPr>
          <a:xfrm>
            <a:off x="1062038" y="1628775"/>
            <a:ext cx="10037762" cy="4330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1200"/>
              </a:spcAft>
              <a:buSzPts val="2400"/>
              <a:buNone/>
            </a:pPr>
            <a:r>
              <a:rPr lang="en-GB" b="1"/>
              <a:t>Autistic pupils have differences in three areas of development. These are:</a:t>
            </a:r>
            <a:endParaRPr/>
          </a:p>
        </p:txBody>
      </p:sp>
      <p:sp>
        <p:nvSpPr>
          <p:cNvPr id="326" name="Google Shape;326;p14">
            <a:extLst>
              <a:ext uri="{FF2B5EF4-FFF2-40B4-BE49-F238E27FC236}">
                <a16:creationId xmlns:a16="http://schemas.microsoft.com/office/drawing/2014/main" id="{72AC23CF-99FA-9F9A-2AF0-53BE95E0FE7C}"/>
              </a:ext>
            </a:extLst>
          </p:cNvPr>
          <p:cNvSpPr txBox="1"/>
          <p:nvPr/>
        </p:nvSpPr>
        <p:spPr>
          <a:xfrm>
            <a:off x="1104231" y="4124420"/>
            <a:ext cx="3078000" cy="1439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595959"/>
              </a:buClr>
              <a:buSzPts val="2400"/>
              <a:buFont typeface="Calibri"/>
              <a:buNone/>
            </a:pPr>
            <a:r>
              <a:rPr lang="en-GB" sz="2400" b="0" i="0" u="none" strike="noStrike" cap="none">
                <a:solidFill>
                  <a:srgbClr val="007B29"/>
                </a:solidFill>
                <a:latin typeface="Calibri"/>
                <a:ea typeface="Calibri"/>
                <a:cs typeface="Calibri"/>
                <a:sym typeface="Calibri"/>
              </a:rPr>
              <a:t>Social understanding and communication.</a:t>
            </a:r>
            <a:endParaRPr sz="1400" b="0" i="0" u="none" strike="noStrike" cap="none">
              <a:solidFill>
                <a:srgbClr val="000000"/>
              </a:solidFill>
              <a:latin typeface="Arial"/>
              <a:ea typeface="Arial"/>
              <a:cs typeface="Arial"/>
              <a:sym typeface="Arial"/>
            </a:endParaRPr>
          </a:p>
        </p:txBody>
      </p:sp>
      <p:sp>
        <p:nvSpPr>
          <p:cNvPr id="327" name="Google Shape;327;p14">
            <a:extLst>
              <a:ext uri="{FF2B5EF4-FFF2-40B4-BE49-F238E27FC236}">
                <a16:creationId xmlns:a16="http://schemas.microsoft.com/office/drawing/2014/main" id="{60BE2A5B-4635-A70F-2E2E-E1771392C353}"/>
              </a:ext>
            </a:extLst>
          </p:cNvPr>
          <p:cNvSpPr txBox="1"/>
          <p:nvPr/>
        </p:nvSpPr>
        <p:spPr>
          <a:xfrm>
            <a:off x="4821791" y="4124420"/>
            <a:ext cx="3078000" cy="1439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595959"/>
              </a:buClr>
              <a:buSzPts val="2400"/>
              <a:buFont typeface="Calibri"/>
              <a:buNone/>
            </a:pPr>
            <a:r>
              <a:rPr lang="en-GB" sz="2400" b="0" i="0" u="none" strike="noStrike" cap="none">
                <a:solidFill>
                  <a:srgbClr val="007B29"/>
                </a:solidFill>
                <a:latin typeface="Calibri"/>
                <a:ea typeface="Calibri"/>
                <a:cs typeface="Calibri"/>
                <a:sym typeface="Calibri"/>
              </a:rPr>
              <a:t>Flexibility, information processing, and understanding.</a:t>
            </a:r>
            <a:endParaRPr sz="1400" b="0" i="0" u="none" strike="noStrike" cap="none">
              <a:solidFill>
                <a:srgbClr val="000000"/>
              </a:solidFill>
              <a:latin typeface="Arial"/>
              <a:ea typeface="Arial"/>
              <a:cs typeface="Arial"/>
              <a:sym typeface="Arial"/>
            </a:endParaRPr>
          </a:p>
        </p:txBody>
      </p:sp>
      <p:sp>
        <p:nvSpPr>
          <p:cNvPr id="328" name="Google Shape;328;p14">
            <a:extLst>
              <a:ext uri="{FF2B5EF4-FFF2-40B4-BE49-F238E27FC236}">
                <a16:creationId xmlns:a16="http://schemas.microsoft.com/office/drawing/2014/main" id="{DA1443FF-C89F-6567-BE4D-EC99E6BC78E3}"/>
              </a:ext>
            </a:extLst>
          </p:cNvPr>
          <p:cNvSpPr txBox="1"/>
          <p:nvPr/>
        </p:nvSpPr>
        <p:spPr>
          <a:xfrm>
            <a:off x="8389450" y="4124420"/>
            <a:ext cx="3078000" cy="1439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595959"/>
              </a:buClr>
              <a:buSzPts val="2400"/>
              <a:buFont typeface="Calibri"/>
              <a:buNone/>
            </a:pPr>
            <a:r>
              <a:rPr lang="en-GB" sz="2400" b="0" i="0" u="none" strike="noStrike" cap="none">
                <a:solidFill>
                  <a:srgbClr val="007B29"/>
                </a:solidFill>
                <a:latin typeface="Calibri"/>
                <a:ea typeface="Calibri"/>
                <a:cs typeface="Calibri"/>
                <a:sym typeface="Calibri"/>
              </a:rPr>
              <a:t>Sensory processing and integration.</a:t>
            </a:r>
            <a:endParaRPr sz="1400" b="0" i="0" u="none" strike="noStrike" cap="none">
              <a:solidFill>
                <a:srgbClr val="000000"/>
              </a:solidFill>
              <a:latin typeface="Arial"/>
              <a:ea typeface="Arial"/>
              <a:cs typeface="Arial"/>
              <a:sym typeface="Arial"/>
            </a:endParaRPr>
          </a:p>
        </p:txBody>
      </p:sp>
      <p:pic>
        <p:nvPicPr>
          <p:cNvPr id="329" name="Google Shape;329;p14">
            <a:extLst>
              <a:ext uri="{FF2B5EF4-FFF2-40B4-BE49-F238E27FC236}">
                <a16:creationId xmlns:a16="http://schemas.microsoft.com/office/drawing/2014/main" id="{4F49C233-592F-6E24-9222-BA09239CDED4}"/>
              </a:ext>
            </a:extLst>
          </p:cNvPr>
          <p:cNvPicPr preferRelativeResize="0"/>
          <p:nvPr/>
        </p:nvPicPr>
        <p:blipFill rotWithShape="1">
          <a:blip r:embed="rId3">
            <a:alphaModFix/>
          </a:blip>
          <a:srcRect/>
          <a:stretch/>
        </p:blipFill>
        <p:spPr>
          <a:xfrm>
            <a:off x="4821791" y="2168525"/>
            <a:ext cx="1887716" cy="1887716"/>
          </a:xfrm>
          <a:prstGeom prst="rect">
            <a:avLst/>
          </a:prstGeom>
          <a:noFill/>
          <a:ln>
            <a:noFill/>
          </a:ln>
        </p:spPr>
      </p:pic>
      <p:pic>
        <p:nvPicPr>
          <p:cNvPr id="330" name="Google Shape;330;p14">
            <a:extLst>
              <a:ext uri="{FF2B5EF4-FFF2-40B4-BE49-F238E27FC236}">
                <a16:creationId xmlns:a16="http://schemas.microsoft.com/office/drawing/2014/main" id="{9F5E91EE-489E-6D49-AF1B-1DDDD513860B}"/>
              </a:ext>
            </a:extLst>
          </p:cNvPr>
          <p:cNvPicPr preferRelativeResize="0"/>
          <p:nvPr/>
        </p:nvPicPr>
        <p:blipFill rotWithShape="1">
          <a:blip r:embed="rId4">
            <a:alphaModFix/>
          </a:blip>
          <a:srcRect/>
          <a:stretch/>
        </p:blipFill>
        <p:spPr>
          <a:xfrm>
            <a:off x="8389450" y="2168525"/>
            <a:ext cx="1887716" cy="1887716"/>
          </a:xfrm>
          <a:prstGeom prst="rect">
            <a:avLst/>
          </a:prstGeom>
          <a:noFill/>
          <a:ln>
            <a:noFill/>
          </a:ln>
        </p:spPr>
      </p:pic>
      <p:pic>
        <p:nvPicPr>
          <p:cNvPr id="331" name="Google Shape;331;p14">
            <a:extLst>
              <a:ext uri="{FF2B5EF4-FFF2-40B4-BE49-F238E27FC236}">
                <a16:creationId xmlns:a16="http://schemas.microsoft.com/office/drawing/2014/main" id="{EC31C628-3196-F280-DD14-4F01C9A006FB}"/>
              </a:ext>
            </a:extLst>
          </p:cNvPr>
          <p:cNvPicPr preferRelativeResize="0"/>
          <p:nvPr/>
        </p:nvPicPr>
        <p:blipFill rotWithShape="1">
          <a:blip r:embed="rId5">
            <a:alphaModFix/>
          </a:blip>
          <a:srcRect/>
          <a:stretch/>
        </p:blipFill>
        <p:spPr>
          <a:xfrm>
            <a:off x="1104231" y="2168525"/>
            <a:ext cx="1887716" cy="1887716"/>
          </a:xfrm>
          <a:prstGeom prst="rect">
            <a:avLst/>
          </a:prstGeom>
          <a:noFill/>
          <a:ln>
            <a:noFill/>
          </a:ln>
        </p:spPr>
      </p:pic>
      <p:sp>
        <p:nvSpPr>
          <p:cNvPr id="332" name="Google Shape;332;p14">
            <a:extLst>
              <a:ext uri="{FF2B5EF4-FFF2-40B4-BE49-F238E27FC236}">
                <a16:creationId xmlns:a16="http://schemas.microsoft.com/office/drawing/2014/main" id="{868B15C1-FA21-221A-BAFB-A3A03F294352}"/>
              </a:ext>
            </a:extLst>
          </p:cNvPr>
          <p:cNvSpPr txBox="1"/>
          <p:nvPr/>
        </p:nvSpPr>
        <p:spPr>
          <a:xfrm>
            <a:off x="1092150" y="5516126"/>
            <a:ext cx="9185100" cy="113169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1800"/>
              </a:spcAft>
              <a:buClr>
                <a:srgbClr val="000000"/>
              </a:buClr>
              <a:buSzPts val="2200"/>
              <a:buFont typeface="Arial"/>
              <a:buNone/>
            </a:pPr>
            <a:r>
              <a:rPr lang="en-GB" sz="2200" b="1" i="0" u="none" strike="noStrike" cap="none">
                <a:solidFill>
                  <a:srgbClr val="6D6D6D"/>
                </a:solidFill>
                <a:latin typeface="Calibri"/>
                <a:ea typeface="Calibri"/>
                <a:cs typeface="Calibri"/>
                <a:sym typeface="Calibri"/>
              </a:rPr>
              <a:t>We need to look at these differences in terms of both the strengths and challenges that might arise.</a:t>
            </a:r>
            <a:endParaRPr sz="2200" b="1" i="0" u="none" strike="noStrike" cap="none">
              <a:solidFill>
                <a:srgbClr val="6D6D6D"/>
              </a:solidFill>
              <a:latin typeface="Arial"/>
              <a:ea typeface="Arial"/>
              <a:cs typeface="Arial"/>
              <a:sym typeface="Arial"/>
            </a:endParaRPr>
          </a:p>
        </p:txBody>
      </p:sp>
    </p:spTree>
    <p:extLst>
      <p:ext uri="{BB962C8B-B14F-4D97-AF65-F5344CB8AC3E}">
        <p14:creationId xmlns:p14="http://schemas.microsoft.com/office/powerpoint/2010/main" val="6082207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A20141-32BB-D30D-CDDB-547AD97F7EA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F4231CC-FD22-E265-D540-576E949B13CE}"/>
              </a:ext>
            </a:extLst>
          </p:cNvPr>
          <p:cNvSpPr>
            <a:spLocks noGrp="1"/>
          </p:cNvSpPr>
          <p:nvPr>
            <p:ph type="title"/>
          </p:nvPr>
        </p:nvSpPr>
        <p:spPr>
          <a:xfrm>
            <a:off x="1451579" y="804519"/>
            <a:ext cx="9603275" cy="1049235"/>
          </a:xfrm>
        </p:spPr>
        <p:txBody>
          <a:bodyPr>
            <a:normAutofit/>
          </a:bodyPr>
          <a:lstStyle/>
          <a:p>
            <a:r>
              <a:rPr lang="en-GB" dirty="0"/>
              <a:t>Reducing Systemic barriers to learning</a:t>
            </a:r>
          </a:p>
        </p:txBody>
      </p:sp>
      <p:graphicFrame>
        <p:nvGraphicFramePr>
          <p:cNvPr id="5" name="Content Placeholder 2">
            <a:extLst>
              <a:ext uri="{FF2B5EF4-FFF2-40B4-BE49-F238E27FC236}">
                <a16:creationId xmlns:a16="http://schemas.microsoft.com/office/drawing/2014/main" id="{23029941-EDD2-D94B-42CB-7652379ECF4C}"/>
              </a:ext>
            </a:extLst>
          </p:cNvPr>
          <p:cNvGraphicFramePr>
            <a:graphicFrameLocks noGrp="1"/>
          </p:cNvGraphicFramePr>
          <p:nvPr>
            <p:ph idx="1"/>
          </p:nvPr>
        </p:nvGraphicFramePr>
        <p:xfrm>
          <a:off x="1450975" y="2340435"/>
          <a:ext cx="9604375" cy="33244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660926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58">
          <a:extLst>
            <a:ext uri="{FF2B5EF4-FFF2-40B4-BE49-F238E27FC236}">
              <a16:creationId xmlns:a16="http://schemas.microsoft.com/office/drawing/2014/main" id="{EB2F1026-DEDF-360D-ED21-6C4FAE0678B2}"/>
            </a:ext>
          </a:extLst>
        </p:cNvPr>
        <p:cNvGrpSpPr/>
        <p:nvPr/>
      </p:nvGrpSpPr>
      <p:grpSpPr>
        <a:xfrm>
          <a:off x="0" y="0"/>
          <a:ext cx="0" cy="0"/>
          <a:chOff x="0" y="0"/>
          <a:chExt cx="0" cy="0"/>
        </a:xfrm>
      </p:grpSpPr>
      <p:sp>
        <p:nvSpPr>
          <p:cNvPr id="459" name="Google Shape;459;p26">
            <a:extLst>
              <a:ext uri="{FF2B5EF4-FFF2-40B4-BE49-F238E27FC236}">
                <a16:creationId xmlns:a16="http://schemas.microsoft.com/office/drawing/2014/main" id="{64FA233A-B7BE-48F2-CDFE-EEFD04C41552}"/>
              </a:ext>
            </a:extLst>
          </p:cNvPr>
          <p:cNvSpPr txBox="1">
            <a:spLocks noGrp="1"/>
          </p:cNvSpPr>
          <p:nvPr>
            <p:ph type="title"/>
          </p:nvPr>
        </p:nvSpPr>
        <p:spPr>
          <a:xfrm>
            <a:off x="1097280" y="286603"/>
            <a:ext cx="10058400" cy="1450757"/>
          </a:xfrm>
          <a:prstGeom prst="rect">
            <a:avLst/>
          </a:prstGeom>
        </p:spPr>
        <p:txBody>
          <a:bodyPr spcFirstLastPara="1" vert="horz" lIns="91440" tIns="45720" rIns="91440" bIns="45720" rtlCol="0" anchor="b" anchorCtr="0">
            <a:normAutofit/>
          </a:bodyPr>
          <a:lstStyle/>
          <a:p>
            <a:pPr marL="0" lvl="0" indent="0">
              <a:lnSpc>
                <a:spcPct val="90000"/>
              </a:lnSpc>
              <a:spcBef>
                <a:spcPct val="0"/>
              </a:spcBef>
              <a:spcAft>
                <a:spcPts val="0"/>
              </a:spcAft>
              <a:buSzPts val="1400"/>
            </a:pPr>
            <a:r>
              <a:rPr lang="en-US" sz="4800" dirty="0"/>
              <a:t>1.Social understanding and communication</a:t>
            </a:r>
          </a:p>
        </p:txBody>
      </p:sp>
      <p:sp>
        <p:nvSpPr>
          <p:cNvPr id="460" name="Google Shape;460;p26">
            <a:extLst>
              <a:ext uri="{FF2B5EF4-FFF2-40B4-BE49-F238E27FC236}">
                <a16:creationId xmlns:a16="http://schemas.microsoft.com/office/drawing/2014/main" id="{CBE041CB-9C39-06C4-70D1-6A238590B125}"/>
              </a:ext>
            </a:extLst>
          </p:cNvPr>
          <p:cNvSpPr txBox="1">
            <a:spLocks noGrp="1"/>
          </p:cNvSpPr>
          <p:nvPr>
            <p:ph type="body" idx="1"/>
          </p:nvPr>
        </p:nvSpPr>
        <p:spPr>
          <a:xfrm>
            <a:off x="1097280" y="2108201"/>
            <a:ext cx="5575367" cy="3760891"/>
          </a:xfrm>
          <a:prstGeom prst="rect">
            <a:avLst/>
          </a:prstGeom>
        </p:spPr>
        <p:txBody>
          <a:bodyPr spcFirstLastPara="1" vert="horz" lIns="0" tIns="45720" rIns="0" bIns="45720" rtlCol="0" anchorCtr="0">
            <a:normAutofit/>
          </a:bodyPr>
          <a:lstStyle/>
          <a:p>
            <a:pPr marL="0" lvl="0" indent="0">
              <a:spcBef>
                <a:spcPts val="0"/>
              </a:spcBef>
              <a:spcAft>
                <a:spcPts val="0"/>
              </a:spcAft>
              <a:buSzPts val="2400"/>
              <a:buFont typeface="Calibri" panose="020F0502020204030204" pitchFamily="34" charset="0"/>
              <a:buNone/>
            </a:pPr>
            <a:r>
              <a:rPr lang="en-US" sz="2400" dirty="0"/>
              <a:t>Autistic pupils have differences in the way they communicate, understand, and use language. They engage in social life from a different perspective (Milton, 2011). </a:t>
            </a:r>
          </a:p>
          <a:p>
            <a:pPr marL="0" lvl="0" indent="0">
              <a:spcBef>
                <a:spcPts val="1200"/>
              </a:spcBef>
              <a:spcAft>
                <a:spcPts val="1200"/>
              </a:spcAft>
              <a:buSzPts val="2400"/>
              <a:buFont typeface="Calibri" panose="020F0502020204030204" pitchFamily="34" charset="0"/>
              <a:buNone/>
            </a:pPr>
            <a:r>
              <a:rPr lang="en-US" sz="2400" dirty="0"/>
              <a:t>Differences in the areas of social understanding and communication can influence how the pupil develops relationships.</a:t>
            </a:r>
          </a:p>
        </p:txBody>
      </p:sp>
      <p:pic>
        <p:nvPicPr>
          <p:cNvPr id="461" name="Google Shape;461;p26">
            <a:extLst>
              <a:ext uri="{FF2B5EF4-FFF2-40B4-BE49-F238E27FC236}">
                <a16:creationId xmlns:a16="http://schemas.microsoft.com/office/drawing/2014/main" id="{74207099-D631-0FE6-367F-E4EC5E1ADC72}"/>
              </a:ext>
            </a:extLst>
          </p:cNvPr>
          <p:cNvPicPr preferRelativeResize="0"/>
          <p:nvPr/>
        </p:nvPicPr>
        <p:blipFill rotWithShape="1">
          <a:blip r:embed="rId3"/>
          <a:srcRect r="5" b="569"/>
          <a:stretch/>
        </p:blipFill>
        <p:spPr>
          <a:xfrm>
            <a:off x="7534656" y="2108200"/>
            <a:ext cx="3621024" cy="3600613"/>
          </a:xfrm>
          <a:prstGeom prst="rect">
            <a:avLst/>
          </a:prstGeom>
          <a:noFill/>
        </p:spPr>
      </p:pic>
    </p:spTree>
    <p:extLst>
      <p:ext uri="{BB962C8B-B14F-4D97-AF65-F5344CB8AC3E}">
        <p14:creationId xmlns:p14="http://schemas.microsoft.com/office/powerpoint/2010/main" val="550383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73</TotalTime>
  <Words>1009</Words>
  <Application>Microsoft Office PowerPoint</Application>
  <PresentationFormat>Widescreen</PresentationFormat>
  <Paragraphs>84</Paragraphs>
  <Slides>26</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Aptos</vt:lpstr>
      <vt:lpstr>Aptos Display</vt:lpstr>
      <vt:lpstr>Arial</vt:lpstr>
      <vt:lpstr>Calibri</vt:lpstr>
      <vt:lpstr>Wingdings</vt:lpstr>
      <vt:lpstr>Office Theme</vt:lpstr>
      <vt:lpstr>Adaptive teaching: Removing Barriers to Learning</vt:lpstr>
      <vt:lpstr>PowerPoint Presentation</vt:lpstr>
      <vt:lpstr>PowerPoint Presentation</vt:lpstr>
      <vt:lpstr> What is Universal Provision? </vt:lpstr>
      <vt:lpstr> What is Adaptive teaching?</vt:lpstr>
      <vt:lpstr>Activity </vt:lpstr>
      <vt:lpstr>What is autism?</vt:lpstr>
      <vt:lpstr>Reducing Systemic barriers to learning</vt:lpstr>
      <vt:lpstr>1.Social understanding and communication</vt:lpstr>
      <vt:lpstr>Barriers to Learning </vt:lpstr>
      <vt:lpstr>Reasonable adjustments </vt:lpstr>
      <vt:lpstr>Supporting as a Teaching Assistant </vt:lpstr>
      <vt:lpstr>Social understanding and communication </vt:lpstr>
      <vt:lpstr>2.Flexibility, information processing,  and understanding</vt:lpstr>
      <vt:lpstr>Barriers to Learning </vt:lpstr>
      <vt:lpstr>Reasonable adjustments </vt:lpstr>
      <vt:lpstr>Supporting as a Teaching Assistant </vt:lpstr>
      <vt:lpstr> </vt:lpstr>
      <vt:lpstr>3.Sensory processing and integration</vt:lpstr>
      <vt:lpstr>3. Sensory processing and integration</vt:lpstr>
      <vt:lpstr>Barriers to Learning </vt:lpstr>
      <vt:lpstr>Reasonable adjustments </vt:lpstr>
      <vt:lpstr>Supporting as a Teaching Assistant </vt:lpstr>
      <vt:lpstr> </vt:lpstr>
      <vt:lpstr>Barriers to learning – non negotiables for you when supporting a child with autism.</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Helen Huntley</dc:creator>
  <cp:lastModifiedBy>Clive Haines (AfC)</cp:lastModifiedBy>
  <cp:revision>6</cp:revision>
  <dcterms:created xsi:type="dcterms:W3CDTF">2025-01-15T06:36:23Z</dcterms:created>
  <dcterms:modified xsi:type="dcterms:W3CDTF">2025-01-28T09:19:26Z</dcterms:modified>
</cp:coreProperties>
</file>