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21" r:id="rId2"/>
    <p:sldId id="290" r:id="rId3"/>
    <p:sldId id="323" r:id="rId4"/>
    <p:sldId id="328" r:id="rId5"/>
    <p:sldId id="331" r:id="rId6"/>
    <p:sldId id="260" r:id="rId7"/>
    <p:sldId id="261" r:id="rId8"/>
    <p:sldId id="262" r:id="rId9"/>
    <p:sldId id="263" r:id="rId10"/>
    <p:sldId id="264" r:id="rId11"/>
    <p:sldId id="265" r:id="rId12"/>
    <p:sldId id="274" r:id="rId13"/>
    <p:sldId id="335" r:id="rId14"/>
    <p:sldId id="267" r:id="rId15"/>
    <p:sldId id="336" r:id="rId16"/>
    <p:sldId id="268" r:id="rId17"/>
    <p:sldId id="337" r:id="rId18"/>
    <p:sldId id="269" r:id="rId19"/>
    <p:sldId id="338" r:id="rId20"/>
    <p:sldId id="334" r:id="rId21"/>
    <p:sldId id="341" r:id="rId22"/>
    <p:sldId id="340" r:id="rId23"/>
    <p:sldId id="339" r:id="rId24"/>
    <p:sldId id="342" r:id="rId25"/>
    <p:sldId id="343" r:id="rId26"/>
    <p:sldId id="344" r:id="rId27"/>
    <p:sldId id="285" r:id="rId28"/>
    <p:sldId id="286" r:id="rId29"/>
    <p:sldId id="287" r:id="rId30"/>
    <p:sldId id="288" r:id="rId31"/>
    <p:sldId id="289" r:id="rId32"/>
    <p:sldId id="330" r:id="rId33"/>
    <p:sldId id="270" r:id="rId34"/>
    <p:sldId id="271" r:id="rId35"/>
    <p:sldId id="272" r:id="rId36"/>
    <p:sldId id="273" r:id="rId37"/>
    <p:sldId id="333" r:id="rId38"/>
    <p:sldId id="332" r:id="rId39"/>
    <p:sldId id="345" r:id="rId40"/>
    <p:sldId id="280" r:id="rId41"/>
    <p:sldId id="281" r:id="rId42"/>
    <p:sldId id="282" r:id="rId43"/>
    <p:sldId id="283" r:id="rId44"/>
    <p:sldId id="284" r:id="rId45"/>
    <p:sldId id="279" r:id="rId46"/>
    <p:sldId id="32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31" autoAdjust="0"/>
  </p:normalViewPr>
  <p:slideViewPr>
    <p:cSldViewPr snapToGrid="0">
      <p:cViewPr varScale="1">
        <p:scale>
          <a:sx n="47" d="100"/>
          <a:sy n="47" d="100"/>
        </p:scale>
        <p:origin x="14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2FB14-4D1F-4F5A-86FB-982DC5AC01AE}" type="datetimeFigureOut">
              <a:rPr lang="en-GB" smtClean="0"/>
              <a:t>28/01/2025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9D4BD-4E9E-4AF8-880D-44219C25444F}" type="slidenum">
              <a:rPr lang="en-GB" smtClean="0"/>
              <a:t>‹#›</a:t>
            </a:fld>
            <a:endParaRPr lang="en-GB"/>
          </a:p>
        </p:txBody>
      </p:sp>
    </p:spTree>
    <p:extLst>
      <p:ext uri="{BB962C8B-B14F-4D97-AF65-F5344CB8AC3E}">
        <p14:creationId xmlns:p14="http://schemas.microsoft.com/office/powerpoint/2010/main" val="340267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hWfhpeyFU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7667f12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7667f12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76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4ecb0fca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4ecb0fca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95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e4ecb0fc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e4ecb0fc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extLst>
      <p:ext uri="{BB962C8B-B14F-4D97-AF65-F5344CB8AC3E}">
        <p14:creationId xmlns:p14="http://schemas.microsoft.com/office/powerpoint/2010/main" val="51329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b0d6f593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b0d6f593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45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E7F112D-558E-68AE-5FAC-39ECBA783898}"/>
            </a:ext>
          </a:extLst>
        </p:cNvPr>
        <p:cNvGrpSpPr/>
        <p:nvPr/>
      </p:nvGrpSpPr>
      <p:grpSpPr>
        <a:xfrm>
          <a:off x="0" y="0"/>
          <a:ext cx="0" cy="0"/>
          <a:chOff x="0" y="0"/>
          <a:chExt cx="0" cy="0"/>
        </a:xfrm>
      </p:grpSpPr>
      <p:sp>
        <p:nvSpPr>
          <p:cNvPr id="103" name="Google Shape;103;g1e4ecb0fca2_0_8:notes">
            <a:extLst>
              <a:ext uri="{FF2B5EF4-FFF2-40B4-BE49-F238E27FC236}">
                <a16:creationId xmlns:a16="http://schemas.microsoft.com/office/drawing/2014/main" id="{72265B03-D1BF-4020-D3CF-8B9B5C3096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4ecb0fca2_0_8:notes">
            <a:extLst>
              <a:ext uri="{FF2B5EF4-FFF2-40B4-BE49-F238E27FC236}">
                <a16:creationId xmlns:a16="http://schemas.microsoft.com/office/drawing/2014/main" id="{BC43BFBE-4A62-EBAF-D2D7-56460C70EB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Based on the key skills progression document</a:t>
            </a:r>
            <a:endParaRPr dirty="0"/>
          </a:p>
        </p:txBody>
      </p:sp>
    </p:spTree>
    <p:extLst>
      <p:ext uri="{BB962C8B-B14F-4D97-AF65-F5344CB8AC3E}">
        <p14:creationId xmlns:p14="http://schemas.microsoft.com/office/powerpoint/2010/main" val="386407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4ecb0fc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4ecb0fc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79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F7F3701-330C-BBCC-C1FD-BEE2ECC8DC9D}"/>
            </a:ext>
          </a:extLst>
        </p:cNvPr>
        <p:cNvGrpSpPr/>
        <p:nvPr/>
      </p:nvGrpSpPr>
      <p:grpSpPr>
        <a:xfrm>
          <a:off x="0" y="0"/>
          <a:ext cx="0" cy="0"/>
          <a:chOff x="0" y="0"/>
          <a:chExt cx="0" cy="0"/>
        </a:xfrm>
      </p:grpSpPr>
      <p:sp>
        <p:nvSpPr>
          <p:cNvPr id="103" name="Google Shape;103;g1e4ecb0fca2_0_8:notes">
            <a:extLst>
              <a:ext uri="{FF2B5EF4-FFF2-40B4-BE49-F238E27FC236}">
                <a16:creationId xmlns:a16="http://schemas.microsoft.com/office/drawing/2014/main" id="{15DDBE10-62E1-A651-5EE9-F33CB796F1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4ecb0fca2_0_8:notes">
            <a:extLst>
              <a:ext uri="{FF2B5EF4-FFF2-40B4-BE49-F238E27FC236}">
                <a16:creationId xmlns:a16="http://schemas.microsoft.com/office/drawing/2014/main" id="{241CFDEB-1C32-5B89-D062-8C3CA0B22C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Based on the key skills progression document</a:t>
            </a:r>
            <a:endParaRPr dirty="0"/>
          </a:p>
        </p:txBody>
      </p:sp>
    </p:spTree>
    <p:extLst>
      <p:ext uri="{BB962C8B-B14F-4D97-AF65-F5344CB8AC3E}">
        <p14:creationId xmlns:p14="http://schemas.microsoft.com/office/powerpoint/2010/main" val="153941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4ecb0fca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e4ecb0fca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03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EDEB2A2-EBB6-13F1-4195-8B5FD6DB16D3}"/>
            </a:ext>
          </a:extLst>
        </p:cNvPr>
        <p:cNvGrpSpPr/>
        <p:nvPr/>
      </p:nvGrpSpPr>
      <p:grpSpPr>
        <a:xfrm>
          <a:off x="0" y="0"/>
          <a:ext cx="0" cy="0"/>
          <a:chOff x="0" y="0"/>
          <a:chExt cx="0" cy="0"/>
        </a:xfrm>
      </p:grpSpPr>
      <p:sp>
        <p:nvSpPr>
          <p:cNvPr id="103" name="Google Shape;103;g1e4ecb0fca2_0_8:notes">
            <a:extLst>
              <a:ext uri="{FF2B5EF4-FFF2-40B4-BE49-F238E27FC236}">
                <a16:creationId xmlns:a16="http://schemas.microsoft.com/office/drawing/2014/main" id="{CFEE8350-7003-4ED6-ED39-B56BF8B89A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4ecb0fca2_0_8:notes">
            <a:extLst>
              <a:ext uri="{FF2B5EF4-FFF2-40B4-BE49-F238E27FC236}">
                <a16:creationId xmlns:a16="http://schemas.microsoft.com/office/drawing/2014/main" id="{C108FB45-D231-0273-B238-225B99B42A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Based on the key skills progression document</a:t>
            </a:r>
            <a:endParaRPr dirty="0"/>
          </a:p>
        </p:txBody>
      </p:sp>
    </p:spTree>
    <p:extLst>
      <p:ext uri="{BB962C8B-B14F-4D97-AF65-F5344CB8AC3E}">
        <p14:creationId xmlns:p14="http://schemas.microsoft.com/office/powerpoint/2010/main" val="387532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e4ecb0fca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e4ecb0fca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775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7B9492A-9408-D412-70DE-30333E89C9A4}"/>
            </a:ext>
          </a:extLst>
        </p:cNvPr>
        <p:cNvGrpSpPr/>
        <p:nvPr/>
      </p:nvGrpSpPr>
      <p:grpSpPr>
        <a:xfrm>
          <a:off x="0" y="0"/>
          <a:ext cx="0" cy="0"/>
          <a:chOff x="0" y="0"/>
          <a:chExt cx="0" cy="0"/>
        </a:xfrm>
      </p:grpSpPr>
      <p:sp>
        <p:nvSpPr>
          <p:cNvPr id="103" name="Google Shape;103;g1e4ecb0fca2_0_8:notes">
            <a:extLst>
              <a:ext uri="{FF2B5EF4-FFF2-40B4-BE49-F238E27FC236}">
                <a16:creationId xmlns:a16="http://schemas.microsoft.com/office/drawing/2014/main" id="{472BC6A5-C37E-31BD-58AE-9C5420A16B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4ecb0fca2_0_8:notes">
            <a:extLst>
              <a:ext uri="{FF2B5EF4-FFF2-40B4-BE49-F238E27FC236}">
                <a16:creationId xmlns:a16="http://schemas.microsoft.com/office/drawing/2014/main" id="{50B0F4AC-E8B6-24E6-047D-EC798F06F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Based on the key skills progression document</a:t>
            </a:r>
            <a:endParaRPr dirty="0"/>
          </a:p>
        </p:txBody>
      </p:sp>
    </p:spTree>
    <p:extLst>
      <p:ext uri="{BB962C8B-B14F-4D97-AF65-F5344CB8AC3E}">
        <p14:creationId xmlns:p14="http://schemas.microsoft.com/office/powerpoint/2010/main" val="35487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5b0d6f593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5b0d6f593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65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5CEF586C-00A7-3DEA-2184-9FB134C3B2E0}"/>
            </a:ext>
          </a:extLst>
        </p:cNvPr>
        <p:cNvGrpSpPr/>
        <p:nvPr/>
      </p:nvGrpSpPr>
      <p:grpSpPr>
        <a:xfrm>
          <a:off x="0" y="0"/>
          <a:ext cx="0" cy="0"/>
          <a:chOff x="0" y="0"/>
          <a:chExt cx="0" cy="0"/>
        </a:xfrm>
      </p:grpSpPr>
      <p:sp>
        <p:nvSpPr>
          <p:cNvPr id="116" name="Google Shape;116;g1e4ecb0fca2_0_5:notes">
            <a:extLst>
              <a:ext uri="{FF2B5EF4-FFF2-40B4-BE49-F238E27FC236}">
                <a16:creationId xmlns:a16="http://schemas.microsoft.com/office/drawing/2014/main" id="{5B023F3D-5555-1F83-B323-D6DD33C83D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4ecb0fca2_0_5:notes">
            <a:extLst>
              <a:ext uri="{FF2B5EF4-FFF2-40B4-BE49-F238E27FC236}">
                <a16:creationId xmlns:a16="http://schemas.microsoft.com/office/drawing/2014/main" id="{535B7523-9019-74B6-BB5A-26F2D1D0A5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229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CE352B80-DC67-C603-8100-F24008F52C13}"/>
            </a:ext>
          </a:extLst>
        </p:cNvPr>
        <p:cNvGrpSpPr/>
        <p:nvPr/>
      </p:nvGrpSpPr>
      <p:grpSpPr>
        <a:xfrm>
          <a:off x="0" y="0"/>
          <a:ext cx="0" cy="0"/>
          <a:chOff x="0" y="0"/>
          <a:chExt cx="0" cy="0"/>
        </a:xfrm>
      </p:grpSpPr>
      <p:sp>
        <p:nvSpPr>
          <p:cNvPr id="116" name="Google Shape;116;g1e4ecb0fca2_0_5:notes">
            <a:extLst>
              <a:ext uri="{FF2B5EF4-FFF2-40B4-BE49-F238E27FC236}">
                <a16:creationId xmlns:a16="http://schemas.microsoft.com/office/drawing/2014/main" id="{6E18AFC7-2640-5439-15BA-3D56BAB343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4ecb0fca2_0_5:notes">
            <a:extLst>
              <a:ext uri="{FF2B5EF4-FFF2-40B4-BE49-F238E27FC236}">
                <a16:creationId xmlns:a16="http://schemas.microsoft.com/office/drawing/2014/main" id="{4ED62E33-C199-2197-D80C-CED7A5A126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689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00470232-A3DC-2A33-0A11-7EE14BC15ED3}"/>
            </a:ext>
          </a:extLst>
        </p:cNvPr>
        <p:cNvGrpSpPr/>
        <p:nvPr/>
      </p:nvGrpSpPr>
      <p:grpSpPr>
        <a:xfrm>
          <a:off x="0" y="0"/>
          <a:ext cx="0" cy="0"/>
          <a:chOff x="0" y="0"/>
          <a:chExt cx="0" cy="0"/>
        </a:xfrm>
      </p:grpSpPr>
      <p:sp>
        <p:nvSpPr>
          <p:cNvPr id="116" name="Google Shape;116;g1e4ecb0fca2_0_5:notes">
            <a:extLst>
              <a:ext uri="{FF2B5EF4-FFF2-40B4-BE49-F238E27FC236}">
                <a16:creationId xmlns:a16="http://schemas.microsoft.com/office/drawing/2014/main" id="{08099ED5-E988-CCB1-C0B4-50335610A0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4ecb0fca2_0_5:notes">
            <a:extLst>
              <a:ext uri="{FF2B5EF4-FFF2-40B4-BE49-F238E27FC236}">
                <a16:creationId xmlns:a16="http://schemas.microsoft.com/office/drawing/2014/main" id="{E2C35619-2438-5FC8-FE94-6EB5A87336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066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4ecb0fca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e4ecb0fca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61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e4ed44030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e4ed44030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17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e4ed44030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e4ed44030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072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e4ed44030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e4ed44030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47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e4ed44030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e4ed44030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435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6166867-AC68-8656-82DC-60687CD5BD9E}"/>
            </a:ext>
          </a:extLst>
        </p:cNvPr>
        <p:cNvGrpSpPr/>
        <p:nvPr/>
      </p:nvGrpSpPr>
      <p:grpSpPr>
        <a:xfrm>
          <a:off x="0" y="0"/>
          <a:ext cx="0" cy="0"/>
          <a:chOff x="0" y="0"/>
          <a:chExt cx="0" cy="0"/>
        </a:xfrm>
      </p:grpSpPr>
      <p:sp>
        <p:nvSpPr>
          <p:cNvPr id="237" name="Google Shape;237;g1e4ed440303_0_56:notes">
            <a:extLst>
              <a:ext uri="{FF2B5EF4-FFF2-40B4-BE49-F238E27FC236}">
                <a16:creationId xmlns:a16="http://schemas.microsoft.com/office/drawing/2014/main" id="{3D3201B4-F206-6F52-5B17-9E89E6F492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e4ed440303_0_56:notes">
            <a:extLst>
              <a:ext uri="{FF2B5EF4-FFF2-40B4-BE49-F238E27FC236}">
                <a16:creationId xmlns:a16="http://schemas.microsoft.com/office/drawing/2014/main" id="{EE5C302F-3291-4B4D-FAF0-2A1366C3AA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597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e4ed44030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e4ed44030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92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e4ed44030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4ed44030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Quicksand"/>
                <a:ea typeface="Quicksand"/>
                <a:cs typeface="Quicksand"/>
                <a:sym typeface="Quicksand"/>
              </a:rPr>
              <a:t>Being able to express yourself well across a range of contexts. </a:t>
            </a:r>
            <a:endParaRPr sz="1200"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Quicksand"/>
                <a:ea typeface="Quicksand"/>
                <a:cs typeface="Quicksand"/>
                <a:sym typeface="Quicksand"/>
              </a:rPr>
              <a:t>Having the vocabulary to say what you want to say and the ability to structure your thoughts so that they make sense to others.</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Voice 21 - UK Oracy Charity. </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Launched in 2015 - innovative practice, research conducted with Cambridge University and EEF.</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2016 - commissioned The State of Speaking in Our Schools report - identified a need for resources and professional development for Oracy in UK</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2019 - Oracy Benchmarks published outlining what constitutes a high-quality oracy education - a framework for leaders and teachers</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Watch video: </a:t>
            </a:r>
            <a:r>
              <a:rPr lang="en-GB" sz="1200" u="sng" dirty="0">
                <a:solidFill>
                  <a:schemeClr val="hlink"/>
                </a:solidFill>
                <a:latin typeface="Quicksand"/>
                <a:ea typeface="Quicksand"/>
                <a:cs typeface="Quicksand"/>
                <a:sym typeface="Quicksand"/>
                <a:hlinkClick r:id="rId3"/>
              </a:rPr>
              <a:t>https://www.youtube.com/watch?v=jhWfhpeyFUc</a:t>
            </a:r>
            <a:endParaRPr sz="1200" dirty="0">
              <a:solidFill>
                <a:schemeClr val="dk1"/>
              </a:solidFill>
              <a:latin typeface="Quicksand"/>
              <a:ea typeface="Quicksand"/>
              <a:cs typeface="Quicksand"/>
              <a:sym typeface="Quicksand"/>
            </a:endParaRPr>
          </a:p>
        </p:txBody>
      </p:sp>
    </p:spTree>
    <p:extLst>
      <p:ext uri="{BB962C8B-B14F-4D97-AF65-F5344CB8AC3E}">
        <p14:creationId xmlns:p14="http://schemas.microsoft.com/office/powerpoint/2010/main" val="1501594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e4ecb0fca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e4ecb0fca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20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e4ed44030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e4ed44030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492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e4ecb0fca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4ecb0fca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87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123E8475-9980-C076-2068-6AB6A06E2997}"/>
            </a:ext>
          </a:extLst>
        </p:cNvPr>
        <p:cNvGrpSpPr/>
        <p:nvPr/>
      </p:nvGrpSpPr>
      <p:grpSpPr>
        <a:xfrm>
          <a:off x="0" y="0"/>
          <a:ext cx="0" cy="0"/>
          <a:chOff x="0" y="0"/>
          <a:chExt cx="0" cy="0"/>
        </a:xfrm>
      </p:grpSpPr>
      <p:sp>
        <p:nvSpPr>
          <p:cNvPr id="147" name="Google Shape;147;g1e4ed440303_0_28:notes">
            <a:extLst>
              <a:ext uri="{FF2B5EF4-FFF2-40B4-BE49-F238E27FC236}">
                <a16:creationId xmlns:a16="http://schemas.microsoft.com/office/drawing/2014/main" id="{9816FFB1-A936-FF9B-A42E-80075EB14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e4ed440303_0_28:notes">
            <a:extLst>
              <a:ext uri="{FF2B5EF4-FFF2-40B4-BE49-F238E27FC236}">
                <a16:creationId xmlns:a16="http://schemas.microsoft.com/office/drawing/2014/main" id="{A4F576A8-64DE-00D3-AD44-78ED63025A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64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B0B469F9-F82B-28BD-D102-CA6A1CE5110E}"/>
            </a:ext>
          </a:extLst>
        </p:cNvPr>
        <p:cNvGrpSpPr/>
        <p:nvPr/>
      </p:nvGrpSpPr>
      <p:grpSpPr>
        <a:xfrm>
          <a:off x="0" y="0"/>
          <a:ext cx="0" cy="0"/>
          <a:chOff x="0" y="0"/>
          <a:chExt cx="0" cy="0"/>
        </a:xfrm>
      </p:grpSpPr>
      <p:sp>
        <p:nvSpPr>
          <p:cNvPr id="152" name="Google Shape;152;g1e4ecb0fca2_0_38:notes">
            <a:extLst>
              <a:ext uri="{FF2B5EF4-FFF2-40B4-BE49-F238E27FC236}">
                <a16:creationId xmlns:a16="http://schemas.microsoft.com/office/drawing/2014/main" id="{CC2B0310-C90F-89EA-9231-F4A8F401E2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4ecb0fca2_0_38:notes">
            <a:extLst>
              <a:ext uri="{FF2B5EF4-FFF2-40B4-BE49-F238E27FC236}">
                <a16:creationId xmlns:a16="http://schemas.microsoft.com/office/drawing/2014/main" id="{466A9E40-E8BE-C43C-C280-23F189407B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74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A3CB6AD7-F5D4-454F-C060-139078B2945B}"/>
            </a:ext>
          </a:extLst>
        </p:cNvPr>
        <p:cNvGrpSpPr/>
        <p:nvPr/>
      </p:nvGrpSpPr>
      <p:grpSpPr>
        <a:xfrm>
          <a:off x="0" y="0"/>
          <a:ext cx="0" cy="0"/>
          <a:chOff x="0" y="0"/>
          <a:chExt cx="0" cy="0"/>
        </a:xfrm>
      </p:grpSpPr>
      <p:sp>
        <p:nvSpPr>
          <p:cNvPr id="136" name="Google Shape;136;g1e4ed440303_0_11:notes">
            <a:extLst>
              <a:ext uri="{FF2B5EF4-FFF2-40B4-BE49-F238E27FC236}">
                <a16:creationId xmlns:a16="http://schemas.microsoft.com/office/drawing/2014/main" id="{AB4D369B-5896-EF92-085E-0BB9FC1D8A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e4ed440303_0_11:notes">
            <a:extLst>
              <a:ext uri="{FF2B5EF4-FFF2-40B4-BE49-F238E27FC236}">
                <a16:creationId xmlns:a16="http://schemas.microsoft.com/office/drawing/2014/main" id="{BB5632E3-E7A2-9EA2-C5A6-77FFBEC1AA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430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e4ecb0fca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e4ecb0fca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37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e4ed44030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e4ed44030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258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e4ed44030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e4ed44030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78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e4ed44030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e4ed44030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75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AD137BE5-45A9-5472-D7AF-426632DDC9DE}"/>
            </a:ext>
          </a:extLst>
        </p:cNvPr>
        <p:cNvGrpSpPr/>
        <p:nvPr/>
      </p:nvGrpSpPr>
      <p:grpSpPr>
        <a:xfrm>
          <a:off x="0" y="0"/>
          <a:ext cx="0" cy="0"/>
          <a:chOff x="0" y="0"/>
          <a:chExt cx="0" cy="0"/>
        </a:xfrm>
      </p:grpSpPr>
      <p:sp>
        <p:nvSpPr>
          <p:cNvPr id="70" name="Google Shape;70;g1e4ed440303_0_19:notes">
            <a:extLst>
              <a:ext uri="{FF2B5EF4-FFF2-40B4-BE49-F238E27FC236}">
                <a16:creationId xmlns:a16="http://schemas.microsoft.com/office/drawing/2014/main" id="{11D7FA36-C4CC-962D-DE5F-8A500A51C8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4ed440303_0_19:notes">
            <a:extLst>
              <a:ext uri="{FF2B5EF4-FFF2-40B4-BE49-F238E27FC236}">
                <a16:creationId xmlns:a16="http://schemas.microsoft.com/office/drawing/2014/main" id="{959ACC96-2F28-A711-A886-3C08DF09D2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Voice 21 is the UK’s oracy education charity. We work with schools to transform the learning and life chances of young people through talk. We campaign for oracy to have a higher status in the education system.</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Voice 21 - UK Oracy Charity. </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Launched in 2015 - innovative practice, research conducted with Cambridge University and EEF.</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2016 - commissioned The State of Speaking in Our Schools report - identified a need for resources and professional development for Oracy in UK</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2019 - Oracy Benchmarks published outlining what constitutes a high-quality oracy education - a framework for leaders and teachers</a:t>
            </a:r>
            <a:endParaRPr sz="1200" dirty="0">
              <a:solidFill>
                <a:schemeClr val="dk1"/>
              </a:solidFill>
              <a:latin typeface="Quicksand"/>
              <a:ea typeface="Quicksand"/>
              <a:cs typeface="Quicksand"/>
              <a:sym typeface="Quicksand"/>
            </a:endParaRPr>
          </a:p>
          <a:p>
            <a:pPr marL="0" lvl="0" indent="0" algn="l" rtl="0">
              <a:spcBef>
                <a:spcPts val="0"/>
              </a:spcBef>
              <a:spcAft>
                <a:spcPts val="0"/>
              </a:spcAft>
              <a:buNone/>
            </a:pPr>
            <a:endParaRPr sz="1200" dirty="0">
              <a:solidFill>
                <a:schemeClr val="dk1"/>
              </a:solidFill>
              <a:latin typeface="Quicksand"/>
              <a:ea typeface="Quicksand"/>
              <a:cs typeface="Quicksand"/>
              <a:sym typeface="Quicksand"/>
            </a:endParaRPr>
          </a:p>
        </p:txBody>
      </p:sp>
    </p:spTree>
    <p:extLst>
      <p:ext uri="{BB962C8B-B14F-4D97-AF65-F5344CB8AC3E}">
        <p14:creationId xmlns:p14="http://schemas.microsoft.com/office/powerpoint/2010/main" val="2568027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e4ed44030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e4ed44030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533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e4ecb0fca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e4ecb0fca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Quicksand"/>
              <a:ea typeface="Quicksand"/>
              <a:cs typeface="Quicksand"/>
              <a:sym typeface="Quicksand"/>
            </a:endParaRPr>
          </a:p>
        </p:txBody>
      </p:sp>
    </p:spTree>
    <p:extLst>
      <p:ext uri="{BB962C8B-B14F-4D97-AF65-F5344CB8AC3E}">
        <p14:creationId xmlns:p14="http://schemas.microsoft.com/office/powerpoint/2010/main" val="2824727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C785D15B-A431-0E2C-66B0-78A3208397A2}"/>
            </a:ext>
          </a:extLst>
        </p:cNvPr>
        <p:cNvGrpSpPr/>
        <p:nvPr/>
      </p:nvGrpSpPr>
      <p:grpSpPr>
        <a:xfrm>
          <a:off x="0" y="0"/>
          <a:ext cx="0" cy="0"/>
          <a:chOff x="0" y="0"/>
          <a:chExt cx="0" cy="0"/>
        </a:xfrm>
      </p:grpSpPr>
      <p:sp>
        <p:nvSpPr>
          <p:cNvPr id="187" name="Google Shape;187;g1e4ecb0fca2_0_30:notes">
            <a:extLst>
              <a:ext uri="{FF2B5EF4-FFF2-40B4-BE49-F238E27FC236}">
                <a16:creationId xmlns:a16="http://schemas.microsoft.com/office/drawing/2014/main" id="{2E9A82FD-1021-EC50-70DA-AC1205E6C6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e4ecb0fca2_0_30:notes">
            <a:extLst>
              <a:ext uri="{FF2B5EF4-FFF2-40B4-BE49-F238E27FC236}">
                <a16:creationId xmlns:a16="http://schemas.microsoft.com/office/drawing/2014/main" id="{3D34B93A-5F8E-B1F5-36CA-9CA5B6227D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Quicksand"/>
              <a:ea typeface="Quicksand"/>
              <a:cs typeface="Quicksand"/>
              <a:sym typeface="Quicksand"/>
            </a:endParaRPr>
          </a:p>
        </p:txBody>
      </p:sp>
    </p:spTree>
    <p:extLst>
      <p:ext uri="{BB962C8B-B14F-4D97-AF65-F5344CB8AC3E}">
        <p14:creationId xmlns:p14="http://schemas.microsoft.com/office/powerpoint/2010/main" val="91220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D023C6B1-B035-B8C4-A609-AD72F209FF7C}"/>
            </a:ext>
          </a:extLst>
        </p:cNvPr>
        <p:cNvGrpSpPr/>
        <p:nvPr/>
      </p:nvGrpSpPr>
      <p:grpSpPr>
        <a:xfrm>
          <a:off x="0" y="0"/>
          <a:ext cx="0" cy="0"/>
          <a:chOff x="0" y="0"/>
          <a:chExt cx="0" cy="0"/>
        </a:xfrm>
      </p:grpSpPr>
      <p:sp>
        <p:nvSpPr>
          <p:cNvPr id="70" name="Google Shape;70;g1e4ed440303_0_19:notes">
            <a:extLst>
              <a:ext uri="{FF2B5EF4-FFF2-40B4-BE49-F238E27FC236}">
                <a16:creationId xmlns:a16="http://schemas.microsoft.com/office/drawing/2014/main" id="{5079171D-F601-0161-0595-E2E156C991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4ed440303_0_19:notes">
            <a:extLst>
              <a:ext uri="{FF2B5EF4-FFF2-40B4-BE49-F238E27FC236}">
                <a16:creationId xmlns:a16="http://schemas.microsoft.com/office/drawing/2014/main" id="{10D43904-7EEC-4F19-C271-90868158F1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Each year Voice 21 surveys students in Voice 21</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Oracy Schools to understand their self-perceptions</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of oracy and their experience of oracy education.</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These surveys reveal that anxiety and nervousness</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in relation to speaking increase dramatically in</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Year 7 and rise steadily throughout secondary</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school. They also indicate that primary school</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students are more likely to perceive that</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oracy education has benefited their academic</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performance (‘It is important to me because it</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has helped me to progress in school’) than their</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secondary counterparts. However, as students</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move into secondary school, they are less likely</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to report that oracy education supports their</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academic confidence. This shift is indicative of</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the challenge of moving into a new environment.</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Teachers and school leaders should be aware</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of this increased nervousness or anxiety when</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planning for oracy in their settings. By teaching</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students the oracy skills they need to be effective</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speakers in different contexts (rather than simply</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expecting them to have these) and fostering</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supportive classroom cultures in which every</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voice is valued, they can better prepare students</a:t>
            </a:r>
          </a:p>
          <a:p>
            <a:pPr marL="0" lvl="0" indent="0" algn="l" rtl="0">
              <a:spcBef>
                <a:spcPts val="0"/>
              </a:spcBef>
              <a:spcAft>
                <a:spcPts val="0"/>
              </a:spcAft>
              <a:buClr>
                <a:schemeClr val="dk1"/>
              </a:buClr>
              <a:buSzPts val="1100"/>
              <a:buFont typeface="Arial"/>
              <a:buNone/>
            </a:pPr>
            <a:r>
              <a:rPr lang="en-GB" b="0" i="0" dirty="0">
                <a:solidFill>
                  <a:srgbClr val="FFFFFF"/>
                </a:solidFill>
                <a:effectLst/>
                <a:latin typeface="HelveticaNeueBold"/>
              </a:rPr>
              <a:t>to speak in a new, unfamiliar context and boost</a:t>
            </a:r>
            <a:endParaRPr sz="1200" dirty="0">
              <a:solidFill>
                <a:schemeClr val="dk1"/>
              </a:solidFill>
              <a:latin typeface="Quicksand"/>
              <a:ea typeface="Quicksand"/>
              <a:cs typeface="Quicksand"/>
              <a:sym typeface="Quicksand"/>
            </a:endParaRPr>
          </a:p>
        </p:txBody>
      </p:sp>
    </p:spTree>
    <p:extLst>
      <p:ext uri="{BB962C8B-B14F-4D97-AF65-F5344CB8AC3E}">
        <p14:creationId xmlns:p14="http://schemas.microsoft.com/office/powerpoint/2010/main" val="35474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e4ed4403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e4ed4403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latin typeface="Quicksand"/>
                <a:ea typeface="Quicksand"/>
                <a:cs typeface="Quicksand"/>
                <a:sym typeface="Quicksand"/>
              </a:rPr>
              <a:t>Activity in teams - build Language Development Pyramid</a:t>
            </a:r>
          </a:p>
          <a:p>
            <a:pPr marL="0" lvl="0" indent="0" algn="l" rtl="0">
              <a:spcBef>
                <a:spcPts val="0"/>
              </a:spcBef>
              <a:spcAft>
                <a:spcPts val="0"/>
              </a:spcAft>
              <a:buNone/>
            </a:pPr>
            <a:r>
              <a:rPr lang="en-GB" b="0" i="0" dirty="0">
                <a:solidFill>
                  <a:srgbClr val="000000"/>
                </a:solidFill>
                <a:effectLst/>
                <a:latin typeface="Open Sans" panose="020B0606030504020204" pitchFamily="34" charset="0"/>
              </a:rPr>
              <a:t>The Language Development Pyramid is a visual representation of the general order in which children acquire non-verbal and verbal communication skills. This tool is helpful to anyone involved in the lives of children because it provides a reference explaining what skills are needed before other skills are acquired. For instance, back-and-forth interactive games such as peek-a-boo typically occur before children follow two-step directions. It also shows that teaching articulation is not yet appropriate for the child who is babbling. Although some skills can develop simultaneously, such as attention skills and language comprehension, the pyramid demonstrates the overall expectations of typical language development.</a:t>
            </a:r>
            <a:endParaRPr sz="1200" dirty="0">
              <a:latin typeface="Quicksand"/>
              <a:ea typeface="Quicksand"/>
              <a:cs typeface="Quicksand"/>
              <a:sym typeface="Quicksand"/>
            </a:endParaRPr>
          </a:p>
        </p:txBody>
      </p:sp>
    </p:spTree>
    <p:extLst>
      <p:ext uri="{BB962C8B-B14F-4D97-AF65-F5344CB8AC3E}">
        <p14:creationId xmlns:p14="http://schemas.microsoft.com/office/powerpoint/2010/main" val="305164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b0d6f593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b0d6f593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latin typeface="Quicksand"/>
                <a:ea typeface="Quicksand"/>
                <a:cs typeface="Quicksand"/>
                <a:sym typeface="Quicksand"/>
              </a:rPr>
              <a:t>Also - early interactions and pre-verbal skills: eye contact, cause and effect, pointing, turn taking and joint attention</a:t>
            </a:r>
            <a:endParaRPr sz="1200" dirty="0">
              <a:latin typeface="Quicksand"/>
              <a:ea typeface="Quicksand"/>
              <a:cs typeface="Quicksand"/>
              <a:sym typeface="Quicksand"/>
            </a:endParaRPr>
          </a:p>
          <a:p>
            <a:pPr marL="0" lvl="0" indent="0" algn="l" rtl="0">
              <a:spcBef>
                <a:spcPts val="0"/>
              </a:spcBef>
              <a:spcAft>
                <a:spcPts val="0"/>
              </a:spcAft>
              <a:buNone/>
            </a:pPr>
            <a:r>
              <a:rPr lang="en-GB" sz="1200" dirty="0">
                <a:latin typeface="Quicksand"/>
                <a:ea typeface="Quicksand"/>
                <a:cs typeface="Quicksand"/>
                <a:sym typeface="Quicksand"/>
              </a:rPr>
              <a:t>C+L needs to be secure before moving onto early literacy (reading and writing)</a:t>
            </a:r>
            <a:endParaRPr sz="1200" dirty="0">
              <a:latin typeface="Quicksand"/>
              <a:ea typeface="Quicksand"/>
              <a:cs typeface="Quicksand"/>
              <a:sym typeface="Quicksand"/>
            </a:endParaRPr>
          </a:p>
        </p:txBody>
      </p:sp>
    </p:spTree>
    <p:extLst>
      <p:ext uri="{BB962C8B-B14F-4D97-AF65-F5344CB8AC3E}">
        <p14:creationId xmlns:p14="http://schemas.microsoft.com/office/powerpoint/2010/main" val="236391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7667f12d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7667f12d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Quicksand"/>
                <a:ea typeface="Quicksand"/>
                <a:cs typeface="Quicksand"/>
                <a:sym typeface="Quicksand"/>
              </a:rPr>
              <a:t>How C+L links to Oracy – one of the three prime areas in EY’s. Key area for child development.</a:t>
            </a:r>
            <a:endParaRPr dirty="0">
              <a:latin typeface="Quicksand"/>
              <a:ea typeface="Quicksand"/>
              <a:cs typeface="Quicksand"/>
              <a:sym typeface="Quicksand"/>
            </a:endParaRPr>
          </a:p>
        </p:txBody>
      </p:sp>
    </p:spTree>
    <p:extLst>
      <p:ext uri="{BB962C8B-B14F-4D97-AF65-F5344CB8AC3E}">
        <p14:creationId xmlns:p14="http://schemas.microsoft.com/office/powerpoint/2010/main" val="202660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Quicksand"/>
                <a:ea typeface="Quicksand"/>
                <a:cs typeface="Quicksand"/>
                <a:sym typeface="Quicksand"/>
              </a:rPr>
              <a:t>Watch video</a:t>
            </a:r>
            <a:endParaRPr sz="1200">
              <a:latin typeface="Quicksand"/>
              <a:ea typeface="Quicksand"/>
              <a:cs typeface="Quicksand"/>
              <a:sym typeface="Quicksand"/>
            </a:endParaRPr>
          </a:p>
        </p:txBody>
      </p:sp>
    </p:spTree>
    <p:extLst>
      <p:ext uri="{BB962C8B-B14F-4D97-AF65-F5344CB8AC3E}">
        <p14:creationId xmlns:p14="http://schemas.microsoft.com/office/powerpoint/2010/main" val="164249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9FA7-FD5E-D021-D260-84B0FF810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902D20-6A06-579F-6168-8493C8A29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69C9EC-4117-3254-5BB6-3E5FAF4E98D8}"/>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5" name="Footer Placeholder 4">
            <a:extLst>
              <a:ext uri="{FF2B5EF4-FFF2-40B4-BE49-F238E27FC236}">
                <a16:creationId xmlns:a16="http://schemas.microsoft.com/office/drawing/2014/main" id="{89543118-926E-6225-876A-8D717AE2A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3E799-E28C-55D5-0274-485F953A5987}"/>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285080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3208-CFFA-3E59-ED86-D1299CBB65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CE3F6-B396-CEB7-08F5-DC6EFF4F9A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BADDC3-3E6B-AA40-76A1-B3CD052CA5A8}"/>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5" name="Footer Placeholder 4">
            <a:extLst>
              <a:ext uri="{FF2B5EF4-FFF2-40B4-BE49-F238E27FC236}">
                <a16:creationId xmlns:a16="http://schemas.microsoft.com/office/drawing/2014/main" id="{94E9A51C-FB55-457B-8DCB-9CD698425D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D0C7BA-3795-CEDA-8D44-67C223480EE6}"/>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150271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2FC84-FB05-F717-368B-52EFA3C3CE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8AE284-507D-D0C0-18E2-F84CA892B5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1F668-436E-71E3-B75E-BF337BECE55B}"/>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5" name="Footer Placeholder 4">
            <a:extLst>
              <a:ext uri="{FF2B5EF4-FFF2-40B4-BE49-F238E27FC236}">
                <a16:creationId xmlns:a16="http://schemas.microsoft.com/office/drawing/2014/main" id="{DD30684D-8162-DF2B-0B0E-5EDB7DFF69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693547-A356-28A8-4964-840B42ADB3A6}"/>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352607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2968-C9E6-4A68-2FB7-CC94F272F2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EE113-25F1-DFBD-7674-E7DBE4C859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AC212-DC3B-608D-276E-DF5296DEBC43}"/>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5" name="Footer Placeholder 4">
            <a:extLst>
              <a:ext uri="{FF2B5EF4-FFF2-40B4-BE49-F238E27FC236}">
                <a16:creationId xmlns:a16="http://schemas.microsoft.com/office/drawing/2014/main" id="{E2E365B7-9449-5794-C13E-A9055C63B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620FC-C236-28DE-8E3F-ADCDA73DB485}"/>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3340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AB9C-F25A-EF64-8561-BBCB4C69CC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670A82-877B-8606-E961-B21C387789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12EA4-A5FC-2EC8-FFEA-EB00C2A21073}"/>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5" name="Footer Placeholder 4">
            <a:extLst>
              <a:ext uri="{FF2B5EF4-FFF2-40B4-BE49-F238E27FC236}">
                <a16:creationId xmlns:a16="http://schemas.microsoft.com/office/drawing/2014/main" id="{C8E7BF02-902B-0B15-8B65-081912C38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B6BCA-D608-2982-8692-BEA60525C35A}"/>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293559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6294-5968-E238-EB8C-070FAAA798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C31BDB-5FB7-CEC4-AD83-26F4CAEA1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FE8228-4942-7A76-494A-0E60A0808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9FBE3-70A4-EA05-BE1C-DCC1353992F0}"/>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6" name="Footer Placeholder 5">
            <a:extLst>
              <a:ext uri="{FF2B5EF4-FFF2-40B4-BE49-F238E27FC236}">
                <a16:creationId xmlns:a16="http://schemas.microsoft.com/office/drawing/2014/main" id="{010C7B27-48FB-0266-E2BD-22D9015319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A4860-3BAF-453D-5E88-427243F38B7A}"/>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332110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2848-39AC-3531-BBF6-3B1643C40A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572FA-E314-7854-C848-D90A9A59E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ED707-D321-CD0A-A1ED-FBB85D05E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8359EA-6D23-BDF4-D116-967BE7E00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B9935-A5A8-20BB-EFF1-717C02D15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C5958D-55BC-DA57-8DAC-B65011C1FC5C}"/>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8" name="Footer Placeholder 7">
            <a:extLst>
              <a:ext uri="{FF2B5EF4-FFF2-40B4-BE49-F238E27FC236}">
                <a16:creationId xmlns:a16="http://schemas.microsoft.com/office/drawing/2014/main" id="{C63931E3-C55D-8DE7-AE66-1AE5DEB99A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867B74-67C8-5EDC-85CA-806B81692906}"/>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244792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9834-6D58-CD66-78F2-EC46ED8531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3C9916-CF53-50B3-DF1D-F45134BFB290}"/>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4" name="Footer Placeholder 3">
            <a:extLst>
              <a:ext uri="{FF2B5EF4-FFF2-40B4-BE49-F238E27FC236}">
                <a16:creationId xmlns:a16="http://schemas.microsoft.com/office/drawing/2014/main" id="{5635B45B-DFFF-8FA8-8D35-169075B343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2435CE-CCA0-B85E-9705-31A58B847FCF}"/>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255571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E876B-89ED-F370-7955-78DD96D6B379}"/>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3" name="Footer Placeholder 2">
            <a:extLst>
              <a:ext uri="{FF2B5EF4-FFF2-40B4-BE49-F238E27FC236}">
                <a16:creationId xmlns:a16="http://schemas.microsoft.com/office/drawing/2014/main" id="{EAF3B6BD-5B90-F0E7-61F9-8F82CE71A4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47A92E-5540-6010-0356-EBB8D2DDC15A}"/>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364512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CF02-0470-8F79-CB1D-50E133EAF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145C4E-C469-EDA2-B2BB-3FA5BE70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95F7B-31E7-CC7F-22E9-900798FD0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01F00F-FE54-81D0-E49D-2BA2C99BFEDE}"/>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6" name="Footer Placeholder 5">
            <a:extLst>
              <a:ext uri="{FF2B5EF4-FFF2-40B4-BE49-F238E27FC236}">
                <a16:creationId xmlns:a16="http://schemas.microsoft.com/office/drawing/2014/main" id="{434793B3-8143-FA2B-F04F-40494E9010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3502E-EC58-D9B3-02FF-9E6A63A3FCDB}"/>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5892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056C-7473-09DA-01AA-AF89EC9DC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0FFD01-56CA-135C-FDD3-375F7BA57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A22476-1F85-8F5D-CEBA-0793387EE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82762-0B2C-D697-643E-490EFC8068AA}"/>
              </a:ext>
            </a:extLst>
          </p:cNvPr>
          <p:cNvSpPr>
            <a:spLocks noGrp="1"/>
          </p:cNvSpPr>
          <p:nvPr>
            <p:ph type="dt" sz="half" idx="10"/>
          </p:nvPr>
        </p:nvSpPr>
        <p:spPr/>
        <p:txBody>
          <a:bodyPr/>
          <a:lstStyle/>
          <a:p>
            <a:fld id="{441C8BC4-8C1F-423A-B34C-AC7D204A68B0}" type="datetimeFigureOut">
              <a:rPr lang="en-GB" smtClean="0"/>
              <a:t>28/01/2025</a:t>
            </a:fld>
            <a:endParaRPr lang="en-GB"/>
          </a:p>
        </p:txBody>
      </p:sp>
      <p:sp>
        <p:nvSpPr>
          <p:cNvPr id="6" name="Footer Placeholder 5">
            <a:extLst>
              <a:ext uri="{FF2B5EF4-FFF2-40B4-BE49-F238E27FC236}">
                <a16:creationId xmlns:a16="http://schemas.microsoft.com/office/drawing/2014/main" id="{E34BE91B-4651-CFA4-3444-31552C997A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D88BC-A1AC-79BA-9127-9FBCEFD38944}"/>
              </a:ext>
            </a:extLst>
          </p:cNvPr>
          <p:cNvSpPr>
            <a:spLocks noGrp="1"/>
          </p:cNvSpPr>
          <p:nvPr>
            <p:ph type="sldNum" sz="quarter" idx="12"/>
          </p:nvPr>
        </p:nvSpPr>
        <p:spPr/>
        <p:txBody>
          <a:bodyPr/>
          <a:lstStyle/>
          <a:p>
            <a:fld id="{827F5EB2-C082-4626-AA68-FF17816B851B}" type="slidenum">
              <a:rPr lang="en-GB" smtClean="0"/>
              <a:t>‹#›</a:t>
            </a:fld>
            <a:endParaRPr lang="en-GB"/>
          </a:p>
        </p:txBody>
      </p:sp>
    </p:spTree>
    <p:extLst>
      <p:ext uri="{BB962C8B-B14F-4D97-AF65-F5344CB8AC3E}">
        <p14:creationId xmlns:p14="http://schemas.microsoft.com/office/powerpoint/2010/main" val="35366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FC80B-9476-8A2A-13B8-A71A1847D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A23171-CCFF-1263-6A1D-F74838B2D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E19645-E3F0-DF8B-0637-9072EDE74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1C8BC4-8C1F-423A-B34C-AC7D204A68B0}" type="datetimeFigureOut">
              <a:rPr lang="en-GB" smtClean="0"/>
              <a:t>28/01/2025</a:t>
            </a:fld>
            <a:endParaRPr lang="en-GB"/>
          </a:p>
        </p:txBody>
      </p:sp>
      <p:sp>
        <p:nvSpPr>
          <p:cNvPr id="5" name="Footer Placeholder 4">
            <a:extLst>
              <a:ext uri="{FF2B5EF4-FFF2-40B4-BE49-F238E27FC236}">
                <a16:creationId xmlns:a16="http://schemas.microsoft.com/office/drawing/2014/main" id="{97D56779-2280-B25F-E8A1-A14E0DE6B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4E149BA-E39A-282A-9CBE-1E098FC7D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7F5EB2-C082-4626-AA68-FF17816B851B}" type="slidenum">
              <a:rPr lang="en-GB" smtClean="0"/>
              <a:t>‹#›</a:t>
            </a:fld>
            <a:endParaRPr lang="en-GB"/>
          </a:p>
        </p:txBody>
      </p:sp>
    </p:spTree>
    <p:extLst>
      <p:ext uri="{BB962C8B-B14F-4D97-AF65-F5344CB8AC3E}">
        <p14:creationId xmlns:p14="http://schemas.microsoft.com/office/powerpoint/2010/main" val="187406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weetingsgreeting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Ymr9pVtry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61;p14"/>
          <p:cNvSpPr txBox="1">
            <a:spLocks noGrp="1"/>
          </p:cNvSpPr>
          <p:nvPr>
            <p:ph type="ctrTitle"/>
          </p:nvPr>
        </p:nvSpPr>
        <p:spPr>
          <a:xfrm>
            <a:off x="638881" y="4474080"/>
            <a:ext cx="10909640" cy="1065836"/>
          </a:xfrm>
          <a:prstGeom prst="rect">
            <a:avLst/>
          </a:prstGeom>
        </p:spPr>
        <p:txBody>
          <a:bodyPr spcFirstLastPara="1" vert="horz" lIns="91440" tIns="45720" rIns="91440" bIns="45720" rtlCol="0" anchor="ctr" anchorCtr="0">
            <a:normAutofit/>
          </a:bodyPr>
          <a:lstStyle/>
          <a:p>
            <a:r>
              <a:rPr lang="en-US" sz="6600" b="1">
                <a:sym typeface="Quicksand"/>
              </a:rPr>
              <a:t>Supporting Oracy</a:t>
            </a:r>
            <a:endParaRPr lang="en-US" sz="6600"/>
          </a:p>
        </p:txBody>
      </p:sp>
      <p:sp>
        <p:nvSpPr>
          <p:cNvPr id="6" name="TextBox 5">
            <a:extLst>
              <a:ext uri="{FF2B5EF4-FFF2-40B4-BE49-F238E27FC236}">
                <a16:creationId xmlns:a16="http://schemas.microsoft.com/office/drawing/2014/main" id="{AE3BD35E-5776-C3E4-4509-801B2C2411F7}"/>
              </a:ext>
            </a:extLst>
          </p:cNvPr>
          <p:cNvSpPr txBox="1"/>
          <p:nvPr/>
        </p:nvSpPr>
        <p:spPr>
          <a:xfrm>
            <a:off x="780340" y="3397345"/>
            <a:ext cx="2801008" cy="450369"/>
          </a:xfrm>
          <a:prstGeom prst="rect">
            <a:avLst/>
          </a:prstGeom>
        </p:spPr>
        <p:txBody>
          <a:bodyPr vert="horz" lIns="91440" tIns="45720" rIns="91440" bIns="45720" rtlCol="0" anchor="ctr">
            <a:normAutofit/>
          </a:bodyPr>
          <a:lstStyle/>
          <a:p>
            <a:pPr algn="ctr">
              <a:lnSpc>
                <a:spcPct val="90000"/>
              </a:lnSpc>
              <a:spcBef>
                <a:spcPts val="1000"/>
              </a:spcBef>
            </a:pPr>
            <a:r>
              <a:rPr lang="en-US" sz="2400" b="0" i="0" dirty="0">
                <a:effectLst/>
              </a:rPr>
              <a:t> </a:t>
            </a:r>
            <a:r>
              <a:rPr lang="en-US" sz="1200" b="0" i="0" dirty="0">
                <a:effectLst/>
              </a:rPr>
              <a:t>© </a:t>
            </a:r>
            <a:r>
              <a:rPr lang="en-US" sz="1200" b="0" i="0" u="none" strike="noStrike" dirty="0">
                <a:effectLst/>
                <a:hlinkClick r:id="rId3" tooltip="Sweetings Greetings"/>
              </a:rPr>
              <a:t>Sweeting's Greetings</a:t>
            </a:r>
            <a:endParaRPr lang="en-US" sz="1200" dirty="0"/>
          </a:p>
        </p:txBody>
      </p:sp>
      <p:pic>
        <p:nvPicPr>
          <p:cNvPr id="2050" name="Picture 2" descr="A group of kids talking with speech bubbles&#10;&#10;Description automatically generated">
            <a:extLst>
              <a:ext uri="{FF2B5EF4-FFF2-40B4-BE49-F238E27FC236}">
                <a16:creationId xmlns:a16="http://schemas.microsoft.com/office/drawing/2014/main" id="{38DCB133-C4E6-E673-77FB-724AF04622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24" b="27093"/>
          <a:stretch/>
        </p:blipFill>
        <p:spPr bwMode="auto">
          <a:xfrm>
            <a:off x="301752" y="896683"/>
            <a:ext cx="3758184" cy="2623185"/>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108;p21" descr="A blue and purple logo&#10;&#10;Description automatically generated">
            <a:extLst>
              <a:ext uri="{FF2B5EF4-FFF2-40B4-BE49-F238E27FC236}">
                <a16:creationId xmlns:a16="http://schemas.microsoft.com/office/drawing/2014/main" id="{A455A45C-8306-9A0B-0F5F-B3E4E629CE03}"/>
              </a:ext>
            </a:extLst>
          </p:cNvPr>
          <p:cNvPicPr preferRelativeResize="0"/>
          <p:nvPr/>
        </p:nvPicPr>
        <p:blipFill>
          <a:blip r:embed="rId5"/>
          <a:stretch>
            <a:fillRect/>
          </a:stretch>
        </p:blipFill>
        <p:spPr>
          <a:xfrm>
            <a:off x="4224528" y="329184"/>
            <a:ext cx="3758184" cy="3758184"/>
          </a:xfrm>
          <a:prstGeom prst="rect">
            <a:avLst/>
          </a:prstGeom>
          <a:noFill/>
        </p:spPr>
      </p:pic>
      <p:pic>
        <p:nvPicPr>
          <p:cNvPr id="2" name="Google Shape;56;p13" descr="A group of colorful speech bubbles&#10;&#10;Description automatically generated">
            <a:extLst>
              <a:ext uri="{FF2B5EF4-FFF2-40B4-BE49-F238E27FC236}">
                <a16:creationId xmlns:a16="http://schemas.microsoft.com/office/drawing/2014/main" id="{C1CBB9F6-C592-C087-1514-9CCD2520452E}"/>
              </a:ext>
            </a:extLst>
          </p:cNvPr>
          <p:cNvPicPr preferRelativeResize="0"/>
          <p:nvPr/>
        </p:nvPicPr>
        <p:blipFill>
          <a:blip r:embed="rId6"/>
          <a:stretch>
            <a:fillRect/>
          </a:stretch>
        </p:blipFill>
        <p:spPr>
          <a:xfrm>
            <a:off x="8147304" y="744836"/>
            <a:ext cx="3758184" cy="2926880"/>
          </a:xfrm>
          <a:prstGeom prst="rect">
            <a:avLst/>
          </a:prstGeom>
          <a:noFill/>
        </p:spPr>
      </p:pic>
      <p:sp>
        <p:nvSpPr>
          <p:cNvPr id="2060"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563476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p:nvPr/>
        </p:nvSpPr>
        <p:spPr>
          <a:xfrm>
            <a:off x="1730888" y="2223486"/>
            <a:ext cx="9478400" cy="2982800"/>
          </a:xfrm>
          <a:prstGeom prst="rect">
            <a:avLst/>
          </a:prstGeom>
          <a:noFill/>
          <a:ln>
            <a:noFill/>
          </a:ln>
        </p:spPr>
        <p:txBody>
          <a:bodyPr spcFirstLastPara="1" wrap="square" lIns="121900" tIns="121900" rIns="121900" bIns="121900" anchor="t" anchorCtr="0">
            <a:noAutofit/>
          </a:bodyPr>
          <a:lstStyle/>
          <a:p>
            <a:r>
              <a:rPr lang="en-GB" sz="2400" dirty="0">
                <a:latin typeface="Quicksand"/>
                <a:ea typeface="Quicksand"/>
                <a:cs typeface="Quicksand"/>
                <a:sym typeface="Quicksand"/>
              </a:rPr>
              <a:t>The Oracy Framework provides a structure through which we can understand what constitutes </a:t>
            </a:r>
            <a:r>
              <a:rPr lang="en-GB" sz="2400" b="1" dirty="0">
                <a:latin typeface="Quicksand"/>
                <a:ea typeface="Quicksand"/>
                <a:cs typeface="Quicksand"/>
                <a:sym typeface="Quicksand"/>
              </a:rPr>
              <a:t>good speaking and listening in different contexts.</a:t>
            </a:r>
            <a:r>
              <a:rPr lang="en-GB" sz="2400" dirty="0">
                <a:latin typeface="Quicksand"/>
                <a:ea typeface="Quicksand"/>
                <a:cs typeface="Quicksand"/>
                <a:sym typeface="Quicksand"/>
              </a:rPr>
              <a:t> </a:t>
            </a:r>
            <a:endParaRPr sz="2400" dirty="0">
              <a:latin typeface="Quicksand"/>
              <a:ea typeface="Quicksand"/>
              <a:cs typeface="Quicksand"/>
              <a:sym typeface="Quicksand"/>
            </a:endParaRPr>
          </a:p>
          <a:p>
            <a:endParaRPr sz="2400" dirty="0">
              <a:latin typeface="Quicksand"/>
              <a:ea typeface="Quicksand"/>
              <a:cs typeface="Quicksand"/>
              <a:sym typeface="Quicksand"/>
            </a:endParaRPr>
          </a:p>
          <a:p>
            <a:r>
              <a:rPr lang="en-GB" sz="2400" dirty="0">
                <a:latin typeface="Quicksand"/>
                <a:ea typeface="Quicksand"/>
                <a:cs typeface="Quicksand"/>
                <a:sym typeface="Quicksand"/>
              </a:rPr>
              <a:t>It breaks down the skills within oracy into four distinct but interlinked strands: </a:t>
            </a:r>
            <a:endParaRPr sz="2400" dirty="0">
              <a:latin typeface="Quicksand"/>
              <a:ea typeface="Quicksand"/>
              <a:cs typeface="Quicksand"/>
              <a:sym typeface="Quicksand"/>
            </a:endParaRPr>
          </a:p>
          <a:p>
            <a:endParaRPr sz="2400" dirty="0">
              <a:latin typeface="Quicksand"/>
              <a:ea typeface="Quicksand"/>
              <a:cs typeface="Quicksand"/>
              <a:sym typeface="Quicksand"/>
            </a:endParaRPr>
          </a:p>
          <a:p>
            <a:pPr marL="609585" indent="-423323">
              <a:buSzPts val="1400"/>
              <a:buFont typeface="Quicksand"/>
              <a:buChar char="●"/>
            </a:pPr>
            <a:r>
              <a:rPr lang="en-GB" sz="2400" dirty="0">
                <a:latin typeface="Quicksand"/>
                <a:ea typeface="Quicksand"/>
                <a:cs typeface="Quicksand"/>
                <a:sym typeface="Quicksand"/>
              </a:rPr>
              <a:t>Physical</a:t>
            </a:r>
            <a:endParaRPr sz="2400" dirty="0">
              <a:latin typeface="Quicksand"/>
              <a:ea typeface="Quicksand"/>
              <a:cs typeface="Quicksand"/>
              <a:sym typeface="Quicksand"/>
            </a:endParaRPr>
          </a:p>
          <a:p>
            <a:pPr marL="609585" indent="-423323">
              <a:buSzPts val="1400"/>
              <a:buFont typeface="Quicksand"/>
              <a:buChar char="●"/>
            </a:pPr>
            <a:r>
              <a:rPr lang="en-GB" sz="2400" dirty="0">
                <a:latin typeface="Quicksand"/>
                <a:ea typeface="Quicksand"/>
                <a:cs typeface="Quicksand"/>
                <a:sym typeface="Quicksand"/>
              </a:rPr>
              <a:t>Linguistic</a:t>
            </a:r>
            <a:endParaRPr sz="2400" dirty="0">
              <a:latin typeface="Quicksand"/>
              <a:ea typeface="Quicksand"/>
              <a:cs typeface="Quicksand"/>
              <a:sym typeface="Quicksand"/>
            </a:endParaRPr>
          </a:p>
          <a:p>
            <a:pPr marL="609585" indent="-423323">
              <a:buSzPts val="1400"/>
              <a:buFont typeface="Quicksand"/>
              <a:buChar char="●"/>
            </a:pPr>
            <a:r>
              <a:rPr lang="en-GB" sz="2400" dirty="0">
                <a:latin typeface="Quicksand"/>
                <a:ea typeface="Quicksand"/>
                <a:cs typeface="Quicksand"/>
                <a:sym typeface="Quicksand"/>
              </a:rPr>
              <a:t>Cognitive </a:t>
            </a:r>
            <a:endParaRPr sz="2400" dirty="0">
              <a:latin typeface="Quicksand"/>
              <a:ea typeface="Quicksand"/>
              <a:cs typeface="Quicksand"/>
              <a:sym typeface="Quicksand"/>
            </a:endParaRPr>
          </a:p>
          <a:p>
            <a:pPr marL="609585" indent="-423323">
              <a:buSzPts val="1400"/>
              <a:buFont typeface="Quicksand"/>
              <a:buChar char="●"/>
            </a:pPr>
            <a:r>
              <a:rPr lang="en-GB" sz="2400" dirty="0">
                <a:latin typeface="Quicksand"/>
                <a:ea typeface="Quicksand"/>
                <a:cs typeface="Quicksand"/>
                <a:sym typeface="Quicksand"/>
              </a:rPr>
              <a:t>Social &amp; emotional.</a:t>
            </a:r>
            <a:endParaRPr sz="2400" dirty="0">
              <a:latin typeface="Quicksand"/>
              <a:ea typeface="Quicksand"/>
              <a:cs typeface="Quicksand"/>
              <a:sym typeface="Quicksand"/>
            </a:endParaRPr>
          </a:p>
        </p:txBody>
      </p:sp>
      <p:sp>
        <p:nvSpPr>
          <p:cNvPr id="107" name="Google Shape;107;p21"/>
          <p:cNvSpPr txBox="1">
            <a:spLocks noGrp="1"/>
          </p:cNvSpPr>
          <p:nvPr>
            <p:ph type="ctrTitle"/>
          </p:nvPr>
        </p:nvSpPr>
        <p:spPr>
          <a:xfrm>
            <a:off x="306743" y="51804"/>
            <a:ext cx="11360800" cy="805200"/>
          </a:xfrm>
          <a:prstGeom prst="rect">
            <a:avLst/>
          </a:prstGeom>
        </p:spPr>
        <p:txBody>
          <a:bodyPr spcFirstLastPara="1" vert="horz" wrap="square" lIns="121900" tIns="121900" rIns="121900" bIns="121900" rtlCol="0" anchor="b" anchorCtr="0">
            <a:noAutofit/>
          </a:bodyPr>
          <a:lstStyle/>
          <a:p>
            <a:pPr>
              <a:spcBef>
                <a:spcPts val="0"/>
              </a:spcBef>
              <a:buClr>
                <a:schemeClr val="dk1"/>
              </a:buClr>
              <a:buSzPts val="990"/>
            </a:pPr>
            <a:r>
              <a:rPr lang="en-GB" sz="4293" b="1" dirty="0">
                <a:latin typeface="Quicksand"/>
                <a:ea typeface="Quicksand"/>
                <a:cs typeface="Quicksand"/>
                <a:sym typeface="Quicksand"/>
              </a:rPr>
              <a:t>The Oracy Framework</a:t>
            </a:r>
            <a:endParaRPr sz="8853" b="1" dirty="0"/>
          </a:p>
        </p:txBody>
      </p:sp>
      <p:pic>
        <p:nvPicPr>
          <p:cNvPr id="108" name="Google Shape;108;p21"/>
          <p:cNvPicPr preferRelativeResize="0"/>
          <p:nvPr/>
        </p:nvPicPr>
        <p:blipFill>
          <a:blip r:embed="rId3">
            <a:alphaModFix/>
          </a:blip>
          <a:stretch>
            <a:fillRect/>
          </a:stretch>
        </p:blipFill>
        <p:spPr>
          <a:xfrm>
            <a:off x="181355" y="216831"/>
            <a:ext cx="1549533" cy="1549533"/>
          </a:xfrm>
          <a:prstGeom prst="rect">
            <a:avLst/>
          </a:prstGeom>
          <a:noFill/>
          <a:ln>
            <a:noFill/>
          </a:ln>
        </p:spPr>
      </p:pic>
      <p:pic>
        <p:nvPicPr>
          <p:cNvPr id="109" name="Google Shape;109;p21"/>
          <p:cNvPicPr preferRelativeResize="0"/>
          <p:nvPr/>
        </p:nvPicPr>
        <p:blipFill>
          <a:blip r:embed="rId4">
            <a:alphaModFix/>
          </a:blip>
          <a:stretch>
            <a:fillRect/>
          </a:stretch>
        </p:blipFill>
        <p:spPr>
          <a:xfrm>
            <a:off x="5450753" y="713132"/>
            <a:ext cx="6629400" cy="12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a:off x="1533818" y="203401"/>
            <a:ext cx="9124365" cy="6451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p:nvPr/>
        </p:nvSpPr>
        <p:spPr>
          <a:xfrm>
            <a:off x="84267" y="2649200"/>
            <a:ext cx="12192000" cy="902835"/>
          </a:xfrm>
          <a:prstGeom prst="rect">
            <a:avLst/>
          </a:prstGeom>
          <a:noFill/>
          <a:ln>
            <a:noFill/>
          </a:ln>
        </p:spPr>
        <p:txBody>
          <a:bodyPr spcFirstLastPara="1" wrap="square" lIns="121900" tIns="121900" rIns="121900" bIns="121900" anchor="t" anchorCtr="0">
            <a:spAutoFit/>
          </a:bodyPr>
          <a:lstStyle/>
          <a:p>
            <a:pPr algn="ctr"/>
            <a:r>
              <a:rPr lang="en-GB" sz="4267" dirty="0">
                <a:solidFill>
                  <a:schemeClr val="dk1"/>
                </a:solidFill>
                <a:latin typeface="Quicksand"/>
                <a:ea typeface="Quicksand"/>
                <a:cs typeface="Quicksand"/>
                <a:sym typeface="Quicksand"/>
              </a:rPr>
              <a:t> What does this look like in practise?</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43D8587-F640-8352-DC89-2AA69184CF6B}"/>
            </a:ext>
          </a:extLst>
        </p:cNvPr>
        <p:cNvGrpSpPr/>
        <p:nvPr/>
      </p:nvGrpSpPr>
      <p:grpSpPr>
        <a:xfrm>
          <a:off x="0" y="0"/>
          <a:ext cx="0" cy="0"/>
          <a:chOff x="0" y="0"/>
          <a:chExt cx="0" cy="0"/>
        </a:xfrm>
      </p:grpSpPr>
      <p:sp>
        <p:nvSpPr>
          <p:cNvPr id="106" name="Google Shape;106;p21">
            <a:extLst>
              <a:ext uri="{FF2B5EF4-FFF2-40B4-BE49-F238E27FC236}">
                <a16:creationId xmlns:a16="http://schemas.microsoft.com/office/drawing/2014/main" id="{D71CE94F-0017-CFFA-5550-C0D13686AC35}"/>
              </a:ext>
            </a:extLst>
          </p:cNvPr>
          <p:cNvSpPr txBox="1"/>
          <p:nvPr/>
        </p:nvSpPr>
        <p:spPr>
          <a:xfrm>
            <a:off x="101600" y="857004"/>
            <a:ext cx="11974286" cy="2982800"/>
          </a:xfrm>
          <a:prstGeom prst="rect">
            <a:avLst/>
          </a:prstGeom>
          <a:noFill/>
          <a:ln>
            <a:noFill/>
          </a:ln>
        </p:spPr>
        <p:txBody>
          <a:bodyPr spcFirstLastPara="1" wrap="square" lIns="121900" tIns="121900" rIns="121900" bIns="121900" anchor="t" anchorCtr="0">
            <a:noAutofit/>
          </a:bodyPr>
          <a:lstStyle/>
          <a:p>
            <a:pPr algn="ctr"/>
            <a:r>
              <a:rPr lang="en-GB" sz="2400" dirty="0">
                <a:latin typeface="Quicksand"/>
                <a:ea typeface="Quicksand"/>
                <a:cs typeface="Quicksand"/>
                <a:sym typeface="Quicksand"/>
              </a:rPr>
              <a:t>Reception: To speak audibly so they can be heard and understood.</a:t>
            </a:r>
          </a:p>
          <a:p>
            <a:pPr algn="ct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use the appropriate tone of voice in the right context. E.g. speaking calmly when resolving an issue on the playground.</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start to use gesture to support the delivery of ideas e.g. gesturing towards someone of referencing their idea, pr counting off ideas on their fingers as they say them.</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Deliberately varies tone of voice in order to convey meaning. E.g. speaking authoritatively during an expert talk or speaking with pathos when telling a sad part of a story.</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consider movement when addressing an audience.</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project their voice to a large audience.</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speak fluently in front of an audience.</a:t>
            </a:r>
          </a:p>
        </p:txBody>
      </p:sp>
      <p:sp>
        <p:nvSpPr>
          <p:cNvPr id="107" name="Google Shape;107;p21">
            <a:extLst>
              <a:ext uri="{FF2B5EF4-FFF2-40B4-BE49-F238E27FC236}">
                <a16:creationId xmlns:a16="http://schemas.microsoft.com/office/drawing/2014/main" id="{96DB539C-D51F-8899-5C0A-E9A7E1B909C6}"/>
              </a:ext>
            </a:extLst>
          </p:cNvPr>
          <p:cNvSpPr txBox="1">
            <a:spLocks noGrp="1"/>
          </p:cNvSpPr>
          <p:nvPr>
            <p:ph type="ctrTitle"/>
          </p:nvPr>
        </p:nvSpPr>
        <p:spPr>
          <a:xfrm>
            <a:off x="306743" y="51804"/>
            <a:ext cx="11360800" cy="805200"/>
          </a:xfrm>
          <a:prstGeom prst="rect">
            <a:avLst/>
          </a:prstGeom>
        </p:spPr>
        <p:txBody>
          <a:bodyPr spcFirstLastPara="1" vert="horz" wrap="square" lIns="121900" tIns="121900" rIns="121900" bIns="121900" rtlCol="0" anchor="b" anchorCtr="0">
            <a:noAutofit/>
          </a:bodyPr>
          <a:lstStyle/>
          <a:p>
            <a:pPr>
              <a:spcBef>
                <a:spcPts val="0"/>
              </a:spcBef>
              <a:buClr>
                <a:schemeClr val="dk1"/>
              </a:buClr>
              <a:buSzPts val="990"/>
            </a:pPr>
            <a:r>
              <a:rPr lang="en-GB" sz="4293" b="1" dirty="0">
                <a:solidFill>
                  <a:schemeClr val="accent2"/>
                </a:solidFill>
                <a:latin typeface="Quicksand"/>
                <a:ea typeface="Quicksand"/>
                <a:cs typeface="Quicksand"/>
                <a:sym typeface="Quicksand"/>
              </a:rPr>
              <a:t>Physical – in action</a:t>
            </a:r>
            <a:endParaRPr sz="8853" b="1" dirty="0">
              <a:solidFill>
                <a:schemeClr val="accent2"/>
              </a:solidFill>
            </a:endParaRPr>
          </a:p>
        </p:txBody>
      </p:sp>
      <p:pic>
        <p:nvPicPr>
          <p:cNvPr id="108" name="Google Shape;108;p21">
            <a:extLst>
              <a:ext uri="{FF2B5EF4-FFF2-40B4-BE49-F238E27FC236}">
                <a16:creationId xmlns:a16="http://schemas.microsoft.com/office/drawing/2014/main" id="{7D46C8C7-A905-5589-4CBD-A681660695FA}"/>
              </a:ext>
            </a:extLst>
          </p:cNvPr>
          <p:cNvPicPr preferRelativeResize="0"/>
          <p:nvPr/>
        </p:nvPicPr>
        <p:blipFill>
          <a:blip r:embed="rId3">
            <a:alphaModFix/>
          </a:blip>
          <a:stretch>
            <a:fillRect/>
          </a:stretch>
        </p:blipFill>
        <p:spPr>
          <a:xfrm>
            <a:off x="181355" y="216832"/>
            <a:ext cx="870931" cy="805200"/>
          </a:xfrm>
          <a:prstGeom prst="rect">
            <a:avLst/>
          </a:prstGeom>
          <a:noFill/>
          <a:ln>
            <a:noFill/>
          </a:ln>
        </p:spPr>
      </p:pic>
    </p:spTree>
    <p:extLst>
      <p:ext uri="{BB962C8B-B14F-4D97-AF65-F5344CB8AC3E}">
        <p14:creationId xmlns:p14="http://schemas.microsoft.com/office/powerpoint/2010/main" val="148736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4"/>
          <p:cNvPicPr preferRelativeResize="0"/>
          <p:nvPr/>
        </p:nvPicPr>
        <p:blipFill rotWithShape="1">
          <a:blip r:embed="rId3">
            <a:alphaModFix/>
          </a:blip>
          <a:srcRect l="25455" t="55836" r="49605" b="1808"/>
          <a:stretch/>
        </p:blipFill>
        <p:spPr>
          <a:xfrm>
            <a:off x="3843466" y="724168"/>
            <a:ext cx="4505068" cy="54096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10BFE47-8735-59EB-BEE2-FD068996CF27}"/>
            </a:ext>
          </a:extLst>
        </p:cNvPr>
        <p:cNvGrpSpPr/>
        <p:nvPr/>
      </p:nvGrpSpPr>
      <p:grpSpPr>
        <a:xfrm>
          <a:off x="0" y="0"/>
          <a:ext cx="0" cy="0"/>
          <a:chOff x="0" y="0"/>
          <a:chExt cx="0" cy="0"/>
        </a:xfrm>
      </p:grpSpPr>
      <p:sp>
        <p:nvSpPr>
          <p:cNvPr id="106" name="Google Shape;106;p21">
            <a:extLst>
              <a:ext uri="{FF2B5EF4-FFF2-40B4-BE49-F238E27FC236}">
                <a16:creationId xmlns:a16="http://schemas.microsoft.com/office/drawing/2014/main" id="{25FCBCC0-118B-AC9E-F1D2-1309D16CF9BA}"/>
              </a:ext>
            </a:extLst>
          </p:cNvPr>
          <p:cNvSpPr txBox="1"/>
          <p:nvPr/>
        </p:nvSpPr>
        <p:spPr>
          <a:xfrm>
            <a:off x="101600" y="857004"/>
            <a:ext cx="11974286" cy="2982800"/>
          </a:xfrm>
          <a:prstGeom prst="rect">
            <a:avLst/>
          </a:prstGeom>
          <a:noFill/>
          <a:ln>
            <a:noFill/>
          </a:ln>
        </p:spPr>
        <p:txBody>
          <a:bodyPr spcFirstLastPara="1" wrap="square" lIns="121900" tIns="121900" rIns="121900" bIns="121900" anchor="t" anchorCtr="0">
            <a:noAutofit/>
          </a:bodyPr>
          <a:lstStyle/>
          <a:p>
            <a:pPr algn="ctr"/>
            <a:r>
              <a:rPr lang="en-GB" sz="2400" dirty="0">
                <a:latin typeface="Quicksand"/>
                <a:ea typeface="Quicksand"/>
                <a:cs typeface="Quicksand"/>
                <a:sym typeface="Quicksand"/>
              </a:rPr>
              <a:t>Reception: To use talk in play to practise new vocabulary. </a:t>
            </a:r>
          </a:p>
          <a:p>
            <a:pPr algn="ct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use vocabulary appropriate and specific to the topic at hand.</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adapt how they speak in different situations according to audience.</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be able to use specialist language to describe their own and others’ talk.</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carefully consider the words and phrasing they use to express their ideas and how this supports the purpose of talk.</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use an increasingly sophisticated range of sentences stems with fluency and accuracy.</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vary sentence structures and length for effect when speaking.</a:t>
            </a:r>
          </a:p>
        </p:txBody>
      </p:sp>
      <p:sp>
        <p:nvSpPr>
          <p:cNvPr id="107" name="Google Shape;107;p21">
            <a:extLst>
              <a:ext uri="{FF2B5EF4-FFF2-40B4-BE49-F238E27FC236}">
                <a16:creationId xmlns:a16="http://schemas.microsoft.com/office/drawing/2014/main" id="{873C6912-4319-225B-3E8A-EE7016252473}"/>
              </a:ext>
            </a:extLst>
          </p:cNvPr>
          <p:cNvSpPr txBox="1">
            <a:spLocks noGrp="1"/>
          </p:cNvSpPr>
          <p:nvPr>
            <p:ph type="ctrTitle"/>
          </p:nvPr>
        </p:nvSpPr>
        <p:spPr>
          <a:xfrm>
            <a:off x="306743" y="51804"/>
            <a:ext cx="11360800" cy="805200"/>
          </a:xfrm>
          <a:prstGeom prst="rect">
            <a:avLst/>
          </a:prstGeom>
        </p:spPr>
        <p:txBody>
          <a:bodyPr spcFirstLastPara="1" vert="horz" wrap="square" lIns="121900" tIns="121900" rIns="121900" bIns="121900" rtlCol="0" anchor="b" anchorCtr="0">
            <a:noAutofit/>
          </a:bodyPr>
          <a:lstStyle/>
          <a:p>
            <a:pPr>
              <a:spcBef>
                <a:spcPts val="0"/>
              </a:spcBef>
              <a:buClr>
                <a:schemeClr val="dk1"/>
              </a:buClr>
              <a:buSzPts val="990"/>
            </a:pPr>
            <a:r>
              <a:rPr lang="en-GB" sz="4293" b="1" dirty="0">
                <a:solidFill>
                  <a:schemeClr val="accent5">
                    <a:lumMod val="75000"/>
                  </a:schemeClr>
                </a:solidFill>
                <a:latin typeface="Quicksand"/>
                <a:ea typeface="Quicksand"/>
                <a:cs typeface="Quicksand"/>
                <a:sym typeface="Quicksand"/>
              </a:rPr>
              <a:t>Linguistic – in action</a:t>
            </a:r>
            <a:endParaRPr sz="8853" b="1" dirty="0">
              <a:solidFill>
                <a:schemeClr val="accent5">
                  <a:lumMod val="75000"/>
                </a:schemeClr>
              </a:solidFill>
            </a:endParaRPr>
          </a:p>
        </p:txBody>
      </p:sp>
      <p:pic>
        <p:nvPicPr>
          <p:cNvPr id="108" name="Google Shape;108;p21">
            <a:extLst>
              <a:ext uri="{FF2B5EF4-FFF2-40B4-BE49-F238E27FC236}">
                <a16:creationId xmlns:a16="http://schemas.microsoft.com/office/drawing/2014/main" id="{57A458AD-A718-511D-E892-1599CE9A3AC7}"/>
              </a:ext>
            </a:extLst>
          </p:cNvPr>
          <p:cNvPicPr preferRelativeResize="0"/>
          <p:nvPr/>
        </p:nvPicPr>
        <p:blipFill>
          <a:blip r:embed="rId3">
            <a:alphaModFix/>
          </a:blip>
          <a:stretch>
            <a:fillRect/>
          </a:stretch>
        </p:blipFill>
        <p:spPr>
          <a:xfrm>
            <a:off x="181355" y="216832"/>
            <a:ext cx="870931" cy="805200"/>
          </a:xfrm>
          <a:prstGeom prst="rect">
            <a:avLst/>
          </a:prstGeom>
          <a:noFill/>
          <a:ln>
            <a:noFill/>
          </a:ln>
        </p:spPr>
      </p:pic>
    </p:spTree>
    <p:extLst>
      <p:ext uri="{BB962C8B-B14F-4D97-AF65-F5344CB8AC3E}">
        <p14:creationId xmlns:p14="http://schemas.microsoft.com/office/powerpoint/2010/main" val="324100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l="50581" t="34009" r="24990" b="1603"/>
          <a:stretch/>
        </p:blipFill>
        <p:spPr>
          <a:xfrm>
            <a:off x="4265334" y="1"/>
            <a:ext cx="3679901"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0AF7169-C04C-E540-0878-0087B8A18CA3}"/>
            </a:ext>
          </a:extLst>
        </p:cNvPr>
        <p:cNvGrpSpPr/>
        <p:nvPr/>
      </p:nvGrpSpPr>
      <p:grpSpPr>
        <a:xfrm>
          <a:off x="0" y="0"/>
          <a:ext cx="0" cy="0"/>
          <a:chOff x="0" y="0"/>
          <a:chExt cx="0" cy="0"/>
        </a:xfrm>
      </p:grpSpPr>
      <p:sp>
        <p:nvSpPr>
          <p:cNvPr id="106" name="Google Shape;106;p21">
            <a:extLst>
              <a:ext uri="{FF2B5EF4-FFF2-40B4-BE49-F238E27FC236}">
                <a16:creationId xmlns:a16="http://schemas.microsoft.com/office/drawing/2014/main" id="{3EC0F76A-A52E-DCDF-8084-07A8DC577F6F}"/>
              </a:ext>
            </a:extLst>
          </p:cNvPr>
          <p:cNvSpPr txBox="1"/>
          <p:nvPr/>
        </p:nvSpPr>
        <p:spPr>
          <a:xfrm>
            <a:off x="101600" y="857004"/>
            <a:ext cx="11974286" cy="2982800"/>
          </a:xfrm>
          <a:prstGeom prst="rect">
            <a:avLst/>
          </a:prstGeom>
          <a:noFill/>
          <a:ln>
            <a:noFill/>
          </a:ln>
        </p:spPr>
        <p:txBody>
          <a:bodyPr spcFirstLastPara="1" wrap="square" lIns="121900" tIns="121900" rIns="121900" bIns="121900" anchor="t" anchorCtr="0">
            <a:noAutofit/>
          </a:bodyPr>
          <a:lstStyle/>
          <a:p>
            <a:pPr algn="ctr"/>
            <a:r>
              <a:rPr lang="en-GB" sz="2000" dirty="0">
                <a:latin typeface="Quicksand"/>
                <a:ea typeface="Quicksand"/>
                <a:cs typeface="Quicksand"/>
                <a:sym typeface="Quicksand"/>
              </a:rPr>
              <a:t>Reception: To use ‘because’ to develop their ideas.</a:t>
            </a:r>
          </a:p>
          <a:p>
            <a:pPr algn="ctr"/>
            <a:endParaRPr lang="en-GB" sz="2000" dirty="0">
              <a:latin typeface="Quicksand"/>
              <a:ea typeface="Quicksand"/>
              <a:cs typeface="Quicksand"/>
              <a:sym typeface="Quicksand"/>
            </a:endParaRPr>
          </a:p>
          <a:p>
            <a:pPr marL="457200" indent="-457200" algn="ctr">
              <a:buAutoNum type="arabicPeriod"/>
            </a:pPr>
            <a:r>
              <a:rPr lang="en-GB" sz="2000" dirty="0">
                <a:latin typeface="Quicksand"/>
                <a:ea typeface="Quicksand"/>
                <a:cs typeface="Quicksand"/>
                <a:sym typeface="Quicksand"/>
              </a:rPr>
              <a:t>To offer reasons for their opinions.</a:t>
            </a:r>
          </a:p>
          <a:p>
            <a:pPr marL="457200" indent="-457200" algn="ctr">
              <a:buAutoNum type="arabicPeriod"/>
            </a:pPr>
            <a:endParaRPr lang="en-GB" sz="2000" dirty="0">
              <a:latin typeface="Quicksand"/>
              <a:ea typeface="Quicksand"/>
              <a:cs typeface="Quicksand"/>
              <a:sym typeface="Quicksand"/>
            </a:endParaRPr>
          </a:p>
          <a:p>
            <a:pPr marL="457200" indent="-457200" algn="ctr">
              <a:buAutoNum type="arabicPeriod"/>
            </a:pPr>
            <a:r>
              <a:rPr lang="en-GB" sz="2000" dirty="0">
                <a:latin typeface="Quicksand"/>
                <a:ea typeface="Quicksand"/>
                <a:cs typeface="Quicksand"/>
                <a:sym typeface="Quicksand"/>
              </a:rPr>
              <a:t>To ask questions to find out more about a subject.</a:t>
            </a:r>
          </a:p>
          <a:p>
            <a:pPr marL="457200" indent="-457200" algn="ctr">
              <a:buAutoNum type="arabicPeriod"/>
            </a:pPr>
            <a:endParaRPr lang="en-GB" sz="2000" dirty="0">
              <a:latin typeface="Quicksand"/>
              <a:ea typeface="Quicksand"/>
              <a:cs typeface="Quicksand"/>
              <a:sym typeface="Quicksand"/>
            </a:endParaRPr>
          </a:p>
          <a:p>
            <a:pPr marL="457200" indent="-457200" algn="ctr">
              <a:buAutoNum type="arabicPeriod"/>
            </a:pPr>
            <a:r>
              <a:rPr lang="en-GB" sz="2000" dirty="0">
                <a:latin typeface="Quicksand"/>
                <a:ea typeface="Quicksand"/>
                <a:cs typeface="Quicksand"/>
                <a:sym typeface="Quicksand"/>
              </a:rPr>
              <a:t>To offer opinions that aren’t their own.</a:t>
            </a:r>
          </a:p>
          <a:p>
            <a:pPr marL="457200" indent="-457200" algn="ctr">
              <a:buAutoNum type="arabicPeriod"/>
            </a:pPr>
            <a:endParaRPr lang="en-GB" sz="2000" dirty="0">
              <a:latin typeface="Quicksand"/>
              <a:ea typeface="Quicksand"/>
              <a:cs typeface="Quicksand"/>
              <a:sym typeface="Quicksand"/>
            </a:endParaRPr>
          </a:p>
          <a:p>
            <a:pPr marL="457200" indent="-457200" algn="ctr">
              <a:buAutoNum type="arabicPeriod"/>
            </a:pPr>
            <a:r>
              <a:rPr lang="en-GB" sz="2000" dirty="0">
                <a:latin typeface="Quicksand"/>
                <a:ea typeface="Quicksand"/>
                <a:cs typeface="Quicksand"/>
                <a:sym typeface="Quicksand"/>
              </a:rPr>
              <a:t>To be able to give supporting evidence e.g. citing a text, a previous example or a historical event.</a:t>
            </a:r>
          </a:p>
          <a:p>
            <a:pPr marL="457200" indent="-457200" algn="ctr">
              <a:buAutoNum type="arabicPeriod"/>
            </a:pPr>
            <a:endParaRPr lang="en-GB" sz="2000" dirty="0">
              <a:latin typeface="Quicksand"/>
              <a:ea typeface="Quicksand"/>
              <a:cs typeface="Quicksand"/>
              <a:sym typeface="Quicksand"/>
            </a:endParaRPr>
          </a:p>
          <a:p>
            <a:pPr marL="457200" indent="-457200" algn="ctr">
              <a:buAutoNum type="arabicPeriod"/>
            </a:pPr>
            <a:r>
              <a:rPr lang="en-GB" sz="2000" dirty="0">
                <a:latin typeface="Quicksand"/>
                <a:ea typeface="Quicksand"/>
                <a:cs typeface="Quicksand"/>
                <a:sym typeface="Quicksand"/>
              </a:rPr>
              <a:t>To be able to draw upon knowledge of the world to support their own point of view and explore different perspectives. E.g. In a discussion about vegetarianism rather than saying ‘my mum is a vegetarian so eating meat is wrong’ to be able to say, ‘lots of people don’t eat meat because they believe killing animals is cruel’.</a:t>
            </a:r>
          </a:p>
          <a:p>
            <a:pPr marL="457200" indent="-457200" algn="ctr">
              <a:buAutoNum type="arabicPeriod"/>
            </a:pPr>
            <a:endParaRPr lang="en-GB" sz="2000" dirty="0">
              <a:latin typeface="Quicksand"/>
              <a:ea typeface="Quicksand"/>
              <a:cs typeface="Quicksand"/>
              <a:sym typeface="Quicksand"/>
            </a:endParaRPr>
          </a:p>
          <a:p>
            <a:pPr marL="457200" indent="-457200" algn="ctr">
              <a:buAutoNum type="arabicPeriod"/>
            </a:pPr>
            <a:r>
              <a:rPr lang="en-GB" sz="2000" dirty="0">
                <a:latin typeface="Quicksand"/>
                <a:ea typeface="Quicksand"/>
                <a:cs typeface="Quicksand"/>
                <a:sym typeface="Quicksand"/>
              </a:rPr>
              <a:t>To construct a detailed argument or complex narrative.</a:t>
            </a:r>
          </a:p>
        </p:txBody>
      </p:sp>
      <p:sp>
        <p:nvSpPr>
          <p:cNvPr id="107" name="Google Shape;107;p21">
            <a:extLst>
              <a:ext uri="{FF2B5EF4-FFF2-40B4-BE49-F238E27FC236}">
                <a16:creationId xmlns:a16="http://schemas.microsoft.com/office/drawing/2014/main" id="{861728A4-E8D0-22A4-74A4-A38BC123DA01}"/>
              </a:ext>
            </a:extLst>
          </p:cNvPr>
          <p:cNvSpPr txBox="1">
            <a:spLocks noGrp="1"/>
          </p:cNvSpPr>
          <p:nvPr>
            <p:ph type="ctrTitle"/>
          </p:nvPr>
        </p:nvSpPr>
        <p:spPr>
          <a:xfrm>
            <a:off x="306743" y="51804"/>
            <a:ext cx="11360800" cy="805200"/>
          </a:xfrm>
          <a:prstGeom prst="rect">
            <a:avLst/>
          </a:prstGeom>
        </p:spPr>
        <p:txBody>
          <a:bodyPr spcFirstLastPara="1" vert="horz" wrap="square" lIns="121900" tIns="121900" rIns="121900" bIns="121900" rtlCol="0" anchor="b" anchorCtr="0">
            <a:noAutofit/>
          </a:bodyPr>
          <a:lstStyle/>
          <a:p>
            <a:pPr>
              <a:spcBef>
                <a:spcPts val="0"/>
              </a:spcBef>
              <a:buClr>
                <a:schemeClr val="dk1"/>
              </a:buClr>
              <a:buSzPts val="990"/>
            </a:pPr>
            <a:r>
              <a:rPr lang="en-GB" sz="4293" b="1" dirty="0">
                <a:solidFill>
                  <a:srgbClr val="FFC000"/>
                </a:solidFill>
                <a:latin typeface="Quicksand"/>
                <a:ea typeface="Quicksand"/>
                <a:cs typeface="Quicksand"/>
                <a:sym typeface="Quicksand"/>
              </a:rPr>
              <a:t>Cognitive – in action</a:t>
            </a:r>
            <a:endParaRPr sz="8853" b="1" dirty="0">
              <a:solidFill>
                <a:srgbClr val="FFC000"/>
              </a:solidFill>
            </a:endParaRPr>
          </a:p>
        </p:txBody>
      </p:sp>
      <p:pic>
        <p:nvPicPr>
          <p:cNvPr id="108" name="Google Shape;108;p21">
            <a:extLst>
              <a:ext uri="{FF2B5EF4-FFF2-40B4-BE49-F238E27FC236}">
                <a16:creationId xmlns:a16="http://schemas.microsoft.com/office/drawing/2014/main" id="{C99E3EA0-0E16-5E77-C473-BF3A32E7F1BE}"/>
              </a:ext>
            </a:extLst>
          </p:cNvPr>
          <p:cNvPicPr preferRelativeResize="0"/>
          <p:nvPr/>
        </p:nvPicPr>
        <p:blipFill>
          <a:blip r:embed="rId3">
            <a:alphaModFix/>
          </a:blip>
          <a:stretch>
            <a:fillRect/>
          </a:stretch>
        </p:blipFill>
        <p:spPr>
          <a:xfrm>
            <a:off x="181355" y="216832"/>
            <a:ext cx="870931" cy="805200"/>
          </a:xfrm>
          <a:prstGeom prst="rect">
            <a:avLst/>
          </a:prstGeom>
          <a:noFill/>
          <a:ln>
            <a:noFill/>
          </a:ln>
        </p:spPr>
      </p:pic>
    </p:spTree>
    <p:extLst>
      <p:ext uri="{BB962C8B-B14F-4D97-AF65-F5344CB8AC3E}">
        <p14:creationId xmlns:p14="http://schemas.microsoft.com/office/powerpoint/2010/main" val="185163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6"/>
          <p:cNvPicPr preferRelativeResize="0"/>
          <p:nvPr/>
        </p:nvPicPr>
        <p:blipFill rotWithShape="1">
          <a:blip r:embed="rId3">
            <a:alphaModFix/>
          </a:blip>
          <a:srcRect l="74849" t="49136" b="1814"/>
          <a:stretch/>
        </p:blipFill>
        <p:spPr>
          <a:xfrm>
            <a:off x="3660151" y="70300"/>
            <a:ext cx="4871700" cy="67174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FE406C8-84A8-E29C-A6BD-1C0AD5E6BE5D}"/>
            </a:ext>
          </a:extLst>
        </p:cNvPr>
        <p:cNvGrpSpPr/>
        <p:nvPr/>
      </p:nvGrpSpPr>
      <p:grpSpPr>
        <a:xfrm>
          <a:off x="0" y="0"/>
          <a:ext cx="0" cy="0"/>
          <a:chOff x="0" y="0"/>
          <a:chExt cx="0" cy="0"/>
        </a:xfrm>
      </p:grpSpPr>
      <p:sp>
        <p:nvSpPr>
          <p:cNvPr id="106" name="Google Shape;106;p21">
            <a:extLst>
              <a:ext uri="{FF2B5EF4-FFF2-40B4-BE49-F238E27FC236}">
                <a16:creationId xmlns:a16="http://schemas.microsoft.com/office/drawing/2014/main" id="{C07742EA-4575-A924-0D6C-0B9733642E81}"/>
              </a:ext>
            </a:extLst>
          </p:cNvPr>
          <p:cNvSpPr txBox="1"/>
          <p:nvPr/>
        </p:nvSpPr>
        <p:spPr>
          <a:xfrm>
            <a:off x="101600" y="857004"/>
            <a:ext cx="11974286" cy="2982800"/>
          </a:xfrm>
          <a:prstGeom prst="rect">
            <a:avLst/>
          </a:prstGeom>
          <a:noFill/>
          <a:ln>
            <a:noFill/>
          </a:ln>
        </p:spPr>
        <p:txBody>
          <a:bodyPr spcFirstLastPara="1" wrap="square" lIns="121900" tIns="121900" rIns="121900" bIns="121900" anchor="t" anchorCtr="0">
            <a:noAutofit/>
          </a:bodyPr>
          <a:lstStyle/>
          <a:p>
            <a:pPr algn="ctr"/>
            <a:r>
              <a:rPr lang="en-GB" sz="2400" dirty="0">
                <a:latin typeface="Quicksand"/>
                <a:ea typeface="Quicksand"/>
                <a:cs typeface="Quicksand"/>
                <a:sym typeface="Quicksand"/>
              </a:rPr>
              <a:t>Reception: To look at someone who is speaking to them.</a:t>
            </a:r>
          </a:p>
          <a:p>
            <a:pPr algn="ct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Listen to others and is willing to change their mind based on what they have heard.</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start to develop an awareness of audience e.g. what might interest a certain group.</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adapt the content of their speech for a specific audience.</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use more natural and subtle prompts for turn taking.</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Listening for extended periods of time.</a:t>
            </a:r>
          </a:p>
          <a:p>
            <a:pPr marL="457200" indent="-457200" algn="ctr">
              <a:buAutoNum type="arabicPeriod"/>
            </a:pPr>
            <a:endParaRPr lang="en-GB" sz="2400" dirty="0">
              <a:latin typeface="Quicksand"/>
              <a:ea typeface="Quicksand"/>
              <a:cs typeface="Quicksand"/>
              <a:sym typeface="Quicksand"/>
            </a:endParaRPr>
          </a:p>
          <a:p>
            <a:pPr marL="457200" indent="-457200" algn="ctr">
              <a:buAutoNum type="arabicPeriod"/>
            </a:pPr>
            <a:r>
              <a:rPr lang="en-GB" sz="2400" dirty="0">
                <a:latin typeface="Quicksand"/>
                <a:ea typeface="Quicksand"/>
                <a:cs typeface="Quicksand"/>
                <a:sym typeface="Quicksand"/>
              </a:rPr>
              <a:t>To use humour effectively.</a:t>
            </a:r>
          </a:p>
        </p:txBody>
      </p:sp>
      <p:sp>
        <p:nvSpPr>
          <p:cNvPr id="107" name="Google Shape;107;p21">
            <a:extLst>
              <a:ext uri="{FF2B5EF4-FFF2-40B4-BE49-F238E27FC236}">
                <a16:creationId xmlns:a16="http://schemas.microsoft.com/office/drawing/2014/main" id="{C5BE3E3C-1947-A361-EAA6-1970B3F18B20}"/>
              </a:ext>
            </a:extLst>
          </p:cNvPr>
          <p:cNvSpPr txBox="1">
            <a:spLocks noGrp="1"/>
          </p:cNvSpPr>
          <p:nvPr>
            <p:ph type="ctrTitle"/>
          </p:nvPr>
        </p:nvSpPr>
        <p:spPr>
          <a:xfrm>
            <a:off x="306743" y="51804"/>
            <a:ext cx="11360800" cy="805200"/>
          </a:xfrm>
          <a:prstGeom prst="rect">
            <a:avLst/>
          </a:prstGeom>
        </p:spPr>
        <p:txBody>
          <a:bodyPr spcFirstLastPara="1" vert="horz" wrap="square" lIns="121900" tIns="121900" rIns="121900" bIns="121900" rtlCol="0" anchor="b" anchorCtr="0">
            <a:noAutofit/>
          </a:bodyPr>
          <a:lstStyle/>
          <a:p>
            <a:pPr>
              <a:spcBef>
                <a:spcPts val="0"/>
              </a:spcBef>
              <a:buClr>
                <a:schemeClr val="dk1"/>
              </a:buClr>
              <a:buSzPts val="990"/>
            </a:pPr>
            <a:r>
              <a:rPr lang="en-GB" sz="4293" b="1" dirty="0">
                <a:solidFill>
                  <a:schemeClr val="accent3">
                    <a:lumMod val="60000"/>
                    <a:lumOff val="40000"/>
                  </a:schemeClr>
                </a:solidFill>
                <a:latin typeface="Quicksand"/>
                <a:ea typeface="Quicksand"/>
                <a:cs typeface="Quicksand"/>
                <a:sym typeface="Quicksand"/>
              </a:rPr>
              <a:t>Social and Emotional – in action</a:t>
            </a:r>
            <a:endParaRPr sz="8853" b="1" dirty="0">
              <a:solidFill>
                <a:schemeClr val="accent3">
                  <a:lumMod val="60000"/>
                  <a:lumOff val="40000"/>
                </a:schemeClr>
              </a:solidFill>
            </a:endParaRPr>
          </a:p>
        </p:txBody>
      </p:sp>
      <p:pic>
        <p:nvPicPr>
          <p:cNvPr id="108" name="Google Shape;108;p21">
            <a:extLst>
              <a:ext uri="{FF2B5EF4-FFF2-40B4-BE49-F238E27FC236}">
                <a16:creationId xmlns:a16="http://schemas.microsoft.com/office/drawing/2014/main" id="{B70D6945-AC25-1A02-236A-18B88612F94D}"/>
              </a:ext>
            </a:extLst>
          </p:cNvPr>
          <p:cNvPicPr preferRelativeResize="0"/>
          <p:nvPr/>
        </p:nvPicPr>
        <p:blipFill>
          <a:blip r:embed="rId3">
            <a:alphaModFix/>
          </a:blip>
          <a:stretch>
            <a:fillRect/>
          </a:stretch>
        </p:blipFill>
        <p:spPr>
          <a:xfrm>
            <a:off x="181355" y="216832"/>
            <a:ext cx="870931" cy="805200"/>
          </a:xfrm>
          <a:prstGeom prst="rect">
            <a:avLst/>
          </a:prstGeom>
          <a:noFill/>
          <a:ln>
            <a:noFill/>
          </a:ln>
        </p:spPr>
      </p:pic>
    </p:spTree>
    <p:extLst>
      <p:ext uri="{BB962C8B-B14F-4D97-AF65-F5344CB8AC3E}">
        <p14:creationId xmlns:p14="http://schemas.microsoft.com/office/powerpoint/2010/main" val="152306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7"/>
          <p:cNvSpPr txBox="1"/>
          <p:nvPr/>
        </p:nvSpPr>
        <p:spPr>
          <a:xfrm>
            <a:off x="915600" y="491776"/>
            <a:ext cx="10767200" cy="2746400"/>
          </a:xfrm>
          <a:prstGeom prst="rect">
            <a:avLst/>
          </a:prstGeom>
          <a:noFill/>
          <a:ln>
            <a:noFill/>
          </a:ln>
        </p:spPr>
        <p:txBody>
          <a:bodyPr spcFirstLastPara="1" wrap="square" lIns="121900" tIns="121900" rIns="121900" bIns="121900" anchor="t" anchorCtr="0">
            <a:noAutofit/>
          </a:bodyPr>
          <a:lstStyle/>
          <a:p>
            <a:pPr algn="ctr"/>
            <a:endParaRPr sz="4000" b="1" dirty="0">
              <a:latin typeface="Quicksand"/>
              <a:ea typeface="Quicksand"/>
              <a:cs typeface="Quicksand"/>
              <a:sym typeface="Quicksand"/>
            </a:endParaRPr>
          </a:p>
        </p:txBody>
      </p:sp>
      <p:sp>
        <p:nvSpPr>
          <p:cNvPr id="2" name="Google Shape;245;p47">
            <a:extLst>
              <a:ext uri="{FF2B5EF4-FFF2-40B4-BE49-F238E27FC236}">
                <a16:creationId xmlns:a16="http://schemas.microsoft.com/office/drawing/2014/main" id="{6B059114-814E-2EF8-1D01-2E44A1BC062D}"/>
              </a:ext>
            </a:extLst>
          </p:cNvPr>
          <p:cNvSpPr txBox="1"/>
          <p:nvPr/>
        </p:nvSpPr>
        <p:spPr>
          <a:xfrm>
            <a:off x="915600" y="1081314"/>
            <a:ext cx="10767200" cy="3720886"/>
          </a:xfrm>
          <a:prstGeom prst="rect">
            <a:avLst/>
          </a:prstGeom>
          <a:noFill/>
          <a:ln>
            <a:noFill/>
          </a:ln>
        </p:spPr>
        <p:txBody>
          <a:bodyPr spcFirstLastPara="1" wrap="square" lIns="121900" tIns="121900" rIns="121900" bIns="121900" anchor="t" anchorCtr="0">
            <a:noAutofit/>
          </a:bodyPr>
          <a:lstStyle/>
          <a:p>
            <a:r>
              <a:rPr lang="en-GB" sz="4000" b="1" dirty="0">
                <a:latin typeface="Quicksand"/>
                <a:ea typeface="Quicksand"/>
                <a:cs typeface="Quicksand"/>
                <a:sym typeface="Quicksand"/>
              </a:rPr>
              <a:t>Would you rather…</a:t>
            </a:r>
            <a:endParaRPr sz="4000" b="1" dirty="0">
              <a:latin typeface="Quicksand"/>
              <a:ea typeface="Quicksand"/>
              <a:cs typeface="Quicksand"/>
              <a:sym typeface="Quicksand"/>
            </a:endParaRPr>
          </a:p>
          <a:p>
            <a:endParaRPr sz="4000" b="1" dirty="0">
              <a:latin typeface="Quicksand"/>
              <a:ea typeface="Quicksand"/>
              <a:cs typeface="Quicksand"/>
              <a:sym typeface="Quicksand"/>
            </a:endParaRPr>
          </a:p>
          <a:p>
            <a:pPr algn="ctr"/>
            <a:r>
              <a:rPr lang="en-GB" sz="4000" b="1" dirty="0">
                <a:latin typeface="Quicksand"/>
                <a:ea typeface="Quicksand"/>
                <a:cs typeface="Quicksand"/>
                <a:sym typeface="Quicksand"/>
              </a:rPr>
              <a:t>jump out of an aeroplane </a:t>
            </a:r>
            <a:endParaRPr sz="4000" b="1" dirty="0">
              <a:latin typeface="Quicksand"/>
              <a:ea typeface="Quicksand"/>
              <a:cs typeface="Quicksand"/>
              <a:sym typeface="Quicksand"/>
            </a:endParaRPr>
          </a:p>
          <a:p>
            <a:pPr algn="ctr"/>
            <a:r>
              <a:rPr lang="en-GB" sz="4000" b="1" dirty="0">
                <a:latin typeface="Quicksand"/>
                <a:ea typeface="Quicksand"/>
                <a:cs typeface="Quicksand"/>
                <a:sym typeface="Quicksand"/>
              </a:rPr>
              <a:t>or </a:t>
            </a:r>
            <a:endParaRPr sz="4000" b="1" dirty="0">
              <a:latin typeface="Quicksand"/>
              <a:ea typeface="Quicksand"/>
              <a:cs typeface="Quicksand"/>
              <a:sym typeface="Quicksand"/>
            </a:endParaRPr>
          </a:p>
          <a:p>
            <a:pPr algn="ctr"/>
            <a:r>
              <a:rPr lang="en-GB" sz="4000" b="1" dirty="0">
                <a:latin typeface="Quicksand"/>
                <a:ea typeface="Quicksand"/>
                <a:cs typeface="Quicksand"/>
                <a:sym typeface="Quicksand"/>
              </a:rPr>
              <a:t>swim with sharks?</a:t>
            </a:r>
            <a:endParaRPr sz="4000" b="1" dirty="0">
              <a:latin typeface="Quicksand"/>
              <a:ea typeface="Quicksand"/>
              <a:cs typeface="Quicksand"/>
              <a:sym typeface="Quicksand"/>
            </a:endParaRPr>
          </a:p>
        </p:txBody>
      </p:sp>
      <p:pic>
        <p:nvPicPr>
          <p:cNvPr id="1026" name="Picture 2" descr="Sensory Overload: Parachute Jump from 3,000 Feet">
            <a:extLst>
              <a:ext uri="{FF2B5EF4-FFF2-40B4-BE49-F238E27FC236}">
                <a16:creationId xmlns:a16="http://schemas.microsoft.com/office/drawing/2014/main" id="{593878EE-CA55-77D0-E424-801AF4F8A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18" y="3818428"/>
            <a:ext cx="3720193" cy="2939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story of Swimming with Sharks – And Why it Matters -Blog-One Ocean">
            <a:extLst>
              <a:ext uri="{FF2B5EF4-FFF2-40B4-BE49-F238E27FC236}">
                <a16:creationId xmlns:a16="http://schemas.microsoft.com/office/drawing/2014/main" id="{3CB58732-D4B6-1850-D9F0-660521421F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064"/>
          <a:stretch/>
        </p:blipFill>
        <p:spPr bwMode="auto">
          <a:xfrm>
            <a:off x="8316686" y="19744"/>
            <a:ext cx="3737370" cy="2514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8CC8D19A-A6AF-D17F-CA5E-D52096A1E3AE}"/>
            </a:ext>
          </a:extLst>
        </p:cNvPr>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A7E25710-5CC7-F6DD-1126-861E57543DED}"/>
              </a:ext>
            </a:extLst>
          </p:cNvPr>
          <p:cNvCxnSpPr>
            <a:cxnSpLocks/>
          </p:cNvCxnSpPr>
          <p:nvPr/>
        </p:nvCxnSpPr>
        <p:spPr>
          <a:xfrm flipV="1">
            <a:off x="7257143" y="1161143"/>
            <a:ext cx="1524000" cy="7620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0147194-DD08-28EE-819A-A11534EAD927}"/>
              </a:ext>
            </a:extLst>
          </p:cNvPr>
          <p:cNvSpPr txBox="1"/>
          <p:nvPr/>
        </p:nvSpPr>
        <p:spPr>
          <a:xfrm>
            <a:off x="8868229" y="89934"/>
            <a:ext cx="3309257" cy="2585323"/>
          </a:xfrm>
          <a:prstGeom prst="rect">
            <a:avLst/>
          </a:prstGeom>
          <a:noFill/>
        </p:spPr>
        <p:txBody>
          <a:bodyPr wrap="square" rtlCol="0">
            <a:spAutoFit/>
          </a:bodyPr>
          <a:lstStyle/>
          <a:p>
            <a:pPr algn="ctr"/>
            <a:r>
              <a:rPr lang="en-GB" dirty="0">
                <a:latin typeface="Quicksand"/>
              </a:rPr>
              <a:t>Support pupils to develop an awareness of the volume of their voice through modelling and chances for them to practise speaking at different levels. Tell your partner what you had for breakfast in a whisper…now tell me your favourite colour in a playground voice!</a:t>
            </a:r>
          </a:p>
        </p:txBody>
      </p:sp>
      <p:sp>
        <p:nvSpPr>
          <p:cNvPr id="2" name="Explosion: 8 Points 1">
            <a:extLst>
              <a:ext uri="{FF2B5EF4-FFF2-40B4-BE49-F238E27FC236}">
                <a16:creationId xmlns:a16="http://schemas.microsoft.com/office/drawing/2014/main" id="{F50F4AB2-C628-61F8-B12A-D1E97E1D6BB3}"/>
              </a:ext>
            </a:extLst>
          </p:cNvPr>
          <p:cNvSpPr/>
          <p:nvPr/>
        </p:nvSpPr>
        <p:spPr>
          <a:xfrm>
            <a:off x="4281139" y="1521095"/>
            <a:ext cx="3309257" cy="2881086"/>
          </a:xfrm>
          <a:prstGeom prst="irregularSeal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D5F40FE7-7EE1-3B38-6D31-78807260ED04}"/>
              </a:ext>
            </a:extLst>
          </p:cNvPr>
          <p:cNvSpPr txBox="1"/>
          <p:nvPr/>
        </p:nvSpPr>
        <p:spPr>
          <a:xfrm>
            <a:off x="4281138" y="2580914"/>
            <a:ext cx="3309257" cy="584775"/>
          </a:xfrm>
          <a:prstGeom prst="rect">
            <a:avLst/>
          </a:prstGeom>
          <a:noFill/>
        </p:spPr>
        <p:txBody>
          <a:bodyPr wrap="square" rtlCol="0">
            <a:spAutoFit/>
          </a:bodyPr>
          <a:lstStyle/>
          <a:p>
            <a:pPr algn="ctr"/>
            <a:r>
              <a:rPr lang="en-GB" sz="3200" b="1" dirty="0">
                <a:solidFill>
                  <a:schemeClr val="tx2">
                    <a:lumMod val="50000"/>
                    <a:lumOff val="50000"/>
                  </a:schemeClr>
                </a:solidFill>
                <a:latin typeface="Quicksand"/>
              </a:rPr>
              <a:t>Reception</a:t>
            </a:r>
          </a:p>
        </p:txBody>
      </p:sp>
      <p:cxnSp>
        <p:nvCxnSpPr>
          <p:cNvPr id="7" name="Straight Arrow Connector 6">
            <a:extLst>
              <a:ext uri="{FF2B5EF4-FFF2-40B4-BE49-F238E27FC236}">
                <a16:creationId xmlns:a16="http://schemas.microsoft.com/office/drawing/2014/main" id="{0915607C-5FC3-C14E-234E-CB660A16F333}"/>
              </a:ext>
            </a:extLst>
          </p:cNvPr>
          <p:cNvCxnSpPr>
            <a:cxnSpLocks/>
          </p:cNvCxnSpPr>
          <p:nvPr/>
        </p:nvCxnSpPr>
        <p:spPr>
          <a:xfrm>
            <a:off x="7571964" y="3241833"/>
            <a:ext cx="1043131" cy="45047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7EC14A1-F11C-B668-9C5C-E356045E5084}"/>
              </a:ext>
            </a:extLst>
          </p:cNvPr>
          <p:cNvSpPr txBox="1"/>
          <p:nvPr/>
        </p:nvSpPr>
        <p:spPr>
          <a:xfrm>
            <a:off x="8563429" y="3508049"/>
            <a:ext cx="3309257" cy="3139321"/>
          </a:xfrm>
          <a:prstGeom prst="rect">
            <a:avLst/>
          </a:prstGeom>
          <a:noFill/>
        </p:spPr>
        <p:txBody>
          <a:bodyPr wrap="square" rtlCol="0">
            <a:spAutoFit/>
          </a:bodyPr>
          <a:lstStyle/>
          <a:p>
            <a:pPr algn="ctr"/>
            <a:r>
              <a:rPr lang="en-GB" dirty="0">
                <a:latin typeface="Quicksand"/>
              </a:rPr>
              <a:t>Provide opportunities to take on different roles, ensuring they are equipped with the appropriate knowledge and vocabulary to do this successfully. E.g. A shopkeeper speaking to a customer might say ‘How can I help you today?’ Ensure that you provide specific praise when they adopt a tole and use language appropriately. </a:t>
            </a:r>
          </a:p>
        </p:txBody>
      </p:sp>
      <p:sp>
        <p:nvSpPr>
          <p:cNvPr id="10" name="TextBox 9">
            <a:extLst>
              <a:ext uri="{FF2B5EF4-FFF2-40B4-BE49-F238E27FC236}">
                <a16:creationId xmlns:a16="http://schemas.microsoft.com/office/drawing/2014/main" id="{88F822DD-C879-E651-C88F-B9C0B135A0D1}"/>
              </a:ext>
            </a:extLst>
          </p:cNvPr>
          <p:cNvSpPr txBox="1"/>
          <p:nvPr/>
        </p:nvSpPr>
        <p:spPr>
          <a:xfrm>
            <a:off x="332964" y="153242"/>
            <a:ext cx="3309257" cy="1200329"/>
          </a:xfrm>
          <a:prstGeom prst="rect">
            <a:avLst/>
          </a:prstGeom>
          <a:noFill/>
        </p:spPr>
        <p:txBody>
          <a:bodyPr wrap="square" rtlCol="0">
            <a:spAutoFit/>
          </a:bodyPr>
          <a:lstStyle/>
          <a:p>
            <a:pPr algn="ctr"/>
            <a:r>
              <a:rPr lang="en-GB" dirty="0">
                <a:latin typeface="Quicksand"/>
              </a:rPr>
              <a:t>Support pupils’ understanding of turn-taking in talk by using a physical object such as a toy to signify whose turn it is to speak.</a:t>
            </a:r>
          </a:p>
        </p:txBody>
      </p:sp>
      <p:sp>
        <p:nvSpPr>
          <p:cNvPr id="11" name="TextBox 10">
            <a:extLst>
              <a:ext uri="{FF2B5EF4-FFF2-40B4-BE49-F238E27FC236}">
                <a16:creationId xmlns:a16="http://schemas.microsoft.com/office/drawing/2014/main" id="{46D129E5-339E-D07D-D42D-7956ED1B9426}"/>
              </a:ext>
            </a:extLst>
          </p:cNvPr>
          <p:cNvSpPr txBox="1"/>
          <p:nvPr/>
        </p:nvSpPr>
        <p:spPr>
          <a:xfrm>
            <a:off x="267650" y="4402181"/>
            <a:ext cx="3309257" cy="2308324"/>
          </a:xfrm>
          <a:prstGeom prst="rect">
            <a:avLst/>
          </a:prstGeom>
          <a:noFill/>
        </p:spPr>
        <p:txBody>
          <a:bodyPr wrap="square" rtlCol="0">
            <a:spAutoFit/>
          </a:bodyPr>
          <a:lstStyle/>
          <a:p>
            <a:pPr algn="ctr"/>
            <a:r>
              <a:rPr lang="en-GB" dirty="0">
                <a:latin typeface="Quicksand"/>
              </a:rPr>
              <a:t>Support pupil’s understanding of listening through partner conversations. Break down what it means to listen and frequently return to this through praise. E.g. ‘Perfect partners sit calmly and face each other when they are listening.’</a:t>
            </a:r>
          </a:p>
        </p:txBody>
      </p:sp>
      <p:cxnSp>
        <p:nvCxnSpPr>
          <p:cNvPr id="12" name="Straight Arrow Connector 11">
            <a:extLst>
              <a:ext uri="{FF2B5EF4-FFF2-40B4-BE49-F238E27FC236}">
                <a16:creationId xmlns:a16="http://schemas.microsoft.com/office/drawing/2014/main" id="{4F524952-7974-73FB-2D2F-9A37FCE9CECC}"/>
              </a:ext>
            </a:extLst>
          </p:cNvPr>
          <p:cNvCxnSpPr>
            <a:cxnSpLocks/>
          </p:cNvCxnSpPr>
          <p:nvPr/>
        </p:nvCxnSpPr>
        <p:spPr>
          <a:xfrm flipH="1" flipV="1">
            <a:off x="3287486" y="1344422"/>
            <a:ext cx="1305710" cy="11323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61BB6BE-5F05-F9E9-BA02-7D823430818F}"/>
              </a:ext>
            </a:extLst>
          </p:cNvPr>
          <p:cNvCxnSpPr>
            <a:cxnSpLocks/>
          </p:cNvCxnSpPr>
          <p:nvPr/>
        </p:nvCxnSpPr>
        <p:spPr>
          <a:xfrm flipH="1">
            <a:off x="3468338" y="3374571"/>
            <a:ext cx="1684233" cy="107969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634C9FF-896A-F168-4DAA-82556DF3362B}"/>
              </a:ext>
            </a:extLst>
          </p:cNvPr>
          <p:cNvSpPr txBox="1"/>
          <p:nvPr/>
        </p:nvSpPr>
        <p:spPr>
          <a:xfrm>
            <a:off x="4441371" y="5510176"/>
            <a:ext cx="3309257" cy="1200329"/>
          </a:xfrm>
          <a:prstGeom prst="rect">
            <a:avLst/>
          </a:prstGeom>
          <a:noFill/>
        </p:spPr>
        <p:txBody>
          <a:bodyPr wrap="square" rtlCol="0">
            <a:spAutoFit/>
          </a:bodyPr>
          <a:lstStyle/>
          <a:p>
            <a:pPr algn="ctr"/>
            <a:r>
              <a:rPr lang="en-GB" dirty="0">
                <a:latin typeface="Quicksand"/>
              </a:rPr>
              <a:t>Introduce new language and sentence stems through call and repeat, ‘my turn, your turn’.</a:t>
            </a:r>
          </a:p>
          <a:p>
            <a:pPr algn="ctr"/>
            <a:r>
              <a:rPr lang="en-GB" dirty="0">
                <a:latin typeface="Quicksand"/>
              </a:rPr>
              <a:t>Give, give, give!!</a:t>
            </a:r>
          </a:p>
        </p:txBody>
      </p:sp>
      <p:cxnSp>
        <p:nvCxnSpPr>
          <p:cNvPr id="19" name="Straight Arrow Connector 18">
            <a:extLst>
              <a:ext uri="{FF2B5EF4-FFF2-40B4-BE49-F238E27FC236}">
                <a16:creationId xmlns:a16="http://schemas.microsoft.com/office/drawing/2014/main" id="{737DC82D-1873-BFDB-9F9B-6B5E99FA9854}"/>
              </a:ext>
            </a:extLst>
          </p:cNvPr>
          <p:cNvCxnSpPr>
            <a:cxnSpLocks/>
          </p:cNvCxnSpPr>
          <p:nvPr/>
        </p:nvCxnSpPr>
        <p:spPr>
          <a:xfrm>
            <a:off x="5891216" y="3558695"/>
            <a:ext cx="44550" cy="18993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79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B3BDEF23-D0E4-7D02-109B-B2250CAAF45B}"/>
            </a:ext>
          </a:extLst>
        </p:cNvPr>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CA891E3A-1A61-921C-A9EB-318A0B205AC6}"/>
              </a:ext>
            </a:extLst>
          </p:cNvPr>
          <p:cNvCxnSpPr>
            <a:cxnSpLocks/>
          </p:cNvCxnSpPr>
          <p:nvPr/>
        </p:nvCxnSpPr>
        <p:spPr>
          <a:xfrm flipV="1">
            <a:off x="7257143" y="1161143"/>
            <a:ext cx="1524000" cy="7620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08A430D-D5F6-B130-5CD5-3E47C19E9F8E}"/>
              </a:ext>
            </a:extLst>
          </p:cNvPr>
          <p:cNvSpPr txBox="1"/>
          <p:nvPr/>
        </p:nvSpPr>
        <p:spPr>
          <a:xfrm>
            <a:off x="8868229" y="89934"/>
            <a:ext cx="3309257" cy="2031325"/>
          </a:xfrm>
          <a:prstGeom prst="rect">
            <a:avLst/>
          </a:prstGeom>
          <a:noFill/>
        </p:spPr>
        <p:txBody>
          <a:bodyPr wrap="square" rtlCol="0">
            <a:spAutoFit/>
          </a:bodyPr>
          <a:lstStyle/>
          <a:p>
            <a:pPr algn="ctr"/>
            <a:r>
              <a:rPr lang="en-GB" dirty="0">
                <a:latin typeface="Quicksand"/>
              </a:rPr>
              <a:t>Create different role play scenarios which enable pupils to practise speaking in different contexts. This could include, having tea with the King, talking to a friend on the playground, managing a dispute.</a:t>
            </a:r>
          </a:p>
        </p:txBody>
      </p:sp>
      <p:sp>
        <p:nvSpPr>
          <p:cNvPr id="2" name="Explosion: 8 Points 1">
            <a:extLst>
              <a:ext uri="{FF2B5EF4-FFF2-40B4-BE49-F238E27FC236}">
                <a16:creationId xmlns:a16="http://schemas.microsoft.com/office/drawing/2014/main" id="{8811CC7D-19AD-51F7-6823-3C00E4A86211}"/>
              </a:ext>
            </a:extLst>
          </p:cNvPr>
          <p:cNvSpPr/>
          <p:nvPr/>
        </p:nvSpPr>
        <p:spPr>
          <a:xfrm>
            <a:off x="4281139" y="1521095"/>
            <a:ext cx="3309257" cy="2881086"/>
          </a:xfrm>
          <a:prstGeom prst="irregularSeal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4413385-50A9-9AA0-4C1B-47477DDCFF48}"/>
              </a:ext>
            </a:extLst>
          </p:cNvPr>
          <p:cNvSpPr txBox="1"/>
          <p:nvPr/>
        </p:nvSpPr>
        <p:spPr>
          <a:xfrm>
            <a:off x="4281138" y="2580914"/>
            <a:ext cx="3309257" cy="584775"/>
          </a:xfrm>
          <a:prstGeom prst="rect">
            <a:avLst/>
          </a:prstGeom>
          <a:noFill/>
        </p:spPr>
        <p:txBody>
          <a:bodyPr wrap="square" rtlCol="0">
            <a:spAutoFit/>
          </a:bodyPr>
          <a:lstStyle/>
          <a:p>
            <a:pPr algn="ctr"/>
            <a:r>
              <a:rPr lang="en-GB" sz="3200" b="1" dirty="0">
                <a:solidFill>
                  <a:schemeClr val="tx2">
                    <a:lumMod val="50000"/>
                    <a:lumOff val="50000"/>
                  </a:schemeClr>
                </a:solidFill>
                <a:latin typeface="Quicksand"/>
              </a:rPr>
              <a:t>Key Stage 1</a:t>
            </a:r>
          </a:p>
        </p:txBody>
      </p:sp>
      <p:cxnSp>
        <p:nvCxnSpPr>
          <p:cNvPr id="7" name="Straight Arrow Connector 6">
            <a:extLst>
              <a:ext uri="{FF2B5EF4-FFF2-40B4-BE49-F238E27FC236}">
                <a16:creationId xmlns:a16="http://schemas.microsoft.com/office/drawing/2014/main" id="{3B0F5D9F-D461-A55C-7F93-9637526A371A}"/>
              </a:ext>
            </a:extLst>
          </p:cNvPr>
          <p:cNvCxnSpPr>
            <a:cxnSpLocks/>
          </p:cNvCxnSpPr>
          <p:nvPr/>
        </p:nvCxnSpPr>
        <p:spPr>
          <a:xfrm>
            <a:off x="7571964" y="3241833"/>
            <a:ext cx="1085807" cy="98367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933886-4299-7461-2422-902A1945193B}"/>
              </a:ext>
            </a:extLst>
          </p:cNvPr>
          <p:cNvSpPr txBox="1"/>
          <p:nvPr/>
        </p:nvSpPr>
        <p:spPr>
          <a:xfrm>
            <a:off x="8554875" y="4414853"/>
            <a:ext cx="3309257" cy="1477328"/>
          </a:xfrm>
          <a:prstGeom prst="rect">
            <a:avLst/>
          </a:prstGeom>
          <a:noFill/>
        </p:spPr>
        <p:txBody>
          <a:bodyPr wrap="square" rtlCol="0">
            <a:spAutoFit/>
          </a:bodyPr>
          <a:lstStyle/>
          <a:p>
            <a:pPr algn="ctr"/>
            <a:r>
              <a:rPr lang="en-GB" dirty="0">
                <a:latin typeface="Quicksand"/>
              </a:rPr>
              <a:t>Draw pupils’ attention to the role that listening has in developing understanding. E.g. ‘Now that we have heard that, has anyone changed their mind?</a:t>
            </a:r>
          </a:p>
        </p:txBody>
      </p:sp>
      <p:sp>
        <p:nvSpPr>
          <p:cNvPr id="10" name="TextBox 9">
            <a:extLst>
              <a:ext uri="{FF2B5EF4-FFF2-40B4-BE49-F238E27FC236}">
                <a16:creationId xmlns:a16="http://schemas.microsoft.com/office/drawing/2014/main" id="{C68A4BDA-F82F-BEB2-E579-32A89D0022DD}"/>
              </a:ext>
            </a:extLst>
          </p:cNvPr>
          <p:cNvSpPr txBox="1"/>
          <p:nvPr/>
        </p:nvSpPr>
        <p:spPr>
          <a:xfrm>
            <a:off x="332964" y="153242"/>
            <a:ext cx="3309257" cy="1200329"/>
          </a:xfrm>
          <a:prstGeom prst="rect">
            <a:avLst/>
          </a:prstGeom>
          <a:noFill/>
        </p:spPr>
        <p:txBody>
          <a:bodyPr wrap="square" rtlCol="0">
            <a:spAutoFit/>
          </a:bodyPr>
          <a:lstStyle/>
          <a:p>
            <a:pPr algn="ctr"/>
            <a:r>
              <a:rPr lang="en-GB" dirty="0">
                <a:latin typeface="Quicksand"/>
              </a:rPr>
              <a:t>Introduce pupils to different protocols to scaffold turn-taking. This could be putting a thumb in when they want to speak.</a:t>
            </a:r>
          </a:p>
        </p:txBody>
      </p:sp>
      <p:sp>
        <p:nvSpPr>
          <p:cNvPr id="11" name="TextBox 10">
            <a:extLst>
              <a:ext uri="{FF2B5EF4-FFF2-40B4-BE49-F238E27FC236}">
                <a16:creationId xmlns:a16="http://schemas.microsoft.com/office/drawing/2014/main" id="{9FCAD267-8D3D-A104-227D-75F1EC06A8DD}"/>
              </a:ext>
            </a:extLst>
          </p:cNvPr>
          <p:cNvSpPr txBox="1"/>
          <p:nvPr/>
        </p:nvSpPr>
        <p:spPr>
          <a:xfrm>
            <a:off x="267650" y="4402181"/>
            <a:ext cx="3309257" cy="1200329"/>
          </a:xfrm>
          <a:prstGeom prst="rect">
            <a:avLst/>
          </a:prstGeom>
          <a:noFill/>
        </p:spPr>
        <p:txBody>
          <a:bodyPr wrap="square" rtlCol="0">
            <a:spAutoFit/>
          </a:bodyPr>
          <a:lstStyle/>
          <a:p>
            <a:pPr algn="ctr"/>
            <a:r>
              <a:rPr lang="en-GB" dirty="0">
                <a:latin typeface="Quicksand"/>
              </a:rPr>
              <a:t>Introduce pupils to the roles of the ‘builder’ and ‘challenger’. Equip pupils with stem sentences to fulfil each role.</a:t>
            </a:r>
          </a:p>
        </p:txBody>
      </p:sp>
      <p:cxnSp>
        <p:nvCxnSpPr>
          <p:cNvPr id="12" name="Straight Arrow Connector 11">
            <a:extLst>
              <a:ext uri="{FF2B5EF4-FFF2-40B4-BE49-F238E27FC236}">
                <a16:creationId xmlns:a16="http://schemas.microsoft.com/office/drawing/2014/main" id="{0A2F78CC-E496-28D9-9420-F329DF8DA64B}"/>
              </a:ext>
            </a:extLst>
          </p:cNvPr>
          <p:cNvCxnSpPr>
            <a:cxnSpLocks/>
          </p:cNvCxnSpPr>
          <p:nvPr/>
        </p:nvCxnSpPr>
        <p:spPr>
          <a:xfrm flipH="1" flipV="1">
            <a:off x="3287486" y="1344422"/>
            <a:ext cx="1305710" cy="11323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1B49A48-2F3F-0784-C06C-E8C91F09CBBE}"/>
              </a:ext>
            </a:extLst>
          </p:cNvPr>
          <p:cNvCxnSpPr>
            <a:cxnSpLocks/>
          </p:cNvCxnSpPr>
          <p:nvPr/>
        </p:nvCxnSpPr>
        <p:spPr>
          <a:xfrm flipH="1">
            <a:off x="3468338" y="3374571"/>
            <a:ext cx="1684233" cy="107969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E98F8FE-ED35-7F40-11CD-BD88EB1B52F8}"/>
              </a:ext>
            </a:extLst>
          </p:cNvPr>
          <p:cNvSpPr txBox="1"/>
          <p:nvPr/>
        </p:nvSpPr>
        <p:spPr>
          <a:xfrm>
            <a:off x="3976337" y="5336905"/>
            <a:ext cx="3918858" cy="1477328"/>
          </a:xfrm>
          <a:prstGeom prst="rect">
            <a:avLst/>
          </a:prstGeom>
          <a:noFill/>
        </p:spPr>
        <p:txBody>
          <a:bodyPr wrap="square" rtlCol="0">
            <a:spAutoFit/>
          </a:bodyPr>
          <a:lstStyle/>
          <a:p>
            <a:pPr algn="ctr"/>
            <a:r>
              <a:rPr lang="en-GB" dirty="0">
                <a:latin typeface="Quicksand"/>
              </a:rPr>
              <a:t>Explicitly model your own use of questions to clarify your understanding. ‘I didn’t understand that so I’m going to ask a question to help me. What did you mean by X?’</a:t>
            </a:r>
          </a:p>
        </p:txBody>
      </p:sp>
      <p:cxnSp>
        <p:nvCxnSpPr>
          <p:cNvPr id="19" name="Straight Arrow Connector 18">
            <a:extLst>
              <a:ext uri="{FF2B5EF4-FFF2-40B4-BE49-F238E27FC236}">
                <a16:creationId xmlns:a16="http://schemas.microsoft.com/office/drawing/2014/main" id="{BFECB83B-D9A5-115B-16D3-2F30400FCC66}"/>
              </a:ext>
            </a:extLst>
          </p:cNvPr>
          <p:cNvCxnSpPr>
            <a:cxnSpLocks/>
          </p:cNvCxnSpPr>
          <p:nvPr/>
        </p:nvCxnSpPr>
        <p:spPr>
          <a:xfrm>
            <a:off x="5891216" y="3558695"/>
            <a:ext cx="44550" cy="18993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F4A7611-2AE8-A39B-5779-DBCB869A3DD5}"/>
              </a:ext>
            </a:extLst>
          </p:cNvPr>
          <p:cNvSpPr txBox="1"/>
          <p:nvPr/>
        </p:nvSpPr>
        <p:spPr>
          <a:xfrm>
            <a:off x="4455022" y="62268"/>
            <a:ext cx="3309257" cy="1477328"/>
          </a:xfrm>
          <a:prstGeom prst="rect">
            <a:avLst/>
          </a:prstGeom>
          <a:noFill/>
        </p:spPr>
        <p:txBody>
          <a:bodyPr wrap="square" rtlCol="0">
            <a:spAutoFit/>
          </a:bodyPr>
          <a:lstStyle/>
          <a:p>
            <a:pPr algn="ctr"/>
            <a:r>
              <a:rPr lang="en-GB" dirty="0">
                <a:latin typeface="Quicksand"/>
              </a:rPr>
              <a:t>Play games which encourage pupils to elaborate on their ideas.</a:t>
            </a:r>
          </a:p>
          <a:p>
            <a:pPr algn="ctr"/>
            <a:r>
              <a:rPr lang="en-GB" dirty="0">
                <a:latin typeface="Quicksand"/>
              </a:rPr>
              <a:t>Tell me more about…</a:t>
            </a:r>
          </a:p>
          <a:p>
            <a:pPr algn="ctr"/>
            <a:r>
              <a:rPr lang="en-GB" dirty="0">
                <a:latin typeface="Quicksand"/>
              </a:rPr>
              <a:t>Teach me about…</a:t>
            </a:r>
          </a:p>
        </p:txBody>
      </p:sp>
      <p:sp>
        <p:nvSpPr>
          <p:cNvPr id="6" name="TextBox 5">
            <a:extLst>
              <a:ext uri="{FF2B5EF4-FFF2-40B4-BE49-F238E27FC236}">
                <a16:creationId xmlns:a16="http://schemas.microsoft.com/office/drawing/2014/main" id="{8BDF8CB3-FA4F-AE30-D0B3-4E11C1779C2B}"/>
              </a:ext>
            </a:extLst>
          </p:cNvPr>
          <p:cNvSpPr txBox="1"/>
          <p:nvPr/>
        </p:nvSpPr>
        <p:spPr>
          <a:xfrm>
            <a:off x="32514" y="2381181"/>
            <a:ext cx="3309257" cy="923330"/>
          </a:xfrm>
          <a:prstGeom prst="rect">
            <a:avLst/>
          </a:prstGeom>
          <a:noFill/>
        </p:spPr>
        <p:txBody>
          <a:bodyPr wrap="square" rtlCol="0">
            <a:spAutoFit/>
          </a:bodyPr>
          <a:lstStyle/>
          <a:p>
            <a:pPr algn="ctr"/>
            <a:r>
              <a:rPr lang="en-GB" dirty="0">
                <a:latin typeface="Quicksand"/>
              </a:rPr>
              <a:t>Use hot-seating and question tennis to develop pupils’ questioning skills.</a:t>
            </a:r>
          </a:p>
        </p:txBody>
      </p:sp>
      <p:cxnSp>
        <p:nvCxnSpPr>
          <p:cNvPr id="13" name="Straight Arrow Connector 12">
            <a:extLst>
              <a:ext uri="{FF2B5EF4-FFF2-40B4-BE49-F238E27FC236}">
                <a16:creationId xmlns:a16="http://schemas.microsoft.com/office/drawing/2014/main" id="{B108009C-1AE4-4F87-0F2B-4241DB21B8AA}"/>
              </a:ext>
            </a:extLst>
          </p:cNvPr>
          <p:cNvCxnSpPr>
            <a:cxnSpLocks/>
          </p:cNvCxnSpPr>
          <p:nvPr/>
        </p:nvCxnSpPr>
        <p:spPr>
          <a:xfrm flipH="1" flipV="1">
            <a:off x="2871432" y="2821750"/>
            <a:ext cx="1926496" cy="25629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B85F3D9-3A8D-7EDC-5310-EFF1C736FEB4}"/>
              </a:ext>
            </a:extLst>
          </p:cNvPr>
          <p:cNvCxnSpPr>
            <a:cxnSpLocks/>
          </p:cNvCxnSpPr>
          <p:nvPr/>
        </p:nvCxnSpPr>
        <p:spPr>
          <a:xfrm flipH="1" flipV="1">
            <a:off x="5871029" y="1427002"/>
            <a:ext cx="86532" cy="76110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39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7DE-B642-7B0C-0A63-56314B9443C9}"/>
              </a:ext>
            </a:extLst>
          </p:cNvPr>
          <p:cNvPicPr>
            <a:picLocks noChangeAspect="1"/>
          </p:cNvPicPr>
          <p:nvPr/>
        </p:nvPicPr>
        <p:blipFill>
          <a:blip r:embed="rId2"/>
          <a:stretch>
            <a:fillRect/>
          </a:stretch>
        </p:blipFill>
        <p:spPr>
          <a:xfrm>
            <a:off x="347161" y="0"/>
            <a:ext cx="11497678" cy="6858000"/>
          </a:xfrm>
          <a:prstGeom prst="rect">
            <a:avLst/>
          </a:prstGeom>
        </p:spPr>
      </p:pic>
    </p:spTree>
    <p:extLst>
      <p:ext uri="{BB962C8B-B14F-4D97-AF65-F5344CB8AC3E}">
        <p14:creationId xmlns:p14="http://schemas.microsoft.com/office/powerpoint/2010/main" val="272071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E0776579-6466-45D7-C9B4-F31B35350FC4}"/>
            </a:ext>
          </a:extLst>
        </p:cNvPr>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C0A0448F-A2C8-3882-3D6C-B5AC241F30C5}"/>
              </a:ext>
            </a:extLst>
          </p:cNvPr>
          <p:cNvCxnSpPr>
            <a:cxnSpLocks/>
            <a:endCxn id="8" idx="1"/>
          </p:cNvCxnSpPr>
          <p:nvPr/>
        </p:nvCxnSpPr>
        <p:spPr>
          <a:xfrm flipV="1">
            <a:off x="7096911" y="1161143"/>
            <a:ext cx="1684232" cy="99006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 name="Explosion: 8 Points 1">
            <a:extLst>
              <a:ext uri="{FF2B5EF4-FFF2-40B4-BE49-F238E27FC236}">
                <a16:creationId xmlns:a16="http://schemas.microsoft.com/office/drawing/2014/main" id="{A6C240C7-EB27-5807-B827-272500369088}"/>
              </a:ext>
            </a:extLst>
          </p:cNvPr>
          <p:cNvSpPr/>
          <p:nvPr/>
        </p:nvSpPr>
        <p:spPr>
          <a:xfrm>
            <a:off x="4281139" y="1521095"/>
            <a:ext cx="3309257" cy="2881086"/>
          </a:xfrm>
          <a:prstGeom prst="irregularSeal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EFB51849-49D3-21F0-F5A7-50802207932A}"/>
              </a:ext>
            </a:extLst>
          </p:cNvPr>
          <p:cNvSpPr txBox="1"/>
          <p:nvPr/>
        </p:nvSpPr>
        <p:spPr>
          <a:xfrm>
            <a:off x="4281138" y="2580914"/>
            <a:ext cx="3309257" cy="584775"/>
          </a:xfrm>
          <a:prstGeom prst="rect">
            <a:avLst/>
          </a:prstGeom>
          <a:noFill/>
        </p:spPr>
        <p:txBody>
          <a:bodyPr wrap="square" rtlCol="0">
            <a:spAutoFit/>
          </a:bodyPr>
          <a:lstStyle/>
          <a:p>
            <a:pPr algn="ctr"/>
            <a:r>
              <a:rPr lang="en-GB" sz="3200" b="1" dirty="0">
                <a:solidFill>
                  <a:schemeClr val="tx2">
                    <a:lumMod val="50000"/>
                    <a:lumOff val="50000"/>
                  </a:schemeClr>
                </a:solidFill>
                <a:latin typeface="Quicksand"/>
              </a:rPr>
              <a:t>Key Stage 2</a:t>
            </a:r>
          </a:p>
        </p:txBody>
      </p:sp>
      <p:cxnSp>
        <p:nvCxnSpPr>
          <p:cNvPr id="7" name="Straight Arrow Connector 6">
            <a:extLst>
              <a:ext uri="{FF2B5EF4-FFF2-40B4-BE49-F238E27FC236}">
                <a16:creationId xmlns:a16="http://schemas.microsoft.com/office/drawing/2014/main" id="{FD5FA388-2C72-BBD1-D919-AE0B10FA1CB5}"/>
              </a:ext>
            </a:extLst>
          </p:cNvPr>
          <p:cNvCxnSpPr>
            <a:cxnSpLocks/>
          </p:cNvCxnSpPr>
          <p:nvPr/>
        </p:nvCxnSpPr>
        <p:spPr>
          <a:xfrm>
            <a:off x="7571964" y="3241833"/>
            <a:ext cx="1441407" cy="12645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45D00B4-5F30-144C-61E8-5FFF7407D8FB}"/>
              </a:ext>
            </a:extLst>
          </p:cNvPr>
          <p:cNvSpPr txBox="1"/>
          <p:nvPr/>
        </p:nvSpPr>
        <p:spPr>
          <a:xfrm>
            <a:off x="332964" y="153242"/>
            <a:ext cx="3309257" cy="1200329"/>
          </a:xfrm>
          <a:prstGeom prst="rect">
            <a:avLst/>
          </a:prstGeom>
          <a:noFill/>
        </p:spPr>
        <p:txBody>
          <a:bodyPr wrap="square" rtlCol="0">
            <a:spAutoFit/>
          </a:bodyPr>
          <a:lstStyle/>
          <a:p>
            <a:pPr algn="ctr"/>
            <a:r>
              <a:rPr lang="en-GB" dirty="0">
                <a:latin typeface="Quicksand"/>
              </a:rPr>
              <a:t>‘Talk Detectives’ can be used to support pupils to reflect on their talk and raise pupils’ awareness of what makes good discussion.</a:t>
            </a:r>
          </a:p>
        </p:txBody>
      </p:sp>
      <p:cxnSp>
        <p:nvCxnSpPr>
          <p:cNvPr id="12" name="Straight Arrow Connector 11">
            <a:extLst>
              <a:ext uri="{FF2B5EF4-FFF2-40B4-BE49-F238E27FC236}">
                <a16:creationId xmlns:a16="http://schemas.microsoft.com/office/drawing/2014/main" id="{1A575D60-E1D8-CBC4-CCE0-BF645D19D7B3}"/>
              </a:ext>
            </a:extLst>
          </p:cNvPr>
          <p:cNvCxnSpPr>
            <a:cxnSpLocks/>
          </p:cNvCxnSpPr>
          <p:nvPr/>
        </p:nvCxnSpPr>
        <p:spPr>
          <a:xfrm flipH="1" flipV="1">
            <a:off x="3287486" y="1344422"/>
            <a:ext cx="1305710" cy="11323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0EE7ED1-83BE-6D90-1FA5-FDA0474FF1C1}"/>
              </a:ext>
            </a:extLst>
          </p:cNvPr>
          <p:cNvCxnSpPr>
            <a:cxnSpLocks/>
          </p:cNvCxnSpPr>
          <p:nvPr/>
        </p:nvCxnSpPr>
        <p:spPr>
          <a:xfrm flipH="1">
            <a:off x="3468338" y="3374571"/>
            <a:ext cx="1684233" cy="107969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0F6492B-4CD3-FA2C-53B4-D142C1D23B2F}"/>
              </a:ext>
            </a:extLst>
          </p:cNvPr>
          <p:cNvCxnSpPr>
            <a:cxnSpLocks/>
          </p:cNvCxnSpPr>
          <p:nvPr/>
        </p:nvCxnSpPr>
        <p:spPr>
          <a:xfrm>
            <a:off x="5891216" y="3558695"/>
            <a:ext cx="44550" cy="18993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E91015A-6A53-5536-FA9B-4EE600F5D062}"/>
              </a:ext>
            </a:extLst>
          </p:cNvPr>
          <p:cNvSpPr txBox="1"/>
          <p:nvPr/>
        </p:nvSpPr>
        <p:spPr>
          <a:xfrm>
            <a:off x="8781143" y="145480"/>
            <a:ext cx="3309257" cy="2031325"/>
          </a:xfrm>
          <a:prstGeom prst="rect">
            <a:avLst/>
          </a:prstGeom>
          <a:noFill/>
        </p:spPr>
        <p:txBody>
          <a:bodyPr wrap="square" rtlCol="0">
            <a:spAutoFit/>
          </a:bodyPr>
          <a:lstStyle/>
          <a:p>
            <a:pPr algn="ctr"/>
            <a:r>
              <a:rPr lang="en-GB" dirty="0">
                <a:latin typeface="Quicksand"/>
              </a:rPr>
              <a:t>Encourage a child to be a ‘chair’ and be explicit about what the expectations are. This should include being prepared to ask probing and clarifying questions and encourage others to do so too.</a:t>
            </a:r>
          </a:p>
        </p:txBody>
      </p:sp>
      <p:sp>
        <p:nvSpPr>
          <p:cNvPr id="13" name="TextBox 12">
            <a:extLst>
              <a:ext uri="{FF2B5EF4-FFF2-40B4-BE49-F238E27FC236}">
                <a16:creationId xmlns:a16="http://schemas.microsoft.com/office/drawing/2014/main" id="{2777511C-DAE7-90D7-7A12-DF26E32CB5AF}"/>
              </a:ext>
            </a:extLst>
          </p:cNvPr>
          <p:cNvSpPr txBox="1"/>
          <p:nvPr/>
        </p:nvSpPr>
        <p:spPr>
          <a:xfrm>
            <a:off x="8882743" y="4272677"/>
            <a:ext cx="3309257" cy="2585323"/>
          </a:xfrm>
          <a:prstGeom prst="rect">
            <a:avLst/>
          </a:prstGeom>
          <a:noFill/>
        </p:spPr>
        <p:txBody>
          <a:bodyPr wrap="square" rtlCol="0">
            <a:spAutoFit/>
          </a:bodyPr>
          <a:lstStyle/>
          <a:p>
            <a:pPr algn="ctr"/>
            <a:r>
              <a:rPr lang="en-GB" dirty="0">
                <a:latin typeface="Quicksand"/>
              </a:rPr>
              <a:t>Trio discussions are a great way of encouraging oracy.</a:t>
            </a:r>
          </a:p>
          <a:p>
            <a:pPr algn="ctr"/>
            <a:r>
              <a:rPr lang="en-GB" dirty="0">
                <a:latin typeface="Quicksand"/>
              </a:rPr>
              <a:t>During a trio discussion encourage one member to take on the role of the questioner. Their sole responsibility during the trio discussion is to ask questions of the rest of the group.</a:t>
            </a:r>
          </a:p>
        </p:txBody>
      </p:sp>
      <p:sp>
        <p:nvSpPr>
          <p:cNvPr id="16" name="TextBox 15">
            <a:extLst>
              <a:ext uri="{FF2B5EF4-FFF2-40B4-BE49-F238E27FC236}">
                <a16:creationId xmlns:a16="http://schemas.microsoft.com/office/drawing/2014/main" id="{F7AF2E23-4E3B-A286-6154-877C82EAF7CA}"/>
              </a:ext>
            </a:extLst>
          </p:cNvPr>
          <p:cNvSpPr txBox="1"/>
          <p:nvPr/>
        </p:nvSpPr>
        <p:spPr>
          <a:xfrm>
            <a:off x="-21771" y="4680853"/>
            <a:ext cx="3309257" cy="1200329"/>
          </a:xfrm>
          <a:prstGeom prst="rect">
            <a:avLst/>
          </a:prstGeom>
          <a:noFill/>
        </p:spPr>
        <p:txBody>
          <a:bodyPr wrap="square" rtlCol="0">
            <a:spAutoFit/>
          </a:bodyPr>
          <a:lstStyle/>
          <a:p>
            <a:pPr algn="ctr"/>
            <a:r>
              <a:rPr lang="en-GB" dirty="0">
                <a:latin typeface="Quicksand"/>
              </a:rPr>
              <a:t>Use vocal warm-ups and diaphragm breathing exercises to support voice projection. Some examples are on the next slide. </a:t>
            </a:r>
          </a:p>
        </p:txBody>
      </p:sp>
      <p:sp>
        <p:nvSpPr>
          <p:cNvPr id="18" name="TextBox 17">
            <a:extLst>
              <a:ext uri="{FF2B5EF4-FFF2-40B4-BE49-F238E27FC236}">
                <a16:creationId xmlns:a16="http://schemas.microsoft.com/office/drawing/2014/main" id="{B3DFDA8D-3275-7160-05A9-77208177F2B8}"/>
              </a:ext>
            </a:extLst>
          </p:cNvPr>
          <p:cNvSpPr txBox="1"/>
          <p:nvPr/>
        </p:nvSpPr>
        <p:spPr>
          <a:xfrm>
            <a:off x="3998686" y="5513578"/>
            <a:ext cx="3309257" cy="1200329"/>
          </a:xfrm>
          <a:prstGeom prst="rect">
            <a:avLst/>
          </a:prstGeom>
          <a:noFill/>
        </p:spPr>
        <p:txBody>
          <a:bodyPr wrap="square" rtlCol="0">
            <a:spAutoFit/>
          </a:bodyPr>
          <a:lstStyle/>
          <a:p>
            <a:pPr algn="ctr"/>
            <a:r>
              <a:rPr lang="en-GB" dirty="0">
                <a:latin typeface="Quicksand"/>
              </a:rPr>
              <a:t>Play games like ‘just a minute’ to practise fluency when talking about a given topic such as climate change.</a:t>
            </a:r>
          </a:p>
        </p:txBody>
      </p:sp>
      <p:sp>
        <p:nvSpPr>
          <p:cNvPr id="20" name="TextBox 19">
            <a:extLst>
              <a:ext uri="{FF2B5EF4-FFF2-40B4-BE49-F238E27FC236}">
                <a16:creationId xmlns:a16="http://schemas.microsoft.com/office/drawing/2014/main" id="{8DF65F5E-15E3-B969-32D6-E592AFF9A9D4}"/>
              </a:ext>
            </a:extLst>
          </p:cNvPr>
          <p:cNvSpPr txBox="1"/>
          <p:nvPr/>
        </p:nvSpPr>
        <p:spPr>
          <a:xfrm>
            <a:off x="4441371" y="86486"/>
            <a:ext cx="3309257" cy="646331"/>
          </a:xfrm>
          <a:prstGeom prst="rect">
            <a:avLst/>
          </a:prstGeom>
          <a:noFill/>
        </p:spPr>
        <p:txBody>
          <a:bodyPr wrap="square" rtlCol="0">
            <a:spAutoFit/>
          </a:bodyPr>
          <a:lstStyle/>
          <a:p>
            <a:pPr algn="ctr"/>
            <a:r>
              <a:rPr lang="en-GB" dirty="0">
                <a:latin typeface="Quicksand"/>
              </a:rPr>
              <a:t>Practise ‘power poses’ to explore physical aspects of speaking.</a:t>
            </a:r>
          </a:p>
        </p:txBody>
      </p:sp>
      <p:cxnSp>
        <p:nvCxnSpPr>
          <p:cNvPr id="23" name="Straight Arrow Connector 22">
            <a:extLst>
              <a:ext uri="{FF2B5EF4-FFF2-40B4-BE49-F238E27FC236}">
                <a16:creationId xmlns:a16="http://schemas.microsoft.com/office/drawing/2014/main" id="{F094D368-A583-4F1A-2FB4-95E726B26065}"/>
              </a:ext>
            </a:extLst>
          </p:cNvPr>
          <p:cNvCxnSpPr>
            <a:cxnSpLocks/>
          </p:cNvCxnSpPr>
          <p:nvPr/>
        </p:nvCxnSpPr>
        <p:spPr>
          <a:xfrm flipV="1">
            <a:off x="5913491" y="772944"/>
            <a:ext cx="224614" cy="149128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62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0EEC4-1FC0-1D17-CB92-54407156894B}"/>
              </a:ext>
            </a:extLst>
          </p:cNvPr>
          <p:cNvPicPr>
            <a:picLocks noChangeAspect="1"/>
          </p:cNvPicPr>
          <p:nvPr/>
        </p:nvPicPr>
        <p:blipFill>
          <a:blip r:embed="rId2"/>
          <a:stretch>
            <a:fillRect/>
          </a:stretch>
        </p:blipFill>
        <p:spPr>
          <a:xfrm>
            <a:off x="2172780" y="0"/>
            <a:ext cx="7846440" cy="6858000"/>
          </a:xfrm>
          <a:prstGeom prst="rect">
            <a:avLst/>
          </a:prstGeom>
        </p:spPr>
      </p:pic>
    </p:spTree>
    <p:extLst>
      <p:ext uri="{BB962C8B-B14F-4D97-AF65-F5344CB8AC3E}">
        <p14:creationId xmlns:p14="http://schemas.microsoft.com/office/powerpoint/2010/main" val="2562435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8DCF-8311-1BCE-9F73-09ADBB684E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336E6DA-74C1-9781-E759-38FD5963B5B9}"/>
              </a:ext>
            </a:extLst>
          </p:cNvPr>
          <p:cNvPicPr>
            <a:picLocks noChangeAspect="1"/>
          </p:cNvPicPr>
          <p:nvPr/>
        </p:nvPicPr>
        <p:blipFill>
          <a:blip r:embed="rId2"/>
          <a:stretch>
            <a:fillRect/>
          </a:stretch>
        </p:blipFill>
        <p:spPr>
          <a:xfrm>
            <a:off x="0" y="2145414"/>
            <a:ext cx="12192000" cy="2567171"/>
          </a:xfrm>
          <a:prstGeom prst="rect">
            <a:avLst/>
          </a:prstGeom>
        </p:spPr>
      </p:pic>
    </p:spTree>
    <p:extLst>
      <p:ext uri="{BB962C8B-B14F-4D97-AF65-F5344CB8AC3E}">
        <p14:creationId xmlns:p14="http://schemas.microsoft.com/office/powerpoint/2010/main" val="107052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55F97-7512-3114-7881-2E5F2DD7CC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4734C3-49ED-BAB3-850B-C2D3A218CB14}"/>
              </a:ext>
            </a:extLst>
          </p:cNvPr>
          <p:cNvPicPr>
            <a:picLocks noChangeAspect="1"/>
          </p:cNvPicPr>
          <p:nvPr/>
        </p:nvPicPr>
        <p:blipFill>
          <a:blip r:embed="rId2"/>
          <a:stretch>
            <a:fillRect/>
          </a:stretch>
        </p:blipFill>
        <p:spPr>
          <a:xfrm>
            <a:off x="2585547" y="1047417"/>
            <a:ext cx="7020905" cy="4763165"/>
          </a:xfrm>
          <a:prstGeom prst="rect">
            <a:avLst/>
          </a:prstGeom>
        </p:spPr>
      </p:pic>
    </p:spTree>
    <p:extLst>
      <p:ext uri="{BB962C8B-B14F-4D97-AF65-F5344CB8AC3E}">
        <p14:creationId xmlns:p14="http://schemas.microsoft.com/office/powerpoint/2010/main" val="239397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2"/>
          <p:cNvPicPr preferRelativeResize="0"/>
          <p:nvPr/>
        </p:nvPicPr>
        <p:blipFill>
          <a:blip r:embed="rId3">
            <a:alphaModFix/>
          </a:blip>
          <a:stretch>
            <a:fillRect/>
          </a:stretch>
        </p:blipFill>
        <p:spPr>
          <a:xfrm>
            <a:off x="3508151" y="203200"/>
            <a:ext cx="5175685" cy="645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43"/>
          <p:cNvPicPr preferRelativeResize="0"/>
          <p:nvPr/>
        </p:nvPicPr>
        <p:blipFill rotWithShape="1">
          <a:blip r:embed="rId3">
            <a:alphaModFix/>
          </a:blip>
          <a:srcRect t="12717" r="50000" b="48815"/>
          <a:stretch/>
        </p:blipFill>
        <p:spPr>
          <a:xfrm>
            <a:off x="3728051" y="1158100"/>
            <a:ext cx="4735899" cy="4541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44"/>
          <p:cNvPicPr preferRelativeResize="0"/>
          <p:nvPr/>
        </p:nvPicPr>
        <p:blipFill rotWithShape="1">
          <a:blip r:embed="rId3">
            <a:alphaModFix/>
          </a:blip>
          <a:srcRect l="50000" t="12719" b="48679"/>
          <a:stretch/>
        </p:blipFill>
        <p:spPr>
          <a:xfrm>
            <a:off x="3633300" y="1059051"/>
            <a:ext cx="4925400" cy="473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2132400" y="1579200"/>
            <a:ext cx="7927200" cy="1024800"/>
          </a:xfrm>
          <a:prstGeom prst="rect">
            <a:avLst/>
          </a:prstGeom>
          <a:noFill/>
          <a:ln>
            <a:noFill/>
          </a:ln>
        </p:spPr>
        <p:txBody>
          <a:bodyPr spcFirstLastPara="1" wrap="square" lIns="121900" tIns="121900" rIns="121900" bIns="121900" anchor="t" anchorCtr="0">
            <a:noAutofit/>
          </a:bodyPr>
          <a:lstStyle/>
          <a:p>
            <a:pPr algn="ctr"/>
            <a:r>
              <a:rPr lang="en-GB" sz="7066" b="1">
                <a:latin typeface="Quicksand"/>
                <a:ea typeface="Quicksand"/>
                <a:cs typeface="Quicksand"/>
                <a:sym typeface="Quicksand"/>
              </a:rPr>
              <a:t>What is Oracy?</a:t>
            </a:r>
            <a:endParaRPr sz="7066" b="1">
              <a:latin typeface="Quicksand"/>
              <a:ea typeface="Quicksand"/>
              <a:cs typeface="Quicksand"/>
              <a:sym typeface="Quicksand"/>
            </a:endParaRPr>
          </a:p>
        </p:txBody>
      </p:sp>
      <p:sp>
        <p:nvSpPr>
          <p:cNvPr id="74" name="Google Shape;74;p16"/>
          <p:cNvSpPr txBox="1"/>
          <p:nvPr/>
        </p:nvSpPr>
        <p:spPr>
          <a:xfrm>
            <a:off x="1280000" y="3988700"/>
            <a:ext cx="9771600" cy="18132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GB" sz="2600" b="1" i="1" dirty="0">
                <a:solidFill>
                  <a:schemeClr val="dk1"/>
                </a:solidFill>
                <a:latin typeface="Quicksand"/>
                <a:ea typeface="Quicksand"/>
                <a:cs typeface="Quicksand"/>
                <a:sym typeface="Quicksand"/>
              </a:rPr>
              <a:t>“The ability to articulate ideas, develop understanding and engage with others through spoken language.” </a:t>
            </a:r>
            <a:r>
              <a:rPr lang="en-GB" sz="2600" i="1" dirty="0">
                <a:solidFill>
                  <a:schemeClr val="dk1"/>
                </a:solidFill>
                <a:latin typeface="Quicksand"/>
                <a:ea typeface="Quicksand"/>
                <a:cs typeface="Quicksand"/>
                <a:sym typeface="Quicksand"/>
              </a:rPr>
              <a:t> </a:t>
            </a:r>
            <a:r>
              <a:rPr lang="en-GB" sz="2600" dirty="0">
                <a:solidFill>
                  <a:schemeClr val="dk1"/>
                </a:solidFill>
                <a:latin typeface="Quicksand"/>
                <a:ea typeface="Quicksand"/>
                <a:cs typeface="Quicksand"/>
                <a:sym typeface="Quicksand"/>
              </a:rPr>
              <a:t>Voice 21</a:t>
            </a:r>
            <a:endParaRPr sz="2600" dirty="0">
              <a:solidFill>
                <a:schemeClr val="dk1"/>
              </a:solidFill>
              <a:latin typeface="Quicksand"/>
              <a:ea typeface="Quicksand"/>
              <a:cs typeface="Quicksand"/>
              <a:sym typeface="Quicksand"/>
            </a:endParaRPr>
          </a:p>
          <a:p>
            <a:pPr>
              <a:buClr>
                <a:schemeClr val="dk1"/>
              </a:buClr>
              <a:buSzPts val="1100"/>
            </a:pPr>
            <a:endParaRPr sz="2600" dirty="0">
              <a:solidFill>
                <a:schemeClr val="dk1"/>
              </a:solidFill>
              <a:latin typeface="Quicksand"/>
              <a:ea typeface="Quicksand"/>
              <a:cs typeface="Quicksand"/>
              <a:sym typeface="Quicksand"/>
            </a:endParaRPr>
          </a:p>
          <a:p>
            <a:pPr>
              <a:buClr>
                <a:schemeClr val="dk1"/>
              </a:buClr>
              <a:buSzPts val="1100"/>
            </a:pPr>
            <a:endParaRPr sz="2600" dirty="0">
              <a:solidFill>
                <a:schemeClr val="dk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45"/>
          <p:cNvPicPr preferRelativeResize="0"/>
          <p:nvPr/>
        </p:nvPicPr>
        <p:blipFill rotWithShape="1">
          <a:blip r:embed="rId3">
            <a:alphaModFix/>
          </a:blip>
          <a:srcRect t="50000" r="50000"/>
          <a:stretch/>
        </p:blipFill>
        <p:spPr>
          <a:xfrm>
            <a:off x="3508167" y="134267"/>
            <a:ext cx="5230967" cy="65205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6"/>
          <p:cNvPicPr preferRelativeResize="0"/>
          <p:nvPr/>
        </p:nvPicPr>
        <p:blipFill rotWithShape="1">
          <a:blip r:embed="rId3">
            <a:alphaModFix/>
          </a:blip>
          <a:srcRect l="50000" t="50000"/>
          <a:stretch/>
        </p:blipFill>
        <p:spPr>
          <a:xfrm>
            <a:off x="3714685" y="460634"/>
            <a:ext cx="4762633" cy="59367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0EC06C3F-9F6D-F389-FF57-D1EFFA665C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F6E6FF-3478-E447-3A10-25D0EC2582B6}"/>
              </a:ext>
            </a:extLst>
          </p:cNvPr>
          <p:cNvPicPr>
            <a:picLocks noChangeAspect="1"/>
          </p:cNvPicPr>
          <p:nvPr/>
        </p:nvPicPr>
        <p:blipFill>
          <a:blip r:embed="rId3"/>
          <a:stretch>
            <a:fillRect/>
          </a:stretch>
        </p:blipFill>
        <p:spPr>
          <a:xfrm>
            <a:off x="1228069" y="0"/>
            <a:ext cx="9735862" cy="6858000"/>
          </a:xfrm>
          <a:prstGeom prst="rect">
            <a:avLst/>
          </a:prstGeom>
        </p:spPr>
      </p:pic>
    </p:spTree>
    <p:extLst>
      <p:ext uri="{BB962C8B-B14F-4D97-AF65-F5344CB8AC3E}">
        <p14:creationId xmlns:p14="http://schemas.microsoft.com/office/powerpoint/2010/main" val="85606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p:nvPr/>
        </p:nvSpPr>
        <p:spPr>
          <a:xfrm>
            <a:off x="436800" y="2547400"/>
            <a:ext cx="11318400" cy="1763200"/>
          </a:xfrm>
          <a:prstGeom prst="rect">
            <a:avLst/>
          </a:prstGeom>
          <a:noFill/>
          <a:ln>
            <a:noFill/>
          </a:ln>
        </p:spPr>
        <p:txBody>
          <a:bodyPr spcFirstLastPara="1" wrap="square" lIns="121900" tIns="121900" rIns="121900" bIns="121900" anchor="t" anchorCtr="0">
            <a:noAutofit/>
          </a:bodyPr>
          <a:lstStyle/>
          <a:p>
            <a:pPr algn="ctr"/>
            <a:r>
              <a:rPr lang="en-GB" sz="4267">
                <a:latin typeface="Quicksand"/>
                <a:ea typeface="Quicksand"/>
                <a:cs typeface="Quicksand"/>
                <a:sym typeface="Quicksand"/>
              </a:rPr>
              <a:t>Using a child-friendly framework to support the explicit teaching of Oracy at FPIS…</a:t>
            </a:r>
            <a:endParaRPr sz="4267">
              <a:latin typeface="Quicksand"/>
              <a:ea typeface="Quicksand"/>
              <a:cs typeface="Quicksand"/>
              <a:sym typeface="Quicksand"/>
            </a:endParaRPr>
          </a:p>
          <a:p>
            <a:pPr algn="ctr"/>
            <a:endParaRPr sz="4267">
              <a:latin typeface="Quicksand"/>
              <a:ea typeface="Quicksand"/>
              <a:cs typeface="Quicksand"/>
              <a:sym typeface="Quicksand"/>
            </a:endParaRPr>
          </a:p>
          <a:p>
            <a:endParaRPr sz="3600">
              <a:latin typeface="Quicksand"/>
              <a:ea typeface="Quicksand"/>
              <a:cs typeface="Quicksand"/>
              <a:sym typeface="Quicksa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8"/>
          <p:cNvPicPr preferRelativeResize="0"/>
          <p:nvPr/>
        </p:nvPicPr>
        <p:blipFill>
          <a:blip r:embed="rId3">
            <a:alphaModFix/>
          </a:blip>
          <a:stretch>
            <a:fillRect/>
          </a:stretch>
        </p:blipFill>
        <p:spPr>
          <a:xfrm>
            <a:off x="1958918" y="272200"/>
            <a:ext cx="5001693" cy="6451600"/>
          </a:xfrm>
          <a:prstGeom prst="rect">
            <a:avLst/>
          </a:prstGeom>
          <a:noFill/>
          <a:ln>
            <a:noFill/>
          </a:ln>
        </p:spPr>
      </p:pic>
      <p:pic>
        <p:nvPicPr>
          <p:cNvPr id="145" name="Google Shape;145;p28"/>
          <p:cNvPicPr preferRelativeResize="0"/>
          <p:nvPr/>
        </p:nvPicPr>
        <p:blipFill>
          <a:blip r:embed="rId4">
            <a:alphaModFix/>
          </a:blip>
          <a:stretch>
            <a:fillRect/>
          </a:stretch>
        </p:blipFill>
        <p:spPr>
          <a:xfrm>
            <a:off x="8097433" y="203201"/>
            <a:ext cx="3677467" cy="30315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9"/>
          <p:cNvPicPr preferRelativeResize="0"/>
          <p:nvPr/>
        </p:nvPicPr>
        <p:blipFill>
          <a:blip r:embed="rId3">
            <a:alphaModFix/>
          </a:blip>
          <a:stretch>
            <a:fillRect/>
          </a:stretch>
        </p:blipFill>
        <p:spPr>
          <a:xfrm>
            <a:off x="3330633" y="832934"/>
            <a:ext cx="5492400" cy="515613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0"/>
          <p:cNvPicPr preferRelativeResize="0"/>
          <p:nvPr/>
        </p:nvPicPr>
        <p:blipFill>
          <a:blip r:embed="rId3">
            <a:alphaModFix/>
          </a:blip>
          <a:stretch>
            <a:fillRect/>
          </a:stretch>
        </p:blipFill>
        <p:spPr>
          <a:xfrm>
            <a:off x="1498600" y="217167"/>
            <a:ext cx="9194800" cy="6223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73AA4BC-0548-4F84-D35F-C9655ED08E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4EECDC-27F3-B48B-2D79-BB131FA1C320}"/>
              </a:ext>
            </a:extLst>
          </p:cNvPr>
          <p:cNvPicPr>
            <a:picLocks noChangeAspect="1"/>
          </p:cNvPicPr>
          <p:nvPr/>
        </p:nvPicPr>
        <p:blipFill>
          <a:blip r:embed="rId3"/>
          <a:stretch>
            <a:fillRect/>
          </a:stretch>
        </p:blipFill>
        <p:spPr>
          <a:xfrm>
            <a:off x="3102930" y="544286"/>
            <a:ext cx="5986140" cy="5548532"/>
          </a:xfrm>
          <a:prstGeom prst="rect">
            <a:avLst/>
          </a:prstGeom>
        </p:spPr>
      </p:pic>
    </p:spTree>
    <p:extLst>
      <p:ext uri="{BB962C8B-B14F-4D97-AF65-F5344CB8AC3E}">
        <p14:creationId xmlns:p14="http://schemas.microsoft.com/office/powerpoint/2010/main" val="184147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D2BADBAE-F8D3-1ACA-F6A2-CFB672C9D0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C6F473-56F0-23DE-EAE5-79F48786B7B0}"/>
              </a:ext>
            </a:extLst>
          </p:cNvPr>
          <p:cNvPicPr>
            <a:picLocks noChangeAspect="1"/>
          </p:cNvPicPr>
          <p:nvPr/>
        </p:nvPicPr>
        <p:blipFill>
          <a:blip r:embed="rId3"/>
          <a:stretch>
            <a:fillRect/>
          </a:stretch>
        </p:blipFill>
        <p:spPr>
          <a:xfrm>
            <a:off x="1208582" y="0"/>
            <a:ext cx="9774836" cy="6858000"/>
          </a:xfrm>
          <a:prstGeom prst="rect">
            <a:avLst/>
          </a:prstGeom>
        </p:spPr>
      </p:pic>
    </p:spTree>
    <p:extLst>
      <p:ext uri="{BB962C8B-B14F-4D97-AF65-F5344CB8AC3E}">
        <p14:creationId xmlns:p14="http://schemas.microsoft.com/office/powerpoint/2010/main" val="2649379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66D966B4-7473-C102-009F-1A53E66AC8D6}"/>
            </a:ext>
          </a:extLst>
        </p:cNvPr>
        <p:cNvGrpSpPr/>
        <p:nvPr/>
      </p:nvGrpSpPr>
      <p:grpSpPr>
        <a:xfrm>
          <a:off x="0" y="0"/>
          <a:ext cx="0" cy="0"/>
          <a:chOff x="0" y="0"/>
          <a:chExt cx="0" cy="0"/>
        </a:xfrm>
      </p:grpSpPr>
      <p:sp>
        <p:nvSpPr>
          <p:cNvPr id="139" name="Google Shape;139;p27">
            <a:extLst>
              <a:ext uri="{FF2B5EF4-FFF2-40B4-BE49-F238E27FC236}">
                <a16:creationId xmlns:a16="http://schemas.microsoft.com/office/drawing/2014/main" id="{6EE77D77-A468-148C-DE2B-C396D38932CB}"/>
              </a:ext>
            </a:extLst>
          </p:cNvPr>
          <p:cNvSpPr txBox="1"/>
          <p:nvPr/>
        </p:nvSpPr>
        <p:spPr>
          <a:xfrm>
            <a:off x="436800" y="2547400"/>
            <a:ext cx="11318400" cy="1763200"/>
          </a:xfrm>
          <a:prstGeom prst="rect">
            <a:avLst/>
          </a:prstGeom>
          <a:noFill/>
          <a:ln>
            <a:noFill/>
          </a:ln>
        </p:spPr>
        <p:txBody>
          <a:bodyPr spcFirstLastPara="1" wrap="square" lIns="121900" tIns="121900" rIns="121900" bIns="121900" anchor="t" anchorCtr="0">
            <a:noAutofit/>
          </a:bodyPr>
          <a:lstStyle/>
          <a:p>
            <a:pPr algn="ctr"/>
            <a:r>
              <a:rPr lang="en-GB" sz="4267" dirty="0">
                <a:latin typeface="Quicksand"/>
                <a:ea typeface="Quicksand"/>
                <a:cs typeface="Quicksand"/>
                <a:sym typeface="Quicksand"/>
              </a:rPr>
              <a:t>How can this be encouraged in the classroom?</a:t>
            </a:r>
            <a:endParaRPr sz="4267" dirty="0">
              <a:latin typeface="Quicksand"/>
              <a:ea typeface="Quicksand"/>
              <a:cs typeface="Quicksand"/>
              <a:sym typeface="Quicksand"/>
            </a:endParaRPr>
          </a:p>
          <a:p>
            <a:pPr algn="ctr"/>
            <a:endParaRPr sz="4267" dirty="0">
              <a:latin typeface="Quicksand"/>
              <a:ea typeface="Quicksand"/>
              <a:cs typeface="Quicksand"/>
              <a:sym typeface="Quicksand"/>
            </a:endParaRPr>
          </a:p>
          <a:p>
            <a:endParaRPr sz="3600" dirty="0">
              <a:latin typeface="Quicksand"/>
              <a:ea typeface="Quicksand"/>
              <a:cs typeface="Quicksand"/>
              <a:sym typeface="Quicksand"/>
            </a:endParaRPr>
          </a:p>
        </p:txBody>
      </p:sp>
    </p:spTree>
    <p:extLst>
      <p:ext uri="{BB962C8B-B14F-4D97-AF65-F5344CB8AC3E}">
        <p14:creationId xmlns:p14="http://schemas.microsoft.com/office/powerpoint/2010/main" val="311358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a:extLst>
            <a:ext uri="{FF2B5EF4-FFF2-40B4-BE49-F238E27FC236}">
              <a16:creationId xmlns:a16="http://schemas.microsoft.com/office/drawing/2014/main" id="{14BA0C4D-6811-FE85-3A05-3A6A2A0D765C}"/>
            </a:ext>
          </a:extLst>
        </p:cNvPr>
        <p:cNvGrpSpPr/>
        <p:nvPr/>
      </p:nvGrpSpPr>
      <p:grpSpPr>
        <a:xfrm>
          <a:off x="0" y="0"/>
          <a:ext cx="0" cy="0"/>
          <a:chOff x="0" y="0"/>
          <a:chExt cx="0" cy="0"/>
        </a:xfrm>
      </p:grpSpPr>
      <p:sp>
        <p:nvSpPr>
          <p:cNvPr id="73" name="Google Shape;73;p16">
            <a:extLst>
              <a:ext uri="{FF2B5EF4-FFF2-40B4-BE49-F238E27FC236}">
                <a16:creationId xmlns:a16="http://schemas.microsoft.com/office/drawing/2014/main" id="{CD1EA1D2-0243-2DAA-C92A-BF6F5C6F4746}"/>
              </a:ext>
            </a:extLst>
          </p:cNvPr>
          <p:cNvSpPr txBox="1"/>
          <p:nvPr/>
        </p:nvSpPr>
        <p:spPr>
          <a:xfrm>
            <a:off x="1225807" y="-108086"/>
            <a:ext cx="9879986" cy="1024800"/>
          </a:xfrm>
          <a:prstGeom prst="rect">
            <a:avLst/>
          </a:prstGeom>
          <a:noFill/>
          <a:ln>
            <a:noFill/>
          </a:ln>
        </p:spPr>
        <p:txBody>
          <a:bodyPr spcFirstLastPara="1" wrap="square" lIns="121900" tIns="121900" rIns="121900" bIns="121900" anchor="t" anchorCtr="0">
            <a:noAutofit/>
          </a:bodyPr>
          <a:lstStyle/>
          <a:p>
            <a:pPr algn="ctr"/>
            <a:r>
              <a:rPr lang="en-GB" sz="7066" b="1" dirty="0">
                <a:latin typeface="Quicksand"/>
                <a:ea typeface="Quicksand"/>
                <a:cs typeface="Quicksand"/>
                <a:sym typeface="Quicksand"/>
              </a:rPr>
              <a:t>What does Voice21 say?</a:t>
            </a:r>
            <a:endParaRPr sz="7066" b="1" dirty="0">
              <a:latin typeface="Quicksand"/>
              <a:ea typeface="Quicksand"/>
              <a:cs typeface="Quicksand"/>
              <a:sym typeface="Quicksand"/>
            </a:endParaRPr>
          </a:p>
        </p:txBody>
      </p:sp>
      <p:pic>
        <p:nvPicPr>
          <p:cNvPr id="2" name="Google Shape;108;p21">
            <a:extLst>
              <a:ext uri="{FF2B5EF4-FFF2-40B4-BE49-F238E27FC236}">
                <a16:creationId xmlns:a16="http://schemas.microsoft.com/office/drawing/2014/main" id="{E1273A04-D1EC-5117-F245-D9DF72BCAE5D}"/>
              </a:ext>
            </a:extLst>
          </p:cNvPr>
          <p:cNvPicPr preferRelativeResize="0"/>
          <p:nvPr/>
        </p:nvPicPr>
        <p:blipFill>
          <a:blip r:embed="rId3">
            <a:alphaModFix/>
          </a:blip>
          <a:stretch>
            <a:fillRect/>
          </a:stretch>
        </p:blipFill>
        <p:spPr>
          <a:xfrm>
            <a:off x="181355" y="156961"/>
            <a:ext cx="1044452" cy="1024800"/>
          </a:xfrm>
          <a:prstGeom prst="rect">
            <a:avLst/>
          </a:prstGeom>
          <a:noFill/>
          <a:ln>
            <a:noFill/>
          </a:ln>
        </p:spPr>
      </p:pic>
      <p:pic>
        <p:nvPicPr>
          <p:cNvPr id="4" name="Picture 3">
            <a:extLst>
              <a:ext uri="{FF2B5EF4-FFF2-40B4-BE49-F238E27FC236}">
                <a16:creationId xmlns:a16="http://schemas.microsoft.com/office/drawing/2014/main" id="{4949D01D-8071-4530-B3A8-B6B5352EFB58}"/>
              </a:ext>
            </a:extLst>
          </p:cNvPr>
          <p:cNvPicPr>
            <a:picLocks noChangeAspect="1"/>
          </p:cNvPicPr>
          <p:nvPr/>
        </p:nvPicPr>
        <p:blipFill>
          <a:blip r:embed="rId4"/>
          <a:srcRect l="2456" t="-3778" r="3883" b="3778"/>
          <a:stretch/>
        </p:blipFill>
        <p:spPr>
          <a:xfrm>
            <a:off x="299356" y="1121860"/>
            <a:ext cx="11419115" cy="5474251"/>
          </a:xfrm>
          <a:prstGeom prst="rect">
            <a:avLst/>
          </a:prstGeom>
        </p:spPr>
      </p:pic>
    </p:spTree>
    <p:extLst>
      <p:ext uri="{BB962C8B-B14F-4D97-AF65-F5344CB8AC3E}">
        <p14:creationId xmlns:p14="http://schemas.microsoft.com/office/powerpoint/2010/main" val="1678065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7"/>
          <p:cNvPicPr preferRelativeResize="0"/>
          <p:nvPr/>
        </p:nvPicPr>
        <p:blipFill>
          <a:blip r:embed="rId3">
            <a:alphaModFix/>
          </a:blip>
          <a:stretch>
            <a:fillRect/>
          </a:stretch>
        </p:blipFill>
        <p:spPr>
          <a:xfrm>
            <a:off x="3587051" y="203200"/>
            <a:ext cx="5017912" cy="6451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8"/>
          <p:cNvPicPr preferRelativeResize="0"/>
          <p:nvPr/>
        </p:nvPicPr>
        <p:blipFill rotWithShape="1">
          <a:blip r:embed="rId3">
            <a:alphaModFix/>
          </a:blip>
          <a:srcRect t="12243" b="63319"/>
          <a:stretch/>
        </p:blipFill>
        <p:spPr>
          <a:xfrm>
            <a:off x="1354734" y="1939383"/>
            <a:ext cx="9482533" cy="297923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9"/>
          <p:cNvPicPr preferRelativeResize="0"/>
          <p:nvPr/>
        </p:nvPicPr>
        <p:blipFill rotWithShape="1">
          <a:blip r:embed="rId3">
            <a:alphaModFix/>
          </a:blip>
          <a:srcRect t="36636" b="43471"/>
          <a:stretch/>
        </p:blipFill>
        <p:spPr>
          <a:xfrm>
            <a:off x="1018351" y="2130351"/>
            <a:ext cx="10155299" cy="2597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0"/>
          <p:cNvPicPr preferRelativeResize="0"/>
          <p:nvPr/>
        </p:nvPicPr>
        <p:blipFill rotWithShape="1">
          <a:blip r:embed="rId3">
            <a:alphaModFix/>
          </a:blip>
          <a:srcRect t="56054" b="20974"/>
          <a:stretch/>
        </p:blipFill>
        <p:spPr>
          <a:xfrm>
            <a:off x="431500" y="1818100"/>
            <a:ext cx="11329000" cy="334593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1"/>
          <p:cNvPicPr preferRelativeResize="0"/>
          <p:nvPr/>
        </p:nvPicPr>
        <p:blipFill rotWithShape="1">
          <a:blip r:embed="rId3">
            <a:alphaModFix/>
          </a:blip>
          <a:srcRect t="78077"/>
          <a:stretch/>
        </p:blipFill>
        <p:spPr>
          <a:xfrm>
            <a:off x="275783" y="1917713"/>
            <a:ext cx="11640433" cy="30225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p:nvPr/>
        </p:nvSpPr>
        <p:spPr>
          <a:xfrm>
            <a:off x="436800" y="1493133"/>
            <a:ext cx="11318400" cy="3164000"/>
          </a:xfrm>
          <a:prstGeom prst="rect">
            <a:avLst/>
          </a:prstGeom>
          <a:noFill/>
          <a:ln>
            <a:noFill/>
          </a:ln>
        </p:spPr>
        <p:txBody>
          <a:bodyPr spcFirstLastPara="1" wrap="square" lIns="121900" tIns="121900" rIns="121900" bIns="121900" anchor="t" anchorCtr="0">
            <a:noAutofit/>
          </a:bodyPr>
          <a:lstStyle/>
          <a:p>
            <a:pPr algn="ctr"/>
            <a:r>
              <a:rPr lang="en-GB" sz="4267" dirty="0">
                <a:latin typeface="Quicksand"/>
                <a:ea typeface="Quicksand"/>
                <a:cs typeface="Quicksand"/>
                <a:sym typeface="Quicksand"/>
              </a:rPr>
              <a:t>What does Oracy look like in your classroom? </a:t>
            </a:r>
            <a:endParaRPr sz="4267" dirty="0">
              <a:latin typeface="Quicksand"/>
              <a:ea typeface="Quicksand"/>
              <a:cs typeface="Quicksand"/>
              <a:sym typeface="Quicksand"/>
            </a:endParaRPr>
          </a:p>
          <a:p>
            <a:pPr algn="ctr"/>
            <a:endParaRPr sz="4267" dirty="0">
              <a:latin typeface="Quicksand"/>
              <a:ea typeface="Quicksand"/>
              <a:cs typeface="Quicksand"/>
              <a:sym typeface="Quicksand"/>
            </a:endParaRPr>
          </a:p>
          <a:p>
            <a:pPr algn="ctr"/>
            <a:r>
              <a:rPr lang="en-GB" sz="4267" dirty="0">
                <a:latin typeface="Quicksand"/>
                <a:ea typeface="Quicksand"/>
                <a:cs typeface="Quicksand"/>
                <a:sym typeface="Quicksand"/>
              </a:rPr>
              <a:t>In your year group?</a:t>
            </a:r>
            <a:endParaRPr sz="4267" dirty="0">
              <a:latin typeface="Quicksand"/>
              <a:ea typeface="Quicksand"/>
              <a:cs typeface="Quicksand"/>
              <a:sym typeface="Quicksand"/>
            </a:endParaRPr>
          </a:p>
          <a:p>
            <a:pPr algn="ctr"/>
            <a:endParaRPr sz="4267" dirty="0">
              <a:latin typeface="Quicksand"/>
              <a:ea typeface="Quicksand"/>
              <a:cs typeface="Quicksand"/>
              <a:sym typeface="Quicksand"/>
            </a:endParaRPr>
          </a:p>
          <a:p>
            <a:pPr algn="ctr"/>
            <a:r>
              <a:rPr lang="en-GB" sz="4267" dirty="0">
                <a:latin typeface="Quicksand"/>
                <a:ea typeface="Quicksand"/>
                <a:cs typeface="Quicksand"/>
                <a:sym typeface="Quicksand"/>
              </a:rPr>
              <a:t>In your school?</a:t>
            </a:r>
            <a:endParaRPr sz="4267" dirty="0">
              <a:latin typeface="Quicksand"/>
              <a:ea typeface="Quicksand"/>
              <a:cs typeface="Quicksand"/>
              <a:sym typeface="Quicksan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DCD6BB4F-652D-4E31-A6D4-01F8F2E4D5A6}"/>
            </a:ext>
          </a:extLst>
        </p:cNvPr>
        <p:cNvGrpSpPr/>
        <p:nvPr/>
      </p:nvGrpSpPr>
      <p:grpSpPr>
        <a:xfrm>
          <a:off x="0" y="0"/>
          <a:ext cx="0" cy="0"/>
          <a:chOff x="0" y="0"/>
          <a:chExt cx="0" cy="0"/>
        </a:xfrm>
      </p:grpSpPr>
      <p:sp>
        <p:nvSpPr>
          <p:cNvPr id="190" name="Google Shape;190;p36">
            <a:extLst>
              <a:ext uri="{FF2B5EF4-FFF2-40B4-BE49-F238E27FC236}">
                <a16:creationId xmlns:a16="http://schemas.microsoft.com/office/drawing/2014/main" id="{7C54BE34-5F3A-CA2B-9239-AE23CB8C4D33}"/>
              </a:ext>
            </a:extLst>
          </p:cNvPr>
          <p:cNvSpPr txBox="1"/>
          <p:nvPr/>
        </p:nvSpPr>
        <p:spPr>
          <a:xfrm>
            <a:off x="436800" y="2342219"/>
            <a:ext cx="11318400" cy="3164000"/>
          </a:xfrm>
          <a:prstGeom prst="rect">
            <a:avLst/>
          </a:prstGeom>
          <a:noFill/>
          <a:ln>
            <a:noFill/>
          </a:ln>
        </p:spPr>
        <p:txBody>
          <a:bodyPr spcFirstLastPara="1" wrap="square" lIns="121900" tIns="121900" rIns="121900" bIns="121900" anchor="t" anchorCtr="0">
            <a:noAutofit/>
          </a:bodyPr>
          <a:lstStyle/>
          <a:p>
            <a:pPr algn="ctr"/>
            <a:r>
              <a:rPr lang="en-GB" sz="4267" dirty="0">
                <a:latin typeface="Quicksand"/>
                <a:ea typeface="Quicksand"/>
                <a:cs typeface="Quicksand"/>
                <a:sym typeface="Quicksand"/>
              </a:rPr>
              <a:t>What is one activity you could take away and use?</a:t>
            </a:r>
            <a:endParaRPr sz="4267" dirty="0">
              <a:latin typeface="Quicksand"/>
              <a:ea typeface="Quicksand"/>
              <a:cs typeface="Quicksand"/>
              <a:sym typeface="Quicksand"/>
            </a:endParaRPr>
          </a:p>
        </p:txBody>
      </p:sp>
    </p:spTree>
    <p:extLst>
      <p:ext uri="{BB962C8B-B14F-4D97-AF65-F5344CB8AC3E}">
        <p14:creationId xmlns:p14="http://schemas.microsoft.com/office/powerpoint/2010/main" val="152645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a:extLst>
            <a:ext uri="{FF2B5EF4-FFF2-40B4-BE49-F238E27FC236}">
              <a16:creationId xmlns:a16="http://schemas.microsoft.com/office/drawing/2014/main" id="{B9DE0D86-503A-E1C8-9F22-3E5A1F0E851F}"/>
            </a:ext>
          </a:extLst>
        </p:cNvPr>
        <p:cNvGrpSpPr/>
        <p:nvPr/>
      </p:nvGrpSpPr>
      <p:grpSpPr>
        <a:xfrm>
          <a:off x="0" y="0"/>
          <a:ext cx="0" cy="0"/>
          <a:chOff x="0" y="0"/>
          <a:chExt cx="0" cy="0"/>
        </a:xfrm>
      </p:grpSpPr>
      <p:pic>
        <p:nvPicPr>
          <p:cNvPr id="2" name="Google Shape;108;p21">
            <a:extLst>
              <a:ext uri="{FF2B5EF4-FFF2-40B4-BE49-F238E27FC236}">
                <a16:creationId xmlns:a16="http://schemas.microsoft.com/office/drawing/2014/main" id="{87936B60-A76F-E3FC-8518-2ED433BB1FDF}"/>
              </a:ext>
            </a:extLst>
          </p:cNvPr>
          <p:cNvPicPr preferRelativeResize="0"/>
          <p:nvPr/>
        </p:nvPicPr>
        <p:blipFill>
          <a:blip r:embed="rId3">
            <a:alphaModFix/>
          </a:blip>
          <a:stretch>
            <a:fillRect/>
          </a:stretch>
        </p:blipFill>
        <p:spPr>
          <a:xfrm>
            <a:off x="181355" y="156961"/>
            <a:ext cx="1044452" cy="1024800"/>
          </a:xfrm>
          <a:prstGeom prst="rect">
            <a:avLst/>
          </a:prstGeom>
          <a:noFill/>
          <a:ln>
            <a:noFill/>
          </a:ln>
        </p:spPr>
      </p:pic>
      <p:pic>
        <p:nvPicPr>
          <p:cNvPr id="5" name="Picture 4">
            <a:extLst>
              <a:ext uri="{FF2B5EF4-FFF2-40B4-BE49-F238E27FC236}">
                <a16:creationId xmlns:a16="http://schemas.microsoft.com/office/drawing/2014/main" id="{7F43ACD4-1212-5351-6129-4BFCE9A86325}"/>
              </a:ext>
            </a:extLst>
          </p:cNvPr>
          <p:cNvPicPr>
            <a:picLocks noChangeAspect="1"/>
          </p:cNvPicPr>
          <p:nvPr/>
        </p:nvPicPr>
        <p:blipFill>
          <a:blip r:embed="rId4"/>
          <a:stretch>
            <a:fillRect/>
          </a:stretch>
        </p:blipFill>
        <p:spPr>
          <a:xfrm>
            <a:off x="3656556" y="0"/>
            <a:ext cx="4878888" cy="6858000"/>
          </a:xfrm>
          <a:prstGeom prst="rect">
            <a:avLst/>
          </a:prstGeom>
        </p:spPr>
      </p:pic>
    </p:spTree>
    <p:extLst>
      <p:ext uri="{BB962C8B-B14F-4D97-AF65-F5344CB8AC3E}">
        <p14:creationId xmlns:p14="http://schemas.microsoft.com/office/powerpoint/2010/main" val="58773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p:nvPr/>
        </p:nvSpPr>
        <p:spPr>
          <a:xfrm>
            <a:off x="498133" y="142100"/>
            <a:ext cx="11318400" cy="1810400"/>
          </a:xfrm>
          <a:prstGeom prst="rect">
            <a:avLst/>
          </a:prstGeom>
          <a:noFill/>
          <a:ln>
            <a:noFill/>
          </a:ln>
        </p:spPr>
        <p:txBody>
          <a:bodyPr spcFirstLastPara="1" wrap="square" lIns="121900" tIns="121900" rIns="121900" bIns="121900" anchor="t" anchorCtr="0">
            <a:noAutofit/>
          </a:bodyPr>
          <a:lstStyle/>
          <a:p>
            <a:pPr algn="ctr"/>
            <a:r>
              <a:rPr lang="en-GB" sz="4267" dirty="0">
                <a:latin typeface="Quicksand"/>
                <a:ea typeface="Quicksand"/>
                <a:cs typeface="Quicksand"/>
                <a:sym typeface="Quicksand"/>
              </a:rPr>
              <a:t>What skills does a child need to develop language?</a:t>
            </a:r>
            <a:endParaRPr sz="4267" dirty="0">
              <a:latin typeface="Quicksand"/>
              <a:ea typeface="Quicksand"/>
              <a:cs typeface="Quicksand"/>
              <a:sym typeface="Quicksand"/>
            </a:endParaRPr>
          </a:p>
        </p:txBody>
      </p:sp>
      <p:pic>
        <p:nvPicPr>
          <p:cNvPr id="80" name="Google Shape;80;p17"/>
          <p:cNvPicPr preferRelativeResize="0"/>
          <p:nvPr/>
        </p:nvPicPr>
        <p:blipFill>
          <a:blip r:embed="rId3">
            <a:alphaModFix/>
          </a:blip>
          <a:stretch>
            <a:fillRect/>
          </a:stretch>
        </p:blipFill>
        <p:spPr>
          <a:xfrm>
            <a:off x="3390634" y="2402601"/>
            <a:ext cx="5410733" cy="4100268"/>
          </a:xfrm>
          <a:prstGeom prst="rect">
            <a:avLst/>
          </a:prstGeom>
          <a:noFill/>
          <a:ln>
            <a:noFill/>
          </a:ln>
        </p:spPr>
      </p:pic>
      <p:sp>
        <p:nvSpPr>
          <p:cNvPr id="81" name="Google Shape;81;p17"/>
          <p:cNvSpPr/>
          <p:nvPr/>
        </p:nvSpPr>
        <p:spPr>
          <a:xfrm>
            <a:off x="5648133" y="2476667"/>
            <a:ext cx="852000" cy="718800"/>
          </a:xfrm>
          <a:prstGeom prst="triangle">
            <a:avLst>
              <a:gd name="adj" fmla="val 50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 name="Google Shape;82;p17"/>
          <p:cNvSpPr/>
          <p:nvPr/>
        </p:nvSpPr>
        <p:spPr>
          <a:xfrm>
            <a:off x="5558267" y="3405033"/>
            <a:ext cx="1078000" cy="554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 name="Google Shape;83;p17"/>
          <p:cNvSpPr/>
          <p:nvPr/>
        </p:nvSpPr>
        <p:spPr>
          <a:xfrm>
            <a:off x="5183933" y="4168600"/>
            <a:ext cx="1856800" cy="554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 name="Google Shape;84;p17"/>
          <p:cNvSpPr/>
          <p:nvPr/>
        </p:nvSpPr>
        <p:spPr>
          <a:xfrm>
            <a:off x="5183933" y="4932167"/>
            <a:ext cx="1946800" cy="62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 name="Google Shape;85;p17"/>
          <p:cNvSpPr/>
          <p:nvPr/>
        </p:nvSpPr>
        <p:spPr>
          <a:xfrm>
            <a:off x="4390333" y="5770933"/>
            <a:ext cx="3429200" cy="554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a16="http://schemas.microsoft.com/office/drawing/2014/main" id="{B1378B79-CE59-31B4-775A-D5DD60AAFEC2}"/>
              </a:ext>
            </a:extLst>
          </p:cNvPr>
          <p:cNvSpPr txBox="1"/>
          <p:nvPr/>
        </p:nvSpPr>
        <p:spPr>
          <a:xfrm>
            <a:off x="7744712" y="1561088"/>
            <a:ext cx="2025843" cy="1077218"/>
          </a:xfrm>
          <a:prstGeom prst="rect">
            <a:avLst/>
          </a:prstGeom>
          <a:noFill/>
        </p:spPr>
        <p:txBody>
          <a:bodyPr wrap="square">
            <a:spAutoFit/>
          </a:bodyPr>
          <a:lstStyle/>
          <a:p>
            <a:pPr algn="ctr"/>
            <a:r>
              <a:rPr lang="en-GB" sz="3200" dirty="0">
                <a:solidFill>
                  <a:srgbClr val="FF0000"/>
                </a:solidFill>
                <a:latin typeface="Quicksand"/>
                <a:ea typeface="Quicksand"/>
                <a:cs typeface="Quicksand"/>
                <a:sym typeface="Quicksand"/>
              </a:rPr>
              <a:t>Speech sounds</a:t>
            </a:r>
            <a:endParaRPr lang="en-GB" sz="3200" dirty="0">
              <a:solidFill>
                <a:srgbClr val="FF0000"/>
              </a:solidFill>
            </a:endParaRPr>
          </a:p>
        </p:txBody>
      </p:sp>
      <p:sp>
        <p:nvSpPr>
          <p:cNvPr id="5" name="TextBox 4">
            <a:extLst>
              <a:ext uri="{FF2B5EF4-FFF2-40B4-BE49-F238E27FC236}">
                <a16:creationId xmlns:a16="http://schemas.microsoft.com/office/drawing/2014/main" id="{B9DB80C4-6AB4-D1F4-7328-7805B4579321}"/>
              </a:ext>
            </a:extLst>
          </p:cNvPr>
          <p:cNvSpPr txBox="1"/>
          <p:nvPr/>
        </p:nvSpPr>
        <p:spPr>
          <a:xfrm>
            <a:off x="564790" y="2199995"/>
            <a:ext cx="2761740" cy="1241237"/>
          </a:xfrm>
          <a:prstGeom prst="rect">
            <a:avLst/>
          </a:prstGeom>
          <a:noFill/>
        </p:spPr>
        <p:txBody>
          <a:bodyPr wrap="square">
            <a:spAutoFit/>
          </a:bodyPr>
          <a:lstStyle/>
          <a:p>
            <a:pPr algn="ctr"/>
            <a:r>
              <a:rPr lang="en-GB" sz="3733" dirty="0">
                <a:solidFill>
                  <a:schemeClr val="accent1"/>
                </a:solidFill>
                <a:latin typeface="Quicksand"/>
                <a:ea typeface="Quicksand"/>
                <a:cs typeface="Quicksand"/>
                <a:sym typeface="Quicksand"/>
              </a:rPr>
              <a:t>Using language</a:t>
            </a:r>
            <a:endParaRPr lang="en-GB" sz="3733" dirty="0">
              <a:solidFill>
                <a:schemeClr val="accent1"/>
              </a:solidFill>
            </a:endParaRPr>
          </a:p>
        </p:txBody>
      </p:sp>
      <p:sp>
        <p:nvSpPr>
          <p:cNvPr id="6" name="TextBox 5">
            <a:extLst>
              <a:ext uri="{FF2B5EF4-FFF2-40B4-BE49-F238E27FC236}">
                <a16:creationId xmlns:a16="http://schemas.microsoft.com/office/drawing/2014/main" id="{D6AB4E12-FD0A-EC8D-FD71-03DC61635DB3}"/>
              </a:ext>
            </a:extLst>
          </p:cNvPr>
          <p:cNvSpPr txBox="1"/>
          <p:nvPr/>
        </p:nvSpPr>
        <p:spPr>
          <a:xfrm>
            <a:off x="8599138" y="5152320"/>
            <a:ext cx="3768271" cy="1077218"/>
          </a:xfrm>
          <a:prstGeom prst="rect">
            <a:avLst/>
          </a:prstGeom>
          <a:noFill/>
        </p:spPr>
        <p:txBody>
          <a:bodyPr wrap="square">
            <a:spAutoFit/>
          </a:bodyPr>
          <a:lstStyle/>
          <a:p>
            <a:pPr algn="ctr"/>
            <a:r>
              <a:rPr lang="en-GB" sz="3200" dirty="0">
                <a:solidFill>
                  <a:srgbClr val="00B050"/>
                </a:solidFill>
                <a:latin typeface="Quicksand"/>
                <a:ea typeface="Quicksand"/>
                <a:cs typeface="Quicksand"/>
                <a:sym typeface="Quicksand"/>
              </a:rPr>
              <a:t>Understanding language</a:t>
            </a:r>
            <a:endParaRPr lang="en-GB" sz="3200" dirty="0">
              <a:solidFill>
                <a:srgbClr val="00B050"/>
              </a:solidFill>
            </a:endParaRPr>
          </a:p>
        </p:txBody>
      </p:sp>
      <p:sp>
        <p:nvSpPr>
          <p:cNvPr id="7" name="TextBox 6">
            <a:extLst>
              <a:ext uri="{FF2B5EF4-FFF2-40B4-BE49-F238E27FC236}">
                <a16:creationId xmlns:a16="http://schemas.microsoft.com/office/drawing/2014/main" id="{6427CE24-2837-474D-39D5-075FFF71B4BF}"/>
              </a:ext>
            </a:extLst>
          </p:cNvPr>
          <p:cNvSpPr txBox="1"/>
          <p:nvPr/>
        </p:nvSpPr>
        <p:spPr>
          <a:xfrm>
            <a:off x="8865471" y="3378881"/>
            <a:ext cx="2951063" cy="1077218"/>
          </a:xfrm>
          <a:prstGeom prst="rect">
            <a:avLst/>
          </a:prstGeom>
          <a:noFill/>
        </p:spPr>
        <p:txBody>
          <a:bodyPr wrap="square">
            <a:spAutoFit/>
          </a:bodyPr>
          <a:lstStyle/>
          <a:p>
            <a:pPr algn="ctr"/>
            <a:r>
              <a:rPr lang="en-GB" sz="3200" dirty="0">
                <a:solidFill>
                  <a:srgbClr val="FFC000"/>
                </a:solidFill>
                <a:latin typeface="Quicksand"/>
                <a:ea typeface="Quicksand"/>
                <a:cs typeface="Quicksand"/>
                <a:sym typeface="Quicksand"/>
              </a:rPr>
              <a:t>Play and interaction</a:t>
            </a:r>
            <a:endParaRPr lang="en-GB" sz="3200" dirty="0">
              <a:solidFill>
                <a:srgbClr val="FFC000"/>
              </a:solidFill>
            </a:endParaRPr>
          </a:p>
        </p:txBody>
      </p:sp>
      <p:sp>
        <p:nvSpPr>
          <p:cNvPr id="8" name="TextBox 7">
            <a:extLst>
              <a:ext uri="{FF2B5EF4-FFF2-40B4-BE49-F238E27FC236}">
                <a16:creationId xmlns:a16="http://schemas.microsoft.com/office/drawing/2014/main" id="{F010EF94-7855-4A11-738E-4FD397D1C0CD}"/>
              </a:ext>
            </a:extLst>
          </p:cNvPr>
          <p:cNvSpPr txBox="1"/>
          <p:nvPr/>
        </p:nvSpPr>
        <p:spPr>
          <a:xfrm>
            <a:off x="791652" y="3891601"/>
            <a:ext cx="2721648" cy="1077218"/>
          </a:xfrm>
          <a:prstGeom prst="rect">
            <a:avLst/>
          </a:prstGeom>
          <a:noFill/>
        </p:spPr>
        <p:txBody>
          <a:bodyPr wrap="square">
            <a:spAutoFit/>
          </a:bodyPr>
          <a:lstStyle/>
          <a:p>
            <a:pPr algn="ctr"/>
            <a:r>
              <a:rPr lang="en-GB" sz="3200" dirty="0">
                <a:solidFill>
                  <a:srgbClr val="7030A0"/>
                </a:solidFill>
                <a:latin typeface="Quicksand"/>
                <a:ea typeface="Quicksand"/>
                <a:cs typeface="Quicksand"/>
                <a:sym typeface="Quicksand"/>
              </a:rPr>
              <a:t>Attention and listening</a:t>
            </a:r>
            <a:endParaRPr lang="en-GB" sz="3200"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839184" y="203201"/>
            <a:ext cx="8513632" cy="6451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4381500" y="1085851"/>
            <a:ext cx="3429000" cy="4686300"/>
          </a:xfrm>
          <a:prstGeom prst="rect">
            <a:avLst/>
          </a:prstGeom>
          <a:noFill/>
          <a:ln>
            <a:noFill/>
          </a:ln>
        </p:spPr>
      </p:pic>
      <p:sp>
        <p:nvSpPr>
          <p:cNvPr id="96" name="Google Shape;96;p19"/>
          <p:cNvSpPr/>
          <p:nvPr/>
        </p:nvSpPr>
        <p:spPr>
          <a:xfrm>
            <a:off x="6966867" y="5408467"/>
            <a:ext cx="672000" cy="2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20"/>
          <p:cNvSpPr txBox="1"/>
          <p:nvPr/>
        </p:nvSpPr>
        <p:spPr>
          <a:xfrm>
            <a:off x="481013" y="3752849"/>
            <a:ext cx="3290887" cy="2452687"/>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pPr>
            <a:r>
              <a:rPr lang="en-US" sz="3600" b="1" u="sng">
                <a:latin typeface="+mj-lt"/>
                <a:ea typeface="+mj-ea"/>
                <a:cs typeface="+mj-cs"/>
                <a:sym typeface="Quicksand"/>
                <a:hlinkClick r:id="rId3"/>
              </a:rPr>
              <a:t>Why is Oracy important?</a:t>
            </a:r>
            <a:r>
              <a:rPr lang="en-US" sz="3600">
                <a:latin typeface="+mj-lt"/>
                <a:ea typeface="+mj-ea"/>
                <a:cs typeface="+mj-cs"/>
              </a:rPr>
              <a:t> </a:t>
            </a:r>
          </a:p>
        </p:txBody>
      </p:sp>
      <p:pic>
        <p:nvPicPr>
          <p:cNvPr id="4" name="Picture 3" descr="Cartoon characters on a grass field&#10;&#10;Description automatically generated">
            <a:extLst>
              <a:ext uri="{FF2B5EF4-FFF2-40B4-BE49-F238E27FC236}">
                <a16:creationId xmlns:a16="http://schemas.microsoft.com/office/drawing/2014/main" id="{83FE8880-D6F8-EC98-DCDF-DE6251356500}"/>
              </a:ext>
            </a:extLst>
          </p:cNvPr>
          <p:cNvPicPr>
            <a:picLocks noChangeAspect="1"/>
          </p:cNvPicPr>
          <p:nvPr/>
        </p:nvPicPr>
        <p:blipFill>
          <a:blip r:embed="rId4"/>
          <a:srcRect t="5005" b="677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Google Shape;74;p16">
            <a:extLst>
              <a:ext uri="{FF2B5EF4-FFF2-40B4-BE49-F238E27FC236}">
                <a16:creationId xmlns:a16="http://schemas.microsoft.com/office/drawing/2014/main" id="{54895979-6C6A-B929-3A5D-02C716569AE7}"/>
              </a:ext>
            </a:extLst>
          </p:cNvPr>
          <p:cNvSpPr txBox="1"/>
          <p:nvPr/>
        </p:nvSpPr>
        <p:spPr>
          <a:xfrm>
            <a:off x="3429325" y="4215492"/>
            <a:ext cx="8762675" cy="2452687"/>
          </a:xfrm>
          <a:prstGeom prst="rect">
            <a:avLst/>
          </a:prstGeom>
        </p:spPr>
        <p:txBody>
          <a:bodyPr spcFirstLastPara="1" vert="horz" lIns="91440" tIns="45720" rIns="91440" bIns="45720" rtlCol="0" anchor="ctr" anchorCtr="0">
            <a:normAutofit/>
          </a:bodyPr>
          <a:lstStyle/>
          <a:p>
            <a:pPr indent="-228600">
              <a:lnSpc>
                <a:spcPct val="90000"/>
              </a:lnSpc>
              <a:spcAft>
                <a:spcPts val="600"/>
              </a:spcAft>
              <a:buClr>
                <a:schemeClr val="dk1"/>
              </a:buClr>
              <a:buSzPts val="1100"/>
              <a:buFont typeface="Arial" panose="020B0604020202020204" pitchFamily="34" charset="0"/>
              <a:buChar char="•"/>
            </a:pPr>
            <a:r>
              <a:rPr lang="en-US" sz="2400" b="1" i="1" dirty="0">
                <a:sym typeface="Quicksand"/>
              </a:rPr>
              <a:t>“It is nothing more than being able to express yourself well.” </a:t>
            </a:r>
          </a:p>
          <a:p>
            <a:pPr indent="-228600">
              <a:lnSpc>
                <a:spcPct val="90000"/>
              </a:lnSpc>
              <a:spcAft>
                <a:spcPts val="600"/>
              </a:spcAft>
              <a:buClr>
                <a:schemeClr val="dk1"/>
              </a:buClr>
              <a:buSzPts val="1100"/>
              <a:buFont typeface="Arial" panose="020B0604020202020204" pitchFamily="34" charset="0"/>
              <a:buChar char="•"/>
            </a:pPr>
            <a:r>
              <a:rPr lang="en-US" sz="2400" b="1" i="1" dirty="0">
                <a:sym typeface="Quicksand"/>
              </a:rPr>
              <a:t>“Having the vocabulary to be able to say what you want to say.”</a:t>
            </a:r>
          </a:p>
          <a:p>
            <a:pPr indent="-228600">
              <a:lnSpc>
                <a:spcPct val="90000"/>
              </a:lnSpc>
              <a:spcAft>
                <a:spcPts val="600"/>
              </a:spcAft>
              <a:buClr>
                <a:schemeClr val="dk1"/>
              </a:buClr>
              <a:buSzPts val="1100"/>
              <a:buFont typeface="Arial" panose="020B0604020202020204" pitchFamily="34" charset="0"/>
              <a:buChar char="•"/>
            </a:pPr>
            <a:r>
              <a:rPr lang="en-US" sz="2400" b="1" i="1" dirty="0">
                <a:sym typeface="Quicksand"/>
              </a:rPr>
              <a:t>“Being able to structure your thoughts”</a:t>
            </a:r>
          </a:p>
          <a:p>
            <a:pPr indent="-228600">
              <a:lnSpc>
                <a:spcPct val="90000"/>
              </a:lnSpc>
              <a:spcAft>
                <a:spcPts val="600"/>
              </a:spcAft>
              <a:buClr>
                <a:schemeClr val="dk1"/>
              </a:buClr>
              <a:buSzPts val="1100"/>
              <a:buFont typeface="Arial" panose="020B0604020202020204" pitchFamily="34" charset="0"/>
              <a:buChar char="•"/>
            </a:pPr>
            <a:r>
              <a:rPr lang="en-US" sz="2400" b="1" i="1" dirty="0">
                <a:sym typeface="Quicksand"/>
              </a:rPr>
              <a:t>“Simply because it helps you to be the best you can be.”</a:t>
            </a:r>
          </a:p>
          <a:p>
            <a:pPr indent="-228600">
              <a:lnSpc>
                <a:spcPct val="90000"/>
              </a:lnSpc>
              <a:spcAft>
                <a:spcPts val="600"/>
              </a:spcAft>
              <a:buClr>
                <a:schemeClr val="dk1"/>
              </a:buClr>
              <a:buSzPts val="1100"/>
              <a:buFont typeface="Arial" panose="020B0604020202020204" pitchFamily="34" charset="0"/>
              <a:buChar char="•"/>
            </a:pPr>
            <a:r>
              <a:rPr lang="en-US" sz="2400" i="1" dirty="0">
                <a:sym typeface="Quicksand"/>
              </a:rPr>
              <a:t> </a:t>
            </a:r>
            <a:r>
              <a:rPr lang="en-US" sz="2400" dirty="0">
                <a:sym typeface="Quicksand"/>
              </a:rPr>
              <a:t>Voice 21</a:t>
            </a:r>
          </a:p>
          <a:p>
            <a:pPr indent="-228600">
              <a:lnSpc>
                <a:spcPct val="90000"/>
              </a:lnSpc>
              <a:spcAft>
                <a:spcPts val="600"/>
              </a:spcAft>
              <a:buClr>
                <a:schemeClr val="dk1"/>
              </a:buClr>
              <a:buSzPts val="1100"/>
              <a:buFont typeface="Arial" panose="020B0604020202020204" pitchFamily="34" charset="0"/>
              <a:buChar char="•"/>
            </a:pPr>
            <a:endParaRPr lang="en-US" dirty="0">
              <a:sym typeface="Quicksand"/>
            </a:endParaRPr>
          </a:p>
          <a:p>
            <a:pPr indent="-228600">
              <a:lnSpc>
                <a:spcPct val="90000"/>
              </a:lnSpc>
              <a:spcAft>
                <a:spcPts val="600"/>
              </a:spcAft>
              <a:buClr>
                <a:schemeClr val="dk1"/>
              </a:buClr>
              <a:buSzPts val="1100"/>
              <a:buFont typeface="Arial" panose="020B0604020202020204" pitchFamily="34" charset="0"/>
              <a:buChar char="•"/>
            </a:pPr>
            <a:endParaRPr lang="en-US" dirty="0">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723</TotalTime>
  <Words>1885</Words>
  <Application>Microsoft Office PowerPoint</Application>
  <PresentationFormat>Widescreen</PresentationFormat>
  <Paragraphs>170</Paragraphs>
  <Slides>46</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Aptos</vt:lpstr>
      <vt:lpstr>Aptos Display</vt:lpstr>
      <vt:lpstr>Arial</vt:lpstr>
      <vt:lpstr>HelveticaNeueBold</vt:lpstr>
      <vt:lpstr>Open Sans</vt:lpstr>
      <vt:lpstr>Quicksand</vt:lpstr>
      <vt:lpstr>1_Office Theme</vt:lpstr>
      <vt:lpstr>Supporting Oracy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Oracy Framework</vt:lpstr>
      <vt:lpstr>PowerPoint Presentation</vt:lpstr>
      <vt:lpstr>PowerPoint Presentation</vt:lpstr>
      <vt:lpstr>Physical – in action</vt:lpstr>
      <vt:lpstr>PowerPoint Presentation</vt:lpstr>
      <vt:lpstr>Linguistic – in action</vt:lpstr>
      <vt:lpstr>PowerPoint Presentation</vt:lpstr>
      <vt:lpstr>Cognitive – in action</vt:lpstr>
      <vt:lpstr>PowerPoint Presentation</vt:lpstr>
      <vt:lpstr>Social and Emotional –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 Heffer</dc:creator>
  <cp:lastModifiedBy>Clive Haines (AfC)</cp:lastModifiedBy>
  <cp:revision>5</cp:revision>
  <dcterms:created xsi:type="dcterms:W3CDTF">2024-09-24T07:34:39Z</dcterms:created>
  <dcterms:modified xsi:type="dcterms:W3CDTF">2025-01-28T09:18:44Z</dcterms:modified>
</cp:coreProperties>
</file>