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705" r:id="rId2"/>
    <p:sldId id="719" r:id="rId3"/>
    <p:sldId id="720" r:id="rId4"/>
    <p:sldId id="721" r:id="rId5"/>
    <p:sldId id="722" r:id="rId6"/>
    <p:sldId id="723" r:id="rId7"/>
    <p:sldId id="708" r:id="rId8"/>
    <p:sldId id="707" r:id="rId9"/>
    <p:sldId id="706" r:id="rId10"/>
    <p:sldId id="709" r:id="rId11"/>
    <p:sldId id="710" r:id="rId12"/>
    <p:sldId id="715" r:id="rId13"/>
    <p:sldId id="716" r:id="rId14"/>
    <p:sldId id="711" r:id="rId15"/>
    <p:sldId id="714" r:id="rId16"/>
    <p:sldId id="664" r:id="rId17"/>
    <p:sldId id="658" r:id="rId18"/>
    <p:sldId id="660" r:id="rId19"/>
    <p:sldId id="727" r:id="rId20"/>
    <p:sldId id="661" r:id="rId21"/>
    <p:sldId id="637" r:id="rId22"/>
    <p:sldId id="662" r:id="rId23"/>
    <p:sldId id="663" r:id="rId24"/>
    <p:sldId id="665" r:id="rId25"/>
    <p:sldId id="668" r:id="rId26"/>
    <p:sldId id="728" r:id="rId27"/>
    <p:sldId id="669" r:id="rId28"/>
    <p:sldId id="670" r:id="rId29"/>
    <p:sldId id="717" r:id="rId30"/>
    <p:sldId id="671" r:id="rId31"/>
    <p:sldId id="712" r:id="rId32"/>
    <p:sldId id="675" r:id="rId33"/>
    <p:sldId id="679" r:id="rId34"/>
    <p:sldId id="676" r:id="rId35"/>
    <p:sldId id="677" r:id="rId36"/>
    <p:sldId id="685" r:id="rId37"/>
    <p:sldId id="681" r:id="rId38"/>
    <p:sldId id="682" r:id="rId39"/>
    <p:sldId id="683" r:id="rId40"/>
    <p:sldId id="684" r:id="rId41"/>
    <p:sldId id="688" r:id="rId42"/>
    <p:sldId id="689" r:id="rId43"/>
    <p:sldId id="690" r:id="rId44"/>
    <p:sldId id="713" r:id="rId45"/>
    <p:sldId id="691" r:id="rId46"/>
    <p:sldId id="695" r:id="rId47"/>
    <p:sldId id="696" r:id="rId48"/>
    <p:sldId id="666" r:id="rId49"/>
    <p:sldId id="667" r:id="rId50"/>
    <p:sldId id="673" r:id="rId51"/>
    <p:sldId id="674" r:id="rId52"/>
    <p:sldId id="729" r:id="rId53"/>
    <p:sldId id="730" r:id="rId54"/>
    <p:sldId id="686" r:id="rId55"/>
    <p:sldId id="687" r:id="rId56"/>
    <p:sldId id="693" r:id="rId57"/>
    <p:sldId id="694" r:id="rId58"/>
    <p:sldId id="699" r:id="rId59"/>
    <p:sldId id="700" r:id="rId60"/>
    <p:sldId id="72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5" units="cm"/>
          <inkml:channel name="T" type="integer" max="2.14748E9" units="dev"/>
        </inkml:traceFormat>
        <inkml:channelProperties>
          <inkml:channelProperty channel="X" name="resolution" value="198.56381" units="1/cm"/>
          <inkml:channelProperty channel="Y" name="resolution" value="352.97858" units="1/cm"/>
          <inkml:channelProperty channel="F" name="resolution" value="0.16159" units="1/cm"/>
          <inkml:channelProperty channel="T" name="resolution" value="1" units="1/dev"/>
        </inkml:channelProperties>
      </inkml:inkSource>
      <inkml:timestamp xml:id="ts0" timeString="2024-01-03T10:57:41.731"/>
    </inkml:context>
    <inkml:brush xml:id="br0">
      <inkml:brushProperty name="width" value="0.05292" units="cm"/>
      <inkml:brushProperty name="height" value="0.05292" units="cm"/>
      <inkml:brushProperty name="color" value="#FF0000"/>
    </inkml:brush>
  </inkml:definitions>
  <inkml:trace contextRef="#ctx0" brushRef="#br0">13607 7932 15 0,'0'0'0'16,"0"0"0"-16,0 0 0 16,0 0 0-1,0 0 0-15,0 0 0 16,0 0 0 0,0 0 0-16,0 0 0 15,0 0 0 1,0 0 0-16,-29-8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01E37-5481-4215-BA3A-B5408F38843E}" type="datetimeFigureOut">
              <a:rPr lang="en-GB" smtClean="0"/>
              <a:t>05/02/2025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D5749-56ED-4638-A8A7-25E443B19577}" type="slidenum">
              <a:rPr lang="en-GB" smtClean="0"/>
              <a:t>‹#›</a:t>
            </a:fld>
            <a:endParaRPr lang="en-GB"/>
          </a:p>
        </p:txBody>
      </p:sp>
    </p:spTree>
    <p:extLst>
      <p:ext uri="{BB962C8B-B14F-4D97-AF65-F5344CB8AC3E}">
        <p14:creationId xmlns:p14="http://schemas.microsoft.com/office/powerpoint/2010/main" val="334920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An important factor in learning is memory. Memory can be thought of as comprising two elements: </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1450" indent="-171450">
              <a:lnSpc>
                <a:spcPct val="90000"/>
              </a:lnSpc>
              <a:spcBef>
                <a:spcPts val="1000"/>
              </a:spcBef>
              <a:buFont typeface="Arial"/>
              <a:buChar char="•"/>
            </a:pPr>
            <a:r>
              <a:rPr lang="en-GB" dirty="0"/>
              <a:t>Long-term memory: this can be considered as a store of knowledge that changes as pupils learn by integrating new ideas with existing knowledge (CCF, DfE 2019).</a:t>
            </a: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a:cs typeface="Calibri"/>
            </a:endParaRP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a:p>
            <a:r>
              <a:rPr lang="en-GB" dirty="0"/>
              <a:t>Watch the video on the next slide to further consider how this knowledge might be applied to create the optimal conditions for learning, particularly when planning classroom instruction.</a:t>
            </a:r>
          </a:p>
          <a:p>
            <a:endParaRPr lang="en-GB" dirty="0"/>
          </a:p>
          <a:p>
            <a:r>
              <a:rPr lang="en-GB" dirty="0"/>
              <a:t>Record notes as you watch the video.</a:t>
            </a:r>
          </a:p>
        </p:txBody>
      </p:sp>
      <p:sp>
        <p:nvSpPr>
          <p:cNvPr id="4" name="Slide Number Placeholder 3"/>
          <p:cNvSpPr>
            <a:spLocks noGrp="1"/>
          </p:cNvSpPr>
          <p:nvPr>
            <p:ph type="sldNum" sz="quarter" idx="5"/>
          </p:nvPr>
        </p:nvSpPr>
        <p:spPr/>
        <p:txBody>
          <a:bodyPr/>
          <a:lstStyle/>
          <a:p>
            <a:fld id="{CA82FB7A-24F3-42E4-9019-A9865064E46D}" type="slidenum">
              <a:rPr lang="en-GB" smtClean="0"/>
              <a:t>19</a:t>
            </a:fld>
            <a:endParaRPr lang="en-GB"/>
          </a:p>
        </p:txBody>
      </p:sp>
    </p:spTree>
    <p:extLst>
      <p:ext uri="{BB962C8B-B14F-4D97-AF65-F5344CB8AC3E}">
        <p14:creationId xmlns:p14="http://schemas.microsoft.com/office/powerpoint/2010/main" val="53459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An important factor in learning is memory. Memory can be thought of as comprising two elements: </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1450" indent="-171450">
              <a:lnSpc>
                <a:spcPct val="90000"/>
              </a:lnSpc>
              <a:spcBef>
                <a:spcPts val="1000"/>
              </a:spcBef>
              <a:buFont typeface="Arial"/>
              <a:buChar char="•"/>
            </a:pPr>
            <a:r>
              <a:rPr lang="en-GB" dirty="0"/>
              <a:t>Long-term memory: this can be considered as a store of knowledge that changes as pupils learn by integrating new ideas with existing knowledge (CCF, DfE 2019).</a:t>
            </a: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a:cs typeface="Calibri"/>
            </a:endParaRP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a:p>
            <a:r>
              <a:rPr lang="en-GB" dirty="0"/>
              <a:t>Watch the video on the next slide to further consider how this knowledge might be applied to create the optimal conditions for learning, particularly when planning classroom instruction.</a:t>
            </a:r>
          </a:p>
          <a:p>
            <a:endParaRPr lang="en-GB" dirty="0"/>
          </a:p>
          <a:p>
            <a:r>
              <a:rPr lang="en-GB" dirty="0"/>
              <a:t>Record notes as you watch the video.</a:t>
            </a:r>
          </a:p>
        </p:txBody>
      </p:sp>
      <p:sp>
        <p:nvSpPr>
          <p:cNvPr id="4" name="Slide Number Placeholder 3"/>
          <p:cNvSpPr>
            <a:spLocks noGrp="1"/>
          </p:cNvSpPr>
          <p:nvPr>
            <p:ph type="sldNum" sz="quarter" idx="5"/>
          </p:nvPr>
        </p:nvSpPr>
        <p:spPr/>
        <p:txBody>
          <a:bodyPr/>
          <a:lstStyle/>
          <a:p>
            <a:fld id="{CA82FB7A-24F3-42E4-9019-A9865064E46D}" type="slidenum">
              <a:rPr lang="en-GB" smtClean="0"/>
              <a:t>21</a:t>
            </a:fld>
            <a:endParaRPr lang="en-GB"/>
          </a:p>
        </p:txBody>
      </p:sp>
    </p:spTree>
    <p:extLst>
      <p:ext uri="{BB962C8B-B14F-4D97-AF65-F5344CB8AC3E}">
        <p14:creationId xmlns:p14="http://schemas.microsoft.com/office/powerpoint/2010/main" val="192628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An important factor in learning is memory. Memory can be thought of as comprising two elements: </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1450" indent="-171450">
              <a:lnSpc>
                <a:spcPct val="90000"/>
              </a:lnSpc>
              <a:spcBef>
                <a:spcPts val="1000"/>
              </a:spcBef>
              <a:buFont typeface="Arial"/>
              <a:buChar char="•"/>
            </a:pPr>
            <a:r>
              <a:rPr lang="en-GB" dirty="0"/>
              <a:t>Long-term memory: this can be considered as a store of knowledge that changes as pupils learn by integrating new ideas with existing knowledge (CCF, DfE 2019).</a:t>
            </a: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a:cs typeface="Calibri"/>
            </a:endParaRP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a:p>
            <a:r>
              <a:rPr lang="en-GB" dirty="0"/>
              <a:t>Watch the video on the next slide to further consider how this knowledge might be applied to create the optimal conditions for learning, particularly when planning classroom instruction.</a:t>
            </a:r>
          </a:p>
          <a:p>
            <a:endParaRPr lang="en-GB" dirty="0"/>
          </a:p>
          <a:p>
            <a:r>
              <a:rPr lang="en-GB" dirty="0"/>
              <a:t>Record notes as you watch the video.</a:t>
            </a:r>
          </a:p>
        </p:txBody>
      </p:sp>
      <p:sp>
        <p:nvSpPr>
          <p:cNvPr id="4" name="Slide Number Placeholder 3"/>
          <p:cNvSpPr>
            <a:spLocks noGrp="1"/>
          </p:cNvSpPr>
          <p:nvPr>
            <p:ph type="sldNum" sz="quarter" idx="5"/>
          </p:nvPr>
        </p:nvSpPr>
        <p:spPr/>
        <p:txBody>
          <a:bodyPr/>
          <a:lstStyle/>
          <a:p>
            <a:fld id="{CA82FB7A-24F3-42E4-9019-A9865064E46D}" type="slidenum">
              <a:rPr lang="en-GB" smtClean="0"/>
              <a:t>26</a:t>
            </a:fld>
            <a:endParaRPr lang="en-GB"/>
          </a:p>
        </p:txBody>
      </p:sp>
    </p:spTree>
    <p:extLst>
      <p:ext uri="{BB962C8B-B14F-4D97-AF65-F5344CB8AC3E}">
        <p14:creationId xmlns:p14="http://schemas.microsoft.com/office/powerpoint/2010/main" val="346196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An important factor in learning is memory. Memory can be thought of as comprising two elements: </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1450" indent="-171450">
              <a:lnSpc>
                <a:spcPct val="90000"/>
              </a:lnSpc>
              <a:spcBef>
                <a:spcPts val="1000"/>
              </a:spcBef>
              <a:buFont typeface="Arial"/>
              <a:buChar char="•"/>
            </a:pPr>
            <a:r>
              <a:rPr lang="en-GB" dirty="0"/>
              <a:t>Long-term memory: this can be considered as a store of knowledge that changes as pupils learn by integrating new ideas with existing knowledge (CCF, DfE 2019).</a:t>
            </a: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a:cs typeface="Calibri"/>
            </a:endParaRP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a:p>
            <a:r>
              <a:rPr lang="en-GB" dirty="0"/>
              <a:t>Watch the video on the next slide to further consider how this knowledge might be applied to create the optimal conditions for learning, particularly when planning classroom instruction.</a:t>
            </a:r>
          </a:p>
          <a:p>
            <a:endParaRPr lang="en-GB" dirty="0"/>
          </a:p>
          <a:p>
            <a:r>
              <a:rPr lang="en-GB" dirty="0"/>
              <a:t>Record notes as you watch the video.</a:t>
            </a:r>
          </a:p>
        </p:txBody>
      </p:sp>
      <p:sp>
        <p:nvSpPr>
          <p:cNvPr id="4" name="Slide Number Placeholder 3"/>
          <p:cNvSpPr>
            <a:spLocks noGrp="1"/>
          </p:cNvSpPr>
          <p:nvPr>
            <p:ph type="sldNum" sz="quarter" idx="5"/>
          </p:nvPr>
        </p:nvSpPr>
        <p:spPr/>
        <p:txBody>
          <a:bodyPr/>
          <a:lstStyle/>
          <a:p>
            <a:fld id="{CA82FB7A-24F3-42E4-9019-A9865064E46D}" type="slidenum">
              <a:rPr lang="en-GB" smtClean="0"/>
              <a:t>29</a:t>
            </a:fld>
            <a:endParaRPr lang="en-GB"/>
          </a:p>
        </p:txBody>
      </p:sp>
    </p:spTree>
    <p:extLst>
      <p:ext uri="{BB962C8B-B14F-4D97-AF65-F5344CB8AC3E}">
        <p14:creationId xmlns:p14="http://schemas.microsoft.com/office/powerpoint/2010/main" val="135946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An important factor in learning is memory. Memory can be thought of as comprising two elements: </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1450" indent="-171450">
              <a:lnSpc>
                <a:spcPct val="90000"/>
              </a:lnSpc>
              <a:spcBef>
                <a:spcPts val="1000"/>
              </a:spcBef>
              <a:buFont typeface="Arial"/>
              <a:buChar char="•"/>
            </a:pPr>
            <a:r>
              <a:rPr lang="en-GB" dirty="0"/>
              <a:t>Long-term memory: this can be considered as a store of knowledge that changes as pupils learn by integrating new ideas with existing knowledge (CCF, DfE 2019).</a:t>
            </a: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a:cs typeface="Calibri"/>
            </a:endParaRPr>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1450" indent="-171450">
              <a:lnSpc>
                <a:spcPct val="90000"/>
              </a:lnSpc>
              <a:spcBef>
                <a:spcPts val="1000"/>
              </a:spcBef>
              <a:buFont typeface="Arial"/>
              <a:buChar char="•"/>
            </a:pPr>
            <a:endParaRPr lang="en-GB" dirty="0"/>
          </a:p>
          <a:p>
            <a:pPr marL="171450" indent="-171450">
              <a:lnSpc>
                <a:spcPct val="90000"/>
              </a:lnSpc>
              <a:spcBef>
                <a:spcPts val="1000"/>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a:p>
            <a:r>
              <a:rPr lang="en-GB" dirty="0"/>
              <a:t>Watch the video on the next slide to further consider how this knowledge might be applied to create the optimal conditions for learning, particularly when planning classroom instruction.</a:t>
            </a:r>
          </a:p>
          <a:p>
            <a:endParaRPr lang="en-GB" dirty="0"/>
          </a:p>
          <a:p>
            <a:r>
              <a:rPr lang="en-GB" dirty="0"/>
              <a:t>Record notes as you watch the video.</a:t>
            </a:r>
          </a:p>
        </p:txBody>
      </p:sp>
      <p:sp>
        <p:nvSpPr>
          <p:cNvPr id="4" name="Slide Number Placeholder 3"/>
          <p:cNvSpPr>
            <a:spLocks noGrp="1"/>
          </p:cNvSpPr>
          <p:nvPr>
            <p:ph type="sldNum" sz="quarter" idx="5"/>
          </p:nvPr>
        </p:nvSpPr>
        <p:spPr/>
        <p:txBody>
          <a:bodyPr/>
          <a:lstStyle/>
          <a:p>
            <a:fld id="{CA82FB7A-24F3-42E4-9019-A9865064E46D}" type="slidenum">
              <a:rPr lang="en-GB" smtClean="0"/>
              <a:t>33</a:t>
            </a:fld>
            <a:endParaRPr lang="en-GB"/>
          </a:p>
        </p:txBody>
      </p:sp>
    </p:spTree>
    <p:extLst>
      <p:ext uri="{BB962C8B-B14F-4D97-AF65-F5344CB8AC3E}">
        <p14:creationId xmlns:p14="http://schemas.microsoft.com/office/powerpoint/2010/main" val="11251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36FD-5803-6C16-4B7B-CCF05483C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506C1D-D83F-AE16-B950-8468742D3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1CF954-FB2A-1752-0E94-BB416881DAD2}"/>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9A4B493C-58A4-EAD3-3371-24F5582083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0A796-3197-5487-1D4D-D027985CEFB9}"/>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120992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1DBD-DC8A-CF87-C4B0-3C7EC45F2A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12889B-F18B-091E-7AC2-697DCD4B02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488A89-7540-5375-5819-29522AD3E228}"/>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7D7AEBCF-00FF-45DB-A7F2-F36377BD7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83FE7F-4B97-F58D-E934-F3A3FFB5F75E}"/>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183601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4DA6C-D228-17C6-955E-8BB46B0E44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0CFCB5-0A58-AE05-6877-BBC9CCE02F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31292-B1E0-78A5-B2A5-E80DBB4EB5CC}"/>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9FD93989-6CB6-9C8A-C92A-5DA1F39DF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73DA6-1F7A-5852-FA44-D699CF8AE8A0}"/>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31089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2C21-F882-7D36-DA69-1D254FD319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83832-DCCB-5CBB-B61E-F61779F4D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53CC7-B8E5-2E07-F931-CC636BD8B816}"/>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1431AEEC-A289-2EDF-7912-0BB74C5FB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445C2-AA78-5215-807C-2F97B9D4C299}"/>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98798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34CE-7DB3-352A-5A70-BE588A328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7CFB60-010D-0C44-56AF-71995E1CF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BBACA-5E37-781B-04FE-C4730445C721}"/>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ABABBDBA-2A30-5377-FF52-3662B2906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C242D-EBDD-0917-5E15-C96306C350FF}"/>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121057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B4C-1EAC-ACC1-E2A9-265134573E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087C12-A139-69F4-AF33-98C53C0760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FBD4C9-24F7-55B8-4B2C-D04B92B6A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25C171-8A7A-F68D-E253-0398A52A1664}"/>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6" name="Footer Placeholder 5">
            <a:extLst>
              <a:ext uri="{FF2B5EF4-FFF2-40B4-BE49-F238E27FC236}">
                <a16:creationId xmlns:a16="http://schemas.microsoft.com/office/drawing/2014/main" id="{F0BE48A4-16D8-8FFD-0C02-60D253A5DE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1EC0F3-FE55-7A5F-EA27-E5BE467385BC}"/>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214970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821-F07E-731F-06A5-CAAEDE9A16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12EE88-0DDF-8C3B-7DF9-82CFDC4BF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484B3-6019-568D-FA3F-05BFA496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84B31D-3D9D-B5EF-465A-096A8689C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D3E77-7875-1AF1-1323-BEFC17A489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FE934F-83A3-77F1-8C4B-E64E7FA8B98F}"/>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8" name="Footer Placeholder 7">
            <a:extLst>
              <a:ext uri="{FF2B5EF4-FFF2-40B4-BE49-F238E27FC236}">
                <a16:creationId xmlns:a16="http://schemas.microsoft.com/office/drawing/2014/main" id="{BA7533C6-FE49-79D1-E8C4-97943E98B2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75216C-B2F7-FA4E-D31C-25593D802D2E}"/>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55255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461B-5028-23F7-227E-8C436C5F3E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9BCD7-EB18-1D64-AB7C-1D4FC0545568}"/>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4" name="Footer Placeholder 3">
            <a:extLst>
              <a:ext uri="{FF2B5EF4-FFF2-40B4-BE49-F238E27FC236}">
                <a16:creationId xmlns:a16="http://schemas.microsoft.com/office/drawing/2014/main" id="{99DCE8DD-9A37-C676-9784-029C7045A8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1490E7-BC01-F5F8-FC88-DB4FAB1EBF08}"/>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244249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F5196-DA55-5BF5-2374-0FE09006FEA1}"/>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3" name="Footer Placeholder 2">
            <a:extLst>
              <a:ext uri="{FF2B5EF4-FFF2-40B4-BE49-F238E27FC236}">
                <a16:creationId xmlns:a16="http://schemas.microsoft.com/office/drawing/2014/main" id="{A9A04B5F-7103-F8D0-EB65-30F570401A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957DF5-8298-90D0-CCE1-1DB8D3FEB0F2}"/>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62750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96FF-D3C0-FE55-FD9B-41D823183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A48F60-0DF5-A414-9845-FCCFA47BF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4437DC-BE0E-6380-D617-79A0218B9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1458E-F757-6BEF-83BF-9D27D14B20C7}"/>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6" name="Footer Placeholder 5">
            <a:extLst>
              <a:ext uri="{FF2B5EF4-FFF2-40B4-BE49-F238E27FC236}">
                <a16:creationId xmlns:a16="http://schemas.microsoft.com/office/drawing/2014/main" id="{0CE0106B-7218-0FAB-CCAF-B2CC6EA39C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F5130-BC00-5165-E0E8-848C7D4C461B}"/>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403038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2A32-CA91-9A93-D713-7E034BB30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0A9192-511E-C421-18A9-BBBAE8702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CFABB1-E196-7254-A1D5-091B191E2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0D788-8B92-7F98-0145-1F449F1C2237}"/>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6" name="Footer Placeholder 5">
            <a:extLst>
              <a:ext uri="{FF2B5EF4-FFF2-40B4-BE49-F238E27FC236}">
                <a16:creationId xmlns:a16="http://schemas.microsoft.com/office/drawing/2014/main" id="{F0E5E44C-0706-D38A-E5B1-B2998B082B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DC68A3-1D32-75F6-F842-F00937ACF3D8}"/>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40637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D873-F4A1-22B6-680D-9F9B5EAA9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E3493F-B8F2-1A3A-24DF-AC4384B12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B272-B969-0DE6-8382-1359FD837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355517CA-6298-4C17-06DC-6916664CC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70B37C-4B6B-9174-09AD-A095850E6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81BF3-35C1-48A0-A7F5-7090197DC6C5}" type="slidenum">
              <a:rPr lang="en-GB" smtClean="0"/>
              <a:t>‹#›</a:t>
            </a:fld>
            <a:endParaRPr lang="en-GB"/>
          </a:p>
        </p:txBody>
      </p:sp>
    </p:spTree>
    <p:extLst>
      <p:ext uri="{BB962C8B-B14F-4D97-AF65-F5344CB8AC3E}">
        <p14:creationId xmlns:p14="http://schemas.microsoft.com/office/powerpoint/2010/main" val="2203535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elesa2.blogspot.com/2017/09/welcome-back-to-school.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IGQmdoK_ZfY"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let-s-do-it-reminder-post-note-143295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6720D972-9CB6-A713-897D-E979BADB1DE6}"/>
              </a:ext>
            </a:extLst>
          </p:cNvPr>
          <p:cNvSpPr txBox="1"/>
          <p:nvPr/>
        </p:nvSpPr>
        <p:spPr>
          <a:xfrm>
            <a:off x="557213" y="3075057"/>
            <a:ext cx="11077574" cy="1938992"/>
          </a:xfrm>
          <a:prstGeom prst="rect">
            <a:avLst/>
          </a:prstGeom>
          <a:noFill/>
        </p:spPr>
        <p:txBody>
          <a:bodyPr wrap="square">
            <a:spAutoFit/>
          </a:bodyPr>
          <a:lstStyle/>
          <a:p>
            <a:pPr algn="ctr"/>
            <a:r>
              <a:rPr lang="en-GB" sz="4000" dirty="0"/>
              <a:t>RBWM Teaching Assistant Training</a:t>
            </a:r>
          </a:p>
          <a:p>
            <a:pPr algn="ctr"/>
            <a:r>
              <a:rPr lang="en-GB" sz="4000" dirty="0"/>
              <a:t>Day 1</a:t>
            </a:r>
          </a:p>
          <a:p>
            <a:pPr algn="ctr"/>
            <a:r>
              <a:rPr lang="en-GB" sz="4000" dirty="0"/>
              <a:t>Monday 27</a:t>
            </a:r>
            <a:r>
              <a:rPr lang="en-GB" sz="4000" baseline="30000" dirty="0"/>
              <a:t>th</a:t>
            </a:r>
            <a:r>
              <a:rPr lang="en-GB" sz="4000" dirty="0"/>
              <a:t> January 2025</a:t>
            </a:r>
          </a:p>
        </p:txBody>
      </p:sp>
    </p:spTree>
    <p:extLst>
      <p:ext uri="{BB962C8B-B14F-4D97-AF65-F5344CB8AC3E}">
        <p14:creationId xmlns:p14="http://schemas.microsoft.com/office/powerpoint/2010/main" val="31273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Research around Deployment of TAs</a:t>
            </a:r>
          </a:p>
        </p:txBody>
      </p:sp>
      <p:sp>
        <p:nvSpPr>
          <p:cNvPr id="3" name="TextBox 2">
            <a:extLst>
              <a:ext uri="{FF2B5EF4-FFF2-40B4-BE49-F238E27FC236}">
                <a16:creationId xmlns:a16="http://schemas.microsoft.com/office/drawing/2014/main" id="{5A9CEAE9-3941-F669-3AE7-048E9C0E0BA6}"/>
              </a:ext>
            </a:extLst>
          </p:cNvPr>
          <p:cNvSpPr txBox="1"/>
          <p:nvPr/>
        </p:nvSpPr>
        <p:spPr>
          <a:xfrm>
            <a:off x="347870" y="1331844"/>
            <a:ext cx="11559208" cy="5231240"/>
          </a:xfrm>
          <a:prstGeom prst="rect">
            <a:avLst/>
          </a:prstGeom>
          <a:noFill/>
        </p:spPr>
        <p:txBody>
          <a:bodyPr wrap="square">
            <a:spAutoFit/>
          </a:bodyPr>
          <a:lstStyle/>
          <a:p>
            <a:pPr>
              <a:lnSpc>
                <a:spcPct val="107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Making Best Use of Teaching Assistants - Education Endowment Foundation (EEF) guidance report for schools (2015) </a:t>
            </a: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Key Findings </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TAs are deployed in a mixed and flexible way that differs from school to school, but generally two main objectives:</a:t>
            </a:r>
          </a:p>
          <a:p>
            <a:pPr marL="342900" lvl="0" indent="-342900">
              <a:lnSpc>
                <a:spcPct val="107000"/>
              </a:lnSpc>
              <a:buFont typeface="Symbol" panose="05050102010706020507" pitchFamily="18" charset="2"/>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Targeted deployment  in which TAs deliver targeted interventions to individual pupils or small groups, typically out of class</a:t>
            </a:r>
          </a:p>
          <a:p>
            <a:pPr marL="342900" lvl="0" indent="-342900">
              <a:lnSpc>
                <a:spcPct val="107000"/>
              </a:lnSpc>
              <a:spcAft>
                <a:spcPts val="800"/>
              </a:spcAft>
              <a:buFont typeface="Symbol" panose="05050102010706020507" pitchFamily="18" charset="2"/>
              <a:buChar char=""/>
            </a:pPr>
            <a:r>
              <a:rPr lang="en-GB" sz="2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General deployment, where they provide general support in the everyday classroom environment.</a:t>
            </a: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The research suggests that these approaches have vastly different impacts on pupil attainment. It also suggests TAs are not given adequate training for their role in classrooms.</a:t>
            </a:r>
          </a:p>
        </p:txBody>
      </p:sp>
    </p:spTree>
    <p:extLst>
      <p:ext uri="{BB962C8B-B14F-4D97-AF65-F5344CB8AC3E}">
        <p14:creationId xmlns:p14="http://schemas.microsoft.com/office/powerpoint/2010/main" val="99970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EEF Recommendations</a:t>
            </a:r>
          </a:p>
        </p:txBody>
      </p:sp>
      <p:sp>
        <p:nvSpPr>
          <p:cNvPr id="3" name="TextBox 2">
            <a:extLst>
              <a:ext uri="{FF2B5EF4-FFF2-40B4-BE49-F238E27FC236}">
                <a16:creationId xmlns:a16="http://schemas.microsoft.com/office/drawing/2014/main" id="{3575A0E5-7226-6881-89ED-8EF6C7B59AFC}"/>
              </a:ext>
            </a:extLst>
          </p:cNvPr>
          <p:cNvSpPr txBox="1"/>
          <p:nvPr/>
        </p:nvSpPr>
        <p:spPr>
          <a:xfrm>
            <a:off x="447261" y="1381539"/>
            <a:ext cx="10545417" cy="3108543"/>
          </a:xfrm>
          <a:prstGeom prst="rect">
            <a:avLst/>
          </a:prstGeom>
          <a:noFill/>
        </p:spPr>
        <p:txBody>
          <a:bodyPr wrap="square">
            <a:spAutoFit/>
          </a:bodyPr>
          <a:lstStyle/>
          <a:p>
            <a:r>
              <a:rPr lang="en-GB" sz="2800" dirty="0"/>
              <a:t>The most important principle underpinning deployment of TAs is that:</a:t>
            </a:r>
          </a:p>
          <a:p>
            <a:r>
              <a:rPr lang="en-GB" sz="2800" b="1" dirty="0"/>
              <a:t>all pupils should have access to high quality teaching, particularly those who are disadvantaged and need additional support to succeed. </a:t>
            </a:r>
          </a:p>
          <a:p>
            <a:endParaRPr lang="en-GB" sz="2800" b="1" dirty="0"/>
          </a:p>
          <a:p>
            <a:endParaRPr lang="en-GB" sz="2800" dirty="0"/>
          </a:p>
          <a:p>
            <a:r>
              <a:rPr lang="en-GB" sz="2800" dirty="0"/>
              <a:t>Investing in professional development for TAs can be a cost effective approach to improving attainment outcomes.</a:t>
            </a:r>
          </a:p>
        </p:txBody>
      </p:sp>
    </p:spTree>
    <p:extLst>
      <p:ext uri="{BB962C8B-B14F-4D97-AF65-F5344CB8AC3E}">
        <p14:creationId xmlns:p14="http://schemas.microsoft.com/office/powerpoint/2010/main" val="296565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MAKING BEST USE OF TEACHING ASSISTANTS Guidance Report (EEF 2021)</a:t>
            </a:r>
          </a:p>
        </p:txBody>
      </p:sp>
      <p:sp>
        <p:nvSpPr>
          <p:cNvPr id="3" name="TextBox 2">
            <a:extLst>
              <a:ext uri="{FF2B5EF4-FFF2-40B4-BE49-F238E27FC236}">
                <a16:creationId xmlns:a16="http://schemas.microsoft.com/office/drawing/2014/main" id="{F807AC93-AF49-0ABA-8CC9-D961811BD8D7}"/>
              </a:ext>
            </a:extLst>
          </p:cNvPr>
          <p:cNvSpPr txBox="1"/>
          <p:nvPr/>
        </p:nvSpPr>
        <p:spPr>
          <a:xfrm>
            <a:off x="457200" y="1282148"/>
            <a:ext cx="10933043" cy="2655022"/>
          </a:xfrm>
          <a:prstGeom prst="rect">
            <a:avLst/>
          </a:prstGeom>
          <a:noFill/>
        </p:spPr>
        <p:txBody>
          <a:bodyPr wrap="square">
            <a:spAutoFit/>
          </a:bodyPr>
          <a:lstStyle/>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This EEF Guidance Report is designed to provide practical, evidence-based guidance to help primary and secondary schools make the best use of teaching assistants (TAs). </a:t>
            </a:r>
          </a:p>
          <a:p>
            <a:pPr>
              <a:lnSpc>
                <a:spcPct val="107000"/>
              </a:lnSpc>
              <a:spcAft>
                <a:spcPts val="800"/>
              </a:spcAft>
            </a:pP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It contains seven recommendations, based on the latest research examining the use of TAs in classrooms.</a:t>
            </a:r>
          </a:p>
        </p:txBody>
      </p:sp>
    </p:spTree>
    <p:extLst>
      <p:ext uri="{BB962C8B-B14F-4D97-AF65-F5344CB8AC3E}">
        <p14:creationId xmlns:p14="http://schemas.microsoft.com/office/powerpoint/2010/main" val="382560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96886-7572-AE55-DF12-4143CA75CF00}"/>
              </a:ext>
            </a:extLst>
          </p:cNvPr>
          <p:cNvPicPr>
            <a:picLocks noChangeAspect="1"/>
          </p:cNvPicPr>
          <p:nvPr/>
        </p:nvPicPr>
        <p:blipFill>
          <a:blip r:embed="rId2"/>
          <a:stretch>
            <a:fillRect/>
          </a:stretch>
        </p:blipFill>
        <p:spPr>
          <a:xfrm>
            <a:off x="643467" y="934466"/>
            <a:ext cx="10905066" cy="4989066"/>
          </a:xfrm>
          <a:prstGeom prst="rect">
            <a:avLst/>
          </a:prstGeom>
        </p:spPr>
      </p:pic>
    </p:spTree>
    <p:extLst>
      <p:ext uri="{BB962C8B-B14F-4D97-AF65-F5344CB8AC3E}">
        <p14:creationId xmlns:p14="http://schemas.microsoft.com/office/powerpoint/2010/main" val="346620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The effective use of TAs under everyday classroom conditions</a:t>
            </a:r>
          </a:p>
        </p:txBody>
      </p:sp>
      <p:pic>
        <p:nvPicPr>
          <p:cNvPr id="2" name="Picture 1">
            <a:extLst>
              <a:ext uri="{FF2B5EF4-FFF2-40B4-BE49-F238E27FC236}">
                <a16:creationId xmlns:a16="http://schemas.microsoft.com/office/drawing/2014/main" id="{E5D571E8-5762-68FC-E236-E46817DAA472}"/>
              </a:ext>
            </a:extLst>
          </p:cNvPr>
          <p:cNvPicPr>
            <a:picLocks noChangeAspect="1"/>
          </p:cNvPicPr>
          <p:nvPr/>
        </p:nvPicPr>
        <p:blipFill>
          <a:blip r:embed="rId2"/>
          <a:stretch>
            <a:fillRect/>
          </a:stretch>
        </p:blipFill>
        <p:spPr>
          <a:xfrm>
            <a:off x="568960" y="1246994"/>
            <a:ext cx="7447280" cy="8314492"/>
          </a:xfrm>
          <a:prstGeom prst="rect">
            <a:avLst/>
          </a:prstGeom>
        </p:spPr>
      </p:pic>
    </p:spTree>
    <p:extLst>
      <p:ext uri="{BB962C8B-B14F-4D97-AF65-F5344CB8AC3E}">
        <p14:creationId xmlns:p14="http://schemas.microsoft.com/office/powerpoint/2010/main" val="60632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69575"/>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Use of teaching assistants in schools (DfE 2024)</a:t>
            </a:r>
          </a:p>
        </p:txBody>
      </p:sp>
      <p:sp>
        <p:nvSpPr>
          <p:cNvPr id="5" name="TextBox 4">
            <a:extLst>
              <a:ext uri="{FF2B5EF4-FFF2-40B4-BE49-F238E27FC236}">
                <a16:creationId xmlns:a16="http://schemas.microsoft.com/office/drawing/2014/main" id="{ABD4700C-DE34-5DAA-05BE-90B14365B0CF}"/>
              </a:ext>
            </a:extLst>
          </p:cNvPr>
          <p:cNvSpPr txBox="1"/>
          <p:nvPr/>
        </p:nvSpPr>
        <p:spPr>
          <a:xfrm>
            <a:off x="228600" y="1164587"/>
            <a:ext cx="11678478" cy="5632311"/>
          </a:xfrm>
          <a:prstGeom prst="rect">
            <a:avLst/>
          </a:prstGeom>
          <a:noFill/>
        </p:spPr>
        <p:txBody>
          <a:bodyPr wrap="square">
            <a:spAutoFit/>
          </a:bodyPr>
          <a:lstStyle/>
          <a:p>
            <a:r>
              <a:rPr lang="en-GB" sz="2000" dirty="0"/>
              <a:t>Key findings:</a:t>
            </a:r>
          </a:p>
          <a:p>
            <a:pPr marL="285750" indent="-285750">
              <a:buFont typeface="Arial" panose="020B0604020202020204" pitchFamily="34" charset="0"/>
              <a:buChar char="•"/>
            </a:pPr>
            <a:r>
              <a:rPr lang="en-GB" sz="2000" dirty="0"/>
              <a:t>The roles and responsibilities of TAs have increased significantly in recent years. TAs perform a variety of tasks to support teaching and learning.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TA roles and responsibilities extend beyond supporting pupil learning and include pastoral and non-classroom </a:t>
            </a:r>
          </a:p>
          <a:p>
            <a:pPr marL="285750" indent="-285750">
              <a:buFont typeface="Arial" panose="020B0604020202020204" pitchFamily="34" charset="0"/>
              <a:buChar char="•"/>
            </a:pPr>
            <a:r>
              <a:rPr lang="en-GB" sz="2000" dirty="0"/>
              <a:t>activities such as administration break and lunchtime.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Leaders, TAs and teachers reported that the increased role of TAs is largely driven by the changing characteristics of the pupils they support. They describe a rise in the number of pupils with SEND in mainstream settings as well as the increased social, emotional and mental health (SEMH) needs of pupils further to the COVID-19 pandemic.</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report finds that TAs are highly valued by leaders and teachers who report significant positive impacts at the pupil, teacher and school level. They agree TAs are essential to the classroom.</a:t>
            </a:r>
          </a:p>
          <a:p>
            <a:pPr marL="285750" indent="-285750">
              <a:buFont typeface="Arial" panose="020B0604020202020204" pitchFamily="34" charset="0"/>
              <a:buChar char="•"/>
            </a:pPr>
            <a:endParaRPr lang="en-GB" sz="2000" dirty="0"/>
          </a:p>
          <a:p>
            <a:r>
              <a:rPr lang="en-GB" sz="2000" dirty="0"/>
              <a:t>Professional development is typically restricted to free courses meaning hugely variable. </a:t>
            </a:r>
          </a:p>
          <a:p>
            <a:r>
              <a:rPr lang="en-GB" sz="2000" dirty="0"/>
              <a:t>Only a minority of teachers have received any training about how to deploy TAs effectively in the classroom.</a:t>
            </a:r>
          </a:p>
        </p:txBody>
      </p:sp>
    </p:spTree>
    <p:extLst>
      <p:ext uri="{BB962C8B-B14F-4D97-AF65-F5344CB8AC3E}">
        <p14:creationId xmlns:p14="http://schemas.microsoft.com/office/powerpoint/2010/main" val="294320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6720D972-9CB6-A713-897D-E979BADB1DE6}"/>
              </a:ext>
            </a:extLst>
          </p:cNvPr>
          <p:cNvSpPr txBox="1"/>
          <p:nvPr/>
        </p:nvSpPr>
        <p:spPr>
          <a:xfrm>
            <a:off x="495301" y="3105835"/>
            <a:ext cx="11077574" cy="1938992"/>
          </a:xfrm>
          <a:prstGeom prst="rect">
            <a:avLst/>
          </a:prstGeom>
          <a:noFill/>
        </p:spPr>
        <p:txBody>
          <a:bodyPr wrap="square">
            <a:spAutoFit/>
          </a:bodyPr>
          <a:lstStyle/>
          <a:p>
            <a:pPr algn="ctr"/>
            <a:r>
              <a:rPr lang="en-GB" sz="4000" dirty="0"/>
              <a:t>To help children learn effectively, teachers and Teaching Assistants must understand and apply the science of learning</a:t>
            </a:r>
          </a:p>
        </p:txBody>
      </p:sp>
    </p:spTree>
    <p:extLst>
      <p:ext uri="{BB962C8B-B14F-4D97-AF65-F5344CB8AC3E}">
        <p14:creationId xmlns:p14="http://schemas.microsoft.com/office/powerpoint/2010/main" val="241634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229772"/>
            <a:ext cx="35705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Learning Outcomes </a:t>
            </a:r>
          </a:p>
        </p:txBody>
      </p:sp>
      <p:sp>
        <p:nvSpPr>
          <p:cNvPr id="3" name="TextBox 2">
            <a:extLst>
              <a:ext uri="{FF2B5EF4-FFF2-40B4-BE49-F238E27FC236}">
                <a16:creationId xmlns:a16="http://schemas.microsoft.com/office/drawing/2014/main" id="{2082F0FB-E90C-30B1-0AAC-CB53E9654DB8}"/>
              </a:ext>
            </a:extLst>
          </p:cNvPr>
          <p:cNvSpPr txBox="1"/>
          <p:nvPr/>
        </p:nvSpPr>
        <p:spPr>
          <a:xfrm>
            <a:off x="323850" y="1323975"/>
            <a:ext cx="10668000" cy="7140416"/>
          </a:xfrm>
          <a:prstGeom prst="rect">
            <a:avLst/>
          </a:prstGeom>
          <a:noFill/>
        </p:spPr>
        <p:txBody>
          <a:bodyPr wrap="square">
            <a:spAutoFit/>
          </a:bodyPr>
          <a:lstStyle/>
          <a:p>
            <a:r>
              <a:rPr lang="en-GB" sz="2800" dirty="0"/>
              <a:t>The session will introduce and apply the evidence around:</a:t>
            </a:r>
          </a:p>
          <a:p>
            <a:endParaRPr lang="en-GB" sz="2800" dirty="0"/>
          </a:p>
          <a:p>
            <a:pPr marL="514350" indent="-514350">
              <a:buAutoNum type="arabicPeriod"/>
            </a:pPr>
            <a:r>
              <a:rPr lang="en-GB" sz="2800" dirty="0"/>
              <a:t>Helping children attend to learning</a:t>
            </a:r>
          </a:p>
          <a:p>
            <a:pPr marL="514350" indent="-514350">
              <a:buAutoNum type="arabicPeriod"/>
            </a:pPr>
            <a:endParaRPr lang="en-GB" sz="2800" dirty="0"/>
          </a:p>
          <a:p>
            <a:r>
              <a:rPr lang="en-GB" sz="2800" dirty="0"/>
              <a:t>2. Finding out what children already know</a:t>
            </a:r>
          </a:p>
          <a:p>
            <a:endParaRPr lang="en-GB" sz="2800" dirty="0"/>
          </a:p>
          <a:p>
            <a:r>
              <a:rPr lang="en-GB" sz="2800" dirty="0"/>
              <a:t>3. Helping children focus on key ideas</a:t>
            </a:r>
          </a:p>
          <a:p>
            <a:endParaRPr lang="en-GB" sz="2800" dirty="0"/>
          </a:p>
          <a:p>
            <a:r>
              <a:rPr lang="en-GB" sz="2800" dirty="0"/>
              <a:t>4. Helping children commit information to long-term memory</a:t>
            </a:r>
          </a:p>
          <a:p>
            <a:endParaRPr lang="en-GB" sz="2800" dirty="0"/>
          </a:p>
          <a:p>
            <a:r>
              <a:rPr lang="en-GB" sz="2800" dirty="0"/>
              <a:t>5. Helping children remember what they learn</a:t>
            </a:r>
          </a:p>
          <a:p>
            <a:endParaRPr lang="en-GB" sz="2800" dirty="0"/>
          </a:p>
          <a:p>
            <a:r>
              <a:rPr lang="en-GB" sz="2000" dirty="0"/>
              <a:t>Based around research on The Learning Curriculum from Ambition Institute</a:t>
            </a:r>
          </a:p>
          <a:p>
            <a:endParaRPr lang="en-GB" sz="2800" dirty="0"/>
          </a:p>
          <a:p>
            <a:endParaRPr lang="en-GB" sz="2800" dirty="0"/>
          </a:p>
          <a:p>
            <a:endParaRPr lang="en-GB" sz="2800" dirty="0"/>
          </a:p>
          <a:p>
            <a:endParaRPr lang="en-GB" dirty="0"/>
          </a:p>
        </p:txBody>
      </p:sp>
    </p:spTree>
    <p:extLst>
      <p:ext uri="{BB962C8B-B14F-4D97-AF65-F5344CB8AC3E}">
        <p14:creationId xmlns:p14="http://schemas.microsoft.com/office/powerpoint/2010/main" val="176569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35705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Retrieval practice</a:t>
            </a:r>
          </a:p>
        </p:txBody>
      </p:sp>
      <p:pic>
        <p:nvPicPr>
          <p:cNvPr id="2" name="Picture 1">
            <a:extLst>
              <a:ext uri="{FF2B5EF4-FFF2-40B4-BE49-F238E27FC236}">
                <a16:creationId xmlns:a16="http://schemas.microsoft.com/office/drawing/2014/main" id="{5B1C8F2C-879C-319D-58A0-6B6E42524977}"/>
              </a:ext>
            </a:extLst>
          </p:cNvPr>
          <p:cNvPicPr>
            <a:picLocks noChangeAspect="1"/>
          </p:cNvPicPr>
          <p:nvPr/>
        </p:nvPicPr>
        <p:blipFill>
          <a:blip r:embed="rId2"/>
          <a:stretch>
            <a:fillRect/>
          </a:stretch>
        </p:blipFill>
        <p:spPr>
          <a:xfrm>
            <a:off x="471183" y="975361"/>
            <a:ext cx="10816341" cy="5768340"/>
          </a:xfrm>
          <a:prstGeom prst="rect">
            <a:avLst/>
          </a:prstGeom>
        </p:spPr>
      </p:pic>
    </p:spTree>
    <p:extLst>
      <p:ext uri="{BB962C8B-B14F-4D97-AF65-F5344CB8AC3E}">
        <p14:creationId xmlns:p14="http://schemas.microsoft.com/office/powerpoint/2010/main" val="2108732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151583" y="911225"/>
            <a:ext cx="8052119" cy="5782809"/>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7685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spTree>
    <p:extLst>
      <p:ext uri="{BB962C8B-B14F-4D97-AF65-F5344CB8AC3E}">
        <p14:creationId xmlns:p14="http://schemas.microsoft.com/office/powerpoint/2010/main" val="295881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85DD9-B6FE-A961-F10F-408FA2261AF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F836EC5-491D-4BAC-B7A0-A75AF26D574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909376C3-B4C8-AA4C-E57A-5A7BFFEE4840}"/>
              </a:ext>
            </a:extLst>
          </p:cNvPr>
          <p:cNvSpPr txBox="1"/>
          <p:nvPr/>
        </p:nvSpPr>
        <p:spPr>
          <a:xfrm>
            <a:off x="551769" y="955554"/>
            <a:ext cx="10360071" cy="1754326"/>
          </a:xfrm>
          <a:prstGeom prst="rect">
            <a:avLst/>
          </a:prstGeom>
          <a:noFill/>
        </p:spPr>
        <p:txBody>
          <a:bodyPr wrap="square">
            <a:spAutoFit/>
          </a:bodyPr>
          <a:lstStyle/>
          <a:p>
            <a:pPr algn="ctr"/>
            <a:r>
              <a:rPr lang="en-GB" sz="5400" dirty="0"/>
              <a:t>Welcome and Introductions</a:t>
            </a:r>
          </a:p>
          <a:p>
            <a:pPr algn="ctr"/>
            <a:r>
              <a:rPr lang="en-GB" sz="5400" dirty="0"/>
              <a:t> </a:t>
            </a:r>
          </a:p>
        </p:txBody>
      </p:sp>
      <p:pic>
        <p:nvPicPr>
          <p:cNvPr id="4" name="Picture 3" descr="A chalkboard with a stack of books&#10;&#10;AI-generated content may be incorrect.">
            <a:extLst>
              <a:ext uri="{FF2B5EF4-FFF2-40B4-BE49-F238E27FC236}">
                <a16:creationId xmlns:a16="http://schemas.microsoft.com/office/drawing/2014/main" id="{4C30E447-116A-8938-2B28-043409C56F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0026" y="2459738"/>
            <a:ext cx="5941060" cy="4570046"/>
          </a:xfrm>
          <a:prstGeom prst="rect">
            <a:avLst/>
          </a:prstGeom>
        </p:spPr>
      </p:pic>
      <p:sp>
        <p:nvSpPr>
          <p:cNvPr id="5" name="TextBox 4">
            <a:extLst>
              <a:ext uri="{FF2B5EF4-FFF2-40B4-BE49-F238E27FC236}">
                <a16:creationId xmlns:a16="http://schemas.microsoft.com/office/drawing/2014/main" id="{6D97A678-AC6B-688C-038A-E769EC0A240C}"/>
              </a:ext>
            </a:extLst>
          </p:cNvPr>
          <p:cNvSpPr txBox="1"/>
          <p:nvPr/>
        </p:nvSpPr>
        <p:spPr>
          <a:xfrm>
            <a:off x="1638300" y="7029784"/>
            <a:ext cx="5941060" cy="230832"/>
          </a:xfrm>
          <a:prstGeom prst="rect">
            <a:avLst/>
          </a:prstGeom>
          <a:noFill/>
        </p:spPr>
        <p:txBody>
          <a:bodyPr wrap="square" rtlCol="0">
            <a:spAutoFit/>
          </a:bodyPr>
          <a:lstStyle/>
          <a:p>
            <a:r>
              <a:rPr lang="en-GB" sz="900">
                <a:hlinkClick r:id="rId3" tooltip="http://pelesa2.blogspot.com/2017/09/welcome-back-to-school.html"/>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76252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1965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1. Environment and Attention</a:t>
            </a:r>
          </a:p>
        </p:txBody>
      </p:sp>
      <p:sp>
        <p:nvSpPr>
          <p:cNvPr id="3" name="TextBox 2">
            <a:extLst>
              <a:ext uri="{FF2B5EF4-FFF2-40B4-BE49-F238E27FC236}">
                <a16:creationId xmlns:a16="http://schemas.microsoft.com/office/drawing/2014/main" id="{63B87F53-1C50-DDA4-0104-5641D5C992A5}"/>
              </a:ext>
            </a:extLst>
          </p:cNvPr>
          <p:cNvSpPr txBox="1"/>
          <p:nvPr/>
        </p:nvSpPr>
        <p:spPr>
          <a:xfrm>
            <a:off x="457199" y="1038225"/>
            <a:ext cx="11420476" cy="4555093"/>
          </a:xfrm>
          <a:prstGeom prst="rect">
            <a:avLst/>
          </a:prstGeom>
          <a:noFill/>
        </p:spPr>
        <p:txBody>
          <a:bodyPr wrap="square">
            <a:spAutoFit/>
          </a:bodyPr>
          <a:lstStyle/>
          <a:p>
            <a:endParaRPr lang="en-GB" dirty="0"/>
          </a:p>
          <a:p>
            <a:r>
              <a:rPr lang="en-GB" sz="2800" dirty="0"/>
              <a:t>HOW CAN TAs HELP PUPILS TO ATTEND TO LEARNING?</a:t>
            </a:r>
          </a:p>
          <a:p>
            <a:endParaRPr lang="en-GB" sz="28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2" name="Picture 11">
            <a:extLst>
              <a:ext uri="{FF2B5EF4-FFF2-40B4-BE49-F238E27FC236}">
                <a16:creationId xmlns:a16="http://schemas.microsoft.com/office/drawing/2014/main" id="{2327DFC5-E38D-C64A-AEB3-8EA4AB247EDC}"/>
              </a:ext>
            </a:extLst>
          </p:cNvPr>
          <p:cNvPicPr>
            <a:picLocks noChangeAspect="1"/>
          </p:cNvPicPr>
          <p:nvPr/>
        </p:nvPicPr>
        <p:blipFill>
          <a:blip r:embed="rId2"/>
          <a:stretch>
            <a:fillRect/>
          </a:stretch>
        </p:blipFill>
        <p:spPr>
          <a:xfrm>
            <a:off x="706134" y="2418878"/>
            <a:ext cx="10922605" cy="1401475"/>
          </a:xfrm>
          <a:prstGeom prst="rect">
            <a:avLst/>
          </a:prstGeom>
        </p:spPr>
      </p:pic>
    </p:spTree>
    <p:extLst>
      <p:ext uri="{BB962C8B-B14F-4D97-AF65-F5344CB8AC3E}">
        <p14:creationId xmlns:p14="http://schemas.microsoft.com/office/powerpoint/2010/main" val="423678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151583" y="911225"/>
            <a:ext cx="8052119" cy="5782809"/>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7685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spTree>
    <p:extLst>
      <p:ext uri="{BB962C8B-B14F-4D97-AF65-F5344CB8AC3E}">
        <p14:creationId xmlns:p14="http://schemas.microsoft.com/office/powerpoint/2010/main" val="75308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Practical Demonstration</a:t>
            </a:r>
          </a:p>
        </p:txBody>
      </p:sp>
      <p:sp>
        <p:nvSpPr>
          <p:cNvPr id="8" name="TextBox 7">
            <a:extLst>
              <a:ext uri="{FF2B5EF4-FFF2-40B4-BE49-F238E27FC236}">
                <a16:creationId xmlns:a16="http://schemas.microsoft.com/office/drawing/2014/main" id="{841CBD2B-E3DA-DBBB-B4CD-06EF459786A5}"/>
              </a:ext>
            </a:extLst>
          </p:cNvPr>
          <p:cNvSpPr txBox="1"/>
          <p:nvPr/>
        </p:nvSpPr>
        <p:spPr>
          <a:xfrm>
            <a:off x="714375" y="3244334"/>
            <a:ext cx="8429625" cy="646331"/>
          </a:xfrm>
          <a:prstGeom prst="rect">
            <a:avLst/>
          </a:prstGeom>
          <a:noFill/>
        </p:spPr>
        <p:txBody>
          <a:bodyPr wrap="square">
            <a:spAutoFit/>
          </a:bodyPr>
          <a:lstStyle/>
          <a:p>
            <a:r>
              <a:rPr lang="en-GB" dirty="0">
                <a:hlinkClick r:id="rId2"/>
              </a:rPr>
              <a:t>https://youtu.be/IGQmdoK_ZfY</a:t>
            </a:r>
            <a:endParaRPr lang="en-GB" dirty="0"/>
          </a:p>
          <a:p>
            <a:endParaRPr lang="en-GB" dirty="0"/>
          </a:p>
        </p:txBody>
      </p:sp>
    </p:spTree>
    <p:extLst>
      <p:ext uri="{BB962C8B-B14F-4D97-AF65-F5344CB8AC3E}">
        <p14:creationId xmlns:p14="http://schemas.microsoft.com/office/powerpoint/2010/main" val="535641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35705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Key Learning Point</a:t>
            </a:r>
          </a:p>
        </p:txBody>
      </p:sp>
      <p:sp>
        <p:nvSpPr>
          <p:cNvPr id="3" name="TextBox 2">
            <a:extLst>
              <a:ext uri="{FF2B5EF4-FFF2-40B4-BE49-F238E27FC236}">
                <a16:creationId xmlns:a16="http://schemas.microsoft.com/office/drawing/2014/main" id="{DB7DE8F1-E0FD-C0D4-68D7-CCA8F93AC9F8}"/>
              </a:ext>
            </a:extLst>
          </p:cNvPr>
          <p:cNvSpPr txBox="1"/>
          <p:nvPr/>
        </p:nvSpPr>
        <p:spPr>
          <a:xfrm>
            <a:off x="180975" y="1123950"/>
            <a:ext cx="11849100" cy="5447645"/>
          </a:xfrm>
          <a:prstGeom prst="rect">
            <a:avLst/>
          </a:prstGeom>
          <a:noFill/>
        </p:spPr>
        <p:txBody>
          <a:bodyPr wrap="square">
            <a:spAutoFit/>
          </a:bodyPr>
          <a:lstStyle/>
          <a:p>
            <a:r>
              <a:rPr lang="en-GB" sz="2800" b="1" dirty="0"/>
              <a:t>If teachers or TAs do not explicitly draw pupils’ attention to what it is to be learned, their attention may be drawn to less important stimuli.</a:t>
            </a:r>
          </a:p>
          <a:p>
            <a:endParaRPr lang="en-GB" sz="2800" dirty="0"/>
          </a:p>
          <a:p>
            <a:r>
              <a:rPr lang="en-GB" sz="2400" dirty="0"/>
              <a:t>The Monkey Business Illusion demonstrates that, when the viewer’s attention is drawn to one aspect of the environment (the number of passes), other aspects (such as the colour of the curtains and the departing player) are missed. </a:t>
            </a:r>
          </a:p>
          <a:p>
            <a:endParaRPr lang="en-GB" sz="2400" dirty="0"/>
          </a:p>
          <a:p>
            <a:r>
              <a:rPr lang="en-GB" sz="2400" dirty="0"/>
              <a:t>Non-example: </a:t>
            </a:r>
          </a:p>
          <a:p>
            <a:r>
              <a:rPr lang="en-GB" sz="2400" dirty="0"/>
              <a:t>The teacher is teaching pupils about musical notes. They use a piano keyboard image background and display the different notes alongside images of famous musicians.</a:t>
            </a:r>
          </a:p>
          <a:p>
            <a:endParaRPr lang="en-GB" sz="2400" dirty="0"/>
          </a:p>
          <a:p>
            <a:r>
              <a:rPr lang="en-GB" sz="2400" dirty="0"/>
              <a:t>Example: </a:t>
            </a:r>
          </a:p>
          <a:p>
            <a:r>
              <a:rPr lang="en-GB" sz="2400" dirty="0"/>
              <a:t>The teacher is teaching pupils about musical notes. They display the different notes on a plain slide without competing images. </a:t>
            </a:r>
          </a:p>
        </p:txBody>
      </p:sp>
    </p:spTree>
    <p:extLst>
      <p:ext uri="{BB962C8B-B14F-4D97-AF65-F5344CB8AC3E}">
        <p14:creationId xmlns:p14="http://schemas.microsoft.com/office/powerpoint/2010/main" val="266865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Possible Applications</a:t>
            </a:r>
          </a:p>
        </p:txBody>
      </p:sp>
      <p:sp>
        <p:nvSpPr>
          <p:cNvPr id="3" name="TextBox 2">
            <a:extLst>
              <a:ext uri="{FF2B5EF4-FFF2-40B4-BE49-F238E27FC236}">
                <a16:creationId xmlns:a16="http://schemas.microsoft.com/office/drawing/2014/main" id="{A8A8EB69-4FEA-3A13-20DA-083F3E6612D0}"/>
              </a:ext>
            </a:extLst>
          </p:cNvPr>
          <p:cNvSpPr txBox="1"/>
          <p:nvPr/>
        </p:nvSpPr>
        <p:spPr>
          <a:xfrm>
            <a:off x="219075" y="1000125"/>
            <a:ext cx="11791950" cy="5262979"/>
          </a:xfrm>
          <a:prstGeom prst="rect">
            <a:avLst/>
          </a:prstGeom>
          <a:noFill/>
        </p:spPr>
        <p:txBody>
          <a:bodyPr wrap="square">
            <a:spAutoFit/>
          </a:bodyPr>
          <a:lstStyle/>
          <a:p>
            <a:r>
              <a:rPr lang="en-GB" sz="2400" dirty="0"/>
              <a:t>Limit distractions: both visual (such as classroom decorations) and audible (such as music, external noise or speaking by peers and teachers) to allow pupils to concentrate on key stimuli.</a:t>
            </a:r>
          </a:p>
          <a:p>
            <a:r>
              <a:rPr lang="en-GB" sz="2400" dirty="0"/>
              <a:t> </a:t>
            </a:r>
          </a:p>
          <a:p>
            <a:r>
              <a:rPr lang="en-GB" sz="2400" dirty="0"/>
              <a:t>Make explanations and instructions concise -use as few words as possible. Try to repeat subject specific target vocabulary multiple times.</a:t>
            </a:r>
          </a:p>
          <a:p>
            <a:endParaRPr lang="en-GB" sz="2400" dirty="0"/>
          </a:p>
          <a:p>
            <a:r>
              <a:rPr lang="en-GB" sz="2400" dirty="0"/>
              <a:t>Guide pupils’ attention:</a:t>
            </a:r>
          </a:p>
          <a:p>
            <a:pPr marL="285750" indent="-285750">
              <a:buFont typeface="Arial" panose="020B0604020202020204" pitchFamily="34" charset="0"/>
              <a:buChar char="•"/>
            </a:pPr>
            <a:r>
              <a:rPr lang="en-GB" sz="2400" dirty="0"/>
              <a:t>Signal key points, for example stress key words in speaking, use arrows or pointing with images or text</a:t>
            </a:r>
          </a:p>
          <a:p>
            <a:pPr marL="285750" indent="-285750">
              <a:buFont typeface="Arial" panose="020B0604020202020204" pitchFamily="34" charset="0"/>
              <a:buChar char="•"/>
            </a:pPr>
            <a:r>
              <a:rPr lang="en-GB" sz="2400" dirty="0"/>
              <a:t>Use questions to guide students’ attention to critical ideas ‘how many times did you have the sound’</a:t>
            </a:r>
          </a:p>
          <a:p>
            <a:endParaRPr lang="en-GB" sz="2400" dirty="0"/>
          </a:p>
          <a:p>
            <a:r>
              <a:rPr lang="en-GB" sz="2400" dirty="0"/>
              <a:t>Design experiential activities carefully: learning not just engagement.</a:t>
            </a:r>
          </a:p>
        </p:txBody>
      </p:sp>
    </p:spTree>
    <p:extLst>
      <p:ext uri="{BB962C8B-B14F-4D97-AF65-F5344CB8AC3E}">
        <p14:creationId xmlns:p14="http://schemas.microsoft.com/office/powerpoint/2010/main" val="118209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6" y="114299"/>
            <a:ext cx="758734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2. Linking New Knowledge to Prior Knowledge</a:t>
            </a:r>
          </a:p>
        </p:txBody>
      </p:sp>
      <p:sp>
        <p:nvSpPr>
          <p:cNvPr id="3" name="TextBox 2">
            <a:extLst>
              <a:ext uri="{FF2B5EF4-FFF2-40B4-BE49-F238E27FC236}">
                <a16:creationId xmlns:a16="http://schemas.microsoft.com/office/drawing/2014/main" id="{A50FAACC-65E1-80CC-F356-724C730FF853}"/>
              </a:ext>
            </a:extLst>
          </p:cNvPr>
          <p:cNvSpPr txBox="1"/>
          <p:nvPr/>
        </p:nvSpPr>
        <p:spPr>
          <a:xfrm>
            <a:off x="485775" y="1085851"/>
            <a:ext cx="11391900" cy="369332"/>
          </a:xfrm>
          <a:prstGeom prst="rect">
            <a:avLst/>
          </a:prstGeom>
          <a:noFill/>
        </p:spPr>
        <p:txBody>
          <a:bodyPr wrap="square">
            <a:spAutoFit/>
          </a:bodyPr>
          <a:lstStyle/>
          <a:p>
            <a:r>
              <a:rPr lang="en-GB" dirty="0"/>
              <a:t>HOW CAN TEACHERS and TAs FIND OUT WHAT PUPILS ALREADY KNOW?</a:t>
            </a:r>
          </a:p>
        </p:txBody>
      </p:sp>
      <p:pic>
        <p:nvPicPr>
          <p:cNvPr id="5" name="Picture 4">
            <a:extLst>
              <a:ext uri="{FF2B5EF4-FFF2-40B4-BE49-F238E27FC236}">
                <a16:creationId xmlns:a16="http://schemas.microsoft.com/office/drawing/2014/main" id="{92B1EDAE-17C8-6113-C6BB-90B5504B0840}"/>
              </a:ext>
            </a:extLst>
          </p:cNvPr>
          <p:cNvPicPr>
            <a:picLocks noChangeAspect="1"/>
          </p:cNvPicPr>
          <p:nvPr/>
        </p:nvPicPr>
        <p:blipFill>
          <a:blip r:embed="rId2"/>
          <a:stretch>
            <a:fillRect/>
          </a:stretch>
        </p:blipFill>
        <p:spPr>
          <a:xfrm>
            <a:off x="397209" y="2238375"/>
            <a:ext cx="10887242" cy="1447800"/>
          </a:xfrm>
          <a:prstGeom prst="rect">
            <a:avLst/>
          </a:prstGeom>
        </p:spPr>
      </p:pic>
    </p:spTree>
    <p:extLst>
      <p:ext uri="{BB962C8B-B14F-4D97-AF65-F5344CB8AC3E}">
        <p14:creationId xmlns:p14="http://schemas.microsoft.com/office/powerpoint/2010/main" val="265331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151583" y="911225"/>
            <a:ext cx="8052119" cy="5782809"/>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7685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spTree>
    <p:extLst>
      <p:ext uri="{BB962C8B-B14F-4D97-AF65-F5344CB8AC3E}">
        <p14:creationId xmlns:p14="http://schemas.microsoft.com/office/powerpoint/2010/main" val="140707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Practical Demonstration</a:t>
            </a:r>
          </a:p>
        </p:txBody>
      </p:sp>
      <p:sp>
        <p:nvSpPr>
          <p:cNvPr id="3" name="TextBox 2">
            <a:extLst>
              <a:ext uri="{FF2B5EF4-FFF2-40B4-BE49-F238E27FC236}">
                <a16:creationId xmlns:a16="http://schemas.microsoft.com/office/drawing/2014/main" id="{8D747F76-3664-38C6-0A97-B2B167E9EA8C}"/>
              </a:ext>
            </a:extLst>
          </p:cNvPr>
          <p:cNvSpPr txBox="1"/>
          <p:nvPr/>
        </p:nvSpPr>
        <p:spPr>
          <a:xfrm>
            <a:off x="380999" y="1428750"/>
            <a:ext cx="11249025" cy="3108543"/>
          </a:xfrm>
          <a:prstGeom prst="rect">
            <a:avLst/>
          </a:prstGeom>
          <a:noFill/>
        </p:spPr>
        <p:txBody>
          <a:bodyPr wrap="square">
            <a:spAutoFit/>
          </a:bodyPr>
          <a:lstStyle/>
          <a:p>
            <a:r>
              <a:rPr lang="en-GB" sz="2800" dirty="0"/>
              <a:t>What do pupils need to know to make sense of this sentence from a Key Stage 3 history textbook:</a:t>
            </a:r>
          </a:p>
          <a:p>
            <a:endParaRPr lang="en-GB" sz="2800" dirty="0"/>
          </a:p>
          <a:p>
            <a:endParaRPr lang="en-GB" sz="2800" dirty="0"/>
          </a:p>
          <a:p>
            <a:r>
              <a:rPr lang="en-GB" sz="2800" dirty="0"/>
              <a:t>“Some say that Henry only made the Break with Rome because the Pope would not let him have a divorce </a:t>
            </a:r>
          </a:p>
          <a:p>
            <a:r>
              <a:rPr lang="en-GB" sz="2800" dirty="0"/>
              <a:t>(</a:t>
            </a:r>
            <a:r>
              <a:rPr lang="en-GB" sz="2800" dirty="0" err="1"/>
              <a:t>Byrom</a:t>
            </a:r>
            <a:r>
              <a:rPr lang="en-GB" sz="2800" dirty="0"/>
              <a:t> et al., 1997, p.49).”</a:t>
            </a:r>
          </a:p>
        </p:txBody>
      </p:sp>
    </p:spTree>
    <p:extLst>
      <p:ext uri="{BB962C8B-B14F-4D97-AF65-F5344CB8AC3E}">
        <p14:creationId xmlns:p14="http://schemas.microsoft.com/office/powerpoint/2010/main" val="4150365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920E5F77-0D35-E604-6747-58962AFC8AB4}"/>
              </a:ext>
            </a:extLst>
          </p:cNvPr>
          <p:cNvSpPr txBox="1"/>
          <p:nvPr/>
        </p:nvSpPr>
        <p:spPr>
          <a:xfrm>
            <a:off x="566057" y="1276350"/>
            <a:ext cx="10882993" cy="5262979"/>
          </a:xfrm>
          <a:prstGeom prst="rect">
            <a:avLst/>
          </a:prstGeom>
          <a:noFill/>
        </p:spPr>
        <p:txBody>
          <a:bodyPr wrap="square">
            <a:spAutoFit/>
          </a:bodyPr>
          <a:lstStyle/>
          <a:p>
            <a:r>
              <a:rPr lang="en-GB" sz="2800" dirty="0"/>
              <a:t>“Henry” is Henry VIII, King of England.</a:t>
            </a:r>
          </a:p>
          <a:p>
            <a:endParaRPr lang="en-GB" sz="2800" dirty="0"/>
          </a:p>
          <a:p>
            <a:r>
              <a:rPr lang="en-GB" sz="2800" dirty="0"/>
              <a:t>“the Break with Rome” is the separation of the church in England from the Roman Catholic church.</a:t>
            </a:r>
          </a:p>
          <a:p>
            <a:endParaRPr lang="en-GB" sz="2800" dirty="0"/>
          </a:p>
          <a:p>
            <a:r>
              <a:rPr lang="en-GB" sz="2800" dirty="0"/>
              <a:t>“the Pope” governed the Catholic church and lived in Rome.</a:t>
            </a:r>
          </a:p>
          <a:p>
            <a:endParaRPr lang="en-GB" sz="2800" dirty="0"/>
          </a:p>
          <a:p>
            <a:r>
              <a:rPr lang="en-GB" sz="2800" dirty="0"/>
              <a:t>“would not let him have a divorce” a divorce required church permission; for a monarch this had to </a:t>
            </a:r>
          </a:p>
          <a:p>
            <a:r>
              <a:rPr lang="en-GB" sz="2800" dirty="0"/>
              <a:t>come from the Pope; Henry was a Catholic.</a:t>
            </a:r>
          </a:p>
          <a:p>
            <a:endParaRPr lang="en-GB" sz="2800" dirty="0"/>
          </a:p>
          <a:p>
            <a:r>
              <a:rPr lang="en-GB" sz="2800" dirty="0"/>
              <a:t>“Some say” – historians interpret the past differently.</a:t>
            </a:r>
          </a:p>
        </p:txBody>
      </p:sp>
    </p:spTree>
    <p:extLst>
      <p:ext uri="{BB962C8B-B14F-4D97-AF65-F5344CB8AC3E}">
        <p14:creationId xmlns:p14="http://schemas.microsoft.com/office/powerpoint/2010/main" val="2440140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151583" y="911225"/>
            <a:ext cx="8052119" cy="5782809"/>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7685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spTree>
    <p:extLst>
      <p:ext uri="{BB962C8B-B14F-4D97-AF65-F5344CB8AC3E}">
        <p14:creationId xmlns:p14="http://schemas.microsoft.com/office/powerpoint/2010/main" val="158836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71BA5-3EC8-0420-935C-264AEBA674F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C49320F-9B73-A05B-7164-6A64A7D2BEB8}"/>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1973B53A-2CA6-515F-0509-92F368725A21}"/>
              </a:ext>
            </a:extLst>
          </p:cNvPr>
          <p:cNvSpPr txBox="1"/>
          <p:nvPr/>
        </p:nvSpPr>
        <p:spPr>
          <a:xfrm>
            <a:off x="731521" y="783770"/>
            <a:ext cx="10932160" cy="5693866"/>
          </a:xfrm>
          <a:prstGeom prst="rect">
            <a:avLst/>
          </a:prstGeom>
          <a:noFill/>
        </p:spPr>
        <p:txBody>
          <a:bodyPr wrap="square">
            <a:spAutoFit/>
          </a:bodyPr>
          <a:lstStyle/>
          <a:p>
            <a:pPr algn="ctr"/>
            <a:r>
              <a:rPr lang="en-GB" sz="5400" dirty="0"/>
              <a:t>Context</a:t>
            </a:r>
            <a:endParaRPr lang="en-GB" sz="3200" dirty="0"/>
          </a:p>
          <a:p>
            <a:pPr algn="ctr"/>
            <a:endParaRPr lang="en-GB" sz="3200" dirty="0"/>
          </a:p>
          <a:p>
            <a:pPr marL="571500" indent="-571500">
              <a:buFont typeface="Arial" panose="020B0604020202020204" pitchFamily="34" charset="0"/>
              <a:buChar char="•"/>
            </a:pPr>
            <a:r>
              <a:rPr lang="en-GB" sz="3200" dirty="0"/>
              <a:t>Delivering Better Values: Grant to support the development of our Ordinarily Available Provision.</a:t>
            </a:r>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Tom Sherrington Walk </a:t>
            </a:r>
            <a:r>
              <a:rPr lang="en-GB" sz="3200" dirty="0" err="1"/>
              <a:t>Thrus</a:t>
            </a:r>
            <a:endParaRPr lang="en-GB" sz="3200" dirty="0"/>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Hugely important role of the Teaching Assistant in these initiatives.  – often with very little training or support. </a:t>
            </a:r>
          </a:p>
          <a:p>
            <a:endParaRPr lang="en-GB" sz="5400" dirty="0"/>
          </a:p>
        </p:txBody>
      </p:sp>
    </p:spTree>
    <p:extLst>
      <p:ext uri="{BB962C8B-B14F-4D97-AF65-F5344CB8AC3E}">
        <p14:creationId xmlns:p14="http://schemas.microsoft.com/office/powerpoint/2010/main" val="2045325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Key Learning Point</a:t>
            </a:r>
          </a:p>
          <a:p>
            <a:endParaRPr lang="en-GB" sz="3000" b="1" dirty="0">
              <a:solidFill>
                <a:srgbClr val="FFFFFF"/>
              </a:solidFill>
              <a:cs typeface="Calibri"/>
            </a:endParaRPr>
          </a:p>
        </p:txBody>
      </p:sp>
      <p:sp>
        <p:nvSpPr>
          <p:cNvPr id="3" name="TextBox 2">
            <a:extLst>
              <a:ext uri="{FF2B5EF4-FFF2-40B4-BE49-F238E27FC236}">
                <a16:creationId xmlns:a16="http://schemas.microsoft.com/office/drawing/2014/main" id="{F8153EA7-E79B-370A-2D87-145531E936F6}"/>
              </a:ext>
            </a:extLst>
          </p:cNvPr>
          <p:cNvSpPr txBox="1"/>
          <p:nvPr/>
        </p:nvSpPr>
        <p:spPr>
          <a:xfrm>
            <a:off x="266700" y="1314450"/>
            <a:ext cx="11782426" cy="5447645"/>
          </a:xfrm>
          <a:prstGeom prst="rect">
            <a:avLst/>
          </a:prstGeom>
          <a:noFill/>
        </p:spPr>
        <p:txBody>
          <a:bodyPr wrap="square">
            <a:spAutoFit/>
          </a:bodyPr>
          <a:lstStyle/>
          <a:p>
            <a:r>
              <a:rPr lang="en-GB" sz="2400" dirty="0"/>
              <a:t>Pupils can only make sense of new information, appreciate its meaning and commit it to memory by connecting it with what they already know.</a:t>
            </a:r>
          </a:p>
          <a:p>
            <a:endParaRPr lang="en-GB" sz="2400" dirty="0"/>
          </a:p>
          <a:p>
            <a:endParaRPr lang="en-GB" sz="2400" dirty="0"/>
          </a:p>
          <a:p>
            <a:r>
              <a:rPr lang="en-GB" sz="2400" dirty="0"/>
              <a:t>Non-example: </a:t>
            </a:r>
          </a:p>
          <a:p>
            <a:r>
              <a:rPr lang="en-GB" sz="2400" dirty="0"/>
              <a:t>The teacher begins a new unit of work on pronouns by defining them and identifying them in </a:t>
            </a:r>
          </a:p>
          <a:p>
            <a:r>
              <a:rPr lang="en-GB" sz="2400" dirty="0"/>
              <a:t>sentences.</a:t>
            </a:r>
          </a:p>
          <a:p>
            <a:endParaRPr lang="en-GB" sz="2400" dirty="0"/>
          </a:p>
          <a:p>
            <a:r>
              <a:rPr lang="en-GB" sz="2400" dirty="0"/>
              <a:t>Example: </a:t>
            </a:r>
          </a:p>
          <a:p>
            <a:r>
              <a:rPr lang="en-GB" sz="2400" dirty="0"/>
              <a:t>The teacher begins a new unit of work on pronouns by revisiting their knowledge of nouns. She then checks how much students recall about nouns using a short, low-stakes quiz. She uses this to check whether students’ prior knowledge is secure, revisiting any knowledge gaps she identifies.</a:t>
            </a:r>
          </a:p>
          <a:p>
            <a:endParaRPr lang="en-GB" dirty="0"/>
          </a:p>
          <a:p>
            <a:endParaRPr lang="en-GB" dirty="0"/>
          </a:p>
        </p:txBody>
      </p:sp>
    </p:spTree>
    <p:extLst>
      <p:ext uri="{BB962C8B-B14F-4D97-AF65-F5344CB8AC3E}">
        <p14:creationId xmlns:p14="http://schemas.microsoft.com/office/powerpoint/2010/main" val="3753322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Checking Prior Knowledge</a:t>
            </a:r>
          </a:p>
        </p:txBody>
      </p:sp>
      <p:sp>
        <p:nvSpPr>
          <p:cNvPr id="3" name="TextBox 2">
            <a:extLst>
              <a:ext uri="{FF2B5EF4-FFF2-40B4-BE49-F238E27FC236}">
                <a16:creationId xmlns:a16="http://schemas.microsoft.com/office/drawing/2014/main" id="{F17181D1-96C5-FCE1-96BC-A1E1B7359674}"/>
              </a:ext>
            </a:extLst>
          </p:cNvPr>
          <p:cNvSpPr txBox="1"/>
          <p:nvPr/>
        </p:nvSpPr>
        <p:spPr>
          <a:xfrm>
            <a:off x="258417" y="1272209"/>
            <a:ext cx="8888067" cy="4832092"/>
          </a:xfrm>
          <a:prstGeom prst="rect">
            <a:avLst/>
          </a:prstGeom>
          <a:noFill/>
        </p:spPr>
        <p:txBody>
          <a:bodyPr wrap="square">
            <a:spAutoFit/>
          </a:bodyPr>
          <a:lstStyle/>
          <a:p>
            <a:r>
              <a:rPr lang="en-GB" sz="2800" b="1" dirty="0"/>
              <a:t>Retrieval Practice:</a:t>
            </a:r>
          </a:p>
          <a:p>
            <a:r>
              <a:rPr lang="en-GB" sz="2800" dirty="0"/>
              <a:t>Starters, Do Now Tasks, Starter for 5, Flashback 4, Yesterday, last week, last month, last year.</a:t>
            </a:r>
          </a:p>
          <a:p>
            <a:endParaRPr lang="en-GB" sz="2800" dirty="0"/>
          </a:p>
          <a:p>
            <a:r>
              <a:rPr lang="en-GB" sz="2800" b="1" dirty="0"/>
              <a:t>Effective Questioning:</a:t>
            </a:r>
          </a:p>
          <a:p>
            <a:r>
              <a:rPr lang="en-GB" sz="2800" dirty="0"/>
              <a:t>Multiple Choice Questions</a:t>
            </a:r>
          </a:p>
          <a:p>
            <a:endParaRPr lang="en-GB" sz="2800" dirty="0"/>
          </a:p>
          <a:p>
            <a:r>
              <a:rPr lang="en-GB" sz="2800" b="1" dirty="0"/>
              <a:t>Strategies to elicit responses:</a:t>
            </a:r>
          </a:p>
          <a:p>
            <a:r>
              <a:rPr lang="en-GB" sz="2800" dirty="0"/>
              <a:t>Think, Pair, Share</a:t>
            </a:r>
          </a:p>
          <a:p>
            <a:r>
              <a:rPr lang="en-GB" sz="2800" dirty="0"/>
              <a:t>Show Me boards</a:t>
            </a:r>
          </a:p>
          <a:p>
            <a:r>
              <a:rPr lang="en-GB" sz="2800" dirty="0"/>
              <a:t>Cold calling</a:t>
            </a:r>
          </a:p>
        </p:txBody>
      </p:sp>
    </p:spTree>
    <p:extLst>
      <p:ext uri="{BB962C8B-B14F-4D97-AF65-F5344CB8AC3E}">
        <p14:creationId xmlns:p14="http://schemas.microsoft.com/office/powerpoint/2010/main" val="31600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6" y="114299"/>
            <a:ext cx="815884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3. Working Memory, Load and Thought</a:t>
            </a:r>
          </a:p>
        </p:txBody>
      </p:sp>
      <p:sp>
        <p:nvSpPr>
          <p:cNvPr id="3" name="TextBox 2">
            <a:extLst>
              <a:ext uri="{FF2B5EF4-FFF2-40B4-BE49-F238E27FC236}">
                <a16:creationId xmlns:a16="http://schemas.microsoft.com/office/drawing/2014/main" id="{CA1A5C53-D187-9E3E-E4DA-7704E69DE30A}"/>
              </a:ext>
            </a:extLst>
          </p:cNvPr>
          <p:cNvSpPr txBox="1"/>
          <p:nvPr/>
        </p:nvSpPr>
        <p:spPr>
          <a:xfrm>
            <a:off x="380999" y="1228725"/>
            <a:ext cx="10258425" cy="523220"/>
          </a:xfrm>
          <a:prstGeom prst="rect">
            <a:avLst/>
          </a:prstGeom>
          <a:noFill/>
        </p:spPr>
        <p:txBody>
          <a:bodyPr wrap="square">
            <a:spAutoFit/>
          </a:bodyPr>
          <a:lstStyle/>
          <a:p>
            <a:r>
              <a:rPr lang="en-GB" sz="2800" dirty="0"/>
              <a:t>CAN TEACHERS and TAs HELP PUPILS FOCUS ON WHAT MATTERS?</a:t>
            </a:r>
          </a:p>
        </p:txBody>
      </p:sp>
      <p:pic>
        <p:nvPicPr>
          <p:cNvPr id="8" name="Picture 7">
            <a:extLst>
              <a:ext uri="{FF2B5EF4-FFF2-40B4-BE49-F238E27FC236}">
                <a16:creationId xmlns:a16="http://schemas.microsoft.com/office/drawing/2014/main" id="{0DEB534B-9C04-607C-C3D7-670815170B95}"/>
              </a:ext>
            </a:extLst>
          </p:cNvPr>
          <p:cNvPicPr>
            <a:picLocks noChangeAspect="1"/>
          </p:cNvPicPr>
          <p:nvPr/>
        </p:nvPicPr>
        <p:blipFill>
          <a:blip r:embed="rId2"/>
          <a:stretch>
            <a:fillRect/>
          </a:stretch>
        </p:blipFill>
        <p:spPr>
          <a:xfrm>
            <a:off x="847725" y="2298232"/>
            <a:ext cx="10258424" cy="3931118"/>
          </a:xfrm>
          <a:prstGeom prst="rect">
            <a:avLst/>
          </a:prstGeom>
        </p:spPr>
      </p:pic>
    </p:spTree>
    <p:extLst>
      <p:ext uri="{BB962C8B-B14F-4D97-AF65-F5344CB8AC3E}">
        <p14:creationId xmlns:p14="http://schemas.microsoft.com/office/powerpoint/2010/main" val="396727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151583" y="911225"/>
            <a:ext cx="8052119" cy="5782809"/>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7685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spTree>
    <p:extLst>
      <p:ext uri="{BB962C8B-B14F-4D97-AF65-F5344CB8AC3E}">
        <p14:creationId xmlns:p14="http://schemas.microsoft.com/office/powerpoint/2010/main" val="3270893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Practical Demonstration</a:t>
            </a:r>
          </a:p>
        </p:txBody>
      </p:sp>
      <p:sp>
        <p:nvSpPr>
          <p:cNvPr id="3" name="TextBox 2">
            <a:extLst>
              <a:ext uri="{FF2B5EF4-FFF2-40B4-BE49-F238E27FC236}">
                <a16:creationId xmlns:a16="http://schemas.microsoft.com/office/drawing/2014/main" id="{D867BFCC-3B09-7B0E-FCB8-3E33373692D2}"/>
              </a:ext>
            </a:extLst>
          </p:cNvPr>
          <p:cNvSpPr txBox="1"/>
          <p:nvPr/>
        </p:nvSpPr>
        <p:spPr>
          <a:xfrm>
            <a:off x="476249" y="1171575"/>
            <a:ext cx="11039475" cy="5016758"/>
          </a:xfrm>
          <a:prstGeom prst="rect">
            <a:avLst/>
          </a:prstGeom>
          <a:noFill/>
        </p:spPr>
        <p:txBody>
          <a:bodyPr wrap="square">
            <a:spAutoFit/>
          </a:bodyPr>
          <a:lstStyle/>
          <a:p>
            <a:r>
              <a:rPr lang="en-GB" sz="2000" dirty="0"/>
              <a:t>This demonstration gives an indication of a person’s digit span: their verbal short-term memory capacity.</a:t>
            </a:r>
          </a:p>
          <a:p>
            <a:endParaRPr lang="en-GB" sz="2000" dirty="0"/>
          </a:p>
          <a:p>
            <a:r>
              <a:rPr lang="en-GB" sz="2000" dirty="0"/>
              <a:t>Look at the list of numbers. Taking each line of digits in turn, read the digits and then cover the line and repeat them back to your partner. </a:t>
            </a:r>
          </a:p>
          <a:p>
            <a:r>
              <a:rPr lang="en-GB" sz="2000" dirty="0"/>
              <a:t>Continue moving through the lines until you fail to correctly recall BOTH lines with the same number of digits. </a:t>
            </a:r>
          </a:p>
          <a:p>
            <a:endParaRPr lang="en-GB" sz="2000" dirty="0"/>
          </a:p>
          <a:p>
            <a:r>
              <a:rPr lang="en-GB" sz="2000" dirty="0"/>
              <a:t>The digit span is one less than the number of digits in the lines that were both failed.</a:t>
            </a:r>
          </a:p>
          <a:p>
            <a:endParaRPr lang="en-GB" sz="2000" dirty="0"/>
          </a:p>
          <a:p>
            <a:r>
              <a:rPr lang="en-GB" sz="2000" dirty="0"/>
              <a:t>For example, if you fail to correctly recall the 5th line but successfully recall the 6th line you can continue to line 7 </a:t>
            </a:r>
          </a:p>
          <a:p>
            <a:r>
              <a:rPr lang="en-GB" sz="2000" dirty="0"/>
              <a:t>because lines 5 and 6 both contain 6 digits. If you then failed to recall both lines 7 and 8 you would stop because </a:t>
            </a:r>
          </a:p>
          <a:p>
            <a:r>
              <a:rPr lang="en-GB" sz="2000" dirty="0"/>
              <a:t>you have failed to recall two lines with the same number of digits. Your digit span would be 6 (one less than 7, the </a:t>
            </a:r>
          </a:p>
          <a:p>
            <a:r>
              <a:rPr lang="en-GB" sz="2000" dirty="0"/>
              <a:t>number of digits in lines 7 and 8).</a:t>
            </a:r>
          </a:p>
        </p:txBody>
      </p:sp>
    </p:spTree>
    <p:extLst>
      <p:ext uri="{BB962C8B-B14F-4D97-AF65-F5344CB8AC3E}">
        <p14:creationId xmlns:p14="http://schemas.microsoft.com/office/powerpoint/2010/main" val="191520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Key Learning Point</a:t>
            </a:r>
          </a:p>
        </p:txBody>
      </p:sp>
      <p:sp>
        <p:nvSpPr>
          <p:cNvPr id="3" name="TextBox 2">
            <a:extLst>
              <a:ext uri="{FF2B5EF4-FFF2-40B4-BE49-F238E27FC236}">
                <a16:creationId xmlns:a16="http://schemas.microsoft.com/office/drawing/2014/main" id="{E3443B16-05BB-D477-4932-FEAC436B9398}"/>
              </a:ext>
            </a:extLst>
          </p:cNvPr>
          <p:cNvSpPr txBox="1"/>
          <p:nvPr/>
        </p:nvSpPr>
        <p:spPr>
          <a:xfrm>
            <a:off x="180975" y="898070"/>
            <a:ext cx="11791950" cy="5632311"/>
          </a:xfrm>
          <a:prstGeom prst="rect">
            <a:avLst/>
          </a:prstGeom>
          <a:noFill/>
        </p:spPr>
        <p:txBody>
          <a:bodyPr wrap="square">
            <a:spAutoFit/>
          </a:bodyPr>
          <a:lstStyle/>
          <a:p>
            <a:r>
              <a:rPr lang="en-GB" sz="2400" dirty="0"/>
              <a:t>If teachers or TAs ask their pupils to work with too many new ideas at once, their working memory will be overloaded. Processing in working memory is necessary (although not sufficient) for long-term storage: so overloading their working memory will restrict pupils’ ability to comprehend the ideas or to learn from the experience.</a:t>
            </a:r>
          </a:p>
          <a:p>
            <a:endParaRPr lang="en-GB" sz="2400" dirty="0"/>
          </a:p>
          <a:p>
            <a:r>
              <a:rPr lang="en-GB" sz="2400" dirty="0"/>
              <a:t>Non-example: </a:t>
            </a:r>
          </a:p>
          <a:p>
            <a:r>
              <a:rPr lang="en-GB" sz="2400" dirty="0"/>
              <a:t>After modelling how to add one more to a given number whilst on the carpet, the teacher asks the pupils to go to their tables. They then ask two children to give out the maths books and tell all students to rule the margin, write the date and title. Pupils then begin to practise adding one more.</a:t>
            </a:r>
          </a:p>
          <a:p>
            <a:r>
              <a:rPr lang="en-GB" sz="2400" dirty="0"/>
              <a:t>Example: </a:t>
            </a:r>
          </a:p>
          <a:p>
            <a:r>
              <a:rPr lang="en-GB" sz="2400" dirty="0"/>
              <a:t>Before modelling how to add one more to a given number at the carpet, the teacher ensures that the pupils already have their maths book, have ruled the margin, written the date and title. Once the teacher has modelled the process at the carpet, the students begin practising at their tables immediately</a:t>
            </a:r>
          </a:p>
        </p:txBody>
      </p:sp>
    </p:spTree>
    <p:extLst>
      <p:ext uri="{BB962C8B-B14F-4D97-AF65-F5344CB8AC3E}">
        <p14:creationId xmlns:p14="http://schemas.microsoft.com/office/powerpoint/2010/main" val="46602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Possible Application</a:t>
            </a:r>
          </a:p>
        </p:txBody>
      </p:sp>
      <p:sp>
        <p:nvSpPr>
          <p:cNvPr id="3" name="TextBox 2">
            <a:extLst>
              <a:ext uri="{FF2B5EF4-FFF2-40B4-BE49-F238E27FC236}">
                <a16:creationId xmlns:a16="http://schemas.microsoft.com/office/drawing/2014/main" id="{A64CDEE6-9D4F-DD65-6DBA-B0ED889C98D3}"/>
              </a:ext>
            </a:extLst>
          </p:cNvPr>
          <p:cNvSpPr txBox="1"/>
          <p:nvPr/>
        </p:nvSpPr>
        <p:spPr>
          <a:xfrm>
            <a:off x="266700" y="1114424"/>
            <a:ext cx="11639550" cy="4524315"/>
          </a:xfrm>
          <a:prstGeom prst="rect">
            <a:avLst/>
          </a:prstGeom>
          <a:noFill/>
        </p:spPr>
        <p:txBody>
          <a:bodyPr wrap="square">
            <a:spAutoFit/>
          </a:bodyPr>
          <a:lstStyle/>
          <a:p>
            <a:r>
              <a:rPr lang="en-GB" sz="2400" dirty="0"/>
              <a:t>Scaffolding:</a:t>
            </a:r>
          </a:p>
          <a:p>
            <a:pPr marL="342900" indent="-342900">
              <a:buFont typeface="Arial" panose="020B0604020202020204" pitchFamily="34" charset="0"/>
              <a:buChar char="•"/>
            </a:pPr>
            <a:r>
              <a:rPr lang="en-GB" sz="2400" dirty="0"/>
              <a:t>Use of manipulatives, writing frames, key vocabulary, number squares</a:t>
            </a:r>
          </a:p>
          <a:p>
            <a:pPr marL="285750" indent="-285750">
              <a:buFont typeface="Arial" panose="020B0604020202020204" pitchFamily="34" charset="0"/>
              <a:buChar char="•"/>
            </a:pPr>
            <a:r>
              <a:rPr lang="en-GB" sz="2400" dirty="0"/>
              <a:t>Break tasks down into small parts</a:t>
            </a:r>
          </a:p>
          <a:p>
            <a:pPr marL="285750" indent="-285750">
              <a:buFont typeface="Arial" panose="020B0604020202020204" pitchFamily="34" charset="0"/>
              <a:buChar char="•"/>
            </a:pPr>
            <a:r>
              <a:rPr lang="en-GB" sz="2400" dirty="0"/>
              <a:t>Pupils to focus on one step at a time. </a:t>
            </a:r>
          </a:p>
          <a:p>
            <a:pPr marL="285750" indent="-285750">
              <a:buFont typeface="Arial" panose="020B0604020202020204" pitchFamily="34" charset="0"/>
              <a:buChar char="•"/>
            </a:pPr>
            <a:r>
              <a:rPr lang="en-GB" sz="2400" dirty="0"/>
              <a:t>Provide worked examples demonstrating how to complete tasks.</a:t>
            </a:r>
          </a:p>
          <a:p>
            <a:pPr marL="285750" indent="-285750">
              <a:buFont typeface="Arial" panose="020B0604020202020204" pitchFamily="34" charset="0"/>
              <a:buChar char="•"/>
            </a:pPr>
            <a:r>
              <a:rPr lang="en-GB" sz="2400" dirty="0"/>
              <a:t>Phrase questions simply, so that students need not use working memory capacity decoding them.</a:t>
            </a:r>
          </a:p>
          <a:p>
            <a:pPr marL="285750" indent="-285750">
              <a:buFont typeface="Arial" panose="020B0604020202020204" pitchFamily="34" charset="0"/>
              <a:buChar char="•"/>
            </a:pPr>
            <a:r>
              <a:rPr lang="en-GB" sz="2400" dirty="0"/>
              <a:t>When asking questions, provide students with wait time to think about the answer before responding [wait time 15 seconds] </a:t>
            </a:r>
          </a:p>
          <a:p>
            <a:pPr marL="285750" indent="-285750">
              <a:buFont typeface="Arial" panose="020B0604020202020204" pitchFamily="34" charset="0"/>
              <a:buChar char="•"/>
            </a:pPr>
            <a:r>
              <a:rPr lang="en-GB" sz="2400" dirty="0"/>
              <a:t>Remove support gradually to help pupils complete problems increasingly independently. If pupils appear to be managing the existing problems, considering making practice harder by varying it.</a:t>
            </a:r>
          </a:p>
        </p:txBody>
      </p:sp>
    </p:spTree>
    <p:extLst>
      <p:ext uri="{BB962C8B-B14F-4D97-AF65-F5344CB8AC3E}">
        <p14:creationId xmlns:p14="http://schemas.microsoft.com/office/powerpoint/2010/main" val="2825411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4. Long Term Memory</a:t>
            </a:r>
          </a:p>
        </p:txBody>
      </p:sp>
      <p:sp>
        <p:nvSpPr>
          <p:cNvPr id="3" name="TextBox 2">
            <a:extLst>
              <a:ext uri="{FF2B5EF4-FFF2-40B4-BE49-F238E27FC236}">
                <a16:creationId xmlns:a16="http://schemas.microsoft.com/office/drawing/2014/main" id="{4BB9E530-FDC6-71E0-618C-1CB4CD3DD2F1}"/>
              </a:ext>
            </a:extLst>
          </p:cNvPr>
          <p:cNvSpPr txBox="1"/>
          <p:nvPr/>
        </p:nvSpPr>
        <p:spPr>
          <a:xfrm>
            <a:off x="142875" y="1076325"/>
            <a:ext cx="11772900" cy="461665"/>
          </a:xfrm>
          <a:prstGeom prst="rect">
            <a:avLst/>
          </a:prstGeom>
          <a:noFill/>
        </p:spPr>
        <p:txBody>
          <a:bodyPr wrap="square">
            <a:spAutoFit/>
          </a:bodyPr>
          <a:lstStyle/>
          <a:p>
            <a:r>
              <a:rPr lang="en-GB" sz="2400" dirty="0"/>
              <a:t>HOW CAN TEACHERS HELP PUPILS COMMIT INFORMATION TO LONGTERM MEMORY?</a:t>
            </a:r>
          </a:p>
        </p:txBody>
      </p:sp>
      <p:pic>
        <p:nvPicPr>
          <p:cNvPr id="5" name="Picture 4">
            <a:extLst>
              <a:ext uri="{FF2B5EF4-FFF2-40B4-BE49-F238E27FC236}">
                <a16:creationId xmlns:a16="http://schemas.microsoft.com/office/drawing/2014/main" id="{3FAE2B55-33A2-2591-66A8-F43BDAE2240F}"/>
              </a:ext>
            </a:extLst>
          </p:cNvPr>
          <p:cNvPicPr>
            <a:picLocks noChangeAspect="1"/>
          </p:cNvPicPr>
          <p:nvPr/>
        </p:nvPicPr>
        <p:blipFill>
          <a:blip r:embed="rId2"/>
          <a:stretch>
            <a:fillRect/>
          </a:stretch>
        </p:blipFill>
        <p:spPr>
          <a:xfrm>
            <a:off x="1933575" y="1830545"/>
            <a:ext cx="8991599" cy="4913156"/>
          </a:xfrm>
          <a:prstGeom prst="rect">
            <a:avLst/>
          </a:prstGeom>
        </p:spPr>
      </p:pic>
    </p:spTree>
    <p:extLst>
      <p:ext uri="{BB962C8B-B14F-4D97-AF65-F5344CB8AC3E}">
        <p14:creationId xmlns:p14="http://schemas.microsoft.com/office/powerpoint/2010/main" val="13431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Practical Demonstration</a:t>
            </a:r>
          </a:p>
        </p:txBody>
      </p:sp>
      <p:sp>
        <p:nvSpPr>
          <p:cNvPr id="3" name="TextBox 2">
            <a:extLst>
              <a:ext uri="{FF2B5EF4-FFF2-40B4-BE49-F238E27FC236}">
                <a16:creationId xmlns:a16="http://schemas.microsoft.com/office/drawing/2014/main" id="{7D9721C6-CEDD-E2FF-DF55-6F9274884E73}"/>
              </a:ext>
            </a:extLst>
          </p:cNvPr>
          <p:cNvSpPr txBox="1"/>
          <p:nvPr/>
        </p:nvSpPr>
        <p:spPr>
          <a:xfrm>
            <a:off x="257175" y="1143000"/>
            <a:ext cx="11782425" cy="3785652"/>
          </a:xfrm>
          <a:prstGeom prst="rect">
            <a:avLst/>
          </a:prstGeom>
          <a:noFill/>
        </p:spPr>
        <p:txBody>
          <a:bodyPr wrap="square">
            <a:spAutoFit/>
          </a:bodyPr>
          <a:lstStyle/>
          <a:p>
            <a:r>
              <a:rPr lang="en-GB" sz="2400" dirty="0"/>
              <a:t>We’re now going to try an experiment to see what helps learners remember new information. </a:t>
            </a:r>
          </a:p>
          <a:p>
            <a:r>
              <a:rPr lang="en-GB" sz="2400" dirty="0"/>
              <a:t>I’m going to read 30 words aloud. For each word, I’ll ask one of three questions:</a:t>
            </a:r>
          </a:p>
          <a:p>
            <a:pPr marL="285750" indent="-285750">
              <a:buFont typeface="Arial" panose="020B0604020202020204" pitchFamily="34" charset="0"/>
              <a:buChar char="•"/>
            </a:pPr>
            <a:r>
              <a:rPr lang="en-GB" sz="2400" dirty="0"/>
              <a:t>Does it have an A or U in it?</a:t>
            </a:r>
          </a:p>
          <a:p>
            <a:pPr marL="285750" indent="-285750">
              <a:buFont typeface="Arial" panose="020B0604020202020204" pitchFamily="34" charset="0"/>
              <a:buChar char="•"/>
            </a:pPr>
            <a:r>
              <a:rPr lang="en-GB" sz="2400" dirty="0"/>
              <a:t>Does it rhyme with the word ‘train’?</a:t>
            </a:r>
          </a:p>
          <a:p>
            <a:pPr marL="285750" indent="-285750">
              <a:buFont typeface="Arial" panose="020B0604020202020204" pitchFamily="34" charset="0"/>
              <a:buChar char="•"/>
            </a:pPr>
            <a:r>
              <a:rPr lang="en-GB" sz="2400" dirty="0"/>
              <a:t>Is it pleasant?</a:t>
            </a:r>
          </a:p>
          <a:p>
            <a:pPr marL="285750" indent="-285750">
              <a:buFont typeface="Arial" panose="020B0604020202020204" pitchFamily="34" charset="0"/>
              <a:buChar char="•"/>
            </a:pPr>
            <a:endParaRPr lang="en-GB" sz="2400" dirty="0"/>
          </a:p>
          <a:p>
            <a:r>
              <a:rPr lang="en-GB" sz="2400" dirty="0"/>
              <a:t>I’ll tell you the question, then the word: please just write ‘Yes’ or ‘No’: you don’t need to record the words. </a:t>
            </a:r>
          </a:p>
          <a:p>
            <a:r>
              <a:rPr lang="en-GB" sz="2400" dirty="0"/>
              <a:t>For example, if I said, “A or U. Cheese.” you would record no (since cheese does not have an A or U in it). If I said “Is it pleasant? Sewer.”, it’s highly likely you’d record no.”</a:t>
            </a:r>
          </a:p>
        </p:txBody>
      </p:sp>
    </p:spTree>
    <p:extLst>
      <p:ext uri="{BB962C8B-B14F-4D97-AF65-F5344CB8AC3E}">
        <p14:creationId xmlns:p14="http://schemas.microsoft.com/office/powerpoint/2010/main" val="327207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88103462-894F-2687-D8FB-4AA006298FBB}"/>
              </a:ext>
            </a:extLst>
          </p:cNvPr>
          <p:cNvSpPr txBox="1"/>
          <p:nvPr/>
        </p:nvSpPr>
        <p:spPr>
          <a:xfrm>
            <a:off x="304800" y="1133475"/>
            <a:ext cx="11449050" cy="4955203"/>
          </a:xfrm>
          <a:prstGeom prst="rect">
            <a:avLst/>
          </a:prstGeom>
          <a:noFill/>
        </p:spPr>
        <p:txBody>
          <a:bodyPr wrap="square">
            <a:spAutoFit/>
          </a:bodyPr>
          <a:lstStyle/>
          <a:p>
            <a:r>
              <a:rPr lang="en-GB" sz="2800" dirty="0"/>
              <a:t>Which column did you remember the most words from?</a:t>
            </a:r>
          </a:p>
          <a:p>
            <a:endParaRPr lang="en-GB" dirty="0"/>
          </a:p>
          <a:p>
            <a:r>
              <a:rPr lang="en-GB" dirty="0"/>
              <a:t>Teachers are likely to remember the most words from the pleasant column because they were forced to think about what the words meant. Teachers could respond to A or U just by thinking of the spelling and rhyming just by listening to the sound of the words. To respond to the question “Is it pleasant?” teachers had to think of meaning, and that’s what really helps memory (Craik and Tulving, 1975).</a:t>
            </a:r>
          </a:p>
          <a:p>
            <a:endParaRPr lang="en-GB" dirty="0"/>
          </a:p>
          <a:p>
            <a:endParaRPr lang="en-GB" dirty="0"/>
          </a:p>
          <a:p>
            <a:r>
              <a:rPr lang="en-GB" dirty="0"/>
              <a:t>Non-example: </a:t>
            </a:r>
          </a:p>
          <a:p>
            <a:r>
              <a:rPr lang="en-GB" dirty="0"/>
              <a:t>The teacher gives students a map showing the extent of Viking voyages to help students understand why Viking raids were so successful. They ask them to list the different places to which Vikings travelled.</a:t>
            </a:r>
          </a:p>
          <a:p>
            <a:endParaRPr lang="en-GB" dirty="0"/>
          </a:p>
          <a:p>
            <a:r>
              <a:rPr lang="en-GB" dirty="0"/>
              <a:t>Example: </a:t>
            </a:r>
          </a:p>
          <a:p>
            <a:r>
              <a:rPr lang="en-GB" dirty="0"/>
              <a:t>The teacher gives students a map showing the extent of Viking voyages and a historian’s description of the </a:t>
            </a:r>
          </a:p>
          <a:p>
            <a:r>
              <a:rPr lang="en-GB" dirty="0"/>
              <a:t>different ways their boats could be used (for example, pulling them ashore for roads, carrying them across rapids, </a:t>
            </a:r>
          </a:p>
          <a:p>
            <a:r>
              <a:rPr lang="en-GB" dirty="0"/>
              <a:t>sailing up rivers). The teacher asks students to use the historian’s description to explain why the Vikings were able to </a:t>
            </a:r>
          </a:p>
          <a:p>
            <a:r>
              <a:rPr lang="en-GB" dirty="0"/>
              <a:t>travel and raid so successfully</a:t>
            </a:r>
          </a:p>
        </p:txBody>
      </p:sp>
    </p:spTree>
    <p:extLst>
      <p:ext uri="{BB962C8B-B14F-4D97-AF65-F5344CB8AC3E}">
        <p14:creationId xmlns:p14="http://schemas.microsoft.com/office/powerpoint/2010/main" val="361711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BDB2-D30A-B502-D4EC-EF1C20216B7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C0AB4F-C651-EBB6-6B8F-182D6F0F1488}"/>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14B68898-F245-E332-6508-6E75947CCED8}"/>
              </a:ext>
            </a:extLst>
          </p:cNvPr>
          <p:cNvSpPr txBox="1"/>
          <p:nvPr/>
        </p:nvSpPr>
        <p:spPr>
          <a:xfrm>
            <a:off x="751840" y="1016000"/>
            <a:ext cx="10877503" cy="5232202"/>
          </a:xfrm>
          <a:prstGeom prst="rect">
            <a:avLst/>
          </a:prstGeom>
          <a:noFill/>
        </p:spPr>
        <p:txBody>
          <a:bodyPr wrap="square">
            <a:spAutoFit/>
          </a:bodyPr>
          <a:lstStyle/>
          <a:p>
            <a:pPr algn="ctr"/>
            <a:r>
              <a:rPr lang="en-GB" sz="5400" dirty="0"/>
              <a:t>Context</a:t>
            </a:r>
          </a:p>
          <a:p>
            <a:pPr marL="685800" indent="-685800">
              <a:buFont typeface="Arial" panose="020B0604020202020204" pitchFamily="34" charset="0"/>
              <a:buChar char="•"/>
            </a:pPr>
            <a:r>
              <a:rPr lang="en-GB" sz="4000" dirty="0"/>
              <a:t>Whole Education: Whole School Improvement of SEND.</a:t>
            </a:r>
          </a:p>
          <a:p>
            <a:pPr marL="685800" indent="-685800">
              <a:buFont typeface="Arial" panose="020B0604020202020204" pitchFamily="34" charset="0"/>
              <a:buChar char="•"/>
            </a:pPr>
            <a:endParaRPr lang="en-GB" sz="4000" dirty="0"/>
          </a:p>
          <a:p>
            <a:pPr marL="685800" indent="-685800">
              <a:buFont typeface="Arial" panose="020B0604020202020204" pitchFamily="34" charset="0"/>
              <a:buChar char="•"/>
            </a:pPr>
            <a:r>
              <a:rPr lang="en-GB" sz="4000" dirty="0"/>
              <a:t>Leadership of SEND – self evaluation and Action Plans.</a:t>
            </a:r>
          </a:p>
          <a:p>
            <a:r>
              <a:rPr lang="en-GB" sz="4000" dirty="0"/>
              <a:t> </a:t>
            </a:r>
          </a:p>
          <a:p>
            <a:pPr marL="685800" indent="-685800">
              <a:buFont typeface="Arial" panose="020B0604020202020204" pitchFamily="34" charset="0"/>
              <a:buChar char="•"/>
            </a:pPr>
            <a:r>
              <a:rPr lang="en-GB" sz="4000" dirty="0"/>
              <a:t>Quads and other training</a:t>
            </a:r>
          </a:p>
        </p:txBody>
      </p:sp>
    </p:spTree>
    <p:extLst>
      <p:ext uri="{BB962C8B-B14F-4D97-AF65-F5344CB8AC3E}">
        <p14:creationId xmlns:p14="http://schemas.microsoft.com/office/powerpoint/2010/main" val="712357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Possible Application</a:t>
            </a:r>
          </a:p>
        </p:txBody>
      </p:sp>
      <p:sp>
        <p:nvSpPr>
          <p:cNvPr id="3" name="TextBox 2">
            <a:extLst>
              <a:ext uri="{FF2B5EF4-FFF2-40B4-BE49-F238E27FC236}">
                <a16:creationId xmlns:a16="http://schemas.microsoft.com/office/drawing/2014/main" id="{3E5FC7CB-0D54-4F39-73CC-EDD22131DB3B}"/>
              </a:ext>
            </a:extLst>
          </p:cNvPr>
          <p:cNvSpPr txBox="1"/>
          <p:nvPr/>
        </p:nvSpPr>
        <p:spPr>
          <a:xfrm>
            <a:off x="276225" y="1114425"/>
            <a:ext cx="11677650" cy="4154984"/>
          </a:xfrm>
          <a:prstGeom prst="rect">
            <a:avLst/>
          </a:prstGeom>
          <a:noFill/>
        </p:spPr>
        <p:txBody>
          <a:bodyPr wrap="square">
            <a:spAutoFit/>
          </a:bodyPr>
          <a:lstStyle/>
          <a:p>
            <a:pPr marL="285750" indent="-285750">
              <a:buFont typeface="Arial" panose="020B0604020202020204" pitchFamily="34" charset="0"/>
              <a:buChar char="•"/>
            </a:pPr>
            <a:r>
              <a:rPr lang="en-GB" sz="2400" dirty="0"/>
              <a:t>Design activities so that all pupils must think hard</a:t>
            </a:r>
          </a:p>
          <a:p>
            <a:pPr marL="285750" indent="-285750">
              <a:buFont typeface="Arial" panose="020B0604020202020204" pitchFamily="34" charset="0"/>
              <a:buChar char="•"/>
            </a:pPr>
            <a:r>
              <a:rPr lang="en-GB" sz="2400" dirty="0"/>
              <a:t>If pupils are learning about multiple factors (such as causes/ reasons/ explanations), ask them to rank the factors or explain their importance, not just summarise them.</a:t>
            </a:r>
          </a:p>
          <a:p>
            <a:pPr marL="285750" indent="-285750">
              <a:buFont typeface="Arial" panose="020B0604020202020204" pitchFamily="34" charset="0"/>
              <a:buChar char="•"/>
            </a:pPr>
            <a:r>
              <a:rPr lang="en-GB" sz="2400" dirty="0"/>
              <a:t>When teaching new vocabulary to pupils, design activities ensuring they think about the meaning of the word in context: “Why might someone feel anguished on their birthday?” is a better question than “What does anguished mean?” </a:t>
            </a:r>
          </a:p>
          <a:p>
            <a:pPr marL="285750" indent="-285750">
              <a:buFont typeface="Arial" panose="020B0604020202020204" pitchFamily="34" charset="0"/>
              <a:buChar char="•"/>
            </a:pPr>
            <a:r>
              <a:rPr lang="en-GB" sz="2400" dirty="0"/>
              <a:t>If you want pupils to think at length about something, ask them to write something, rather than to think about it: this encourages them to process the ideas more fully.</a:t>
            </a:r>
          </a:p>
          <a:p>
            <a:pPr marL="285750" indent="-285750">
              <a:buFont typeface="Arial" panose="020B0604020202020204" pitchFamily="34" charset="0"/>
              <a:buChar char="•"/>
            </a:pPr>
            <a:r>
              <a:rPr lang="en-GB" sz="2400" dirty="0"/>
              <a:t>Where there is no obvious meaningful structure but an idea is important (times tables, a scientific formula) use mnemonics, songs or repetition to help students commit it to memory.</a:t>
            </a:r>
          </a:p>
        </p:txBody>
      </p:sp>
    </p:spTree>
    <p:extLst>
      <p:ext uri="{BB962C8B-B14F-4D97-AF65-F5344CB8AC3E}">
        <p14:creationId xmlns:p14="http://schemas.microsoft.com/office/powerpoint/2010/main" val="4249149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6" y="114299"/>
            <a:ext cx="855889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Identify and Address Gaps and Misconceptions</a:t>
            </a:r>
          </a:p>
        </p:txBody>
      </p:sp>
      <p:pic>
        <p:nvPicPr>
          <p:cNvPr id="3" name="Picture 2">
            <a:extLst>
              <a:ext uri="{FF2B5EF4-FFF2-40B4-BE49-F238E27FC236}">
                <a16:creationId xmlns:a16="http://schemas.microsoft.com/office/drawing/2014/main" id="{8F00A75F-EF89-495F-3B7A-A0CD52145375}"/>
              </a:ext>
            </a:extLst>
          </p:cNvPr>
          <p:cNvPicPr>
            <a:picLocks noChangeAspect="1"/>
          </p:cNvPicPr>
          <p:nvPr/>
        </p:nvPicPr>
        <p:blipFill>
          <a:blip r:embed="rId2"/>
          <a:stretch>
            <a:fillRect/>
          </a:stretch>
        </p:blipFill>
        <p:spPr>
          <a:xfrm>
            <a:off x="978477" y="2628900"/>
            <a:ext cx="9808585" cy="1533525"/>
          </a:xfrm>
          <a:prstGeom prst="rect">
            <a:avLst/>
          </a:prstGeom>
        </p:spPr>
      </p:pic>
    </p:spTree>
    <p:extLst>
      <p:ext uri="{BB962C8B-B14F-4D97-AF65-F5344CB8AC3E}">
        <p14:creationId xmlns:p14="http://schemas.microsoft.com/office/powerpoint/2010/main" val="1902450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Practical Demonstration</a:t>
            </a:r>
          </a:p>
        </p:txBody>
      </p:sp>
      <p:sp>
        <p:nvSpPr>
          <p:cNvPr id="3" name="TextBox 2">
            <a:extLst>
              <a:ext uri="{FF2B5EF4-FFF2-40B4-BE49-F238E27FC236}">
                <a16:creationId xmlns:a16="http://schemas.microsoft.com/office/drawing/2014/main" id="{05B89D32-A9E6-213E-96F1-9EE07B115247}"/>
              </a:ext>
            </a:extLst>
          </p:cNvPr>
          <p:cNvSpPr txBox="1"/>
          <p:nvPr/>
        </p:nvSpPr>
        <p:spPr>
          <a:xfrm>
            <a:off x="333375" y="1343026"/>
            <a:ext cx="11753850" cy="3970318"/>
          </a:xfrm>
          <a:prstGeom prst="rect">
            <a:avLst/>
          </a:prstGeom>
          <a:noFill/>
        </p:spPr>
        <p:txBody>
          <a:bodyPr wrap="square">
            <a:spAutoFit/>
          </a:bodyPr>
          <a:lstStyle/>
          <a:p>
            <a:r>
              <a:rPr lang="en-GB" sz="2800" dirty="0"/>
              <a:t>Identify all the things pupils will struggle to understand if they believe that:</a:t>
            </a:r>
          </a:p>
          <a:p>
            <a:endParaRPr lang="en-GB" sz="2800" dirty="0"/>
          </a:p>
          <a:p>
            <a:pPr marL="342900" indent="-342900">
              <a:buFont typeface="+mj-lt"/>
              <a:buAutoNum type="arabicPeriod"/>
            </a:pPr>
            <a:r>
              <a:rPr lang="en-GB" sz="2800" dirty="0"/>
              <a:t>You multiply by 10 by adding 0 to the end of the number </a:t>
            </a:r>
          </a:p>
          <a:p>
            <a:pPr marL="342900" indent="-342900">
              <a:buFont typeface="+mj-lt"/>
              <a:buAutoNum type="arabicPeriod"/>
            </a:pPr>
            <a:endParaRPr lang="en-GB" sz="2800" dirty="0"/>
          </a:p>
          <a:p>
            <a:pPr marL="342900" indent="-342900">
              <a:buFont typeface="+mj-lt"/>
              <a:buAutoNum type="arabicPeriod"/>
            </a:pPr>
            <a:r>
              <a:rPr lang="en-GB" sz="2800" dirty="0"/>
              <a:t>You use a comma every time you pause to take a breath</a:t>
            </a:r>
          </a:p>
          <a:p>
            <a:pPr marL="342900" indent="-342900">
              <a:buFont typeface="+mj-lt"/>
              <a:buAutoNum type="arabicPeriod"/>
            </a:pPr>
            <a:endParaRPr lang="en-GB" sz="2800" dirty="0"/>
          </a:p>
          <a:p>
            <a:pPr marL="342900" indent="-342900">
              <a:buFont typeface="+mj-lt"/>
              <a:buAutoNum type="arabicPeriod"/>
            </a:pPr>
            <a:r>
              <a:rPr lang="en-GB" sz="2800" dirty="0"/>
              <a:t>Objects sink because they are heavy</a:t>
            </a:r>
          </a:p>
          <a:p>
            <a:pPr marL="342900" indent="-342900">
              <a:buFont typeface="+mj-lt"/>
              <a:buAutoNum type="arabicPeriod"/>
            </a:pPr>
            <a:endParaRPr lang="en-GB" sz="2800" dirty="0"/>
          </a:p>
          <a:p>
            <a:pPr marL="342900" indent="-342900">
              <a:buFont typeface="+mj-lt"/>
              <a:buAutoNum type="arabicPeriod"/>
            </a:pPr>
            <a:r>
              <a:rPr lang="en-GB" sz="2800" dirty="0"/>
              <a:t>The Church is (only) a building</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1A7E318-C6C1-ED98-D311-5CA25652FBA8}"/>
                  </a:ext>
                </a:extLst>
              </p14:cNvPr>
              <p14:cNvContentPartPr/>
              <p14:nvPr/>
            </p14:nvContentPartPr>
            <p14:xfrm>
              <a:off x="4888080" y="2852640"/>
              <a:ext cx="10800" cy="3240"/>
            </p14:xfrm>
          </p:contentPart>
        </mc:Choice>
        <mc:Fallback xmlns="">
          <p:pic>
            <p:nvPicPr>
              <p:cNvPr id="2" name="Ink 1">
                <a:extLst>
                  <a:ext uri="{FF2B5EF4-FFF2-40B4-BE49-F238E27FC236}">
                    <a16:creationId xmlns:a16="http://schemas.microsoft.com/office/drawing/2014/main" id="{B1A7E318-C6C1-ED98-D311-5CA25652FBA8}"/>
                  </a:ext>
                </a:extLst>
              </p:cNvPr>
              <p:cNvPicPr/>
              <p:nvPr/>
            </p:nvPicPr>
            <p:blipFill>
              <a:blip r:embed="rId3"/>
              <a:stretch>
                <a:fillRect/>
              </a:stretch>
            </p:blipFill>
            <p:spPr>
              <a:xfrm>
                <a:off x="4878720" y="2843280"/>
                <a:ext cx="29520" cy="21960"/>
              </a:xfrm>
              <a:prstGeom prst="rect">
                <a:avLst/>
              </a:prstGeom>
            </p:spPr>
          </p:pic>
        </mc:Fallback>
      </mc:AlternateContent>
    </p:spTree>
    <p:extLst>
      <p:ext uri="{BB962C8B-B14F-4D97-AF65-F5344CB8AC3E}">
        <p14:creationId xmlns:p14="http://schemas.microsoft.com/office/powerpoint/2010/main" val="274549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7FD5B881-C175-4DDF-849A-9A1C108031C7}"/>
              </a:ext>
            </a:extLst>
          </p:cNvPr>
          <p:cNvSpPr txBox="1"/>
          <p:nvPr/>
        </p:nvSpPr>
        <p:spPr>
          <a:xfrm>
            <a:off x="866775" y="1390651"/>
            <a:ext cx="10448925" cy="3816429"/>
          </a:xfrm>
          <a:prstGeom prst="rect">
            <a:avLst/>
          </a:prstGeom>
          <a:noFill/>
        </p:spPr>
        <p:txBody>
          <a:bodyPr wrap="square">
            <a:spAutoFit/>
          </a:bodyPr>
          <a:lstStyle/>
          <a:p>
            <a:pPr marL="342900" indent="-342900">
              <a:buFont typeface="+mj-lt"/>
              <a:buAutoNum type="arabicPeriod"/>
            </a:pPr>
            <a:r>
              <a:rPr lang="en-GB" sz="2800" dirty="0"/>
              <a:t>they will be unable to multiply numbers with a decimal point correctly</a:t>
            </a:r>
          </a:p>
          <a:p>
            <a:pPr marL="342900" indent="-342900">
              <a:buFont typeface="+mj-lt"/>
              <a:buAutoNum type="arabicPeriod"/>
            </a:pPr>
            <a:endParaRPr lang="en-GB" sz="2800" dirty="0"/>
          </a:p>
          <a:p>
            <a:pPr marL="342900" indent="-342900">
              <a:buFont typeface="+mj-lt"/>
              <a:buAutoNum type="arabicPeriod"/>
            </a:pPr>
            <a:r>
              <a:rPr lang="en-GB" sz="2800" dirty="0"/>
              <a:t>they will place commas incorrectly</a:t>
            </a:r>
          </a:p>
          <a:p>
            <a:pPr marL="342900" indent="-342900">
              <a:buFont typeface="+mj-lt"/>
              <a:buAutoNum type="arabicPeriod"/>
            </a:pPr>
            <a:endParaRPr lang="en-GB" sz="2800" dirty="0"/>
          </a:p>
          <a:p>
            <a:pPr marL="342900" indent="-342900">
              <a:buFont typeface="+mj-lt"/>
              <a:buAutoNum type="arabicPeriod"/>
            </a:pPr>
            <a:r>
              <a:rPr lang="en-GB" sz="2800" dirty="0"/>
              <a:t>they will not understand density</a:t>
            </a:r>
          </a:p>
          <a:p>
            <a:pPr marL="342900" indent="-342900">
              <a:buFont typeface="+mj-lt"/>
              <a:buAutoNum type="arabicPeriod"/>
            </a:pPr>
            <a:endParaRPr lang="en-GB" sz="2800" dirty="0"/>
          </a:p>
          <a:p>
            <a:pPr marL="342900" indent="-342900">
              <a:buFont typeface="+mj-lt"/>
              <a:buAutoNum type="arabicPeriod"/>
            </a:pPr>
            <a:r>
              <a:rPr lang="en-GB" sz="2800" dirty="0"/>
              <a:t>they will not understand the Church as a universal institution</a:t>
            </a:r>
          </a:p>
          <a:p>
            <a:endParaRPr lang="en-GB" dirty="0"/>
          </a:p>
        </p:txBody>
      </p:sp>
    </p:spTree>
    <p:extLst>
      <p:ext uri="{BB962C8B-B14F-4D97-AF65-F5344CB8AC3E}">
        <p14:creationId xmlns:p14="http://schemas.microsoft.com/office/powerpoint/2010/main" val="638488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Common misconception (Primary)</a:t>
            </a:r>
          </a:p>
        </p:txBody>
      </p:sp>
      <p:sp>
        <p:nvSpPr>
          <p:cNvPr id="6" name="TextBox 5">
            <a:extLst>
              <a:ext uri="{FF2B5EF4-FFF2-40B4-BE49-F238E27FC236}">
                <a16:creationId xmlns:a16="http://schemas.microsoft.com/office/drawing/2014/main" id="{9612C9CB-DC24-3AD7-C1D7-C48934800C9B}"/>
              </a:ext>
            </a:extLst>
          </p:cNvPr>
          <p:cNvSpPr txBox="1"/>
          <p:nvPr/>
        </p:nvSpPr>
        <p:spPr>
          <a:xfrm>
            <a:off x="506895" y="1520687"/>
            <a:ext cx="10724321" cy="4524315"/>
          </a:xfrm>
          <a:prstGeom prst="rect">
            <a:avLst/>
          </a:prstGeom>
          <a:noFill/>
        </p:spPr>
        <p:txBody>
          <a:bodyPr wrap="square">
            <a:spAutoFit/>
          </a:bodyPr>
          <a:lstStyle/>
          <a:p>
            <a:pPr marL="0" indent="0">
              <a:buNone/>
            </a:pPr>
            <a:r>
              <a:rPr lang="en-GB" sz="2400" dirty="0"/>
              <a:t>Decimals</a:t>
            </a:r>
          </a:p>
          <a:p>
            <a:pPr marL="0" indent="0">
              <a:buNone/>
            </a:pPr>
            <a:r>
              <a:rPr lang="en-GB" sz="2400" dirty="0"/>
              <a:t>Children may think that add a 0 when multiplying decimals by 10</a:t>
            </a:r>
          </a:p>
          <a:p>
            <a:pPr marL="0" indent="0">
              <a:buNone/>
            </a:pPr>
            <a:r>
              <a:rPr lang="en-GB" sz="2400" b="1" i="0" dirty="0">
                <a:solidFill>
                  <a:srgbClr val="001D35"/>
                </a:solidFill>
                <a:effectLst/>
                <a:latin typeface="Google Sans"/>
              </a:rPr>
              <a:t>Evaporation and condensation</a:t>
            </a:r>
            <a:r>
              <a:rPr lang="en-GB" sz="2400" b="0" i="0" dirty="0">
                <a:solidFill>
                  <a:srgbClr val="001D35"/>
                </a:solidFill>
                <a:effectLst/>
                <a:latin typeface="Google Sans"/>
              </a:rPr>
              <a:t>: </a:t>
            </a:r>
          </a:p>
          <a:p>
            <a:pPr marL="0" indent="0" algn="l" fontAlgn="ctr">
              <a:buNone/>
            </a:pPr>
            <a:r>
              <a:rPr lang="en-GB" sz="2400" b="0" i="0" dirty="0">
                <a:solidFill>
                  <a:srgbClr val="001D35"/>
                </a:solidFill>
                <a:effectLst/>
                <a:latin typeface="Google Sans"/>
              </a:rPr>
              <a:t>Children may not understand the concept of evaporation before moving on to condensation and precipitation.</a:t>
            </a:r>
          </a:p>
          <a:p>
            <a:pPr marL="0" indent="0" algn="l">
              <a:buNone/>
            </a:pPr>
            <a:r>
              <a:rPr lang="en-GB" sz="2400" b="1" i="0" dirty="0">
                <a:solidFill>
                  <a:srgbClr val="001D35"/>
                </a:solidFill>
                <a:effectLst/>
                <a:latin typeface="Google Sans"/>
              </a:rPr>
              <a:t>Adverbs</a:t>
            </a:r>
            <a:endParaRPr lang="en-GB" sz="2400" b="0" i="0" dirty="0">
              <a:solidFill>
                <a:srgbClr val="001D35"/>
              </a:solidFill>
              <a:effectLst/>
              <a:latin typeface="Google Sans"/>
            </a:endParaRPr>
          </a:p>
          <a:p>
            <a:pPr marL="0" indent="0" algn="l" fontAlgn="ctr">
              <a:buNone/>
            </a:pPr>
            <a:r>
              <a:rPr lang="en-GB" sz="2400" b="0" i="0" dirty="0">
                <a:solidFill>
                  <a:srgbClr val="001D35"/>
                </a:solidFill>
                <a:effectLst/>
                <a:latin typeface="Google Sans"/>
              </a:rPr>
              <a:t>Students may think that all adverbs end in "-</a:t>
            </a:r>
            <a:r>
              <a:rPr lang="en-GB" sz="2400" b="0" i="0" dirty="0" err="1">
                <a:solidFill>
                  <a:srgbClr val="001D35"/>
                </a:solidFill>
                <a:effectLst/>
                <a:latin typeface="Google Sans"/>
              </a:rPr>
              <a:t>ly</a:t>
            </a:r>
            <a:r>
              <a:rPr lang="en-GB" sz="2400" b="0" i="0" dirty="0">
                <a:solidFill>
                  <a:srgbClr val="001D35"/>
                </a:solidFill>
                <a:effectLst/>
                <a:latin typeface="Google Sans"/>
              </a:rPr>
              <a:t>", but this is not always the case </a:t>
            </a:r>
          </a:p>
          <a:p>
            <a:pPr marL="0" indent="0" algn="l" fontAlgn="ctr">
              <a:buNone/>
            </a:pPr>
            <a:r>
              <a:rPr lang="en-GB" sz="2400" b="1" i="0" dirty="0">
                <a:solidFill>
                  <a:srgbClr val="001D35"/>
                </a:solidFill>
                <a:effectLst/>
                <a:latin typeface="Google Sans"/>
              </a:rPr>
              <a:t>Verbs</a:t>
            </a:r>
          </a:p>
          <a:p>
            <a:pPr marL="0" indent="0" algn="l" fontAlgn="ctr">
              <a:buNone/>
            </a:pPr>
            <a:r>
              <a:rPr lang="en-GB" sz="2400" b="0" i="0" dirty="0">
                <a:solidFill>
                  <a:srgbClr val="001D35"/>
                </a:solidFill>
                <a:effectLst/>
                <a:latin typeface="Google Sans"/>
              </a:rPr>
              <a:t>All verbs are doing words</a:t>
            </a:r>
          </a:p>
          <a:p>
            <a:pPr marL="0" indent="0" algn="l">
              <a:buNone/>
            </a:pPr>
            <a:r>
              <a:rPr lang="en-GB" sz="2400" b="1" i="0" dirty="0">
                <a:solidFill>
                  <a:srgbClr val="001D35"/>
                </a:solidFill>
                <a:effectLst/>
                <a:latin typeface="Google Sans"/>
              </a:rPr>
              <a:t>Compound sentences</a:t>
            </a:r>
            <a:endParaRPr lang="en-GB" sz="2400" b="0" i="0" dirty="0">
              <a:solidFill>
                <a:srgbClr val="001D35"/>
              </a:solidFill>
              <a:effectLst/>
              <a:latin typeface="Google Sans"/>
            </a:endParaRPr>
          </a:p>
          <a:p>
            <a:pPr marL="0" indent="0" algn="l">
              <a:buNone/>
            </a:pPr>
            <a:r>
              <a:rPr lang="en-GB" sz="2400" b="0" i="0" dirty="0">
                <a:solidFill>
                  <a:srgbClr val="001D35"/>
                </a:solidFill>
                <a:effectLst/>
                <a:latin typeface="Google Sans"/>
              </a:rPr>
              <a:t>Students may think that compound sentences only have two coordinating clauses, but they can have more </a:t>
            </a:r>
          </a:p>
        </p:txBody>
      </p:sp>
    </p:spTree>
    <p:extLst>
      <p:ext uri="{BB962C8B-B14F-4D97-AF65-F5344CB8AC3E}">
        <p14:creationId xmlns:p14="http://schemas.microsoft.com/office/powerpoint/2010/main" val="3892343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Key Learning Point</a:t>
            </a:r>
          </a:p>
        </p:txBody>
      </p:sp>
      <p:sp>
        <p:nvSpPr>
          <p:cNvPr id="3" name="TextBox 2">
            <a:extLst>
              <a:ext uri="{FF2B5EF4-FFF2-40B4-BE49-F238E27FC236}">
                <a16:creationId xmlns:a16="http://schemas.microsoft.com/office/drawing/2014/main" id="{C4419ACB-26A1-F285-B5E2-A4D2468DB181}"/>
              </a:ext>
            </a:extLst>
          </p:cNvPr>
          <p:cNvSpPr txBox="1"/>
          <p:nvPr/>
        </p:nvSpPr>
        <p:spPr>
          <a:xfrm>
            <a:off x="314325" y="1152525"/>
            <a:ext cx="11496675" cy="523220"/>
          </a:xfrm>
          <a:prstGeom prst="rect">
            <a:avLst/>
          </a:prstGeom>
          <a:noFill/>
        </p:spPr>
        <p:txBody>
          <a:bodyPr wrap="square">
            <a:spAutoFit/>
          </a:bodyPr>
          <a:lstStyle/>
          <a:p>
            <a:r>
              <a:rPr lang="en-GB" sz="2800" dirty="0"/>
              <a:t>Can address misconceptions using Multiple Choice questions </a:t>
            </a:r>
          </a:p>
        </p:txBody>
      </p:sp>
      <p:pic>
        <p:nvPicPr>
          <p:cNvPr id="2" name="Picture 1">
            <a:extLst>
              <a:ext uri="{FF2B5EF4-FFF2-40B4-BE49-F238E27FC236}">
                <a16:creationId xmlns:a16="http://schemas.microsoft.com/office/drawing/2014/main" id="{40C508A2-8E6A-1918-93BF-BEA129480D19}"/>
              </a:ext>
            </a:extLst>
          </p:cNvPr>
          <p:cNvPicPr>
            <a:picLocks noChangeAspect="1"/>
          </p:cNvPicPr>
          <p:nvPr/>
        </p:nvPicPr>
        <p:blipFill>
          <a:blip r:embed="rId2"/>
          <a:stretch>
            <a:fillRect/>
          </a:stretch>
        </p:blipFill>
        <p:spPr>
          <a:xfrm>
            <a:off x="214933" y="2227944"/>
            <a:ext cx="6533737" cy="3316511"/>
          </a:xfrm>
          <a:prstGeom prst="rect">
            <a:avLst/>
          </a:prstGeom>
        </p:spPr>
      </p:pic>
      <p:pic>
        <p:nvPicPr>
          <p:cNvPr id="4" name="Picture 3">
            <a:extLst>
              <a:ext uri="{FF2B5EF4-FFF2-40B4-BE49-F238E27FC236}">
                <a16:creationId xmlns:a16="http://schemas.microsoft.com/office/drawing/2014/main" id="{901EB836-7010-A8EB-E231-7445DE083ED3}"/>
              </a:ext>
            </a:extLst>
          </p:cNvPr>
          <p:cNvPicPr>
            <a:picLocks noChangeAspect="1"/>
          </p:cNvPicPr>
          <p:nvPr/>
        </p:nvPicPr>
        <p:blipFill>
          <a:blip r:embed="rId3"/>
          <a:stretch>
            <a:fillRect/>
          </a:stretch>
        </p:blipFill>
        <p:spPr>
          <a:xfrm>
            <a:off x="5764896" y="2112471"/>
            <a:ext cx="6046104" cy="3107025"/>
          </a:xfrm>
          <a:prstGeom prst="rect">
            <a:avLst/>
          </a:prstGeom>
        </p:spPr>
      </p:pic>
    </p:spTree>
    <p:extLst>
      <p:ext uri="{BB962C8B-B14F-4D97-AF65-F5344CB8AC3E}">
        <p14:creationId xmlns:p14="http://schemas.microsoft.com/office/powerpoint/2010/main" val="1573624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5. Forgetting</a:t>
            </a:r>
          </a:p>
        </p:txBody>
      </p:sp>
      <p:sp>
        <p:nvSpPr>
          <p:cNvPr id="3" name="TextBox 2">
            <a:extLst>
              <a:ext uri="{FF2B5EF4-FFF2-40B4-BE49-F238E27FC236}">
                <a16:creationId xmlns:a16="http://schemas.microsoft.com/office/drawing/2014/main" id="{B5A1B272-E9BE-8B1E-7434-9765BEACDEC2}"/>
              </a:ext>
            </a:extLst>
          </p:cNvPr>
          <p:cNvSpPr txBox="1"/>
          <p:nvPr/>
        </p:nvSpPr>
        <p:spPr>
          <a:xfrm>
            <a:off x="295275" y="1123951"/>
            <a:ext cx="11896725" cy="523220"/>
          </a:xfrm>
          <a:prstGeom prst="rect">
            <a:avLst/>
          </a:prstGeom>
          <a:noFill/>
        </p:spPr>
        <p:txBody>
          <a:bodyPr wrap="square">
            <a:spAutoFit/>
          </a:bodyPr>
          <a:lstStyle/>
          <a:p>
            <a:r>
              <a:rPr lang="en-GB" sz="2800" dirty="0"/>
              <a:t>HOW CAN TEACHERS and TAs HELP PUPILS TO REMEMBER WHAT THEY LEARN?</a:t>
            </a:r>
          </a:p>
        </p:txBody>
      </p:sp>
      <p:pic>
        <p:nvPicPr>
          <p:cNvPr id="5" name="Picture 4">
            <a:extLst>
              <a:ext uri="{FF2B5EF4-FFF2-40B4-BE49-F238E27FC236}">
                <a16:creationId xmlns:a16="http://schemas.microsoft.com/office/drawing/2014/main" id="{C9960F08-D969-0975-0952-1E6DA5D90CCF}"/>
              </a:ext>
            </a:extLst>
          </p:cNvPr>
          <p:cNvPicPr>
            <a:picLocks noChangeAspect="1"/>
          </p:cNvPicPr>
          <p:nvPr/>
        </p:nvPicPr>
        <p:blipFill>
          <a:blip r:embed="rId2"/>
          <a:stretch>
            <a:fillRect/>
          </a:stretch>
        </p:blipFill>
        <p:spPr>
          <a:xfrm>
            <a:off x="1357312" y="2457450"/>
            <a:ext cx="9477375" cy="1943100"/>
          </a:xfrm>
          <a:prstGeom prst="rect">
            <a:avLst/>
          </a:prstGeom>
        </p:spPr>
      </p:pic>
      <p:sp>
        <p:nvSpPr>
          <p:cNvPr id="10" name="TextBox 9">
            <a:extLst>
              <a:ext uri="{FF2B5EF4-FFF2-40B4-BE49-F238E27FC236}">
                <a16:creationId xmlns:a16="http://schemas.microsoft.com/office/drawing/2014/main" id="{3B13BC98-0034-71FA-7998-C2AAD5927D21}"/>
              </a:ext>
            </a:extLst>
          </p:cNvPr>
          <p:cNvSpPr txBox="1"/>
          <p:nvPr/>
        </p:nvSpPr>
        <p:spPr>
          <a:xfrm>
            <a:off x="390525" y="4943475"/>
            <a:ext cx="10982325" cy="1200329"/>
          </a:xfrm>
          <a:prstGeom prst="rect">
            <a:avLst/>
          </a:prstGeom>
          <a:noFill/>
        </p:spPr>
        <p:txBody>
          <a:bodyPr wrap="square" rtlCol="0">
            <a:spAutoFit/>
          </a:bodyPr>
          <a:lstStyle/>
          <a:p>
            <a:r>
              <a:rPr lang="en-GB" dirty="0"/>
              <a:t>Varied: students practise different tasks, rather than one task at a time, increasing the number of cues helping students recall the idea, and increasing its usefulness. </a:t>
            </a:r>
          </a:p>
          <a:p>
            <a:endParaRPr lang="en-GB" dirty="0"/>
          </a:p>
          <a:p>
            <a:r>
              <a:rPr lang="en-GB" dirty="0"/>
              <a:t>Spaced (for verbal materials): increasing delays between practice episodes, especially if students answer correctly. </a:t>
            </a:r>
          </a:p>
        </p:txBody>
      </p:sp>
    </p:spTree>
    <p:extLst>
      <p:ext uri="{BB962C8B-B14F-4D97-AF65-F5344CB8AC3E}">
        <p14:creationId xmlns:p14="http://schemas.microsoft.com/office/powerpoint/2010/main" val="1032277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Practical Demonstration</a:t>
            </a:r>
          </a:p>
        </p:txBody>
      </p:sp>
      <p:sp>
        <p:nvSpPr>
          <p:cNvPr id="3" name="TextBox 2">
            <a:extLst>
              <a:ext uri="{FF2B5EF4-FFF2-40B4-BE49-F238E27FC236}">
                <a16:creationId xmlns:a16="http://schemas.microsoft.com/office/drawing/2014/main" id="{8E05ED54-0CA6-CD7A-32CE-381A013D0F0A}"/>
              </a:ext>
            </a:extLst>
          </p:cNvPr>
          <p:cNvSpPr txBox="1"/>
          <p:nvPr/>
        </p:nvSpPr>
        <p:spPr>
          <a:xfrm>
            <a:off x="295275" y="1181100"/>
            <a:ext cx="8848725" cy="523220"/>
          </a:xfrm>
          <a:prstGeom prst="rect">
            <a:avLst/>
          </a:prstGeom>
          <a:noFill/>
        </p:spPr>
        <p:txBody>
          <a:bodyPr wrap="square">
            <a:spAutoFit/>
          </a:bodyPr>
          <a:lstStyle/>
          <a:p>
            <a:r>
              <a:rPr lang="en-GB" sz="2800" dirty="0"/>
              <a:t>What was the first 2 numbers in the digit activity?</a:t>
            </a:r>
          </a:p>
        </p:txBody>
      </p:sp>
    </p:spTree>
    <p:extLst>
      <p:ext uri="{BB962C8B-B14F-4D97-AF65-F5344CB8AC3E}">
        <p14:creationId xmlns:p14="http://schemas.microsoft.com/office/powerpoint/2010/main" val="4269670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Quiz – Retrieval Practice</a:t>
            </a:r>
          </a:p>
        </p:txBody>
      </p:sp>
      <p:sp>
        <p:nvSpPr>
          <p:cNvPr id="3" name="TextBox 2">
            <a:extLst>
              <a:ext uri="{FF2B5EF4-FFF2-40B4-BE49-F238E27FC236}">
                <a16:creationId xmlns:a16="http://schemas.microsoft.com/office/drawing/2014/main" id="{795C5A3A-10D1-35E4-AA66-173C256AD560}"/>
              </a:ext>
            </a:extLst>
          </p:cNvPr>
          <p:cNvSpPr txBox="1"/>
          <p:nvPr/>
        </p:nvSpPr>
        <p:spPr>
          <a:xfrm>
            <a:off x="566057" y="1181100"/>
            <a:ext cx="11054443" cy="3108543"/>
          </a:xfrm>
          <a:prstGeom prst="rect">
            <a:avLst/>
          </a:prstGeom>
          <a:noFill/>
        </p:spPr>
        <p:txBody>
          <a:bodyPr wrap="square">
            <a:spAutoFit/>
          </a:bodyPr>
          <a:lstStyle/>
          <a:p>
            <a:r>
              <a:rPr lang="en-GB" sz="2800" dirty="0"/>
              <a:t>Question: Which of these will diminish pupils’ attention towards learning?</a:t>
            </a:r>
          </a:p>
          <a:p>
            <a:endParaRPr lang="en-GB" sz="2800" dirty="0"/>
          </a:p>
          <a:p>
            <a:pPr marL="342900" indent="-342900">
              <a:buAutoNum type="alphaLcPeriod"/>
            </a:pPr>
            <a:r>
              <a:rPr lang="en-GB" sz="2800" dirty="0"/>
              <a:t>Playing music during lessons while students work</a:t>
            </a:r>
          </a:p>
          <a:p>
            <a:pPr marL="342900" indent="-342900">
              <a:buAutoNum type="alphaLcPeriod"/>
            </a:pPr>
            <a:endParaRPr lang="en-GB" sz="2800" dirty="0"/>
          </a:p>
          <a:p>
            <a:r>
              <a:rPr lang="en-GB" sz="2800" dirty="0"/>
              <a:t>b. Allowing a small amount of off-task discussion</a:t>
            </a:r>
          </a:p>
          <a:p>
            <a:endParaRPr lang="en-GB" sz="2800" dirty="0"/>
          </a:p>
          <a:p>
            <a:r>
              <a:rPr lang="en-GB" sz="2800" dirty="0"/>
              <a:t>c. Emphasising key points in the lesson</a:t>
            </a:r>
          </a:p>
        </p:txBody>
      </p:sp>
    </p:spTree>
    <p:extLst>
      <p:ext uri="{BB962C8B-B14F-4D97-AF65-F5344CB8AC3E}">
        <p14:creationId xmlns:p14="http://schemas.microsoft.com/office/powerpoint/2010/main" val="3122215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Answer</a:t>
            </a:r>
          </a:p>
        </p:txBody>
      </p:sp>
      <p:sp>
        <p:nvSpPr>
          <p:cNvPr id="3" name="TextBox 2">
            <a:extLst>
              <a:ext uri="{FF2B5EF4-FFF2-40B4-BE49-F238E27FC236}">
                <a16:creationId xmlns:a16="http://schemas.microsoft.com/office/drawing/2014/main" id="{545AD4AE-671A-0325-EA1F-ED3267DA52B1}"/>
              </a:ext>
            </a:extLst>
          </p:cNvPr>
          <p:cNvSpPr txBox="1"/>
          <p:nvPr/>
        </p:nvSpPr>
        <p:spPr>
          <a:xfrm>
            <a:off x="304800" y="1238250"/>
            <a:ext cx="11801475" cy="3539430"/>
          </a:xfrm>
          <a:prstGeom prst="rect">
            <a:avLst/>
          </a:prstGeom>
          <a:noFill/>
        </p:spPr>
        <p:txBody>
          <a:bodyPr wrap="square">
            <a:spAutoFit/>
          </a:bodyPr>
          <a:lstStyle/>
          <a:p>
            <a:r>
              <a:rPr lang="en-GB" sz="2800" dirty="0"/>
              <a:t>Although (a) playing music could prove helpful if it reduces the impact of more distracting noises, both music and (b) off-task discussion will diminish students’ attention towards learning, because both </a:t>
            </a:r>
          </a:p>
          <a:p>
            <a:r>
              <a:rPr lang="en-GB" sz="2800" dirty="0"/>
              <a:t>provide additional stimuli which students need to try to ignore. </a:t>
            </a:r>
          </a:p>
          <a:p>
            <a:r>
              <a:rPr lang="en-GB" sz="2800" dirty="0"/>
              <a:t>These drains on students’ attention can be harmful to their learning. </a:t>
            </a:r>
          </a:p>
          <a:p>
            <a:endParaRPr lang="en-GB" sz="2800" dirty="0"/>
          </a:p>
          <a:p>
            <a:r>
              <a:rPr lang="en-GB" sz="2800" dirty="0">
                <a:highlight>
                  <a:srgbClr val="FFFF00"/>
                </a:highlight>
              </a:rPr>
              <a:t>Emphasising key points in the lesson (c) should draw students’ attention towards them.</a:t>
            </a:r>
          </a:p>
        </p:txBody>
      </p:sp>
    </p:spTree>
    <p:extLst>
      <p:ext uri="{BB962C8B-B14F-4D97-AF65-F5344CB8AC3E}">
        <p14:creationId xmlns:p14="http://schemas.microsoft.com/office/powerpoint/2010/main" val="428065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7818-785C-457B-6FE9-90EEE9E341A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30A24AF-660E-D0F8-D917-BDDF45DB1A1E}"/>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76421A03-90E8-C70B-4D7A-724861EBCDFA}"/>
              </a:ext>
            </a:extLst>
          </p:cNvPr>
          <p:cNvSpPr txBox="1"/>
          <p:nvPr/>
        </p:nvSpPr>
        <p:spPr>
          <a:xfrm>
            <a:off x="386080" y="1280160"/>
            <a:ext cx="11086147" cy="5632311"/>
          </a:xfrm>
          <a:prstGeom prst="rect">
            <a:avLst/>
          </a:prstGeom>
          <a:noFill/>
        </p:spPr>
        <p:txBody>
          <a:bodyPr wrap="square">
            <a:spAutoFit/>
          </a:bodyPr>
          <a:lstStyle/>
          <a:p>
            <a:pPr algn="ctr"/>
            <a:r>
              <a:rPr lang="en-GB" sz="4000" dirty="0"/>
              <a:t>The week ahead</a:t>
            </a:r>
          </a:p>
          <a:p>
            <a:pPr algn="ctr"/>
            <a:endParaRPr lang="en-GB" sz="4000" dirty="0"/>
          </a:p>
          <a:p>
            <a:pPr marL="571500" indent="-571500">
              <a:buFont typeface="Wingdings" panose="05000000000000000000" pitchFamily="2" charset="2"/>
              <a:buChar char="Ø"/>
            </a:pPr>
            <a:r>
              <a:rPr lang="en-GB" sz="4000" dirty="0"/>
              <a:t>Today: Supporting learning in the classroom.</a:t>
            </a:r>
          </a:p>
          <a:p>
            <a:pPr marL="571500" indent="-571500">
              <a:buFont typeface="Wingdings" panose="05000000000000000000" pitchFamily="2" charset="2"/>
              <a:buChar char="Ø"/>
            </a:pPr>
            <a:endParaRPr lang="en-GB" sz="4000" dirty="0"/>
          </a:p>
          <a:p>
            <a:pPr marL="571500" indent="-571500">
              <a:buFont typeface="Wingdings" panose="05000000000000000000" pitchFamily="2" charset="2"/>
              <a:buChar char="Ø"/>
            </a:pPr>
            <a:r>
              <a:rPr lang="en-GB" sz="4000" dirty="0"/>
              <a:t>Tuesday – Thursday: A range of one-hour virtual CPD activities.</a:t>
            </a:r>
          </a:p>
          <a:p>
            <a:pPr marL="571500" indent="-571500">
              <a:buFont typeface="Wingdings" panose="05000000000000000000" pitchFamily="2" charset="2"/>
              <a:buChar char="Ø"/>
            </a:pPr>
            <a:endParaRPr lang="en-GB" sz="4000" dirty="0"/>
          </a:p>
          <a:p>
            <a:pPr marL="571500" indent="-571500">
              <a:buFont typeface="Wingdings" panose="05000000000000000000" pitchFamily="2" charset="2"/>
              <a:buChar char="Ø"/>
            </a:pPr>
            <a:r>
              <a:rPr lang="en-GB" sz="4000" dirty="0"/>
              <a:t>Friday: Feedback and RBWM top tips for TA’s</a:t>
            </a:r>
          </a:p>
          <a:p>
            <a:endParaRPr lang="en-GB" sz="4000" dirty="0"/>
          </a:p>
        </p:txBody>
      </p:sp>
    </p:spTree>
    <p:extLst>
      <p:ext uri="{BB962C8B-B14F-4D97-AF65-F5344CB8AC3E}">
        <p14:creationId xmlns:p14="http://schemas.microsoft.com/office/powerpoint/2010/main" val="1681031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Quiz – Retrieval Practice</a:t>
            </a:r>
          </a:p>
        </p:txBody>
      </p:sp>
      <p:sp>
        <p:nvSpPr>
          <p:cNvPr id="3" name="TextBox 2">
            <a:extLst>
              <a:ext uri="{FF2B5EF4-FFF2-40B4-BE49-F238E27FC236}">
                <a16:creationId xmlns:a16="http://schemas.microsoft.com/office/drawing/2014/main" id="{332F0D7E-6F78-485A-3299-C14A82672AC9}"/>
              </a:ext>
            </a:extLst>
          </p:cNvPr>
          <p:cNvSpPr txBox="1"/>
          <p:nvPr/>
        </p:nvSpPr>
        <p:spPr>
          <a:xfrm>
            <a:off x="476250" y="1257300"/>
            <a:ext cx="8667750" cy="3970318"/>
          </a:xfrm>
          <a:prstGeom prst="rect">
            <a:avLst/>
          </a:prstGeom>
          <a:noFill/>
        </p:spPr>
        <p:txBody>
          <a:bodyPr wrap="square">
            <a:spAutoFit/>
          </a:bodyPr>
          <a:lstStyle/>
          <a:p>
            <a:r>
              <a:rPr lang="en-GB" sz="2800" dirty="0"/>
              <a:t>Question: Planning should disregard students’ prior knowledge…</a:t>
            </a:r>
          </a:p>
          <a:p>
            <a:endParaRPr lang="en-GB" sz="2800" dirty="0"/>
          </a:p>
          <a:p>
            <a:pPr marL="342900" indent="-342900">
              <a:buAutoNum type="alphaLcPeriod"/>
            </a:pPr>
            <a:r>
              <a:rPr lang="en-GB" sz="2800" dirty="0"/>
              <a:t>If the topic is completely new to students</a:t>
            </a:r>
          </a:p>
          <a:p>
            <a:pPr marL="342900" indent="-342900">
              <a:buAutoNum type="alphaLcPeriod"/>
            </a:pPr>
            <a:endParaRPr lang="en-GB" sz="2800" dirty="0"/>
          </a:p>
          <a:p>
            <a:r>
              <a:rPr lang="en-GB" sz="2800" dirty="0"/>
              <a:t>b. Students’ prior knowledge is likely to contain many errors</a:t>
            </a:r>
          </a:p>
          <a:p>
            <a:endParaRPr lang="en-GB" sz="2800" dirty="0"/>
          </a:p>
          <a:p>
            <a:r>
              <a:rPr lang="en-GB" sz="2800" dirty="0"/>
              <a:t>c. Never</a:t>
            </a:r>
          </a:p>
        </p:txBody>
      </p:sp>
    </p:spTree>
    <p:extLst>
      <p:ext uri="{BB962C8B-B14F-4D97-AF65-F5344CB8AC3E}">
        <p14:creationId xmlns:p14="http://schemas.microsoft.com/office/powerpoint/2010/main" val="1139114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Answer</a:t>
            </a:r>
          </a:p>
        </p:txBody>
      </p:sp>
      <p:sp>
        <p:nvSpPr>
          <p:cNvPr id="3" name="TextBox 2">
            <a:extLst>
              <a:ext uri="{FF2B5EF4-FFF2-40B4-BE49-F238E27FC236}">
                <a16:creationId xmlns:a16="http://schemas.microsoft.com/office/drawing/2014/main" id="{CBFDD708-C183-E80D-C54E-1E812677DF9A}"/>
              </a:ext>
            </a:extLst>
          </p:cNvPr>
          <p:cNvSpPr txBox="1"/>
          <p:nvPr/>
        </p:nvSpPr>
        <p:spPr>
          <a:xfrm>
            <a:off x="200025" y="1181101"/>
            <a:ext cx="11306175" cy="3108543"/>
          </a:xfrm>
          <a:prstGeom prst="rect">
            <a:avLst/>
          </a:prstGeom>
          <a:noFill/>
        </p:spPr>
        <p:txBody>
          <a:bodyPr wrap="square">
            <a:spAutoFit/>
          </a:bodyPr>
          <a:lstStyle/>
          <a:p>
            <a:r>
              <a:rPr lang="en-GB" dirty="0"/>
              <a:t> </a:t>
            </a:r>
            <a:r>
              <a:rPr lang="en-GB" sz="2800" dirty="0"/>
              <a:t>Some teachers may believe that Pupils’ prior knowledge is sometimes irrelevant to their planning, but this is never the case </a:t>
            </a:r>
            <a:r>
              <a:rPr lang="en-GB" sz="2800" dirty="0">
                <a:highlight>
                  <a:srgbClr val="FFFF00"/>
                </a:highlight>
              </a:rPr>
              <a:t>(c is correct)</a:t>
            </a:r>
            <a:r>
              <a:rPr lang="en-GB" sz="2800" dirty="0"/>
              <a:t>. </a:t>
            </a:r>
          </a:p>
          <a:p>
            <a:r>
              <a:rPr lang="en-GB" sz="2800" dirty="0"/>
              <a:t>Even when a topic is completely new to students (a) they will have some relevant prior knowledge from previous topics, other subjects or their own experience, which should help them to make sense of new information. If student’s prior knowledge is likely to contain many errors (b) this is particularly important for teachers.</a:t>
            </a:r>
          </a:p>
        </p:txBody>
      </p:sp>
    </p:spTree>
    <p:extLst>
      <p:ext uri="{BB962C8B-B14F-4D97-AF65-F5344CB8AC3E}">
        <p14:creationId xmlns:p14="http://schemas.microsoft.com/office/powerpoint/2010/main" val="2159608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Assessment</a:t>
            </a:r>
          </a:p>
        </p:txBody>
      </p:sp>
      <p:sp>
        <p:nvSpPr>
          <p:cNvPr id="3" name="TextBox 2">
            <a:extLst>
              <a:ext uri="{FF2B5EF4-FFF2-40B4-BE49-F238E27FC236}">
                <a16:creationId xmlns:a16="http://schemas.microsoft.com/office/drawing/2014/main" id="{B73841B5-7B81-A123-B44C-62B2FCD0B39D}"/>
              </a:ext>
            </a:extLst>
          </p:cNvPr>
          <p:cNvSpPr txBox="1"/>
          <p:nvPr/>
        </p:nvSpPr>
        <p:spPr>
          <a:xfrm>
            <a:off x="304800" y="1028700"/>
            <a:ext cx="10782300" cy="5909310"/>
          </a:xfrm>
          <a:prstGeom prst="rect">
            <a:avLst/>
          </a:prstGeom>
          <a:noFill/>
        </p:spPr>
        <p:txBody>
          <a:bodyPr wrap="square">
            <a:spAutoFit/>
          </a:bodyPr>
          <a:lstStyle/>
          <a:p>
            <a:r>
              <a:rPr lang="en-GB" sz="2400" dirty="0"/>
              <a:t>Question 1: Which of these is most likely to help students learn without overloading their working memory?</a:t>
            </a:r>
          </a:p>
          <a:p>
            <a:endParaRPr lang="en-GB" sz="2400" dirty="0"/>
          </a:p>
          <a:p>
            <a:r>
              <a:rPr lang="en-GB" sz="2400" dirty="0"/>
              <a:t>a. Focus on topics in which students are interested.</a:t>
            </a:r>
          </a:p>
          <a:p>
            <a:r>
              <a:rPr lang="en-GB" sz="2400" dirty="0"/>
              <a:t>b. Prioritise two or three ideas for students to think about at any one time.</a:t>
            </a:r>
          </a:p>
          <a:p>
            <a:r>
              <a:rPr lang="en-GB" sz="2400" dirty="0"/>
              <a:t>c. Ensure the lesson is engaging for students. </a:t>
            </a:r>
          </a:p>
          <a:p>
            <a:endParaRPr lang="en-GB" sz="2400" dirty="0"/>
          </a:p>
          <a:p>
            <a:r>
              <a:rPr lang="en-GB" sz="2400" dirty="0"/>
              <a:t>Question 2: An explanation is most likely to remain within students’ working memory capacity if it is…</a:t>
            </a:r>
          </a:p>
          <a:p>
            <a:endParaRPr lang="en-GB" sz="2400" dirty="0"/>
          </a:p>
          <a:p>
            <a:r>
              <a:rPr lang="en-GB" sz="2400" dirty="0"/>
              <a:t>a. Detailed.</a:t>
            </a:r>
          </a:p>
          <a:p>
            <a:r>
              <a:rPr lang="en-GB" sz="2400" dirty="0"/>
              <a:t>b. Concise.</a:t>
            </a:r>
          </a:p>
          <a:p>
            <a:r>
              <a:rPr lang="en-GB" sz="2400" dirty="0"/>
              <a:t>c. Stimulating</a:t>
            </a:r>
          </a:p>
          <a:p>
            <a:endParaRPr lang="en-GB" sz="2400" dirty="0"/>
          </a:p>
          <a:p>
            <a:endParaRPr lang="en-GB" sz="2400" dirty="0"/>
          </a:p>
          <a:p>
            <a:endParaRPr lang="en-GB" dirty="0"/>
          </a:p>
        </p:txBody>
      </p:sp>
    </p:spTree>
    <p:extLst>
      <p:ext uri="{BB962C8B-B14F-4D97-AF65-F5344CB8AC3E}">
        <p14:creationId xmlns:p14="http://schemas.microsoft.com/office/powerpoint/2010/main" val="1672039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Answers</a:t>
            </a:r>
          </a:p>
        </p:txBody>
      </p:sp>
      <p:sp>
        <p:nvSpPr>
          <p:cNvPr id="3" name="TextBox 2">
            <a:extLst>
              <a:ext uri="{FF2B5EF4-FFF2-40B4-BE49-F238E27FC236}">
                <a16:creationId xmlns:a16="http://schemas.microsoft.com/office/drawing/2014/main" id="{A8483940-08FE-FDBE-EB5C-832FBA21B3E8}"/>
              </a:ext>
            </a:extLst>
          </p:cNvPr>
          <p:cNvSpPr txBox="1"/>
          <p:nvPr/>
        </p:nvSpPr>
        <p:spPr>
          <a:xfrm>
            <a:off x="314325" y="1066800"/>
            <a:ext cx="11630025" cy="5693866"/>
          </a:xfrm>
          <a:prstGeom prst="rect">
            <a:avLst/>
          </a:prstGeom>
          <a:noFill/>
        </p:spPr>
        <p:txBody>
          <a:bodyPr wrap="square">
            <a:spAutoFit/>
          </a:bodyPr>
          <a:lstStyle/>
          <a:p>
            <a:r>
              <a:rPr lang="en-GB" sz="2800" dirty="0"/>
              <a:t>Some teachers may believe that engaging students (c) is crucial to learning but this does not diminish the load on students’ working memories. Students may have more existing knowledge about topics which interest them (a), but teachers can still overload their working memories, and focusing on topics which interest students will impede teachers from educating students beyond their existing experience. </a:t>
            </a:r>
            <a:r>
              <a:rPr lang="en-GB" sz="2800" dirty="0">
                <a:highlight>
                  <a:srgbClr val="FFFF00"/>
                </a:highlight>
              </a:rPr>
              <a:t>Only (b) helps keep learning within the limits of working memory.</a:t>
            </a:r>
          </a:p>
          <a:p>
            <a:endParaRPr lang="en-GB" sz="2800" dirty="0"/>
          </a:p>
          <a:p>
            <a:endParaRPr lang="en-GB" sz="2800" dirty="0"/>
          </a:p>
          <a:p>
            <a:r>
              <a:rPr lang="en-GB" sz="2800" dirty="0"/>
              <a:t>Detailed (a) and stimulating (c) explanations provide additional chunks of information which strain the capacity of students’ working memory. A concise explanation (b) which offers the minimum required information is most likely to remain within students’ working memory</a:t>
            </a:r>
          </a:p>
        </p:txBody>
      </p:sp>
    </p:spTree>
    <p:extLst>
      <p:ext uri="{BB962C8B-B14F-4D97-AF65-F5344CB8AC3E}">
        <p14:creationId xmlns:p14="http://schemas.microsoft.com/office/powerpoint/2010/main" val="2396206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Assessment</a:t>
            </a:r>
          </a:p>
        </p:txBody>
      </p:sp>
      <p:sp>
        <p:nvSpPr>
          <p:cNvPr id="3" name="TextBox 2">
            <a:extLst>
              <a:ext uri="{FF2B5EF4-FFF2-40B4-BE49-F238E27FC236}">
                <a16:creationId xmlns:a16="http://schemas.microsoft.com/office/drawing/2014/main" id="{C0321074-8526-C2B1-B621-0F597CD75C95}"/>
              </a:ext>
            </a:extLst>
          </p:cNvPr>
          <p:cNvSpPr txBox="1"/>
          <p:nvPr/>
        </p:nvSpPr>
        <p:spPr>
          <a:xfrm>
            <a:off x="276225" y="1152525"/>
            <a:ext cx="10934700" cy="6678751"/>
          </a:xfrm>
          <a:prstGeom prst="rect">
            <a:avLst/>
          </a:prstGeom>
          <a:noFill/>
        </p:spPr>
        <p:txBody>
          <a:bodyPr wrap="square">
            <a:spAutoFit/>
          </a:bodyPr>
          <a:lstStyle/>
          <a:p>
            <a:r>
              <a:rPr lang="en-GB" sz="2800" dirty="0"/>
              <a:t>Question: Students are most likely to commit information to long-term memory if they are…</a:t>
            </a:r>
          </a:p>
          <a:p>
            <a:endParaRPr lang="en-GB" sz="2800" dirty="0"/>
          </a:p>
          <a:p>
            <a:r>
              <a:rPr lang="en-GB" sz="2800" dirty="0"/>
              <a:t>a. Emotionally engaged in an activity.</a:t>
            </a:r>
          </a:p>
          <a:p>
            <a:r>
              <a:rPr lang="en-GB" sz="2800" dirty="0"/>
              <a:t>b. Interested in what they are studying.</a:t>
            </a:r>
          </a:p>
          <a:p>
            <a:r>
              <a:rPr lang="en-GB" sz="2800" dirty="0"/>
              <a:t>c. Making sense of a new idea using what they already know</a:t>
            </a:r>
          </a:p>
          <a:p>
            <a:endParaRPr lang="en-GB" sz="2800" dirty="0"/>
          </a:p>
          <a:p>
            <a:r>
              <a:rPr lang="en-GB" sz="2800" dirty="0"/>
              <a:t>Question: Students are most likely to commit information to long-term memory if we ask them to…</a:t>
            </a:r>
          </a:p>
          <a:p>
            <a:endParaRPr lang="en-GB" sz="2800" dirty="0"/>
          </a:p>
          <a:p>
            <a:r>
              <a:rPr lang="en-GB" sz="2800" dirty="0"/>
              <a:t>a. Complete a fun activity about it.</a:t>
            </a:r>
          </a:p>
          <a:p>
            <a:r>
              <a:rPr lang="en-GB" sz="2800" dirty="0"/>
              <a:t>b. Use several pieces of information at once.</a:t>
            </a:r>
          </a:p>
          <a:p>
            <a:r>
              <a:rPr lang="en-GB" sz="2800" dirty="0"/>
              <a:t>c. Think about the meaning of the information.</a:t>
            </a:r>
          </a:p>
          <a:p>
            <a:endParaRPr lang="en-GB" sz="2800" dirty="0"/>
          </a:p>
          <a:p>
            <a:endParaRPr lang="en-GB" dirty="0"/>
          </a:p>
          <a:p>
            <a:endParaRPr lang="en-GB" dirty="0"/>
          </a:p>
        </p:txBody>
      </p:sp>
    </p:spTree>
    <p:extLst>
      <p:ext uri="{BB962C8B-B14F-4D97-AF65-F5344CB8AC3E}">
        <p14:creationId xmlns:p14="http://schemas.microsoft.com/office/powerpoint/2010/main" val="1585346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Answers</a:t>
            </a:r>
          </a:p>
        </p:txBody>
      </p:sp>
      <p:sp>
        <p:nvSpPr>
          <p:cNvPr id="3" name="TextBox 2">
            <a:extLst>
              <a:ext uri="{FF2B5EF4-FFF2-40B4-BE49-F238E27FC236}">
                <a16:creationId xmlns:a16="http://schemas.microsoft.com/office/drawing/2014/main" id="{B3E57C23-0A35-A1A3-B1A9-39FACCADD1C5}"/>
              </a:ext>
            </a:extLst>
          </p:cNvPr>
          <p:cNvSpPr txBox="1"/>
          <p:nvPr/>
        </p:nvSpPr>
        <p:spPr>
          <a:xfrm>
            <a:off x="228600" y="1104900"/>
            <a:ext cx="11506200" cy="5539978"/>
          </a:xfrm>
          <a:prstGeom prst="rect">
            <a:avLst/>
          </a:prstGeom>
          <a:noFill/>
        </p:spPr>
        <p:txBody>
          <a:bodyPr wrap="square">
            <a:spAutoFit/>
          </a:bodyPr>
          <a:lstStyle/>
          <a:p>
            <a:r>
              <a:rPr lang="en-GB" dirty="0"/>
              <a:t> </a:t>
            </a:r>
            <a:r>
              <a:rPr lang="en-GB" sz="2400" dirty="0"/>
              <a:t>Students are more likely to remember events and experiences during which they are emotionally engaged. </a:t>
            </a:r>
          </a:p>
          <a:p>
            <a:r>
              <a:rPr lang="en-GB" sz="2400" dirty="0"/>
              <a:t>However, this is a problematic strategy for ensuring students’ memory of key ideas: not all teaching can be emotionally engaging, and there is no guarantee what students recall about the event. So although teachers may believe this is important, (a) is incorrect. Students may be more motivated if they are interested in what they are studying – and motivation supports effective learning – but unless they are processing it meaningfully, it will not be committed to long-term memory, so (b) is also incorrect. </a:t>
            </a:r>
          </a:p>
          <a:p>
            <a:r>
              <a:rPr lang="en-GB" sz="2400" dirty="0">
                <a:highlight>
                  <a:srgbClr val="FFFF00"/>
                </a:highlight>
              </a:rPr>
              <a:t>(c), making sense of a new concept with what they already know, is most likely to help them commit new information to long-term memory</a:t>
            </a:r>
            <a:r>
              <a:rPr lang="en-GB" sz="2400" dirty="0"/>
              <a:t>.</a:t>
            </a:r>
          </a:p>
          <a:p>
            <a:endParaRPr lang="en-GB" sz="2400" dirty="0"/>
          </a:p>
          <a:p>
            <a:r>
              <a:rPr lang="en-GB" sz="2400" dirty="0"/>
              <a:t>Teachers may believe that a fun activity stimulates learning (a) or that they should challenge students with a lot of information (b) but the biggest support for learning is ensuring students think about the meaning of the information (c).</a:t>
            </a:r>
          </a:p>
          <a:p>
            <a:endParaRPr lang="en-GB" dirty="0"/>
          </a:p>
        </p:txBody>
      </p:sp>
    </p:spTree>
    <p:extLst>
      <p:ext uri="{BB962C8B-B14F-4D97-AF65-F5344CB8AC3E}">
        <p14:creationId xmlns:p14="http://schemas.microsoft.com/office/powerpoint/2010/main" val="468980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Quiz – </a:t>
            </a:r>
            <a:r>
              <a:rPr lang="en-GB" sz="3000" b="1">
                <a:solidFill>
                  <a:srgbClr val="FFFFFF"/>
                </a:solidFill>
                <a:cs typeface="Calibri"/>
              </a:rPr>
              <a:t>Retrieval Practice</a:t>
            </a:r>
            <a:endParaRPr lang="en-GB" sz="3000" b="1" dirty="0">
              <a:solidFill>
                <a:srgbClr val="FFFFFF"/>
              </a:solidFill>
              <a:cs typeface="Calibri"/>
            </a:endParaRPr>
          </a:p>
        </p:txBody>
      </p:sp>
      <p:sp>
        <p:nvSpPr>
          <p:cNvPr id="3" name="TextBox 2">
            <a:extLst>
              <a:ext uri="{FF2B5EF4-FFF2-40B4-BE49-F238E27FC236}">
                <a16:creationId xmlns:a16="http://schemas.microsoft.com/office/drawing/2014/main" id="{1CF3D809-1840-BFA3-290E-0E8426698852}"/>
              </a:ext>
            </a:extLst>
          </p:cNvPr>
          <p:cNvSpPr txBox="1"/>
          <p:nvPr/>
        </p:nvSpPr>
        <p:spPr>
          <a:xfrm>
            <a:off x="438150" y="1057275"/>
            <a:ext cx="11868150" cy="5693866"/>
          </a:xfrm>
          <a:prstGeom prst="rect">
            <a:avLst/>
          </a:prstGeom>
          <a:noFill/>
        </p:spPr>
        <p:txBody>
          <a:bodyPr wrap="square">
            <a:spAutoFit/>
          </a:bodyPr>
          <a:lstStyle/>
          <a:p>
            <a:r>
              <a:rPr lang="en-GB" sz="2800" dirty="0"/>
              <a:t>Question: The most valuable information which a check for understanding can provide during a lesson is whether:</a:t>
            </a:r>
          </a:p>
          <a:p>
            <a:endParaRPr lang="en-GB" sz="2800" dirty="0"/>
          </a:p>
          <a:p>
            <a:r>
              <a:rPr lang="en-GB" sz="2800" dirty="0"/>
              <a:t>a. Students will remember what they have been taught</a:t>
            </a:r>
          </a:p>
          <a:p>
            <a:r>
              <a:rPr lang="en-GB" sz="2800" dirty="0"/>
              <a:t>b. Students have made progress</a:t>
            </a:r>
          </a:p>
          <a:p>
            <a:r>
              <a:rPr lang="en-GB" sz="2800" dirty="0"/>
              <a:t>c. Students have gaps in their understanding</a:t>
            </a:r>
          </a:p>
          <a:p>
            <a:endParaRPr lang="en-GB" sz="2800" dirty="0"/>
          </a:p>
          <a:p>
            <a:r>
              <a:rPr lang="en-GB" sz="2800" dirty="0"/>
              <a:t>Question: Teachers can be assured students do not hold major misconceptions if:</a:t>
            </a:r>
          </a:p>
          <a:p>
            <a:endParaRPr lang="en-GB" sz="2800" dirty="0"/>
          </a:p>
          <a:p>
            <a:r>
              <a:rPr lang="en-GB" sz="2800" dirty="0"/>
              <a:t>a. Students are confident they have understood the key ideas</a:t>
            </a:r>
          </a:p>
          <a:p>
            <a:r>
              <a:rPr lang="en-GB" sz="2800" dirty="0"/>
              <a:t>b. Targeted students answer questions well</a:t>
            </a:r>
          </a:p>
          <a:p>
            <a:r>
              <a:rPr lang="en-GB" sz="2800" dirty="0"/>
              <a:t>c. Students respond correctly to a hinge question</a:t>
            </a:r>
          </a:p>
        </p:txBody>
      </p:sp>
    </p:spTree>
    <p:extLst>
      <p:ext uri="{BB962C8B-B14F-4D97-AF65-F5344CB8AC3E}">
        <p14:creationId xmlns:p14="http://schemas.microsoft.com/office/powerpoint/2010/main" val="2112221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Answers</a:t>
            </a:r>
          </a:p>
        </p:txBody>
      </p:sp>
      <p:sp>
        <p:nvSpPr>
          <p:cNvPr id="3" name="TextBox 2">
            <a:extLst>
              <a:ext uri="{FF2B5EF4-FFF2-40B4-BE49-F238E27FC236}">
                <a16:creationId xmlns:a16="http://schemas.microsoft.com/office/drawing/2014/main" id="{8EC68B1A-0E1D-DD54-4BB1-DC1FA4CDA3D3}"/>
              </a:ext>
            </a:extLst>
          </p:cNvPr>
          <p:cNvSpPr txBox="1"/>
          <p:nvPr/>
        </p:nvSpPr>
        <p:spPr>
          <a:xfrm>
            <a:off x="285749" y="1028700"/>
            <a:ext cx="10868025" cy="4893647"/>
          </a:xfrm>
          <a:prstGeom prst="rect">
            <a:avLst/>
          </a:prstGeom>
          <a:noFill/>
        </p:spPr>
        <p:txBody>
          <a:bodyPr wrap="square">
            <a:spAutoFit/>
          </a:bodyPr>
          <a:lstStyle/>
          <a:p>
            <a:r>
              <a:rPr lang="en-GB" sz="2400" dirty="0"/>
              <a:t>Teachers may believe (a), that a check for understanding demonstrates what students will recall, but current performance does not guarantee learning. They may also be accustomed to using checks for understanding to demonstrate students are making ‘rapid’ progress (b), but checks for understanding are much more </a:t>
            </a:r>
            <a:r>
              <a:rPr lang="en-GB" sz="2400" dirty="0">
                <a:highlight>
                  <a:srgbClr val="FFFF00"/>
                </a:highlight>
              </a:rPr>
              <a:t>useful if they give teachers a genuine appreciation of students’ understanding and misconceptions (c)</a:t>
            </a:r>
            <a:r>
              <a:rPr lang="en-GB" sz="2400" dirty="0"/>
              <a:t>, so they can adapt the lesson.</a:t>
            </a:r>
          </a:p>
          <a:p>
            <a:endParaRPr lang="en-GB" sz="2400" dirty="0"/>
          </a:p>
          <a:p>
            <a:endParaRPr lang="en-GB" sz="2400" dirty="0"/>
          </a:p>
          <a:p>
            <a:r>
              <a:rPr lang="en-GB" sz="2400" dirty="0"/>
              <a:t>Teachers may be satisfied by students’ confidence (a), but this is not a valid measure of what students know; teachers may feel content that the correct answers of some students reflect the whole class (b), but the response of some students may mask the misconceptions of others. Of these options, </a:t>
            </a:r>
            <a:r>
              <a:rPr lang="en-GB" sz="2400" dirty="0">
                <a:highlight>
                  <a:srgbClr val="FFFF00"/>
                </a:highlight>
              </a:rPr>
              <a:t>only a hinge question (c) </a:t>
            </a:r>
            <a:r>
              <a:rPr lang="en-GB" sz="2400" dirty="0"/>
              <a:t>demonstrates that students do not hold major misconceptions.</a:t>
            </a:r>
          </a:p>
        </p:txBody>
      </p:sp>
    </p:spTree>
    <p:extLst>
      <p:ext uri="{BB962C8B-B14F-4D97-AF65-F5344CB8AC3E}">
        <p14:creationId xmlns:p14="http://schemas.microsoft.com/office/powerpoint/2010/main" val="2344192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Quiz – Retrieval Practice</a:t>
            </a:r>
          </a:p>
        </p:txBody>
      </p:sp>
      <p:sp>
        <p:nvSpPr>
          <p:cNvPr id="3" name="TextBox 2">
            <a:extLst>
              <a:ext uri="{FF2B5EF4-FFF2-40B4-BE49-F238E27FC236}">
                <a16:creationId xmlns:a16="http://schemas.microsoft.com/office/drawing/2014/main" id="{33DCA5FB-F104-86CA-AC58-C31BFEF1102B}"/>
              </a:ext>
            </a:extLst>
          </p:cNvPr>
          <p:cNvSpPr txBox="1"/>
          <p:nvPr/>
        </p:nvSpPr>
        <p:spPr>
          <a:xfrm>
            <a:off x="438150" y="898070"/>
            <a:ext cx="11010900" cy="5262979"/>
          </a:xfrm>
          <a:prstGeom prst="rect">
            <a:avLst/>
          </a:prstGeom>
          <a:noFill/>
        </p:spPr>
        <p:txBody>
          <a:bodyPr wrap="square">
            <a:spAutoFit/>
          </a:bodyPr>
          <a:lstStyle/>
          <a:p>
            <a:r>
              <a:rPr lang="en-GB" sz="2400" dirty="0"/>
              <a:t>Question: Students benefit from practice if…</a:t>
            </a:r>
          </a:p>
          <a:p>
            <a:r>
              <a:rPr lang="en-GB" sz="2400" dirty="0"/>
              <a:t>a. They are not yet good at what they are practising.</a:t>
            </a:r>
          </a:p>
          <a:p>
            <a:r>
              <a:rPr lang="en-GB" sz="2400" dirty="0"/>
              <a:t>b. They are already good at what they are practising.</a:t>
            </a:r>
          </a:p>
          <a:p>
            <a:r>
              <a:rPr lang="en-GB" sz="2400" dirty="0"/>
              <a:t>c. Both of the above.</a:t>
            </a:r>
          </a:p>
          <a:p>
            <a:endParaRPr lang="en-GB" sz="2400" dirty="0"/>
          </a:p>
          <a:p>
            <a:r>
              <a:rPr lang="en-GB" sz="2400" dirty="0"/>
              <a:t>Question: When revising new vocabulary, students are likely to benefit more from:</a:t>
            </a:r>
          </a:p>
          <a:p>
            <a:r>
              <a:rPr lang="en-GB" sz="2400" dirty="0"/>
              <a:t>a. Half an hour of practice today</a:t>
            </a:r>
          </a:p>
          <a:p>
            <a:r>
              <a:rPr lang="en-GB" sz="2400" dirty="0"/>
              <a:t>b. Fifteen minutes practice today, and fifteen minutes next week</a:t>
            </a:r>
          </a:p>
          <a:p>
            <a:endParaRPr lang="en-GB" sz="2400" dirty="0"/>
          </a:p>
          <a:p>
            <a:r>
              <a:rPr lang="en-GB" sz="2400" dirty="0"/>
              <a:t>Question: If students have been introduced to new information today, retention quizzing will be most useful…</a:t>
            </a:r>
          </a:p>
          <a:p>
            <a:r>
              <a:rPr lang="en-GB" sz="2400" dirty="0"/>
              <a:t>a. Every lesson for the next fortnight</a:t>
            </a:r>
          </a:p>
          <a:p>
            <a:r>
              <a:rPr lang="en-GB" sz="2400" dirty="0"/>
              <a:t>b. In one week, one month and six months</a:t>
            </a:r>
          </a:p>
          <a:p>
            <a:r>
              <a:rPr lang="en-GB" sz="2400" dirty="0"/>
              <a:t>c. In one month and six months</a:t>
            </a:r>
          </a:p>
        </p:txBody>
      </p:sp>
    </p:spTree>
    <p:extLst>
      <p:ext uri="{BB962C8B-B14F-4D97-AF65-F5344CB8AC3E}">
        <p14:creationId xmlns:p14="http://schemas.microsoft.com/office/powerpoint/2010/main" val="1934890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Answers</a:t>
            </a:r>
          </a:p>
        </p:txBody>
      </p:sp>
      <p:sp>
        <p:nvSpPr>
          <p:cNvPr id="3" name="TextBox 2">
            <a:extLst>
              <a:ext uri="{FF2B5EF4-FFF2-40B4-BE49-F238E27FC236}">
                <a16:creationId xmlns:a16="http://schemas.microsoft.com/office/drawing/2014/main" id="{45ADFE5B-4C78-4AAA-E42A-D5FC2B19C43E}"/>
              </a:ext>
            </a:extLst>
          </p:cNvPr>
          <p:cNvSpPr txBox="1"/>
          <p:nvPr/>
        </p:nvSpPr>
        <p:spPr>
          <a:xfrm>
            <a:off x="352425" y="1009651"/>
            <a:ext cx="11668125" cy="4678204"/>
          </a:xfrm>
          <a:prstGeom prst="rect">
            <a:avLst/>
          </a:prstGeom>
          <a:noFill/>
        </p:spPr>
        <p:txBody>
          <a:bodyPr wrap="square">
            <a:spAutoFit/>
          </a:bodyPr>
          <a:lstStyle/>
          <a:p>
            <a:r>
              <a:rPr lang="en-GB" sz="2000" dirty="0"/>
              <a:t>Teachers may underestimate students’ capacity to practise if they are not yet good at something (a) or may </a:t>
            </a:r>
          </a:p>
          <a:p>
            <a:r>
              <a:rPr lang="en-GB" sz="2000" dirty="0"/>
              <a:t>believe that some success renders further practice unhelpful (b). However, practice increases students’ automaticity and fluency in using any new knowledge or skill, so </a:t>
            </a:r>
            <a:r>
              <a:rPr lang="en-GB" sz="2000" dirty="0">
                <a:highlight>
                  <a:srgbClr val="FFFF00"/>
                </a:highlight>
              </a:rPr>
              <a:t>(c) is correct</a:t>
            </a:r>
            <a:r>
              <a:rPr lang="en-GB" sz="2000" dirty="0"/>
              <a:t>. </a:t>
            </a:r>
          </a:p>
          <a:p>
            <a:endParaRPr lang="en-GB" sz="2000" dirty="0"/>
          </a:p>
          <a:p>
            <a:endParaRPr lang="en-GB" sz="2000" dirty="0"/>
          </a:p>
          <a:p>
            <a:r>
              <a:rPr lang="en-GB" sz="2000" dirty="0"/>
              <a:t>Half an hour of practice today (a) will allow students to perform well today, however they will soon forget </a:t>
            </a:r>
          </a:p>
          <a:p>
            <a:r>
              <a:rPr lang="en-GB" sz="2000" dirty="0"/>
              <a:t>what they have learned; splitting the practice between two lessons </a:t>
            </a:r>
            <a:r>
              <a:rPr lang="en-GB" sz="2000" dirty="0">
                <a:highlight>
                  <a:srgbClr val="FFFF00"/>
                </a:highlight>
              </a:rPr>
              <a:t>(b) will be harder for students</a:t>
            </a:r>
            <a:r>
              <a:rPr lang="en-GB" sz="2000" dirty="0"/>
              <a:t>, but this will mean they are thinking harder about the learning, and it will therefore last longer.</a:t>
            </a:r>
          </a:p>
          <a:p>
            <a:endParaRPr lang="en-GB" sz="2000" dirty="0"/>
          </a:p>
          <a:p>
            <a:r>
              <a:rPr lang="en-GB" sz="2000" dirty="0"/>
              <a:t>Quizzing every lesson for a fortnight (a) will lead to gains in performance, but this may be more practice than </a:t>
            </a:r>
          </a:p>
          <a:p>
            <a:r>
              <a:rPr lang="en-GB" sz="2000" dirty="0"/>
              <a:t>students need, and they will subsequently forget. An initial gap of one month (c) may be too long, and students may have forgotten most of what they knew by then. So one week, one month and six months </a:t>
            </a:r>
            <a:r>
              <a:rPr lang="en-GB" sz="2000" dirty="0">
                <a:highlight>
                  <a:srgbClr val="FFFF00"/>
                </a:highlight>
              </a:rPr>
              <a:t>(b) is likely to be the most effective interval</a:t>
            </a:r>
            <a:r>
              <a:rPr lang="en-GB" sz="2000" dirty="0"/>
              <a:t>.</a:t>
            </a:r>
          </a:p>
          <a:p>
            <a:endParaRPr lang="en-GB" sz="2000" dirty="0"/>
          </a:p>
          <a:p>
            <a:endParaRPr lang="en-GB" dirty="0"/>
          </a:p>
        </p:txBody>
      </p:sp>
    </p:spTree>
    <p:extLst>
      <p:ext uri="{BB962C8B-B14F-4D97-AF65-F5344CB8AC3E}">
        <p14:creationId xmlns:p14="http://schemas.microsoft.com/office/powerpoint/2010/main" val="16813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23B9-8EA0-21EB-95E3-38539A7B65A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56C83A4-C14B-E408-1818-8977922532E7}"/>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FD0CF2F8-1A89-0A84-81F4-978512CFA09E}"/>
              </a:ext>
            </a:extLst>
          </p:cNvPr>
          <p:cNvSpPr txBox="1"/>
          <p:nvPr/>
        </p:nvSpPr>
        <p:spPr>
          <a:xfrm>
            <a:off x="711199" y="1178561"/>
            <a:ext cx="10923587" cy="6494085"/>
          </a:xfrm>
          <a:prstGeom prst="rect">
            <a:avLst/>
          </a:prstGeom>
          <a:noFill/>
        </p:spPr>
        <p:txBody>
          <a:bodyPr wrap="square">
            <a:spAutoFit/>
          </a:bodyPr>
          <a:lstStyle/>
          <a:p>
            <a:pPr algn="ctr"/>
            <a:r>
              <a:rPr lang="en-GB" sz="4000" dirty="0"/>
              <a:t>Starter Activity</a:t>
            </a:r>
          </a:p>
          <a:p>
            <a:pPr algn="ctr"/>
            <a:endParaRPr lang="en-GB" sz="4000" dirty="0"/>
          </a:p>
          <a:p>
            <a:pPr algn="ctr"/>
            <a:endParaRPr lang="en-GB" sz="3200" dirty="0"/>
          </a:p>
          <a:p>
            <a:pPr marL="457200" indent="-457200">
              <a:buFont typeface="Courier New" panose="02070309020205020404" pitchFamily="49" charset="0"/>
              <a:buChar char="o"/>
            </a:pPr>
            <a:r>
              <a:rPr lang="en-GB" sz="3200" dirty="0"/>
              <a:t>Read the statements and decide whether you agree with them or not.</a:t>
            </a:r>
          </a:p>
          <a:p>
            <a:pPr marL="457200" indent="-457200">
              <a:buFont typeface="Courier New" panose="02070309020205020404" pitchFamily="49" charset="0"/>
              <a:buChar char="o"/>
            </a:pPr>
            <a:r>
              <a:rPr lang="en-GB" sz="3200" dirty="0"/>
              <a:t>Put the one that you agree with the most at the top of the grid.</a:t>
            </a:r>
          </a:p>
          <a:p>
            <a:pPr marL="457200" indent="-457200">
              <a:buFont typeface="Courier New" panose="02070309020205020404" pitchFamily="49" charset="0"/>
              <a:buChar char="o"/>
            </a:pPr>
            <a:r>
              <a:rPr lang="en-GB" sz="3200" dirty="0"/>
              <a:t>Put  the one that you totally disagree with at the bottom of the grid </a:t>
            </a:r>
          </a:p>
          <a:p>
            <a:pPr marL="457200" indent="-457200">
              <a:buFont typeface="Courier New" panose="02070309020205020404" pitchFamily="49" charset="0"/>
              <a:buChar char="o"/>
            </a:pPr>
            <a:r>
              <a:rPr lang="en-GB" sz="3200" dirty="0"/>
              <a:t>Rank the others accordingly. </a:t>
            </a:r>
          </a:p>
          <a:p>
            <a:endParaRPr lang="en-GB" sz="4000" dirty="0"/>
          </a:p>
          <a:p>
            <a:pPr algn="ctr"/>
            <a:endParaRPr lang="en-GB" sz="4000" dirty="0"/>
          </a:p>
        </p:txBody>
      </p:sp>
      <p:pic>
        <p:nvPicPr>
          <p:cNvPr id="8" name="Picture 7" descr="A yellow post it note with blue writing on it&#10;&#10;AI-generated content may be incorrect.">
            <a:extLst>
              <a:ext uri="{FF2B5EF4-FFF2-40B4-BE49-F238E27FC236}">
                <a16:creationId xmlns:a16="http://schemas.microsoft.com/office/drawing/2014/main" id="{1AC27C8D-6F2F-EB8B-C051-8A302AC1CE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6960" y="1074321"/>
            <a:ext cx="2072640" cy="1676198"/>
          </a:xfrm>
          <a:prstGeom prst="rect">
            <a:avLst/>
          </a:prstGeom>
        </p:spPr>
      </p:pic>
    </p:spTree>
    <p:extLst>
      <p:ext uri="{BB962C8B-B14F-4D97-AF65-F5344CB8AC3E}">
        <p14:creationId xmlns:p14="http://schemas.microsoft.com/office/powerpoint/2010/main" val="247872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2" name="AutoShape 2">
            <a:extLst>
              <a:ext uri="{FF2B5EF4-FFF2-40B4-BE49-F238E27FC236}">
                <a16:creationId xmlns:a16="http://schemas.microsoft.com/office/drawing/2014/main" id="{69B48DED-60B8-4A9E-F7FF-F1D9F11D0F6B}"/>
              </a:ext>
            </a:extLst>
          </p:cNvPr>
          <p:cNvSpPr>
            <a:spLocks noChangeAspect="1" noChangeArrowheads="1"/>
          </p:cNvSpPr>
          <p:nvPr/>
        </p:nvSpPr>
        <p:spPr bwMode="auto">
          <a:xfrm>
            <a:off x="3448878" y="2034208"/>
            <a:ext cx="3485322" cy="34853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C613B5A-DF86-1555-DE68-2862278805AE}"/>
              </a:ext>
            </a:extLst>
          </p:cNvPr>
          <p:cNvPicPr>
            <a:picLocks noChangeAspect="1"/>
          </p:cNvPicPr>
          <p:nvPr/>
        </p:nvPicPr>
        <p:blipFill>
          <a:blip r:embed="rId2"/>
          <a:stretch>
            <a:fillRect/>
          </a:stretch>
        </p:blipFill>
        <p:spPr>
          <a:xfrm>
            <a:off x="4303240" y="1954704"/>
            <a:ext cx="3873184" cy="3899443"/>
          </a:xfrm>
          <a:prstGeom prst="rect">
            <a:avLst/>
          </a:prstGeom>
        </p:spPr>
      </p:pic>
    </p:spTree>
    <p:extLst>
      <p:ext uri="{BB962C8B-B14F-4D97-AF65-F5344CB8AC3E}">
        <p14:creationId xmlns:p14="http://schemas.microsoft.com/office/powerpoint/2010/main" val="276848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Key Facts (DfE, 2020)   </a:t>
            </a:r>
          </a:p>
        </p:txBody>
      </p:sp>
      <p:sp>
        <p:nvSpPr>
          <p:cNvPr id="4" name="TextBox 3">
            <a:extLst>
              <a:ext uri="{FF2B5EF4-FFF2-40B4-BE49-F238E27FC236}">
                <a16:creationId xmlns:a16="http://schemas.microsoft.com/office/drawing/2014/main" id="{95797B6C-6C2D-624B-AF4B-EDB893DAB5E4}"/>
              </a:ext>
            </a:extLst>
          </p:cNvPr>
          <p:cNvSpPr txBox="1"/>
          <p:nvPr/>
        </p:nvSpPr>
        <p:spPr>
          <a:xfrm>
            <a:off x="308113" y="1242391"/>
            <a:ext cx="10982739" cy="518295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Teaching assistants (TAs) account for 28% of the overall school workforce in mainstream schools in England</a:t>
            </a:r>
          </a:p>
          <a:p>
            <a:pPr marL="285750" indent="-285750">
              <a:lnSpc>
                <a:spcPct val="107000"/>
              </a:lnSpc>
              <a:spcAft>
                <a:spcPts val="800"/>
              </a:spcAft>
              <a:buFont typeface="Arial" panose="020B0604020202020204" pitchFamily="34" charset="0"/>
              <a:buChar char="•"/>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35% of the primary workforce and 14% of the secondary school workforce are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TAs.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 number of full-time equivalent TAs has more than trebled since 2000: from 79,000 to 262,800. </a:t>
            </a:r>
          </a:p>
          <a:p>
            <a:pPr marL="285750" indent="-285750">
              <a:lnSpc>
                <a:spcPct val="107000"/>
              </a:lnSpc>
              <a:spcAft>
                <a:spcPts val="800"/>
              </a:spcAft>
              <a:buFont typeface="Arial" panose="020B0604020202020204" pitchFamily="34" charset="0"/>
              <a:buChar char="•"/>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There are currently more TAs in English nursery and primary schools than teachers: 273,200 vs. 248,900</a:t>
            </a: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Schools spend approximately £4.4 billion each year on TAs, corresponding to 13% of the education budget.</a:t>
            </a:r>
          </a:p>
        </p:txBody>
      </p:sp>
    </p:spTree>
    <p:extLst>
      <p:ext uri="{BB962C8B-B14F-4D97-AF65-F5344CB8AC3E}">
        <p14:creationId xmlns:p14="http://schemas.microsoft.com/office/powerpoint/2010/main" val="410457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Rise in TAs</a:t>
            </a:r>
          </a:p>
        </p:txBody>
      </p:sp>
      <p:sp>
        <p:nvSpPr>
          <p:cNvPr id="4" name="TextBox 3">
            <a:extLst>
              <a:ext uri="{FF2B5EF4-FFF2-40B4-BE49-F238E27FC236}">
                <a16:creationId xmlns:a16="http://schemas.microsoft.com/office/drawing/2014/main" id="{887CEAC1-6FC9-7DE5-65C6-290572A2D047}"/>
              </a:ext>
            </a:extLst>
          </p:cNvPr>
          <p:cNvSpPr txBox="1"/>
          <p:nvPr/>
        </p:nvSpPr>
        <p:spPr>
          <a:xfrm>
            <a:off x="407503" y="1182757"/>
            <a:ext cx="11062253" cy="5262979"/>
          </a:xfrm>
          <a:prstGeom prst="rect">
            <a:avLst/>
          </a:prstGeom>
          <a:noFill/>
        </p:spPr>
        <p:txBody>
          <a:bodyPr wrap="square">
            <a:spAutoFit/>
          </a:bodyPr>
          <a:lstStyle/>
          <a:p>
            <a:pPr marL="342900" indent="-342900">
              <a:buFont typeface="Arial" panose="020B0604020202020204" pitchFamily="34" charset="0"/>
              <a:buChar char="•"/>
            </a:pPr>
            <a:r>
              <a:rPr lang="en-GB" sz="2800" dirty="0"/>
              <a:t>In 2003, the government introduced The National Agreement to help raise pupil standards and tackle excessive teacher workload. There was an increase in the number of TAs to help deal with problems with teacher workloads.</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 The growth in the numbers of TAs continued to be driven by the push for greater inclusion of pupils with special educational needs and disabilities (SEND) into mainstream schools.</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TAs often work more closely with pupils from low-income backgrounds. Expenditure on TAs is one of the most common uses of the Pupil Premium in primary schools.</a:t>
            </a:r>
          </a:p>
        </p:txBody>
      </p:sp>
    </p:spTree>
    <p:extLst>
      <p:ext uri="{BB962C8B-B14F-4D97-AF65-F5344CB8AC3E}">
        <p14:creationId xmlns:p14="http://schemas.microsoft.com/office/powerpoint/2010/main" val="35203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dirty="0">
                <a:cs typeface="Calibri"/>
              </a:rPr>
              <a:t>  Research around Deployment of TAs</a:t>
            </a:r>
          </a:p>
        </p:txBody>
      </p:sp>
      <p:sp>
        <p:nvSpPr>
          <p:cNvPr id="4" name="TextBox 3">
            <a:extLst>
              <a:ext uri="{FF2B5EF4-FFF2-40B4-BE49-F238E27FC236}">
                <a16:creationId xmlns:a16="http://schemas.microsoft.com/office/drawing/2014/main" id="{89F91BCC-0674-4A7F-D5FA-31D334349CA0}"/>
              </a:ext>
            </a:extLst>
          </p:cNvPr>
          <p:cNvSpPr txBox="1"/>
          <p:nvPr/>
        </p:nvSpPr>
        <p:spPr>
          <a:xfrm>
            <a:off x="387627" y="1272210"/>
            <a:ext cx="11370364" cy="4148315"/>
          </a:xfrm>
          <a:prstGeom prst="rect">
            <a:avLst/>
          </a:prstGeom>
          <a:noFill/>
        </p:spPr>
        <p:txBody>
          <a:bodyPr wrap="square">
            <a:spAutoFit/>
          </a:bodyPr>
          <a:lstStyle/>
          <a:p>
            <a:pPr>
              <a:lnSpc>
                <a:spcPct val="107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Deployment and Impact of Support Staff (DISS) project, (2008) </a:t>
            </a:r>
          </a:p>
          <a:p>
            <a:pPr>
              <a:lnSpc>
                <a:spcPct val="107000"/>
              </a:lnSpc>
              <a:spcAft>
                <a:spcPts val="800"/>
              </a:spcAft>
            </a:pPr>
            <a:endParaRPr lang="en-GB" sz="2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Key Findings </a:t>
            </a:r>
            <a:endParaRPr lang="en-GB" sz="2400" b="1"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TAs help ease workload and stress, reduce classroom disruption and allow teachers more time to teach. Also working with TAs can lead to improvements in pupils’ attitudes. </a:t>
            </a:r>
          </a:p>
          <a:p>
            <a:pPr>
              <a:lnSpc>
                <a:spcPct val="107000"/>
              </a:lnSpc>
              <a:spcAft>
                <a:spcPts val="800"/>
              </a:spcAf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TAs can encourage dependency, pupils not thinking and acting for themselves. Focus on task completion rather than learning.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209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15342</TotalTime>
  <Words>5572</Words>
  <Application>Microsoft Office PowerPoint</Application>
  <PresentationFormat>Widescreen</PresentationFormat>
  <Paragraphs>471</Paragraphs>
  <Slides>60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Aptos</vt:lpstr>
      <vt:lpstr>Arial</vt:lpstr>
      <vt:lpstr>Calibri</vt:lpstr>
      <vt:lpstr>Calibri Light</vt:lpstr>
      <vt:lpstr>Courier New</vt:lpstr>
      <vt:lpstr>Google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Murray (AfC)</dc:creator>
  <cp:lastModifiedBy>Jackie Grose (AfC)</cp:lastModifiedBy>
  <cp:revision>33</cp:revision>
  <dcterms:created xsi:type="dcterms:W3CDTF">2024-01-02T18:45:14Z</dcterms:created>
  <dcterms:modified xsi:type="dcterms:W3CDTF">2025-02-05T10:41:21Z</dcterms:modified>
</cp:coreProperties>
</file>