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705" r:id="rId5"/>
    <p:sldId id="658" r:id="rId6"/>
    <p:sldId id="637" r:id="rId7"/>
    <p:sldId id="662" r:id="rId8"/>
    <p:sldId id="718" r:id="rId9"/>
    <p:sldId id="719" r:id="rId10"/>
    <p:sldId id="720" r:id="rId11"/>
    <p:sldId id="726" r:id="rId12"/>
    <p:sldId id="727" r:id="rId13"/>
    <p:sldId id="728" r:id="rId14"/>
    <p:sldId id="716" r:id="rId15"/>
    <p:sldId id="723" r:id="rId16"/>
    <p:sldId id="724" r:id="rId17"/>
    <p:sldId id="725" r:id="rId18"/>
    <p:sldId id="721" r:id="rId19"/>
    <p:sldId id="722" r:id="rId20"/>
    <p:sldId id="729" r:id="rId21"/>
    <p:sldId id="73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89" autoAdjust="0"/>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801E37-5481-4215-BA3A-B5408F38843E}" type="datetimeFigureOut">
              <a:rPr lang="en-GB" smtClean="0"/>
              <a:t>05/02/2025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1D5749-56ED-4638-A8A7-25E443B19577}" type="slidenum">
              <a:rPr lang="en-GB" smtClean="0"/>
              <a:t>‹#›</a:t>
            </a:fld>
            <a:endParaRPr lang="en-GB"/>
          </a:p>
        </p:txBody>
      </p:sp>
    </p:spTree>
    <p:extLst>
      <p:ext uri="{BB962C8B-B14F-4D97-AF65-F5344CB8AC3E}">
        <p14:creationId xmlns:p14="http://schemas.microsoft.com/office/powerpoint/2010/main" val="334920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1</a:t>
            </a:fld>
            <a:endParaRPr lang="en-GB"/>
          </a:p>
        </p:txBody>
      </p:sp>
    </p:spTree>
    <p:extLst>
      <p:ext uri="{BB962C8B-B14F-4D97-AF65-F5344CB8AC3E}">
        <p14:creationId xmlns:p14="http://schemas.microsoft.com/office/powerpoint/2010/main" val="2143440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10</a:t>
            </a:fld>
            <a:endParaRPr lang="en-GB"/>
          </a:p>
        </p:txBody>
      </p:sp>
    </p:spTree>
    <p:extLst>
      <p:ext uri="{BB962C8B-B14F-4D97-AF65-F5344CB8AC3E}">
        <p14:creationId xmlns:p14="http://schemas.microsoft.com/office/powerpoint/2010/main" val="41791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11</a:t>
            </a:fld>
            <a:endParaRPr lang="en-GB"/>
          </a:p>
        </p:txBody>
      </p:sp>
    </p:spTree>
    <p:extLst>
      <p:ext uri="{BB962C8B-B14F-4D97-AF65-F5344CB8AC3E}">
        <p14:creationId xmlns:p14="http://schemas.microsoft.com/office/powerpoint/2010/main" val="1148913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12</a:t>
            </a:fld>
            <a:endParaRPr lang="en-GB"/>
          </a:p>
        </p:txBody>
      </p:sp>
    </p:spTree>
    <p:extLst>
      <p:ext uri="{BB962C8B-B14F-4D97-AF65-F5344CB8AC3E}">
        <p14:creationId xmlns:p14="http://schemas.microsoft.com/office/powerpoint/2010/main" val="370384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13</a:t>
            </a:fld>
            <a:endParaRPr lang="en-GB"/>
          </a:p>
        </p:txBody>
      </p:sp>
    </p:spTree>
    <p:extLst>
      <p:ext uri="{BB962C8B-B14F-4D97-AF65-F5344CB8AC3E}">
        <p14:creationId xmlns:p14="http://schemas.microsoft.com/office/powerpoint/2010/main" val="49840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14</a:t>
            </a:fld>
            <a:endParaRPr lang="en-GB"/>
          </a:p>
        </p:txBody>
      </p:sp>
    </p:spTree>
    <p:extLst>
      <p:ext uri="{BB962C8B-B14F-4D97-AF65-F5344CB8AC3E}">
        <p14:creationId xmlns:p14="http://schemas.microsoft.com/office/powerpoint/2010/main" val="312077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15</a:t>
            </a:fld>
            <a:endParaRPr lang="en-GB"/>
          </a:p>
        </p:txBody>
      </p:sp>
    </p:spTree>
    <p:extLst>
      <p:ext uri="{BB962C8B-B14F-4D97-AF65-F5344CB8AC3E}">
        <p14:creationId xmlns:p14="http://schemas.microsoft.com/office/powerpoint/2010/main" val="3511712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16</a:t>
            </a:fld>
            <a:endParaRPr lang="en-GB"/>
          </a:p>
        </p:txBody>
      </p:sp>
    </p:spTree>
    <p:extLst>
      <p:ext uri="{BB962C8B-B14F-4D97-AF65-F5344CB8AC3E}">
        <p14:creationId xmlns:p14="http://schemas.microsoft.com/office/powerpoint/2010/main" val="2084062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17</a:t>
            </a:fld>
            <a:endParaRPr lang="en-GB"/>
          </a:p>
        </p:txBody>
      </p:sp>
    </p:spTree>
    <p:extLst>
      <p:ext uri="{BB962C8B-B14F-4D97-AF65-F5344CB8AC3E}">
        <p14:creationId xmlns:p14="http://schemas.microsoft.com/office/powerpoint/2010/main" val="275970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18</a:t>
            </a:fld>
            <a:endParaRPr lang="en-GB"/>
          </a:p>
        </p:txBody>
      </p:sp>
    </p:spTree>
    <p:extLst>
      <p:ext uri="{BB962C8B-B14F-4D97-AF65-F5344CB8AC3E}">
        <p14:creationId xmlns:p14="http://schemas.microsoft.com/office/powerpoint/2010/main" val="153560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2</a:t>
            </a:fld>
            <a:endParaRPr lang="en-GB"/>
          </a:p>
        </p:txBody>
      </p:sp>
    </p:spTree>
    <p:extLst>
      <p:ext uri="{BB962C8B-B14F-4D97-AF65-F5344CB8AC3E}">
        <p14:creationId xmlns:p14="http://schemas.microsoft.com/office/powerpoint/2010/main" val="28739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r>
              <a:rPr lang="en-GB" dirty="0"/>
              <a:t>An important factor in learning is memory. Memory can be thought of as comprising two elements: </a:t>
            </a:r>
            <a:endParaRPr lang="en-US" dirty="0"/>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4708" indent="-174708">
              <a:lnSpc>
                <a:spcPct val="90000"/>
              </a:lnSpc>
              <a:spcBef>
                <a:spcPts val="1019"/>
              </a:spcBef>
              <a:buFont typeface="Arial"/>
              <a:buChar char="•"/>
            </a:pPr>
            <a:r>
              <a:rPr lang="en-GB" dirty="0"/>
              <a:t>Long-term memory: this can be considered as a store of knowledge that changes as pupils learn by integrating new ideas with existing knowledge (CCF, DfE 2019).</a:t>
            </a:r>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dirty="0">
              <a:cs typeface="Calibri"/>
            </a:endParaRPr>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3</a:t>
            </a:fld>
            <a:endParaRPr lang="en-GB"/>
          </a:p>
        </p:txBody>
      </p:sp>
    </p:spTree>
    <p:extLst>
      <p:ext uri="{BB962C8B-B14F-4D97-AF65-F5344CB8AC3E}">
        <p14:creationId xmlns:p14="http://schemas.microsoft.com/office/powerpoint/2010/main" val="192628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D5749-56ED-4638-A8A7-25E443B19577}" type="slidenum">
              <a:rPr lang="en-GB" smtClean="0"/>
              <a:t>4</a:t>
            </a:fld>
            <a:endParaRPr lang="en-GB"/>
          </a:p>
        </p:txBody>
      </p:sp>
    </p:spTree>
    <p:extLst>
      <p:ext uri="{BB962C8B-B14F-4D97-AF65-F5344CB8AC3E}">
        <p14:creationId xmlns:p14="http://schemas.microsoft.com/office/powerpoint/2010/main" val="126982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5</a:t>
            </a:fld>
            <a:endParaRPr lang="en-GB"/>
          </a:p>
        </p:txBody>
      </p:sp>
    </p:spTree>
    <p:extLst>
      <p:ext uri="{BB962C8B-B14F-4D97-AF65-F5344CB8AC3E}">
        <p14:creationId xmlns:p14="http://schemas.microsoft.com/office/powerpoint/2010/main" val="63372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r>
              <a:rPr lang="en-GB" dirty="0"/>
              <a:t>An important factor in learning is memory. Memory can be thought of as comprising two elements: </a:t>
            </a:r>
            <a:endParaRPr lang="en-US" dirty="0"/>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Working memory: this is where information that is being actively processed is held, but its capacity is limited and can be overloaded, for example, if pupils are required to process multiple pieces of information simultaneously (CCF, DfE 2019).</a:t>
            </a:r>
            <a:endParaRPr lang="en-US" dirty="0"/>
          </a:p>
          <a:p>
            <a:pPr marL="174708" indent="-174708">
              <a:lnSpc>
                <a:spcPct val="90000"/>
              </a:lnSpc>
              <a:spcBef>
                <a:spcPts val="1019"/>
              </a:spcBef>
              <a:buFont typeface="Arial"/>
              <a:buChar char="•"/>
            </a:pPr>
            <a:r>
              <a:rPr lang="en-GB" dirty="0"/>
              <a:t>Long-term memory: this can be considered as a store of knowledge that changes as pupils learn by integrating new ideas with existing knowledge (CCF, DfE 2019).</a:t>
            </a:r>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To learn, pupils must </a:t>
            </a:r>
            <a:r>
              <a:rPr lang="en-GB" b="1" dirty="0"/>
              <a:t>transfer information </a:t>
            </a:r>
            <a:r>
              <a:rPr lang="en-GB" dirty="0"/>
              <a:t>from </a:t>
            </a:r>
            <a:r>
              <a:rPr lang="en-GB" b="1" dirty="0"/>
              <a:t>working memory</a:t>
            </a:r>
            <a:r>
              <a:rPr lang="en-GB" dirty="0"/>
              <a:t>, where it is </a:t>
            </a:r>
            <a:r>
              <a:rPr lang="en-GB" b="1" dirty="0"/>
              <a:t>consciously processed</a:t>
            </a:r>
            <a:r>
              <a:rPr lang="en-GB" dirty="0"/>
              <a:t>, to </a:t>
            </a:r>
            <a:r>
              <a:rPr lang="en-GB" b="1" dirty="0"/>
              <a:t>long-term memory</a:t>
            </a:r>
            <a:r>
              <a:rPr lang="en-GB" dirty="0"/>
              <a:t>, where it can be </a:t>
            </a:r>
            <a:r>
              <a:rPr lang="en-GB" b="1" dirty="0"/>
              <a:t>stored</a:t>
            </a:r>
            <a:r>
              <a:rPr lang="en-GB" dirty="0"/>
              <a:t> and later </a:t>
            </a:r>
            <a:r>
              <a:rPr lang="en-GB" b="1" dirty="0"/>
              <a:t>retrieved</a:t>
            </a:r>
            <a:r>
              <a:rPr lang="en-GB" dirty="0"/>
              <a:t> (Deans for Impact, 2015).</a:t>
            </a:r>
            <a:endParaRPr lang="en-US" dirty="0">
              <a:cs typeface="Calibri"/>
            </a:endParaRPr>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The primary goal of teaching should be to facilitate </a:t>
            </a:r>
            <a:r>
              <a:rPr lang="en-GB" b="1" dirty="0"/>
              <a:t>long-term learning</a:t>
            </a:r>
            <a:r>
              <a:rPr lang="en-GB" dirty="0"/>
              <a:t>; that is to create relatively permanent changes in comprehension, understanding and skills of the types that will support </a:t>
            </a:r>
            <a:r>
              <a:rPr lang="en-GB" b="1" dirty="0"/>
              <a:t>long-term retention and transfer </a:t>
            </a:r>
            <a:r>
              <a:rPr lang="en-GB" dirty="0"/>
              <a:t>(Soderstrom and Bjork, 2015).</a:t>
            </a:r>
            <a:endParaRPr lang="en-US" dirty="0"/>
          </a:p>
          <a:p>
            <a:pPr marL="174708" indent="-174708">
              <a:lnSpc>
                <a:spcPct val="90000"/>
              </a:lnSpc>
              <a:spcBef>
                <a:spcPts val="1019"/>
              </a:spcBef>
              <a:buFont typeface="Arial"/>
              <a:buChar char="•"/>
            </a:pPr>
            <a:endParaRPr lang="en-GB" dirty="0"/>
          </a:p>
          <a:p>
            <a:pPr marL="174708" indent="-174708">
              <a:lnSpc>
                <a:spcPct val="90000"/>
              </a:lnSpc>
              <a:spcBef>
                <a:spcPts val="1019"/>
              </a:spcBef>
              <a:buFont typeface="Arial"/>
              <a:buChar char="•"/>
            </a:pPr>
            <a:r>
              <a:rPr lang="en-GB" dirty="0"/>
              <a:t>Effective teaching should support both </a:t>
            </a:r>
            <a:r>
              <a:rPr lang="en-GB" b="1" dirty="0"/>
              <a:t>retention </a:t>
            </a:r>
            <a:r>
              <a:rPr lang="en-GB" dirty="0"/>
              <a:t>and</a:t>
            </a:r>
            <a:r>
              <a:rPr lang="en-GB" b="1" dirty="0"/>
              <a:t> transfe</a:t>
            </a:r>
            <a:r>
              <a:rPr lang="en-GB" dirty="0"/>
              <a:t>r. Retention refers to keeping something in one’s long-term memory, while transfer means being able to move </a:t>
            </a:r>
            <a:r>
              <a:rPr lang="en-GB" b="1" dirty="0"/>
              <a:t>knowledge</a:t>
            </a:r>
            <a:r>
              <a:rPr lang="en-GB" dirty="0"/>
              <a:t> from long-term memory back into our working memory, in different contexts, as and when required (Willingham, 2009).</a:t>
            </a:r>
          </a:p>
          <a:p>
            <a:endParaRPr lang="en-GB" dirty="0">
              <a:cs typeface="Calibri"/>
            </a:endParaRPr>
          </a:p>
          <a:p>
            <a:r>
              <a:rPr lang="en-GB" dirty="0"/>
              <a:t>An important factor in learning is memory. The diagram is of Willingham’s (2009) simple model of the mind is used to help develop understanding of the learning process. </a:t>
            </a:r>
            <a:endParaRPr lang="en-GB" dirty="0">
              <a:cs typeface="Calibri"/>
            </a:endParaRPr>
          </a:p>
          <a:p>
            <a:endParaRPr lang="en-GB" dirty="0"/>
          </a:p>
          <a:p>
            <a:r>
              <a:rPr lang="en-GB" dirty="0"/>
              <a:t>Further explanations:</a:t>
            </a:r>
          </a:p>
          <a:p>
            <a:r>
              <a:rPr lang="en-GB" dirty="0"/>
              <a:t>Nuthall’s three times rule - </a:t>
            </a:r>
            <a:r>
              <a:rPr lang="en-US" dirty="0"/>
              <a:t>students need at least three different encounters with “the complete set of information” necessary to understand a concept in order to retain it in long-term memory</a:t>
            </a:r>
          </a:p>
          <a:p>
            <a:r>
              <a:rPr lang="en-US" dirty="0"/>
              <a:t>Dual coding - a strategy used in traditional classroom teaching to improve learner engagement and knowledge retention. It refers to the process of combining visual (image-based) and verbal (language-based) elements to convey information.</a:t>
            </a:r>
          </a:p>
          <a:p>
            <a:r>
              <a:rPr lang="en-US" dirty="0"/>
              <a:t>Generative activities - Generative learning activities are behaviors that the learner engages in during learning with the goal of improving understanding of the material - </a:t>
            </a:r>
            <a:r>
              <a:rPr lang="en-US" dirty="0" err="1"/>
              <a:t>summarising</a:t>
            </a:r>
            <a:r>
              <a:rPr lang="en-US" dirty="0"/>
              <a:t>, mapping, drawing, imagining, self-testing, self-explaining, teaching, and enacting</a:t>
            </a:r>
            <a:endParaRPr lang="en-GB" dirty="0"/>
          </a:p>
          <a:p>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6</a:t>
            </a:fld>
            <a:endParaRPr lang="en-GB"/>
          </a:p>
        </p:txBody>
      </p:sp>
    </p:spTree>
    <p:extLst>
      <p:ext uri="{BB962C8B-B14F-4D97-AF65-F5344CB8AC3E}">
        <p14:creationId xmlns:p14="http://schemas.microsoft.com/office/powerpoint/2010/main" val="149927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7</a:t>
            </a:fld>
            <a:endParaRPr lang="en-GB"/>
          </a:p>
        </p:txBody>
      </p:sp>
    </p:spTree>
    <p:extLst>
      <p:ext uri="{BB962C8B-B14F-4D97-AF65-F5344CB8AC3E}">
        <p14:creationId xmlns:p14="http://schemas.microsoft.com/office/powerpoint/2010/main" val="172258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8</a:t>
            </a:fld>
            <a:endParaRPr lang="en-GB"/>
          </a:p>
        </p:txBody>
      </p:sp>
    </p:spTree>
    <p:extLst>
      <p:ext uri="{BB962C8B-B14F-4D97-AF65-F5344CB8AC3E}">
        <p14:creationId xmlns:p14="http://schemas.microsoft.com/office/powerpoint/2010/main" val="641131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19"/>
              </a:spcBef>
            </a:pPr>
            <a:endParaRPr lang="en-GB" dirty="0"/>
          </a:p>
        </p:txBody>
      </p:sp>
      <p:sp>
        <p:nvSpPr>
          <p:cNvPr id="4" name="Slide Number Placeholder 3"/>
          <p:cNvSpPr>
            <a:spLocks noGrp="1"/>
          </p:cNvSpPr>
          <p:nvPr>
            <p:ph type="sldNum" sz="quarter" idx="5"/>
          </p:nvPr>
        </p:nvSpPr>
        <p:spPr/>
        <p:txBody>
          <a:bodyPr/>
          <a:lstStyle/>
          <a:p>
            <a:fld id="{CA82FB7A-24F3-42E4-9019-A9865064E46D}" type="slidenum">
              <a:rPr lang="en-GB" smtClean="0"/>
              <a:t>9</a:t>
            </a:fld>
            <a:endParaRPr lang="en-GB"/>
          </a:p>
        </p:txBody>
      </p:sp>
    </p:spTree>
    <p:extLst>
      <p:ext uri="{BB962C8B-B14F-4D97-AF65-F5344CB8AC3E}">
        <p14:creationId xmlns:p14="http://schemas.microsoft.com/office/powerpoint/2010/main" val="135607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36FD-5803-6C16-4B7B-CCF05483C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506C1D-D83F-AE16-B950-8468742D36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1CF954-FB2A-1752-0E94-BB416881DAD2}"/>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9A4B493C-58A4-EAD3-3371-24F5582083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B0A796-3197-5487-1D4D-D027985CEFB9}"/>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120992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1DBD-DC8A-CF87-C4B0-3C7EC45F2A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12889B-F18B-091E-7AC2-697DCD4B02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488A89-7540-5375-5819-29522AD3E228}"/>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7D7AEBCF-00FF-45DB-A7F2-F36377BD7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83FE7F-4B97-F58D-E934-F3A3FFB5F75E}"/>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183601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4DA6C-D228-17C6-955E-8BB46B0E44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0CFCB5-0A58-AE05-6877-BBC9CCE02F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31292-B1E0-78A5-B2A5-E80DBB4EB5CC}"/>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9FD93989-6CB6-9C8A-C92A-5DA1F39DF9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73DA6-1F7A-5852-FA44-D699CF8AE8A0}"/>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31089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2C21-F882-7D36-DA69-1D254FD319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183832-DCCB-5CBB-B61E-F61779F4D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53CC7-B8E5-2E07-F931-CC636BD8B816}"/>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1431AEEC-A289-2EDF-7912-0BB74C5FB1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445C2-AA78-5215-807C-2F97B9D4C299}"/>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98798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34CE-7DB3-352A-5A70-BE588A328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7CFB60-010D-0C44-56AF-71995E1CF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BBACA-5E37-781B-04FE-C4730445C721}"/>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ABABBDBA-2A30-5377-FF52-3662B2906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C242D-EBDD-0917-5E15-C96306C350FF}"/>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121057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0B4C-1EAC-ACC1-E2A9-265134573E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087C12-A139-69F4-AF33-98C53C0760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FBD4C9-24F7-55B8-4B2C-D04B92B6A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25C171-8A7A-F68D-E253-0398A52A1664}"/>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6" name="Footer Placeholder 5">
            <a:extLst>
              <a:ext uri="{FF2B5EF4-FFF2-40B4-BE49-F238E27FC236}">
                <a16:creationId xmlns:a16="http://schemas.microsoft.com/office/drawing/2014/main" id="{F0BE48A4-16D8-8FFD-0C02-60D253A5DE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1EC0F3-FE55-7A5F-EA27-E5BE467385BC}"/>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214970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3B821-F07E-731F-06A5-CAAEDE9A16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12EE88-0DDF-8C3B-7DF9-82CFDC4BF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484B3-6019-568D-FA3F-05BFA496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84B31D-3D9D-B5EF-465A-096A8689C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D3E77-7875-1AF1-1323-BEFC17A489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FE934F-83A3-77F1-8C4B-E64E7FA8B98F}"/>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8" name="Footer Placeholder 7">
            <a:extLst>
              <a:ext uri="{FF2B5EF4-FFF2-40B4-BE49-F238E27FC236}">
                <a16:creationId xmlns:a16="http://schemas.microsoft.com/office/drawing/2014/main" id="{BA7533C6-FE49-79D1-E8C4-97943E98B2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75216C-B2F7-FA4E-D31C-25593D802D2E}"/>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55255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461B-5028-23F7-227E-8C436C5F3E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9BCD7-EB18-1D64-AB7C-1D4FC0545568}"/>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4" name="Footer Placeholder 3">
            <a:extLst>
              <a:ext uri="{FF2B5EF4-FFF2-40B4-BE49-F238E27FC236}">
                <a16:creationId xmlns:a16="http://schemas.microsoft.com/office/drawing/2014/main" id="{99DCE8DD-9A37-C676-9784-029C7045A8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1490E7-BC01-F5F8-FC88-DB4FAB1EBF08}"/>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244249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F5196-DA55-5BF5-2374-0FE09006FEA1}"/>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3" name="Footer Placeholder 2">
            <a:extLst>
              <a:ext uri="{FF2B5EF4-FFF2-40B4-BE49-F238E27FC236}">
                <a16:creationId xmlns:a16="http://schemas.microsoft.com/office/drawing/2014/main" id="{A9A04B5F-7103-F8D0-EB65-30F570401A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957DF5-8298-90D0-CCE1-1DB8D3FEB0F2}"/>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62750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96FF-D3C0-FE55-FD9B-41D823183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A48F60-0DF5-A414-9845-FCCFA47BF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4437DC-BE0E-6380-D617-79A0218B9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1458E-F757-6BEF-83BF-9D27D14B20C7}"/>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6" name="Footer Placeholder 5">
            <a:extLst>
              <a:ext uri="{FF2B5EF4-FFF2-40B4-BE49-F238E27FC236}">
                <a16:creationId xmlns:a16="http://schemas.microsoft.com/office/drawing/2014/main" id="{0CE0106B-7218-0FAB-CCAF-B2CC6EA39C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F5130-BC00-5165-E0E8-848C7D4C461B}"/>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403038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2A32-CA91-9A93-D713-7E034BB30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0A9192-511E-C421-18A9-BBBAE8702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CFABB1-E196-7254-A1D5-091B191E2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0D788-8B92-7F98-0145-1F449F1C2237}"/>
              </a:ext>
            </a:extLst>
          </p:cNvPr>
          <p:cNvSpPr>
            <a:spLocks noGrp="1"/>
          </p:cNvSpPr>
          <p:nvPr>
            <p:ph type="dt" sz="half" idx="10"/>
          </p:nvPr>
        </p:nvSpPr>
        <p:spPr/>
        <p:txBody>
          <a:bodyPr/>
          <a:lstStyle/>
          <a:p>
            <a:fld id="{CDD954F1-13CD-45D9-A040-FAA7AB56AEF1}" type="datetimeFigureOut">
              <a:rPr lang="en-GB" smtClean="0"/>
              <a:t>05/02/2025</a:t>
            </a:fld>
            <a:endParaRPr lang="en-GB"/>
          </a:p>
        </p:txBody>
      </p:sp>
      <p:sp>
        <p:nvSpPr>
          <p:cNvPr id="6" name="Footer Placeholder 5">
            <a:extLst>
              <a:ext uri="{FF2B5EF4-FFF2-40B4-BE49-F238E27FC236}">
                <a16:creationId xmlns:a16="http://schemas.microsoft.com/office/drawing/2014/main" id="{F0E5E44C-0706-D38A-E5B1-B2998B082B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DC68A3-1D32-75F6-F842-F00937ACF3D8}"/>
              </a:ext>
            </a:extLst>
          </p:cNvPr>
          <p:cNvSpPr>
            <a:spLocks noGrp="1"/>
          </p:cNvSpPr>
          <p:nvPr>
            <p:ph type="sldNum" sz="quarter" idx="12"/>
          </p:nvPr>
        </p:nvSpPr>
        <p:spPr/>
        <p:txBody>
          <a:bodyPr/>
          <a:lstStyle/>
          <a:p>
            <a:fld id="{26381BF3-35C1-48A0-A7F5-7090197DC6C5}" type="slidenum">
              <a:rPr lang="en-GB" smtClean="0"/>
              <a:t>‹#›</a:t>
            </a:fld>
            <a:endParaRPr lang="en-GB"/>
          </a:p>
        </p:txBody>
      </p:sp>
    </p:spTree>
    <p:extLst>
      <p:ext uri="{BB962C8B-B14F-4D97-AF65-F5344CB8AC3E}">
        <p14:creationId xmlns:p14="http://schemas.microsoft.com/office/powerpoint/2010/main" val="40637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D873-F4A1-22B6-680D-9F9B5EAA9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E3493F-B8F2-1A3A-24DF-AC4384B12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B272-B969-0DE6-8382-1359FD837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954F1-13CD-45D9-A040-FAA7AB56AEF1}" type="datetimeFigureOut">
              <a:rPr lang="en-GB" smtClean="0"/>
              <a:t>05/02/2025</a:t>
            </a:fld>
            <a:endParaRPr lang="en-GB"/>
          </a:p>
        </p:txBody>
      </p:sp>
      <p:sp>
        <p:nvSpPr>
          <p:cNvPr id="5" name="Footer Placeholder 4">
            <a:extLst>
              <a:ext uri="{FF2B5EF4-FFF2-40B4-BE49-F238E27FC236}">
                <a16:creationId xmlns:a16="http://schemas.microsoft.com/office/drawing/2014/main" id="{355517CA-6298-4C17-06DC-6916664CC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70B37C-4B6B-9174-09AD-A095850E6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81BF3-35C1-48A0-A7F5-7090197DC6C5}" type="slidenum">
              <a:rPr lang="en-GB" smtClean="0"/>
              <a:t>‹#›</a:t>
            </a:fld>
            <a:endParaRPr lang="en-GB"/>
          </a:p>
        </p:txBody>
      </p:sp>
    </p:spTree>
    <p:extLst>
      <p:ext uri="{BB962C8B-B14F-4D97-AF65-F5344CB8AC3E}">
        <p14:creationId xmlns:p14="http://schemas.microsoft.com/office/powerpoint/2010/main" val="2203535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3" name="TextBox 2">
            <a:extLst>
              <a:ext uri="{FF2B5EF4-FFF2-40B4-BE49-F238E27FC236}">
                <a16:creationId xmlns:a16="http://schemas.microsoft.com/office/drawing/2014/main" id="{6720D972-9CB6-A713-897D-E979BADB1DE6}"/>
              </a:ext>
            </a:extLst>
          </p:cNvPr>
          <p:cNvSpPr txBox="1"/>
          <p:nvPr/>
        </p:nvSpPr>
        <p:spPr>
          <a:xfrm>
            <a:off x="557213" y="3075057"/>
            <a:ext cx="11077574" cy="1938992"/>
          </a:xfrm>
          <a:prstGeom prst="rect">
            <a:avLst/>
          </a:prstGeom>
          <a:noFill/>
        </p:spPr>
        <p:txBody>
          <a:bodyPr wrap="square">
            <a:spAutoFit/>
          </a:bodyPr>
          <a:lstStyle/>
          <a:p>
            <a:pPr algn="ctr"/>
            <a:r>
              <a:rPr lang="en-GB" sz="4000" dirty="0"/>
              <a:t>RBWM Teaching Assistant Training</a:t>
            </a:r>
          </a:p>
          <a:p>
            <a:pPr algn="ctr"/>
            <a:r>
              <a:rPr lang="en-GB" sz="4000" dirty="0"/>
              <a:t>Day 5</a:t>
            </a:r>
          </a:p>
          <a:p>
            <a:pPr algn="ctr"/>
            <a:r>
              <a:rPr lang="en-GB" sz="4000" dirty="0"/>
              <a:t>Friday 31</a:t>
            </a:r>
            <a:r>
              <a:rPr lang="en-GB" sz="4000" baseline="30000" dirty="0"/>
              <a:t>st</a:t>
            </a:r>
            <a:r>
              <a:rPr lang="en-GB" sz="4000" dirty="0"/>
              <a:t> January 2025</a:t>
            </a:r>
          </a:p>
        </p:txBody>
      </p:sp>
    </p:spTree>
    <p:extLst>
      <p:ext uri="{BB962C8B-B14F-4D97-AF65-F5344CB8AC3E}">
        <p14:creationId xmlns:p14="http://schemas.microsoft.com/office/powerpoint/2010/main" val="31273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Ways forward</a:t>
            </a:r>
          </a:p>
        </p:txBody>
      </p:sp>
      <p:pic>
        <p:nvPicPr>
          <p:cNvPr id="3074" name="Picture 2" descr="The Way Forward PNG, Vector, PSD, and Clipart With ...">
            <a:extLst>
              <a:ext uri="{FF2B5EF4-FFF2-40B4-BE49-F238E27FC236}">
                <a16:creationId xmlns:a16="http://schemas.microsoft.com/office/drawing/2014/main" id="{65978571-A4B3-40FF-853F-707D290E4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17" y="1145512"/>
            <a:ext cx="3125596" cy="51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5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03A7F9-3F38-4CF5-8D27-73288D73A109}"/>
              </a:ext>
            </a:extLst>
          </p:cNvPr>
          <p:cNvPicPr>
            <a:picLocks noChangeAspect="1"/>
          </p:cNvPicPr>
          <p:nvPr/>
        </p:nvPicPr>
        <p:blipFill>
          <a:blip r:embed="rId3"/>
          <a:stretch>
            <a:fillRect/>
          </a:stretch>
        </p:blipFill>
        <p:spPr>
          <a:xfrm>
            <a:off x="0" y="242497"/>
            <a:ext cx="1809865" cy="6197734"/>
          </a:xfrm>
          <a:prstGeom prst="rect">
            <a:avLst/>
          </a:prstGeom>
        </p:spPr>
      </p:pic>
      <p:sp>
        <p:nvSpPr>
          <p:cNvPr id="5" name="TextBox 4">
            <a:extLst>
              <a:ext uri="{FF2B5EF4-FFF2-40B4-BE49-F238E27FC236}">
                <a16:creationId xmlns:a16="http://schemas.microsoft.com/office/drawing/2014/main" id="{B2A89E01-D2F7-49CB-9F98-2DFCBBB9C16A}"/>
              </a:ext>
            </a:extLst>
          </p:cNvPr>
          <p:cNvSpPr txBox="1"/>
          <p:nvPr/>
        </p:nvSpPr>
        <p:spPr>
          <a:xfrm>
            <a:off x="3035904" y="1366897"/>
            <a:ext cx="7780867" cy="2062103"/>
          </a:xfrm>
          <a:prstGeom prst="rect">
            <a:avLst/>
          </a:prstGeom>
          <a:noFill/>
        </p:spPr>
        <p:txBody>
          <a:bodyPr wrap="square" rtlCol="0">
            <a:spAutoFit/>
          </a:bodyPr>
          <a:lstStyle/>
          <a:p>
            <a:r>
              <a:rPr lang="en-GB" sz="3200" dirty="0"/>
              <a:t>Schools could consider:</a:t>
            </a:r>
          </a:p>
          <a:p>
            <a:endParaRPr lang="en-GB" sz="3200" dirty="0"/>
          </a:p>
          <a:p>
            <a:r>
              <a:rPr lang="en-GB" sz="3200" dirty="0"/>
              <a:t>- Are children being separated too much from their peers and taught by TAs?</a:t>
            </a:r>
          </a:p>
        </p:txBody>
      </p:sp>
    </p:spTree>
    <p:extLst>
      <p:ext uri="{BB962C8B-B14F-4D97-AF65-F5344CB8AC3E}">
        <p14:creationId xmlns:p14="http://schemas.microsoft.com/office/powerpoint/2010/main" val="346620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C9476-EDA0-401E-A26F-57853FF877EE}"/>
              </a:ext>
            </a:extLst>
          </p:cNvPr>
          <p:cNvPicPr>
            <a:picLocks noChangeAspect="1"/>
          </p:cNvPicPr>
          <p:nvPr/>
        </p:nvPicPr>
        <p:blipFill>
          <a:blip r:embed="rId3"/>
          <a:stretch>
            <a:fillRect/>
          </a:stretch>
        </p:blipFill>
        <p:spPr>
          <a:xfrm>
            <a:off x="0" y="0"/>
            <a:ext cx="1559465" cy="6858000"/>
          </a:xfrm>
          <a:prstGeom prst="rect">
            <a:avLst/>
          </a:prstGeom>
        </p:spPr>
      </p:pic>
      <p:sp>
        <p:nvSpPr>
          <p:cNvPr id="4" name="TextBox 3">
            <a:extLst>
              <a:ext uri="{FF2B5EF4-FFF2-40B4-BE49-F238E27FC236}">
                <a16:creationId xmlns:a16="http://schemas.microsoft.com/office/drawing/2014/main" id="{8FE6C6AB-1367-483B-9AA3-25DBEA19BCF3}"/>
              </a:ext>
            </a:extLst>
          </p:cNvPr>
          <p:cNvSpPr txBox="1"/>
          <p:nvPr/>
        </p:nvSpPr>
        <p:spPr>
          <a:xfrm>
            <a:off x="3226822" y="1188777"/>
            <a:ext cx="7780867" cy="3046988"/>
          </a:xfrm>
          <a:prstGeom prst="rect">
            <a:avLst/>
          </a:prstGeom>
          <a:noFill/>
        </p:spPr>
        <p:txBody>
          <a:bodyPr wrap="square" rtlCol="0">
            <a:spAutoFit/>
          </a:bodyPr>
          <a:lstStyle/>
          <a:p>
            <a:r>
              <a:rPr lang="en-GB" sz="3200" dirty="0"/>
              <a:t>Schools could consider:</a:t>
            </a:r>
          </a:p>
          <a:p>
            <a:endParaRPr lang="en-GB" sz="3200" dirty="0"/>
          </a:p>
          <a:p>
            <a:pPr marL="285750" indent="-285750">
              <a:buFontTx/>
              <a:buChar char="-"/>
            </a:pPr>
            <a:r>
              <a:rPr lang="en-GB" sz="3200" dirty="0"/>
              <a:t>Are all children having equal access to the class teacher?</a:t>
            </a:r>
          </a:p>
          <a:p>
            <a:pPr marL="285750" indent="-285750">
              <a:buFontTx/>
              <a:buChar char="-"/>
            </a:pPr>
            <a:r>
              <a:rPr lang="en-GB" sz="3200" dirty="0"/>
              <a:t>Do some pupils consistently miss out on input from the class teacher?</a:t>
            </a:r>
          </a:p>
        </p:txBody>
      </p:sp>
    </p:spTree>
    <p:extLst>
      <p:ext uri="{BB962C8B-B14F-4D97-AF65-F5344CB8AC3E}">
        <p14:creationId xmlns:p14="http://schemas.microsoft.com/office/powerpoint/2010/main" val="362892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24A8B-3F7B-4616-B085-3C4597F0B986}"/>
              </a:ext>
            </a:extLst>
          </p:cNvPr>
          <p:cNvPicPr>
            <a:picLocks noChangeAspect="1"/>
          </p:cNvPicPr>
          <p:nvPr/>
        </p:nvPicPr>
        <p:blipFill>
          <a:blip r:embed="rId3"/>
          <a:stretch>
            <a:fillRect/>
          </a:stretch>
        </p:blipFill>
        <p:spPr>
          <a:xfrm>
            <a:off x="0" y="402292"/>
            <a:ext cx="1638529" cy="5782482"/>
          </a:xfrm>
          <a:prstGeom prst="rect">
            <a:avLst/>
          </a:prstGeom>
        </p:spPr>
      </p:pic>
      <p:sp>
        <p:nvSpPr>
          <p:cNvPr id="4" name="TextBox 3">
            <a:extLst>
              <a:ext uri="{FF2B5EF4-FFF2-40B4-BE49-F238E27FC236}">
                <a16:creationId xmlns:a16="http://schemas.microsoft.com/office/drawing/2014/main" id="{2FEE198A-7A53-4C5B-A6AC-74DB4E18B88B}"/>
              </a:ext>
            </a:extLst>
          </p:cNvPr>
          <p:cNvSpPr txBox="1"/>
          <p:nvPr/>
        </p:nvSpPr>
        <p:spPr>
          <a:xfrm>
            <a:off x="3109382" y="681335"/>
            <a:ext cx="7780867" cy="6001643"/>
          </a:xfrm>
          <a:prstGeom prst="rect">
            <a:avLst/>
          </a:prstGeom>
          <a:noFill/>
        </p:spPr>
        <p:txBody>
          <a:bodyPr wrap="square" rtlCol="0">
            <a:spAutoFit/>
          </a:bodyPr>
          <a:lstStyle/>
          <a:p>
            <a:r>
              <a:rPr lang="en-GB" sz="3200" dirty="0"/>
              <a:t>Schools could consider:</a:t>
            </a:r>
          </a:p>
          <a:p>
            <a:endParaRPr lang="en-GB" sz="3200" dirty="0"/>
          </a:p>
          <a:p>
            <a:pPr marL="285750" indent="-285750">
              <a:buFontTx/>
              <a:buChar char="-"/>
            </a:pPr>
            <a:r>
              <a:rPr lang="en-GB" sz="3200" dirty="0"/>
              <a:t>Have TAs been able to access high quality training?</a:t>
            </a:r>
          </a:p>
          <a:p>
            <a:r>
              <a:rPr lang="en-GB" sz="3200" i="1" dirty="0"/>
              <a:t>(there are lots of ways this can happen aside from attending courses e.g. working alongside other professionals such as SALT, observations of other members of staff, accessing online resources)</a:t>
            </a:r>
          </a:p>
          <a:p>
            <a:pPr marL="285750" indent="-285750">
              <a:buFontTx/>
              <a:buChar char="-"/>
            </a:pPr>
            <a:r>
              <a:rPr lang="en-GB" sz="3200" dirty="0"/>
              <a:t>Do TAs have strategies to support children to be more independent or are they inclined to do work for them?</a:t>
            </a:r>
          </a:p>
        </p:txBody>
      </p:sp>
    </p:spTree>
    <p:extLst>
      <p:ext uri="{BB962C8B-B14F-4D97-AF65-F5344CB8AC3E}">
        <p14:creationId xmlns:p14="http://schemas.microsoft.com/office/powerpoint/2010/main" val="1023009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0D6DF-BA63-47F9-A7F4-DC3C57F07883}"/>
              </a:ext>
            </a:extLst>
          </p:cNvPr>
          <p:cNvPicPr>
            <a:picLocks noChangeAspect="1"/>
          </p:cNvPicPr>
          <p:nvPr/>
        </p:nvPicPr>
        <p:blipFill>
          <a:blip r:embed="rId3"/>
          <a:stretch>
            <a:fillRect/>
          </a:stretch>
        </p:blipFill>
        <p:spPr>
          <a:xfrm>
            <a:off x="0" y="18574"/>
            <a:ext cx="1676634" cy="6820852"/>
          </a:xfrm>
          <a:prstGeom prst="rect">
            <a:avLst/>
          </a:prstGeom>
        </p:spPr>
      </p:pic>
      <p:sp>
        <p:nvSpPr>
          <p:cNvPr id="4" name="TextBox 3">
            <a:extLst>
              <a:ext uri="{FF2B5EF4-FFF2-40B4-BE49-F238E27FC236}">
                <a16:creationId xmlns:a16="http://schemas.microsoft.com/office/drawing/2014/main" id="{2E2D50EF-B686-4440-BBF4-C7E553585C16}"/>
              </a:ext>
            </a:extLst>
          </p:cNvPr>
          <p:cNvSpPr txBox="1"/>
          <p:nvPr/>
        </p:nvSpPr>
        <p:spPr>
          <a:xfrm>
            <a:off x="2966507" y="981373"/>
            <a:ext cx="7780867" cy="5293757"/>
          </a:xfrm>
          <a:prstGeom prst="rect">
            <a:avLst/>
          </a:prstGeom>
          <a:noFill/>
        </p:spPr>
        <p:txBody>
          <a:bodyPr wrap="square" rtlCol="0">
            <a:spAutoFit/>
          </a:bodyPr>
          <a:lstStyle/>
          <a:p>
            <a:r>
              <a:rPr lang="en-GB" sz="3200" dirty="0"/>
              <a:t>Schools could consider:</a:t>
            </a:r>
          </a:p>
          <a:p>
            <a:endParaRPr lang="en-GB" sz="3200" dirty="0"/>
          </a:p>
          <a:p>
            <a:pPr marL="285750" indent="-285750">
              <a:buFontTx/>
              <a:buChar char="-"/>
            </a:pPr>
            <a:r>
              <a:rPr lang="en-GB" sz="3200" dirty="0"/>
              <a:t>Whether time can be made available for TAs to meet with teachers they work with on a regular basis?</a:t>
            </a:r>
          </a:p>
          <a:p>
            <a:pPr marL="285750" indent="-285750">
              <a:buFontTx/>
              <a:buChar char="-"/>
            </a:pPr>
            <a:r>
              <a:rPr lang="en-GB" sz="3200" dirty="0"/>
              <a:t>Whether TAs can attend after school training or INSET days?</a:t>
            </a:r>
          </a:p>
          <a:p>
            <a:pPr marL="285750" indent="-285750">
              <a:buFontTx/>
              <a:buChar char="-"/>
            </a:pPr>
            <a:r>
              <a:rPr lang="en-GB" sz="3200" dirty="0"/>
              <a:t>How TAs are kept up to date with key information e.g. expectations regarding feedback to pupils?</a:t>
            </a:r>
          </a:p>
          <a:p>
            <a:pPr marL="285750" indent="-285750">
              <a:buFontTx/>
              <a:buChar char="-"/>
            </a:pPr>
            <a:endParaRPr lang="en-GB" dirty="0"/>
          </a:p>
        </p:txBody>
      </p:sp>
    </p:spTree>
    <p:extLst>
      <p:ext uri="{BB962C8B-B14F-4D97-AF65-F5344CB8AC3E}">
        <p14:creationId xmlns:p14="http://schemas.microsoft.com/office/powerpoint/2010/main" val="50221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The ‘stuff’</a:t>
            </a:r>
          </a:p>
        </p:txBody>
      </p:sp>
      <p:sp>
        <p:nvSpPr>
          <p:cNvPr id="2" name="Rectangle 1">
            <a:extLst>
              <a:ext uri="{FF2B5EF4-FFF2-40B4-BE49-F238E27FC236}">
                <a16:creationId xmlns:a16="http://schemas.microsoft.com/office/drawing/2014/main" id="{38A3B55F-FAE8-43A3-83E8-A5BCA1335E40}"/>
              </a:ext>
            </a:extLst>
          </p:cNvPr>
          <p:cNvSpPr/>
          <p:nvPr/>
        </p:nvSpPr>
        <p:spPr>
          <a:xfrm>
            <a:off x="428309" y="1735163"/>
            <a:ext cx="11324494" cy="3966150"/>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1. Pupils knowing stuff helps them to learn more stuff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background knowledge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2. It is effective and efficient to explicitly teach pupils the stuff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explicit instruction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3. Pupils cannot learn lots of new stuff at any one time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working memory limitations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4. We need to teach with pupils’ limited working memory in mind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cognitive load theory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5. We need to make helpful connections between the complex stuff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schema building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6. Plan to revisit the stuff with careful timing to secure remembering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spacing and retrieval</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7. Reading strategically is also vital to understanding complex stuff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reading comprehension strategies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8. Pupils need to build confidence in their ability to learn and know stuff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self-efficacy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9. Pupils need to exercise their attention and control their emotions to learn stuff  </a:t>
            </a:r>
            <a:r>
              <a:rPr lang="en-GB"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self-regulation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10. Pupils need to pick the right strategies to learn the stuff successfully    	</a:t>
            </a:r>
            <a:r>
              <a:rPr lang="en-GB" dirty="0">
                <a:solidFill>
                  <a:srgbClr val="0070C0"/>
                </a:solidFill>
                <a:latin typeface="Calibri" panose="020F0502020204030204" pitchFamily="34" charset="0"/>
                <a:ea typeface="Calibri" panose="020F0502020204030204" pitchFamily="34" charset="0"/>
                <a:cs typeface="Times New Roman" panose="02020603050405020304" pitchFamily="18" charset="0"/>
              </a:rPr>
              <a:t>metacognition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257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What would you like to share back with school leaders?</a:t>
            </a:r>
          </a:p>
        </p:txBody>
      </p:sp>
      <p:pic>
        <p:nvPicPr>
          <p:cNvPr id="3" name="Picture 2">
            <a:extLst>
              <a:ext uri="{FF2B5EF4-FFF2-40B4-BE49-F238E27FC236}">
                <a16:creationId xmlns:a16="http://schemas.microsoft.com/office/drawing/2014/main" id="{9C2380DD-5525-45A9-A79D-6E917DF189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57117" y="1879043"/>
            <a:ext cx="4571999" cy="3396342"/>
          </a:xfrm>
          <a:prstGeom prst="rect">
            <a:avLst/>
          </a:prstGeom>
          <a:noFill/>
        </p:spPr>
      </p:pic>
    </p:spTree>
    <p:extLst>
      <p:ext uri="{BB962C8B-B14F-4D97-AF65-F5344CB8AC3E}">
        <p14:creationId xmlns:p14="http://schemas.microsoft.com/office/powerpoint/2010/main" val="90339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This QR code will take you to all the resources </a:t>
            </a:r>
          </a:p>
        </p:txBody>
      </p:sp>
      <p:pic>
        <p:nvPicPr>
          <p:cNvPr id="4" name="Picture 3">
            <a:extLst>
              <a:ext uri="{FF2B5EF4-FFF2-40B4-BE49-F238E27FC236}">
                <a16:creationId xmlns:a16="http://schemas.microsoft.com/office/drawing/2014/main" id="{F10755E8-63E9-F38C-99AF-FFA44BBDF617}"/>
              </a:ext>
            </a:extLst>
          </p:cNvPr>
          <p:cNvPicPr>
            <a:picLocks noChangeAspect="1"/>
          </p:cNvPicPr>
          <p:nvPr/>
        </p:nvPicPr>
        <p:blipFill>
          <a:blip r:embed="rId3"/>
          <a:stretch>
            <a:fillRect/>
          </a:stretch>
        </p:blipFill>
        <p:spPr>
          <a:xfrm>
            <a:off x="3952874" y="1285874"/>
            <a:ext cx="5262377" cy="5262377"/>
          </a:xfrm>
          <a:prstGeom prst="rect">
            <a:avLst/>
          </a:prstGeom>
        </p:spPr>
      </p:pic>
    </p:spTree>
    <p:extLst>
      <p:ext uri="{BB962C8B-B14F-4D97-AF65-F5344CB8AC3E}">
        <p14:creationId xmlns:p14="http://schemas.microsoft.com/office/powerpoint/2010/main" val="296306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Please take time to complete this evaluation form </a:t>
            </a:r>
          </a:p>
        </p:txBody>
      </p:sp>
      <p:pic>
        <p:nvPicPr>
          <p:cNvPr id="3" name="Picture 2">
            <a:extLst>
              <a:ext uri="{FF2B5EF4-FFF2-40B4-BE49-F238E27FC236}">
                <a16:creationId xmlns:a16="http://schemas.microsoft.com/office/drawing/2014/main" id="{DF3685A8-0C52-C19E-E6BD-BF2DB917D40F}"/>
              </a:ext>
            </a:extLst>
          </p:cNvPr>
          <p:cNvPicPr>
            <a:picLocks noChangeAspect="1"/>
          </p:cNvPicPr>
          <p:nvPr/>
        </p:nvPicPr>
        <p:blipFill>
          <a:blip r:embed="rId3"/>
          <a:stretch>
            <a:fillRect/>
          </a:stretch>
        </p:blipFill>
        <p:spPr>
          <a:xfrm>
            <a:off x="3952875" y="1285875"/>
            <a:ext cx="4913044" cy="4913044"/>
          </a:xfrm>
          <a:prstGeom prst="rect">
            <a:avLst/>
          </a:prstGeom>
        </p:spPr>
      </p:pic>
    </p:spTree>
    <p:extLst>
      <p:ext uri="{BB962C8B-B14F-4D97-AF65-F5344CB8AC3E}">
        <p14:creationId xmlns:p14="http://schemas.microsoft.com/office/powerpoint/2010/main" val="30668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229772"/>
            <a:ext cx="35705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Learning Outcomes </a:t>
            </a:r>
          </a:p>
        </p:txBody>
      </p:sp>
      <p:sp>
        <p:nvSpPr>
          <p:cNvPr id="3" name="TextBox 2">
            <a:extLst>
              <a:ext uri="{FF2B5EF4-FFF2-40B4-BE49-F238E27FC236}">
                <a16:creationId xmlns:a16="http://schemas.microsoft.com/office/drawing/2014/main" id="{2082F0FB-E90C-30B1-0AAC-CB53E9654DB8}"/>
              </a:ext>
            </a:extLst>
          </p:cNvPr>
          <p:cNvSpPr txBox="1"/>
          <p:nvPr/>
        </p:nvSpPr>
        <p:spPr>
          <a:xfrm>
            <a:off x="349250" y="1013543"/>
            <a:ext cx="10668000" cy="7263527"/>
          </a:xfrm>
          <a:prstGeom prst="rect">
            <a:avLst/>
          </a:prstGeom>
          <a:noFill/>
        </p:spPr>
        <p:txBody>
          <a:bodyPr wrap="square">
            <a:spAutoFit/>
          </a:bodyPr>
          <a:lstStyle/>
          <a:p>
            <a:r>
              <a:rPr lang="en-GB" sz="2800" dirty="0"/>
              <a:t>In this session will re-visit the learning from Monday</a:t>
            </a:r>
          </a:p>
          <a:p>
            <a:endParaRPr lang="en-GB" sz="2800" dirty="0"/>
          </a:p>
          <a:p>
            <a:r>
              <a:rPr lang="en-GB" sz="2800" dirty="0"/>
              <a:t>We will then -</a:t>
            </a:r>
          </a:p>
          <a:p>
            <a:endParaRPr lang="en-GB" sz="2800" dirty="0"/>
          </a:p>
          <a:p>
            <a:r>
              <a:rPr lang="en-GB" sz="2800" dirty="0"/>
              <a:t>Look at key learning from the week and consider what you feel would be most useful to share with your team at school and how this might be done</a:t>
            </a:r>
          </a:p>
          <a:p>
            <a:endParaRPr lang="en-GB" sz="2800" dirty="0"/>
          </a:p>
          <a:p>
            <a:r>
              <a:rPr lang="en-GB" sz="2800" dirty="0"/>
              <a:t>Co-produce advice back to school leadership teams about the most effective use of TAs in school and what they can do to help</a:t>
            </a:r>
          </a:p>
          <a:p>
            <a:endParaRPr lang="en-GB" sz="2800" dirty="0"/>
          </a:p>
          <a:p>
            <a:r>
              <a:rPr lang="en-GB" sz="2800" dirty="0"/>
              <a:t>Consider future training needs</a:t>
            </a:r>
          </a:p>
          <a:p>
            <a:endParaRPr lang="en-GB" sz="2800" dirty="0"/>
          </a:p>
          <a:p>
            <a:endParaRPr lang="en-GB" sz="2800" dirty="0"/>
          </a:p>
          <a:p>
            <a:endParaRPr lang="en-GB" sz="2800" dirty="0"/>
          </a:p>
          <a:p>
            <a:endParaRPr lang="en-GB" sz="2800" dirty="0"/>
          </a:p>
          <a:p>
            <a:endParaRPr lang="en-GB" dirty="0"/>
          </a:p>
        </p:txBody>
      </p:sp>
    </p:spTree>
    <p:extLst>
      <p:ext uri="{BB962C8B-B14F-4D97-AF65-F5344CB8AC3E}">
        <p14:creationId xmlns:p14="http://schemas.microsoft.com/office/powerpoint/2010/main" val="176569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607733" y="1241426"/>
            <a:ext cx="7519769" cy="5400490"/>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768531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spTree>
    <p:extLst>
      <p:ext uri="{BB962C8B-B14F-4D97-AF65-F5344CB8AC3E}">
        <p14:creationId xmlns:p14="http://schemas.microsoft.com/office/powerpoint/2010/main" val="75308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61F45-5984-EB5E-4134-7EE09B8DC633}"/>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B3D809BE-0BD0-C621-44DE-4437F359096A}"/>
              </a:ext>
            </a:extLst>
          </p:cNvPr>
          <p:cNvSpPr txBox="1"/>
          <p:nvPr/>
        </p:nvSpPr>
        <p:spPr>
          <a:xfrm>
            <a:off x="566057" y="114299"/>
            <a:ext cx="56537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Retrieval Practice</a:t>
            </a:r>
          </a:p>
        </p:txBody>
      </p:sp>
      <p:sp>
        <p:nvSpPr>
          <p:cNvPr id="2" name="Rectangle 1">
            <a:extLst>
              <a:ext uri="{FF2B5EF4-FFF2-40B4-BE49-F238E27FC236}">
                <a16:creationId xmlns:a16="http://schemas.microsoft.com/office/drawing/2014/main" id="{96FB888D-5606-4144-A1CA-142A418E7D45}"/>
              </a:ext>
            </a:extLst>
          </p:cNvPr>
          <p:cNvSpPr/>
          <p:nvPr/>
        </p:nvSpPr>
        <p:spPr>
          <a:xfrm>
            <a:off x="1083734" y="2556933"/>
            <a:ext cx="9855200" cy="1569660"/>
          </a:xfrm>
          <a:prstGeom prst="rect">
            <a:avLst/>
          </a:prstGeom>
        </p:spPr>
        <p:txBody>
          <a:bodyPr wrap="square">
            <a:spAutoFit/>
          </a:bodyPr>
          <a:lstStyle/>
          <a:p>
            <a:r>
              <a:rPr lang="en-GB" sz="3200" dirty="0"/>
              <a:t>In pairs on your table annotate the model of learning with post-its to show the work TAs do in class to support the various elements of the model.</a:t>
            </a:r>
          </a:p>
        </p:txBody>
      </p:sp>
    </p:spTree>
    <p:extLst>
      <p:ext uri="{BB962C8B-B14F-4D97-AF65-F5344CB8AC3E}">
        <p14:creationId xmlns:p14="http://schemas.microsoft.com/office/powerpoint/2010/main" val="53564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memory&#10;&#10;Description automatically generated">
            <a:extLst>
              <a:ext uri="{FF2B5EF4-FFF2-40B4-BE49-F238E27FC236}">
                <a16:creationId xmlns:a16="http://schemas.microsoft.com/office/drawing/2014/main" id="{49351776-4E5D-CDCD-EC8D-5EECEE5022A5}"/>
              </a:ext>
            </a:extLst>
          </p:cNvPr>
          <p:cNvPicPr>
            <a:picLocks noGrp="1" noChangeAspect="1"/>
          </p:cNvPicPr>
          <p:nvPr>
            <p:ph idx="1"/>
          </p:nvPr>
        </p:nvPicPr>
        <p:blipFill>
          <a:blip r:embed="rId3"/>
          <a:stretch>
            <a:fillRect/>
          </a:stretch>
        </p:blipFill>
        <p:spPr>
          <a:xfrm>
            <a:off x="2387601" y="2638865"/>
            <a:ext cx="5613400" cy="4031388"/>
          </a:xfrm>
        </p:spPr>
      </p:pic>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947541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 – learning from Monday’s session</a:t>
            </a:r>
            <a:endParaRPr lang="en-US" dirty="0"/>
          </a:p>
        </p:txBody>
      </p:sp>
      <p:sp>
        <p:nvSpPr>
          <p:cNvPr id="3" name="TextBox 2">
            <a:extLst>
              <a:ext uri="{FF2B5EF4-FFF2-40B4-BE49-F238E27FC236}">
                <a16:creationId xmlns:a16="http://schemas.microsoft.com/office/drawing/2014/main" id="{83FEB294-6016-45BF-B0EB-C25AED90E6EA}"/>
              </a:ext>
            </a:extLst>
          </p:cNvPr>
          <p:cNvSpPr txBox="1"/>
          <p:nvPr/>
        </p:nvSpPr>
        <p:spPr>
          <a:xfrm>
            <a:off x="245534" y="3361897"/>
            <a:ext cx="2142067" cy="2585323"/>
          </a:xfrm>
          <a:prstGeom prst="rect">
            <a:avLst/>
          </a:prstGeom>
          <a:noFill/>
        </p:spPr>
        <p:txBody>
          <a:bodyPr wrap="square" rtlCol="0">
            <a:spAutoFit/>
          </a:bodyPr>
          <a:lstStyle/>
          <a:p>
            <a:r>
              <a:rPr lang="en-GB" dirty="0"/>
              <a:t>Limit distractions</a:t>
            </a:r>
          </a:p>
          <a:p>
            <a:endParaRPr lang="en-GB" dirty="0"/>
          </a:p>
          <a:p>
            <a:r>
              <a:rPr lang="en-US" dirty="0"/>
              <a:t>Make explanations and instructions concise</a:t>
            </a:r>
          </a:p>
          <a:p>
            <a:endParaRPr lang="en-US" dirty="0"/>
          </a:p>
          <a:p>
            <a:r>
              <a:rPr lang="en-US" dirty="0"/>
              <a:t>Guide pupils’ attention</a:t>
            </a:r>
          </a:p>
          <a:p>
            <a:endParaRPr lang="en-US" dirty="0"/>
          </a:p>
        </p:txBody>
      </p:sp>
      <p:sp>
        <p:nvSpPr>
          <p:cNvPr id="10" name="TextBox 9">
            <a:extLst>
              <a:ext uri="{FF2B5EF4-FFF2-40B4-BE49-F238E27FC236}">
                <a16:creationId xmlns:a16="http://schemas.microsoft.com/office/drawing/2014/main" id="{FD6850AF-DAE1-436F-9045-980A9171713D}"/>
              </a:ext>
            </a:extLst>
          </p:cNvPr>
          <p:cNvSpPr txBox="1"/>
          <p:nvPr/>
        </p:nvSpPr>
        <p:spPr>
          <a:xfrm>
            <a:off x="8327571" y="2855273"/>
            <a:ext cx="3234266" cy="4401205"/>
          </a:xfrm>
          <a:prstGeom prst="rect">
            <a:avLst/>
          </a:prstGeom>
          <a:noFill/>
        </p:spPr>
        <p:txBody>
          <a:bodyPr wrap="square" rtlCol="0">
            <a:spAutoFit/>
          </a:bodyPr>
          <a:lstStyle/>
          <a:p>
            <a:r>
              <a:rPr lang="en-GB" dirty="0"/>
              <a:t>Link knowledge to what they already know</a:t>
            </a:r>
          </a:p>
          <a:p>
            <a:endParaRPr lang="en-GB" dirty="0"/>
          </a:p>
          <a:p>
            <a:r>
              <a:rPr lang="en-GB" dirty="0"/>
              <a:t>Check what they already know -</a:t>
            </a:r>
          </a:p>
          <a:p>
            <a:r>
              <a:rPr lang="en-US" dirty="0"/>
              <a:t>Retrieval Practice:</a:t>
            </a:r>
          </a:p>
          <a:p>
            <a:r>
              <a:rPr lang="en-US" sz="1400" dirty="0"/>
              <a:t>Starters, Do Now Tasks, Starter for 5, Flashback 4, Yesterday, last week, last month, last year.</a:t>
            </a:r>
          </a:p>
          <a:p>
            <a:endParaRPr lang="en-US" sz="1400" dirty="0"/>
          </a:p>
          <a:p>
            <a:r>
              <a:rPr lang="en-US" sz="1400" dirty="0"/>
              <a:t>Effective Questioning:</a:t>
            </a:r>
          </a:p>
          <a:p>
            <a:r>
              <a:rPr lang="en-US" sz="1400" dirty="0"/>
              <a:t>Multiple Choice Questions</a:t>
            </a:r>
          </a:p>
          <a:p>
            <a:endParaRPr lang="en-US" sz="1400" dirty="0"/>
          </a:p>
          <a:p>
            <a:r>
              <a:rPr lang="en-US" sz="1400" dirty="0"/>
              <a:t>Strategies to elicit responses:</a:t>
            </a:r>
          </a:p>
          <a:p>
            <a:r>
              <a:rPr lang="en-US" sz="1400" dirty="0"/>
              <a:t>Think, Pair, Share</a:t>
            </a:r>
          </a:p>
          <a:p>
            <a:r>
              <a:rPr lang="en-US" sz="1400" dirty="0"/>
              <a:t>Show Me boards</a:t>
            </a:r>
          </a:p>
          <a:p>
            <a:r>
              <a:rPr lang="en-US" sz="1400" dirty="0"/>
              <a:t>Cold calling</a:t>
            </a:r>
          </a:p>
          <a:p>
            <a:endParaRPr lang="en-US" dirty="0"/>
          </a:p>
          <a:p>
            <a:endParaRPr lang="en-US" dirty="0"/>
          </a:p>
        </p:txBody>
      </p:sp>
      <p:sp>
        <p:nvSpPr>
          <p:cNvPr id="11" name="TextBox 10">
            <a:extLst>
              <a:ext uri="{FF2B5EF4-FFF2-40B4-BE49-F238E27FC236}">
                <a16:creationId xmlns:a16="http://schemas.microsoft.com/office/drawing/2014/main" id="{71743331-C16A-4E8B-8D7D-8D5085BA9341}"/>
              </a:ext>
            </a:extLst>
          </p:cNvPr>
          <p:cNvSpPr txBox="1"/>
          <p:nvPr/>
        </p:nvSpPr>
        <p:spPr>
          <a:xfrm>
            <a:off x="245533" y="982395"/>
            <a:ext cx="6976533" cy="1415772"/>
          </a:xfrm>
          <a:prstGeom prst="rect">
            <a:avLst/>
          </a:prstGeom>
          <a:noFill/>
        </p:spPr>
        <p:txBody>
          <a:bodyPr wrap="square" rtlCol="0">
            <a:spAutoFit/>
          </a:bodyPr>
          <a:lstStyle/>
          <a:p>
            <a:r>
              <a:rPr lang="en-GB" dirty="0"/>
              <a:t>Limit cognitive load </a:t>
            </a:r>
            <a:r>
              <a:rPr lang="en-GB" sz="1400" dirty="0"/>
              <a:t>(</a:t>
            </a:r>
            <a:r>
              <a:rPr lang="en-US" sz="1400" dirty="0"/>
              <a:t>overloading working memory will restrict pupils’ ability to comprehend the ideas or to learn from the experience)</a:t>
            </a:r>
            <a:endParaRPr lang="en-GB" sz="1400" dirty="0"/>
          </a:p>
          <a:p>
            <a:r>
              <a:rPr lang="en-GB" dirty="0"/>
              <a:t>Scaffold / use manipulatives / break down into small parts / re-phrase / give think time</a:t>
            </a:r>
          </a:p>
          <a:p>
            <a:endParaRPr lang="en-US" dirty="0"/>
          </a:p>
        </p:txBody>
      </p:sp>
      <p:sp>
        <p:nvSpPr>
          <p:cNvPr id="6" name="TextBox 5">
            <a:extLst>
              <a:ext uri="{FF2B5EF4-FFF2-40B4-BE49-F238E27FC236}">
                <a16:creationId xmlns:a16="http://schemas.microsoft.com/office/drawing/2014/main" id="{51FCDBDE-3792-4688-A397-E4CFFCE9EC8D}"/>
              </a:ext>
            </a:extLst>
          </p:cNvPr>
          <p:cNvSpPr txBox="1"/>
          <p:nvPr/>
        </p:nvSpPr>
        <p:spPr>
          <a:xfrm>
            <a:off x="8161867" y="1176867"/>
            <a:ext cx="3234266" cy="800219"/>
          </a:xfrm>
          <a:prstGeom prst="rect">
            <a:avLst/>
          </a:prstGeom>
          <a:noFill/>
        </p:spPr>
        <p:txBody>
          <a:bodyPr wrap="square" rtlCol="0">
            <a:spAutoFit/>
          </a:bodyPr>
          <a:lstStyle/>
          <a:p>
            <a:r>
              <a:rPr lang="en-GB" dirty="0"/>
              <a:t>Encourage ‘hard thinking’</a:t>
            </a:r>
          </a:p>
          <a:p>
            <a:r>
              <a:rPr lang="en-GB" sz="1400" dirty="0"/>
              <a:t>Summarise / mnemonics / emotional engagement</a:t>
            </a:r>
          </a:p>
        </p:txBody>
      </p:sp>
    </p:spTree>
    <p:extLst>
      <p:ext uri="{BB962C8B-B14F-4D97-AF65-F5344CB8AC3E}">
        <p14:creationId xmlns:p14="http://schemas.microsoft.com/office/powerpoint/2010/main" val="281639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sp>
        <p:nvSpPr>
          <p:cNvPr id="9" name="TextBox 8">
            <a:extLst>
              <a:ext uri="{FF2B5EF4-FFF2-40B4-BE49-F238E27FC236}">
                <a16:creationId xmlns:a16="http://schemas.microsoft.com/office/drawing/2014/main" id="{A2864B3A-5277-E957-0909-ED507F8382B3}"/>
              </a:ext>
            </a:extLst>
          </p:cNvPr>
          <p:cNvSpPr txBox="1"/>
          <p:nvPr/>
        </p:nvSpPr>
        <p:spPr>
          <a:xfrm>
            <a:off x="566057" y="114299"/>
            <a:ext cx="947541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solidFill>
                  <a:srgbClr val="FFFFFF"/>
                </a:solidFill>
                <a:cs typeface="Calibri"/>
              </a:rPr>
              <a:t>How pupils learn</a:t>
            </a:r>
            <a:endParaRPr lang="en-US" dirty="0"/>
          </a:p>
        </p:txBody>
      </p:sp>
      <p:pic>
        <p:nvPicPr>
          <p:cNvPr id="8" name="Picture 7">
            <a:extLst>
              <a:ext uri="{FF2B5EF4-FFF2-40B4-BE49-F238E27FC236}">
                <a16:creationId xmlns:a16="http://schemas.microsoft.com/office/drawing/2014/main" id="{AD2F5D75-75CA-41F7-9FE7-4EBC257BEF6B}"/>
              </a:ext>
            </a:extLst>
          </p:cNvPr>
          <p:cNvPicPr>
            <a:picLocks noChangeAspect="1"/>
          </p:cNvPicPr>
          <p:nvPr/>
        </p:nvPicPr>
        <p:blipFill>
          <a:blip r:embed="rId3"/>
          <a:stretch>
            <a:fillRect/>
          </a:stretch>
        </p:blipFill>
        <p:spPr>
          <a:xfrm>
            <a:off x="1708219" y="885093"/>
            <a:ext cx="8818365" cy="5858608"/>
          </a:xfrm>
          <a:prstGeom prst="rect">
            <a:avLst/>
          </a:prstGeom>
        </p:spPr>
      </p:pic>
    </p:spTree>
    <p:extLst>
      <p:ext uri="{BB962C8B-B14F-4D97-AF65-F5344CB8AC3E}">
        <p14:creationId xmlns:p14="http://schemas.microsoft.com/office/powerpoint/2010/main" val="253359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0" dirty="0">
              <a:cs typeface="Calibri"/>
            </a:endParaRPr>
          </a:p>
        </p:txBody>
      </p:sp>
      <p:pic>
        <p:nvPicPr>
          <p:cNvPr id="1026" name="Picture 2" descr="120+ Jack Of All Trades Stock Illustrations, Royalty-Free ...">
            <a:extLst>
              <a:ext uri="{FF2B5EF4-FFF2-40B4-BE49-F238E27FC236}">
                <a16:creationId xmlns:a16="http://schemas.microsoft.com/office/drawing/2014/main" id="{EDEF9F81-773B-496E-95AB-30EA7E1AD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239" y="1214699"/>
            <a:ext cx="58293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2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What has been the key learning from the week?</a:t>
            </a:r>
          </a:p>
        </p:txBody>
      </p:sp>
      <p:sp>
        <p:nvSpPr>
          <p:cNvPr id="6" name="Rectangle 5">
            <a:extLst>
              <a:ext uri="{FF2B5EF4-FFF2-40B4-BE49-F238E27FC236}">
                <a16:creationId xmlns:a16="http://schemas.microsoft.com/office/drawing/2014/main" id="{5048A12C-F39B-4BBE-BBE8-56FE6443557E}"/>
              </a:ext>
            </a:extLst>
          </p:cNvPr>
          <p:cNvSpPr/>
          <p:nvPr/>
        </p:nvSpPr>
        <p:spPr>
          <a:xfrm>
            <a:off x="1375137" y="2044467"/>
            <a:ext cx="9855200" cy="3539430"/>
          </a:xfrm>
          <a:prstGeom prst="rect">
            <a:avLst/>
          </a:prstGeom>
        </p:spPr>
        <p:txBody>
          <a:bodyPr wrap="square">
            <a:spAutoFit/>
          </a:bodyPr>
          <a:lstStyle/>
          <a:p>
            <a:r>
              <a:rPr lang="en-GB" sz="3200" dirty="0"/>
              <a:t>What have you learned?</a:t>
            </a:r>
          </a:p>
          <a:p>
            <a:endParaRPr lang="en-GB" sz="3200" dirty="0"/>
          </a:p>
          <a:p>
            <a:r>
              <a:rPr lang="en-GB" sz="3200" dirty="0"/>
              <a:t>What have other TAs reported they have learned?</a:t>
            </a:r>
          </a:p>
          <a:p>
            <a:endParaRPr lang="en-GB" sz="3200" dirty="0"/>
          </a:p>
          <a:p>
            <a:r>
              <a:rPr lang="en-GB" sz="3200" dirty="0"/>
              <a:t>What do you feel are the key training needs back at your school and how could you be part of delivering this?</a:t>
            </a:r>
          </a:p>
          <a:p>
            <a:endParaRPr lang="en-GB" sz="3200" dirty="0"/>
          </a:p>
        </p:txBody>
      </p:sp>
    </p:spTree>
    <p:extLst>
      <p:ext uri="{BB962C8B-B14F-4D97-AF65-F5344CB8AC3E}">
        <p14:creationId xmlns:p14="http://schemas.microsoft.com/office/powerpoint/2010/main" val="229672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411CF6-B41D-A0FA-27FC-9F6E5F46A8DF}"/>
              </a:ext>
            </a:extLst>
          </p:cNvPr>
          <p:cNvSpPr/>
          <p:nvPr/>
        </p:nvSpPr>
        <p:spPr>
          <a:xfrm>
            <a:off x="0" y="-1"/>
            <a:ext cx="12181113" cy="783771"/>
          </a:xfrm>
          <a:prstGeom prst="rect">
            <a:avLst/>
          </a:prstGeom>
          <a:solidFill>
            <a:srgbClr val="621069"/>
          </a:solidFill>
          <a:ln>
            <a:solidFill>
              <a:srgbClr val="621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000" dirty="0">
                <a:cs typeface="Calibri"/>
              </a:rPr>
              <a:t>Active ingredients / Do’s and Don’ts</a:t>
            </a:r>
          </a:p>
        </p:txBody>
      </p:sp>
      <p:pic>
        <p:nvPicPr>
          <p:cNvPr id="2" name="Picture 1">
            <a:extLst>
              <a:ext uri="{FF2B5EF4-FFF2-40B4-BE49-F238E27FC236}">
                <a16:creationId xmlns:a16="http://schemas.microsoft.com/office/drawing/2014/main" id="{CD4F61E9-A25B-4E4B-A6B8-87648AD2DD27}"/>
              </a:ext>
            </a:extLst>
          </p:cNvPr>
          <p:cNvPicPr>
            <a:picLocks noChangeAspect="1"/>
          </p:cNvPicPr>
          <p:nvPr/>
        </p:nvPicPr>
        <p:blipFill>
          <a:blip r:embed="rId3"/>
          <a:stretch>
            <a:fillRect/>
          </a:stretch>
        </p:blipFill>
        <p:spPr>
          <a:xfrm>
            <a:off x="1732658" y="1753057"/>
            <a:ext cx="6962515" cy="3773537"/>
          </a:xfrm>
          <a:prstGeom prst="rect">
            <a:avLst/>
          </a:prstGeom>
        </p:spPr>
      </p:pic>
      <p:pic>
        <p:nvPicPr>
          <p:cNvPr id="5" name="Picture 4">
            <a:extLst>
              <a:ext uri="{FF2B5EF4-FFF2-40B4-BE49-F238E27FC236}">
                <a16:creationId xmlns:a16="http://schemas.microsoft.com/office/drawing/2014/main" id="{7C021448-4797-4493-A003-169BD1EA61F3}"/>
              </a:ext>
            </a:extLst>
          </p:cNvPr>
          <p:cNvPicPr/>
          <p:nvPr/>
        </p:nvPicPr>
        <p:blipFill>
          <a:blip r:embed="rId4"/>
          <a:stretch>
            <a:fillRect/>
          </a:stretch>
        </p:blipFill>
        <p:spPr>
          <a:xfrm>
            <a:off x="269108" y="1391696"/>
            <a:ext cx="1067323" cy="4962114"/>
          </a:xfrm>
          <a:prstGeom prst="rect">
            <a:avLst/>
          </a:prstGeom>
        </p:spPr>
      </p:pic>
      <p:pic>
        <p:nvPicPr>
          <p:cNvPr id="2050" name="Picture 2" descr="310+ Dos And Donts Stock Illustrations, Royalty-Free Vector ...">
            <a:extLst>
              <a:ext uri="{FF2B5EF4-FFF2-40B4-BE49-F238E27FC236}">
                <a16:creationId xmlns:a16="http://schemas.microsoft.com/office/drawing/2014/main" id="{4DB77576-047D-4193-BDE3-D1F67FF58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8572" y="4433835"/>
            <a:ext cx="291465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98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C59490E16AF54F9D1C6BEF6F3F2B1E" ma:contentTypeVersion="16" ma:contentTypeDescription="Create a new document." ma:contentTypeScope="" ma:versionID="74ce4de8f644fb84a8f69ce03657a19d">
  <xsd:schema xmlns:xsd="http://www.w3.org/2001/XMLSchema" xmlns:xs="http://www.w3.org/2001/XMLSchema" xmlns:p="http://schemas.microsoft.com/office/2006/metadata/properties" xmlns:ns2="4dc61a29-6641-425e-b4a2-b92ed554d869" xmlns:ns3="ab2dd24d-e8c0-4dca-aeb2-c13ea13f253c" targetNamespace="http://schemas.microsoft.com/office/2006/metadata/properties" ma:root="true" ma:fieldsID="cee1ce2de21d87d930d5a49ea49fffe5" ns2:_="" ns3:_="">
    <xsd:import namespace="4dc61a29-6641-425e-b4a2-b92ed554d869"/>
    <xsd:import namespace="ab2dd24d-e8c0-4dca-aeb2-c13ea13f25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c61a29-6641-425e-b4a2-b92ed554d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64b2f66-aae9-407a-b85c-8a84f68b904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2dd24d-e8c0-4dca-aeb2-c13ea13f253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b2c0909-1f14-42a4-85b4-cc6d61b3c0df}" ma:internalName="TaxCatchAll" ma:showField="CatchAllData" ma:web="ab2dd24d-e8c0-4dca-aeb2-c13ea13f253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2dd24d-e8c0-4dca-aeb2-c13ea13f253c" xsi:nil="true"/>
    <lcf76f155ced4ddcb4097134ff3c332f xmlns="4dc61a29-6641-425e-b4a2-b92ed554d86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DCA97-F66B-42B7-865A-FBAE96B58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c61a29-6641-425e-b4a2-b92ed554d869"/>
    <ds:schemaRef ds:uri="ab2dd24d-e8c0-4dca-aeb2-c13ea13f25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DEFCDC-2DD2-4FF0-B658-8C1EEE4D4EB0}">
  <ds:schemaRefs>
    <ds:schemaRef ds:uri="http://schemas.microsoft.com/office/2006/documentManagement/types"/>
    <ds:schemaRef ds:uri="http://purl.org/dc/elements/1.1/"/>
    <ds:schemaRef ds:uri="4dc61a29-6641-425e-b4a2-b92ed554d869"/>
    <ds:schemaRef ds:uri="http://schemas.microsoft.com/office/2006/metadata/properties"/>
    <ds:schemaRef ds:uri="ab2dd24d-e8c0-4dca-aeb2-c13ea13f253c"/>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75C5E48-FB88-4A1B-BC54-9BD8C66D6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3229</TotalTime>
  <Words>1311</Words>
  <Application>Microsoft Office PowerPoint</Application>
  <PresentationFormat>Widescreen</PresentationFormat>
  <Paragraphs>129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Murray (AfC)</dc:creator>
  <cp:lastModifiedBy>Jackie Grose (AfC)</cp:lastModifiedBy>
  <cp:revision>45</cp:revision>
  <cp:lastPrinted>2025-01-30T16:51:44Z</cp:lastPrinted>
  <dcterms:created xsi:type="dcterms:W3CDTF">2024-01-02T18:45:14Z</dcterms:created>
  <dcterms:modified xsi:type="dcterms:W3CDTF">2025-02-05T10:38:48Z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0x0101008CC59490E16AF54F9D1C6BEF6F3F2B1E</vt:lpwstr>
  </property>
  <property fmtid="{D5CDD505-2E9C-101B-9397-08002B2CF9AE}" pid="3" name="MediaServiceImageTags">
    <vt:lpwstr/>
  </property>
</Properties>
</file>