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 id="2147483664" r:id="rId7"/>
    <p:sldMasterId id="2147483678" r:id="rId8"/>
  </p:sldMasterIdLst>
  <p:notesMasterIdLst>
    <p:notesMasterId r:id="rId35"/>
  </p:notesMasterIdLst>
  <p:sldIdLst>
    <p:sldId id="375" r:id="rId9"/>
    <p:sldId id="261" r:id="rId10"/>
    <p:sldId id="376" r:id="rId11"/>
    <p:sldId id="378" r:id="rId12"/>
    <p:sldId id="379" r:id="rId13"/>
    <p:sldId id="259" r:id="rId14"/>
    <p:sldId id="260" r:id="rId15"/>
    <p:sldId id="380" r:id="rId16"/>
    <p:sldId id="263" r:id="rId17"/>
    <p:sldId id="264" r:id="rId18"/>
    <p:sldId id="265" r:id="rId19"/>
    <p:sldId id="266" r:id="rId20"/>
    <p:sldId id="267" r:id="rId21"/>
    <p:sldId id="268" r:id="rId22"/>
    <p:sldId id="383" r:id="rId23"/>
    <p:sldId id="381" r:id="rId24"/>
    <p:sldId id="382" r:id="rId25"/>
    <p:sldId id="377" r:id="rId26"/>
    <p:sldId id="256" r:id="rId27"/>
    <p:sldId id="365" r:id="rId28"/>
    <p:sldId id="360" r:id="rId29"/>
    <p:sldId id="302" r:id="rId30"/>
    <p:sldId id="370" r:id="rId31"/>
    <p:sldId id="366" r:id="rId32"/>
    <p:sldId id="258" r:id="rId33"/>
    <p:sldId id="3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C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A7290-F01E-4A92-9FB3-FC84C52A0ED7}" v="41" dt="2021-06-22T20:09:47.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105A0-49FA-4ECA-9F6C-22288ED09A56}" type="doc">
      <dgm:prSet loTypeId="urn:microsoft.com/office/officeart/2005/8/layout/vList4" loCatId="list" qsTypeId="urn:microsoft.com/office/officeart/2005/8/quickstyle/simple3" qsCatId="simple" csTypeId="urn:microsoft.com/office/officeart/2005/8/colors/colorful4" csCatId="colorful" phldr="1"/>
      <dgm:spPr/>
      <dgm:t>
        <a:bodyPr/>
        <a:lstStyle/>
        <a:p>
          <a:endParaRPr lang="en-GB"/>
        </a:p>
      </dgm:t>
    </dgm:pt>
    <dgm:pt modelId="{9C305422-98F2-4D4C-8BFB-F6E4EEEF6C56}">
      <dgm:prSet phldrT="[Text]"/>
      <dgm:spPr/>
      <dgm:t>
        <a:bodyPr/>
        <a:lstStyle/>
        <a:p>
          <a:r>
            <a:rPr lang="en-GB" dirty="0"/>
            <a:t>60% of young offenders have a SLCN – most likely to have been excluded from education </a:t>
          </a:r>
        </a:p>
      </dgm:t>
    </dgm:pt>
    <dgm:pt modelId="{BEC2C681-5ED2-48E2-AFD3-ECCBA32899C7}" type="parTrans" cxnId="{3BEBC1B3-FB3A-4C4D-A459-253EE0E1EF82}">
      <dgm:prSet/>
      <dgm:spPr/>
      <dgm:t>
        <a:bodyPr/>
        <a:lstStyle/>
        <a:p>
          <a:endParaRPr lang="en-GB"/>
        </a:p>
      </dgm:t>
    </dgm:pt>
    <dgm:pt modelId="{208C0495-D060-4A2D-A4F1-31E3A7B08954}" type="sibTrans" cxnId="{3BEBC1B3-FB3A-4C4D-A459-253EE0E1EF82}">
      <dgm:prSet/>
      <dgm:spPr/>
      <dgm:t>
        <a:bodyPr/>
        <a:lstStyle/>
        <a:p>
          <a:endParaRPr lang="en-GB"/>
        </a:p>
      </dgm:t>
    </dgm:pt>
    <dgm:pt modelId="{6F99C284-DD43-4E85-BA4D-88D485B9FCD3}">
      <dgm:prSet phldrT="[Text]"/>
      <dgm:spPr/>
      <dgm:t>
        <a:bodyPr/>
        <a:lstStyle/>
        <a:p>
          <a:r>
            <a:rPr lang="en-GB" dirty="0"/>
            <a:t>Up to 1/3 of children with SLCN develop mental health problems resulting in criminal involvement </a:t>
          </a:r>
        </a:p>
      </dgm:t>
    </dgm:pt>
    <dgm:pt modelId="{79A44BB8-D1B8-4E10-89D0-6D3879F9DF7A}" type="parTrans" cxnId="{997DCB9E-D7AB-4D71-8D10-446F30E555D7}">
      <dgm:prSet/>
      <dgm:spPr/>
      <dgm:t>
        <a:bodyPr/>
        <a:lstStyle/>
        <a:p>
          <a:endParaRPr lang="en-GB"/>
        </a:p>
      </dgm:t>
    </dgm:pt>
    <dgm:pt modelId="{593992FF-5A1C-41F5-9829-43606262CD07}" type="sibTrans" cxnId="{997DCB9E-D7AB-4D71-8D10-446F30E555D7}">
      <dgm:prSet/>
      <dgm:spPr/>
      <dgm:t>
        <a:bodyPr/>
        <a:lstStyle/>
        <a:p>
          <a:endParaRPr lang="en-GB"/>
        </a:p>
      </dgm:t>
    </dgm:pt>
    <dgm:pt modelId="{22F60A7C-E645-4F07-91AB-160E4A906A37}">
      <dgm:prSet phldrT="[Text]"/>
      <dgm:spPr/>
      <dgm:t>
        <a:bodyPr/>
        <a:lstStyle/>
        <a:p>
          <a:r>
            <a:rPr lang="en-GB" dirty="0"/>
            <a:t>Young people with SLCN are most likely to have:</a:t>
          </a:r>
        </a:p>
      </dgm:t>
    </dgm:pt>
    <dgm:pt modelId="{DEBCFF6A-645E-4E21-9AF3-D2D8A1DF4A82}" type="parTrans" cxnId="{AB241A16-352E-4570-BBFE-B70537567C04}">
      <dgm:prSet/>
      <dgm:spPr/>
      <dgm:t>
        <a:bodyPr/>
        <a:lstStyle/>
        <a:p>
          <a:endParaRPr lang="en-GB"/>
        </a:p>
      </dgm:t>
    </dgm:pt>
    <dgm:pt modelId="{C440B6B7-8C16-482B-B44A-C3B7EBB8DAA6}" type="sibTrans" cxnId="{AB241A16-352E-4570-BBFE-B70537567C04}">
      <dgm:prSet/>
      <dgm:spPr/>
      <dgm:t>
        <a:bodyPr/>
        <a:lstStyle/>
        <a:p>
          <a:endParaRPr lang="en-GB"/>
        </a:p>
      </dgm:t>
    </dgm:pt>
    <dgm:pt modelId="{86826A4F-70E4-43A0-9BCC-1BBFB7921DE3}">
      <dgm:prSet phldrT="[Text]"/>
      <dgm:spPr/>
      <dgm:t>
        <a:bodyPr/>
        <a:lstStyle/>
        <a:p>
          <a:r>
            <a:rPr lang="en-GB" dirty="0"/>
            <a:t>Low self esteem, poor educational attainment, early exclusion/ disengagement from school</a:t>
          </a:r>
        </a:p>
      </dgm:t>
    </dgm:pt>
    <dgm:pt modelId="{96D20CCC-48AF-45FD-8FE9-5CA17B7164DF}" type="parTrans" cxnId="{FD53D625-816D-42DA-B2FB-84663FAD189C}">
      <dgm:prSet/>
      <dgm:spPr/>
      <dgm:t>
        <a:bodyPr/>
        <a:lstStyle/>
        <a:p>
          <a:endParaRPr lang="en-GB"/>
        </a:p>
      </dgm:t>
    </dgm:pt>
    <dgm:pt modelId="{2A224135-E033-4D9E-98C0-236E60D4AD0E}" type="sibTrans" cxnId="{FD53D625-816D-42DA-B2FB-84663FAD189C}">
      <dgm:prSet/>
      <dgm:spPr/>
      <dgm:t>
        <a:bodyPr/>
        <a:lstStyle/>
        <a:p>
          <a:endParaRPr lang="en-GB"/>
        </a:p>
      </dgm:t>
    </dgm:pt>
    <dgm:pt modelId="{BE00B083-5CC9-4FE2-B1E6-AC4972440F5F}">
      <dgm:prSet phldrT="[Text]"/>
      <dgm:spPr/>
      <dgm:t>
        <a:bodyPr/>
        <a:lstStyle/>
        <a:p>
          <a:r>
            <a:rPr lang="en-GB" dirty="0"/>
            <a:t>People with SLCN are at higher risk of reoffending – cannot access talking therapies, difficulty with reading or understanding legal terminology and formal documents </a:t>
          </a:r>
        </a:p>
      </dgm:t>
    </dgm:pt>
    <dgm:pt modelId="{C2EFD489-80DB-4DF4-ACF6-254C4FAB8472}" type="sibTrans" cxnId="{5B5DB383-97F5-4BA6-A387-B0F7119150C6}">
      <dgm:prSet/>
      <dgm:spPr/>
      <dgm:t>
        <a:bodyPr/>
        <a:lstStyle/>
        <a:p>
          <a:endParaRPr lang="en-GB"/>
        </a:p>
      </dgm:t>
    </dgm:pt>
    <dgm:pt modelId="{68846A9E-ACBE-4E5D-8CB5-A593AADB2EF8}" type="parTrans" cxnId="{5B5DB383-97F5-4BA6-A387-B0F7119150C6}">
      <dgm:prSet/>
      <dgm:spPr/>
      <dgm:t>
        <a:bodyPr/>
        <a:lstStyle/>
        <a:p>
          <a:endParaRPr lang="en-GB"/>
        </a:p>
      </dgm:t>
    </dgm:pt>
    <dgm:pt modelId="{44E51968-D981-4C86-880C-8302FF9B227F}" type="pres">
      <dgm:prSet presAssocID="{CEA105A0-49FA-4ECA-9F6C-22288ED09A56}" presName="linear" presStyleCnt="0">
        <dgm:presLayoutVars>
          <dgm:dir/>
          <dgm:resizeHandles val="exact"/>
        </dgm:presLayoutVars>
      </dgm:prSet>
      <dgm:spPr/>
    </dgm:pt>
    <dgm:pt modelId="{3FA59139-030B-4354-A4FC-FC6959BBD9EB}" type="pres">
      <dgm:prSet presAssocID="{9C305422-98F2-4D4C-8BFB-F6E4EEEF6C56}" presName="comp" presStyleCnt="0"/>
      <dgm:spPr/>
    </dgm:pt>
    <dgm:pt modelId="{73419EC2-0D7F-4ED0-B1E5-2BADB1A35179}" type="pres">
      <dgm:prSet presAssocID="{9C305422-98F2-4D4C-8BFB-F6E4EEEF6C56}" presName="box" presStyleLbl="node1" presStyleIdx="0" presStyleCnt="4"/>
      <dgm:spPr/>
    </dgm:pt>
    <dgm:pt modelId="{D720685B-EEA7-49DB-994E-153D21D7ED20}" type="pres">
      <dgm:prSet presAssocID="{9C305422-98F2-4D4C-8BFB-F6E4EEEF6C56}"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5000" b="-25000"/>
          </a:stretch>
        </a:blipFill>
      </dgm:spPr>
      <dgm:extLst>
        <a:ext uri="{E40237B7-FDA0-4F09-8148-C483321AD2D9}">
          <dgm14:cNvPr xmlns:dgm14="http://schemas.microsoft.com/office/drawing/2010/diagram" id="0" name="" descr="Harvey Balls 60%"/>
        </a:ext>
      </dgm:extLst>
    </dgm:pt>
    <dgm:pt modelId="{B24C4004-7B44-4873-8D56-26AB7F1FCF4A}" type="pres">
      <dgm:prSet presAssocID="{9C305422-98F2-4D4C-8BFB-F6E4EEEF6C56}" presName="text" presStyleLbl="node1" presStyleIdx="0" presStyleCnt="4">
        <dgm:presLayoutVars>
          <dgm:bulletEnabled val="1"/>
        </dgm:presLayoutVars>
      </dgm:prSet>
      <dgm:spPr/>
    </dgm:pt>
    <dgm:pt modelId="{A0F68276-47AD-4C69-8841-20A25328E956}" type="pres">
      <dgm:prSet presAssocID="{208C0495-D060-4A2D-A4F1-31E3A7B08954}" presName="spacer" presStyleCnt="0"/>
      <dgm:spPr/>
    </dgm:pt>
    <dgm:pt modelId="{8F420624-2422-4AED-924F-3234B7760C93}" type="pres">
      <dgm:prSet presAssocID="{BE00B083-5CC9-4FE2-B1E6-AC4972440F5F}" presName="comp" presStyleCnt="0"/>
      <dgm:spPr/>
    </dgm:pt>
    <dgm:pt modelId="{E52D6C63-7E0E-4E57-B361-733C7B1BF862}" type="pres">
      <dgm:prSet presAssocID="{BE00B083-5CC9-4FE2-B1E6-AC4972440F5F}" presName="box" presStyleLbl="node1" presStyleIdx="1" presStyleCnt="4"/>
      <dgm:spPr/>
    </dgm:pt>
    <dgm:pt modelId="{96DC7297-C11B-4470-93DA-FF261013E8E9}" type="pres">
      <dgm:prSet presAssocID="{BE00B083-5CC9-4FE2-B1E6-AC4972440F5F}" presName="img"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5000" b="-25000"/>
          </a:stretch>
        </a:blipFill>
      </dgm:spPr>
      <dgm:extLst>
        <a:ext uri="{E40237B7-FDA0-4F09-8148-C483321AD2D9}">
          <dgm14:cNvPr xmlns:dgm14="http://schemas.microsoft.com/office/drawing/2010/diagram" id="0" name="" descr="Gavel"/>
        </a:ext>
      </dgm:extLst>
    </dgm:pt>
    <dgm:pt modelId="{F2BFDE34-289F-4E9C-9712-1CF57DABD1EF}" type="pres">
      <dgm:prSet presAssocID="{BE00B083-5CC9-4FE2-B1E6-AC4972440F5F}" presName="text" presStyleLbl="node1" presStyleIdx="1" presStyleCnt="4">
        <dgm:presLayoutVars>
          <dgm:bulletEnabled val="1"/>
        </dgm:presLayoutVars>
      </dgm:prSet>
      <dgm:spPr/>
    </dgm:pt>
    <dgm:pt modelId="{7FCA8523-FB30-49FC-B62D-C6E8F9A57B1C}" type="pres">
      <dgm:prSet presAssocID="{C2EFD489-80DB-4DF4-ACF6-254C4FAB8472}" presName="spacer" presStyleCnt="0"/>
      <dgm:spPr/>
    </dgm:pt>
    <dgm:pt modelId="{376F432F-2579-45EE-9375-E1AD8046A2E0}" type="pres">
      <dgm:prSet presAssocID="{6F99C284-DD43-4E85-BA4D-88D485B9FCD3}" presName="comp" presStyleCnt="0"/>
      <dgm:spPr/>
    </dgm:pt>
    <dgm:pt modelId="{933ED265-DDFF-41B0-9D38-E904280B7F70}" type="pres">
      <dgm:prSet presAssocID="{6F99C284-DD43-4E85-BA4D-88D485B9FCD3}" presName="box" presStyleLbl="node1" presStyleIdx="2" presStyleCnt="4"/>
      <dgm:spPr/>
    </dgm:pt>
    <dgm:pt modelId="{18A3A548-3828-4FDF-962D-18B6DA49DE29}" type="pres">
      <dgm:prSet presAssocID="{6F99C284-DD43-4E85-BA4D-88D485B9FCD3}" presName="img"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25000" b="-25000"/>
          </a:stretch>
        </a:blipFill>
      </dgm:spPr>
      <dgm:extLst>
        <a:ext uri="{E40237B7-FDA0-4F09-8148-C483321AD2D9}">
          <dgm14:cNvPr xmlns:dgm14="http://schemas.microsoft.com/office/drawing/2010/diagram" id="0" name="" descr="Harvey Balls 35%"/>
        </a:ext>
      </dgm:extLst>
    </dgm:pt>
    <dgm:pt modelId="{CCE38EBC-D64C-4EF7-B987-118A0FF13C09}" type="pres">
      <dgm:prSet presAssocID="{6F99C284-DD43-4E85-BA4D-88D485B9FCD3}" presName="text" presStyleLbl="node1" presStyleIdx="2" presStyleCnt="4">
        <dgm:presLayoutVars>
          <dgm:bulletEnabled val="1"/>
        </dgm:presLayoutVars>
      </dgm:prSet>
      <dgm:spPr/>
    </dgm:pt>
    <dgm:pt modelId="{E774E9E7-8763-4E64-8D41-36EC539FCE44}" type="pres">
      <dgm:prSet presAssocID="{593992FF-5A1C-41F5-9829-43606262CD07}" presName="spacer" presStyleCnt="0"/>
      <dgm:spPr/>
    </dgm:pt>
    <dgm:pt modelId="{EEC3252E-9ABD-4EDC-84F8-8D6B8D0B7E17}" type="pres">
      <dgm:prSet presAssocID="{22F60A7C-E645-4F07-91AB-160E4A906A37}" presName="comp" presStyleCnt="0"/>
      <dgm:spPr/>
    </dgm:pt>
    <dgm:pt modelId="{932D9C84-E29C-4C1B-80B6-DC806C31E5B8}" type="pres">
      <dgm:prSet presAssocID="{22F60A7C-E645-4F07-91AB-160E4A906A37}" presName="box" presStyleLbl="node1" presStyleIdx="3" presStyleCnt="4"/>
      <dgm:spPr/>
    </dgm:pt>
    <dgm:pt modelId="{02B5D8F8-8F7C-4A14-8450-7132591E8D06}" type="pres">
      <dgm:prSet presAssocID="{22F60A7C-E645-4F07-91AB-160E4A906A37}" presName="img"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5000" b="-25000"/>
          </a:stretch>
        </a:blipFill>
      </dgm:spPr>
      <dgm:extLst>
        <a:ext uri="{E40237B7-FDA0-4F09-8148-C483321AD2D9}">
          <dgm14:cNvPr xmlns:dgm14="http://schemas.microsoft.com/office/drawing/2010/diagram" id="0" name="" descr="Crying face outline"/>
        </a:ext>
      </dgm:extLst>
    </dgm:pt>
    <dgm:pt modelId="{56847F22-5E19-42FB-8CAD-261EF00F56B5}" type="pres">
      <dgm:prSet presAssocID="{22F60A7C-E645-4F07-91AB-160E4A906A37}" presName="text" presStyleLbl="node1" presStyleIdx="3" presStyleCnt="4">
        <dgm:presLayoutVars>
          <dgm:bulletEnabled val="1"/>
        </dgm:presLayoutVars>
      </dgm:prSet>
      <dgm:spPr/>
    </dgm:pt>
  </dgm:ptLst>
  <dgm:cxnLst>
    <dgm:cxn modelId="{C1E71700-EC29-450D-8E94-977F0718C195}" type="presOf" srcId="{6F99C284-DD43-4E85-BA4D-88D485B9FCD3}" destId="{CCE38EBC-D64C-4EF7-B987-118A0FF13C09}" srcOrd="1" destOrd="0" presId="urn:microsoft.com/office/officeart/2005/8/layout/vList4"/>
    <dgm:cxn modelId="{F8683E12-6AF3-4C9B-B3E4-EEBBEA004071}" type="presOf" srcId="{6F99C284-DD43-4E85-BA4D-88D485B9FCD3}" destId="{933ED265-DDFF-41B0-9D38-E904280B7F70}" srcOrd="0" destOrd="0" presId="urn:microsoft.com/office/officeart/2005/8/layout/vList4"/>
    <dgm:cxn modelId="{C4D4E513-7C11-4A36-A2FE-709CE0F073AD}" type="presOf" srcId="{BE00B083-5CC9-4FE2-B1E6-AC4972440F5F}" destId="{E52D6C63-7E0E-4E57-B361-733C7B1BF862}" srcOrd="0" destOrd="0" presId="urn:microsoft.com/office/officeart/2005/8/layout/vList4"/>
    <dgm:cxn modelId="{99BE1715-01BB-4520-9A0F-76AA60DF0CA2}" type="presOf" srcId="{CEA105A0-49FA-4ECA-9F6C-22288ED09A56}" destId="{44E51968-D981-4C86-880C-8302FF9B227F}" srcOrd="0" destOrd="0" presId="urn:microsoft.com/office/officeart/2005/8/layout/vList4"/>
    <dgm:cxn modelId="{AB241A16-352E-4570-BBFE-B70537567C04}" srcId="{CEA105A0-49FA-4ECA-9F6C-22288ED09A56}" destId="{22F60A7C-E645-4F07-91AB-160E4A906A37}" srcOrd="3" destOrd="0" parTransId="{DEBCFF6A-645E-4E21-9AF3-D2D8A1DF4A82}" sibTransId="{C440B6B7-8C16-482B-B44A-C3B7EBB8DAA6}"/>
    <dgm:cxn modelId="{FD53D625-816D-42DA-B2FB-84663FAD189C}" srcId="{22F60A7C-E645-4F07-91AB-160E4A906A37}" destId="{86826A4F-70E4-43A0-9BCC-1BBFB7921DE3}" srcOrd="0" destOrd="0" parTransId="{96D20CCC-48AF-45FD-8FE9-5CA17B7164DF}" sibTransId="{2A224135-E033-4D9E-98C0-236E60D4AD0E}"/>
    <dgm:cxn modelId="{60B50264-C786-4ADB-8E59-F3129CC27308}" type="presOf" srcId="{22F60A7C-E645-4F07-91AB-160E4A906A37}" destId="{56847F22-5E19-42FB-8CAD-261EF00F56B5}" srcOrd="1" destOrd="0" presId="urn:microsoft.com/office/officeart/2005/8/layout/vList4"/>
    <dgm:cxn modelId="{5B5DB383-97F5-4BA6-A387-B0F7119150C6}" srcId="{CEA105A0-49FA-4ECA-9F6C-22288ED09A56}" destId="{BE00B083-5CC9-4FE2-B1E6-AC4972440F5F}" srcOrd="1" destOrd="0" parTransId="{68846A9E-ACBE-4E5D-8CB5-A593AADB2EF8}" sibTransId="{C2EFD489-80DB-4DF4-ACF6-254C4FAB8472}"/>
    <dgm:cxn modelId="{7B5E5284-1710-42B9-B965-97DF33BA19D4}" type="presOf" srcId="{9C305422-98F2-4D4C-8BFB-F6E4EEEF6C56}" destId="{B24C4004-7B44-4873-8D56-26AB7F1FCF4A}" srcOrd="1" destOrd="0" presId="urn:microsoft.com/office/officeart/2005/8/layout/vList4"/>
    <dgm:cxn modelId="{997DCB9E-D7AB-4D71-8D10-446F30E555D7}" srcId="{CEA105A0-49FA-4ECA-9F6C-22288ED09A56}" destId="{6F99C284-DD43-4E85-BA4D-88D485B9FCD3}" srcOrd="2" destOrd="0" parTransId="{79A44BB8-D1B8-4E10-89D0-6D3879F9DF7A}" sibTransId="{593992FF-5A1C-41F5-9829-43606262CD07}"/>
    <dgm:cxn modelId="{3BEBC1B3-FB3A-4C4D-A459-253EE0E1EF82}" srcId="{CEA105A0-49FA-4ECA-9F6C-22288ED09A56}" destId="{9C305422-98F2-4D4C-8BFB-F6E4EEEF6C56}" srcOrd="0" destOrd="0" parTransId="{BEC2C681-5ED2-48E2-AFD3-ECCBA32899C7}" sibTransId="{208C0495-D060-4A2D-A4F1-31E3A7B08954}"/>
    <dgm:cxn modelId="{E621AEC4-5FF6-4398-8E10-DBC0DB00BFF1}" type="presOf" srcId="{86826A4F-70E4-43A0-9BCC-1BBFB7921DE3}" destId="{56847F22-5E19-42FB-8CAD-261EF00F56B5}" srcOrd="1" destOrd="1" presId="urn:microsoft.com/office/officeart/2005/8/layout/vList4"/>
    <dgm:cxn modelId="{ACF73FC6-4870-407E-ADA5-CD949CA834DA}" type="presOf" srcId="{22F60A7C-E645-4F07-91AB-160E4A906A37}" destId="{932D9C84-E29C-4C1B-80B6-DC806C31E5B8}" srcOrd="0" destOrd="0" presId="urn:microsoft.com/office/officeart/2005/8/layout/vList4"/>
    <dgm:cxn modelId="{37ACFBDB-5DB3-4914-927E-EF37A77407EB}" type="presOf" srcId="{BE00B083-5CC9-4FE2-B1E6-AC4972440F5F}" destId="{F2BFDE34-289F-4E9C-9712-1CF57DABD1EF}" srcOrd="1" destOrd="0" presId="urn:microsoft.com/office/officeart/2005/8/layout/vList4"/>
    <dgm:cxn modelId="{D5529FE6-22A0-4F7A-B09E-C084F2A4F2F4}" type="presOf" srcId="{9C305422-98F2-4D4C-8BFB-F6E4EEEF6C56}" destId="{73419EC2-0D7F-4ED0-B1E5-2BADB1A35179}" srcOrd="0" destOrd="0" presId="urn:microsoft.com/office/officeart/2005/8/layout/vList4"/>
    <dgm:cxn modelId="{888D33F4-8CEA-4C34-B531-370D6BDD03AC}" type="presOf" srcId="{86826A4F-70E4-43A0-9BCC-1BBFB7921DE3}" destId="{932D9C84-E29C-4C1B-80B6-DC806C31E5B8}" srcOrd="0" destOrd="1" presId="urn:microsoft.com/office/officeart/2005/8/layout/vList4"/>
    <dgm:cxn modelId="{3CD13A5D-F75B-4613-B5F3-403F8EAF3C98}" type="presParOf" srcId="{44E51968-D981-4C86-880C-8302FF9B227F}" destId="{3FA59139-030B-4354-A4FC-FC6959BBD9EB}" srcOrd="0" destOrd="0" presId="urn:microsoft.com/office/officeart/2005/8/layout/vList4"/>
    <dgm:cxn modelId="{C57EF71F-8BC2-48B5-BEEE-3A0714291F5F}" type="presParOf" srcId="{3FA59139-030B-4354-A4FC-FC6959BBD9EB}" destId="{73419EC2-0D7F-4ED0-B1E5-2BADB1A35179}" srcOrd="0" destOrd="0" presId="urn:microsoft.com/office/officeart/2005/8/layout/vList4"/>
    <dgm:cxn modelId="{EBA799DE-539A-4847-9BDF-FD8FB43D8ED2}" type="presParOf" srcId="{3FA59139-030B-4354-A4FC-FC6959BBD9EB}" destId="{D720685B-EEA7-49DB-994E-153D21D7ED20}" srcOrd="1" destOrd="0" presId="urn:microsoft.com/office/officeart/2005/8/layout/vList4"/>
    <dgm:cxn modelId="{C61C3BA3-94FE-42BB-B8E7-AD6A6E8251FB}" type="presParOf" srcId="{3FA59139-030B-4354-A4FC-FC6959BBD9EB}" destId="{B24C4004-7B44-4873-8D56-26AB7F1FCF4A}" srcOrd="2" destOrd="0" presId="urn:microsoft.com/office/officeart/2005/8/layout/vList4"/>
    <dgm:cxn modelId="{F899B18A-2EAF-4B23-989C-9E5F18DBFC41}" type="presParOf" srcId="{44E51968-D981-4C86-880C-8302FF9B227F}" destId="{A0F68276-47AD-4C69-8841-20A25328E956}" srcOrd="1" destOrd="0" presId="urn:microsoft.com/office/officeart/2005/8/layout/vList4"/>
    <dgm:cxn modelId="{5AC2632A-4258-4607-B03B-14C8DB0E9677}" type="presParOf" srcId="{44E51968-D981-4C86-880C-8302FF9B227F}" destId="{8F420624-2422-4AED-924F-3234B7760C93}" srcOrd="2" destOrd="0" presId="urn:microsoft.com/office/officeart/2005/8/layout/vList4"/>
    <dgm:cxn modelId="{A9092FFC-10BE-47A1-943B-5FBDD044B171}" type="presParOf" srcId="{8F420624-2422-4AED-924F-3234B7760C93}" destId="{E52D6C63-7E0E-4E57-B361-733C7B1BF862}" srcOrd="0" destOrd="0" presId="urn:microsoft.com/office/officeart/2005/8/layout/vList4"/>
    <dgm:cxn modelId="{D509B332-4EEF-4514-9AE3-D4DDEF93EA1C}" type="presParOf" srcId="{8F420624-2422-4AED-924F-3234B7760C93}" destId="{96DC7297-C11B-4470-93DA-FF261013E8E9}" srcOrd="1" destOrd="0" presId="urn:microsoft.com/office/officeart/2005/8/layout/vList4"/>
    <dgm:cxn modelId="{2E05754B-4832-4B08-BAFB-D718B325C2E7}" type="presParOf" srcId="{8F420624-2422-4AED-924F-3234B7760C93}" destId="{F2BFDE34-289F-4E9C-9712-1CF57DABD1EF}" srcOrd="2" destOrd="0" presId="urn:microsoft.com/office/officeart/2005/8/layout/vList4"/>
    <dgm:cxn modelId="{FE0564CB-7315-4AFF-BF28-819E665024E2}" type="presParOf" srcId="{44E51968-D981-4C86-880C-8302FF9B227F}" destId="{7FCA8523-FB30-49FC-B62D-C6E8F9A57B1C}" srcOrd="3" destOrd="0" presId="urn:microsoft.com/office/officeart/2005/8/layout/vList4"/>
    <dgm:cxn modelId="{3DCDA8F9-85EE-46AA-8B6C-4B327B11EB3D}" type="presParOf" srcId="{44E51968-D981-4C86-880C-8302FF9B227F}" destId="{376F432F-2579-45EE-9375-E1AD8046A2E0}" srcOrd="4" destOrd="0" presId="urn:microsoft.com/office/officeart/2005/8/layout/vList4"/>
    <dgm:cxn modelId="{FBF375EB-2DEC-4000-A08F-E2D5BAD3A5D4}" type="presParOf" srcId="{376F432F-2579-45EE-9375-E1AD8046A2E0}" destId="{933ED265-DDFF-41B0-9D38-E904280B7F70}" srcOrd="0" destOrd="0" presId="urn:microsoft.com/office/officeart/2005/8/layout/vList4"/>
    <dgm:cxn modelId="{BB0A9DDE-EA48-483A-BFA0-CC40FB5B2583}" type="presParOf" srcId="{376F432F-2579-45EE-9375-E1AD8046A2E0}" destId="{18A3A548-3828-4FDF-962D-18B6DA49DE29}" srcOrd="1" destOrd="0" presId="urn:microsoft.com/office/officeart/2005/8/layout/vList4"/>
    <dgm:cxn modelId="{5402E88A-2B1A-4CA1-A7B2-36A68B37329E}" type="presParOf" srcId="{376F432F-2579-45EE-9375-E1AD8046A2E0}" destId="{CCE38EBC-D64C-4EF7-B987-118A0FF13C09}" srcOrd="2" destOrd="0" presId="urn:microsoft.com/office/officeart/2005/8/layout/vList4"/>
    <dgm:cxn modelId="{905192F5-DCCF-4C90-9107-693C96541745}" type="presParOf" srcId="{44E51968-D981-4C86-880C-8302FF9B227F}" destId="{E774E9E7-8763-4E64-8D41-36EC539FCE44}" srcOrd="5" destOrd="0" presId="urn:microsoft.com/office/officeart/2005/8/layout/vList4"/>
    <dgm:cxn modelId="{1BB8C2C5-751B-472A-A885-47D8870A0014}" type="presParOf" srcId="{44E51968-D981-4C86-880C-8302FF9B227F}" destId="{EEC3252E-9ABD-4EDC-84F8-8D6B8D0B7E17}" srcOrd="6" destOrd="0" presId="urn:microsoft.com/office/officeart/2005/8/layout/vList4"/>
    <dgm:cxn modelId="{30AEE5D4-6755-4DD9-8A55-3A3A36ECFF1A}" type="presParOf" srcId="{EEC3252E-9ABD-4EDC-84F8-8D6B8D0B7E17}" destId="{932D9C84-E29C-4C1B-80B6-DC806C31E5B8}" srcOrd="0" destOrd="0" presId="urn:microsoft.com/office/officeart/2005/8/layout/vList4"/>
    <dgm:cxn modelId="{585B5C39-E26D-465D-B835-56CE54B59471}" type="presParOf" srcId="{EEC3252E-9ABD-4EDC-84F8-8D6B8D0B7E17}" destId="{02B5D8F8-8F7C-4A14-8450-7132591E8D06}" srcOrd="1" destOrd="0" presId="urn:microsoft.com/office/officeart/2005/8/layout/vList4"/>
    <dgm:cxn modelId="{2A067914-793C-4E1A-B7CF-7FFED00EB535}" type="presParOf" srcId="{EEC3252E-9ABD-4EDC-84F8-8D6B8D0B7E17}" destId="{56847F22-5E19-42FB-8CAD-261EF00F56B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34AF6D-476E-484A-9724-5CA128F42648}"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4282D0C9-F978-47A0-9526-2328F7CCBD1A}">
      <dgm:prSet/>
      <dgm:spPr/>
      <dgm:t>
        <a:bodyPr/>
        <a:lstStyle/>
        <a:p>
          <a:r>
            <a:rPr lang="en-GB" dirty="0"/>
            <a:t>Difficulty with </a:t>
          </a:r>
          <a:r>
            <a:rPr lang="en-US" dirty="0"/>
            <a:t>with producing speech sounds accurately , stammering ​and/or voice problems, such as hoarseness and loss of voice ​</a:t>
          </a:r>
        </a:p>
      </dgm:t>
    </dgm:pt>
    <dgm:pt modelId="{60486102-5384-4AF5-AC33-1B8FD226B2F5}" type="parTrans" cxnId="{904AB7B7-121D-40D5-9536-C568B8CDBACB}">
      <dgm:prSet/>
      <dgm:spPr/>
      <dgm:t>
        <a:bodyPr/>
        <a:lstStyle/>
        <a:p>
          <a:endParaRPr lang="en-US"/>
        </a:p>
      </dgm:t>
    </dgm:pt>
    <dgm:pt modelId="{BDECBD6C-630D-4BBD-AEA7-D33D7EBE209A}" type="sibTrans" cxnId="{904AB7B7-121D-40D5-9536-C568B8CDBACB}">
      <dgm:prSet/>
      <dgm:spPr/>
      <dgm:t>
        <a:bodyPr/>
        <a:lstStyle/>
        <a:p>
          <a:endParaRPr lang="en-US"/>
        </a:p>
      </dgm:t>
    </dgm:pt>
    <dgm:pt modelId="{DBCC459D-0762-4628-930B-5C1EFBC06EA6}">
      <dgm:prSet/>
      <dgm:spPr/>
      <dgm:t>
        <a:bodyPr/>
        <a:lstStyle/>
        <a:p>
          <a:r>
            <a:rPr lang="en-GB" b="0" i="0" dirty="0"/>
            <a:t>Problems with understanding the meaning of words</a:t>
          </a:r>
          <a:r>
            <a:rPr lang="en-US" b="0" i="0" dirty="0"/>
            <a:t>​</a:t>
          </a:r>
          <a:r>
            <a:rPr lang="en-US" dirty="0"/>
            <a:t>, </a:t>
          </a:r>
          <a:r>
            <a:rPr lang="en-GB" b="0" i="0" dirty="0"/>
            <a:t>being able to think of words you want to say</a:t>
          </a:r>
          <a:r>
            <a:rPr lang="en-US" b="0" i="0" dirty="0"/>
            <a:t>​</a:t>
          </a:r>
          <a:r>
            <a:rPr lang="en-US" dirty="0"/>
            <a:t>, and/or </a:t>
          </a:r>
          <a:r>
            <a:rPr lang="en-GB" b="0" i="0" dirty="0"/>
            <a:t>putting words together in a way that makes sense</a:t>
          </a:r>
          <a:r>
            <a:rPr lang="en-US" b="0" i="0" dirty="0"/>
            <a:t>​</a:t>
          </a:r>
          <a:endParaRPr lang="en-US" dirty="0"/>
        </a:p>
      </dgm:t>
    </dgm:pt>
    <dgm:pt modelId="{3BD33C48-8B31-4F8F-A5F9-5F5ED90773C6}" type="parTrans" cxnId="{6935C126-9E84-42C2-8AFA-1614D98D98DC}">
      <dgm:prSet/>
      <dgm:spPr/>
      <dgm:t>
        <a:bodyPr/>
        <a:lstStyle/>
        <a:p>
          <a:endParaRPr lang="en-US"/>
        </a:p>
      </dgm:t>
    </dgm:pt>
    <dgm:pt modelId="{97ACFFB1-1494-405C-A926-DEC6BBC7C9A8}" type="sibTrans" cxnId="{6935C126-9E84-42C2-8AFA-1614D98D98DC}">
      <dgm:prSet/>
      <dgm:spPr/>
      <dgm:t>
        <a:bodyPr/>
        <a:lstStyle/>
        <a:p>
          <a:endParaRPr lang="en-US"/>
        </a:p>
      </dgm:t>
    </dgm:pt>
    <dgm:pt modelId="{AE27F7C9-054D-460D-AAB2-D09613F00C99}">
      <dgm:prSet/>
      <dgm:spPr/>
      <dgm:t>
        <a:bodyPr/>
        <a:lstStyle/>
        <a:p>
          <a:r>
            <a:rPr lang="en-GB" b="0" i="0" dirty="0"/>
            <a:t>Attention and listening difficulties, Poor memory, Problems with using and understanding non-verbal communication, Sensory needs, Emotional regulation needs</a:t>
          </a:r>
          <a:r>
            <a:rPr lang="en-US" dirty="0"/>
            <a:t>, </a:t>
          </a:r>
          <a:r>
            <a:rPr lang="en-GB" b="0" i="0" dirty="0"/>
            <a:t>Difficulties understanding emotions </a:t>
          </a:r>
          <a:r>
            <a:rPr lang="en-US" dirty="0"/>
            <a:t>, </a:t>
          </a:r>
          <a:r>
            <a:rPr lang="en-GB" b="0" i="0" dirty="0"/>
            <a:t>Problems with making/keeping relationships </a:t>
          </a:r>
          <a:r>
            <a:rPr lang="en-US" b="0" i="0" dirty="0"/>
            <a:t>​</a:t>
          </a:r>
          <a:endParaRPr lang="en-US" dirty="0"/>
        </a:p>
      </dgm:t>
    </dgm:pt>
    <dgm:pt modelId="{0ADA29B0-7011-41FD-9B94-8DB871421557}" type="parTrans" cxnId="{7F91C693-6787-4997-9C3B-E6BF503C239B}">
      <dgm:prSet/>
      <dgm:spPr/>
      <dgm:t>
        <a:bodyPr/>
        <a:lstStyle/>
        <a:p>
          <a:endParaRPr lang="en-US"/>
        </a:p>
      </dgm:t>
    </dgm:pt>
    <dgm:pt modelId="{E6F09BDE-4CCE-42BD-8D38-8A2A5CC504D4}" type="sibTrans" cxnId="{7F91C693-6787-4997-9C3B-E6BF503C239B}">
      <dgm:prSet/>
      <dgm:spPr/>
      <dgm:t>
        <a:bodyPr/>
        <a:lstStyle/>
        <a:p>
          <a:endParaRPr lang="en-US"/>
        </a:p>
      </dgm:t>
    </dgm:pt>
    <dgm:pt modelId="{93DBC1B0-6799-437F-95B7-FB366067FDC8}" type="pres">
      <dgm:prSet presAssocID="{3734AF6D-476E-484A-9724-5CA128F42648}" presName="linearFlow" presStyleCnt="0">
        <dgm:presLayoutVars>
          <dgm:dir/>
          <dgm:resizeHandles val="exact"/>
        </dgm:presLayoutVars>
      </dgm:prSet>
      <dgm:spPr/>
    </dgm:pt>
    <dgm:pt modelId="{C9115E2F-0037-468F-BA59-6B3D400D7012}" type="pres">
      <dgm:prSet presAssocID="{4282D0C9-F978-47A0-9526-2328F7CCBD1A}" presName="composite" presStyleCnt="0"/>
      <dgm:spPr/>
    </dgm:pt>
    <dgm:pt modelId="{D87FB904-76FC-4A83-9032-BD86F94DA86E}" type="pres">
      <dgm:prSet presAssocID="{4282D0C9-F978-47A0-9526-2328F7CCBD1A}"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a:ext>
      </dgm:extLst>
    </dgm:pt>
    <dgm:pt modelId="{B4A25BBA-34BA-4DDC-9DE9-98EAA8D13A3C}" type="pres">
      <dgm:prSet presAssocID="{4282D0C9-F978-47A0-9526-2328F7CCBD1A}" presName="txShp" presStyleLbl="node1" presStyleIdx="0" presStyleCnt="3">
        <dgm:presLayoutVars>
          <dgm:bulletEnabled val="1"/>
        </dgm:presLayoutVars>
      </dgm:prSet>
      <dgm:spPr/>
    </dgm:pt>
    <dgm:pt modelId="{58910CFC-BEB0-4B39-AAB3-7DFA4DA243A9}" type="pres">
      <dgm:prSet presAssocID="{BDECBD6C-630D-4BBD-AEA7-D33D7EBE209A}" presName="spacing" presStyleCnt="0"/>
      <dgm:spPr/>
    </dgm:pt>
    <dgm:pt modelId="{934AC922-D88A-47BC-A394-3F876733299A}" type="pres">
      <dgm:prSet presAssocID="{DBCC459D-0762-4628-930B-5C1EFBC06EA6}" presName="composite" presStyleCnt="0"/>
      <dgm:spPr/>
    </dgm:pt>
    <dgm:pt modelId="{BD9C54D2-C225-41EA-931D-A9F70D907333}" type="pres">
      <dgm:prSet presAssocID="{DBCC459D-0762-4628-930B-5C1EFBC06EA6}"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hought"/>
        </a:ext>
      </dgm:extLst>
    </dgm:pt>
    <dgm:pt modelId="{F7B17BB3-3ADD-4259-B72B-5F8B40E6661B}" type="pres">
      <dgm:prSet presAssocID="{DBCC459D-0762-4628-930B-5C1EFBC06EA6}" presName="txShp" presStyleLbl="node1" presStyleIdx="1" presStyleCnt="3">
        <dgm:presLayoutVars>
          <dgm:bulletEnabled val="1"/>
        </dgm:presLayoutVars>
      </dgm:prSet>
      <dgm:spPr/>
    </dgm:pt>
    <dgm:pt modelId="{7DDEA3C6-A325-4C28-83AE-048A36BB989C}" type="pres">
      <dgm:prSet presAssocID="{97ACFFB1-1494-405C-A926-DEC6BBC7C9A8}" presName="spacing" presStyleCnt="0"/>
      <dgm:spPr/>
    </dgm:pt>
    <dgm:pt modelId="{7BEA3280-2C23-4FD9-A58A-77D3B6637CAC}" type="pres">
      <dgm:prSet presAssocID="{AE27F7C9-054D-460D-AAB2-D09613F00C99}" presName="composite" presStyleCnt="0"/>
      <dgm:spPr/>
    </dgm:pt>
    <dgm:pt modelId="{CBFDB44D-B47D-41C4-8D7B-45C6BA504CBF}" type="pres">
      <dgm:prSet presAssocID="{AE27F7C9-054D-460D-AAB2-D09613F00C99}"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ransfer"/>
        </a:ext>
      </dgm:extLst>
    </dgm:pt>
    <dgm:pt modelId="{4CAC9F87-92C2-4286-8B16-B940F3C42A1C}" type="pres">
      <dgm:prSet presAssocID="{AE27F7C9-054D-460D-AAB2-D09613F00C99}" presName="txShp" presStyleLbl="node1" presStyleIdx="2" presStyleCnt="3">
        <dgm:presLayoutVars>
          <dgm:bulletEnabled val="1"/>
        </dgm:presLayoutVars>
      </dgm:prSet>
      <dgm:spPr/>
    </dgm:pt>
  </dgm:ptLst>
  <dgm:cxnLst>
    <dgm:cxn modelId="{6935C126-9E84-42C2-8AFA-1614D98D98DC}" srcId="{3734AF6D-476E-484A-9724-5CA128F42648}" destId="{DBCC459D-0762-4628-930B-5C1EFBC06EA6}" srcOrd="1" destOrd="0" parTransId="{3BD33C48-8B31-4F8F-A5F9-5F5ED90773C6}" sibTransId="{97ACFFB1-1494-405C-A926-DEC6BBC7C9A8}"/>
    <dgm:cxn modelId="{C7C9CF4D-718D-4475-9A2C-CC8754D1D15B}" type="presOf" srcId="{4282D0C9-F978-47A0-9526-2328F7CCBD1A}" destId="{B4A25BBA-34BA-4DDC-9DE9-98EAA8D13A3C}" srcOrd="0" destOrd="0" presId="urn:microsoft.com/office/officeart/2005/8/layout/vList3"/>
    <dgm:cxn modelId="{7D99AB7B-348A-4B51-9BBB-44E178A051C5}" type="presOf" srcId="{DBCC459D-0762-4628-930B-5C1EFBC06EA6}" destId="{F7B17BB3-3ADD-4259-B72B-5F8B40E6661B}" srcOrd="0" destOrd="0" presId="urn:microsoft.com/office/officeart/2005/8/layout/vList3"/>
    <dgm:cxn modelId="{845A2193-B94C-48DE-A530-D64F4FFAE8F3}" type="presOf" srcId="{AE27F7C9-054D-460D-AAB2-D09613F00C99}" destId="{4CAC9F87-92C2-4286-8B16-B940F3C42A1C}" srcOrd="0" destOrd="0" presId="urn:microsoft.com/office/officeart/2005/8/layout/vList3"/>
    <dgm:cxn modelId="{7F91C693-6787-4997-9C3B-E6BF503C239B}" srcId="{3734AF6D-476E-484A-9724-5CA128F42648}" destId="{AE27F7C9-054D-460D-AAB2-D09613F00C99}" srcOrd="2" destOrd="0" parTransId="{0ADA29B0-7011-41FD-9B94-8DB871421557}" sibTransId="{E6F09BDE-4CCE-42BD-8D38-8A2A5CC504D4}"/>
    <dgm:cxn modelId="{F7EC389B-42FA-428E-8D84-D8BBB4DCF062}" type="presOf" srcId="{3734AF6D-476E-484A-9724-5CA128F42648}" destId="{93DBC1B0-6799-437F-95B7-FB366067FDC8}" srcOrd="0" destOrd="0" presId="urn:microsoft.com/office/officeart/2005/8/layout/vList3"/>
    <dgm:cxn modelId="{904AB7B7-121D-40D5-9536-C568B8CDBACB}" srcId="{3734AF6D-476E-484A-9724-5CA128F42648}" destId="{4282D0C9-F978-47A0-9526-2328F7CCBD1A}" srcOrd="0" destOrd="0" parTransId="{60486102-5384-4AF5-AC33-1B8FD226B2F5}" sibTransId="{BDECBD6C-630D-4BBD-AEA7-D33D7EBE209A}"/>
    <dgm:cxn modelId="{7079C7DF-81E5-407E-9A22-A3102B33A6D4}" type="presParOf" srcId="{93DBC1B0-6799-437F-95B7-FB366067FDC8}" destId="{C9115E2F-0037-468F-BA59-6B3D400D7012}" srcOrd="0" destOrd="0" presId="urn:microsoft.com/office/officeart/2005/8/layout/vList3"/>
    <dgm:cxn modelId="{9560C98E-A7D1-4D26-A3B4-6C0E4CFA1CFB}" type="presParOf" srcId="{C9115E2F-0037-468F-BA59-6B3D400D7012}" destId="{D87FB904-76FC-4A83-9032-BD86F94DA86E}" srcOrd="0" destOrd="0" presId="urn:microsoft.com/office/officeart/2005/8/layout/vList3"/>
    <dgm:cxn modelId="{6B159F87-7B1D-49E8-906B-20A051B46633}" type="presParOf" srcId="{C9115E2F-0037-468F-BA59-6B3D400D7012}" destId="{B4A25BBA-34BA-4DDC-9DE9-98EAA8D13A3C}" srcOrd="1" destOrd="0" presId="urn:microsoft.com/office/officeart/2005/8/layout/vList3"/>
    <dgm:cxn modelId="{41A5647F-F7CC-4E26-B1ED-5B9745C488E1}" type="presParOf" srcId="{93DBC1B0-6799-437F-95B7-FB366067FDC8}" destId="{58910CFC-BEB0-4B39-AAB3-7DFA4DA243A9}" srcOrd="1" destOrd="0" presId="urn:microsoft.com/office/officeart/2005/8/layout/vList3"/>
    <dgm:cxn modelId="{5B4DE262-0987-4DA7-8464-EB6A0037E5F1}" type="presParOf" srcId="{93DBC1B0-6799-437F-95B7-FB366067FDC8}" destId="{934AC922-D88A-47BC-A394-3F876733299A}" srcOrd="2" destOrd="0" presId="urn:microsoft.com/office/officeart/2005/8/layout/vList3"/>
    <dgm:cxn modelId="{38520768-E3F0-4DB3-AE0E-EA79467EEAEC}" type="presParOf" srcId="{934AC922-D88A-47BC-A394-3F876733299A}" destId="{BD9C54D2-C225-41EA-931D-A9F70D907333}" srcOrd="0" destOrd="0" presId="urn:microsoft.com/office/officeart/2005/8/layout/vList3"/>
    <dgm:cxn modelId="{E6A94975-B3DE-4C1D-BACB-C858B855B32F}" type="presParOf" srcId="{934AC922-D88A-47BC-A394-3F876733299A}" destId="{F7B17BB3-3ADD-4259-B72B-5F8B40E6661B}" srcOrd="1" destOrd="0" presId="urn:microsoft.com/office/officeart/2005/8/layout/vList3"/>
    <dgm:cxn modelId="{D2F5525F-B46A-4C9B-A6C3-F79CF474A6BB}" type="presParOf" srcId="{93DBC1B0-6799-437F-95B7-FB366067FDC8}" destId="{7DDEA3C6-A325-4C28-83AE-048A36BB989C}" srcOrd="3" destOrd="0" presId="urn:microsoft.com/office/officeart/2005/8/layout/vList3"/>
    <dgm:cxn modelId="{E0476207-DDDB-45A6-A308-A1C54589D8EB}" type="presParOf" srcId="{93DBC1B0-6799-437F-95B7-FB366067FDC8}" destId="{7BEA3280-2C23-4FD9-A58A-77D3B6637CAC}" srcOrd="4" destOrd="0" presId="urn:microsoft.com/office/officeart/2005/8/layout/vList3"/>
    <dgm:cxn modelId="{06D45068-7269-45B9-92B0-D6B23D942E10}" type="presParOf" srcId="{7BEA3280-2C23-4FD9-A58A-77D3B6637CAC}" destId="{CBFDB44D-B47D-41C4-8D7B-45C6BA504CBF}" srcOrd="0" destOrd="0" presId="urn:microsoft.com/office/officeart/2005/8/layout/vList3"/>
    <dgm:cxn modelId="{0B0AEFFE-130E-44BF-BCF1-63F95311BE50}" type="presParOf" srcId="{7BEA3280-2C23-4FD9-A58A-77D3B6637CAC}" destId="{4CAC9F87-92C2-4286-8B16-B940F3C42A1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318583-90A5-4A41-BFD0-92CB125BA3B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84E06CEB-8C77-4DDA-AA79-34A7199D043E}">
      <dgm:prSet phldrT="[Text]"/>
      <dgm:spPr/>
      <dgm:t>
        <a:bodyPr/>
        <a:lstStyle/>
        <a:p>
          <a:pPr algn="ctr"/>
          <a:r>
            <a:rPr lang="en-GB" b="1"/>
            <a:t>SLCN in YOT:</a:t>
          </a:r>
        </a:p>
        <a:p>
          <a:pPr algn="ctr"/>
          <a:r>
            <a:rPr lang="en-GB"/>
            <a:t>- reduced cognitive/EF skills  </a:t>
          </a:r>
        </a:p>
        <a:p>
          <a:pPr algn="ctr"/>
          <a:r>
            <a:rPr lang="en-GB"/>
            <a:t>- reduced social skills </a:t>
          </a:r>
        </a:p>
        <a:p>
          <a:pPr algn="ctr"/>
          <a:r>
            <a:rPr lang="en-GB"/>
            <a:t>- reduced understanding </a:t>
          </a:r>
        </a:p>
        <a:p>
          <a:pPr algn="ctr"/>
          <a:r>
            <a:rPr lang="en-GB"/>
            <a:t>- reduced vocabulary </a:t>
          </a:r>
        </a:p>
        <a:p>
          <a:pPr algn="ctr"/>
          <a:r>
            <a:rPr lang="en-GB"/>
            <a:t>- Emotional regulation difficulties </a:t>
          </a:r>
        </a:p>
        <a:p>
          <a:pPr algn="ctr"/>
          <a:endParaRPr lang="en-GB"/>
        </a:p>
      </dgm:t>
    </dgm:pt>
    <dgm:pt modelId="{571B2269-0A18-4E2B-B527-3B48C2FE0006}" type="parTrans" cxnId="{48384AE0-079D-4321-8DF3-A66261677379}">
      <dgm:prSet/>
      <dgm:spPr/>
      <dgm:t>
        <a:bodyPr/>
        <a:lstStyle/>
        <a:p>
          <a:pPr algn="ctr"/>
          <a:endParaRPr lang="en-GB"/>
        </a:p>
      </dgm:t>
    </dgm:pt>
    <dgm:pt modelId="{8C34E327-39B1-4E3B-8C55-1AA92230A1E4}" type="sibTrans" cxnId="{48384AE0-079D-4321-8DF3-A66261677379}">
      <dgm:prSet/>
      <dgm:spPr/>
      <dgm:t>
        <a:bodyPr/>
        <a:lstStyle/>
        <a:p>
          <a:pPr algn="ctr"/>
          <a:endParaRPr lang="en-GB"/>
        </a:p>
      </dgm:t>
    </dgm:pt>
    <dgm:pt modelId="{9D5F6426-CA0A-40E3-B830-E5F40090FB5C}">
      <dgm:prSet phldrT="[Text]"/>
      <dgm:spPr/>
      <dgm:t>
        <a:bodyPr/>
        <a:lstStyle/>
        <a:p>
          <a:pPr algn="ctr"/>
          <a:r>
            <a:rPr lang="en-GB" b="1"/>
            <a:t>Developmental Diagnosis:</a:t>
          </a:r>
        </a:p>
        <a:p>
          <a:pPr algn="ctr"/>
          <a:r>
            <a:rPr lang="en-GB"/>
            <a:t>- ASD</a:t>
          </a:r>
        </a:p>
        <a:p>
          <a:pPr algn="ctr"/>
          <a:r>
            <a:rPr lang="en-GB"/>
            <a:t>- ADHD</a:t>
          </a:r>
        </a:p>
        <a:p>
          <a:pPr algn="ctr"/>
          <a:r>
            <a:rPr lang="en-GB"/>
            <a:t>- DLD</a:t>
          </a:r>
        </a:p>
        <a:p>
          <a:pPr algn="ctr"/>
          <a:r>
            <a:rPr lang="en-GB"/>
            <a:t>- Dyslexia </a:t>
          </a:r>
        </a:p>
      </dgm:t>
    </dgm:pt>
    <dgm:pt modelId="{485E15DD-3C7F-49E7-8187-D703E5C63636}" type="parTrans" cxnId="{C1A23801-5329-478A-A1E8-477B1017BA86}">
      <dgm:prSet/>
      <dgm:spPr/>
      <dgm:t>
        <a:bodyPr/>
        <a:lstStyle/>
        <a:p>
          <a:pPr algn="ctr"/>
          <a:endParaRPr lang="en-GB"/>
        </a:p>
      </dgm:t>
    </dgm:pt>
    <dgm:pt modelId="{FF087C85-0FB8-4D37-83DE-3244E0E7C709}" type="sibTrans" cxnId="{C1A23801-5329-478A-A1E8-477B1017BA86}">
      <dgm:prSet/>
      <dgm:spPr/>
      <dgm:t>
        <a:bodyPr/>
        <a:lstStyle/>
        <a:p>
          <a:pPr algn="ctr"/>
          <a:endParaRPr lang="en-GB"/>
        </a:p>
      </dgm:t>
    </dgm:pt>
    <dgm:pt modelId="{082FB90E-E69F-4205-9F8D-C6C5E9BC2C4D}">
      <dgm:prSet phldrT="[Text]"/>
      <dgm:spPr/>
      <dgm:t>
        <a:bodyPr/>
        <a:lstStyle/>
        <a:p>
          <a:pPr algn="ctr"/>
          <a:r>
            <a:rPr lang="en-GB" b="1" dirty="0"/>
            <a:t>Adverse Childhood Experience (ACE) :</a:t>
          </a:r>
        </a:p>
        <a:p>
          <a:pPr algn="ctr"/>
          <a:r>
            <a:rPr lang="en-GB" dirty="0"/>
            <a:t>- Anxiety </a:t>
          </a:r>
        </a:p>
        <a:p>
          <a:pPr algn="ctr"/>
          <a:r>
            <a:rPr lang="en-GB" dirty="0"/>
            <a:t>- Attachment disorder </a:t>
          </a:r>
        </a:p>
        <a:p>
          <a:pPr algn="ctr"/>
          <a:r>
            <a:rPr lang="en-GB" dirty="0"/>
            <a:t>- Reduced EF skills </a:t>
          </a:r>
        </a:p>
        <a:p>
          <a:pPr algn="ctr"/>
          <a:r>
            <a:rPr lang="en-GB" dirty="0"/>
            <a:t>- Maladaptive behaviours</a:t>
          </a:r>
        </a:p>
      </dgm:t>
    </dgm:pt>
    <dgm:pt modelId="{E7FC9DBE-A3BF-4B9A-99B0-6A9116BD2878}" type="parTrans" cxnId="{3FCC7323-150D-49A5-9FCD-A3ABF233D528}">
      <dgm:prSet/>
      <dgm:spPr/>
      <dgm:t>
        <a:bodyPr/>
        <a:lstStyle/>
        <a:p>
          <a:pPr algn="ctr"/>
          <a:endParaRPr lang="en-GB"/>
        </a:p>
      </dgm:t>
    </dgm:pt>
    <dgm:pt modelId="{C6C5EA86-6A22-4FE9-95B4-7CCE8E133413}" type="sibTrans" cxnId="{3FCC7323-150D-49A5-9FCD-A3ABF233D528}">
      <dgm:prSet/>
      <dgm:spPr/>
      <dgm:t>
        <a:bodyPr/>
        <a:lstStyle/>
        <a:p>
          <a:pPr algn="ctr"/>
          <a:endParaRPr lang="en-GB"/>
        </a:p>
      </dgm:t>
    </dgm:pt>
    <dgm:pt modelId="{2ED6B1C7-F982-404E-ABB1-F13D4A3111FA}" type="pres">
      <dgm:prSet presAssocID="{85318583-90A5-4A41-BFD0-92CB125BA3B7}" presName="cycle" presStyleCnt="0">
        <dgm:presLayoutVars>
          <dgm:chMax val="1"/>
          <dgm:dir/>
          <dgm:animLvl val="ctr"/>
          <dgm:resizeHandles val="exact"/>
        </dgm:presLayoutVars>
      </dgm:prSet>
      <dgm:spPr/>
    </dgm:pt>
    <dgm:pt modelId="{549112E8-D1B8-4565-A8DC-0A777D404152}" type="pres">
      <dgm:prSet presAssocID="{84E06CEB-8C77-4DDA-AA79-34A7199D043E}" presName="centerShape" presStyleLbl="node0" presStyleIdx="0" presStyleCnt="1"/>
      <dgm:spPr/>
    </dgm:pt>
    <dgm:pt modelId="{CE17BA3D-2637-4E19-A8D9-777AB1E4A9BA}" type="pres">
      <dgm:prSet presAssocID="{485E15DD-3C7F-49E7-8187-D703E5C63636}" presName="parTrans" presStyleLbl="bgSibTrans2D1" presStyleIdx="0" presStyleCnt="2"/>
      <dgm:spPr/>
    </dgm:pt>
    <dgm:pt modelId="{6C832FCB-63D2-4C0D-B06D-1580C0F6704A}" type="pres">
      <dgm:prSet presAssocID="{9D5F6426-CA0A-40E3-B830-E5F40090FB5C}" presName="node" presStyleLbl="node1" presStyleIdx="0" presStyleCnt="2">
        <dgm:presLayoutVars>
          <dgm:bulletEnabled val="1"/>
        </dgm:presLayoutVars>
      </dgm:prSet>
      <dgm:spPr/>
    </dgm:pt>
    <dgm:pt modelId="{40D978B5-EA57-4FBE-BF61-74E105D24EA3}" type="pres">
      <dgm:prSet presAssocID="{E7FC9DBE-A3BF-4B9A-99B0-6A9116BD2878}" presName="parTrans" presStyleLbl="bgSibTrans2D1" presStyleIdx="1" presStyleCnt="2"/>
      <dgm:spPr/>
    </dgm:pt>
    <dgm:pt modelId="{54CF6679-5689-4576-98B6-C8D78BAC2A67}" type="pres">
      <dgm:prSet presAssocID="{082FB90E-E69F-4205-9F8D-C6C5E9BC2C4D}" presName="node" presStyleLbl="node1" presStyleIdx="1" presStyleCnt="2">
        <dgm:presLayoutVars>
          <dgm:bulletEnabled val="1"/>
        </dgm:presLayoutVars>
      </dgm:prSet>
      <dgm:spPr/>
    </dgm:pt>
  </dgm:ptLst>
  <dgm:cxnLst>
    <dgm:cxn modelId="{C1A23801-5329-478A-A1E8-477B1017BA86}" srcId="{84E06CEB-8C77-4DDA-AA79-34A7199D043E}" destId="{9D5F6426-CA0A-40E3-B830-E5F40090FB5C}" srcOrd="0" destOrd="0" parTransId="{485E15DD-3C7F-49E7-8187-D703E5C63636}" sibTransId="{FF087C85-0FB8-4D37-83DE-3244E0E7C709}"/>
    <dgm:cxn modelId="{3FCC7323-150D-49A5-9FCD-A3ABF233D528}" srcId="{84E06CEB-8C77-4DDA-AA79-34A7199D043E}" destId="{082FB90E-E69F-4205-9F8D-C6C5E9BC2C4D}" srcOrd="1" destOrd="0" parTransId="{E7FC9DBE-A3BF-4B9A-99B0-6A9116BD2878}" sibTransId="{C6C5EA86-6A22-4FE9-95B4-7CCE8E133413}"/>
    <dgm:cxn modelId="{F3473660-D044-48D8-993B-CD1A3DE6D338}" type="presOf" srcId="{082FB90E-E69F-4205-9F8D-C6C5E9BC2C4D}" destId="{54CF6679-5689-4576-98B6-C8D78BAC2A67}" srcOrd="0" destOrd="0" presId="urn:microsoft.com/office/officeart/2005/8/layout/radial4"/>
    <dgm:cxn modelId="{5E639689-14E3-40F4-B3B9-54FDA97C91E2}" type="presOf" srcId="{84E06CEB-8C77-4DDA-AA79-34A7199D043E}" destId="{549112E8-D1B8-4565-A8DC-0A777D404152}" srcOrd="0" destOrd="0" presId="urn:microsoft.com/office/officeart/2005/8/layout/radial4"/>
    <dgm:cxn modelId="{ED98129A-5D1F-4D4E-84F9-2830554D5CB4}" type="presOf" srcId="{85318583-90A5-4A41-BFD0-92CB125BA3B7}" destId="{2ED6B1C7-F982-404E-ABB1-F13D4A3111FA}" srcOrd="0" destOrd="0" presId="urn:microsoft.com/office/officeart/2005/8/layout/radial4"/>
    <dgm:cxn modelId="{053414C5-0DD0-40B5-93EA-11E0F510CF31}" type="presOf" srcId="{E7FC9DBE-A3BF-4B9A-99B0-6A9116BD2878}" destId="{40D978B5-EA57-4FBE-BF61-74E105D24EA3}" srcOrd="0" destOrd="0" presId="urn:microsoft.com/office/officeart/2005/8/layout/radial4"/>
    <dgm:cxn modelId="{B06A5ACC-98E9-403D-8823-219D1785A979}" type="presOf" srcId="{485E15DD-3C7F-49E7-8187-D703E5C63636}" destId="{CE17BA3D-2637-4E19-A8D9-777AB1E4A9BA}" srcOrd="0" destOrd="0" presId="urn:microsoft.com/office/officeart/2005/8/layout/radial4"/>
    <dgm:cxn modelId="{48384AE0-079D-4321-8DF3-A66261677379}" srcId="{85318583-90A5-4A41-BFD0-92CB125BA3B7}" destId="{84E06CEB-8C77-4DDA-AA79-34A7199D043E}" srcOrd="0" destOrd="0" parTransId="{571B2269-0A18-4E2B-B527-3B48C2FE0006}" sibTransId="{8C34E327-39B1-4E3B-8C55-1AA92230A1E4}"/>
    <dgm:cxn modelId="{C89B8BE0-6596-4EDF-919D-369165097C5F}" type="presOf" srcId="{9D5F6426-CA0A-40E3-B830-E5F40090FB5C}" destId="{6C832FCB-63D2-4C0D-B06D-1580C0F6704A}" srcOrd="0" destOrd="0" presId="urn:microsoft.com/office/officeart/2005/8/layout/radial4"/>
    <dgm:cxn modelId="{DEA0D5AC-367D-49E2-B2CC-ECA2924923C6}" type="presParOf" srcId="{2ED6B1C7-F982-404E-ABB1-F13D4A3111FA}" destId="{549112E8-D1B8-4565-A8DC-0A777D404152}" srcOrd="0" destOrd="0" presId="urn:microsoft.com/office/officeart/2005/8/layout/radial4"/>
    <dgm:cxn modelId="{BA6E0521-8520-4D1C-9DB1-B90B25E9612D}" type="presParOf" srcId="{2ED6B1C7-F982-404E-ABB1-F13D4A3111FA}" destId="{CE17BA3D-2637-4E19-A8D9-777AB1E4A9BA}" srcOrd="1" destOrd="0" presId="urn:microsoft.com/office/officeart/2005/8/layout/radial4"/>
    <dgm:cxn modelId="{367AC35B-F39B-4A27-8AE0-A142A51AD46F}" type="presParOf" srcId="{2ED6B1C7-F982-404E-ABB1-F13D4A3111FA}" destId="{6C832FCB-63D2-4C0D-B06D-1580C0F6704A}" srcOrd="2" destOrd="0" presId="urn:microsoft.com/office/officeart/2005/8/layout/radial4"/>
    <dgm:cxn modelId="{97314088-833F-49FD-B6B7-7F4740E357C2}" type="presParOf" srcId="{2ED6B1C7-F982-404E-ABB1-F13D4A3111FA}" destId="{40D978B5-EA57-4FBE-BF61-74E105D24EA3}" srcOrd="3" destOrd="0" presId="urn:microsoft.com/office/officeart/2005/8/layout/radial4"/>
    <dgm:cxn modelId="{04D6F4F8-791C-49ED-93F2-0D0984B5DB87}" type="presParOf" srcId="{2ED6B1C7-F982-404E-ABB1-F13D4A3111FA}" destId="{54CF6679-5689-4576-98B6-C8D78BAC2A6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E2724-5DC9-40AD-99E8-B74879FD7884}" type="doc">
      <dgm:prSet loTypeId="urn:microsoft.com/office/officeart/2005/8/layout/hProcess10" loCatId="process" qsTypeId="urn:microsoft.com/office/officeart/2005/8/quickstyle/simple3" qsCatId="simple" csTypeId="urn:microsoft.com/office/officeart/2005/8/colors/colorful4" csCatId="colorful" phldr="1"/>
      <dgm:spPr/>
      <dgm:t>
        <a:bodyPr/>
        <a:lstStyle/>
        <a:p>
          <a:endParaRPr lang="en-GB"/>
        </a:p>
      </dgm:t>
    </dgm:pt>
    <dgm:pt modelId="{A5B8B4DD-91E6-403B-97BC-25DDF59D6EA2}">
      <dgm:prSet phldrT="[Text]" custT="1"/>
      <dgm:spPr/>
      <dgm:t>
        <a:bodyPr/>
        <a:lstStyle/>
        <a:p>
          <a:r>
            <a:rPr lang="en-GB" sz="1200" dirty="0"/>
            <a:t>55% of 4yr olds in areas od deprivation have SLCN</a:t>
          </a:r>
        </a:p>
      </dgm:t>
    </dgm:pt>
    <dgm:pt modelId="{5C931048-BB51-4B12-A8A7-DC2BB46BB2C4}" type="parTrans" cxnId="{E93777CF-5835-42DC-B64B-5DA731CF5B5E}">
      <dgm:prSet/>
      <dgm:spPr/>
      <dgm:t>
        <a:bodyPr/>
        <a:lstStyle/>
        <a:p>
          <a:endParaRPr lang="en-GB"/>
        </a:p>
      </dgm:t>
    </dgm:pt>
    <dgm:pt modelId="{89E034AB-C829-4121-BE31-485EDF976988}" type="sibTrans" cxnId="{E93777CF-5835-42DC-B64B-5DA731CF5B5E}">
      <dgm:prSet/>
      <dgm:spPr/>
      <dgm:t>
        <a:bodyPr/>
        <a:lstStyle/>
        <a:p>
          <a:endParaRPr lang="en-GB" dirty="0"/>
        </a:p>
      </dgm:t>
    </dgm:pt>
    <dgm:pt modelId="{390859AC-6A06-40D0-BE36-FE835B349EAD}">
      <dgm:prSet phldrT="[Text]" custT="1"/>
      <dgm:spPr/>
      <dgm:t>
        <a:bodyPr/>
        <a:lstStyle/>
        <a:p>
          <a:r>
            <a:rPr lang="en-GB" sz="1100" dirty="0"/>
            <a:t>Locke et al</a:t>
          </a:r>
        </a:p>
      </dgm:t>
    </dgm:pt>
    <dgm:pt modelId="{A597CFA3-2525-4E05-93F5-886C414831BB}" type="parTrans" cxnId="{DACB8B96-4C9E-4777-AA05-D930FBBA5CA2}">
      <dgm:prSet/>
      <dgm:spPr/>
      <dgm:t>
        <a:bodyPr/>
        <a:lstStyle/>
        <a:p>
          <a:endParaRPr lang="en-GB"/>
        </a:p>
      </dgm:t>
    </dgm:pt>
    <dgm:pt modelId="{DD71F2CF-8A2D-4EB1-B981-87A7CF9EB6F8}" type="sibTrans" cxnId="{DACB8B96-4C9E-4777-AA05-D930FBBA5CA2}">
      <dgm:prSet/>
      <dgm:spPr/>
      <dgm:t>
        <a:bodyPr/>
        <a:lstStyle/>
        <a:p>
          <a:endParaRPr lang="en-GB"/>
        </a:p>
      </dgm:t>
    </dgm:pt>
    <dgm:pt modelId="{E637A7C9-7701-4BC1-9A18-3E6F87D635D4}">
      <dgm:prSet phldrT="[Text]" custT="1"/>
      <dgm:spPr/>
      <dgm:t>
        <a:bodyPr/>
        <a:lstStyle/>
        <a:p>
          <a:r>
            <a:rPr lang="en-GB" sz="1200" dirty="0"/>
            <a:t>4Yr olds with SLCN are more likely to develop behave probs by age 8</a:t>
          </a:r>
        </a:p>
      </dgm:t>
    </dgm:pt>
    <dgm:pt modelId="{F16F4358-1D5D-4677-9355-43CB45556A94}" type="parTrans" cxnId="{D35A0F65-1232-4149-9696-9296F21919CD}">
      <dgm:prSet/>
      <dgm:spPr/>
      <dgm:t>
        <a:bodyPr/>
        <a:lstStyle/>
        <a:p>
          <a:endParaRPr lang="en-GB"/>
        </a:p>
      </dgm:t>
    </dgm:pt>
    <dgm:pt modelId="{4124AEC5-029A-4E31-9801-B862C466CD90}" type="sibTrans" cxnId="{D35A0F65-1232-4149-9696-9296F21919CD}">
      <dgm:prSet/>
      <dgm:spPr/>
      <dgm:t>
        <a:bodyPr/>
        <a:lstStyle/>
        <a:p>
          <a:endParaRPr lang="en-GB" dirty="0"/>
        </a:p>
      </dgm:t>
    </dgm:pt>
    <dgm:pt modelId="{CF94D864-5B63-47AC-9537-E1D2B827FBED}">
      <dgm:prSet phldrT="[Text]" custT="1"/>
      <dgm:spPr/>
      <dgm:t>
        <a:bodyPr/>
        <a:lstStyle/>
        <a:p>
          <a:r>
            <a:rPr lang="en-GB" sz="1200" dirty="0"/>
            <a:t>If untreated, 33% of children with SLCN will develop mental illness and over 50% will become involved in criminal activity </a:t>
          </a:r>
        </a:p>
      </dgm:t>
    </dgm:pt>
    <dgm:pt modelId="{D6CC41C6-62F7-49A2-8C9C-BB2411F4881B}" type="parTrans" cxnId="{B1E225E7-A82A-4E1B-B946-381472599326}">
      <dgm:prSet/>
      <dgm:spPr/>
      <dgm:t>
        <a:bodyPr/>
        <a:lstStyle/>
        <a:p>
          <a:endParaRPr lang="en-GB"/>
        </a:p>
      </dgm:t>
    </dgm:pt>
    <dgm:pt modelId="{C406EA24-67AC-483E-AFEE-3F49F8D47861}" type="sibTrans" cxnId="{B1E225E7-A82A-4E1B-B946-381472599326}">
      <dgm:prSet/>
      <dgm:spPr/>
      <dgm:t>
        <a:bodyPr/>
        <a:lstStyle/>
        <a:p>
          <a:endParaRPr lang="en-GB" dirty="0"/>
        </a:p>
      </dgm:t>
    </dgm:pt>
    <dgm:pt modelId="{9F07CABE-8B67-4222-9B01-211D78DE4462}">
      <dgm:prSet phldrT="[Text]" custT="1"/>
      <dgm:spPr/>
      <dgm:t>
        <a:bodyPr/>
        <a:lstStyle/>
        <a:p>
          <a:r>
            <a:rPr lang="en-GB" sz="900" dirty="0"/>
            <a:t>Breakthrough Britain</a:t>
          </a:r>
        </a:p>
      </dgm:t>
    </dgm:pt>
    <dgm:pt modelId="{50D23426-7135-4B6B-A878-4F479CD9C57D}" type="parTrans" cxnId="{C630A13B-9AF3-4D15-9ABE-9CA3FA3B27A9}">
      <dgm:prSet/>
      <dgm:spPr/>
      <dgm:t>
        <a:bodyPr/>
        <a:lstStyle/>
        <a:p>
          <a:endParaRPr lang="en-GB"/>
        </a:p>
      </dgm:t>
    </dgm:pt>
    <dgm:pt modelId="{DE8F18A1-A25F-4EF8-B8FF-0F3B3D8381D6}" type="sibTrans" cxnId="{C630A13B-9AF3-4D15-9ABE-9CA3FA3B27A9}">
      <dgm:prSet/>
      <dgm:spPr/>
      <dgm:t>
        <a:bodyPr/>
        <a:lstStyle/>
        <a:p>
          <a:endParaRPr lang="en-GB"/>
        </a:p>
      </dgm:t>
    </dgm:pt>
    <dgm:pt modelId="{8F1CB00F-744A-49B7-BB89-ED2E899B39EC}">
      <dgm:prSet phldrT="[Text]" custT="1"/>
      <dgm:spPr/>
      <dgm:t>
        <a:bodyPr/>
        <a:lstStyle/>
        <a:p>
          <a:r>
            <a:rPr lang="en-GB" sz="1200" dirty="0"/>
            <a:t>Over 60% of young people in the youth justice system have SLCN</a:t>
          </a:r>
        </a:p>
      </dgm:t>
    </dgm:pt>
    <dgm:pt modelId="{D816E758-D805-464A-9401-022DA471F7D1}" type="parTrans" cxnId="{E3C639BF-520D-4956-8E1F-78DAB8779165}">
      <dgm:prSet/>
      <dgm:spPr/>
      <dgm:t>
        <a:bodyPr/>
        <a:lstStyle/>
        <a:p>
          <a:endParaRPr lang="en-GB"/>
        </a:p>
      </dgm:t>
    </dgm:pt>
    <dgm:pt modelId="{6C216EB3-CD1E-498D-ABDC-7CB1A64D1721}" type="sibTrans" cxnId="{E3C639BF-520D-4956-8E1F-78DAB8779165}">
      <dgm:prSet/>
      <dgm:spPr/>
      <dgm:t>
        <a:bodyPr/>
        <a:lstStyle/>
        <a:p>
          <a:endParaRPr lang="en-GB" dirty="0"/>
        </a:p>
      </dgm:t>
    </dgm:pt>
    <dgm:pt modelId="{DF0BBA27-0C25-4DB2-A499-7BBFDDEE205A}">
      <dgm:prSet phldrT="[Text]" custT="1"/>
      <dgm:spPr/>
      <dgm:t>
        <a:bodyPr/>
        <a:lstStyle/>
        <a:p>
          <a:r>
            <a:rPr lang="en-GB" sz="1200" dirty="0"/>
            <a:t>80% of adult prisoners have SLCN</a:t>
          </a:r>
        </a:p>
      </dgm:t>
    </dgm:pt>
    <dgm:pt modelId="{7F3A78C6-3AE6-4CDE-AA11-DD8E9BC5F317}" type="parTrans" cxnId="{4716D1FC-6AD0-45F7-8946-1CA0EBE56D7A}">
      <dgm:prSet/>
      <dgm:spPr/>
      <dgm:t>
        <a:bodyPr/>
        <a:lstStyle/>
        <a:p>
          <a:endParaRPr lang="en-GB"/>
        </a:p>
      </dgm:t>
    </dgm:pt>
    <dgm:pt modelId="{E6DFA74C-8B47-4502-ADA5-50CF1A022803}" type="sibTrans" cxnId="{4716D1FC-6AD0-45F7-8946-1CA0EBE56D7A}">
      <dgm:prSet/>
      <dgm:spPr/>
      <dgm:t>
        <a:bodyPr/>
        <a:lstStyle/>
        <a:p>
          <a:endParaRPr lang="en-GB" dirty="0"/>
        </a:p>
      </dgm:t>
    </dgm:pt>
    <dgm:pt modelId="{3A16C956-1B2C-4EB4-9570-288E4F384E5B}">
      <dgm:prSet phldrT="[Text]" custT="1"/>
      <dgm:spPr/>
      <dgm:t>
        <a:bodyPr/>
        <a:lstStyle/>
        <a:p>
          <a:r>
            <a:rPr lang="en-GB" sz="1200" dirty="0"/>
            <a:t>88% of unemployed men have SLCN – compared to 8% of the general </a:t>
          </a:r>
          <a:r>
            <a:rPr lang="en-GB" sz="1050" dirty="0"/>
            <a:t>population </a:t>
          </a:r>
        </a:p>
      </dgm:t>
    </dgm:pt>
    <dgm:pt modelId="{10F12083-C7F1-470C-8886-A741681E642E}" type="parTrans" cxnId="{E5DF47D3-C65B-43F3-8F72-89C7C7E2865F}">
      <dgm:prSet/>
      <dgm:spPr/>
      <dgm:t>
        <a:bodyPr/>
        <a:lstStyle/>
        <a:p>
          <a:endParaRPr lang="en-GB"/>
        </a:p>
      </dgm:t>
    </dgm:pt>
    <dgm:pt modelId="{0201620A-97E5-4925-966D-526A9694BFDC}" type="sibTrans" cxnId="{E5DF47D3-C65B-43F3-8F72-89C7C7E2865F}">
      <dgm:prSet/>
      <dgm:spPr/>
      <dgm:t>
        <a:bodyPr/>
        <a:lstStyle/>
        <a:p>
          <a:endParaRPr lang="en-GB" dirty="0"/>
        </a:p>
      </dgm:t>
    </dgm:pt>
    <dgm:pt modelId="{AA13EC9D-966C-4A2C-9BA3-DCEF16D87212}">
      <dgm:prSet phldrT="[Text]"/>
      <dgm:spPr/>
      <dgm:t>
        <a:bodyPr/>
        <a:lstStyle/>
        <a:p>
          <a:r>
            <a:rPr lang="en-GB" dirty="0"/>
            <a:t>? </a:t>
          </a:r>
        </a:p>
        <a:p>
          <a:r>
            <a:rPr lang="en-GB" dirty="0"/>
            <a:t>Where to next? </a:t>
          </a:r>
        </a:p>
      </dgm:t>
    </dgm:pt>
    <dgm:pt modelId="{FDA6EB67-EB1A-4A00-86AF-8C6FD277DB28}" type="parTrans" cxnId="{55EEF892-C157-41CD-BEDA-1127B0E7AE74}">
      <dgm:prSet/>
      <dgm:spPr/>
      <dgm:t>
        <a:bodyPr/>
        <a:lstStyle/>
        <a:p>
          <a:endParaRPr lang="en-GB"/>
        </a:p>
      </dgm:t>
    </dgm:pt>
    <dgm:pt modelId="{381D46B8-4459-4E80-B606-D6FFE9F52133}" type="sibTrans" cxnId="{55EEF892-C157-41CD-BEDA-1127B0E7AE74}">
      <dgm:prSet/>
      <dgm:spPr/>
      <dgm:t>
        <a:bodyPr/>
        <a:lstStyle/>
        <a:p>
          <a:endParaRPr lang="en-GB"/>
        </a:p>
      </dgm:t>
    </dgm:pt>
    <dgm:pt modelId="{7080FA11-E408-432C-ACB2-0627548B7000}">
      <dgm:prSet phldrT="[Text]" custT="1"/>
      <dgm:spPr/>
      <dgm:t>
        <a:bodyPr/>
        <a:lstStyle/>
        <a:p>
          <a:r>
            <a:rPr lang="en-GB" sz="1100" dirty="0"/>
            <a:t>Benasich et al</a:t>
          </a:r>
        </a:p>
      </dgm:t>
    </dgm:pt>
    <dgm:pt modelId="{FF706D5B-CABB-400C-801B-0A5651D33284}" type="parTrans" cxnId="{25227EC7-015B-40F3-9027-6CF0784BA0D7}">
      <dgm:prSet/>
      <dgm:spPr/>
      <dgm:t>
        <a:bodyPr/>
        <a:lstStyle/>
        <a:p>
          <a:endParaRPr lang="en-GB"/>
        </a:p>
      </dgm:t>
    </dgm:pt>
    <dgm:pt modelId="{6CE6C042-C991-4A2D-BF43-D9CF1D38DFF6}" type="sibTrans" cxnId="{25227EC7-015B-40F3-9027-6CF0784BA0D7}">
      <dgm:prSet/>
      <dgm:spPr/>
      <dgm:t>
        <a:bodyPr/>
        <a:lstStyle/>
        <a:p>
          <a:endParaRPr lang="en-GB"/>
        </a:p>
      </dgm:t>
    </dgm:pt>
    <dgm:pt modelId="{E52C7C73-F7BB-4238-ABFC-52717E3B2178}">
      <dgm:prSet phldrT="[Text]" custT="1"/>
      <dgm:spPr/>
      <dgm:t>
        <a:bodyPr/>
        <a:lstStyle/>
        <a:p>
          <a:r>
            <a:rPr lang="en-GB" sz="1000" dirty="0"/>
            <a:t>Bercow, RCSLT</a:t>
          </a:r>
        </a:p>
      </dgm:t>
    </dgm:pt>
    <dgm:pt modelId="{1F335CDA-B490-4C4C-91EC-B2C973A8CE2A}" type="parTrans" cxnId="{4EB2C16C-4A28-4F85-8F09-048576594953}">
      <dgm:prSet/>
      <dgm:spPr/>
      <dgm:t>
        <a:bodyPr/>
        <a:lstStyle/>
        <a:p>
          <a:endParaRPr lang="en-GB"/>
        </a:p>
      </dgm:t>
    </dgm:pt>
    <dgm:pt modelId="{4C4136A0-6E62-4B18-A564-A5F737CE817E}" type="sibTrans" cxnId="{4EB2C16C-4A28-4F85-8F09-048576594953}">
      <dgm:prSet/>
      <dgm:spPr/>
      <dgm:t>
        <a:bodyPr/>
        <a:lstStyle/>
        <a:p>
          <a:endParaRPr lang="en-GB"/>
        </a:p>
      </dgm:t>
    </dgm:pt>
    <dgm:pt modelId="{2A078713-5A77-41DA-BAEC-E950D85CC13F}">
      <dgm:prSet phldrT="[Text]" custT="1"/>
      <dgm:spPr/>
      <dgm:t>
        <a:bodyPr/>
        <a:lstStyle/>
        <a:p>
          <a:r>
            <a:rPr lang="en-GB" sz="900" dirty="0"/>
            <a:t>RCSLT</a:t>
          </a:r>
        </a:p>
      </dgm:t>
    </dgm:pt>
    <dgm:pt modelId="{BAB8675E-B81C-43B0-8096-21A7AEB2046B}" type="parTrans" cxnId="{CD09E0B6-9FE7-43F8-B0E7-503B7CD410A6}">
      <dgm:prSet/>
      <dgm:spPr/>
      <dgm:t>
        <a:bodyPr/>
        <a:lstStyle/>
        <a:p>
          <a:endParaRPr lang="en-GB"/>
        </a:p>
      </dgm:t>
    </dgm:pt>
    <dgm:pt modelId="{18C8D08C-6613-4103-B0AC-85D9CFBEA153}" type="sibTrans" cxnId="{CD09E0B6-9FE7-43F8-B0E7-503B7CD410A6}">
      <dgm:prSet/>
      <dgm:spPr/>
      <dgm:t>
        <a:bodyPr/>
        <a:lstStyle/>
        <a:p>
          <a:endParaRPr lang="en-GB"/>
        </a:p>
      </dgm:t>
    </dgm:pt>
    <dgm:pt modelId="{F7D9108D-83F1-4DB5-A82F-B2C9629CB8F7}">
      <dgm:prSet phldrT="[Text]" custT="1"/>
      <dgm:spPr/>
      <dgm:t>
        <a:bodyPr/>
        <a:lstStyle/>
        <a:p>
          <a:r>
            <a:rPr lang="en-GB" sz="900" dirty="0"/>
            <a:t>Children’s Communication Coalition </a:t>
          </a:r>
        </a:p>
      </dgm:t>
    </dgm:pt>
    <dgm:pt modelId="{0D6BAAD4-ED2B-449D-9E22-60E033F270CC}" type="parTrans" cxnId="{20B3180C-9D52-4FE2-990C-C41A015DF4E8}">
      <dgm:prSet/>
      <dgm:spPr/>
      <dgm:t>
        <a:bodyPr/>
        <a:lstStyle/>
        <a:p>
          <a:endParaRPr lang="en-GB"/>
        </a:p>
      </dgm:t>
    </dgm:pt>
    <dgm:pt modelId="{E2FA55D3-4A1B-4656-BB74-F65A2345813A}" type="sibTrans" cxnId="{20B3180C-9D52-4FE2-990C-C41A015DF4E8}">
      <dgm:prSet/>
      <dgm:spPr/>
      <dgm:t>
        <a:bodyPr/>
        <a:lstStyle/>
        <a:p>
          <a:endParaRPr lang="en-GB"/>
        </a:p>
      </dgm:t>
    </dgm:pt>
    <dgm:pt modelId="{9B29EEBA-83D1-4E01-B2C6-F8AD04E5DF70}" type="pres">
      <dgm:prSet presAssocID="{6D9E2724-5DC9-40AD-99E8-B74879FD7884}" presName="Name0" presStyleCnt="0">
        <dgm:presLayoutVars>
          <dgm:dir/>
          <dgm:resizeHandles val="exact"/>
        </dgm:presLayoutVars>
      </dgm:prSet>
      <dgm:spPr/>
    </dgm:pt>
    <dgm:pt modelId="{27A3CC23-0524-41F4-A784-595068EB56FC}" type="pres">
      <dgm:prSet presAssocID="{A5B8B4DD-91E6-403B-97BC-25DDF59D6EA2}" presName="composite" presStyleCnt="0"/>
      <dgm:spPr/>
    </dgm:pt>
    <dgm:pt modelId="{FA848F7D-3BE3-4B7A-B17A-70EF29293B99}" type="pres">
      <dgm:prSet presAssocID="{A5B8B4DD-91E6-403B-97BC-25DDF59D6EA2}" presName="imagSh" presStyleLbl="bgImgPlace1" presStyleIdx="0" presStyleCnt="7" custLinFactNeighborX="-139" custLinFactNeighborY="-814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 with kid with solid fill"/>
        </a:ext>
      </dgm:extLst>
    </dgm:pt>
    <dgm:pt modelId="{20FB4783-4D33-4218-9C52-5A3D4FFA0565}" type="pres">
      <dgm:prSet presAssocID="{A5B8B4DD-91E6-403B-97BC-25DDF59D6EA2}" presName="txNode" presStyleLbl="node1" presStyleIdx="0" presStyleCnt="7" custLinFactNeighborX="1684" custLinFactNeighborY="-49651">
        <dgm:presLayoutVars>
          <dgm:bulletEnabled val="1"/>
        </dgm:presLayoutVars>
      </dgm:prSet>
      <dgm:spPr/>
    </dgm:pt>
    <dgm:pt modelId="{22829C6F-8391-41D6-92DD-827AF38E1C8F}" type="pres">
      <dgm:prSet presAssocID="{89E034AB-C829-4121-BE31-485EDF976988}" presName="sibTrans" presStyleLbl="sibTrans2D1" presStyleIdx="0" presStyleCnt="6"/>
      <dgm:spPr/>
    </dgm:pt>
    <dgm:pt modelId="{959BC5A3-2CA8-4F50-B659-482A79D78212}" type="pres">
      <dgm:prSet presAssocID="{89E034AB-C829-4121-BE31-485EDF976988}" presName="connTx" presStyleLbl="sibTrans2D1" presStyleIdx="0" presStyleCnt="6"/>
      <dgm:spPr/>
    </dgm:pt>
    <dgm:pt modelId="{E2438849-A2D2-4FFE-8CC8-D6E92E8E6A83}" type="pres">
      <dgm:prSet presAssocID="{E637A7C9-7701-4BC1-9A18-3E6F87D635D4}" presName="composite" presStyleCnt="0"/>
      <dgm:spPr/>
    </dgm:pt>
    <dgm:pt modelId="{908FDA62-0D24-4CB0-9830-B38463880CE5}" type="pres">
      <dgm:prSet presAssocID="{E637A7C9-7701-4BC1-9A18-3E6F87D635D4}" presName="imagSh" presStyleLbl="bgImgPlace1" presStyleIdx="1" presStyleCnt="7" custLinFactNeighborX="-2593" custLinFactNeighborY="-5184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fused face outline with solid fill"/>
        </a:ext>
      </dgm:extLst>
    </dgm:pt>
    <dgm:pt modelId="{F464EA1C-6565-4FC1-B452-90F8066C88DE}" type="pres">
      <dgm:prSet presAssocID="{E637A7C9-7701-4BC1-9A18-3E6F87D635D4}" presName="txNode" presStyleLbl="node1" presStyleIdx="1" presStyleCnt="7" custScaleY="129367" custLinFactNeighborX="1916" custLinFactNeighborY="-12665">
        <dgm:presLayoutVars>
          <dgm:bulletEnabled val="1"/>
        </dgm:presLayoutVars>
      </dgm:prSet>
      <dgm:spPr/>
    </dgm:pt>
    <dgm:pt modelId="{A1984A85-1CEB-4D93-8BCB-978D320B3CF7}" type="pres">
      <dgm:prSet presAssocID="{4124AEC5-029A-4E31-9801-B862C466CD90}" presName="sibTrans" presStyleLbl="sibTrans2D1" presStyleIdx="1" presStyleCnt="6"/>
      <dgm:spPr/>
    </dgm:pt>
    <dgm:pt modelId="{28E42AD0-26E5-4E44-B8E6-28E0EDF8C8D7}" type="pres">
      <dgm:prSet presAssocID="{4124AEC5-029A-4E31-9801-B862C466CD90}" presName="connTx" presStyleLbl="sibTrans2D1" presStyleIdx="1" presStyleCnt="6"/>
      <dgm:spPr/>
    </dgm:pt>
    <dgm:pt modelId="{96948F1F-86F2-49F0-9125-4BE67F08221C}" type="pres">
      <dgm:prSet presAssocID="{CF94D864-5B63-47AC-9537-E1D2B827FBED}" presName="composite" presStyleCnt="0"/>
      <dgm:spPr/>
    </dgm:pt>
    <dgm:pt modelId="{C492D21F-7E81-482C-9634-35037AD8ED21}" type="pres">
      <dgm:prSet presAssocID="{CF94D864-5B63-47AC-9537-E1D2B827FBED}" presName="imagSh" presStyleLbl="bgImgPlace1" presStyleIdx="2" presStyleCnt="7" custLinFactNeighborY="-2540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ntal Health with solid fill"/>
        </a:ext>
      </dgm:extLst>
    </dgm:pt>
    <dgm:pt modelId="{2FD28442-FEA1-4D06-BA28-0107A78FFB96}" type="pres">
      <dgm:prSet presAssocID="{CF94D864-5B63-47AC-9537-E1D2B827FBED}" presName="txNode" presStyleLbl="node1" presStyleIdx="2" presStyleCnt="7" custScaleX="110274" custScaleY="143822" custLinFactNeighborX="341" custLinFactNeighborY="26271">
        <dgm:presLayoutVars>
          <dgm:bulletEnabled val="1"/>
        </dgm:presLayoutVars>
      </dgm:prSet>
      <dgm:spPr/>
    </dgm:pt>
    <dgm:pt modelId="{E39985EF-89FF-4405-9B90-C55C3732DB90}" type="pres">
      <dgm:prSet presAssocID="{C406EA24-67AC-483E-AFEE-3F49F8D47861}" presName="sibTrans" presStyleLbl="sibTrans2D1" presStyleIdx="2" presStyleCnt="6"/>
      <dgm:spPr/>
    </dgm:pt>
    <dgm:pt modelId="{DB18E1CD-B6CF-44E0-8BD9-9514730E34F3}" type="pres">
      <dgm:prSet presAssocID="{C406EA24-67AC-483E-AFEE-3F49F8D47861}" presName="connTx" presStyleLbl="sibTrans2D1" presStyleIdx="2" presStyleCnt="6"/>
      <dgm:spPr/>
    </dgm:pt>
    <dgm:pt modelId="{ABA42070-92AF-4995-AD5E-F1DAD03485AA}" type="pres">
      <dgm:prSet presAssocID="{8F1CB00F-744A-49B7-BB89-ED2E899B39EC}" presName="composite" presStyleCnt="0"/>
      <dgm:spPr/>
    </dgm:pt>
    <dgm:pt modelId="{A19B0969-40B2-4F76-84D6-264688FF9A2F}" type="pres">
      <dgm:prSet presAssocID="{8F1CB00F-744A-49B7-BB89-ED2E899B39EC}" presName="imagSh" presStyleLbl="bgImgPlace1" presStyleIdx="3" presStyleCnt="7" custLinFactNeighborX="-779" custLinFactNeighborY="-1172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andcuffs with solid fill"/>
        </a:ext>
      </dgm:extLst>
    </dgm:pt>
    <dgm:pt modelId="{4AFC1364-CE70-48A9-8AC1-47154BAD1C83}" type="pres">
      <dgm:prSet presAssocID="{8F1CB00F-744A-49B7-BB89-ED2E899B39EC}" presName="txNode" presStyleLbl="node1" presStyleIdx="3" presStyleCnt="7" custLinFactNeighborX="-1519" custLinFactNeighborY="19035">
        <dgm:presLayoutVars>
          <dgm:bulletEnabled val="1"/>
        </dgm:presLayoutVars>
      </dgm:prSet>
      <dgm:spPr/>
    </dgm:pt>
    <dgm:pt modelId="{A7E191F2-A7F8-45E2-8438-ED8239A00B4F}" type="pres">
      <dgm:prSet presAssocID="{6C216EB3-CD1E-498D-ABDC-7CB1A64D1721}" presName="sibTrans" presStyleLbl="sibTrans2D1" presStyleIdx="3" presStyleCnt="6"/>
      <dgm:spPr/>
    </dgm:pt>
    <dgm:pt modelId="{BFA1653F-E2B7-45DB-BF87-F187A8C7CFE4}" type="pres">
      <dgm:prSet presAssocID="{6C216EB3-CD1E-498D-ABDC-7CB1A64D1721}" presName="connTx" presStyleLbl="sibTrans2D1" presStyleIdx="3" presStyleCnt="6"/>
      <dgm:spPr/>
    </dgm:pt>
    <dgm:pt modelId="{EC5E6AAE-17EF-4F98-9F8B-7FDA0A48F1D0}" type="pres">
      <dgm:prSet presAssocID="{DF0BBA27-0C25-4DB2-A499-7BBFDDEE205A}" presName="composite" presStyleCnt="0"/>
      <dgm:spPr/>
    </dgm:pt>
    <dgm:pt modelId="{EEEF65BA-078A-4DC6-B225-36E63413656C}" type="pres">
      <dgm:prSet presAssocID="{DF0BBA27-0C25-4DB2-A499-7BBFDDEE205A}" presName="imagSh" presStyleLbl="bgImgPlace1" presStyleIdx="4" presStyleCnt="7" custLinFactNeighborY="1009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Jail with solid fill"/>
        </a:ext>
      </dgm:extLst>
    </dgm:pt>
    <dgm:pt modelId="{5BB5255B-8FC0-4D8E-9B4F-874AC773CD87}" type="pres">
      <dgm:prSet presAssocID="{DF0BBA27-0C25-4DB2-A499-7BBFDDEE205A}" presName="txNode" presStyleLbl="node1" presStyleIdx="4" presStyleCnt="7" custLinFactNeighborY="32635">
        <dgm:presLayoutVars>
          <dgm:bulletEnabled val="1"/>
        </dgm:presLayoutVars>
      </dgm:prSet>
      <dgm:spPr/>
    </dgm:pt>
    <dgm:pt modelId="{4AEFE475-B361-443C-9F2A-0E3293416210}" type="pres">
      <dgm:prSet presAssocID="{E6DFA74C-8B47-4502-ADA5-50CF1A022803}" presName="sibTrans" presStyleLbl="sibTrans2D1" presStyleIdx="4" presStyleCnt="6"/>
      <dgm:spPr/>
    </dgm:pt>
    <dgm:pt modelId="{3B5D70A7-6653-4972-9371-47BD165722B2}" type="pres">
      <dgm:prSet presAssocID="{E6DFA74C-8B47-4502-ADA5-50CF1A022803}" presName="connTx" presStyleLbl="sibTrans2D1" presStyleIdx="4" presStyleCnt="6"/>
      <dgm:spPr/>
    </dgm:pt>
    <dgm:pt modelId="{9793FB92-DAA3-4557-A181-9219BB369E70}" type="pres">
      <dgm:prSet presAssocID="{3A16C956-1B2C-4EB4-9570-288E4F384E5B}" presName="composite" presStyleCnt="0"/>
      <dgm:spPr/>
    </dgm:pt>
    <dgm:pt modelId="{2849ADF6-6A5D-4302-AB0B-5C8D70491068}" type="pres">
      <dgm:prSet presAssocID="{3A16C956-1B2C-4EB4-9570-288E4F384E5B}" presName="imagSh" presStyleLbl="bgImgPlace1" presStyleIdx="5" presStyleCnt="7" custLinFactNeighborY="2792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arget Audience with solid fill"/>
        </a:ext>
      </dgm:extLst>
    </dgm:pt>
    <dgm:pt modelId="{BA68A3CB-3997-4225-91B5-DFB663E57C59}" type="pres">
      <dgm:prSet presAssocID="{3A16C956-1B2C-4EB4-9570-288E4F384E5B}" presName="txNode" presStyleLbl="node1" presStyleIdx="5" presStyleCnt="7" custScaleX="111082" custScaleY="150022" custLinFactNeighborX="-4078" custLinFactNeighborY="85112">
        <dgm:presLayoutVars>
          <dgm:bulletEnabled val="1"/>
        </dgm:presLayoutVars>
      </dgm:prSet>
      <dgm:spPr/>
    </dgm:pt>
    <dgm:pt modelId="{1A4ABB43-6895-427A-9FFB-8472C394763A}" type="pres">
      <dgm:prSet presAssocID="{0201620A-97E5-4925-966D-526A9694BFDC}" presName="sibTrans" presStyleLbl="sibTrans2D1" presStyleIdx="5" presStyleCnt="6"/>
      <dgm:spPr/>
    </dgm:pt>
    <dgm:pt modelId="{0BDBE53E-FEBC-4350-8796-DEFE06DDD33E}" type="pres">
      <dgm:prSet presAssocID="{0201620A-97E5-4925-966D-526A9694BFDC}" presName="connTx" presStyleLbl="sibTrans2D1" presStyleIdx="5" presStyleCnt="6"/>
      <dgm:spPr/>
    </dgm:pt>
    <dgm:pt modelId="{8E5242B8-6322-470A-B1FE-F3767157CE8F}" type="pres">
      <dgm:prSet presAssocID="{AA13EC9D-966C-4A2C-9BA3-DCEF16D87212}" presName="composite" presStyleCnt="0"/>
      <dgm:spPr/>
    </dgm:pt>
    <dgm:pt modelId="{1EF94970-D634-4389-B324-82B5656E0765}" type="pres">
      <dgm:prSet presAssocID="{AA13EC9D-966C-4A2C-9BA3-DCEF16D87212}" presName="imagSh" presStyleLbl="bgImgPlace1" presStyleIdx="6" presStyleCnt="7" custLinFactNeighborX="6453" custLinFactNeighborY="5114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Help with solid fill"/>
        </a:ext>
      </dgm:extLst>
    </dgm:pt>
    <dgm:pt modelId="{CDFD2FA3-CAE7-41A1-A203-92CB5C338CEE}" type="pres">
      <dgm:prSet presAssocID="{AA13EC9D-966C-4A2C-9BA3-DCEF16D87212}" presName="txNode" presStyleLbl="node1" presStyleIdx="6" presStyleCnt="7" custLinFactNeighborX="139" custLinFactNeighborY="80274">
        <dgm:presLayoutVars>
          <dgm:bulletEnabled val="1"/>
        </dgm:presLayoutVars>
      </dgm:prSet>
      <dgm:spPr/>
    </dgm:pt>
  </dgm:ptLst>
  <dgm:cxnLst>
    <dgm:cxn modelId="{9986B10A-C1D9-4E61-B4C8-523465029832}" type="presOf" srcId="{4124AEC5-029A-4E31-9801-B862C466CD90}" destId="{28E42AD0-26E5-4E44-B8E6-28E0EDF8C8D7}" srcOrd="1" destOrd="0" presId="urn:microsoft.com/office/officeart/2005/8/layout/hProcess10"/>
    <dgm:cxn modelId="{20B3180C-9D52-4FE2-990C-C41A015DF4E8}" srcId="{3A16C956-1B2C-4EB4-9570-288E4F384E5B}" destId="{F7D9108D-83F1-4DB5-A82F-B2C9629CB8F7}" srcOrd="0" destOrd="0" parTransId="{0D6BAAD4-ED2B-449D-9E22-60E033F270CC}" sibTransId="{E2FA55D3-4A1B-4656-BB74-F65A2345813A}"/>
    <dgm:cxn modelId="{1A483410-A13F-4318-9978-2777C8980E0B}" type="presOf" srcId="{E637A7C9-7701-4BC1-9A18-3E6F87D635D4}" destId="{F464EA1C-6565-4FC1-B452-90F8066C88DE}" srcOrd="0" destOrd="0" presId="urn:microsoft.com/office/officeart/2005/8/layout/hProcess10"/>
    <dgm:cxn modelId="{BD7D2218-48F0-4893-BC6C-649BD079F29D}" type="presOf" srcId="{C406EA24-67AC-483E-AFEE-3F49F8D47861}" destId="{E39985EF-89FF-4405-9B90-C55C3732DB90}" srcOrd="0" destOrd="0" presId="urn:microsoft.com/office/officeart/2005/8/layout/hProcess10"/>
    <dgm:cxn modelId="{8B0A181C-D292-4788-A81C-628DF6A6041A}" type="presOf" srcId="{89E034AB-C829-4121-BE31-485EDF976988}" destId="{22829C6F-8391-41D6-92DD-827AF38E1C8F}" srcOrd="0" destOrd="0" presId="urn:microsoft.com/office/officeart/2005/8/layout/hProcess10"/>
    <dgm:cxn modelId="{8E6CDE21-5D54-48C9-BDCF-286D744184D6}" type="presOf" srcId="{7080FA11-E408-432C-ACB2-0627548B7000}" destId="{F464EA1C-6565-4FC1-B452-90F8066C88DE}" srcOrd="0" destOrd="1" presId="urn:microsoft.com/office/officeart/2005/8/layout/hProcess10"/>
    <dgm:cxn modelId="{6304C123-44F7-433C-9940-7B3E36239EE9}" type="presOf" srcId="{0201620A-97E5-4925-966D-526A9694BFDC}" destId="{1A4ABB43-6895-427A-9FFB-8472C394763A}" srcOrd="0" destOrd="0" presId="urn:microsoft.com/office/officeart/2005/8/layout/hProcess10"/>
    <dgm:cxn modelId="{61933A24-8082-4687-817F-41635C34CBE1}" type="presOf" srcId="{AA13EC9D-966C-4A2C-9BA3-DCEF16D87212}" destId="{CDFD2FA3-CAE7-41A1-A203-92CB5C338CEE}" srcOrd="0" destOrd="0" presId="urn:microsoft.com/office/officeart/2005/8/layout/hProcess10"/>
    <dgm:cxn modelId="{C630A13B-9AF3-4D15-9ABE-9CA3FA3B27A9}" srcId="{CF94D864-5B63-47AC-9537-E1D2B827FBED}" destId="{9F07CABE-8B67-4222-9B01-211D78DE4462}" srcOrd="0" destOrd="0" parTransId="{50D23426-7135-4B6B-A878-4F479CD9C57D}" sibTransId="{DE8F18A1-A25F-4EF8-B8FF-0F3B3D8381D6}"/>
    <dgm:cxn modelId="{D35A0F65-1232-4149-9696-9296F21919CD}" srcId="{6D9E2724-5DC9-40AD-99E8-B74879FD7884}" destId="{E637A7C9-7701-4BC1-9A18-3E6F87D635D4}" srcOrd="1" destOrd="0" parTransId="{F16F4358-1D5D-4677-9355-43CB45556A94}" sibTransId="{4124AEC5-029A-4E31-9801-B862C466CD90}"/>
    <dgm:cxn modelId="{4EB2C16C-4A28-4F85-8F09-048576594953}" srcId="{8F1CB00F-744A-49B7-BB89-ED2E899B39EC}" destId="{E52C7C73-F7BB-4238-ABFC-52717E3B2178}" srcOrd="0" destOrd="0" parTransId="{1F335CDA-B490-4C4C-91EC-B2C973A8CE2A}" sibTransId="{4C4136A0-6E62-4B18-A564-A5F737CE817E}"/>
    <dgm:cxn modelId="{13DA786E-38E4-4489-8286-F8E9A92EDD4D}" type="presOf" srcId="{6C216EB3-CD1E-498D-ABDC-7CB1A64D1721}" destId="{A7E191F2-A7F8-45E2-8438-ED8239A00B4F}" srcOrd="0" destOrd="0" presId="urn:microsoft.com/office/officeart/2005/8/layout/hProcess10"/>
    <dgm:cxn modelId="{C491624F-67E2-46A9-904A-A3E7DDD99BB3}" type="presOf" srcId="{390859AC-6A06-40D0-BE36-FE835B349EAD}" destId="{20FB4783-4D33-4218-9C52-5A3D4FFA0565}" srcOrd="0" destOrd="1" presId="urn:microsoft.com/office/officeart/2005/8/layout/hProcess10"/>
    <dgm:cxn modelId="{BF07C070-BC61-47CE-8C2A-889DE8D01741}" type="presOf" srcId="{0201620A-97E5-4925-966D-526A9694BFDC}" destId="{0BDBE53E-FEBC-4350-8796-DEFE06DDD33E}" srcOrd="1" destOrd="0" presId="urn:microsoft.com/office/officeart/2005/8/layout/hProcess10"/>
    <dgm:cxn modelId="{FE43A855-7337-42FE-A7AA-49B4C84689C3}" type="presOf" srcId="{A5B8B4DD-91E6-403B-97BC-25DDF59D6EA2}" destId="{20FB4783-4D33-4218-9C52-5A3D4FFA0565}" srcOrd="0" destOrd="0" presId="urn:microsoft.com/office/officeart/2005/8/layout/hProcess10"/>
    <dgm:cxn modelId="{95712157-1FE8-4444-A77C-B716E863D987}" type="presOf" srcId="{E6DFA74C-8B47-4502-ADA5-50CF1A022803}" destId="{4AEFE475-B361-443C-9F2A-0E3293416210}" srcOrd="0" destOrd="0" presId="urn:microsoft.com/office/officeart/2005/8/layout/hProcess10"/>
    <dgm:cxn modelId="{DFE0C186-D58F-4DF2-A64B-E2BA71380E9C}" type="presOf" srcId="{E6DFA74C-8B47-4502-ADA5-50CF1A022803}" destId="{3B5D70A7-6653-4972-9371-47BD165722B2}" srcOrd="1" destOrd="0" presId="urn:microsoft.com/office/officeart/2005/8/layout/hProcess10"/>
    <dgm:cxn modelId="{55EEF892-C157-41CD-BEDA-1127B0E7AE74}" srcId="{6D9E2724-5DC9-40AD-99E8-B74879FD7884}" destId="{AA13EC9D-966C-4A2C-9BA3-DCEF16D87212}" srcOrd="6" destOrd="0" parTransId="{FDA6EB67-EB1A-4A00-86AF-8C6FD277DB28}" sibTransId="{381D46B8-4459-4E80-B606-D6FFE9F52133}"/>
    <dgm:cxn modelId="{96717F93-DC7A-4E5F-878C-1D05695D2C77}" type="presOf" srcId="{2A078713-5A77-41DA-BAEC-E950D85CC13F}" destId="{5BB5255B-8FC0-4D8E-9B4F-874AC773CD87}" srcOrd="0" destOrd="1" presId="urn:microsoft.com/office/officeart/2005/8/layout/hProcess10"/>
    <dgm:cxn modelId="{DACB8B96-4C9E-4777-AA05-D930FBBA5CA2}" srcId="{A5B8B4DD-91E6-403B-97BC-25DDF59D6EA2}" destId="{390859AC-6A06-40D0-BE36-FE835B349EAD}" srcOrd="0" destOrd="0" parTransId="{A597CFA3-2525-4E05-93F5-886C414831BB}" sibTransId="{DD71F2CF-8A2D-4EB1-B981-87A7CF9EB6F8}"/>
    <dgm:cxn modelId="{72E44AA0-EA57-4523-B400-5C3CC819BFD5}" type="presOf" srcId="{8F1CB00F-744A-49B7-BB89-ED2E899B39EC}" destId="{4AFC1364-CE70-48A9-8AC1-47154BAD1C83}" srcOrd="0" destOrd="0" presId="urn:microsoft.com/office/officeart/2005/8/layout/hProcess10"/>
    <dgm:cxn modelId="{AE4626A2-4609-4DAC-BC8E-A7DC98D4BE4D}" type="presOf" srcId="{E52C7C73-F7BB-4238-ABFC-52717E3B2178}" destId="{4AFC1364-CE70-48A9-8AC1-47154BAD1C83}" srcOrd="0" destOrd="1" presId="urn:microsoft.com/office/officeart/2005/8/layout/hProcess10"/>
    <dgm:cxn modelId="{062CD2AA-3ECA-4331-BEAC-11A73EA48A78}" type="presOf" srcId="{6C216EB3-CD1E-498D-ABDC-7CB1A64D1721}" destId="{BFA1653F-E2B7-45DB-BF87-F187A8C7CFE4}" srcOrd="1" destOrd="0" presId="urn:microsoft.com/office/officeart/2005/8/layout/hProcess10"/>
    <dgm:cxn modelId="{3C3157B1-1DD2-42D6-84CC-747B1B3FED08}" type="presOf" srcId="{3A16C956-1B2C-4EB4-9570-288E4F384E5B}" destId="{BA68A3CB-3997-4225-91B5-DFB663E57C59}" srcOrd="0" destOrd="0" presId="urn:microsoft.com/office/officeart/2005/8/layout/hProcess10"/>
    <dgm:cxn modelId="{0ADC9CB5-61D7-4478-BD0E-3341240731CD}" type="presOf" srcId="{6D9E2724-5DC9-40AD-99E8-B74879FD7884}" destId="{9B29EEBA-83D1-4E01-B2C6-F8AD04E5DF70}" srcOrd="0" destOrd="0" presId="urn:microsoft.com/office/officeart/2005/8/layout/hProcess10"/>
    <dgm:cxn modelId="{CD09E0B6-9FE7-43F8-B0E7-503B7CD410A6}" srcId="{DF0BBA27-0C25-4DB2-A499-7BBFDDEE205A}" destId="{2A078713-5A77-41DA-BAEC-E950D85CC13F}" srcOrd="0" destOrd="0" parTransId="{BAB8675E-B81C-43B0-8096-21A7AEB2046B}" sibTransId="{18C8D08C-6613-4103-B0AC-85D9CFBEA153}"/>
    <dgm:cxn modelId="{522A2FBA-1187-4774-BD17-E20A654CB839}" type="presOf" srcId="{4124AEC5-029A-4E31-9801-B862C466CD90}" destId="{A1984A85-1CEB-4D93-8BCB-978D320B3CF7}" srcOrd="0" destOrd="0" presId="urn:microsoft.com/office/officeart/2005/8/layout/hProcess10"/>
    <dgm:cxn modelId="{E3C639BF-520D-4956-8E1F-78DAB8779165}" srcId="{6D9E2724-5DC9-40AD-99E8-B74879FD7884}" destId="{8F1CB00F-744A-49B7-BB89-ED2E899B39EC}" srcOrd="3" destOrd="0" parTransId="{D816E758-D805-464A-9401-022DA471F7D1}" sibTransId="{6C216EB3-CD1E-498D-ABDC-7CB1A64D1721}"/>
    <dgm:cxn modelId="{F23061C5-CF8C-4422-AD2D-27587B8616EF}" type="presOf" srcId="{9F07CABE-8B67-4222-9B01-211D78DE4462}" destId="{2FD28442-FEA1-4D06-BA28-0107A78FFB96}" srcOrd="0" destOrd="1" presId="urn:microsoft.com/office/officeart/2005/8/layout/hProcess10"/>
    <dgm:cxn modelId="{25227EC7-015B-40F3-9027-6CF0784BA0D7}" srcId="{E637A7C9-7701-4BC1-9A18-3E6F87D635D4}" destId="{7080FA11-E408-432C-ACB2-0627548B7000}" srcOrd="0" destOrd="0" parTransId="{FF706D5B-CABB-400C-801B-0A5651D33284}" sibTransId="{6CE6C042-C991-4A2D-BF43-D9CF1D38DFF6}"/>
    <dgm:cxn modelId="{E93777CF-5835-42DC-B64B-5DA731CF5B5E}" srcId="{6D9E2724-5DC9-40AD-99E8-B74879FD7884}" destId="{A5B8B4DD-91E6-403B-97BC-25DDF59D6EA2}" srcOrd="0" destOrd="0" parTransId="{5C931048-BB51-4B12-A8A7-DC2BB46BB2C4}" sibTransId="{89E034AB-C829-4121-BE31-485EDF976988}"/>
    <dgm:cxn modelId="{7C5548D0-C37D-4FA6-A5EF-0E34D0E536C3}" type="presOf" srcId="{CF94D864-5B63-47AC-9537-E1D2B827FBED}" destId="{2FD28442-FEA1-4D06-BA28-0107A78FFB96}" srcOrd="0" destOrd="0" presId="urn:microsoft.com/office/officeart/2005/8/layout/hProcess10"/>
    <dgm:cxn modelId="{E5DF47D3-C65B-43F3-8F72-89C7C7E2865F}" srcId="{6D9E2724-5DC9-40AD-99E8-B74879FD7884}" destId="{3A16C956-1B2C-4EB4-9570-288E4F384E5B}" srcOrd="5" destOrd="0" parTransId="{10F12083-C7F1-470C-8886-A741681E642E}" sibTransId="{0201620A-97E5-4925-966D-526A9694BFDC}"/>
    <dgm:cxn modelId="{2A7730D5-0E53-4D44-9A5A-5E9FC91295BF}" type="presOf" srcId="{DF0BBA27-0C25-4DB2-A499-7BBFDDEE205A}" destId="{5BB5255B-8FC0-4D8E-9B4F-874AC773CD87}" srcOrd="0" destOrd="0" presId="urn:microsoft.com/office/officeart/2005/8/layout/hProcess10"/>
    <dgm:cxn modelId="{C1C359D9-050E-4562-BC62-BAA66923004F}" type="presOf" srcId="{89E034AB-C829-4121-BE31-485EDF976988}" destId="{959BC5A3-2CA8-4F50-B659-482A79D78212}" srcOrd="1" destOrd="0" presId="urn:microsoft.com/office/officeart/2005/8/layout/hProcess10"/>
    <dgm:cxn modelId="{20DC9EE2-65DA-41F6-9FB3-FDEC83D456FA}" type="presOf" srcId="{C406EA24-67AC-483E-AFEE-3F49F8D47861}" destId="{DB18E1CD-B6CF-44E0-8BD9-9514730E34F3}" srcOrd="1" destOrd="0" presId="urn:microsoft.com/office/officeart/2005/8/layout/hProcess10"/>
    <dgm:cxn modelId="{B1E225E7-A82A-4E1B-B946-381472599326}" srcId="{6D9E2724-5DC9-40AD-99E8-B74879FD7884}" destId="{CF94D864-5B63-47AC-9537-E1D2B827FBED}" srcOrd="2" destOrd="0" parTransId="{D6CC41C6-62F7-49A2-8C9C-BB2411F4881B}" sibTransId="{C406EA24-67AC-483E-AFEE-3F49F8D47861}"/>
    <dgm:cxn modelId="{CA1BB6E9-0262-41F6-AFC7-5C4CB7072446}" type="presOf" srcId="{F7D9108D-83F1-4DB5-A82F-B2C9629CB8F7}" destId="{BA68A3CB-3997-4225-91B5-DFB663E57C59}" srcOrd="0" destOrd="1" presId="urn:microsoft.com/office/officeart/2005/8/layout/hProcess10"/>
    <dgm:cxn modelId="{4716D1FC-6AD0-45F7-8946-1CA0EBE56D7A}" srcId="{6D9E2724-5DC9-40AD-99E8-B74879FD7884}" destId="{DF0BBA27-0C25-4DB2-A499-7BBFDDEE205A}" srcOrd="4" destOrd="0" parTransId="{7F3A78C6-3AE6-4CDE-AA11-DD8E9BC5F317}" sibTransId="{E6DFA74C-8B47-4502-ADA5-50CF1A022803}"/>
    <dgm:cxn modelId="{F7255710-E2D5-4A10-9E3C-5B2B9CB3FDD6}" type="presParOf" srcId="{9B29EEBA-83D1-4E01-B2C6-F8AD04E5DF70}" destId="{27A3CC23-0524-41F4-A784-595068EB56FC}" srcOrd="0" destOrd="0" presId="urn:microsoft.com/office/officeart/2005/8/layout/hProcess10"/>
    <dgm:cxn modelId="{18C93466-68D0-45F6-A4A8-5F9E6363B568}" type="presParOf" srcId="{27A3CC23-0524-41F4-A784-595068EB56FC}" destId="{FA848F7D-3BE3-4B7A-B17A-70EF29293B99}" srcOrd="0" destOrd="0" presId="urn:microsoft.com/office/officeart/2005/8/layout/hProcess10"/>
    <dgm:cxn modelId="{4071EFFB-E6AF-4C11-899B-64EC5BC0BE6E}" type="presParOf" srcId="{27A3CC23-0524-41F4-A784-595068EB56FC}" destId="{20FB4783-4D33-4218-9C52-5A3D4FFA0565}" srcOrd="1" destOrd="0" presId="urn:microsoft.com/office/officeart/2005/8/layout/hProcess10"/>
    <dgm:cxn modelId="{CE7B96BD-152D-4F84-A6C2-93BC37E22512}" type="presParOf" srcId="{9B29EEBA-83D1-4E01-B2C6-F8AD04E5DF70}" destId="{22829C6F-8391-41D6-92DD-827AF38E1C8F}" srcOrd="1" destOrd="0" presId="urn:microsoft.com/office/officeart/2005/8/layout/hProcess10"/>
    <dgm:cxn modelId="{95F574C0-9BD8-4E56-9717-1AE278157FD8}" type="presParOf" srcId="{22829C6F-8391-41D6-92DD-827AF38E1C8F}" destId="{959BC5A3-2CA8-4F50-B659-482A79D78212}" srcOrd="0" destOrd="0" presId="urn:microsoft.com/office/officeart/2005/8/layout/hProcess10"/>
    <dgm:cxn modelId="{05E7D132-C7C3-43FD-97DC-7C3D9DBFCDEC}" type="presParOf" srcId="{9B29EEBA-83D1-4E01-B2C6-F8AD04E5DF70}" destId="{E2438849-A2D2-4FFE-8CC8-D6E92E8E6A83}" srcOrd="2" destOrd="0" presId="urn:microsoft.com/office/officeart/2005/8/layout/hProcess10"/>
    <dgm:cxn modelId="{680EBCB8-A83D-4BD9-B418-63ECEEB50807}" type="presParOf" srcId="{E2438849-A2D2-4FFE-8CC8-D6E92E8E6A83}" destId="{908FDA62-0D24-4CB0-9830-B38463880CE5}" srcOrd="0" destOrd="0" presId="urn:microsoft.com/office/officeart/2005/8/layout/hProcess10"/>
    <dgm:cxn modelId="{C9E35427-88F2-4D74-B21F-13D6FE9F2568}" type="presParOf" srcId="{E2438849-A2D2-4FFE-8CC8-D6E92E8E6A83}" destId="{F464EA1C-6565-4FC1-B452-90F8066C88DE}" srcOrd="1" destOrd="0" presId="urn:microsoft.com/office/officeart/2005/8/layout/hProcess10"/>
    <dgm:cxn modelId="{6681516C-1948-4190-AD4C-C678C1A2445F}" type="presParOf" srcId="{9B29EEBA-83D1-4E01-B2C6-F8AD04E5DF70}" destId="{A1984A85-1CEB-4D93-8BCB-978D320B3CF7}" srcOrd="3" destOrd="0" presId="urn:microsoft.com/office/officeart/2005/8/layout/hProcess10"/>
    <dgm:cxn modelId="{55D3E18E-7EFD-4B62-BD17-07E48D2071EC}" type="presParOf" srcId="{A1984A85-1CEB-4D93-8BCB-978D320B3CF7}" destId="{28E42AD0-26E5-4E44-B8E6-28E0EDF8C8D7}" srcOrd="0" destOrd="0" presId="urn:microsoft.com/office/officeart/2005/8/layout/hProcess10"/>
    <dgm:cxn modelId="{871108BD-6C40-481C-BD37-17F61326EB7F}" type="presParOf" srcId="{9B29EEBA-83D1-4E01-B2C6-F8AD04E5DF70}" destId="{96948F1F-86F2-49F0-9125-4BE67F08221C}" srcOrd="4" destOrd="0" presId="urn:microsoft.com/office/officeart/2005/8/layout/hProcess10"/>
    <dgm:cxn modelId="{E5893067-5D25-4423-8C5A-AF407BB048B9}" type="presParOf" srcId="{96948F1F-86F2-49F0-9125-4BE67F08221C}" destId="{C492D21F-7E81-482C-9634-35037AD8ED21}" srcOrd="0" destOrd="0" presId="urn:microsoft.com/office/officeart/2005/8/layout/hProcess10"/>
    <dgm:cxn modelId="{AF6DFB12-CD7A-411E-AE36-820477B4FD89}" type="presParOf" srcId="{96948F1F-86F2-49F0-9125-4BE67F08221C}" destId="{2FD28442-FEA1-4D06-BA28-0107A78FFB96}" srcOrd="1" destOrd="0" presId="urn:microsoft.com/office/officeart/2005/8/layout/hProcess10"/>
    <dgm:cxn modelId="{5EB2B086-C8BE-4066-9456-20AF7718BAAF}" type="presParOf" srcId="{9B29EEBA-83D1-4E01-B2C6-F8AD04E5DF70}" destId="{E39985EF-89FF-4405-9B90-C55C3732DB90}" srcOrd="5" destOrd="0" presId="urn:microsoft.com/office/officeart/2005/8/layout/hProcess10"/>
    <dgm:cxn modelId="{E59FCC3F-B495-4B7B-B4B9-6868EAFC1595}" type="presParOf" srcId="{E39985EF-89FF-4405-9B90-C55C3732DB90}" destId="{DB18E1CD-B6CF-44E0-8BD9-9514730E34F3}" srcOrd="0" destOrd="0" presId="urn:microsoft.com/office/officeart/2005/8/layout/hProcess10"/>
    <dgm:cxn modelId="{9F5706EF-2DB9-4E04-8F51-C6CF669B6DB8}" type="presParOf" srcId="{9B29EEBA-83D1-4E01-B2C6-F8AD04E5DF70}" destId="{ABA42070-92AF-4995-AD5E-F1DAD03485AA}" srcOrd="6" destOrd="0" presId="urn:microsoft.com/office/officeart/2005/8/layout/hProcess10"/>
    <dgm:cxn modelId="{86D6431E-9AC2-4551-9BFB-36F242F3DDF4}" type="presParOf" srcId="{ABA42070-92AF-4995-AD5E-F1DAD03485AA}" destId="{A19B0969-40B2-4F76-84D6-264688FF9A2F}" srcOrd="0" destOrd="0" presId="urn:microsoft.com/office/officeart/2005/8/layout/hProcess10"/>
    <dgm:cxn modelId="{B9F65006-7F11-433B-A011-72B0749A32F1}" type="presParOf" srcId="{ABA42070-92AF-4995-AD5E-F1DAD03485AA}" destId="{4AFC1364-CE70-48A9-8AC1-47154BAD1C83}" srcOrd="1" destOrd="0" presId="urn:microsoft.com/office/officeart/2005/8/layout/hProcess10"/>
    <dgm:cxn modelId="{D1265A90-26D0-465B-A5CF-089707199EDB}" type="presParOf" srcId="{9B29EEBA-83D1-4E01-B2C6-F8AD04E5DF70}" destId="{A7E191F2-A7F8-45E2-8438-ED8239A00B4F}" srcOrd="7" destOrd="0" presId="urn:microsoft.com/office/officeart/2005/8/layout/hProcess10"/>
    <dgm:cxn modelId="{38017FE3-9965-42A3-8852-C6345939BFF4}" type="presParOf" srcId="{A7E191F2-A7F8-45E2-8438-ED8239A00B4F}" destId="{BFA1653F-E2B7-45DB-BF87-F187A8C7CFE4}" srcOrd="0" destOrd="0" presId="urn:microsoft.com/office/officeart/2005/8/layout/hProcess10"/>
    <dgm:cxn modelId="{6D385768-E807-47DA-8796-20ACAF50E311}" type="presParOf" srcId="{9B29EEBA-83D1-4E01-B2C6-F8AD04E5DF70}" destId="{EC5E6AAE-17EF-4F98-9F8B-7FDA0A48F1D0}" srcOrd="8" destOrd="0" presId="urn:microsoft.com/office/officeart/2005/8/layout/hProcess10"/>
    <dgm:cxn modelId="{24A75632-B6B2-4EB8-BF11-31417BFA6C5F}" type="presParOf" srcId="{EC5E6AAE-17EF-4F98-9F8B-7FDA0A48F1D0}" destId="{EEEF65BA-078A-4DC6-B225-36E63413656C}" srcOrd="0" destOrd="0" presId="urn:microsoft.com/office/officeart/2005/8/layout/hProcess10"/>
    <dgm:cxn modelId="{2A83BC26-8F42-46DB-BAE8-D08D4FB6B0E0}" type="presParOf" srcId="{EC5E6AAE-17EF-4F98-9F8B-7FDA0A48F1D0}" destId="{5BB5255B-8FC0-4D8E-9B4F-874AC773CD87}" srcOrd="1" destOrd="0" presId="urn:microsoft.com/office/officeart/2005/8/layout/hProcess10"/>
    <dgm:cxn modelId="{C5CD776A-43AA-45FD-8B50-C1F6CF3C5774}" type="presParOf" srcId="{9B29EEBA-83D1-4E01-B2C6-F8AD04E5DF70}" destId="{4AEFE475-B361-443C-9F2A-0E3293416210}" srcOrd="9" destOrd="0" presId="urn:microsoft.com/office/officeart/2005/8/layout/hProcess10"/>
    <dgm:cxn modelId="{F3C3BA5E-4560-4400-A146-C81C34533067}" type="presParOf" srcId="{4AEFE475-B361-443C-9F2A-0E3293416210}" destId="{3B5D70A7-6653-4972-9371-47BD165722B2}" srcOrd="0" destOrd="0" presId="urn:microsoft.com/office/officeart/2005/8/layout/hProcess10"/>
    <dgm:cxn modelId="{27FD73D1-4E13-497B-A571-DFD19F964F25}" type="presParOf" srcId="{9B29EEBA-83D1-4E01-B2C6-F8AD04E5DF70}" destId="{9793FB92-DAA3-4557-A181-9219BB369E70}" srcOrd="10" destOrd="0" presId="urn:microsoft.com/office/officeart/2005/8/layout/hProcess10"/>
    <dgm:cxn modelId="{484F5A38-7112-4252-807C-6016566C8727}" type="presParOf" srcId="{9793FB92-DAA3-4557-A181-9219BB369E70}" destId="{2849ADF6-6A5D-4302-AB0B-5C8D70491068}" srcOrd="0" destOrd="0" presId="urn:microsoft.com/office/officeart/2005/8/layout/hProcess10"/>
    <dgm:cxn modelId="{FD7DF2CC-46C4-4FFC-AF44-76F3A8AF2F5A}" type="presParOf" srcId="{9793FB92-DAA3-4557-A181-9219BB369E70}" destId="{BA68A3CB-3997-4225-91B5-DFB663E57C59}" srcOrd="1" destOrd="0" presId="urn:microsoft.com/office/officeart/2005/8/layout/hProcess10"/>
    <dgm:cxn modelId="{AB5575FB-88C6-46E9-9E98-1E3D2BCFE3D3}" type="presParOf" srcId="{9B29EEBA-83D1-4E01-B2C6-F8AD04E5DF70}" destId="{1A4ABB43-6895-427A-9FFB-8472C394763A}" srcOrd="11" destOrd="0" presId="urn:microsoft.com/office/officeart/2005/8/layout/hProcess10"/>
    <dgm:cxn modelId="{B6C20BDA-A20F-4A6E-B61C-DCE30CB1E123}" type="presParOf" srcId="{1A4ABB43-6895-427A-9FFB-8472C394763A}" destId="{0BDBE53E-FEBC-4350-8796-DEFE06DDD33E}" srcOrd="0" destOrd="0" presId="urn:microsoft.com/office/officeart/2005/8/layout/hProcess10"/>
    <dgm:cxn modelId="{ECCC4C98-1FE2-4727-8AAC-659BB286068F}" type="presParOf" srcId="{9B29EEBA-83D1-4E01-B2C6-F8AD04E5DF70}" destId="{8E5242B8-6322-470A-B1FE-F3767157CE8F}" srcOrd="12" destOrd="0" presId="urn:microsoft.com/office/officeart/2005/8/layout/hProcess10"/>
    <dgm:cxn modelId="{9BFBD005-9CCF-42A6-BEA6-B7508CA8244D}" type="presParOf" srcId="{8E5242B8-6322-470A-B1FE-F3767157CE8F}" destId="{1EF94970-D634-4389-B324-82B5656E0765}" srcOrd="0" destOrd="0" presId="urn:microsoft.com/office/officeart/2005/8/layout/hProcess10"/>
    <dgm:cxn modelId="{036A1F6E-5F6C-4B08-AA0E-926CE662EE3A}" type="presParOf" srcId="{8E5242B8-6322-470A-B1FE-F3767157CE8F}" destId="{CDFD2FA3-CAE7-41A1-A203-92CB5C338CEE}"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19EC2-0D7F-4ED0-B1E5-2BADB1A35179}">
      <dsp:nvSpPr>
        <dsp:cNvPr id="0" name=""/>
        <dsp:cNvSpPr/>
      </dsp:nvSpPr>
      <dsp:spPr>
        <a:xfrm>
          <a:off x="0" y="0"/>
          <a:ext cx="6177282" cy="117036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60% of young offenders have a SLCN – most likely to have been excluded from education </a:t>
          </a:r>
        </a:p>
      </dsp:txBody>
      <dsp:txXfrm>
        <a:off x="1352493" y="0"/>
        <a:ext cx="4824788" cy="1170366"/>
      </dsp:txXfrm>
    </dsp:sp>
    <dsp:sp modelId="{D720685B-EEA7-49DB-994E-153D21D7ED20}">
      <dsp:nvSpPr>
        <dsp:cNvPr id="0" name=""/>
        <dsp:cNvSpPr/>
      </dsp:nvSpPr>
      <dsp:spPr>
        <a:xfrm>
          <a:off x="117036" y="117036"/>
          <a:ext cx="1235456" cy="9362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5000" b="-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52D6C63-7E0E-4E57-B361-733C7B1BF862}">
      <dsp:nvSpPr>
        <dsp:cNvPr id="0" name=""/>
        <dsp:cNvSpPr/>
      </dsp:nvSpPr>
      <dsp:spPr>
        <a:xfrm>
          <a:off x="0" y="1287403"/>
          <a:ext cx="6177282" cy="1170366"/>
        </a:xfrm>
        <a:prstGeom prst="roundRect">
          <a:avLst>
            <a:gd name="adj" fmla="val 10000"/>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People with SLCN are at higher risk of reoffending – cannot access talking therapies, difficulty with reading or understanding legal terminology and formal documents </a:t>
          </a:r>
        </a:p>
      </dsp:txBody>
      <dsp:txXfrm>
        <a:off x="1352493" y="1287403"/>
        <a:ext cx="4824788" cy="1170366"/>
      </dsp:txXfrm>
    </dsp:sp>
    <dsp:sp modelId="{96DC7297-C11B-4470-93DA-FF261013E8E9}">
      <dsp:nvSpPr>
        <dsp:cNvPr id="0" name=""/>
        <dsp:cNvSpPr/>
      </dsp:nvSpPr>
      <dsp:spPr>
        <a:xfrm>
          <a:off x="117036" y="1404439"/>
          <a:ext cx="1235456" cy="93629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5000" b="-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33ED265-DDFF-41B0-9D38-E904280B7F70}">
      <dsp:nvSpPr>
        <dsp:cNvPr id="0" name=""/>
        <dsp:cNvSpPr/>
      </dsp:nvSpPr>
      <dsp:spPr>
        <a:xfrm>
          <a:off x="0" y="2574806"/>
          <a:ext cx="6177282" cy="1170366"/>
        </a:xfrm>
        <a:prstGeom prst="roundRect">
          <a:avLst>
            <a:gd name="adj" fmla="val 10000"/>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Up to 1/3 of children with SLCN develop mental health problems resulting in criminal involvement </a:t>
          </a:r>
        </a:p>
      </dsp:txBody>
      <dsp:txXfrm>
        <a:off x="1352493" y="2574806"/>
        <a:ext cx="4824788" cy="1170366"/>
      </dsp:txXfrm>
    </dsp:sp>
    <dsp:sp modelId="{18A3A548-3828-4FDF-962D-18B6DA49DE29}">
      <dsp:nvSpPr>
        <dsp:cNvPr id="0" name=""/>
        <dsp:cNvSpPr/>
      </dsp:nvSpPr>
      <dsp:spPr>
        <a:xfrm>
          <a:off x="117036" y="2691843"/>
          <a:ext cx="1235456" cy="936293"/>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5000" b="-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32D9C84-E29C-4C1B-80B6-DC806C31E5B8}">
      <dsp:nvSpPr>
        <dsp:cNvPr id="0" name=""/>
        <dsp:cNvSpPr/>
      </dsp:nvSpPr>
      <dsp:spPr>
        <a:xfrm>
          <a:off x="0" y="3862209"/>
          <a:ext cx="6177282" cy="1170366"/>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Young people with SLCN are most likely to have:</a:t>
          </a:r>
        </a:p>
        <a:p>
          <a:pPr marL="114300" lvl="1" indent="-114300" algn="l" defTabSz="622300">
            <a:lnSpc>
              <a:spcPct val="90000"/>
            </a:lnSpc>
            <a:spcBef>
              <a:spcPct val="0"/>
            </a:spcBef>
            <a:spcAft>
              <a:spcPct val="15000"/>
            </a:spcAft>
            <a:buChar char="•"/>
          </a:pPr>
          <a:r>
            <a:rPr lang="en-GB" sz="1400" kern="1200" dirty="0"/>
            <a:t>Low self esteem, poor educational attainment, early exclusion/ disengagement from school</a:t>
          </a:r>
        </a:p>
      </dsp:txBody>
      <dsp:txXfrm>
        <a:off x="1352493" y="3862209"/>
        <a:ext cx="4824788" cy="1170366"/>
      </dsp:txXfrm>
    </dsp:sp>
    <dsp:sp modelId="{02B5D8F8-8F7C-4A14-8450-7132591E8D06}">
      <dsp:nvSpPr>
        <dsp:cNvPr id="0" name=""/>
        <dsp:cNvSpPr/>
      </dsp:nvSpPr>
      <dsp:spPr>
        <a:xfrm>
          <a:off x="117036" y="3979246"/>
          <a:ext cx="1235456" cy="936293"/>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5000" b="-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25BBA-34BA-4DDC-9DE9-98EAA8D13A3C}">
      <dsp:nvSpPr>
        <dsp:cNvPr id="0" name=""/>
        <dsp:cNvSpPr/>
      </dsp:nvSpPr>
      <dsp:spPr>
        <a:xfrm rot="10800000">
          <a:off x="1684741" y="1060"/>
          <a:ext cx="5200610" cy="149925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129"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t>Difficulty with </a:t>
          </a:r>
          <a:r>
            <a:rPr lang="en-US" sz="1600" kern="1200" dirty="0"/>
            <a:t>with producing speech sounds accurately , stammering ​and/or voice problems, such as hoarseness and loss of voice ​</a:t>
          </a:r>
        </a:p>
      </dsp:txBody>
      <dsp:txXfrm rot="10800000">
        <a:off x="2059554" y="1060"/>
        <a:ext cx="4825797" cy="1499253"/>
      </dsp:txXfrm>
    </dsp:sp>
    <dsp:sp modelId="{D87FB904-76FC-4A83-9032-BD86F94DA86E}">
      <dsp:nvSpPr>
        <dsp:cNvPr id="0" name=""/>
        <dsp:cNvSpPr/>
      </dsp:nvSpPr>
      <dsp:spPr>
        <a:xfrm>
          <a:off x="935114" y="1060"/>
          <a:ext cx="1499253" cy="149925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17BB3-3ADD-4259-B72B-5F8B40E6661B}">
      <dsp:nvSpPr>
        <dsp:cNvPr id="0" name=""/>
        <dsp:cNvSpPr/>
      </dsp:nvSpPr>
      <dsp:spPr>
        <a:xfrm rot="10800000">
          <a:off x="1684741" y="1947853"/>
          <a:ext cx="5200610" cy="1499253"/>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129"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t>Problems with understanding the meaning of words</a:t>
          </a:r>
          <a:r>
            <a:rPr lang="en-US" sz="1600" b="0" i="0" kern="1200" dirty="0"/>
            <a:t>​</a:t>
          </a:r>
          <a:r>
            <a:rPr lang="en-US" sz="1600" kern="1200" dirty="0"/>
            <a:t>, </a:t>
          </a:r>
          <a:r>
            <a:rPr lang="en-GB" sz="1600" b="0" i="0" kern="1200" dirty="0"/>
            <a:t>being able to think of words you want to say</a:t>
          </a:r>
          <a:r>
            <a:rPr lang="en-US" sz="1600" b="0" i="0" kern="1200" dirty="0"/>
            <a:t>​</a:t>
          </a:r>
          <a:r>
            <a:rPr lang="en-US" sz="1600" kern="1200" dirty="0"/>
            <a:t>, and/or </a:t>
          </a:r>
          <a:r>
            <a:rPr lang="en-GB" sz="1600" b="0" i="0" kern="1200" dirty="0"/>
            <a:t>putting words together in a way that makes sense</a:t>
          </a:r>
          <a:r>
            <a:rPr lang="en-US" sz="1600" b="0" i="0" kern="1200" dirty="0"/>
            <a:t>​</a:t>
          </a:r>
          <a:endParaRPr lang="en-US" sz="1600" kern="1200" dirty="0"/>
        </a:p>
      </dsp:txBody>
      <dsp:txXfrm rot="10800000">
        <a:off x="2059554" y="1947853"/>
        <a:ext cx="4825797" cy="1499253"/>
      </dsp:txXfrm>
    </dsp:sp>
    <dsp:sp modelId="{BD9C54D2-C225-41EA-931D-A9F70D907333}">
      <dsp:nvSpPr>
        <dsp:cNvPr id="0" name=""/>
        <dsp:cNvSpPr/>
      </dsp:nvSpPr>
      <dsp:spPr>
        <a:xfrm>
          <a:off x="935114" y="1947853"/>
          <a:ext cx="1499253" cy="149925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AC9F87-92C2-4286-8B16-B940F3C42A1C}">
      <dsp:nvSpPr>
        <dsp:cNvPr id="0" name=""/>
        <dsp:cNvSpPr/>
      </dsp:nvSpPr>
      <dsp:spPr>
        <a:xfrm rot="10800000">
          <a:off x="1684741" y="3894645"/>
          <a:ext cx="5200610" cy="1499253"/>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129"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0" i="0" kern="1200" dirty="0"/>
            <a:t>Attention and listening difficulties, Poor memory, Problems with using and understanding non-verbal communication, Sensory needs, Emotional regulation needs</a:t>
          </a:r>
          <a:r>
            <a:rPr lang="en-US" sz="1600" kern="1200" dirty="0"/>
            <a:t>, </a:t>
          </a:r>
          <a:r>
            <a:rPr lang="en-GB" sz="1600" b="0" i="0" kern="1200" dirty="0"/>
            <a:t>Difficulties understanding emotions </a:t>
          </a:r>
          <a:r>
            <a:rPr lang="en-US" sz="1600" kern="1200" dirty="0"/>
            <a:t>, </a:t>
          </a:r>
          <a:r>
            <a:rPr lang="en-GB" sz="1600" b="0" i="0" kern="1200" dirty="0"/>
            <a:t>Problems with making/keeping relationships </a:t>
          </a:r>
          <a:r>
            <a:rPr lang="en-US" sz="1600" b="0" i="0" kern="1200" dirty="0"/>
            <a:t>​</a:t>
          </a:r>
          <a:endParaRPr lang="en-US" sz="1600" kern="1200" dirty="0"/>
        </a:p>
      </dsp:txBody>
      <dsp:txXfrm rot="10800000">
        <a:off x="2059554" y="3894645"/>
        <a:ext cx="4825797" cy="1499253"/>
      </dsp:txXfrm>
    </dsp:sp>
    <dsp:sp modelId="{CBFDB44D-B47D-41C4-8D7B-45C6BA504CBF}">
      <dsp:nvSpPr>
        <dsp:cNvPr id="0" name=""/>
        <dsp:cNvSpPr/>
      </dsp:nvSpPr>
      <dsp:spPr>
        <a:xfrm>
          <a:off x="935114" y="3894645"/>
          <a:ext cx="1499253" cy="149925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112E8-D1B8-4565-A8DC-0A777D404152}">
      <dsp:nvSpPr>
        <dsp:cNvPr id="0" name=""/>
        <dsp:cNvSpPr/>
      </dsp:nvSpPr>
      <dsp:spPr>
        <a:xfrm>
          <a:off x="3787936" y="2508459"/>
          <a:ext cx="3493895" cy="34938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a:t>SLCN in YOT:</a:t>
          </a:r>
        </a:p>
        <a:p>
          <a:pPr marL="0" lvl="0" indent="0" algn="ctr" defTabSz="711200">
            <a:lnSpc>
              <a:spcPct val="90000"/>
            </a:lnSpc>
            <a:spcBef>
              <a:spcPct val="0"/>
            </a:spcBef>
            <a:spcAft>
              <a:spcPct val="35000"/>
            </a:spcAft>
            <a:buNone/>
          </a:pPr>
          <a:r>
            <a:rPr lang="en-GB" sz="1600" kern="1200"/>
            <a:t>- reduced cognitive/EF skills  </a:t>
          </a:r>
        </a:p>
        <a:p>
          <a:pPr marL="0" lvl="0" indent="0" algn="ctr" defTabSz="711200">
            <a:lnSpc>
              <a:spcPct val="90000"/>
            </a:lnSpc>
            <a:spcBef>
              <a:spcPct val="0"/>
            </a:spcBef>
            <a:spcAft>
              <a:spcPct val="35000"/>
            </a:spcAft>
            <a:buNone/>
          </a:pPr>
          <a:r>
            <a:rPr lang="en-GB" sz="1600" kern="1200"/>
            <a:t>- reduced social skills </a:t>
          </a:r>
        </a:p>
        <a:p>
          <a:pPr marL="0" lvl="0" indent="0" algn="ctr" defTabSz="711200">
            <a:lnSpc>
              <a:spcPct val="90000"/>
            </a:lnSpc>
            <a:spcBef>
              <a:spcPct val="0"/>
            </a:spcBef>
            <a:spcAft>
              <a:spcPct val="35000"/>
            </a:spcAft>
            <a:buNone/>
          </a:pPr>
          <a:r>
            <a:rPr lang="en-GB" sz="1600" kern="1200"/>
            <a:t>- reduced understanding </a:t>
          </a:r>
        </a:p>
        <a:p>
          <a:pPr marL="0" lvl="0" indent="0" algn="ctr" defTabSz="711200">
            <a:lnSpc>
              <a:spcPct val="90000"/>
            </a:lnSpc>
            <a:spcBef>
              <a:spcPct val="0"/>
            </a:spcBef>
            <a:spcAft>
              <a:spcPct val="35000"/>
            </a:spcAft>
            <a:buNone/>
          </a:pPr>
          <a:r>
            <a:rPr lang="en-GB" sz="1600" kern="1200"/>
            <a:t>- reduced vocabulary </a:t>
          </a:r>
        </a:p>
        <a:p>
          <a:pPr marL="0" lvl="0" indent="0" algn="ctr" defTabSz="711200">
            <a:lnSpc>
              <a:spcPct val="90000"/>
            </a:lnSpc>
            <a:spcBef>
              <a:spcPct val="0"/>
            </a:spcBef>
            <a:spcAft>
              <a:spcPct val="35000"/>
            </a:spcAft>
            <a:buNone/>
          </a:pPr>
          <a:r>
            <a:rPr lang="en-GB" sz="1600" kern="1200"/>
            <a:t>- Emotional regulation difficulties </a:t>
          </a:r>
        </a:p>
        <a:p>
          <a:pPr marL="0" lvl="0" indent="0" algn="ctr" defTabSz="711200">
            <a:lnSpc>
              <a:spcPct val="90000"/>
            </a:lnSpc>
            <a:spcBef>
              <a:spcPct val="0"/>
            </a:spcBef>
            <a:spcAft>
              <a:spcPct val="35000"/>
            </a:spcAft>
            <a:buNone/>
          </a:pPr>
          <a:endParaRPr lang="en-GB" sz="1600" kern="1200"/>
        </a:p>
      </dsp:txBody>
      <dsp:txXfrm>
        <a:off x="4299605" y="3020128"/>
        <a:ext cx="2470557" cy="2470557"/>
      </dsp:txXfrm>
    </dsp:sp>
    <dsp:sp modelId="{CE17BA3D-2637-4E19-A8D9-777AB1E4A9BA}">
      <dsp:nvSpPr>
        <dsp:cNvPr id="0" name=""/>
        <dsp:cNvSpPr/>
      </dsp:nvSpPr>
      <dsp:spPr>
        <a:xfrm rot="12900000">
          <a:off x="1407839" y="1853781"/>
          <a:ext cx="2816426" cy="9957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832FCB-63D2-4C0D-B06D-1580C0F6704A}">
      <dsp:nvSpPr>
        <dsp:cNvPr id="0" name=""/>
        <dsp:cNvSpPr/>
      </dsp:nvSpPr>
      <dsp:spPr>
        <a:xfrm>
          <a:off x="2911" y="216263"/>
          <a:ext cx="3319201" cy="265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GB" sz="2200" b="1" kern="1200"/>
            <a:t>Developmental Diagnosis:</a:t>
          </a:r>
        </a:p>
        <a:p>
          <a:pPr marL="0" lvl="0" indent="0" algn="ctr" defTabSz="977900">
            <a:lnSpc>
              <a:spcPct val="90000"/>
            </a:lnSpc>
            <a:spcBef>
              <a:spcPct val="0"/>
            </a:spcBef>
            <a:spcAft>
              <a:spcPct val="35000"/>
            </a:spcAft>
            <a:buNone/>
          </a:pPr>
          <a:r>
            <a:rPr lang="en-GB" sz="2200" kern="1200"/>
            <a:t>- ASD</a:t>
          </a:r>
        </a:p>
        <a:p>
          <a:pPr marL="0" lvl="0" indent="0" algn="ctr" defTabSz="977900">
            <a:lnSpc>
              <a:spcPct val="90000"/>
            </a:lnSpc>
            <a:spcBef>
              <a:spcPct val="0"/>
            </a:spcBef>
            <a:spcAft>
              <a:spcPct val="35000"/>
            </a:spcAft>
            <a:buNone/>
          </a:pPr>
          <a:r>
            <a:rPr lang="en-GB" sz="2200" kern="1200"/>
            <a:t>- ADHD</a:t>
          </a:r>
        </a:p>
        <a:p>
          <a:pPr marL="0" lvl="0" indent="0" algn="ctr" defTabSz="977900">
            <a:lnSpc>
              <a:spcPct val="90000"/>
            </a:lnSpc>
            <a:spcBef>
              <a:spcPct val="0"/>
            </a:spcBef>
            <a:spcAft>
              <a:spcPct val="35000"/>
            </a:spcAft>
            <a:buNone/>
          </a:pPr>
          <a:r>
            <a:rPr lang="en-GB" sz="2200" kern="1200"/>
            <a:t>- DLD</a:t>
          </a:r>
        </a:p>
        <a:p>
          <a:pPr marL="0" lvl="0" indent="0" algn="ctr" defTabSz="977900">
            <a:lnSpc>
              <a:spcPct val="90000"/>
            </a:lnSpc>
            <a:spcBef>
              <a:spcPct val="0"/>
            </a:spcBef>
            <a:spcAft>
              <a:spcPct val="35000"/>
            </a:spcAft>
            <a:buNone/>
          </a:pPr>
          <a:r>
            <a:rPr lang="en-GB" sz="2200" kern="1200"/>
            <a:t>- Dyslexia </a:t>
          </a:r>
        </a:p>
      </dsp:txBody>
      <dsp:txXfrm>
        <a:off x="80684" y="294036"/>
        <a:ext cx="3163655" cy="2499814"/>
      </dsp:txXfrm>
    </dsp:sp>
    <dsp:sp modelId="{40D978B5-EA57-4FBE-BF61-74E105D24EA3}">
      <dsp:nvSpPr>
        <dsp:cNvPr id="0" name=""/>
        <dsp:cNvSpPr/>
      </dsp:nvSpPr>
      <dsp:spPr>
        <a:xfrm rot="19500000">
          <a:off x="6845502" y="1853781"/>
          <a:ext cx="2816426" cy="9957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CF6679-5689-4576-98B6-C8D78BAC2A67}">
      <dsp:nvSpPr>
        <dsp:cNvPr id="0" name=""/>
        <dsp:cNvSpPr/>
      </dsp:nvSpPr>
      <dsp:spPr>
        <a:xfrm>
          <a:off x="7747656" y="216263"/>
          <a:ext cx="3319201" cy="265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GB" sz="2200" b="1" kern="1200" dirty="0"/>
            <a:t>Adverse Childhood Experience (ACE) :</a:t>
          </a:r>
        </a:p>
        <a:p>
          <a:pPr marL="0" lvl="0" indent="0" algn="ctr" defTabSz="977900">
            <a:lnSpc>
              <a:spcPct val="90000"/>
            </a:lnSpc>
            <a:spcBef>
              <a:spcPct val="0"/>
            </a:spcBef>
            <a:spcAft>
              <a:spcPct val="35000"/>
            </a:spcAft>
            <a:buNone/>
          </a:pPr>
          <a:r>
            <a:rPr lang="en-GB" sz="2200" kern="1200" dirty="0"/>
            <a:t>- Anxiety </a:t>
          </a:r>
        </a:p>
        <a:p>
          <a:pPr marL="0" lvl="0" indent="0" algn="ctr" defTabSz="977900">
            <a:lnSpc>
              <a:spcPct val="90000"/>
            </a:lnSpc>
            <a:spcBef>
              <a:spcPct val="0"/>
            </a:spcBef>
            <a:spcAft>
              <a:spcPct val="35000"/>
            </a:spcAft>
            <a:buNone/>
          </a:pPr>
          <a:r>
            <a:rPr lang="en-GB" sz="2200" kern="1200" dirty="0"/>
            <a:t>- Attachment disorder </a:t>
          </a:r>
        </a:p>
        <a:p>
          <a:pPr marL="0" lvl="0" indent="0" algn="ctr" defTabSz="977900">
            <a:lnSpc>
              <a:spcPct val="90000"/>
            </a:lnSpc>
            <a:spcBef>
              <a:spcPct val="0"/>
            </a:spcBef>
            <a:spcAft>
              <a:spcPct val="35000"/>
            </a:spcAft>
            <a:buNone/>
          </a:pPr>
          <a:r>
            <a:rPr lang="en-GB" sz="2200" kern="1200" dirty="0"/>
            <a:t>- Reduced EF skills </a:t>
          </a:r>
        </a:p>
        <a:p>
          <a:pPr marL="0" lvl="0" indent="0" algn="ctr" defTabSz="977900">
            <a:lnSpc>
              <a:spcPct val="90000"/>
            </a:lnSpc>
            <a:spcBef>
              <a:spcPct val="0"/>
            </a:spcBef>
            <a:spcAft>
              <a:spcPct val="35000"/>
            </a:spcAft>
            <a:buNone/>
          </a:pPr>
          <a:r>
            <a:rPr lang="en-GB" sz="2200" kern="1200" dirty="0"/>
            <a:t>- Maladaptive behaviours</a:t>
          </a:r>
        </a:p>
      </dsp:txBody>
      <dsp:txXfrm>
        <a:off x="7825429" y="294036"/>
        <a:ext cx="3163655" cy="2499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48F7D-3BE3-4B7A-B17A-70EF29293B99}">
      <dsp:nvSpPr>
        <dsp:cNvPr id="0" name=""/>
        <dsp:cNvSpPr/>
      </dsp:nvSpPr>
      <dsp:spPr>
        <a:xfrm>
          <a:off x="0" y="628203"/>
          <a:ext cx="1128577" cy="11285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0FB4783-4D33-4218-9C52-5A3D4FFA0565}">
      <dsp:nvSpPr>
        <dsp:cNvPr id="0" name=""/>
        <dsp:cNvSpPr/>
      </dsp:nvSpPr>
      <dsp:spPr>
        <a:xfrm>
          <a:off x="203048" y="1664170"/>
          <a:ext cx="1128577" cy="112857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55% of 4yr olds in areas od deprivation have SLCN</a:t>
          </a:r>
        </a:p>
        <a:p>
          <a:pPr marL="57150" lvl="1" indent="-57150" algn="l" defTabSz="488950">
            <a:lnSpc>
              <a:spcPct val="90000"/>
            </a:lnSpc>
            <a:spcBef>
              <a:spcPct val="0"/>
            </a:spcBef>
            <a:spcAft>
              <a:spcPct val="15000"/>
            </a:spcAft>
            <a:buChar char="•"/>
          </a:pPr>
          <a:r>
            <a:rPr lang="en-GB" sz="1100" kern="1200" dirty="0"/>
            <a:t>Locke et al</a:t>
          </a:r>
        </a:p>
      </dsp:txBody>
      <dsp:txXfrm>
        <a:off x="236103" y="1697225"/>
        <a:ext cx="1062467" cy="1062467"/>
      </dsp:txXfrm>
    </dsp:sp>
    <dsp:sp modelId="{22829C6F-8391-41D6-92DD-827AF38E1C8F}">
      <dsp:nvSpPr>
        <dsp:cNvPr id="0" name=""/>
        <dsp:cNvSpPr/>
      </dsp:nvSpPr>
      <dsp:spPr>
        <a:xfrm rot="498358">
          <a:off x="1334738" y="1184669"/>
          <a:ext cx="209455" cy="271181"/>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1335068" y="1234366"/>
        <a:ext cx="146619" cy="162709"/>
      </dsp:txXfrm>
    </dsp:sp>
    <dsp:sp modelId="{908FDA62-0D24-4CB0-9830-B38463880CE5}">
      <dsp:nvSpPr>
        <dsp:cNvPr id="0" name=""/>
        <dsp:cNvSpPr/>
      </dsp:nvSpPr>
      <dsp:spPr>
        <a:xfrm>
          <a:off x="1720746" y="879416"/>
          <a:ext cx="1128577" cy="112857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464EA1C-6565-4FC1-B452-90F8066C88DE}">
      <dsp:nvSpPr>
        <dsp:cNvPr id="0" name=""/>
        <dsp:cNvSpPr/>
      </dsp:nvSpPr>
      <dsp:spPr>
        <a:xfrm>
          <a:off x="1955355" y="1833013"/>
          <a:ext cx="1128577" cy="1460007"/>
        </a:xfrm>
        <a:prstGeom prst="roundRect">
          <a:avLst>
            <a:gd name="adj" fmla="val 10000"/>
          </a:avLst>
        </a:prstGeom>
        <a:gradFill rotWithShape="0">
          <a:gsLst>
            <a:gs pos="0">
              <a:schemeClr val="accent4">
                <a:hueOff val="1633482"/>
                <a:satOff val="-6796"/>
                <a:lumOff val="1601"/>
                <a:alphaOff val="0"/>
                <a:lumMod val="110000"/>
                <a:satMod val="105000"/>
                <a:tint val="67000"/>
              </a:schemeClr>
            </a:gs>
            <a:gs pos="50000">
              <a:schemeClr val="accent4">
                <a:hueOff val="1633482"/>
                <a:satOff val="-6796"/>
                <a:lumOff val="1601"/>
                <a:alphaOff val="0"/>
                <a:lumMod val="105000"/>
                <a:satMod val="103000"/>
                <a:tint val="73000"/>
              </a:schemeClr>
            </a:gs>
            <a:gs pos="100000">
              <a:schemeClr val="accent4">
                <a:hueOff val="1633482"/>
                <a:satOff val="-6796"/>
                <a:lumOff val="16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4Yr olds with SLCN are more likely to develop behave probs by age 8</a:t>
          </a:r>
        </a:p>
        <a:p>
          <a:pPr marL="57150" lvl="1" indent="-57150" algn="l" defTabSz="488950">
            <a:lnSpc>
              <a:spcPct val="90000"/>
            </a:lnSpc>
            <a:spcBef>
              <a:spcPct val="0"/>
            </a:spcBef>
            <a:spcAft>
              <a:spcPct val="15000"/>
            </a:spcAft>
            <a:buChar char="•"/>
          </a:pPr>
          <a:r>
            <a:rPr lang="en-GB" sz="1100" kern="1200" dirty="0"/>
            <a:t>Benasich et al</a:t>
          </a:r>
        </a:p>
      </dsp:txBody>
      <dsp:txXfrm>
        <a:off x="1988410" y="1866068"/>
        <a:ext cx="1062467" cy="1393897"/>
      </dsp:txXfrm>
    </dsp:sp>
    <dsp:sp modelId="{A1984A85-1CEB-4D93-8BCB-978D320B3CF7}">
      <dsp:nvSpPr>
        <dsp:cNvPr id="0" name=""/>
        <dsp:cNvSpPr/>
      </dsp:nvSpPr>
      <dsp:spPr>
        <a:xfrm rot="494387">
          <a:off x="3075768" y="1439275"/>
          <a:ext cx="230005" cy="271181"/>
        </a:xfrm>
        <a:prstGeom prst="rightArrow">
          <a:avLst>
            <a:gd name="adj1" fmla="val 60000"/>
            <a:gd name="adj2" fmla="val 50000"/>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3076124" y="1488567"/>
        <a:ext cx="161004" cy="162709"/>
      </dsp:txXfrm>
    </dsp:sp>
    <dsp:sp modelId="{C492D21F-7E81-482C-9634-35037AD8ED21}">
      <dsp:nvSpPr>
        <dsp:cNvPr id="0" name=""/>
        <dsp:cNvSpPr/>
      </dsp:nvSpPr>
      <dsp:spPr>
        <a:xfrm>
          <a:off x="3499699" y="1137028"/>
          <a:ext cx="1128577" cy="112857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FD28442-FEA1-4D06-BA28-0107A78FFB96}">
      <dsp:nvSpPr>
        <dsp:cNvPr id="0" name=""/>
        <dsp:cNvSpPr/>
      </dsp:nvSpPr>
      <dsp:spPr>
        <a:xfrm>
          <a:off x="3629295" y="2150085"/>
          <a:ext cx="1244528" cy="1623143"/>
        </a:xfrm>
        <a:prstGeom prst="roundRect">
          <a:avLst>
            <a:gd name="adj" fmla="val 10000"/>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If untreated, 33% of children with SLCN will develop mental illness and over 50% will become involved in criminal activity </a:t>
          </a:r>
        </a:p>
        <a:p>
          <a:pPr marL="57150" lvl="1" indent="-57150" algn="l" defTabSz="400050">
            <a:lnSpc>
              <a:spcPct val="90000"/>
            </a:lnSpc>
            <a:spcBef>
              <a:spcPct val="0"/>
            </a:spcBef>
            <a:spcAft>
              <a:spcPct val="15000"/>
            </a:spcAft>
            <a:buChar char="•"/>
          </a:pPr>
          <a:r>
            <a:rPr lang="en-GB" sz="900" kern="1200" dirty="0"/>
            <a:t>Breakthrough Britain</a:t>
          </a:r>
        </a:p>
      </dsp:txBody>
      <dsp:txXfrm>
        <a:off x="3665746" y="2186536"/>
        <a:ext cx="1171626" cy="1550241"/>
      </dsp:txXfrm>
    </dsp:sp>
    <dsp:sp modelId="{E39985EF-89FF-4405-9B90-C55C3732DB90}">
      <dsp:nvSpPr>
        <dsp:cNvPr id="0" name=""/>
        <dsp:cNvSpPr/>
      </dsp:nvSpPr>
      <dsp:spPr>
        <a:xfrm rot="527224">
          <a:off x="4861487" y="1707349"/>
          <a:ext cx="237389" cy="271181"/>
        </a:xfrm>
        <a:prstGeom prst="rightArrow">
          <a:avLst>
            <a:gd name="adj1" fmla="val 60000"/>
            <a:gd name="adj2" fmla="val 50000"/>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4861905" y="1756145"/>
        <a:ext cx="166172" cy="162709"/>
      </dsp:txXfrm>
    </dsp:sp>
    <dsp:sp modelId="{A19B0969-40B2-4F76-84D6-264688FF9A2F}">
      <dsp:nvSpPr>
        <dsp:cNvPr id="0" name=""/>
        <dsp:cNvSpPr/>
      </dsp:nvSpPr>
      <dsp:spPr>
        <a:xfrm>
          <a:off x="5298572" y="1415093"/>
          <a:ext cx="1128577" cy="112857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AFC1364-CE70-48A9-8AC1-47154BAD1C83}">
      <dsp:nvSpPr>
        <dsp:cNvPr id="0" name=""/>
        <dsp:cNvSpPr/>
      </dsp:nvSpPr>
      <dsp:spPr>
        <a:xfrm>
          <a:off x="5473943" y="2439345"/>
          <a:ext cx="1128577" cy="1128577"/>
        </a:xfrm>
        <a:prstGeom prst="roundRect">
          <a:avLst>
            <a:gd name="adj" fmla="val 1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Over 60% of young people in the youth justice system have SLCN</a:t>
          </a:r>
        </a:p>
        <a:p>
          <a:pPr marL="57150" lvl="1" indent="-57150" algn="l" defTabSz="444500">
            <a:lnSpc>
              <a:spcPct val="90000"/>
            </a:lnSpc>
            <a:spcBef>
              <a:spcPct val="0"/>
            </a:spcBef>
            <a:spcAft>
              <a:spcPct val="15000"/>
            </a:spcAft>
            <a:buChar char="•"/>
          </a:pPr>
          <a:r>
            <a:rPr lang="en-GB" sz="1000" kern="1200" dirty="0"/>
            <a:t>Bercow, RCSLT</a:t>
          </a:r>
        </a:p>
      </dsp:txBody>
      <dsp:txXfrm>
        <a:off x="5506998" y="2472400"/>
        <a:ext cx="1062467" cy="1062467"/>
      </dsp:txXfrm>
    </dsp:sp>
    <dsp:sp modelId="{A7E191F2-A7F8-45E2-8438-ED8239A00B4F}">
      <dsp:nvSpPr>
        <dsp:cNvPr id="0" name=""/>
        <dsp:cNvSpPr/>
      </dsp:nvSpPr>
      <dsp:spPr>
        <a:xfrm rot="478286">
          <a:off x="6646541" y="1969118"/>
          <a:ext cx="222617" cy="271181"/>
        </a:xfrm>
        <a:prstGeom prst="rightArrow">
          <a:avLst>
            <a:gd name="adj1" fmla="val 60000"/>
            <a:gd name="adj2" fmla="val 50000"/>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6646864" y="2018723"/>
        <a:ext cx="155832" cy="162709"/>
      </dsp:txXfrm>
    </dsp:sp>
    <dsp:sp modelId="{EEEF65BA-078A-4DC6-B225-36E63413656C}">
      <dsp:nvSpPr>
        <dsp:cNvPr id="0" name=""/>
        <dsp:cNvSpPr/>
      </dsp:nvSpPr>
      <dsp:spPr>
        <a:xfrm>
          <a:off x="7057053" y="1661337"/>
          <a:ext cx="1128577" cy="1128577"/>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BB5255B-8FC0-4D8E-9B4F-874AC773CD87}">
      <dsp:nvSpPr>
        <dsp:cNvPr id="0" name=""/>
        <dsp:cNvSpPr/>
      </dsp:nvSpPr>
      <dsp:spPr>
        <a:xfrm>
          <a:off x="7240775" y="2592831"/>
          <a:ext cx="1128577" cy="1128577"/>
        </a:xfrm>
        <a:prstGeom prst="roundRect">
          <a:avLst>
            <a:gd name="adj" fmla="val 10000"/>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80% of adult prisoners have SLCN</a:t>
          </a:r>
        </a:p>
        <a:p>
          <a:pPr marL="57150" lvl="1" indent="-57150" algn="l" defTabSz="400050">
            <a:lnSpc>
              <a:spcPct val="90000"/>
            </a:lnSpc>
            <a:spcBef>
              <a:spcPct val="0"/>
            </a:spcBef>
            <a:spcAft>
              <a:spcPct val="15000"/>
            </a:spcAft>
            <a:buChar char="•"/>
          </a:pPr>
          <a:r>
            <a:rPr lang="en-GB" sz="900" kern="1200" dirty="0"/>
            <a:t>RCSLT</a:t>
          </a:r>
        </a:p>
      </dsp:txBody>
      <dsp:txXfrm>
        <a:off x="7273830" y="2625886"/>
        <a:ext cx="1062467" cy="1062467"/>
      </dsp:txXfrm>
    </dsp:sp>
    <dsp:sp modelId="{4AEFE475-B361-443C-9F2A-0E3293416210}">
      <dsp:nvSpPr>
        <dsp:cNvPr id="0" name=""/>
        <dsp:cNvSpPr/>
      </dsp:nvSpPr>
      <dsp:spPr>
        <a:xfrm rot="117953">
          <a:off x="8402956" y="2120597"/>
          <a:ext cx="217517" cy="271181"/>
        </a:xfrm>
        <a:prstGeom prst="rightArrow">
          <a:avLst>
            <a:gd name="adj1" fmla="val 60000"/>
            <a:gd name="adj2" fmla="val 50000"/>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8402975" y="2173714"/>
        <a:ext cx="152262" cy="162709"/>
      </dsp:txXfrm>
    </dsp:sp>
    <dsp:sp modelId="{2849ADF6-6A5D-4302-AB0B-5C8D70491068}">
      <dsp:nvSpPr>
        <dsp:cNvPr id="0" name=""/>
        <dsp:cNvSpPr/>
      </dsp:nvSpPr>
      <dsp:spPr>
        <a:xfrm>
          <a:off x="8806743" y="1721394"/>
          <a:ext cx="1128577" cy="1128577"/>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A68A3CB-3997-4225-91B5-DFB663E57C59}">
      <dsp:nvSpPr>
        <dsp:cNvPr id="0" name=""/>
        <dsp:cNvSpPr/>
      </dsp:nvSpPr>
      <dsp:spPr>
        <a:xfrm>
          <a:off x="8881907" y="2761672"/>
          <a:ext cx="1253646" cy="1693115"/>
        </a:xfrm>
        <a:prstGeom prst="roundRect">
          <a:avLst>
            <a:gd name="adj" fmla="val 10000"/>
          </a:avLst>
        </a:prstGeom>
        <a:gradFill rotWithShape="0">
          <a:gsLst>
            <a:gs pos="0">
              <a:schemeClr val="accent4">
                <a:hueOff val="8167408"/>
                <a:satOff val="-33981"/>
                <a:lumOff val="8007"/>
                <a:alphaOff val="0"/>
                <a:lumMod val="110000"/>
                <a:satMod val="105000"/>
                <a:tint val="67000"/>
              </a:schemeClr>
            </a:gs>
            <a:gs pos="50000">
              <a:schemeClr val="accent4">
                <a:hueOff val="8167408"/>
                <a:satOff val="-33981"/>
                <a:lumOff val="8007"/>
                <a:alphaOff val="0"/>
                <a:lumMod val="105000"/>
                <a:satMod val="103000"/>
                <a:tint val="73000"/>
              </a:schemeClr>
            </a:gs>
            <a:gs pos="100000">
              <a:schemeClr val="accent4">
                <a:hueOff val="8167408"/>
                <a:satOff val="-33981"/>
                <a:lumOff val="80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88% of unemployed men have SLCN – compared to 8% of the general </a:t>
          </a:r>
          <a:r>
            <a:rPr lang="en-GB" sz="1050" kern="1200" dirty="0"/>
            <a:t>population </a:t>
          </a:r>
        </a:p>
        <a:p>
          <a:pPr marL="57150" lvl="1" indent="-57150" algn="l" defTabSz="400050">
            <a:lnSpc>
              <a:spcPct val="90000"/>
            </a:lnSpc>
            <a:spcBef>
              <a:spcPct val="0"/>
            </a:spcBef>
            <a:spcAft>
              <a:spcPct val="15000"/>
            </a:spcAft>
            <a:buChar char="•"/>
          </a:pPr>
          <a:r>
            <a:rPr lang="en-GB" sz="900" kern="1200" dirty="0"/>
            <a:t>Children’s Communication Coalition </a:t>
          </a:r>
        </a:p>
      </dsp:txBody>
      <dsp:txXfrm>
        <a:off x="8918625" y="2798390"/>
        <a:ext cx="1180210" cy="1619679"/>
      </dsp:txXfrm>
    </dsp:sp>
    <dsp:sp modelId="{1A4ABB43-6895-427A-9FFB-8472C394763A}">
      <dsp:nvSpPr>
        <dsp:cNvPr id="0" name=""/>
        <dsp:cNvSpPr/>
      </dsp:nvSpPr>
      <dsp:spPr>
        <a:xfrm rot="724398">
          <a:off x="10197092" y="2355738"/>
          <a:ext cx="270754" cy="271181"/>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10197990" y="2401479"/>
        <a:ext cx="189528" cy="162709"/>
      </dsp:txXfrm>
    </dsp:sp>
    <dsp:sp modelId="{1EF94970-D634-4389-B324-82B5656E0765}">
      <dsp:nvSpPr>
        <dsp:cNvPr id="0" name=""/>
        <dsp:cNvSpPr/>
      </dsp:nvSpPr>
      <dsp:spPr>
        <a:xfrm>
          <a:off x="10691794" y="2124596"/>
          <a:ext cx="1128577" cy="1128577"/>
        </a:xfrm>
        <a:prstGeom prst="roundRect">
          <a:avLst>
            <a:gd name="adj" fmla="val 10000"/>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DFD2FA3-CAE7-41A1-A203-92CB5C338CEE}">
      <dsp:nvSpPr>
        <dsp:cNvPr id="0" name=""/>
        <dsp:cNvSpPr/>
      </dsp:nvSpPr>
      <dsp:spPr>
        <a:xfrm>
          <a:off x="10803010" y="3130475"/>
          <a:ext cx="1128577" cy="1128577"/>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 </a:t>
          </a:r>
        </a:p>
        <a:p>
          <a:pPr marL="0" lvl="0" indent="0" algn="ctr" defTabSz="844550">
            <a:lnSpc>
              <a:spcPct val="90000"/>
            </a:lnSpc>
            <a:spcBef>
              <a:spcPct val="0"/>
            </a:spcBef>
            <a:spcAft>
              <a:spcPct val="35000"/>
            </a:spcAft>
            <a:buNone/>
          </a:pPr>
          <a:r>
            <a:rPr lang="en-GB" sz="1900" kern="1200" dirty="0"/>
            <a:t>Where to next? </a:t>
          </a:r>
        </a:p>
      </dsp:txBody>
      <dsp:txXfrm>
        <a:off x="10836065" y="3163530"/>
        <a:ext cx="1062467" cy="106246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2C950-5F63-481B-9766-C82A041121B3}" type="datetimeFigureOut">
              <a:rPr lang="en-GB" smtClean="0"/>
              <a:t>02/07/2021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E4728-B359-4069-8DD6-A9377C66F859}" type="slidenum">
              <a:rPr lang="en-GB" smtClean="0"/>
              <a:t>‹#›</a:t>
            </a:fld>
            <a:endParaRPr lang="en-GB"/>
          </a:p>
        </p:txBody>
      </p:sp>
    </p:spTree>
    <p:extLst>
      <p:ext uri="{BB962C8B-B14F-4D97-AF65-F5344CB8AC3E}">
        <p14:creationId xmlns:p14="http://schemas.microsoft.com/office/powerpoint/2010/main" val="264657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erywellmind.com/what-are-the-costs-of-drug-abuse-to-society-6303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7" name="Google Shape;97;p1: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98" name="Google Shape;98;p1: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cdf93834f_0_9:notes"/>
          <p:cNvSpPr>
            <a:spLocks noGrp="1" noRot="1" noChangeAspect="1"/>
          </p:cNvSpPr>
          <p:nvPr>
            <p:ph type="sldImg" idx="2"/>
          </p:nvPr>
        </p:nvSpPr>
        <p:spPr>
          <a:xfrm>
            <a:off x="901700" y="739775"/>
            <a:ext cx="49386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dcdf93834f_0_9:notes"/>
          <p:cNvSpPr txBox="1">
            <a:spLocks noGrp="1"/>
          </p:cNvSpPr>
          <p:nvPr>
            <p:ph type="body" idx="1"/>
          </p:nvPr>
        </p:nvSpPr>
        <p:spPr>
          <a:xfrm>
            <a:off x="674212" y="4689515"/>
            <a:ext cx="5393700" cy="444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solidFill>
                  <a:srgbClr val="212121"/>
                </a:solidFill>
                <a:highlight>
                  <a:srgbClr val="FFFFFF"/>
                </a:highlight>
              </a:rPr>
              <a:t>Children living in homes where there is parental substance abuse can find life difficult, unpredictable, and confusing. Sometimes they even believe the alcohol </a:t>
            </a:r>
            <a:r>
              <a:rPr lang="en-GB">
                <a:solidFill>
                  <a:srgbClr val="000000"/>
                </a:solidFill>
              </a:rPr>
              <a:t>or </a:t>
            </a:r>
            <a:r>
              <a:rPr lang="en-GB">
                <a:solidFill>
                  <a:srgbClr val="000000"/>
                </a:solidFill>
                <a:uFill>
                  <a:noFill/>
                </a:uFill>
                <a:hlinkClick r:id="rId3">
                  <a:extLst>
                    <a:ext uri="{A12FA001-AC4F-418D-AE19-62706E023703}">
                      <ahyp:hlinkClr xmlns:ahyp="http://schemas.microsoft.com/office/drawing/2018/hyperlinkcolor" val="tx"/>
                    </a:ext>
                  </a:extLst>
                </a:hlinkClick>
              </a:rPr>
              <a:t>drug abuse</a:t>
            </a:r>
            <a:r>
              <a:rPr lang="en-GB">
                <a:solidFill>
                  <a:srgbClr val="000000"/>
                </a:solidFill>
              </a:rPr>
              <a:t> i</a:t>
            </a:r>
            <a:r>
              <a:rPr lang="en-GB">
                <a:solidFill>
                  <a:srgbClr val="212121"/>
                </a:solidFill>
                <a:highlight>
                  <a:srgbClr val="FFFFFF"/>
                </a:highlight>
              </a:rPr>
              <a:t>s their fault. Dealing with this chaos and unpredictability can leave kids feeling insecure and uncertain. Additionally, they may receive inconsistent messages from their parents.</a:t>
            </a:r>
            <a:endParaRPr>
              <a:solidFill>
                <a:srgbClr val="212121"/>
              </a:solidFill>
              <a:highlight>
                <a:srgbClr val="FFFFFF"/>
              </a:highlight>
            </a:endParaRPr>
          </a:p>
          <a:p>
            <a:pPr marL="0" lvl="0" indent="0" algn="l" rtl="0">
              <a:lnSpc>
                <a:spcPct val="100000"/>
              </a:lnSpc>
              <a:spcBef>
                <a:spcPts val="0"/>
              </a:spcBef>
              <a:spcAft>
                <a:spcPts val="0"/>
              </a:spcAft>
              <a:buSzPts val="1400"/>
              <a:buNone/>
            </a:pPr>
            <a:r>
              <a:rPr lang="en-GB">
                <a:solidFill>
                  <a:srgbClr val="212121"/>
                </a:solidFill>
                <a:highlight>
                  <a:srgbClr val="F7F9F9"/>
                </a:highlight>
              </a:rPr>
              <a:t>As a result, children can feel guilt and shame trying to keep the family's "secrets." And they often feel abandoned due to the emotional unavailability of their parents.</a:t>
            </a:r>
            <a:endParaRPr>
              <a:solidFill>
                <a:srgbClr val="212121"/>
              </a:solidFill>
              <a:highlight>
                <a:srgbClr val="F7F9F9"/>
              </a:highlight>
            </a:endParaRPr>
          </a:p>
          <a:p>
            <a:pPr marL="0" lvl="0" indent="0" algn="l" rtl="0">
              <a:lnSpc>
                <a:spcPct val="100000"/>
              </a:lnSpc>
              <a:spcBef>
                <a:spcPts val="0"/>
              </a:spcBef>
              <a:spcAft>
                <a:spcPts val="0"/>
              </a:spcAft>
              <a:buSzPts val="1400"/>
              <a:buNone/>
            </a:pPr>
            <a:endParaRPr>
              <a:solidFill>
                <a:srgbClr val="212121"/>
              </a:solidFill>
              <a:highlight>
                <a:srgbClr val="F7F9F9"/>
              </a:highlight>
            </a:endParaRPr>
          </a:p>
          <a:p>
            <a:pPr marL="0" lvl="0" indent="0" algn="l" rtl="0">
              <a:spcBef>
                <a:spcPts val="0"/>
              </a:spcBef>
              <a:spcAft>
                <a:spcPts val="0"/>
              </a:spcAft>
              <a:buClr>
                <a:schemeClr val="dk1"/>
              </a:buClr>
              <a:buSzPts val="1400"/>
              <a:buFont typeface="Arial"/>
              <a:buNone/>
            </a:pPr>
            <a:r>
              <a:rPr lang="en-GB"/>
              <a:t>To support young people aged between 8 yrs and 18 yrs who are affected by a family members alcohol/drug misuse. </a:t>
            </a:r>
            <a:endParaRPr/>
          </a:p>
          <a:p>
            <a:pPr marL="457200" lvl="0" indent="-228600" algn="just" rtl="0">
              <a:lnSpc>
                <a:spcPct val="113000"/>
              </a:lnSpc>
              <a:spcBef>
                <a:spcPts val="1200"/>
              </a:spcBef>
              <a:spcAft>
                <a:spcPts val="0"/>
              </a:spcAft>
              <a:buClr>
                <a:schemeClr val="dk1"/>
              </a:buClr>
              <a:buSzPts val="1100"/>
              <a:buFont typeface="Arial"/>
              <a:buNone/>
            </a:pPr>
            <a:r>
              <a:rPr lang="en-GB" sz="1000">
                <a:latin typeface="Arial"/>
                <a:ea typeface="Arial"/>
                <a:cs typeface="Arial"/>
                <a:sym typeface="Arial"/>
              </a:rPr>
              <a:t>To help the young person see that the misuse is not their fault.</a:t>
            </a:r>
            <a:endParaRPr sz="1000">
              <a:latin typeface="Arial"/>
              <a:ea typeface="Arial"/>
              <a:cs typeface="Arial"/>
              <a:sym typeface="Arial"/>
            </a:endParaRPr>
          </a:p>
          <a:p>
            <a:pPr marL="457200" lvl="0" indent="-228600" algn="just" rtl="0">
              <a:lnSpc>
                <a:spcPct val="113000"/>
              </a:lnSpc>
              <a:spcBef>
                <a:spcPts val="1200"/>
              </a:spcBef>
              <a:spcAft>
                <a:spcPts val="0"/>
              </a:spcAft>
              <a:buClr>
                <a:schemeClr val="dk1"/>
              </a:buClr>
              <a:buSzPts val="1100"/>
              <a:buFont typeface="Arial"/>
              <a:buNone/>
            </a:pPr>
            <a:r>
              <a:rPr lang="en-GB" sz="1000">
                <a:latin typeface="Arial"/>
                <a:ea typeface="Arial"/>
                <a:cs typeface="Arial"/>
                <a:sym typeface="Arial"/>
              </a:rPr>
              <a:t>To help them to make healthy choices, increase their knowledge of addiction, their self confidence, give them the opportunity to communicate their feelings, support them to make positive improvements in their lives by giving them strategies to keep safe, stress management and give young people tips on coping while a parent is in recovery</a:t>
            </a:r>
            <a:endParaRPr sz="1000">
              <a:latin typeface="Arial"/>
              <a:ea typeface="Arial"/>
              <a:cs typeface="Arial"/>
              <a:sym typeface="Arial"/>
            </a:endParaRPr>
          </a:p>
          <a:p>
            <a:pPr marL="457200" lvl="0" indent="-228600" algn="just" rtl="0">
              <a:lnSpc>
                <a:spcPct val="113000"/>
              </a:lnSpc>
              <a:spcBef>
                <a:spcPts val="1200"/>
              </a:spcBef>
              <a:spcAft>
                <a:spcPts val="0"/>
              </a:spcAft>
              <a:buClr>
                <a:schemeClr val="dk1"/>
              </a:buClr>
              <a:buSzPts val="1100"/>
              <a:buFont typeface="Arial"/>
              <a:buNone/>
            </a:pPr>
            <a:r>
              <a:rPr lang="en-GB" sz="1000">
                <a:latin typeface="Times New Roman"/>
                <a:ea typeface="Times New Roman"/>
                <a:cs typeface="Times New Roman"/>
                <a:sym typeface="Times New Roman"/>
              </a:rPr>
              <a:t> </a:t>
            </a:r>
            <a:r>
              <a:rPr lang="en-GB" sz="1000">
                <a:latin typeface="Arial"/>
                <a:ea typeface="Arial"/>
                <a:cs typeface="Arial"/>
                <a:sym typeface="Arial"/>
              </a:rPr>
              <a:t>Ensure that clear communication takes place with the referrer and any other agencies the young person work with</a:t>
            </a:r>
            <a:endParaRPr sz="1000">
              <a:latin typeface="Arial"/>
              <a:ea typeface="Arial"/>
              <a:cs typeface="Arial"/>
              <a:sym typeface="Arial"/>
            </a:endParaRPr>
          </a:p>
          <a:p>
            <a:pPr marL="0" lvl="0" indent="0" algn="l" rtl="0">
              <a:spcBef>
                <a:spcPts val="1200"/>
              </a:spcBef>
              <a:spcAft>
                <a:spcPts val="0"/>
              </a:spcAft>
              <a:buClr>
                <a:schemeClr val="dk1"/>
              </a:buClr>
              <a:buSzPts val="1400"/>
              <a:buFont typeface="Arial"/>
              <a:buNone/>
            </a:pPr>
            <a:endParaRPr sz="1000"/>
          </a:p>
          <a:p>
            <a:pPr marL="0" lvl="0" indent="0" algn="l" rtl="0">
              <a:spcBef>
                <a:spcPts val="0"/>
              </a:spcBef>
              <a:spcAft>
                <a:spcPts val="0"/>
              </a:spcAft>
              <a:buClr>
                <a:schemeClr val="dk1"/>
              </a:buClr>
              <a:buSzPts val="1400"/>
              <a:buFont typeface="Arial"/>
              <a:buNone/>
            </a:pPr>
            <a:r>
              <a:rPr lang="en-GB"/>
              <a:t>Building a toolbox of skills</a:t>
            </a:r>
            <a:endParaRPr/>
          </a:p>
          <a:p>
            <a:pPr marL="0" lvl="0" indent="0" algn="l" rtl="0">
              <a:spcBef>
                <a:spcPts val="0"/>
              </a:spcBef>
              <a:spcAft>
                <a:spcPts val="0"/>
              </a:spcAft>
              <a:buClr>
                <a:schemeClr val="dk1"/>
              </a:buClr>
              <a:buSzPts val="1400"/>
              <a:buFont typeface="Arial"/>
              <a:buNone/>
            </a:pPr>
            <a:r>
              <a:rPr lang="en-GB"/>
              <a:t>Building on self esteem</a:t>
            </a:r>
            <a:endParaRPr/>
          </a:p>
          <a:p>
            <a:pPr marL="0" lvl="0" indent="0" algn="l" rtl="0">
              <a:spcBef>
                <a:spcPts val="0"/>
              </a:spcBef>
              <a:spcAft>
                <a:spcPts val="0"/>
              </a:spcAft>
              <a:buClr>
                <a:schemeClr val="dk1"/>
              </a:buClr>
              <a:buSzPts val="1400"/>
              <a:buFont typeface="Arial"/>
              <a:buNone/>
            </a:pPr>
            <a:r>
              <a:rPr lang="en-GB"/>
              <a:t>Looking at strategies on how to keep safe </a:t>
            </a:r>
            <a:endParaRPr/>
          </a:p>
          <a:p>
            <a:pPr marL="0" lvl="0" indent="0" algn="l" rtl="0">
              <a:spcBef>
                <a:spcPts val="0"/>
              </a:spcBef>
              <a:spcAft>
                <a:spcPts val="0"/>
              </a:spcAft>
              <a:buClr>
                <a:schemeClr val="dk1"/>
              </a:buClr>
              <a:buSzPts val="1400"/>
              <a:buFont typeface="Arial"/>
              <a:buNone/>
            </a:pPr>
            <a:r>
              <a:rPr lang="en-GB"/>
              <a:t>Building small goals and celebrating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GB"/>
              <a:t>Refer for this programme using your normal method via the spa and early help</a:t>
            </a:r>
            <a:endParaRPr/>
          </a:p>
          <a:p>
            <a:pPr marL="0" lvl="0" indent="0" algn="l" rtl="0">
              <a:lnSpc>
                <a:spcPct val="100000"/>
              </a:lnSpc>
              <a:spcBef>
                <a:spcPts val="0"/>
              </a:spcBef>
              <a:spcAft>
                <a:spcPts val="0"/>
              </a:spcAft>
              <a:buSzPts val="1400"/>
              <a:buNone/>
            </a:pPr>
            <a:endParaRPr>
              <a:solidFill>
                <a:srgbClr val="212121"/>
              </a:solidFill>
              <a:highlight>
                <a:srgbClr val="F7F9F9"/>
              </a:highlight>
            </a:endParaRPr>
          </a:p>
        </p:txBody>
      </p:sp>
      <p:sp>
        <p:nvSpPr>
          <p:cNvPr id="146" name="Google Shape;146;gdcdf93834f_0_9:notes"/>
          <p:cNvSpPr txBox="1">
            <a:spLocks noGrp="1"/>
          </p:cNvSpPr>
          <p:nvPr>
            <p:ph type="sldNum" idx="12"/>
          </p:nvPr>
        </p:nvSpPr>
        <p:spPr>
          <a:xfrm>
            <a:off x="3818971" y="9377321"/>
            <a:ext cx="2921700" cy="4935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1f29a562f_0_0:notes"/>
          <p:cNvSpPr>
            <a:spLocks noGrp="1" noRot="1" noChangeAspect="1"/>
          </p:cNvSpPr>
          <p:nvPr>
            <p:ph type="sldImg" idx="2"/>
          </p:nvPr>
        </p:nvSpPr>
        <p:spPr>
          <a:xfrm>
            <a:off x="901700" y="739775"/>
            <a:ext cx="4938600" cy="3703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e1f29a562f_0_0:notes"/>
          <p:cNvSpPr txBox="1">
            <a:spLocks noGrp="1"/>
          </p:cNvSpPr>
          <p:nvPr>
            <p:ph type="body" idx="1"/>
          </p:nvPr>
        </p:nvSpPr>
        <p:spPr>
          <a:xfrm>
            <a:off x="674212" y="4689515"/>
            <a:ext cx="5393700" cy="444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Some feedback from young people, after completing the 7Cs. </a:t>
            </a:r>
            <a:endParaRPr/>
          </a:p>
        </p:txBody>
      </p:sp>
      <p:sp>
        <p:nvSpPr>
          <p:cNvPr id="153" name="Google Shape;153;ge1f29a562f_0_0:notes"/>
          <p:cNvSpPr txBox="1">
            <a:spLocks noGrp="1"/>
          </p:cNvSpPr>
          <p:nvPr>
            <p:ph type="sldNum" idx="12"/>
          </p:nvPr>
        </p:nvSpPr>
        <p:spPr>
          <a:xfrm>
            <a:off x="3818971" y="9377321"/>
            <a:ext cx="2921700" cy="4935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4:notes"/>
          <p:cNvSpPr>
            <a:spLocks noGrp="1" noRot="1" noChangeAspect="1"/>
          </p:cNvSpPr>
          <p:nvPr>
            <p:ph type="sldImg" idx="2"/>
          </p:nvPr>
        </p:nvSpPr>
        <p:spPr>
          <a:xfrm>
            <a:off x="901700" y="739775"/>
            <a:ext cx="493871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44:notes"/>
          <p:cNvSpPr txBox="1">
            <a:spLocks noGrp="1"/>
          </p:cNvSpPr>
          <p:nvPr>
            <p:ph type="body" idx="1"/>
          </p:nvPr>
        </p:nvSpPr>
        <p:spPr>
          <a:xfrm>
            <a:off x="674212" y="4689515"/>
            <a:ext cx="539369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What you could do is, teach young people the recovery position. If you are working with a young family, it is important they know this information about the recovery position.</a:t>
            </a:r>
            <a:endParaRPr/>
          </a:p>
          <a:p>
            <a:pPr marL="0" lvl="0" indent="0" algn="l" rtl="0">
              <a:lnSpc>
                <a:spcPct val="100000"/>
              </a:lnSpc>
              <a:spcBef>
                <a:spcPts val="0"/>
              </a:spcBef>
              <a:spcAft>
                <a:spcPts val="0"/>
              </a:spcAft>
              <a:buSzPts val="1400"/>
              <a:buNone/>
            </a:pPr>
            <a:r>
              <a:rPr lang="en-GB"/>
              <a:t>Important to save a life </a:t>
            </a:r>
            <a:endParaRPr/>
          </a:p>
          <a:p>
            <a:pPr marL="0" lvl="0" indent="0" algn="l" rtl="0">
              <a:lnSpc>
                <a:spcPct val="100000"/>
              </a:lnSpc>
              <a:spcBef>
                <a:spcPts val="0"/>
              </a:spcBef>
              <a:spcAft>
                <a:spcPts val="0"/>
              </a:spcAft>
              <a:buSzPts val="1400"/>
              <a:buNone/>
            </a:pPr>
            <a:r>
              <a:rPr lang="en-GB"/>
              <a:t>Important to know how to call 999 or 101</a:t>
            </a:r>
            <a:endParaRPr/>
          </a:p>
          <a:p>
            <a:pPr marL="0" lvl="0" indent="0" algn="l" rtl="0">
              <a:lnSpc>
                <a:spcPct val="100000"/>
              </a:lnSpc>
              <a:spcBef>
                <a:spcPts val="0"/>
              </a:spcBef>
              <a:spcAft>
                <a:spcPts val="0"/>
              </a:spcAft>
              <a:buSzPts val="1400"/>
              <a:buNone/>
            </a:pPr>
            <a:r>
              <a:rPr lang="en-GB"/>
              <a:t>If you are unsure about how to do the recovery position, there are many videos on youtube that can assist. </a:t>
            </a:r>
            <a:endParaRPr/>
          </a:p>
        </p:txBody>
      </p:sp>
      <p:sp>
        <p:nvSpPr>
          <p:cNvPr id="161" name="Google Shape;161;p44:notes"/>
          <p:cNvSpPr txBox="1">
            <a:spLocks noGrp="1"/>
          </p:cNvSpPr>
          <p:nvPr>
            <p:ph type="sldNum" idx="12"/>
          </p:nvPr>
        </p:nvSpPr>
        <p:spPr>
          <a:xfrm>
            <a:off x="3818971" y="9377321"/>
            <a:ext cx="2921582" cy="49363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57648b765_0_0:notes"/>
          <p:cNvSpPr>
            <a:spLocks noGrp="1" noRot="1" noChangeAspect="1"/>
          </p:cNvSpPr>
          <p:nvPr>
            <p:ph type="sldImg" idx="2"/>
          </p:nvPr>
        </p:nvSpPr>
        <p:spPr>
          <a:xfrm>
            <a:off x="901700" y="739775"/>
            <a:ext cx="49386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a57648b765_0_0:notes"/>
          <p:cNvSpPr txBox="1">
            <a:spLocks noGrp="1"/>
          </p:cNvSpPr>
          <p:nvPr>
            <p:ph type="body" idx="1"/>
          </p:nvPr>
        </p:nvSpPr>
        <p:spPr>
          <a:xfrm>
            <a:off x="674212" y="4689515"/>
            <a:ext cx="5393700" cy="44427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Char char="•"/>
            </a:pPr>
            <a:r>
              <a:rPr lang="en-GB"/>
              <a:t>Parental Substance Misuse can...</a:t>
            </a:r>
            <a:endParaRPr/>
          </a:p>
          <a:p>
            <a:pPr marL="45720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r>
              <a:rPr lang="en-GB"/>
              <a:t>Finish on this - </a:t>
            </a:r>
            <a:endParaRPr/>
          </a:p>
          <a:p>
            <a:pPr marL="457200" lvl="0" indent="-317500" algn="l" rtl="0">
              <a:lnSpc>
                <a:spcPct val="100000"/>
              </a:lnSpc>
              <a:spcBef>
                <a:spcPts val="0"/>
              </a:spcBef>
              <a:spcAft>
                <a:spcPts val="0"/>
              </a:spcAft>
              <a:buClr>
                <a:schemeClr val="dk1"/>
              </a:buClr>
              <a:buSzPts val="1400"/>
              <a:buChar char="•"/>
            </a:pPr>
            <a:r>
              <a:rPr lang="en-GB"/>
              <a:t>Reducing the harm to children from parental substance and or alcohol misuse should become a main objective of policy and practice.</a:t>
            </a:r>
            <a:endParaRPr/>
          </a:p>
          <a:p>
            <a:pPr marL="457200" lvl="0" indent="-317500" algn="l" rtl="0">
              <a:lnSpc>
                <a:spcPct val="100000"/>
              </a:lnSpc>
              <a:spcBef>
                <a:spcPts val="0"/>
              </a:spcBef>
              <a:spcAft>
                <a:spcPts val="0"/>
              </a:spcAft>
              <a:buClr>
                <a:schemeClr val="dk1"/>
              </a:buClr>
              <a:buSzPts val="1400"/>
              <a:buChar char="•"/>
            </a:pPr>
            <a:r>
              <a:rPr lang="en-GB"/>
              <a:t>Parental substance misuse can and does cause serious harm to children at every age from conception to adulthood.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Addiction carries through families breaking the cycle of addiction for these young people is much more difficult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Predisposed to addiction pool of certain genes that affects how our brain works  - Dopamine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Epigenetics turn certain genes on and off and if passed on from parents that increases the risk of 50% for a young person to become addicted.  Include environmental factors you are looking at that 4 times more likely</a:t>
            </a:r>
            <a:endParaRPr/>
          </a:p>
          <a:p>
            <a:pPr marL="0" lvl="0" indent="0" algn="l" rtl="0">
              <a:lnSpc>
                <a:spcPct val="100000"/>
              </a:lnSpc>
              <a:spcBef>
                <a:spcPts val="0"/>
              </a:spcBef>
              <a:spcAft>
                <a:spcPts val="0"/>
              </a:spcAft>
              <a:buSzPts val="1400"/>
              <a:buNone/>
            </a:pPr>
            <a:endParaRPr/>
          </a:p>
        </p:txBody>
      </p:sp>
      <p:sp>
        <p:nvSpPr>
          <p:cNvPr id="168" name="Google Shape;168;ga57648b765_0_0:notes"/>
          <p:cNvSpPr txBox="1">
            <a:spLocks noGrp="1"/>
          </p:cNvSpPr>
          <p:nvPr>
            <p:ph type="sldNum" idx="12"/>
          </p:nvPr>
        </p:nvSpPr>
        <p:spPr>
          <a:xfrm>
            <a:off x="3818971" y="9377321"/>
            <a:ext cx="2921700" cy="4935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9:notes"/>
          <p:cNvSpPr>
            <a:spLocks noGrp="1" noRot="1" noChangeAspect="1"/>
          </p:cNvSpPr>
          <p:nvPr>
            <p:ph type="sldImg" idx="2"/>
          </p:nvPr>
        </p:nvSpPr>
        <p:spPr>
          <a:xfrm>
            <a:off x="901700" y="739775"/>
            <a:ext cx="493871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9:notes"/>
          <p:cNvSpPr txBox="1">
            <a:spLocks noGrp="1"/>
          </p:cNvSpPr>
          <p:nvPr>
            <p:ph type="body" idx="1"/>
          </p:nvPr>
        </p:nvSpPr>
        <p:spPr>
          <a:xfrm>
            <a:off x="674212" y="4689515"/>
            <a:ext cx="539369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49:notes"/>
          <p:cNvSpPr txBox="1">
            <a:spLocks noGrp="1"/>
          </p:cNvSpPr>
          <p:nvPr>
            <p:ph type="sldNum" idx="12"/>
          </p:nvPr>
        </p:nvSpPr>
        <p:spPr>
          <a:xfrm>
            <a:off x="3818971" y="9377321"/>
            <a:ext cx="2921582" cy="49363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7" name="Google Shape;97;p1: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98" name="Google Shape;98;p1: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79457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7" name="Google Shape;97;p1: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98" name="Google Shape;98;p1: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7558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a:t>Physical abuse</a:t>
            </a:r>
            <a:endParaRPr lang="en-US"/>
          </a:p>
          <a:p>
            <a:pPr marL="285750" indent="-285750">
              <a:lnSpc>
                <a:spcPct val="90000"/>
              </a:lnSpc>
              <a:spcBef>
                <a:spcPts val="1000"/>
              </a:spcBef>
              <a:buFont typeface="Arial"/>
              <a:buChar char="•"/>
            </a:pPr>
            <a:r>
              <a:rPr lang="en-GB"/>
              <a:t>Sexual Abuse</a:t>
            </a:r>
            <a:endParaRPr lang="en-US"/>
          </a:p>
          <a:p>
            <a:pPr marL="285750" indent="-285750">
              <a:lnSpc>
                <a:spcPct val="90000"/>
              </a:lnSpc>
              <a:spcBef>
                <a:spcPts val="1000"/>
              </a:spcBef>
              <a:buFont typeface="Arial"/>
              <a:buChar char="•"/>
            </a:pPr>
            <a:r>
              <a:rPr lang="en-GB"/>
              <a:t>Emotional Abuse</a:t>
            </a:r>
            <a:endParaRPr lang="en-US"/>
          </a:p>
          <a:p>
            <a:pPr marL="285750" indent="-285750">
              <a:lnSpc>
                <a:spcPct val="90000"/>
              </a:lnSpc>
              <a:spcBef>
                <a:spcPts val="1000"/>
              </a:spcBef>
              <a:buFont typeface="Arial"/>
              <a:buChar char="•"/>
            </a:pPr>
            <a:r>
              <a:rPr lang="en-GB"/>
              <a:t>Living with someone who abused alcohol or other drugs</a:t>
            </a:r>
            <a:endParaRPr lang="en-US"/>
          </a:p>
          <a:p>
            <a:pPr marL="285750" indent="-285750">
              <a:lnSpc>
                <a:spcPct val="90000"/>
              </a:lnSpc>
              <a:spcBef>
                <a:spcPts val="1000"/>
              </a:spcBef>
              <a:buFont typeface="Arial"/>
              <a:buChar char="•"/>
            </a:pPr>
            <a:r>
              <a:rPr lang="en-GB"/>
              <a:t>Living with someone with serious mental illness</a:t>
            </a:r>
            <a:endParaRPr lang="en-US"/>
          </a:p>
          <a:p>
            <a:pPr marL="285750" indent="-285750">
              <a:lnSpc>
                <a:spcPct val="90000"/>
              </a:lnSpc>
              <a:spcBef>
                <a:spcPts val="1000"/>
              </a:spcBef>
              <a:buFont typeface="Arial"/>
              <a:buChar char="•"/>
            </a:pPr>
            <a:r>
              <a:rPr lang="en-GB"/>
              <a:t>Living with someone who’d been incarcerated</a:t>
            </a:r>
            <a:endParaRPr lang="en-US"/>
          </a:p>
          <a:p>
            <a:pPr marL="285750" indent="-285750">
              <a:lnSpc>
                <a:spcPct val="90000"/>
              </a:lnSpc>
              <a:spcBef>
                <a:spcPts val="1000"/>
              </a:spcBef>
              <a:buFont typeface="Arial"/>
              <a:buChar char="•"/>
            </a:pPr>
            <a:r>
              <a:rPr lang="en-GB"/>
              <a:t>Exposure to domestic violence</a:t>
            </a:r>
            <a:endParaRPr lang="en-US"/>
          </a:p>
          <a:p>
            <a:pPr marL="285750" indent="-285750">
              <a:lnSpc>
                <a:spcPct val="90000"/>
              </a:lnSpc>
              <a:spcBef>
                <a:spcPts val="1000"/>
              </a:spcBef>
              <a:buFont typeface="Arial"/>
              <a:buChar char="•"/>
            </a:pPr>
            <a:r>
              <a:rPr lang="en-GB"/>
              <a:t>Loss of parent through divorce, death, abandonment</a:t>
            </a:r>
            <a:endParaRPr lang="en-US"/>
          </a:p>
        </p:txBody>
      </p:sp>
      <p:sp>
        <p:nvSpPr>
          <p:cNvPr id="4" name="Slide Number Placeholder 3"/>
          <p:cNvSpPr>
            <a:spLocks noGrp="1"/>
          </p:cNvSpPr>
          <p:nvPr>
            <p:ph type="sldNum" sz="quarter" idx="5"/>
          </p:nvPr>
        </p:nvSpPr>
        <p:spPr/>
        <p:txBody>
          <a:bodyPr/>
          <a:lstStyle/>
          <a:p>
            <a:fld id="{097A5C9B-C5DC-4175-AA9C-AB637E80AD66}" type="slidenum">
              <a:rPr lang="en-GB" smtClean="0"/>
              <a:t>22</a:t>
            </a:fld>
            <a:endParaRPr lang="en-GB"/>
          </a:p>
        </p:txBody>
      </p:sp>
    </p:spTree>
    <p:extLst>
      <p:ext uri="{BB962C8B-B14F-4D97-AF65-F5344CB8AC3E}">
        <p14:creationId xmlns:p14="http://schemas.microsoft.com/office/powerpoint/2010/main" val="18170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7e0ade4b0_0_0:notes"/>
          <p:cNvSpPr txBox="1">
            <a:spLocks noGrp="1"/>
          </p:cNvSpPr>
          <p:nvPr>
            <p:ph type="body" idx="1"/>
          </p:nvPr>
        </p:nvSpPr>
        <p:spPr>
          <a:xfrm>
            <a:off x="666750" y="4714875"/>
            <a:ext cx="5335500" cy="4467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b7e0ade4b0_0_0: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7" name="Google Shape;97;p1:notes"/>
          <p:cNvSpPr txBox="1">
            <a:spLocks noGrp="1"/>
          </p:cNvSpPr>
          <p:nvPr>
            <p:ph type="body" idx="1"/>
          </p:nvPr>
        </p:nvSpPr>
        <p:spPr>
          <a:xfrm>
            <a:off x="666750" y="4714875"/>
            <a:ext cx="5335587"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98" name="Google Shape;98;p1:notes"/>
          <p:cNvSpPr txBox="1"/>
          <p:nvPr/>
        </p:nvSpPr>
        <p:spPr>
          <a:xfrm>
            <a:off x="3778250" y="9428162"/>
            <a:ext cx="2889250" cy="4968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6773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74212" y="4689515"/>
            <a:ext cx="539369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1" name="Google Shape;91;p1:notes"/>
          <p:cNvSpPr>
            <a:spLocks noGrp="1" noRot="1" noChangeAspect="1"/>
          </p:cNvSpPr>
          <p:nvPr>
            <p:ph type="sldImg" idx="2"/>
          </p:nvPr>
        </p:nvSpPr>
        <p:spPr>
          <a:xfrm>
            <a:off x="901700" y="739775"/>
            <a:ext cx="4938713"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1f14b6238_0_88:notes"/>
          <p:cNvSpPr>
            <a:spLocks noGrp="1" noRot="1" noChangeAspect="1"/>
          </p:cNvSpPr>
          <p:nvPr>
            <p:ph type="sldImg" idx="2"/>
          </p:nvPr>
        </p:nvSpPr>
        <p:spPr>
          <a:xfrm>
            <a:off x="876266" y="739775"/>
            <a:ext cx="49896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e1f14b6238_0_88:notes"/>
          <p:cNvSpPr txBox="1">
            <a:spLocks noGrp="1"/>
          </p:cNvSpPr>
          <p:nvPr>
            <p:ph type="body" idx="1"/>
          </p:nvPr>
        </p:nvSpPr>
        <p:spPr>
          <a:xfrm>
            <a:off x="674212" y="4689515"/>
            <a:ext cx="5393700" cy="444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NACOA in 2019 had carried out some research looking at the impacts of a child over a period of their life, which shows that some of the impacts can include domestic violence and that they are 6 times more likely to witness this.</a:t>
            </a:r>
            <a:endParaRPr/>
          </a:p>
          <a:p>
            <a:pPr marL="0" lvl="0" indent="0" algn="l" rtl="0">
              <a:lnSpc>
                <a:spcPct val="115000"/>
              </a:lnSpc>
              <a:spcBef>
                <a:spcPts val="0"/>
              </a:spcBef>
              <a:spcAft>
                <a:spcPts val="0"/>
              </a:spcAft>
              <a:buClr>
                <a:schemeClr val="dk1"/>
              </a:buClr>
              <a:buSzPts val="1100"/>
              <a:buFont typeface="Arial"/>
              <a:buNone/>
            </a:pPr>
            <a:r>
              <a:rPr lang="en-GB"/>
              <a:t>These will be very complex cases, therefore sometimes parental substance misuse isn’t always seen. It might be the school exclusions or the mental health of the parent or the child that is brought to the attention of professionals before seeing the parental substance misuse.</a:t>
            </a:r>
            <a:endParaRPr/>
          </a:p>
          <a:p>
            <a:pPr marL="0" lvl="0" indent="0" algn="l" rtl="0">
              <a:lnSpc>
                <a:spcPct val="115000"/>
              </a:lnSpc>
              <a:spcBef>
                <a:spcPts val="0"/>
              </a:spcBef>
              <a:spcAft>
                <a:spcPts val="0"/>
              </a:spcAft>
              <a:buClr>
                <a:schemeClr val="dk1"/>
              </a:buClr>
              <a:buSzPts val="1100"/>
              <a:buFont typeface="Arial"/>
              <a:buNone/>
            </a:pPr>
            <a:r>
              <a:rPr lang="en-GB"/>
              <a:t>For example…as you can see… young people are 5 times more likely to develop an eating disorder or 3 times more likely to develop addiction themselves.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05" name="Google Shape;105;ge1f14b6238_0_88:notes"/>
          <p:cNvSpPr txBox="1">
            <a:spLocks noGrp="1"/>
          </p:cNvSpPr>
          <p:nvPr>
            <p:ph type="sldNum" idx="12"/>
          </p:nvPr>
        </p:nvSpPr>
        <p:spPr>
          <a:xfrm>
            <a:off x="3818971" y="9377320"/>
            <a:ext cx="2921400" cy="4935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1f14b6238_0_0:notes"/>
          <p:cNvSpPr>
            <a:spLocks noGrp="1" noRot="1" noChangeAspect="1"/>
          </p:cNvSpPr>
          <p:nvPr>
            <p:ph type="sldImg" idx="2"/>
          </p:nvPr>
        </p:nvSpPr>
        <p:spPr>
          <a:xfrm>
            <a:off x="876266" y="739775"/>
            <a:ext cx="49896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e1f14b6238_0_0:notes"/>
          <p:cNvSpPr txBox="1">
            <a:spLocks noGrp="1"/>
          </p:cNvSpPr>
          <p:nvPr>
            <p:ph type="body" idx="1"/>
          </p:nvPr>
        </p:nvSpPr>
        <p:spPr>
          <a:xfrm>
            <a:off x="674212" y="4689515"/>
            <a:ext cx="5393700" cy="444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NSPCC were receiving 200 referrals a week. Since the beginning of the first lockdown, this has increased by 66%. </a:t>
            </a:r>
            <a:endParaRPr/>
          </a:p>
          <a:p>
            <a:pPr marL="0" lvl="0" indent="0" algn="l" rtl="0">
              <a:lnSpc>
                <a:spcPct val="100000"/>
              </a:lnSpc>
              <a:spcBef>
                <a:spcPts val="0"/>
              </a:spcBef>
              <a:spcAft>
                <a:spcPts val="0"/>
              </a:spcAft>
              <a:buSzPts val="1400"/>
              <a:buNone/>
            </a:pPr>
            <a:r>
              <a:rPr lang="en-GB"/>
              <a:t>We need to be more mindful of potential substance or alcohol misuse, when working with our families. We must ensure we are sharing information across all relevant departments that are around our families to ensure the best support is provided. </a:t>
            </a:r>
            <a:endParaRPr/>
          </a:p>
          <a:p>
            <a:pPr marL="0" lvl="0" indent="0" algn="l" rtl="0">
              <a:lnSpc>
                <a:spcPct val="100000"/>
              </a:lnSpc>
              <a:spcBef>
                <a:spcPts val="0"/>
              </a:spcBef>
              <a:spcAft>
                <a:spcPts val="0"/>
              </a:spcAft>
              <a:buSzPts val="1400"/>
              <a:buNone/>
            </a:pPr>
            <a:endParaRPr/>
          </a:p>
          <a:p>
            <a:pPr marL="0" lvl="0" indent="0" algn="l" rtl="0">
              <a:lnSpc>
                <a:spcPct val="90000"/>
              </a:lnSpc>
              <a:spcBef>
                <a:spcPts val="1000"/>
              </a:spcBef>
              <a:spcAft>
                <a:spcPts val="0"/>
              </a:spcAft>
              <a:buClr>
                <a:schemeClr val="dk1"/>
              </a:buClr>
              <a:buSzPts val="2600"/>
              <a:buFont typeface="Arial"/>
              <a:buNone/>
            </a:pPr>
            <a:r>
              <a:rPr lang="en-GB">
                <a:latin typeface="Arial"/>
                <a:ea typeface="Arial"/>
                <a:cs typeface="Arial"/>
                <a:sym typeface="Arial"/>
              </a:rPr>
              <a:t>•</a:t>
            </a:r>
            <a:r>
              <a:rPr lang="en-GB"/>
              <a:t>In 2019-20, 16.3% of children in needs assessments identified alcohol misuse by a parent or other adult living with the child as an issue. Drug misuse was a factor in 17% of assessments.</a:t>
            </a:r>
            <a:endParaRPr/>
          </a:p>
          <a:p>
            <a:pPr marL="0" lvl="0" indent="0" algn="l" rtl="0">
              <a:lnSpc>
                <a:spcPct val="100000"/>
              </a:lnSpc>
              <a:spcBef>
                <a:spcPts val="0"/>
              </a:spcBef>
              <a:spcAft>
                <a:spcPts val="0"/>
              </a:spcAft>
              <a:buSzPts val="1400"/>
              <a:buNone/>
            </a:pPr>
            <a:endParaRPr/>
          </a:p>
        </p:txBody>
      </p:sp>
      <p:sp>
        <p:nvSpPr>
          <p:cNvPr id="111" name="Google Shape;111;ge1f14b6238_0_0:notes"/>
          <p:cNvSpPr txBox="1">
            <a:spLocks noGrp="1"/>
          </p:cNvSpPr>
          <p:nvPr>
            <p:ph type="sldNum" idx="12"/>
          </p:nvPr>
        </p:nvSpPr>
        <p:spPr>
          <a:xfrm>
            <a:off x="3818971" y="9377318"/>
            <a:ext cx="2921400" cy="4935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1f14b6238_0_176:notes"/>
          <p:cNvSpPr>
            <a:spLocks noGrp="1" noRot="1" noChangeAspect="1"/>
          </p:cNvSpPr>
          <p:nvPr>
            <p:ph type="sldImg" idx="2"/>
          </p:nvPr>
        </p:nvSpPr>
        <p:spPr>
          <a:xfrm>
            <a:off x="901700" y="739775"/>
            <a:ext cx="49386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e1f14b6238_0_176:notes"/>
          <p:cNvSpPr txBox="1">
            <a:spLocks noGrp="1"/>
          </p:cNvSpPr>
          <p:nvPr>
            <p:ph type="body" idx="1"/>
          </p:nvPr>
        </p:nvSpPr>
        <p:spPr>
          <a:xfrm>
            <a:off x="674212" y="4689515"/>
            <a:ext cx="5393700" cy="4442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a:t>Physical health impact</a:t>
            </a:r>
            <a:endParaRPr b="1"/>
          </a:p>
          <a:p>
            <a:pPr marL="0" lvl="0" indent="0" algn="l" rtl="0">
              <a:lnSpc>
                <a:spcPct val="115000"/>
              </a:lnSpc>
              <a:spcBef>
                <a:spcPts val="0"/>
              </a:spcBef>
              <a:spcAft>
                <a:spcPts val="0"/>
              </a:spcAft>
              <a:buClr>
                <a:schemeClr val="dk1"/>
              </a:buClr>
              <a:buSzPts val="1100"/>
              <a:buFont typeface="Arial"/>
              <a:buNone/>
            </a:pPr>
            <a:r>
              <a:rPr lang="en-GB"/>
              <a:t>Children whose parents misuse substances are more likely to sustain an accidental injury – increased hospital admissions</a:t>
            </a:r>
            <a:endParaRPr/>
          </a:p>
          <a:p>
            <a:pPr marL="0" lvl="0" indent="0" algn="l" rtl="0">
              <a:lnSpc>
                <a:spcPct val="115000"/>
              </a:lnSpc>
              <a:spcBef>
                <a:spcPts val="0"/>
              </a:spcBef>
              <a:spcAft>
                <a:spcPts val="0"/>
              </a:spcAft>
              <a:buClr>
                <a:schemeClr val="dk1"/>
              </a:buClr>
              <a:buSzPts val="1100"/>
              <a:buFont typeface="Arial"/>
              <a:buNone/>
            </a:pPr>
            <a:r>
              <a:rPr lang="en-GB"/>
              <a:t>Poor dental hygiene and increased dental problems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GB" b="1"/>
              <a:t>Psychological impact</a:t>
            </a:r>
            <a:endParaRPr b="1"/>
          </a:p>
          <a:p>
            <a:pPr marL="0" lvl="0" indent="0" algn="l" rtl="0">
              <a:lnSpc>
                <a:spcPct val="115000"/>
              </a:lnSpc>
              <a:spcBef>
                <a:spcPts val="0"/>
              </a:spcBef>
              <a:spcAft>
                <a:spcPts val="0"/>
              </a:spcAft>
              <a:buClr>
                <a:schemeClr val="dk1"/>
              </a:buClr>
              <a:buSzPts val="1100"/>
              <a:buFont typeface="Arial"/>
              <a:buNone/>
            </a:pPr>
            <a:r>
              <a:rPr lang="en-GB"/>
              <a:t>Attention difficulties</a:t>
            </a:r>
            <a:endParaRPr/>
          </a:p>
          <a:p>
            <a:pPr marL="0" lvl="0" indent="0" algn="l" rtl="0">
              <a:lnSpc>
                <a:spcPct val="115000"/>
              </a:lnSpc>
              <a:spcBef>
                <a:spcPts val="0"/>
              </a:spcBef>
              <a:spcAft>
                <a:spcPts val="0"/>
              </a:spcAft>
              <a:buClr>
                <a:schemeClr val="dk1"/>
              </a:buClr>
              <a:buSzPts val="1100"/>
              <a:buFont typeface="Arial"/>
              <a:buNone/>
            </a:pPr>
            <a:r>
              <a:rPr lang="en-GB"/>
              <a:t>Violent and rebellious behaviour</a:t>
            </a:r>
            <a:endParaRPr/>
          </a:p>
          <a:p>
            <a:pPr marL="0" lvl="0" indent="0" algn="l" rtl="0">
              <a:lnSpc>
                <a:spcPct val="115000"/>
              </a:lnSpc>
              <a:spcBef>
                <a:spcPts val="0"/>
              </a:spcBef>
              <a:spcAft>
                <a:spcPts val="0"/>
              </a:spcAft>
              <a:buClr>
                <a:schemeClr val="dk1"/>
              </a:buClr>
              <a:buSzPts val="1100"/>
              <a:buFont typeface="Arial"/>
              <a:buNone/>
            </a:pPr>
            <a:r>
              <a:rPr lang="en-GB"/>
              <a:t>Lack of trust - impacting on establishing close relationships </a:t>
            </a:r>
            <a:endParaRPr/>
          </a:p>
          <a:p>
            <a:pPr marL="0" lvl="0" indent="0" algn="l" rtl="0">
              <a:lnSpc>
                <a:spcPct val="115000"/>
              </a:lnSpc>
              <a:spcBef>
                <a:spcPts val="0"/>
              </a:spcBef>
              <a:spcAft>
                <a:spcPts val="0"/>
              </a:spcAft>
              <a:buClr>
                <a:schemeClr val="dk1"/>
              </a:buClr>
              <a:buSzPts val="1100"/>
              <a:buFont typeface="Arial"/>
              <a:buNone/>
            </a:pPr>
            <a:r>
              <a:rPr lang="en-GB"/>
              <a:t>Fear of being abandoned - Parents are often emotionally and physically unavailable</a:t>
            </a:r>
            <a:endParaRPr/>
          </a:p>
          <a:p>
            <a:pPr marL="0" lvl="0" indent="0" algn="l" rtl="0">
              <a:lnSpc>
                <a:spcPct val="115000"/>
              </a:lnSpc>
              <a:spcBef>
                <a:spcPts val="0"/>
              </a:spcBef>
              <a:spcAft>
                <a:spcPts val="0"/>
              </a:spcAft>
              <a:buClr>
                <a:schemeClr val="dk1"/>
              </a:buClr>
              <a:buSzPts val="1100"/>
              <a:buFont typeface="Arial"/>
              <a:buNone/>
            </a:pPr>
            <a:r>
              <a:rPr lang="en-GB"/>
              <a:t>Identity issues as the young person grows older - they are hard on themselves </a:t>
            </a:r>
            <a:endParaRPr/>
          </a:p>
          <a:p>
            <a:pPr marL="0" lvl="0" indent="0" algn="l" rtl="0">
              <a:lnSpc>
                <a:spcPct val="115000"/>
              </a:lnSpc>
              <a:spcBef>
                <a:spcPts val="0"/>
              </a:spcBef>
              <a:spcAft>
                <a:spcPts val="0"/>
              </a:spcAft>
              <a:buClr>
                <a:schemeClr val="dk1"/>
              </a:buClr>
              <a:buSzPts val="1100"/>
              <a:buFont typeface="Arial"/>
              <a:buNone/>
            </a:pPr>
            <a:r>
              <a:rPr lang="en-GB"/>
              <a:t>Open to more vulnerabilities- exploitation </a:t>
            </a:r>
            <a:endParaRPr/>
          </a:p>
          <a:p>
            <a:pPr marL="0" lvl="0" indent="0" algn="l" rtl="0">
              <a:lnSpc>
                <a:spcPct val="115000"/>
              </a:lnSpc>
              <a:spcBef>
                <a:spcPts val="0"/>
              </a:spcBef>
              <a:spcAft>
                <a:spcPts val="0"/>
              </a:spcAft>
              <a:buClr>
                <a:schemeClr val="dk1"/>
              </a:buClr>
              <a:buSzPts val="1100"/>
              <a:buFont typeface="Arial"/>
              <a:buNone/>
            </a:pPr>
            <a:r>
              <a:rPr lang="en-GB"/>
              <a:t>They internalise a lot developing depression and anxiety</a:t>
            </a:r>
            <a:endParaRPr/>
          </a:p>
          <a:p>
            <a:pPr marL="0" lvl="0" indent="0" algn="l" rtl="0">
              <a:lnSpc>
                <a:spcPct val="115000"/>
              </a:lnSpc>
              <a:spcBef>
                <a:spcPts val="0"/>
              </a:spcBef>
              <a:spcAft>
                <a:spcPts val="0"/>
              </a:spcAft>
              <a:buClr>
                <a:schemeClr val="dk1"/>
              </a:buClr>
              <a:buSzPts val="1100"/>
              <a:buFont typeface="Arial"/>
              <a:buNone/>
            </a:pPr>
            <a:r>
              <a:rPr lang="en-GB"/>
              <a:t>More likely to use substances themselves </a:t>
            </a:r>
            <a:endParaRPr/>
          </a:p>
          <a:p>
            <a:pPr marL="0" lvl="0" indent="0" algn="l" rtl="0">
              <a:lnSpc>
                <a:spcPct val="115000"/>
              </a:lnSpc>
              <a:spcBef>
                <a:spcPts val="0"/>
              </a:spcBef>
              <a:spcAft>
                <a:spcPts val="0"/>
              </a:spcAft>
              <a:buClr>
                <a:schemeClr val="dk1"/>
              </a:buClr>
              <a:buSzPts val="1100"/>
              <a:buFont typeface="Arial"/>
              <a:buNone/>
            </a:pPr>
            <a:r>
              <a:rPr lang="en-GB"/>
              <a:t>Higher risk of self harm/suicidal ideation </a:t>
            </a:r>
            <a:endParaRPr/>
          </a:p>
          <a:p>
            <a:pPr marL="0" lvl="0" indent="0" algn="l" rtl="0">
              <a:lnSpc>
                <a:spcPct val="115000"/>
              </a:lnSpc>
              <a:spcBef>
                <a:spcPts val="0"/>
              </a:spcBef>
              <a:spcAft>
                <a:spcPts val="0"/>
              </a:spcAft>
              <a:buClr>
                <a:schemeClr val="dk1"/>
              </a:buClr>
              <a:buSzPts val="1100"/>
              <a:buFont typeface="Arial"/>
              <a:buNone/>
            </a:pPr>
            <a:r>
              <a:rPr lang="en-GB"/>
              <a:t>Low school performance (particularly aged 15-16yrs)</a:t>
            </a:r>
            <a:endParaRPr/>
          </a:p>
          <a:p>
            <a:pPr marL="0" lvl="0" indent="0" algn="l" rtl="0">
              <a:lnSpc>
                <a:spcPct val="115000"/>
              </a:lnSpc>
              <a:spcBef>
                <a:spcPts val="0"/>
              </a:spcBef>
              <a:spcAft>
                <a:spcPts val="0"/>
              </a:spcAft>
              <a:buClr>
                <a:schemeClr val="dk1"/>
              </a:buClr>
              <a:buSzPts val="1100"/>
              <a:buFont typeface="Arial"/>
              <a:buNone/>
            </a:pPr>
            <a:r>
              <a:rPr lang="en-GB"/>
              <a:t>Increased likelihood to be placed in care/CP </a:t>
            </a:r>
            <a:endParaRPr/>
          </a:p>
          <a:p>
            <a:pPr marL="0" lvl="0" indent="0" algn="l" rtl="0">
              <a:lnSpc>
                <a:spcPct val="100000"/>
              </a:lnSpc>
              <a:spcBef>
                <a:spcPts val="0"/>
              </a:spcBef>
              <a:spcAft>
                <a:spcPts val="0"/>
              </a:spcAft>
              <a:buSzPts val="1400"/>
              <a:buNone/>
            </a:pPr>
            <a:endParaRPr/>
          </a:p>
        </p:txBody>
      </p:sp>
      <p:sp>
        <p:nvSpPr>
          <p:cNvPr id="117" name="Google Shape;117;ge1f14b6238_0_176:notes"/>
          <p:cNvSpPr txBox="1">
            <a:spLocks noGrp="1"/>
          </p:cNvSpPr>
          <p:nvPr>
            <p:ph type="sldNum" idx="12"/>
          </p:nvPr>
        </p:nvSpPr>
        <p:spPr>
          <a:xfrm>
            <a:off x="3818971" y="9377321"/>
            <a:ext cx="2921700" cy="4935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57648b765_0_84:notes"/>
          <p:cNvSpPr>
            <a:spLocks noGrp="1" noRot="1" noChangeAspect="1"/>
          </p:cNvSpPr>
          <p:nvPr>
            <p:ph type="sldImg" idx="2"/>
          </p:nvPr>
        </p:nvSpPr>
        <p:spPr>
          <a:xfrm>
            <a:off x="901700" y="739775"/>
            <a:ext cx="4938600" cy="3703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a57648b765_0_84:notes"/>
          <p:cNvSpPr txBox="1">
            <a:spLocks noGrp="1"/>
          </p:cNvSpPr>
          <p:nvPr>
            <p:ph type="body" idx="1"/>
          </p:nvPr>
        </p:nvSpPr>
        <p:spPr>
          <a:xfrm>
            <a:off x="674212" y="4689515"/>
            <a:ext cx="5393700" cy="444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a57648b765_0_84:notes"/>
          <p:cNvSpPr txBox="1">
            <a:spLocks noGrp="1"/>
          </p:cNvSpPr>
          <p:nvPr>
            <p:ph type="sldNum" idx="12"/>
          </p:nvPr>
        </p:nvSpPr>
        <p:spPr>
          <a:xfrm>
            <a:off x="3818971" y="9377321"/>
            <a:ext cx="2921700" cy="4935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1f14b6238_0_264:notes"/>
          <p:cNvSpPr>
            <a:spLocks noGrp="1" noRot="1" noChangeAspect="1"/>
          </p:cNvSpPr>
          <p:nvPr>
            <p:ph type="sldImg" idx="2"/>
          </p:nvPr>
        </p:nvSpPr>
        <p:spPr>
          <a:xfrm>
            <a:off x="901700" y="739775"/>
            <a:ext cx="4938600" cy="3703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1f14b6238_0_264:notes"/>
          <p:cNvSpPr txBox="1">
            <a:spLocks noGrp="1"/>
          </p:cNvSpPr>
          <p:nvPr>
            <p:ph type="body" idx="1"/>
          </p:nvPr>
        </p:nvSpPr>
        <p:spPr>
          <a:xfrm>
            <a:off x="674212" y="4689515"/>
            <a:ext cx="5393700" cy="4442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Children - </a:t>
            </a:r>
            <a:endParaRPr/>
          </a:p>
          <a:p>
            <a:pPr marL="457200" lvl="0" indent="-304800" algn="l" rtl="0">
              <a:spcBef>
                <a:spcPts val="0"/>
              </a:spcBef>
              <a:spcAft>
                <a:spcPts val="0"/>
              </a:spcAft>
              <a:buSzPts val="1200"/>
              <a:buFont typeface="Calibri"/>
              <a:buChar char="●"/>
            </a:pPr>
            <a:r>
              <a:rPr lang="en-GB"/>
              <a:t>Ability to use adults as resources, often including a supportive and trusting relationship with an adult in either the extended family or a friend’s family </a:t>
            </a:r>
            <a:endParaRPr/>
          </a:p>
          <a:p>
            <a:pPr marL="457200" lvl="0" indent="-304800" algn="l" rtl="0">
              <a:spcBef>
                <a:spcPts val="0"/>
              </a:spcBef>
              <a:spcAft>
                <a:spcPts val="0"/>
              </a:spcAft>
              <a:buSzPts val="1200"/>
              <a:buFont typeface="Calibri"/>
              <a:buChar char="●"/>
            </a:pPr>
            <a:r>
              <a:rPr lang="en-GB"/>
              <a:t>Absence of early loss and trauma </a:t>
            </a:r>
            <a:endParaRPr/>
          </a:p>
          <a:p>
            <a:pPr marL="0" lvl="0" indent="0" algn="l" rtl="0">
              <a:spcBef>
                <a:spcPts val="0"/>
              </a:spcBef>
              <a:spcAft>
                <a:spcPts val="0"/>
              </a:spcAft>
              <a:buNone/>
            </a:pPr>
            <a:endParaRPr/>
          </a:p>
          <a:p>
            <a:pPr marL="0" lvl="0" indent="0" algn="l" rtl="0">
              <a:spcBef>
                <a:spcPts val="0"/>
              </a:spcBef>
              <a:spcAft>
                <a:spcPts val="0"/>
              </a:spcAft>
              <a:buNone/>
            </a:pPr>
            <a:r>
              <a:rPr lang="en-GB"/>
              <a:t>Family - </a:t>
            </a:r>
            <a:endParaRPr/>
          </a:p>
          <a:p>
            <a:pPr marL="457200" lvl="0" indent="-304800" algn="l" rtl="0">
              <a:spcBef>
                <a:spcPts val="0"/>
              </a:spcBef>
              <a:spcAft>
                <a:spcPts val="0"/>
              </a:spcAft>
              <a:buClr>
                <a:schemeClr val="dk1"/>
              </a:buClr>
              <a:buSzPts val="1200"/>
              <a:buFont typeface="Calibri"/>
              <a:buChar char="●"/>
            </a:pPr>
            <a:r>
              <a:rPr lang="en-GB"/>
              <a:t>Effective management of any parental mental health problems</a:t>
            </a:r>
            <a:endParaRPr/>
          </a:p>
          <a:p>
            <a:pPr marL="457200" lvl="0" indent="-304800" algn="l" rtl="0">
              <a:spcBef>
                <a:spcPts val="0"/>
              </a:spcBef>
              <a:spcAft>
                <a:spcPts val="0"/>
              </a:spcAft>
              <a:buClr>
                <a:schemeClr val="dk1"/>
              </a:buClr>
              <a:buSzPts val="1200"/>
              <a:buFont typeface="Calibri"/>
              <a:buChar char="●"/>
            </a:pPr>
            <a:r>
              <a:rPr lang="en-GB"/>
              <a:t>Availability of at least one stable, nurturing caretaker</a:t>
            </a:r>
            <a:endParaRPr/>
          </a:p>
          <a:p>
            <a:pPr marL="457200" lvl="0" indent="-304800" algn="l" rtl="0">
              <a:spcBef>
                <a:spcPts val="0"/>
              </a:spcBef>
              <a:spcAft>
                <a:spcPts val="0"/>
              </a:spcAft>
              <a:buClr>
                <a:schemeClr val="dk1"/>
              </a:buClr>
              <a:buSzPts val="1200"/>
              <a:buFont typeface="Calibri"/>
              <a:buChar char="●"/>
            </a:pPr>
            <a:r>
              <a:rPr lang="en-GB"/>
              <a:t>Acknowledgment of the substance misuse problem and its effects in the home </a:t>
            </a:r>
            <a:endParaRPr/>
          </a:p>
          <a:p>
            <a:pPr marL="0" lvl="0" indent="0" algn="l" rtl="0">
              <a:spcBef>
                <a:spcPts val="0"/>
              </a:spcBef>
              <a:spcAft>
                <a:spcPts val="0"/>
              </a:spcAft>
              <a:buNone/>
            </a:pPr>
            <a:endParaRPr/>
          </a:p>
          <a:p>
            <a:pPr marL="0" lvl="0" indent="0" algn="l" rtl="0">
              <a:spcBef>
                <a:spcPts val="0"/>
              </a:spcBef>
              <a:spcAft>
                <a:spcPts val="0"/>
              </a:spcAft>
              <a:buNone/>
            </a:pPr>
            <a:r>
              <a:rPr lang="en-GB"/>
              <a:t>Professionals - </a:t>
            </a:r>
            <a:endParaRPr/>
          </a:p>
          <a:p>
            <a:pPr marL="0" lvl="0" indent="0" algn="l" rtl="0">
              <a:spcBef>
                <a:spcPts val="0"/>
              </a:spcBef>
              <a:spcAft>
                <a:spcPts val="0"/>
              </a:spcAft>
              <a:buNone/>
            </a:pPr>
            <a:r>
              <a:rPr lang="en-GB"/>
              <a:t>For the young person to have access to support, someone they trust and have a relationship within the school. Giving them opportunity to speak, that they feel safe, </a:t>
            </a:r>
            <a:r>
              <a:rPr lang="en-GB">
                <a:solidFill>
                  <a:srgbClr val="47434F"/>
                </a:solidFill>
              </a:rPr>
              <a:t>Listen, let them speak, don’t nag or argue, Let them explain their point of view, Use open ended questions, Show understanding / empathy, Pick the right time to talk to them about it, Have an open discussion and express your views on drugs appropriately – have the right information. Exaggerating drug harms will make it less believable, Don’t assume or judge, Know the difference between recreational use and addiction,</a:t>
            </a:r>
            <a:r>
              <a:rPr lang="en-GB"/>
              <a:t> </a:t>
            </a:r>
            <a:r>
              <a:rPr lang="en-GB">
                <a:solidFill>
                  <a:srgbClr val="47434F"/>
                </a:solidFill>
              </a:rPr>
              <a:t>Try not to react in an angry manner</a:t>
            </a:r>
            <a:endParaRPr/>
          </a:p>
          <a:p>
            <a:pPr marL="0" lvl="0" indent="0" algn="l" rtl="0">
              <a:spcBef>
                <a:spcPts val="0"/>
              </a:spcBef>
              <a:spcAft>
                <a:spcPts val="0"/>
              </a:spcAft>
              <a:buNone/>
            </a:pPr>
            <a:endParaRPr/>
          </a:p>
          <a:p>
            <a:pPr marL="0" lvl="0" indent="0" algn="l" rtl="0">
              <a:spcBef>
                <a:spcPts val="0"/>
              </a:spcBef>
              <a:spcAft>
                <a:spcPts val="0"/>
              </a:spcAft>
              <a:buNone/>
            </a:pPr>
            <a:r>
              <a:rPr lang="en-GB"/>
              <a:t>For further support we have the 7Cs programme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9" name="Google Shape;139;ge1f14b6238_0_264:notes"/>
          <p:cNvSpPr txBox="1">
            <a:spLocks noGrp="1"/>
          </p:cNvSpPr>
          <p:nvPr>
            <p:ph type="sldNum" idx="12"/>
          </p:nvPr>
        </p:nvSpPr>
        <p:spPr>
          <a:xfrm>
            <a:off x="3818971" y="9377321"/>
            <a:ext cx="2921700" cy="4935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606D-8F8C-4CD7-B408-26B8A9826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600242-5CB0-4B12-861A-4DD3582AE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4CBD1A-5549-4149-8C9C-674F7DD2A133}"/>
              </a:ext>
            </a:extLst>
          </p:cNvPr>
          <p:cNvSpPr>
            <a:spLocks noGrp="1"/>
          </p:cNvSpPr>
          <p:nvPr>
            <p:ph type="dt" sz="half" idx="10"/>
          </p:nvPr>
        </p:nvSpPr>
        <p:spPr/>
        <p:txBody>
          <a:bodyPr/>
          <a:lstStyle/>
          <a:p>
            <a:fld id="{D8887925-FDA2-4FCD-A2E9-D2910464AD29}" type="datetimeFigureOut">
              <a:rPr lang="en-GB" smtClean="0"/>
              <a:t>02/07/2021</a:t>
            </a:fld>
            <a:endParaRPr lang="en-GB" dirty="0"/>
          </a:p>
        </p:txBody>
      </p:sp>
      <p:sp>
        <p:nvSpPr>
          <p:cNvPr id="5" name="Footer Placeholder 4">
            <a:extLst>
              <a:ext uri="{FF2B5EF4-FFF2-40B4-BE49-F238E27FC236}">
                <a16:creationId xmlns:a16="http://schemas.microsoft.com/office/drawing/2014/main" id="{2E745754-5A37-4D82-84BF-27A64185762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951E0C-C1B8-48B2-942D-53C3A22D136E}"/>
              </a:ext>
            </a:extLst>
          </p:cNvPr>
          <p:cNvSpPr>
            <a:spLocks noGrp="1"/>
          </p:cNvSpPr>
          <p:nvPr>
            <p:ph type="sldNum" sz="quarter" idx="12"/>
          </p:nvPr>
        </p:nvSpPr>
        <p:spPr/>
        <p:txBody>
          <a:bodyPr/>
          <a:lstStyle/>
          <a:p>
            <a:fld id="{0E9D44E9-C932-4CD7-8B56-9775E958EB05}" type="slidenum">
              <a:rPr lang="en-GB" smtClean="0"/>
              <a:t>‹#›</a:t>
            </a:fld>
            <a:endParaRPr lang="en-GB" dirty="0"/>
          </a:p>
        </p:txBody>
      </p:sp>
    </p:spTree>
    <p:extLst>
      <p:ext uri="{BB962C8B-B14F-4D97-AF65-F5344CB8AC3E}">
        <p14:creationId xmlns:p14="http://schemas.microsoft.com/office/powerpoint/2010/main" val="81525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E148-8206-4AA5-A635-97FE4E559E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146BC3-BE21-4266-8F63-D9E98F241D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335FD4-137B-4851-8438-BDCFE5174C63}"/>
              </a:ext>
            </a:extLst>
          </p:cNvPr>
          <p:cNvSpPr>
            <a:spLocks noGrp="1"/>
          </p:cNvSpPr>
          <p:nvPr>
            <p:ph type="dt" sz="half" idx="10"/>
          </p:nvPr>
        </p:nvSpPr>
        <p:spPr/>
        <p:txBody>
          <a:bodyPr/>
          <a:lstStyle/>
          <a:p>
            <a:fld id="{D8887925-FDA2-4FCD-A2E9-D2910464AD29}" type="datetimeFigureOut">
              <a:rPr lang="en-GB" smtClean="0"/>
              <a:t>02/07/2021</a:t>
            </a:fld>
            <a:endParaRPr lang="en-GB" dirty="0"/>
          </a:p>
        </p:txBody>
      </p:sp>
      <p:sp>
        <p:nvSpPr>
          <p:cNvPr id="5" name="Footer Placeholder 4">
            <a:extLst>
              <a:ext uri="{FF2B5EF4-FFF2-40B4-BE49-F238E27FC236}">
                <a16:creationId xmlns:a16="http://schemas.microsoft.com/office/drawing/2014/main" id="{26B377FF-742F-43DB-998B-2B3FDA7CC8B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62CCB5A-860C-43DB-9B19-62FF409249AF}"/>
              </a:ext>
            </a:extLst>
          </p:cNvPr>
          <p:cNvSpPr>
            <a:spLocks noGrp="1"/>
          </p:cNvSpPr>
          <p:nvPr>
            <p:ph type="sldNum" sz="quarter" idx="12"/>
          </p:nvPr>
        </p:nvSpPr>
        <p:spPr/>
        <p:txBody>
          <a:bodyPr/>
          <a:lstStyle/>
          <a:p>
            <a:fld id="{0E9D44E9-C932-4CD7-8B56-9775E958EB05}" type="slidenum">
              <a:rPr lang="en-GB" smtClean="0"/>
              <a:t>‹#›</a:t>
            </a:fld>
            <a:endParaRPr lang="en-GB" dirty="0"/>
          </a:p>
        </p:txBody>
      </p:sp>
    </p:spTree>
    <p:extLst>
      <p:ext uri="{BB962C8B-B14F-4D97-AF65-F5344CB8AC3E}">
        <p14:creationId xmlns:p14="http://schemas.microsoft.com/office/powerpoint/2010/main" val="118503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9D7199-32F4-4402-A319-18975ED5F9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076738-FBD7-48CB-BB4F-70185610F8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E9804-CD72-40F7-89B2-80601459DE5C}"/>
              </a:ext>
            </a:extLst>
          </p:cNvPr>
          <p:cNvSpPr>
            <a:spLocks noGrp="1"/>
          </p:cNvSpPr>
          <p:nvPr>
            <p:ph type="dt" sz="half" idx="10"/>
          </p:nvPr>
        </p:nvSpPr>
        <p:spPr/>
        <p:txBody>
          <a:bodyPr/>
          <a:lstStyle/>
          <a:p>
            <a:fld id="{D8887925-FDA2-4FCD-A2E9-D2910464AD29}" type="datetimeFigureOut">
              <a:rPr lang="en-GB" smtClean="0"/>
              <a:t>02/07/2021</a:t>
            </a:fld>
            <a:endParaRPr lang="en-GB" dirty="0"/>
          </a:p>
        </p:txBody>
      </p:sp>
      <p:sp>
        <p:nvSpPr>
          <p:cNvPr id="5" name="Footer Placeholder 4">
            <a:extLst>
              <a:ext uri="{FF2B5EF4-FFF2-40B4-BE49-F238E27FC236}">
                <a16:creationId xmlns:a16="http://schemas.microsoft.com/office/drawing/2014/main" id="{580543A0-304F-45D5-A965-F8A1E58A1D8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E7E6642-E28D-4157-8C74-40914680B1C4}"/>
              </a:ext>
            </a:extLst>
          </p:cNvPr>
          <p:cNvSpPr>
            <a:spLocks noGrp="1"/>
          </p:cNvSpPr>
          <p:nvPr>
            <p:ph type="sldNum" sz="quarter" idx="12"/>
          </p:nvPr>
        </p:nvSpPr>
        <p:spPr/>
        <p:txBody>
          <a:bodyPr/>
          <a:lstStyle/>
          <a:p>
            <a:fld id="{0E9D44E9-C932-4CD7-8B56-9775E958EB05}" type="slidenum">
              <a:rPr lang="en-GB" smtClean="0"/>
              <a:t>‹#›</a:t>
            </a:fld>
            <a:endParaRPr lang="en-GB" dirty="0"/>
          </a:p>
        </p:txBody>
      </p:sp>
    </p:spTree>
    <p:extLst>
      <p:ext uri="{BB962C8B-B14F-4D97-AF65-F5344CB8AC3E}">
        <p14:creationId xmlns:p14="http://schemas.microsoft.com/office/powerpoint/2010/main" val="3182386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Grey Background)">
  <p:cSld name="Title Slide (Grey Background)">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33727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3952951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Grey Background)">
  <p:cSld name="Title Slide (Grey Background)">
    <p:spTree>
      <p:nvGrpSpPr>
        <p:cNvPr id="1" name="Shape 15"/>
        <p:cNvGrpSpPr/>
        <p:nvPr/>
      </p:nvGrpSpPr>
      <p:grpSpPr>
        <a:xfrm>
          <a:off x="0" y="0"/>
          <a:ext cx="0" cy="0"/>
          <a:chOff x="0" y="0"/>
          <a:chExt cx="0" cy="0"/>
        </a:xfrm>
      </p:grpSpPr>
      <p:pic>
        <p:nvPicPr>
          <p:cNvPr id="16" name="Google Shape;16;p52"/>
          <p:cNvPicPr preferRelativeResize="0"/>
          <p:nvPr/>
        </p:nvPicPr>
        <p:blipFill rotWithShape="1">
          <a:blip r:embed="rId2">
            <a:alphaModFix/>
          </a:blip>
          <a:srcRect/>
          <a:stretch/>
        </p:blipFill>
        <p:spPr>
          <a:xfrm>
            <a:off x="0" y="0"/>
            <a:ext cx="12013184" cy="6841884"/>
          </a:xfrm>
          <a:prstGeom prst="rect">
            <a:avLst/>
          </a:prstGeom>
          <a:noFill/>
          <a:ln>
            <a:noFill/>
          </a:ln>
        </p:spPr>
      </p:pic>
      <p:pic>
        <p:nvPicPr>
          <p:cNvPr id="17" name="Google Shape;17;p52" descr="AfC_RGB-Colour_ForGreyBackground.png"/>
          <p:cNvPicPr preferRelativeResize="0"/>
          <p:nvPr/>
        </p:nvPicPr>
        <p:blipFill rotWithShape="1">
          <a:blip r:embed="rId3">
            <a:alphaModFix/>
          </a:blip>
          <a:srcRect/>
          <a:stretch/>
        </p:blipFill>
        <p:spPr>
          <a:xfrm>
            <a:off x="650821" y="5662725"/>
            <a:ext cx="3946320" cy="770914"/>
          </a:xfrm>
          <a:prstGeom prst="rect">
            <a:avLst/>
          </a:prstGeom>
          <a:noFill/>
          <a:ln>
            <a:noFill/>
          </a:ln>
        </p:spPr>
      </p:pic>
    </p:spTree>
    <p:extLst>
      <p:ext uri="{BB962C8B-B14F-4D97-AF65-F5344CB8AC3E}">
        <p14:creationId xmlns:p14="http://schemas.microsoft.com/office/powerpoint/2010/main" val="38581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18"/>
        <p:cNvGrpSpPr/>
        <p:nvPr/>
      </p:nvGrpSpPr>
      <p:grpSpPr>
        <a:xfrm>
          <a:off x="0" y="0"/>
          <a:ext cx="0" cy="0"/>
          <a:chOff x="0" y="0"/>
          <a:chExt cx="0" cy="0"/>
        </a:xfrm>
      </p:grpSpPr>
      <p:pic>
        <p:nvPicPr>
          <p:cNvPr id="19" name="Google Shape;19;p53"/>
          <p:cNvPicPr preferRelativeResize="0"/>
          <p:nvPr/>
        </p:nvPicPr>
        <p:blipFill rotWithShape="1">
          <a:blip r:embed="rId2">
            <a:alphaModFix/>
          </a:blip>
          <a:srcRect/>
          <a:stretch/>
        </p:blipFill>
        <p:spPr>
          <a:xfrm>
            <a:off x="0" y="0"/>
            <a:ext cx="12013184" cy="6841884"/>
          </a:xfrm>
          <a:prstGeom prst="rect">
            <a:avLst/>
          </a:prstGeom>
          <a:noFill/>
          <a:ln>
            <a:noFill/>
          </a:ln>
        </p:spPr>
      </p:pic>
    </p:spTree>
    <p:extLst>
      <p:ext uri="{BB962C8B-B14F-4D97-AF65-F5344CB8AC3E}">
        <p14:creationId xmlns:p14="http://schemas.microsoft.com/office/powerpoint/2010/main" val="612979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0"/>
        <p:cNvGrpSpPr/>
        <p:nvPr/>
      </p:nvGrpSpPr>
      <p:grpSpPr>
        <a:xfrm>
          <a:off x="0" y="0"/>
          <a:ext cx="0" cy="0"/>
          <a:chOff x="0" y="0"/>
          <a:chExt cx="0" cy="0"/>
        </a:xfrm>
      </p:grpSpPr>
      <p:sp>
        <p:nvSpPr>
          <p:cNvPr id="21" name="Google Shape;21;p5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3508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5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2071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5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5" name="Google Shape;35;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57928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5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7"/>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57"/>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3258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41724-7162-41BE-A7D1-BAC53963FA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6CE296-CFCA-4493-8BBB-4E6F173A8D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907DA6-5E67-431F-919B-7EE66BBCE9E3}"/>
              </a:ext>
            </a:extLst>
          </p:cNvPr>
          <p:cNvSpPr>
            <a:spLocks noGrp="1"/>
          </p:cNvSpPr>
          <p:nvPr>
            <p:ph type="dt" sz="half" idx="10"/>
          </p:nvPr>
        </p:nvSpPr>
        <p:spPr/>
        <p:txBody>
          <a:bodyPr/>
          <a:lstStyle/>
          <a:p>
            <a:fld id="{D8887925-FDA2-4FCD-A2E9-D2910464AD29}" type="datetimeFigureOut">
              <a:rPr lang="en-GB" smtClean="0"/>
              <a:t>02/07/2021</a:t>
            </a:fld>
            <a:endParaRPr lang="en-GB" dirty="0"/>
          </a:p>
        </p:txBody>
      </p:sp>
      <p:sp>
        <p:nvSpPr>
          <p:cNvPr id="5" name="Footer Placeholder 4">
            <a:extLst>
              <a:ext uri="{FF2B5EF4-FFF2-40B4-BE49-F238E27FC236}">
                <a16:creationId xmlns:a16="http://schemas.microsoft.com/office/drawing/2014/main" id="{3F9DBC0C-A9B4-480A-80F9-D59905C2156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9B9D796-84A5-4609-9CE0-64C586F05164}"/>
              </a:ext>
            </a:extLst>
          </p:cNvPr>
          <p:cNvSpPr>
            <a:spLocks noGrp="1"/>
          </p:cNvSpPr>
          <p:nvPr>
            <p:ph type="sldNum" sz="quarter" idx="12"/>
          </p:nvPr>
        </p:nvSpPr>
        <p:spPr/>
        <p:txBody>
          <a:bodyPr/>
          <a:lstStyle/>
          <a:p>
            <a:fld id="{0E9D44E9-C932-4CD7-8B56-9775E958EB05}" type="slidenum">
              <a:rPr lang="en-GB" smtClean="0"/>
              <a:t>‹#›</a:t>
            </a:fld>
            <a:endParaRPr lang="en-GB" dirty="0"/>
          </a:p>
        </p:txBody>
      </p:sp>
    </p:spTree>
    <p:extLst>
      <p:ext uri="{BB962C8B-B14F-4D97-AF65-F5344CB8AC3E}">
        <p14:creationId xmlns:p14="http://schemas.microsoft.com/office/powerpoint/2010/main" val="169470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5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8" name="Google Shape;48;p5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5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5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30630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5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8789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91851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3"/>
        <p:cNvGrpSpPr/>
        <p:nvPr/>
      </p:nvGrpSpPr>
      <p:grpSpPr>
        <a:xfrm>
          <a:off x="0" y="0"/>
          <a:ext cx="0" cy="0"/>
          <a:chOff x="0" y="0"/>
          <a:chExt cx="0" cy="0"/>
        </a:xfrm>
      </p:grpSpPr>
      <p:sp>
        <p:nvSpPr>
          <p:cNvPr id="64" name="Google Shape;64;p6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1"/>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6" name="Google Shape;66;p6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7" name="Google Shape;67;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54368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0"/>
        <p:cNvGrpSpPr/>
        <p:nvPr/>
      </p:nvGrpSpPr>
      <p:grpSpPr>
        <a:xfrm>
          <a:off x="0" y="0"/>
          <a:ext cx="0" cy="0"/>
          <a:chOff x="0" y="0"/>
          <a:chExt cx="0" cy="0"/>
        </a:xfrm>
      </p:grpSpPr>
      <p:sp>
        <p:nvSpPr>
          <p:cNvPr id="71" name="Google Shape;71;p6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6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31977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7"/>
        <p:cNvGrpSpPr/>
        <p:nvPr/>
      </p:nvGrpSpPr>
      <p:grpSpPr>
        <a:xfrm>
          <a:off x="0" y="0"/>
          <a:ext cx="0" cy="0"/>
          <a:chOff x="0" y="0"/>
          <a:chExt cx="0" cy="0"/>
        </a:xfrm>
      </p:grpSpPr>
      <p:sp>
        <p:nvSpPr>
          <p:cNvPr id="78" name="Google Shape;78;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3"/>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9373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64"/>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4"/>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64611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Wid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EE79-40BD-5448-8C86-1AB0A2A40EA7}"/>
              </a:ext>
            </a:extLst>
          </p:cNvPr>
          <p:cNvSpPr>
            <a:spLocks noGrp="1"/>
          </p:cNvSpPr>
          <p:nvPr>
            <p:ph type="ctrTitle" hasCustomPrompt="1"/>
          </p:nvPr>
        </p:nvSpPr>
        <p:spPr>
          <a:xfrm>
            <a:off x="309488" y="308199"/>
            <a:ext cx="10147924" cy="905459"/>
          </a:xfrm>
        </p:spPr>
        <p:txBody>
          <a:bodyPr anchor="t">
            <a:normAutofit/>
          </a:bodyPr>
          <a:lstStyle>
            <a:lvl1pPr algn="l">
              <a:defRPr sz="3000" b="1" i="0">
                <a:solidFill>
                  <a:srgbClr val="043876"/>
                </a:solidFill>
                <a:latin typeface="Montserrat" pitchFamily="2" charset="77"/>
              </a:defRPr>
            </a:lvl1pPr>
          </a:lstStyle>
          <a:p>
            <a:r>
              <a:rPr lang="en-GB"/>
              <a:t>Click to add title here</a:t>
            </a:r>
            <a:endParaRPr lang="en-US" dirty="0"/>
          </a:p>
        </p:txBody>
      </p:sp>
      <p:pic>
        <p:nvPicPr>
          <p:cNvPr id="8" name="Graphic 7">
            <a:extLst>
              <a:ext uri="{FF2B5EF4-FFF2-40B4-BE49-F238E27FC236}">
                <a16:creationId xmlns:a16="http://schemas.microsoft.com/office/drawing/2014/main" id="{D046642B-03CC-B448-852C-AA4C8B8E23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488" y="5814383"/>
            <a:ext cx="738555" cy="448408"/>
          </a:xfrm>
          <a:prstGeom prst="rect">
            <a:avLst/>
          </a:prstGeom>
        </p:spPr>
      </p:pic>
      <p:sp>
        <p:nvSpPr>
          <p:cNvPr id="12" name="Rectangle 11">
            <a:extLst>
              <a:ext uri="{FF2B5EF4-FFF2-40B4-BE49-F238E27FC236}">
                <a16:creationId xmlns:a16="http://schemas.microsoft.com/office/drawing/2014/main" id="{87EF21B4-051E-7746-BDB2-A76C21EC1ECB}"/>
              </a:ext>
            </a:extLst>
          </p:cNvPr>
          <p:cNvSpPr/>
          <p:nvPr userDrawn="1"/>
        </p:nvSpPr>
        <p:spPr>
          <a:xfrm>
            <a:off x="0" y="6549800"/>
            <a:ext cx="12192000" cy="308199"/>
          </a:xfrm>
          <a:prstGeom prst="rect">
            <a:avLst/>
          </a:prstGeom>
          <a:solidFill>
            <a:srgbClr val="082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1AF0BC64-8DE1-A146-9903-7D86FCE09C4C}"/>
              </a:ext>
            </a:extLst>
          </p:cNvPr>
          <p:cNvSpPr/>
          <p:nvPr userDrawn="1"/>
        </p:nvSpPr>
        <p:spPr>
          <a:xfrm>
            <a:off x="-1" y="6420054"/>
            <a:ext cx="12191999" cy="259492"/>
          </a:xfrm>
          <a:prstGeom prst="roundRect">
            <a:avLst>
              <a:gd name="adj" fmla="val 50000"/>
            </a:avLst>
          </a:prstGeom>
          <a:solidFill>
            <a:srgbClr val="082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15">
            <a:extLst>
              <a:ext uri="{FF2B5EF4-FFF2-40B4-BE49-F238E27FC236}">
                <a16:creationId xmlns:a16="http://schemas.microsoft.com/office/drawing/2014/main" id="{34B51372-ED21-A846-A8D9-AEDE5215306F}"/>
              </a:ext>
            </a:extLst>
          </p:cNvPr>
          <p:cNvSpPr>
            <a:spLocks noGrp="1"/>
          </p:cNvSpPr>
          <p:nvPr>
            <p:ph sz="quarter" idx="10" hasCustomPrompt="1"/>
          </p:nvPr>
        </p:nvSpPr>
        <p:spPr>
          <a:xfrm>
            <a:off x="309563" y="1699635"/>
            <a:ext cx="11572875" cy="3936293"/>
          </a:xfrm>
        </p:spPr>
        <p:txBody>
          <a:bodyPr>
            <a:normAutofit/>
          </a:bodyPr>
          <a:lstStyle>
            <a:lvl1pPr marL="0" indent="0">
              <a:buNone/>
              <a:defRPr sz="1200" b="0" i="0">
                <a:latin typeface="Montserrat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single column content here</a:t>
            </a:r>
            <a:endParaRPr lang="en-US" dirty="0"/>
          </a:p>
        </p:txBody>
      </p:sp>
      <p:cxnSp>
        <p:nvCxnSpPr>
          <p:cNvPr id="18" name="Straight Connector 17">
            <a:extLst>
              <a:ext uri="{FF2B5EF4-FFF2-40B4-BE49-F238E27FC236}">
                <a16:creationId xmlns:a16="http://schemas.microsoft.com/office/drawing/2014/main" id="{360D8989-730E-9046-87F3-3D4DDC8BFBFD}"/>
              </a:ext>
            </a:extLst>
          </p:cNvPr>
          <p:cNvCxnSpPr/>
          <p:nvPr userDrawn="1"/>
        </p:nvCxnSpPr>
        <p:spPr>
          <a:xfrm>
            <a:off x="411159" y="1456646"/>
            <a:ext cx="752622" cy="0"/>
          </a:xfrm>
          <a:prstGeom prst="line">
            <a:avLst/>
          </a:prstGeom>
          <a:ln w="47625">
            <a:solidFill>
              <a:srgbClr val="43BAC3"/>
            </a:solidFill>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79385AAE-138B-EB4F-A82C-78DD362DA764}"/>
              </a:ext>
            </a:extLst>
          </p:cNvPr>
          <p:cNvSpPr>
            <a:spLocks noGrp="1"/>
          </p:cNvSpPr>
          <p:nvPr>
            <p:ph sz="quarter" idx="11" hasCustomPrompt="1"/>
          </p:nvPr>
        </p:nvSpPr>
        <p:spPr>
          <a:xfrm>
            <a:off x="309563" y="6539845"/>
            <a:ext cx="1328737" cy="228600"/>
          </a:xfrm>
        </p:spPr>
        <p:txBody>
          <a:bodyPr>
            <a:noAutofit/>
          </a:bodyPr>
          <a:lstStyle>
            <a:lvl1pPr marL="0" indent="0">
              <a:buFont typeface="Arial" panose="020B0604020202020204" pitchFamily="34" charset="0"/>
              <a:buNone/>
              <a:defRPr sz="800" b="0" i="0">
                <a:solidFill>
                  <a:schemeClr val="bg1"/>
                </a:solidFill>
                <a:latin typeface="Montserrat Light" pitchFamily="2" charset="77"/>
              </a:defRPr>
            </a:lvl1pPr>
            <a:lvl2pPr marL="457200" indent="0">
              <a:buFont typeface="Arial" panose="020B0604020202020204" pitchFamily="34" charset="0"/>
              <a:buNone/>
              <a:defRPr sz="800">
                <a:solidFill>
                  <a:schemeClr val="bg1"/>
                </a:solidFill>
              </a:defRPr>
            </a:lvl2pPr>
            <a:lvl3pPr marL="914400" indent="0">
              <a:buFont typeface="Arial" panose="020B0604020202020204" pitchFamily="34" charset="0"/>
              <a:buNone/>
              <a:defRPr sz="800">
                <a:solidFill>
                  <a:schemeClr val="bg1"/>
                </a:solidFill>
              </a:defRPr>
            </a:lvl3pPr>
            <a:lvl4pPr marL="1371600" indent="0">
              <a:buFont typeface="Arial" panose="020B0604020202020204" pitchFamily="34" charset="0"/>
              <a:buNone/>
              <a:defRPr sz="800">
                <a:solidFill>
                  <a:schemeClr val="bg1"/>
                </a:solidFill>
              </a:defRPr>
            </a:lvl4pPr>
            <a:lvl5pPr marL="1828800" indent="0">
              <a:buFont typeface="Arial" panose="020B0604020202020204" pitchFamily="34" charset="0"/>
              <a:buNone/>
              <a:defRPr sz="800">
                <a:solidFill>
                  <a:schemeClr val="bg1"/>
                </a:solidFill>
              </a:defRPr>
            </a:lvl5pPr>
          </a:lstStyle>
          <a:p>
            <a:pPr lvl="0"/>
            <a:fld id="{08183262-C80B-8747-8319-6528E0092D4A}" type="slidenum">
              <a:rPr lang="en-GB" smtClean="0"/>
              <a:t>‹#›</a:t>
            </a:fld>
            <a:endParaRPr lang="en-US" dirty="0"/>
          </a:p>
        </p:txBody>
      </p:sp>
      <p:sp>
        <p:nvSpPr>
          <p:cNvPr id="21" name="Content Placeholder 19">
            <a:extLst>
              <a:ext uri="{FF2B5EF4-FFF2-40B4-BE49-F238E27FC236}">
                <a16:creationId xmlns:a16="http://schemas.microsoft.com/office/drawing/2014/main" id="{BC9F6496-D98E-B14B-89F1-F8C43E0579C0}"/>
              </a:ext>
            </a:extLst>
          </p:cNvPr>
          <p:cNvSpPr>
            <a:spLocks noGrp="1"/>
          </p:cNvSpPr>
          <p:nvPr>
            <p:ph sz="quarter" idx="12" hasCustomPrompt="1"/>
          </p:nvPr>
        </p:nvSpPr>
        <p:spPr>
          <a:xfrm>
            <a:off x="9861752" y="6539845"/>
            <a:ext cx="2020685" cy="228600"/>
          </a:xfrm>
        </p:spPr>
        <p:txBody>
          <a:bodyPr>
            <a:noAutofit/>
          </a:bodyPr>
          <a:lstStyle>
            <a:lvl1pPr marL="0" indent="0" algn="r">
              <a:buFont typeface="Arial" panose="020B0604020202020204" pitchFamily="34" charset="0"/>
              <a:buNone/>
              <a:defRPr sz="800" b="0" i="0">
                <a:solidFill>
                  <a:schemeClr val="bg1"/>
                </a:solidFill>
                <a:latin typeface="Montserrat Light" pitchFamily="2" charset="77"/>
              </a:defRPr>
            </a:lvl1pPr>
            <a:lvl2pPr marL="457200" indent="0">
              <a:buFont typeface="Arial" panose="020B0604020202020204" pitchFamily="34" charset="0"/>
              <a:buNone/>
              <a:defRPr sz="800">
                <a:solidFill>
                  <a:schemeClr val="bg1"/>
                </a:solidFill>
              </a:defRPr>
            </a:lvl2pPr>
            <a:lvl3pPr marL="914400" indent="0">
              <a:buFont typeface="Arial" panose="020B0604020202020204" pitchFamily="34" charset="0"/>
              <a:buNone/>
              <a:defRPr sz="800">
                <a:solidFill>
                  <a:schemeClr val="bg1"/>
                </a:solidFill>
              </a:defRPr>
            </a:lvl3pPr>
            <a:lvl4pPr marL="1371600" indent="0">
              <a:buFont typeface="Arial" panose="020B0604020202020204" pitchFamily="34" charset="0"/>
              <a:buNone/>
              <a:defRPr sz="800">
                <a:solidFill>
                  <a:schemeClr val="bg1"/>
                </a:solidFill>
              </a:defRPr>
            </a:lvl4pPr>
            <a:lvl5pPr marL="1828800" indent="0">
              <a:buFont typeface="Arial" panose="020B0604020202020204" pitchFamily="34" charset="0"/>
              <a:buNone/>
              <a:defRPr sz="800">
                <a:solidFill>
                  <a:schemeClr val="bg1"/>
                </a:solidFill>
              </a:defRPr>
            </a:lvl5pPr>
          </a:lstStyle>
          <a:p>
            <a:pPr lvl="0"/>
            <a:r>
              <a:rPr lang="en-GB" dirty="0"/>
              <a:t>Area to insert reference here</a:t>
            </a:r>
            <a:endParaRPr lang="en-US" dirty="0"/>
          </a:p>
        </p:txBody>
      </p:sp>
      <p:sp>
        <p:nvSpPr>
          <p:cNvPr id="26" name="Picture Placeholder 25">
            <a:extLst>
              <a:ext uri="{FF2B5EF4-FFF2-40B4-BE49-F238E27FC236}">
                <a16:creationId xmlns:a16="http://schemas.microsoft.com/office/drawing/2014/main" id="{9D25FE3A-F819-6B49-9095-5D8919A5D76D}"/>
              </a:ext>
            </a:extLst>
          </p:cNvPr>
          <p:cNvSpPr>
            <a:spLocks noGrp="1"/>
          </p:cNvSpPr>
          <p:nvPr>
            <p:ph type="pic" sz="quarter" idx="13" hasCustomPrompt="1"/>
          </p:nvPr>
        </p:nvSpPr>
        <p:spPr>
          <a:xfrm>
            <a:off x="4596992" y="5846903"/>
            <a:ext cx="917523" cy="417183"/>
          </a:xfrm>
        </p:spPr>
        <p:txBody>
          <a:bodyPr anchor="ctr">
            <a:noAutofit/>
          </a:bodyPr>
          <a:lstStyle>
            <a:lvl1pPr marL="0" indent="0" algn="ctr">
              <a:buFont typeface="Arial" panose="020B0604020202020204" pitchFamily="34" charset="0"/>
              <a:buNone/>
              <a:defRPr sz="800">
                <a:solidFill>
                  <a:srgbClr val="043876"/>
                </a:solidFill>
              </a:defRPr>
            </a:lvl1pPr>
          </a:lstStyle>
          <a:p>
            <a:r>
              <a:rPr lang="en-US" dirty="0"/>
              <a:t>Insert partner logo here</a:t>
            </a:r>
          </a:p>
        </p:txBody>
      </p:sp>
      <p:sp>
        <p:nvSpPr>
          <p:cNvPr id="27" name="Picture Placeholder 25">
            <a:extLst>
              <a:ext uri="{FF2B5EF4-FFF2-40B4-BE49-F238E27FC236}">
                <a16:creationId xmlns:a16="http://schemas.microsoft.com/office/drawing/2014/main" id="{0F02615F-0E9A-CA4E-9AD4-BF4A3276E10F}"/>
              </a:ext>
            </a:extLst>
          </p:cNvPr>
          <p:cNvSpPr>
            <a:spLocks noGrp="1"/>
          </p:cNvSpPr>
          <p:nvPr>
            <p:ph type="pic" sz="quarter" idx="14" hasCustomPrompt="1"/>
          </p:nvPr>
        </p:nvSpPr>
        <p:spPr>
          <a:xfrm>
            <a:off x="3506454" y="5856545"/>
            <a:ext cx="917523" cy="417183"/>
          </a:xfrm>
        </p:spPr>
        <p:txBody>
          <a:bodyPr anchor="ctr">
            <a:noAutofit/>
          </a:bodyPr>
          <a:lstStyle>
            <a:lvl1pPr marL="0" indent="0" algn="ctr">
              <a:buFont typeface="Arial" panose="020B0604020202020204" pitchFamily="34" charset="0"/>
              <a:buNone/>
              <a:defRPr sz="800">
                <a:solidFill>
                  <a:srgbClr val="043876"/>
                </a:solidFill>
              </a:defRPr>
            </a:lvl1pPr>
          </a:lstStyle>
          <a:p>
            <a:r>
              <a:rPr lang="en-US" dirty="0"/>
              <a:t>Insert partner logo here</a:t>
            </a:r>
          </a:p>
        </p:txBody>
      </p:sp>
      <p:sp>
        <p:nvSpPr>
          <p:cNvPr id="28" name="Picture Placeholder 25">
            <a:extLst>
              <a:ext uri="{FF2B5EF4-FFF2-40B4-BE49-F238E27FC236}">
                <a16:creationId xmlns:a16="http://schemas.microsoft.com/office/drawing/2014/main" id="{24B53009-7113-2544-83C8-0F3A60D6B77C}"/>
              </a:ext>
            </a:extLst>
          </p:cNvPr>
          <p:cNvSpPr>
            <a:spLocks noGrp="1"/>
          </p:cNvSpPr>
          <p:nvPr>
            <p:ph type="pic" sz="quarter" idx="15" hasCustomPrompt="1"/>
          </p:nvPr>
        </p:nvSpPr>
        <p:spPr>
          <a:xfrm>
            <a:off x="2415916" y="5845608"/>
            <a:ext cx="917523" cy="417183"/>
          </a:xfrm>
        </p:spPr>
        <p:txBody>
          <a:bodyPr anchor="ctr">
            <a:noAutofit/>
          </a:bodyPr>
          <a:lstStyle>
            <a:lvl1pPr marL="0" indent="0" algn="ctr">
              <a:buFont typeface="Arial" panose="020B0604020202020204" pitchFamily="34" charset="0"/>
              <a:buNone/>
              <a:defRPr sz="800">
                <a:solidFill>
                  <a:srgbClr val="043876"/>
                </a:solidFill>
              </a:defRPr>
            </a:lvl1pPr>
          </a:lstStyle>
          <a:p>
            <a:r>
              <a:rPr lang="en-US" dirty="0"/>
              <a:t>Insert partner logo here</a:t>
            </a:r>
          </a:p>
        </p:txBody>
      </p:sp>
      <p:cxnSp>
        <p:nvCxnSpPr>
          <p:cNvPr id="30" name="Straight Connector 29">
            <a:extLst>
              <a:ext uri="{FF2B5EF4-FFF2-40B4-BE49-F238E27FC236}">
                <a16:creationId xmlns:a16="http://schemas.microsoft.com/office/drawing/2014/main" id="{1EF5D4B4-410B-3E4F-94F6-BCB8CCEF8706}"/>
              </a:ext>
            </a:extLst>
          </p:cNvPr>
          <p:cNvCxnSpPr>
            <a:cxnSpLocks/>
          </p:cNvCxnSpPr>
          <p:nvPr userDrawn="1"/>
        </p:nvCxnSpPr>
        <p:spPr>
          <a:xfrm>
            <a:off x="1306640" y="5845608"/>
            <a:ext cx="0" cy="417183"/>
          </a:xfrm>
          <a:prstGeom prst="line">
            <a:avLst/>
          </a:prstGeom>
          <a:ln w="47625">
            <a:solidFill>
              <a:srgbClr val="43BAC3"/>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B16E0C4-A1B7-A647-8171-0ECBF9A87467}"/>
              </a:ext>
            </a:extLst>
          </p:cNvPr>
          <p:cNvSpPr txBox="1"/>
          <p:nvPr userDrawn="1"/>
        </p:nvSpPr>
        <p:spPr>
          <a:xfrm>
            <a:off x="1471177" y="5819337"/>
            <a:ext cx="978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43876"/>
                </a:solidFill>
                <a:latin typeface="Montserrat" pitchFamily="2" charset="77"/>
              </a:rPr>
              <a:t>Working in partnership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43876"/>
                </a:solidFill>
                <a:latin typeface="Montserrat" pitchFamily="2" charset="77"/>
              </a:rPr>
              <a:t>with:</a:t>
            </a:r>
            <a:endParaRPr lang="en-US" sz="800" b="0" i="0" dirty="0">
              <a:solidFill>
                <a:srgbClr val="043876"/>
              </a:solidFill>
              <a:latin typeface="Montserrat" pitchFamily="2" charset="77"/>
            </a:endParaRPr>
          </a:p>
        </p:txBody>
      </p:sp>
      <p:pic>
        <p:nvPicPr>
          <p:cNvPr id="43" name="Graphic 42">
            <a:extLst>
              <a:ext uri="{FF2B5EF4-FFF2-40B4-BE49-F238E27FC236}">
                <a16:creationId xmlns:a16="http://schemas.microsoft.com/office/drawing/2014/main" id="{4F1D04AF-5A30-534C-B7F9-14918A9D67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0044" y="391533"/>
            <a:ext cx="1142393" cy="693597"/>
          </a:xfrm>
          <a:prstGeom prst="rect">
            <a:avLst/>
          </a:prstGeom>
        </p:spPr>
      </p:pic>
    </p:spTree>
    <p:extLst>
      <p:ext uri="{BB962C8B-B14F-4D97-AF65-F5344CB8AC3E}">
        <p14:creationId xmlns:p14="http://schemas.microsoft.com/office/powerpoint/2010/main" val="2141615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EE79-40BD-5448-8C86-1AB0A2A40EA7}"/>
              </a:ext>
            </a:extLst>
          </p:cNvPr>
          <p:cNvSpPr>
            <a:spLocks noGrp="1"/>
          </p:cNvSpPr>
          <p:nvPr>
            <p:ph type="ctrTitle" hasCustomPrompt="1"/>
          </p:nvPr>
        </p:nvSpPr>
        <p:spPr>
          <a:xfrm>
            <a:off x="309488" y="308199"/>
            <a:ext cx="10147924" cy="905459"/>
          </a:xfrm>
        </p:spPr>
        <p:txBody>
          <a:bodyPr anchor="t">
            <a:normAutofit/>
          </a:bodyPr>
          <a:lstStyle>
            <a:lvl1pPr algn="l">
              <a:defRPr sz="3000" b="1" i="0">
                <a:solidFill>
                  <a:srgbClr val="043876"/>
                </a:solidFill>
                <a:latin typeface="Montserrat" pitchFamily="2" charset="77"/>
              </a:defRPr>
            </a:lvl1pPr>
          </a:lstStyle>
          <a:p>
            <a:r>
              <a:rPr lang="en-GB" dirty="0"/>
              <a:t>Click to add title here</a:t>
            </a:r>
            <a:endParaRPr lang="en-US" dirty="0"/>
          </a:p>
        </p:txBody>
      </p:sp>
      <p:sp>
        <p:nvSpPr>
          <p:cNvPr id="12" name="Rectangle 11">
            <a:extLst>
              <a:ext uri="{FF2B5EF4-FFF2-40B4-BE49-F238E27FC236}">
                <a16:creationId xmlns:a16="http://schemas.microsoft.com/office/drawing/2014/main" id="{87EF21B4-051E-7746-BDB2-A76C21EC1ECB}"/>
              </a:ext>
            </a:extLst>
          </p:cNvPr>
          <p:cNvSpPr/>
          <p:nvPr userDrawn="1"/>
        </p:nvSpPr>
        <p:spPr>
          <a:xfrm>
            <a:off x="0" y="6549800"/>
            <a:ext cx="12192000" cy="308199"/>
          </a:xfrm>
          <a:prstGeom prst="rect">
            <a:avLst/>
          </a:prstGeom>
          <a:solidFill>
            <a:srgbClr val="082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1AF0BC64-8DE1-A146-9903-7D86FCE09C4C}"/>
              </a:ext>
            </a:extLst>
          </p:cNvPr>
          <p:cNvSpPr/>
          <p:nvPr userDrawn="1"/>
        </p:nvSpPr>
        <p:spPr>
          <a:xfrm>
            <a:off x="-1" y="6420054"/>
            <a:ext cx="12191999" cy="259492"/>
          </a:xfrm>
          <a:prstGeom prst="roundRect">
            <a:avLst>
              <a:gd name="adj" fmla="val 50000"/>
            </a:avLst>
          </a:prstGeom>
          <a:solidFill>
            <a:srgbClr val="082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15">
            <a:extLst>
              <a:ext uri="{FF2B5EF4-FFF2-40B4-BE49-F238E27FC236}">
                <a16:creationId xmlns:a16="http://schemas.microsoft.com/office/drawing/2014/main" id="{34B51372-ED21-A846-A8D9-AEDE5215306F}"/>
              </a:ext>
            </a:extLst>
          </p:cNvPr>
          <p:cNvSpPr>
            <a:spLocks noGrp="1"/>
          </p:cNvSpPr>
          <p:nvPr>
            <p:ph sz="quarter" idx="10" hasCustomPrompt="1"/>
          </p:nvPr>
        </p:nvSpPr>
        <p:spPr>
          <a:xfrm>
            <a:off x="309563" y="1699635"/>
            <a:ext cx="5516357" cy="3936293"/>
          </a:xfrm>
        </p:spPr>
        <p:txBody>
          <a:bodyPr>
            <a:normAutofit/>
          </a:bodyPr>
          <a:lstStyle>
            <a:lvl1pPr marL="0" indent="0">
              <a:buNone/>
              <a:defRPr sz="1200" b="0" i="0">
                <a:latin typeface="Montserrat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column one content here</a:t>
            </a:r>
            <a:endParaRPr lang="en-US" dirty="0"/>
          </a:p>
        </p:txBody>
      </p:sp>
      <p:cxnSp>
        <p:nvCxnSpPr>
          <p:cNvPr id="18" name="Straight Connector 17">
            <a:extLst>
              <a:ext uri="{FF2B5EF4-FFF2-40B4-BE49-F238E27FC236}">
                <a16:creationId xmlns:a16="http://schemas.microsoft.com/office/drawing/2014/main" id="{360D8989-730E-9046-87F3-3D4DDC8BFBFD}"/>
              </a:ext>
            </a:extLst>
          </p:cNvPr>
          <p:cNvCxnSpPr/>
          <p:nvPr userDrawn="1"/>
        </p:nvCxnSpPr>
        <p:spPr>
          <a:xfrm>
            <a:off x="411159" y="1456646"/>
            <a:ext cx="752622" cy="0"/>
          </a:xfrm>
          <a:prstGeom prst="line">
            <a:avLst/>
          </a:prstGeom>
          <a:ln w="47625">
            <a:solidFill>
              <a:srgbClr val="43BAC3"/>
            </a:solidFill>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79385AAE-138B-EB4F-A82C-78DD362DA764}"/>
              </a:ext>
            </a:extLst>
          </p:cNvPr>
          <p:cNvSpPr>
            <a:spLocks noGrp="1"/>
          </p:cNvSpPr>
          <p:nvPr>
            <p:ph sz="quarter" idx="11" hasCustomPrompt="1"/>
          </p:nvPr>
        </p:nvSpPr>
        <p:spPr>
          <a:xfrm>
            <a:off x="309563" y="6539845"/>
            <a:ext cx="1328737" cy="228600"/>
          </a:xfrm>
        </p:spPr>
        <p:txBody>
          <a:bodyPr>
            <a:noAutofit/>
          </a:bodyPr>
          <a:lstStyle>
            <a:lvl1pPr marL="0" indent="0">
              <a:buFont typeface="Arial" panose="020B0604020202020204" pitchFamily="34" charset="0"/>
              <a:buNone/>
              <a:defRPr sz="800" b="0" i="0">
                <a:solidFill>
                  <a:schemeClr val="bg1"/>
                </a:solidFill>
                <a:latin typeface="Montserrat Light" pitchFamily="2" charset="77"/>
              </a:defRPr>
            </a:lvl1pPr>
            <a:lvl2pPr marL="457200" indent="0">
              <a:buFont typeface="Arial" panose="020B0604020202020204" pitchFamily="34" charset="0"/>
              <a:buNone/>
              <a:defRPr sz="800">
                <a:solidFill>
                  <a:schemeClr val="bg1"/>
                </a:solidFill>
              </a:defRPr>
            </a:lvl2pPr>
            <a:lvl3pPr marL="914400" indent="0">
              <a:buFont typeface="Arial" panose="020B0604020202020204" pitchFamily="34" charset="0"/>
              <a:buNone/>
              <a:defRPr sz="800">
                <a:solidFill>
                  <a:schemeClr val="bg1"/>
                </a:solidFill>
              </a:defRPr>
            </a:lvl3pPr>
            <a:lvl4pPr marL="1371600" indent="0">
              <a:buFont typeface="Arial" panose="020B0604020202020204" pitchFamily="34" charset="0"/>
              <a:buNone/>
              <a:defRPr sz="800">
                <a:solidFill>
                  <a:schemeClr val="bg1"/>
                </a:solidFill>
              </a:defRPr>
            </a:lvl4pPr>
            <a:lvl5pPr marL="1828800" indent="0">
              <a:buFont typeface="Arial" panose="020B0604020202020204" pitchFamily="34" charset="0"/>
              <a:buNone/>
              <a:defRPr sz="800">
                <a:solidFill>
                  <a:schemeClr val="bg1"/>
                </a:solidFill>
              </a:defRPr>
            </a:lvl5pPr>
          </a:lstStyle>
          <a:p>
            <a:pPr lvl="0"/>
            <a:fld id="{08183262-C80B-8747-8319-6528E0092D4A}" type="slidenum">
              <a:rPr lang="en-GB" smtClean="0"/>
              <a:t>‹#›</a:t>
            </a:fld>
            <a:endParaRPr lang="en-US" dirty="0"/>
          </a:p>
        </p:txBody>
      </p:sp>
      <p:sp>
        <p:nvSpPr>
          <p:cNvPr id="21" name="Content Placeholder 19">
            <a:extLst>
              <a:ext uri="{FF2B5EF4-FFF2-40B4-BE49-F238E27FC236}">
                <a16:creationId xmlns:a16="http://schemas.microsoft.com/office/drawing/2014/main" id="{BC9F6496-D98E-B14B-89F1-F8C43E0579C0}"/>
              </a:ext>
            </a:extLst>
          </p:cNvPr>
          <p:cNvSpPr>
            <a:spLocks noGrp="1"/>
          </p:cNvSpPr>
          <p:nvPr>
            <p:ph sz="quarter" idx="12" hasCustomPrompt="1"/>
          </p:nvPr>
        </p:nvSpPr>
        <p:spPr>
          <a:xfrm>
            <a:off x="9861752" y="6539845"/>
            <a:ext cx="2020685" cy="228600"/>
          </a:xfrm>
        </p:spPr>
        <p:txBody>
          <a:bodyPr>
            <a:noAutofit/>
          </a:bodyPr>
          <a:lstStyle>
            <a:lvl1pPr marL="0" indent="0" algn="r">
              <a:buFont typeface="Arial" panose="020B0604020202020204" pitchFamily="34" charset="0"/>
              <a:buNone/>
              <a:defRPr sz="800" b="0" i="0">
                <a:solidFill>
                  <a:schemeClr val="bg1"/>
                </a:solidFill>
                <a:latin typeface="Montserrat Light" pitchFamily="2" charset="77"/>
              </a:defRPr>
            </a:lvl1pPr>
            <a:lvl2pPr marL="457200" indent="0">
              <a:buFont typeface="Arial" panose="020B0604020202020204" pitchFamily="34" charset="0"/>
              <a:buNone/>
              <a:defRPr sz="800">
                <a:solidFill>
                  <a:schemeClr val="bg1"/>
                </a:solidFill>
              </a:defRPr>
            </a:lvl2pPr>
            <a:lvl3pPr marL="914400" indent="0">
              <a:buFont typeface="Arial" panose="020B0604020202020204" pitchFamily="34" charset="0"/>
              <a:buNone/>
              <a:defRPr sz="800">
                <a:solidFill>
                  <a:schemeClr val="bg1"/>
                </a:solidFill>
              </a:defRPr>
            </a:lvl3pPr>
            <a:lvl4pPr marL="1371600" indent="0">
              <a:buFont typeface="Arial" panose="020B0604020202020204" pitchFamily="34" charset="0"/>
              <a:buNone/>
              <a:defRPr sz="800">
                <a:solidFill>
                  <a:schemeClr val="bg1"/>
                </a:solidFill>
              </a:defRPr>
            </a:lvl4pPr>
            <a:lvl5pPr marL="1828800" indent="0">
              <a:buFont typeface="Arial" panose="020B0604020202020204" pitchFamily="34" charset="0"/>
              <a:buNone/>
              <a:defRPr sz="800">
                <a:solidFill>
                  <a:schemeClr val="bg1"/>
                </a:solidFill>
              </a:defRPr>
            </a:lvl5pPr>
          </a:lstStyle>
          <a:p>
            <a:pPr lvl="0"/>
            <a:r>
              <a:rPr lang="en-GB" dirty="0"/>
              <a:t>Area to insert reference here</a:t>
            </a:r>
            <a:endParaRPr lang="en-US" dirty="0"/>
          </a:p>
        </p:txBody>
      </p:sp>
      <p:pic>
        <p:nvPicPr>
          <p:cNvPr id="43" name="Graphic 42">
            <a:extLst>
              <a:ext uri="{FF2B5EF4-FFF2-40B4-BE49-F238E27FC236}">
                <a16:creationId xmlns:a16="http://schemas.microsoft.com/office/drawing/2014/main" id="{4F1D04AF-5A30-534C-B7F9-14918A9D67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0044" y="391533"/>
            <a:ext cx="1142393" cy="693597"/>
          </a:xfrm>
          <a:prstGeom prst="rect">
            <a:avLst/>
          </a:prstGeom>
        </p:spPr>
      </p:pic>
      <p:sp>
        <p:nvSpPr>
          <p:cNvPr id="19" name="Content Placeholder 15">
            <a:extLst>
              <a:ext uri="{FF2B5EF4-FFF2-40B4-BE49-F238E27FC236}">
                <a16:creationId xmlns:a16="http://schemas.microsoft.com/office/drawing/2014/main" id="{9072A501-B550-BD4C-89C3-5A4196CE3AD9}"/>
              </a:ext>
            </a:extLst>
          </p:cNvPr>
          <p:cNvSpPr>
            <a:spLocks noGrp="1"/>
          </p:cNvSpPr>
          <p:nvPr>
            <p:ph sz="quarter" idx="16" hasCustomPrompt="1"/>
          </p:nvPr>
        </p:nvSpPr>
        <p:spPr>
          <a:xfrm>
            <a:off x="6366080" y="1699635"/>
            <a:ext cx="5516357" cy="3936293"/>
          </a:xfrm>
        </p:spPr>
        <p:txBody>
          <a:bodyPr>
            <a:normAutofit/>
          </a:bodyPr>
          <a:lstStyle>
            <a:lvl1pPr marL="0" indent="0">
              <a:buNone/>
              <a:defRPr sz="1200" b="0" i="0">
                <a:latin typeface="Montserrat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column two content here</a:t>
            </a:r>
            <a:endParaRPr lang="en-US" dirty="0"/>
          </a:p>
        </p:txBody>
      </p:sp>
      <p:pic>
        <p:nvPicPr>
          <p:cNvPr id="17" name="Graphic 16">
            <a:extLst>
              <a:ext uri="{FF2B5EF4-FFF2-40B4-BE49-F238E27FC236}">
                <a16:creationId xmlns:a16="http://schemas.microsoft.com/office/drawing/2014/main" id="{E0F7174E-6EFE-BA48-BE1B-96DF50BFED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488" y="5814383"/>
            <a:ext cx="738555" cy="448408"/>
          </a:xfrm>
          <a:prstGeom prst="rect">
            <a:avLst/>
          </a:prstGeom>
        </p:spPr>
      </p:pic>
      <p:sp>
        <p:nvSpPr>
          <p:cNvPr id="22" name="Picture Placeholder 25">
            <a:extLst>
              <a:ext uri="{FF2B5EF4-FFF2-40B4-BE49-F238E27FC236}">
                <a16:creationId xmlns:a16="http://schemas.microsoft.com/office/drawing/2014/main" id="{C4AF3FE1-F8BF-7747-B6A9-E15EEEE45BFD}"/>
              </a:ext>
            </a:extLst>
          </p:cNvPr>
          <p:cNvSpPr>
            <a:spLocks noGrp="1"/>
          </p:cNvSpPr>
          <p:nvPr>
            <p:ph type="pic" sz="quarter" idx="13" hasCustomPrompt="1"/>
          </p:nvPr>
        </p:nvSpPr>
        <p:spPr>
          <a:xfrm>
            <a:off x="4596992" y="5846903"/>
            <a:ext cx="917523" cy="417183"/>
          </a:xfrm>
        </p:spPr>
        <p:txBody>
          <a:bodyPr anchor="ctr">
            <a:noAutofit/>
          </a:bodyPr>
          <a:lstStyle>
            <a:lvl1pPr marL="0" indent="0" algn="ctr">
              <a:buFont typeface="Arial" panose="020B0604020202020204" pitchFamily="34" charset="0"/>
              <a:buNone/>
              <a:defRPr sz="800">
                <a:solidFill>
                  <a:srgbClr val="043876"/>
                </a:solidFill>
              </a:defRPr>
            </a:lvl1pPr>
          </a:lstStyle>
          <a:p>
            <a:r>
              <a:rPr lang="en-US" dirty="0"/>
              <a:t>Insert partner logo here</a:t>
            </a:r>
          </a:p>
        </p:txBody>
      </p:sp>
      <p:sp>
        <p:nvSpPr>
          <p:cNvPr id="23" name="Picture Placeholder 25">
            <a:extLst>
              <a:ext uri="{FF2B5EF4-FFF2-40B4-BE49-F238E27FC236}">
                <a16:creationId xmlns:a16="http://schemas.microsoft.com/office/drawing/2014/main" id="{C11F829D-AEAD-BD48-8328-D43494297610}"/>
              </a:ext>
            </a:extLst>
          </p:cNvPr>
          <p:cNvSpPr>
            <a:spLocks noGrp="1"/>
          </p:cNvSpPr>
          <p:nvPr>
            <p:ph type="pic" sz="quarter" idx="14" hasCustomPrompt="1"/>
          </p:nvPr>
        </p:nvSpPr>
        <p:spPr>
          <a:xfrm>
            <a:off x="3506454" y="5856545"/>
            <a:ext cx="917523" cy="417183"/>
          </a:xfrm>
        </p:spPr>
        <p:txBody>
          <a:bodyPr anchor="ctr">
            <a:noAutofit/>
          </a:bodyPr>
          <a:lstStyle>
            <a:lvl1pPr marL="0" indent="0" algn="ctr">
              <a:buFont typeface="Arial" panose="020B0604020202020204" pitchFamily="34" charset="0"/>
              <a:buNone/>
              <a:defRPr sz="800">
                <a:solidFill>
                  <a:srgbClr val="043876"/>
                </a:solidFill>
              </a:defRPr>
            </a:lvl1pPr>
          </a:lstStyle>
          <a:p>
            <a:r>
              <a:rPr lang="en-US" dirty="0"/>
              <a:t>Insert partner logo here</a:t>
            </a:r>
          </a:p>
        </p:txBody>
      </p:sp>
      <p:sp>
        <p:nvSpPr>
          <p:cNvPr id="24" name="Picture Placeholder 25">
            <a:extLst>
              <a:ext uri="{FF2B5EF4-FFF2-40B4-BE49-F238E27FC236}">
                <a16:creationId xmlns:a16="http://schemas.microsoft.com/office/drawing/2014/main" id="{F3D3ECB7-4552-C249-9064-530DB7F10791}"/>
              </a:ext>
            </a:extLst>
          </p:cNvPr>
          <p:cNvSpPr>
            <a:spLocks noGrp="1"/>
          </p:cNvSpPr>
          <p:nvPr>
            <p:ph type="pic" sz="quarter" idx="15" hasCustomPrompt="1"/>
          </p:nvPr>
        </p:nvSpPr>
        <p:spPr>
          <a:xfrm>
            <a:off x="2415916" y="5845608"/>
            <a:ext cx="917523" cy="417183"/>
          </a:xfrm>
        </p:spPr>
        <p:txBody>
          <a:bodyPr anchor="ctr">
            <a:noAutofit/>
          </a:bodyPr>
          <a:lstStyle>
            <a:lvl1pPr marL="0" indent="0" algn="ctr">
              <a:buFont typeface="Arial" panose="020B0604020202020204" pitchFamily="34" charset="0"/>
              <a:buNone/>
              <a:defRPr sz="800">
                <a:solidFill>
                  <a:srgbClr val="043876"/>
                </a:solidFill>
              </a:defRPr>
            </a:lvl1pPr>
          </a:lstStyle>
          <a:p>
            <a:r>
              <a:rPr lang="en-US" dirty="0"/>
              <a:t>Insert partner logo here</a:t>
            </a:r>
          </a:p>
        </p:txBody>
      </p:sp>
      <p:cxnSp>
        <p:nvCxnSpPr>
          <p:cNvPr id="25" name="Straight Connector 24">
            <a:extLst>
              <a:ext uri="{FF2B5EF4-FFF2-40B4-BE49-F238E27FC236}">
                <a16:creationId xmlns:a16="http://schemas.microsoft.com/office/drawing/2014/main" id="{0D0B5106-3619-B449-AA90-33A081964737}"/>
              </a:ext>
            </a:extLst>
          </p:cNvPr>
          <p:cNvCxnSpPr>
            <a:cxnSpLocks/>
          </p:cNvCxnSpPr>
          <p:nvPr userDrawn="1"/>
        </p:nvCxnSpPr>
        <p:spPr>
          <a:xfrm>
            <a:off x="1306640" y="5845608"/>
            <a:ext cx="0" cy="417183"/>
          </a:xfrm>
          <a:prstGeom prst="line">
            <a:avLst/>
          </a:prstGeom>
          <a:ln w="47625">
            <a:solidFill>
              <a:srgbClr val="43BAC3"/>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CCBDBD1-3B3D-0A4C-B220-BB6788108A74}"/>
              </a:ext>
            </a:extLst>
          </p:cNvPr>
          <p:cNvSpPr txBox="1"/>
          <p:nvPr userDrawn="1"/>
        </p:nvSpPr>
        <p:spPr>
          <a:xfrm>
            <a:off x="1471177" y="5819337"/>
            <a:ext cx="978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43876"/>
                </a:solidFill>
                <a:latin typeface="Montserrat" pitchFamily="2" charset="77"/>
              </a:rPr>
              <a:t>Working in partnership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43876"/>
                </a:solidFill>
                <a:latin typeface="Montserrat" pitchFamily="2" charset="77"/>
              </a:rPr>
              <a:t>with:</a:t>
            </a:r>
            <a:endParaRPr lang="en-US" sz="800" b="0" i="0" dirty="0">
              <a:solidFill>
                <a:srgbClr val="043876"/>
              </a:solidFill>
              <a:latin typeface="Montserrat" pitchFamily="2" charset="77"/>
            </a:endParaRPr>
          </a:p>
        </p:txBody>
      </p:sp>
    </p:spTree>
    <p:extLst>
      <p:ext uri="{BB962C8B-B14F-4D97-AF65-F5344CB8AC3E}">
        <p14:creationId xmlns:p14="http://schemas.microsoft.com/office/powerpoint/2010/main" val="2155672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Column Conten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EE79-40BD-5448-8C86-1AB0A2A40EA7}"/>
              </a:ext>
            </a:extLst>
          </p:cNvPr>
          <p:cNvSpPr>
            <a:spLocks noGrp="1"/>
          </p:cNvSpPr>
          <p:nvPr>
            <p:ph type="ctrTitle" hasCustomPrompt="1"/>
          </p:nvPr>
        </p:nvSpPr>
        <p:spPr>
          <a:xfrm>
            <a:off x="309488" y="308199"/>
            <a:ext cx="10147924" cy="905459"/>
          </a:xfrm>
        </p:spPr>
        <p:txBody>
          <a:bodyPr anchor="t">
            <a:normAutofit/>
          </a:bodyPr>
          <a:lstStyle>
            <a:lvl1pPr algn="l">
              <a:defRPr sz="3000" b="1" i="0">
                <a:solidFill>
                  <a:srgbClr val="043876"/>
                </a:solidFill>
                <a:latin typeface="Montserrat" pitchFamily="2" charset="77"/>
              </a:defRPr>
            </a:lvl1pPr>
          </a:lstStyle>
          <a:p>
            <a:r>
              <a:rPr lang="en-GB" dirty="0"/>
              <a:t>Click to add title here</a:t>
            </a:r>
            <a:endParaRPr lang="en-US" dirty="0"/>
          </a:p>
        </p:txBody>
      </p:sp>
      <p:sp>
        <p:nvSpPr>
          <p:cNvPr id="12" name="Rectangle 11">
            <a:extLst>
              <a:ext uri="{FF2B5EF4-FFF2-40B4-BE49-F238E27FC236}">
                <a16:creationId xmlns:a16="http://schemas.microsoft.com/office/drawing/2014/main" id="{87EF21B4-051E-7746-BDB2-A76C21EC1ECB}"/>
              </a:ext>
            </a:extLst>
          </p:cNvPr>
          <p:cNvSpPr/>
          <p:nvPr userDrawn="1"/>
        </p:nvSpPr>
        <p:spPr>
          <a:xfrm>
            <a:off x="0" y="6549800"/>
            <a:ext cx="12192000" cy="308199"/>
          </a:xfrm>
          <a:prstGeom prst="rect">
            <a:avLst/>
          </a:prstGeom>
          <a:solidFill>
            <a:srgbClr val="082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1AF0BC64-8DE1-A146-9903-7D86FCE09C4C}"/>
              </a:ext>
            </a:extLst>
          </p:cNvPr>
          <p:cNvSpPr/>
          <p:nvPr userDrawn="1"/>
        </p:nvSpPr>
        <p:spPr>
          <a:xfrm>
            <a:off x="-1" y="6420054"/>
            <a:ext cx="12191999" cy="259492"/>
          </a:xfrm>
          <a:prstGeom prst="roundRect">
            <a:avLst>
              <a:gd name="adj" fmla="val 50000"/>
            </a:avLst>
          </a:prstGeom>
          <a:solidFill>
            <a:srgbClr val="082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15">
            <a:extLst>
              <a:ext uri="{FF2B5EF4-FFF2-40B4-BE49-F238E27FC236}">
                <a16:creationId xmlns:a16="http://schemas.microsoft.com/office/drawing/2014/main" id="{34B51372-ED21-A846-A8D9-AEDE5215306F}"/>
              </a:ext>
            </a:extLst>
          </p:cNvPr>
          <p:cNvSpPr>
            <a:spLocks noGrp="1"/>
          </p:cNvSpPr>
          <p:nvPr>
            <p:ph sz="quarter" idx="10" hasCustomPrompt="1"/>
          </p:nvPr>
        </p:nvSpPr>
        <p:spPr>
          <a:xfrm>
            <a:off x="309563" y="1699635"/>
            <a:ext cx="5516357" cy="3936293"/>
          </a:xfrm>
        </p:spPr>
        <p:txBody>
          <a:bodyPr>
            <a:normAutofit/>
          </a:bodyPr>
          <a:lstStyle>
            <a:lvl1pPr marL="0" indent="0">
              <a:buNone/>
              <a:defRPr sz="1200" b="0" i="0">
                <a:latin typeface="Montserrat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column one content here</a:t>
            </a:r>
            <a:endParaRPr lang="en-US" dirty="0"/>
          </a:p>
        </p:txBody>
      </p:sp>
      <p:cxnSp>
        <p:nvCxnSpPr>
          <p:cNvPr id="18" name="Straight Connector 17">
            <a:extLst>
              <a:ext uri="{FF2B5EF4-FFF2-40B4-BE49-F238E27FC236}">
                <a16:creationId xmlns:a16="http://schemas.microsoft.com/office/drawing/2014/main" id="{360D8989-730E-9046-87F3-3D4DDC8BFBFD}"/>
              </a:ext>
            </a:extLst>
          </p:cNvPr>
          <p:cNvCxnSpPr/>
          <p:nvPr userDrawn="1"/>
        </p:nvCxnSpPr>
        <p:spPr>
          <a:xfrm>
            <a:off x="411159" y="1456646"/>
            <a:ext cx="752622" cy="0"/>
          </a:xfrm>
          <a:prstGeom prst="line">
            <a:avLst/>
          </a:prstGeom>
          <a:ln w="47625">
            <a:solidFill>
              <a:srgbClr val="43BAC3"/>
            </a:solidFill>
          </a:ln>
        </p:spPr>
        <p:style>
          <a:lnRef idx="1">
            <a:schemeClr val="accent1"/>
          </a:lnRef>
          <a:fillRef idx="0">
            <a:schemeClr val="accent1"/>
          </a:fillRef>
          <a:effectRef idx="0">
            <a:schemeClr val="accent1"/>
          </a:effectRef>
          <a:fontRef idx="minor">
            <a:schemeClr val="tx1"/>
          </a:fontRef>
        </p:style>
      </p:cxnSp>
      <p:sp>
        <p:nvSpPr>
          <p:cNvPr id="20" name="Content Placeholder 19">
            <a:extLst>
              <a:ext uri="{FF2B5EF4-FFF2-40B4-BE49-F238E27FC236}">
                <a16:creationId xmlns:a16="http://schemas.microsoft.com/office/drawing/2014/main" id="{79385AAE-138B-EB4F-A82C-78DD362DA764}"/>
              </a:ext>
            </a:extLst>
          </p:cNvPr>
          <p:cNvSpPr>
            <a:spLocks noGrp="1"/>
          </p:cNvSpPr>
          <p:nvPr>
            <p:ph sz="quarter" idx="11" hasCustomPrompt="1"/>
          </p:nvPr>
        </p:nvSpPr>
        <p:spPr>
          <a:xfrm>
            <a:off x="309563" y="6539845"/>
            <a:ext cx="1328737" cy="228600"/>
          </a:xfrm>
        </p:spPr>
        <p:txBody>
          <a:bodyPr>
            <a:noAutofit/>
          </a:bodyPr>
          <a:lstStyle>
            <a:lvl1pPr marL="0" indent="0">
              <a:buFont typeface="Arial" panose="020B0604020202020204" pitchFamily="34" charset="0"/>
              <a:buNone/>
              <a:defRPr sz="800" b="0" i="0">
                <a:solidFill>
                  <a:schemeClr val="bg1"/>
                </a:solidFill>
                <a:latin typeface="Montserrat Light" pitchFamily="2" charset="77"/>
              </a:defRPr>
            </a:lvl1pPr>
            <a:lvl2pPr marL="457200" indent="0">
              <a:buFont typeface="Arial" panose="020B0604020202020204" pitchFamily="34" charset="0"/>
              <a:buNone/>
              <a:defRPr sz="800">
                <a:solidFill>
                  <a:schemeClr val="bg1"/>
                </a:solidFill>
              </a:defRPr>
            </a:lvl2pPr>
            <a:lvl3pPr marL="914400" indent="0">
              <a:buFont typeface="Arial" panose="020B0604020202020204" pitchFamily="34" charset="0"/>
              <a:buNone/>
              <a:defRPr sz="800">
                <a:solidFill>
                  <a:schemeClr val="bg1"/>
                </a:solidFill>
              </a:defRPr>
            </a:lvl3pPr>
            <a:lvl4pPr marL="1371600" indent="0">
              <a:buFont typeface="Arial" panose="020B0604020202020204" pitchFamily="34" charset="0"/>
              <a:buNone/>
              <a:defRPr sz="800">
                <a:solidFill>
                  <a:schemeClr val="bg1"/>
                </a:solidFill>
              </a:defRPr>
            </a:lvl4pPr>
            <a:lvl5pPr marL="1828800" indent="0">
              <a:buFont typeface="Arial" panose="020B0604020202020204" pitchFamily="34" charset="0"/>
              <a:buNone/>
              <a:defRPr sz="800">
                <a:solidFill>
                  <a:schemeClr val="bg1"/>
                </a:solidFill>
              </a:defRPr>
            </a:lvl5pPr>
          </a:lstStyle>
          <a:p>
            <a:pPr lvl="0"/>
            <a:fld id="{08183262-C80B-8747-8319-6528E0092D4A}" type="slidenum">
              <a:rPr lang="en-GB" smtClean="0"/>
              <a:t>‹#›</a:t>
            </a:fld>
            <a:endParaRPr lang="en-US" dirty="0"/>
          </a:p>
        </p:txBody>
      </p:sp>
      <p:sp>
        <p:nvSpPr>
          <p:cNvPr id="21" name="Content Placeholder 19">
            <a:extLst>
              <a:ext uri="{FF2B5EF4-FFF2-40B4-BE49-F238E27FC236}">
                <a16:creationId xmlns:a16="http://schemas.microsoft.com/office/drawing/2014/main" id="{BC9F6496-D98E-B14B-89F1-F8C43E0579C0}"/>
              </a:ext>
            </a:extLst>
          </p:cNvPr>
          <p:cNvSpPr>
            <a:spLocks noGrp="1"/>
          </p:cNvSpPr>
          <p:nvPr>
            <p:ph sz="quarter" idx="12" hasCustomPrompt="1"/>
          </p:nvPr>
        </p:nvSpPr>
        <p:spPr>
          <a:xfrm>
            <a:off x="9861752" y="6539845"/>
            <a:ext cx="2020685" cy="228600"/>
          </a:xfrm>
        </p:spPr>
        <p:txBody>
          <a:bodyPr>
            <a:noAutofit/>
          </a:bodyPr>
          <a:lstStyle>
            <a:lvl1pPr marL="0" indent="0" algn="r">
              <a:buFont typeface="Arial" panose="020B0604020202020204" pitchFamily="34" charset="0"/>
              <a:buNone/>
              <a:defRPr sz="800" b="0" i="0">
                <a:solidFill>
                  <a:schemeClr val="bg1"/>
                </a:solidFill>
                <a:latin typeface="Montserrat Light" pitchFamily="2" charset="77"/>
              </a:defRPr>
            </a:lvl1pPr>
            <a:lvl2pPr marL="457200" indent="0">
              <a:buFont typeface="Arial" panose="020B0604020202020204" pitchFamily="34" charset="0"/>
              <a:buNone/>
              <a:defRPr sz="800">
                <a:solidFill>
                  <a:schemeClr val="bg1"/>
                </a:solidFill>
              </a:defRPr>
            </a:lvl2pPr>
            <a:lvl3pPr marL="914400" indent="0">
              <a:buFont typeface="Arial" panose="020B0604020202020204" pitchFamily="34" charset="0"/>
              <a:buNone/>
              <a:defRPr sz="800">
                <a:solidFill>
                  <a:schemeClr val="bg1"/>
                </a:solidFill>
              </a:defRPr>
            </a:lvl3pPr>
            <a:lvl4pPr marL="1371600" indent="0">
              <a:buFont typeface="Arial" panose="020B0604020202020204" pitchFamily="34" charset="0"/>
              <a:buNone/>
              <a:defRPr sz="800">
                <a:solidFill>
                  <a:schemeClr val="bg1"/>
                </a:solidFill>
              </a:defRPr>
            </a:lvl4pPr>
            <a:lvl5pPr marL="1828800" indent="0">
              <a:buFont typeface="Arial" panose="020B0604020202020204" pitchFamily="34" charset="0"/>
              <a:buNone/>
              <a:defRPr sz="800">
                <a:solidFill>
                  <a:schemeClr val="bg1"/>
                </a:solidFill>
              </a:defRPr>
            </a:lvl5pPr>
          </a:lstStyle>
          <a:p>
            <a:pPr lvl="0"/>
            <a:r>
              <a:rPr lang="en-GB" dirty="0"/>
              <a:t>Area to insert reference here</a:t>
            </a:r>
            <a:endParaRPr lang="en-US" dirty="0"/>
          </a:p>
        </p:txBody>
      </p:sp>
      <p:pic>
        <p:nvPicPr>
          <p:cNvPr id="43" name="Graphic 42">
            <a:extLst>
              <a:ext uri="{FF2B5EF4-FFF2-40B4-BE49-F238E27FC236}">
                <a16:creationId xmlns:a16="http://schemas.microsoft.com/office/drawing/2014/main" id="{4F1D04AF-5A30-534C-B7F9-14918A9D67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0044" y="391533"/>
            <a:ext cx="1142393" cy="693597"/>
          </a:xfrm>
          <a:prstGeom prst="rect">
            <a:avLst/>
          </a:prstGeom>
        </p:spPr>
      </p:pic>
      <p:sp>
        <p:nvSpPr>
          <p:cNvPr id="19" name="Content Placeholder 15">
            <a:extLst>
              <a:ext uri="{FF2B5EF4-FFF2-40B4-BE49-F238E27FC236}">
                <a16:creationId xmlns:a16="http://schemas.microsoft.com/office/drawing/2014/main" id="{9072A501-B550-BD4C-89C3-5A4196CE3AD9}"/>
              </a:ext>
            </a:extLst>
          </p:cNvPr>
          <p:cNvSpPr>
            <a:spLocks noGrp="1"/>
          </p:cNvSpPr>
          <p:nvPr>
            <p:ph sz="quarter" idx="16" hasCustomPrompt="1"/>
          </p:nvPr>
        </p:nvSpPr>
        <p:spPr>
          <a:xfrm>
            <a:off x="7672647" y="2287364"/>
            <a:ext cx="4209790" cy="3058983"/>
          </a:xfrm>
        </p:spPr>
        <p:txBody>
          <a:bodyPr anchor="ctr">
            <a:normAutofit/>
          </a:bodyPr>
          <a:lstStyle>
            <a:lvl1pPr marL="0" indent="0">
              <a:buNone/>
              <a:defRPr sz="1800" b="0" i="0">
                <a:latin typeface="Montserra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block quote here lorem ipsum dollar sit </a:t>
            </a:r>
            <a:r>
              <a:rPr lang="en-GB" dirty="0" err="1"/>
              <a:t>amet</a:t>
            </a:r>
            <a:r>
              <a:rPr lang="en-GB" dirty="0"/>
              <a:t>, avec </a:t>
            </a:r>
            <a:r>
              <a:rPr lang="en-GB" dirty="0" err="1"/>
              <a:t>consecteteur</a:t>
            </a:r>
            <a:r>
              <a:rPr lang="en-GB" dirty="0"/>
              <a:t> </a:t>
            </a:r>
            <a:r>
              <a:rPr lang="en-GB" dirty="0" err="1"/>
              <a:t>validum</a:t>
            </a:r>
            <a:r>
              <a:rPr lang="en-GB" dirty="0"/>
              <a:t> dollar </a:t>
            </a:r>
            <a:r>
              <a:rPr lang="en-GB" dirty="0" err="1"/>
              <a:t>consol</a:t>
            </a:r>
            <a:endParaRPr lang="en-US" dirty="0"/>
          </a:p>
        </p:txBody>
      </p:sp>
      <p:pic>
        <p:nvPicPr>
          <p:cNvPr id="6" name="Graphic 5">
            <a:extLst>
              <a:ext uri="{FF2B5EF4-FFF2-40B4-BE49-F238E27FC236}">
                <a16:creationId xmlns:a16="http://schemas.microsoft.com/office/drawing/2014/main" id="{7DA5D522-EF58-E541-86C5-9EFB076C2FA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32335" y="3282647"/>
            <a:ext cx="927100" cy="927100"/>
          </a:xfrm>
          <a:prstGeom prst="rect">
            <a:avLst/>
          </a:prstGeom>
        </p:spPr>
      </p:pic>
      <p:pic>
        <p:nvPicPr>
          <p:cNvPr id="22" name="Graphic 21">
            <a:extLst>
              <a:ext uri="{FF2B5EF4-FFF2-40B4-BE49-F238E27FC236}">
                <a16:creationId xmlns:a16="http://schemas.microsoft.com/office/drawing/2014/main" id="{85C80FCE-CF2B-C44B-B6DC-67702352BE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488" y="5814383"/>
            <a:ext cx="738555" cy="448408"/>
          </a:xfrm>
          <a:prstGeom prst="rect">
            <a:avLst/>
          </a:prstGeom>
        </p:spPr>
      </p:pic>
      <p:sp>
        <p:nvSpPr>
          <p:cNvPr id="23" name="Picture Placeholder 25">
            <a:extLst>
              <a:ext uri="{FF2B5EF4-FFF2-40B4-BE49-F238E27FC236}">
                <a16:creationId xmlns:a16="http://schemas.microsoft.com/office/drawing/2014/main" id="{B03ADA72-2460-214B-8E54-D02FE6A00FD7}"/>
              </a:ext>
            </a:extLst>
          </p:cNvPr>
          <p:cNvSpPr>
            <a:spLocks noGrp="1"/>
          </p:cNvSpPr>
          <p:nvPr>
            <p:ph type="pic" sz="quarter" idx="13" hasCustomPrompt="1"/>
          </p:nvPr>
        </p:nvSpPr>
        <p:spPr>
          <a:xfrm>
            <a:off x="4596992" y="5846903"/>
            <a:ext cx="917523" cy="417183"/>
          </a:xfrm>
        </p:spPr>
        <p:txBody>
          <a:bodyPr anchor="ctr">
            <a:noAutofit/>
          </a:bodyPr>
          <a:lstStyle>
            <a:lvl1pPr marL="0" indent="0" algn="ctr">
              <a:buFont typeface="Arial" panose="020B0604020202020204" pitchFamily="34" charset="0"/>
              <a:buNone/>
              <a:defRPr sz="800">
                <a:solidFill>
                  <a:srgbClr val="043876"/>
                </a:solidFill>
              </a:defRPr>
            </a:lvl1pPr>
          </a:lstStyle>
          <a:p>
            <a:r>
              <a:rPr lang="en-US" dirty="0"/>
              <a:t>Insert partner logo here</a:t>
            </a:r>
          </a:p>
        </p:txBody>
      </p:sp>
      <p:sp>
        <p:nvSpPr>
          <p:cNvPr id="24" name="Picture Placeholder 25">
            <a:extLst>
              <a:ext uri="{FF2B5EF4-FFF2-40B4-BE49-F238E27FC236}">
                <a16:creationId xmlns:a16="http://schemas.microsoft.com/office/drawing/2014/main" id="{B7823A6F-329C-0443-923B-EBE0272883FD}"/>
              </a:ext>
            </a:extLst>
          </p:cNvPr>
          <p:cNvSpPr>
            <a:spLocks noGrp="1"/>
          </p:cNvSpPr>
          <p:nvPr>
            <p:ph type="pic" sz="quarter" idx="14" hasCustomPrompt="1"/>
          </p:nvPr>
        </p:nvSpPr>
        <p:spPr>
          <a:xfrm>
            <a:off x="3506454" y="5856545"/>
            <a:ext cx="917523" cy="417183"/>
          </a:xfrm>
        </p:spPr>
        <p:txBody>
          <a:bodyPr anchor="ctr">
            <a:noAutofit/>
          </a:bodyPr>
          <a:lstStyle>
            <a:lvl1pPr marL="0" indent="0" algn="ctr">
              <a:buFont typeface="Arial" panose="020B0604020202020204" pitchFamily="34" charset="0"/>
              <a:buNone/>
              <a:defRPr sz="800">
                <a:solidFill>
                  <a:srgbClr val="043876"/>
                </a:solidFill>
              </a:defRPr>
            </a:lvl1pPr>
          </a:lstStyle>
          <a:p>
            <a:r>
              <a:rPr lang="en-US" dirty="0"/>
              <a:t>Insert partner logo here</a:t>
            </a:r>
          </a:p>
        </p:txBody>
      </p:sp>
      <p:sp>
        <p:nvSpPr>
          <p:cNvPr id="25" name="Picture Placeholder 25">
            <a:extLst>
              <a:ext uri="{FF2B5EF4-FFF2-40B4-BE49-F238E27FC236}">
                <a16:creationId xmlns:a16="http://schemas.microsoft.com/office/drawing/2014/main" id="{3AA83807-CC9B-5C4A-9084-B7E4EDA1AC14}"/>
              </a:ext>
            </a:extLst>
          </p:cNvPr>
          <p:cNvSpPr>
            <a:spLocks noGrp="1"/>
          </p:cNvSpPr>
          <p:nvPr>
            <p:ph type="pic" sz="quarter" idx="15" hasCustomPrompt="1"/>
          </p:nvPr>
        </p:nvSpPr>
        <p:spPr>
          <a:xfrm>
            <a:off x="2415916" y="5845608"/>
            <a:ext cx="917523" cy="417183"/>
          </a:xfrm>
        </p:spPr>
        <p:txBody>
          <a:bodyPr anchor="ctr">
            <a:noAutofit/>
          </a:bodyPr>
          <a:lstStyle>
            <a:lvl1pPr marL="0" indent="0" algn="ctr">
              <a:buFont typeface="Arial" panose="020B0604020202020204" pitchFamily="34" charset="0"/>
              <a:buNone/>
              <a:defRPr sz="800">
                <a:solidFill>
                  <a:srgbClr val="043876"/>
                </a:solidFill>
              </a:defRPr>
            </a:lvl1pPr>
          </a:lstStyle>
          <a:p>
            <a:r>
              <a:rPr lang="en-US" dirty="0"/>
              <a:t>Insert partner logo here</a:t>
            </a:r>
          </a:p>
        </p:txBody>
      </p:sp>
      <p:cxnSp>
        <p:nvCxnSpPr>
          <p:cNvPr id="29" name="Straight Connector 28">
            <a:extLst>
              <a:ext uri="{FF2B5EF4-FFF2-40B4-BE49-F238E27FC236}">
                <a16:creationId xmlns:a16="http://schemas.microsoft.com/office/drawing/2014/main" id="{0E5F25CB-97AC-B746-B2B1-66C34CAF12E9}"/>
              </a:ext>
            </a:extLst>
          </p:cNvPr>
          <p:cNvCxnSpPr>
            <a:cxnSpLocks/>
          </p:cNvCxnSpPr>
          <p:nvPr userDrawn="1"/>
        </p:nvCxnSpPr>
        <p:spPr>
          <a:xfrm>
            <a:off x="1306640" y="5845608"/>
            <a:ext cx="0" cy="417183"/>
          </a:xfrm>
          <a:prstGeom prst="line">
            <a:avLst/>
          </a:prstGeom>
          <a:ln w="47625">
            <a:solidFill>
              <a:srgbClr val="43BAC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58453B7-F1BD-F74A-9119-55F36BE93975}"/>
              </a:ext>
            </a:extLst>
          </p:cNvPr>
          <p:cNvSpPr txBox="1"/>
          <p:nvPr userDrawn="1"/>
        </p:nvSpPr>
        <p:spPr>
          <a:xfrm>
            <a:off x="1471177" y="5819337"/>
            <a:ext cx="978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43876"/>
                </a:solidFill>
                <a:latin typeface="Montserrat" pitchFamily="2" charset="77"/>
              </a:rPr>
              <a:t>Working in partnership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43876"/>
                </a:solidFill>
                <a:latin typeface="Montserrat" pitchFamily="2" charset="77"/>
              </a:rPr>
              <a:t>with:</a:t>
            </a:r>
            <a:endParaRPr lang="en-US" sz="800" b="0" i="0" dirty="0">
              <a:solidFill>
                <a:srgbClr val="043876"/>
              </a:solidFill>
              <a:latin typeface="Montserrat" pitchFamily="2" charset="77"/>
            </a:endParaRPr>
          </a:p>
        </p:txBody>
      </p:sp>
    </p:spTree>
    <p:extLst>
      <p:ext uri="{BB962C8B-B14F-4D97-AF65-F5344CB8AC3E}">
        <p14:creationId xmlns:p14="http://schemas.microsoft.com/office/powerpoint/2010/main" val="278574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FC1C-7A92-474F-AACA-1903C9DBA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21CE4A-D25E-4188-8FC0-493B292C4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B49CD7-6569-4F48-BBAB-DC491B51C7BC}"/>
              </a:ext>
            </a:extLst>
          </p:cNvPr>
          <p:cNvSpPr>
            <a:spLocks noGrp="1"/>
          </p:cNvSpPr>
          <p:nvPr>
            <p:ph type="dt" sz="half" idx="10"/>
          </p:nvPr>
        </p:nvSpPr>
        <p:spPr/>
        <p:txBody>
          <a:bodyPr/>
          <a:lstStyle/>
          <a:p>
            <a:fld id="{D8887925-FDA2-4FCD-A2E9-D2910464AD29}" type="datetimeFigureOut">
              <a:rPr lang="en-GB" smtClean="0"/>
              <a:t>02/07/2021</a:t>
            </a:fld>
            <a:endParaRPr lang="en-GB" dirty="0"/>
          </a:p>
        </p:txBody>
      </p:sp>
      <p:sp>
        <p:nvSpPr>
          <p:cNvPr id="5" name="Footer Placeholder 4">
            <a:extLst>
              <a:ext uri="{FF2B5EF4-FFF2-40B4-BE49-F238E27FC236}">
                <a16:creationId xmlns:a16="http://schemas.microsoft.com/office/drawing/2014/main" id="{3BD2A718-2C51-4727-AE18-160149CC389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5E9899-0C56-4BB9-B2EB-A55FB7BF8E1B}"/>
              </a:ext>
            </a:extLst>
          </p:cNvPr>
          <p:cNvSpPr>
            <a:spLocks noGrp="1"/>
          </p:cNvSpPr>
          <p:nvPr>
            <p:ph type="sldNum" sz="quarter" idx="12"/>
          </p:nvPr>
        </p:nvSpPr>
        <p:spPr/>
        <p:txBody>
          <a:bodyPr/>
          <a:lstStyle/>
          <a:p>
            <a:fld id="{0E9D44E9-C932-4CD7-8B56-9775E958EB05}" type="slidenum">
              <a:rPr lang="en-GB" smtClean="0"/>
              <a:t>‹#›</a:t>
            </a:fld>
            <a:endParaRPr lang="en-GB" dirty="0"/>
          </a:p>
        </p:txBody>
      </p:sp>
    </p:spTree>
    <p:extLst>
      <p:ext uri="{BB962C8B-B14F-4D97-AF65-F5344CB8AC3E}">
        <p14:creationId xmlns:p14="http://schemas.microsoft.com/office/powerpoint/2010/main" val="237894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8C1E-48F5-4652-8B03-A0CF03E5AE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DEBBA2-F57B-48DC-9759-89A98E9BFB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43D29F-48AC-4D47-A100-C062EBE664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E9F740-BC1A-4EA5-A1F6-7AFEF101043D}"/>
              </a:ext>
            </a:extLst>
          </p:cNvPr>
          <p:cNvSpPr>
            <a:spLocks noGrp="1"/>
          </p:cNvSpPr>
          <p:nvPr>
            <p:ph type="dt" sz="half" idx="10"/>
          </p:nvPr>
        </p:nvSpPr>
        <p:spPr/>
        <p:txBody>
          <a:bodyPr/>
          <a:lstStyle/>
          <a:p>
            <a:fld id="{D8887925-FDA2-4FCD-A2E9-D2910464AD29}" type="datetimeFigureOut">
              <a:rPr lang="en-GB" smtClean="0"/>
              <a:t>02/07/2021</a:t>
            </a:fld>
            <a:endParaRPr lang="en-GB" dirty="0"/>
          </a:p>
        </p:txBody>
      </p:sp>
      <p:sp>
        <p:nvSpPr>
          <p:cNvPr id="6" name="Footer Placeholder 5">
            <a:extLst>
              <a:ext uri="{FF2B5EF4-FFF2-40B4-BE49-F238E27FC236}">
                <a16:creationId xmlns:a16="http://schemas.microsoft.com/office/drawing/2014/main" id="{3FCBE5D5-5BE6-4D92-A9BC-F58F789CFD1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5F087B4-930F-4E5F-9EB3-1491A689F18F}"/>
              </a:ext>
            </a:extLst>
          </p:cNvPr>
          <p:cNvSpPr>
            <a:spLocks noGrp="1"/>
          </p:cNvSpPr>
          <p:nvPr>
            <p:ph type="sldNum" sz="quarter" idx="12"/>
          </p:nvPr>
        </p:nvSpPr>
        <p:spPr/>
        <p:txBody>
          <a:bodyPr/>
          <a:lstStyle/>
          <a:p>
            <a:fld id="{0E9D44E9-C932-4CD7-8B56-9775E958EB05}" type="slidenum">
              <a:rPr lang="en-GB" smtClean="0"/>
              <a:t>‹#›</a:t>
            </a:fld>
            <a:endParaRPr lang="en-GB" dirty="0"/>
          </a:p>
        </p:txBody>
      </p:sp>
    </p:spTree>
    <p:extLst>
      <p:ext uri="{BB962C8B-B14F-4D97-AF65-F5344CB8AC3E}">
        <p14:creationId xmlns:p14="http://schemas.microsoft.com/office/powerpoint/2010/main" val="91920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0341-A441-401A-A31F-190DC66F3F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EB8ACB-0723-407F-998A-791CF6AB32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23D1CD-B9BA-4E91-9149-373346055E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8A4830-48BA-4D6A-BBE9-D87DA26D88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D1627C-0970-4725-B5E8-A9BAA97F6A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43DA1A-9931-40A5-99A7-F089ED348818}"/>
              </a:ext>
            </a:extLst>
          </p:cNvPr>
          <p:cNvSpPr>
            <a:spLocks noGrp="1"/>
          </p:cNvSpPr>
          <p:nvPr>
            <p:ph type="dt" sz="half" idx="10"/>
          </p:nvPr>
        </p:nvSpPr>
        <p:spPr/>
        <p:txBody>
          <a:bodyPr/>
          <a:lstStyle/>
          <a:p>
            <a:fld id="{D8887925-FDA2-4FCD-A2E9-D2910464AD29}" type="datetimeFigureOut">
              <a:rPr lang="en-GB" smtClean="0"/>
              <a:t>02/07/2021</a:t>
            </a:fld>
            <a:endParaRPr lang="en-GB" dirty="0"/>
          </a:p>
        </p:txBody>
      </p:sp>
      <p:sp>
        <p:nvSpPr>
          <p:cNvPr id="8" name="Footer Placeholder 7">
            <a:extLst>
              <a:ext uri="{FF2B5EF4-FFF2-40B4-BE49-F238E27FC236}">
                <a16:creationId xmlns:a16="http://schemas.microsoft.com/office/drawing/2014/main" id="{EA83BAE4-8718-42A7-A176-482C01053AC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A746EB9-7DD0-4EEE-AA4B-535F67E09AA2}"/>
              </a:ext>
            </a:extLst>
          </p:cNvPr>
          <p:cNvSpPr>
            <a:spLocks noGrp="1"/>
          </p:cNvSpPr>
          <p:nvPr>
            <p:ph type="sldNum" sz="quarter" idx="12"/>
          </p:nvPr>
        </p:nvSpPr>
        <p:spPr/>
        <p:txBody>
          <a:bodyPr/>
          <a:lstStyle/>
          <a:p>
            <a:fld id="{0E9D44E9-C932-4CD7-8B56-9775E958EB05}" type="slidenum">
              <a:rPr lang="en-GB" smtClean="0"/>
              <a:t>‹#›</a:t>
            </a:fld>
            <a:endParaRPr lang="en-GB" dirty="0"/>
          </a:p>
        </p:txBody>
      </p:sp>
    </p:spTree>
    <p:extLst>
      <p:ext uri="{BB962C8B-B14F-4D97-AF65-F5344CB8AC3E}">
        <p14:creationId xmlns:p14="http://schemas.microsoft.com/office/powerpoint/2010/main" val="179625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B2277-396A-4391-B221-9BDF1184F7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352973-231F-49A0-964C-1209F7311286}"/>
              </a:ext>
            </a:extLst>
          </p:cNvPr>
          <p:cNvSpPr>
            <a:spLocks noGrp="1"/>
          </p:cNvSpPr>
          <p:nvPr>
            <p:ph type="dt" sz="half" idx="10"/>
          </p:nvPr>
        </p:nvSpPr>
        <p:spPr/>
        <p:txBody>
          <a:bodyPr/>
          <a:lstStyle/>
          <a:p>
            <a:fld id="{D8887925-FDA2-4FCD-A2E9-D2910464AD29}" type="datetimeFigureOut">
              <a:rPr lang="en-GB" smtClean="0"/>
              <a:t>02/07/2021</a:t>
            </a:fld>
            <a:endParaRPr lang="en-GB" dirty="0"/>
          </a:p>
        </p:txBody>
      </p:sp>
      <p:sp>
        <p:nvSpPr>
          <p:cNvPr id="4" name="Footer Placeholder 3">
            <a:extLst>
              <a:ext uri="{FF2B5EF4-FFF2-40B4-BE49-F238E27FC236}">
                <a16:creationId xmlns:a16="http://schemas.microsoft.com/office/drawing/2014/main" id="{60039389-4BDA-438B-B9F2-5E758FB034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5E65B22-04B2-4052-8CB6-02651F92E3E9}"/>
              </a:ext>
            </a:extLst>
          </p:cNvPr>
          <p:cNvSpPr>
            <a:spLocks noGrp="1"/>
          </p:cNvSpPr>
          <p:nvPr>
            <p:ph type="sldNum" sz="quarter" idx="12"/>
          </p:nvPr>
        </p:nvSpPr>
        <p:spPr/>
        <p:txBody>
          <a:bodyPr/>
          <a:lstStyle/>
          <a:p>
            <a:fld id="{0E9D44E9-C932-4CD7-8B56-9775E958EB05}" type="slidenum">
              <a:rPr lang="en-GB" smtClean="0"/>
              <a:t>‹#›</a:t>
            </a:fld>
            <a:endParaRPr lang="en-GB" dirty="0"/>
          </a:p>
        </p:txBody>
      </p:sp>
    </p:spTree>
    <p:extLst>
      <p:ext uri="{BB962C8B-B14F-4D97-AF65-F5344CB8AC3E}">
        <p14:creationId xmlns:p14="http://schemas.microsoft.com/office/powerpoint/2010/main" val="54880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B8C21-15AD-4B8B-9A55-C879FA28D2C2}"/>
              </a:ext>
            </a:extLst>
          </p:cNvPr>
          <p:cNvSpPr>
            <a:spLocks noGrp="1"/>
          </p:cNvSpPr>
          <p:nvPr>
            <p:ph type="dt" sz="half" idx="10"/>
          </p:nvPr>
        </p:nvSpPr>
        <p:spPr/>
        <p:txBody>
          <a:bodyPr/>
          <a:lstStyle/>
          <a:p>
            <a:fld id="{D8887925-FDA2-4FCD-A2E9-D2910464AD29}" type="datetimeFigureOut">
              <a:rPr lang="en-GB" smtClean="0"/>
              <a:t>02/07/2021</a:t>
            </a:fld>
            <a:endParaRPr lang="en-GB" dirty="0"/>
          </a:p>
        </p:txBody>
      </p:sp>
      <p:sp>
        <p:nvSpPr>
          <p:cNvPr id="3" name="Footer Placeholder 2">
            <a:extLst>
              <a:ext uri="{FF2B5EF4-FFF2-40B4-BE49-F238E27FC236}">
                <a16:creationId xmlns:a16="http://schemas.microsoft.com/office/drawing/2014/main" id="{A17A3894-22B0-4E02-949F-8E50B8089D9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0AF17B0-B840-405C-B7B4-A8CBF33E6889}"/>
              </a:ext>
            </a:extLst>
          </p:cNvPr>
          <p:cNvSpPr>
            <a:spLocks noGrp="1"/>
          </p:cNvSpPr>
          <p:nvPr>
            <p:ph type="sldNum" sz="quarter" idx="12"/>
          </p:nvPr>
        </p:nvSpPr>
        <p:spPr/>
        <p:txBody>
          <a:bodyPr/>
          <a:lstStyle/>
          <a:p>
            <a:fld id="{0E9D44E9-C932-4CD7-8B56-9775E958EB05}" type="slidenum">
              <a:rPr lang="en-GB" smtClean="0"/>
              <a:t>‹#›</a:t>
            </a:fld>
            <a:endParaRPr lang="en-GB" dirty="0"/>
          </a:p>
        </p:txBody>
      </p:sp>
    </p:spTree>
    <p:extLst>
      <p:ext uri="{BB962C8B-B14F-4D97-AF65-F5344CB8AC3E}">
        <p14:creationId xmlns:p14="http://schemas.microsoft.com/office/powerpoint/2010/main" val="21947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0B463-DE7B-4131-813D-19CCA786C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889ADB-5760-4251-B909-0DC4FCB447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F4FB6A-3A8F-4D27-9873-3A7583FD7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AF3E0-AC0F-4B4E-8332-2EB86DDF56D4}"/>
              </a:ext>
            </a:extLst>
          </p:cNvPr>
          <p:cNvSpPr>
            <a:spLocks noGrp="1"/>
          </p:cNvSpPr>
          <p:nvPr>
            <p:ph type="dt" sz="half" idx="10"/>
          </p:nvPr>
        </p:nvSpPr>
        <p:spPr/>
        <p:txBody>
          <a:bodyPr/>
          <a:lstStyle/>
          <a:p>
            <a:fld id="{D8887925-FDA2-4FCD-A2E9-D2910464AD29}" type="datetimeFigureOut">
              <a:rPr lang="en-GB" smtClean="0"/>
              <a:t>02/07/2021</a:t>
            </a:fld>
            <a:endParaRPr lang="en-GB" dirty="0"/>
          </a:p>
        </p:txBody>
      </p:sp>
      <p:sp>
        <p:nvSpPr>
          <p:cNvPr id="6" name="Footer Placeholder 5">
            <a:extLst>
              <a:ext uri="{FF2B5EF4-FFF2-40B4-BE49-F238E27FC236}">
                <a16:creationId xmlns:a16="http://schemas.microsoft.com/office/drawing/2014/main" id="{21D36FE2-F239-4419-83E5-728C99D57DD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486C00C-98C8-4EA3-9165-2C7F717408F9}"/>
              </a:ext>
            </a:extLst>
          </p:cNvPr>
          <p:cNvSpPr>
            <a:spLocks noGrp="1"/>
          </p:cNvSpPr>
          <p:nvPr>
            <p:ph type="sldNum" sz="quarter" idx="12"/>
          </p:nvPr>
        </p:nvSpPr>
        <p:spPr/>
        <p:txBody>
          <a:bodyPr/>
          <a:lstStyle/>
          <a:p>
            <a:fld id="{0E9D44E9-C932-4CD7-8B56-9775E958EB05}" type="slidenum">
              <a:rPr lang="en-GB" smtClean="0"/>
              <a:t>‹#›</a:t>
            </a:fld>
            <a:endParaRPr lang="en-GB" dirty="0"/>
          </a:p>
        </p:txBody>
      </p:sp>
    </p:spTree>
    <p:extLst>
      <p:ext uri="{BB962C8B-B14F-4D97-AF65-F5344CB8AC3E}">
        <p14:creationId xmlns:p14="http://schemas.microsoft.com/office/powerpoint/2010/main" val="277179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2C5C-BBC0-4C18-84C2-F8DA953AC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801D43-E7DC-4BCA-88B8-1FFDD22AE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1570650-0DA0-4AC0-B45B-ADB5B9B25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1F8EA-8DC4-47D3-B93E-DB9E4A043000}"/>
              </a:ext>
            </a:extLst>
          </p:cNvPr>
          <p:cNvSpPr>
            <a:spLocks noGrp="1"/>
          </p:cNvSpPr>
          <p:nvPr>
            <p:ph type="dt" sz="half" idx="10"/>
          </p:nvPr>
        </p:nvSpPr>
        <p:spPr/>
        <p:txBody>
          <a:bodyPr/>
          <a:lstStyle/>
          <a:p>
            <a:fld id="{D8887925-FDA2-4FCD-A2E9-D2910464AD29}" type="datetimeFigureOut">
              <a:rPr lang="en-GB" smtClean="0"/>
              <a:t>02/07/2021</a:t>
            </a:fld>
            <a:endParaRPr lang="en-GB" dirty="0"/>
          </a:p>
        </p:txBody>
      </p:sp>
      <p:sp>
        <p:nvSpPr>
          <p:cNvPr id="6" name="Footer Placeholder 5">
            <a:extLst>
              <a:ext uri="{FF2B5EF4-FFF2-40B4-BE49-F238E27FC236}">
                <a16:creationId xmlns:a16="http://schemas.microsoft.com/office/drawing/2014/main" id="{3A50FEB0-7AFD-471B-9F28-0FBB7E20BDB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5230BA-0065-4EEE-8719-60DC01BCD8A8}"/>
              </a:ext>
            </a:extLst>
          </p:cNvPr>
          <p:cNvSpPr>
            <a:spLocks noGrp="1"/>
          </p:cNvSpPr>
          <p:nvPr>
            <p:ph type="sldNum" sz="quarter" idx="12"/>
          </p:nvPr>
        </p:nvSpPr>
        <p:spPr/>
        <p:txBody>
          <a:bodyPr/>
          <a:lstStyle/>
          <a:p>
            <a:fld id="{0E9D44E9-C932-4CD7-8B56-9775E958EB05}" type="slidenum">
              <a:rPr lang="en-GB" smtClean="0"/>
              <a:t>‹#›</a:t>
            </a:fld>
            <a:endParaRPr lang="en-GB" dirty="0"/>
          </a:p>
        </p:txBody>
      </p:sp>
    </p:spTree>
    <p:extLst>
      <p:ext uri="{BB962C8B-B14F-4D97-AF65-F5344CB8AC3E}">
        <p14:creationId xmlns:p14="http://schemas.microsoft.com/office/powerpoint/2010/main" val="189839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EDD9E2-EE73-4AE6-BEC9-CC0F663DE4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AF5206-19BF-42D2-99C7-F607C89BD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D2FFBF-A72B-4DA4-A99B-5516F749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87925-FDA2-4FCD-A2E9-D2910464AD29}" type="datetimeFigureOut">
              <a:rPr lang="en-GB" smtClean="0"/>
              <a:t>02/07/2021</a:t>
            </a:fld>
            <a:endParaRPr lang="en-GB" dirty="0"/>
          </a:p>
        </p:txBody>
      </p:sp>
      <p:sp>
        <p:nvSpPr>
          <p:cNvPr id="5" name="Footer Placeholder 4">
            <a:extLst>
              <a:ext uri="{FF2B5EF4-FFF2-40B4-BE49-F238E27FC236}">
                <a16:creationId xmlns:a16="http://schemas.microsoft.com/office/drawing/2014/main" id="{4C95B799-63A6-4642-907A-0EE67D0DBB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224FC44-FC87-4807-A959-C0B621853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D44E9-C932-4CD7-8B56-9775E958EB05}" type="slidenum">
              <a:rPr lang="en-GB" smtClean="0"/>
              <a:t>‹#›</a:t>
            </a:fld>
            <a:endParaRPr lang="en-GB" dirty="0"/>
          </a:p>
        </p:txBody>
      </p:sp>
    </p:spTree>
    <p:extLst>
      <p:ext uri="{BB962C8B-B14F-4D97-AF65-F5344CB8AC3E}">
        <p14:creationId xmlns:p14="http://schemas.microsoft.com/office/powerpoint/2010/main" val="1014075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7"/>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 name="Google Shape;11;p17"/>
          <p:cNvPicPr preferRelativeResize="0"/>
          <p:nvPr/>
        </p:nvPicPr>
        <p:blipFill rotWithShape="1">
          <a:blip r:embed="rId4">
            <a:alphaModFix/>
          </a:blip>
          <a:srcRect/>
          <a:stretch/>
        </p:blipFill>
        <p:spPr>
          <a:xfrm>
            <a:off x="649817" y="5662613"/>
            <a:ext cx="3972983" cy="771525"/>
          </a:xfrm>
          <a:prstGeom prst="rect">
            <a:avLst/>
          </a:prstGeom>
          <a:noFill/>
          <a:ln>
            <a:noFill/>
          </a:ln>
        </p:spPr>
      </p:pic>
      <p:sp>
        <p:nvSpPr>
          <p:cNvPr id="12" name="Google Shape;12;p17"/>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1748417"/>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 name="Google Shape;17;p19"/>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 name="Google Shape;18;p19"/>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47574274"/>
      </p:ext>
    </p:extLst>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25167166"/>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04474-77B7-4049-9669-0487FC58426F}"/>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GB" dirty="0"/>
              <a:t>Click to add title here</a:t>
            </a:r>
            <a:endParaRPr lang="en-US" dirty="0"/>
          </a:p>
        </p:txBody>
      </p:sp>
      <p:sp>
        <p:nvSpPr>
          <p:cNvPr id="3" name="Text Placeholder 2">
            <a:extLst>
              <a:ext uri="{FF2B5EF4-FFF2-40B4-BE49-F238E27FC236}">
                <a16:creationId xmlns:a16="http://schemas.microsoft.com/office/drawing/2014/main" id="{2132630B-B48E-0345-BDDB-778A9D10B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189D65F-214F-ED4D-B499-959A9C063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056BA-488B-8444-B65D-E6C2155F3998}" type="datetimeFigureOut">
              <a:rPr lang="en-US" smtClean="0"/>
              <a:t>7/2/2021</a:t>
            </a:fld>
            <a:endParaRPr lang="en-US"/>
          </a:p>
        </p:txBody>
      </p:sp>
      <p:sp>
        <p:nvSpPr>
          <p:cNvPr id="5" name="Footer Placeholder 4">
            <a:extLst>
              <a:ext uri="{FF2B5EF4-FFF2-40B4-BE49-F238E27FC236}">
                <a16:creationId xmlns:a16="http://schemas.microsoft.com/office/drawing/2014/main" id="{BDE82CCD-7360-1146-9947-DE4B6228D0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6D5DBE-1ABE-1C4C-87FD-EE4AA4587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30632-CA6D-3C4B-B469-B449B64E607A}" type="slidenum">
              <a:rPr lang="en-US" smtClean="0"/>
              <a:t>‹#›</a:t>
            </a:fld>
            <a:endParaRPr lang="en-US"/>
          </a:p>
        </p:txBody>
      </p:sp>
    </p:spTree>
    <p:extLst>
      <p:ext uri="{BB962C8B-B14F-4D97-AF65-F5344CB8AC3E}">
        <p14:creationId xmlns:p14="http://schemas.microsoft.com/office/powerpoint/2010/main" val="24631495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l" defTabSz="914400" rtl="0" eaLnBrk="1" latinLnBrk="0" hangingPunct="1">
        <a:lnSpc>
          <a:spcPct val="90000"/>
        </a:lnSpc>
        <a:spcBef>
          <a:spcPct val="0"/>
        </a:spcBef>
        <a:buNone/>
        <a:defRPr sz="3600" b="1" i="0" kern="1200">
          <a:solidFill>
            <a:srgbClr val="043876"/>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44444"/>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44444"/>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44444"/>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44444"/>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44444"/>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jess.montague@achievingforchildren.org.uk"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mailto:Theresa.allen@achievingforchildren.org.u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8.xml"/><Relationship Id="rId5" Type="http://schemas.openxmlformats.org/officeDocument/2006/relationships/image" Target="../media/image11.jpeg"/><Relationship Id="rId4" Type="http://schemas.openxmlformats.org/officeDocument/2006/relationships/hyperlink" Target="https://www.pshe-association.org.uk/curriculum-and-resources/resources/thames-valley-police-drug-education-lesson-pack"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idx="4294967295"/>
          </p:nvPr>
        </p:nvSpPr>
        <p:spPr>
          <a:xfrm>
            <a:off x="1914525" y="981076"/>
            <a:ext cx="8458200" cy="1470025"/>
          </a:xfrm>
          <a:prstGeom prst="rect">
            <a:avLst/>
          </a:prstGeom>
          <a:noFill/>
          <a:ln>
            <a:noFill/>
          </a:ln>
        </p:spPr>
        <p:txBody>
          <a:bodyPr spcFirstLastPara="1" wrap="square" lIns="91425" tIns="45700" rIns="91425" bIns="45700" anchor="ctr" anchorCtr="0">
            <a:noAutofit/>
          </a:bodyPr>
          <a:lstStyle/>
          <a:p>
            <a:pPr>
              <a:buClr>
                <a:schemeClr val="lt1"/>
              </a:buClr>
              <a:buSzPts val="4400"/>
            </a:pPr>
            <a:r>
              <a:rPr lang="en-US" b="1" dirty="0">
                <a:solidFill>
                  <a:schemeClr val="lt1"/>
                </a:solidFill>
              </a:rPr>
              <a:t>Designated Safeguarding Leads</a:t>
            </a:r>
            <a:br>
              <a:rPr lang="en-US" b="1" dirty="0">
                <a:solidFill>
                  <a:schemeClr val="lt1"/>
                </a:solidFill>
              </a:rPr>
            </a:br>
            <a:r>
              <a:rPr lang="en-US" b="1" dirty="0">
                <a:solidFill>
                  <a:schemeClr val="lt1"/>
                </a:solidFill>
              </a:rPr>
              <a:t>Network Training </a:t>
            </a:r>
            <a:endParaRPr dirty="0"/>
          </a:p>
        </p:txBody>
      </p:sp>
      <p:sp>
        <p:nvSpPr>
          <p:cNvPr id="101" name="Google Shape;101;p1"/>
          <p:cNvSpPr txBox="1">
            <a:spLocks noGrp="1"/>
          </p:cNvSpPr>
          <p:nvPr>
            <p:ph type="subTitle" idx="4294967295"/>
          </p:nvPr>
        </p:nvSpPr>
        <p:spPr>
          <a:xfrm>
            <a:off x="2681056" y="2676525"/>
            <a:ext cx="7119892" cy="1039812"/>
          </a:xfrm>
          <a:prstGeom prst="rect">
            <a:avLst/>
          </a:prstGeom>
          <a:noFill/>
          <a:ln>
            <a:noFill/>
          </a:ln>
        </p:spPr>
        <p:txBody>
          <a:bodyPr spcFirstLastPara="1" wrap="square" lIns="91425" tIns="45700" rIns="91425" bIns="45700" anchor="t" anchorCtr="0">
            <a:noAutofit/>
          </a:bodyPr>
          <a:lstStyle/>
          <a:p>
            <a:pPr marL="0" indent="0">
              <a:spcBef>
                <a:spcPts val="0"/>
              </a:spcBef>
              <a:buNone/>
            </a:pPr>
            <a:endParaRPr dirty="0">
              <a:solidFill>
                <a:schemeClr val="lt1"/>
              </a:solidFill>
            </a:endParaRPr>
          </a:p>
          <a:p>
            <a:pPr marL="0" indent="0" algn="ctr">
              <a:spcBef>
                <a:spcPts val="560"/>
              </a:spcBef>
              <a:buClr>
                <a:schemeClr val="lt1"/>
              </a:buClr>
              <a:buSzPts val="2800"/>
              <a:buNone/>
            </a:pPr>
            <a:r>
              <a:rPr lang="en-US" sz="2800" i="1" dirty="0">
                <a:solidFill>
                  <a:schemeClr val="lt1"/>
                </a:solidFill>
              </a:rPr>
              <a:t>28</a:t>
            </a:r>
            <a:r>
              <a:rPr lang="en-US" sz="2800" i="1" baseline="30000" dirty="0">
                <a:solidFill>
                  <a:schemeClr val="lt1"/>
                </a:solidFill>
              </a:rPr>
              <a:t>th</a:t>
            </a:r>
            <a:r>
              <a:rPr lang="en-US" sz="2800" i="1" dirty="0">
                <a:solidFill>
                  <a:schemeClr val="lt1"/>
                </a:solidFill>
              </a:rPr>
              <a:t> – 29</a:t>
            </a:r>
            <a:r>
              <a:rPr lang="en-US" sz="2800" i="1" baseline="30000" dirty="0">
                <a:solidFill>
                  <a:schemeClr val="lt1"/>
                </a:solidFill>
              </a:rPr>
              <a:t>th</a:t>
            </a:r>
            <a:r>
              <a:rPr lang="en-US" sz="2800" i="1" dirty="0">
                <a:solidFill>
                  <a:schemeClr val="lt1"/>
                </a:solidFill>
              </a:rPr>
              <a:t> June 2021 </a:t>
            </a:r>
            <a:endParaRPr dirty="0"/>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dcdf93834f_0_9"/>
          <p:cNvSpPr txBox="1"/>
          <p:nvPr/>
        </p:nvSpPr>
        <p:spPr>
          <a:xfrm>
            <a:off x="2087550" y="1268759"/>
            <a:ext cx="8239800" cy="5184900"/>
          </a:xfrm>
          <a:prstGeom prst="rect">
            <a:avLst/>
          </a:prstGeom>
          <a:noFill/>
          <a:ln>
            <a:noFill/>
          </a:ln>
        </p:spPr>
        <p:txBody>
          <a:bodyPr spcFirstLastPara="1" wrap="square" lIns="91425" tIns="91425" rIns="91425" bIns="91425" anchor="t" anchorCtr="0">
            <a:noAutofit/>
          </a:bodyPr>
          <a:lstStyle/>
          <a:p>
            <a:pPr algn="ctr">
              <a:buClr>
                <a:srgbClr val="000000"/>
              </a:buClr>
              <a:buSzPts val="4000"/>
            </a:pPr>
            <a:endParaRPr sz="4000" b="1" kern="0">
              <a:solidFill>
                <a:srgbClr val="002060"/>
              </a:solidFill>
              <a:latin typeface="Overlock"/>
              <a:ea typeface="Overlock"/>
              <a:cs typeface="Overlock"/>
              <a:sym typeface="Overlock"/>
            </a:endParaRPr>
          </a:p>
          <a:p>
            <a:pPr algn="ctr">
              <a:buClr>
                <a:srgbClr val="000000"/>
              </a:buClr>
              <a:buSzPts val="4000"/>
            </a:pPr>
            <a:endParaRPr sz="4000" b="1" kern="0">
              <a:solidFill>
                <a:srgbClr val="002060"/>
              </a:solidFill>
              <a:latin typeface="Overlock"/>
              <a:ea typeface="Overlock"/>
              <a:cs typeface="Overlock"/>
              <a:sym typeface="Overlock"/>
            </a:endParaRPr>
          </a:p>
        </p:txBody>
      </p:sp>
      <p:sp>
        <p:nvSpPr>
          <p:cNvPr id="149" name="Google Shape;149;gdcdf93834f_0_9"/>
          <p:cNvSpPr txBox="1"/>
          <p:nvPr/>
        </p:nvSpPr>
        <p:spPr>
          <a:xfrm>
            <a:off x="1524000" y="547251"/>
            <a:ext cx="8803500" cy="4870021"/>
          </a:xfrm>
          <a:prstGeom prst="rect">
            <a:avLst/>
          </a:prstGeom>
          <a:noFill/>
          <a:ln>
            <a:noFill/>
          </a:ln>
        </p:spPr>
        <p:txBody>
          <a:bodyPr spcFirstLastPara="1" wrap="square" lIns="91425" tIns="91425" rIns="91425" bIns="91425" anchor="t" anchorCtr="0">
            <a:spAutoFit/>
          </a:bodyPr>
          <a:lstStyle/>
          <a:p>
            <a:pPr algn="ctr">
              <a:lnSpc>
                <a:spcPct val="90000"/>
              </a:lnSpc>
              <a:spcBef>
                <a:spcPts val="1000"/>
              </a:spcBef>
              <a:buClr>
                <a:srgbClr val="000000"/>
              </a:buClr>
              <a:buSzPts val="4000"/>
            </a:pPr>
            <a:r>
              <a:rPr lang="en-GB" sz="4000" b="1" kern="0">
                <a:solidFill>
                  <a:srgbClr val="000000"/>
                </a:solidFill>
                <a:latin typeface="Calibri"/>
                <a:ea typeface="Calibri"/>
                <a:cs typeface="Calibri"/>
                <a:sym typeface="Calibri"/>
              </a:rPr>
              <a:t>What is the 7Cs?</a:t>
            </a:r>
            <a:endParaRPr sz="4000" b="1" kern="0">
              <a:solidFill>
                <a:srgbClr val="000000"/>
              </a:solidFill>
              <a:latin typeface="Calibri"/>
              <a:ea typeface="Calibri"/>
              <a:cs typeface="Calibri"/>
              <a:sym typeface="Calibri"/>
            </a:endParaRPr>
          </a:p>
          <a:p>
            <a:pPr algn="ctr">
              <a:lnSpc>
                <a:spcPct val="90000"/>
              </a:lnSpc>
              <a:spcBef>
                <a:spcPts val="1000"/>
              </a:spcBef>
              <a:buClr>
                <a:srgbClr val="000000"/>
              </a:buClr>
              <a:buSzPts val="2800"/>
            </a:pPr>
            <a:r>
              <a:rPr lang="en-GB" sz="2800" kern="0">
                <a:solidFill>
                  <a:srgbClr val="000000"/>
                </a:solidFill>
                <a:latin typeface="Calibri"/>
                <a:ea typeface="Calibri"/>
                <a:cs typeface="Calibri"/>
                <a:sym typeface="Calibri"/>
              </a:rPr>
              <a:t>The “Seven C’s” was developed by the National Association for Children of Alcoholics”</a:t>
            </a:r>
            <a:endParaRPr sz="2800" kern="0">
              <a:solidFill>
                <a:srgbClr val="000000"/>
              </a:solidFill>
              <a:latin typeface="Calibri"/>
              <a:ea typeface="Calibri"/>
              <a:cs typeface="Calibri"/>
              <a:sym typeface="Calibri"/>
            </a:endParaRPr>
          </a:p>
          <a:p>
            <a:pPr algn="ctr">
              <a:lnSpc>
                <a:spcPct val="90000"/>
              </a:lnSpc>
              <a:spcBef>
                <a:spcPts val="1000"/>
              </a:spcBef>
              <a:buClr>
                <a:srgbClr val="000000"/>
              </a:buClr>
              <a:buSzPts val="2800"/>
            </a:pPr>
            <a:r>
              <a:rPr lang="en-GB" sz="2800" i="1" kern="0">
                <a:solidFill>
                  <a:srgbClr val="FF0000"/>
                </a:solidFill>
                <a:latin typeface="Calibri"/>
                <a:ea typeface="Calibri"/>
                <a:cs typeface="Calibri"/>
                <a:sym typeface="Calibri"/>
              </a:rPr>
              <a:t>“I didn’t </a:t>
            </a:r>
            <a:r>
              <a:rPr lang="en-GB" sz="2800" b="1" i="1" kern="0">
                <a:solidFill>
                  <a:srgbClr val="FF0000"/>
                </a:solidFill>
                <a:latin typeface="Calibri"/>
                <a:ea typeface="Calibri"/>
                <a:cs typeface="Calibri"/>
                <a:sym typeface="Calibri"/>
              </a:rPr>
              <a:t>CAUSE</a:t>
            </a:r>
            <a:r>
              <a:rPr lang="en-GB" sz="2800" i="1" kern="0">
                <a:solidFill>
                  <a:srgbClr val="FF0000"/>
                </a:solidFill>
                <a:latin typeface="Calibri"/>
                <a:ea typeface="Calibri"/>
                <a:cs typeface="Calibri"/>
                <a:sym typeface="Calibri"/>
              </a:rPr>
              <a:t> it, I can’t </a:t>
            </a:r>
            <a:r>
              <a:rPr lang="en-GB" sz="2800" b="1" i="1" kern="0">
                <a:solidFill>
                  <a:srgbClr val="FF0000"/>
                </a:solidFill>
                <a:latin typeface="Calibri"/>
                <a:ea typeface="Calibri"/>
                <a:cs typeface="Calibri"/>
                <a:sym typeface="Calibri"/>
              </a:rPr>
              <a:t>CURE</a:t>
            </a:r>
            <a:r>
              <a:rPr lang="en-GB" sz="2800" i="1" kern="0">
                <a:solidFill>
                  <a:srgbClr val="FF0000"/>
                </a:solidFill>
                <a:latin typeface="Calibri"/>
                <a:ea typeface="Calibri"/>
                <a:cs typeface="Calibri"/>
                <a:sym typeface="Calibri"/>
              </a:rPr>
              <a:t> it, I can’t </a:t>
            </a:r>
            <a:r>
              <a:rPr lang="en-GB" sz="2800" b="1" i="1" kern="0">
                <a:solidFill>
                  <a:srgbClr val="FF0000"/>
                </a:solidFill>
                <a:latin typeface="Calibri"/>
                <a:ea typeface="Calibri"/>
                <a:cs typeface="Calibri"/>
                <a:sym typeface="Calibri"/>
              </a:rPr>
              <a:t>CONTROL</a:t>
            </a:r>
            <a:r>
              <a:rPr lang="en-GB" sz="2800" i="1" kern="0">
                <a:solidFill>
                  <a:srgbClr val="FF0000"/>
                </a:solidFill>
                <a:latin typeface="Calibri"/>
                <a:ea typeface="Calibri"/>
                <a:cs typeface="Calibri"/>
                <a:sym typeface="Calibri"/>
              </a:rPr>
              <a:t> it, I can take better </a:t>
            </a:r>
            <a:r>
              <a:rPr lang="en-GB" sz="2800" b="1" i="1" kern="0">
                <a:solidFill>
                  <a:srgbClr val="FF0000"/>
                </a:solidFill>
                <a:latin typeface="Calibri"/>
                <a:ea typeface="Calibri"/>
                <a:cs typeface="Calibri"/>
                <a:sym typeface="Calibri"/>
              </a:rPr>
              <a:t>CARE</a:t>
            </a:r>
            <a:r>
              <a:rPr lang="en-GB" sz="2800" i="1" kern="0">
                <a:solidFill>
                  <a:srgbClr val="FF0000"/>
                </a:solidFill>
                <a:latin typeface="Calibri"/>
                <a:ea typeface="Calibri"/>
                <a:cs typeface="Calibri"/>
                <a:sym typeface="Calibri"/>
              </a:rPr>
              <a:t> of myself, by </a:t>
            </a:r>
            <a:r>
              <a:rPr lang="en-GB" sz="2800" b="1" i="1" kern="0">
                <a:solidFill>
                  <a:srgbClr val="FF0000"/>
                </a:solidFill>
                <a:latin typeface="Calibri"/>
                <a:ea typeface="Calibri"/>
                <a:cs typeface="Calibri"/>
                <a:sym typeface="Calibri"/>
              </a:rPr>
              <a:t>COMMUNICATING</a:t>
            </a:r>
            <a:r>
              <a:rPr lang="en-GB" sz="2800" i="1" kern="0">
                <a:solidFill>
                  <a:srgbClr val="FF0000"/>
                </a:solidFill>
                <a:latin typeface="Calibri"/>
                <a:ea typeface="Calibri"/>
                <a:cs typeface="Calibri"/>
                <a:sym typeface="Calibri"/>
              </a:rPr>
              <a:t> my feelings, making healthy </a:t>
            </a:r>
            <a:r>
              <a:rPr lang="en-GB" sz="2800" b="1" i="1" kern="0">
                <a:solidFill>
                  <a:srgbClr val="FF0000"/>
                </a:solidFill>
                <a:latin typeface="Calibri"/>
                <a:ea typeface="Calibri"/>
                <a:cs typeface="Calibri"/>
                <a:sym typeface="Calibri"/>
              </a:rPr>
              <a:t>CHOICES</a:t>
            </a:r>
            <a:r>
              <a:rPr lang="en-GB" sz="2800" i="1" kern="0">
                <a:solidFill>
                  <a:srgbClr val="FF0000"/>
                </a:solidFill>
                <a:latin typeface="Calibri"/>
                <a:ea typeface="Calibri"/>
                <a:cs typeface="Calibri"/>
                <a:sym typeface="Calibri"/>
              </a:rPr>
              <a:t> and </a:t>
            </a:r>
            <a:r>
              <a:rPr lang="en-GB" sz="2800" b="1" i="1" kern="0">
                <a:solidFill>
                  <a:srgbClr val="FF0000"/>
                </a:solidFill>
                <a:latin typeface="Calibri"/>
                <a:ea typeface="Calibri"/>
                <a:cs typeface="Calibri"/>
                <a:sym typeface="Calibri"/>
              </a:rPr>
              <a:t>CELEBRATING</a:t>
            </a:r>
            <a:r>
              <a:rPr lang="en-GB" sz="2800" i="1" kern="0">
                <a:solidFill>
                  <a:srgbClr val="FF0000"/>
                </a:solidFill>
                <a:latin typeface="Calibri"/>
                <a:ea typeface="Calibri"/>
                <a:cs typeface="Calibri"/>
                <a:sym typeface="Calibri"/>
              </a:rPr>
              <a:t> me”.</a:t>
            </a:r>
            <a:endParaRPr sz="2800" i="1" kern="0">
              <a:solidFill>
                <a:srgbClr val="FF0000"/>
              </a:solidFill>
              <a:latin typeface="Calibri"/>
              <a:ea typeface="Calibri"/>
              <a:cs typeface="Calibri"/>
              <a:sym typeface="Calibri"/>
            </a:endParaRPr>
          </a:p>
          <a:p>
            <a:pPr>
              <a:lnSpc>
                <a:spcPct val="90000"/>
              </a:lnSpc>
              <a:spcBef>
                <a:spcPts val="1000"/>
              </a:spcBef>
              <a:buClr>
                <a:srgbClr val="000000"/>
              </a:buClr>
              <a:buSzPts val="2800"/>
            </a:pPr>
            <a:endParaRPr sz="2800" kern="0">
              <a:solidFill>
                <a:srgbClr val="000000"/>
              </a:solidFill>
              <a:latin typeface="Arial"/>
              <a:ea typeface="Arial"/>
              <a:cs typeface="Arial"/>
              <a:sym typeface="Arial"/>
            </a:endParaRPr>
          </a:p>
          <a:p>
            <a:pPr algn="ctr">
              <a:lnSpc>
                <a:spcPct val="90000"/>
              </a:lnSpc>
              <a:spcBef>
                <a:spcPts val="1000"/>
              </a:spcBef>
              <a:buClr>
                <a:srgbClr val="000000"/>
              </a:buClr>
              <a:buSzPts val="2800"/>
            </a:pPr>
            <a:r>
              <a:rPr lang="en-GB" sz="2800" kern="0">
                <a:solidFill>
                  <a:srgbClr val="000000"/>
                </a:solidFill>
                <a:latin typeface="Calibri"/>
                <a:ea typeface="Calibri"/>
                <a:cs typeface="Calibri"/>
                <a:sym typeface="Calibri"/>
              </a:rPr>
              <a:t>This model has been used and adapted to meet the needs of young people who are affected more by drug misuse and not just alcohol.</a:t>
            </a:r>
            <a:endParaRPr sz="2800" kern="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e1f29a562f_0_0"/>
          <p:cNvSpPr txBox="1"/>
          <p:nvPr/>
        </p:nvSpPr>
        <p:spPr>
          <a:xfrm>
            <a:off x="2449350" y="965225"/>
            <a:ext cx="7523700" cy="2031900"/>
          </a:xfrm>
          <a:prstGeom prst="rect">
            <a:avLst/>
          </a:prstGeom>
          <a:noFill/>
          <a:ln>
            <a:noFill/>
          </a:ln>
        </p:spPr>
        <p:txBody>
          <a:bodyPr spcFirstLastPara="1" wrap="square" lIns="91425" tIns="91425" rIns="91425" bIns="91425" anchor="t" anchorCtr="0">
            <a:spAutoFit/>
          </a:bodyPr>
          <a:lstStyle/>
          <a:p>
            <a:pPr>
              <a:buClr>
                <a:srgbClr val="000000"/>
              </a:buClr>
            </a:pPr>
            <a:r>
              <a:rPr lang="en-GB" sz="3000" i="1" kern="0">
                <a:solidFill>
                  <a:srgbClr val="000000"/>
                </a:solidFill>
                <a:latin typeface="Calibri"/>
                <a:ea typeface="Calibri"/>
                <a:cs typeface="Calibri"/>
                <a:sym typeface="Calibri"/>
              </a:rPr>
              <a:t>‘the 7Cs has massively helped me, I can relate to so much of what you talked about, it has changed my perspective and will help me in my future’</a:t>
            </a:r>
            <a:endParaRPr sz="3000" i="1" kern="0">
              <a:solidFill>
                <a:srgbClr val="000000"/>
              </a:solidFill>
              <a:latin typeface="Calibri"/>
              <a:ea typeface="Calibri"/>
              <a:cs typeface="Calibri"/>
              <a:sym typeface="Calibri"/>
            </a:endParaRPr>
          </a:p>
        </p:txBody>
      </p:sp>
      <p:sp>
        <p:nvSpPr>
          <p:cNvPr id="156" name="Google Shape;156;ge1f29a562f_0_0"/>
          <p:cNvSpPr txBox="1"/>
          <p:nvPr/>
        </p:nvSpPr>
        <p:spPr>
          <a:xfrm>
            <a:off x="2142750" y="2297075"/>
            <a:ext cx="8136900" cy="400200"/>
          </a:xfrm>
          <a:prstGeom prst="rect">
            <a:avLst/>
          </a:prstGeom>
          <a:noFill/>
          <a:ln>
            <a:noFill/>
          </a:ln>
        </p:spPr>
        <p:txBody>
          <a:bodyPr spcFirstLastPara="1" wrap="square" lIns="91425" tIns="91425" rIns="91425" bIns="91425" anchor="t" anchorCtr="0">
            <a:spAutoFit/>
          </a:bodyPr>
          <a:lstStyle/>
          <a:p>
            <a:pPr>
              <a:buClr>
                <a:srgbClr val="000000"/>
              </a:buClr>
            </a:pPr>
            <a:endParaRPr sz="1400" kern="0">
              <a:solidFill>
                <a:srgbClr val="000000"/>
              </a:solidFill>
              <a:latin typeface="Calibri"/>
              <a:ea typeface="Calibri"/>
              <a:cs typeface="Calibri"/>
              <a:sym typeface="Calibri"/>
            </a:endParaRPr>
          </a:p>
        </p:txBody>
      </p:sp>
      <p:sp>
        <p:nvSpPr>
          <p:cNvPr id="157" name="Google Shape;157;ge1f29a562f_0_0"/>
          <p:cNvSpPr txBox="1"/>
          <p:nvPr/>
        </p:nvSpPr>
        <p:spPr>
          <a:xfrm>
            <a:off x="2334150" y="3778551"/>
            <a:ext cx="7523700" cy="1777379"/>
          </a:xfrm>
          <a:prstGeom prst="rect">
            <a:avLst/>
          </a:prstGeom>
          <a:noFill/>
          <a:ln>
            <a:noFill/>
          </a:ln>
        </p:spPr>
        <p:txBody>
          <a:bodyPr spcFirstLastPara="1" wrap="square" lIns="91425" tIns="91425" rIns="91425" bIns="91425" anchor="t" anchorCtr="0">
            <a:spAutoFit/>
          </a:bodyPr>
          <a:lstStyle/>
          <a:p>
            <a:pPr>
              <a:lnSpc>
                <a:spcPct val="115000"/>
              </a:lnSpc>
              <a:buClr>
                <a:srgbClr val="000000"/>
              </a:buClr>
            </a:pPr>
            <a:r>
              <a:rPr lang="en-GB" sz="3000" i="1" kern="0">
                <a:solidFill>
                  <a:srgbClr val="000000"/>
                </a:solidFill>
                <a:latin typeface="Calibri"/>
                <a:ea typeface="Calibri"/>
                <a:cs typeface="Calibri"/>
                <a:sym typeface="Calibri"/>
              </a:rPr>
              <a:t>‘my feelings towards dad are different, I feel so much calmer when thinking about him or when I see him. Because of these sessions’</a:t>
            </a:r>
            <a:endParaRPr sz="3000" i="1" kern="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44"/>
          <p:cNvSpPr txBox="1"/>
          <p:nvPr/>
        </p:nvSpPr>
        <p:spPr>
          <a:xfrm>
            <a:off x="1981200" y="274638"/>
            <a:ext cx="8229600" cy="1143000"/>
          </a:xfrm>
          <a:prstGeom prst="rect">
            <a:avLst/>
          </a:prstGeom>
          <a:noFill/>
          <a:ln>
            <a:noFill/>
          </a:ln>
        </p:spPr>
        <p:txBody>
          <a:bodyPr spcFirstLastPara="1" wrap="square" lIns="91425" tIns="45700" rIns="91425" bIns="45700" anchor="t" anchorCtr="0">
            <a:noAutofit/>
          </a:bodyPr>
          <a:lstStyle/>
          <a:p>
            <a:pPr algn="ctr">
              <a:buClr>
                <a:srgbClr val="0070C0"/>
              </a:buClr>
              <a:buSzPts val="4400"/>
            </a:pPr>
            <a:r>
              <a:rPr lang="en-GB" sz="4400" b="1" kern="0">
                <a:solidFill>
                  <a:srgbClr val="0070C0"/>
                </a:solidFill>
                <a:latin typeface="Calibri"/>
                <a:ea typeface="Calibri"/>
                <a:cs typeface="Calibri"/>
                <a:sym typeface="Calibri"/>
              </a:rPr>
              <a:t>Recovery Position</a:t>
            </a:r>
            <a:endParaRPr sz="4400" b="1" kern="0">
              <a:solidFill>
                <a:srgbClr val="0070C0"/>
              </a:solidFill>
              <a:latin typeface="Calibri"/>
              <a:ea typeface="Calibri"/>
              <a:cs typeface="Calibri"/>
              <a:sym typeface="Calibri"/>
            </a:endParaRPr>
          </a:p>
        </p:txBody>
      </p:sp>
      <p:pic>
        <p:nvPicPr>
          <p:cNvPr id="164" name="Google Shape;164;p44"/>
          <p:cNvPicPr preferRelativeResize="0"/>
          <p:nvPr/>
        </p:nvPicPr>
        <p:blipFill rotWithShape="1">
          <a:blip r:embed="rId3">
            <a:alphaModFix/>
          </a:blip>
          <a:srcRect/>
          <a:stretch/>
        </p:blipFill>
        <p:spPr>
          <a:xfrm>
            <a:off x="2279650" y="1165226"/>
            <a:ext cx="7272338" cy="51419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a57648b765_0_0"/>
          <p:cNvSpPr/>
          <p:nvPr/>
        </p:nvSpPr>
        <p:spPr>
          <a:xfrm>
            <a:off x="2062725" y="-111701"/>
            <a:ext cx="8424900" cy="846900"/>
          </a:xfrm>
          <a:prstGeom prst="rect">
            <a:avLst/>
          </a:prstGeom>
          <a:noFill/>
          <a:ln>
            <a:noFill/>
          </a:ln>
        </p:spPr>
        <p:txBody>
          <a:bodyPr spcFirstLastPara="1" wrap="square" lIns="91425" tIns="45700" rIns="91425" bIns="45700" anchor="t" anchorCtr="0">
            <a:noAutofit/>
          </a:bodyPr>
          <a:lstStyle/>
          <a:p>
            <a:pPr marL="457200">
              <a:buClr>
                <a:srgbClr val="000000"/>
              </a:buClr>
              <a:buSzPts val="1400"/>
            </a:pPr>
            <a:endParaRPr sz="1400" kern="0">
              <a:solidFill>
                <a:srgbClr val="000000"/>
              </a:solidFill>
              <a:latin typeface="Arial"/>
              <a:ea typeface="Arial"/>
              <a:cs typeface="Arial"/>
              <a:sym typeface="Arial"/>
            </a:endParaRPr>
          </a:p>
          <a:p>
            <a:pPr marL="342900" indent="-215900" algn="ctr">
              <a:buClr>
                <a:srgbClr val="000000"/>
              </a:buClr>
              <a:buSzPts val="2000"/>
            </a:pPr>
            <a:r>
              <a:rPr lang="en-GB" sz="4400" b="1" kern="0">
                <a:solidFill>
                  <a:srgbClr val="000000"/>
                </a:solidFill>
                <a:latin typeface="Calibri"/>
                <a:ea typeface="Calibri"/>
                <a:cs typeface="Calibri"/>
                <a:sym typeface="Calibri"/>
              </a:rPr>
              <a:t>Finally </a:t>
            </a:r>
            <a:endParaRPr sz="4400" b="1" kern="0">
              <a:solidFill>
                <a:srgbClr val="000000"/>
              </a:solidFill>
              <a:latin typeface="Calibri"/>
              <a:ea typeface="Calibri"/>
              <a:cs typeface="Calibri"/>
              <a:sym typeface="Calibri"/>
            </a:endParaRPr>
          </a:p>
          <a:p>
            <a:pPr marL="342900" indent="-374650">
              <a:buClr>
                <a:srgbClr val="000000"/>
              </a:buClr>
              <a:buSzPts val="2900"/>
              <a:buFont typeface="Calibri"/>
              <a:buChar char="•"/>
            </a:pPr>
            <a:r>
              <a:rPr lang="en-GB" sz="2900" kern="0">
                <a:solidFill>
                  <a:srgbClr val="000000"/>
                </a:solidFill>
                <a:latin typeface="Calibri"/>
                <a:ea typeface="Calibri"/>
                <a:cs typeface="Calibri"/>
                <a:sym typeface="Calibri"/>
              </a:rPr>
              <a:t>Affect attachment, family dynamics and relationships</a:t>
            </a:r>
            <a:endParaRPr sz="2900" kern="0">
              <a:solidFill>
                <a:srgbClr val="000000"/>
              </a:solidFill>
              <a:latin typeface="Calibri"/>
              <a:ea typeface="Calibri"/>
              <a:cs typeface="Calibri"/>
              <a:sym typeface="Calibri"/>
            </a:endParaRPr>
          </a:p>
          <a:p>
            <a:pPr marL="342900" indent="-374650">
              <a:buClr>
                <a:srgbClr val="000000"/>
              </a:buClr>
              <a:buSzPts val="2900"/>
              <a:buFont typeface="Calibri"/>
              <a:buChar char="•"/>
            </a:pPr>
            <a:r>
              <a:rPr lang="en-GB" sz="2900" kern="0">
                <a:solidFill>
                  <a:srgbClr val="000000"/>
                </a:solidFill>
                <a:latin typeface="Calibri"/>
                <a:ea typeface="Calibri"/>
                <a:cs typeface="Calibri"/>
                <a:sym typeface="Calibri"/>
              </a:rPr>
              <a:t>Increases risk of physical and emotional neglect</a:t>
            </a:r>
            <a:endParaRPr sz="2900" kern="0">
              <a:solidFill>
                <a:srgbClr val="000000"/>
              </a:solidFill>
              <a:latin typeface="Calibri"/>
              <a:ea typeface="Calibri"/>
              <a:cs typeface="Calibri"/>
              <a:sym typeface="Calibri"/>
            </a:endParaRPr>
          </a:p>
          <a:p>
            <a:pPr marL="342900" indent="-374650">
              <a:buClr>
                <a:srgbClr val="000000"/>
              </a:buClr>
              <a:buSzPts val="2900"/>
              <a:buFont typeface="Calibri"/>
              <a:buChar char="•"/>
            </a:pPr>
            <a:r>
              <a:rPr lang="en-GB" sz="2900" kern="0">
                <a:solidFill>
                  <a:srgbClr val="000000"/>
                </a:solidFill>
                <a:latin typeface="Calibri"/>
                <a:ea typeface="Calibri"/>
                <a:cs typeface="Calibri"/>
                <a:sym typeface="Calibri"/>
              </a:rPr>
              <a:t>Implications in behavioural and mental health problems in children and young people </a:t>
            </a:r>
            <a:endParaRPr sz="2900" kern="0">
              <a:solidFill>
                <a:srgbClr val="000000"/>
              </a:solidFill>
              <a:latin typeface="Calibri"/>
              <a:ea typeface="Calibri"/>
              <a:cs typeface="Calibri"/>
              <a:sym typeface="Calibri"/>
            </a:endParaRPr>
          </a:p>
          <a:p>
            <a:pPr marL="342900" indent="-374650">
              <a:buClr>
                <a:srgbClr val="000000"/>
              </a:buClr>
              <a:buSzPts val="2900"/>
              <a:buFont typeface="Calibri"/>
              <a:buChar char="•"/>
            </a:pPr>
            <a:r>
              <a:rPr lang="en-GB" sz="2900" kern="0">
                <a:solidFill>
                  <a:srgbClr val="000000"/>
                </a:solidFill>
                <a:latin typeface="Calibri"/>
                <a:ea typeface="Calibri"/>
                <a:cs typeface="Calibri"/>
                <a:sym typeface="Calibri"/>
              </a:rPr>
              <a:t>Impacts on school performance and academic attainment</a:t>
            </a:r>
            <a:endParaRPr sz="2900" kern="0">
              <a:solidFill>
                <a:srgbClr val="000000"/>
              </a:solidFill>
              <a:latin typeface="Calibri"/>
              <a:ea typeface="Calibri"/>
              <a:cs typeface="Calibri"/>
              <a:sym typeface="Calibri"/>
            </a:endParaRPr>
          </a:p>
          <a:p>
            <a:pPr marL="342900" indent="-374650">
              <a:buClr>
                <a:srgbClr val="000000"/>
              </a:buClr>
              <a:buSzPts val="2900"/>
              <a:buFont typeface="Calibri"/>
              <a:buChar char="•"/>
            </a:pPr>
            <a:r>
              <a:rPr lang="en-GB" sz="2900" kern="0">
                <a:solidFill>
                  <a:srgbClr val="000000"/>
                </a:solidFill>
                <a:latin typeface="Calibri"/>
                <a:ea typeface="Calibri"/>
                <a:cs typeface="Calibri"/>
                <a:sym typeface="Calibri"/>
              </a:rPr>
              <a:t>Can erode self confidence, self esteem and self identity</a:t>
            </a:r>
            <a:endParaRPr sz="2900" kern="0">
              <a:solidFill>
                <a:srgbClr val="000000"/>
              </a:solidFill>
              <a:latin typeface="Calibri"/>
              <a:ea typeface="Calibri"/>
              <a:cs typeface="Calibri"/>
              <a:sym typeface="Calibri"/>
            </a:endParaRPr>
          </a:p>
          <a:p>
            <a:pPr marL="342900" indent="-374650">
              <a:buClr>
                <a:srgbClr val="000000"/>
              </a:buClr>
              <a:buSzPts val="2900"/>
              <a:buFont typeface="Calibri"/>
              <a:buChar char="•"/>
            </a:pPr>
            <a:r>
              <a:rPr lang="en-GB" sz="2900" kern="0">
                <a:solidFill>
                  <a:srgbClr val="000000"/>
                </a:solidFill>
                <a:latin typeface="Calibri"/>
                <a:ea typeface="Calibri"/>
                <a:cs typeface="Calibri"/>
                <a:sym typeface="Calibri"/>
              </a:rPr>
              <a:t>Reduces level of safety and oversight - inside and outside the home </a:t>
            </a:r>
            <a:endParaRPr sz="2900" kern="0">
              <a:solidFill>
                <a:srgbClr val="000000"/>
              </a:solidFill>
              <a:latin typeface="Calibri"/>
              <a:ea typeface="Calibri"/>
              <a:cs typeface="Calibri"/>
              <a:sym typeface="Calibri"/>
            </a:endParaRPr>
          </a:p>
          <a:p>
            <a:pPr marL="342900" indent="-374650">
              <a:buClr>
                <a:srgbClr val="000000"/>
              </a:buClr>
              <a:buSzPts val="2900"/>
              <a:buFont typeface="Calibri"/>
              <a:buChar char="•"/>
            </a:pPr>
            <a:r>
              <a:rPr lang="en-GB" sz="2900" kern="0">
                <a:solidFill>
                  <a:srgbClr val="000000"/>
                </a:solidFill>
                <a:latin typeface="Calibri"/>
                <a:ea typeface="Calibri"/>
                <a:cs typeface="Calibri"/>
                <a:sym typeface="Calibri"/>
              </a:rPr>
              <a:t>There are a range of protective factors that can promote resilience and reduce risk </a:t>
            </a:r>
            <a:endParaRPr sz="2900" kern="0">
              <a:solidFill>
                <a:srgbClr val="000000"/>
              </a:solidFill>
              <a:latin typeface="Calibri"/>
              <a:ea typeface="Calibri"/>
              <a:cs typeface="Calibri"/>
              <a:sym typeface="Calibri"/>
            </a:endParaRPr>
          </a:p>
          <a:p>
            <a:pPr marL="342900" indent="-215900">
              <a:buClr>
                <a:srgbClr val="000000"/>
              </a:buClr>
              <a:buSzPts val="2000"/>
            </a:pPr>
            <a:endParaRPr sz="2400" kern="0">
              <a:solidFill>
                <a:srgbClr val="000000"/>
              </a:solidFill>
              <a:latin typeface="Calibri"/>
              <a:ea typeface="Calibri"/>
              <a:cs typeface="Calibri"/>
              <a:sym typeface="Calibri"/>
            </a:endParaRPr>
          </a:p>
          <a:p>
            <a:pPr marL="457200">
              <a:buClr>
                <a:srgbClr val="000000"/>
              </a:buClr>
              <a:buSzPts val="1800"/>
            </a:pPr>
            <a:endParaRPr kern="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9"/>
          <p:cNvSpPr txBox="1"/>
          <p:nvPr/>
        </p:nvSpPr>
        <p:spPr>
          <a:xfrm>
            <a:off x="2535600" y="430300"/>
            <a:ext cx="7120800" cy="4800600"/>
          </a:xfrm>
          <a:prstGeom prst="rect">
            <a:avLst/>
          </a:prstGeom>
          <a:noFill/>
          <a:ln>
            <a:noFill/>
          </a:ln>
        </p:spPr>
        <p:txBody>
          <a:bodyPr spcFirstLastPara="1" wrap="square" lIns="91425" tIns="45700" rIns="91425" bIns="45700" anchor="t" anchorCtr="0">
            <a:noAutofit/>
          </a:bodyPr>
          <a:lstStyle/>
          <a:p>
            <a:pPr algn="ctr">
              <a:buClr>
                <a:srgbClr val="FFFFFF"/>
              </a:buClr>
              <a:buSzPts val="3200"/>
            </a:pPr>
            <a:r>
              <a:rPr lang="en-GB" sz="4200" kern="0">
                <a:solidFill>
                  <a:srgbClr val="FFFFFF"/>
                </a:solidFill>
                <a:latin typeface="Calibri"/>
                <a:ea typeface="Calibri"/>
                <a:cs typeface="Calibri"/>
                <a:sym typeface="Calibri"/>
              </a:rPr>
              <a:t>Thank you for listening</a:t>
            </a:r>
            <a:endParaRPr sz="4200" kern="0">
              <a:solidFill>
                <a:srgbClr val="FFFFFF"/>
              </a:solidFill>
              <a:latin typeface="Calibri"/>
              <a:ea typeface="Calibri"/>
              <a:cs typeface="Calibri"/>
              <a:sym typeface="Calibri"/>
            </a:endParaRPr>
          </a:p>
          <a:p>
            <a:pPr algn="ctr">
              <a:buClr>
                <a:srgbClr val="FFFFFF"/>
              </a:buClr>
              <a:buSzPts val="3200"/>
            </a:pPr>
            <a:r>
              <a:rPr lang="en-GB" sz="7200" kern="0">
                <a:solidFill>
                  <a:srgbClr val="FFFFFF"/>
                </a:solidFill>
                <a:latin typeface="Calibri"/>
                <a:ea typeface="Calibri"/>
                <a:cs typeface="Calibri"/>
                <a:sym typeface="Calibri"/>
              </a:rPr>
              <a:t>Any Questions?</a:t>
            </a:r>
            <a:endParaRPr sz="7200" kern="0">
              <a:solidFill>
                <a:srgbClr val="FFFFFF"/>
              </a:solidFill>
              <a:latin typeface="Calibri"/>
              <a:ea typeface="Calibri"/>
              <a:cs typeface="Calibri"/>
              <a:sym typeface="Calibri"/>
            </a:endParaRPr>
          </a:p>
          <a:p>
            <a:pPr algn="ctr">
              <a:buClr>
                <a:srgbClr val="FFFFFF"/>
              </a:buClr>
              <a:buSzPts val="3200"/>
            </a:pPr>
            <a:endParaRPr sz="7200" kern="0">
              <a:solidFill>
                <a:srgbClr val="FFFFFF"/>
              </a:solidFill>
              <a:latin typeface="Calibri"/>
              <a:ea typeface="Calibri"/>
              <a:cs typeface="Calibri"/>
              <a:sym typeface="Calibri"/>
            </a:endParaRPr>
          </a:p>
          <a:p>
            <a:pPr>
              <a:lnSpc>
                <a:spcPct val="115000"/>
              </a:lnSpc>
              <a:buClr>
                <a:srgbClr val="000000"/>
              </a:buClr>
              <a:buSzPts val="3000"/>
            </a:pPr>
            <a:r>
              <a:rPr lang="en-GB" sz="3000" u="sng" kern="0">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jess.montague@achievingforchildren.org.uk</a:t>
            </a:r>
            <a:r>
              <a:rPr lang="en-GB" sz="3000" kern="0">
                <a:solidFill>
                  <a:srgbClr val="FFFFFF"/>
                </a:solidFill>
                <a:latin typeface="Calibri"/>
                <a:ea typeface="Calibri"/>
                <a:cs typeface="Calibri"/>
                <a:sym typeface="Calibri"/>
              </a:rPr>
              <a:t> </a:t>
            </a:r>
            <a:endParaRPr sz="3000" kern="0">
              <a:solidFill>
                <a:srgbClr val="FFFFFF"/>
              </a:solidFill>
              <a:latin typeface="Calibri"/>
              <a:ea typeface="Calibri"/>
              <a:cs typeface="Calibri"/>
              <a:sym typeface="Calibri"/>
            </a:endParaRPr>
          </a:p>
          <a:p>
            <a:pPr>
              <a:lnSpc>
                <a:spcPct val="115000"/>
              </a:lnSpc>
              <a:buClr>
                <a:srgbClr val="000000"/>
              </a:buClr>
              <a:buSzPts val="3000"/>
            </a:pPr>
            <a:r>
              <a:rPr lang="en-GB" sz="3000" u="sng" kern="0">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Theresa.allen@achievingforchildren.org.uk</a:t>
            </a:r>
            <a:endParaRPr sz="7200" kern="0">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idx="4294967295"/>
          </p:nvPr>
        </p:nvSpPr>
        <p:spPr>
          <a:xfrm>
            <a:off x="1866900" y="1958975"/>
            <a:ext cx="9168044" cy="1470025"/>
          </a:xfrm>
          <a:prstGeom prst="rect">
            <a:avLst/>
          </a:prstGeom>
          <a:noFill/>
          <a:ln>
            <a:noFill/>
          </a:ln>
        </p:spPr>
        <p:txBody>
          <a:bodyPr spcFirstLastPara="1" wrap="square" lIns="91425" tIns="45700" rIns="91425" bIns="45700" anchor="ctr" anchorCtr="0">
            <a:noAutofit/>
          </a:bodyPr>
          <a:lstStyle/>
          <a:p>
            <a:pPr>
              <a:lnSpc>
                <a:spcPct val="107000"/>
              </a:lnSpc>
              <a:spcAft>
                <a:spcPts val="800"/>
              </a:spcAft>
            </a:pPr>
            <a:r>
              <a:rPr lang="en-GB" b="1" dirty="0">
                <a:solidFill>
                  <a:schemeClr val="bg1"/>
                </a:solidFill>
              </a:rPr>
              <a:t>Brendan Murray and Russell Massie</a:t>
            </a:r>
            <a:br>
              <a:rPr lang="en-GB" b="1" dirty="0"/>
            </a:br>
            <a:r>
              <a:rPr lang="en-GB" b="1" dirty="0"/>
              <a:t> </a:t>
            </a:r>
            <a:br>
              <a:rPr lang="en-GB" b="1" dirty="0">
                <a:solidFill>
                  <a:schemeClr val="bg1"/>
                </a:solidFill>
              </a:rPr>
            </a:br>
            <a:r>
              <a:rPr lang="en-GB" dirty="0">
                <a:solidFill>
                  <a:schemeClr val="bg1"/>
                </a:solidFill>
              </a:rPr>
              <a:t> </a:t>
            </a:r>
            <a:br>
              <a:rPr lang="en-GB" dirty="0">
                <a:solidFill>
                  <a:schemeClr val="bg1"/>
                </a:solidFill>
              </a:rPr>
            </a:br>
            <a:r>
              <a:rPr lang="en-GB" dirty="0">
                <a:solidFill>
                  <a:schemeClr val="bg1">
                    <a:lumMod val="95000"/>
                  </a:schemeClr>
                </a:solidFill>
              </a:rPr>
              <a:t>Force Tactical Lead for Child Centred Policing</a:t>
            </a:r>
            <a:br>
              <a:rPr lang="en-GB" dirty="0">
                <a:solidFill>
                  <a:schemeClr val="bg1">
                    <a:lumMod val="95000"/>
                  </a:schemeClr>
                </a:solidFill>
              </a:rPr>
            </a:br>
            <a:r>
              <a:rPr lang="en-GB" dirty="0">
                <a:solidFill>
                  <a:schemeClr val="bg1">
                    <a:lumMod val="95000"/>
                  </a:schemeClr>
                </a:solidFill>
              </a:rPr>
              <a:t>Thames Valley Violence Reduction Unit</a:t>
            </a:r>
          </a:p>
        </p:txBody>
      </p:sp>
    </p:spTree>
    <p:extLst>
      <p:ext uri="{BB962C8B-B14F-4D97-AF65-F5344CB8AC3E}">
        <p14:creationId xmlns:p14="http://schemas.microsoft.com/office/powerpoint/2010/main" val="3976838324"/>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E600FA-1352-8D4B-AFBD-783E2223578D}"/>
              </a:ext>
            </a:extLst>
          </p:cNvPr>
          <p:cNvSpPr>
            <a:spLocks noGrp="1"/>
          </p:cNvSpPr>
          <p:nvPr>
            <p:ph type="ctrTitle"/>
          </p:nvPr>
        </p:nvSpPr>
        <p:spPr/>
        <p:txBody>
          <a:bodyPr>
            <a:normAutofit fontScale="90000"/>
          </a:bodyPr>
          <a:lstStyle/>
          <a:p>
            <a:r>
              <a:rPr lang="en-US" dirty="0"/>
              <a:t>Thames Valley VRU support for secondary education</a:t>
            </a:r>
            <a:br>
              <a:rPr lang="en-US" dirty="0"/>
            </a:br>
            <a:r>
              <a:rPr lang="en-US" dirty="0"/>
              <a:t>Drugs deflection scheme for schools</a:t>
            </a:r>
          </a:p>
        </p:txBody>
      </p:sp>
      <p:sp>
        <p:nvSpPr>
          <p:cNvPr id="7" name="Content Placeholder 6">
            <a:extLst>
              <a:ext uri="{FF2B5EF4-FFF2-40B4-BE49-F238E27FC236}">
                <a16:creationId xmlns:a16="http://schemas.microsoft.com/office/drawing/2014/main" id="{2E46A2A0-3214-0F42-A2BD-CB69760480AB}"/>
              </a:ext>
            </a:extLst>
          </p:cNvPr>
          <p:cNvSpPr>
            <a:spLocks noGrp="1"/>
          </p:cNvSpPr>
          <p:nvPr>
            <p:ph sz="quarter" idx="10"/>
          </p:nvPr>
        </p:nvSpPr>
        <p:spPr>
          <a:xfrm>
            <a:off x="309564" y="1699635"/>
            <a:ext cx="4484110" cy="3936293"/>
          </a:xfrm>
        </p:spPr>
        <p:txBody>
          <a:bodyPr>
            <a:normAutofit/>
          </a:bodyPr>
          <a:lstStyle/>
          <a:p>
            <a:r>
              <a:rPr lang="en-US" sz="1600" dirty="0"/>
              <a:t>Deflecting children in possession of </a:t>
            </a:r>
            <a:r>
              <a:rPr lang="en-US" sz="1600" b="1" dirty="0"/>
              <a:t>or at risk from using </a:t>
            </a:r>
            <a:r>
              <a:rPr lang="en-US" sz="1600" dirty="0"/>
              <a:t>controlled drugs.</a:t>
            </a:r>
          </a:p>
          <a:p>
            <a:pPr marL="285750" indent="-285750">
              <a:buFont typeface="Arial" panose="020B0604020202020204" pitchFamily="34" charset="0"/>
              <a:buChar char="•"/>
            </a:pPr>
            <a:r>
              <a:rPr lang="en-US" sz="1600" dirty="0"/>
              <a:t>In cases of possession for personal use only.</a:t>
            </a:r>
          </a:p>
          <a:p>
            <a:pPr marL="285750" indent="-285750">
              <a:buFont typeface="Arial" panose="020B0604020202020204" pitchFamily="34" charset="0"/>
              <a:buChar char="•"/>
            </a:pPr>
            <a:r>
              <a:rPr lang="en-US" sz="1600" dirty="0"/>
              <a:t>Officer attendance to evaluate within 48h</a:t>
            </a:r>
          </a:p>
          <a:p>
            <a:pPr marL="285750" indent="-285750">
              <a:buFont typeface="Arial" panose="020B0604020202020204" pitchFamily="34" charset="0"/>
              <a:buChar char="•"/>
            </a:pPr>
            <a:r>
              <a:rPr lang="en-US" sz="1600" dirty="0"/>
              <a:t>Evidence-led bespoke educational inputs</a:t>
            </a:r>
          </a:p>
          <a:p>
            <a:pPr marL="285750" indent="-285750">
              <a:buFont typeface="Arial" panose="020B0604020202020204" pitchFamily="34" charset="0"/>
              <a:buChar char="•"/>
            </a:pPr>
            <a:r>
              <a:rPr lang="en-US" sz="1600" dirty="0"/>
              <a:t>Moving the multi-agency response from criminal to health-based, removing shame and stigma. </a:t>
            </a:r>
          </a:p>
          <a:p>
            <a:pPr marL="285750" indent="-285750">
              <a:buFont typeface="Arial" panose="020B0604020202020204" pitchFamily="34" charset="0"/>
              <a:buChar char="•"/>
            </a:pPr>
            <a:r>
              <a:rPr lang="en-US" sz="1600" dirty="0"/>
              <a:t>Available to schools concerned about a child as well as following an incident.</a:t>
            </a:r>
          </a:p>
          <a:p>
            <a:pPr marL="285750" indent="-285750">
              <a:buFont typeface="Arial" panose="020B0604020202020204" pitchFamily="34" charset="0"/>
              <a:buChar char="•"/>
            </a:pPr>
            <a:r>
              <a:rPr lang="en-US" sz="1600" dirty="0"/>
              <a:t>This is designed as an alternative to exclusion.</a:t>
            </a:r>
          </a:p>
        </p:txBody>
      </p:sp>
      <p:sp>
        <p:nvSpPr>
          <p:cNvPr id="8" name="Content Placeholder 7">
            <a:extLst>
              <a:ext uri="{FF2B5EF4-FFF2-40B4-BE49-F238E27FC236}">
                <a16:creationId xmlns:a16="http://schemas.microsoft.com/office/drawing/2014/main" id="{7ADC5CF3-5324-1A45-8190-934923264285}"/>
              </a:ext>
            </a:extLst>
          </p:cNvPr>
          <p:cNvSpPr>
            <a:spLocks noGrp="1"/>
          </p:cNvSpPr>
          <p:nvPr>
            <p:ph sz="quarter" idx="11"/>
          </p:nvPr>
        </p:nvSpPr>
        <p:spPr/>
        <p:txBody>
          <a:bodyPr/>
          <a:lstStyle/>
          <a:p>
            <a:endParaRPr lang="en-US"/>
          </a:p>
        </p:txBody>
      </p:sp>
      <p:sp>
        <p:nvSpPr>
          <p:cNvPr id="9" name="Content Placeholder 8">
            <a:extLst>
              <a:ext uri="{FF2B5EF4-FFF2-40B4-BE49-F238E27FC236}">
                <a16:creationId xmlns:a16="http://schemas.microsoft.com/office/drawing/2014/main" id="{2F1E2D7F-4699-8E44-87D8-489F7107CD68}"/>
              </a:ext>
            </a:extLst>
          </p:cNvPr>
          <p:cNvSpPr>
            <a:spLocks noGrp="1"/>
          </p:cNvSpPr>
          <p:nvPr>
            <p:ph sz="quarter" idx="12"/>
          </p:nvPr>
        </p:nvSpPr>
        <p:spPr/>
        <p:txBody>
          <a:bodyPr/>
          <a:lstStyle/>
          <a:p>
            <a:endParaRPr lang="en-US"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601" y="5682095"/>
            <a:ext cx="2657907" cy="688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4904508" y="1473884"/>
            <a:ext cx="6907085" cy="4387793"/>
          </a:xfrm>
          <a:prstGeom prst="rect">
            <a:avLst/>
          </a:prstGeom>
          <a:noFill/>
          <a:ln>
            <a:noFill/>
          </a:ln>
        </p:spPr>
      </p:pic>
    </p:spTree>
    <p:extLst>
      <p:ext uri="{BB962C8B-B14F-4D97-AF65-F5344CB8AC3E}">
        <p14:creationId xmlns:p14="http://schemas.microsoft.com/office/powerpoint/2010/main" val="415347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8C99-FB09-0B4A-917A-074B1A8D34AC}"/>
              </a:ext>
            </a:extLst>
          </p:cNvPr>
          <p:cNvSpPr>
            <a:spLocks noGrp="1"/>
          </p:cNvSpPr>
          <p:nvPr>
            <p:ph type="ctrTitle"/>
          </p:nvPr>
        </p:nvSpPr>
        <p:spPr/>
        <p:txBody>
          <a:bodyPr>
            <a:normAutofit fontScale="90000"/>
          </a:bodyPr>
          <a:lstStyle/>
          <a:p>
            <a:r>
              <a:rPr lang="en-US" dirty="0"/>
              <a:t>Thames Valley VRU support for secondary education</a:t>
            </a:r>
            <a:br>
              <a:rPr lang="en-US" dirty="0"/>
            </a:br>
            <a:r>
              <a:rPr lang="en-US" dirty="0"/>
              <a:t>PSHE lesson: Drugs and Violence</a:t>
            </a:r>
          </a:p>
        </p:txBody>
      </p:sp>
      <p:sp>
        <p:nvSpPr>
          <p:cNvPr id="4" name="Content Placeholder 3">
            <a:extLst>
              <a:ext uri="{FF2B5EF4-FFF2-40B4-BE49-F238E27FC236}">
                <a16:creationId xmlns:a16="http://schemas.microsoft.com/office/drawing/2014/main" id="{A20DF2C2-FEB5-1247-B178-16E893C01867}"/>
              </a:ext>
            </a:extLst>
          </p:cNvPr>
          <p:cNvSpPr>
            <a:spLocks noGrp="1"/>
          </p:cNvSpPr>
          <p:nvPr>
            <p:ph sz="quarter" idx="11"/>
          </p:nvPr>
        </p:nvSpPr>
        <p:spPr/>
        <p:txBody>
          <a:bodyPr/>
          <a:lstStyle/>
          <a:p>
            <a:endParaRPr lang="en-US"/>
          </a:p>
        </p:txBody>
      </p:sp>
      <p:sp>
        <p:nvSpPr>
          <p:cNvPr id="5" name="Content Placeholder 4">
            <a:extLst>
              <a:ext uri="{FF2B5EF4-FFF2-40B4-BE49-F238E27FC236}">
                <a16:creationId xmlns:a16="http://schemas.microsoft.com/office/drawing/2014/main" id="{6B190AEF-1719-E14A-A33A-5F8270636377}"/>
              </a:ext>
            </a:extLst>
          </p:cNvPr>
          <p:cNvSpPr>
            <a:spLocks noGrp="1"/>
          </p:cNvSpPr>
          <p:nvPr>
            <p:ph sz="quarter" idx="12"/>
          </p:nvPr>
        </p:nvSpPr>
        <p:spPr/>
        <p:txBody>
          <a:bodyPr/>
          <a:lstStyle/>
          <a:p>
            <a:endParaRPr lang="en-US"/>
          </a:p>
        </p:txBody>
      </p:sp>
      <p:pic>
        <p:nvPicPr>
          <p:cNvPr id="6" name="Content Placeholder 5"/>
          <p:cNvPicPr>
            <a:picLocks noGrp="1" noChangeAspect="1"/>
          </p:cNvPicPr>
          <p:nvPr>
            <p:ph sz="quarter" idx="16"/>
          </p:nvPr>
        </p:nvPicPr>
        <p:blipFill rotWithShape="1">
          <a:blip r:embed="rId2">
            <a:extLst>
              <a:ext uri="{28A0092B-C50C-407E-A947-70E740481C1C}">
                <a14:useLocalDpi xmlns:a14="http://schemas.microsoft.com/office/drawing/2010/main" val="0"/>
              </a:ext>
            </a:extLst>
          </a:blip>
          <a:srcRect l="12688" t="10164" r="11718" b="7336"/>
          <a:stretch/>
        </p:blipFill>
        <p:spPr>
          <a:xfrm>
            <a:off x="8239248" y="2342435"/>
            <a:ext cx="3643189" cy="2650692"/>
          </a:xfrm>
          <a:ln w="12700">
            <a:solidFill>
              <a:schemeClr val="tx1"/>
            </a:solidFill>
          </a:ln>
        </p:spPr>
      </p:pic>
      <p:sp>
        <p:nvSpPr>
          <p:cNvPr id="11" name="Content Placeholder 10"/>
          <p:cNvSpPr>
            <a:spLocks noGrp="1"/>
          </p:cNvSpPr>
          <p:nvPr>
            <p:ph sz="quarter" idx="10"/>
          </p:nvPr>
        </p:nvSpPr>
        <p:spPr>
          <a:xfrm>
            <a:off x="309564" y="1699635"/>
            <a:ext cx="4913664" cy="3936293"/>
          </a:xfrm>
        </p:spPr>
        <p:txBody>
          <a:bodyPr>
            <a:normAutofit/>
          </a:bodyPr>
          <a:lstStyle/>
          <a:p>
            <a:r>
              <a:rPr lang="en-GB" sz="1600" dirty="0"/>
              <a:t>PSHE curriculum inputs designed and quality assured by PSHE Association on drugs and violence based on research by LSE and NPCC that trained officer delivery enhances learning on legal terms and consequences and improves trust and legitimacy in the police.</a:t>
            </a:r>
          </a:p>
          <a:p>
            <a:r>
              <a:rPr lang="en-GB" sz="1600" dirty="0"/>
              <a:t>Drugs sessions (Year 9)cover reasons for drugs use and definition, consequences (both legal, personal and societal) and harm reduction and signposting.</a:t>
            </a:r>
          </a:p>
          <a:p>
            <a:r>
              <a:rPr lang="en-GB" sz="1600" dirty="0"/>
              <a:t>Violence sessions (KS3) cover protective behaviours, recognising escalation, appropriate behaviours, consequences and de-escalation tactics.</a:t>
            </a:r>
          </a:p>
          <a:p>
            <a:r>
              <a:rPr lang="en-GB" sz="1600" dirty="0"/>
              <a:t>All TVP Schools Officers are being trained in safe classroom delivery by PSHE Association and National Police Chiefs Council.</a:t>
            </a:r>
          </a:p>
        </p:txBody>
      </p:sp>
      <p:pic>
        <p:nvPicPr>
          <p:cNvPr id="2050" name="Picture 2" descr="TVP Drug education Y9 pack front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450" y="1699635"/>
            <a:ext cx="2695575" cy="381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223228" y="5741970"/>
            <a:ext cx="66592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Thames Valley Police 'Drug Education' lesson pack, year 9 | www.pshe-association.org.uk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601" y="5682095"/>
            <a:ext cx="2657907" cy="68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947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idx="4294967295"/>
          </p:nvPr>
        </p:nvSpPr>
        <p:spPr>
          <a:xfrm>
            <a:off x="1866900" y="1958975"/>
            <a:ext cx="8458200" cy="1470025"/>
          </a:xfrm>
          <a:prstGeom prst="rect">
            <a:avLst/>
          </a:prstGeom>
          <a:noFill/>
          <a:ln>
            <a:noFill/>
          </a:ln>
        </p:spPr>
        <p:txBody>
          <a:bodyPr spcFirstLastPara="1" wrap="square" lIns="91425" tIns="45700" rIns="91425" bIns="45700" anchor="ctr" anchorCtr="0">
            <a:noAutofit/>
          </a:bodyPr>
          <a:lstStyle/>
          <a:p>
            <a:pPr>
              <a:lnSpc>
                <a:spcPct val="107000"/>
              </a:lnSpc>
              <a:spcAft>
                <a:spcPts val="800"/>
              </a:spcAft>
            </a:pPr>
            <a:r>
              <a:rPr lang="en-GB" b="1" dirty="0">
                <a:solidFill>
                  <a:schemeClr val="bg1"/>
                </a:solidFill>
              </a:rPr>
              <a:t>Emma Ahern MSc SLT, BSc (Hons), MRCSLT</a:t>
            </a:r>
            <a:br>
              <a:rPr lang="en-GB" b="1" dirty="0">
                <a:solidFill>
                  <a:schemeClr val="bg1"/>
                </a:solidFill>
              </a:rPr>
            </a:br>
            <a:r>
              <a:rPr lang="en-GB" dirty="0">
                <a:solidFill>
                  <a:schemeClr val="bg1"/>
                </a:solidFill>
              </a:rPr>
              <a:t> </a:t>
            </a:r>
            <a:br>
              <a:rPr lang="en-GB" dirty="0">
                <a:solidFill>
                  <a:schemeClr val="bg1"/>
                </a:solidFill>
              </a:rPr>
            </a:br>
            <a:r>
              <a:rPr lang="en-GB" dirty="0">
                <a:solidFill>
                  <a:schemeClr val="bg1"/>
                </a:solidFill>
              </a:rPr>
              <a:t>Highly Specialist Speech and Language Therapist</a:t>
            </a:r>
            <a:br>
              <a:rPr lang="en-GB" dirty="0">
                <a:solidFill>
                  <a:schemeClr val="bg1"/>
                </a:solidFill>
              </a:rPr>
            </a:br>
            <a:r>
              <a:rPr lang="en-GB" dirty="0">
                <a:solidFill>
                  <a:schemeClr val="bg1"/>
                </a:solidFill>
              </a:rPr>
              <a:t>Youth Offending Services</a:t>
            </a:r>
          </a:p>
        </p:txBody>
      </p:sp>
    </p:spTree>
    <p:extLst>
      <p:ext uri="{BB962C8B-B14F-4D97-AF65-F5344CB8AC3E}">
        <p14:creationId xmlns:p14="http://schemas.microsoft.com/office/powerpoint/2010/main" val="1414958236"/>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C2616E71-7702-4514-BCE4-BAADB22ED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15F9A7D7-E8EB-49D7-ACB0-13481EF1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lor Cover">
              <a:extLst>
                <a:ext uri="{FF2B5EF4-FFF2-40B4-BE49-F238E27FC236}">
                  <a16:creationId xmlns:a16="http://schemas.microsoft.com/office/drawing/2014/main" id="{044CB560-3BF4-4256-8C60-8864DA0AB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A2840072-D6EC-480D-9A1B-928B36F9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CADDA0B4-EE72-46AA-A7BB-C271924B7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lor">
              <a:extLst>
                <a:ext uri="{FF2B5EF4-FFF2-40B4-BE49-F238E27FC236}">
                  <a16:creationId xmlns:a16="http://schemas.microsoft.com/office/drawing/2014/main" id="{B2519E48-483B-4612-935D-790A1060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Jail with solid fill">
            <a:extLst>
              <a:ext uri="{FF2B5EF4-FFF2-40B4-BE49-F238E27FC236}">
                <a16:creationId xmlns:a16="http://schemas.microsoft.com/office/drawing/2014/main" id="{2F4B8B8B-9E8F-4B74-A92B-0C91BB6141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80402" y="1135530"/>
            <a:ext cx="4565184" cy="4565184"/>
          </a:xfrm>
          <a:prstGeom prst="rect">
            <a:avLst/>
          </a:prstGeom>
        </p:spPr>
      </p:pic>
      <p:grpSp>
        <p:nvGrpSpPr>
          <p:cNvPr id="47" name="Group 4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9" name="Freeform: Shape 4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0" name="Freeform: Shape 4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1" name="Freeform: Shape 5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2" name="Freeform: Shape 5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3" name="Freeform: Shape 5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4" name="Freeform: Shape 5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2868AAB2-D3D9-40DD-8A2B-38B21C9457EE}"/>
              </a:ext>
            </a:extLst>
          </p:cNvPr>
          <p:cNvSpPr>
            <a:spLocks noGrp="1"/>
          </p:cNvSpPr>
          <p:nvPr>
            <p:ph type="ctrTitle"/>
          </p:nvPr>
        </p:nvSpPr>
        <p:spPr>
          <a:xfrm>
            <a:off x="1012644" y="841664"/>
            <a:ext cx="5203990" cy="2782723"/>
          </a:xfrm>
        </p:spPr>
        <p:txBody>
          <a:bodyPr anchor="b">
            <a:normAutofit/>
          </a:bodyPr>
          <a:lstStyle/>
          <a:p>
            <a:pPr algn="l"/>
            <a:r>
              <a:rPr lang="en-GB" sz="4800" dirty="0">
                <a:solidFill>
                  <a:schemeClr val="bg1"/>
                </a:solidFill>
              </a:rPr>
              <a:t>Communication Breakdown</a:t>
            </a:r>
          </a:p>
        </p:txBody>
      </p:sp>
      <p:sp>
        <p:nvSpPr>
          <p:cNvPr id="3" name="Subtitle 2">
            <a:extLst>
              <a:ext uri="{FF2B5EF4-FFF2-40B4-BE49-F238E27FC236}">
                <a16:creationId xmlns:a16="http://schemas.microsoft.com/office/drawing/2014/main" id="{37CC0A79-A2C6-435A-B48E-BAF2BBB351EB}"/>
              </a:ext>
            </a:extLst>
          </p:cNvPr>
          <p:cNvSpPr>
            <a:spLocks noGrp="1"/>
          </p:cNvSpPr>
          <p:nvPr>
            <p:ph type="subTitle" idx="1"/>
          </p:nvPr>
        </p:nvSpPr>
        <p:spPr>
          <a:xfrm>
            <a:off x="1012643" y="3764655"/>
            <a:ext cx="5661860" cy="1936059"/>
          </a:xfrm>
        </p:spPr>
        <p:txBody>
          <a:bodyPr anchor="t">
            <a:normAutofit/>
          </a:bodyPr>
          <a:lstStyle/>
          <a:p>
            <a:pPr algn="l"/>
            <a:r>
              <a:rPr lang="en-GB" dirty="0">
                <a:solidFill>
                  <a:schemeClr val="bg1"/>
                </a:solidFill>
              </a:rPr>
              <a:t>The link between language/communication needs and “offending” behaviour</a:t>
            </a:r>
          </a:p>
        </p:txBody>
      </p:sp>
      <p:sp>
        <p:nvSpPr>
          <p:cNvPr id="5" name="TextBox 4">
            <a:extLst>
              <a:ext uri="{FF2B5EF4-FFF2-40B4-BE49-F238E27FC236}">
                <a16:creationId xmlns:a16="http://schemas.microsoft.com/office/drawing/2014/main" id="{E8A808C8-6185-4EC1-9789-12086C79CF97}"/>
              </a:ext>
            </a:extLst>
          </p:cNvPr>
          <p:cNvSpPr txBox="1"/>
          <p:nvPr/>
        </p:nvSpPr>
        <p:spPr>
          <a:xfrm>
            <a:off x="3142289" y="5515296"/>
            <a:ext cx="5824158" cy="646331"/>
          </a:xfrm>
          <a:prstGeom prst="rect">
            <a:avLst/>
          </a:prstGeom>
          <a:noFill/>
        </p:spPr>
        <p:txBody>
          <a:bodyPr wrap="square" rtlCol="0">
            <a:spAutoFit/>
          </a:bodyPr>
          <a:lstStyle/>
          <a:p>
            <a:pPr algn="ctr"/>
            <a:r>
              <a:rPr lang="en-GB" b="1" dirty="0"/>
              <a:t>Presented by: </a:t>
            </a:r>
            <a:r>
              <a:rPr lang="en-GB" dirty="0"/>
              <a:t>Emma Ahern, Speech and Language Therapist (working for youth justice service across East Berkshire)</a:t>
            </a:r>
          </a:p>
        </p:txBody>
      </p:sp>
    </p:spTree>
    <p:extLst>
      <p:ext uri="{BB962C8B-B14F-4D97-AF65-F5344CB8AC3E}">
        <p14:creationId xmlns:p14="http://schemas.microsoft.com/office/powerpoint/2010/main" val="20332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b7e0ade4b0_0_0"/>
          <p:cNvSpPr txBox="1">
            <a:spLocks noGrp="1"/>
          </p:cNvSpPr>
          <p:nvPr>
            <p:ph type="title" idx="4294967295"/>
          </p:nvPr>
        </p:nvSpPr>
        <p:spPr>
          <a:xfrm>
            <a:off x="273514" y="126004"/>
            <a:ext cx="6318300" cy="1066800"/>
          </a:xfrm>
          <a:prstGeom prst="rect">
            <a:avLst/>
          </a:prstGeom>
          <a:noFill/>
          <a:ln>
            <a:noFill/>
          </a:ln>
        </p:spPr>
        <p:txBody>
          <a:bodyPr spcFirstLastPara="1" wrap="square" lIns="91425" tIns="45700" rIns="91425" bIns="45700" anchor="ctr" anchorCtr="0">
            <a:noAutofit/>
          </a:bodyPr>
          <a:lstStyle/>
          <a:p>
            <a:pPr algn="l">
              <a:buClr>
                <a:schemeClr val="dk1"/>
              </a:buClr>
              <a:buSzPts val="2800"/>
            </a:pPr>
            <a:r>
              <a:rPr lang="en-US" sz="2800" b="1" dirty="0"/>
              <a:t>Agenda</a:t>
            </a:r>
            <a:r>
              <a:rPr lang="en-US" sz="2800" dirty="0"/>
              <a:t> </a:t>
            </a:r>
            <a:endParaRPr dirty="0"/>
          </a:p>
        </p:txBody>
      </p:sp>
      <p:graphicFrame>
        <p:nvGraphicFramePr>
          <p:cNvPr id="3" name="Table 2">
            <a:extLst>
              <a:ext uri="{FF2B5EF4-FFF2-40B4-BE49-F238E27FC236}">
                <a16:creationId xmlns:a16="http://schemas.microsoft.com/office/drawing/2014/main" id="{712F2DD5-E468-433D-803B-E4BFCDBAFE8B}"/>
              </a:ext>
            </a:extLst>
          </p:cNvPr>
          <p:cNvGraphicFramePr>
            <a:graphicFrameLocks noGrp="1"/>
          </p:cNvGraphicFramePr>
          <p:nvPr>
            <p:extLst>
              <p:ext uri="{D42A27DB-BD31-4B8C-83A1-F6EECF244321}">
                <p14:modId xmlns:p14="http://schemas.microsoft.com/office/powerpoint/2010/main" val="3067473434"/>
              </p:ext>
            </p:extLst>
          </p:nvPr>
        </p:nvGraphicFramePr>
        <p:xfrm>
          <a:off x="372861" y="1012053"/>
          <a:ext cx="10777491" cy="5314869"/>
        </p:xfrm>
        <a:graphic>
          <a:graphicData uri="http://schemas.openxmlformats.org/drawingml/2006/table">
            <a:tbl>
              <a:tblPr firstRow="1" firstCol="1" bandRow="1">
                <a:tableStyleId>{93296810-A885-4BE3-A3E7-6D5BEEA58F35}</a:tableStyleId>
              </a:tblPr>
              <a:tblGrid>
                <a:gridCol w="1571349">
                  <a:extLst>
                    <a:ext uri="{9D8B030D-6E8A-4147-A177-3AD203B41FA5}">
                      <a16:colId xmlns:a16="http://schemas.microsoft.com/office/drawing/2014/main" val="3584655289"/>
                    </a:ext>
                  </a:extLst>
                </a:gridCol>
                <a:gridCol w="4438835">
                  <a:extLst>
                    <a:ext uri="{9D8B030D-6E8A-4147-A177-3AD203B41FA5}">
                      <a16:colId xmlns:a16="http://schemas.microsoft.com/office/drawing/2014/main" val="1684971012"/>
                    </a:ext>
                  </a:extLst>
                </a:gridCol>
                <a:gridCol w="4767307">
                  <a:extLst>
                    <a:ext uri="{9D8B030D-6E8A-4147-A177-3AD203B41FA5}">
                      <a16:colId xmlns:a16="http://schemas.microsoft.com/office/drawing/2014/main" val="1297769720"/>
                    </a:ext>
                  </a:extLst>
                </a:gridCol>
              </a:tblGrid>
              <a:tr h="273500">
                <a:tc>
                  <a:txBody>
                    <a:bodyPr/>
                    <a:lstStyle/>
                    <a:p>
                      <a:pPr>
                        <a:lnSpc>
                          <a:spcPct val="107000"/>
                        </a:lnSpc>
                        <a:spcAft>
                          <a:spcPts val="800"/>
                        </a:spcAft>
                      </a:pPr>
                      <a:r>
                        <a:rPr lang="en-GB" sz="1400" dirty="0">
                          <a:effectLst/>
                        </a:rPr>
                        <a:t>Time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tc>
                  <a:txBody>
                    <a:bodyPr/>
                    <a:lstStyle/>
                    <a:p>
                      <a:pPr>
                        <a:lnSpc>
                          <a:spcPct val="107000"/>
                        </a:lnSpc>
                        <a:spcAft>
                          <a:spcPts val="800"/>
                        </a:spcAft>
                      </a:pPr>
                      <a:r>
                        <a:rPr lang="en-GB" sz="1400">
                          <a:effectLst/>
                        </a:rPr>
                        <a:t>Item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tc>
                  <a:txBody>
                    <a:bodyPr/>
                    <a:lstStyle/>
                    <a:p>
                      <a:pPr>
                        <a:lnSpc>
                          <a:spcPct val="107000"/>
                        </a:lnSpc>
                        <a:spcAft>
                          <a:spcPts val="800"/>
                        </a:spcAft>
                      </a:pPr>
                      <a:r>
                        <a:rPr lang="en-GB" sz="1400" dirty="0">
                          <a:effectLst/>
                        </a:rPr>
                        <a:t>Who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extLst>
                  <a:ext uri="{0D108BD9-81ED-4DB2-BD59-A6C34878D82A}">
                    <a16:rowId xmlns:a16="http://schemas.microsoft.com/office/drawing/2014/main" val="3112395997"/>
                  </a:ext>
                </a:extLst>
              </a:tr>
              <a:tr h="177221">
                <a:tc>
                  <a:txBody>
                    <a:bodyPr/>
                    <a:lstStyle/>
                    <a:p>
                      <a:pPr>
                        <a:lnSpc>
                          <a:spcPct val="107000"/>
                        </a:lnSpc>
                        <a:spcAft>
                          <a:spcPts val="800"/>
                        </a:spcAft>
                      </a:pPr>
                      <a:r>
                        <a:rPr lang="en-GB" sz="1400">
                          <a:effectLst/>
                        </a:rPr>
                        <a:t>3.00 – 3.05pm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tc>
                  <a:txBody>
                    <a:bodyPr/>
                    <a:lstStyle/>
                    <a:p>
                      <a:pPr>
                        <a:lnSpc>
                          <a:spcPct val="107000"/>
                        </a:lnSpc>
                        <a:spcAft>
                          <a:spcPts val="800"/>
                        </a:spcAft>
                      </a:pPr>
                      <a:r>
                        <a:rPr lang="en-GB" sz="1400" dirty="0">
                          <a:effectLst/>
                        </a:rPr>
                        <a:t>Welcome and safeguarding audit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tc>
                  <a:txBody>
                    <a:bodyPr/>
                    <a:lstStyle/>
                    <a:p>
                      <a:pPr>
                        <a:lnSpc>
                          <a:spcPct val="107000"/>
                        </a:lnSpc>
                        <a:spcAft>
                          <a:spcPts val="800"/>
                        </a:spcAft>
                      </a:pPr>
                      <a:r>
                        <a:rPr lang="en-GB" sz="1400" b="1" dirty="0">
                          <a:effectLst/>
                        </a:rPr>
                        <a:t>Clive Haines</a:t>
                      </a:r>
                      <a:br>
                        <a:rPr lang="en-GB" sz="1400" b="1" dirty="0">
                          <a:effectLst/>
                        </a:rPr>
                      </a:b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extLst>
                  <a:ext uri="{0D108BD9-81ED-4DB2-BD59-A6C34878D82A}">
                    <a16:rowId xmlns:a16="http://schemas.microsoft.com/office/drawing/2014/main" val="3398834495"/>
                  </a:ext>
                </a:extLst>
              </a:tr>
              <a:tr h="1226438">
                <a:tc>
                  <a:txBody>
                    <a:bodyPr/>
                    <a:lstStyle/>
                    <a:p>
                      <a:pPr>
                        <a:lnSpc>
                          <a:spcPct val="107000"/>
                        </a:lnSpc>
                        <a:spcAft>
                          <a:spcPts val="800"/>
                        </a:spcAft>
                      </a:pPr>
                      <a:r>
                        <a:rPr lang="en-GB" sz="1400">
                          <a:effectLst/>
                        </a:rPr>
                        <a:t>3.05 – 3.30pm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tc>
                  <a:txBody>
                    <a:bodyPr/>
                    <a:lstStyle/>
                    <a:p>
                      <a:pPr>
                        <a:lnSpc>
                          <a:spcPct val="107000"/>
                        </a:lnSpc>
                        <a:spcAft>
                          <a:spcPts val="800"/>
                        </a:spcAft>
                      </a:pPr>
                      <a:r>
                        <a:rPr lang="en-GB" sz="1400" dirty="0">
                          <a:effectLst/>
                        </a:rPr>
                        <a:t>Parental Substance Misuse - Understanding the impact of parental substance misuse on young people and children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tc>
                  <a:txBody>
                    <a:bodyPr/>
                    <a:lstStyle/>
                    <a:p>
                      <a:pPr>
                        <a:lnSpc>
                          <a:spcPct val="107000"/>
                        </a:lnSpc>
                        <a:spcAft>
                          <a:spcPts val="800"/>
                        </a:spcAft>
                      </a:pPr>
                      <a:r>
                        <a:rPr lang="en-GB" sz="1400" b="1" spc="15" dirty="0">
                          <a:effectLst/>
                        </a:rPr>
                        <a:t>Jess Montague</a:t>
                      </a:r>
                      <a:endParaRPr lang="en-GB" sz="1400" b="1" dirty="0">
                        <a:effectLst/>
                      </a:endParaRPr>
                    </a:p>
                    <a:p>
                      <a:pPr>
                        <a:lnSpc>
                          <a:spcPct val="107000"/>
                        </a:lnSpc>
                        <a:spcAft>
                          <a:spcPts val="800"/>
                        </a:spcAft>
                      </a:pPr>
                      <a:r>
                        <a:rPr lang="en-GB" sz="1400" spc="15" dirty="0">
                          <a:effectLst/>
                        </a:rPr>
                        <a:t> </a:t>
                      </a:r>
                      <a:endParaRPr lang="en-GB" sz="1400" dirty="0">
                        <a:effectLst/>
                      </a:endParaRPr>
                    </a:p>
                    <a:p>
                      <a:pPr>
                        <a:lnSpc>
                          <a:spcPct val="107000"/>
                        </a:lnSpc>
                        <a:spcAft>
                          <a:spcPts val="800"/>
                        </a:spcAft>
                      </a:pPr>
                      <a:r>
                        <a:rPr lang="en-GB" sz="1400" dirty="0">
                          <a:effectLst/>
                        </a:rPr>
                        <a:t>Young Person's Substance Misuse Worker</a:t>
                      </a:r>
                    </a:p>
                    <a:p>
                      <a:pPr>
                        <a:lnSpc>
                          <a:spcPct val="107000"/>
                        </a:lnSpc>
                        <a:spcAft>
                          <a:spcPts val="800"/>
                        </a:spcAft>
                      </a:pPr>
                      <a:r>
                        <a:rPr lang="en-GB" sz="1400" dirty="0">
                          <a:effectLst/>
                        </a:rPr>
                        <a:t>AFC </a:t>
                      </a:r>
                      <a:br>
                        <a:rPr lang="en-GB" sz="1400" dirty="0">
                          <a:effectLst/>
                        </a:rPr>
                      </a:b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extLst>
                  <a:ext uri="{0D108BD9-81ED-4DB2-BD59-A6C34878D82A}">
                    <a16:rowId xmlns:a16="http://schemas.microsoft.com/office/drawing/2014/main" val="1663438235"/>
                  </a:ext>
                </a:extLst>
              </a:tr>
              <a:tr h="1312338">
                <a:tc>
                  <a:txBody>
                    <a:bodyPr/>
                    <a:lstStyle/>
                    <a:p>
                      <a:pPr>
                        <a:lnSpc>
                          <a:spcPct val="107000"/>
                        </a:lnSpc>
                        <a:spcAft>
                          <a:spcPts val="800"/>
                        </a:spcAft>
                      </a:pPr>
                      <a:r>
                        <a:rPr lang="en-GB" sz="1400">
                          <a:effectLst/>
                        </a:rPr>
                        <a:t>3.30pm – 4.00pm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tc>
                  <a:txBody>
                    <a:bodyPr/>
                    <a:lstStyle/>
                    <a:p>
                      <a:pPr>
                        <a:lnSpc>
                          <a:spcPct val="107000"/>
                        </a:lnSpc>
                        <a:spcAft>
                          <a:spcPts val="800"/>
                        </a:spcAft>
                      </a:pPr>
                      <a:r>
                        <a:rPr lang="en-GB" sz="1400" dirty="0">
                          <a:effectLst/>
                        </a:rPr>
                        <a:t>An introduction to the Thames Valley Police Drugs Deflection Scheme and commissioned PSHE material to reduce harm from substance use.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tc>
                  <a:txBody>
                    <a:bodyPr/>
                    <a:lstStyle/>
                    <a:p>
                      <a:pPr>
                        <a:lnSpc>
                          <a:spcPct val="107000"/>
                        </a:lnSpc>
                        <a:spcAft>
                          <a:spcPts val="800"/>
                        </a:spcAft>
                      </a:pPr>
                      <a:r>
                        <a:rPr lang="en-GB" sz="1400" b="1" dirty="0">
                          <a:effectLst/>
                        </a:rPr>
                        <a:t>Brendan Murray and Russell Massie</a:t>
                      </a:r>
                    </a:p>
                    <a:p>
                      <a:pPr>
                        <a:lnSpc>
                          <a:spcPct val="107000"/>
                        </a:lnSpc>
                        <a:spcAft>
                          <a:spcPts val="800"/>
                        </a:spcAft>
                      </a:pPr>
                      <a:r>
                        <a:rPr lang="en-GB" sz="1400" dirty="0">
                          <a:effectLst/>
                        </a:rPr>
                        <a:t> </a:t>
                      </a:r>
                    </a:p>
                    <a:p>
                      <a:pPr>
                        <a:lnSpc>
                          <a:spcPct val="107000"/>
                        </a:lnSpc>
                        <a:spcAft>
                          <a:spcPts val="800"/>
                        </a:spcAft>
                      </a:pPr>
                      <a:r>
                        <a:rPr lang="en-GB" sz="1400" dirty="0">
                          <a:effectLst/>
                        </a:rPr>
                        <a:t>Force Tactical Lead for Child Centred Policing</a:t>
                      </a:r>
                    </a:p>
                    <a:p>
                      <a:pPr>
                        <a:lnSpc>
                          <a:spcPct val="107000"/>
                        </a:lnSpc>
                        <a:spcAft>
                          <a:spcPts val="800"/>
                        </a:spcAft>
                      </a:pPr>
                      <a:r>
                        <a:rPr lang="en-GB" sz="1400" dirty="0">
                          <a:effectLst/>
                        </a:rPr>
                        <a:t>Thames Valley Violence Reduction Unit</a:t>
                      </a:r>
                      <a:br>
                        <a:rPr lang="en-GB" sz="1400" dirty="0">
                          <a:effectLst/>
                        </a:rPr>
                      </a:b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extLst>
                  <a:ext uri="{0D108BD9-81ED-4DB2-BD59-A6C34878D82A}">
                    <a16:rowId xmlns:a16="http://schemas.microsoft.com/office/drawing/2014/main" val="1985626658"/>
                  </a:ext>
                </a:extLst>
              </a:tr>
              <a:tr h="1270878">
                <a:tc>
                  <a:txBody>
                    <a:bodyPr/>
                    <a:lstStyle/>
                    <a:p>
                      <a:pPr>
                        <a:lnSpc>
                          <a:spcPct val="107000"/>
                        </a:lnSpc>
                        <a:spcAft>
                          <a:spcPts val="800"/>
                        </a:spcAft>
                      </a:pPr>
                      <a:r>
                        <a:rPr lang="en-GB" sz="1400">
                          <a:effectLst/>
                        </a:rPr>
                        <a:t>4.00pm – 4.30pm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tc>
                  <a:txBody>
                    <a:bodyPr/>
                    <a:lstStyle/>
                    <a:p>
                      <a:pPr>
                        <a:lnSpc>
                          <a:spcPct val="107000"/>
                        </a:lnSpc>
                        <a:spcAft>
                          <a:spcPts val="800"/>
                        </a:spcAft>
                      </a:pPr>
                      <a:r>
                        <a:rPr lang="en-GB" sz="1400" dirty="0">
                          <a:effectLst/>
                        </a:rPr>
                        <a:t>A research-based insight into how unidentified SALT needs can lead to wider difficulties including SEMH and Youth Offending and information on training to support schools with this next year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tc>
                  <a:txBody>
                    <a:bodyPr/>
                    <a:lstStyle/>
                    <a:p>
                      <a:pPr>
                        <a:lnSpc>
                          <a:spcPct val="107000"/>
                        </a:lnSpc>
                        <a:spcAft>
                          <a:spcPts val="800"/>
                        </a:spcAft>
                      </a:pPr>
                      <a:r>
                        <a:rPr lang="en-GB" sz="1400" b="1" dirty="0">
                          <a:effectLst/>
                        </a:rPr>
                        <a:t>Emma Ahern MSc SLT, BSc (Hons), MRCSLT</a:t>
                      </a:r>
                    </a:p>
                    <a:p>
                      <a:pPr>
                        <a:lnSpc>
                          <a:spcPct val="107000"/>
                        </a:lnSpc>
                        <a:spcAft>
                          <a:spcPts val="800"/>
                        </a:spcAft>
                      </a:pPr>
                      <a:r>
                        <a:rPr lang="en-GB" sz="1400" dirty="0">
                          <a:effectLst/>
                        </a:rPr>
                        <a:t> </a:t>
                      </a:r>
                    </a:p>
                    <a:p>
                      <a:pPr>
                        <a:lnSpc>
                          <a:spcPct val="107000"/>
                        </a:lnSpc>
                        <a:spcAft>
                          <a:spcPts val="800"/>
                        </a:spcAft>
                      </a:pPr>
                      <a:r>
                        <a:rPr lang="en-GB" sz="1400" dirty="0">
                          <a:effectLst/>
                        </a:rPr>
                        <a:t>Highly Specialist Speech and Language Therapist</a:t>
                      </a:r>
                    </a:p>
                    <a:p>
                      <a:pPr>
                        <a:lnSpc>
                          <a:spcPct val="107000"/>
                        </a:lnSpc>
                        <a:spcAft>
                          <a:spcPts val="800"/>
                        </a:spcAft>
                      </a:pPr>
                      <a:r>
                        <a:rPr lang="en-GB" sz="1400" dirty="0">
                          <a:effectLst/>
                        </a:rPr>
                        <a:t>Youth Offending Services</a:t>
                      </a:r>
                    </a:p>
                  </a:txBody>
                  <a:tcPr marL="58901" marR="58901" marT="0" marB="0"/>
                </a:tc>
                <a:extLst>
                  <a:ext uri="{0D108BD9-81ED-4DB2-BD59-A6C34878D82A}">
                    <a16:rowId xmlns:a16="http://schemas.microsoft.com/office/drawing/2014/main" val="3291061022"/>
                  </a:ext>
                </a:extLst>
              </a:tr>
              <a:tr h="177221">
                <a:tc>
                  <a:txBody>
                    <a:bodyPr/>
                    <a:lstStyle/>
                    <a:p>
                      <a:pPr>
                        <a:lnSpc>
                          <a:spcPct val="107000"/>
                        </a:lnSpc>
                        <a:spcAft>
                          <a:spcPts val="800"/>
                        </a:spcAft>
                      </a:pPr>
                      <a:r>
                        <a:rPr lang="en-GB" sz="1000">
                          <a:effectLst/>
                        </a:rPr>
                        <a:t>4.30pm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tc>
                  <a:txBody>
                    <a:bodyPr/>
                    <a:lstStyle/>
                    <a:p>
                      <a:pPr>
                        <a:lnSpc>
                          <a:spcPct val="107000"/>
                        </a:lnSpc>
                        <a:spcAft>
                          <a:spcPts val="800"/>
                        </a:spcAft>
                      </a:pPr>
                      <a:r>
                        <a:rPr lang="en-GB" sz="1000" dirty="0">
                          <a:effectLst/>
                        </a:rPr>
                        <a:t>Close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tc>
                  <a:txBody>
                    <a:bodyPr/>
                    <a:lstStyle/>
                    <a:p>
                      <a:pPr>
                        <a:lnSpc>
                          <a:spcPct val="107000"/>
                        </a:lnSpc>
                        <a:spcAft>
                          <a:spcPts val="800"/>
                        </a:spcAft>
                      </a:pPr>
                      <a:r>
                        <a:rPr lang="en-GB"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901" marR="58901" marT="0" marB="0"/>
                </a:tc>
                <a:extLst>
                  <a:ext uri="{0D108BD9-81ED-4DB2-BD59-A6C34878D82A}">
                    <a16:rowId xmlns:a16="http://schemas.microsoft.com/office/drawing/2014/main" val="9359496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6EF0894A-48D1-400D-8110-D0B201B252E9}"/>
              </a:ext>
            </a:extLst>
          </p:cNvPr>
          <p:cNvSpPr>
            <a:spLocks noGrp="1"/>
          </p:cNvSpPr>
          <p:nvPr>
            <p:ph type="title"/>
          </p:nvPr>
        </p:nvSpPr>
        <p:spPr>
          <a:xfrm>
            <a:off x="1014984" y="979504"/>
            <a:ext cx="4486318" cy="5072997"/>
          </a:xfrm>
        </p:spPr>
        <p:txBody>
          <a:bodyPr anchor="ctr">
            <a:normAutofit/>
          </a:bodyPr>
          <a:lstStyle/>
          <a:p>
            <a:r>
              <a:rPr lang="en-US" sz="4800" dirty="0">
                <a:solidFill>
                  <a:schemeClr val="bg1"/>
                </a:solidFill>
              </a:rPr>
              <a:t>Prevalence of SLCN in YOT (RCSLT)</a:t>
            </a:r>
            <a:endParaRPr lang="en-GB" sz="4800" dirty="0">
              <a:solidFill>
                <a:schemeClr val="bg1"/>
              </a:solidFill>
            </a:endParaRPr>
          </a:p>
        </p:txBody>
      </p:sp>
      <p:graphicFrame>
        <p:nvGraphicFramePr>
          <p:cNvPr id="26" name="Content Placeholder 25">
            <a:extLst>
              <a:ext uri="{FF2B5EF4-FFF2-40B4-BE49-F238E27FC236}">
                <a16:creationId xmlns:a16="http://schemas.microsoft.com/office/drawing/2014/main" id="{EC5EEE02-CD31-4942-A552-B1EA0BE42D52}"/>
              </a:ext>
            </a:extLst>
          </p:cNvPr>
          <p:cNvGraphicFramePr>
            <a:graphicFrameLocks noGrp="1"/>
          </p:cNvGraphicFramePr>
          <p:nvPr>
            <p:ph idx="1"/>
            <p:extLst>
              <p:ext uri="{D42A27DB-BD31-4B8C-83A1-F6EECF244321}">
                <p14:modId xmlns:p14="http://schemas.microsoft.com/office/powerpoint/2010/main" val="781174639"/>
              </p:ext>
            </p:extLst>
          </p:nvPr>
        </p:nvGraphicFramePr>
        <p:xfrm>
          <a:off x="4839906" y="980142"/>
          <a:ext cx="6177282" cy="5035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717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D060-9242-4A13-9C0A-78A0388CFAB5}"/>
              </a:ext>
            </a:extLst>
          </p:cNvPr>
          <p:cNvSpPr>
            <a:spLocks noGrp="1"/>
          </p:cNvSpPr>
          <p:nvPr>
            <p:ph type="title"/>
          </p:nvPr>
        </p:nvSpPr>
        <p:spPr>
          <a:xfrm>
            <a:off x="393421" y="621792"/>
            <a:ext cx="4071309" cy="5504688"/>
          </a:xfrm>
        </p:spPr>
        <p:txBody>
          <a:bodyPr>
            <a:normAutofit/>
          </a:bodyPr>
          <a:lstStyle/>
          <a:p>
            <a:r>
              <a:rPr lang="en-US" sz="3600" dirty="0">
                <a:solidFill>
                  <a:schemeClr val="tx2"/>
                </a:solidFill>
              </a:rPr>
              <a:t>Speech, language and communication needs (SLCN) describes difficulties across one or many aspects of communication including:​</a:t>
            </a:r>
            <a:endParaRPr lang="en-GB" sz="3600" dirty="0">
              <a:solidFill>
                <a:schemeClr val="tx2"/>
              </a:solidFill>
            </a:endParaRPr>
          </a:p>
        </p:txBody>
      </p:sp>
      <p:graphicFrame>
        <p:nvGraphicFramePr>
          <p:cNvPr id="5" name="Content Placeholder 2">
            <a:extLst>
              <a:ext uri="{FF2B5EF4-FFF2-40B4-BE49-F238E27FC236}">
                <a16:creationId xmlns:a16="http://schemas.microsoft.com/office/drawing/2014/main" id="{15524F2D-7C88-4AFE-BFE5-C09D6050CB6A}"/>
              </a:ext>
            </a:extLst>
          </p:cNvPr>
          <p:cNvGraphicFramePr>
            <a:graphicFrameLocks noGrp="1"/>
          </p:cNvGraphicFramePr>
          <p:nvPr>
            <p:ph idx="1"/>
          </p:nvPr>
        </p:nvGraphicFramePr>
        <p:xfrm>
          <a:off x="3978111" y="731520"/>
          <a:ext cx="7820467"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quot;Not Allowed&quot; Symbol 3">
            <a:extLst>
              <a:ext uri="{FF2B5EF4-FFF2-40B4-BE49-F238E27FC236}">
                <a16:creationId xmlns:a16="http://schemas.microsoft.com/office/drawing/2014/main" id="{4C3A0892-5D40-4F64-8736-F160026CE767}"/>
              </a:ext>
            </a:extLst>
          </p:cNvPr>
          <p:cNvSpPr/>
          <p:nvPr/>
        </p:nvSpPr>
        <p:spPr>
          <a:xfrm>
            <a:off x="5005632" y="838985"/>
            <a:ext cx="1338606" cy="1323993"/>
          </a:xfrm>
          <a:prstGeom prst="noSmoking">
            <a:avLst>
              <a:gd name="adj" fmla="val 5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quot;Not Allowed&quot; Symbol 5">
            <a:extLst>
              <a:ext uri="{FF2B5EF4-FFF2-40B4-BE49-F238E27FC236}">
                <a16:creationId xmlns:a16="http://schemas.microsoft.com/office/drawing/2014/main" id="{619DD36B-F055-48AA-A5DE-0CD1FBAE9241}"/>
              </a:ext>
            </a:extLst>
          </p:cNvPr>
          <p:cNvSpPr/>
          <p:nvPr/>
        </p:nvSpPr>
        <p:spPr>
          <a:xfrm>
            <a:off x="5005632" y="2762054"/>
            <a:ext cx="1338607" cy="1323993"/>
          </a:xfrm>
          <a:prstGeom prst="noSmoking">
            <a:avLst>
              <a:gd name="adj" fmla="val 5522"/>
            </a:avLst>
          </a:prstGeom>
          <a:solidFill>
            <a:srgbClr val="4DC58D"/>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
        <p:nvSpPr>
          <p:cNvPr id="12" name="&quot;Not Allowed&quot; Symbol 11">
            <a:extLst>
              <a:ext uri="{FF2B5EF4-FFF2-40B4-BE49-F238E27FC236}">
                <a16:creationId xmlns:a16="http://schemas.microsoft.com/office/drawing/2014/main" id="{8082CE9E-0E8E-4882-BCB4-3C529603804D}"/>
              </a:ext>
            </a:extLst>
          </p:cNvPr>
          <p:cNvSpPr/>
          <p:nvPr/>
        </p:nvSpPr>
        <p:spPr>
          <a:xfrm>
            <a:off x="5040196" y="4734611"/>
            <a:ext cx="1304042" cy="1284404"/>
          </a:xfrm>
          <a:prstGeom prst="noSmoking">
            <a:avLst>
              <a:gd name="adj" fmla="val 5522"/>
            </a:avLst>
          </a:prstGeom>
          <a:solidFill>
            <a:srgbClr val="70AD4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21706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0351" y="292608"/>
          <a:ext cx="11069769" cy="6218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55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C2616E71-7702-4514-BCE4-BAADB22ED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0" name="Color Cover">
              <a:extLst>
                <a:ext uri="{FF2B5EF4-FFF2-40B4-BE49-F238E27FC236}">
                  <a16:creationId xmlns:a16="http://schemas.microsoft.com/office/drawing/2014/main" id="{15F9A7D7-E8EB-49D7-ACB0-13481EF1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lor Cover">
              <a:extLst>
                <a:ext uri="{FF2B5EF4-FFF2-40B4-BE49-F238E27FC236}">
                  <a16:creationId xmlns:a16="http://schemas.microsoft.com/office/drawing/2014/main" id="{044CB560-3BF4-4256-8C60-8864DA0AB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A2840072-D6EC-480D-9A1B-928B36F9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4" name="Color">
              <a:extLst>
                <a:ext uri="{FF2B5EF4-FFF2-40B4-BE49-F238E27FC236}">
                  <a16:creationId xmlns:a16="http://schemas.microsoft.com/office/drawing/2014/main" id="{CADDA0B4-EE72-46AA-A7BB-C271924B7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lor">
              <a:extLst>
                <a:ext uri="{FF2B5EF4-FFF2-40B4-BE49-F238E27FC236}">
                  <a16:creationId xmlns:a16="http://schemas.microsoft.com/office/drawing/2014/main" id="{B2519E48-483B-4612-935D-790A1060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9" name="Freeform: Shape 4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0" name="Freeform: Shape 4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1" name="Freeform: Shape 5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2" name="Freeform: Shape 5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3" name="Freeform: Shape 5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4" name="Freeform: Shape 5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graphicFrame>
        <p:nvGraphicFramePr>
          <p:cNvPr id="8" name="Table 8">
            <a:extLst>
              <a:ext uri="{FF2B5EF4-FFF2-40B4-BE49-F238E27FC236}">
                <a16:creationId xmlns:a16="http://schemas.microsoft.com/office/drawing/2014/main" id="{57F51EF1-9AF3-4153-9ECF-3680CE2E5A5F}"/>
              </a:ext>
            </a:extLst>
          </p:cNvPr>
          <p:cNvGraphicFramePr>
            <a:graphicFrameLocks noGrp="1"/>
          </p:cNvGraphicFramePr>
          <p:nvPr>
            <p:extLst>
              <p:ext uri="{D42A27DB-BD31-4B8C-83A1-F6EECF244321}">
                <p14:modId xmlns:p14="http://schemas.microsoft.com/office/powerpoint/2010/main" val="1240863287"/>
              </p:ext>
            </p:extLst>
          </p:nvPr>
        </p:nvGraphicFramePr>
        <p:xfrm>
          <a:off x="518161" y="128397"/>
          <a:ext cx="11206480" cy="6583680"/>
        </p:xfrm>
        <a:graphic>
          <a:graphicData uri="http://schemas.openxmlformats.org/drawingml/2006/table">
            <a:tbl>
              <a:tblPr firstRow="1" bandRow="1">
                <a:tableStyleId>{93296810-A885-4BE3-A3E7-6D5BEEA58F35}</a:tableStyleId>
              </a:tblPr>
              <a:tblGrid>
                <a:gridCol w="4710979">
                  <a:extLst>
                    <a:ext uri="{9D8B030D-6E8A-4147-A177-3AD203B41FA5}">
                      <a16:colId xmlns:a16="http://schemas.microsoft.com/office/drawing/2014/main" val="4190101768"/>
                    </a:ext>
                  </a:extLst>
                </a:gridCol>
                <a:gridCol w="6495501">
                  <a:extLst>
                    <a:ext uri="{9D8B030D-6E8A-4147-A177-3AD203B41FA5}">
                      <a16:colId xmlns:a16="http://schemas.microsoft.com/office/drawing/2014/main" val="2690000683"/>
                    </a:ext>
                  </a:extLst>
                </a:gridCol>
              </a:tblGrid>
              <a:tr h="613755">
                <a:tc>
                  <a:txBody>
                    <a:bodyPr/>
                    <a:lstStyle/>
                    <a:p>
                      <a:pPr algn="ctr"/>
                      <a:r>
                        <a:rPr lang="en-GB" dirty="0"/>
                        <a:t>What we see… </a:t>
                      </a:r>
                    </a:p>
                    <a:p>
                      <a:pPr algn="ctr"/>
                      <a:r>
                        <a:rPr lang="en-GB" dirty="0"/>
                        <a:t>(smoke)</a:t>
                      </a:r>
                    </a:p>
                  </a:txBody>
                  <a:tcPr/>
                </a:tc>
                <a:tc>
                  <a:txBody>
                    <a:bodyPr/>
                    <a:lstStyle/>
                    <a:p>
                      <a:pPr algn="ctr"/>
                      <a:r>
                        <a:rPr lang="en-GB" dirty="0"/>
                        <a:t>What the young person might have difficulty with… </a:t>
                      </a:r>
                    </a:p>
                    <a:p>
                      <a:pPr algn="ctr"/>
                      <a:r>
                        <a:rPr lang="en-GB" dirty="0"/>
                        <a:t>(underlying fire)</a:t>
                      </a:r>
                    </a:p>
                  </a:txBody>
                  <a:tcPr/>
                </a:tc>
                <a:extLst>
                  <a:ext uri="{0D108BD9-81ED-4DB2-BD59-A6C34878D82A}">
                    <a16:rowId xmlns:a16="http://schemas.microsoft.com/office/drawing/2014/main" val="2076659000"/>
                  </a:ext>
                </a:extLst>
              </a:tr>
              <a:tr h="876792">
                <a:tc>
                  <a:txBody>
                    <a:bodyPr/>
                    <a:lstStyle/>
                    <a:p>
                      <a:r>
                        <a:rPr lang="en-GB" dirty="0"/>
                        <a:t>Always late</a:t>
                      </a:r>
                    </a:p>
                  </a:txBody>
                  <a:tcPr/>
                </a:tc>
                <a:tc>
                  <a:txBody>
                    <a:bodyPr/>
                    <a:lstStyle/>
                    <a:p>
                      <a:r>
                        <a:rPr lang="en-GB" dirty="0"/>
                        <a:t>Executive functioning (organising and planning)</a:t>
                      </a:r>
                    </a:p>
                    <a:p>
                      <a:r>
                        <a:rPr lang="en-GB" dirty="0"/>
                        <a:t>Understanding time concepts</a:t>
                      </a:r>
                    </a:p>
                    <a:p>
                      <a:r>
                        <a:rPr lang="en-GB" dirty="0"/>
                        <a:t>Remembering what was said to them </a:t>
                      </a:r>
                    </a:p>
                  </a:txBody>
                  <a:tcPr/>
                </a:tc>
                <a:extLst>
                  <a:ext uri="{0D108BD9-81ED-4DB2-BD59-A6C34878D82A}">
                    <a16:rowId xmlns:a16="http://schemas.microsoft.com/office/drawing/2014/main" val="3828965985"/>
                  </a:ext>
                </a:extLst>
              </a:tr>
              <a:tr h="1402868">
                <a:tc>
                  <a:txBody>
                    <a:bodyPr/>
                    <a:lstStyle/>
                    <a:p>
                      <a:r>
                        <a:rPr lang="en-GB" dirty="0"/>
                        <a:t>Refuses to do any school work or homework</a:t>
                      </a:r>
                    </a:p>
                  </a:txBody>
                  <a:tcPr/>
                </a:tc>
                <a:tc>
                  <a:txBody>
                    <a:bodyPr/>
                    <a:lstStyle/>
                    <a:p>
                      <a:r>
                        <a:rPr lang="en-GB" dirty="0"/>
                        <a:t>Hearing what the teacher told them to do – auditory processing or sensory difficulties </a:t>
                      </a:r>
                    </a:p>
                    <a:p>
                      <a:r>
                        <a:rPr lang="en-GB" dirty="0"/>
                        <a:t>Remembering what was said</a:t>
                      </a:r>
                    </a:p>
                    <a:p>
                      <a:r>
                        <a:rPr lang="en-GB" dirty="0"/>
                        <a:t>Understanding the topic or what they need to do </a:t>
                      </a:r>
                    </a:p>
                    <a:p>
                      <a:r>
                        <a:rPr lang="en-GB" dirty="0"/>
                        <a:t>Fear of failure or looking stupid</a:t>
                      </a:r>
                    </a:p>
                  </a:txBody>
                  <a:tcPr/>
                </a:tc>
                <a:extLst>
                  <a:ext uri="{0D108BD9-81ED-4DB2-BD59-A6C34878D82A}">
                    <a16:rowId xmlns:a16="http://schemas.microsoft.com/office/drawing/2014/main" val="882758739"/>
                  </a:ext>
                </a:extLst>
              </a:tr>
              <a:tr h="1139830">
                <a:tc>
                  <a:txBody>
                    <a:bodyPr/>
                    <a:lstStyle/>
                    <a:p>
                      <a:r>
                        <a:rPr lang="en-GB" dirty="0"/>
                        <a:t>Follows the “wrong crowd” - no best friend but seems to always be part of a bigger group - generally a “nice kid” and always seems remorseful but keeps getting in trouble </a:t>
                      </a:r>
                    </a:p>
                  </a:txBody>
                  <a:tcPr/>
                </a:tc>
                <a:tc>
                  <a:txBody>
                    <a:bodyPr/>
                    <a:lstStyle/>
                    <a:p>
                      <a:r>
                        <a:rPr lang="en-GB" dirty="0"/>
                        <a:t>Possible social communication difficulties e.g. ASD</a:t>
                      </a:r>
                    </a:p>
                    <a:p>
                      <a:r>
                        <a:rPr lang="en-GB" dirty="0"/>
                        <a:t>Possible ADHD (impulsivity) </a:t>
                      </a:r>
                    </a:p>
                    <a:p>
                      <a:r>
                        <a:rPr lang="en-GB" dirty="0"/>
                        <a:t>Attachment disorder resulting from ACEs</a:t>
                      </a:r>
                    </a:p>
                  </a:txBody>
                  <a:tcPr/>
                </a:tc>
                <a:extLst>
                  <a:ext uri="{0D108BD9-81ED-4DB2-BD59-A6C34878D82A}">
                    <a16:rowId xmlns:a16="http://schemas.microsoft.com/office/drawing/2014/main" val="3281256223"/>
                  </a:ext>
                </a:extLst>
              </a:tr>
              <a:tr h="1179843">
                <a:tc>
                  <a:txBody>
                    <a:bodyPr/>
                    <a:lstStyle/>
                    <a:p>
                      <a:r>
                        <a:rPr lang="en-GB" dirty="0"/>
                        <a:t>Very quiet, always looks bored, barely says anything to anyone, wears hoodie/big jacket, smokes cannabis </a:t>
                      </a:r>
                    </a:p>
                  </a:txBody>
                  <a:tcPr/>
                </a:tc>
                <a:tc>
                  <a:txBody>
                    <a:bodyPr/>
                    <a:lstStyle/>
                    <a:p>
                      <a:r>
                        <a:rPr lang="en-GB" dirty="0"/>
                        <a:t>Sensory processing disorder</a:t>
                      </a:r>
                    </a:p>
                    <a:p>
                      <a:r>
                        <a:rPr lang="en-GB" dirty="0"/>
                        <a:t>ASD</a:t>
                      </a:r>
                    </a:p>
                    <a:p>
                      <a:r>
                        <a:rPr lang="en-GB" dirty="0"/>
                        <a:t>Trauma </a:t>
                      </a:r>
                    </a:p>
                    <a:p>
                      <a:r>
                        <a:rPr lang="en-GB" dirty="0"/>
                        <a:t>Language disorder (expressive/receptive) </a:t>
                      </a:r>
                    </a:p>
                  </a:txBody>
                  <a:tcPr/>
                </a:tc>
                <a:extLst>
                  <a:ext uri="{0D108BD9-81ED-4DB2-BD59-A6C34878D82A}">
                    <a16:rowId xmlns:a16="http://schemas.microsoft.com/office/drawing/2014/main" val="189444871"/>
                  </a:ext>
                </a:extLst>
              </a:tr>
              <a:tr h="1179843">
                <a:tc>
                  <a:txBody>
                    <a:bodyPr/>
                    <a:lstStyle/>
                    <a:p>
                      <a:r>
                        <a:rPr lang="en-GB" dirty="0"/>
                        <a:t>Finds it hard to sit still in class: always fidgeting, distracting other students, often storms out of the class</a:t>
                      </a:r>
                    </a:p>
                  </a:txBody>
                  <a:tcPr/>
                </a:tc>
                <a:tc>
                  <a:txBody>
                    <a:bodyPr/>
                    <a:lstStyle/>
                    <a:p>
                      <a:r>
                        <a:rPr lang="en-GB" dirty="0"/>
                        <a:t>Attachment disorder </a:t>
                      </a:r>
                    </a:p>
                    <a:p>
                      <a:r>
                        <a:rPr lang="en-GB" dirty="0"/>
                        <a:t>Low self-esteem (fear of failure so displays fear aggression)</a:t>
                      </a:r>
                    </a:p>
                    <a:p>
                      <a:r>
                        <a:rPr lang="en-GB" dirty="0"/>
                        <a:t>Language disorder (finds it hard to explain themselves)</a:t>
                      </a:r>
                    </a:p>
                    <a:p>
                      <a:r>
                        <a:rPr lang="en-GB" dirty="0"/>
                        <a:t>Sensory processing disorder (ADHD, ASD, ACEs etc.) </a:t>
                      </a:r>
                    </a:p>
                  </a:txBody>
                  <a:tcPr/>
                </a:tc>
                <a:extLst>
                  <a:ext uri="{0D108BD9-81ED-4DB2-BD59-A6C34878D82A}">
                    <a16:rowId xmlns:a16="http://schemas.microsoft.com/office/drawing/2014/main" val="1830866715"/>
                  </a:ext>
                </a:extLst>
              </a:tr>
            </a:tbl>
          </a:graphicData>
        </a:graphic>
      </p:graphicFrame>
    </p:spTree>
    <p:extLst>
      <p:ext uri="{BB962C8B-B14F-4D97-AF65-F5344CB8AC3E}">
        <p14:creationId xmlns:p14="http://schemas.microsoft.com/office/powerpoint/2010/main" val="2303602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F5883F7C-0D74-43CC-99DD-A178A460B504}"/>
              </a:ext>
            </a:extLst>
          </p:cNvPr>
          <p:cNvSpPr>
            <a:spLocks noGrp="1"/>
          </p:cNvSpPr>
          <p:nvPr>
            <p:ph type="title"/>
          </p:nvPr>
        </p:nvSpPr>
        <p:spPr>
          <a:xfrm>
            <a:off x="1014984" y="891712"/>
            <a:ext cx="5309616" cy="5160789"/>
          </a:xfrm>
        </p:spPr>
        <p:txBody>
          <a:bodyPr anchor="ctr">
            <a:normAutofit fontScale="90000"/>
          </a:bodyPr>
          <a:lstStyle/>
          <a:p>
            <a:pPr algn="ctr"/>
            <a:br>
              <a:rPr lang="en-US" sz="3600" dirty="0">
                <a:solidFill>
                  <a:schemeClr val="bg1"/>
                </a:solidFill>
              </a:rPr>
            </a:br>
            <a:br>
              <a:rPr lang="en-US" sz="3600" dirty="0">
                <a:solidFill>
                  <a:schemeClr val="bg1"/>
                </a:solidFill>
              </a:rPr>
            </a:br>
            <a:r>
              <a:rPr lang="en-US" sz="3600" dirty="0">
                <a:solidFill>
                  <a:schemeClr val="bg1"/>
                </a:solidFill>
              </a:rPr>
              <a:t>Some SLCN are short term and can be addressed through effective early intervention. ​</a:t>
            </a:r>
            <a:br>
              <a:rPr lang="en-US" sz="3600" dirty="0">
                <a:solidFill>
                  <a:schemeClr val="bg1"/>
                </a:solidFill>
              </a:rPr>
            </a:br>
            <a:r>
              <a:rPr lang="en-US" sz="3600" dirty="0">
                <a:solidFill>
                  <a:schemeClr val="bg1"/>
                </a:solidFill>
              </a:rPr>
              <a:t>​</a:t>
            </a:r>
            <a:br>
              <a:rPr lang="en-US" sz="3600" dirty="0">
                <a:solidFill>
                  <a:schemeClr val="bg1"/>
                </a:solidFill>
              </a:rPr>
            </a:br>
            <a:r>
              <a:rPr lang="en-US" sz="3600" dirty="0">
                <a:solidFill>
                  <a:schemeClr val="bg1"/>
                </a:solidFill>
              </a:rPr>
              <a:t>Others are more permanent and will remain with a person throughout their childhood and adult life.</a:t>
            </a:r>
            <a:r>
              <a:rPr lang="en-US" sz="4800" dirty="0">
                <a:solidFill>
                  <a:schemeClr val="bg1"/>
                </a:solidFill>
              </a:rPr>
              <a:t>​​</a:t>
            </a:r>
            <a:br>
              <a:rPr lang="en-US" sz="4800" dirty="0">
                <a:solidFill>
                  <a:schemeClr val="bg1"/>
                </a:solidFill>
              </a:rPr>
            </a:br>
            <a:endParaRPr lang="en-GB" sz="4800" dirty="0">
              <a:solidFill>
                <a:schemeClr val="bg1"/>
              </a:solidFill>
            </a:endParaRPr>
          </a:p>
        </p:txBody>
      </p:sp>
      <p:pic>
        <p:nvPicPr>
          <p:cNvPr id="26" name="Picture 2" descr="This Is What Disabled Looks Like”: The Sometimes Hard-To-See Line Between  Visible and Invisible Disabilities | by zipporah arielle | Medium">
            <a:extLst>
              <a:ext uri="{FF2B5EF4-FFF2-40B4-BE49-F238E27FC236}">
                <a16:creationId xmlns:a16="http://schemas.microsoft.com/office/drawing/2014/main" id="{7D5C2629-E2E2-47F3-8258-9583F581B9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9" r="1" b="1"/>
          <a:stretch/>
        </p:blipFill>
        <p:spPr bwMode="auto">
          <a:xfrm>
            <a:off x="6450310" y="1086314"/>
            <a:ext cx="4585138" cy="468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043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69"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73" name="Freeform: Shape 72">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4" name="Freeform: Shape 73">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5" name="Freeform: Shape 74">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6" name="Freeform: Shape 75">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7" name="Freeform: Shape 76">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8" name="Freeform: Shape 77">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9" name="Freeform: Shape 78">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graphicFrame>
        <p:nvGraphicFramePr>
          <p:cNvPr id="62" name="Content Placeholder 3">
            <a:extLst>
              <a:ext uri="{FF2B5EF4-FFF2-40B4-BE49-F238E27FC236}">
                <a16:creationId xmlns:a16="http://schemas.microsoft.com/office/drawing/2014/main" id="{4FBC8EC7-EAE4-479A-B8FC-88D352D3F541}"/>
              </a:ext>
            </a:extLst>
          </p:cNvPr>
          <p:cNvGraphicFramePr>
            <a:graphicFrameLocks/>
          </p:cNvGraphicFramePr>
          <p:nvPr>
            <p:extLst>
              <p:ext uri="{D42A27DB-BD31-4B8C-83A1-F6EECF244321}">
                <p14:modId xmlns:p14="http://schemas.microsoft.com/office/powerpoint/2010/main" val="417701947"/>
              </p:ext>
            </p:extLst>
          </p:nvPr>
        </p:nvGraphicFramePr>
        <p:xfrm>
          <a:off x="97655" y="1864312"/>
          <a:ext cx="11931588" cy="4900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27C0656-79A7-4CEE-BBAE-541F8849DC07}"/>
              </a:ext>
            </a:extLst>
          </p:cNvPr>
          <p:cNvSpPr txBox="1"/>
          <p:nvPr/>
        </p:nvSpPr>
        <p:spPr>
          <a:xfrm>
            <a:off x="307269" y="1370288"/>
            <a:ext cx="8895665" cy="757130"/>
          </a:xfrm>
          <a:prstGeom prst="rect">
            <a:avLst/>
          </a:prstGeom>
          <a:noFill/>
        </p:spPr>
        <p:txBody>
          <a:bodyPr wrap="square" rtlCol="0">
            <a:spAutoFit/>
          </a:bodyPr>
          <a:lstStyle/>
          <a:p>
            <a:pPr>
              <a:lnSpc>
                <a:spcPct val="90000"/>
              </a:lnSpc>
              <a:spcBef>
                <a:spcPct val="0"/>
              </a:spcBef>
            </a:pPr>
            <a:r>
              <a:rPr lang="en-GB" sz="4800" dirty="0">
                <a:solidFill>
                  <a:schemeClr val="bg1"/>
                </a:solidFill>
                <a:latin typeface="+mj-lt"/>
                <a:ea typeface="+mj-ea"/>
                <a:cs typeface="+mj-cs"/>
              </a:rPr>
              <a:t>Road to nowhere - RCSLT</a:t>
            </a:r>
          </a:p>
        </p:txBody>
      </p:sp>
    </p:spTree>
    <p:extLst>
      <p:ext uri="{BB962C8B-B14F-4D97-AF65-F5344CB8AC3E}">
        <p14:creationId xmlns:p14="http://schemas.microsoft.com/office/powerpoint/2010/main" val="3203745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B31A11-4ECD-4065-A4F9-2946C08B53C2}"/>
              </a:ext>
            </a:extLst>
          </p:cNvPr>
          <p:cNvPicPr>
            <a:picLocks noChangeAspect="1"/>
          </p:cNvPicPr>
          <p:nvPr/>
        </p:nvPicPr>
        <p:blipFill rotWithShape="1">
          <a:blip r:embed="rId2">
            <a:alphaModFix/>
          </a:blip>
          <a:srcRect l="31495" r="6269" b="-1"/>
          <a:stretch/>
        </p:blipFill>
        <p:spPr>
          <a:xfrm>
            <a:off x="5797543" y="10"/>
            <a:ext cx="6394152" cy="6857990"/>
          </a:xfrm>
          <a:prstGeom prst="rect">
            <a:avLst/>
          </a:prstGeom>
        </p:spPr>
      </p:pic>
      <p:pic>
        <p:nvPicPr>
          <p:cNvPr id="15"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F168858-0ECC-491F-A9E1-853AA268F9C8}"/>
              </a:ext>
            </a:extLst>
          </p:cNvPr>
          <p:cNvSpPr>
            <a:spLocks noGrp="1"/>
          </p:cNvSpPr>
          <p:nvPr>
            <p:ph type="title"/>
          </p:nvPr>
        </p:nvSpPr>
        <p:spPr>
          <a:xfrm>
            <a:off x="292289" y="324096"/>
            <a:ext cx="5212966" cy="1311664"/>
          </a:xfrm>
        </p:spPr>
        <p:txBody>
          <a:bodyPr>
            <a:normAutofit/>
          </a:bodyPr>
          <a:lstStyle/>
          <a:p>
            <a:r>
              <a:rPr lang="en-GB" dirty="0">
                <a:solidFill>
                  <a:srgbClr val="000000"/>
                </a:solidFill>
              </a:rPr>
              <a:t>A few places to start:</a:t>
            </a:r>
          </a:p>
        </p:txBody>
      </p:sp>
      <p:sp>
        <p:nvSpPr>
          <p:cNvPr id="3" name="Content Placeholder 2">
            <a:extLst>
              <a:ext uri="{FF2B5EF4-FFF2-40B4-BE49-F238E27FC236}">
                <a16:creationId xmlns:a16="http://schemas.microsoft.com/office/drawing/2014/main" id="{B76A799C-31A3-46D5-A9F8-8CF366F5C358}"/>
              </a:ext>
            </a:extLst>
          </p:cNvPr>
          <p:cNvSpPr>
            <a:spLocks noGrp="1"/>
          </p:cNvSpPr>
          <p:nvPr>
            <p:ph idx="1"/>
          </p:nvPr>
        </p:nvSpPr>
        <p:spPr>
          <a:xfrm>
            <a:off x="327477" y="1635760"/>
            <a:ext cx="5768523" cy="4876800"/>
          </a:xfrm>
        </p:spPr>
        <p:txBody>
          <a:bodyPr anchor="ctr">
            <a:normAutofit/>
          </a:bodyPr>
          <a:lstStyle/>
          <a:p>
            <a:r>
              <a:rPr lang="en-GB" sz="1600" dirty="0">
                <a:solidFill>
                  <a:srgbClr val="000000"/>
                </a:solidFill>
              </a:rPr>
              <a:t>Rethink behaviour – look at it as an expression of need – what is missing? </a:t>
            </a:r>
          </a:p>
          <a:p>
            <a:r>
              <a:rPr lang="en-GB" sz="1600" dirty="0">
                <a:solidFill>
                  <a:srgbClr val="000000"/>
                </a:solidFill>
              </a:rPr>
              <a:t>Connection before correction </a:t>
            </a:r>
          </a:p>
          <a:p>
            <a:r>
              <a:rPr lang="en-GB" sz="1600" dirty="0">
                <a:solidFill>
                  <a:srgbClr val="000000"/>
                </a:solidFill>
              </a:rPr>
              <a:t>Case history – family/childhood trauma (it’s all relative), language delay when younger, ASD traits…</a:t>
            </a:r>
          </a:p>
          <a:p>
            <a:r>
              <a:rPr lang="en-GB" sz="1600" dirty="0">
                <a:solidFill>
                  <a:srgbClr val="000000"/>
                </a:solidFill>
              </a:rPr>
              <a:t>Teach them how to think: mindfulness, self-esteem, consequential thinking, friendships/relationships</a:t>
            </a:r>
          </a:p>
          <a:p>
            <a:r>
              <a:rPr lang="en-GB" sz="1600" dirty="0">
                <a:solidFill>
                  <a:srgbClr val="000000"/>
                </a:solidFill>
              </a:rPr>
              <a:t>Give them a sense of purpose/a place to belong: student/social groups, school projects (not curriculum based) </a:t>
            </a:r>
          </a:p>
          <a:p>
            <a:r>
              <a:rPr lang="en-GB" sz="1600" dirty="0">
                <a:solidFill>
                  <a:srgbClr val="000000"/>
                </a:solidFill>
              </a:rPr>
              <a:t>Support with: tuition, exams, study skills, classroom environment, reduce the demand of the day (e.g. timetable, sensory breaks), mentoring </a:t>
            </a:r>
          </a:p>
          <a:p>
            <a:r>
              <a:rPr lang="en-GB" sz="1600" dirty="0">
                <a:solidFill>
                  <a:srgbClr val="000000"/>
                </a:solidFill>
              </a:rPr>
              <a:t>Referral to other professionals for additional assessments or advice </a:t>
            </a:r>
          </a:p>
          <a:p>
            <a:r>
              <a:rPr lang="en-GB" sz="1600" dirty="0">
                <a:solidFill>
                  <a:srgbClr val="000000"/>
                </a:solidFill>
              </a:rPr>
              <a:t>CPD for staff/ whole school training: Developmental language disorder, sensory processing disorder, trauma/ACEs, ASD, ADHD, emotional regulation, sensory regulation, </a:t>
            </a:r>
          </a:p>
        </p:txBody>
      </p:sp>
    </p:spTree>
    <p:extLst>
      <p:ext uri="{BB962C8B-B14F-4D97-AF65-F5344CB8AC3E}">
        <p14:creationId xmlns:p14="http://schemas.microsoft.com/office/powerpoint/2010/main" val="416821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idx="4294967295"/>
          </p:nvPr>
        </p:nvSpPr>
        <p:spPr>
          <a:xfrm>
            <a:off x="1866900" y="1958975"/>
            <a:ext cx="8458200" cy="1470025"/>
          </a:xfrm>
          <a:prstGeom prst="rect">
            <a:avLst/>
          </a:prstGeom>
          <a:noFill/>
          <a:ln>
            <a:noFill/>
          </a:ln>
        </p:spPr>
        <p:txBody>
          <a:bodyPr spcFirstLastPara="1" wrap="square" lIns="91425" tIns="45700" rIns="91425" bIns="45700" anchor="ctr" anchorCtr="0">
            <a:noAutofit/>
          </a:bodyPr>
          <a:lstStyle/>
          <a:p>
            <a:pPr>
              <a:buClr>
                <a:schemeClr val="lt1"/>
              </a:buClr>
              <a:buSzPts val="4400"/>
            </a:pPr>
            <a:r>
              <a:rPr lang="en-US" b="1" dirty="0">
                <a:solidFill>
                  <a:schemeClr val="lt1"/>
                </a:solidFill>
              </a:rPr>
              <a:t>Safeguarding Audit – update </a:t>
            </a:r>
            <a:endParaRPr dirty="0"/>
          </a:p>
        </p:txBody>
      </p:sp>
    </p:spTree>
    <p:extLst>
      <p:ext uri="{BB962C8B-B14F-4D97-AF65-F5344CB8AC3E}">
        <p14:creationId xmlns:p14="http://schemas.microsoft.com/office/powerpoint/2010/main" val="407644233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
          <p:cNvCxnSpPr/>
          <p:nvPr/>
        </p:nvCxnSpPr>
        <p:spPr>
          <a:xfrm>
            <a:off x="3464053" y="3847549"/>
            <a:ext cx="5280144" cy="0"/>
          </a:xfrm>
          <a:prstGeom prst="straightConnector1">
            <a:avLst/>
          </a:prstGeom>
          <a:noFill/>
          <a:ln w="9525" cap="flat" cmpd="sng">
            <a:solidFill>
              <a:srgbClr val="F4C239"/>
            </a:solidFill>
            <a:prstDash val="solid"/>
            <a:round/>
            <a:headEnd type="none" w="sm" len="sm"/>
            <a:tailEnd type="none" w="sm" len="sm"/>
          </a:ln>
        </p:spPr>
      </p:cxnSp>
      <p:sp>
        <p:nvSpPr>
          <p:cNvPr id="94" name="Google Shape;94;p1"/>
          <p:cNvSpPr txBox="1">
            <a:spLocks noGrp="1"/>
          </p:cNvSpPr>
          <p:nvPr>
            <p:ph type="body" idx="4294967295"/>
          </p:nvPr>
        </p:nvSpPr>
        <p:spPr>
          <a:xfrm>
            <a:off x="3463897" y="2576406"/>
            <a:ext cx="5280300" cy="1140000"/>
          </a:xfrm>
          <a:prstGeom prst="rect">
            <a:avLst/>
          </a:prstGeom>
          <a:noFill/>
          <a:ln>
            <a:noFill/>
          </a:ln>
        </p:spPr>
        <p:txBody>
          <a:bodyPr spcFirstLastPara="1" wrap="square" lIns="91425" tIns="45700" rIns="91425" bIns="45700" anchor="t" anchorCtr="0">
            <a:noAutofit/>
          </a:bodyPr>
          <a:lstStyle/>
          <a:p>
            <a:pPr marL="0" indent="0" algn="ctr">
              <a:spcBef>
                <a:spcPts val="0"/>
              </a:spcBef>
              <a:buClr>
                <a:schemeClr val="lt1"/>
              </a:buClr>
              <a:buNone/>
            </a:pPr>
            <a:r>
              <a:rPr lang="en-GB">
                <a:solidFill>
                  <a:schemeClr val="lt1"/>
                </a:solidFill>
              </a:rPr>
              <a:t>Parental Misuse – Impacts on Young People </a:t>
            </a:r>
            <a:endParaRPr/>
          </a:p>
          <a:p>
            <a:pPr marL="0" indent="0">
              <a:spcBef>
                <a:spcPts val="0"/>
              </a:spcBef>
              <a:buSzPts val="1100"/>
              <a:buNone/>
            </a:pPr>
            <a:endParaRPr>
              <a:solidFill>
                <a:schemeClr val="lt1"/>
              </a:solidFill>
            </a:endParaRPr>
          </a:p>
        </p:txBody>
      </p:sp>
      <p:sp>
        <p:nvSpPr>
          <p:cNvPr id="95" name="Google Shape;95;p1"/>
          <p:cNvSpPr txBox="1"/>
          <p:nvPr/>
        </p:nvSpPr>
        <p:spPr>
          <a:xfrm>
            <a:off x="8399254" y="6185140"/>
            <a:ext cx="2018581" cy="406144"/>
          </a:xfrm>
          <a:prstGeom prst="rect">
            <a:avLst/>
          </a:prstGeom>
          <a:noFill/>
          <a:ln>
            <a:noFill/>
          </a:ln>
        </p:spPr>
        <p:txBody>
          <a:bodyPr spcFirstLastPara="1" wrap="square" lIns="91425" tIns="45700" rIns="91425" bIns="45700" anchor="t" anchorCtr="0">
            <a:noAutofit/>
          </a:bodyPr>
          <a:lstStyle/>
          <a:p>
            <a:pPr>
              <a:lnSpc>
                <a:spcPct val="80000"/>
              </a:lnSpc>
              <a:buClr>
                <a:srgbClr val="FFFFFF"/>
              </a:buClr>
              <a:buSzPts val="2240"/>
            </a:pPr>
            <a:r>
              <a:rPr lang="en-GB" sz="2240" kern="0">
                <a:solidFill>
                  <a:srgbClr val="FFFFFF"/>
                </a:solidFill>
                <a:latin typeface="Calibri"/>
                <a:ea typeface="Calibri"/>
                <a:cs typeface="Calibri"/>
                <a:sym typeface="Calibri"/>
              </a:rPr>
              <a:t>June 2021</a:t>
            </a:r>
            <a:endParaRPr sz="2240" kern="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e1f14b6238_0_88"/>
          <p:cNvSpPr txBox="1"/>
          <p:nvPr/>
        </p:nvSpPr>
        <p:spPr>
          <a:xfrm>
            <a:off x="2072378" y="442525"/>
            <a:ext cx="8239800" cy="6011100"/>
          </a:xfrm>
          <a:prstGeom prst="rect">
            <a:avLst/>
          </a:prstGeom>
          <a:noFill/>
          <a:ln>
            <a:noFill/>
          </a:ln>
        </p:spPr>
        <p:txBody>
          <a:bodyPr spcFirstLastPara="1" wrap="square" lIns="91425" tIns="91425" rIns="91425" bIns="91425" anchor="t" anchorCtr="0">
            <a:noAutofit/>
          </a:bodyPr>
          <a:lstStyle/>
          <a:p>
            <a:pPr algn="ctr">
              <a:lnSpc>
                <a:spcPct val="90000"/>
              </a:lnSpc>
              <a:spcBef>
                <a:spcPts val="1000"/>
              </a:spcBef>
              <a:buClr>
                <a:srgbClr val="000000"/>
              </a:buClr>
              <a:buSzPts val="1100"/>
            </a:pPr>
            <a:r>
              <a:rPr lang="en-GB" sz="3700" b="1" kern="0">
                <a:solidFill>
                  <a:srgbClr val="000000"/>
                </a:solidFill>
                <a:latin typeface="Calibri"/>
                <a:ea typeface="Calibri"/>
                <a:cs typeface="Calibri"/>
                <a:sym typeface="Calibri"/>
              </a:rPr>
              <a:t>Research</a:t>
            </a:r>
            <a:endParaRPr sz="3700" b="1" kern="0">
              <a:solidFill>
                <a:srgbClr val="000000"/>
              </a:solidFill>
              <a:latin typeface="Calibri"/>
              <a:ea typeface="Calibri"/>
              <a:cs typeface="Calibri"/>
              <a:sym typeface="Calibri"/>
            </a:endParaRPr>
          </a:p>
          <a:p>
            <a:pPr algn="ctr">
              <a:lnSpc>
                <a:spcPct val="90000"/>
              </a:lnSpc>
              <a:spcBef>
                <a:spcPts val="1000"/>
              </a:spcBef>
              <a:buClr>
                <a:srgbClr val="000000"/>
              </a:buClr>
              <a:buSzPts val="1100"/>
            </a:pPr>
            <a:r>
              <a:rPr lang="en-GB" sz="2600" kern="0">
                <a:solidFill>
                  <a:srgbClr val="000000"/>
                </a:solidFill>
                <a:latin typeface="Arial"/>
                <a:ea typeface="Arial"/>
                <a:cs typeface="Arial"/>
                <a:sym typeface="Arial"/>
              </a:rPr>
              <a:t>•</a:t>
            </a:r>
            <a:r>
              <a:rPr lang="en-GB" sz="2600" kern="0">
                <a:solidFill>
                  <a:srgbClr val="FF0000"/>
                </a:solidFill>
                <a:latin typeface="Calibri"/>
                <a:ea typeface="Calibri"/>
                <a:cs typeface="Calibri"/>
                <a:sym typeface="Calibri"/>
              </a:rPr>
              <a:t>Alcoholism is a disorder which affects the whole family – parents, partners and children are often left to deal with the alcoholic alone.</a:t>
            </a:r>
            <a:endParaRPr sz="2600" kern="0">
              <a:solidFill>
                <a:srgbClr val="FF0000"/>
              </a:solidFill>
              <a:latin typeface="Calibri"/>
              <a:ea typeface="Calibri"/>
              <a:cs typeface="Calibri"/>
              <a:sym typeface="Calibri"/>
            </a:endParaRPr>
          </a:p>
          <a:p>
            <a:pPr algn="ctr">
              <a:lnSpc>
                <a:spcPct val="90000"/>
              </a:lnSpc>
              <a:spcBef>
                <a:spcPts val="1000"/>
              </a:spcBef>
              <a:buClr>
                <a:srgbClr val="000000"/>
              </a:buClr>
              <a:buSzPts val="1100"/>
            </a:pPr>
            <a:r>
              <a:rPr lang="en-GB" sz="2600" kern="0">
                <a:solidFill>
                  <a:srgbClr val="000000"/>
                </a:solidFill>
                <a:latin typeface="Arial"/>
                <a:ea typeface="Arial"/>
                <a:cs typeface="Arial"/>
                <a:sym typeface="Arial"/>
              </a:rPr>
              <a:t>•</a:t>
            </a:r>
            <a:r>
              <a:rPr lang="en-GB" sz="2600" kern="0">
                <a:solidFill>
                  <a:srgbClr val="000000"/>
                </a:solidFill>
                <a:latin typeface="Calibri"/>
                <a:ea typeface="Calibri"/>
                <a:cs typeface="Calibri"/>
                <a:sym typeface="Calibri"/>
              </a:rPr>
              <a:t>A research study shows that children in the UK living with parental alcohol problems, are:</a:t>
            </a:r>
            <a:endParaRPr sz="2600" kern="0">
              <a:solidFill>
                <a:srgbClr val="000000"/>
              </a:solidFill>
              <a:latin typeface="Calibri"/>
              <a:ea typeface="Calibri"/>
              <a:cs typeface="Calibri"/>
              <a:sym typeface="Calibri"/>
            </a:endParaRPr>
          </a:p>
          <a:p>
            <a:pPr algn="ctr">
              <a:lnSpc>
                <a:spcPct val="90000"/>
              </a:lnSpc>
              <a:spcBef>
                <a:spcPts val="1000"/>
              </a:spcBef>
              <a:buClr>
                <a:srgbClr val="000000"/>
              </a:buClr>
              <a:buSzPts val="1100"/>
            </a:pPr>
            <a:r>
              <a:rPr lang="en-GB" sz="2600" kern="0">
                <a:solidFill>
                  <a:srgbClr val="000000"/>
                </a:solidFill>
                <a:latin typeface="Arial"/>
                <a:ea typeface="Arial"/>
                <a:cs typeface="Arial"/>
                <a:sym typeface="Arial"/>
              </a:rPr>
              <a:t>•</a:t>
            </a:r>
            <a:r>
              <a:rPr lang="en-GB" sz="2600" kern="0">
                <a:solidFill>
                  <a:srgbClr val="FF0000"/>
                </a:solidFill>
                <a:latin typeface="Calibri"/>
                <a:ea typeface="Calibri"/>
                <a:cs typeface="Calibri"/>
                <a:sym typeface="Calibri"/>
              </a:rPr>
              <a:t>Six times as likely to witness domestic violence</a:t>
            </a:r>
            <a:endParaRPr sz="2600" kern="0">
              <a:solidFill>
                <a:srgbClr val="FF0000"/>
              </a:solidFill>
              <a:latin typeface="Calibri"/>
              <a:ea typeface="Calibri"/>
              <a:cs typeface="Calibri"/>
              <a:sym typeface="Calibri"/>
            </a:endParaRPr>
          </a:p>
          <a:p>
            <a:pPr algn="ctr">
              <a:lnSpc>
                <a:spcPct val="90000"/>
              </a:lnSpc>
              <a:spcBef>
                <a:spcPts val="1000"/>
              </a:spcBef>
              <a:buClr>
                <a:srgbClr val="000000"/>
              </a:buClr>
              <a:buSzPts val="1100"/>
            </a:pPr>
            <a:r>
              <a:rPr lang="en-GB" sz="2600" kern="0">
                <a:solidFill>
                  <a:srgbClr val="000000"/>
                </a:solidFill>
                <a:latin typeface="Arial"/>
                <a:ea typeface="Arial"/>
                <a:cs typeface="Arial"/>
                <a:sym typeface="Arial"/>
              </a:rPr>
              <a:t>•</a:t>
            </a:r>
            <a:r>
              <a:rPr lang="en-GB" sz="2600" kern="0">
                <a:solidFill>
                  <a:srgbClr val="000000"/>
                </a:solidFill>
                <a:latin typeface="Calibri"/>
                <a:ea typeface="Calibri"/>
                <a:cs typeface="Calibri"/>
                <a:sym typeface="Calibri"/>
              </a:rPr>
              <a:t>Five times as likely to develop an eating problem</a:t>
            </a:r>
            <a:endParaRPr sz="2600" kern="0">
              <a:solidFill>
                <a:srgbClr val="000000"/>
              </a:solidFill>
              <a:latin typeface="Calibri"/>
              <a:ea typeface="Calibri"/>
              <a:cs typeface="Calibri"/>
              <a:sym typeface="Calibri"/>
            </a:endParaRPr>
          </a:p>
          <a:p>
            <a:pPr algn="ctr">
              <a:lnSpc>
                <a:spcPct val="90000"/>
              </a:lnSpc>
              <a:spcBef>
                <a:spcPts val="1000"/>
              </a:spcBef>
              <a:buClr>
                <a:srgbClr val="000000"/>
              </a:buClr>
              <a:buSzPts val="1100"/>
            </a:pPr>
            <a:r>
              <a:rPr lang="en-GB" sz="2600" kern="0">
                <a:solidFill>
                  <a:srgbClr val="000000"/>
                </a:solidFill>
                <a:latin typeface="Arial"/>
                <a:ea typeface="Arial"/>
                <a:cs typeface="Arial"/>
                <a:sym typeface="Arial"/>
              </a:rPr>
              <a:t>•</a:t>
            </a:r>
            <a:r>
              <a:rPr lang="en-GB" sz="2600" kern="0">
                <a:solidFill>
                  <a:srgbClr val="FF0000"/>
                </a:solidFill>
                <a:latin typeface="Calibri"/>
                <a:ea typeface="Calibri"/>
                <a:cs typeface="Calibri"/>
                <a:sym typeface="Calibri"/>
              </a:rPr>
              <a:t>Three times as likely to consider suicide</a:t>
            </a:r>
            <a:endParaRPr sz="2600" kern="0">
              <a:solidFill>
                <a:srgbClr val="FF0000"/>
              </a:solidFill>
              <a:latin typeface="Calibri"/>
              <a:ea typeface="Calibri"/>
              <a:cs typeface="Calibri"/>
              <a:sym typeface="Calibri"/>
            </a:endParaRPr>
          </a:p>
          <a:p>
            <a:pPr algn="ctr">
              <a:lnSpc>
                <a:spcPct val="90000"/>
              </a:lnSpc>
              <a:spcBef>
                <a:spcPts val="1000"/>
              </a:spcBef>
              <a:buClr>
                <a:srgbClr val="000000"/>
              </a:buClr>
              <a:buSzPts val="1100"/>
            </a:pPr>
            <a:r>
              <a:rPr lang="en-GB" sz="2600" kern="0">
                <a:solidFill>
                  <a:srgbClr val="000000"/>
                </a:solidFill>
                <a:latin typeface="Arial"/>
                <a:ea typeface="Arial"/>
                <a:cs typeface="Arial"/>
                <a:sym typeface="Arial"/>
              </a:rPr>
              <a:t>•</a:t>
            </a:r>
            <a:r>
              <a:rPr lang="en-GB" sz="2600" kern="0">
                <a:solidFill>
                  <a:srgbClr val="000000"/>
                </a:solidFill>
                <a:latin typeface="Calibri"/>
                <a:ea typeface="Calibri"/>
                <a:cs typeface="Calibri"/>
                <a:sym typeface="Calibri"/>
              </a:rPr>
              <a:t>Twice as likely to experience difficulties at school</a:t>
            </a:r>
            <a:endParaRPr sz="2600" kern="0">
              <a:solidFill>
                <a:srgbClr val="000000"/>
              </a:solidFill>
              <a:latin typeface="Calibri"/>
              <a:ea typeface="Calibri"/>
              <a:cs typeface="Calibri"/>
              <a:sym typeface="Calibri"/>
            </a:endParaRPr>
          </a:p>
          <a:p>
            <a:pPr algn="ctr">
              <a:lnSpc>
                <a:spcPct val="90000"/>
              </a:lnSpc>
              <a:spcBef>
                <a:spcPts val="1000"/>
              </a:spcBef>
              <a:buClr>
                <a:srgbClr val="000000"/>
              </a:buClr>
              <a:buSzPts val="1100"/>
            </a:pPr>
            <a:r>
              <a:rPr lang="en-GB" sz="2600" kern="0">
                <a:solidFill>
                  <a:srgbClr val="000000"/>
                </a:solidFill>
                <a:latin typeface="Arial"/>
                <a:ea typeface="Arial"/>
                <a:cs typeface="Arial"/>
                <a:sym typeface="Arial"/>
              </a:rPr>
              <a:t>•</a:t>
            </a:r>
            <a:r>
              <a:rPr lang="en-GB" sz="2600" kern="0">
                <a:solidFill>
                  <a:srgbClr val="FF0000"/>
                </a:solidFill>
                <a:latin typeface="Calibri"/>
                <a:ea typeface="Calibri"/>
                <a:cs typeface="Calibri"/>
                <a:sym typeface="Calibri"/>
              </a:rPr>
              <a:t>Twice as likely to develop alcoholism or addiction</a:t>
            </a:r>
            <a:endParaRPr sz="2600" kern="0">
              <a:solidFill>
                <a:srgbClr val="FF0000"/>
              </a:solidFill>
              <a:latin typeface="Calibri"/>
              <a:ea typeface="Calibri"/>
              <a:cs typeface="Calibri"/>
              <a:sym typeface="Calibri"/>
            </a:endParaRPr>
          </a:p>
          <a:p>
            <a:pPr algn="ctr">
              <a:lnSpc>
                <a:spcPct val="90000"/>
              </a:lnSpc>
              <a:spcBef>
                <a:spcPts val="1000"/>
              </a:spcBef>
              <a:buClr>
                <a:srgbClr val="000000"/>
              </a:buClr>
              <a:buSzPts val="1100"/>
            </a:pPr>
            <a:r>
              <a:rPr lang="en-GB" sz="2600" kern="0">
                <a:solidFill>
                  <a:srgbClr val="000000"/>
                </a:solidFill>
                <a:latin typeface="Arial"/>
                <a:ea typeface="Arial"/>
                <a:cs typeface="Arial"/>
                <a:sym typeface="Arial"/>
              </a:rPr>
              <a:t>•</a:t>
            </a:r>
            <a:r>
              <a:rPr lang="en-GB" sz="2600" kern="0">
                <a:solidFill>
                  <a:srgbClr val="000000"/>
                </a:solidFill>
                <a:latin typeface="Calibri"/>
                <a:ea typeface="Calibri"/>
                <a:cs typeface="Calibri"/>
                <a:sym typeface="Calibri"/>
              </a:rPr>
              <a:t>Twice as likely to be in trouble with the police</a:t>
            </a:r>
            <a:endParaRPr sz="2600" kern="0">
              <a:solidFill>
                <a:srgbClr val="000000"/>
              </a:solidFill>
              <a:latin typeface="Calibri"/>
              <a:ea typeface="Calibri"/>
              <a:cs typeface="Calibri"/>
              <a:sym typeface="Calibri"/>
            </a:endParaRPr>
          </a:p>
          <a:p>
            <a:pPr algn="ctr">
              <a:buClr>
                <a:srgbClr val="000000"/>
              </a:buClr>
              <a:buSzPts val="4000"/>
            </a:pPr>
            <a:endParaRPr sz="4400" b="1" kern="0">
              <a:solidFill>
                <a:srgbClr val="0000FF"/>
              </a:solidFill>
              <a:latin typeface="Calibri"/>
              <a:ea typeface="Calibri"/>
              <a:cs typeface="Calibri"/>
              <a:sym typeface="Calibri"/>
            </a:endParaRPr>
          </a:p>
          <a:p>
            <a:pPr algn="ctr">
              <a:buClr>
                <a:srgbClr val="000000"/>
              </a:buClr>
              <a:buSzPts val="4000"/>
            </a:pPr>
            <a:endParaRPr sz="4000" b="1" i="1" kern="0">
              <a:solidFill>
                <a:srgbClr val="0000FF"/>
              </a:solidFill>
              <a:latin typeface="Calibri"/>
              <a:ea typeface="Calibri"/>
              <a:cs typeface="Calibri"/>
              <a:sym typeface="Calibri"/>
            </a:endParaRPr>
          </a:p>
          <a:p>
            <a:pPr algn="ctr">
              <a:buClr>
                <a:srgbClr val="000000"/>
              </a:buClr>
              <a:buSzPts val="4000"/>
            </a:pPr>
            <a:endParaRPr sz="4000" b="1" kern="0">
              <a:solidFill>
                <a:srgbClr val="0000FF"/>
              </a:solidFill>
              <a:latin typeface="Calibri"/>
              <a:ea typeface="Calibri"/>
              <a:cs typeface="Calibri"/>
              <a:sym typeface="Calibri"/>
            </a:endParaRPr>
          </a:p>
          <a:p>
            <a:pPr algn="ctr">
              <a:buClr>
                <a:srgbClr val="000000"/>
              </a:buClr>
              <a:buSzPts val="4000"/>
            </a:pPr>
            <a:endParaRPr sz="4000" b="1" kern="0">
              <a:solidFill>
                <a:srgbClr val="0000FF"/>
              </a:solidFill>
              <a:latin typeface="Calibri"/>
              <a:ea typeface="Calibri"/>
              <a:cs typeface="Calibri"/>
              <a:sym typeface="Calibri"/>
            </a:endParaRPr>
          </a:p>
          <a:p>
            <a:pPr algn="ctr">
              <a:buClr>
                <a:srgbClr val="000000"/>
              </a:buClr>
              <a:buSzPts val="4000"/>
            </a:pPr>
            <a:endParaRPr sz="4000" b="1" kern="0">
              <a:solidFill>
                <a:srgbClr val="00B05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e1f14b6238_0_0"/>
          <p:cNvSpPr txBox="1"/>
          <p:nvPr/>
        </p:nvSpPr>
        <p:spPr>
          <a:xfrm>
            <a:off x="1779150" y="290251"/>
            <a:ext cx="8633700" cy="6404287"/>
          </a:xfrm>
          <a:prstGeom prst="rect">
            <a:avLst/>
          </a:prstGeom>
          <a:noFill/>
          <a:ln>
            <a:noFill/>
          </a:ln>
        </p:spPr>
        <p:txBody>
          <a:bodyPr spcFirstLastPara="1" wrap="square" lIns="91425" tIns="91425" rIns="91425" bIns="91425" anchor="t" anchorCtr="0">
            <a:spAutoFit/>
          </a:bodyPr>
          <a:lstStyle/>
          <a:p>
            <a:pPr algn="ctr">
              <a:lnSpc>
                <a:spcPct val="90000"/>
              </a:lnSpc>
              <a:spcBef>
                <a:spcPts val="1000"/>
              </a:spcBef>
              <a:buClr>
                <a:srgbClr val="000000"/>
              </a:buClr>
              <a:buSzPts val="3700"/>
            </a:pPr>
            <a:r>
              <a:rPr lang="en-GB" sz="3700" b="1" kern="0">
                <a:solidFill>
                  <a:srgbClr val="000000"/>
                </a:solidFill>
                <a:latin typeface="Calibri"/>
                <a:ea typeface="Calibri"/>
                <a:cs typeface="Calibri"/>
                <a:sym typeface="Calibri"/>
              </a:rPr>
              <a:t>Figures</a:t>
            </a:r>
            <a:endParaRPr sz="3700" b="1" kern="0">
              <a:solidFill>
                <a:srgbClr val="000000"/>
              </a:solidFill>
              <a:latin typeface="Calibri"/>
              <a:ea typeface="Calibri"/>
              <a:cs typeface="Calibri"/>
              <a:sym typeface="Calibri"/>
            </a:endParaRPr>
          </a:p>
          <a:p>
            <a:pPr algn="ctr">
              <a:lnSpc>
                <a:spcPct val="90000"/>
              </a:lnSpc>
              <a:spcBef>
                <a:spcPts val="1000"/>
              </a:spcBef>
              <a:buClr>
                <a:srgbClr val="000000"/>
              </a:buClr>
              <a:buSzPts val="2600"/>
            </a:pPr>
            <a:r>
              <a:rPr lang="en-GB" sz="2600" kern="0">
                <a:solidFill>
                  <a:srgbClr val="000000"/>
                </a:solidFill>
                <a:latin typeface="Arial"/>
                <a:ea typeface="Arial"/>
                <a:cs typeface="Arial"/>
                <a:sym typeface="Arial"/>
              </a:rPr>
              <a:t>•</a:t>
            </a:r>
            <a:r>
              <a:rPr lang="en-GB" sz="2600" b="1" kern="0">
                <a:solidFill>
                  <a:srgbClr val="000000"/>
                </a:solidFill>
                <a:latin typeface="Calibri"/>
                <a:ea typeface="Calibri"/>
                <a:cs typeface="Calibri"/>
                <a:sym typeface="Calibri"/>
              </a:rPr>
              <a:t>28-30%</a:t>
            </a:r>
            <a:r>
              <a:rPr lang="en-GB" sz="2600" kern="0">
                <a:solidFill>
                  <a:srgbClr val="000000"/>
                </a:solidFill>
                <a:latin typeface="Calibri"/>
                <a:ea typeface="Calibri"/>
                <a:cs typeface="Calibri"/>
                <a:sym typeface="Calibri"/>
              </a:rPr>
              <a:t> of children live with at least one binge drinking parent, equating to 3.3 to 3.5 million children.</a:t>
            </a:r>
            <a:endParaRPr sz="2600" kern="0">
              <a:solidFill>
                <a:srgbClr val="000000"/>
              </a:solidFill>
              <a:latin typeface="Calibri"/>
              <a:ea typeface="Calibri"/>
              <a:cs typeface="Calibri"/>
              <a:sym typeface="Calibri"/>
            </a:endParaRPr>
          </a:p>
          <a:p>
            <a:pPr algn="ctr">
              <a:lnSpc>
                <a:spcPct val="90000"/>
              </a:lnSpc>
              <a:spcBef>
                <a:spcPts val="1000"/>
              </a:spcBef>
              <a:buClr>
                <a:srgbClr val="000000"/>
              </a:buClr>
              <a:buSzPts val="2600"/>
            </a:pPr>
            <a:endParaRPr sz="2600" kern="0">
              <a:solidFill>
                <a:srgbClr val="000000"/>
              </a:solidFill>
              <a:latin typeface="Calibri"/>
              <a:ea typeface="Calibri"/>
              <a:cs typeface="Calibri"/>
              <a:sym typeface="Calibri"/>
            </a:endParaRPr>
          </a:p>
          <a:p>
            <a:pPr algn="ctr">
              <a:lnSpc>
                <a:spcPct val="90000"/>
              </a:lnSpc>
              <a:spcBef>
                <a:spcPts val="1000"/>
              </a:spcBef>
              <a:buClr>
                <a:srgbClr val="000000"/>
              </a:buClr>
              <a:buSzPts val="2600"/>
            </a:pPr>
            <a:r>
              <a:rPr lang="en-GB" sz="2600" kern="0">
                <a:solidFill>
                  <a:srgbClr val="000000"/>
                </a:solidFill>
                <a:latin typeface="Arial"/>
                <a:ea typeface="Arial"/>
                <a:cs typeface="Arial"/>
                <a:sym typeface="Arial"/>
              </a:rPr>
              <a:t>•</a:t>
            </a:r>
            <a:r>
              <a:rPr lang="en-GB" sz="2600" kern="0">
                <a:solidFill>
                  <a:srgbClr val="FF0000"/>
                </a:solidFill>
                <a:latin typeface="Calibri"/>
                <a:ea typeface="Calibri"/>
                <a:cs typeface="Calibri"/>
                <a:sym typeface="Calibri"/>
              </a:rPr>
              <a:t>2.6 million children (1 in 5) live with a hazardous drinker and 705,000 with a dependent drinker.</a:t>
            </a:r>
            <a:endParaRPr sz="2600" kern="0">
              <a:solidFill>
                <a:srgbClr val="FF0000"/>
              </a:solidFill>
              <a:latin typeface="Calibri"/>
              <a:ea typeface="Calibri"/>
              <a:cs typeface="Calibri"/>
              <a:sym typeface="Calibri"/>
            </a:endParaRPr>
          </a:p>
          <a:p>
            <a:pPr algn="ctr">
              <a:lnSpc>
                <a:spcPct val="90000"/>
              </a:lnSpc>
              <a:spcBef>
                <a:spcPts val="1000"/>
              </a:spcBef>
              <a:buClr>
                <a:srgbClr val="000000"/>
              </a:buClr>
              <a:buSzPts val="2600"/>
            </a:pPr>
            <a:endParaRPr sz="2600" kern="0">
              <a:solidFill>
                <a:srgbClr val="FF0000"/>
              </a:solidFill>
              <a:latin typeface="Calibri"/>
              <a:ea typeface="Calibri"/>
              <a:cs typeface="Calibri"/>
              <a:sym typeface="Calibri"/>
            </a:endParaRPr>
          </a:p>
          <a:p>
            <a:pPr algn="ctr">
              <a:lnSpc>
                <a:spcPct val="90000"/>
              </a:lnSpc>
              <a:spcBef>
                <a:spcPts val="1000"/>
              </a:spcBef>
              <a:buClr>
                <a:srgbClr val="000000"/>
              </a:buClr>
              <a:buSzPts val="2600"/>
            </a:pPr>
            <a:r>
              <a:rPr lang="en-GB" sz="2600" kern="0">
                <a:solidFill>
                  <a:srgbClr val="000000"/>
                </a:solidFill>
                <a:latin typeface="Arial"/>
                <a:ea typeface="Arial"/>
                <a:cs typeface="Arial"/>
                <a:sym typeface="Arial"/>
              </a:rPr>
              <a:t>•</a:t>
            </a:r>
            <a:r>
              <a:rPr lang="en-GB" sz="2600" kern="0">
                <a:solidFill>
                  <a:srgbClr val="000000"/>
                </a:solidFill>
                <a:latin typeface="Calibri"/>
                <a:ea typeface="Calibri"/>
                <a:cs typeface="Calibri"/>
                <a:sym typeface="Calibri"/>
              </a:rPr>
              <a:t>Problem parental alcohol and/or drug use was recorded in 36% of serious case reviews carried out in 2014-2017 where a child died or was seriously harmed.</a:t>
            </a:r>
            <a:endParaRPr sz="2600" kern="0">
              <a:solidFill>
                <a:srgbClr val="000000"/>
              </a:solidFill>
              <a:latin typeface="Calibri"/>
              <a:ea typeface="Calibri"/>
              <a:cs typeface="Calibri"/>
              <a:sym typeface="Calibri"/>
            </a:endParaRPr>
          </a:p>
          <a:p>
            <a:pPr algn="ctr">
              <a:lnSpc>
                <a:spcPct val="90000"/>
              </a:lnSpc>
              <a:spcBef>
                <a:spcPts val="1000"/>
              </a:spcBef>
              <a:buClr>
                <a:srgbClr val="000000"/>
              </a:buClr>
              <a:buSzPts val="2600"/>
            </a:pPr>
            <a:endParaRPr sz="2600" kern="0">
              <a:solidFill>
                <a:srgbClr val="FF0000"/>
              </a:solidFill>
              <a:latin typeface="Calibri"/>
              <a:ea typeface="Calibri"/>
              <a:cs typeface="Calibri"/>
              <a:sym typeface="Calibri"/>
            </a:endParaRPr>
          </a:p>
          <a:p>
            <a:pPr algn="ctr">
              <a:lnSpc>
                <a:spcPct val="90000"/>
              </a:lnSpc>
              <a:spcBef>
                <a:spcPts val="1000"/>
              </a:spcBef>
              <a:buClr>
                <a:srgbClr val="000000"/>
              </a:buClr>
              <a:buSzPts val="2600"/>
            </a:pPr>
            <a:r>
              <a:rPr lang="en-GB" sz="2600" kern="0">
                <a:solidFill>
                  <a:srgbClr val="000000"/>
                </a:solidFill>
                <a:latin typeface="Arial"/>
                <a:ea typeface="Arial"/>
                <a:cs typeface="Arial"/>
                <a:sym typeface="Arial"/>
              </a:rPr>
              <a:t>•</a:t>
            </a:r>
            <a:r>
              <a:rPr lang="en-GB" sz="2600" kern="0">
                <a:solidFill>
                  <a:srgbClr val="FF0000"/>
                </a:solidFill>
                <a:latin typeface="Calibri"/>
                <a:ea typeface="Calibri"/>
                <a:cs typeface="Calibri"/>
                <a:sym typeface="Calibri"/>
              </a:rPr>
              <a:t>Intergenerational vulnerability: parents who have a substance use disorder and harm their children have often experienced parental substance misuse and child abuse themselves. </a:t>
            </a:r>
            <a:endParaRPr sz="2600" kern="0">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e1f14b6238_0_176"/>
          <p:cNvSpPr txBox="1"/>
          <p:nvPr/>
        </p:nvSpPr>
        <p:spPr>
          <a:xfrm>
            <a:off x="1738350" y="457201"/>
            <a:ext cx="8715300" cy="6345297"/>
          </a:xfrm>
          <a:prstGeom prst="rect">
            <a:avLst/>
          </a:prstGeom>
          <a:noFill/>
          <a:ln>
            <a:noFill/>
          </a:ln>
        </p:spPr>
        <p:txBody>
          <a:bodyPr spcFirstLastPara="1" wrap="square" lIns="91425" tIns="91425" rIns="91425" bIns="91425" anchor="t" anchorCtr="0">
            <a:spAutoFit/>
          </a:bodyPr>
          <a:lstStyle/>
          <a:p>
            <a:pPr algn="ctr">
              <a:lnSpc>
                <a:spcPct val="90000"/>
              </a:lnSpc>
              <a:spcBef>
                <a:spcPts val="1000"/>
              </a:spcBef>
              <a:buClr>
                <a:srgbClr val="000000"/>
              </a:buClr>
              <a:buSzPts val="4000"/>
            </a:pPr>
            <a:r>
              <a:rPr lang="en-GB" sz="4000" b="1" kern="0">
                <a:solidFill>
                  <a:srgbClr val="000000"/>
                </a:solidFill>
                <a:latin typeface="Calibri"/>
                <a:ea typeface="Calibri"/>
                <a:cs typeface="Calibri"/>
                <a:sym typeface="Calibri"/>
              </a:rPr>
              <a:t>How do you tell if a child is being affected by substance misuse?</a:t>
            </a:r>
            <a:endParaRPr sz="4000" b="1" kern="0">
              <a:solidFill>
                <a:srgbClr val="000000"/>
              </a:solidFill>
              <a:latin typeface="Calibri"/>
              <a:ea typeface="Calibri"/>
              <a:cs typeface="Calibri"/>
              <a:sym typeface="Calibri"/>
            </a:endParaRPr>
          </a:p>
          <a:p>
            <a:pPr algn="ctr">
              <a:lnSpc>
                <a:spcPct val="90000"/>
              </a:lnSpc>
              <a:spcBef>
                <a:spcPts val="1000"/>
              </a:spcBef>
              <a:buClr>
                <a:srgbClr val="000000"/>
              </a:buClr>
              <a:buSzPts val="4000"/>
            </a:pPr>
            <a:endParaRPr sz="2000" b="1" kern="0">
              <a:solidFill>
                <a:srgbClr val="000000"/>
              </a:solidFill>
              <a:latin typeface="Calibri"/>
              <a:ea typeface="Calibri"/>
              <a:cs typeface="Calibri"/>
              <a:sym typeface="Calibri"/>
            </a:endParaRPr>
          </a:p>
          <a:p>
            <a:pPr algn="ctr">
              <a:lnSpc>
                <a:spcPct val="90000"/>
              </a:lnSpc>
              <a:spcBef>
                <a:spcPts val="1000"/>
              </a:spcBef>
              <a:buClr>
                <a:srgbClr val="000000"/>
              </a:buClr>
              <a:buSzPts val="2800"/>
            </a:pPr>
            <a:r>
              <a:rPr lang="en-GB" sz="2800" kern="0">
                <a:solidFill>
                  <a:srgbClr val="000000"/>
                </a:solidFill>
                <a:latin typeface="Arial"/>
                <a:ea typeface="Arial"/>
                <a:cs typeface="Arial"/>
                <a:sym typeface="Arial"/>
              </a:rPr>
              <a:t>•</a:t>
            </a:r>
            <a:r>
              <a:rPr lang="en-GB" sz="2800" kern="0">
                <a:solidFill>
                  <a:srgbClr val="000000"/>
                </a:solidFill>
                <a:latin typeface="Calibri"/>
                <a:ea typeface="Calibri"/>
                <a:cs typeface="Calibri"/>
                <a:sym typeface="Calibri"/>
              </a:rPr>
              <a:t>Their behaviour – are they more Anxious? Angry? Quiet? Withdrawn?</a:t>
            </a:r>
            <a:endParaRPr sz="2800" kern="0">
              <a:solidFill>
                <a:srgbClr val="000000"/>
              </a:solidFill>
              <a:latin typeface="Calibri"/>
              <a:ea typeface="Calibri"/>
              <a:cs typeface="Calibri"/>
              <a:sym typeface="Calibri"/>
            </a:endParaRPr>
          </a:p>
          <a:p>
            <a:pPr algn="ctr">
              <a:lnSpc>
                <a:spcPct val="90000"/>
              </a:lnSpc>
              <a:spcBef>
                <a:spcPts val="1000"/>
              </a:spcBef>
              <a:buClr>
                <a:srgbClr val="000000"/>
              </a:buClr>
              <a:buSzPts val="2800"/>
            </a:pPr>
            <a:endParaRPr sz="2800" kern="0">
              <a:solidFill>
                <a:srgbClr val="000000"/>
              </a:solidFill>
              <a:latin typeface="Calibri"/>
              <a:ea typeface="Calibri"/>
              <a:cs typeface="Calibri"/>
              <a:sym typeface="Calibri"/>
            </a:endParaRPr>
          </a:p>
          <a:p>
            <a:pPr algn="ctr">
              <a:lnSpc>
                <a:spcPct val="90000"/>
              </a:lnSpc>
              <a:spcBef>
                <a:spcPts val="1000"/>
              </a:spcBef>
              <a:buClr>
                <a:srgbClr val="000000"/>
              </a:buClr>
              <a:buSzPts val="2800"/>
            </a:pPr>
            <a:r>
              <a:rPr lang="en-GB" sz="2800" kern="0">
                <a:solidFill>
                  <a:srgbClr val="000000"/>
                </a:solidFill>
                <a:latin typeface="Arial"/>
                <a:ea typeface="Arial"/>
                <a:cs typeface="Arial"/>
                <a:sym typeface="Arial"/>
              </a:rPr>
              <a:t>•</a:t>
            </a:r>
            <a:r>
              <a:rPr lang="en-GB" sz="2800" kern="0">
                <a:solidFill>
                  <a:srgbClr val="000000"/>
                </a:solidFill>
                <a:latin typeface="Calibri"/>
                <a:ea typeface="Calibri"/>
                <a:cs typeface="Calibri"/>
                <a:sym typeface="Calibri"/>
              </a:rPr>
              <a:t>Recent research indicates a multitude of difficulties experienced by children of alcoholics (or COAs) of all ages.</a:t>
            </a:r>
            <a:endParaRPr sz="2800" kern="0">
              <a:solidFill>
                <a:srgbClr val="000000"/>
              </a:solidFill>
              <a:latin typeface="Calibri"/>
              <a:ea typeface="Calibri"/>
              <a:cs typeface="Calibri"/>
              <a:sym typeface="Calibri"/>
            </a:endParaRPr>
          </a:p>
          <a:p>
            <a:pPr algn="ctr">
              <a:lnSpc>
                <a:spcPct val="90000"/>
              </a:lnSpc>
              <a:spcBef>
                <a:spcPts val="1000"/>
              </a:spcBef>
              <a:buClr>
                <a:srgbClr val="000000"/>
              </a:buClr>
              <a:buSzPts val="2800"/>
            </a:pPr>
            <a:endParaRPr sz="2800" kern="0">
              <a:solidFill>
                <a:srgbClr val="000000"/>
              </a:solidFill>
              <a:latin typeface="Calibri"/>
              <a:ea typeface="Calibri"/>
              <a:cs typeface="Calibri"/>
              <a:sym typeface="Calibri"/>
            </a:endParaRPr>
          </a:p>
          <a:p>
            <a:pPr algn="ctr">
              <a:lnSpc>
                <a:spcPct val="90000"/>
              </a:lnSpc>
              <a:spcBef>
                <a:spcPts val="1000"/>
              </a:spcBef>
              <a:buClr>
                <a:srgbClr val="000000"/>
              </a:buClr>
              <a:buSzPts val="2800"/>
            </a:pPr>
            <a:r>
              <a:rPr lang="en-GB" sz="2800" kern="0">
                <a:solidFill>
                  <a:srgbClr val="000000"/>
                </a:solidFill>
                <a:latin typeface="Arial"/>
                <a:ea typeface="Arial"/>
                <a:cs typeface="Arial"/>
                <a:sym typeface="Arial"/>
              </a:rPr>
              <a:t>•</a:t>
            </a:r>
            <a:r>
              <a:rPr lang="en-GB" sz="2800" kern="0">
                <a:solidFill>
                  <a:srgbClr val="000000"/>
                </a:solidFill>
                <a:latin typeface="Calibri"/>
                <a:ea typeface="Calibri"/>
                <a:cs typeface="Calibri"/>
                <a:sym typeface="Calibri"/>
              </a:rPr>
              <a:t>Young COAs (up to the age of 12) are more likely to nap more during the daytime, have diagnosable mental health disorders, show behavioural issues such as aggression and have poorer academic attainment and cognitive function.  </a:t>
            </a:r>
            <a:endParaRPr sz="2800" kern="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a57648b765_0_84"/>
          <p:cNvSpPr txBox="1"/>
          <p:nvPr/>
        </p:nvSpPr>
        <p:spPr>
          <a:xfrm>
            <a:off x="2233425" y="788275"/>
            <a:ext cx="3141900" cy="5456100"/>
          </a:xfrm>
          <a:prstGeom prst="rect">
            <a:avLst/>
          </a:prstGeom>
          <a:noFill/>
          <a:ln>
            <a:noFill/>
          </a:ln>
        </p:spPr>
        <p:txBody>
          <a:bodyPr spcFirstLastPara="1" wrap="square" lIns="91425" tIns="91425" rIns="91425" bIns="91425" anchor="t" anchorCtr="0">
            <a:noAutofit/>
          </a:bodyPr>
          <a:lstStyle/>
          <a:p>
            <a:pPr marL="457200" indent="-374650">
              <a:lnSpc>
                <a:spcPct val="115000"/>
              </a:lnSpc>
              <a:spcBef>
                <a:spcPts val="2200"/>
              </a:spcBef>
              <a:buClr>
                <a:srgbClr val="4C1130"/>
              </a:buClr>
              <a:buSzPts val="2300"/>
              <a:buFont typeface="Calibri"/>
              <a:buChar char="●"/>
            </a:pPr>
            <a:r>
              <a:rPr lang="en-GB" sz="2300" kern="0">
                <a:solidFill>
                  <a:srgbClr val="4C1130"/>
                </a:solidFill>
                <a:latin typeface="Calibri"/>
                <a:ea typeface="Calibri"/>
                <a:cs typeface="Calibri"/>
                <a:sym typeface="Calibri"/>
              </a:rPr>
              <a:t>Grieving a death</a:t>
            </a:r>
            <a:endParaRPr sz="2300" kern="0">
              <a:solidFill>
                <a:srgbClr val="4C1130"/>
              </a:solidFill>
              <a:latin typeface="Calibri"/>
              <a:ea typeface="Calibri"/>
              <a:cs typeface="Calibri"/>
              <a:sym typeface="Calibri"/>
            </a:endParaRPr>
          </a:p>
          <a:p>
            <a:pPr marL="457200" indent="-374650">
              <a:lnSpc>
                <a:spcPct val="115000"/>
              </a:lnSpc>
              <a:buClr>
                <a:srgbClr val="4C1130"/>
              </a:buClr>
              <a:buSzPts val="2300"/>
              <a:buFont typeface="Calibri"/>
              <a:buChar char="●"/>
            </a:pPr>
            <a:r>
              <a:rPr lang="en-GB" sz="2300" kern="0">
                <a:solidFill>
                  <a:srgbClr val="4C1130"/>
                </a:solidFill>
                <a:latin typeface="Calibri"/>
                <a:ea typeface="Calibri"/>
                <a:cs typeface="Calibri"/>
                <a:sym typeface="Calibri"/>
              </a:rPr>
              <a:t>End of a relationship</a:t>
            </a:r>
            <a:endParaRPr sz="2300" kern="0">
              <a:solidFill>
                <a:srgbClr val="4C1130"/>
              </a:solidFill>
              <a:latin typeface="Calibri"/>
              <a:ea typeface="Calibri"/>
              <a:cs typeface="Calibri"/>
              <a:sym typeface="Calibri"/>
            </a:endParaRPr>
          </a:p>
          <a:p>
            <a:pPr marL="457200" indent="-374650">
              <a:lnSpc>
                <a:spcPct val="115000"/>
              </a:lnSpc>
              <a:buClr>
                <a:srgbClr val="4C1130"/>
              </a:buClr>
              <a:buSzPts val="2300"/>
              <a:buFont typeface="Calibri"/>
              <a:buChar char="●"/>
            </a:pPr>
            <a:r>
              <a:rPr lang="en-GB" sz="2300" kern="0">
                <a:solidFill>
                  <a:srgbClr val="4C1130"/>
                </a:solidFill>
                <a:latin typeface="Calibri"/>
                <a:ea typeface="Calibri"/>
                <a:cs typeface="Calibri"/>
                <a:sym typeface="Calibri"/>
              </a:rPr>
              <a:t>Domestic Abuse</a:t>
            </a:r>
            <a:endParaRPr sz="2300" kern="0">
              <a:solidFill>
                <a:srgbClr val="4C1130"/>
              </a:solidFill>
              <a:latin typeface="Calibri"/>
              <a:ea typeface="Calibri"/>
              <a:cs typeface="Calibri"/>
              <a:sym typeface="Calibri"/>
            </a:endParaRPr>
          </a:p>
          <a:p>
            <a:pPr marL="457200" indent="-374650">
              <a:lnSpc>
                <a:spcPct val="115000"/>
              </a:lnSpc>
              <a:buClr>
                <a:srgbClr val="4C1130"/>
              </a:buClr>
              <a:buSzPts val="2300"/>
              <a:buFont typeface="Calibri"/>
              <a:buChar char="●"/>
            </a:pPr>
            <a:r>
              <a:rPr lang="en-GB" sz="2300" kern="0">
                <a:solidFill>
                  <a:srgbClr val="4C1130"/>
                </a:solidFill>
                <a:latin typeface="Calibri"/>
                <a:ea typeface="Calibri"/>
                <a:cs typeface="Calibri"/>
                <a:sym typeface="Calibri"/>
              </a:rPr>
              <a:t>Mental illness</a:t>
            </a:r>
            <a:endParaRPr sz="2300" kern="0">
              <a:solidFill>
                <a:srgbClr val="4C1130"/>
              </a:solidFill>
              <a:latin typeface="Calibri"/>
              <a:ea typeface="Calibri"/>
              <a:cs typeface="Calibri"/>
              <a:sym typeface="Calibri"/>
            </a:endParaRPr>
          </a:p>
          <a:p>
            <a:pPr marL="457200" indent="-374650">
              <a:lnSpc>
                <a:spcPct val="115000"/>
              </a:lnSpc>
              <a:buClr>
                <a:srgbClr val="4C1130"/>
              </a:buClr>
              <a:buSzPts val="2300"/>
              <a:buFont typeface="Calibri"/>
              <a:buChar char="●"/>
            </a:pPr>
            <a:r>
              <a:rPr lang="en-GB" sz="2300" kern="0">
                <a:solidFill>
                  <a:srgbClr val="4C1130"/>
                </a:solidFill>
                <a:latin typeface="Calibri"/>
                <a:ea typeface="Calibri"/>
                <a:cs typeface="Calibri"/>
                <a:sym typeface="Calibri"/>
              </a:rPr>
              <a:t>Environmental influences</a:t>
            </a:r>
            <a:endParaRPr sz="2300" kern="0">
              <a:solidFill>
                <a:srgbClr val="4C1130"/>
              </a:solidFill>
              <a:latin typeface="Calibri"/>
              <a:ea typeface="Calibri"/>
              <a:cs typeface="Calibri"/>
              <a:sym typeface="Calibri"/>
            </a:endParaRPr>
          </a:p>
          <a:p>
            <a:pPr marL="457200" indent="-374650">
              <a:lnSpc>
                <a:spcPct val="115000"/>
              </a:lnSpc>
              <a:buClr>
                <a:srgbClr val="4C1130"/>
              </a:buClr>
              <a:buSzPts val="2300"/>
              <a:buFont typeface="Calibri"/>
              <a:buChar char="●"/>
            </a:pPr>
            <a:r>
              <a:rPr lang="en-GB" sz="2300" kern="0">
                <a:solidFill>
                  <a:srgbClr val="4C1130"/>
                </a:solidFill>
                <a:latin typeface="Calibri"/>
                <a:ea typeface="Calibri"/>
                <a:cs typeface="Calibri"/>
                <a:sym typeface="Calibri"/>
              </a:rPr>
              <a:t>Relaxation</a:t>
            </a:r>
            <a:endParaRPr sz="2300" kern="0">
              <a:solidFill>
                <a:srgbClr val="4C1130"/>
              </a:solidFill>
              <a:latin typeface="Calibri"/>
              <a:ea typeface="Calibri"/>
              <a:cs typeface="Calibri"/>
              <a:sym typeface="Calibri"/>
            </a:endParaRPr>
          </a:p>
          <a:p>
            <a:pPr marL="457200" indent="-374650">
              <a:lnSpc>
                <a:spcPct val="115000"/>
              </a:lnSpc>
              <a:buClr>
                <a:srgbClr val="4C1130"/>
              </a:buClr>
              <a:buSzPts val="2300"/>
              <a:buFont typeface="Calibri"/>
              <a:buChar char="●"/>
            </a:pPr>
            <a:r>
              <a:rPr lang="en-GB" sz="2300" kern="0">
                <a:solidFill>
                  <a:srgbClr val="4C1130"/>
                </a:solidFill>
                <a:latin typeface="Calibri"/>
                <a:ea typeface="Calibri"/>
                <a:cs typeface="Calibri"/>
                <a:sym typeface="Calibri"/>
              </a:rPr>
              <a:t>Self-medication</a:t>
            </a:r>
            <a:endParaRPr sz="2300" kern="0">
              <a:solidFill>
                <a:srgbClr val="4C1130"/>
              </a:solidFill>
              <a:latin typeface="Calibri"/>
              <a:ea typeface="Calibri"/>
              <a:cs typeface="Calibri"/>
              <a:sym typeface="Calibri"/>
            </a:endParaRPr>
          </a:p>
          <a:p>
            <a:pPr marL="457200" indent="-374650">
              <a:lnSpc>
                <a:spcPct val="115000"/>
              </a:lnSpc>
              <a:buClr>
                <a:srgbClr val="4C1130"/>
              </a:buClr>
              <a:buSzPts val="2300"/>
              <a:buFont typeface="Calibri"/>
              <a:buChar char="●"/>
            </a:pPr>
            <a:r>
              <a:rPr lang="en-GB" sz="2300" kern="0">
                <a:solidFill>
                  <a:srgbClr val="4C1130"/>
                </a:solidFill>
                <a:latin typeface="Calibri"/>
                <a:ea typeface="Calibri"/>
                <a:cs typeface="Calibri"/>
                <a:sym typeface="Calibri"/>
              </a:rPr>
              <a:t>Financial burdens</a:t>
            </a:r>
            <a:endParaRPr sz="2300" kern="0">
              <a:solidFill>
                <a:srgbClr val="4C1130"/>
              </a:solidFill>
              <a:latin typeface="Calibri"/>
              <a:ea typeface="Calibri"/>
              <a:cs typeface="Calibri"/>
              <a:sym typeface="Calibri"/>
            </a:endParaRPr>
          </a:p>
          <a:p>
            <a:pPr marL="457200" indent="-374650">
              <a:lnSpc>
                <a:spcPct val="115000"/>
              </a:lnSpc>
              <a:buClr>
                <a:srgbClr val="4C1130"/>
              </a:buClr>
              <a:buSzPts val="2300"/>
              <a:buFont typeface="Calibri"/>
              <a:buChar char="●"/>
            </a:pPr>
            <a:r>
              <a:rPr lang="en-GB" sz="2300" kern="0">
                <a:solidFill>
                  <a:srgbClr val="4C1130"/>
                </a:solidFill>
                <a:latin typeface="Calibri"/>
                <a:ea typeface="Calibri"/>
                <a:cs typeface="Calibri"/>
                <a:sym typeface="Calibri"/>
              </a:rPr>
              <a:t>Career pressures</a:t>
            </a:r>
            <a:endParaRPr sz="2300" kern="0">
              <a:solidFill>
                <a:srgbClr val="4C1130"/>
              </a:solidFill>
              <a:latin typeface="Calibri"/>
              <a:ea typeface="Calibri"/>
              <a:cs typeface="Calibri"/>
              <a:sym typeface="Calibri"/>
            </a:endParaRPr>
          </a:p>
          <a:p>
            <a:pPr marL="457200" indent="-374650">
              <a:lnSpc>
                <a:spcPct val="115000"/>
              </a:lnSpc>
              <a:buClr>
                <a:srgbClr val="4C1130"/>
              </a:buClr>
              <a:buSzPts val="2300"/>
              <a:buFont typeface="Calibri"/>
              <a:buChar char="●"/>
            </a:pPr>
            <a:r>
              <a:rPr lang="en-GB" sz="2300" kern="0">
                <a:solidFill>
                  <a:srgbClr val="4C1130"/>
                </a:solidFill>
                <a:latin typeface="Calibri"/>
                <a:ea typeface="Calibri"/>
                <a:cs typeface="Calibri"/>
                <a:sym typeface="Calibri"/>
              </a:rPr>
              <a:t>School pressures</a:t>
            </a:r>
            <a:endParaRPr sz="2300" kern="0">
              <a:solidFill>
                <a:srgbClr val="4C1130"/>
              </a:solidFill>
              <a:latin typeface="Calibri"/>
              <a:ea typeface="Calibri"/>
              <a:cs typeface="Calibri"/>
              <a:sym typeface="Calibri"/>
            </a:endParaRPr>
          </a:p>
          <a:p>
            <a:pPr marL="457200" indent="-374650">
              <a:lnSpc>
                <a:spcPct val="115000"/>
              </a:lnSpc>
              <a:buClr>
                <a:srgbClr val="4C1130"/>
              </a:buClr>
              <a:buSzPts val="2300"/>
              <a:buFont typeface="Calibri"/>
              <a:buChar char="●"/>
            </a:pPr>
            <a:r>
              <a:rPr lang="en-GB" sz="2300" kern="0">
                <a:solidFill>
                  <a:srgbClr val="4C1130"/>
                </a:solidFill>
                <a:latin typeface="Calibri"/>
                <a:ea typeface="Calibri"/>
                <a:cs typeface="Calibri"/>
                <a:sym typeface="Calibri"/>
              </a:rPr>
              <a:t>Family demands</a:t>
            </a:r>
            <a:endParaRPr sz="2300" kern="0">
              <a:solidFill>
                <a:srgbClr val="4C1130"/>
              </a:solidFill>
              <a:latin typeface="Calibri"/>
              <a:ea typeface="Calibri"/>
              <a:cs typeface="Calibri"/>
              <a:sym typeface="Calibri"/>
            </a:endParaRPr>
          </a:p>
          <a:p>
            <a:pPr marL="457200" indent="-374650">
              <a:lnSpc>
                <a:spcPct val="115000"/>
              </a:lnSpc>
              <a:buClr>
                <a:srgbClr val="4C1130"/>
              </a:buClr>
              <a:buSzPts val="2300"/>
              <a:buFont typeface="Calibri"/>
              <a:buChar char="●"/>
            </a:pPr>
            <a:r>
              <a:rPr lang="en-GB" sz="2300" kern="0">
                <a:solidFill>
                  <a:srgbClr val="4C1130"/>
                </a:solidFill>
                <a:latin typeface="Calibri"/>
                <a:ea typeface="Calibri"/>
                <a:cs typeface="Calibri"/>
                <a:sym typeface="Calibri"/>
              </a:rPr>
              <a:t>Feelings of inadequacy</a:t>
            </a:r>
            <a:endParaRPr sz="2300" kern="0">
              <a:solidFill>
                <a:srgbClr val="4C1130"/>
              </a:solidFill>
              <a:latin typeface="Calibri"/>
              <a:ea typeface="Calibri"/>
              <a:cs typeface="Calibri"/>
              <a:sym typeface="Calibri"/>
            </a:endParaRPr>
          </a:p>
          <a:p>
            <a:pPr>
              <a:lnSpc>
                <a:spcPct val="115000"/>
              </a:lnSpc>
              <a:spcBef>
                <a:spcPts val="2200"/>
              </a:spcBef>
              <a:buClr>
                <a:srgbClr val="000000"/>
              </a:buClr>
              <a:buSzPts val="1050"/>
            </a:pPr>
            <a:endParaRPr sz="1050" kern="0">
              <a:solidFill>
                <a:srgbClr val="444444"/>
              </a:solidFill>
              <a:highlight>
                <a:srgbClr val="FFFFFF"/>
              </a:highlight>
              <a:latin typeface="Arial"/>
              <a:ea typeface="Arial"/>
              <a:cs typeface="Arial"/>
              <a:sym typeface="Arial"/>
            </a:endParaRPr>
          </a:p>
          <a:p>
            <a:pPr>
              <a:spcBef>
                <a:spcPts val="2200"/>
              </a:spcBef>
              <a:buClr>
                <a:srgbClr val="000000"/>
              </a:buClr>
              <a:buSzPts val="1400"/>
            </a:pPr>
            <a:endParaRPr sz="1400" kern="0">
              <a:solidFill>
                <a:srgbClr val="000000"/>
              </a:solidFill>
              <a:latin typeface="Calibri"/>
              <a:ea typeface="Calibri"/>
              <a:cs typeface="Calibri"/>
              <a:sym typeface="Calibri"/>
            </a:endParaRPr>
          </a:p>
        </p:txBody>
      </p:sp>
      <p:sp>
        <p:nvSpPr>
          <p:cNvPr id="126" name="Google Shape;126;ga57648b765_0_84"/>
          <p:cNvSpPr txBox="1"/>
          <p:nvPr/>
        </p:nvSpPr>
        <p:spPr>
          <a:xfrm>
            <a:off x="6531050" y="885075"/>
            <a:ext cx="3141900" cy="5456100"/>
          </a:xfrm>
          <a:prstGeom prst="rect">
            <a:avLst/>
          </a:prstGeom>
          <a:noFill/>
          <a:ln>
            <a:noFill/>
          </a:ln>
        </p:spPr>
        <p:txBody>
          <a:bodyPr spcFirstLastPara="1" wrap="square" lIns="91425" tIns="91425" rIns="91425" bIns="91425" anchor="t" anchorCtr="0">
            <a:noAutofit/>
          </a:bodyPr>
          <a:lstStyle/>
          <a:p>
            <a:pPr marL="457200" indent="-374650">
              <a:lnSpc>
                <a:spcPct val="115000"/>
              </a:lnSpc>
              <a:buClr>
                <a:srgbClr val="444444"/>
              </a:buClr>
              <a:buSzPts val="2300"/>
              <a:buFont typeface="Calibri"/>
              <a:buChar char="●"/>
            </a:pPr>
            <a:r>
              <a:rPr lang="en-GB" sz="2300" kern="0">
                <a:solidFill>
                  <a:srgbClr val="444444"/>
                </a:solidFill>
                <a:latin typeface="Calibri"/>
                <a:ea typeface="Calibri"/>
                <a:cs typeface="Calibri"/>
                <a:sym typeface="Calibri"/>
              </a:rPr>
              <a:t>Abuse and trauma</a:t>
            </a:r>
            <a:endParaRPr sz="2300" kern="0">
              <a:solidFill>
                <a:srgbClr val="444444"/>
              </a:solidFill>
              <a:latin typeface="Calibri"/>
              <a:ea typeface="Calibri"/>
              <a:cs typeface="Calibri"/>
              <a:sym typeface="Calibri"/>
            </a:endParaRPr>
          </a:p>
          <a:p>
            <a:pPr marL="457200" indent="-374650">
              <a:lnSpc>
                <a:spcPct val="115000"/>
              </a:lnSpc>
              <a:buClr>
                <a:srgbClr val="444444"/>
              </a:buClr>
              <a:buSzPts val="2300"/>
              <a:buFont typeface="Calibri"/>
              <a:buChar char="●"/>
            </a:pPr>
            <a:r>
              <a:rPr lang="en-GB" sz="2300" kern="0">
                <a:solidFill>
                  <a:srgbClr val="444444"/>
                </a:solidFill>
                <a:latin typeface="Calibri"/>
                <a:ea typeface="Calibri"/>
                <a:cs typeface="Calibri"/>
                <a:sym typeface="Calibri"/>
              </a:rPr>
              <a:t>Boredom</a:t>
            </a:r>
            <a:endParaRPr sz="2300" kern="0">
              <a:solidFill>
                <a:srgbClr val="444444"/>
              </a:solidFill>
              <a:latin typeface="Calibri"/>
              <a:ea typeface="Calibri"/>
              <a:cs typeface="Calibri"/>
              <a:sym typeface="Calibri"/>
            </a:endParaRPr>
          </a:p>
          <a:p>
            <a:pPr marL="457200" indent="-374650">
              <a:lnSpc>
                <a:spcPct val="115000"/>
              </a:lnSpc>
              <a:buClr>
                <a:srgbClr val="444444"/>
              </a:buClr>
              <a:buSzPts val="2300"/>
              <a:buFont typeface="Calibri"/>
              <a:buChar char="●"/>
            </a:pPr>
            <a:r>
              <a:rPr lang="en-GB" sz="2300" kern="0">
                <a:solidFill>
                  <a:srgbClr val="444444"/>
                </a:solidFill>
                <a:latin typeface="Calibri"/>
                <a:ea typeface="Calibri"/>
                <a:cs typeface="Calibri"/>
                <a:sym typeface="Calibri"/>
              </a:rPr>
              <a:t>Curiosity and experimentation</a:t>
            </a:r>
            <a:endParaRPr sz="2300" kern="0">
              <a:solidFill>
                <a:srgbClr val="444444"/>
              </a:solidFill>
              <a:latin typeface="Calibri"/>
              <a:ea typeface="Calibri"/>
              <a:cs typeface="Calibri"/>
              <a:sym typeface="Calibri"/>
            </a:endParaRPr>
          </a:p>
          <a:p>
            <a:pPr marL="457200" indent="-374650">
              <a:lnSpc>
                <a:spcPct val="115000"/>
              </a:lnSpc>
              <a:buClr>
                <a:srgbClr val="444444"/>
              </a:buClr>
              <a:buSzPts val="2300"/>
              <a:buFont typeface="Calibri"/>
              <a:buChar char="●"/>
            </a:pPr>
            <a:r>
              <a:rPr lang="en-GB" sz="2300" kern="0">
                <a:solidFill>
                  <a:srgbClr val="444444"/>
                </a:solidFill>
                <a:latin typeface="Calibri"/>
                <a:ea typeface="Calibri"/>
                <a:cs typeface="Calibri"/>
                <a:sym typeface="Calibri"/>
              </a:rPr>
              <a:t>Rebellion</a:t>
            </a:r>
            <a:endParaRPr sz="2300" kern="0">
              <a:solidFill>
                <a:srgbClr val="444444"/>
              </a:solidFill>
              <a:latin typeface="Calibri"/>
              <a:ea typeface="Calibri"/>
              <a:cs typeface="Calibri"/>
              <a:sym typeface="Calibri"/>
            </a:endParaRPr>
          </a:p>
          <a:p>
            <a:pPr marL="457200" indent="-374650">
              <a:lnSpc>
                <a:spcPct val="115000"/>
              </a:lnSpc>
              <a:buClr>
                <a:srgbClr val="444444"/>
              </a:buClr>
              <a:buSzPts val="2300"/>
              <a:buFont typeface="Calibri"/>
              <a:buChar char="●"/>
            </a:pPr>
            <a:r>
              <a:rPr lang="en-GB" sz="2300" kern="0">
                <a:solidFill>
                  <a:srgbClr val="444444"/>
                </a:solidFill>
                <a:latin typeface="Calibri"/>
                <a:ea typeface="Calibri"/>
                <a:cs typeface="Calibri"/>
                <a:sym typeface="Calibri"/>
              </a:rPr>
              <a:t>To be in control</a:t>
            </a:r>
            <a:endParaRPr sz="2300" kern="0">
              <a:solidFill>
                <a:srgbClr val="444444"/>
              </a:solidFill>
              <a:latin typeface="Calibri"/>
              <a:ea typeface="Calibri"/>
              <a:cs typeface="Calibri"/>
              <a:sym typeface="Calibri"/>
            </a:endParaRPr>
          </a:p>
          <a:p>
            <a:pPr marL="457200" indent="-374650">
              <a:lnSpc>
                <a:spcPct val="115000"/>
              </a:lnSpc>
              <a:buClr>
                <a:srgbClr val="444444"/>
              </a:buClr>
              <a:buSzPts val="2300"/>
              <a:buFont typeface="Calibri"/>
              <a:buChar char="●"/>
            </a:pPr>
            <a:r>
              <a:rPr lang="en-GB" sz="2300" kern="0">
                <a:solidFill>
                  <a:srgbClr val="444444"/>
                </a:solidFill>
                <a:latin typeface="Calibri"/>
                <a:ea typeface="Calibri"/>
                <a:cs typeface="Calibri"/>
                <a:sym typeface="Calibri"/>
              </a:rPr>
              <a:t>To enhance performance</a:t>
            </a:r>
            <a:endParaRPr sz="2300" kern="0">
              <a:solidFill>
                <a:srgbClr val="444444"/>
              </a:solidFill>
              <a:latin typeface="Calibri"/>
              <a:ea typeface="Calibri"/>
              <a:cs typeface="Calibri"/>
              <a:sym typeface="Calibri"/>
            </a:endParaRPr>
          </a:p>
          <a:p>
            <a:pPr marL="457200" indent="-374650">
              <a:lnSpc>
                <a:spcPct val="115000"/>
              </a:lnSpc>
              <a:buClr>
                <a:srgbClr val="444444"/>
              </a:buClr>
              <a:buSzPts val="2300"/>
              <a:buFont typeface="Calibri"/>
              <a:buChar char="●"/>
            </a:pPr>
            <a:r>
              <a:rPr lang="en-GB" sz="2300" kern="0">
                <a:solidFill>
                  <a:srgbClr val="444444"/>
                </a:solidFill>
                <a:latin typeface="Calibri"/>
                <a:ea typeface="Calibri"/>
                <a:cs typeface="Calibri"/>
                <a:sym typeface="Calibri"/>
              </a:rPr>
              <a:t>Isolation</a:t>
            </a:r>
            <a:endParaRPr sz="2300" kern="0">
              <a:solidFill>
                <a:srgbClr val="444444"/>
              </a:solidFill>
              <a:latin typeface="Calibri"/>
              <a:ea typeface="Calibri"/>
              <a:cs typeface="Calibri"/>
              <a:sym typeface="Calibri"/>
            </a:endParaRPr>
          </a:p>
          <a:p>
            <a:pPr marL="457200" indent="-374650">
              <a:lnSpc>
                <a:spcPct val="115000"/>
              </a:lnSpc>
              <a:buClr>
                <a:srgbClr val="444444"/>
              </a:buClr>
              <a:buSzPts val="2300"/>
              <a:buFont typeface="Calibri"/>
              <a:buChar char="●"/>
            </a:pPr>
            <a:r>
              <a:rPr lang="en-GB" sz="2300" kern="0">
                <a:solidFill>
                  <a:srgbClr val="444444"/>
                </a:solidFill>
                <a:latin typeface="Calibri"/>
                <a:ea typeface="Calibri"/>
                <a:cs typeface="Calibri"/>
                <a:sym typeface="Calibri"/>
              </a:rPr>
              <a:t>Misinformation or ignorance</a:t>
            </a:r>
            <a:endParaRPr sz="2300" kern="0">
              <a:solidFill>
                <a:srgbClr val="444444"/>
              </a:solidFill>
              <a:latin typeface="Calibri"/>
              <a:ea typeface="Calibri"/>
              <a:cs typeface="Calibri"/>
              <a:sym typeface="Calibri"/>
            </a:endParaRPr>
          </a:p>
          <a:p>
            <a:pPr marL="457200" indent="-374650">
              <a:lnSpc>
                <a:spcPct val="115000"/>
              </a:lnSpc>
              <a:buClr>
                <a:srgbClr val="444444"/>
              </a:buClr>
              <a:buSzPts val="2300"/>
              <a:buFont typeface="Calibri"/>
              <a:buChar char="●"/>
            </a:pPr>
            <a:r>
              <a:rPr lang="en-GB" sz="2300" kern="0">
                <a:solidFill>
                  <a:srgbClr val="444444"/>
                </a:solidFill>
                <a:latin typeface="Calibri"/>
                <a:ea typeface="Calibri"/>
                <a:cs typeface="Calibri"/>
                <a:sym typeface="Calibri"/>
              </a:rPr>
              <a:t>Instant Gratification</a:t>
            </a:r>
            <a:endParaRPr sz="2300" kern="0">
              <a:solidFill>
                <a:srgbClr val="444444"/>
              </a:solidFill>
              <a:latin typeface="Calibri"/>
              <a:ea typeface="Calibri"/>
              <a:cs typeface="Calibri"/>
              <a:sym typeface="Calibri"/>
            </a:endParaRPr>
          </a:p>
          <a:p>
            <a:pPr marL="457200" indent="-374650">
              <a:lnSpc>
                <a:spcPct val="115000"/>
              </a:lnSpc>
              <a:buClr>
                <a:srgbClr val="444444"/>
              </a:buClr>
              <a:buSzPts val="2300"/>
              <a:buFont typeface="Calibri"/>
              <a:buChar char="●"/>
            </a:pPr>
            <a:r>
              <a:rPr lang="en-GB" sz="2300" kern="0">
                <a:solidFill>
                  <a:srgbClr val="444444"/>
                </a:solidFill>
                <a:latin typeface="Calibri"/>
                <a:ea typeface="Calibri"/>
                <a:cs typeface="Calibri"/>
                <a:sym typeface="Calibri"/>
              </a:rPr>
              <a:t>Wide availability</a:t>
            </a:r>
            <a:endParaRPr sz="2300" kern="0">
              <a:solidFill>
                <a:srgbClr val="444444"/>
              </a:solidFill>
              <a:latin typeface="Calibri"/>
              <a:ea typeface="Calibri"/>
              <a:cs typeface="Calibri"/>
              <a:sym typeface="Calibri"/>
            </a:endParaRPr>
          </a:p>
          <a:p>
            <a:pPr>
              <a:spcBef>
                <a:spcPts val="2200"/>
              </a:spcBef>
              <a:buClr>
                <a:srgbClr val="000000"/>
              </a:buClr>
              <a:buSzPts val="1400"/>
            </a:pPr>
            <a:endParaRPr sz="1400" kern="0">
              <a:solidFill>
                <a:srgbClr val="000000"/>
              </a:solidFill>
              <a:latin typeface="Calibri"/>
              <a:ea typeface="Calibri"/>
              <a:cs typeface="Calibri"/>
              <a:sym typeface="Calibri"/>
            </a:endParaRPr>
          </a:p>
        </p:txBody>
      </p:sp>
      <p:sp>
        <p:nvSpPr>
          <p:cNvPr id="127" name="Google Shape;127;ga57648b765_0_84"/>
          <p:cNvSpPr txBox="1"/>
          <p:nvPr/>
        </p:nvSpPr>
        <p:spPr>
          <a:xfrm>
            <a:off x="2794000" y="163075"/>
            <a:ext cx="7484400" cy="625200"/>
          </a:xfrm>
          <a:prstGeom prst="rect">
            <a:avLst/>
          </a:prstGeom>
          <a:noFill/>
          <a:ln>
            <a:noFill/>
          </a:ln>
        </p:spPr>
        <p:txBody>
          <a:bodyPr spcFirstLastPara="1" wrap="square" lIns="91425" tIns="91425" rIns="91425" bIns="91425" anchor="t" anchorCtr="0">
            <a:noAutofit/>
          </a:bodyPr>
          <a:lstStyle/>
          <a:p>
            <a:pPr algn="ctr">
              <a:buClr>
                <a:srgbClr val="000000"/>
              </a:buClr>
              <a:buSzPts val="2000"/>
            </a:pPr>
            <a:r>
              <a:rPr lang="en-GB" sz="3200" b="1" kern="0">
                <a:solidFill>
                  <a:srgbClr val="000000"/>
                </a:solidFill>
                <a:latin typeface="Calibri"/>
                <a:ea typeface="Calibri"/>
                <a:cs typeface="Calibri"/>
                <a:sym typeface="Calibri"/>
              </a:rPr>
              <a:t>Factors that Influence Parental Misuse</a:t>
            </a:r>
            <a:r>
              <a:rPr lang="en-GB" sz="3200" kern="0">
                <a:solidFill>
                  <a:srgbClr val="000000"/>
                </a:solidFill>
                <a:latin typeface="Calibri"/>
                <a:ea typeface="Calibri"/>
                <a:cs typeface="Calibri"/>
                <a:sym typeface="Calibri"/>
              </a:rPr>
              <a:t> </a:t>
            </a:r>
            <a:endParaRPr sz="3200" kern="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e1f14b6238_0_264"/>
          <p:cNvSpPr txBox="1"/>
          <p:nvPr/>
        </p:nvSpPr>
        <p:spPr>
          <a:xfrm>
            <a:off x="1857600" y="296575"/>
            <a:ext cx="8476800" cy="554100"/>
          </a:xfrm>
          <a:prstGeom prst="rect">
            <a:avLst/>
          </a:prstGeom>
          <a:noFill/>
          <a:ln>
            <a:noFill/>
          </a:ln>
        </p:spPr>
        <p:txBody>
          <a:bodyPr spcFirstLastPara="1" wrap="square" lIns="91425" tIns="91425" rIns="91425" bIns="91425" anchor="t" anchorCtr="0">
            <a:spAutoFit/>
          </a:bodyPr>
          <a:lstStyle/>
          <a:p>
            <a:pPr algn="ctr">
              <a:buClr>
                <a:srgbClr val="000000"/>
              </a:buClr>
            </a:pPr>
            <a:r>
              <a:rPr lang="en-GB" sz="2400" b="1" kern="0">
                <a:solidFill>
                  <a:srgbClr val="000000"/>
                </a:solidFill>
                <a:latin typeface="Calibri"/>
                <a:ea typeface="Calibri"/>
                <a:cs typeface="Calibri"/>
                <a:sym typeface="Calibri"/>
              </a:rPr>
              <a:t>Protective Factors in </a:t>
            </a:r>
            <a:r>
              <a:rPr lang="en-GB" sz="2400" b="1" kern="0">
                <a:solidFill>
                  <a:srgbClr val="FF0000"/>
                </a:solidFill>
                <a:latin typeface="Calibri"/>
                <a:ea typeface="Calibri"/>
                <a:cs typeface="Calibri"/>
                <a:sym typeface="Calibri"/>
              </a:rPr>
              <a:t>Children</a:t>
            </a:r>
            <a:r>
              <a:rPr lang="en-GB" sz="2400" b="1" kern="0">
                <a:solidFill>
                  <a:srgbClr val="000000"/>
                </a:solidFill>
                <a:latin typeface="Calibri"/>
                <a:ea typeface="Calibri"/>
                <a:cs typeface="Calibri"/>
                <a:sym typeface="Calibri"/>
              </a:rPr>
              <a:t>, </a:t>
            </a:r>
            <a:r>
              <a:rPr lang="en-GB" sz="2400" b="1" kern="0">
                <a:solidFill>
                  <a:srgbClr val="0000FF"/>
                </a:solidFill>
                <a:latin typeface="Calibri"/>
                <a:ea typeface="Calibri"/>
                <a:cs typeface="Calibri"/>
                <a:sym typeface="Calibri"/>
              </a:rPr>
              <a:t>Family</a:t>
            </a:r>
            <a:r>
              <a:rPr lang="en-GB" sz="2400" b="1" kern="0">
                <a:solidFill>
                  <a:srgbClr val="000000"/>
                </a:solidFill>
                <a:latin typeface="Calibri"/>
                <a:ea typeface="Calibri"/>
                <a:cs typeface="Calibri"/>
                <a:sym typeface="Calibri"/>
              </a:rPr>
              <a:t>, </a:t>
            </a:r>
            <a:r>
              <a:rPr lang="en-GB" sz="2400" b="1" kern="0">
                <a:solidFill>
                  <a:srgbClr val="00B050"/>
                </a:solidFill>
                <a:latin typeface="Calibri"/>
                <a:ea typeface="Calibri"/>
                <a:cs typeface="Calibri"/>
                <a:sym typeface="Calibri"/>
              </a:rPr>
              <a:t>Community </a:t>
            </a:r>
            <a:r>
              <a:rPr lang="en-GB" sz="2400" b="1" kern="0">
                <a:solidFill>
                  <a:srgbClr val="000000"/>
                </a:solidFill>
                <a:latin typeface="Calibri"/>
                <a:ea typeface="Calibri"/>
                <a:cs typeface="Calibri"/>
                <a:sym typeface="Calibri"/>
              </a:rPr>
              <a:t>&amp; </a:t>
            </a:r>
            <a:r>
              <a:rPr lang="en-GB" sz="2400" b="1" kern="0">
                <a:solidFill>
                  <a:srgbClr val="F79646"/>
                </a:solidFill>
                <a:latin typeface="Calibri"/>
                <a:ea typeface="Calibri"/>
                <a:cs typeface="Calibri"/>
                <a:sym typeface="Calibri"/>
              </a:rPr>
              <a:t>Professional </a:t>
            </a:r>
            <a:endParaRPr sz="2400" b="1" kern="0">
              <a:solidFill>
                <a:srgbClr val="F79646"/>
              </a:solidFill>
              <a:latin typeface="Calibri"/>
              <a:ea typeface="Calibri"/>
              <a:cs typeface="Calibri"/>
              <a:sym typeface="Calibri"/>
            </a:endParaRPr>
          </a:p>
        </p:txBody>
      </p:sp>
      <p:sp>
        <p:nvSpPr>
          <p:cNvPr id="142" name="Google Shape;142;ge1f14b6238_0_264"/>
          <p:cNvSpPr txBox="1"/>
          <p:nvPr/>
        </p:nvSpPr>
        <p:spPr>
          <a:xfrm>
            <a:off x="2145925" y="1042150"/>
            <a:ext cx="7967400" cy="5125500"/>
          </a:xfrm>
          <a:prstGeom prst="rect">
            <a:avLst/>
          </a:prstGeom>
          <a:noFill/>
          <a:ln>
            <a:noFill/>
          </a:ln>
        </p:spPr>
        <p:txBody>
          <a:bodyPr spcFirstLastPara="1" wrap="square" lIns="91425" tIns="91425" rIns="91425" bIns="91425" anchor="t" anchorCtr="0">
            <a:spAutoFit/>
          </a:bodyPr>
          <a:lstStyle/>
          <a:p>
            <a:pPr marL="457200" indent="-400050">
              <a:buClr>
                <a:srgbClr val="FF0000"/>
              </a:buClr>
              <a:buSzPts val="2700"/>
              <a:buFont typeface="Calibri"/>
              <a:buChar char="●"/>
            </a:pPr>
            <a:r>
              <a:rPr lang="en-GB" sz="2700" kern="0">
                <a:solidFill>
                  <a:srgbClr val="FF0000"/>
                </a:solidFill>
                <a:latin typeface="Calibri"/>
                <a:ea typeface="Calibri"/>
                <a:cs typeface="Calibri"/>
                <a:sym typeface="Calibri"/>
              </a:rPr>
              <a:t>Secure attachment </a:t>
            </a:r>
            <a:endParaRPr sz="2700" kern="0">
              <a:solidFill>
                <a:srgbClr val="FF0000"/>
              </a:solidFill>
              <a:latin typeface="Calibri"/>
              <a:ea typeface="Calibri"/>
              <a:cs typeface="Calibri"/>
              <a:sym typeface="Calibri"/>
            </a:endParaRPr>
          </a:p>
          <a:p>
            <a:pPr marL="457200" indent="-400050">
              <a:buClr>
                <a:srgbClr val="FF0000"/>
              </a:buClr>
              <a:buSzPts val="2700"/>
              <a:buFont typeface="Calibri"/>
              <a:buChar char="●"/>
            </a:pPr>
            <a:r>
              <a:rPr lang="en-GB" sz="2700" kern="0">
                <a:solidFill>
                  <a:srgbClr val="FF0000"/>
                </a:solidFill>
                <a:latin typeface="Calibri"/>
                <a:ea typeface="Calibri"/>
                <a:cs typeface="Calibri"/>
                <a:sym typeface="Calibri"/>
              </a:rPr>
              <a:t>Strong self-esteem </a:t>
            </a:r>
            <a:endParaRPr sz="2700" kern="0">
              <a:solidFill>
                <a:srgbClr val="FF0000"/>
              </a:solidFill>
              <a:latin typeface="Calibri"/>
              <a:ea typeface="Calibri"/>
              <a:cs typeface="Calibri"/>
              <a:sym typeface="Calibri"/>
            </a:endParaRPr>
          </a:p>
          <a:p>
            <a:pPr marL="457200" indent="-400050">
              <a:buClr>
                <a:srgbClr val="0000FF"/>
              </a:buClr>
              <a:buSzPts val="2700"/>
              <a:buFont typeface="Calibri"/>
              <a:buChar char="●"/>
            </a:pPr>
            <a:r>
              <a:rPr lang="en-GB" sz="2700" kern="0">
                <a:solidFill>
                  <a:srgbClr val="0000FF"/>
                </a:solidFill>
                <a:latin typeface="Calibri"/>
                <a:ea typeface="Calibri"/>
                <a:cs typeface="Calibri"/>
                <a:sym typeface="Calibri"/>
              </a:rPr>
              <a:t>Absence of violence </a:t>
            </a:r>
            <a:endParaRPr sz="2700" kern="0">
              <a:solidFill>
                <a:srgbClr val="0000FF"/>
              </a:solidFill>
              <a:latin typeface="Calibri"/>
              <a:ea typeface="Calibri"/>
              <a:cs typeface="Calibri"/>
              <a:sym typeface="Calibri"/>
            </a:endParaRPr>
          </a:p>
          <a:p>
            <a:pPr marL="457200" indent="-400050">
              <a:buClr>
                <a:srgbClr val="0000FF"/>
              </a:buClr>
              <a:buSzPts val="2700"/>
              <a:buFont typeface="Calibri"/>
              <a:buChar char="●"/>
            </a:pPr>
            <a:r>
              <a:rPr lang="en-GB" sz="2700" kern="0">
                <a:solidFill>
                  <a:srgbClr val="0000FF"/>
                </a:solidFill>
                <a:latin typeface="Calibri"/>
                <a:ea typeface="Calibri"/>
                <a:cs typeface="Calibri"/>
                <a:sym typeface="Calibri"/>
              </a:rPr>
              <a:t>Existing family rituals and structured family activities</a:t>
            </a:r>
            <a:endParaRPr sz="2700" kern="0">
              <a:solidFill>
                <a:srgbClr val="0000FF"/>
              </a:solidFill>
              <a:latin typeface="Calibri"/>
              <a:ea typeface="Calibri"/>
              <a:cs typeface="Calibri"/>
              <a:sym typeface="Calibri"/>
            </a:endParaRPr>
          </a:p>
          <a:p>
            <a:pPr marL="457200" indent="-400050">
              <a:buClr>
                <a:srgbClr val="00B050"/>
              </a:buClr>
              <a:buSzPts val="2700"/>
              <a:buFont typeface="Calibri"/>
              <a:buChar char="●"/>
            </a:pPr>
            <a:r>
              <a:rPr lang="en-GB" sz="2700" kern="0">
                <a:solidFill>
                  <a:srgbClr val="00B050"/>
                </a:solidFill>
                <a:latin typeface="Calibri"/>
                <a:ea typeface="Calibri"/>
                <a:cs typeface="Calibri"/>
                <a:sym typeface="Calibri"/>
              </a:rPr>
              <a:t>Positive, nurturing school experiences </a:t>
            </a:r>
            <a:endParaRPr sz="2700" kern="0">
              <a:solidFill>
                <a:srgbClr val="00B050"/>
              </a:solidFill>
              <a:latin typeface="Calibri"/>
              <a:ea typeface="Calibri"/>
              <a:cs typeface="Calibri"/>
              <a:sym typeface="Calibri"/>
            </a:endParaRPr>
          </a:p>
          <a:p>
            <a:pPr marL="457200" indent="-400050">
              <a:buClr>
                <a:srgbClr val="00B050"/>
              </a:buClr>
              <a:buSzPts val="2700"/>
              <a:buFont typeface="Calibri"/>
              <a:buChar char="●"/>
            </a:pPr>
            <a:r>
              <a:rPr lang="en-GB" sz="2700" kern="0">
                <a:solidFill>
                  <a:srgbClr val="00B050"/>
                </a:solidFill>
                <a:latin typeface="Calibri"/>
                <a:ea typeface="Calibri"/>
                <a:cs typeface="Calibri"/>
                <a:sym typeface="Calibri"/>
              </a:rPr>
              <a:t>Cultural connection, value and identity </a:t>
            </a:r>
            <a:endParaRPr sz="2700" kern="0">
              <a:solidFill>
                <a:srgbClr val="00B050"/>
              </a:solidFill>
              <a:latin typeface="Calibri"/>
              <a:ea typeface="Calibri"/>
              <a:cs typeface="Calibri"/>
              <a:sym typeface="Calibri"/>
            </a:endParaRPr>
          </a:p>
          <a:p>
            <a:pPr marL="457200" indent="-400050">
              <a:buClr>
                <a:srgbClr val="00B050"/>
              </a:buClr>
              <a:buSzPts val="2700"/>
              <a:buFont typeface="Calibri"/>
              <a:buChar char="●"/>
            </a:pPr>
            <a:r>
              <a:rPr lang="en-GB" sz="2700" kern="0">
                <a:solidFill>
                  <a:srgbClr val="00B050"/>
                </a:solidFill>
                <a:latin typeface="Calibri"/>
                <a:ea typeface="Calibri"/>
                <a:cs typeface="Calibri"/>
                <a:sym typeface="Calibri"/>
              </a:rPr>
              <a:t>Socially comfortable environment </a:t>
            </a:r>
            <a:endParaRPr sz="2700" kern="0">
              <a:solidFill>
                <a:srgbClr val="00B050"/>
              </a:solidFill>
              <a:latin typeface="Calibri"/>
              <a:ea typeface="Calibri"/>
              <a:cs typeface="Calibri"/>
              <a:sym typeface="Calibri"/>
            </a:endParaRPr>
          </a:p>
          <a:p>
            <a:pPr marL="457200" indent="-400050">
              <a:buClr>
                <a:srgbClr val="00B050"/>
              </a:buClr>
              <a:buSzPts val="2700"/>
              <a:buFont typeface="Calibri"/>
              <a:buChar char="●"/>
            </a:pPr>
            <a:r>
              <a:rPr lang="en-GB" sz="2700" kern="0">
                <a:solidFill>
                  <a:srgbClr val="00B050"/>
                </a:solidFill>
                <a:latin typeface="Calibri"/>
                <a:ea typeface="Calibri"/>
                <a:cs typeface="Calibri"/>
                <a:sym typeface="Calibri"/>
              </a:rPr>
              <a:t>Health Visitors - regular visits and identify concerns</a:t>
            </a:r>
            <a:endParaRPr sz="2700" kern="0">
              <a:solidFill>
                <a:srgbClr val="00B050"/>
              </a:solidFill>
              <a:latin typeface="Calibri"/>
              <a:ea typeface="Calibri"/>
              <a:cs typeface="Calibri"/>
              <a:sym typeface="Calibri"/>
            </a:endParaRPr>
          </a:p>
          <a:p>
            <a:pPr marL="457200" indent="-400050">
              <a:buClr>
                <a:srgbClr val="00B050"/>
              </a:buClr>
              <a:buSzPts val="2700"/>
              <a:buFont typeface="Calibri"/>
              <a:buChar char="●"/>
            </a:pPr>
            <a:r>
              <a:rPr lang="en-GB" sz="2700" kern="0">
                <a:solidFill>
                  <a:srgbClr val="00B050"/>
                </a:solidFill>
                <a:latin typeface="Calibri"/>
                <a:ea typeface="Calibri"/>
                <a:cs typeface="Calibri"/>
                <a:sym typeface="Calibri"/>
              </a:rPr>
              <a:t>Nursery staff, Nurture groups, Schools</a:t>
            </a:r>
            <a:endParaRPr sz="2700" kern="0">
              <a:solidFill>
                <a:srgbClr val="00B050"/>
              </a:solidFill>
              <a:latin typeface="Calibri"/>
              <a:ea typeface="Calibri"/>
              <a:cs typeface="Calibri"/>
              <a:sym typeface="Calibri"/>
            </a:endParaRPr>
          </a:p>
          <a:p>
            <a:pPr marL="457200" indent="-400050">
              <a:buClr>
                <a:srgbClr val="FF9900"/>
              </a:buClr>
              <a:buSzPts val="2700"/>
              <a:buFont typeface="Calibri"/>
              <a:buChar char="●"/>
            </a:pPr>
            <a:r>
              <a:rPr lang="en-GB" sz="2700" kern="0">
                <a:solidFill>
                  <a:srgbClr val="FF9900"/>
                </a:solidFill>
                <a:latin typeface="Calibri"/>
                <a:ea typeface="Calibri"/>
                <a:cs typeface="Calibri"/>
                <a:sym typeface="Calibri"/>
              </a:rPr>
              <a:t>Access to recovery support</a:t>
            </a:r>
            <a:endParaRPr sz="2700" kern="0">
              <a:solidFill>
                <a:srgbClr val="FF9900"/>
              </a:solidFill>
              <a:latin typeface="Calibri"/>
              <a:ea typeface="Calibri"/>
              <a:cs typeface="Calibri"/>
              <a:sym typeface="Calibri"/>
            </a:endParaRPr>
          </a:p>
          <a:p>
            <a:pPr marL="457200" indent="-400050">
              <a:buClr>
                <a:srgbClr val="FF9900"/>
              </a:buClr>
              <a:buSzPts val="2700"/>
              <a:buFont typeface="Calibri"/>
              <a:buChar char="●"/>
            </a:pPr>
            <a:r>
              <a:rPr lang="en-GB" sz="2700" kern="0">
                <a:solidFill>
                  <a:srgbClr val="FF9900"/>
                </a:solidFill>
                <a:latin typeface="Calibri"/>
                <a:ea typeface="Calibri"/>
                <a:cs typeface="Calibri"/>
                <a:sym typeface="Calibri"/>
              </a:rPr>
              <a:t>Schools</a:t>
            </a:r>
            <a:endParaRPr sz="2700" kern="0">
              <a:solidFill>
                <a:srgbClr val="FF9900"/>
              </a:solidFill>
              <a:latin typeface="Calibri"/>
              <a:ea typeface="Calibri"/>
              <a:cs typeface="Calibri"/>
              <a:sym typeface="Calibri"/>
            </a:endParaRPr>
          </a:p>
          <a:p>
            <a:pPr>
              <a:buClr>
                <a:srgbClr val="000000"/>
              </a:buClr>
            </a:pPr>
            <a:endParaRPr sz="2400" kern="0">
              <a:solidFill>
                <a:srgbClr val="FF99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A68398A1D564469A1A094FD18A23C9" ma:contentTypeVersion="13" ma:contentTypeDescription="Create a new document." ma:contentTypeScope="" ma:versionID="03b5011c835dcb9a668554488a51c9d3">
  <xsd:schema xmlns:xsd="http://www.w3.org/2001/XMLSchema" xmlns:xs="http://www.w3.org/2001/XMLSchema" xmlns:p="http://schemas.microsoft.com/office/2006/metadata/properties" xmlns:ns2="2f1add79-7e1b-4c09-b982-3fe005901248" xmlns:ns3="52185497-ae4c-426d-872e-d2fafe2cb18f" targetNamespace="http://schemas.microsoft.com/office/2006/metadata/properties" ma:root="true" ma:fieldsID="85b620eef4ad7e1cb3e3add3ceb6e57a" ns2:_="" ns3:_="">
    <xsd:import namespace="2f1add79-7e1b-4c09-b982-3fe005901248"/>
    <xsd:import namespace="52185497-ae4c-426d-872e-d2fafe2cb1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add79-7e1b-4c09-b982-3fe0059012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85497-ae4c-426d-872e-d2fafe2cb1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7611F2-793E-413C-B3DF-9ED997A0EA79}">
  <ds:schemaRefs>
    <ds:schemaRef ds:uri="http://www.w3.org/XML/1998/namespace"/>
    <ds:schemaRef ds:uri="52185497-ae4c-426d-872e-d2fafe2cb18f"/>
    <ds:schemaRef ds:uri="2f1add79-7e1b-4c09-b982-3fe005901248"/>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21596E70-9EA0-4C26-AEC6-39BEB8AFED21}">
  <ds:schemaRefs>
    <ds:schemaRef ds:uri="http://schemas.microsoft.com/sharepoint/v3/contenttype/forms"/>
  </ds:schemaRefs>
</ds:datastoreItem>
</file>

<file path=customXml/itemProps3.xml><?xml version="1.0" encoding="utf-8"?>
<ds:datastoreItem xmlns:ds="http://schemas.openxmlformats.org/officeDocument/2006/customXml" ds:itemID="{864D6E87-EA42-446E-AEA9-D00C1CB4D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1add79-7e1b-4c09-b982-3fe005901248"/>
    <ds:schemaRef ds:uri="52185497-ae4c-426d-872e-d2fafe2cb1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583</TotalTime>
  <Words>2938</Words>
  <Application>Microsoft Office PowerPoint</Application>
  <PresentationFormat>Widescreen</PresentationFormat>
  <Paragraphs>309</Paragraphs>
  <Slides>26</Slides>
  <Notes>17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26</vt:i4>
      </vt:variant>
    </vt:vector>
  </HeadingPairs>
  <TitlesOfParts>
    <vt:vector size="38" baseType="lpstr">
      <vt:lpstr>Arial</vt:lpstr>
      <vt:lpstr>Calibri</vt:lpstr>
      <vt:lpstr>Calibri Light</vt:lpstr>
      <vt:lpstr>Montserrat</vt:lpstr>
      <vt:lpstr>Montserrat Light</vt:lpstr>
      <vt:lpstr>Overlock</vt:lpstr>
      <vt:lpstr>Times New Roman</vt:lpstr>
      <vt:lpstr>Office Theme</vt:lpstr>
      <vt:lpstr>1_Powerpoint_master_template</vt:lpstr>
      <vt:lpstr>2_Powerpoint_master_template</vt:lpstr>
      <vt:lpstr>1_Office Theme</vt:lpstr>
      <vt:lpstr>2_Office Theme</vt:lpstr>
      <vt:lpstr>Designated Safeguarding Leads Network Training </vt:lpstr>
      <vt:lpstr>Agenda </vt:lpstr>
      <vt:lpstr>Safeguarding Audit –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Brendan Murray and Russell Massie     Force Tactical Lead for Child Centred Policing Thames Valley Violence Reduction Unit</vt:lpstr>
      <vt:lpstr>Thames Valley VRU support for secondary education Drugs deflection scheme for schools</vt:lpstr>
      <vt:lpstr>Thames Valley VRU support for secondary education PSHE lesson: Drugs and Violence</vt:lpstr>
      <vt:lpstr>Emma Ahern MSc SLT, BSc (Hons), MRCSLT   Highly Specialist Speech and Language Therapist Youth Offending Services</vt:lpstr>
      <vt:lpstr>Communication Breakdown</vt:lpstr>
      <vt:lpstr>Prevalence of SLCN in YOT (RCSLT)</vt:lpstr>
      <vt:lpstr>Speech, language and communication needs (SLCN) describes difficulties across one or many aspects of communication including:​</vt:lpstr>
      <vt:lpstr>PowerPoint Presentation</vt:lpstr>
      <vt:lpstr>PowerPoint Presentation</vt:lpstr>
      <vt:lpstr>  Some SLCN are short term and can be addressed through effective early intervention. ​ ​ Others are more permanent and will remain with a person throughout their childhood and adult life.​​ </vt:lpstr>
      <vt:lpstr>PowerPoint Presentation</vt:lpstr>
      <vt:lpstr>A few places to start: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Breakdown</dc:title>
  <dc:creator>emma ahern</dc:creator>
  <cp:lastModifiedBy>Clive Haines (AfC)</cp:lastModifiedBy>
  <cp:revision>13</cp:revision>
  <dcterms:created xsi:type="dcterms:W3CDTF">2021-06-22T16:01:00Z</dcterms:created>
  <dcterms:modified xsi:type="dcterms:W3CDTF">2021-07-02T06:42:50Z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0x01010035A68398A1D564469A1A094FD18A23C9</vt:lpwstr>
  </property>
</Properties>
</file>