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82"/>
  </p:notesMasterIdLst>
  <p:sldIdLst>
    <p:sldId id="256" r:id="rId4"/>
    <p:sldId id="261" r:id="rId5"/>
    <p:sldId id="367" r:id="rId6"/>
    <p:sldId id="263" r:id="rId7"/>
    <p:sldId id="366" r:id="rId8"/>
    <p:sldId id="265" r:id="rId9"/>
    <p:sldId id="266" r:id="rId10"/>
    <p:sldId id="267" r:id="rId11"/>
    <p:sldId id="268" r:id="rId12"/>
    <p:sldId id="368" r:id="rId13"/>
    <p:sldId id="371" r:id="rId14"/>
    <p:sldId id="360" r:id="rId15"/>
    <p:sldId id="272" r:id="rId16"/>
    <p:sldId id="373" r:id="rId17"/>
    <p:sldId id="277" r:id="rId18"/>
    <p:sldId id="278" r:id="rId19"/>
    <p:sldId id="279" r:id="rId20"/>
    <p:sldId id="276" r:id="rId21"/>
    <p:sldId id="357"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4" r:id="rId51"/>
    <p:sldId id="370" r:id="rId52"/>
    <p:sldId id="317" r:id="rId53"/>
    <p:sldId id="318" r:id="rId54"/>
    <p:sldId id="369" r:id="rId55"/>
    <p:sldId id="320" r:id="rId56"/>
    <p:sldId id="321" r:id="rId57"/>
    <p:sldId id="322" r:id="rId58"/>
    <p:sldId id="323" r:id="rId59"/>
    <p:sldId id="324" r:id="rId60"/>
    <p:sldId id="325" r:id="rId61"/>
    <p:sldId id="326" r:id="rId62"/>
    <p:sldId id="372" r:id="rId63"/>
    <p:sldId id="374" r:id="rId64"/>
    <p:sldId id="327" r:id="rId65"/>
    <p:sldId id="377" r:id="rId66"/>
    <p:sldId id="363" r:id="rId67"/>
    <p:sldId id="328" r:id="rId68"/>
    <p:sldId id="376" r:id="rId69"/>
    <p:sldId id="332" r:id="rId70"/>
    <p:sldId id="334" r:id="rId71"/>
    <p:sldId id="335" r:id="rId72"/>
    <p:sldId id="341" r:id="rId73"/>
    <p:sldId id="340" r:id="rId74"/>
    <p:sldId id="354" r:id="rId75"/>
    <p:sldId id="349" r:id="rId76"/>
    <p:sldId id="343" r:id="rId77"/>
    <p:sldId id="344" r:id="rId78"/>
    <p:sldId id="345" r:id="rId79"/>
    <p:sldId id="346" r:id="rId80"/>
    <p:sldId id="34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AD2419"/>
    <a:srgbClr val="61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07" autoAdjust="0"/>
  </p:normalViewPr>
  <p:slideViewPr>
    <p:cSldViewPr>
      <p:cViewPr varScale="1">
        <p:scale>
          <a:sx n="67" d="100"/>
          <a:sy n="67" d="100"/>
        </p:scale>
        <p:origin x="1906" y="48"/>
      </p:cViewPr>
      <p:guideLst>
        <p:guide orient="horz" pos="2160"/>
        <p:guide pos="2880"/>
      </p:guideLst>
    </p:cSldViewPr>
  </p:slideViewPr>
  <p:notesTextViewPr>
    <p:cViewPr>
      <p:scale>
        <a:sx n="3" d="2"/>
        <a:sy n="3" d="2"/>
      </p:scale>
      <p:origin x="0" y="0"/>
    </p:cViewPr>
  </p:notesTextViewPr>
  <p:sorterViewPr>
    <p:cViewPr varScale="1">
      <p:scale>
        <a:sx n="1" d="1"/>
        <a:sy n="1" d="1"/>
      </p:scale>
      <p:origin x="0" y="-36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CB180-1C5B-47D8-B03D-3415C82A05BA}" type="doc">
      <dgm:prSet loTypeId="urn:microsoft.com/office/officeart/2005/8/layout/process1" loCatId="process" qsTypeId="urn:microsoft.com/office/officeart/2005/8/quickstyle/simple1" qsCatId="simple" csTypeId="urn:microsoft.com/office/officeart/2005/8/colors/colorful3" csCatId="colorful" phldr="1"/>
      <dgm:spPr/>
    </dgm:pt>
    <dgm:pt modelId="{34AD466F-AE10-4CE8-B435-913956728AB1}">
      <dgm:prSet phldrT="[Text]"/>
      <dgm:spPr/>
      <dgm:t>
        <a:bodyPr/>
        <a:lstStyle/>
        <a:p>
          <a:r>
            <a:rPr lang="en-GB" dirty="0">
              <a:solidFill>
                <a:schemeClr val="tx1"/>
              </a:solidFill>
            </a:rPr>
            <a:t>Head teacher /  Head of service / registered manager</a:t>
          </a:r>
        </a:p>
      </dgm:t>
    </dgm:pt>
    <dgm:pt modelId="{CE63D4A6-8962-4741-8C0B-871E13B2A11D}" type="parTrans" cxnId="{14C04581-FE5D-4E68-9E90-01A131523F2A}">
      <dgm:prSet/>
      <dgm:spPr/>
      <dgm:t>
        <a:bodyPr/>
        <a:lstStyle/>
        <a:p>
          <a:endParaRPr lang="en-GB"/>
        </a:p>
      </dgm:t>
    </dgm:pt>
    <dgm:pt modelId="{A4BB2368-EEDA-4A34-9D04-B5A79780F9F7}" type="sibTrans" cxnId="{14C04581-FE5D-4E68-9E90-01A131523F2A}">
      <dgm:prSet/>
      <dgm:spPr/>
      <dgm:t>
        <a:bodyPr/>
        <a:lstStyle/>
        <a:p>
          <a:endParaRPr lang="en-GB"/>
        </a:p>
      </dgm:t>
    </dgm:pt>
    <dgm:pt modelId="{7859E36C-C465-4D8A-8FDE-3A924AF05869}">
      <dgm:prSet phldrT="[Text]"/>
      <dgm:spPr/>
      <dgm:t>
        <a:bodyPr/>
        <a:lstStyle/>
        <a:p>
          <a:r>
            <a:rPr lang="en-GB" dirty="0">
              <a:solidFill>
                <a:schemeClr val="tx1"/>
              </a:solidFill>
            </a:rPr>
            <a:t>Local authority designated officer (LADO)</a:t>
          </a:r>
        </a:p>
      </dgm:t>
    </dgm:pt>
    <dgm:pt modelId="{40631C10-04E9-4EAF-AE99-4C04A4F180D7}" type="parTrans" cxnId="{CBD8D706-789A-46E9-A456-CA79468C92FD}">
      <dgm:prSet/>
      <dgm:spPr/>
      <dgm:t>
        <a:bodyPr/>
        <a:lstStyle/>
        <a:p>
          <a:endParaRPr lang="en-GB"/>
        </a:p>
      </dgm:t>
    </dgm:pt>
    <dgm:pt modelId="{E66BA1E0-AFE1-4A8F-8736-1E3A5FEBC067}" type="sibTrans" cxnId="{CBD8D706-789A-46E9-A456-CA79468C92FD}">
      <dgm:prSet/>
      <dgm:spPr/>
      <dgm:t>
        <a:bodyPr/>
        <a:lstStyle/>
        <a:p>
          <a:endParaRPr lang="en-GB"/>
        </a:p>
      </dgm:t>
    </dgm:pt>
    <dgm:pt modelId="{5236D8E7-5515-4C6D-A49B-B74C63BE3D88}">
      <dgm:prSet phldrT="[Text]"/>
      <dgm:spPr/>
      <dgm:t>
        <a:bodyPr/>
        <a:lstStyle/>
        <a:p>
          <a:r>
            <a:rPr lang="en-GB" dirty="0">
              <a:solidFill>
                <a:schemeClr val="tx1"/>
              </a:solidFill>
            </a:rPr>
            <a:t>Named senior officers for all partner organisations</a:t>
          </a:r>
        </a:p>
      </dgm:t>
    </dgm:pt>
    <dgm:pt modelId="{343F5F70-4CA7-4FBE-A9C2-7838162833EB}" type="parTrans" cxnId="{60DD7883-4F29-4A8D-A337-852FABCDC9CE}">
      <dgm:prSet/>
      <dgm:spPr/>
      <dgm:t>
        <a:bodyPr/>
        <a:lstStyle/>
        <a:p>
          <a:endParaRPr lang="en-GB"/>
        </a:p>
      </dgm:t>
    </dgm:pt>
    <dgm:pt modelId="{87211ABE-B57C-4BD9-95B0-D5C440B20BDD}" type="sibTrans" cxnId="{60DD7883-4F29-4A8D-A337-852FABCDC9CE}">
      <dgm:prSet/>
      <dgm:spPr/>
      <dgm:t>
        <a:bodyPr/>
        <a:lstStyle/>
        <a:p>
          <a:endParaRPr lang="en-GB"/>
        </a:p>
      </dgm:t>
    </dgm:pt>
    <dgm:pt modelId="{7C0C195B-425F-4DC7-AFB9-023BA1AD3F7F}">
      <dgm:prSet/>
      <dgm:spPr/>
      <dgm:t>
        <a:bodyPr/>
        <a:lstStyle/>
        <a:p>
          <a:r>
            <a:rPr lang="en-GB" dirty="0">
              <a:solidFill>
                <a:schemeClr val="tx1"/>
              </a:solidFill>
            </a:rPr>
            <a:t>LSCB / Multi-agency partnership </a:t>
          </a:r>
        </a:p>
      </dgm:t>
    </dgm:pt>
    <dgm:pt modelId="{3BFE19E9-283C-4CBF-894B-05A2326F21D4}" type="parTrans" cxnId="{F9325837-A2BD-41AB-8002-59F42EAC4D8E}">
      <dgm:prSet/>
      <dgm:spPr/>
      <dgm:t>
        <a:bodyPr/>
        <a:lstStyle/>
        <a:p>
          <a:endParaRPr lang="en-GB"/>
        </a:p>
      </dgm:t>
    </dgm:pt>
    <dgm:pt modelId="{E004BC7D-C32E-4CD9-813F-4FCAC2C82A2D}" type="sibTrans" cxnId="{F9325837-A2BD-41AB-8002-59F42EAC4D8E}">
      <dgm:prSet/>
      <dgm:spPr/>
      <dgm:t>
        <a:bodyPr/>
        <a:lstStyle/>
        <a:p>
          <a:endParaRPr lang="en-GB"/>
        </a:p>
      </dgm:t>
    </dgm:pt>
    <dgm:pt modelId="{30550CCF-7B50-47DF-BCC5-A1C48EC4972D}" type="pres">
      <dgm:prSet presAssocID="{A9CCB180-1C5B-47D8-B03D-3415C82A05BA}" presName="Name0" presStyleCnt="0">
        <dgm:presLayoutVars>
          <dgm:dir/>
          <dgm:resizeHandles val="exact"/>
        </dgm:presLayoutVars>
      </dgm:prSet>
      <dgm:spPr/>
    </dgm:pt>
    <dgm:pt modelId="{379163FA-3D24-4B81-B720-42C8D572C01F}" type="pres">
      <dgm:prSet presAssocID="{34AD466F-AE10-4CE8-B435-913956728AB1}" presName="node" presStyleLbl="node1" presStyleIdx="0" presStyleCnt="4">
        <dgm:presLayoutVars>
          <dgm:bulletEnabled val="1"/>
        </dgm:presLayoutVars>
      </dgm:prSet>
      <dgm:spPr/>
    </dgm:pt>
    <dgm:pt modelId="{E8B77AE0-4835-40A6-AA33-4898FD18A13A}" type="pres">
      <dgm:prSet presAssocID="{A4BB2368-EEDA-4A34-9D04-B5A79780F9F7}" presName="sibTrans" presStyleLbl="sibTrans2D1" presStyleIdx="0" presStyleCnt="3" custScaleX="198418"/>
      <dgm:spPr/>
    </dgm:pt>
    <dgm:pt modelId="{6ACFB9CF-0B59-4AA9-85B0-68F69097879D}" type="pres">
      <dgm:prSet presAssocID="{A4BB2368-EEDA-4A34-9D04-B5A79780F9F7}" presName="connectorText" presStyleLbl="sibTrans2D1" presStyleIdx="0" presStyleCnt="3"/>
      <dgm:spPr/>
    </dgm:pt>
    <dgm:pt modelId="{73D59189-6D7B-4529-8650-6871596DDA44}" type="pres">
      <dgm:prSet presAssocID="{7859E36C-C465-4D8A-8FDE-3A924AF05869}" presName="node" presStyleLbl="node1" presStyleIdx="1" presStyleCnt="4">
        <dgm:presLayoutVars>
          <dgm:bulletEnabled val="1"/>
        </dgm:presLayoutVars>
      </dgm:prSet>
      <dgm:spPr/>
    </dgm:pt>
    <dgm:pt modelId="{F5C10F2E-BDA9-4F05-BDC8-7AA4B58A9B76}" type="pres">
      <dgm:prSet presAssocID="{E66BA1E0-AFE1-4A8F-8736-1E3A5FEBC067}" presName="sibTrans" presStyleLbl="sibTrans2D1" presStyleIdx="1" presStyleCnt="3" custScaleX="198923"/>
      <dgm:spPr/>
    </dgm:pt>
    <dgm:pt modelId="{C3FEFF6C-DBDC-4C3A-BF18-FB5091A57ADE}" type="pres">
      <dgm:prSet presAssocID="{E66BA1E0-AFE1-4A8F-8736-1E3A5FEBC067}" presName="connectorText" presStyleLbl="sibTrans2D1" presStyleIdx="1" presStyleCnt="3"/>
      <dgm:spPr/>
    </dgm:pt>
    <dgm:pt modelId="{E23588DB-1B7D-4B89-A70F-ABF4E891DD37}" type="pres">
      <dgm:prSet presAssocID="{5236D8E7-5515-4C6D-A49B-B74C63BE3D88}" presName="node" presStyleLbl="node1" presStyleIdx="2" presStyleCnt="4">
        <dgm:presLayoutVars>
          <dgm:bulletEnabled val="1"/>
        </dgm:presLayoutVars>
      </dgm:prSet>
      <dgm:spPr/>
    </dgm:pt>
    <dgm:pt modelId="{04639222-034C-42B2-AAA7-03083902CA9A}" type="pres">
      <dgm:prSet presAssocID="{87211ABE-B57C-4BD9-95B0-D5C440B20BDD}" presName="sibTrans" presStyleLbl="sibTrans2D1" presStyleIdx="2" presStyleCnt="3" custScaleX="182381"/>
      <dgm:spPr/>
    </dgm:pt>
    <dgm:pt modelId="{64B652E1-8ABB-4E95-8E27-6954B189622A}" type="pres">
      <dgm:prSet presAssocID="{87211ABE-B57C-4BD9-95B0-D5C440B20BDD}" presName="connectorText" presStyleLbl="sibTrans2D1" presStyleIdx="2" presStyleCnt="3"/>
      <dgm:spPr/>
    </dgm:pt>
    <dgm:pt modelId="{00F1BE16-365F-468F-A532-8B1AF692B8E7}" type="pres">
      <dgm:prSet presAssocID="{7C0C195B-425F-4DC7-AFB9-023BA1AD3F7F}" presName="node" presStyleLbl="node1" presStyleIdx="3" presStyleCnt="4">
        <dgm:presLayoutVars>
          <dgm:bulletEnabled val="1"/>
        </dgm:presLayoutVars>
      </dgm:prSet>
      <dgm:spPr/>
    </dgm:pt>
  </dgm:ptLst>
  <dgm:cxnLst>
    <dgm:cxn modelId="{CBD8D706-789A-46E9-A456-CA79468C92FD}" srcId="{A9CCB180-1C5B-47D8-B03D-3415C82A05BA}" destId="{7859E36C-C465-4D8A-8FDE-3A924AF05869}" srcOrd="1" destOrd="0" parTransId="{40631C10-04E9-4EAF-AE99-4C04A4F180D7}" sibTransId="{E66BA1E0-AFE1-4A8F-8736-1E3A5FEBC067}"/>
    <dgm:cxn modelId="{F9325837-A2BD-41AB-8002-59F42EAC4D8E}" srcId="{A9CCB180-1C5B-47D8-B03D-3415C82A05BA}" destId="{7C0C195B-425F-4DC7-AFB9-023BA1AD3F7F}" srcOrd="3" destOrd="0" parTransId="{3BFE19E9-283C-4CBF-894B-05A2326F21D4}" sibTransId="{E004BC7D-C32E-4CD9-813F-4FCAC2C82A2D}"/>
    <dgm:cxn modelId="{6B727163-24F8-4AC1-9E0E-A97B6DDBFB11}" type="presOf" srcId="{34AD466F-AE10-4CE8-B435-913956728AB1}" destId="{379163FA-3D24-4B81-B720-42C8D572C01F}" srcOrd="0" destOrd="0" presId="urn:microsoft.com/office/officeart/2005/8/layout/process1"/>
    <dgm:cxn modelId="{88C78069-5F1B-43EC-98B4-613AECCC4C07}" type="presOf" srcId="{7859E36C-C465-4D8A-8FDE-3A924AF05869}" destId="{73D59189-6D7B-4529-8650-6871596DDA44}" srcOrd="0" destOrd="0" presId="urn:microsoft.com/office/officeart/2005/8/layout/process1"/>
    <dgm:cxn modelId="{4DA8A071-1AFB-4B55-9B3D-666DC5B3AACE}" type="presOf" srcId="{5236D8E7-5515-4C6D-A49B-B74C63BE3D88}" destId="{E23588DB-1B7D-4B89-A70F-ABF4E891DD37}" srcOrd="0" destOrd="0" presId="urn:microsoft.com/office/officeart/2005/8/layout/process1"/>
    <dgm:cxn modelId="{20333C7A-6C64-4594-BA87-C54E1B76DAAE}" type="presOf" srcId="{87211ABE-B57C-4BD9-95B0-D5C440B20BDD}" destId="{04639222-034C-42B2-AAA7-03083902CA9A}" srcOrd="0" destOrd="0" presId="urn:microsoft.com/office/officeart/2005/8/layout/process1"/>
    <dgm:cxn modelId="{14C04581-FE5D-4E68-9E90-01A131523F2A}" srcId="{A9CCB180-1C5B-47D8-B03D-3415C82A05BA}" destId="{34AD466F-AE10-4CE8-B435-913956728AB1}" srcOrd="0" destOrd="0" parTransId="{CE63D4A6-8962-4741-8C0B-871E13B2A11D}" sibTransId="{A4BB2368-EEDA-4A34-9D04-B5A79780F9F7}"/>
    <dgm:cxn modelId="{82847E82-AC6A-46FC-801A-83A4AA47F9AF}" type="presOf" srcId="{A4BB2368-EEDA-4A34-9D04-B5A79780F9F7}" destId="{6ACFB9CF-0B59-4AA9-85B0-68F69097879D}" srcOrd="1" destOrd="0" presId="urn:microsoft.com/office/officeart/2005/8/layout/process1"/>
    <dgm:cxn modelId="{60DD7883-4F29-4A8D-A337-852FABCDC9CE}" srcId="{A9CCB180-1C5B-47D8-B03D-3415C82A05BA}" destId="{5236D8E7-5515-4C6D-A49B-B74C63BE3D88}" srcOrd="2" destOrd="0" parTransId="{343F5F70-4CA7-4FBE-A9C2-7838162833EB}" sibTransId="{87211ABE-B57C-4BD9-95B0-D5C440B20BDD}"/>
    <dgm:cxn modelId="{5EC34A95-2A6F-47A1-9297-64E8BD8233B5}" type="presOf" srcId="{87211ABE-B57C-4BD9-95B0-D5C440B20BDD}" destId="{64B652E1-8ABB-4E95-8E27-6954B189622A}" srcOrd="1" destOrd="0" presId="urn:microsoft.com/office/officeart/2005/8/layout/process1"/>
    <dgm:cxn modelId="{0FCD05AD-9FD5-44C4-B2A1-DE8A3FE8D680}" type="presOf" srcId="{7C0C195B-425F-4DC7-AFB9-023BA1AD3F7F}" destId="{00F1BE16-365F-468F-A532-8B1AF692B8E7}" srcOrd="0" destOrd="0" presId="urn:microsoft.com/office/officeart/2005/8/layout/process1"/>
    <dgm:cxn modelId="{7CF970C5-8EC8-40FD-BBD9-8045AF0C4F6D}" type="presOf" srcId="{A4BB2368-EEDA-4A34-9D04-B5A79780F9F7}" destId="{E8B77AE0-4835-40A6-AA33-4898FD18A13A}" srcOrd="0" destOrd="0" presId="urn:microsoft.com/office/officeart/2005/8/layout/process1"/>
    <dgm:cxn modelId="{8A8DCCF2-A183-4BF0-A6CB-96E533232186}" type="presOf" srcId="{E66BA1E0-AFE1-4A8F-8736-1E3A5FEBC067}" destId="{C3FEFF6C-DBDC-4C3A-BF18-FB5091A57ADE}" srcOrd="1" destOrd="0" presId="urn:microsoft.com/office/officeart/2005/8/layout/process1"/>
    <dgm:cxn modelId="{C4464AF4-20C6-4268-8429-D3FADA80C2C7}" type="presOf" srcId="{E66BA1E0-AFE1-4A8F-8736-1E3A5FEBC067}" destId="{F5C10F2E-BDA9-4F05-BDC8-7AA4B58A9B76}" srcOrd="0" destOrd="0" presId="urn:microsoft.com/office/officeart/2005/8/layout/process1"/>
    <dgm:cxn modelId="{3786A5F8-2BFE-4818-99B7-CD321ABAB325}" type="presOf" srcId="{A9CCB180-1C5B-47D8-B03D-3415C82A05BA}" destId="{30550CCF-7B50-47DF-BCC5-A1C48EC4972D}" srcOrd="0" destOrd="0" presId="urn:microsoft.com/office/officeart/2005/8/layout/process1"/>
    <dgm:cxn modelId="{D067AB70-B8FC-4C01-8AE6-FCAEB923EB4B}" type="presParOf" srcId="{30550CCF-7B50-47DF-BCC5-A1C48EC4972D}" destId="{379163FA-3D24-4B81-B720-42C8D572C01F}" srcOrd="0" destOrd="0" presId="urn:microsoft.com/office/officeart/2005/8/layout/process1"/>
    <dgm:cxn modelId="{67DB0B39-E2B4-4F8D-B088-8055FA57C56F}" type="presParOf" srcId="{30550CCF-7B50-47DF-BCC5-A1C48EC4972D}" destId="{E8B77AE0-4835-40A6-AA33-4898FD18A13A}" srcOrd="1" destOrd="0" presId="urn:microsoft.com/office/officeart/2005/8/layout/process1"/>
    <dgm:cxn modelId="{0AE75F94-8B74-493E-A6AA-7DC7EA95A891}" type="presParOf" srcId="{E8B77AE0-4835-40A6-AA33-4898FD18A13A}" destId="{6ACFB9CF-0B59-4AA9-85B0-68F69097879D}" srcOrd="0" destOrd="0" presId="urn:microsoft.com/office/officeart/2005/8/layout/process1"/>
    <dgm:cxn modelId="{7253B912-891B-4BEF-A955-BD913BCC08E8}" type="presParOf" srcId="{30550CCF-7B50-47DF-BCC5-A1C48EC4972D}" destId="{73D59189-6D7B-4529-8650-6871596DDA44}" srcOrd="2" destOrd="0" presId="urn:microsoft.com/office/officeart/2005/8/layout/process1"/>
    <dgm:cxn modelId="{522123FA-5E59-4DCC-B7D6-9EFDAD5ADC74}" type="presParOf" srcId="{30550CCF-7B50-47DF-BCC5-A1C48EC4972D}" destId="{F5C10F2E-BDA9-4F05-BDC8-7AA4B58A9B76}" srcOrd="3" destOrd="0" presId="urn:microsoft.com/office/officeart/2005/8/layout/process1"/>
    <dgm:cxn modelId="{083542BF-7E4B-4A05-A263-EBDD6A5B2BEA}" type="presParOf" srcId="{F5C10F2E-BDA9-4F05-BDC8-7AA4B58A9B76}" destId="{C3FEFF6C-DBDC-4C3A-BF18-FB5091A57ADE}" srcOrd="0" destOrd="0" presId="urn:microsoft.com/office/officeart/2005/8/layout/process1"/>
    <dgm:cxn modelId="{F51862CF-4118-42D2-AD71-833ADA9D22FA}" type="presParOf" srcId="{30550CCF-7B50-47DF-BCC5-A1C48EC4972D}" destId="{E23588DB-1B7D-4B89-A70F-ABF4E891DD37}" srcOrd="4" destOrd="0" presId="urn:microsoft.com/office/officeart/2005/8/layout/process1"/>
    <dgm:cxn modelId="{F53A3A82-A024-4D0A-90C2-6ABE595959EC}" type="presParOf" srcId="{30550CCF-7B50-47DF-BCC5-A1C48EC4972D}" destId="{04639222-034C-42B2-AAA7-03083902CA9A}" srcOrd="5" destOrd="0" presId="urn:microsoft.com/office/officeart/2005/8/layout/process1"/>
    <dgm:cxn modelId="{570CABD1-515F-45A3-BAD9-3F7C42F3E43C}" type="presParOf" srcId="{04639222-034C-42B2-AAA7-03083902CA9A}" destId="{64B652E1-8ABB-4E95-8E27-6954B189622A}" srcOrd="0" destOrd="0" presId="urn:microsoft.com/office/officeart/2005/8/layout/process1"/>
    <dgm:cxn modelId="{AF80E4D3-A63D-4DBA-A18B-18AA9CA49FC4}" type="presParOf" srcId="{30550CCF-7B50-47DF-BCC5-A1C48EC4972D}" destId="{00F1BE16-365F-468F-A532-8B1AF692B8E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163FA-3D24-4B81-B720-42C8D572C01F}">
      <dsp:nvSpPr>
        <dsp:cNvPr id="0" name=""/>
        <dsp:cNvSpPr/>
      </dsp:nvSpPr>
      <dsp:spPr>
        <a:xfrm>
          <a:off x="3354" y="639103"/>
          <a:ext cx="1466565" cy="17461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Head teacher /  Head of service / registered manager</a:t>
          </a:r>
        </a:p>
      </dsp:txBody>
      <dsp:txXfrm>
        <a:off x="46308" y="682057"/>
        <a:ext cx="1380657" cy="1660221"/>
      </dsp:txXfrm>
    </dsp:sp>
    <dsp:sp modelId="{E8B77AE0-4835-40A6-AA33-4898FD18A13A}">
      <dsp:nvSpPr>
        <dsp:cNvPr id="0" name=""/>
        <dsp:cNvSpPr/>
      </dsp:nvSpPr>
      <dsp:spPr>
        <a:xfrm>
          <a:off x="1463579" y="1330313"/>
          <a:ext cx="616905" cy="3637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463579" y="1403055"/>
        <a:ext cx="507793" cy="218224"/>
      </dsp:txXfrm>
    </dsp:sp>
    <dsp:sp modelId="{73D59189-6D7B-4529-8650-6871596DDA44}">
      <dsp:nvSpPr>
        <dsp:cNvPr id="0" name=""/>
        <dsp:cNvSpPr/>
      </dsp:nvSpPr>
      <dsp:spPr>
        <a:xfrm>
          <a:off x="2056545" y="639103"/>
          <a:ext cx="1466565" cy="1746129"/>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Local authority designated officer (LADO)</a:t>
          </a:r>
        </a:p>
      </dsp:txBody>
      <dsp:txXfrm>
        <a:off x="2099499" y="682057"/>
        <a:ext cx="1380657" cy="1660221"/>
      </dsp:txXfrm>
    </dsp:sp>
    <dsp:sp modelId="{F5C10F2E-BDA9-4F05-BDC8-7AA4B58A9B76}">
      <dsp:nvSpPr>
        <dsp:cNvPr id="0" name=""/>
        <dsp:cNvSpPr/>
      </dsp:nvSpPr>
      <dsp:spPr>
        <a:xfrm>
          <a:off x="3515985" y="1330313"/>
          <a:ext cx="618475" cy="363708"/>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515985" y="1403055"/>
        <a:ext cx="509363" cy="218224"/>
      </dsp:txXfrm>
    </dsp:sp>
    <dsp:sp modelId="{E23588DB-1B7D-4B89-A70F-ABF4E891DD37}">
      <dsp:nvSpPr>
        <dsp:cNvPr id="0" name=""/>
        <dsp:cNvSpPr/>
      </dsp:nvSpPr>
      <dsp:spPr>
        <a:xfrm>
          <a:off x="4109737" y="639103"/>
          <a:ext cx="1466565" cy="1746129"/>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Named senior officers for all partner organisations</a:t>
          </a:r>
        </a:p>
      </dsp:txBody>
      <dsp:txXfrm>
        <a:off x="4152691" y="682057"/>
        <a:ext cx="1380657" cy="1660221"/>
      </dsp:txXfrm>
    </dsp:sp>
    <dsp:sp modelId="{04639222-034C-42B2-AAA7-03083902CA9A}">
      <dsp:nvSpPr>
        <dsp:cNvPr id="0" name=""/>
        <dsp:cNvSpPr/>
      </dsp:nvSpPr>
      <dsp:spPr>
        <a:xfrm>
          <a:off x="5594892" y="1330313"/>
          <a:ext cx="567044" cy="36370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594892" y="1403055"/>
        <a:ext cx="457932" cy="218224"/>
      </dsp:txXfrm>
    </dsp:sp>
    <dsp:sp modelId="{00F1BE16-365F-468F-A532-8B1AF692B8E7}">
      <dsp:nvSpPr>
        <dsp:cNvPr id="0" name=""/>
        <dsp:cNvSpPr/>
      </dsp:nvSpPr>
      <dsp:spPr>
        <a:xfrm>
          <a:off x="6162928" y="639103"/>
          <a:ext cx="1466565" cy="174612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LSCB / Multi-agency partnership </a:t>
          </a:r>
        </a:p>
      </dsp:txBody>
      <dsp:txXfrm>
        <a:off x="6205882" y="682057"/>
        <a:ext cx="1380657" cy="16602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FCC3DA-F505-4A48-863C-A5F538C4F90E}" type="datetimeFigureOut">
              <a:rPr lang="en-GB" smtClean="0"/>
              <a:t>16/06/2021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55BCD-43C5-408C-A767-D7C7A6501FA6}" type="slidenum">
              <a:rPr lang="en-GB" smtClean="0"/>
              <a:t>‹#›</a:t>
            </a:fld>
            <a:endParaRPr lang="en-GB"/>
          </a:p>
        </p:txBody>
      </p:sp>
    </p:spTree>
    <p:extLst>
      <p:ext uri="{BB962C8B-B14F-4D97-AF65-F5344CB8AC3E}">
        <p14:creationId xmlns:p14="http://schemas.microsoft.com/office/powerpoint/2010/main" val="383807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900934" y="9518630"/>
            <a:ext cx="2985621"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5" tIns="46227" rIns="92455" bIns="46227" anchor="b"/>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r"/>
            <a:fld id="{A25580D1-DDF1-442D-9049-F3777D2C8595}" type="slidenum">
              <a:rPr lang="en-GB" sz="1200">
                <a:solidFill>
                  <a:prstClr val="black"/>
                </a:solidFill>
                <a:ea typeface="ＭＳ Ｐゴシック" pitchFamily="34" charset="-128"/>
              </a:rPr>
              <a:pPr algn="r"/>
              <a:t>5</a:t>
            </a:fld>
            <a:endParaRPr lang="en-GB" sz="1200">
              <a:solidFill>
                <a:prstClr val="black"/>
              </a:solidFill>
              <a:ea typeface="ＭＳ Ｐゴシック" pitchFamily="34" charset="-128"/>
            </a:endParaRPr>
          </a:p>
        </p:txBody>
      </p:sp>
      <p:sp>
        <p:nvSpPr>
          <p:cNvPr id="118787" name="Rectangle 2"/>
          <p:cNvSpPr>
            <a:spLocks noGrp="1" noRot="1" noChangeAspect="1" noChangeArrowheads="1" noTextEdit="1"/>
          </p:cNvSpPr>
          <p:nvPr>
            <p:ph type="sldImg"/>
          </p:nvPr>
        </p:nvSpPr>
        <p:spPr>
          <a:xfrm>
            <a:off x="1103313" y="873125"/>
            <a:ext cx="4683125" cy="3511550"/>
          </a:xfrm>
          <a:ln/>
        </p:spPr>
      </p:sp>
      <p:sp>
        <p:nvSpPr>
          <p:cNvPr id="118788" name="Rectangle 3"/>
          <p:cNvSpPr>
            <a:spLocks noGrp="1" noChangeArrowheads="1"/>
          </p:cNvSpPr>
          <p:nvPr>
            <p:ph type="body" idx="1"/>
          </p:nvPr>
        </p:nvSpPr>
        <p:spPr>
          <a:xfrm>
            <a:off x="918530" y="4764925"/>
            <a:ext cx="5051105" cy="42167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ea typeface="ＭＳ Ｐゴシック" pitchFamily="34" charset="-128"/>
              </a:rPr>
              <a:t>Move on to ground rules asking for everyone to go with them and are there any additional ones</a:t>
            </a:r>
          </a:p>
        </p:txBody>
      </p:sp>
    </p:spTree>
    <p:extLst>
      <p:ext uri="{BB962C8B-B14F-4D97-AF65-F5344CB8AC3E}">
        <p14:creationId xmlns:p14="http://schemas.microsoft.com/office/powerpoint/2010/main" val="3626698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have been themes of recent high-profile cases</a:t>
            </a:r>
          </a:p>
        </p:txBody>
      </p:sp>
      <p:sp>
        <p:nvSpPr>
          <p:cNvPr id="4" name="Slide Number Placeholder 3"/>
          <p:cNvSpPr>
            <a:spLocks noGrp="1"/>
          </p:cNvSpPr>
          <p:nvPr>
            <p:ph type="sldNum" sz="quarter" idx="10"/>
          </p:nvPr>
        </p:nvSpPr>
        <p:spPr/>
        <p:txBody>
          <a:bodyPr/>
          <a:lstStyle/>
          <a:p>
            <a:fld id="{A2A55BCD-43C5-408C-A767-D7C7A6501FA6}" type="slidenum">
              <a:rPr lang="en-GB" smtClean="0"/>
              <a:t>19</a:t>
            </a:fld>
            <a:endParaRPr lang="en-GB"/>
          </a:p>
        </p:txBody>
      </p:sp>
    </p:spTree>
    <p:extLst>
      <p:ext uri="{BB962C8B-B14F-4D97-AF65-F5344CB8AC3E}">
        <p14:creationId xmlns:p14="http://schemas.microsoft.com/office/powerpoint/2010/main" val="364162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85039" indent="-301938">
              <a:defRPr>
                <a:solidFill>
                  <a:schemeClr val="tx1"/>
                </a:solidFill>
                <a:latin typeface="Arial" charset="0"/>
              </a:defRPr>
            </a:lvl2pPr>
            <a:lvl3pPr marL="1207754" indent="-241551">
              <a:defRPr>
                <a:solidFill>
                  <a:schemeClr val="tx1"/>
                </a:solidFill>
                <a:latin typeface="Arial" charset="0"/>
              </a:defRPr>
            </a:lvl3pPr>
            <a:lvl4pPr marL="1690855" indent="-241551">
              <a:defRPr>
                <a:solidFill>
                  <a:schemeClr val="tx1"/>
                </a:solidFill>
                <a:latin typeface="Arial" charset="0"/>
              </a:defRPr>
            </a:lvl4pPr>
            <a:lvl5pPr marL="2173957" indent="-241551">
              <a:defRPr>
                <a:solidFill>
                  <a:schemeClr val="tx1"/>
                </a:solidFill>
                <a:latin typeface="Arial" charset="0"/>
              </a:defRPr>
            </a:lvl5pPr>
            <a:lvl6pPr marL="2657059" indent="-241551" fontAlgn="base">
              <a:spcBef>
                <a:spcPct val="0"/>
              </a:spcBef>
              <a:spcAft>
                <a:spcPct val="0"/>
              </a:spcAft>
              <a:defRPr>
                <a:solidFill>
                  <a:schemeClr val="tx1"/>
                </a:solidFill>
                <a:latin typeface="Arial" charset="0"/>
              </a:defRPr>
            </a:lvl6pPr>
            <a:lvl7pPr marL="3140161" indent="-241551" fontAlgn="base">
              <a:spcBef>
                <a:spcPct val="0"/>
              </a:spcBef>
              <a:spcAft>
                <a:spcPct val="0"/>
              </a:spcAft>
              <a:defRPr>
                <a:solidFill>
                  <a:schemeClr val="tx1"/>
                </a:solidFill>
                <a:latin typeface="Arial" charset="0"/>
              </a:defRPr>
            </a:lvl7pPr>
            <a:lvl8pPr marL="3623262" indent="-241551" fontAlgn="base">
              <a:spcBef>
                <a:spcPct val="0"/>
              </a:spcBef>
              <a:spcAft>
                <a:spcPct val="0"/>
              </a:spcAft>
              <a:defRPr>
                <a:solidFill>
                  <a:schemeClr val="tx1"/>
                </a:solidFill>
                <a:latin typeface="Arial" charset="0"/>
              </a:defRPr>
            </a:lvl8pPr>
            <a:lvl9pPr marL="4106364" indent="-241551" fontAlgn="base">
              <a:spcBef>
                <a:spcPct val="0"/>
              </a:spcBef>
              <a:spcAft>
                <a:spcPct val="0"/>
              </a:spcAft>
              <a:defRPr>
                <a:solidFill>
                  <a:schemeClr val="tx1"/>
                </a:solidFill>
                <a:latin typeface="Arial" charset="0"/>
              </a:defRPr>
            </a:lvl9pPr>
          </a:lstStyle>
          <a:p>
            <a:pPr fontAlgn="base">
              <a:spcBef>
                <a:spcPct val="0"/>
              </a:spcBef>
              <a:spcAft>
                <a:spcPct val="0"/>
              </a:spcAft>
              <a:defRPr/>
            </a:pPr>
            <a:fld id="{D44E5C03-B257-406C-884F-53C51AB6D633}" type="slidenum">
              <a:rPr lang="en-GB" altLang="en-US" smtClean="0">
                <a:solidFill>
                  <a:srgbClr val="000000"/>
                </a:solidFill>
              </a:rPr>
              <a:pPr fontAlgn="base">
                <a:spcBef>
                  <a:spcPct val="0"/>
                </a:spcBef>
                <a:spcAft>
                  <a:spcPct val="0"/>
                </a:spcAft>
                <a:defRPr/>
              </a:pPr>
              <a:t>20</a:t>
            </a:fld>
            <a:endParaRPr lang="en-GB" altLang="en-US">
              <a:solidFill>
                <a:srgbClr val="000000"/>
              </a:solidFill>
            </a:endParaRPr>
          </a:p>
        </p:txBody>
      </p:sp>
      <p:sp>
        <p:nvSpPr>
          <p:cNvPr id="18435" name="Rectangle 1"/>
          <p:cNvSpPr>
            <a:spLocks noGrp="1" noRot="1" noChangeAspect="1" noChangeArrowheads="1" noTextEdit="1"/>
          </p:cNvSpPr>
          <p:nvPr>
            <p:ph type="sldImg"/>
          </p:nvPr>
        </p:nvSpPr>
        <p:spPr bwMode="auto">
          <a:xfrm>
            <a:off x="939800" y="750888"/>
            <a:ext cx="5010150" cy="3759200"/>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bwMode="auto">
          <a:xfrm>
            <a:off x="688976" y="4760914"/>
            <a:ext cx="5508625" cy="4510087"/>
          </a:xfrm>
          <a:noFill/>
        </p:spPr>
        <p:txBody>
          <a:bodyPr wrap="none" numCol="1" anchor="ctr"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5237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Issues</a:t>
            </a:r>
            <a:r>
              <a:rPr lang="en-GB" baseline="0" dirty="0"/>
              <a:t> around DOB? Some posts have a minimum age (EYFS / residential) and so age would be part of the application form. </a:t>
            </a:r>
          </a:p>
          <a:p>
            <a:r>
              <a:rPr lang="en-GB" baseline="0" dirty="0"/>
              <a:t>Can’t check identity without seeing DOB. Some include it in </a:t>
            </a:r>
            <a:r>
              <a:rPr lang="en-GB" baseline="0" dirty="0" err="1"/>
              <a:t>Eq</a:t>
            </a:r>
            <a:r>
              <a:rPr lang="en-GB" baseline="0" dirty="0"/>
              <a:t> Ops monitoring sheet instead. Perhaps not on application form but must be checked as part of identity verification at interview??</a:t>
            </a:r>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30</a:t>
            </a:fld>
            <a:endParaRPr lang="en-GB"/>
          </a:p>
        </p:txBody>
      </p:sp>
    </p:spTree>
    <p:extLst>
      <p:ext uri="{BB962C8B-B14F-4D97-AF65-F5344CB8AC3E}">
        <p14:creationId xmlns:p14="http://schemas.microsoft.com/office/powerpoint/2010/main" val="233390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a:t>
            </a:r>
            <a:r>
              <a:rPr lang="en-GB" baseline="0" dirty="0"/>
              <a:t> participants of </a:t>
            </a:r>
            <a:r>
              <a:rPr lang="en-GB" baseline="0" dirty="0" err="1"/>
              <a:t>KCSiE</a:t>
            </a:r>
            <a:r>
              <a:rPr lang="en-GB" baseline="0" dirty="0"/>
              <a:t> 2018 paras 134 - 137 – schools are no longer required to seek references prior to interview but </a:t>
            </a:r>
            <a:r>
              <a:rPr lang="en-GB" baseline="0" dirty="0" err="1"/>
              <a:t>KCSiE</a:t>
            </a:r>
            <a:r>
              <a:rPr lang="en-GB" baseline="0" dirty="0"/>
              <a:t> sets out the benefits of doing so. SR Consortium is clear that seeking references prior to interview remains an essential element wherever possible. </a:t>
            </a:r>
          </a:p>
        </p:txBody>
      </p:sp>
      <p:sp>
        <p:nvSpPr>
          <p:cNvPr id="4" name="Slide Number Placeholder 3"/>
          <p:cNvSpPr>
            <a:spLocks noGrp="1"/>
          </p:cNvSpPr>
          <p:nvPr>
            <p:ph type="sldNum" sz="quarter" idx="10"/>
          </p:nvPr>
        </p:nvSpPr>
        <p:spPr/>
        <p:txBody>
          <a:bodyPr/>
          <a:lstStyle/>
          <a:p>
            <a:fld id="{A2A55BCD-43C5-408C-A767-D7C7A6501FA6}" type="slidenum">
              <a:rPr lang="en-GB" smtClean="0"/>
              <a:t>35</a:t>
            </a:fld>
            <a:endParaRPr lang="en-GB"/>
          </a:p>
        </p:txBody>
      </p:sp>
    </p:spTree>
    <p:extLst>
      <p:ext uri="{BB962C8B-B14F-4D97-AF65-F5344CB8AC3E}">
        <p14:creationId xmlns:p14="http://schemas.microsoft.com/office/powerpoint/2010/main" val="360369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Settlement</a:t>
            </a:r>
            <a:r>
              <a:rPr lang="en-GB" baseline="0" dirty="0"/>
              <a:t> agreements used to be known as compromise agreements</a:t>
            </a:r>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36</a:t>
            </a:fld>
            <a:endParaRPr lang="en-GB"/>
          </a:p>
        </p:txBody>
      </p:sp>
    </p:spTree>
    <p:extLst>
      <p:ext uri="{BB962C8B-B14F-4D97-AF65-F5344CB8AC3E}">
        <p14:creationId xmlns:p14="http://schemas.microsoft.com/office/powerpoint/2010/main" val="62336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New for 2018 – “employers should ensure electronic references are from a legitimate source”</a:t>
            </a:r>
            <a:endParaRPr lang="en-GB" dirty="0"/>
          </a:p>
          <a:p>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37</a:t>
            </a:fld>
            <a:endParaRPr lang="en-GB"/>
          </a:p>
        </p:txBody>
      </p:sp>
    </p:spTree>
    <p:extLst>
      <p:ext uri="{BB962C8B-B14F-4D97-AF65-F5344CB8AC3E}">
        <p14:creationId xmlns:p14="http://schemas.microsoft.com/office/powerpoint/2010/main" val="321825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44</a:t>
            </a:fld>
            <a:endParaRPr lang="en-GB"/>
          </a:p>
        </p:txBody>
      </p:sp>
    </p:spTree>
    <p:extLst>
      <p:ext uri="{BB962C8B-B14F-4D97-AF65-F5344CB8AC3E}">
        <p14:creationId xmlns:p14="http://schemas.microsoft.com/office/powerpoint/2010/main" val="327730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45</a:t>
            </a:fld>
            <a:endParaRPr lang="en-GB"/>
          </a:p>
        </p:txBody>
      </p:sp>
    </p:spTree>
    <p:extLst>
      <p:ext uri="{BB962C8B-B14F-4D97-AF65-F5344CB8AC3E}">
        <p14:creationId xmlns:p14="http://schemas.microsoft.com/office/powerpoint/2010/main" val="2037589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Overseas checks – mention new directive from Home Office – people applying for visas – 12 months overseas in last 10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S128 – makes clear that someone prohibited from management of an independent school is also prohibited from serving as a governor of a maintained school </a:t>
            </a:r>
          </a:p>
          <a:p>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48</a:t>
            </a:fld>
            <a:endParaRPr lang="en-GB"/>
          </a:p>
        </p:txBody>
      </p:sp>
    </p:spTree>
    <p:extLst>
      <p:ext uri="{BB962C8B-B14F-4D97-AF65-F5344CB8AC3E}">
        <p14:creationId xmlns:p14="http://schemas.microsoft.com/office/powerpoint/2010/main" val="2696080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BD1DF-C102-4239-96BC-5B9022B193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96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Maintained, non-maintained &amp; </a:t>
            </a:r>
            <a:r>
              <a:rPr lang="en-GB" dirty="0" err="1"/>
              <a:t>vc</a:t>
            </a:r>
            <a:r>
              <a:rPr lang="en-GB" dirty="0"/>
              <a:t> schools &amp; FE colleges – Education</a:t>
            </a:r>
            <a:r>
              <a:rPr lang="en-GB" baseline="0" dirty="0"/>
              <a:t> Act 2002 s175</a:t>
            </a:r>
          </a:p>
          <a:p>
            <a:r>
              <a:rPr lang="en-GB" baseline="0" dirty="0"/>
              <a:t>Independent &amp; free schools, academies – Independent School Standards </a:t>
            </a:r>
            <a:r>
              <a:rPr lang="en-GB" baseline="0" dirty="0" err="1"/>
              <a:t>Regs</a:t>
            </a:r>
            <a:r>
              <a:rPr lang="en-GB" baseline="0" dirty="0"/>
              <a:t> 2015 </a:t>
            </a:r>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7</a:t>
            </a:fld>
            <a:endParaRPr lang="en-GB"/>
          </a:p>
        </p:txBody>
      </p:sp>
    </p:spTree>
    <p:extLst>
      <p:ext uri="{BB962C8B-B14F-4D97-AF65-F5344CB8AC3E}">
        <p14:creationId xmlns:p14="http://schemas.microsoft.com/office/powerpoint/2010/main" val="267875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KCSE says that new regular volunteers should have an enhanced DBS certificate even if</a:t>
            </a:r>
            <a:r>
              <a:rPr lang="en-GB" baseline="0" dirty="0">
                <a:solidFill>
                  <a:srgbClr val="FF0000"/>
                </a:solidFill>
              </a:rPr>
              <a:t> they are not in RA and will not be checked against the barred list </a:t>
            </a:r>
          </a:p>
          <a:p>
            <a:endParaRPr lang="en-GB" baseline="0" dirty="0"/>
          </a:p>
        </p:txBody>
      </p:sp>
      <p:sp>
        <p:nvSpPr>
          <p:cNvPr id="4" name="Slide Number Placeholder 3"/>
          <p:cNvSpPr>
            <a:spLocks noGrp="1"/>
          </p:cNvSpPr>
          <p:nvPr>
            <p:ph type="sldNum" sz="quarter" idx="10"/>
          </p:nvPr>
        </p:nvSpPr>
        <p:spPr/>
        <p:txBody>
          <a:bodyPr/>
          <a:lstStyle/>
          <a:p>
            <a:fld id="{4C7BD1DF-C102-4239-96BC-5B9022B19395}" type="slidenum">
              <a:rPr lang="en-GB" smtClean="0"/>
              <a:t>50</a:t>
            </a:fld>
            <a:endParaRPr lang="en-GB"/>
          </a:p>
        </p:txBody>
      </p:sp>
    </p:spTree>
    <p:extLst>
      <p:ext uri="{BB962C8B-B14F-4D97-AF65-F5344CB8AC3E}">
        <p14:creationId xmlns:p14="http://schemas.microsoft.com/office/powerpoint/2010/main" val="232108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participants to </a:t>
            </a:r>
            <a:r>
              <a:rPr lang="en-GB" baseline="0" dirty="0" err="1"/>
              <a:t>kCSiE</a:t>
            </a:r>
            <a:r>
              <a:rPr lang="en-GB" baseline="0" dirty="0"/>
              <a:t> part 3 flowchart</a:t>
            </a:r>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51</a:t>
            </a:fld>
            <a:endParaRPr lang="en-GB"/>
          </a:p>
        </p:txBody>
      </p:sp>
    </p:spTree>
    <p:extLst>
      <p:ext uri="{BB962C8B-B14F-4D97-AF65-F5344CB8AC3E}">
        <p14:creationId xmlns:p14="http://schemas.microsoft.com/office/powerpoint/2010/main" val="333969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any</a:t>
            </a:r>
            <a:r>
              <a:rPr lang="en-GB" baseline="0" dirty="0"/>
              <a:t> of these appeared on a DBS certificate, would they have any impact on your decision to appoint?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5BCD-43C5-408C-A767-D7C7A6501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9154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participants to the Unlock flowchart referenced in their delegate</a:t>
            </a:r>
            <a:r>
              <a:rPr lang="en-GB" baseline="0" dirty="0"/>
              <a:t> workbook &amp; hyperlinked on the example </a:t>
            </a:r>
            <a:r>
              <a:rPr lang="en-GB" baseline="0"/>
              <a:t>application form. </a:t>
            </a:r>
            <a:r>
              <a:rPr lang="en-GB" dirty="0"/>
              <a:t>Protected (or filtered) offences – we should not be using the phrase ‘spent’ – some minor</a:t>
            </a:r>
            <a:r>
              <a:rPr lang="en-GB" baseline="0" dirty="0"/>
              <a:t> offences are now filtered and will not appear on an enhanced DBS certificate if: </a:t>
            </a:r>
          </a:p>
          <a:p>
            <a:pPr marL="171450" indent="-171450">
              <a:buFont typeface="Arial" panose="020B0604020202020204" pitchFamily="34" charset="0"/>
              <a:buChar char="•"/>
            </a:pPr>
            <a:r>
              <a:rPr lang="en-GB" baseline="0" dirty="0"/>
              <a:t>The offence was more than 11 years ago</a:t>
            </a:r>
          </a:p>
          <a:p>
            <a:pPr marL="171450" indent="-171450">
              <a:buFont typeface="Arial" panose="020B0604020202020204" pitchFamily="34" charset="0"/>
              <a:buChar char="•"/>
            </a:pPr>
            <a:r>
              <a:rPr lang="en-GB" baseline="0" dirty="0"/>
              <a:t>The penalty was light (less than 6 months imprisonment </a:t>
            </a:r>
            <a:r>
              <a:rPr lang="en-GB" baseline="0" dirty="0" err="1"/>
              <a:t>etc</a:t>
            </a:r>
            <a:r>
              <a:rPr lang="en-GB" baseline="0" dirty="0"/>
              <a:t>)</a:t>
            </a:r>
          </a:p>
          <a:p>
            <a:pPr marL="171450" indent="-171450">
              <a:buFont typeface="Arial" panose="020B0604020202020204" pitchFamily="34" charset="0"/>
              <a:buChar char="•"/>
            </a:pPr>
            <a:r>
              <a:rPr lang="en-GB" baseline="0" dirty="0"/>
              <a:t>There has been no more than 1 conviction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If under 18 at time of offence, there are differences (5.5 years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53</a:t>
            </a:fld>
            <a:endParaRPr lang="en-GB"/>
          </a:p>
        </p:txBody>
      </p:sp>
    </p:spTree>
    <p:extLst>
      <p:ext uri="{BB962C8B-B14F-4D97-AF65-F5344CB8AC3E}">
        <p14:creationId xmlns:p14="http://schemas.microsoft.com/office/powerpoint/2010/main" val="1006062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regular volunteers that are supervised should undertake an enhanced</a:t>
            </a:r>
            <a:r>
              <a:rPr lang="en-GB" baseline="0" dirty="0"/>
              <a:t> DBS certificate even though they are not in regulated activity and will not be checked against the barred list so D is the correct answer </a:t>
            </a:r>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57</a:t>
            </a:fld>
            <a:endParaRPr lang="en-GB"/>
          </a:p>
        </p:txBody>
      </p:sp>
    </p:spTree>
    <p:extLst>
      <p:ext uri="{BB962C8B-B14F-4D97-AF65-F5344CB8AC3E}">
        <p14:creationId xmlns:p14="http://schemas.microsoft.com/office/powerpoint/2010/main" val="116702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59</a:t>
            </a:fld>
            <a:endParaRPr lang="en-GB"/>
          </a:p>
        </p:txBody>
      </p:sp>
    </p:spTree>
    <p:extLst>
      <p:ext uri="{BB962C8B-B14F-4D97-AF65-F5344CB8AC3E}">
        <p14:creationId xmlns:p14="http://schemas.microsoft.com/office/powerpoint/2010/main" val="88585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60</a:t>
            </a:fld>
            <a:endParaRPr lang="en-GB"/>
          </a:p>
        </p:txBody>
      </p:sp>
    </p:spTree>
    <p:extLst>
      <p:ext uri="{BB962C8B-B14F-4D97-AF65-F5344CB8AC3E}">
        <p14:creationId xmlns:p14="http://schemas.microsoft.com/office/powerpoint/2010/main" val="1973987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5BCD-43C5-408C-A767-D7C7A6501F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147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1806923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359455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Literature</a:t>
            </a:r>
            <a:r>
              <a:rPr lang="en-GB" baseline="0" dirty="0"/>
              <a:t> review of all published LSCB annual reports that included LADO referral numbers and break-down by type of abuse. Some LSCBs also publish the number of consultations received which did not progress to a formal referral or where no strategy meeting was convened.</a:t>
            </a:r>
          </a:p>
          <a:p>
            <a:r>
              <a:rPr lang="en-GB" baseline="0" dirty="0"/>
              <a:t>The significant drop in % physical harm allegations is affected by low referral % in areas that count consultations separately – suggests that complaints about physical interventions / restraint are not being recorded as physical harm as often as in the past</a:t>
            </a:r>
            <a:endParaRPr lang="en-GB" dirty="0"/>
          </a:p>
          <a:p>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9</a:t>
            </a:fld>
            <a:endParaRPr lang="en-GB"/>
          </a:p>
        </p:txBody>
      </p:sp>
    </p:spTree>
    <p:extLst>
      <p:ext uri="{BB962C8B-B14F-4D97-AF65-F5344CB8AC3E}">
        <p14:creationId xmlns:p14="http://schemas.microsoft.com/office/powerpoint/2010/main" val="2562907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68</a:t>
            </a:fld>
            <a:endParaRPr lang="en-GB"/>
          </a:p>
        </p:txBody>
      </p:sp>
    </p:spTree>
    <p:extLst>
      <p:ext uri="{BB962C8B-B14F-4D97-AF65-F5344CB8AC3E}">
        <p14:creationId xmlns:p14="http://schemas.microsoft.com/office/powerpoint/2010/main" val="1856672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42975" y="754063"/>
            <a:ext cx="5005388" cy="3756025"/>
          </a:xfrm>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48" tIns="48075" rIns="96148" bIns="48075"/>
          <a:lstStyle/>
          <a:p>
            <a:pPr eaLnBrk="1" hangingPunct="1"/>
            <a:endParaRPr lang="en-GB" dirty="0">
              <a:latin typeface="Arial" charset="0"/>
            </a:endParaRPr>
          </a:p>
        </p:txBody>
      </p:sp>
    </p:spTree>
    <p:extLst>
      <p:ext uri="{BB962C8B-B14F-4D97-AF65-F5344CB8AC3E}">
        <p14:creationId xmlns:p14="http://schemas.microsoft.com/office/powerpoint/2010/main" val="1509116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304ADF7-75D3-4766-A8AD-25B6D2285D7E}" type="slidenum">
              <a:rPr lang="en-US" smtClean="0"/>
              <a:pPr/>
              <a:t>76</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81479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A55BCD-43C5-408C-A767-D7C7A6501FA6}" type="slidenum">
              <a:rPr lang="en-GB" smtClean="0"/>
              <a:t>77</a:t>
            </a:fld>
            <a:endParaRPr lang="en-GB"/>
          </a:p>
        </p:txBody>
      </p:sp>
    </p:spTree>
    <p:extLst>
      <p:ext uri="{BB962C8B-B14F-4D97-AF65-F5344CB8AC3E}">
        <p14:creationId xmlns:p14="http://schemas.microsoft.com/office/powerpoint/2010/main" val="428514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516,000 teachers in England (NCTL)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70% of all prohibitions are against male staff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BD1DF-C102-4239-96BC-5B9022B193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34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DBS numbers – less than a quarter of discretionary referrals lead to a bar.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Apr 16 – Feb 17 About 350,000 applications per month – average 6% with PNC info, 0.2% with additional info after filtering has been applied. 0.01% have a barred list match</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BD1DF-C102-4239-96BC-5B9022B193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028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Conviction rate = 17% of cases reported to the police but the % of perpetrators will be much lower as many will ask for a number of crimes to be taken into account</a:t>
            </a:r>
          </a:p>
          <a:p>
            <a:r>
              <a:rPr lang="en-GB" dirty="0"/>
              <a:t>13% of all cases known to social services</a:t>
            </a:r>
          </a:p>
          <a:p>
            <a:r>
              <a:rPr lang="en-GB" dirty="0"/>
              <a:t>1.5% of the total number of children estimated to be experiencing sexual abuse </a:t>
            </a:r>
          </a:p>
        </p:txBody>
      </p:sp>
      <p:sp>
        <p:nvSpPr>
          <p:cNvPr id="4" name="Slide Number Placeholder 3"/>
          <p:cNvSpPr>
            <a:spLocks noGrp="1"/>
          </p:cNvSpPr>
          <p:nvPr>
            <p:ph type="sldNum" sz="quarter" idx="10"/>
          </p:nvPr>
        </p:nvSpPr>
        <p:spPr/>
        <p:txBody>
          <a:bodyPr/>
          <a:lstStyle/>
          <a:p>
            <a:fld id="{A2A55BCD-43C5-408C-A767-D7C7A6501FA6}" type="slidenum">
              <a:rPr lang="en-GB" smtClean="0"/>
              <a:t>12</a:t>
            </a:fld>
            <a:endParaRPr lang="en-GB"/>
          </a:p>
        </p:txBody>
      </p:sp>
    </p:spTree>
    <p:extLst>
      <p:ext uri="{BB962C8B-B14F-4D97-AF65-F5344CB8AC3E}">
        <p14:creationId xmlns:p14="http://schemas.microsoft.com/office/powerpoint/2010/main" val="183845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a:t>Source</a:t>
            </a:r>
            <a:r>
              <a:rPr lang="en-GB" sz="1200" i="1" baseline="0" dirty="0"/>
              <a:t> </a:t>
            </a:r>
            <a:r>
              <a:rPr lang="en-GB" sz="1200" i="1" dirty="0"/>
              <a:t>for many of these was Child Maltreatment in the UK (</a:t>
            </a:r>
            <a:r>
              <a:rPr lang="en-GB" sz="1200" i="1" dirty="0" err="1"/>
              <a:t>Cawson</a:t>
            </a:r>
            <a:r>
              <a:rPr lang="en-GB" sz="1200" i="1" dirty="0"/>
              <a:t> (2000))</a:t>
            </a:r>
          </a:p>
          <a:p>
            <a:endParaRPr lang="en-GB" dirty="0"/>
          </a:p>
        </p:txBody>
      </p:sp>
      <p:sp>
        <p:nvSpPr>
          <p:cNvPr id="4" name="Slide Number Placeholder 3"/>
          <p:cNvSpPr>
            <a:spLocks noGrp="1"/>
          </p:cNvSpPr>
          <p:nvPr>
            <p:ph type="sldNum" sz="quarter" idx="10"/>
          </p:nvPr>
        </p:nvSpPr>
        <p:spPr/>
        <p:txBody>
          <a:bodyPr/>
          <a:lstStyle/>
          <a:p>
            <a:fld id="{4C7BD1DF-C102-4239-96BC-5B9022B19395}" type="slidenum">
              <a:rPr lang="en-GB" smtClean="0"/>
              <a:t>13</a:t>
            </a:fld>
            <a:endParaRPr lang="en-GB"/>
          </a:p>
        </p:txBody>
      </p:sp>
    </p:spTree>
    <p:extLst>
      <p:ext uri="{BB962C8B-B14F-4D97-AF65-F5344CB8AC3E}">
        <p14:creationId xmlns:p14="http://schemas.microsoft.com/office/powerpoint/2010/main" val="261222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Female perpetrators 6.5</a:t>
            </a:r>
            <a:r>
              <a:rPr lang="en-GB" baseline="0" dirty="0"/>
              <a:t> x more likely to abuse their own child than someone else’s</a:t>
            </a:r>
          </a:p>
          <a:p>
            <a:r>
              <a:rPr lang="en-GB" baseline="0" dirty="0"/>
              <a:t>Female perpetrators are more likely to abuse younger children than those over 13</a:t>
            </a:r>
          </a:p>
          <a:p>
            <a:r>
              <a:rPr lang="en-GB" baseline="0" dirty="0"/>
              <a:t>Female professional perpetrators are more likely to follow teacher / lover model – they don’t enter the profession with the intention of abusing but given opportunity and lack of challenge, will target an adolescent. This group of perpetrators are likely to have only one victim.</a:t>
            </a:r>
            <a:endParaRPr lang="en-GB" dirty="0"/>
          </a:p>
        </p:txBody>
      </p:sp>
      <p:sp>
        <p:nvSpPr>
          <p:cNvPr id="4" name="Slide Number Placeholder 3"/>
          <p:cNvSpPr>
            <a:spLocks noGrp="1"/>
          </p:cNvSpPr>
          <p:nvPr>
            <p:ph type="sldNum" sz="quarter" idx="10"/>
          </p:nvPr>
        </p:nvSpPr>
        <p:spPr/>
        <p:txBody>
          <a:bodyPr/>
          <a:lstStyle/>
          <a:p>
            <a:pPr>
              <a:defRPr/>
            </a:pPr>
            <a:fld id="{7308623E-1EC0-4342-8F4A-E7CEA5BCF026}" type="slidenum">
              <a:rPr lang="en-GB">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13208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reviews tend to raise the same issues over &amp; over again</a:t>
            </a:r>
          </a:p>
          <a:p>
            <a:endParaRPr lang="en-GB" dirty="0"/>
          </a:p>
          <a:p>
            <a:r>
              <a:rPr lang="en-GB" dirty="0"/>
              <a:t>From left – Ian Huntley, Nigel </a:t>
            </a:r>
            <a:r>
              <a:rPr lang="en-GB" dirty="0" err="1"/>
              <a:t>Leat</a:t>
            </a:r>
            <a:r>
              <a:rPr lang="en-GB" dirty="0"/>
              <a:t>, Vanessa George, William </a:t>
            </a:r>
            <a:r>
              <a:rPr lang="en-GB" dirty="0" err="1"/>
              <a:t>Vahey</a:t>
            </a:r>
            <a:r>
              <a:rPr lang="en-GB" dirty="0"/>
              <a:t>, Tracey Wright, Jeremy Forrest, Geoffrey </a:t>
            </a:r>
            <a:r>
              <a:rPr lang="en-GB" dirty="0" err="1"/>
              <a:t>Bettley</a:t>
            </a:r>
            <a:endParaRPr lang="en-GB" dirty="0"/>
          </a:p>
        </p:txBody>
      </p:sp>
      <p:sp>
        <p:nvSpPr>
          <p:cNvPr id="4" name="Slide Number Placeholder 3"/>
          <p:cNvSpPr>
            <a:spLocks noGrp="1"/>
          </p:cNvSpPr>
          <p:nvPr>
            <p:ph type="sldNum" sz="quarter" idx="10"/>
          </p:nvPr>
        </p:nvSpPr>
        <p:spPr/>
        <p:txBody>
          <a:bodyPr/>
          <a:lstStyle/>
          <a:p>
            <a:pPr>
              <a:defRPr/>
            </a:pPr>
            <a:fld id="{7308623E-1EC0-4342-8F4A-E7CEA5BCF026}" type="slidenum">
              <a:rPr lang="en-GB">
                <a:solidFill>
                  <a:prstClr val="black"/>
                </a:solidFill>
              </a:rPr>
              <a:pPr>
                <a:defRPr/>
              </a:pPr>
              <a:t>18</a:t>
            </a:fld>
            <a:endParaRPr lang="en-GB">
              <a:solidFill>
                <a:prstClr val="black"/>
              </a:solidFill>
            </a:endParaRPr>
          </a:p>
        </p:txBody>
      </p:sp>
    </p:spTree>
    <p:extLst>
      <p:ext uri="{BB962C8B-B14F-4D97-AF65-F5344CB8AC3E}">
        <p14:creationId xmlns:p14="http://schemas.microsoft.com/office/powerpoint/2010/main" val="228280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6648E74B-B2C8-4D19-970B-F797EA332CB5}" type="datetimeFigureOut">
              <a:rPr lang="en-GB" smtClean="0"/>
              <a:t>16/06/2021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4698F-CF6A-40C9-8F49-CD17534F28B4}" type="slidenum">
              <a:rPr lang="en-GB" smtClean="0"/>
              <a:t>‹#›</a:t>
            </a:fld>
            <a:endParaRPr lang="en-GB"/>
          </a:p>
        </p:txBody>
      </p:sp>
    </p:spTree>
    <p:extLst>
      <p:ext uri="{BB962C8B-B14F-4D97-AF65-F5344CB8AC3E}">
        <p14:creationId xmlns:p14="http://schemas.microsoft.com/office/powerpoint/2010/main" val="201787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40596C2-A452-4726-B2BC-88D424B565D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991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28E64E8-D489-4E2B-A2BF-CF0AFC29273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511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56A53BD-9F25-4AB5-91A7-264C013A259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9137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8B1250-DC63-4CCC-9B92-2C884634398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9513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A9E86D-B719-43D0-B3BD-1914491C437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33485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22EC8F-205D-44A2-B6C7-37F8ACA9D2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7365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3CBED1-FC65-45B6-9CAA-FE28791CA68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6700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rtlCol="0">
            <a:normAutofit/>
          </a:bodyPr>
          <a:lstStyle/>
          <a:p>
            <a:pPr lvl="0"/>
            <a:endParaRPr lang="en-GB" noProof="0"/>
          </a:p>
        </p:txBody>
      </p:sp>
      <p:sp>
        <p:nvSpPr>
          <p:cNvPr id="4" name="Footer Placeholder 3"/>
          <p:cNvSpPr>
            <a:spLocks noGrp="1"/>
          </p:cNvSpPr>
          <p:nvPr>
            <p:ph type="ftr" sz="quarter" idx="10"/>
          </p:nvPr>
        </p:nvSpPr>
        <p:spPr>
          <a:xfrm>
            <a:off x="3124200" y="6248400"/>
            <a:ext cx="2895600" cy="457200"/>
          </a:xfrm>
        </p:spPr>
        <p:txBody>
          <a:bodyPr/>
          <a:lstStyle>
            <a:lvl1pPr>
              <a:defRPr>
                <a:solidFill>
                  <a:srgbClr val="073E87"/>
                </a:solidFill>
                <a:cs typeface="Times New Roman" pitchFamily="18" charset="0"/>
              </a:defRPr>
            </a:lvl1pPr>
          </a:lstStyle>
          <a:p>
            <a:pPr>
              <a:defRPr/>
            </a:pPr>
            <a:endParaRPr lang="en-GB"/>
          </a:p>
        </p:txBody>
      </p:sp>
      <p:sp>
        <p:nvSpPr>
          <p:cNvPr id="5" name="Slide Number Placeholder 4"/>
          <p:cNvSpPr>
            <a:spLocks noGrp="1"/>
          </p:cNvSpPr>
          <p:nvPr>
            <p:ph type="sldNum" sz="quarter" idx="11"/>
          </p:nvPr>
        </p:nvSpPr>
        <p:spPr>
          <a:xfrm>
            <a:off x="6553200" y="6248400"/>
            <a:ext cx="2133600" cy="457200"/>
          </a:xfrm>
        </p:spPr>
        <p:txBody>
          <a:bodyPr/>
          <a:lstStyle>
            <a:lvl1pPr>
              <a:defRPr>
                <a:solidFill>
                  <a:srgbClr val="073E87"/>
                </a:solidFill>
                <a:cs typeface="Times New Roman" pitchFamily="18" charset="0"/>
              </a:defRPr>
            </a:lvl1pPr>
          </a:lstStyle>
          <a:p>
            <a:pPr>
              <a:defRPr/>
            </a:pPr>
            <a:fld id="{CB7CAD0D-274C-427B-AC9E-E1A8C61C536F}" type="slidenum">
              <a:rPr lang="en-GB"/>
              <a:pPr>
                <a:defRPr/>
              </a:pPr>
              <a:t>‹#›</a:t>
            </a:fld>
            <a:endParaRPr lang="en-GB"/>
          </a:p>
        </p:txBody>
      </p:sp>
      <p:sp>
        <p:nvSpPr>
          <p:cNvPr id="6" name="Date Placeholder 5"/>
          <p:cNvSpPr>
            <a:spLocks noGrp="1"/>
          </p:cNvSpPr>
          <p:nvPr>
            <p:ph type="dt" sz="half" idx="12"/>
          </p:nvPr>
        </p:nvSpPr>
        <p:spPr>
          <a:xfrm>
            <a:off x="457200" y="6245225"/>
            <a:ext cx="2133600" cy="476250"/>
          </a:xfrm>
        </p:spPr>
        <p:txBody>
          <a:bodyPr/>
          <a:lstStyle>
            <a:lvl1pPr>
              <a:defRPr>
                <a:solidFill>
                  <a:srgbClr val="073E87"/>
                </a:solidFill>
                <a:cs typeface="Times New Roman" pitchFamily="18" charset="0"/>
              </a:defRPr>
            </a:lvl1pPr>
          </a:lstStyle>
          <a:p>
            <a:pPr>
              <a:defRPr/>
            </a:pPr>
            <a:endParaRPr lang="en-GB"/>
          </a:p>
        </p:txBody>
      </p:sp>
    </p:spTree>
    <p:extLst>
      <p:ext uri="{BB962C8B-B14F-4D97-AF65-F5344CB8AC3E}">
        <p14:creationId xmlns:p14="http://schemas.microsoft.com/office/powerpoint/2010/main" val="663755237"/>
      </p:ext>
    </p:extLst>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A09C2FD-3389-4C0F-A0AB-5F95BEE41676}" type="datetimeFigureOut">
              <a:rPr lang="en-GB" smtClean="0"/>
              <a:t>16/06/2021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3CCB0-B4B2-40C6-8FEC-0493D54BF4C3}" type="slidenum">
              <a:rPr lang="en-GB" smtClean="0"/>
              <a:t>‹#›</a:t>
            </a:fld>
            <a:endParaRPr lang="en-GB"/>
          </a:p>
        </p:txBody>
      </p:sp>
    </p:spTree>
    <p:extLst>
      <p:ext uri="{BB962C8B-B14F-4D97-AF65-F5344CB8AC3E}">
        <p14:creationId xmlns:p14="http://schemas.microsoft.com/office/powerpoint/2010/main" val="283345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92C23A-B301-4F9C-9875-6EE10F2253A9}" type="datetimeFigureOut">
              <a:rPr lang="en-GB" smtClean="0"/>
              <a:t>16/06/2021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429ED-19AD-4C10-9933-E99E2E8A1AA9}" type="slidenum">
              <a:rPr lang="en-GB" smtClean="0"/>
              <a:t>‹#›</a:t>
            </a:fld>
            <a:endParaRPr lang="en-GB"/>
          </a:p>
        </p:txBody>
      </p:sp>
    </p:spTree>
    <p:extLst>
      <p:ext uri="{BB962C8B-B14F-4D97-AF65-F5344CB8AC3E}">
        <p14:creationId xmlns:p14="http://schemas.microsoft.com/office/powerpoint/2010/main" val="222348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D49D2-C3D5-4290-B077-715D52CFA1D7}" type="datetimeFigureOut">
              <a:rPr lang="en-GB" smtClean="0"/>
              <a:t>16/06/2021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A3580-2FDC-4362-9143-78E5F4056494}" type="slidenum">
              <a:rPr lang="en-GB" smtClean="0"/>
              <a:t>‹#›</a:t>
            </a:fld>
            <a:endParaRPr lang="en-GB"/>
          </a:p>
        </p:txBody>
      </p:sp>
    </p:spTree>
    <p:extLst>
      <p:ext uri="{BB962C8B-B14F-4D97-AF65-F5344CB8AC3E}">
        <p14:creationId xmlns:p14="http://schemas.microsoft.com/office/powerpoint/2010/main" val="165935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21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00200"/>
            <a:ext cx="4038600" cy="4421188"/>
          </a:xfrm>
          <a:prstGeom prst="rect">
            <a:avLst/>
          </a:prstGeom>
        </p:spPr>
        <p:txBody>
          <a:bodyPr/>
          <a:lstStyle/>
          <a:p>
            <a:pPr lvl="0"/>
            <a:endParaRPr lang="en-GB" noProof="0"/>
          </a:p>
        </p:txBody>
      </p:sp>
    </p:spTree>
    <p:extLst>
      <p:ext uri="{BB962C8B-B14F-4D97-AF65-F5344CB8AC3E}">
        <p14:creationId xmlns:p14="http://schemas.microsoft.com/office/powerpoint/2010/main" val="394406739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F9E2CA-85AA-4D5F-B820-17EAFD2800A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3767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4483B4-EA00-475D-BF43-D30073C804F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6464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AF8A8B-649C-479E-BE6F-E1651FB1F93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4547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8E8090-8878-43FF-B669-73C049CC017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0482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0920" y="476672"/>
            <a:ext cx="211015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a:off x="0" y="6165304"/>
            <a:ext cx="9144000" cy="692696"/>
          </a:xfrm>
          <a:prstGeom prst="rect">
            <a:avLst/>
          </a:prstGeom>
          <a:solidFill>
            <a:srgbClr val="61A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userDrawn="1"/>
        </p:nvSpPr>
        <p:spPr>
          <a:xfrm>
            <a:off x="467544" y="6300028"/>
            <a:ext cx="8136904" cy="369332"/>
          </a:xfrm>
          <a:prstGeom prst="rect">
            <a:avLst/>
          </a:prstGeom>
          <a:noFill/>
        </p:spPr>
        <p:txBody>
          <a:bodyPr wrap="square" rtlCol="0">
            <a:spAutoFit/>
          </a:bodyPr>
          <a:lstStyle/>
          <a:p>
            <a:pPr algn="ctr"/>
            <a:r>
              <a:rPr lang="en-GB" b="1" dirty="0">
                <a:solidFill>
                  <a:srgbClr val="AD2419"/>
                </a:solidFill>
              </a:rPr>
              <a:t>The</a:t>
            </a:r>
            <a:r>
              <a:rPr lang="en-GB" b="1" baseline="0" dirty="0">
                <a:solidFill>
                  <a:srgbClr val="AD2419"/>
                </a:solidFill>
              </a:rPr>
              <a:t> Safer Recruitment Consortium</a:t>
            </a:r>
            <a:endParaRPr lang="en-GB" b="1" dirty="0">
              <a:solidFill>
                <a:srgbClr val="AD2419"/>
              </a:solidFill>
            </a:endParaRPr>
          </a:p>
        </p:txBody>
      </p:sp>
    </p:spTree>
    <p:extLst>
      <p:ext uri="{BB962C8B-B14F-4D97-AF65-F5344CB8AC3E}">
        <p14:creationId xmlns:p14="http://schemas.microsoft.com/office/powerpoint/2010/main" val="240131029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9C2FD-3389-4C0F-A0AB-5F95BEE41676}" type="datetimeFigureOut">
              <a:rPr lang="en-GB" smtClean="0"/>
              <a:t>16/06/2021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3CCB0-B4B2-40C6-8FEC-0493D54BF4C3}" type="slidenum">
              <a:rPr lang="en-GB" smtClean="0"/>
              <a:t>‹#›</a:t>
            </a:fld>
            <a:endParaRPr lang="en-GB"/>
          </a:p>
        </p:txBody>
      </p:sp>
      <p:pic>
        <p:nvPicPr>
          <p:cNvPr id="7" name="Picture 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00392" y="6092825"/>
            <a:ext cx="844613" cy="72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51520" y="6300028"/>
            <a:ext cx="7704856" cy="369332"/>
          </a:xfrm>
          <a:prstGeom prst="rect">
            <a:avLst/>
          </a:prstGeom>
          <a:noFill/>
        </p:spPr>
        <p:txBody>
          <a:bodyPr wrap="square" rtlCol="0">
            <a:spAutoFit/>
          </a:bodyPr>
          <a:lstStyle/>
          <a:p>
            <a:pPr algn="l"/>
            <a:r>
              <a:rPr lang="en-GB" b="1" i="0" dirty="0">
                <a:solidFill>
                  <a:srgbClr val="AD2419"/>
                </a:solidFill>
              </a:rPr>
              <a:t>The</a:t>
            </a:r>
            <a:r>
              <a:rPr lang="en-GB" b="1" i="0" baseline="0" dirty="0">
                <a:solidFill>
                  <a:srgbClr val="AD2419"/>
                </a:solidFill>
              </a:rPr>
              <a:t> Safer Recruitment Consortium</a:t>
            </a:r>
            <a:endParaRPr lang="en-GB" b="1" i="0" dirty="0">
              <a:solidFill>
                <a:srgbClr val="AD2419"/>
              </a:solidFill>
            </a:endParaRPr>
          </a:p>
        </p:txBody>
      </p:sp>
      <p:cxnSp>
        <p:nvCxnSpPr>
          <p:cNvPr id="10" name="Straight Connector 9"/>
          <p:cNvCxnSpPr/>
          <p:nvPr userDrawn="1"/>
        </p:nvCxnSpPr>
        <p:spPr>
          <a:xfrm>
            <a:off x="0" y="6092825"/>
            <a:ext cx="9144000" cy="0"/>
          </a:xfrm>
          <a:prstGeom prst="line">
            <a:avLst/>
          </a:prstGeom>
          <a:ln w="22225">
            <a:solidFill>
              <a:srgbClr val="61A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17109"/>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8062C96-2440-4187-95CE-88C778CA581B}"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3226124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429000"/>
            <a:ext cx="9144000" cy="1752600"/>
          </a:xfrm>
          <a:prstGeom prst="rect">
            <a:avLst/>
          </a:prstGeom>
        </p:spPr>
        <p:txBody>
          <a:bodyPr/>
          <a:lstStyle/>
          <a:p>
            <a:pPr marL="0" indent="0" algn="ctr">
              <a:buNone/>
            </a:pPr>
            <a:r>
              <a:rPr lang="en-GB" sz="4800" b="1" dirty="0">
                <a:solidFill>
                  <a:schemeClr val="bg1">
                    <a:lumMod val="65000"/>
                  </a:schemeClr>
                </a:solidFill>
              </a:rPr>
              <a:t>Safer Recruitment Training  </a:t>
            </a:r>
          </a:p>
          <a:p>
            <a:pPr marL="0" indent="0" algn="ctr">
              <a:buNone/>
            </a:pPr>
            <a:endParaRPr lang="en-GB" b="1" dirty="0">
              <a:solidFill>
                <a:schemeClr val="bg1">
                  <a:lumMod val="65000"/>
                </a:schemeClr>
              </a:solidFill>
            </a:endParaRPr>
          </a:p>
        </p:txBody>
      </p:sp>
    </p:spTree>
    <p:extLst>
      <p:ext uri="{BB962C8B-B14F-4D97-AF65-F5344CB8AC3E}">
        <p14:creationId xmlns:p14="http://schemas.microsoft.com/office/powerpoint/2010/main" val="854963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GB" dirty="0">
                <a:solidFill>
                  <a:srgbClr val="61A375"/>
                </a:solidFill>
              </a:rPr>
              <a:t>Statistics – NCTL* </a:t>
            </a:r>
            <a:br>
              <a:rPr lang="en-GB" dirty="0">
                <a:solidFill>
                  <a:srgbClr val="61A375"/>
                </a:solidFill>
              </a:rPr>
            </a:br>
            <a:r>
              <a:rPr lang="en-GB" sz="2000" dirty="0"/>
              <a:t>*replaced by the TRA in April 2018</a:t>
            </a:r>
            <a:br>
              <a:rPr lang="en-GB" dirty="0"/>
            </a:br>
            <a:endParaRPr lang="en-GB" dirty="0"/>
          </a:p>
        </p:txBody>
      </p:sp>
      <p:sp>
        <p:nvSpPr>
          <p:cNvPr id="18435" name="Rectangle 3"/>
          <p:cNvSpPr>
            <a:spLocks noGrp="1" noChangeArrowheads="1"/>
          </p:cNvSpPr>
          <p:nvPr>
            <p:ph idx="1"/>
          </p:nvPr>
        </p:nvSpPr>
        <p:spPr>
          <a:xfrm>
            <a:off x="67238" y="1750803"/>
            <a:ext cx="8465202" cy="3672408"/>
          </a:xfrm>
        </p:spPr>
        <p:txBody>
          <a:bodyPr>
            <a:noAutofit/>
          </a:bodyPr>
          <a:lstStyle/>
          <a:p>
            <a:r>
              <a:rPr lang="en-GB" sz="2400" dirty="0"/>
              <a:t>From April 2016 – March 2017                                                  there were 977 initial investigations                                                   in relation to teachers</a:t>
            </a:r>
          </a:p>
          <a:p>
            <a:r>
              <a:rPr lang="en-GB" sz="2400" dirty="0"/>
              <a:t>In the same period there were 168                                            proceedings leading to 119 prohibition orders</a:t>
            </a:r>
          </a:p>
          <a:p>
            <a:pPr lvl="0"/>
            <a:r>
              <a:rPr lang="en-GB" sz="2400" dirty="0"/>
              <a:t>Between 2013 – 2017, 25 prohibition orders were made for alcohol or drugs, 14 for violence and 11 in relation to indecent images                                                                                       </a:t>
            </a:r>
            <a:r>
              <a:rPr lang="en-GB" sz="2000" i="1" dirty="0">
                <a:solidFill>
                  <a:prstClr val="black"/>
                </a:solidFill>
              </a:rPr>
              <a:t>NCTL 2017</a:t>
            </a:r>
            <a:endParaRPr lang="en-GB" sz="2400" dirty="0"/>
          </a:p>
          <a:p>
            <a:r>
              <a:rPr lang="en-GB" sz="2400" dirty="0"/>
              <a:t>A total of 450 prohibition orders made between 2013 – 2018</a:t>
            </a:r>
          </a:p>
          <a:p>
            <a:r>
              <a:rPr lang="en-GB" sz="2400" dirty="0" err="1"/>
              <a:t>Approx</a:t>
            </a:r>
            <a:r>
              <a:rPr lang="en-GB" sz="2400" dirty="0"/>
              <a:t> 1/3 of all prohibition orders relate to sexually motivated inappropriate conduct by a teacher                                      </a:t>
            </a:r>
            <a:r>
              <a:rPr lang="en-GB" sz="2000" i="1" dirty="0"/>
              <a:t>BBC 2018</a:t>
            </a:r>
            <a:endParaRPr lang="en-GB" sz="2400" dirty="0"/>
          </a:p>
          <a:p>
            <a:endParaRPr lang="en-GB" sz="2800" dirty="0">
              <a:solidFill>
                <a:srgbClr val="FF0000"/>
              </a:solidFill>
            </a:endParaRPr>
          </a:p>
        </p:txBody>
      </p:sp>
      <p:pic>
        <p:nvPicPr>
          <p:cNvPr id="2" name="Picture 1">
            <a:extLst>
              <a:ext uri="{FF2B5EF4-FFF2-40B4-BE49-F238E27FC236}">
                <a16:creationId xmlns:a16="http://schemas.microsoft.com/office/drawing/2014/main" id="{02A7DDAF-8529-4D0C-9F55-8F9B92031ED9}"/>
              </a:ext>
            </a:extLst>
          </p:cNvPr>
          <p:cNvPicPr>
            <a:picLocks noChangeAspect="1"/>
          </p:cNvPicPr>
          <p:nvPr/>
        </p:nvPicPr>
        <p:blipFill>
          <a:blip r:embed="rId3"/>
          <a:stretch>
            <a:fillRect/>
          </a:stretch>
        </p:blipFill>
        <p:spPr>
          <a:xfrm>
            <a:off x="4932040" y="353986"/>
            <a:ext cx="4144722" cy="2917008"/>
          </a:xfrm>
          <a:prstGeom prst="rect">
            <a:avLst/>
          </a:prstGeom>
        </p:spPr>
      </p:pic>
    </p:spTree>
    <p:extLst>
      <p:ext uri="{BB962C8B-B14F-4D97-AF65-F5344CB8AC3E}">
        <p14:creationId xmlns:p14="http://schemas.microsoft.com/office/powerpoint/2010/main" val="7369542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solidFill>
                  <a:srgbClr val="61A375"/>
                </a:solidFill>
              </a:rPr>
              <a:t>Statistics - DBS</a:t>
            </a:r>
            <a:r>
              <a:rPr lang="en-GB" dirty="0"/>
              <a:t>	</a:t>
            </a:r>
          </a:p>
        </p:txBody>
      </p:sp>
      <p:sp>
        <p:nvSpPr>
          <p:cNvPr id="18435" name="Rectangle 3"/>
          <p:cNvSpPr>
            <a:spLocks noGrp="1" noChangeArrowheads="1"/>
          </p:cNvSpPr>
          <p:nvPr>
            <p:ph idx="1"/>
          </p:nvPr>
        </p:nvSpPr>
        <p:spPr>
          <a:xfrm>
            <a:off x="457200" y="1196752"/>
            <a:ext cx="8229600" cy="4525963"/>
          </a:xfrm>
        </p:spPr>
        <p:txBody>
          <a:bodyPr>
            <a:noAutofit/>
          </a:bodyPr>
          <a:lstStyle/>
          <a:p>
            <a:r>
              <a:rPr lang="en-GB" sz="2500" dirty="0"/>
              <a:t>7,437 referrals for discretionary barring in 2016/17</a:t>
            </a:r>
          </a:p>
          <a:p>
            <a:r>
              <a:rPr lang="en-GB" sz="2500" dirty="0"/>
              <a:t>There were 59,530 people on the children’s barred list in March 2017</a:t>
            </a:r>
          </a:p>
          <a:p>
            <a:r>
              <a:rPr lang="en-GB" sz="2500" dirty="0"/>
              <a:t>There were 64,044 people on one or both lists</a:t>
            </a:r>
            <a:endParaRPr lang="en-GB" sz="2500" i="1" dirty="0"/>
          </a:p>
          <a:p>
            <a:r>
              <a:rPr lang="en-GB" sz="2500" dirty="0" err="1"/>
              <a:t>Approx</a:t>
            </a:r>
            <a:r>
              <a:rPr lang="en-GB" sz="2500" dirty="0"/>
              <a:t> 350,000 DBS certificates processed each month</a:t>
            </a:r>
          </a:p>
          <a:p>
            <a:r>
              <a:rPr lang="en-GB" sz="2500" dirty="0"/>
              <a:t>On average, 6% include Police National Computer data</a:t>
            </a:r>
          </a:p>
          <a:p>
            <a:r>
              <a:rPr lang="en-GB" sz="2500" dirty="0"/>
              <a:t>0.2% also include additional info after filtering has been applied</a:t>
            </a:r>
          </a:p>
          <a:p>
            <a:r>
              <a:rPr lang="en-GB" sz="2500" dirty="0"/>
              <a:t>0.01% of DBS applications have a barred list match</a:t>
            </a:r>
          </a:p>
          <a:p>
            <a:pPr marL="0" indent="0" algn="r">
              <a:buNone/>
            </a:pPr>
            <a:r>
              <a:rPr lang="en-GB" sz="2000" i="1" dirty="0"/>
              <a:t>Disclosure &amp; Barring Service October 2017</a:t>
            </a:r>
          </a:p>
          <a:p>
            <a:endParaRPr lang="en-GB" sz="1200" dirty="0">
              <a:solidFill>
                <a:srgbClr val="00B050"/>
              </a:solidFill>
            </a:endParaRPr>
          </a:p>
        </p:txBody>
      </p:sp>
    </p:spTree>
    <p:extLst>
      <p:ext uri="{BB962C8B-B14F-4D97-AF65-F5344CB8AC3E}">
        <p14:creationId xmlns:p14="http://schemas.microsoft.com/office/powerpoint/2010/main" val="10485806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468313" y="318135"/>
            <a:ext cx="7837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0"/>
              </a:spcBef>
              <a:spcAft>
                <a:spcPct val="0"/>
              </a:spcAft>
            </a:pPr>
            <a:r>
              <a:rPr lang="en-GB" sz="3600" dirty="0">
                <a:solidFill>
                  <a:srgbClr val="818F64"/>
                </a:solidFill>
                <a:latin typeface="Verdana" panose="020B0604030504040204" pitchFamily="34" charset="0"/>
                <a:ea typeface="Verdana" panose="020B0604030504040204" pitchFamily="34" charset="0"/>
                <a:cs typeface="Verdana" panose="020B0604030504040204" pitchFamily="34" charset="0"/>
              </a:rPr>
              <a:t>Children’s experiences of sexual abuse</a:t>
            </a:r>
          </a:p>
        </p:txBody>
      </p:sp>
      <p:sp>
        <p:nvSpPr>
          <p:cNvPr id="4100" name="Rectangle 4"/>
          <p:cNvSpPr>
            <a:spLocks noChangeArrowheads="1"/>
          </p:cNvSpPr>
          <p:nvPr/>
        </p:nvSpPr>
        <p:spPr bwMode="auto">
          <a:xfrm>
            <a:off x="570129" y="1412776"/>
            <a:ext cx="7704856"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2200" dirty="0">
              <a:solidFill>
                <a:srgbClr val="000000"/>
              </a:solidFill>
            </a:endParaRPr>
          </a:p>
        </p:txBody>
      </p:sp>
      <p:pic>
        <p:nvPicPr>
          <p:cNvPr id="2" name="Picture 1" descr="https://www.childrenscommissioner.gov.uk/sites/default/files/publications/Protecting children from harm - executive summary_0.pdf - Google Chrome"/>
          <p:cNvPicPr>
            <a:picLocks noChangeAspect="1"/>
          </p:cNvPicPr>
          <p:nvPr/>
        </p:nvPicPr>
        <p:blipFill rotWithShape="1">
          <a:blip r:embed="rId3">
            <a:extLst>
              <a:ext uri="{28A0092B-C50C-407E-A947-70E740481C1C}">
                <a14:useLocalDpi xmlns:a14="http://schemas.microsoft.com/office/drawing/2010/main" val="0"/>
              </a:ext>
            </a:extLst>
          </a:blip>
          <a:srcRect l="23226" t="20744" r="23226" b="16356"/>
          <a:stretch/>
        </p:blipFill>
        <p:spPr>
          <a:xfrm>
            <a:off x="570129" y="1412776"/>
            <a:ext cx="7385006" cy="4669931"/>
          </a:xfrm>
          <a:prstGeom prst="rect">
            <a:avLst/>
          </a:prstGeom>
        </p:spPr>
      </p:pic>
      <p:sp>
        <p:nvSpPr>
          <p:cNvPr id="3" name="TextBox 2"/>
          <p:cNvSpPr txBox="1"/>
          <p:nvPr/>
        </p:nvSpPr>
        <p:spPr>
          <a:xfrm>
            <a:off x="334275" y="3891657"/>
            <a:ext cx="3959671" cy="2585323"/>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i="1" dirty="0">
                <a:solidFill>
                  <a:srgbClr val="000000"/>
                </a:solidFill>
              </a:rPr>
              <a:t>Protecting children from harm </a:t>
            </a:r>
            <a:r>
              <a:rPr lang="en-GB" dirty="0">
                <a:solidFill>
                  <a:srgbClr val="000000"/>
                </a:solidFill>
              </a:rPr>
              <a:t>(Children’s Commissioner Nov 2015) suggests that approximately 1 in 8 victims of CSA come to the attention of statutory agencies. This finding is consistent with various other pieces of research. Data suggests that about 2/3rds of cases are within the family environment</a:t>
            </a:r>
          </a:p>
        </p:txBody>
      </p:sp>
      <p:sp>
        <p:nvSpPr>
          <p:cNvPr id="4" name="TextBox 3"/>
          <p:cNvSpPr txBox="1"/>
          <p:nvPr/>
        </p:nvSpPr>
        <p:spPr>
          <a:xfrm>
            <a:off x="5724128" y="2924944"/>
            <a:ext cx="3240360" cy="2808312"/>
          </a:xfrm>
          <a:prstGeom prst="rect">
            <a:avLst/>
          </a:prstGeom>
          <a:solidFill>
            <a:schemeClr val="bg1"/>
          </a:solidFill>
        </p:spPr>
        <p:txBody>
          <a:bodyPr wrap="square" rtlCol="0">
            <a:spAutoFit/>
          </a:bodyPr>
          <a:lstStyle/>
          <a:p>
            <a:pPr fontAlgn="base">
              <a:spcBef>
                <a:spcPct val="0"/>
              </a:spcBef>
              <a:spcAft>
                <a:spcPct val="0"/>
              </a:spcAft>
            </a:pPr>
            <a:endParaRPr lang="en-GB" dirty="0">
              <a:solidFill>
                <a:srgbClr val="000000"/>
              </a:solidFill>
            </a:endParaRPr>
          </a:p>
        </p:txBody>
      </p:sp>
      <p:sp>
        <p:nvSpPr>
          <p:cNvPr id="5" name="TextBox 4"/>
          <p:cNvSpPr txBox="1"/>
          <p:nvPr/>
        </p:nvSpPr>
        <p:spPr>
          <a:xfrm>
            <a:off x="6084168" y="4077072"/>
            <a:ext cx="2520280" cy="2308324"/>
          </a:xfrm>
          <a:prstGeom prst="rect">
            <a:avLst/>
          </a:prstGeom>
          <a:noFill/>
        </p:spPr>
        <p:txBody>
          <a:bodyPr wrap="square" rtlCol="0">
            <a:spAutoFit/>
          </a:bodyPr>
          <a:lstStyle/>
          <a:p>
            <a:r>
              <a:rPr lang="en-GB" sz="3600" b="1" dirty="0">
                <a:solidFill>
                  <a:srgbClr val="FF0000"/>
                </a:solidFill>
              </a:rPr>
              <a:t>Why do Children not report abuse?</a:t>
            </a:r>
          </a:p>
        </p:txBody>
      </p:sp>
    </p:spTree>
    <p:extLst>
      <p:ext uri="{BB962C8B-B14F-4D97-AF65-F5344CB8AC3E}">
        <p14:creationId xmlns:p14="http://schemas.microsoft.com/office/powerpoint/2010/main" val="198163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512" y="274638"/>
            <a:ext cx="8712968" cy="1143000"/>
          </a:xfrm>
        </p:spPr>
        <p:txBody>
          <a:bodyPr>
            <a:noAutofit/>
          </a:bodyPr>
          <a:lstStyle/>
          <a:p>
            <a:r>
              <a:rPr lang="en-US" dirty="0">
                <a:solidFill>
                  <a:srgbClr val="61A375"/>
                </a:solidFill>
              </a:rPr>
              <a:t>Reasons children don’t report abuse</a:t>
            </a:r>
            <a:endParaRPr lang="en-GB" dirty="0">
              <a:solidFill>
                <a:srgbClr val="61A375"/>
              </a:solidFill>
            </a:endParaRPr>
          </a:p>
        </p:txBody>
      </p:sp>
      <p:sp>
        <p:nvSpPr>
          <p:cNvPr id="21507" name="Rectangle 3"/>
          <p:cNvSpPr>
            <a:spLocks noGrp="1" noChangeArrowheads="1"/>
          </p:cNvSpPr>
          <p:nvPr>
            <p:ph idx="1"/>
          </p:nvPr>
        </p:nvSpPr>
        <p:spPr>
          <a:xfrm>
            <a:off x="421196" y="1196752"/>
            <a:ext cx="8229600" cy="4525963"/>
          </a:xfrm>
        </p:spPr>
        <p:txBody>
          <a:bodyPr>
            <a:normAutofit fontScale="92500" lnSpcReduction="20000"/>
          </a:bodyPr>
          <a:lstStyle/>
          <a:p>
            <a:r>
              <a:rPr lang="en-GB" sz="3300" dirty="0"/>
              <a:t>it was nobody else’s business</a:t>
            </a:r>
          </a:p>
          <a:p>
            <a:r>
              <a:rPr lang="en-GB" sz="3300" dirty="0"/>
              <a:t>didn’t think it was serious or wrong</a:t>
            </a:r>
          </a:p>
          <a:p>
            <a:r>
              <a:rPr lang="en-GB" sz="3300" dirty="0"/>
              <a:t>didn’t want parents to find out</a:t>
            </a:r>
          </a:p>
          <a:p>
            <a:r>
              <a:rPr lang="en-GB" sz="3300" dirty="0"/>
              <a:t>didn’t want friends to find out</a:t>
            </a:r>
          </a:p>
          <a:p>
            <a:r>
              <a:rPr lang="en-GB" sz="3300" dirty="0"/>
              <a:t>didn’t want the authorities to find out</a:t>
            </a:r>
          </a:p>
          <a:p>
            <a:r>
              <a:rPr lang="en-GB" sz="3300" dirty="0"/>
              <a:t>frightened </a:t>
            </a:r>
          </a:p>
          <a:p>
            <a:r>
              <a:rPr lang="en-GB" sz="3300" dirty="0"/>
              <a:t>didn’t think they would be believed</a:t>
            </a:r>
          </a:p>
          <a:p>
            <a:r>
              <a:rPr lang="en-GB" sz="3300" dirty="0"/>
              <a:t>desire to protect the abuser</a:t>
            </a:r>
          </a:p>
          <a:p>
            <a:r>
              <a:rPr lang="en-GB" sz="3300" dirty="0"/>
              <a:t>communication difficulties</a:t>
            </a:r>
          </a:p>
          <a:p>
            <a:pPr marL="0" indent="0">
              <a:buNone/>
            </a:pPr>
            <a:endParaRPr lang="en-GB" sz="3300" dirty="0">
              <a:solidFill>
                <a:srgbClr val="FF0000"/>
              </a:solidFill>
            </a:endParaRPr>
          </a:p>
          <a:p>
            <a:endParaRPr lang="en-GB" sz="3300" dirty="0"/>
          </a:p>
          <a:p>
            <a:endParaRPr lang="en-GB" sz="3300" dirty="0"/>
          </a:p>
          <a:p>
            <a:endParaRPr lang="en-GB" sz="2100" i="1" dirty="0"/>
          </a:p>
        </p:txBody>
      </p:sp>
    </p:spTree>
    <p:extLst>
      <p:ext uri="{BB962C8B-B14F-4D97-AF65-F5344CB8AC3E}">
        <p14:creationId xmlns:p14="http://schemas.microsoft.com/office/powerpoint/2010/main" val="1210733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dirty="0">
                <a:solidFill>
                  <a:srgbClr val="61A375"/>
                </a:solidFill>
              </a:rPr>
              <a:t>Who are the sex offenders?</a:t>
            </a:r>
            <a:endParaRPr lang="en-GB" dirty="0">
              <a:solidFill>
                <a:srgbClr val="61A375"/>
              </a:solidFill>
            </a:endParaRPr>
          </a:p>
        </p:txBody>
      </p:sp>
      <p:sp>
        <p:nvSpPr>
          <p:cNvPr id="32771" name="Text Box 4"/>
          <p:cNvSpPr>
            <a:spLocks noGrp="1" noChangeArrowheads="1"/>
          </p:cNvSpPr>
          <p:nvPr>
            <p:ph idx="1"/>
          </p:nvPr>
        </p:nvSpPr>
        <p:spPr>
          <a:xfrm>
            <a:off x="323528" y="1124744"/>
            <a:ext cx="8363272" cy="5112568"/>
          </a:xfrm>
          <a:noFill/>
        </p:spPr>
        <p:txBody>
          <a:bodyPr>
            <a:normAutofit fontScale="92500"/>
          </a:bodyPr>
          <a:lstStyle/>
          <a:p>
            <a:pPr marL="342900" indent="-342900" eaLnBrk="1" hangingPunct="1">
              <a:lnSpc>
                <a:spcPct val="80000"/>
              </a:lnSpc>
              <a:tabLst>
                <a:tab pos="3527425" algn="l"/>
              </a:tabLst>
            </a:pPr>
            <a:r>
              <a:rPr lang="en-GB" sz="2800" dirty="0"/>
              <a:t>97.8% of those charged with a sexual offence are male</a:t>
            </a:r>
          </a:p>
          <a:p>
            <a:pPr marL="342900" indent="-342900" eaLnBrk="1" hangingPunct="1">
              <a:lnSpc>
                <a:spcPct val="80000"/>
              </a:lnSpc>
              <a:tabLst>
                <a:tab pos="3527425" algn="l"/>
              </a:tabLst>
            </a:pPr>
            <a:r>
              <a:rPr lang="en-GB" sz="2800" dirty="0"/>
              <a:t>Victim studies suggest that 1 in 9 sexual offences are committed by a woman</a:t>
            </a:r>
          </a:p>
          <a:p>
            <a:pPr marL="342900" indent="-342900" eaLnBrk="1" hangingPunct="1">
              <a:lnSpc>
                <a:spcPct val="80000"/>
              </a:lnSpc>
              <a:tabLst>
                <a:tab pos="3527425" algn="l"/>
              </a:tabLst>
            </a:pPr>
            <a:r>
              <a:rPr lang="en-GB" sz="2800" dirty="0"/>
              <a:t>Between 2004 – 2009 </a:t>
            </a:r>
            <a:r>
              <a:rPr lang="en-GB" sz="2800" dirty="0" err="1"/>
              <a:t>Childline</a:t>
            </a:r>
            <a:r>
              <a:rPr lang="en-GB" sz="2800" dirty="0"/>
              <a:t> saw a 132% increase in number of children reporting sexual abuse by a woman </a:t>
            </a:r>
            <a:endParaRPr lang="en-GB" sz="1800" dirty="0"/>
          </a:p>
          <a:p>
            <a:pPr marL="342900" indent="-342900" eaLnBrk="1" hangingPunct="1">
              <a:lnSpc>
                <a:spcPct val="80000"/>
              </a:lnSpc>
              <a:buFontTx/>
              <a:buNone/>
              <a:tabLst>
                <a:tab pos="3527425" algn="l"/>
              </a:tabLst>
            </a:pPr>
            <a:r>
              <a:rPr lang="en-US" sz="1800" i="1" dirty="0"/>
              <a:t>Source: Darling 2017</a:t>
            </a:r>
          </a:p>
          <a:p>
            <a:pPr marL="342900" indent="-342900" eaLnBrk="1" hangingPunct="1">
              <a:lnSpc>
                <a:spcPct val="80000"/>
              </a:lnSpc>
              <a:buFontTx/>
              <a:buNone/>
              <a:tabLst>
                <a:tab pos="3527425" algn="l"/>
              </a:tabLst>
            </a:pPr>
            <a:endParaRPr lang="en-GB" sz="1300" i="1" dirty="0"/>
          </a:p>
          <a:p>
            <a:pPr marL="342000" indent="-342000">
              <a:lnSpc>
                <a:spcPct val="80000"/>
              </a:lnSpc>
              <a:buNone/>
              <a:tabLst>
                <a:tab pos="3527425" algn="l"/>
              </a:tabLst>
            </a:pPr>
            <a:r>
              <a:rPr lang="en-GB" sz="2800" dirty="0"/>
              <a:t>“Between 23-40% of all alleged sexual abuse of children and young people is perpetrated by other young people, mainly adolescents”</a:t>
            </a:r>
            <a:r>
              <a:rPr lang="en-US" sz="2800" i="1" dirty="0"/>
              <a:t> </a:t>
            </a:r>
          </a:p>
          <a:p>
            <a:pPr marL="0" indent="0" eaLnBrk="1" hangingPunct="1">
              <a:lnSpc>
                <a:spcPct val="80000"/>
              </a:lnSpc>
              <a:buNone/>
              <a:tabLst>
                <a:tab pos="3527425" algn="l"/>
              </a:tabLst>
            </a:pPr>
            <a:r>
              <a:rPr lang="en-US" sz="1800" i="1" dirty="0"/>
              <a:t>Source: Harmful sexual </a:t>
            </a:r>
            <a:r>
              <a:rPr lang="en-US" sz="1800" i="1" dirty="0" err="1"/>
              <a:t>behaviour</a:t>
            </a:r>
            <a:r>
              <a:rPr lang="en-US" sz="1800" i="1" dirty="0"/>
              <a:t> </a:t>
            </a:r>
            <a:r>
              <a:rPr lang="en-US" sz="1800" dirty="0"/>
              <a:t>NSPCC 2013 </a:t>
            </a:r>
          </a:p>
          <a:p>
            <a:pPr marL="0" indent="0" eaLnBrk="1" hangingPunct="1">
              <a:lnSpc>
                <a:spcPct val="80000"/>
              </a:lnSpc>
              <a:buNone/>
              <a:tabLst>
                <a:tab pos="3527425" algn="l"/>
              </a:tabLst>
            </a:pPr>
            <a:endParaRPr lang="en-US" sz="1300" dirty="0"/>
          </a:p>
          <a:p>
            <a:pPr marL="342900" indent="-342900" eaLnBrk="1" hangingPunct="1">
              <a:lnSpc>
                <a:spcPct val="80000"/>
              </a:lnSpc>
              <a:buFontTx/>
              <a:buNone/>
              <a:tabLst>
                <a:tab pos="3527425" algn="l"/>
              </a:tabLst>
            </a:pPr>
            <a:r>
              <a:rPr lang="en-GB" sz="2800" dirty="0"/>
              <a:t>“The majority of perpetrators sexually assault children known to them, with about 80% of offences taking place in the home of either the offender or the victim”</a:t>
            </a:r>
          </a:p>
          <a:p>
            <a:pPr marL="342900" indent="-342900" eaLnBrk="1" hangingPunct="1">
              <a:lnSpc>
                <a:spcPct val="80000"/>
              </a:lnSpc>
              <a:buFontTx/>
              <a:buNone/>
              <a:tabLst>
                <a:tab pos="3527425" algn="l"/>
              </a:tabLst>
            </a:pPr>
            <a:r>
              <a:rPr lang="en-GB" sz="1800" i="1" dirty="0"/>
              <a:t>Source: Sexual Offending against Children: Understanding the Risk </a:t>
            </a:r>
            <a:r>
              <a:rPr lang="en-GB" sz="1800" dirty="0" err="1"/>
              <a:t>Grubin</a:t>
            </a:r>
            <a:r>
              <a:rPr lang="en-GB" sz="1800" dirty="0"/>
              <a:t> (1998)</a:t>
            </a:r>
          </a:p>
        </p:txBody>
      </p:sp>
    </p:spTree>
    <p:extLst>
      <p:ext uri="{BB962C8B-B14F-4D97-AF65-F5344CB8AC3E}">
        <p14:creationId xmlns:p14="http://schemas.microsoft.com/office/powerpoint/2010/main" val="444086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Hur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048000"/>
            <a:ext cx="14478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3" name="Picture 3" descr="Hur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028950"/>
            <a:ext cx="147161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4" name="Picture 4" descr="Walk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90800"/>
            <a:ext cx="6762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5" name="Picture 5" descr="Walk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724150"/>
            <a:ext cx="6762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06" name="Picture 6" descr="Walk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76550"/>
            <a:ext cx="6762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7" name="Line 7"/>
          <p:cNvSpPr>
            <a:spLocks noChangeShapeType="1"/>
          </p:cNvSpPr>
          <p:nvPr/>
        </p:nvSpPr>
        <p:spPr bwMode="auto">
          <a:xfrm>
            <a:off x="76200" y="47244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1610" name="Line 10"/>
          <p:cNvSpPr>
            <a:spLocks noChangeShapeType="1"/>
          </p:cNvSpPr>
          <p:nvPr/>
        </p:nvSpPr>
        <p:spPr bwMode="auto">
          <a:xfrm>
            <a:off x="1287462" y="3581400"/>
            <a:ext cx="0" cy="11430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1611" name="AutoShape 11"/>
          <p:cNvSpPr>
            <a:spLocks noChangeArrowheads="1"/>
          </p:cNvSpPr>
          <p:nvPr/>
        </p:nvSpPr>
        <p:spPr bwMode="auto">
          <a:xfrm>
            <a:off x="8763000" y="3276600"/>
            <a:ext cx="457200" cy="381000"/>
          </a:xfrm>
          <a:custGeom>
            <a:avLst/>
            <a:gdLst>
              <a:gd name="T0" fmla="*/ 4838700 w 21600"/>
              <a:gd name="T1" fmla="*/ 0 h 21600"/>
              <a:gd name="T2" fmla="*/ 1417108 w 21600"/>
              <a:gd name="T3" fmla="*/ 984109 h 21600"/>
              <a:gd name="T4" fmla="*/ 0 w 21600"/>
              <a:gd name="T5" fmla="*/ 3360208 h 21600"/>
              <a:gd name="T6" fmla="*/ 1417108 w 21600"/>
              <a:gd name="T7" fmla="*/ 5736308 h 21600"/>
              <a:gd name="T8" fmla="*/ 4838700 w 21600"/>
              <a:gd name="T9" fmla="*/ 6720417 h 21600"/>
              <a:gd name="T10" fmla="*/ 8260292 w 21600"/>
              <a:gd name="T11" fmla="*/ 5736308 h 21600"/>
              <a:gd name="T12" fmla="*/ 9677400 w 21600"/>
              <a:gd name="T13" fmla="*/ 3360208 h 21600"/>
              <a:gd name="T14" fmla="*/ 8260292 w 21600"/>
              <a:gd name="T15" fmla="*/ 98410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1612" name="Line 12"/>
          <p:cNvSpPr>
            <a:spLocks noChangeShapeType="1"/>
          </p:cNvSpPr>
          <p:nvPr/>
        </p:nvSpPr>
        <p:spPr bwMode="auto">
          <a:xfrm>
            <a:off x="8991600" y="3657600"/>
            <a:ext cx="0" cy="1066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1613" name="AutoShape 13"/>
          <p:cNvSpPr>
            <a:spLocks noChangeArrowheads="1"/>
          </p:cNvSpPr>
          <p:nvPr/>
        </p:nvSpPr>
        <p:spPr bwMode="auto">
          <a:xfrm>
            <a:off x="2987824" y="1523999"/>
            <a:ext cx="3096344" cy="974725"/>
          </a:xfrm>
          <a:prstGeom prst="cloudCallout">
            <a:avLst>
              <a:gd name="adj1" fmla="val -100332"/>
              <a:gd name="adj2" fmla="val 48862"/>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400">
              <a:cs typeface="Arial" charset="0"/>
            </a:endParaRPr>
          </a:p>
        </p:txBody>
      </p:sp>
      <p:sp>
        <p:nvSpPr>
          <p:cNvPr id="3086" name="Rectangle 14"/>
          <p:cNvSpPr>
            <a:spLocks noChangeArrowheads="1"/>
          </p:cNvSpPr>
          <p:nvPr/>
        </p:nvSpPr>
        <p:spPr bwMode="auto">
          <a:xfrm>
            <a:off x="1006475" y="533400"/>
            <a:ext cx="7467600" cy="990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000" b="1">
              <a:latin typeface="Tahoma" pitchFamily="34" charset="0"/>
            </a:endParaRPr>
          </a:p>
        </p:txBody>
      </p:sp>
      <p:sp>
        <p:nvSpPr>
          <p:cNvPr id="281615" name="Rectangle 15"/>
          <p:cNvSpPr>
            <a:spLocks noChangeArrowheads="1"/>
          </p:cNvSpPr>
          <p:nvPr/>
        </p:nvSpPr>
        <p:spPr bwMode="auto">
          <a:xfrm>
            <a:off x="606309" y="5029200"/>
            <a:ext cx="1336905" cy="119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i="1" dirty="0">
                <a:solidFill>
                  <a:srgbClr val="7030A0"/>
                </a:solidFill>
                <a:cs typeface="Arial" charset="0"/>
              </a:rPr>
              <a:t>Motivation</a:t>
            </a:r>
          </a:p>
          <a:p>
            <a:pPr algn="ctr"/>
            <a:endParaRPr lang="en-US" altLang="en-US" i="1" dirty="0">
              <a:cs typeface="Arial" charset="0"/>
            </a:endParaRPr>
          </a:p>
          <a:p>
            <a:pPr algn="ctr"/>
            <a:r>
              <a:rPr lang="en-US" altLang="en-US" i="1" dirty="0">
                <a:cs typeface="Arial" charset="0"/>
              </a:rPr>
              <a:t>‘wanting to’</a:t>
            </a:r>
          </a:p>
          <a:p>
            <a:pPr algn="ctr"/>
            <a:endParaRPr lang="en-US" altLang="en-US" dirty="0">
              <a:solidFill>
                <a:schemeClr val="tx2"/>
              </a:solidFill>
              <a:cs typeface="Arial" charset="0"/>
            </a:endParaRPr>
          </a:p>
        </p:txBody>
      </p:sp>
      <p:sp>
        <p:nvSpPr>
          <p:cNvPr id="281616" name="Rectangle 16"/>
          <p:cNvSpPr>
            <a:spLocks noChangeArrowheads="1"/>
          </p:cNvSpPr>
          <p:nvPr/>
        </p:nvSpPr>
        <p:spPr bwMode="auto">
          <a:xfrm>
            <a:off x="1779141" y="5029200"/>
            <a:ext cx="2776538" cy="119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i="1" dirty="0">
                <a:solidFill>
                  <a:srgbClr val="7030A0"/>
                </a:solidFill>
                <a:cs typeface="Arial" charset="0"/>
              </a:rPr>
              <a:t>Internal inhibitors</a:t>
            </a:r>
          </a:p>
          <a:p>
            <a:pPr algn="ctr"/>
            <a:endParaRPr lang="en-US" altLang="en-US" i="1" dirty="0">
              <a:cs typeface="Arial" charset="0"/>
            </a:endParaRPr>
          </a:p>
          <a:p>
            <a:pPr algn="ctr"/>
            <a:r>
              <a:rPr lang="en-US" altLang="en-US" i="1" dirty="0">
                <a:cs typeface="Arial" charset="0"/>
              </a:rPr>
              <a:t> ‘conscience’</a:t>
            </a:r>
          </a:p>
          <a:p>
            <a:pPr algn="ctr"/>
            <a:endParaRPr lang="en-US" altLang="en-US" dirty="0">
              <a:solidFill>
                <a:schemeClr val="tx2"/>
              </a:solidFill>
              <a:cs typeface="Arial" charset="0"/>
            </a:endParaRPr>
          </a:p>
        </p:txBody>
      </p:sp>
      <p:sp>
        <p:nvSpPr>
          <p:cNvPr id="281617" name="Rectangle 17"/>
          <p:cNvSpPr>
            <a:spLocks noChangeArrowheads="1"/>
          </p:cNvSpPr>
          <p:nvPr/>
        </p:nvSpPr>
        <p:spPr bwMode="auto">
          <a:xfrm>
            <a:off x="6600581" y="5029200"/>
            <a:ext cx="2619619" cy="11362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i="1" dirty="0">
                <a:solidFill>
                  <a:srgbClr val="7030A0"/>
                </a:solidFill>
                <a:cs typeface="Arial" charset="0"/>
              </a:rPr>
              <a:t>Overcome victim resistance</a:t>
            </a:r>
          </a:p>
          <a:p>
            <a:pPr algn="ctr"/>
            <a:r>
              <a:rPr lang="en-US" altLang="en-US" sz="1600" i="1" dirty="0">
                <a:cs typeface="Arial" charset="0"/>
              </a:rPr>
              <a:t>‘doing it and getting away with it’</a:t>
            </a:r>
          </a:p>
        </p:txBody>
      </p:sp>
      <p:sp>
        <p:nvSpPr>
          <p:cNvPr id="281618" name="Rectangle 18"/>
          <p:cNvSpPr>
            <a:spLocks noChangeArrowheads="1"/>
          </p:cNvSpPr>
          <p:nvPr/>
        </p:nvSpPr>
        <p:spPr bwMode="auto">
          <a:xfrm>
            <a:off x="4329049" y="5029200"/>
            <a:ext cx="2311531" cy="119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i="1" dirty="0">
                <a:solidFill>
                  <a:srgbClr val="7030A0"/>
                </a:solidFill>
                <a:cs typeface="Arial" charset="0"/>
              </a:rPr>
              <a:t>External inhibitors</a:t>
            </a:r>
          </a:p>
          <a:p>
            <a:pPr algn="ctr"/>
            <a:endParaRPr lang="en-US" altLang="en-US" i="1" dirty="0">
              <a:cs typeface="Arial" charset="0"/>
            </a:endParaRPr>
          </a:p>
          <a:p>
            <a:pPr algn="ctr"/>
            <a:r>
              <a:rPr lang="en-US" altLang="en-US" i="1" dirty="0">
                <a:cs typeface="Arial" charset="0"/>
              </a:rPr>
              <a:t>‘creating opportunity’</a:t>
            </a:r>
          </a:p>
          <a:p>
            <a:pPr algn="ctr"/>
            <a:endParaRPr lang="en-US" altLang="en-US" dirty="0">
              <a:solidFill>
                <a:schemeClr val="tx2"/>
              </a:solidFill>
              <a:cs typeface="Arial" charset="0"/>
            </a:endParaRPr>
          </a:p>
        </p:txBody>
      </p:sp>
      <p:sp>
        <p:nvSpPr>
          <p:cNvPr id="281619" name="Text Box 19"/>
          <p:cNvSpPr txBox="1">
            <a:spLocks noChangeArrowheads="1"/>
          </p:cNvSpPr>
          <p:nvPr/>
        </p:nvSpPr>
        <p:spPr bwMode="auto">
          <a:xfrm>
            <a:off x="76200" y="2300288"/>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altLang="en-US" sz="2000">
                <a:latin typeface="Times New Roman" pitchFamily="18" charset="0"/>
                <a:cs typeface="Arial" charset="0"/>
              </a:rPr>
              <a:t>Thoughts</a:t>
            </a:r>
          </a:p>
        </p:txBody>
      </p:sp>
      <p:sp>
        <p:nvSpPr>
          <p:cNvPr id="281620" name="Rectangle 20"/>
          <p:cNvSpPr>
            <a:spLocks noChangeArrowheads="1"/>
          </p:cNvSpPr>
          <p:nvPr/>
        </p:nvSpPr>
        <p:spPr bwMode="auto">
          <a:xfrm>
            <a:off x="3553036" y="1811306"/>
            <a:ext cx="29523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GB" sz="2000" dirty="0">
                <a:latin typeface="Times New Roman" pitchFamily="18" charset="0"/>
                <a:cs typeface="Arial" charset="0"/>
              </a:rPr>
              <a:t>Sex with a child</a:t>
            </a:r>
          </a:p>
        </p:txBody>
      </p:sp>
      <p:sp>
        <p:nvSpPr>
          <p:cNvPr id="3093" name="Rectangle 21"/>
          <p:cNvSpPr>
            <a:spLocks noChangeArrowheads="1"/>
          </p:cNvSpPr>
          <p:nvPr/>
        </p:nvSpPr>
        <p:spPr bwMode="auto">
          <a:xfrm>
            <a:off x="828674" y="381000"/>
            <a:ext cx="7343725" cy="907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dirty="0" err="1">
                <a:solidFill>
                  <a:srgbClr val="61A375"/>
                </a:solidFill>
                <a:latin typeface="+mn-lt"/>
                <a:cs typeface="Arial" charset="0"/>
              </a:rPr>
              <a:t>Finkelhor</a:t>
            </a:r>
            <a:r>
              <a:rPr lang="en-US" altLang="en-US" sz="4400" dirty="0">
                <a:solidFill>
                  <a:srgbClr val="61A375"/>
                </a:solidFill>
                <a:latin typeface="+mn-lt"/>
                <a:cs typeface="Arial" charset="0"/>
              </a:rPr>
              <a:t> – four preconditions</a:t>
            </a:r>
            <a:br>
              <a:rPr lang="en-US" altLang="en-US" sz="2800" b="1" dirty="0">
                <a:latin typeface="Gill Sans" pitchFamily="34" charset="0"/>
                <a:cs typeface="Arial" charset="0"/>
              </a:rPr>
            </a:br>
            <a:r>
              <a:rPr lang="en-US" altLang="en-US" sz="900" b="1" dirty="0">
                <a:latin typeface="Gill Sans" pitchFamily="34" charset="0"/>
                <a:cs typeface="Arial" charset="0"/>
              </a:rPr>
              <a:t>Adapted from D </a:t>
            </a:r>
            <a:r>
              <a:rPr lang="en-US" altLang="en-US" sz="900" b="1" dirty="0" err="1">
                <a:latin typeface="Gill Sans" pitchFamily="34" charset="0"/>
                <a:cs typeface="Arial" charset="0"/>
              </a:rPr>
              <a:t>Finkelhor</a:t>
            </a:r>
            <a:r>
              <a:rPr lang="en-US" altLang="en-US" sz="900" b="1" dirty="0">
                <a:latin typeface="Gill Sans" pitchFamily="34" charset="0"/>
                <a:cs typeface="Arial" charset="0"/>
              </a:rPr>
              <a:t> </a:t>
            </a:r>
            <a:r>
              <a:rPr lang="en-US" altLang="en-US" sz="900" b="1" i="1" dirty="0">
                <a:latin typeface="Gill Sans" pitchFamily="34" charset="0"/>
                <a:cs typeface="Arial" charset="0"/>
              </a:rPr>
              <a:t>Child Sexual Abuse: New Theory &amp; Research 1986</a:t>
            </a:r>
            <a:endParaRPr lang="en-GB" altLang="en-US" sz="900" b="1" i="1" dirty="0">
              <a:latin typeface="Gill Sans" pitchFamily="34" charset="0"/>
              <a:cs typeface="Arial" charset="0"/>
            </a:endParaRPr>
          </a:p>
        </p:txBody>
      </p:sp>
      <p:pic>
        <p:nvPicPr>
          <p:cNvPr id="281622" name="Picture 22" descr="Walk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 y="3037681"/>
            <a:ext cx="6762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24" name="Picture 24" descr="Hur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288" y="3084513"/>
            <a:ext cx="1382712"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988257"/>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81612"/>
                                        </p:tgtEl>
                                        <p:attrNameLst>
                                          <p:attrName>style.visibility</p:attrName>
                                        </p:attrNameLst>
                                      </p:cBhvr>
                                      <p:to>
                                        <p:strVal val="visible"/>
                                      </p:to>
                                    </p:set>
                                    <p:anim calcmode="lin" valueType="num">
                                      <p:cBhvr>
                                        <p:cTn id="7" dur="500" fill="hold"/>
                                        <p:tgtEl>
                                          <p:spTgt spid="281612"/>
                                        </p:tgtEl>
                                        <p:attrNameLst>
                                          <p:attrName>ppt_x</p:attrName>
                                        </p:attrNameLst>
                                      </p:cBhvr>
                                      <p:tavLst>
                                        <p:tav tm="0">
                                          <p:val>
                                            <p:strVal val="#ppt_x"/>
                                          </p:val>
                                        </p:tav>
                                        <p:tav tm="100000">
                                          <p:val>
                                            <p:strVal val="#ppt_x"/>
                                          </p:val>
                                        </p:tav>
                                      </p:tavLst>
                                    </p:anim>
                                    <p:anim calcmode="lin" valueType="num">
                                      <p:cBhvr>
                                        <p:cTn id="8" dur="500" fill="hold"/>
                                        <p:tgtEl>
                                          <p:spTgt spid="281612"/>
                                        </p:tgtEl>
                                        <p:attrNameLst>
                                          <p:attrName>ppt_y</p:attrName>
                                        </p:attrNameLst>
                                      </p:cBhvr>
                                      <p:tavLst>
                                        <p:tav tm="0">
                                          <p:val>
                                            <p:strVal val="#ppt_y+#ppt_h/2"/>
                                          </p:val>
                                        </p:tav>
                                        <p:tav tm="100000">
                                          <p:val>
                                            <p:strVal val="#ppt_y"/>
                                          </p:val>
                                        </p:tav>
                                      </p:tavLst>
                                    </p:anim>
                                    <p:anim calcmode="lin" valueType="num">
                                      <p:cBhvr>
                                        <p:cTn id="9" dur="500" fill="hold"/>
                                        <p:tgtEl>
                                          <p:spTgt spid="281612"/>
                                        </p:tgtEl>
                                        <p:attrNameLst>
                                          <p:attrName>ppt_w</p:attrName>
                                        </p:attrNameLst>
                                      </p:cBhvr>
                                      <p:tavLst>
                                        <p:tav tm="0">
                                          <p:val>
                                            <p:strVal val="#ppt_w"/>
                                          </p:val>
                                        </p:tav>
                                        <p:tav tm="100000">
                                          <p:val>
                                            <p:strVal val="#ppt_w"/>
                                          </p:val>
                                        </p:tav>
                                      </p:tavLst>
                                    </p:anim>
                                    <p:anim calcmode="lin" valueType="num">
                                      <p:cBhvr>
                                        <p:cTn id="10" dur="500" fill="hold"/>
                                        <p:tgtEl>
                                          <p:spTgt spid="281612"/>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816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281610"/>
                                        </p:tgtEl>
                                        <p:attrNameLst>
                                          <p:attrName>style.visibility</p:attrName>
                                        </p:attrNameLst>
                                      </p:cBhvr>
                                      <p:to>
                                        <p:strVal val="visible"/>
                                      </p:to>
                                    </p:set>
                                    <p:anim calcmode="lin" valueType="num">
                                      <p:cBhvr>
                                        <p:cTn id="18" dur="500" fill="hold"/>
                                        <p:tgtEl>
                                          <p:spTgt spid="281610"/>
                                        </p:tgtEl>
                                        <p:attrNameLst>
                                          <p:attrName>ppt_w</p:attrName>
                                        </p:attrNameLst>
                                      </p:cBhvr>
                                      <p:tavLst>
                                        <p:tav tm="0">
                                          <p:val>
                                            <p:fltVal val="0"/>
                                          </p:val>
                                        </p:tav>
                                        <p:tav tm="100000">
                                          <p:val>
                                            <p:strVal val="#ppt_w"/>
                                          </p:val>
                                        </p:tav>
                                      </p:tavLst>
                                    </p:anim>
                                    <p:anim calcmode="lin" valueType="num">
                                      <p:cBhvr>
                                        <p:cTn id="19" dur="500" fill="hold"/>
                                        <p:tgtEl>
                                          <p:spTgt spid="281610"/>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000"/>
                            </p:stCondLst>
                            <p:childTnLst>
                              <p:par>
                                <p:cTn id="21" presetID="2" presetClass="entr" presetSubtype="8" fill="hold" nodeType="afterEffect">
                                  <p:stCondLst>
                                    <p:cond delay="0"/>
                                  </p:stCondLst>
                                  <p:childTnLst>
                                    <p:set>
                                      <p:cBhvr>
                                        <p:cTn id="22" dur="1" fill="hold">
                                          <p:stCondLst>
                                            <p:cond delay="0"/>
                                          </p:stCondLst>
                                        </p:cTn>
                                        <p:tgtEl>
                                          <p:spTgt spid="281604"/>
                                        </p:tgtEl>
                                        <p:attrNameLst>
                                          <p:attrName>style.visibility</p:attrName>
                                        </p:attrNameLst>
                                      </p:cBhvr>
                                      <p:to>
                                        <p:strVal val="visible"/>
                                      </p:to>
                                    </p:set>
                                    <p:anim calcmode="lin" valueType="num">
                                      <p:cBhvr additive="base">
                                        <p:cTn id="23" dur="500" fill="hold"/>
                                        <p:tgtEl>
                                          <p:spTgt spid="281604"/>
                                        </p:tgtEl>
                                        <p:attrNameLst>
                                          <p:attrName>ppt_x</p:attrName>
                                        </p:attrNameLst>
                                      </p:cBhvr>
                                      <p:tavLst>
                                        <p:tav tm="0">
                                          <p:val>
                                            <p:strVal val="0-#ppt_w/2"/>
                                          </p:val>
                                        </p:tav>
                                        <p:tav tm="100000">
                                          <p:val>
                                            <p:strVal val="#ppt_x"/>
                                          </p:val>
                                        </p:tav>
                                      </p:tavLst>
                                    </p:anim>
                                    <p:anim calcmode="lin" valueType="num">
                                      <p:cBhvr additive="base">
                                        <p:cTn id="24" dur="500" fill="hold"/>
                                        <p:tgtEl>
                                          <p:spTgt spid="28160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2" presetClass="entr" presetSubtype="8" fill="hold" nodeType="afterEffect">
                                  <p:stCondLst>
                                    <p:cond delay="0"/>
                                  </p:stCondLst>
                                  <p:childTnLst>
                                    <p:set>
                                      <p:cBhvr>
                                        <p:cTn id="27" dur="1" fill="hold">
                                          <p:stCondLst>
                                            <p:cond delay="0"/>
                                          </p:stCondLst>
                                        </p:cTn>
                                        <p:tgtEl>
                                          <p:spTgt spid="281605"/>
                                        </p:tgtEl>
                                        <p:attrNameLst>
                                          <p:attrName>style.visibility</p:attrName>
                                        </p:attrNameLst>
                                      </p:cBhvr>
                                      <p:to>
                                        <p:strVal val="visible"/>
                                      </p:to>
                                    </p:set>
                                    <p:anim calcmode="lin" valueType="num">
                                      <p:cBhvr additive="base">
                                        <p:cTn id="28" dur="500" fill="hold"/>
                                        <p:tgtEl>
                                          <p:spTgt spid="281605"/>
                                        </p:tgtEl>
                                        <p:attrNameLst>
                                          <p:attrName>ppt_x</p:attrName>
                                        </p:attrNameLst>
                                      </p:cBhvr>
                                      <p:tavLst>
                                        <p:tav tm="0">
                                          <p:val>
                                            <p:strVal val="0-#ppt_w/2"/>
                                          </p:val>
                                        </p:tav>
                                        <p:tav tm="100000">
                                          <p:val>
                                            <p:strVal val="#ppt_x"/>
                                          </p:val>
                                        </p:tav>
                                      </p:tavLst>
                                    </p:anim>
                                    <p:anim calcmode="lin" valueType="num">
                                      <p:cBhvr additive="base">
                                        <p:cTn id="29" dur="500" fill="hold"/>
                                        <p:tgtEl>
                                          <p:spTgt spid="28160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000"/>
                            </p:stCondLst>
                            <p:childTnLst>
                              <p:par>
                                <p:cTn id="31" presetID="2" presetClass="entr" presetSubtype="8" fill="hold" nodeType="afterEffect">
                                  <p:stCondLst>
                                    <p:cond delay="0"/>
                                  </p:stCondLst>
                                  <p:childTnLst>
                                    <p:set>
                                      <p:cBhvr>
                                        <p:cTn id="32" dur="1" fill="hold">
                                          <p:stCondLst>
                                            <p:cond delay="0"/>
                                          </p:stCondLst>
                                        </p:cTn>
                                        <p:tgtEl>
                                          <p:spTgt spid="281606"/>
                                        </p:tgtEl>
                                        <p:attrNameLst>
                                          <p:attrName>style.visibility</p:attrName>
                                        </p:attrNameLst>
                                      </p:cBhvr>
                                      <p:to>
                                        <p:strVal val="visible"/>
                                      </p:to>
                                    </p:set>
                                    <p:anim calcmode="lin" valueType="num">
                                      <p:cBhvr additive="base">
                                        <p:cTn id="33" dur="500" fill="hold"/>
                                        <p:tgtEl>
                                          <p:spTgt spid="281606"/>
                                        </p:tgtEl>
                                        <p:attrNameLst>
                                          <p:attrName>ppt_x</p:attrName>
                                        </p:attrNameLst>
                                      </p:cBhvr>
                                      <p:tavLst>
                                        <p:tav tm="0">
                                          <p:val>
                                            <p:strVal val="0-#ppt_w/2"/>
                                          </p:val>
                                        </p:tav>
                                        <p:tav tm="100000">
                                          <p:val>
                                            <p:strVal val="#ppt_x"/>
                                          </p:val>
                                        </p:tav>
                                      </p:tavLst>
                                    </p:anim>
                                    <p:anim calcmode="lin" valueType="num">
                                      <p:cBhvr additive="base">
                                        <p:cTn id="34" dur="500" fill="hold"/>
                                        <p:tgtEl>
                                          <p:spTgt spid="281606"/>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3500"/>
                            </p:stCondLst>
                            <p:childTnLst>
                              <p:par>
                                <p:cTn id="36" presetID="2" presetClass="entr" presetSubtype="8" fill="hold" nodeType="afterEffect">
                                  <p:stCondLst>
                                    <p:cond delay="0"/>
                                  </p:stCondLst>
                                  <p:childTnLst>
                                    <p:set>
                                      <p:cBhvr>
                                        <p:cTn id="37" dur="1" fill="hold">
                                          <p:stCondLst>
                                            <p:cond delay="0"/>
                                          </p:stCondLst>
                                        </p:cTn>
                                        <p:tgtEl>
                                          <p:spTgt spid="281622"/>
                                        </p:tgtEl>
                                        <p:attrNameLst>
                                          <p:attrName>style.visibility</p:attrName>
                                        </p:attrNameLst>
                                      </p:cBhvr>
                                      <p:to>
                                        <p:strVal val="visible"/>
                                      </p:to>
                                    </p:set>
                                    <p:anim calcmode="lin" valueType="num">
                                      <p:cBhvr additive="base">
                                        <p:cTn id="38" dur="500" fill="hold"/>
                                        <p:tgtEl>
                                          <p:spTgt spid="281622"/>
                                        </p:tgtEl>
                                        <p:attrNameLst>
                                          <p:attrName>ppt_x</p:attrName>
                                        </p:attrNameLst>
                                      </p:cBhvr>
                                      <p:tavLst>
                                        <p:tav tm="0">
                                          <p:val>
                                            <p:strVal val="0-#ppt_w/2"/>
                                          </p:val>
                                        </p:tav>
                                        <p:tav tm="100000">
                                          <p:val>
                                            <p:strVal val="#ppt_x"/>
                                          </p:val>
                                        </p:tav>
                                      </p:tavLst>
                                    </p:anim>
                                    <p:anim calcmode="lin" valueType="num">
                                      <p:cBhvr additive="base">
                                        <p:cTn id="39" dur="500" fill="hold"/>
                                        <p:tgtEl>
                                          <p:spTgt spid="28162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281615"/>
                                        </p:tgtEl>
                                        <p:attrNameLst>
                                          <p:attrName>style.visibility</p:attrName>
                                        </p:attrNameLst>
                                      </p:cBhvr>
                                      <p:to>
                                        <p:strVal val="visible"/>
                                      </p:to>
                                    </p:set>
                                    <p:animEffect transition="in" filter="dissolve">
                                      <p:cBhvr>
                                        <p:cTn id="43" dur="500"/>
                                        <p:tgtEl>
                                          <p:spTgt spid="2816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81619"/>
                                        </p:tgtEl>
                                        <p:attrNameLst>
                                          <p:attrName>style.visibility</p:attrName>
                                        </p:attrNameLst>
                                      </p:cBhvr>
                                      <p:to>
                                        <p:strVal val="visible"/>
                                      </p:to>
                                    </p:set>
                                  </p:childTnLst>
                                </p:cTn>
                              </p:par>
                            </p:childTnLst>
                          </p:cTn>
                        </p:par>
                        <p:par>
                          <p:cTn id="48" fill="hold" nodeType="afterGroup">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81613"/>
                                        </p:tgtEl>
                                        <p:attrNameLst>
                                          <p:attrName>style.visibility</p:attrName>
                                        </p:attrNameLst>
                                      </p:cBhvr>
                                      <p:to>
                                        <p:strVal val="visible"/>
                                      </p:to>
                                    </p:set>
                                    <p:animEffect transition="in" filter="wipe(left)">
                                      <p:cBhvr>
                                        <p:cTn id="51" dur="500"/>
                                        <p:tgtEl>
                                          <p:spTgt spid="281613"/>
                                        </p:tgtEl>
                                      </p:cBhvr>
                                    </p:animEffect>
                                  </p:childTnLst>
                                </p:cTn>
                              </p:par>
                            </p:childTnLst>
                          </p:cTn>
                        </p:par>
                        <p:par>
                          <p:cTn id="52" fill="hold" nodeType="afterGroup">
                            <p:stCondLst>
                              <p:cond delay="1000"/>
                            </p:stCondLst>
                            <p:childTnLst>
                              <p:par>
                                <p:cTn id="53" presetID="1" presetClass="entr" presetSubtype="0" fill="hold" nodeType="afterEffect">
                                  <p:stCondLst>
                                    <p:cond delay="0"/>
                                  </p:stCondLst>
                                  <p:childTnLst>
                                    <p:set>
                                      <p:cBhvr>
                                        <p:cTn id="54" dur="1" fill="hold">
                                          <p:stCondLst>
                                            <p:cond delay="499"/>
                                          </p:stCondLst>
                                        </p:cTn>
                                        <p:tgtEl>
                                          <p:spTgt spid="28162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816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81616"/>
                                        </p:tgtEl>
                                        <p:attrNameLst>
                                          <p:attrName>style.visibility</p:attrName>
                                        </p:attrNameLst>
                                      </p:cBhvr>
                                      <p:to>
                                        <p:strVal val="visible"/>
                                      </p:to>
                                    </p:set>
                                    <p:animEffect transition="in" filter="dissolve">
                                      <p:cBhvr>
                                        <p:cTn id="63" dur="500"/>
                                        <p:tgtEl>
                                          <p:spTgt spid="28161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499"/>
                                          </p:stCondLst>
                                        </p:cTn>
                                        <p:tgtEl>
                                          <p:spTgt spid="281603"/>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81618"/>
                                        </p:tgtEl>
                                        <p:attrNameLst>
                                          <p:attrName>style.visibility</p:attrName>
                                        </p:attrNameLst>
                                      </p:cBhvr>
                                      <p:to>
                                        <p:strVal val="visible"/>
                                      </p:to>
                                    </p:set>
                                    <p:animEffect transition="in" filter="dissolve">
                                      <p:cBhvr>
                                        <p:cTn id="72" dur="500"/>
                                        <p:tgtEl>
                                          <p:spTgt spid="2816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499"/>
                                          </p:stCondLst>
                                        </p:cTn>
                                        <p:tgtEl>
                                          <p:spTgt spid="28162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81617"/>
                                        </p:tgtEl>
                                        <p:attrNameLst>
                                          <p:attrName>style.visibility</p:attrName>
                                        </p:attrNameLst>
                                      </p:cBhvr>
                                      <p:to>
                                        <p:strVal val="visible"/>
                                      </p:to>
                                    </p:set>
                                    <p:animEffect transition="in" filter="dissolve">
                                      <p:cBhvr>
                                        <p:cTn id="81" dur="500"/>
                                        <p:tgtEl>
                                          <p:spTgt spid="281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0" grpId="0" animBg="1"/>
      <p:bldP spid="281611" grpId="0" animBg="1"/>
      <p:bldP spid="281612" grpId="0" animBg="1"/>
      <p:bldP spid="281613" grpId="0" animBg="1" autoUpdateAnimBg="0"/>
      <p:bldP spid="281615" grpId="0" autoUpdateAnimBg="0"/>
      <p:bldP spid="281616" grpId="0" autoUpdateAnimBg="0"/>
      <p:bldP spid="281617" grpId="0" autoUpdateAnimBg="0"/>
      <p:bldP spid="281618" grpId="0" autoUpdateAnimBg="0"/>
      <p:bldP spid="28161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rgbClr val="61A375"/>
                </a:solidFill>
              </a:rPr>
              <a:t>Exercise 2 - audio presentation </a:t>
            </a:r>
          </a:p>
        </p:txBody>
      </p:sp>
      <p:sp>
        <p:nvSpPr>
          <p:cNvPr id="33795" name="Rectangle 3"/>
          <p:cNvSpPr>
            <a:spLocks noGrp="1" noChangeArrowheads="1"/>
          </p:cNvSpPr>
          <p:nvPr>
            <p:ph type="body" sz="half" idx="1"/>
          </p:nvPr>
        </p:nvSpPr>
        <p:spPr>
          <a:xfrm>
            <a:off x="457200" y="1600200"/>
            <a:ext cx="8075240" cy="4421188"/>
          </a:xfrm>
        </p:spPr>
        <p:txBody>
          <a:bodyPr>
            <a:normAutofit/>
          </a:bodyPr>
          <a:lstStyle/>
          <a:p>
            <a:pPr marL="0" indent="0">
              <a:buNone/>
            </a:pPr>
            <a:r>
              <a:rPr lang="en-GB" sz="2800" dirty="0"/>
              <a:t>The grid provided in your hand-out contains the stages of </a:t>
            </a:r>
            <a:r>
              <a:rPr lang="en-GB" sz="2800" dirty="0" err="1"/>
              <a:t>Finkelhor’s</a:t>
            </a:r>
            <a:r>
              <a:rPr lang="en-GB" sz="2800" dirty="0"/>
              <a:t> model  </a:t>
            </a:r>
          </a:p>
          <a:p>
            <a:endParaRPr lang="en-GB" dirty="0"/>
          </a:p>
          <a:p>
            <a:r>
              <a:rPr lang="en-GB" sz="2800" dirty="0"/>
              <a:t>As the clip plays write down, in the appropriate box, what the offender says about this pattern of abusing</a:t>
            </a:r>
            <a:endParaRPr lang="en-US" sz="2800" dirty="0"/>
          </a:p>
        </p:txBody>
      </p:sp>
    </p:spTree>
    <p:extLst>
      <p:ext uri="{BB962C8B-B14F-4D97-AF65-F5344CB8AC3E}">
        <p14:creationId xmlns:p14="http://schemas.microsoft.com/office/powerpoint/2010/main" val="277290819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GB" dirty="0">
                <a:solidFill>
                  <a:srgbClr val="61A375"/>
                </a:solidFill>
              </a:rPr>
              <a:t>‘Professional perpetrators’</a:t>
            </a:r>
          </a:p>
        </p:txBody>
      </p:sp>
      <p:sp>
        <p:nvSpPr>
          <p:cNvPr id="28675" name="Rectangle 3"/>
          <p:cNvSpPr>
            <a:spLocks noGrp="1" noChangeArrowheads="1"/>
          </p:cNvSpPr>
          <p:nvPr>
            <p:ph idx="1"/>
          </p:nvPr>
        </p:nvSpPr>
        <p:spPr>
          <a:xfrm>
            <a:off x="467544" y="1196752"/>
            <a:ext cx="8229600" cy="5328939"/>
          </a:xfrm>
        </p:spPr>
        <p:txBody>
          <a:bodyPr>
            <a:normAutofit fontScale="92500" lnSpcReduction="20000"/>
          </a:bodyPr>
          <a:lstStyle/>
          <a:p>
            <a:pPr eaLnBrk="1" hangingPunct="1"/>
            <a:r>
              <a:rPr lang="en-GB" sz="3300" dirty="0">
                <a:solidFill>
                  <a:schemeClr val="tx1"/>
                </a:solidFill>
              </a:rPr>
              <a:t>92.5% aware of interest by 21</a:t>
            </a:r>
          </a:p>
          <a:p>
            <a:pPr eaLnBrk="1" hangingPunct="1"/>
            <a:r>
              <a:rPr lang="en-GB" sz="3300" dirty="0">
                <a:solidFill>
                  <a:schemeClr val="tx1"/>
                </a:solidFill>
              </a:rPr>
              <a:t>67.5% offended by 21</a:t>
            </a:r>
          </a:p>
          <a:p>
            <a:pPr eaLnBrk="1" hangingPunct="1"/>
            <a:r>
              <a:rPr lang="en-GB" sz="3300" dirty="0">
                <a:solidFill>
                  <a:schemeClr val="tx1"/>
                </a:solidFill>
              </a:rPr>
              <a:t>15% chose career solely to abuse</a:t>
            </a:r>
          </a:p>
          <a:p>
            <a:pPr eaLnBrk="1" hangingPunct="1"/>
            <a:r>
              <a:rPr lang="en-GB" sz="3300" dirty="0">
                <a:solidFill>
                  <a:schemeClr val="tx1"/>
                </a:solidFill>
              </a:rPr>
              <a:t>41.5% state abuse part of motivation</a:t>
            </a:r>
          </a:p>
          <a:p>
            <a:pPr eaLnBrk="1" hangingPunct="1"/>
            <a:r>
              <a:rPr lang="en-GB" sz="3300" dirty="0">
                <a:solidFill>
                  <a:schemeClr val="tx1"/>
                </a:solidFill>
              </a:rPr>
              <a:t>77.5% arranged meetings outside work for abuse</a:t>
            </a:r>
          </a:p>
          <a:p>
            <a:pPr eaLnBrk="1" hangingPunct="1"/>
            <a:r>
              <a:rPr lang="en-GB" sz="3300" dirty="0">
                <a:solidFill>
                  <a:schemeClr val="tx1"/>
                </a:solidFill>
              </a:rPr>
              <a:t>67.5% took children away overnight</a:t>
            </a:r>
          </a:p>
          <a:p>
            <a:pPr eaLnBrk="1" hangingPunct="1"/>
            <a:r>
              <a:rPr lang="en-GB" sz="3300" dirty="0">
                <a:solidFill>
                  <a:schemeClr val="tx1"/>
                </a:solidFill>
              </a:rPr>
              <a:t>Average of 49 admitted victims</a:t>
            </a:r>
          </a:p>
          <a:p>
            <a:pPr eaLnBrk="1" hangingPunct="1"/>
            <a:r>
              <a:rPr lang="en-GB" sz="3300" dirty="0">
                <a:solidFill>
                  <a:schemeClr val="tx1"/>
                </a:solidFill>
              </a:rPr>
              <a:t>41.9% had reputation as ‘touchy’, ‘</a:t>
            </a:r>
            <a:r>
              <a:rPr lang="en-GB" sz="3300" dirty="0" err="1">
                <a:solidFill>
                  <a:schemeClr val="tx1"/>
                </a:solidFill>
              </a:rPr>
              <a:t>pervy</a:t>
            </a:r>
            <a:r>
              <a:rPr lang="en-GB" sz="3300" dirty="0">
                <a:solidFill>
                  <a:schemeClr val="tx1"/>
                </a:solidFill>
              </a:rPr>
              <a:t>’ etc.</a:t>
            </a:r>
            <a:endParaRPr lang="en-GB" i="1" dirty="0">
              <a:solidFill>
                <a:schemeClr val="tx1"/>
              </a:solidFill>
            </a:endParaRPr>
          </a:p>
          <a:p>
            <a:pPr eaLnBrk="1" hangingPunct="1">
              <a:buFontTx/>
              <a:buNone/>
            </a:pPr>
            <a:r>
              <a:rPr lang="en-GB" i="1" dirty="0">
                <a:solidFill>
                  <a:schemeClr val="tx1"/>
                </a:solidFill>
              </a:rPr>
              <a:t>  </a:t>
            </a:r>
            <a:r>
              <a:rPr lang="en-GB" sz="2100" i="1" dirty="0">
                <a:solidFill>
                  <a:schemeClr val="tx1"/>
                </a:solidFill>
              </a:rPr>
              <a:t>Source: Sullivan &amp; Beech 2004 – Sample of 41 workers with children who were serious sexual offenders</a:t>
            </a:r>
          </a:p>
          <a:p>
            <a:pPr eaLnBrk="1" hangingPunct="1"/>
            <a:endParaRPr lang="en-GB" sz="2100" dirty="0"/>
          </a:p>
        </p:txBody>
      </p:sp>
    </p:spTree>
    <p:extLst>
      <p:ext uri="{BB962C8B-B14F-4D97-AF65-F5344CB8AC3E}">
        <p14:creationId xmlns:p14="http://schemas.microsoft.com/office/powerpoint/2010/main" val="4158411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dirty="0">
                <a:solidFill>
                  <a:srgbClr val="61A375"/>
                </a:solidFill>
              </a:rPr>
              <a:t>A culture of vigilance - learning lessons</a:t>
            </a:r>
            <a:endParaRPr lang="en-GB" dirty="0">
              <a:solidFill>
                <a:srgbClr val="61A375"/>
              </a:solidFill>
            </a:endParaRPr>
          </a:p>
        </p:txBody>
      </p:sp>
      <p:sp>
        <p:nvSpPr>
          <p:cNvPr id="32771" name="Text Box 4"/>
          <p:cNvSpPr>
            <a:spLocks noGrp="1" noChangeArrowheads="1"/>
          </p:cNvSpPr>
          <p:nvPr>
            <p:ph idx="1"/>
          </p:nvPr>
        </p:nvSpPr>
        <p:spPr>
          <a:xfrm>
            <a:off x="323528" y="1124744"/>
            <a:ext cx="8363272" cy="3960440"/>
          </a:xfrm>
          <a:noFill/>
        </p:spPr>
        <p:txBody>
          <a:bodyPr>
            <a:normAutofit fontScale="92500" lnSpcReduction="20000"/>
          </a:bodyPr>
          <a:lstStyle/>
          <a:p>
            <a:pPr marL="457200" indent="-457200">
              <a:buFont typeface="+mj-lt"/>
              <a:buAutoNum type="arabicPeriod"/>
            </a:pPr>
            <a:r>
              <a:rPr lang="en-GB" altLang="en-US" sz="1800" dirty="0">
                <a:latin typeface="Arial" panose="020B0604020202020204" pitchFamily="34" charset="0"/>
                <a:cs typeface="Arial" panose="020B0604020202020204" pitchFamily="34" charset="0"/>
              </a:rPr>
              <a:t>Safer recruitment procedures not in place</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Lack of safe working practice guidance - staff unclear on boundaries</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Standard operating procedures not being followed </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Poor management oversight / issues identified in inspection not actioned </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Voice of parents / pupils not heard </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Voice of staff / whistleblowing  – raising concerns / exit interviews </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Human / professional / personal relationships </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Lack of effective supervision </a:t>
            </a:r>
          </a:p>
          <a:p>
            <a:pPr marL="457200" indent="-457200">
              <a:buFont typeface="+mj-lt"/>
              <a:buAutoNum type="arabicPeriod"/>
            </a:pPr>
            <a:r>
              <a:rPr lang="en-GB" altLang="en-US" sz="1800" dirty="0">
                <a:latin typeface="Arial" panose="020B0604020202020204" pitchFamily="34" charset="0"/>
                <a:cs typeface="Arial" panose="020B0604020202020204" pitchFamily="34" charset="0"/>
              </a:rPr>
              <a:t>Ineffective governance and challenge </a:t>
            </a:r>
          </a:p>
          <a:p>
            <a:pPr marL="457200" indent="-457200">
              <a:buFont typeface="+mj-lt"/>
              <a:buAutoNum type="arabicPeriod"/>
            </a:pPr>
            <a:endParaRPr lang="en-GB" altLang="en-US" sz="1800" dirty="0">
              <a:latin typeface="Arial" panose="020B0604020202020204" pitchFamily="34" charset="0"/>
              <a:cs typeface="Arial" panose="020B0604020202020204" pitchFamily="34" charset="0"/>
            </a:endParaRPr>
          </a:p>
          <a:p>
            <a:pPr marL="0" indent="0">
              <a:buNone/>
            </a:pPr>
            <a:r>
              <a:rPr lang="en-GB" sz="1900" b="1" dirty="0">
                <a:solidFill>
                  <a:srgbClr val="FF0000"/>
                </a:solidFill>
              </a:rPr>
              <a:t>Case reviews tend to raise the same issues over &amp; over again</a:t>
            </a:r>
          </a:p>
          <a:p>
            <a:endParaRPr lang="en-GB" sz="1800" dirty="0"/>
          </a:p>
          <a:p>
            <a:pPr marL="0" indent="0">
              <a:buNone/>
            </a:pPr>
            <a:r>
              <a:rPr lang="en-GB" sz="1800" dirty="0"/>
              <a:t>From left – Ian Huntley, Nigel </a:t>
            </a:r>
            <a:r>
              <a:rPr lang="en-GB" sz="1800" dirty="0" err="1"/>
              <a:t>Leat</a:t>
            </a:r>
            <a:r>
              <a:rPr lang="en-GB" sz="1800" dirty="0"/>
              <a:t>, Vanessa George, William </a:t>
            </a:r>
            <a:r>
              <a:rPr lang="en-GB" sz="1800" dirty="0" err="1"/>
              <a:t>Vahey</a:t>
            </a:r>
            <a:r>
              <a:rPr lang="en-GB" sz="1800" dirty="0"/>
              <a:t>, Tracey Wright, Jeremy Forrest, Geoffrey </a:t>
            </a:r>
            <a:r>
              <a:rPr lang="en-GB" sz="1800" dirty="0" err="1"/>
              <a:t>Bettley</a:t>
            </a:r>
            <a:endParaRPr lang="en-GB" sz="1800" dirty="0"/>
          </a:p>
          <a:p>
            <a:pPr marL="457200" indent="-457200">
              <a:buFont typeface="+mj-lt"/>
              <a:buAutoNum type="arabicPeriod"/>
            </a:pPr>
            <a:endParaRPr lang="en-GB" altLang="en-US" sz="1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B969641-E499-4F41-B368-4FA96B1DCA95}"/>
              </a:ext>
            </a:extLst>
          </p:cNvPr>
          <p:cNvPicPr>
            <a:picLocks noChangeAspect="1"/>
          </p:cNvPicPr>
          <p:nvPr/>
        </p:nvPicPr>
        <p:blipFill>
          <a:blip r:embed="rId3"/>
          <a:stretch>
            <a:fillRect/>
          </a:stretch>
        </p:blipFill>
        <p:spPr>
          <a:xfrm>
            <a:off x="131664" y="5205030"/>
            <a:ext cx="1207212" cy="1510780"/>
          </a:xfrm>
          <a:prstGeom prst="rect">
            <a:avLst/>
          </a:prstGeom>
        </p:spPr>
      </p:pic>
      <p:pic>
        <p:nvPicPr>
          <p:cNvPr id="4" name="Picture 3">
            <a:extLst>
              <a:ext uri="{FF2B5EF4-FFF2-40B4-BE49-F238E27FC236}">
                <a16:creationId xmlns:a16="http://schemas.microsoft.com/office/drawing/2014/main" id="{27D6868A-AAD2-4054-B1EB-F710189DF019}"/>
              </a:ext>
            </a:extLst>
          </p:cNvPr>
          <p:cNvPicPr>
            <a:picLocks noChangeAspect="1"/>
          </p:cNvPicPr>
          <p:nvPr/>
        </p:nvPicPr>
        <p:blipFill rotWithShape="1">
          <a:blip r:embed="rId4"/>
          <a:srcRect b="8747"/>
          <a:stretch/>
        </p:blipFill>
        <p:spPr>
          <a:xfrm>
            <a:off x="2690041" y="5211331"/>
            <a:ext cx="1368152" cy="1498178"/>
          </a:xfrm>
          <a:prstGeom prst="rect">
            <a:avLst/>
          </a:prstGeom>
        </p:spPr>
      </p:pic>
      <p:pic>
        <p:nvPicPr>
          <p:cNvPr id="5" name="Picture 4">
            <a:extLst>
              <a:ext uri="{FF2B5EF4-FFF2-40B4-BE49-F238E27FC236}">
                <a16:creationId xmlns:a16="http://schemas.microsoft.com/office/drawing/2014/main" id="{6B850334-2477-441A-A429-9801515738DC}"/>
              </a:ext>
            </a:extLst>
          </p:cNvPr>
          <p:cNvPicPr>
            <a:picLocks noChangeAspect="1"/>
          </p:cNvPicPr>
          <p:nvPr/>
        </p:nvPicPr>
        <p:blipFill>
          <a:blip r:embed="rId5"/>
          <a:stretch>
            <a:fillRect/>
          </a:stretch>
        </p:blipFill>
        <p:spPr>
          <a:xfrm>
            <a:off x="4058193" y="5205714"/>
            <a:ext cx="1184995" cy="1510779"/>
          </a:xfrm>
          <a:prstGeom prst="rect">
            <a:avLst/>
          </a:prstGeom>
        </p:spPr>
      </p:pic>
      <p:pic>
        <p:nvPicPr>
          <p:cNvPr id="6" name="Picture 5">
            <a:extLst>
              <a:ext uri="{FF2B5EF4-FFF2-40B4-BE49-F238E27FC236}">
                <a16:creationId xmlns:a16="http://schemas.microsoft.com/office/drawing/2014/main" id="{2482B7B6-5B3B-4442-92BE-18C2945218B4}"/>
              </a:ext>
            </a:extLst>
          </p:cNvPr>
          <p:cNvPicPr>
            <a:picLocks noChangeAspect="1"/>
          </p:cNvPicPr>
          <p:nvPr/>
        </p:nvPicPr>
        <p:blipFill rotWithShape="1">
          <a:blip r:embed="rId6"/>
          <a:srcRect l="12369" r="9300"/>
          <a:stretch/>
        </p:blipFill>
        <p:spPr>
          <a:xfrm>
            <a:off x="6483432" y="5205030"/>
            <a:ext cx="1262325" cy="1510779"/>
          </a:xfrm>
          <a:prstGeom prst="rect">
            <a:avLst/>
          </a:prstGeom>
        </p:spPr>
      </p:pic>
      <p:pic>
        <p:nvPicPr>
          <p:cNvPr id="7" name="Picture 6">
            <a:extLst>
              <a:ext uri="{FF2B5EF4-FFF2-40B4-BE49-F238E27FC236}">
                <a16:creationId xmlns:a16="http://schemas.microsoft.com/office/drawing/2014/main" id="{41111CFC-6211-45B9-9DF2-E7CC73D5BCDD}"/>
              </a:ext>
            </a:extLst>
          </p:cNvPr>
          <p:cNvPicPr>
            <a:picLocks noChangeAspect="1"/>
          </p:cNvPicPr>
          <p:nvPr/>
        </p:nvPicPr>
        <p:blipFill rotWithShape="1">
          <a:blip r:embed="rId7"/>
          <a:srcRect l="8171" b="26983"/>
          <a:stretch/>
        </p:blipFill>
        <p:spPr>
          <a:xfrm>
            <a:off x="5243188" y="5213129"/>
            <a:ext cx="1254016" cy="1510779"/>
          </a:xfrm>
          <a:prstGeom prst="rect">
            <a:avLst/>
          </a:prstGeom>
        </p:spPr>
      </p:pic>
      <p:pic>
        <p:nvPicPr>
          <p:cNvPr id="8" name="Picture 7">
            <a:extLst>
              <a:ext uri="{FF2B5EF4-FFF2-40B4-BE49-F238E27FC236}">
                <a16:creationId xmlns:a16="http://schemas.microsoft.com/office/drawing/2014/main" id="{65DD4154-4084-4A87-8DA0-9BDA41755AEE}"/>
              </a:ext>
            </a:extLst>
          </p:cNvPr>
          <p:cNvPicPr>
            <a:picLocks noChangeAspect="1"/>
          </p:cNvPicPr>
          <p:nvPr/>
        </p:nvPicPr>
        <p:blipFill rotWithShape="1">
          <a:blip r:embed="rId8"/>
          <a:srcRect l="25132" r="25132"/>
          <a:stretch/>
        </p:blipFill>
        <p:spPr>
          <a:xfrm>
            <a:off x="1338876" y="5192184"/>
            <a:ext cx="1347187" cy="1523626"/>
          </a:xfrm>
          <a:prstGeom prst="rect">
            <a:avLst/>
          </a:prstGeom>
        </p:spPr>
      </p:pic>
      <p:pic>
        <p:nvPicPr>
          <p:cNvPr id="9" name="Picture 8">
            <a:extLst>
              <a:ext uri="{FF2B5EF4-FFF2-40B4-BE49-F238E27FC236}">
                <a16:creationId xmlns:a16="http://schemas.microsoft.com/office/drawing/2014/main" id="{71D6FCC9-DA95-42CD-9B3F-EB2FE817FBF3}"/>
              </a:ext>
            </a:extLst>
          </p:cNvPr>
          <p:cNvPicPr>
            <a:picLocks noChangeAspect="1"/>
          </p:cNvPicPr>
          <p:nvPr/>
        </p:nvPicPr>
        <p:blipFill rotWithShape="1">
          <a:blip r:embed="rId9"/>
          <a:srcRect b="14235"/>
          <a:stretch/>
        </p:blipFill>
        <p:spPr>
          <a:xfrm>
            <a:off x="7737448" y="5210819"/>
            <a:ext cx="1274888" cy="1513089"/>
          </a:xfrm>
          <a:prstGeom prst="rect">
            <a:avLst/>
          </a:prstGeom>
        </p:spPr>
      </p:pic>
    </p:spTree>
    <p:extLst>
      <p:ext uri="{BB962C8B-B14F-4D97-AF65-F5344CB8AC3E}">
        <p14:creationId xmlns:p14="http://schemas.microsoft.com/office/powerpoint/2010/main" val="14511403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solidFill>
                  <a:srgbClr val="61A375"/>
                </a:solidFill>
              </a:rPr>
              <a:t>Other behaviours often displayed include:</a:t>
            </a:r>
          </a:p>
        </p:txBody>
      </p:sp>
      <p:sp>
        <p:nvSpPr>
          <p:cNvPr id="3" name="Content Placeholder 2"/>
          <p:cNvSpPr>
            <a:spLocks noGrp="1"/>
          </p:cNvSpPr>
          <p:nvPr>
            <p:ph idx="1"/>
          </p:nvPr>
        </p:nvSpPr>
        <p:spPr>
          <a:xfrm>
            <a:off x="457200" y="2060848"/>
            <a:ext cx="8229600" cy="4065315"/>
          </a:xfrm>
        </p:spPr>
        <p:txBody>
          <a:bodyPr>
            <a:normAutofit/>
          </a:bodyPr>
          <a:lstStyle/>
          <a:p>
            <a:r>
              <a:rPr lang="en-GB" sz="2800" dirty="0"/>
              <a:t>Poor boundary keeping</a:t>
            </a:r>
          </a:p>
          <a:p>
            <a:r>
              <a:rPr lang="en-GB" sz="2800" dirty="0"/>
              <a:t>Breaching policy or procedures ‘in the best interests of the child’</a:t>
            </a:r>
          </a:p>
          <a:p>
            <a:r>
              <a:rPr lang="en-GB" sz="2800" dirty="0"/>
              <a:t>Lack of awareness of their behaviour on others</a:t>
            </a:r>
          </a:p>
          <a:p>
            <a:r>
              <a:rPr lang="en-GB" sz="2800" dirty="0"/>
              <a:t>Charismatic</a:t>
            </a:r>
          </a:p>
          <a:p>
            <a:r>
              <a:rPr lang="en-GB" sz="2800" dirty="0"/>
              <a:t>Dutiful, over-helpful and committed</a:t>
            </a:r>
          </a:p>
        </p:txBody>
      </p:sp>
    </p:spTree>
    <p:extLst>
      <p:ext uri="{BB962C8B-B14F-4D97-AF65-F5344CB8AC3E}">
        <p14:creationId xmlns:p14="http://schemas.microsoft.com/office/powerpoint/2010/main" val="249482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dirty="0">
                <a:solidFill>
                  <a:srgbClr val="61A375"/>
                </a:solidFill>
              </a:rPr>
              <a:t>The </a:t>
            </a:r>
            <a:r>
              <a:rPr lang="en-GB" dirty="0" err="1">
                <a:solidFill>
                  <a:srgbClr val="61A375"/>
                </a:solidFill>
              </a:rPr>
              <a:t>Bichard</a:t>
            </a:r>
            <a:r>
              <a:rPr lang="en-GB" dirty="0">
                <a:solidFill>
                  <a:srgbClr val="61A375"/>
                </a:solidFill>
              </a:rPr>
              <a:t> Inquiry</a:t>
            </a:r>
            <a:endParaRPr lang="en-US" dirty="0">
              <a:solidFill>
                <a:srgbClr val="61A375"/>
              </a:solidFill>
            </a:endParaRPr>
          </a:p>
        </p:txBody>
      </p:sp>
      <p:sp>
        <p:nvSpPr>
          <p:cNvPr id="13315" name="Rectangle 3"/>
          <p:cNvSpPr>
            <a:spLocks noGrp="1" noChangeArrowheads="1"/>
          </p:cNvSpPr>
          <p:nvPr>
            <p:ph idx="1"/>
          </p:nvPr>
        </p:nvSpPr>
        <p:spPr>
          <a:xfrm>
            <a:off x="468313" y="1484313"/>
            <a:ext cx="8229600" cy="647700"/>
          </a:xfrm>
        </p:spPr>
        <p:txBody>
          <a:bodyPr>
            <a:normAutofit fontScale="25000" lnSpcReduction="20000"/>
          </a:bodyPr>
          <a:lstStyle/>
          <a:p>
            <a:pPr marL="0" indent="0" eaLnBrk="1" hangingPunct="1">
              <a:lnSpc>
                <a:spcPct val="80000"/>
              </a:lnSpc>
              <a:buNone/>
            </a:pPr>
            <a:r>
              <a:rPr lang="en-GB" sz="12800" dirty="0">
                <a:solidFill>
                  <a:schemeClr val="tx1"/>
                </a:solidFill>
                <a:cs typeface="Arial" pitchFamily="34" charset="0"/>
              </a:rPr>
              <a:t>Recommendations for schools</a:t>
            </a:r>
          </a:p>
          <a:p>
            <a:pPr marL="0" indent="0" eaLnBrk="1" hangingPunct="1">
              <a:lnSpc>
                <a:spcPct val="80000"/>
              </a:lnSpc>
              <a:buNone/>
            </a:pPr>
            <a:endParaRPr lang="en-GB" b="1" dirty="0">
              <a:solidFill>
                <a:schemeClr val="tx1"/>
              </a:solidFill>
            </a:endParaRPr>
          </a:p>
          <a:p>
            <a:pPr marL="0" indent="0" eaLnBrk="1" hangingPunct="1">
              <a:lnSpc>
                <a:spcPct val="120000"/>
              </a:lnSpc>
              <a:buNone/>
            </a:pPr>
            <a:r>
              <a:rPr lang="en-GB" sz="9600" u="sng" dirty="0">
                <a:solidFill>
                  <a:schemeClr val="tx1"/>
                </a:solidFill>
                <a:cs typeface="Arial" pitchFamily="34" charset="0"/>
              </a:rPr>
              <a:t>Recommendation 16:</a:t>
            </a:r>
          </a:p>
          <a:p>
            <a:pPr eaLnBrk="1" hangingPunct="1">
              <a:lnSpc>
                <a:spcPct val="120000"/>
              </a:lnSpc>
            </a:pPr>
            <a:r>
              <a:rPr lang="en-GB" sz="9600" dirty="0">
                <a:solidFill>
                  <a:schemeClr val="tx1"/>
                </a:solidFill>
                <a:cs typeface="Arial" pitchFamily="34" charset="0"/>
              </a:rPr>
              <a:t>Head teachers and school governors should receive training on how to ensure that interviews to appoint staff reflect the importance of safeguarding children.</a:t>
            </a:r>
          </a:p>
          <a:p>
            <a:pPr eaLnBrk="1" hangingPunct="1">
              <a:lnSpc>
                <a:spcPct val="120000"/>
              </a:lnSpc>
            </a:pPr>
            <a:endParaRPr lang="en-GB" sz="9600" dirty="0">
              <a:solidFill>
                <a:schemeClr val="tx1"/>
              </a:solidFill>
              <a:cs typeface="Arial" pitchFamily="34" charset="0"/>
            </a:endParaRPr>
          </a:p>
          <a:p>
            <a:pPr marL="0" indent="0" eaLnBrk="1" hangingPunct="1">
              <a:lnSpc>
                <a:spcPct val="120000"/>
              </a:lnSpc>
              <a:buNone/>
            </a:pPr>
            <a:r>
              <a:rPr lang="en-GB" sz="9600" u="sng" dirty="0">
                <a:solidFill>
                  <a:schemeClr val="tx1"/>
                </a:solidFill>
                <a:cs typeface="Arial" pitchFamily="34" charset="0"/>
              </a:rPr>
              <a:t>Recommendation 17:</a:t>
            </a:r>
          </a:p>
          <a:p>
            <a:pPr eaLnBrk="1" hangingPunct="1">
              <a:lnSpc>
                <a:spcPct val="120000"/>
              </a:lnSpc>
            </a:pPr>
            <a:r>
              <a:rPr lang="en-GB" sz="9600" dirty="0">
                <a:solidFill>
                  <a:schemeClr val="tx1"/>
                </a:solidFill>
                <a:cs typeface="Arial" pitchFamily="34" charset="0"/>
              </a:rPr>
              <a:t>From a date to be agreed, no interview panel to appoint staff working in schools and colleges should be convened without at least one member being properly trained</a:t>
            </a:r>
            <a:r>
              <a:rPr lang="en-GB" sz="11200" dirty="0">
                <a:solidFill>
                  <a:schemeClr val="tx1"/>
                </a:solidFill>
                <a:cs typeface="Arial" pitchFamily="34" charset="0"/>
              </a:rPr>
              <a:t>.</a:t>
            </a:r>
          </a:p>
          <a:p>
            <a:pPr eaLnBrk="1" hangingPunct="1">
              <a:lnSpc>
                <a:spcPct val="80000"/>
              </a:lnSpc>
              <a:spcBef>
                <a:spcPct val="0"/>
              </a:spcBef>
              <a:spcAft>
                <a:spcPct val="50000"/>
              </a:spcAft>
              <a:buClrTx/>
              <a:buFont typeface="Times" pitchFamily="18" charset="0"/>
              <a:buChar char="•"/>
            </a:pPr>
            <a:endParaRPr lang="en-US" sz="11200" dirty="0"/>
          </a:p>
        </p:txBody>
      </p:sp>
    </p:spTree>
    <p:extLst>
      <p:ext uri="{BB962C8B-B14F-4D97-AF65-F5344CB8AC3E}">
        <p14:creationId xmlns:p14="http://schemas.microsoft.com/office/powerpoint/2010/main" val="38810675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60363" y="260350"/>
            <a:ext cx="8337550" cy="1360488"/>
          </a:xfrm>
          <a:prstGeom prst="rect">
            <a:avLst/>
          </a:prstGeom>
          <a:noFill/>
          <a:ln w="9525">
            <a:noFill/>
            <a:round/>
            <a:headEnd/>
            <a:tailEnd/>
          </a:ln>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400" dirty="0">
                <a:solidFill>
                  <a:srgbClr val="61A375"/>
                </a:solidFill>
              </a:rPr>
              <a:t>Applying the </a:t>
            </a:r>
            <a:r>
              <a:rPr lang="en-GB" altLang="en-US" sz="4400">
                <a:solidFill>
                  <a:srgbClr val="61A375"/>
                </a:solidFill>
              </a:rPr>
              <a:t>Finkelhor</a:t>
            </a:r>
            <a:r>
              <a:rPr lang="en-GB" altLang="en-US" sz="4400" dirty="0">
                <a:solidFill>
                  <a:srgbClr val="61A375"/>
                </a:solidFill>
              </a:rPr>
              <a:t> model to recruitment</a:t>
            </a:r>
            <a:endParaRPr lang="en-GB" altLang="en-US" sz="3200" dirty="0">
              <a:solidFill>
                <a:srgbClr val="61A375"/>
              </a:solidFill>
            </a:endParaRPr>
          </a:p>
        </p:txBody>
      </p:sp>
      <p:sp>
        <p:nvSpPr>
          <p:cNvPr id="9219" name="Text Box 2"/>
          <p:cNvSpPr txBox="1">
            <a:spLocks noChangeArrowheads="1"/>
          </p:cNvSpPr>
          <p:nvPr/>
        </p:nvSpPr>
        <p:spPr bwMode="auto">
          <a:xfrm>
            <a:off x="468313" y="1988840"/>
            <a:ext cx="8401050" cy="4680520"/>
          </a:xfrm>
          <a:prstGeom prst="rect">
            <a:avLst/>
          </a:prstGeom>
          <a:noFill/>
          <a:ln w="9525">
            <a:noFill/>
            <a:round/>
            <a:headEnd/>
            <a:tailEnd/>
          </a:ln>
        </p:spPr>
        <p:txBody>
          <a:bodyPr lIns="90000" tIns="46800" rIns="90000" bIns="46800"/>
          <a:lstStyle/>
          <a:p>
            <a:pPr marL="339725" indent="-338138">
              <a:lnSpc>
                <a:spcPct val="90000"/>
              </a:lnSpc>
              <a:spcAft>
                <a:spcPts val="125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altLang="en-US" sz="2000" dirty="0">
              <a:solidFill>
                <a:srgbClr val="003946"/>
              </a:solidFill>
            </a:endParaRPr>
          </a:p>
          <a:p>
            <a:pPr marL="339725" indent="-338138">
              <a:lnSpc>
                <a:spcPct val="90000"/>
              </a:lnSpc>
              <a:spcAft>
                <a:spcPts val="1250"/>
              </a:spcAft>
              <a:buClr>
                <a:srgbClr val="003946"/>
              </a:buClr>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altLang="en-US" sz="2800" b="1" dirty="0">
                <a:solidFill>
                  <a:srgbClr val="000000"/>
                </a:solidFill>
              </a:rPr>
              <a:t>Deter	</a:t>
            </a:r>
            <a:r>
              <a:rPr lang="en-GB" altLang="en-US" sz="2800" dirty="0">
                <a:solidFill>
                  <a:srgbClr val="000000"/>
                </a:solidFill>
              </a:rPr>
              <a:t>		              Application stage </a:t>
            </a:r>
          </a:p>
          <a:p>
            <a:pPr marL="339725" indent="-338138">
              <a:lnSpc>
                <a:spcPct val="90000"/>
              </a:lnSpc>
              <a:spcAft>
                <a:spcPts val="1250"/>
              </a:spcAft>
              <a:buClr>
                <a:srgbClr val="003946"/>
              </a:buClr>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altLang="en-US" sz="2800" b="1" dirty="0">
                <a:solidFill>
                  <a:srgbClr val="000000"/>
                </a:solidFill>
              </a:rPr>
              <a:t>Reject </a:t>
            </a:r>
            <a:r>
              <a:rPr lang="en-GB" altLang="en-US" sz="2800" dirty="0">
                <a:solidFill>
                  <a:srgbClr val="000000"/>
                </a:solidFill>
              </a:rPr>
              <a:t>         	              Interview stage</a:t>
            </a:r>
          </a:p>
          <a:p>
            <a:pPr marL="339725" indent="-338138">
              <a:lnSpc>
                <a:spcPct val="90000"/>
              </a:lnSpc>
              <a:spcAft>
                <a:spcPts val="1250"/>
              </a:spcAft>
              <a:buClr>
                <a:srgbClr val="003946"/>
              </a:buClr>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altLang="en-US" sz="2800" b="1" dirty="0">
                <a:solidFill>
                  <a:srgbClr val="000000"/>
                </a:solidFill>
              </a:rPr>
              <a:t>Prevent</a:t>
            </a:r>
            <a:r>
              <a:rPr lang="en-GB" altLang="en-US" sz="2800" dirty="0">
                <a:solidFill>
                  <a:srgbClr val="000000"/>
                </a:solidFill>
              </a:rPr>
              <a:t>                      Appointment and induction</a:t>
            </a:r>
          </a:p>
          <a:p>
            <a:pPr marL="339725" indent="-338138">
              <a:buClr>
                <a:srgbClr val="003946"/>
              </a:buClr>
              <a:buFontTx/>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altLang="en-US" sz="2800" b="1" dirty="0">
                <a:solidFill>
                  <a:srgbClr val="000000"/>
                </a:solidFill>
              </a:rPr>
              <a:t>Prevent &amp; Detect</a:t>
            </a:r>
            <a:r>
              <a:rPr lang="en-GB" altLang="en-US" sz="2800" dirty="0">
                <a:solidFill>
                  <a:srgbClr val="000000"/>
                </a:solidFill>
              </a:rPr>
              <a:t>     Developing and maintaining a           </a:t>
            </a:r>
          </a:p>
          <a:p>
            <a:pPr marL="1587">
              <a:buClr>
                <a:srgbClr val="003946"/>
              </a:buCl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altLang="en-US" sz="2800" dirty="0">
                <a:solidFill>
                  <a:srgbClr val="000000"/>
                </a:solidFill>
              </a:rPr>
              <a:t>                                         culture of vigilance</a:t>
            </a:r>
          </a:p>
          <a:p>
            <a:pPr marL="339725" indent="-338138">
              <a:lnSpc>
                <a:spcPct val="90000"/>
              </a:lnSpc>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GB" altLang="en-US" sz="2800" dirty="0">
              <a:solidFill>
                <a:srgbClr val="003946"/>
              </a:solidFill>
            </a:endParaRPr>
          </a:p>
          <a:p>
            <a:pPr marL="339725" indent="-338138">
              <a:lnSpc>
                <a:spcPct val="90000"/>
              </a:lnSpc>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GB" altLang="en-US" sz="2000" dirty="0">
                <a:solidFill>
                  <a:srgbClr val="003946"/>
                </a:solidFill>
              </a:rPr>
              <a:t> </a:t>
            </a:r>
          </a:p>
        </p:txBody>
      </p:sp>
    </p:spTree>
    <p:extLst>
      <p:ext uri="{BB962C8B-B14F-4D97-AF65-F5344CB8AC3E}">
        <p14:creationId xmlns:p14="http://schemas.microsoft.com/office/powerpoint/2010/main" val="4094142311"/>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468313" y="1412874"/>
            <a:ext cx="8229600" cy="3312270"/>
          </a:xfrm>
        </p:spPr>
        <p:txBody>
          <a:bodyPr>
            <a:normAutofit fontScale="85000" lnSpcReduction="10000"/>
          </a:bodyPr>
          <a:lstStyle/>
          <a:p>
            <a:pPr>
              <a:lnSpc>
                <a:spcPct val="110000"/>
              </a:lnSpc>
              <a:spcBef>
                <a:spcPct val="50000"/>
              </a:spcBef>
              <a:buClrTx/>
              <a:buFontTx/>
              <a:buNone/>
            </a:pPr>
            <a:r>
              <a:rPr lang="en-GB" dirty="0">
                <a:solidFill>
                  <a:schemeClr val="tx1"/>
                </a:solidFill>
              </a:rPr>
              <a:t>  “</a:t>
            </a:r>
            <a:r>
              <a:rPr lang="en-GB" sz="3300" dirty="0">
                <a:solidFill>
                  <a:srgbClr val="FF0000"/>
                </a:solidFill>
              </a:rPr>
              <a:t>For those agencies whose job it is to protect children and vulnerable people, the harsh reality is that if a sufficiently devious person is determined to seek out opportunities to work their evil, no one can guarantee that they will be stopped. Our task is to make it as difficult as possible for them to succeed...”</a:t>
            </a:r>
          </a:p>
          <a:p>
            <a:pPr eaLnBrk="1" hangingPunct="1">
              <a:lnSpc>
                <a:spcPct val="80000"/>
              </a:lnSpc>
            </a:pPr>
            <a:endParaRPr lang="en-GB" sz="2000" dirty="0">
              <a:solidFill>
                <a:srgbClr val="FF0000"/>
              </a:solidFill>
            </a:endParaRPr>
          </a:p>
          <a:p>
            <a:pPr algn="r">
              <a:lnSpc>
                <a:spcPct val="80000"/>
              </a:lnSpc>
              <a:spcBef>
                <a:spcPct val="50000"/>
              </a:spcBef>
              <a:buClrTx/>
              <a:buNone/>
            </a:pPr>
            <a:r>
              <a:rPr lang="en-GB" sz="2100" i="1" dirty="0" err="1">
                <a:solidFill>
                  <a:schemeClr val="tx1"/>
                </a:solidFill>
              </a:rPr>
              <a:t>Bichard</a:t>
            </a:r>
            <a:r>
              <a:rPr lang="en-GB" sz="2100" i="1" dirty="0">
                <a:solidFill>
                  <a:schemeClr val="tx1"/>
                </a:solidFill>
              </a:rPr>
              <a:t> Inquiry Report, 2004, p 12 </a:t>
            </a:r>
            <a:r>
              <a:rPr lang="en-GB" sz="2100" i="1" dirty="0" err="1">
                <a:solidFill>
                  <a:schemeClr val="tx1"/>
                </a:solidFill>
              </a:rPr>
              <a:t>para</a:t>
            </a:r>
            <a:r>
              <a:rPr lang="en-GB" sz="2100" i="1" dirty="0">
                <a:solidFill>
                  <a:schemeClr val="tx1"/>
                </a:solidFill>
              </a:rPr>
              <a:t> 79</a:t>
            </a:r>
          </a:p>
          <a:p>
            <a:pPr eaLnBrk="1" hangingPunct="1">
              <a:lnSpc>
                <a:spcPct val="80000"/>
              </a:lnSpc>
            </a:pPr>
            <a:endParaRPr lang="en-GB" sz="2000" dirty="0"/>
          </a:p>
        </p:txBody>
      </p:sp>
    </p:spTree>
    <p:extLst>
      <p:ext uri="{BB962C8B-B14F-4D97-AF65-F5344CB8AC3E}">
        <p14:creationId xmlns:p14="http://schemas.microsoft.com/office/powerpoint/2010/main" val="35288014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7"/>
          <p:cNvSpPr>
            <a:spLocks noGrp="1" noChangeArrowheads="1"/>
          </p:cNvSpPr>
          <p:nvPr>
            <p:ph type="ctrTitle"/>
          </p:nvPr>
        </p:nvSpPr>
        <p:spPr/>
        <p:txBody>
          <a:bodyPr>
            <a:normAutofit/>
          </a:bodyPr>
          <a:lstStyle/>
          <a:p>
            <a:pPr eaLnBrk="1" hangingPunct="1"/>
            <a:r>
              <a:rPr lang="en-US" dirty="0">
                <a:solidFill>
                  <a:srgbClr val="AD2419"/>
                </a:solidFill>
              </a:rPr>
              <a:t>Safer recruitment </a:t>
            </a:r>
            <a:br>
              <a:rPr lang="en-US" dirty="0">
                <a:solidFill>
                  <a:srgbClr val="AD2419"/>
                </a:solidFill>
              </a:rPr>
            </a:br>
            <a:r>
              <a:rPr lang="en-US" dirty="0">
                <a:solidFill>
                  <a:srgbClr val="AD2419"/>
                </a:solidFill>
              </a:rPr>
              <a:t>assessment</a:t>
            </a:r>
            <a:endParaRPr lang="en-GB" dirty="0">
              <a:solidFill>
                <a:srgbClr val="AD2419"/>
              </a:solidFill>
            </a:endParaRPr>
          </a:p>
        </p:txBody>
      </p:sp>
    </p:spTree>
    <p:extLst>
      <p:ext uri="{BB962C8B-B14F-4D97-AF65-F5344CB8AC3E}">
        <p14:creationId xmlns:p14="http://schemas.microsoft.com/office/powerpoint/2010/main" val="393655344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GB" dirty="0">
                <a:solidFill>
                  <a:srgbClr val="AD2419"/>
                </a:solidFill>
              </a:rPr>
              <a:t>Safer Recruitment Assessment</a:t>
            </a:r>
          </a:p>
        </p:txBody>
      </p:sp>
      <p:sp>
        <p:nvSpPr>
          <p:cNvPr id="37891" name="Rectangle 3"/>
          <p:cNvSpPr>
            <a:spLocks noGrp="1" noChangeArrowheads="1"/>
          </p:cNvSpPr>
          <p:nvPr>
            <p:ph idx="1"/>
          </p:nvPr>
        </p:nvSpPr>
        <p:spPr>
          <a:xfrm>
            <a:off x="457200" y="1268760"/>
            <a:ext cx="8435280" cy="4857403"/>
          </a:xfrm>
        </p:spPr>
        <p:txBody>
          <a:bodyPr>
            <a:noAutofit/>
          </a:bodyPr>
          <a:lstStyle/>
          <a:p>
            <a:pPr eaLnBrk="1" hangingPunct="1"/>
            <a:r>
              <a:rPr lang="en-US" sz="2800" dirty="0">
                <a:solidFill>
                  <a:schemeClr val="tx1"/>
                </a:solidFill>
              </a:rPr>
              <a:t>You  will now be shown </a:t>
            </a:r>
            <a:r>
              <a:rPr lang="en-US" sz="2800" dirty="0"/>
              <a:t>13</a:t>
            </a:r>
            <a:r>
              <a:rPr lang="en-US" sz="2800" dirty="0">
                <a:solidFill>
                  <a:schemeClr val="tx1"/>
                </a:solidFill>
              </a:rPr>
              <a:t> questions which should be answered as directed</a:t>
            </a:r>
          </a:p>
          <a:p>
            <a:pPr eaLnBrk="1" hangingPunct="1"/>
            <a:r>
              <a:rPr lang="en-US" sz="2800" dirty="0">
                <a:solidFill>
                  <a:schemeClr val="tx1"/>
                </a:solidFill>
              </a:rPr>
              <a:t>Ample time will be given to answer each question.</a:t>
            </a:r>
            <a:endParaRPr lang="en-GB" sz="2800" dirty="0">
              <a:solidFill>
                <a:schemeClr val="tx1"/>
              </a:solidFill>
            </a:endParaRPr>
          </a:p>
          <a:p>
            <a:pPr eaLnBrk="1" hangingPunct="1"/>
            <a:endParaRPr lang="en-US" sz="1400" dirty="0">
              <a:solidFill>
                <a:schemeClr val="tx1"/>
              </a:solidFill>
            </a:endParaRPr>
          </a:p>
          <a:p>
            <a:pPr eaLnBrk="1" hangingPunct="1">
              <a:buFontTx/>
              <a:buNone/>
            </a:pPr>
            <a:r>
              <a:rPr lang="en-US" sz="2800" dirty="0">
                <a:solidFill>
                  <a:schemeClr val="tx1"/>
                </a:solidFill>
              </a:rPr>
              <a:t>After the assessment you will be awarded a certificate which will indicate the </a:t>
            </a:r>
            <a:r>
              <a:rPr lang="en-US" sz="2800" dirty="0"/>
              <a:t>scor</a:t>
            </a:r>
            <a:r>
              <a:rPr lang="en-US" sz="2800" dirty="0">
                <a:solidFill>
                  <a:schemeClr val="tx1"/>
                </a:solidFill>
              </a:rPr>
              <a:t>e achieved</a:t>
            </a:r>
            <a:endParaRPr lang="en-GB" sz="2800" dirty="0">
              <a:solidFill>
                <a:schemeClr val="tx1"/>
              </a:solidFill>
            </a:endParaRPr>
          </a:p>
          <a:p>
            <a:pPr eaLnBrk="1" hangingPunct="1"/>
            <a:endParaRPr lang="en-US" sz="1400" dirty="0">
              <a:solidFill>
                <a:schemeClr val="tx1"/>
              </a:solidFill>
            </a:endParaRPr>
          </a:p>
          <a:p>
            <a:pPr eaLnBrk="1" hangingPunct="1">
              <a:buFontTx/>
              <a:buNone/>
            </a:pPr>
            <a:r>
              <a:rPr lang="en-US" sz="2800" dirty="0"/>
              <a:t>You will then need to identify targets for future professional practice and review.  This should be presented as a completed Safer Culture questionnaire and action plan for your organisation</a:t>
            </a:r>
            <a:endParaRPr lang="en-GB" sz="2800" dirty="0"/>
          </a:p>
        </p:txBody>
      </p:sp>
    </p:spTree>
    <p:extLst>
      <p:ext uri="{BB962C8B-B14F-4D97-AF65-F5344CB8AC3E}">
        <p14:creationId xmlns:p14="http://schemas.microsoft.com/office/powerpoint/2010/main" val="14831688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850" y="0"/>
            <a:ext cx="8229600" cy="1143000"/>
          </a:xfrm>
        </p:spPr>
        <p:txBody>
          <a:bodyPr/>
          <a:lstStyle/>
          <a:p>
            <a:pPr eaLnBrk="1" hangingPunct="1"/>
            <a:r>
              <a:rPr lang="en-GB" dirty="0">
                <a:solidFill>
                  <a:srgbClr val="AD2419"/>
                </a:solidFill>
              </a:rPr>
              <a:t>Question 1: Session 1</a:t>
            </a:r>
          </a:p>
        </p:txBody>
      </p:sp>
      <p:sp>
        <p:nvSpPr>
          <p:cNvPr id="38915" name="Rectangle 3"/>
          <p:cNvSpPr>
            <a:spLocks noGrp="1" noChangeArrowheads="1"/>
          </p:cNvSpPr>
          <p:nvPr>
            <p:ph idx="1"/>
          </p:nvPr>
        </p:nvSpPr>
        <p:spPr>
          <a:xfrm>
            <a:off x="395536" y="980728"/>
            <a:ext cx="8351837" cy="4536504"/>
          </a:xfrm>
        </p:spPr>
        <p:txBody>
          <a:bodyPr>
            <a:noAutofit/>
          </a:bodyPr>
          <a:lstStyle/>
          <a:p>
            <a:pPr eaLnBrk="1" hangingPunct="1">
              <a:lnSpc>
                <a:spcPct val="80000"/>
              </a:lnSpc>
              <a:buFontTx/>
              <a:buNone/>
            </a:pPr>
            <a:r>
              <a:rPr lang="en-US" sz="2400" dirty="0"/>
              <a:t>Which </a:t>
            </a:r>
            <a:r>
              <a:rPr lang="en-US" sz="2400" b="1" dirty="0"/>
              <a:t>three </a:t>
            </a:r>
            <a:r>
              <a:rPr lang="en-US" sz="2400" dirty="0"/>
              <a:t>of the following are accurate statements about child sex abusers?</a:t>
            </a:r>
          </a:p>
          <a:p>
            <a:pPr eaLnBrk="1" hangingPunct="1">
              <a:lnSpc>
                <a:spcPct val="80000"/>
              </a:lnSpc>
              <a:buFontTx/>
              <a:buNone/>
            </a:pPr>
            <a:endParaRPr lang="en-US" sz="1600" dirty="0"/>
          </a:p>
          <a:p>
            <a:pPr eaLnBrk="1" hangingPunct="1">
              <a:lnSpc>
                <a:spcPct val="80000"/>
              </a:lnSpc>
              <a:buFontTx/>
              <a:buNone/>
            </a:pPr>
            <a:r>
              <a:rPr lang="en-US" sz="2400" b="1" dirty="0"/>
              <a:t>A</a:t>
            </a:r>
            <a:r>
              <a:rPr lang="en-US" sz="2400" dirty="0"/>
              <a:t> Most mask their sexual preferences with apparently fulfilling sexual relationships with adults</a:t>
            </a:r>
          </a:p>
          <a:p>
            <a:pPr eaLnBrk="1" hangingPunct="1">
              <a:lnSpc>
                <a:spcPct val="80000"/>
              </a:lnSpc>
              <a:buFontTx/>
              <a:buNone/>
            </a:pPr>
            <a:endParaRPr lang="en-US" sz="1400" dirty="0"/>
          </a:p>
          <a:p>
            <a:pPr eaLnBrk="1" hangingPunct="1">
              <a:lnSpc>
                <a:spcPct val="80000"/>
              </a:lnSpc>
              <a:buFontTx/>
              <a:buNone/>
            </a:pPr>
            <a:r>
              <a:rPr lang="en-US" sz="2400" b="1" dirty="0"/>
              <a:t>B</a:t>
            </a:r>
            <a:r>
              <a:rPr lang="en-US" sz="2400" dirty="0"/>
              <a:t> Most will aim to create an environment in which they can exploit vulnerable children</a:t>
            </a:r>
          </a:p>
          <a:p>
            <a:pPr eaLnBrk="1" hangingPunct="1">
              <a:lnSpc>
                <a:spcPct val="80000"/>
              </a:lnSpc>
              <a:buFontTx/>
              <a:buNone/>
            </a:pPr>
            <a:endParaRPr lang="en-US" sz="1400" dirty="0"/>
          </a:p>
          <a:p>
            <a:pPr eaLnBrk="1" hangingPunct="1">
              <a:lnSpc>
                <a:spcPct val="80000"/>
              </a:lnSpc>
              <a:buFontTx/>
              <a:buNone/>
            </a:pPr>
            <a:r>
              <a:rPr lang="en-US" sz="2400" b="1" dirty="0"/>
              <a:t>C</a:t>
            </a:r>
            <a:r>
              <a:rPr lang="en-US" sz="2400" dirty="0"/>
              <a:t> The majority of teachers who sexually abuse pupils enter the profession with the intention of abusing children</a:t>
            </a:r>
          </a:p>
          <a:p>
            <a:pPr eaLnBrk="1" hangingPunct="1">
              <a:lnSpc>
                <a:spcPct val="80000"/>
              </a:lnSpc>
              <a:buFontTx/>
              <a:buNone/>
            </a:pPr>
            <a:endParaRPr lang="en-US" sz="1400" dirty="0"/>
          </a:p>
          <a:p>
            <a:pPr eaLnBrk="1" hangingPunct="1">
              <a:lnSpc>
                <a:spcPct val="80000"/>
              </a:lnSpc>
              <a:buFontTx/>
              <a:buNone/>
            </a:pPr>
            <a:r>
              <a:rPr lang="en-US" sz="2400" b="1" dirty="0"/>
              <a:t>D</a:t>
            </a:r>
            <a:r>
              <a:rPr lang="en-US" sz="2400" dirty="0"/>
              <a:t> They have convinced themselves that abusing children is acceptable</a:t>
            </a:r>
          </a:p>
          <a:p>
            <a:pPr eaLnBrk="1" hangingPunct="1">
              <a:lnSpc>
                <a:spcPct val="80000"/>
              </a:lnSpc>
              <a:buFontTx/>
              <a:buNone/>
            </a:pPr>
            <a:endParaRPr lang="en-US" sz="1400" dirty="0"/>
          </a:p>
          <a:p>
            <a:pPr eaLnBrk="1" hangingPunct="1">
              <a:lnSpc>
                <a:spcPct val="80000"/>
              </a:lnSpc>
              <a:buFontTx/>
              <a:buNone/>
            </a:pPr>
            <a:r>
              <a:rPr lang="en-US" sz="2400" b="1" dirty="0"/>
              <a:t>E</a:t>
            </a:r>
            <a:r>
              <a:rPr lang="en-US" sz="2400" dirty="0"/>
              <a:t> Many strive to be seen as respectable adults with children’s welfare at heart</a:t>
            </a:r>
            <a:endParaRPr lang="en-GB" sz="2400" dirty="0"/>
          </a:p>
        </p:txBody>
      </p:sp>
    </p:spTree>
    <p:extLst>
      <p:ext uri="{BB962C8B-B14F-4D97-AF65-F5344CB8AC3E}">
        <p14:creationId xmlns:p14="http://schemas.microsoft.com/office/powerpoint/2010/main" val="179389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dirty="0">
                <a:solidFill>
                  <a:srgbClr val="AD2419"/>
                </a:solidFill>
              </a:rPr>
              <a:t>Question 2: Session 1</a:t>
            </a:r>
          </a:p>
        </p:txBody>
      </p:sp>
      <p:sp>
        <p:nvSpPr>
          <p:cNvPr id="39939" name="Rectangle 3"/>
          <p:cNvSpPr>
            <a:spLocks noGrp="1" noChangeArrowheads="1"/>
          </p:cNvSpPr>
          <p:nvPr>
            <p:ph idx="1"/>
          </p:nvPr>
        </p:nvSpPr>
        <p:spPr>
          <a:xfrm>
            <a:off x="467544" y="1340768"/>
            <a:ext cx="8229600" cy="4680521"/>
          </a:xfrm>
        </p:spPr>
        <p:txBody>
          <a:bodyPr>
            <a:noAutofit/>
          </a:bodyPr>
          <a:lstStyle/>
          <a:p>
            <a:pPr eaLnBrk="1" hangingPunct="1">
              <a:lnSpc>
                <a:spcPct val="90000"/>
              </a:lnSpc>
              <a:buFontTx/>
              <a:buNone/>
            </a:pPr>
            <a:r>
              <a:rPr lang="en-US" sz="2400" dirty="0"/>
              <a:t>Describe a typical sequence of child grooming activities by</a:t>
            </a:r>
          </a:p>
          <a:p>
            <a:pPr eaLnBrk="1" hangingPunct="1">
              <a:lnSpc>
                <a:spcPct val="90000"/>
              </a:lnSpc>
              <a:buFontTx/>
              <a:buNone/>
            </a:pPr>
            <a:r>
              <a:rPr lang="en-US" sz="2400" dirty="0"/>
              <a:t>placing the listed activities in the order you think is correct:  </a:t>
            </a:r>
          </a:p>
          <a:p>
            <a:pPr eaLnBrk="1" hangingPunct="1">
              <a:lnSpc>
                <a:spcPct val="90000"/>
              </a:lnSpc>
              <a:buFontTx/>
              <a:buNone/>
            </a:pPr>
            <a:endParaRPr lang="en-US" sz="2400" dirty="0"/>
          </a:p>
          <a:p>
            <a:pPr eaLnBrk="1" hangingPunct="1">
              <a:lnSpc>
                <a:spcPct val="90000"/>
              </a:lnSpc>
              <a:buFontTx/>
              <a:buNone/>
            </a:pPr>
            <a:r>
              <a:rPr lang="en-US" sz="2400" b="1" dirty="0"/>
              <a:t>A</a:t>
            </a:r>
            <a:r>
              <a:rPr lang="en-US" sz="2400" dirty="0"/>
              <a:t> Develop a relationship with a susceptible child</a:t>
            </a:r>
          </a:p>
          <a:p>
            <a:pPr eaLnBrk="1" hangingPunct="1">
              <a:lnSpc>
                <a:spcPct val="90000"/>
              </a:lnSpc>
              <a:buFontTx/>
              <a:buNone/>
            </a:pPr>
            <a:endParaRPr lang="en-US" sz="2400" dirty="0"/>
          </a:p>
          <a:p>
            <a:pPr eaLnBrk="1" hangingPunct="1">
              <a:lnSpc>
                <a:spcPct val="90000"/>
              </a:lnSpc>
              <a:buFontTx/>
              <a:buNone/>
            </a:pPr>
            <a:r>
              <a:rPr lang="en-US" sz="2400" b="1" dirty="0"/>
              <a:t>B</a:t>
            </a:r>
            <a:r>
              <a:rPr lang="en-US" sz="2400" dirty="0"/>
              <a:t> Access an environment where there are opportunities for contact with children </a:t>
            </a:r>
          </a:p>
          <a:p>
            <a:pPr eaLnBrk="1" hangingPunct="1">
              <a:lnSpc>
                <a:spcPct val="90000"/>
              </a:lnSpc>
              <a:buFontTx/>
              <a:buNone/>
            </a:pPr>
            <a:endParaRPr lang="en-US" sz="2400" dirty="0"/>
          </a:p>
          <a:p>
            <a:pPr eaLnBrk="1" hangingPunct="1">
              <a:lnSpc>
                <a:spcPct val="90000"/>
              </a:lnSpc>
              <a:buFontTx/>
              <a:buNone/>
            </a:pPr>
            <a:r>
              <a:rPr lang="en-US" sz="2400" b="1" dirty="0"/>
              <a:t>C</a:t>
            </a:r>
            <a:r>
              <a:rPr lang="en-US" sz="2400" dirty="0"/>
              <a:t> Test the boundaries of each child to identify those who show   the least rejection of physical contact</a:t>
            </a:r>
          </a:p>
          <a:p>
            <a:pPr eaLnBrk="1" hangingPunct="1">
              <a:lnSpc>
                <a:spcPct val="90000"/>
              </a:lnSpc>
              <a:buFontTx/>
              <a:buNone/>
            </a:pPr>
            <a:endParaRPr lang="en-US" sz="2400" dirty="0"/>
          </a:p>
          <a:p>
            <a:pPr eaLnBrk="1" hangingPunct="1">
              <a:lnSpc>
                <a:spcPct val="90000"/>
              </a:lnSpc>
              <a:buFontTx/>
              <a:buNone/>
            </a:pPr>
            <a:r>
              <a:rPr lang="en-US" sz="2400" b="1" dirty="0"/>
              <a:t>D</a:t>
            </a:r>
            <a:r>
              <a:rPr lang="en-US" sz="2400" dirty="0"/>
              <a:t> Form relationships with several children</a:t>
            </a:r>
            <a:endParaRPr lang="en-GB" sz="2400" dirty="0"/>
          </a:p>
        </p:txBody>
      </p:sp>
    </p:spTree>
    <p:extLst>
      <p:ext uri="{BB962C8B-B14F-4D97-AF65-F5344CB8AC3E}">
        <p14:creationId xmlns:p14="http://schemas.microsoft.com/office/powerpoint/2010/main" val="21764461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n-GB" dirty="0">
                <a:solidFill>
                  <a:srgbClr val="61A375"/>
                </a:solidFill>
              </a:rPr>
              <a:t>Session 2: a safer recruitment process</a:t>
            </a:r>
          </a:p>
        </p:txBody>
      </p:sp>
      <p:sp>
        <p:nvSpPr>
          <p:cNvPr id="41987" name="Rectangle 3"/>
          <p:cNvSpPr>
            <a:spLocks noGrp="1" noChangeArrowheads="1"/>
          </p:cNvSpPr>
          <p:nvPr>
            <p:ph idx="1"/>
          </p:nvPr>
        </p:nvSpPr>
        <p:spPr>
          <a:xfrm>
            <a:off x="455037" y="1700808"/>
            <a:ext cx="8686800" cy="4421188"/>
          </a:xfrm>
        </p:spPr>
        <p:txBody>
          <a:bodyPr>
            <a:normAutofit/>
          </a:bodyPr>
          <a:lstStyle/>
          <a:p>
            <a:pPr eaLnBrk="1" hangingPunct="1"/>
            <a:r>
              <a:rPr lang="en-GB" sz="2800" dirty="0">
                <a:solidFill>
                  <a:schemeClr val="tx1"/>
                </a:solidFill>
              </a:rPr>
              <a:t>Features of a safer recruitment process for : - </a:t>
            </a:r>
          </a:p>
          <a:p>
            <a:pPr marL="400050" lvl="1" indent="0">
              <a:buNone/>
            </a:pPr>
            <a:r>
              <a:rPr lang="en-GB" dirty="0"/>
              <a:t>e</a:t>
            </a:r>
            <a:r>
              <a:rPr lang="en-GB" dirty="0">
                <a:solidFill>
                  <a:schemeClr val="tx1"/>
                </a:solidFill>
              </a:rPr>
              <a:t>mployees, contractors, agencies &amp; volunteers</a:t>
            </a:r>
          </a:p>
          <a:p>
            <a:pPr eaLnBrk="1" hangingPunct="1"/>
            <a:r>
              <a:rPr lang="en-GB" sz="2800" dirty="0">
                <a:solidFill>
                  <a:schemeClr val="tx1"/>
                </a:solidFill>
              </a:rPr>
              <a:t>Sending the right message</a:t>
            </a:r>
          </a:p>
          <a:p>
            <a:pPr eaLnBrk="1" hangingPunct="1"/>
            <a:r>
              <a:rPr lang="en-GB" sz="2800" dirty="0">
                <a:solidFill>
                  <a:schemeClr val="tx1"/>
                </a:solidFill>
              </a:rPr>
              <a:t>The application form</a:t>
            </a:r>
          </a:p>
          <a:p>
            <a:pPr eaLnBrk="1" hangingPunct="1"/>
            <a:r>
              <a:rPr lang="en-GB" sz="2800" dirty="0">
                <a:solidFill>
                  <a:schemeClr val="tx1"/>
                </a:solidFill>
              </a:rPr>
              <a:t>The selection criteria</a:t>
            </a:r>
          </a:p>
          <a:p>
            <a:pPr eaLnBrk="1" hangingPunct="1"/>
            <a:r>
              <a:rPr lang="en-GB" sz="2800" dirty="0">
                <a:solidFill>
                  <a:schemeClr val="tx1"/>
                </a:solidFill>
              </a:rPr>
              <a:t>References</a:t>
            </a:r>
          </a:p>
          <a:p>
            <a:pPr eaLnBrk="1" hangingPunct="1"/>
            <a:r>
              <a:rPr lang="en-GB" sz="2800" dirty="0">
                <a:solidFill>
                  <a:schemeClr val="tx1"/>
                </a:solidFill>
              </a:rPr>
              <a:t>Review and next steps</a:t>
            </a:r>
          </a:p>
          <a:p>
            <a:pPr eaLnBrk="1" hangingPunct="1">
              <a:buFontTx/>
              <a:buNone/>
            </a:pPr>
            <a:endParaRPr lang="en-GB" sz="2800" dirty="0"/>
          </a:p>
        </p:txBody>
      </p:sp>
    </p:spTree>
    <p:extLst>
      <p:ext uri="{BB962C8B-B14F-4D97-AF65-F5344CB8AC3E}">
        <p14:creationId xmlns:p14="http://schemas.microsoft.com/office/powerpoint/2010/main" val="15720889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solidFill>
                  <a:srgbClr val="61A375"/>
                </a:solidFill>
              </a:rPr>
              <a:t>Exercise 3: what does a safer recruitment process look like?</a:t>
            </a:r>
          </a:p>
        </p:txBody>
      </p:sp>
      <p:sp>
        <p:nvSpPr>
          <p:cNvPr id="44034" name="Rectangle 2"/>
          <p:cNvSpPr>
            <a:spLocks noGrp="1" noChangeArrowheads="1"/>
          </p:cNvSpPr>
          <p:nvPr>
            <p:ph idx="1"/>
          </p:nvPr>
        </p:nvSpPr>
        <p:spPr>
          <a:xfrm>
            <a:off x="457200" y="1700808"/>
            <a:ext cx="8229600" cy="4536505"/>
          </a:xfrm>
        </p:spPr>
        <p:txBody>
          <a:bodyPr>
            <a:noAutofit/>
          </a:bodyPr>
          <a:lstStyle/>
          <a:p>
            <a:r>
              <a:rPr lang="en-GB" sz="2800" dirty="0"/>
              <a:t>Each group has a set of cards showing the activities that make up the recruitment and selection process</a:t>
            </a:r>
          </a:p>
          <a:p>
            <a:pPr marL="0" indent="0">
              <a:buNone/>
            </a:pPr>
            <a:endParaRPr lang="en-GB" sz="1400" dirty="0"/>
          </a:p>
          <a:p>
            <a:r>
              <a:rPr lang="en-GB" sz="2800" dirty="0"/>
              <a:t>In groups take 10 minutes to put the cards in the order of the sequence of activities from identifying a vacancy to making an appointment </a:t>
            </a:r>
          </a:p>
          <a:p>
            <a:endParaRPr lang="en-GB" sz="1400" dirty="0"/>
          </a:p>
          <a:p>
            <a:r>
              <a:rPr lang="en-GB" sz="2800" dirty="0"/>
              <a:t>Group together any activities that could be done at the same time.  Also identify 2 activities that            are “red herrings”</a:t>
            </a:r>
          </a:p>
          <a:p>
            <a:pPr marL="0" indent="0">
              <a:buNone/>
            </a:pPr>
            <a:endParaRPr lang="en-GB" sz="2800" dirty="0"/>
          </a:p>
        </p:txBody>
      </p:sp>
    </p:spTree>
    <p:extLst>
      <p:ext uri="{BB962C8B-B14F-4D97-AF65-F5344CB8AC3E}">
        <p14:creationId xmlns:p14="http://schemas.microsoft.com/office/powerpoint/2010/main" val="3409596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dirty="0">
                <a:solidFill>
                  <a:srgbClr val="61A375"/>
                </a:solidFill>
              </a:rPr>
              <a:t>Defining the role</a:t>
            </a:r>
          </a:p>
        </p:txBody>
      </p:sp>
      <p:sp>
        <p:nvSpPr>
          <p:cNvPr id="46083" name="Rectangle 3"/>
          <p:cNvSpPr>
            <a:spLocks noGrp="1" noChangeArrowheads="1"/>
          </p:cNvSpPr>
          <p:nvPr>
            <p:ph idx="1"/>
          </p:nvPr>
        </p:nvSpPr>
        <p:spPr>
          <a:xfrm>
            <a:off x="457200" y="1600200"/>
            <a:ext cx="8363272" cy="4525963"/>
          </a:xfrm>
        </p:spPr>
        <p:txBody>
          <a:bodyPr>
            <a:normAutofit/>
          </a:bodyPr>
          <a:lstStyle/>
          <a:p>
            <a:pPr eaLnBrk="1" hangingPunct="1"/>
            <a:r>
              <a:rPr lang="en-GB" sz="2800" dirty="0">
                <a:solidFill>
                  <a:schemeClr val="tx1"/>
                </a:solidFill>
              </a:rPr>
              <a:t>Produce a job description and person specification or volunteer role profile</a:t>
            </a:r>
          </a:p>
          <a:p>
            <a:pPr eaLnBrk="1" hangingPunct="1"/>
            <a:r>
              <a:rPr lang="en-GB" sz="2800" dirty="0">
                <a:solidFill>
                  <a:schemeClr val="tx1"/>
                </a:solidFill>
              </a:rPr>
              <a:t>Include skills, abilities, experience, behaviours and attitude/motivation and values towards children and young people</a:t>
            </a:r>
          </a:p>
          <a:p>
            <a:pPr eaLnBrk="1" hangingPunct="1"/>
            <a:r>
              <a:rPr lang="en-GB" sz="2800" dirty="0">
                <a:solidFill>
                  <a:schemeClr val="tx1"/>
                </a:solidFill>
              </a:rPr>
              <a:t>Boundaries of role and expectations</a:t>
            </a:r>
          </a:p>
          <a:p>
            <a:pPr eaLnBrk="1" hangingPunct="1"/>
            <a:r>
              <a:rPr lang="en-GB" sz="2800" dirty="0">
                <a:solidFill>
                  <a:schemeClr val="tx1"/>
                </a:solidFill>
              </a:rPr>
              <a:t>Responsibility for children in the role and opportunity for contact with children – is it Regulated Activity?</a:t>
            </a:r>
          </a:p>
          <a:p>
            <a:pPr eaLnBrk="1" hangingPunct="1"/>
            <a:endParaRPr lang="en-GB" dirty="0"/>
          </a:p>
        </p:txBody>
      </p:sp>
    </p:spTree>
    <p:extLst>
      <p:ext uri="{BB962C8B-B14F-4D97-AF65-F5344CB8AC3E}">
        <p14:creationId xmlns:p14="http://schemas.microsoft.com/office/powerpoint/2010/main" val="3889732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noAutofit/>
          </a:bodyPr>
          <a:lstStyle/>
          <a:p>
            <a:pPr eaLnBrk="1" hangingPunct="1"/>
            <a:r>
              <a:rPr lang="en-GB" dirty="0">
                <a:solidFill>
                  <a:srgbClr val="61A375"/>
                </a:solidFill>
              </a:rPr>
              <a:t>Advertising: Sending the right message</a:t>
            </a:r>
          </a:p>
        </p:txBody>
      </p:sp>
      <p:sp>
        <p:nvSpPr>
          <p:cNvPr id="47107" name="Rectangle 3"/>
          <p:cNvSpPr>
            <a:spLocks noGrp="1" noChangeArrowheads="1"/>
          </p:cNvSpPr>
          <p:nvPr>
            <p:ph idx="1"/>
          </p:nvPr>
        </p:nvSpPr>
        <p:spPr/>
        <p:txBody>
          <a:bodyPr>
            <a:normAutofit fontScale="85000" lnSpcReduction="20000"/>
          </a:bodyPr>
          <a:lstStyle/>
          <a:p>
            <a:pPr eaLnBrk="1" hangingPunct="1">
              <a:buFontTx/>
              <a:buNone/>
            </a:pPr>
            <a:r>
              <a:rPr lang="en-GB" sz="3800" dirty="0">
                <a:solidFill>
                  <a:schemeClr val="tx1"/>
                </a:solidFill>
              </a:rPr>
              <a:t>Three deterrents</a:t>
            </a:r>
          </a:p>
          <a:p>
            <a:pPr eaLnBrk="1" hangingPunct="1">
              <a:buFontTx/>
              <a:buNone/>
            </a:pPr>
            <a:endParaRPr lang="en-GB" sz="1600" b="1" dirty="0">
              <a:solidFill>
                <a:schemeClr val="tx1"/>
              </a:solidFill>
            </a:endParaRPr>
          </a:p>
          <a:p>
            <a:pPr eaLnBrk="1" hangingPunct="1"/>
            <a:r>
              <a:rPr lang="en-GB" sz="3300" dirty="0">
                <a:solidFill>
                  <a:schemeClr val="tx1"/>
                </a:solidFill>
              </a:rPr>
              <a:t>State the organisation’s commitment to safeguarding and / or the need for DBS </a:t>
            </a:r>
            <a:r>
              <a:rPr lang="en-GB" sz="3300" dirty="0"/>
              <a:t>certificate / Barred list check</a:t>
            </a:r>
            <a:r>
              <a:rPr lang="en-GB" sz="3300" dirty="0">
                <a:solidFill>
                  <a:schemeClr val="tx1"/>
                </a:solidFill>
              </a:rPr>
              <a:t> in adverts</a:t>
            </a:r>
          </a:p>
          <a:p>
            <a:pPr eaLnBrk="1" hangingPunct="1">
              <a:buFontTx/>
              <a:buNone/>
            </a:pPr>
            <a:endParaRPr lang="en-GB" sz="1800" dirty="0">
              <a:solidFill>
                <a:schemeClr val="tx1"/>
              </a:solidFill>
            </a:endParaRPr>
          </a:p>
          <a:p>
            <a:pPr eaLnBrk="1" hangingPunct="1"/>
            <a:r>
              <a:rPr lang="en-GB" sz="3300" dirty="0">
                <a:solidFill>
                  <a:schemeClr val="tx1"/>
                </a:solidFill>
              </a:rPr>
              <a:t>Include statements about the safeguarding responsibilities of the post in the job description and person specification</a:t>
            </a:r>
          </a:p>
          <a:p>
            <a:pPr eaLnBrk="1" hangingPunct="1">
              <a:buFontTx/>
              <a:buNone/>
            </a:pPr>
            <a:endParaRPr lang="en-GB" sz="1800" dirty="0">
              <a:solidFill>
                <a:schemeClr val="tx1"/>
              </a:solidFill>
            </a:endParaRPr>
          </a:p>
          <a:p>
            <a:pPr eaLnBrk="1" hangingPunct="1"/>
            <a:r>
              <a:rPr lang="en-GB" sz="3300" dirty="0">
                <a:solidFill>
                  <a:schemeClr val="tx1"/>
                </a:solidFill>
              </a:rPr>
              <a:t>Send information about the organisation’s safeguarding policy and practices to candidates</a:t>
            </a:r>
          </a:p>
          <a:p>
            <a:pPr eaLnBrk="1" hangingPunct="1"/>
            <a:endParaRPr lang="en-GB" sz="3300" dirty="0"/>
          </a:p>
        </p:txBody>
      </p:sp>
    </p:spTree>
    <p:extLst>
      <p:ext uri="{BB962C8B-B14F-4D97-AF65-F5344CB8AC3E}">
        <p14:creationId xmlns:p14="http://schemas.microsoft.com/office/powerpoint/2010/main" val="9594650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GB" dirty="0">
                <a:solidFill>
                  <a:srgbClr val="61A375"/>
                </a:solidFill>
              </a:rPr>
              <a:t>Objectives of the training</a:t>
            </a:r>
          </a:p>
        </p:txBody>
      </p:sp>
      <p:sp>
        <p:nvSpPr>
          <p:cNvPr id="14339" name="Rectangle 3"/>
          <p:cNvSpPr>
            <a:spLocks noGrp="1" noChangeArrowheads="1"/>
          </p:cNvSpPr>
          <p:nvPr>
            <p:ph idx="1"/>
          </p:nvPr>
        </p:nvSpPr>
        <p:spPr>
          <a:xfrm>
            <a:off x="179512" y="1268760"/>
            <a:ext cx="8496944" cy="647700"/>
          </a:xfrm>
        </p:spPr>
        <p:txBody>
          <a:bodyPr>
            <a:noAutofit/>
          </a:bodyPr>
          <a:lstStyle/>
          <a:p>
            <a:pPr eaLnBrk="1" hangingPunct="1">
              <a:lnSpc>
                <a:spcPct val="80000"/>
              </a:lnSpc>
              <a:buNone/>
            </a:pPr>
            <a:r>
              <a:rPr lang="en-GB" sz="2800" dirty="0">
                <a:solidFill>
                  <a:schemeClr val="tx1"/>
                </a:solidFill>
                <a:cs typeface="Arial" pitchFamily="34" charset="0"/>
              </a:rPr>
              <a:t>Based on an understanding of offender behaviour to:</a:t>
            </a:r>
          </a:p>
          <a:p>
            <a:pPr eaLnBrk="1" hangingPunct="1">
              <a:lnSpc>
                <a:spcPct val="80000"/>
              </a:lnSpc>
            </a:pPr>
            <a:endParaRPr lang="en-GB" sz="1400" b="1" dirty="0">
              <a:solidFill>
                <a:schemeClr val="tx1"/>
              </a:solidFill>
              <a:latin typeface="Arial" pitchFamily="34" charset="0"/>
              <a:cs typeface="Arial" pitchFamily="34" charset="0"/>
            </a:endParaRPr>
          </a:p>
          <a:p>
            <a:pPr eaLnBrk="1" hangingPunct="1">
              <a:lnSpc>
                <a:spcPct val="80000"/>
              </a:lnSpc>
            </a:pPr>
            <a:r>
              <a:rPr lang="en-GB" sz="2800" dirty="0">
                <a:solidFill>
                  <a:schemeClr val="tx1"/>
                </a:solidFill>
                <a:cs typeface="Arial" pitchFamily="34" charset="0"/>
              </a:rPr>
              <a:t>Identify the key features of staff recruitment that help deter or prevent the appointment of unsuitable people</a:t>
            </a:r>
          </a:p>
          <a:p>
            <a:pPr eaLnBrk="1" hangingPunct="1">
              <a:lnSpc>
                <a:spcPct val="80000"/>
              </a:lnSpc>
            </a:pPr>
            <a:endParaRPr lang="en-GB" sz="1400" dirty="0">
              <a:solidFill>
                <a:schemeClr val="tx1"/>
              </a:solidFill>
              <a:cs typeface="Arial" pitchFamily="34" charset="0"/>
            </a:endParaRPr>
          </a:p>
          <a:p>
            <a:pPr eaLnBrk="1" hangingPunct="1">
              <a:lnSpc>
                <a:spcPct val="80000"/>
              </a:lnSpc>
            </a:pPr>
            <a:r>
              <a:rPr lang="en-GB" sz="2800" dirty="0">
                <a:solidFill>
                  <a:schemeClr val="tx1"/>
                </a:solidFill>
                <a:cs typeface="Arial" pitchFamily="34" charset="0"/>
              </a:rPr>
              <a:t>Consider policies and practice that minimise opportunities for abuse or ensure its prompt reporting</a:t>
            </a:r>
          </a:p>
          <a:p>
            <a:pPr eaLnBrk="1" hangingPunct="1">
              <a:lnSpc>
                <a:spcPct val="80000"/>
              </a:lnSpc>
            </a:pPr>
            <a:endParaRPr lang="en-GB" sz="1400" dirty="0">
              <a:solidFill>
                <a:schemeClr val="tx1"/>
              </a:solidFill>
              <a:cs typeface="Arial" pitchFamily="34" charset="0"/>
            </a:endParaRPr>
          </a:p>
          <a:p>
            <a:pPr eaLnBrk="1" hangingPunct="1">
              <a:lnSpc>
                <a:spcPct val="80000"/>
              </a:lnSpc>
            </a:pPr>
            <a:r>
              <a:rPr lang="en-GB" sz="2800" dirty="0">
                <a:solidFill>
                  <a:schemeClr val="tx1"/>
                </a:solidFill>
                <a:cs typeface="Arial" pitchFamily="34" charset="0"/>
              </a:rPr>
              <a:t>Help participants begin to review their policies and practice in recruitment with a view to creating a safer culture</a:t>
            </a:r>
          </a:p>
          <a:p>
            <a:pPr eaLnBrk="1" hangingPunct="1">
              <a:lnSpc>
                <a:spcPct val="80000"/>
              </a:lnSpc>
            </a:pPr>
            <a:endParaRPr lang="en-GB" sz="1400" dirty="0">
              <a:solidFill>
                <a:schemeClr val="tx1"/>
              </a:solidFill>
              <a:cs typeface="Arial" pitchFamily="34" charset="0"/>
            </a:endParaRPr>
          </a:p>
          <a:p>
            <a:pPr eaLnBrk="1" hangingPunct="1">
              <a:lnSpc>
                <a:spcPct val="80000"/>
              </a:lnSpc>
              <a:buFontTx/>
              <a:buNone/>
            </a:pPr>
            <a:r>
              <a:rPr lang="en-US" sz="2800" dirty="0">
                <a:solidFill>
                  <a:schemeClr val="tx1"/>
                </a:solidFill>
                <a:cs typeface="Arial" pitchFamily="34" charset="0"/>
              </a:rPr>
              <a:t>NB this is not intended to be a comprehensive            workshop on staff recruitment and selection</a:t>
            </a:r>
            <a:endParaRPr lang="en-GB" sz="2800" dirty="0">
              <a:cs typeface="Arial" pitchFamily="34" charset="0"/>
            </a:endParaRPr>
          </a:p>
        </p:txBody>
      </p:sp>
    </p:spTree>
    <p:extLst>
      <p:ext uri="{BB962C8B-B14F-4D97-AF65-F5344CB8AC3E}">
        <p14:creationId xmlns:p14="http://schemas.microsoft.com/office/powerpoint/2010/main" val="2021370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1520" y="274638"/>
            <a:ext cx="8712968" cy="1143000"/>
          </a:xfrm>
        </p:spPr>
        <p:txBody>
          <a:bodyPr>
            <a:normAutofit/>
          </a:bodyPr>
          <a:lstStyle/>
          <a:p>
            <a:pPr eaLnBrk="1" hangingPunct="1"/>
            <a:r>
              <a:rPr lang="en-GB" dirty="0">
                <a:solidFill>
                  <a:srgbClr val="61A375"/>
                </a:solidFill>
              </a:rPr>
              <a:t>Key information on application forms</a:t>
            </a:r>
          </a:p>
        </p:txBody>
      </p:sp>
      <p:sp>
        <p:nvSpPr>
          <p:cNvPr id="48131" name="Rectangle 3"/>
          <p:cNvSpPr>
            <a:spLocks noGrp="1" noChangeArrowheads="1"/>
          </p:cNvSpPr>
          <p:nvPr>
            <p:ph idx="1"/>
          </p:nvPr>
        </p:nvSpPr>
        <p:spPr/>
        <p:txBody>
          <a:bodyPr>
            <a:normAutofit fontScale="92500" lnSpcReduction="20000"/>
          </a:bodyPr>
          <a:lstStyle/>
          <a:p>
            <a:pPr eaLnBrk="1" hangingPunct="1"/>
            <a:r>
              <a:rPr lang="en-GB" sz="3000" dirty="0">
                <a:solidFill>
                  <a:schemeClr val="tx1"/>
                </a:solidFill>
              </a:rPr>
              <a:t>Personal details </a:t>
            </a:r>
          </a:p>
          <a:p>
            <a:pPr eaLnBrk="1" hangingPunct="1"/>
            <a:r>
              <a:rPr lang="en-GB" sz="3000" dirty="0">
                <a:solidFill>
                  <a:schemeClr val="tx1"/>
                </a:solidFill>
              </a:rPr>
              <a:t>Present employment and reason for leaving</a:t>
            </a:r>
          </a:p>
          <a:p>
            <a:pPr eaLnBrk="1" hangingPunct="1"/>
            <a:r>
              <a:rPr lang="en-GB" sz="3000" dirty="0">
                <a:solidFill>
                  <a:schemeClr val="tx1"/>
                </a:solidFill>
              </a:rPr>
              <a:t>Full history since leaving school (education and employment or voluntary work)</a:t>
            </a:r>
          </a:p>
          <a:p>
            <a:pPr eaLnBrk="1" hangingPunct="1"/>
            <a:r>
              <a:rPr lang="en-GB" sz="3000" dirty="0">
                <a:solidFill>
                  <a:schemeClr val="tx1"/>
                </a:solidFill>
              </a:rPr>
              <a:t>Qualifications</a:t>
            </a:r>
          </a:p>
          <a:p>
            <a:pPr eaLnBrk="1" hangingPunct="1"/>
            <a:r>
              <a:rPr lang="en-GB" sz="3000" dirty="0">
                <a:solidFill>
                  <a:schemeClr val="tx1"/>
                </a:solidFill>
              </a:rPr>
              <a:t>Referees</a:t>
            </a:r>
          </a:p>
          <a:p>
            <a:pPr eaLnBrk="1" hangingPunct="1"/>
            <a:r>
              <a:rPr lang="en-GB" sz="3000" dirty="0">
                <a:solidFill>
                  <a:schemeClr val="tx1"/>
                </a:solidFill>
              </a:rPr>
              <a:t>Personal statement to meet person specification</a:t>
            </a:r>
          </a:p>
          <a:p>
            <a:pPr eaLnBrk="1" hangingPunct="1"/>
            <a:r>
              <a:rPr lang="en-GB" sz="3000" dirty="0">
                <a:solidFill>
                  <a:schemeClr val="tx1"/>
                </a:solidFill>
              </a:rPr>
              <a:t>Signed declaration about any relevant criminal record</a:t>
            </a:r>
          </a:p>
          <a:p>
            <a:pPr eaLnBrk="1" hangingPunct="1"/>
            <a:r>
              <a:rPr lang="en-GB" sz="3000" dirty="0">
                <a:solidFill>
                  <a:schemeClr val="tx1"/>
                </a:solidFill>
              </a:rPr>
              <a:t>Signed declaration that all information is true</a:t>
            </a:r>
          </a:p>
          <a:p>
            <a:pPr eaLnBrk="1" hangingPunct="1">
              <a:buFontTx/>
              <a:buNone/>
            </a:pPr>
            <a:endParaRPr lang="en-GB" dirty="0"/>
          </a:p>
        </p:txBody>
      </p:sp>
    </p:spTree>
    <p:extLst>
      <p:ext uri="{BB962C8B-B14F-4D97-AF65-F5344CB8AC3E}">
        <p14:creationId xmlns:p14="http://schemas.microsoft.com/office/powerpoint/2010/main" val="33328451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504" y="274638"/>
            <a:ext cx="8856984" cy="1143000"/>
          </a:xfrm>
        </p:spPr>
        <p:txBody>
          <a:bodyPr>
            <a:normAutofit/>
          </a:bodyPr>
          <a:lstStyle/>
          <a:p>
            <a:pPr eaLnBrk="1" hangingPunct="1"/>
            <a:r>
              <a:rPr lang="en-GB" dirty="0">
                <a:solidFill>
                  <a:srgbClr val="61A375"/>
                </a:solidFill>
              </a:rPr>
              <a:t>Criminal background: Self-disclosures</a:t>
            </a:r>
          </a:p>
        </p:txBody>
      </p:sp>
      <p:sp>
        <p:nvSpPr>
          <p:cNvPr id="49155" name="Rectangle 3"/>
          <p:cNvSpPr>
            <a:spLocks noGrp="1" noChangeArrowheads="1"/>
          </p:cNvSpPr>
          <p:nvPr>
            <p:ph idx="1"/>
          </p:nvPr>
        </p:nvSpPr>
        <p:spPr>
          <a:xfrm>
            <a:off x="323528" y="1340768"/>
            <a:ext cx="8507288" cy="4525963"/>
          </a:xfrm>
        </p:spPr>
        <p:txBody>
          <a:bodyPr>
            <a:noAutofit/>
          </a:bodyPr>
          <a:lstStyle/>
          <a:p>
            <a:pPr eaLnBrk="1" hangingPunct="1">
              <a:lnSpc>
                <a:spcPct val="90000"/>
              </a:lnSpc>
              <a:buFontTx/>
              <a:buNone/>
            </a:pPr>
            <a:r>
              <a:rPr lang="en-GB" sz="2800" dirty="0">
                <a:solidFill>
                  <a:schemeClr val="tx1"/>
                </a:solidFill>
              </a:rPr>
              <a:t>Purpose</a:t>
            </a:r>
          </a:p>
          <a:p>
            <a:pPr eaLnBrk="1" hangingPunct="1">
              <a:lnSpc>
                <a:spcPct val="90000"/>
              </a:lnSpc>
            </a:pPr>
            <a:r>
              <a:rPr lang="en-GB" sz="2400" dirty="0">
                <a:solidFill>
                  <a:schemeClr val="tx1"/>
                </a:solidFill>
              </a:rPr>
              <a:t>To give candidates an opportunity to share relevant information at an early stage</a:t>
            </a:r>
          </a:p>
          <a:p>
            <a:pPr eaLnBrk="1" hangingPunct="1">
              <a:lnSpc>
                <a:spcPct val="90000"/>
              </a:lnSpc>
            </a:pPr>
            <a:r>
              <a:rPr lang="en-GB" sz="2400" dirty="0">
                <a:solidFill>
                  <a:schemeClr val="tx1"/>
                </a:solidFill>
              </a:rPr>
              <a:t>To allow information to be discussed and considered before the DBS check comes back</a:t>
            </a:r>
          </a:p>
          <a:p>
            <a:pPr eaLnBrk="1" hangingPunct="1">
              <a:lnSpc>
                <a:spcPct val="90000"/>
              </a:lnSpc>
            </a:pPr>
            <a:r>
              <a:rPr lang="en-GB" sz="2400" dirty="0">
                <a:solidFill>
                  <a:schemeClr val="tx1"/>
                </a:solidFill>
              </a:rPr>
              <a:t>To deter unsuitable people</a:t>
            </a:r>
            <a:endParaRPr lang="en-GB" sz="2800" dirty="0">
              <a:solidFill>
                <a:schemeClr val="tx1"/>
              </a:solidFill>
            </a:endParaRPr>
          </a:p>
          <a:p>
            <a:pPr eaLnBrk="1" hangingPunct="1">
              <a:lnSpc>
                <a:spcPct val="90000"/>
              </a:lnSpc>
              <a:buFontTx/>
              <a:buNone/>
            </a:pPr>
            <a:r>
              <a:rPr lang="en-GB" sz="2800" dirty="0">
                <a:solidFill>
                  <a:schemeClr val="tx1"/>
                </a:solidFill>
              </a:rPr>
              <a:t>Process</a:t>
            </a:r>
          </a:p>
          <a:p>
            <a:pPr eaLnBrk="1" hangingPunct="1">
              <a:lnSpc>
                <a:spcPct val="90000"/>
              </a:lnSpc>
            </a:pPr>
            <a:r>
              <a:rPr lang="en-GB" sz="2400" dirty="0">
                <a:solidFill>
                  <a:schemeClr val="tx1"/>
                </a:solidFill>
              </a:rPr>
              <a:t>It is discriminatory to use disclosed information for shortlisting</a:t>
            </a:r>
          </a:p>
          <a:p>
            <a:pPr eaLnBrk="1" hangingPunct="1">
              <a:lnSpc>
                <a:spcPct val="90000"/>
              </a:lnSpc>
            </a:pPr>
            <a:r>
              <a:rPr lang="en-GB" sz="2400" dirty="0">
                <a:solidFill>
                  <a:schemeClr val="tx1"/>
                </a:solidFill>
              </a:rPr>
              <a:t>Only consider the information of shortlisted candidates</a:t>
            </a:r>
          </a:p>
          <a:p>
            <a:pPr eaLnBrk="1" hangingPunct="1">
              <a:lnSpc>
                <a:spcPct val="90000"/>
              </a:lnSpc>
            </a:pPr>
            <a:r>
              <a:rPr lang="en-GB" sz="2400" dirty="0">
                <a:solidFill>
                  <a:schemeClr val="tx1"/>
                </a:solidFill>
              </a:rPr>
              <a:t>Should not rule someone out – apply fair assessment criteria</a:t>
            </a:r>
          </a:p>
          <a:p>
            <a:pPr eaLnBrk="1" hangingPunct="1">
              <a:lnSpc>
                <a:spcPct val="90000"/>
              </a:lnSpc>
            </a:pPr>
            <a:r>
              <a:rPr lang="en-GB" sz="2400" dirty="0">
                <a:solidFill>
                  <a:schemeClr val="tx1"/>
                </a:solidFill>
              </a:rPr>
              <a:t>Continue with DBS check and compare information</a:t>
            </a:r>
            <a:endParaRPr lang="en-GB" sz="2400" dirty="0">
              <a:solidFill>
                <a:srgbClr val="00B050"/>
              </a:solidFill>
            </a:endParaRPr>
          </a:p>
          <a:p>
            <a:pPr eaLnBrk="1" hangingPunct="1">
              <a:lnSpc>
                <a:spcPct val="90000"/>
              </a:lnSpc>
            </a:pPr>
            <a:endParaRPr lang="en-GB" sz="2400" dirty="0"/>
          </a:p>
        </p:txBody>
      </p:sp>
    </p:spTree>
    <p:extLst>
      <p:ext uri="{BB962C8B-B14F-4D97-AF65-F5344CB8AC3E}">
        <p14:creationId xmlns:p14="http://schemas.microsoft.com/office/powerpoint/2010/main" val="5492797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4638"/>
            <a:ext cx="9144000" cy="1143000"/>
          </a:xfrm>
        </p:spPr>
        <p:txBody>
          <a:bodyPr>
            <a:noAutofit/>
          </a:bodyPr>
          <a:lstStyle/>
          <a:p>
            <a:pPr eaLnBrk="1" hangingPunct="1"/>
            <a:r>
              <a:rPr lang="en-GB" dirty="0">
                <a:solidFill>
                  <a:srgbClr val="61A375"/>
                </a:solidFill>
              </a:rPr>
              <a:t>Agreeing selection criteria and process</a:t>
            </a:r>
          </a:p>
        </p:txBody>
      </p:sp>
      <p:sp>
        <p:nvSpPr>
          <p:cNvPr id="50179" name="Rectangle 3"/>
          <p:cNvSpPr>
            <a:spLocks noGrp="1" noChangeArrowheads="1"/>
          </p:cNvSpPr>
          <p:nvPr>
            <p:ph idx="1"/>
          </p:nvPr>
        </p:nvSpPr>
        <p:spPr/>
        <p:txBody>
          <a:bodyPr>
            <a:normAutofit/>
          </a:bodyPr>
          <a:lstStyle/>
          <a:p>
            <a:pPr eaLnBrk="1" hangingPunct="1"/>
            <a:endParaRPr lang="en-GB" sz="2800" dirty="0">
              <a:solidFill>
                <a:schemeClr val="tx1"/>
              </a:solidFill>
            </a:endParaRPr>
          </a:p>
          <a:p>
            <a:pPr eaLnBrk="1" hangingPunct="1"/>
            <a:r>
              <a:rPr lang="en-GB" sz="2800" dirty="0">
                <a:solidFill>
                  <a:schemeClr val="tx1"/>
                </a:solidFill>
              </a:rPr>
              <a:t>Base criteria for shortlisting and assessment process on person specification </a:t>
            </a:r>
            <a:r>
              <a:rPr lang="en-GB" sz="2800" u="sng" dirty="0">
                <a:solidFill>
                  <a:schemeClr val="tx1"/>
                </a:solidFill>
              </a:rPr>
              <a:t>and</a:t>
            </a:r>
            <a:r>
              <a:rPr lang="en-GB" sz="2800" dirty="0">
                <a:solidFill>
                  <a:schemeClr val="tx1"/>
                </a:solidFill>
              </a:rPr>
              <a:t> job description</a:t>
            </a:r>
          </a:p>
          <a:p>
            <a:pPr eaLnBrk="1" hangingPunct="1"/>
            <a:r>
              <a:rPr lang="en-GB" sz="2800" dirty="0">
                <a:solidFill>
                  <a:schemeClr val="tx1"/>
                </a:solidFill>
              </a:rPr>
              <a:t>Consistent for all candidates</a:t>
            </a:r>
          </a:p>
          <a:p>
            <a:pPr eaLnBrk="1" hangingPunct="1"/>
            <a:r>
              <a:rPr lang="en-GB" sz="2800" dirty="0">
                <a:solidFill>
                  <a:schemeClr val="tx1"/>
                </a:solidFill>
              </a:rPr>
              <a:t>Specific to work with children</a:t>
            </a:r>
          </a:p>
          <a:p>
            <a:pPr eaLnBrk="1" hangingPunct="1"/>
            <a:r>
              <a:rPr lang="en-GB" sz="2800" dirty="0">
                <a:solidFill>
                  <a:schemeClr val="tx1"/>
                </a:solidFill>
              </a:rPr>
              <a:t>Review criteria regularly</a:t>
            </a:r>
          </a:p>
          <a:p>
            <a:pPr eaLnBrk="1" hangingPunct="1">
              <a:buFontTx/>
              <a:buNone/>
            </a:pPr>
            <a:endParaRPr lang="en-GB" sz="2800" dirty="0"/>
          </a:p>
        </p:txBody>
      </p:sp>
    </p:spTree>
    <p:extLst>
      <p:ext uri="{BB962C8B-B14F-4D97-AF65-F5344CB8AC3E}">
        <p14:creationId xmlns:p14="http://schemas.microsoft.com/office/powerpoint/2010/main" val="14197740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GB" sz="4900" dirty="0">
                <a:solidFill>
                  <a:srgbClr val="61A375"/>
                </a:solidFill>
              </a:rPr>
              <a:t>Scrutinising applications </a:t>
            </a:r>
            <a:br>
              <a:rPr lang="en-GB" sz="4900" dirty="0">
                <a:solidFill>
                  <a:srgbClr val="61A375"/>
                </a:solidFill>
              </a:rPr>
            </a:br>
            <a:r>
              <a:rPr lang="en-GB" sz="4900" dirty="0">
                <a:solidFill>
                  <a:srgbClr val="61A375"/>
                </a:solidFill>
              </a:rPr>
              <a:t>and short listing</a:t>
            </a:r>
            <a:br>
              <a:rPr lang="en-US" sz="4900" dirty="0"/>
            </a:br>
            <a:endParaRPr lang="en-GB" sz="4900" dirty="0"/>
          </a:p>
        </p:txBody>
      </p:sp>
      <p:sp>
        <p:nvSpPr>
          <p:cNvPr id="51203" name="Rectangle 3"/>
          <p:cNvSpPr>
            <a:spLocks noGrp="1" noChangeArrowheads="1"/>
          </p:cNvSpPr>
          <p:nvPr>
            <p:ph idx="1"/>
          </p:nvPr>
        </p:nvSpPr>
        <p:spPr>
          <a:xfrm>
            <a:off x="457200" y="1772816"/>
            <a:ext cx="8229600" cy="4525963"/>
          </a:xfrm>
        </p:spPr>
        <p:txBody>
          <a:bodyPr>
            <a:normAutofit/>
          </a:bodyPr>
          <a:lstStyle/>
          <a:p>
            <a:pPr eaLnBrk="1" hangingPunct="1"/>
            <a:r>
              <a:rPr lang="en-GB" sz="2800" dirty="0">
                <a:solidFill>
                  <a:schemeClr val="tx1"/>
                </a:solidFill>
              </a:rPr>
              <a:t>Take time to properly scrutinise</a:t>
            </a:r>
          </a:p>
          <a:p>
            <a:pPr eaLnBrk="1" hangingPunct="1"/>
            <a:r>
              <a:rPr lang="en-GB" sz="2800" dirty="0"/>
              <a:t>At least t</a:t>
            </a:r>
            <a:r>
              <a:rPr lang="en-GB" sz="2800" dirty="0">
                <a:solidFill>
                  <a:schemeClr val="tx1"/>
                </a:solidFill>
              </a:rPr>
              <a:t>wo people shortlisting</a:t>
            </a:r>
          </a:p>
          <a:p>
            <a:pPr eaLnBrk="1" hangingPunct="1"/>
            <a:r>
              <a:rPr lang="en-GB" sz="2800" dirty="0">
                <a:solidFill>
                  <a:schemeClr val="tx1"/>
                </a:solidFill>
              </a:rPr>
              <a:t>Identify any inconsistencies</a:t>
            </a:r>
          </a:p>
          <a:p>
            <a:pPr eaLnBrk="1" hangingPunct="1"/>
            <a:r>
              <a:rPr lang="en-GB" sz="2800" dirty="0">
                <a:solidFill>
                  <a:schemeClr val="tx1"/>
                </a:solidFill>
              </a:rPr>
              <a:t>Application form fully completed</a:t>
            </a:r>
          </a:p>
          <a:p>
            <a:pPr eaLnBrk="1" hangingPunct="1"/>
            <a:r>
              <a:rPr lang="en-GB" sz="2800" dirty="0">
                <a:solidFill>
                  <a:schemeClr val="tx1"/>
                </a:solidFill>
              </a:rPr>
              <a:t>Evidence provided relating to person specification and job description</a:t>
            </a:r>
          </a:p>
          <a:p>
            <a:pPr eaLnBrk="1" hangingPunct="1"/>
            <a:r>
              <a:rPr lang="en-GB" sz="2800" dirty="0"/>
              <a:t>Scrutinise for</a:t>
            </a:r>
            <a:r>
              <a:rPr lang="en-GB" sz="2800" dirty="0">
                <a:solidFill>
                  <a:schemeClr val="tx1"/>
                </a:solidFill>
              </a:rPr>
              <a:t> gaps</a:t>
            </a:r>
          </a:p>
          <a:p>
            <a:pPr eaLnBrk="1" hangingPunct="1"/>
            <a:r>
              <a:rPr lang="en-GB" sz="2800" dirty="0">
                <a:solidFill>
                  <a:schemeClr val="tx1"/>
                </a:solidFill>
              </a:rPr>
              <a:t>Apply shortlisting criteria equally</a:t>
            </a:r>
          </a:p>
          <a:p>
            <a:pPr eaLnBrk="1" hangingPunct="1"/>
            <a:endParaRPr lang="en-GB" sz="2800" dirty="0"/>
          </a:p>
        </p:txBody>
      </p:sp>
    </p:spTree>
    <p:extLst>
      <p:ext uri="{BB962C8B-B14F-4D97-AF65-F5344CB8AC3E}">
        <p14:creationId xmlns:p14="http://schemas.microsoft.com/office/powerpoint/2010/main" val="16699899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GB" dirty="0">
                <a:solidFill>
                  <a:srgbClr val="61A375"/>
                </a:solidFill>
              </a:rPr>
              <a:t>Exercise 4 – short listing</a:t>
            </a:r>
          </a:p>
        </p:txBody>
      </p:sp>
      <p:sp>
        <p:nvSpPr>
          <p:cNvPr id="52227" name="Rectangle 3"/>
          <p:cNvSpPr>
            <a:spLocks noGrp="1" noChangeArrowheads="1"/>
          </p:cNvSpPr>
          <p:nvPr>
            <p:ph idx="1"/>
          </p:nvPr>
        </p:nvSpPr>
        <p:spPr>
          <a:xfrm>
            <a:off x="467544" y="1556792"/>
            <a:ext cx="8229600" cy="4708525"/>
          </a:xfrm>
        </p:spPr>
        <p:txBody>
          <a:bodyPr>
            <a:normAutofit fontScale="47500" lnSpcReduction="20000"/>
          </a:bodyPr>
          <a:lstStyle/>
          <a:p>
            <a:pPr marL="0" indent="0">
              <a:buNone/>
            </a:pPr>
            <a:r>
              <a:rPr lang="en-GB" sz="6700" dirty="0"/>
              <a:t>In your groups</a:t>
            </a:r>
          </a:p>
          <a:p>
            <a:endParaRPr lang="en-GB" dirty="0"/>
          </a:p>
          <a:p>
            <a:r>
              <a:rPr lang="en-GB" sz="5100" dirty="0"/>
              <a:t>Use the example person specification, job description and completed application form</a:t>
            </a:r>
          </a:p>
          <a:p>
            <a:r>
              <a:rPr lang="en-GB" sz="5100" dirty="0"/>
              <a:t>Choose 1 of the criteria in the person spec that is relevant to safeguarding children</a:t>
            </a:r>
          </a:p>
          <a:p>
            <a:r>
              <a:rPr lang="en-GB" sz="5100" dirty="0"/>
              <a:t>Use the information on the application form to score the candidate against the chosen criterion</a:t>
            </a:r>
          </a:p>
          <a:p>
            <a:r>
              <a:rPr lang="en-GB" sz="5100" dirty="0"/>
              <a:t>Also scrutinise the application form and consider whether there are any gaps or inadequacies in the information provided or the way the form has been completed</a:t>
            </a:r>
          </a:p>
          <a:p>
            <a:pPr marL="0" indent="0">
              <a:buNone/>
            </a:pPr>
            <a:endParaRPr lang="en-GB" sz="5100" dirty="0"/>
          </a:p>
          <a:p>
            <a:pPr marL="0" indent="0">
              <a:buNone/>
            </a:pPr>
            <a:r>
              <a:rPr lang="en-GB" sz="5100" dirty="0"/>
              <a:t>Would you shortlist the candidate?  </a:t>
            </a:r>
          </a:p>
          <a:p>
            <a:endParaRPr lang="en-GB" sz="5100" dirty="0"/>
          </a:p>
        </p:txBody>
      </p:sp>
    </p:spTree>
    <p:extLst>
      <p:ext uri="{BB962C8B-B14F-4D97-AF65-F5344CB8AC3E}">
        <p14:creationId xmlns:p14="http://schemas.microsoft.com/office/powerpoint/2010/main" val="18783766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9636"/>
            <a:ext cx="8229600" cy="1143000"/>
          </a:xfrm>
        </p:spPr>
        <p:txBody>
          <a:bodyPr/>
          <a:lstStyle/>
          <a:p>
            <a:pPr eaLnBrk="1" hangingPunct="1"/>
            <a:r>
              <a:rPr lang="en-GB" dirty="0">
                <a:solidFill>
                  <a:srgbClr val="61A375"/>
                </a:solidFill>
              </a:rPr>
              <a:t>References</a:t>
            </a:r>
          </a:p>
        </p:txBody>
      </p:sp>
      <p:sp>
        <p:nvSpPr>
          <p:cNvPr id="53251" name="Rectangle 3"/>
          <p:cNvSpPr>
            <a:spLocks noGrp="1" noChangeArrowheads="1"/>
          </p:cNvSpPr>
          <p:nvPr>
            <p:ph idx="1"/>
          </p:nvPr>
        </p:nvSpPr>
        <p:spPr>
          <a:xfrm>
            <a:off x="323912" y="764704"/>
            <a:ext cx="8496175" cy="5041230"/>
          </a:xfrm>
        </p:spPr>
        <p:txBody>
          <a:bodyPr>
            <a:noAutofit/>
          </a:bodyPr>
          <a:lstStyle/>
          <a:p>
            <a:pPr eaLnBrk="1" hangingPunct="1">
              <a:buFontTx/>
              <a:buNone/>
            </a:pPr>
            <a:r>
              <a:rPr lang="en-GB" sz="2000" dirty="0">
                <a:solidFill>
                  <a:schemeClr val="tx1"/>
                </a:solidFill>
              </a:rPr>
              <a:t>Important part of process of gathering information:</a:t>
            </a:r>
          </a:p>
          <a:p>
            <a:pPr eaLnBrk="1" hangingPunct="1"/>
            <a:r>
              <a:rPr lang="en-GB" sz="2000" dirty="0">
                <a:solidFill>
                  <a:schemeClr val="tx1"/>
                </a:solidFill>
              </a:rPr>
              <a:t>Must have a reference from current employer</a:t>
            </a:r>
          </a:p>
          <a:p>
            <a:pPr eaLnBrk="1" hangingPunct="1"/>
            <a:r>
              <a:rPr lang="en-GB" sz="2000" dirty="0">
                <a:solidFill>
                  <a:schemeClr val="tx1"/>
                </a:solidFill>
              </a:rPr>
              <a:t>If not working with children, at least one reference from previous employers where the role involved working with children</a:t>
            </a:r>
          </a:p>
          <a:p>
            <a:pPr eaLnBrk="1" hangingPunct="1"/>
            <a:r>
              <a:rPr lang="en-GB" sz="2000" dirty="0">
                <a:solidFill>
                  <a:schemeClr val="tx1"/>
                </a:solidFill>
              </a:rPr>
              <a:t>Ask whether aware of any behaviour that might give rise to concern, including any disciplinary action</a:t>
            </a:r>
          </a:p>
          <a:p>
            <a:pPr eaLnBrk="1" hangingPunct="1"/>
            <a:r>
              <a:rPr lang="en-GB" sz="2000" dirty="0">
                <a:solidFill>
                  <a:schemeClr val="tx1"/>
                </a:solidFill>
              </a:rPr>
              <a:t>Ask specifically about allegations about their behaviour towards children</a:t>
            </a:r>
          </a:p>
          <a:p>
            <a:pPr eaLnBrk="1" hangingPunct="1"/>
            <a:r>
              <a:rPr lang="en-GB" sz="2000" dirty="0">
                <a:solidFill>
                  <a:schemeClr val="tx1"/>
                </a:solidFill>
              </a:rPr>
              <a:t>Specific confirmation of the details and responsibilities of previous post given by applicant</a:t>
            </a:r>
          </a:p>
          <a:p>
            <a:pPr eaLnBrk="1" hangingPunct="1"/>
            <a:r>
              <a:rPr lang="en-GB" sz="2000" dirty="0"/>
              <a:t>Consideration of any request by an applicant to delay  seeking references from their current employer</a:t>
            </a:r>
          </a:p>
          <a:p>
            <a:pPr marL="0" indent="0">
              <a:buNone/>
            </a:pPr>
            <a:r>
              <a:rPr lang="en-GB" sz="2000" b="1" dirty="0">
                <a:solidFill>
                  <a:srgbClr val="FF0000"/>
                </a:solidFill>
              </a:rPr>
              <a:t>Reminder </a:t>
            </a:r>
            <a:r>
              <a:rPr lang="en-GB" sz="2000" b="1" dirty="0" err="1">
                <a:solidFill>
                  <a:srgbClr val="FF0000"/>
                </a:solidFill>
              </a:rPr>
              <a:t>KCSiE</a:t>
            </a:r>
            <a:r>
              <a:rPr lang="en-GB" sz="2000" b="1" dirty="0">
                <a:solidFill>
                  <a:srgbClr val="FF0000"/>
                </a:solidFill>
              </a:rPr>
              <a:t> 2020 paras 134 - 137 – schools are no longer required to seek references prior to interview but </a:t>
            </a:r>
            <a:r>
              <a:rPr lang="en-GB" sz="2000" b="1" dirty="0" err="1">
                <a:solidFill>
                  <a:srgbClr val="FF0000"/>
                </a:solidFill>
              </a:rPr>
              <a:t>KCSiE</a:t>
            </a:r>
            <a:r>
              <a:rPr lang="en-GB" sz="2000" b="1" dirty="0">
                <a:solidFill>
                  <a:srgbClr val="FF0000"/>
                </a:solidFill>
              </a:rPr>
              <a:t> sets out the benefits of doing so. SR Consortium is clear that seeking references prior to interview remains an essential element wherever possible. </a:t>
            </a:r>
          </a:p>
          <a:p>
            <a:pPr eaLnBrk="1" hangingPunct="1"/>
            <a:endParaRPr lang="en-GB" sz="2400" dirty="0"/>
          </a:p>
        </p:txBody>
      </p:sp>
    </p:spTree>
    <p:extLst>
      <p:ext uri="{BB962C8B-B14F-4D97-AF65-F5344CB8AC3E}">
        <p14:creationId xmlns:p14="http://schemas.microsoft.com/office/powerpoint/2010/main" val="372185015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dirty="0">
                <a:solidFill>
                  <a:srgbClr val="61A375"/>
                </a:solidFill>
              </a:rPr>
              <a:t>Open references and testimonials</a:t>
            </a:r>
          </a:p>
        </p:txBody>
      </p:sp>
      <p:sp>
        <p:nvSpPr>
          <p:cNvPr id="53251" name="Rectangle 3"/>
          <p:cNvSpPr>
            <a:spLocks noGrp="1" noChangeArrowheads="1"/>
          </p:cNvSpPr>
          <p:nvPr>
            <p:ph idx="1"/>
          </p:nvPr>
        </p:nvSpPr>
        <p:spPr>
          <a:xfrm>
            <a:off x="467544" y="1772816"/>
            <a:ext cx="8496175" cy="4752975"/>
          </a:xfrm>
        </p:spPr>
        <p:txBody>
          <a:bodyPr>
            <a:noAutofit/>
          </a:bodyPr>
          <a:lstStyle/>
          <a:p>
            <a:pPr eaLnBrk="1" hangingPunct="1">
              <a:buFontTx/>
              <a:buNone/>
            </a:pPr>
            <a:r>
              <a:rPr lang="en-GB" sz="2400" dirty="0"/>
              <a:t>Candidates may sometimes bring ‘open’ references or letters of recommendation to interview. These:</a:t>
            </a:r>
            <a:endParaRPr lang="en-GB" sz="2400" dirty="0">
              <a:solidFill>
                <a:schemeClr val="tx1"/>
              </a:solidFill>
            </a:endParaRPr>
          </a:p>
          <a:p>
            <a:pPr eaLnBrk="1" hangingPunct="1">
              <a:spcBef>
                <a:spcPts val="1200"/>
              </a:spcBef>
            </a:pPr>
            <a:r>
              <a:rPr lang="en-GB" sz="2400" dirty="0"/>
              <a:t>May be the product of a settlement agreement to avoid disciplinary action</a:t>
            </a:r>
          </a:p>
          <a:p>
            <a:pPr eaLnBrk="1" hangingPunct="1">
              <a:spcBef>
                <a:spcPts val="1200"/>
              </a:spcBef>
            </a:pPr>
            <a:r>
              <a:rPr lang="en-GB" sz="2400" dirty="0"/>
              <a:t>Should never be accepted at face value </a:t>
            </a:r>
          </a:p>
          <a:p>
            <a:pPr eaLnBrk="1" hangingPunct="1">
              <a:spcBef>
                <a:spcPts val="1200"/>
              </a:spcBef>
            </a:pPr>
            <a:endParaRPr lang="en-GB" sz="2400" dirty="0"/>
          </a:p>
          <a:p>
            <a:pPr marL="0" indent="0" eaLnBrk="1" hangingPunct="1">
              <a:spcBef>
                <a:spcPts val="1200"/>
              </a:spcBef>
              <a:buNone/>
            </a:pPr>
            <a:r>
              <a:rPr lang="en-GB" sz="2400" dirty="0"/>
              <a:t>Always take up your own references and/or contact the author of the open reference to verify the content</a:t>
            </a:r>
          </a:p>
          <a:p>
            <a:pPr marL="0" indent="0" eaLnBrk="1" hangingPunct="1">
              <a:buNone/>
            </a:pPr>
            <a:endParaRPr lang="en-GB" sz="2400" dirty="0"/>
          </a:p>
          <a:p>
            <a:pPr eaLnBrk="1" hangingPunct="1"/>
            <a:endParaRPr lang="en-GB" sz="2400" dirty="0">
              <a:solidFill>
                <a:schemeClr val="tx1"/>
              </a:solidFill>
            </a:endParaRPr>
          </a:p>
        </p:txBody>
      </p:sp>
    </p:spTree>
    <p:extLst>
      <p:ext uri="{BB962C8B-B14F-4D97-AF65-F5344CB8AC3E}">
        <p14:creationId xmlns:p14="http://schemas.microsoft.com/office/powerpoint/2010/main" val="2536591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n-GB" dirty="0">
                <a:solidFill>
                  <a:srgbClr val="61A375"/>
                </a:solidFill>
              </a:rPr>
              <a:t>Scrutinising references</a:t>
            </a:r>
          </a:p>
        </p:txBody>
      </p:sp>
      <p:sp>
        <p:nvSpPr>
          <p:cNvPr id="54275" name="Rectangle 3"/>
          <p:cNvSpPr>
            <a:spLocks noGrp="1" noChangeArrowheads="1"/>
          </p:cNvSpPr>
          <p:nvPr>
            <p:ph idx="1"/>
          </p:nvPr>
        </p:nvSpPr>
        <p:spPr>
          <a:xfrm>
            <a:off x="436861" y="1403814"/>
            <a:ext cx="8229600" cy="4525963"/>
          </a:xfrm>
        </p:spPr>
        <p:txBody>
          <a:bodyPr>
            <a:normAutofit fontScale="92500"/>
          </a:bodyPr>
          <a:lstStyle/>
          <a:p>
            <a:pPr eaLnBrk="1" hangingPunct="1"/>
            <a:r>
              <a:rPr lang="en-GB" sz="2800" dirty="0">
                <a:solidFill>
                  <a:schemeClr val="tx1"/>
                </a:solidFill>
              </a:rPr>
              <a:t>Importance of reading references – active consideration</a:t>
            </a:r>
          </a:p>
          <a:p>
            <a:pPr eaLnBrk="1" hangingPunct="1"/>
            <a:r>
              <a:rPr lang="en-GB" sz="2800" dirty="0">
                <a:solidFill>
                  <a:schemeClr val="tx1"/>
                </a:solidFill>
              </a:rPr>
              <a:t>Equally, importance of comparing information provided by referee with information provided by applicant</a:t>
            </a:r>
          </a:p>
          <a:p>
            <a:pPr eaLnBrk="1" hangingPunct="1"/>
            <a:r>
              <a:rPr lang="en-GB" sz="2800" dirty="0">
                <a:solidFill>
                  <a:schemeClr val="tx1"/>
                </a:solidFill>
              </a:rPr>
              <a:t>If any inconsistencies, or doubts about suitability, follow up and explore with referee</a:t>
            </a:r>
          </a:p>
          <a:p>
            <a:r>
              <a:rPr lang="en-GB" sz="2800" dirty="0"/>
              <a:t>Employer should verify that electronic references are from a legitimate source</a:t>
            </a:r>
            <a:r>
              <a:rPr lang="en-GB" sz="2800" dirty="0">
                <a:solidFill>
                  <a:schemeClr val="tx1"/>
                </a:solidFill>
              </a:rPr>
              <a:t> </a:t>
            </a:r>
          </a:p>
          <a:p>
            <a:pPr eaLnBrk="1" hangingPunct="1"/>
            <a:r>
              <a:rPr lang="en-GB" sz="2800" dirty="0"/>
              <a:t>In residential settings, references should </a:t>
            </a:r>
            <a:r>
              <a:rPr lang="en-GB" sz="2800" b="1" dirty="0"/>
              <a:t>always</a:t>
            </a:r>
            <a:r>
              <a:rPr lang="en-GB" sz="2800" dirty="0"/>
              <a:t> be confirmed by telephone</a:t>
            </a:r>
            <a:endParaRPr lang="en-GB" sz="2800" dirty="0">
              <a:solidFill>
                <a:schemeClr val="tx1"/>
              </a:solidFill>
            </a:endParaRPr>
          </a:p>
          <a:p>
            <a:pPr eaLnBrk="1" hangingPunct="1">
              <a:buFontTx/>
              <a:buNone/>
            </a:pPr>
            <a:endParaRPr lang="en-GB" sz="2800" dirty="0"/>
          </a:p>
        </p:txBody>
      </p:sp>
    </p:spTree>
    <p:extLst>
      <p:ext uri="{BB962C8B-B14F-4D97-AF65-F5344CB8AC3E}">
        <p14:creationId xmlns:p14="http://schemas.microsoft.com/office/powerpoint/2010/main" val="365723407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Grp="1" noChangeArrowheads="1"/>
          </p:cNvSpPr>
          <p:nvPr>
            <p:ph type="ctrTitle"/>
          </p:nvPr>
        </p:nvSpPr>
        <p:spPr/>
        <p:txBody>
          <a:bodyPr>
            <a:normAutofit/>
          </a:bodyPr>
          <a:lstStyle/>
          <a:p>
            <a:pPr eaLnBrk="1" hangingPunct="1"/>
            <a:r>
              <a:rPr lang="en-US" dirty="0">
                <a:solidFill>
                  <a:srgbClr val="AD2419"/>
                </a:solidFill>
              </a:rPr>
              <a:t>Safer recruitment </a:t>
            </a:r>
            <a:br>
              <a:rPr lang="en-US" dirty="0">
                <a:solidFill>
                  <a:srgbClr val="AD2419"/>
                </a:solidFill>
              </a:rPr>
            </a:br>
            <a:r>
              <a:rPr lang="en-US" dirty="0">
                <a:solidFill>
                  <a:srgbClr val="AD2419"/>
                </a:solidFill>
              </a:rPr>
              <a:t>assessment</a:t>
            </a:r>
            <a:endParaRPr lang="en-GB" dirty="0">
              <a:solidFill>
                <a:srgbClr val="AD2419"/>
              </a:solidFill>
            </a:endParaRPr>
          </a:p>
        </p:txBody>
      </p:sp>
    </p:spTree>
    <p:extLst>
      <p:ext uri="{BB962C8B-B14F-4D97-AF65-F5344CB8AC3E}">
        <p14:creationId xmlns:p14="http://schemas.microsoft.com/office/powerpoint/2010/main" val="34058252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188640"/>
            <a:ext cx="8229600" cy="1143000"/>
          </a:xfrm>
        </p:spPr>
        <p:txBody>
          <a:bodyPr/>
          <a:lstStyle/>
          <a:p>
            <a:pPr eaLnBrk="1" hangingPunct="1"/>
            <a:r>
              <a:rPr lang="en-GB" dirty="0">
                <a:solidFill>
                  <a:srgbClr val="AD2419"/>
                </a:solidFill>
              </a:rPr>
              <a:t>Question 3: Session 2</a:t>
            </a:r>
          </a:p>
        </p:txBody>
      </p:sp>
      <p:sp>
        <p:nvSpPr>
          <p:cNvPr id="56323" name="Rectangle 3"/>
          <p:cNvSpPr>
            <a:spLocks noGrp="1" noChangeArrowheads="1"/>
          </p:cNvSpPr>
          <p:nvPr>
            <p:ph idx="1"/>
          </p:nvPr>
        </p:nvSpPr>
        <p:spPr>
          <a:xfrm>
            <a:off x="467544" y="1268760"/>
            <a:ext cx="8229600" cy="4421187"/>
          </a:xfrm>
        </p:spPr>
        <p:txBody>
          <a:bodyPr>
            <a:noAutofit/>
          </a:bodyPr>
          <a:lstStyle/>
          <a:p>
            <a:pPr eaLnBrk="1" hangingPunct="1">
              <a:buFontTx/>
              <a:buNone/>
            </a:pPr>
            <a:r>
              <a:rPr lang="en-US" sz="2500" dirty="0"/>
              <a:t>What is the main reason for including the phrase ‘required to provide a DBS certificate at the appropriate level’ and / or a statement about the employer’s commitment to safeguarding children in a job advert? </a:t>
            </a:r>
          </a:p>
          <a:p>
            <a:pPr eaLnBrk="1" hangingPunct="1">
              <a:buFontTx/>
              <a:buNone/>
            </a:pPr>
            <a:endParaRPr lang="en-US" sz="1600" dirty="0"/>
          </a:p>
          <a:p>
            <a:pPr eaLnBrk="1" hangingPunct="1">
              <a:spcBef>
                <a:spcPts val="1200"/>
              </a:spcBef>
              <a:buFontTx/>
              <a:buNone/>
            </a:pPr>
            <a:r>
              <a:rPr lang="en-US" sz="2500" b="1" dirty="0"/>
              <a:t>A</a:t>
            </a:r>
            <a:r>
              <a:rPr lang="en-US" sz="2500" dirty="0"/>
              <a:t> To obtain specific information on the individual and any prior convictions / cautions or bind-overs</a:t>
            </a:r>
          </a:p>
          <a:p>
            <a:pPr eaLnBrk="1" hangingPunct="1">
              <a:spcBef>
                <a:spcPts val="1200"/>
              </a:spcBef>
              <a:buFontTx/>
              <a:buNone/>
            </a:pPr>
            <a:r>
              <a:rPr lang="en-US" sz="2500" b="1" dirty="0"/>
              <a:t>B</a:t>
            </a:r>
            <a:r>
              <a:rPr lang="en-US" sz="2500" dirty="0"/>
              <a:t> To satisfy a legal requirement</a:t>
            </a:r>
          </a:p>
          <a:p>
            <a:pPr eaLnBrk="1" hangingPunct="1">
              <a:spcBef>
                <a:spcPts val="1200"/>
              </a:spcBef>
              <a:buFontTx/>
              <a:buNone/>
            </a:pPr>
            <a:r>
              <a:rPr lang="en-US" sz="2500" b="1" dirty="0"/>
              <a:t>C</a:t>
            </a:r>
            <a:r>
              <a:rPr lang="en-US" sz="2500" dirty="0"/>
              <a:t> To encourage suitable applicants to apply for the post</a:t>
            </a:r>
          </a:p>
          <a:p>
            <a:pPr eaLnBrk="1" hangingPunct="1">
              <a:spcBef>
                <a:spcPts val="1200"/>
              </a:spcBef>
              <a:buFontTx/>
              <a:buNone/>
            </a:pPr>
            <a:r>
              <a:rPr lang="en-US" sz="2500" b="1" dirty="0"/>
              <a:t>D</a:t>
            </a:r>
            <a:r>
              <a:rPr lang="en-US" sz="2500" dirty="0"/>
              <a:t> To deter unsuitable applicants from applying for the post</a:t>
            </a:r>
            <a:endParaRPr lang="en-GB" sz="2500" dirty="0"/>
          </a:p>
        </p:txBody>
      </p:sp>
    </p:spTree>
    <p:extLst>
      <p:ext uri="{BB962C8B-B14F-4D97-AF65-F5344CB8AC3E}">
        <p14:creationId xmlns:p14="http://schemas.microsoft.com/office/powerpoint/2010/main" val="1684467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GB" dirty="0">
                <a:solidFill>
                  <a:srgbClr val="61A375"/>
                </a:solidFill>
              </a:rPr>
              <a:t>Training outline</a:t>
            </a:r>
          </a:p>
        </p:txBody>
      </p:sp>
      <p:sp>
        <p:nvSpPr>
          <p:cNvPr id="15363" name="Rectangle 3"/>
          <p:cNvSpPr>
            <a:spLocks noGrp="1" noChangeArrowheads="1"/>
          </p:cNvSpPr>
          <p:nvPr>
            <p:ph idx="1"/>
          </p:nvPr>
        </p:nvSpPr>
        <p:spPr/>
        <p:txBody>
          <a:bodyPr>
            <a:normAutofit/>
          </a:bodyPr>
          <a:lstStyle/>
          <a:p>
            <a:pPr eaLnBrk="1" hangingPunct="1">
              <a:lnSpc>
                <a:spcPct val="90000"/>
              </a:lnSpc>
              <a:spcBef>
                <a:spcPts val="0"/>
              </a:spcBef>
            </a:pPr>
            <a:r>
              <a:rPr lang="en-GB" sz="2800" dirty="0">
                <a:solidFill>
                  <a:schemeClr val="tx1"/>
                </a:solidFill>
              </a:rPr>
              <a:t>Scale of the problem – abused and abuser</a:t>
            </a:r>
          </a:p>
          <a:p>
            <a:pPr eaLnBrk="1" hangingPunct="1">
              <a:lnSpc>
                <a:spcPct val="90000"/>
              </a:lnSpc>
              <a:spcBef>
                <a:spcPts val="0"/>
              </a:spcBef>
            </a:pPr>
            <a:endParaRPr lang="en-GB" sz="2800" dirty="0">
              <a:solidFill>
                <a:schemeClr val="tx1"/>
              </a:solidFill>
            </a:endParaRPr>
          </a:p>
          <a:p>
            <a:pPr eaLnBrk="1" hangingPunct="1">
              <a:lnSpc>
                <a:spcPct val="90000"/>
              </a:lnSpc>
              <a:spcBef>
                <a:spcPts val="0"/>
              </a:spcBef>
            </a:pPr>
            <a:r>
              <a:rPr lang="en-GB" sz="2800" dirty="0">
                <a:solidFill>
                  <a:schemeClr val="tx1"/>
                </a:solidFill>
              </a:rPr>
              <a:t>Model to understand abusers / abusing</a:t>
            </a:r>
          </a:p>
          <a:p>
            <a:pPr eaLnBrk="1" hangingPunct="1">
              <a:lnSpc>
                <a:spcPct val="90000"/>
              </a:lnSpc>
              <a:spcBef>
                <a:spcPts val="0"/>
              </a:spcBef>
            </a:pPr>
            <a:endParaRPr lang="en-GB" sz="2800" dirty="0">
              <a:solidFill>
                <a:schemeClr val="tx1"/>
              </a:solidFill>
            </a:endParaRPr>
          </a:p>
          <a:p>
            <a:pPr eaLnBrk="1" hangingPunct="1">
              <a:lnSpc>
                <a:spcPct val="90000"/>
              </a:lnSpc>
              <a:spcBef>
                <a:spcPts val="0"/>
              </a:spcBef>
            </a:pPr>
            <a:r>
              <a:rPr lang="en-GB" sz="2800" dirty="0">
                <a:solidFill>
                  <a:schemeClr val="tx1"/>
                </a:solidFill>
              </a:rPr>
              <a:t>Application into </a:t>
            </a:r>
            <a:r>
              <a:rPr lang="en-GB" sz="2800" dirty="0"/>
              <a:t>education </a:t>
            </a:r>
            <a:r>
              <a:rPr lang="en-GB" sz="2800" dirty="0">
                <a:solidFill>
                  <a:schemeClr val="tx1"/>
                </a:solidFill>
              </a:rPr>
              <a:t>context</a:t>
            </a:r>
          </a:p>
          <a:p>
            <a:pPr eaLnBrk="1" hangingPunct="1">
              <a:lnSpc>
                <a:spcPct val="90000"/>
              </a:lnSpc>
              <a:spcBef>
                <a:spcPts val="0"/>
              </a:spcBef>
            </a:pPr>
            <a:endParaRPr lang="en-GB" sz="2800" dirty="0">
              <a:solidFill>
                <a:schemeClr val="tx1"/>
              </a:solidFill>
            </a:endParaRPr>
          </a:p>
          <a:p>
            <a:pPr eaLnBrk="1" hangingPunct="1">
              <a:lnSpc>
                <a:spcPct val="90000"/>
              </a:lnSpc>
              <a:spcBef>
                <a:spcPts val="0"/>
              </a:spcBef>
            </a:pPr>
            <a:r>
              <a:rPr lang="en-GB" sz="2800" dirty="0">
                <a:solidFill>
                  <a:schemeClr val="tx1"/>
                </a:solidFill>
              </a:rPr>
              <a:t>Prevention of abuse through recruitment/selection</a:t>
            </a:r>
          </a:p>
          <a:p>
            <a:pPr eaLnBrk="1" hangingPunct="1">
              <a:lnSpc>
                <a:spcPct val="90000"/>
              </a:lnSpc>
              <a:spcBef>
                <a:spcPts val="0"/>
              </a:spcBef>
            </a:pPr>
            <a:endParaRPr lang="en-GB" sz="2800" dirty="0">
              <a:solidFill>
                <a:schemeClr val="tx1"/>
              </a:solidFill>
            </a:endParaRPr>
          </a:p>
          <a:p>
            <a:pPr eaLnBrk="1" hangingPunct="1">
              <a:lnSpc>
                <a:spcPct val="90000"/>
              </a:lnSpc>
              <a:spcBef>
                <a:spcPts val="0"/>
              </a:spcBef>
            </a:pPr>
            <a:r>
              <a:rPr lang="en-GB" sz="2800" dirty="0">
                <a:solidFill>
                  <a:schemeClr val="tx1"/>
                </a:solidFill>
              </a:rPr>
              <a:t>Ongoing culture of vigilance</a:t>
            </a:r>
          </a:p>
          <a:p>
            <a:pPr marL="0" indent="0" eaLnBrk="1" hangingPunct="1">
              <a:lnSpc>
                <a:spcPct val="90000"/>
              </a:lnSpc>
              <a:spcBef>
                <a:spcPts val="0"/>
              </a:spcBef>
              <a:buNone/>
            </a:pPr>
            <a:endParaRPr lang="en-GB" sz="2800" dirty="0">
              <a:solidFill>
                <a:schemeClr val="tx1"/>
              </a:solidFill>
            </a:endParaRPr>
          </a:p>
        </p:txBody>
      </p:sp>
    </p:spTree>
    <p:extLst>
      <p:ext uri="{BB962C8B-B14F-4D97-AF65-F5344CB8AC3E}">
        <p14:creationId xmlns:p14="http://schemas.microsoft.com/office/powerpoint/2010/main" val="328822784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dirty="0">
                <a:solidFill>
                  <a:srgbClr val="AD2419"/>
                </a:solidFill>
              </a:rPr>
              <a:t>Question 4: Session 2</a:t>
            </a:r>
          </a:p>
        </p:txBody>
      </p:sp>
      <p:sp>
        <p:nvSpPr>
          <p:cNvPr id="57347" name="Rectangle 3"/>
          <p:cNvSpPr>
            <a:spLocks noGrp="1" noChangeArrowheads="1"/>
          </p:cNvSpPr>
          <p:nvPr>
            <p:ph idx="1"/>
          </p:nvPr>
        </p:nvSpPr>
        <p:spPr/>
        <p:txBody>
          <a:bodyPr>
            <a:normAutofit/>
          </a:bodyPr>
          <a:lstStyle/>
          <a:p>
            <a:pPr eaLnBrk="1" hangingPunct="1">
              <a:lnSpc>
                <a:spcPct val="90000"/>
              </a:lnSpc>
              <a:buFontTx/>
              <a:buNone/>
            </a:pPr>
            <a:r>
              <a:rPr lang="en-US" sz="2800" dirty="0"/>
              <a:t>From a </a:t>
            </a:r>
            <a:r>
              <a:rPr lang="en-US" sz="2800" b="1" dirty="0"/>
              <a:t>safeguarding perspective</a:t>
            </a:r>
            <a:r>
              <a:rPr lang="en-US" sz="2800" dirty="0"/>
              <a:t>, what is the </a:t>
            </a:r>
            <a:r>
              <a:rPr lang="en-US" sz="2800" b="1" dirty="0"/>
              <a:t>most important </a:t>
            </a:r>
            <a:r>
              <a:rPr lang="en-US" sz="2800" dirty="0"/>
              <a:t>reason for only accepting fully completed standard application forms from applicants? </a:t>
            </a:r>
          </a:p>
          <a:p>
            <a:pPr eaLnBrk="1" hangingPunct="1">
              <a:lnSpc>
                <a:spcPct val="90000"/>
              </a:lnSpc>
              <a:buFontTx/>
              <a:buNone/>
            </a:pPr>
            <a:endParaRPr lang="en-US" sz="2800" dirty="0"/>
          </a:p>
          <a:p>
            <a:pPr eaLnBrk="1" hangingPunct="1">
              <a:lnSpc>
                <a:spcPct val="90000"/>
              </a:lnSpc>
              <a:spcBef>
                <a:spcPts val="1200"/>
              </a:spcBef>
              <a:buFontTx/>
              <a:buNone/>
            </a:pPr>
            <a:r>
              <a:rPr lang="en-US" sz="2800" b="1" dirty="0"/>
              <a:t>A</a:t>
            </a:r>
            <a:r>
              <a:rPr lang="en-US" sz="2800" dirty="0"/>
              <a:t> To reveal any gaps in an applicant’s history</a:t>
            </a:r>
          </a:p>
          <a:p>
            <a:pPr eaLnBrk="1" hangingPunct="1">
              <a:lnSpc>
                <a:spcPct val="90000"/>
              </a:lnSpc>
              <a:spcBef>
                <a:spcPts val="1200"/>
              </a:spcBef>
              <a:buFontTx/>
              <a:buNone/>
            </a:pPr>
            <a:r>
              <a:rPr lang="en-US" sz="2800" b="1" dirty="0"/>
              <a:t>B</a:t>
            </a:r>
            <a:r>
              <a:rPr lang="en-US" sz="2800" dirty="0"/>
              <a:t> To judge applicants against the same criteria</a:t>
            </a:r>
          </a:p>
          <a:p>
            <a:pPr eaLnBrk="1" hangingPunct="1">
              <a:lnSpc>
                <a:spcPct val="90000"/>
              </a:lnSpc>
              <a:spcBef>
                <a:spcPts val="1200"/>
              </a:spcBef>
              <a:buFontTx/>
              <a:buNone/>
            </a:pPr>
            <a:r>
              <a:rPr lang="en-US" sz="2800" b="1" dirty="0"/>
              <a:t>C</a:t>
            </a:r>
            <a:r>
              <a:rPr lang="en-US" sz="2800" dirty="0"/>
              <a:t> To ensure consistency of information</a:t>
            </a:r>
          </a:p>
          <a:p>
            <a:pPr eaLnBrk="1" hangingPunct="1">
              <a:lnSpc>
                <a:spcPct val="90000"/>
              </a:lnSpc>
              <a:spcBef>
                <a:spcPts val="1200"/>
              </a:spcBef>
              <a:buFontTx/>
              <a:buNone/>
            </a:pPr>
            <a:r>
              <a:rPr lang="en-US" sz="2800" b="1" dirty="0"/>
              <a:t>D</a:t>
            </a:r>
            <a:r>
              <a:rPr lang="en-US" sz="2800" dirty="0"/>
              <a:t> To meet equal opportunities requirements </a:t>
            </a:r>
            <a:endParaRPr lang="en-GB" sz="2800" dirty="0"/>
          </a:p>
        </p:txBody>
      </p:sp>
    </p:spTree>
    <p:extLst>
      <p:ext uri="{BB962C8B-B14F-4D97-AF65-F5344CB8AC3E}">
        <p14:creationId xmlns:p14="http://schemas.microsoft.com/office/powerpoint/2010/main" val="36000228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dirty="0">
                <a:solidFill>
                  <a:srgbClr val="AD2419"/>
                </a:solidFill>
              </a:rPr>
              <a:t>Question 5: Session 2</a:t>
            </a:r>
          </a:p>
        </p:txBody>
      </p:sp>
      <p:sp>
        <p:nvSpPr>
          <p:cNvPr id="58371" name="Rectangle 3"/>
          <p:cNvSpPr>
            <a:spLocks noGrp="1" noChangeArrowheads="1"/>
          </p:cNvSpPr>
          <p:nvPr>
            <p:ph idx="1"/>
          </p:nvPr>
        </p:nvSpPr>
        <p:spPr>
          <a:xfrm>
            <a:off x="457200" y="1196752"/>
            <a:ext cx="8229600" cy="5141168"/>
          </a:xfrm>
        </p:spPr>
        <p:txBody>
          <a:bodyPr>
            <a:noAutofit/>
          </a:bodyPr>
          <a:lstStyle/>
          <a:p>
            <a:pPr marL="0" indent="0">
              <a:buNone/>
            </a:pPr>
            <a:r>
              <a:rPr lang="en-US" sz="2500" dirty="0"/>
              <a:t>An applicant supplies an open reference with her application form.  Which three of the following statements about an open reference are true?</a:t>
            </a:r>
            <a:r>
              <a:rPr lang="en-GB" sz="2500" dirty="0"/>
              <a:t> </a:t>
            </a:r>
          </a:p>
          <a:p>
            <a:pPr marL="0" indent="0">
              <a:buNone/>
            </a:pPr>
            <a:endParaRPr lang="en-US" sz="1200" dirty="0"/>
          </a:p>
          <a:p>
            <a:pPr marL="0" indent="0">
              <a:spcBef>
                <a:spcPts val="1200"/>
              </a:spcBef>
              <a:buNone/>
            </a:pPr>
            <a:r>
              <a:rPr lang="en-US" sz="2500" b="1" dirty="0"/>
              <a:t>A</a:t>
            </a:r>
            <a:r>
              <a:rPr lang="en-US" sz="2500" dirty="0"/>
              <a:t> It is as useful as a normal reference </a:t>
            </a:r>
          </a:p>
          <a:p>
            <a:pPr marL="0" indent="0">
              <a:spcBef>
                <a:spcPts val="1200"/>
              </a:spcBef>
              <a:buNone/>
            </a:pPr>
            <a:r>
              <a:rPr lang="en-US" sz="2500" b="1" dirty="0"/>
              <a:t>B</a:t>
            </a:r>
            <a:r>
              <a:rPr lang="en-US" sz="2500" dirty="0"/>
              <a:t> It might be the product of a settlement agreement</a:t>
            </a:r>
          </a:p>
          <a:p>
            <a:pPr marL="0" indent="0">
              <a:spcBef>
                <a:spcPts val="1200"/>
              </a:spcBef>
              <a:buNone/>
            </a:pPr>
            <a:r>
              <a:rPr lang="en-US" sz="2500" b="1" dirty="0"/>
              <a:t>C</a:t>
            </a:r>
            <a:r>
              <a:rPr lang="en-US" sz="2500" dirty="0"/>
              <a:t> It suggests the applicant might not want you to contact a previous employer</a:t>
            </a:r>
          </a:p>
          <a:p>
            <a:pPr marL="0" indent="0">
              <a:spcBef>
                <a:spcPts val="1200"/>
              </a:spcBef>
              <a:buNone/>
            </a:pPr>
            <a:r>
              <a:rPr lang="en-US" sz="2500" b="1" dirty="0"/>
              <a:t>D</a:t>
            </a:r>
            <a:r>
              <a:rPr lang="en-US" sz="2500" dirty="0"/>
              <a:t> It will save you time and effort in writing for a reference</a:t>
            </a:r>
            <a:endParaRPr lang="en-GB" sz="2500" dirty="0"/>
          </a:p>
          <a:p>
            <a:pPr marL="0" indent="0">
              <a:spcBef>
                <a:spcPts val="1200"/>
              </a:spcBef>
              <a:buNone/>
            </a:pPr>
            <a:r>
              <a:rPr lang="en-US" sz="2500" b="1" dirty="0"/>
              <a:t>E</a:t>
            </a:r>
            <a:r>
              <a:rPr lang="en-US" sz="2500" dirty="0"/>
              <a:t> It should never be considered as part of the recruitment process. </a:t>
            </a:r>
          </a:p>
          <a:p>
            <a:endParaRPr lang="en-GB" sz="2400" dirty="0"/>
          </a:p>
        </p:txBody>
      </p:sp>
    </p:spTree>
    <p:extLst>
      <p:ext uri="{BB962C8B-B14F-4D97-AF65-F5344CB8AC3E}">
        <p14:creationId xmlns:p14="http://schemas.microsoft.com/office/powerpoint/2010/main" val="5807850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GB" dirty="0">
                <a:solidFill>
                  <a:srgbClr val="61A375"/>
                </a:solidFill>
              </a:rPr>
              <a:t>Session 3: making the right decisions</a:t>
            </a:r>
          </a:p>
        </p:txBody>
      </p:sp>
      <p:sp>
        <p:nvSpPr>
          <p:cNvPr id="60419" name="Rectangle 3"/>
          <p:cNvSpPr>
            <a:spLocks noGrp="1" noChangeArrowheads="1"/>
          </p:cNvSpPr>
          <p:nvPr>
            <p:ph idx="1"/>
          </p:nvPr>
        </p:nvSpPr>
        <p:spPr>
          <a:xfrm>
            <a:off x="457200" y="1916832"/>
            <a:ext cx="8229600" cy="4525963"/>
          </a:xfrm>
        </p:spPr>
        <p:txBody>
          <a:bodyPr>
            <a:normAutofit/>
          </a:bodyPr>
          <a:lstStyle/>
          <a:p>
            <a:pPr eaLnBrk="1" hangingPunct="1"/>
            <a:r>
              <a:rPr lang="en-GB" sz="2800" dirty="0">
                <a:solidFill>
                  <a:srgbClr val="000000"/>
                </a:solidFill>
              </a:rPr>
              <a:t>Importance of making the right decision</a:t>
            </a:r>
          </a:p>
          <a:p>
            <a:pPr eaLnBrk="1" hangingPunct="1"/>
            <a:r>
              <a:rPr lang="en-GB" sz="2800" dirty="0">
                <a:solidFill>
                  <a:srgbClr val="000000"/>
                </a:solidFill>
              </a:rPr>
              <a:t>The interview and the selection process</a:t>
            </a:r>
          </a:p>
          <a:p>
            <a:pPr eaLnBrk="1" hangingPunct="1"/>
            <a:r>
              <a:rPr lang="en-GB" sz="2800" dirty="0">
                <a:solidFill>
                  <a:srgbClr val="000000"/>
                </a:solidFill>
              </a:rPr>
              <a:t>Pre-appointment checks</a:t>
            </a:r>
          </a:p>
          <a:p>
            <a:pPr eaLnBrk="1" hangingPunct="1"/>
            <a:r>
              <a:rPr lang="en-GB" sz="2800" dirty="0">
                <a:solidFill>
                  <a:srgbClr val="000000"/>
                </a:solidFill>
              </a:rPr>
              <a:t>Using criminal disclosure information</a:t>
            </a:r>
          </a:p>
          <a:p>
            <a:pPr eaLnBrk="1" hangingPunct="1"/>
            <a:r>
              <a:rPr lang="en-GB" sz="2800" dirty="0">
                <a:solidFill>
                  <a:srgbClr val="000000"/>
                </a:solidFill>
              </a:rPr>
              <a:t>Review and next steps</a:t>
            </a:r>
          </a:p>
          <a:p>
            <a:pPr eaLnBrk="1" hangingPunct="1">
              <a:buFontTx/>
              <a:buNone/>
            </a:pPr>
            <a:endParaRPr lang="en-GB" sz="2800" dirty="0"/>
          </a:p>
        </p:txBody>
      </p:sp>
    </p:spTree>
    <p:extLst>
      <p:ext uri="{BB962C8B-B14F-4D97-AF65-F5344CB8AC3E}">
        <p14:creationId xmlns:p14="http://schemas.microsoft.com/office/powerpoint/2010/main" val="32094930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dirty="0">
                <a:solidFill>
                  <a:srgbClr val="61A375"/>
                </a:solidFill>
              </a:rPr>
              <a:t>Safer selection</a:t>
            </a:r>
          </a:p>
        </p:txBody>
      </p:sp>
      <p:sp>
        <p:nvSpPr>
          <p:cNvPr id="61443" name="Rectangle 3"/>
          <p:cNvSpPr>
            <a:spLocks noGrp="1" noChangeArrowheads="1"/>
          </p:cNvSpPr>
          <p:nvPr>
            <p:ph idx="1"/>
          </p:nvPr>
        </p:nvSpPr>
        <p:spPr/>
        <p:txBody>
          <a:bodyPr>
            <a:normAutofit/>
          </a:bodyPr>
          <a:lstStyle/>
          <a:p>
            <a:pPr eaLnBrk="1" hangingPunct="1">
              <a:buFontTx/>
              <a:buNone/>
            </a:pPr>
            <a:r>
              <a:rPr lang="en-GB" dirty="0">
                <a:solidFill>
                  <a:srgbClr val="000000"/>
                </a:solidFill>
              </a:rPr>
              <a:t>Good practice</a:t>
            </a:r>
          </a:p>
          <a:p>
            <a:pPr eaLnBrk="1" hangingPunct="1"/>
            <a:r>
              <a:rPr lang="en-GB" sz="2800" dirty="0">
                <a:solidFill>
                  <a:srgbClr val="000000"/>
                </a:solidFill>
              </a:rPr>
              <a:t>Range of selection tools – not just an interview</a:t>
            </a:r>
          </a:p>
          <a:p>
            <a:pPr eaLnBrk="1" hangingPunct="1"/>
            <a:r>
              <a:rPr lang="en-GB" sz="2800" dirty="0">
                <a:solidFill>
                  <a:srgbClr val="000000"/>
                </a:solidFill>
              </a:rPr>
              <a:t>Explore motives/attitudes as well as skills and experience</a:t>
            </a:r>
          </a:p>
          <a:p>
            <a:pPr eaLnBrk="1" hangingPunct="1"/>
            <a:r>
              <a:rPr lang="en-GB" sz="2800" dirty="0">
                <a:solidFill>
                  <a:srgbClr val="000000"/>
                </a:solidFill>
              </a:rPr>
              <a:t>Assessors should be well briefed or trained</a:t>
            </a:r>
          </a:p>
          <a:p>
            <a:pPr eaLnBrk="1" hangingPunct="1"/>
            <a:r>
              <a:rPr lang="en-GB" sz="2800" dirty="0">
                <a:solidFill>
                  <a:srgbClr val="000000"/>
                </a:solidFill>
              </a:rPr>
              <a:t>Assess interaction with others – role plays, group exercises</a:t>
            </a:r>
          </a:p>
          <a:p>
            <a:pPr eaLnBrk="1" hangingPunct="1"/>
            <a:r>
              <a:rPr lang="en-GB" sz="2800" dirty="0">
                <a:solidFill>
                  <a:srgbClr val="000000"/>
                </a:solidFill>
              </a:rPr>
              <a:t>Appropriate involvement of children</a:t>
            </a:r>
          </a:p>
        </p:txBody>
      </p:sp>
    </p:spTree>
    <p:extLst>
      <p:ext uri="{BB962C8B-B14F-4D97-AF65-F5344CB8AC3E}">
        <p14:creationId xmlns:p14="http://schemas.microsoft.com/office/powerpoint/2010/main" val="91881108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GB" dirty="0">
                <a:solidFill>
                  <a:srgbClr val="61A375"/>
                </a:solidFill>
              </a:rPr>
              <a:t>Selecting the right people</a:t>
            </a:r>
          </a:p>
        </p:txBody>
      </p:sp>
      <p:sp>
        <p:nvSpPr>
          <p:cNvPr id="62467" name="Rectangle 3"/>
          <p:cNvSpPr>
            <a:spLocks noGrp="1" noChangeArrowheads="1"/>
          </p:cNvSpPr>
          <p:nvPr>
            <p:ph idx="1"/>
          </p:nvPr>
        </p:nvSpPr>
        <p:spPr>
          <a:xfrm>
            <a:off x="457200" y="908720"/>
            <a:ext cx="8229600" cy="5184576"/>
          </a:xfrm>
        </p:spPr>
        <p:txBody>
          <a:bodyPr>
            <a:noAutofit/>
          </a:bodyPr>
          <a:lstStyle/>
          <a:p>
            <a:pPr marL="0" indent="0">
              <a:buNone/>
            </a:pPr>
            <a:r>
              <a:rPr lang="en-GB" dirty="0"/>
              <a:t>Interviews</a:t>
            </a:r>
          </a:p>
          <a:p>
            <a:r>
              <a:rPr lang="en-GB" sz="2400" dirty="0"/>
              <a:t>At least two people</a:t>
            </a:r>
          </a:p>
          <a:p>
            <a:r>
              <a:rPr lang="en-GB" sz="2400" dirty="0"/>
              <a:t>Structured questions and criteria previously agreed</a:t>
            </a:r>
          </a:p>
          <a:p>
            <a:r>
              <a:rPr lang="en-GB" sz="2400" dirty="0"/>
              <a:t>Probe gaps, frequent changes in employment, vagueness </a:t>
            </a:r>
            <a:br>
              <a:rPr lang="en-GB" sz="2400" dirty="0"/>
            </a:br>
            <a:r>
              <a:rPr lang="en-GB" sz="2400" dirty="0"/>
              <a:t>or areas of concern</a:t>
            </a:r>
          </a:p>
          <a:p>
            <a:r>
              <a:rPr lang="en-GB" sz="2400" dirty="0"/>
              <a:t>Ask about attitudes towards children and child protection and where appropriate motives for working with children</a:t>
            </a:r>
          </a:p>
          <a:p>
            <a:r>
              <a:rPr lang="en-GB" sz="2400" dirty="0"/>
              <a:t>Avoid hypothetical questions and seek positive examples or evidence</a:t>
            </a:r>
          </a:p>
          <a:p>
            <a:r>
              <a:rPr lang="en-GB" sz="2400" dirty="0"/>
              <a:t>Give and receive information</a:t>
            </a:r>
          </a:p>
          <a:p>
            <a:r>
              <a:rPr lang="en-GB" sz="2400" dirty="0"/>
              <a:t>Clearly document your decisions</a:t>
            </a:r>
          </a:p>
          <a:p>
            <a:r>
              <a:rPr lang="en-GB" sz="2400" dirty="0"/>
              <a:t>Beware of prejudices and discrimination</a:t>
            </a:r>
          </a:p>
          <a:p>
            <a:endParaRPr lang="en-GB" sz="2400" dirty="0"/>
          </a:p>
        </p:txBody>
      </p:sp>
    </p:spTree>
    <p:extLst>
      <p:ext uri="{BB962C8B-B14F-4D97-AF65-F5344CB8AC3E}">
        <p14:creationId xmlns:p14="http://schemas.microsoft.com/office/powerpoint/2010/main" val="11562527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7544" y="476672"/>
            <a:ext cx="8229600" cy="1143000"/>
          </a:xfrm>
        </p:spPr>
        <p:txBody>
          <a:bodyPr>
            <a:normAutofit fontScale="90000"/>
          </a:bodyPr>
          <a:lstStyle/>
          <a:p>
            <a:pPr eaLnBrk="1" hangingPunct="1"/>
            <a:r>
              <a:rPr lang="en-GB" dirty="0">
                <a:solidFill>
                  <a:srgbClr val="61A375"/>
                </a:solidFill>
              </a:rPr>
              <a:t>Making decisions using selection </a:t>
            </a:r>
            <a:br>
              <a:rPr lang="en-GB" dirty="0">
                <a:solidFill>
                  <a:srgbClr val="61A375"/>
                </a:solidFill>
              </a:rPr>
            </a:br>
            <a:r>
              <a:rPr lang="en-GB" dirty="0">
                <a:solidFill>
                  <a:srgbClr val="61A375"/>
                </a:solidFill>
              </a:rPr>
              <a:t>criteria and indicators</a:t>
            </a:r>
            <a:br>
              <a:rPr lang="en-US" dirty="0"/>
            </a:br>
            <a:endParaRPr lang="en-GB" dirty="0"/>
          </a:p>
        </p:txBody>
      </p:sp>
      <p:sp>
        <p:nvSpPr>
          <p:cNvPr id="63491" name="Rectangle 3"/>
          <p:cNvSpPr>
            <a:spLocks noGrp="1" noChangeArrowheads="1"/>
          </p:cNvSpPr>
          <p:nvPr>
            <p:ph idx="1"/>
          </p:nvPr>
        </p:nvSpPr>
        <p:spPr>
          <a:xfrm>
            <a:off x="467544" y="1772816"/>
            <a:ext cx="8229600" cy="4525963"/>
          </a:xfrm>
        </p:spPr>
        <p:txBody>
          <a:bodyPr>
            <a:normAutofit/>
          </a:bodyPr>
          <a:lstStyle/>
          <a:p>
            <a:pPr eaLnBrk="1" hangingPunct="1"/>
            <a:r>
              <a:rPr lang="en-GB" sz="2800" dirty="0"/>
              <a:t>Based on the Person Specification</a:t>
            </a:r>
          </a:p>
          <a:p>
            <a:pPr eaLnBrk="1" hangingPunct="1"/>
            <a:r>
              <a:rPr lang="en-GB" sz="2800" dirty="0"/>
              <a:t>Indicators – what would you expect a good candidate to say? </a:t>
            </a:r>
          </a:p>
          <a:p>
            <a:pPr eaLnBrk="1" hangingPunct="1"/>
            <a:r>
              <a:rPr lang="en-GB" sz="2800" dirty="0"/>
              <a:t>Guide not a tick box</a:t>
            </a:r>
          </a:p>
          <a:p>
            <a:pPr eaLnBrk="1" hangingPunct="1"/>
            <a:r>
              <a:rPr lang="en-GB" sz="2800" dirty="0"/>
              <a:t>Bespoke to the position</a:t>
            </a:r>
          </a:p>
          <a:p>
            <a:pPr eaLnBrk="1" hangingPunct="1"/>
            <a:r>
              <a:rPr lang="en-GB" sz="2800" dirty="0"/>
              <a:t>Use to make decisions and clarify why someone is suitable or unsuitable for appointment</a:t>
            </a:r>
          </a:p>
          <a:p>
            <a:pPr eaLnBrk="1" hangingPunct="1"/>
            <a:r>
              <a:rPr lang="en-GB" sz="2800" dirty="0"/>
              <a:t>Review regularly</a:t>
            </a:r>
          </a:p>
          <a:p>
            <a:pPr eaLnBrk="1" hangingPunct="1">
              <a:buFontTx/>
              <a:buNone/>
            </a:pPr>
            <a:endParaRPr lang="en-GB" dirty="0"/>
          </a:p>
        </p:txBody>
      </p:sp>
    </p:spTree>
    <p:extLst>
      <p:ext uri="{BB962C8B-B14F-4D97-AF65-F5344CB8AC3E}">
        <p14:creationId xmlns:p14="http://schemas.microsoft.com/office/powerpoint/2010/main" val="33505688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GB" dirty="0">
                <a:solidFill>
                  <a:srgbClr val="61A375"/>
                </a:solidFill>
              </a:rPr>
              <a:t>Areas of potential concern</a:t>
            </a:r>
          </a:p>
        </p:txBody>
      </p:sp>
      <p:sp>
        <p:nvSpPr>
          <p:cNvPr id="64515" name="Rectangle 3"/>
          <p:cNvSpPr>
            <a:spLocks noGrp="1" noChangeArrowheads="1"/>
          </p:cNvSpPr>
          <p:nvPr>
            <p:ph idx="1"/>
          </p:nvPr>
        </p:nvSpPr>
        <p:spPr>
          <a:xfrm>
            <a:off x="453297" y="1124744"/>
            <a:ext cx="8229600" cy="4525963"/>
          </a:xfrm>
        </p:spPr>
        <p:txBody>
          <a:bodyPr>
            <a:noAutofit/>
          </a:bodyPr>
          <a:lstStyle/>
          <a:p>
            <a:pPr eaLnBrk="1" hangingPunct="1"/>
            <a:r>
              <a:rPr lang="en-GB" sz="2600" dirty="0">
                <a:solidFill>
                  <a:srgbClr val="000000"/>
                </a:solidFill>
              </a:rPr>
              <a:t>No understanding or appreciation of children’s needs</a:t>
            </a:r>
          </a:p>
          <a:p>
            <a:pPr eaLnBrk="1" hangingPunct="1"/>
            <a:r>
              <a:rPr lang="en-GB" sz="2600" dirty="0">
                <a:solidFill>
                  <a:srgbClr val="000000"/>
                </a:solidFill>
              </a:rPr>
              <a:t>Wanting role to meet own needs at the expense of children’s</a:t>
            </a:r>
          </a:p>
          <a:p>
            <a:pPr eaLnBrk="1" hangingPunct="1"/>
            <a:r>
              <a:rPr lang="en-GB" sz="2600" dirty="0">
                <a:solidFill>
                  <a:srgbClr val="000000"/>
                </a:solidFill>
              </a:rPr>
              <a:t>Inappropriate language when talking about children</a:t>
            </a:r>
          </a:p>
          <a:p>
            <a:pPr eaLnBrk="1" hangingPunct="1"/>
            <a:r>
              <a:rPr lang="en-GB" sz="2600" dirty="0">
                <a:solidFill>
                  <a:srgbClr val="000000"/>
                </a:solidFill>
              </a:rPr>
              <a:t>Expression of views that are extreme or do not support safeguarding</a:t>
            </a:r>
          </a:p>
          <a:p>
            <a:pPr eaLnBrk="1" hangingPunct="1"/>
            <a:r>
              <a:rPr lang="en-GB" sz="2600" dirty="0">
                <a:solidFill>
                  <a:srgbClr val="000000"/>
                </a:solidFill>
              </a:rPr>
              <a:t>Unclear boundaries with children</a:t>
            </a:r>
          </a:p>
          <a:p>
            <a:pPr eaLnBrk="1" hangingPunct="1"/>
            <a:r>
              <a:rPr lang="en-GB" sz="2600" dirty="0">
                <a:solidFill>
                  <a:srgbClr val="000000"/>
                </a:solidFill>
              </a:rPr>
              <a:t>Vagueness about experiences and gaps or unable to provide any examples to support what they tell you</a:t>
            </a:r>
          </a:p>
          <a:p>
            <a:pPr eaLnBrk="1" hangingPunct="1"/>
            <a:r>
              <a:rPr lang="en-GB" sz="2600" dirty="0">
                <a:solidFill>
                  <a:srgbClr val="000000"/>
                </a:solidFill>
              </a:rPr>
              <a:t>Maverick – non rule-following, unwilling to work with others</a:t>
            </a:r>
            <a:endParaRPr lang="en-GB" sz="2600" dirty="0"/>
          </a:p>
        </p:txBody>
      </p:sp>
    </p:spTree>
    <p:extLst>
      <p:ext uri="{BB962C8B-B14F-4D97-AF65-F5344CB8AC3E}">
        <p14:creationId xmlns:p14="http://schemas.microsoft.com/office/powerpoint/2010/main" val="23291947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GB" dirty="0">
                <a:solidFill>
                  <a:srgbClr val="61A375"/>
                </a:solidFill>
              </a:rPr>
              <a:t>Exercise 5 – Interview questions</a:t>
            </a:r>
          </a:p>
        </p:txBody>
      </p:sp>
      <p:sp>
        <p:nvSpPr>
          <p:cNvPr id="66563" name="Rectangle 3"/>
          <p:cNvSpPr>
            <a:spLocks noGrp="1" noChangeArrowheads="1"/>
          </p:cNvSpPr>
          <p:nvPr>
            <p:ph idx="1"/>
          </p:nvPr>
        </p:nvSpPr>
        <p:spPr>
          <a:xfrm>
            <a:off x="457200" y="1628800"/>
            <a:ext cx="8229600" cy="3312368"/>
          </a:xfrm>
        </p:spPr>
        <p:txBody>
          <a:bodyPr>
            <a:noAutofit/>
          </a:bodyPr>
          <a:lstStyle/>
          <a:p>
            <a:pPr eaLnBrk="1" hangingPunct="1"/>
            <a:r>
              <a:rPr lang="en-GB" sz="2600" dirty="0">
                <a:solidFill>
                  <a:srgbClr val="000000"/>
                </a:solidFill>
              </a:rPr>
              <a:t>Identify one criterion from the person specification relevant to safeguarding children</a:t>
            </a:r>
          </a:p>
          <a:p>
            <a:pPr eaLnBrk="1" hangingPunct="1"/>
            <a:r>
              <a:rPr lang="en-GB" sz="2600" dirty="0">
                <a:solidFill>
                  <a:srgbClr val="000000"/>
                </a:solidFill>
              </a:rPr>
              <a:t>Devise an interview question that would test out a candidate’s attitudes, motives and suitability for this role</a:t>
            </a:r>
          </a:p>
          <a:p>
            <a:pPr eaLnBrk="1" hangingPunct="1"/>
            <a:r>
              <a:rPr lang="en-GB" sz="2600" dirty="0">
                <a:solidFill>
                  <a:srgbClr val="000000"/>
                </a:solidFill>
              </a:rPr>
              <a:t>Discuss what you would expect to hear from a candidate in response to the question you have devised and write down some positive and negative indicators</a:t>
            </a:r>
          </a:p>
          <a:p>
            <a:pPr eaLnBrk="1" hangingPunct="1"/>
            <a:endParaRPr lang="en-GB" sz="2600" dirty="0">
              <a:solidFill>
                <a:srgbClr val="000000"/>
              </a:solidFill>
            </a:endParaRPr>
          </a:p>
          <a:p>
            <a:pPr marL="0" indent="0" eaLnBrk="1" hangingPunct="1">
              <a:buNone/>
            </a:pPr>
            <a:r>
              <a:rPr lang="en-GB" sz="2600" dirty="0">
                <a:solidFill>
                  <a:srgbClr val="000000"/>
                </a:solidFill>
              </a:rPr>
              <a:t>There is an example of an interview assessment form on p34 of the delegate workbook</a:t>
            </a:r>
          </a:p>
        </p:txBody>
      </p:sp>
    </p:spTree>
    <p:extLst>
      <p:ext uri="{BB962C8B-B14F-4D97-AF65-F5344CB8AC3E}">
        <p14:creationId xmlns:p14="http://schemas.microsoft.com/office/powerpoint/2010/main" val="11031827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GB" dirty="0">
                <a:solidFill>
                  <a:srgbClr val="61A375"/>
                </a:solidFill>
              </a:rPr>
              <a:t>Pre-appointment checks</a:t>
            </a:r>
          </a:p>
        </p:txBody>
      </p:sp>
      <p:sp>
        <p:nvSpPr>
          <p:cNvPr id="67587" name="Rectangle 3"/>
          <p:cNvSpPr>
            <a:spLocks noGrp="1" noChangeArrowheads="1"/>
          </p:cNvSpPr>
          <p:nvPr>
            <p:ph idx="1"/>
          </p:nvPr>
        </p:nvSpPr>
        <p:spPr>
          <a:xfrm>
            <a:off x="251520" y="1052736"/>
            <a:ext cx="8640960" cy="4813995"/>
          </a:xfrm>
        </p:spPr>
        <p:txBody>
          <a:bodyPr>
            <a:noAutofit/>
          </a:bodyPr>
          <a:lstStyle/>
          <a:p>
            <a:pPr marL="0" indent="0">
              <a:spcBef>
                <a:spcPts val="400"/>
              </a:spcBef>
              <a:buNone/>
            </a:pPr>
            <a:r>
              <a:rPr lang="en-GB" sz="2300" dirty="0"/>
              <a:t>A </a:t>
            </a:r>
            <a:r>
              <a:rPr lang="en-GB" sz="2300" i="1" dirty="0"/>
              <a:t>conditional</a:t>
            </a:r>
            <a:r>
              <a:rPr lang="en-GB" sz="2300" dirty="0"/>
              <a:t> offer of employment can be made pending the following:</a:t>
            </a:r>
          </a:p>
          <a:p>
            <a:pPr>
              <a:spcBef>
                <a:spcPts val="400"/>
              </a:spcBef>
            </a:pPr>
            <a:r>
              <a:rPr lang="en-GB" sz="2300" dirty="0"/>
              <a:t>Identity - including DOB</a:t>
            </a:r>
          </a:p>
          <a:p>
            <a:pPr>
              <a:spcBef>
                <a:spcPts val="400"/>
              </a:spcBef>
            </a:pPr>
            <a:r>
              <a:rPr lang="en-GB" sz="2300" dirty="0"/>
              <a:t>Eligibility to work in the UK</a:t>
            </a:r>
          </a:p>
          <a:p>
            <a:pPr>
              <a:spcBef>
                <a:spcPts val="400"/>
              </a:spcBef>
            </a:pPr>
            <a:r>
              <a:rPr lang="en-GB" sz="2300" dirty="0"/>
              <a:t>DBS Barred List (replaced List 99 &amp; </a:t>
            </a:r>
            <a:r>
              <a:rPr lang="en-GB" sz="2300" dirty="0" err="1"/>
              <a:t>PoCA</a:t>
            </a:r>
            <a:r>
              <a:rPr lang="en-GB" sz="2300" dirty="0"/>
              <a:t> list in 2009)</a:t>
            </a:r>
          </a:p>
          <a:p>
            <a:pPr>
              <a:spcBef>
                <a:spcPts val="400"/>
              </a:spcBef>
            </a:pPr>
            <a:r>
              <a:rPr lang="en-GB" sz="2300" dirty="0"/>
              <a:t>Enhanced DBS check</a:t>
            </a:r>
          </a:p>
          <a:p>
            <a:pPr>
              <a:spcBef>
                <a:spcPts val="400"/>
              </a:spcBef>
            </a:pPr>
            <a:r>
              <a:rPr lang="en-GB" sz="2300" dirty="0"/>
              <a:t>That those in ‘teaching work’ are not subject to a prohibition order or interim prohibition order</a:t>
            </a:r>
          </a:p>
          <a:p>
            <a:pPr>
              <a:spcBef>
                <a:spcPts val="400"/>
              </a:spcBef>
            </a:pPr>
            <a:r>
              <a:rPr lang="en-GB" sz="2300" dirty="0"/>
              <a:t>S128 Prohibition from management (independent / free schools / academies and governors of maintained schools) </a:t>
            </a:r>
          </a:p>
          <a:p>
            <a:pPr>
              <a:spcBef>
                <a:spcPts val="400"/>
              </a:spcBef>
            </a:pPr>
            <a:r>
              <a:rPr lang="en-GB" sz="2300" dirty="0"/>
              <a:t>Qualifications</a:t>
            </a:r>
          </a:p>
          <a:p>
            <a:pPr>
              <a:spcBef>
                <a:spcPts val="400"/>
              </a:spcBef>
            </a:pPr>
            <a:r>
              <a:rPr lang="en-GB" sz="2300" dirty="0"/>
              <a:t>Status: QTS, HCPC, disqualified from EY / later years childcare, </a:t>
            </a:r>
            <a:r>
              <a:rPr lang="en-GB" sz="2300" dirty="0" err="1"/>
              <a:t>etc</a:t>
            </a:r>
            <a:endParaRPr lang="en-GB" sz="2300" dirty="0"/>
          </a:p>
          <a:p>
            <a:pPr>
              <a:spcBef>
                <a:spcPts val="400"/>
              </a:spcBef>
            </a:pPr>
            <a:r>
              <a:rPr lang="en-GB" sz="2300" dirty="0"/>
              <a:t>Overseas checks (may include EEA list / overseas criminal certificates / overseas references)</a:t>
            </a:r>
          </a:p>
          <a:p>
            <a:pPr marL="0" indent="0">
              <a:buNone/>
            </a:pPr>
            <a:endParaRPr lang="en-GB" sz="1200" dirty="0"/>
          </a:p>
          <a:p>
            <a:endParaRPr lang="en-GB" sz="2800" dirty="0"/>
          </a:p>
        </p:txBody>
      </p:sp>
    </p:spTree>
    <p:extLst>
      <p:ext uri="{BB962C8B-B14F-4D97-AF65-F5344CB8AC3E}">
        <p14:creationId xmlns:p14="http://schemas.microsoft.com/office/powerpoint/2010/main" val="355591834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dirty="0">
                <a:solidFill>
                  <a:srgbClr val="61A375"/>
                </a:solidFill>
              </a:rPr>
              <a:t>Register of checks</a:t>
            </a:r>
          </a:p>
        </p:txBody>
      </p:sp>
      <p:graphicFrame>
        <p:nvGraphicFramePr>
          <p:cNvPr id="5" name="Content Placeholder 4"/>
          <p:cNvGraphicFramePr>
            <a:graphicFrameLocks noGrp="1"/>
          </p:cNvGraphicFramePr>
          <p:nvPr>
            <p:ph idx="1"/>
          </p:nvPr>
        </p:nvGraphicFramePr>
        <p:xfrm>
          <a:off x="1562998" y="10855326"/>
          <a:ext cx="5167103" cy="2335210"/>
        </p:xfrm>
        <a:graphic>
          <a:graphicData uri="http://schemas.openxmlformats.org/drawingml/2006/table">
            <a:tbl>
              <a:tblPr firstRow="1" firstCol="1" bandRow="1"/>
              <a:tblGrid>
                <a:gridCol w="280980">
                  <a:extLst>
                    <a:ext uri="{9D8B030D-6E8A-4147-A177-3AD203B41FA5}">
                      <a16:colId xmlns:a16="http://schemas.microsoft.com/office/drawing/2014/main" val="20000"/>
                    </a:ext>
                  </a:extLst>
                </a:gridCol>
                <a:gridCol w="290187">
                  <a:extLst>
                    <a:ext uri="{9D8B030D-6E8A-4147-A177-3AD203B41FA5}">
                      <a16:colId xmlns:a16="http://schemas.microsoft.com/office/drawing/2014/main" val="20001"/>
                    </a:ext>
                  </a:extLst>
                </a:gridCol>
                <a:gridCol w="241766">
                  <a:extLst>
                    <a:ext uri="{9D8B030D-6E8A-4147-A177-3AD203B41FA5}">
                      <a16:colId xmlns:a16="http://schemas.microsoft.com/office/drawing/2014/main" val="20002"/>
                    </a:ext>
                  </a:extLst>
                </a:gridCol>
                <a:gridCol w="388735">
                  <a:extLst>
                    <a:ext uri="{9D8B030D-6E8A-4147-A177-3AD203B41FA5}">
                      <a16:colId xmlns:a16="http://schemas.microsoft.com/office/drawing/2014/main" val="20003"/>
                    </a:ext>
                  </a:extLst>
                </a:gridCol>
                <a:gridCol w="338267">
                  <a:extLst>
                    <a:ext uri="{9D8B030D-6E8A-4147-A177-3AD203B41FA5}">
                      <a16:colId xmlns:a16="http://schemas.microsoft.com/office/drawing/2014/main" val="20004"/>
                    </a:ext>
                  </a:extLst>
                </a:gridCol>
                <a:gridCol w="289846">
                  <a:extLst>
                    <a:ext uri="{9D8B030D-6E8A-4147-A177-3AD203B41FA5}">
                      <a16:colId xmlns:a16="http://schemas.microsoft.com/office/drawing/2014/main" val="20005"/>
                    </a:ext>
                  </a:extLst>
                </a:gridCol>
                <a:gridCol w="338609">
                  <a:extLst>
                    <a:ext uri="{9D8B030D-6E8A-4147-A177-3AD203B41FA5}">
                      <a16:colId xmlns:a16="http://schemas.microsoft.com/office/drawing/2014/main" val="20006"/>
                    </a:ext>
                  </a:extLst>
                </a:gridCol>
                <a:gridCol w="338267">
                  <a:extLst>
                    <a:ext uri="{9D8B030D-6E8A-4147-A177-3AD203B41FA5}">
                      <a16:colId xmlns:a16="http://schemas.microsoft.com/office/drawing/2014/main" val="20007"/>
                    </a:ext>
                  </a:extLst>
                </a:gridCol>
                <a:gridCol w="388735">
                  <a:extLst>
                    <a:ext uri="{9D8B030D-6E8A-4147-A177-3AD203B41FA5}">
                      <a16:colId xmlns:a16="http://schemas.microsoft.com/office/drawing/2014/main" val="20008"/>
                    </a:ext>
                  </a:extLst>
                </a:gridCol>
                <a:gridCol w="338267">
                  <a:extLst>
                    <a:ext uri="{9D8B030D-6E8A-4147-A177-3AD203B41FA5}">
                      <a16:colId xmlns:a16="http://schemas.microsoft.com/office/drawing/2014/main" val="20009"/>
                    </a:ext>
                  </a:extLst>
                </a:gridCol>
                <a:gridCol w="338267">
                  <a:extLst>
                    <a:ext uri="{9D8B030D-6E8A-4147-A177-3AD203B41FA5}">
                      <a16:colId xmlns:a16="http://schemas.microsoft.com/office/drawing/2014/main" val="20010"/>
                    </a:ext>
                  </a:extLst>
                </a:gridCol>
                <a:gridCol w="328379">
                  <a:extLst>
                    <a:ext uri="{9D8B030D-6E8A-4147-A177-3AD203B41FA5}">
                      <a16:colId xmlns:a16="http://schemas.microsoft.com/office/drawing/2014/main" val="20011"/>
                    </a:ext>
                  </a:extLst>
                </a:gridCol>
                <a:gridCol w="322582">
                  <a:extLst>
                    <a:ext uri="{9D8B030D-6E8A-4147-A177-3AD203B41FA5}">
                      <a16:colId xmlns:a16="http://schemas.microsoft.com/office/drawing/2014/main" val="20012"/>
                    </a:ext>
                  </a:extLst>
                </a:gridCol>
                <a:gridCol w="315762">
                  <a:extLst>
                    <a:ext uri="{9D8B030D-6E8A-4147-A177-3AD203B41FA5}">
                      <a16:colId xmlns:a16="http://schemas.microsoft.com/office/drawing/2014/main" val="20013"/>
                    </a:ext>
                  </a:extLst>
                </a:gridCol>
                <a:gridCol w="628454">
                  <a:extLst>
                    <a:ext uri="{9D8B030D-6E8A-4147-A177-3AD203B41FA5}">
                      <a16:colId xmlns:a16="http://schemas.microsoft.com/office/drawing/2014/main" val="20014"/>
                    </a:ext>
                  </a:extLst>
                </a:gridCol>
              </a:tblGrid>
              <a:tr h="337853">
                <a:tc gridSpan="4">
                  <a:txBody>
                    <a:bodyPr/>
                    <a:lstStyle/>
                    <a:p>
                      <a:pPr algn="ctr">
                        <a:lnSpc>
                          <a:spcPct val="115000"/>
                        </a:lnSpc>
                        <a:spcAft>
                          <a:spcPts val="0"/>
                        </a:spcAf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Identity</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n-GB" sz="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2">
                  <a:txBody>
                    <a:bodyPr/>
                    <a:lstStyle/>
                    <a:p>
                      <a:pPr algn="ctr">
                        <a:lnSpc>
                          <a:spcPct val="115000"/>
                        </a:lnSpc>
                        <a:spcAft>
                          <a:spcPts val="0"/>
                        </a:spcAft>
                      </a:pPr>
                      <a:r>
                        <a:rPr lang="en-GB" sz="400" b="1">
                          <a:effectLst/>
                          <a:latin typeface="Arial" panose="020B0604020202020204" pitchFamily="34" charset="0"/>
                          <a:ea typeface="Times New Roman" panose="02020603050405020304" pitchFamily="18" charset="0"/>
                          <a:cs typeface="Times New Roman" panose="02020603050405020304" pitchFamily="18" charset="0"/>
                        </a:rPr>
                        <a:t>Qualifications</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GB"/>
                    </a:p>
                  </a:txBody>
                  <a:tcPr/>
                </a:tc>
                <a:tc>
                  <a:txBody>
                    <a:bodyPr/>
                    <a:lstStyle/>
                    <a:p>
                      <a:pPr algn="ctr">
                        <a:lnSpc>
                          <a:spcPct val="115000"/>
                        </a:lnSpc>
                        <a:spcAft>
                          <a:spcPts val="0"/>
                        </a:spcAft>
                      </a:pPr>
                      <a:r>
                        <a:rPr lang="en-GB" sz="400" b="1">
                          <a:effectLst/>
                          <a:latin typeface="Arial" panose="020B0604020202020204" pitchFamily="34" charset="0"/>
                          <a:ea typeface="Times New Roman" panose="02020603050405020304" pitchFamily="18" charset="0"/>
                          <a:cs typeface="Times New Roman" panose="02020603050405020304" pitchFamily="18" charset="0"/>
                        </a:rPr>
                        <a:t>Prohibition register</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GB" sz="400" b="1">
                          <a:effectLst/>
                          <a:latin typeface="Arial" panose="020B0604020202020204" pitchFamily="34" charset="0"/>
                          <a:ea typeface="Times New Roman" panose="02020603050405020304" pitchFamily="18" charset="0"/>
                          <a:cs typeface="Times New Roman" panose="02020603050405020304" pitchFamily="18" charset="0"/>
                        </a:rPr>
                        <a:t>Barred list check</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gridSpan="2">
                  <a:txBody>
                    <a:bodyPr/>
                    <a:lstStyle/>
                    <a:p>
                      <a:pPr algn="ctr">
                        <a:lnSpc>
                          <a:spcPct val="115000"/>
                        </a:lnSpc>
                        <a:spcAft>
                          <a:spcPts val="0"/>
                        </a:spcAft>
                      </a:pPr>
                      <a:r>
                        <a:rPr lang="en-GB" sz="400" b="1">
                          <a:effectLst/>
                          <a:latin typeface="Arial" panose="020B0604020202020204" pitchFamily="34" charset="0"/>
                          <a:ea typeface="Times New Roman" panose="02020603050405020304" pitchFamily="18" charset="0"/>
                          <a:cs typeface="Times New Roman" panose="02020603050405020304" pitchFamily="18" charset="0"/>
                        </a:rPr>
                        <a:t>DBS certificate</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GB"/>
                    </a:p>
                  </a:txBody>
                  <a:tcPr/>
                </a:tc>
                <a:tc>
                  <a:txBody>
                    <a:bodyPr/>
                    <a:lstStyle/>
                    <a:p>
                      <a:pPr algn="ctr">
                        <a:lnSpc>
                          <a:spcPct val="115000"/>
                        </a:lnSpc>
                        <a:spcAft>
                          <a:spcPts val="0"/>
                        </a:spcAft>
                      </a:pPr>
                      <a:r>
                        <a:rPr lang="en-GB" sz="400" b="1">
                          <a:effectLst/>
                          <a:latin typeface="Arial" panose="020B0604020202020204" pitchFamily="34" charset="0"/>
                          <a:ea typeface="Times New Roman" panose="02020603050405020304" pitchFamily="18" charset="0"/>
                          <a:cs typeface="Times New Roman" panose="02020603050405020304" pitchFamily="18" charset="0"/>
                        </a:rPr>
                        <a:t>Right to work in UK</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2">
                  <a:txBody>
                    <a:bodyPr/>
                    <a:lstStyle/>
                    <a:p>
                      <a:pPr algn="ctr">
                        <a:lnSpc>
                          <a:spcPct val="115000"/>
                        </a:lnSpc>
                        <a:spcAft>
                          <a:spcPts val="0"/>
                        </a:spcAft>
                      </a:pPr>
                      <a:r>
                        <a:rPr lang="en-GB" sz="400" b="1">
                          <a:effectLst/>
                          <a:latin typeface="Arial" panose="020B0604020202020204" pitchFamily="34" charset="0"/>
                          <a:ea typeface="Times New Roman" panose="02020603050405020304" pitchFamily="18" charset="0"/>
                          <a:cs typeface="Times New Roman" panose="02020603050405020304" pitchFamily="18" charset="0"/>
                        </a:rPr>
                        <a:t>Overseas Checks</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GB"/>
                    </a:p>
                  </a:txBody>
                  <a:tcPr/>
                </a:tc>
                <a:extLst>
                  <a:ext uri="{0D108BD9-81ED-4DB2-BD59-A6C34878D82A}">
                    <a16:rowId xmlns:a16="http://schemas.microsoft.com/office/drawing/2014/main" val="10000"/>
                  </a:ext>
                </a:extLst>
              </a:tr>
              <a:tr h="452109">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Name</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Address</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DOB</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Check evidenced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&amp; dated</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Start date</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Role</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Required</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Yes / No</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Check evidenced</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&amp; dated</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Check evidenced &amp; date</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Check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evidenced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&amp; dated</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Check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evidenced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&amp; dated</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Disclosure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number</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Check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evidenced </a:t>
                      </a:r>
                      <a:br>
                        <a:rPr lang="en-GB" sz="400">
                          <a:effectLst/>
                          <a:latin typeface="Arial" panose="020B0604020202020204" pitchFamily="34" charset="0"/>
                          <a:ea typeface="Times New Roman" panose="02020603050405020304" pitchFamily="18" charset="0"/>
                          <a:cs typeface="Times New Roman" panose="02020603050405020304" pitchFamily="18" charset="0"/>
                        </a:rPr>
                      </a:br>
                      <a:r>
                        <a:rPr lang="en-GB" sz="400">
                          <a:effectLst/>
                          <a:latin typeface="Arial" panose="020B0604020202020204" pitchFamily="34" charset="0"/>
                          <a:ea typeface="Times New Roman" panose="02020603050405020304" pitchFamily="18" charset="0"/>
                          <a:cs typeface="Times New Roman" panose="02020603050405020304" pitchFamily="18" charset="0"/>
                        </a:rPr>
                        <a:t>&amp; dated</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Police check required Yes / No</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EEA              Checks</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teacher         complete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check?        Yes / No</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96578">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857" marR="368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2" name="Rectangle 2"/>
          <p:cNvSpPr>
            <a:spLocks noChangeArrowheads="1"/>
          </p:cNvSpPr>
          <p:nvPr/>
        </p:nvSpPr>
        <p:spPr bwMode="auto">
          <a:xfrm>
            <a:off x="252304" y="-1"/>
            <a:ext cx="7637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287916" y="5101104"/>
            <a:ext cx="85681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NB s128 column should be completed for all </a:t>
            </a:r>
            <a:r>
              <a:rPr lang="en-GB" dirty="0">
                <a:solidFill>
                  <a:prstClr val="black"/>
                </a:solidFill>
                <a:latin typeface="Calibri"/>
              </a:rPr>
              <a:t>management posts in </a:t>
            </a:r>
            <a:r>
              <a:rPr kumimoji="0" lang="en-GB" sz="1800" b="0" i="0" u="none" strike="noStrike" kern="1200" cap="none" spc="0" normalizeH="0" baseline="0" noProof="0" dirty="0">
                <a:ln>
                  <a:noFill/>
                </a:ln>
                <a:solidFill>
                  <a:prstClr val="black"/>
                </a:solidFill>
                <a:effectLst/>
                <a:uLnTx/>
                <a:uFillTx/>
                <a:latin typeface="Calibri"/>
                <a:ea typeface="+mn-ea"/>
                <a:cs typeface="+mn-cs"/>
              </a:rPr>
              <a:t>Independent schools, academies and free schools, plus members of the governing body in maintained schools</a:t>
            </a:r>
          </a:p>
        </p:txBody>
      </p:sp>
      <p:cxnSp>
        <p:nvCxnSpPr>
          <p:cNvPr id="8" name="Straight Connector 7"/>
          <p:cNvCxnSpPr/>
          <p:nvPr/>
        </p:nvCxnSpPr>
        <p:spPr>
          <a:xfrm>
            <a:off x="11095038" y="12731750"/>
            <a:ext cx="36512" cy="3768725"/>
          </a:xfrm>
          <a:prstGeom prst="line">
            <a:avLst/>
          </a:prstGeom>
        </p:spPr>
        <p:style>
          <a:lnRef idx="1">
            <a:schemeClr val="dk1"/>
          </a:lnRef>
          <a:fillRef idx="0">
            <a:schemeClr val="dk1"/>
          </a:fillRef>
          <a:effectRef idx="0">
            <a:schemeClr val="dk1"/>
          </a:effectRef>
          <a:fontRef idx="minor">
            <a:schemeClr val="tx1"/>
          </a:fontRef>
        </p:style>
      </p:cxnSp>
      <p:pic>
        <p:nvPicPr>
          <p:cNvPr id="10" name="Picture 9" descr="model SCR - Word">
            <a:extLst>
              <a:ext uri="{FF2B5EF4-FFF2-40B4-BE49-F238E27FC236}">
                <a16:creationId xmlns:a16="http://schemas.microsoft.com/office/drawing/2014/main" id="{5F2EA53D-EAF9-483E-8FBD-9533EC6AC9A1}"/>
              </a:ext>
            </a:extLst>
          </p:cNvPr>
          <p:cNvPicPr>
            <a:picLocks noChangeAspect="1"/>
          </p:cNvPicPr>
          <p:nvPr/>
        </p:nvPicPr>
        <p:blipFill rotWithShape="1">
          <a:blip r:embed="rId3">
            <a:extLst>
              <a:ext uri="{28A0092B-C50C-407E-A947-70E740481C1C}">
                <a14:useLocalDpi xmlns:a14="http://schemas.microsoft.com/office/drawing/2010/main" val="0"/>
              </a:ext>
            </a:extLst>
          </a:blip>
          <a:srcRect l="24800" t="28344" r="23226" b="34119"/>
          <a:stretch/>
        </p:blipFill>
        <p:spPr>
          <a:xfrm>
            <a:off x="344215" y="1529272"/>
            <a:ext cx="8692281" cy="3424232"/>
          </a:xfrm>
          <a:prstGeom prst="rect">
            <a:avLst/>
          </a:prstGeom>
        </p:spPr>
      </p:pic>
    </p:spTree>
    <p:extLst>
      <p:ext uri="{BB962C8B-B14F-4D97-AF65-F5344CB8AC3E}">
        <p14:creationId xmlns:p14="http://schemas.microsoft.com/office/powerpoint/2010/main" val="40991870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331913" y="1125538"/>
            <a:ext cx="604837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spcBef>
                <a:spcPct val="50000"/>
              </a:spcBef>
            </a:pPr>
            <a:r>
              <a:rPr lang="en-GB" sz="3200" dirty="0">
                <a:solidFill>
                  <a:prstClr val="black"/>
                </a:solidFill>
                <a:ea typeface="ＭＳ Ｐゴシック" pitchFamily="34" charset="-128"/>
                <a:cs typeface="Arial" charset="0"/>
              </a:rPr>
              <a:t>	</a:t>
            </a:r>
            <a:r>
              <a:rPr lang="en-GB" b="1" dirty="0" err="1">
                <a:solidFill>
                  <a:prstClr val="black"/>
                </a:solidFill>
                <a:ea typeface="ＭＳ Ｐゴシック" pitchFamily="34" charset="-128"/>
                <a:cs typeface="Arial" charset="0"/>
              </a:rPr>
              <a:t>espect</a:t>
            </a:r>
            <a:r>
              <a:rPr lang="en-GB" b="1" dirty="0">
                <a:solidFill>
                  <a:prstClr val="black"/>
                </a:solidFill>
                <a:ea typeface="ＭＳ Ｐゴシック" pitchFamily="34" charset="-128"/>
                <a:cs typeface="Arial" charset="0"/>
              </a:rPr>
              <a:t> people</a:t>
            </a:r>
            <a:r>
              <a:rPr lang="en-GB" altLang="en-US" b="1" dirty="0">
                <a:solidFill>
                  <a:prstClr val="black"/>
                </a:solidFill>
                <a:ea typeface="ＭＳ Ｐゴシック" pitchFamily="34" charset="-128"/>
                <a:cs typeface="Arial" charset="0"/>
              </a:rPr>
              <a:t>’</a:t>
            </a:r>
            <a:r>
              <a:rPr lang="en-GB" b="1" dirty="0">
                <a:solidFill>
                  <a:prstClr val="black"/>
                </a:solidFill>
                <a:ea typeface="ＭＳ Ｐゴシック" pitchFamily="34" charset="-128"/>
                <a:cs typeface="Arial" charset="0"/>
              </a:rPr>
              <a:t>s right to speak and be heard</a:t>
            </a:r>
            <a:endParaRPr lang="en-GB" sz="3200" b="1" dirty="0">
              <a:solidFill>
                <a:prstClr val="black"/>
              </a:solidFill>
              <a:ea typeface="ＭＳ Ｐゴシック" pitchFamily="34" charset="-128"/>
              <a:cs typeface="Arial" charset="0"/>
            </a:endParaRPr>
          </a:p>
          <a:p>
            <a:pPr>
              <a:spcBef>
                <a:spcPct val="50000"/>
              </a:spcBef>
            </a:pPr>
            <a:r>
              <a:rPr lang="en-GB" sz="3200" b="1" dirty="0">
                <a:solidFill>
                  <a:prstClr val="black"/>
                </a:solidFill>
                <a:ea typeface="ＭＳ Ｐゴシック" pitchFamily="34" charset="-128"/>
                <a:cs typeface="Arial" charset="0"/>
              </a:rPr>
              <a:t>	</a:t>
            </a:r>
            <a:r>
              <a:rPr lang="en-GB" b="1" dirty="0" err="1">
                <a:solidFill>
                  <a:prstClr val="black"/>
                </a:solidFill>
                <a:ea typeface="ＭＳ Ｐゴシック" pitchFamily="34" charset="-128"/>
                <a:cs typeface="Arial" charset="0"/>
              </a:rPr>
              <a:t>mbrace</a:t>
            </a:r>
            <a:r>
              <a:rPr lang="en-GB" b="1" dirty="0">
                <a:solidFill>
                  <a:prstClr val="black"/>
                </a:solidFill>
                <a:ea typeface="ＭＳ Ｐゴシック" pitchFamily="34" charset="-128"/>
                <a:cs typeface="Arial" charset="0"/>
              </a:rPr>
              <a:t> diversity and </a:t>
            </a:r>
            <a:r>
              <a:rPr lang="en-GB" sz="2800" b="1" dirty="0">
                <a:solidFill>
                  <a:prstClr val="black"/>
                </a:solidFill>
                <a:ea typeface="ＭＳ Ｐゴシック" pitchFamily="34" charset="-128"/>
                <a:cs typeface="Arial" charset="0"/>
              </a:rPr>
              <a:t>E</a:t>
            </a:r>
            <a:r>
              <a:rPr lang="en-GB" b="1" dirty="0">
                <a:solidFill>
                  <a:prstClr val="black"/>
                </a:solidFill>
                <a:ea typeface="ＭＳ Ｐゴシック" pitchFamily="34" charset="-128"/>
                <a:cs typeface="Arial" charset="0"/>
              </a:rPr>
              <a:t>njoy the course</a:t>
            </a:r>
          </a:p>
          <a:p>
            <a:pPr>
              <a:spcBef>
                <a:spcPct val="50000"/>
              </a:spcBef>
            </a:pPr>
            <a:r>
              <a:rPr lang="en-GB" sz="3200" b="1" dirty="0">
                <a:solidFill>
                  <a:prstClr val="black"/>
                </a:solidFill>
                <a:ea typeface="ＭＳ Ｐゴシック" pitchFamily="34" charset="-128"/>
                <a:cs typeface="Arial" charset="0"/>
              </a:rPr>
              <a:t>	</a:t>
            </a:r>
            <a:r>
              <a:rPr lang="en-GB" b="1" dirty="0">
                <a:solidFill>
                  <a:prstClr val="black"/>
                </a:solidFill>
                <a:ea typeface="ＭＳ Ｐゴシック" pitchFamily="34" charset="-128"/>
                <a:cs typeface="Arial" charset="0"/>
              </a:rPr>
              <a:t>haring information and confidentiality</a:t>
            </a:r>
          </a:p>
          <a:p>
            <a:pPr>
              <a:spcBef>
                <a:spcPct val="50000"/>
              </a:spcBef>
            </a:pPr>
            <a:r>
              <a:rPr lang="en-GB" sz="3200" b="1" dirty="0">
                <a:solidFill>
                  <a:prstClr val="black"/>
                </a:solidFill>
                <a:ea typeface="ＭＳ Ｐゴシック" pitchFamily="34" charset="-128"/>
                <a:cs typeface="Arial" charset="0"/>
              </a:rPr>
              <a:t>	</a:t>
            </a:r>
            <a:r>
              <a:rPr lang="en-GB" b="1" dirty="0" err="1">
                <a:solidFill>
                  <a:prstClr val="black"/>
                </a:solidFill>
                <a:ea typeface="ＭＳ Ｐゴシック" pitchFamily="34" charset="-128"/>
                <a:cs typeface="Arial" charset="0"/>
              </a:rPr>
              <a:t>articipate</a:t>
            </a:r>
            <a:r>
              <a:rPr lang="en-GB" b="1" dirty="0">
                <a:solidFill>
                  <a:prstClr val="black"/>
                </a:solidFill>
                <a:ea typeface="ＭＳ Ｐゴシック" pitchFamily="34" charset="-128"/>
                <a:cs typeface="Arial" charset="0"/>
              </a:rPr>
              <a:t> safely</a:t>
            </a:r>
          </a:p>
          <a:p>
            <a:pPr>
              <a:spcBef>
                <a:spcPct val="50000"/>
              </a:spcBef>
            </a:pPr>
            <a:r>
              <a:rPr lang="en-GB" sz="3200" b="1" dirty="0">
                <a:solidFill>
                  <a:prstClr val="black"/>
                </a:solidFill>
                <a:ea typeface="ＭＳ Ｐゴシック" pitchFamily="34" charset="-128"/>
                <a:cs typeface="Arial" charset="0"/>
              </a:rPr>
              <a:t>	</a:t>
            </a:r>
            <a:r>
              <a:rPr lang="en-GB" b="1" dirty="0" err="1">
                <a:solidFill>
                  <a:prstClr val="black"/>
                </a:solidFill>
                <a:ea typeface="ＭＳ Ｐゴシック" pitchFamily="34" charset="-128"/>
                <a:cs typeface="Arial" charset="0"/>
              </a:rPr>
              <a:t>xpress</a:t>
            </a:r>
            <a:r>
              <a:rPr lang="en-GB" b="1" dirty="0">
                <a:solidFill>
                  <a:prstClr val="black"/>
                </a:solidFill>
                <a:ea typeface="ＭＳ Ｐゴシック" pitchFamily="34" charset="-128"/>
                <a:cs typeface="Arial" charset="0"/>
              </a:rPr>
              <a:t> your views and opinions</a:t>
            </a:r>
          </a:p>
          <a:p>
            <a:pPr>
              <a:spcBef>
                <a:spcPct val="50000"/>
              </a:spcBef>
            </a:pPr>
            <a:r>
              <a:rPr lang="en-GB" sz="3200" b="1" dirty="0">
                <a:solidFill>
                  <a:prstClr val="black"/>
                </a:solidFill>
                <a:ea typeface="ＭＳ Ｐゴシック" pitchFamily="34" charset="-128"/>
                <a:cs typeface="Arial" charset="0"/>
              </a:rPr>
              <a:t>	</a:t>
            </a:r>
            <a:r>
              <a:rPr lang="en-GB" b="1" dirty="0" err="1">
                <a:solidFill>
                  <a:prstClr val="black"/>
                </a:solidFill>
                <a:ea typeface="ＭＳ Ｐゴシック" pitchFamily="34" charset="-128"/>
                <a:cs typeface="Arial" charset="0"/>
              </a:rPr>
              <a:t>hallenge</a:t>
            </a:r>
            <a:r>
              <a:rPr lang="en-GB" b="1" dirty="0">
                <a:solidFill>
                  <a:prstClr val="black"/>
                </a:solidFill>
                <a:ea typeface="ＭＳ Ｐゴシック" pitchFamily="34" charset="-128"/>
                <a:cs typeface="Arial" charset="0"/>
              </a:rPr>
              <a:t> appropriately</a:t>
            </a:r>
          </a:p>
          <a:p>
            <a:pPr>
              <a:spcBef>
                <a:spcPct val="50000"/>
              </a:spcBef>
            </a:pPr>
            <a:r>
              <a:rPr lang="en-GB" sz="3200" b="1" dirty="0">
                <a:solidFill>
                  <a:prstClr val="black"/>
                </a:solidFill>
                <a:ea typeface="ＭＳ Ｐゴシック" pitchFamily="34" charset="-128"/>
                <a:cs typeface="Arial" charset="0"/>
              </a:rPr>
              <a:t>	</a:t>
            </a:r>
            <a:r>
              <a:rPr lang="en-GB" b="1" dirty="0" err="1">
                <a:solidFill>
                  <a:prstClr val="black"/>
                </a:solidFill>
                <a:ea typeface="ＭＳ Ｐゴシック" pitchFamily="34" charset="-128"/>
                <a:cs typeface="Arial" charset="0"/>
              </a:rPr>
              <a:t>reat</a:t>
            </a:r>
            <a:r>
              <a:rPr lang="en-GB" b="1" dirty="0">
                <a:solidFill>
                  <a:prstClr val="black"/>
                </a:solidFill>
                <a:ea typeface="ＭＳ Ｐゴシック" pitchFamily="34" charset="-128"/>
                <a:cs typeface="Arial" charset="0"/>
              </a:rPr>
              <a:t> yourself kindly</a:t>
            </a:r>
          </a:p>
        </p:txBody>
      </p:sp>
      <p:sp>
        <p:nvSpPr>
          <p:cNvPr id="9219" name="Text Box 3"/>
          <p:cNvSpPr txBox="1">
            <a:spLocks noChangeArrowheads="1"/>
          </p:cNvSpPr>
          <p:nvPr/>
        </p:nvSpPr>
        <p:spPr bwMode="auto">
          <a:xfrm>
            <a:off x="1763713" y="1196975"/>
            <a:ext cx="136842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spcBef>
                <a:spcPct val="50000"/>
              </a:spcBef>
              <a:buFontTx/>
              <a:buChar char="•"/>
            </a:pPr>
            <a:r>
              <a:rPr lang="en-GB" sz="3200" b="1">
                <a:solidFill>
                  <a:prstClr val="black"/>
                </a:solidFill>
                <a:ea typeface="ＭＳ Ｐゴシック" pitchFamily="34" charset="-128"/>
                <a:cs typeface="Arial" charset="0"/>
              </a:rPr>
              <a:t>R	</a:t>
            </a:r>
          </a:p>
          <a:p>
            <a:pPr>
              <a:spcBef>
                <a:spcPct val="50000"/>
              </a:spcBef>
              <a:buFontTx/>
              <a:buChar char="•"/>
            </a:pPr>
            <a:r>
              <a:rPr lang="en-GB" sz="3200" b="1">
                <a:solidFill>
                  <a:prstClr val="black"/>
                </a:solidFill>
                <a:ea typeface="ＭＳ Ｐゴシック" pitchFamily="34" charset="-128"/>
                <a:cs typeface="Arial" charset="0"/>
              </a:rPr>
              <a:t>E	</a:t>
            </a:r>
          </a:p>
          <a:p>
            <a:pPr>
              <a:spcBef>
                <a:spcPct val="50000"/>
              </a:spcBef>
              <a:buFontTx/>
              <a:buChar char="•"/>
            </a:pPr>
            <a:r>
              <a:rPr lang="en-GB" sz="3200" b="1">
                <a:solidFill>
                  <a:prstClr val="black"/>
                </a:solidFill>
                <a:ea typeface="ＭＳ Ｐゴシック" pitchFamily="34" charset="-128"/>
                <a:cs typeface="Arial" charset="0"/>
              </a:rPr>
              <a:t>S	</a:t>
            </a:r>
          </a:p>
          <a:p>
            <a:pPr>
              <a:spcBef>
                <a:spcPct val="50000"/>
              </a:spcBef>
              <a:buFontTx/>
              <a:buChar char="•"/>
            </a:pPr>
            <a:r>
              <a:rPr lang="en-GB" sz="3200" b="1">
                <a:solidFill>
                  <a:prstClr val="black"/>
                </a:solidFill>
                <a:ea typeface="ＭＳ Ｐゴシック" pitchFamily="34" charset="-128"/>
                <a:cs typeface="Arial" charset="0"/>
              </a:rPr>
              <a:t>P	</a:t>
            </a:r>
          </a:p>
          <a:p>
            <a:pPr>
              <a:spcBef>
                <a:spcPct val="50000"/>
              </a:spcBef>
              <a:buFontTx/>
              <a:buChar char="•"/>
            </a:pPr>
            <a:r>
              <a:rPr lang="en-GB" sz="3200" b="1">
                <a:solidFill>
                  <a:prstClr val="black"/>
                </a:solidFill>
                <a:ea typeface="ＭＳ Ｐゴシック" pitchFamily="34" charset="-128"/>
                <a:cs typeface="Arial" charset="0"/>
              </a:rPr>
              <a:t>E	</a:t>
            </a:r>
          </a:p>
          <a:p>
            <a:pPr>
              <a:spcBef>
                <a:spcPct val="50000"/>
              </a:spcBef>
              <a:buFontTx/>
              <a:buChar char="•"/>
            </a:pPr>
            <a:r>
              <a:rPr lang="en-GB" sz="3200" b="1">
                <a:solidFill>
                  <a:prstClr val="black"/>
                </a:solidFill>
                <a:ea typeface="ＭＳ Ｐゴシック" pitchFamily="34" charset="-128"/>
                <a:cs typeface="Arial" charset="0"/>
              </a:rPr>
              <a:t>C	</a:t>
            </a:r>
          </a:p>
          <a:p>
            <a:pPr>
              <a:spcBef>
                <a:spcPct val="50000"/>
              </a:spcBef>
              <a:buFontTx/>
              <a:buChar char="•"/>
            </a:pPr>
            <a:r>
              <a:rPr lang="en-GB" sz="3200" b="1">
                <a:solidFill>
                  <a:prstClr val="black"/>
                </a:solidFill>
                <a:ea typeface="ＭＳ Ｐゴシック" pitchFamily="34" charset="-128"/>
                <a:cs typeface="Arial" charset="0"/>
              </a:rPr>
              <a:t>T</a:t>
            </a:r>
            <a:r>
              <a:rPr lang="en-GB" sz="3200">
                <a:solidFill>
                  <a:prstClr val="black"/>
                </a:solidFill>
                <a:ea typeface="ＭＳ Ｐゴシック" pitchFamily="34" charset="-128"/>
                <a:cs typeface="Arial" charset="0"/>
              </a:rPr>
              <a:t>	</a:t>
            </a:r>
            <a:endParaRPr lang="en-GB">
              <a:solidFill>
                <a:prstClr val="black"/>
              </a:solidFill>
              <a:ea typeface="ＭＳ Ｐゴシック" pitchFamily="34" charset="-128"/>
              <a:cs typeface="Arial" charset="0"/>
            </a:endParaRPr>
          </a:p>
        </p:txBody>
      </p:sp>
      <p:sp>
        <p:nvSpPr>
          <p:cNvPr id="8196" name="Text Box 4"/>
          <p:cNvSpPr txBox="1">
            <a:spLocks noChangeArrowheads="1"/>
          </p:cNvSpPr>
          <p:nvPr/>
        </p:nvSpPr>
        <p:spPr bwMode="auto">
          <a:xfrm>
            <a:off x="1619250" y="333375"/>
            <a:ext cx="59769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spcBef>
                <a:spcPct val="50000"/>
              </a:spcBef>
            </a:pPr>
            <a:r>
              <a:rPr lang="en-GB" sz="4400" dirty="0">
                <a:solidFill>
                  <a:srgbClr val="61A375"/>
                </a:solidFill>
                <a:latin typeface="Calibri"/>
                <a:ea typeface="ＭＳ Ｐゴシック" pitchFamily="34" charset="-128"/>
                <a:cs typeface="Arial" charset="0"/>
              </a:rPr>
              <a:t>Group agreement</a:t>
            </a:r>
          </a:p>
        </p:txBody>
      </p:sp>
    </p:spTree>
    <p:extLst>
      <p:ext uri="{BB962C8B-B14F-4D97-AF65-F5344CB8AC3E}">
        <p14:creationId xmlns:p14="http://schemas.microsoft.com/office/powerpoint/2010/main" val="17997941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9219">
                                            <p:txEl>
                                              <p:pRg st="0" end="0"/>
                                            </p:txEl>
                                          </p:spTgt>
                                        </p:tgtEl>
                                        <p:attrNameLst>
                                          <p:attrName>style.color</p:attrName>
                                        </p:attrNameLst>
                                      </p:cBhvr>
                                      <p:to>
                                        <a:schemeClr val="accent2"/>
                                      </p:to>
                                    </p:animClr>
                                    <p:animClr clrSpc="rgb" dir="cw">
                                      <p:cBhvr>
                                        <p:cTn id="7" dur="1900" fill="hold">
                                          <p:stCondLst>
                                            <p:cond delay="100"/>
                                          </p:stCondLst>
                                        </p:cTn>
                                        <p:tgtEl>
                                          <p:spTgt spid="9219">
                                            <p:txEl>
                                              <p:pRg st="0" end="0"/>
                                            </p:txEl>
                                          </p:spTgt>
                                        </p:tgtEl>
                                        <p:attrNameLst>
                                          <p:attrName>fillColor</p:attrName>
                                        </p:attrNameLst>
                                      </p:cBhvr>
                                      <p:to>
                                        <a:schemeClr val="accent2"/>
                                      </p:to>
                                    </p:animClr>
                                    <p:set>
                                      <p:cBhvr>
                                        <p:cTn id="8" dur="1900" fill="hold">
                                          <p:stCondLst>
                                            <p:cond delay="100"/>
                                          </p:stCondLst>
                                        </p:cTn>
                                        <p:tgtEl>
                                          <p:spTgt spid="9219">
                                            <p:txEl>
                                              <p:pRg st="0" end="0"/>
                                            </p:txEl>
                                          </p:spTgt>
                                        </p:tgtEl>
                                        <p:attrNameLst>
                                          <p:attrName>fill.type</p:attrName>
                                        </p:attrNameLst>
                                      </p:cBhvr>
                                      <p:to>
                                        <p:strVal val="solid"/>
                                      </p:to>
                                    </p:set>
                                    <p:set>
                                      <p:cBhvr>
                                        <p:cTn id="9" dur="1900" fill="hold">
                                          <p:stCondLst>
                                            <p:cond delay="100"/>
                                          </p:stCondLst>
                                        </p:cTn>
                                        <p:tgtEl>
                                          <p:spTgt spid="9219">
                                            <p:txEl>
                                              <p:pRg st="0" end="0"/>
                                            </p:txEl>
                                          </p:spTgt>
                                        </p:tgtEl>
                                        <p:attrNameLst>
                                          <p:attrName>fill.on</p:attrName>
                                        </p:attrNameLst>
                                      </p:cBhvr>
                                      <p:to>
                                        <p:strVal val="true"/>
                                      </p:to>
                                    </p:set>
                                    <p:animScale>
                                      <p:cBhvr>
                                        <p:cTn id="10" dur="200" fill="hold">
                                          <p:stCondLst>
                                            <p:cond delay="0"/>
                                          </p:stCondLst>
                                        </p:cTn>
                                        <p:tgtEl>
                                          <p:spTgt spid="9219">
                                            <p:txEl>
                                              <p:pRg st="0" end="0"/>
                                            </p:txEl>
                                          </p:spTgt>
                                        </p:tgtEl>
                                      </p:cBhvr>
                                      <p:from x="100000" y="100000"/>
                                      <p:to x="100000" y="5000"/>
                                    </p:animScale>
                                    <p:animScale>
                                      <p:cBhvr>
                                        <p:cTn id="11" dur="200" fill="hold">
                                          <p:stCondLst>
                                            <p:cond delay="200"/>
                                          </p:stCondLst>
                                        </p:cTn>
                                        <p:tgtEl>
                                          <p:spTgt spid="9219">
                                            <p:txEl>
                                              <p:pRg st="0" end="0"/>
                                            </p:txEl>
                                          </p:spTgt>
                                        </p:tgtEl>
                                      </p:cBhvr>
                                      <p:from x="100000" y="5000"/>
                                      <p:to x="120000" y="150000"/>
                                    </p:animScale>
                                    <p:animScale>
                                      <p:cBhvr>
                                        <p:cTn id="12" dur="600" fill="hold">
                                          <p:stCondLst>
                                            <p:cond delay="1400"/>
                                          </p:stCondLst>
                                        </p:cTn>
                                        <p:tgtEl>
                                          <p:spTgt spid="9219">
                                            <p:txEl>
                                              <p:pRg st="0" end="0"/>
                                            </p:txEl>
                                          </p:spTgt>
                                        </p:tgtEl>
                                      </p:cBhvr>
                                      <p:to x="120000" y="150000"/>
                                    </p:animScale>
                                  </p:childTnLst>
                                </p:cTn>
                              </p:par>
                              <p:par>
                                <p:cTn id="13" presetID="14" presetClass="emph" presetSubtype="0" fill="hold" nodeType="withEffect">
                                  <p:stCondLst>
                                    <p:cond delay="0"/>
                                  </p:stCondLst>
                                  <p:childTnLst>
                                    <p:animClr clrSpc="rgb" dir="cw">
                                      <p:cBhvr override="childStyle">
                                        <p:cTn id="14" dur="1900" fill="hold">
                                          <p:stCondLst>
                                            <p:cond delay="100"/>
                                          </p:stCondLst>
                                        </p:cTn>
                                        <p:tgtEl>
                                          <p:spTgt spid="9219">
                                            <p:txEl>
                                              <p:pRg st="1" end="1"/>
                                            </p:txEl>
                                          </p:spTgt>
                                        </p:tgtEl>
                                        <p:attrNameLst>
                                          <p:attrName>style.color</p:attrName>
                                        </p:attrNameLst>
                                      </p:cBhvr>
                                      <p:to>
                                        <a:schemeClr val="accent2"/>
                                      </p:to>
                                    </p:animClr>
                                    <p:animClr clrSpc="rgb" dir="cw">
                                      <p:cBhvr>
                                        <p:cTn id="15" dur="1900" fill="hold">
                                          <p:stCondLst>
                                            <p:cond delay="100"/>
                                          </p:stCondLst>
                                        </p:cTn>
                                        <p:tgtEl>
                                          <p:spTgt spid="9219">
                                            <p:txEl>
                                              <p:pRg st="1" end="1"/>
                                            </p:txEl>
                                          </p:spTgt>
                                        </p:tgtEl>
                                        <p:attrNameLst>
                                          <p:attrName>fillColor</p:attrName>
                                        </p:attrNameLst>
                                      </p:cBhvr>
                                      <p:to>
                                        <a:schemeClr val="accent2"/>
                                      </p:to>
                                    </p:animClr>
                                    <p:set>
                                      <p:cBhvr>
                                        <p:cTn id="16" dur="1900" fill="hold">
                                          <p:stCondLst>
                                            <p:cond delay="100"/>
                                          </p:stCondLst>
                                        </p:cTn>
                                        <p:tgtEl>
                                          <p:spTgt spid="9219">
                                            <p:txEl>
                                              <p:pRg st="1" end="1"/>
                                            </p:txEl>
                                          </p:spTgt>
                                        </p:tgtEl>
                                        <p:attrNameLst>
                                          <p:attrName>fill.type</p:attrName>
                                        </p:attrNameLst>
                                      </p:cBhvr>
                                      <p:to>
                                        <p:strVal val="solid"/>
                                      </p:to>
                                    </p:set>
                                    <p:set>
                                      <p:cBhvr>
                                        <p:cTn id="17" dur="1900" fill="hold">
                                          <p:stCondLst>
                                            <p:cond delay="100"/>
                                          </p:stCondLst>
                                        </p:cTn>
                                        <p:tgtEl>
                                          <p:spTgt spid="9219">
                                            <p:txEl>
                                              <p:pRg st="1" end="1"/>
                                            </p:txEl>
                                          </p:spTgt>
                                        </p:tgtEl>
                                        <p:attrNameLst>
                                          <p:attrName>fill.on</p:attrName>
                                        </p:attrNameLst>
                                      </p:cBhvr>
                                      <p:to>
                                        <p:strVal val="true"/>
                                      </p:to>
                                    </p:set>
                                    <p:animScale>
                                      <p:cBhvr>
                                        <p:cTn id="18" dur="200" fill="hold">
                                          <p:stCondLst>
                                            <p:cond delay="0"/>
                                          </p:stCondLst>
                                        </p:cTn>
                                        <p:tgtEl>
                                          <p:spTgt spid="9219">
                                            <p:txEl>
                                              <p:pRg st="1" end="1"/>
                                            </p:txEl>
                                          </p:spTgt>
                                        </p:tgtEl>
                                      </p:cBhvr>
                                      <p:from x="100000" y="100000"/>
                                      <p:to x="100000" y="5000"/>
                                    </p:animScale>
                                    <p:animScale>
                                      <p:cBhvr>
                                        <p:cTn id="19" dur="200" fill="hold">
                                          <p:stCondLst>
                                            <p:cond delay="200"/>
                                          </p:stCondLst>
                                        </p:cTn>
                                        <p:tgtEl>
                                          <p:spTgt spid="9219">
                                            <p:txEl>
                                              <p:pRg st="1" end="1"/>
                                            </p:txEl>
                                          </p:spTgt>
                                        </p:tgtEl>
                                      </p:cBhvr>
                                      <p:from x="100000" y="5000"/>
                                      <p:to x="120000" y="150000"/>
                                    </p:animScale>
                                    <p:animScale>
                                      <p:cBhvr>
                                        <p:cTn id="20" dur="600" fill="hold">
                                          <p:stCondLst>
                                            <p:cond delay="1400"/>
                                          </p:stCondLst>
                                        </p:cTn>
                                        <p:tgtEl>
                                          <p:spTgt spid="9219">
                                            <p:txEl>
                                              <p:pRg st="1" end="1"/>
                                            </p:txEl>
                                          </p:spTgt>
                                        </p:tgtEl>
                                      </p:cBhvr>
                                      <p:to x="120000" y="150000"/>
                                    </p:animScale>
                                  </p:childTnLst>
                                </p:cTn>
                              </p:par>
                              <p:par>
                                <p:cTn id="21" presetID="14" presetClass="emph" presetSubtype="0" fill="hold" nodeType="withEffect">
                                  <p:stCondLst>
                                    <p:cond delay="0"/>
                                  </p:stCondLst>
                                  <p:childTnLst>
                                    <p:animClr clrSpc="rgb" dir="cw">
                                      <p:cBhvr override="childStyle">
                                        <p:cTn id="22" dur="1900" fill="hold">
                                          <p:stCondLst>
                                            <p:cond delay="100"/>
                                          </p:stCondLst>
                                        </p:cTn>
                                        <p:tgtEl>
                                          <p:spTgt spid="9219">
                                            <p:txEl>
                                              <p:pRg st="2" end="2"/>
                                            </p:txEl>
                                          </p:spTgt>
                                        </p:tgtEl>
                                        <p:attrNameLst>
                                          <p:attrName>style.color</p:attrName>
                                        </p:attrNameLst>
                                      </p:cBhvr>
                                      <p:to>
                                        <a:schemeClr val="accent2"/>
                                      </p:to>
                                    </p:animClr>
                                    <p:animClr clrSpc="rgb" dir="cw">
                                      <p:cBhvr>
                                        <p:cTn id="23" dur="1900" fill="hold">
                                          <p:stCondLst>
                                            <p:cond delay="100"/>
                                          </p:stCondLst>
                                        </p:cTn>
                                        <p:tgtEl>
                                          <p:spTgt spid="9219">
                                            <p:txEl>
                                              <p:pRg st="2" end="2"/>
                                            </p:txEl>
                                          </p:spTgt>
                                        </p:tgtEl>
                                        <p:attrNameLst>
                                          <p:attrName>fillColor</p:attrName>
                                        </p:attrNameLst>
                                      </p:cBhvr>
                                      <p:to>
                                        <a:schemeClr val="accent2"/>
                                      </p:to>
                                    </p:animClr>
                                    <p:set>
                                      <p:cBhvr>
                                        <p:cTn id="24" dur="1900" fill="hold">
                                          <p:stCondLst>
                                            <p:cond delay="100"/>
                                          </p:stCondLst>
                                        </p:cTn>
                                        <p:tgtEl>
                                          <p:spTgt spid="9219">
                                            <p:txEl>
                                              <p:pRg st="2" end="2"/>
                                            </p:txEl>
                                          </p:spTgt>
                                        </p:tgtEl>
                                        <p:attrNameLst>
                                          <p:attrName>fill.type</p:attrName>
                                        </p:attrNameLst>
                                      </p:cBhvr>
                                      <p:to>
                                        <p:strVal val="solid"/>
                                      </p:to>
                                    </p:set>
                                    <p:set>
                                      <p:cBhvr>
                                        <p:cTn id="25" dur="1900" fill="hold">
                                          <p:stCondLst>
                                            <p:cond delay="100"/>
                                          </p:stCondLst>
                                        </p:cTn>
                                        <p:tgtEl>
                                          <p:spTgt spid="9219">
                                            <p:txEl>
                                              <p:pRg st="2" end="2"/>
                                            </p:txEl>
                                          </p:spTgt>
                                        </p:tgtEl>
                                        <p:attrNameLst>
                                          <p:attrName>fill.on</p:attrName>
                                        </p:attrNameLst>
                                      </p:cBhvr>
                                      <p:to>
                                        <p:strVal val="true"/>
                                      </p:to>
                                    </p:set>
                                    <p:animScale>
                                      <p:cBhvr>
                                        <p:cTn id="26" dur="200" fill="hold">
                                          <p:stCondLst>
                                            <p:cond delay="0"/>
                                          </p:stCondLst>
                                        </p:cTn>
                                        <p:tgtEl>
                                          <p:spTgt spid="9219">
                                            <p:txEl>
                                              <p:pRg st="2" end="2"/>
                                            </p:txEl>
                                          </p:spTgt>
                                        </p:tgtEl>
                                      </p:cBhvr>
                                      <p:from x="100000" y="100000"/>
                                      <p:to x="100000" y="5000"/>
                                    </p:animScale>
                                    <p:animScale>
                                      <p:cBhvr>
                                        <p:cTn id="27" dur="200" fill="hold">
                                          <p:stCondLst>
                                            <p:cond delay="200"/>
                                          </p:stCondLst>
                                        </p:cTn>
                                        <p:tgtEl>
                                          <p:spTgt spid="9219">
                                            <p:txEl>
                                              <p:pRg st="2" end="2"/>
                                            </p:txEl>
                                          </p:spTgt>
                                        </p:tgtEl>
                                      </p:cBhvr>
                                      <p:from x="100000" y="5000"/>
                                      <p:to x="120000" y="150000"/>
                                    </p:animScale>
                                    <p:animScale>
                                      <p:cBhvr>
                                        <p:cTn id="28" dur="600" fill="hold">
                                          <p:stCondLst>
                                            <p:cond delay="1400"/>
                                          </p:stCondLst>
                                        </p:cTn>
                                        <p:tgtEl>
                                          <p:spTgt spid="9219">
                                            <p:txEl>
                                              <p:pRg st="2" end="2"/>
                                            </p:txEl>
                                          </p:spTgt>
                                        </p:tgtEl>
                                      </p:cBhvr>
                                      <p:to x="120000" y="150000"/>
                                    </p:animScale>
                                  </p:childTnLst>
                                </p:cTn>
                              </p:par>
                              <p:par>
                                <p:cTn id="29" presetID="14" presetClass="emph" presetSubtype="0" fill="hold" nodeType="withEffect">
                                  <p:stCondLst>
                                    <p:cond delay="0"/>
                                  </p:stCondLst>
                                  <p:childTnLst>
                                    <p:animClr clrSpc="rgb" dir="cw">
                                      <p:cBhvr override="childStyle">
                                        <p:cTn id="30" dur="1900" fill="hold">
                                          <p:stCondLst>
                                            <p:cond delay="100"/>
                                          </p:stCondLst>
                                        </p:cTn>
                                        <p:tgtEl>
                                          <p:spTgt spid="9219">
                                            <p:txEl>
                                              <p:pRg st="3" end="3"/>
                                            </p:txEl>
                                          </p:spTgt>
                                        </p:tgtEl>
                                        <p:attrNameLst>
                                          <p:attrName>style.color</p:attrName>
                                        </p:attrNameLst>
                                      </p:cBhvr>
                                      <p:to>
                                        <a:schemeClr val="accent2"/>
                                      </p:to>
                                    </p:animClr>
                                    <p:animClr clrSpc="rgb" dir="cw">
                                      <p:cBhvr>
                                        <p:cTn id="31" dur="1900" fill="hold">
                                          <p:stCondLst>
                                            <p:cond delay="100"/>
                                          </p:stCondLst>
                                        </p:cTn>
                                        <p:tgtEl>
                                          <p:spTgt spid="9219">
                                            <p:txEl>
                                              <p:pRg st="3" end="3"/>
                                            </p:txEl>
                                          </p:spTgt>
                                        </p:tgtEl>
                                        <p:attrNameLst>
                                          <p:attrName>fillColor</p:attrName>
                                        </p:attrNameLst>
                                      </p:cBhvr>
                                      <p:to>
                                        <a:schemeClr val="accent2"/>
                                      </p:to>
                                    </p:animClr>
                                    <p:set>
                                      <p:cBhvr>
                                        <p:cTn id="32" dur="1900" fill="hold">
                                          <p:stCondLst>
                                            <p:cond delay="100"/>
                                          </p:stCondLst>
                                        </p:cTn>
                                        <p:tgtEl>
                                          <p:spTgt spid="9219">
                                            <p:txEl>
                                              <p:pRg st="3" end="3"/>
                                            </p:txEl>
                                          </p:spTgt>
                                        </p:tgtEl>
                                        <p:attrNameLst>
                                          <p:attrName>fill.type</p:attrName>
                                        </p:attrNameLst>
                                      </p:cBhvr>
                                      <p:to>
                                        <p:strVal val="solid"/>
                                      </p:to>
                                    </p:set>
                                    <p:set>
                                      <p:cBhvr>
                                        <p:cTn id="33" dur="1900" fill="hold">
                                          <p:stCondLst>
                                            <p:cond delay="100"/>
                                          </p:stCondLst>
                                        </p:cTn>
                                        <p:tgtEl>
                                          <p:spTgt spid="9219">
                                            <p:txEl>
                                              <p:pRg st="3" end="3"/>
                                            </p:txEl>
                                          </p:spTgt>
                                        </p:tgtEl>
                                        <p:attrNameLst>
                                          <p:attrName>fill.on</p:attrName>
                                        </p:attrNameLst>
                                      </p:cBhvr>
                                      <p:to>
                                        <p:strVal val="true"/>
                                      </p:to>
                                    </p:set>
                                    <p:animScale>
                                      <p:cBhvr>
                                        <p:cTn id="34" dur="200" fill="hold">
                                          <p:stCondLst>
                                            <p:cond delay="0"/>
                                          </p:stCondLst>
                                        </p:cTn>
                                        <p:tgtEl>
                                          <p:spTgt spid="9219">
                                            <p:txEl>
                                              <p:pRg st="3" end="3"/>
                                            </p:txEl>
                                          </p:spTgt>
                                        </p:tgtEl>
                                      </p:cBhvr>
                                      <p:from x="100000" y="100000"/>
                                      <p:to x="100000" y="5000"/>
                                    </p:animScale>
                                    <p:animScale>
                                      <p:cBhvr>
                                        <p:cTn id="35" dur="200" fill="hold">
                                          <p:stCondLst>
                                            <p:cond delay="200"/>
                                          </p:stCondLst>
                                        </p:cTn>
                                        <p:tgtEl>
                                          <p:spTgt spid="9219">
                                            <p:txEl>
                                              <p:pRg st="3" end="3"/>
                                            </p:txEl>
                                          </p:spTgt>
                                        </p:tgtEl>
                                      </p:cBhvr>
                                      <p:from x="100000" y="5000"/>
                                      <p:to x="120000" y="150000"/>
                                    </p:animScale>
                                    <p:animScale>
                                      <p:cBhvr>
                                        <p:cTn id="36" dur="600" fill="hold">
                                          <p:stCondLst>
                                            <p:cond delay="1400"/>
                                          </p:stCondLst>
                                        </p:cTn>
                                        <p:tgtEl>
                                          <p:spTgt spid="9219">
                                            <p:txEl>
                                              <p:pRg st="3" end="3"/>
                                            </p:txEl>
                                          </p:spTgt>
                                        </p:tgtEl>
                                      </p:cBhvr>
                                      <p:to x="120000" y="150000"/>
                                    </p:animScale>
                                  </p:childTnLst>
                                </p:cTn>
                              </p:par>
                              <p:par>
                                <p:cTn id="37" presetID="14" presetClass="emph" presetSubtype="0" fill="hold" nodeType="withEffect">
                                  <p:stCondLst>
                                    <p:cond delay="0"/>
                                  </p:stCondLst>
                                  <p:childTnLst>
                                    <p:animClr clrSpc="rgb" dir="cw">
                                      <p:cBhvr override="childStyle">
                                        <p:cTn id="38" dur="1900" fill="hold">
                                          <p:stCondLst>
                                            <p:cond delay="100"/>
                                          </p:stCondLst>
                                        </p:cTn>
                                        <p:tgtEl>
                                          <p:spTgt spid="9219">
                                            <p:txEl>
                                              <p:pRg st="4" end="4"/>
                                            </p:txEl>
                                          </p:spTgt>
                                        </p:tgtEl>
                                        <p:attrNameLst>
                                          <p:attrName>style.color</p:attrName>
                                        </p:attrNameLst>
                                      </p:cBhvr>
                                      <p:to>
                                        <a:schemeClr val="accent2"/>
                                      </p:to>
                                    </p:animClr>
                                    <p:animClr clrSpc="rgb" dir="cw">
                                      <p:cBhvr>
                                        <p:cTn id="39" dur="1900" fill="hold">
                                          <p:stCondLst>
                                            <p:cond delay="100"/>
                                          </p:stCondLst>
                                        </p:cTn>
                                        <p:tgtEl>
                                          <p:spTgt spid="9219">
                                            <p:txEl>
                                              <p:pRg st="4" end="4"/>
                                            </p:txEl>
                                          </p:spTgt>
                                        </p:tgtEl>
                                        <p:attrNameLst>
                                          <p:attrName>fillColor</p:attrName>
                                        </p:attrNameLst>
                                      </p:cBhvr>
                                      <p:to>
                                        <a:schemeClr val="accent2"/>
                                      </p:to>
                                    </p:animClr>
                                    <p:set>
                                      <p:cBhvr>
                                        <p:cTn id="40" dur="1900" fill="hold">
                                          <p:stCondLst>
                                            <p:cond delay="100"/>
                                          </p:stCondLst>
                                        </p:cTn>
                                        <p:tgtEl>
                                          <p:spTgt spid="9219">
                                            <p:txEl>
                                              <p:pRg st="4" end="4"/>
                                            </p:txEl>
                                          </p:spTgt>
                                        </p:tgtEl>
                                        <p:attrNameLst>
                                          <p:attrName>fill.type</p:attrName>
                                        </p:attrNameLst>
                                      </p:cBhvr>
                                      <p:to>
                                        <p:strVal val="solid"/>
                                      </p:to>
                                    </p:set>
                                    <p:set>
                                      <p:cBhvr>
                                        <p:cTn id="41" dur="1900" fill="hold">
                                          <p:stCondLst>
                                            <p:cond delay="100"/>
                                          </p:stCondLst>
                                        </p:cTn>
                                        <p:tgtEl>
                                          <p:spTgt spid="9219">
                                            <p:txEl>
                                              <p:pRg st="4" end="4"/>
                                            </p:txEl>
                                          </p:spTgt>
                                        </p:tgtEl>
                                        <p:attrNameLst>
                                          <p:attrName>fill.on</p:attrName>
                                        </p:attrNameLst>
                                      </p:cBhvr>
                                      <p:to>
                                        <p:strVal val="true"/>
                                      </p:to>
                                    </p:set>
                                    <p:animScale>
                                      <p:cBhvr>
                                        <p:cTn id="42" dur="200" fill="hold">
                                          <p:stCondLst>
                                            <p:cond delay="0"/>
                                          </p:stCondLst>
                                        </p:cTn>
                                        <p:tgtEl>
                                          <p:spTgt spid="9219">
                                            <p:txEl>
                                              <p:pRg st="4" end="4"/>
                                            </p:txEl>
                                          </p:spTgt>
                                        </p:tgtEl>
                                      </p:cBhvr>
                                      <p:from x="100000" y="100000"/>
                                      <p:to x="100000" y="5000"/>
                                    </p:animScale>
                                    <p:animScale>
                                      <p:cBhvr>
                                        <p:cTn id="43" dur="200" fill="hold">
                                          <p:stCondLst>
                                            <p:cond delay="200"/>
                                          </p:stCondLst>
                                        </p:cTn>
                                        <p:tgtEl>
                                          <p:spTgt spid="9219">
                                            <p:txEl>
                                              <p:pRg st="4" end="4"/>
                                            </p:txEl>
                                          </p:spTgt>
                                        </p:tgtEl>
                                      </p:cBhvr>
                                      <p:from x="100000" y="5000"/>
                                      <p:to x="120000" y="150000"/>
                                    </p:animScale>
                                    <p:animScale>
                                      <p:cBhvr>
                                        <p:cTn id="44" dur="600" fill="hold">
                                          <p:stCondLst>
                                            <p:cond delay="1400"/>
                                          </p:stCondLst>
                                        </p:cTn>
                                        <p:tgtEl>
                                          <p:spTgt spid="9219">
                                            <p:txEl>
                                              <p:pRg st="4" end="4"/>
                                            </p:txEl>
                                          </p:spTgt>
                                        </p:tgtEl>
                                      </p:cBhvr>
                                      <p:to x="120000" y="150000"/>
                                    </p:animScale>
                                  </p:childTnLst>
                                </p:cTn>
                              </p:par>
                              <p:par>
                                <p:cTn id="45" presetID="14" presetClass="emph" presetSubtype="0" fill="hold" nodeType="withEffect">
                                  <p:stCondLst>
                                    <p:cond delay="0"/>
                                  </p:stCondLst>
                                  <p:childTnLst>
                                    <p:animClr clrSpc="rgb" dir="cw">
                                      <p:cBhvr override="childStyle">
                                        <p:cTn id="46" dur="1900" fill="hold">
                                          <p:stCondLst>
                                            <p:cond delay="100"/>
                                          </p:stCondLst>
                                        </p:cTn>
                                        <p:tgtEl>
                                          <p:spTgt spid="9219">
                                            <p:txEl>
                                              <p:pRg st="5" end="5"/>
                                            </p:txEl>
                                          </p:spTgt>
                                        </p:tgtEl>
                                        <p:attrNameLst>
                                          <p:attrName>style.color</p:attrName>
                                        </p:attrNameLst>
                                      </p:cBhvr>
                                      <p:to>
                                        <a:schemeClr val="accent2"/>
                                      </p:to>
                                    </p:animClr>
                                    <p:animClr clrSpc="rgb" dir="cw">
                                      <p:cBhvr>
                                        <p:cTn id="47" dur="1900" fill="hold">
                                          <p:stCondLst>
                                            <p:cond delay="100"/>
                                          </p:stCondLst>
                                        </p:cTn>
                                        <p:tgtEl>
                                          <p:spTgt spid="9219">
                                            <p:txEl>
                                              <p:pRg st="5" end="5"/>
                                            </p:txEl>
                                          </p:spTgt>
                                        </p:tgtEl>
                                        <p:attrNameLst>
                                          <p:attrName>fillColor</p:attrName>
                                        </p:attrNameLst>
                                      </p:cBhvr>
                                      <p:to>
                                        <a:schemeClr val="accent2"/>
                                      </p:to>
                                    </p:animClr>
                                    <p:set>
                                      <p:cBhvr>
                                        <p:cTn id="48" dur="1900" fill="hold">
                                          <p:stCondLst>
                                            <p:cond delay="100"/>
                                          </p:stCondLst>
                                        </p:cTn>
                                        <p:tgtEl>
                                          <p:spTgt spid="9219">
                                            <p:txEl>
                                              <p:pRg st="5" end="5"/>
                                            </p:txEl>
                                          </p:spTgt>
                                        </p:tgtEl>
                                        <p:attrNameLst>
                                          <p:attrName>fill.type</p:attrName>
                                        </p:attrNameLst>
                                      </p:cBhvr>
                                      <p:to>
                                        <p:strVal val="solid"/>
                                      </p:to>
                                    </p:set>
                                    <p:set>
                                      <p:cBhvr>
                                        <p:cTn id="49" dur="1900" fill="hold">
                                          <p:stCondLst>
                                            <p:cond delay="100"/>
                                          </p:stCondLst>
                                        </p:cTn>
                                        <p:tgtEl>
                                          <p:spTgt spid="9219">
                                            <p:txEl>
                                              <p:pRg st="5" end="5"/>
                                            </p:txEl>
                                          </p:spTgt>
                                        </p:tgtEl>
                                        <p:attrNameLst>
                                          <p:attrName>fill.on</p:attrName>
                                        </p:attrNameLst>
                                      </p:cBhvr>
                                      <p:to>
                                        <p:strVal val="true"/>
                                      </p:to>
                                    </p:set>
                                    <p:animScale>
                                      <p:cBhvr>
                                        <p:cTn id="50" dur="200" fill="hold">
                                          <p:stCondLst>
                                            <p:cond delay="0"/>
                                          </p:stCondLst>
                                        </p:cTn>
                                        <p:tgtEl>
                                          <p:spTgt spid="9219">
                                            <p:txEl>
                                              <p:pRg st="5" end="5"/>
                                            </p:txEl>
                                          </p:spTgt>
                                        </p:tgtEl>
                                      </p:cBhvr>
                                      <p:from x="100000" y="100000"/>
                                      <p:to x="100000" y="5000"/>
                                    </p:animScale>
                                    <p:animScale>
                                      <p:cBhvr>
                                        <p:cTn id="51" dur="200" fill="hold">
                                          <p:stCondLst>
                                            <p:cond delay="200"/>
                                          </p:stCondLst>
                                        </p:cTn>
                                        <p:tgtEl>
                                          <p:spTgt spid="9219">
                                            <p:txEl>
                                              <p:pRg st="5" end="5"/>
                                            </p:txEl>
                                          </p:spTgt>
                                        </p:tgtEl>
                                      </p:cBhvr>
                                      <p:from x="100000" y="5000"/>
                                      <p:to x="120000" y="150000"/>
                                    </p:animScale>
                                    <p:animScale>
                                      <p:cBhvr>
                                        <p:cTn id="52" dur="600" fill="hold">
                                          <p:stCondLst>
                                            <p:cond delay="1400"/>
                                          </p:stCondLst>
                                        </p:cTn>
                                        <p:tgtEl>
                                          <p:spTgt spid="9219">
                                            <p:txEl>
                                              <p:pRg st="5" end="5"/>
                                            </p:txEl>
                                          </p:spTgt>
                                        </p:tgtEl>
                                      </p:cBhvr>
                                      <p:to x="120000" y="150000"/>
                                    </p:animScale>
                                  </p:childTnLst>
                                </p:cTn>
                              </p:par>
                              <p:par>
                                <p:cTn id="53" presetID="14" presetClass="emph" presetSubtype="0" fill="hold" nodeType="withEffect">
                                  <p:stCondLst>
                                    <p:cond delay="0"/>
                                  </p:stCondLst>
                                  <p:childTnLst>
                                    <p:animClr clrSpc="rgb" dir="cw">
                                      <p:cBhvr override="childStyle">
                                        <p:cTn id="54" dur="1900" fill="hold">
                                          <p:stCondLst>
                                            <p:cond delay="100"/>
                                          </p:stCondLst>
                                        </p:cTn>
                                        <p:tgtEl>
                                          <p:spTgt spid="9219">
                                            <p:txEl>
                                              <p:pRg st="6" end="6"/>
                                            </p:txEl>
                                          </p:spTgt>
                                        </p:tgtEl>
                                        <p:attrNameLst>
                                          <p:attrName>style.color</p:attrName>
                                        </p:attrNameLst>
                                      </p:cBhvr>
                                      <p:to>
                                        <a:schemeClr val="accent2"/>
                                      </p:to>
                                    </p:animClr>
                                    <p:animClr clrSpc="rgb" dir="cw">
                                      <p:cBhvr>
                                        <p:cTn id="55" dur="1900" fill="hold">
                                          <p:stCondLst>
                                            <p:cond delay="100"/>
                                          </p:stCondLst>
                                        </p:cTn>
                                        <p:tgtEl>
                                          <p:spTgt spid="9219">
                                            <p:txEl>
                                              <p:pRg st="6" end="6"/>
                                            </p:txEl>
                                          </p:spTgt>
                                        </p:tgtEl>
                                        <p:attrNameLst>
                                          <p:attrName>fillColor</p:attrName>
                                        </p:attrNameLst>
                                      </p:cBhvr>
                                      <p:to>
                                        <a:schemeClr val="accent2"/>
                                      </p:to>
                                    </p:animClr>
                                    <p:set>
                                      <p:cBhvr>
                                        <p:cTn id="56" dur="1900" fill="hold">
                                          <p:stCondLst>
                                            <p:cond delay="100"/>
                                          </p:stCondLst>
                                        </p:cTn>
                                        <p:tgtEl>
                                          <p:spTgt spid="9219">
                                            <p:txEl>
                                              <p:pRg st="6" end="6"/>
                                            </p:txEl>
                                          </p:spTgt>
                                        </p:tgtEl>
                                        <p:attrNameLst>
                                          <p:attrName>fill.type</p:attrName>
                                        </p:attrNameLst>
                                      </p:cBhvr>
                                      <p:to>
                                        <p:strVal val="solid"/>
                                      </p:to>
                                    </p:set>
                                    <p:set>
                                      <p:cBhvr>
                                        <p:cTn id="57" dur="1900" fill="hold">
                                          <p:stCondLst>
                                            <p:cond delay="100"/>
                                          </p:stCondLst>
                                        </p:cTn>
                                        <p:tgtEl>
                                          <p:spTgt spid="9219">
                                            <p:txEl>
                                              <p:pRg st="6" end="6"/>
                                            </p:txEl>
                                          </p:spTgt>
                                        </p:tgtEl>
                                        <p:attrNameLst>
                                          <p:attrName>fill.on</p:attrName>
                                        </p:attrNameLst>
                                      </p:cBhvr>
                                      <p:to>
                                        <p:strVal val="true"/>
                                      </p:to>
                                    </p:set>
                                    <p:animScale>
                                      <p:cBhvr>
                                        <p:cTn id="58" dur="200" fill="hold">
                                          <p:stCondLst>
                                            <p:cond delay="0"/>
                                          </p:stCondLst>
                                        </p:cTn>
                                        <p:tgtEl>
                                          <p:spTgt spid="9219">
                                            <p:txEl>
                                              <p:pRg st="6" end="6"/>
                                            </p:txEl>
                                          </p:spTgt>
                                        </p:tgtEl>
                                      </p:cBhvr>
                                      <p:from x="100000" y="100000"/>
                                      <p:to x="100000" y="5000"/>
                                    </p:animScale>
                                    <p:animScale>
                                      <p:cBhvr>
                                        <p:cTn id="59" dur="200" fill="hold">
                                          <p:stCondLst>
                                            <p:cond delay="200"/>
                                          </p:stCondLst>
                                        </p:cTn>
                                        <p:tgtEl>
                                          <p:spTgt spid="9219">
                                            <p:txEl>
                                              <p:pRg st="6" end="6"/>
                                            </p:txEl>
                                          </p:spTgt>
                                        </p:tgtEl>
                                      </p:cBhvr>
                                      <p:from x="100000" y="5000"/>
                                      <p:to x="120000" y="150000"/>
                                    </p:animScale>
                                    <p:animScale>
                                      <p:cBhvr>
                                        <p:cTn id="60" dur="600" fill="hold">
                                          <p:stCondLst>
                                            <p:cond delay="1400"/>
                                          </p:stCondLst>
                                        </p:cTn>
                                        <p:tgtEl>
                                          <p:spTgt spid="9219">
                                            <p:txEl>
                                              <p:pRg st="6" end="6"/>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dirty="0">
                <a:solidFill>
                  <a:srgbClr val="61A375"/>
                </a:solidFill>
              </a:rPr>
              <a:t>Regulated activity &amp; DBS checks</a:t>
            </a:r>
          </a:p>
        </p:txBody>
      </p:sp>
      <p:sp>
        <p:nvSpPr>
          <p:cNvPr id="68611" name="Rectangle 3"/>
          <p:cNvSpPr>
            <a:spLocks noGrp="1" noChangeArrowheads="1"/>
          </p:cNvSpPr>
          <p:nvPr>
            <p:ph idx="1"/>
          </p:nvPr>
        </p:nvSpPr>
        <p:spPr>
          <a:xfrm>
            <a:off x="467544" y="1556792"/>
            <a:ext cx="8229600" cy="5141168"/>
          </a:xfrm>
        </p:spPr>
        <p:txBody>
          <a:bodyPr>
            <a:normAutofit fontScale="25000" lnSpcReduction="20000"/>
          </a:bodyPr>
          <a:lstStyle/>
          <a:p>
            <a:pPr>
              <a:spcAft>
                <a:spcPts val="1125"/>
              </a:spcAft>
              <a:buClr>
                <a:srgbClr val="3C9533"/>
              </a:buClr>
              <a:buSzPct val="100000"/>
              <a:buFont typeface="Times New Roman" pitchFamily="18" charset="0"/>
              <a:buChar char="•"/>
            </a:pPr>
            <a:r>
              <a:rPr lang="en-GB" altLang="en-US" sz="9600" dirty="0"/>
              <a:t>Individuals employed to work regularly in a school are in </a:t>
            </a:r>
            <a:r>
              <a:rPr lang="en-GB" altLang="en-US" sz="9600" i="1" dirty="0"/>
              <a:t>regulated</a:t>
            </a:r>
            <a:r>
              <a:rPr lang="en-GB" altLang="en-US" sz="9600" dirty="0"/>
              <a:t> activity (RA) with children</a:t>
            </a:r>
          </a:p>
          <a:p>
            <a:pPr>
              <a:spcAft>
                <a:spcPts val="1125"/>
              </a:spcAft>
              <a:buClr>
                <a:srgbClr val="3C9533"/>
              </a:buClr>
              <a:buSzPct val="100000"/>
              <a:buFont typeface="Times New Roman" pitchFamily="18" charset="0"/>
              <a:buChar char="•"/>
            </a:pPr>
            <a:r>
              <a:rPr lang="en-GB" altLang="en-US" sz="9600" dirty="0">
                <a:solidFill>
                  <a:srgbClr val="000000"/>
                </a:solidFill>
              </a:rPr>
              <a:t>It is a legal requirement to check people working in RA are not barred from that work </a:t>
            </a:r>
            <a:r>
              <a:rPr lang="en-GB" altLang="en-US" sz="9600" i="1" dirty="0">
                <a:solidFill>
                  <a:srgbClr val="000000"/>
                </a:solidFill>
              </a:rPr>
              <a:t>before</a:t>
            </a:r>
            <a:r>
              <a:rPr lang="en-GB" altLang="en-US" sz="9600" dirty="0">
                <a:solidFill>
                  <a:srgbClr val="000000"/>
                </a:solidFill>
              </a:rPr>
              <a:t> they commence in post</a:t>
            </a:r>
          </a:p>
          <a:p>
            <a:pPr>
              <a:spcAft>
                <a:spcPts val="1125"/>
              </a:spcAft>
              <a:buClr>
                <a:srgbClr val="3C9533"/>
              </a:buClr>
              <a:buSzPct val="100000"/>
              <a:buFont typeface="Times New Roman" pitchFamily="18" charset="0"/>
              <a:buChar char="•"/>
            </a:pPr>
            <a:r>
              <a:rPr lang="en-GB" altLang="en-US" sz="9600" dirty="0">
                <a:solidFill>
                  <a:srgbClr val="000000"/>
                </a:solidFill>
              </a:rPr>
              <a:t>People not in RA can still be asked to undertake a DBS disclosure (without Barred list check)</a:t>
            </a:r>
          </a:p>
          <a:p>
            <a:pPr>
              <a:spcAft>
                <a:spcPts val="1125"/>
              </a:spcAft>
              <a:buClr>
                <a:srgbClr val="3C9533"/>
              </a:buClr>
              <a:buSzPct val="100000"/>
              <a:buFont typeface="Times New Roman" pitchFamily="18" charset="0"/>
              <a:buChar char="•"/>
            </a:pPr>
            <a:r>
              <a:rPr lang="en-GB" altLang="en-US" sz="9600" dirty="0">
                <a:solidFill>
                  <a:srgbClr val="000000"/>
                </a:solidFill>
              </a:rPr>
              <a:t>It is unlawful to check the Barred list if the person is not in RA</a:t>
            </a:r>
          </a:p>
          <a:p>
            <a:pPr>
              <a:spcAft>
                <a:spcPts val="1125"/>
              </a:spcAft>
              <a:buClr>
                <a:srgbClr val="3C9533"/>
              </a:buClr>
              <a:buSzPct val="100000"/>
              <a:buFont typeface="Times New Roman" pitchFamily="18" charset="0"/>
              <a:buChar char="•"/>
            </a:pPr>
            <a:r>
              <a:rPr lang="en-GB" altLang="en-US" sz="9600" dirty="0">
                <a:solidFill>
                  <a:srgbClr val="000000"/>
                </a:solidFill>
              </a:rPr>
              <a:t>Employer must see the original certificate</a:t>
            </a:r>
            <a:r>
              <a:rPr lang="en-GB" altLang="en-US" sz="9600" dirty="0">
                <a:solidFill>
                  <a:srgbClr val="FF0000"/>
                </a:solidFill>
              </a:rPr>
              <a:t> </a:t>
            </a:r>
            <a:r>
              <a:rPr lang="en-GB" altLang="en-US" sz="9600" dirty="0"/>
              <a:t>and should only retain a copy in certain circumstances</a:t>
            </a:r>
          </a:p>
          <a:p>
            <a:pPr marL="0" indent="0">
              <a:spcAft>
                <a:spcPts val="1125"/>
              </a:spcAft>
              <a:buClr>
                <a:srgbClr val="3C9533"/>
              </a:buClr>
              <a:buSzPct val="100000"/>
              <a:buNone/>
            </a:pPr>
            <a:r>
              <a:rPr lang="en-GB" sz="8000" b="1" dirty="0">
                <a:solidFill>
                  <a:srgbClr val="FF0000"/>
                </a:solidFill>
              </a:rPr>
              <a:t>KCSE says that new regular volunteers should have an enhanced DBS certificate even if they are not in RA and will not be checked against the barred list </a:t>
            </a:r>
          </a:p>
          <a:p>
            <a:pPr>
              <a:spcAft>
                <a:spcPts val="1125"/>
              </a:spcAft>
              <a:buClr>
                <a:srgbClr val="3C9533"/>
              </a:buClr>
              <a:buSzPct val="100000"/>
              <a:buFont typeface="Times New Roman" pitchFamily="18" charset="0"/>
              <a:buChar char="•"/>
            </a:pPr>
            <a:endParaRPr lang="en-GB" altLang="en-US" sz="9600" dirty="0"/>
          </a:p>
          <a:p>
            <a:pPr marL="0" indent="0">
              <a:buNone/>
            </a:pPr>
            <a:endParaRPr lang="en-GB" sz="7000" dirty="0"/>
          </a:p>
          <a:p>
            <a:endParaRPr lang="en-GB" dirty="0"/>
          </a:p>
        </p:txBody>
      </p:sp>
    </p:spTree>
    <p:extLst>
      <p:ext uri="{BB962C8B-B14F-4D97-AF65-F5344CB8AC3E}">
        <p14:creationId xmlns:p14="http://schemas.microsoft.com/office/powerpoint/2010/main" val="28099797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GB" sz="4900" dirty="0">
                <a:solidFill>
                  <a:srgbClr val="61A375"/>
                </a:solidFill>
              </a:rPr>
              <a:t>DBS Barred list - children</a:t>
            </a:r>
            <a:br>
              <a:rPr lang="en-GB" sz="3300" b="1" dirty="0">
                <a:solidFill>
                  <a:schemeClr val="hlink"/>
                </a:solidFill>
              </a:rPr>
            </a:br>
            <a:endParaRPr lang="en-GB" sz="3300" b="1" dirty="0">
              <a:solidFill>
                <a:schemeClr val="hlink"/>
              </a:solidFill>
            </a:endParaRPr>
          </a:p>
        </p:txBody>
      </p:sp>
      <p:sp>
        <p:nvSpPr>
          <p:cNvPr id="64515" name="Rectangle 3"/>
          <p:cNvSpPr>
            <a:spLocks noGrp="1" noChangeArrowheads="1"/>
          </p:cNvSpPr>
          <p:nvPr>
            <p:ph idx="1"/>
          </p:nvPr>
        </p:nvSpPr>
        <p:spPr>
          <a:xfrm>
            <a:off x="457200" y="1124744"/>
            <a:ext cx="8668072" cy="4896544"/>
          </a:xfrm>
        </p:spPr>
        <p:txBody>
          <a:bodyPr>
            <a:noAutofit/>
          </a:bodyPr>
          <a:lstStyle/>
          <a:p>
            <a:pPr marL="0" indent="0">
              <a:lnSpc>
                <a:spcPct val="80000"/>
              </a:lnSpc>
              <a:buNone/>
            </a:pPr>
            <a:r>
              <a:rPr lang="en-GB" altLang="en-US" sz="2400" dirty="0">
                <a:solidFill>
                  <a:srgbClr val="000000"/>
                </a:solidFill>
              </a:rPr>
              <a:t>At present people are barred by law from working in RA with children if they are:</a:t>
            </a:r>
          </a:p>
          <a:p>
            <a:pPr marL="0" indent="0">
              <a:lnSpc>
                <a:spcPct val="80000"/>
              </a:lnSpc>
              <a:buNone/>
            </a:pPr>
            <a:endParaRPr lang="en-GB" altLang="en-US" sz="1400" dirty="0">
              <a:solidFill>
                <a:srgbClr val="000000"/>
              </a:solidFill>
            </a:endParaRPr>
          </a:p>
          <a:p>
            <a:pPr marL="400050" lvl="2" indent="0">
              <a:lnSpc>
                <a:spcPct val="80000"/>
              </a:lnSpc>
            </a:pPr>
            <a:r>
              <a:rPr lang="en-GB" altLang="en-US" sz="2000" dirty="0">
                <a:solidFill>
                  <a:srgbClr val="000000"/>
                </a:solidFill>
              </a:rPr>
              <a:t> </a:t>
            </a:r>
            <a:r>
              <a:rPr lang="en-GB" altLang="en-US" dirty="0">
                <a:solidFill>
                  <a:srgbClr val="000000"/>
                </a:solidFill>
              </a:rPr>
              <a:t>on the DBS children’s barred list</a:t>
            </a:r>
          </a:p>
          <a:p>
            <a:pPr marL="400050" lvl="2" indent="0"/>
            <a:r>
              <a:rPr lang="en-GB" altLang="en-US" dirty="0">
                <a:solidFill>
                  <a:srgbClr val="000000"/>
                </a:solidFill>
              </a:rPr>
              <a:t> banned by a court on conviction of a specified offence  </a:t>
            </a:r>
          </a:p>
          <a:p>
            <a:pPr marL="0" indent="0">
              <a:spcBef>
                <a:spcPts val="0"/>
              </a:spcBef>
              <a:buClr>
                <a:srgbClr val="000000"/>
              </a:buClr>
              <a:buFont typeface="Times New Roman" pitchFamily="18" charset="0"/>
              <a:buNone/>
            </a:pPr>
            <a:endParaRPr lang="en-GB" altLang="en-US" sz="2400" dirty="0">
              <a:solidFill>
                <a:srgbClr val="000000"/>
              </a:solidFill>
            </a:endParaRPr>
          </a:p>
          <a:p>
            <a:pPr marL="0" indent="0">
              <a:spcBef>
                <a:spcPts val="0"/>
              </a:spcBef>
              <a:buClr>
                <a:srgbClr val="000000"/>
              </a:buClr>
              <a:buFont typeface="Times New Roman" pitchFamily="18" charset="0"/>
              <a:buNone/>
            </a:pPr>
            <a:r>
              <a:rPr lang="en-GB" altLang="en-US" sz="2400" dirty="0">
                <a:solidFill>
                  <a:srgbClr val="000000"/>
                </a:solidFill>
              </a:rPr>
              <a:t>A DBS certificate obtained in regard to work with children will </a:t>
            </a:r>
            <a:r>
              <a:rPr lang="en-GB" altLang="en-US" sz="2400" i="1" dirty="0"/>
              <a:t>usually* </a:t>
            </a:r>
            <a:r>
              <a:rPr lang="en-GB" altLang="en-US" sz="2400" dirty="0">
                <a:solidFill>
                  <a:srgbClr val="000000"/>
                </a:solidFill>
              </a:rPr>
              <a:t>show whether the person is barred from RA with children.</a:t>
            </a:r>
          </a:p>
          <a:p>
            <a:pPr marL="0" indent="0">
              <a:lnSpc>
                <a:spcPct val="80000"/>
              </a:lnSpc>
              <a:spcBef>
                <a:spcPct val="0"/>
              </a:spcBef>
              <a:buClr>
                <a:srgbClr val="000000"/>
              </a:buClr>
              <a:buFont typeface="Times New Roman" pitchFamily="18" charset="0"/>
              <a:buNone/>
            </a:pPr>
            <a:endParaRPr lang="en-GB" altLang="en-US" sz="2400" dirty="0">
              <a:solidFill>
                <a:srgbClr val="000000"/>
              </a:solidFill>
            </a:endParaRPr>
          </a:p>
          <a:p>
            <a:pPr marL="0" indent="0">
              <a:lnSpc>
                <a:spcPct val="80000"/>
              </a:lnSpc>
              <a:spcBef>
                <a:spcPts val="0"/>
              </a:spcBef>
              <a:buClr>
                <a:srgbClr val="000000"/>
              </a:buClr>
              <a:buFont typeface="Times New Roman" pitchFamily="18" charset="0"/>
              <a:buNone/>
            </a:pPr>
            <a:r>
              <a:rPr lang="en-GB" altLang="en-US" sz="2400" dirty="0">
                <a:solidFill>
                  <a:srgbClr val="000000"/>
                </a:solidFill>
              </a:rPr>
              <a:t>* But not in the case of supervised volunteers</a:t>
            </a:r>
          </a:p>
          <a:p>
            <a:pPr marL="0" indent="0">
              <a:spcBef>
                <a:spcPct val="0"/>
              </a:spcBef>
              <a:buClr>
                <a:srgbClr val="009900"/>
              </a:buClr>
              <a:buNone/>
            </a:pPr>
            <a:endParaRPr lang="en-GB" altLang="en-US" sz="2400" dirty="0"/>
          </a:p>
          <a:p>
            <a:pPr marL="0" indent="0">
              <a:spcBef>
                <a:spcPct val="0"/>
              </a:spcBef>
              <a:spcAft>
                <a:spcPct val="50000"/>
              </a:spcAft>
              <a:buClr>
                <a:srgbClr val="009900"/>
              </a:buClr>
              <a:buNone/>
            </a:pPr>
            <a:r>
              <a:rPr lang="en-GB" altLang="en-US" sz="2400" dirty="0"/>
              <a:t>People barred from working in RA with adults are not automatically barred from working with children or vice versa</a:t>
            </a:r>
          </a:p>
          <a:p>
            <a:pPr eaLnBrk="1" hangingPunct="1">
              <a:lnSpc>
                <a:spcPct val="120000"/>
              </a:lnSpc>
              <a:buFontTx/>
              <a:buNone/>
              <a:defRPr/>
            </a:pPr>
            <a:endParaRPr lang="en-GB" sz="2400" dirty="0">
              <a:solidFill>
                <a:srgbClr val="000000"/>
              </a:solidFill>
            </a:endParaRPr>
          </a:p>
        </p:txBody>
      </p:sp>
    </p:spTree>
    <p:extLst>
      <p:ext uri="{BB962C8B-B14F-4D97-AF65-F5344CB8AC3E}">
        <p14:creationId xmlns:p14="http://schemas.microsoft.com/office/powerpoint/2010/main" val="101077333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Autofit/>
          </a:bodyPr>
          <a:lstStyle/>
          <a:p>
            <a:pPr eaLnBrk="1" hangingPunct="1"/>
            <a:r>
              <a:rPr lang="en-GB" dirty="0">
                <a:solidFill>
                  <a:srgbClr val="61A375"/>
                </a:solidFill>
              </a:rPr>
              <a:t>Exercise 6  </a:t>
            </a:r>
            <a:br>
              <a:rPr lang="en-GB" dirty="0">
                <a:solidFill>
                  <a:srgbClr val="61A375"/>
                </a:solidFill>
              </a:rPr>
            </a:br>
            <a:r>
              <a:rPr lang="en-GB" dirty="0">
                <a:solidFill>
                  <a:srgbClr val="61A375"/>
                </a:solidFill>
              </a:rPr>
              <a:t>Relevance of criminal offences</a:t>
            </a:r>
          </a:p>
        </p:txBody>
      </p:sp>
      <p:sp>
        <p:nvSpPr>
          <p:cNvPr id="70659" name="Rectangle 3"/>
          <p:cNvSpPr>
            <a:spLocks noGrp="1" noChangeArrowheads="1"/>
          </p:cNvSpPr>
          <p:nvPr>
            <p:ph idx="1"/>
          </p:nvPr>
        </p:nvSpPr>
        <p:spPr>
          <a:xfrm>
            <a:off x="457200" y="1772816"/>
            <a:ext cx="8229600" cy="4525963"/>
          </a:xfrm>
        </p:spPr>
        <p:txBody>
          <a:bodyPr>
            <a:normAutofit/>
          </a:bodyPr>
          <a:lstStyle/>
          <a:p>
            <a:pPr eaLnBrk="1" hangingPunct="1"/>
            <a:endParaRPr lang="en-GB" sz="2800" dirty="0">
              <a:solidFill>
                <a:srgbClr val="000000"/>
              </a:solidFill>
            </a:endParaRPr>
          </a:p>
          <a:p>
            <a:pPr marL="0" indent="0" eaLnBrk="1" hangingPunct="1">
              <a:buNone/>
            </a:pPr>
            <a:r>
              <a:rPr lang="en-GB" sz="2800" dirty="0">
                <a:solidFill>
                  <a:srgbClr val="000000"/>
                </a:solidFill>
              </a:rPr>
              <a:t>Look at the list of offences</a:t>
            </a:r>
          </a:p>
          <a:p>
            <a:r>
              <a:rPr lang="en-GB" sz="2800" dirty="0">
                <a:solidFill>
                  <a:srgbClr val="000000"/>
                </a:solidFill>
              </a:rPr>
              <a:t>Discuss whether you think these offences should deem someone unsuitable for working with vulnerable groups, have no relevance or would be a grey area?</a:t>
            </a:r>
          </a:p>
          <a:p>
            <a:pPr eaLnBrk="1" hangingPunct="1">
              <a:buFontTx/>
              <a:buNone/>
            </a:pPr>
            <a:endParaRPr lang="en-GB" dirty="0"/>
          </a:p>
        </p:txBody>
      </p:sp>
    </p:spTree>
    <p:extLst>
      <p:ext uri="{BB962C8B-B14F-4D97-AF65-F5344CB8AC3E}">
        <p14:creationId xmlns:p14="http://schemas.microsoft.com/office/powerpoint/2010/main" val="64804539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r>
              <a:rPr lang="en-GB" dirty="0">
                <a:solidFill>
                  <a:srgbClr val="61A375"/>
                </a:solidFill>
              </a:rPr>
              <a:t>Relevance of criminal records</a:t>
            </a:r>
          </a:p>
        </p:txBody>
      </p:sp>
      <p:sp>
        <p:nvSpPr>
          <p:cNvPr id="71683" name="Rectangle 3"/>
          <p:cNvSpPr>
            <a:spLocks noGrp="1" noChangeArrowheads="1"/>
          </p:cNvSpPr>
          <p:nvPr>
            <p:ph idx="1"/>
          </p:nvPr>
        </p:nvSpPr>
        <p:spPr>
          <a:xfrm>
            <a:off x="179512" y="1052736"/>
            <a:ext cx="8964488" cy="5544616"/>
          </a:xfrm>
        </p:spPr>
        <p:txBody>
          <a:bodyPr>
            <a:noAutofit/>
          </a:bodyPr>
          <a:lstStyle/>
          <a:p>
            <a:pPr marL="0" indent="0">
              <a:buNone/>
            </a:pPr>
            <a:r>
              <a:rPr lang="en-GB" sz="2600" dirty="0"/>
              <a:t>When assessing an applicant’s criminal history, consider the offence in terms of</a:t>
            </a:r>
          </a:p>
          <a:p>
            <a:r>
              <a:rPr lang="en-GB" sz="2600" dirty="0"/>
              <a:t>Nature, seriousness and relevance</a:t>
            </a:r>
          </a:p>
          <a:p>
            <a:r>
              <a:rPr lang="en-GB" sz="2600" dirty="0"/>
              <a:t>How long ago it occurred</a:t>
            </a:r>
          </a:p>
          <a:p>
            <a:r>
              <a:rPr lang="en-GB" sz="2600" dirty="0"/>
              <a:t>Whether it was a one-off or part of a history</a:t>
            </a:r>
          </a:p>
          <a:p>
            <a:r>
              <a:rPr lang="en-GB" sz="2600" dirty="0"/>
              <a:t>Circumstances of it being committed</a:t>
            </a:r>
          </a:p>
          <a:p>
            <a:r>
              <a:rPr lang="en-GB" sz="2600" dirty="0"/>
              <a:t>Changes in applicant’s personal circumstances</a:t>
            </a:r>
          </a:p>
          <a:p>
            <a:r>
              <a:rPr lang="en-GB" sz="2600" dirty="0"/>
              <a:t>Country of conviction</a:t>
            </a:r>
          </a:p>
          <a:p>
            <a:r>
              <a:rPr lang="en-GB" sz="2600" dirty="0"/>
              <a:t>Decriminalisation</a:t>
            </a:r>
          </a:p>
          <a:p>
            <a:pPr marL="0" indent="0">
              <a:buNone/>
            </a:pPr>
            <a:endParaRPr lang="en-GB" sz="1200" dirty="0"/>
          </a:p>
          <a:p>
            <a:pPr marL="0" indent="0">
              <a:buNone/>
            </a:pPr>
            <a:r>
              <a:rPr lang="en-GB" sz="2600" dirty="0"/>
              <a:t>It is unlawful to take offences that are ‘protected’ into account</a:t>
            </a:r>
          </a:p>
        </p:txBody>
      </p:sp>
    </p:spTree>
    <p:extLst>
      <p:ext uri="{BB962C8B-B14F-4D97-AF65-F5344CB8AC3E}">
        <p14:creationId xmlns:p14="http://schemas.microsoft.com/office/powerpoint/2010/main" val="123165467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ctrTitle"/>
          </p:nvPr>
        </p:nvSpPr>
        <p:spPr/>
        <p:txBody>
          <a:bodyPr>
            <a:normAutofit/>
          </a:bodyPr>
          <a:lstStyle/>
          <a:p>
            <a:pPr eaLnBrk="1" hangingPunct="1"/>
            <a:r>
              <a:rPr lang="en-US" dirty="0">
                <a:solidFill>
                  <a:srgbClr val="AD2419"/>
                </a:solidFill>
              </a:rPr>
              <a:t>Safer recruitment </a:t>
            </a:r>
            <a:br>
              <a:rPr lang="en-US" dirty="0">
                <a:solidFill>
                  <a:srgbClr val="AD2419"/>
                </a:solidFill>
              </a:rPr>
            </a:br>
            <a:r>
              <a:rPr lang="en-US" dirty="0">
                <a:solidFill>
                  <a:srgbClr val="AD2419"/>
                </a:solidFill>
              </a:rPr>
              <a:t>assessment</a:t>
            </a:r>
            <a:endParaRPr lang="en-GB" dirty="0">
              <a:solidFill>
                <a:srgbClr val="AD2419"/>
              </a:solidFill>
            </a:endParaRPr>
          </a:p>
        </p:txBody>
      </p:sp>
    </p:spTree>
    <p:extLst>
      <p:ext uri="{BB962C8B-B14F-4D97-AF65-F5344CB8AC3E}">
        <p14:creationId xmlns:p14="http://schemas.microsoft.com/office/powerpoint/2010/main" val="10008631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dirty="0">
                <a:solidFill>
                  <a:srgbClr val="AD2419"/>
                </a:solidFill>
              </a:rPr>
              <a:t>Question 6: Session 3</a:t>
            </a:r>
          </a:p>
        </p:txBody>
      </p:sp>
      <p:sp>
        <p:nvSpPr>
          <p:cNvPr id="74755" name="Rectangle 3"/>
          <p:cNvSpPr>
            <a:spLocks noGrp="1" noChangeArrowheads="1"/>
          </p:cNvSpPr>
          <p:nvPr>
            <p:ph idx="1"/>
          </p:nvPr>
        </p:nvSpPr>
        <p:spPr>
          <a:xfrm>
            <a:off x="441710" y="1268760"/>
            <a:ext cx="8229600" cy="4525963"/>
          </a:xfrm>
        </p:spPr>
        <p:txBody>
          <a:bodyPr>
            <a:noAutofit/>
          </a:bodyPr>
          <a:lstStyle/>
          <a:p>
            <a:pPr marL="0" indent="0">
              <a:buNone/>
            </a:pPr>
            <a:r>
              <a:rPr lang="en-US" sz="2200" dirty="0"/>
              <a:t>Which one of the following statements describe a best practice approach to interviewing? </a:t>
            </a:r>
          </a:p>
          <a:p>
            <a:pPr marL="0" indent="0">
              <a:buNone/>
            </a:pPr>
            <a:endParaRPr lang="en-US" sz="1200" dirty="0"/>
          </a:p>
          <a:p>
            <a:pPr marL="0" indent="0">
              <a:spcBef>
                <a:spcPts val="1200"/>
              </a:spcBef>
              <a:buNone/>
            </a:pPr>
            <a:r>
              <a:rPr lang="en-US" sz="2200" b="1" dirty="0"/>
              <a:t>A </a:t>
            </a:r>
            <a:r>
              <a:rPr lang="en-US" sz="2200" dirty="0"/>
              <a:t>Before conducting the interviews, the panel should agree a completely identical set of questions for all candidates and should not deviate from them</a:t>
            </a:r>
            <a:endParaRPr lang="en-GB" sz="2200" dirty="0"/>
          </a:p>
          <a:p>
            <a:pPr marL="0" indent="0">
              <a:spcBef>
                <a:spcPts val="1200"/>
              </a:spcBef>
              <a:spcAft>
                <a:spcPts val="600"/>
              </a:spcAft>
              <a:buNone/>
            </a:pPr>
            <a:r>
              <a:rPr lang="en-US" sz="2200" b="1" dirty="0"/>
              <a:t>B </a:t>
            </a:r>
            <a:r>
              <a:rPr lang="en-US" sz="2200" dirty="0"/>
              <a:t>The interview panel should consistently pose hypothetical questions in order to uncover an applicant's attitudes about unsuitable </a:t>
            </a:r>
            <a:r>
              <a:rPr lang="en-US" sz="2200" dirty="0" err="1"/>
              <a:t>behaviour</a:t>
            </a:r>
            <a:endParaRPr lang="en-US" sz="2200" dirty="0"/>
          </a:p>
          <a:p>
            <a:pPr marL="0" indent="0">
              <a:spcBef>
                <a:spcPts val="1200"/>
              </a:spcBef>
              <a:buNone/>
            </a:pPr>
            <a:r>
              <a:rPr lang="en-US" sz="2200" b="1" dirty="0"/>
              <a:t>C</a:t>
            </a:r>
            <a:r>
              <a:rPr lang="en-US" sz="2200" dirty="0"/>
              <a:t> The interview panel should agree questions for all applicants relating to the requirements of the role and person specification including questions for each one relating to the information provided on his/her application form and in references.</a:t>
            </a:r>
            <a:endParaRPr lang="en-GB" sz="2200" dirty="0"/>
          </a:p>
        </p:txBody>
      </p:sp>
    </p:spTree>
    <p:extLst>
      <p:ext uri="{BB962C8B-B14F-4D97-AF65-F5344CB8AC3E}">
        <p14:creationId xmlns:p14="http://schemas.microsoft.com/office/powerpoint/2010/main" val="349939993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GB" dirty="0">
                <a:solidFill>
                  <a:srgbClr val="AD2419"/>
                </a:solidFill>
              </a:rPr>
              <a:t>Question 7: Session 3</a:t>
            </a:r>
          </a:p>
        </p:txBody>
      </p:sp>
      <p:sp>
        <p:nvSpPr>
          <p:cNvPr id="75779" name="Rectangle 3"/>
          <p:cNvSpPr>
            <a:spLocks noGrp="1" noChangeArrowheads="1"/>
          </p:cNvSpPr>
          <p:nvPr>
            <p:ph idx="1"/>
          </p:nvPr>
        </p:nvSpPr>
        <p:spPr>
          <a:xfrm>
            <a:off x="467544" y="1196752"/>
            <a:ext cx="8496300" cy="4968552"/>
          </a:xfrm>
        </p:spPr>
        <p:txBody>
          <a:bodyPr>
            <a:normAutofit/>
          </a:bodyPr>
          <a:lstStyle/>
          <a:p>
            <a:pPr eaLnBrk="1" hangingPunct="1">
              <a:spcBef>
                <a:spcPts val="0"/>
              </a:spcBef>
              <a:buFontTx/>
              <a:buNone/>
            </a:pPr>
            <a:r>
              <a:rPr lang="en-US" sz="2200" dirty="0"/>
              <a:t>In an interview, you ask the candidate if he can think of a recent</a:t>
            </a:r>
          </a:p>
          <a:p>
            <a:pPr eaLnBrk="1" hangingPunct="1">
              <a:spcBef>
                <a:spcPts val="0"/>
              </a:spcBef>
              <a:buFontTx/>
              <a:buNone/>
            </a:pPr>
            <a:r>
              <a:rPr lang="en-US" sz="2200" dirty="0"/>
              <a:t>situation in which he took action to help protect a child.  In response, he</a:t>
            </a:r>
          </a:p>
          <a:p>
            <a:pPr eaLnBrk="1" hangingPunct="1">
              <a:spcBef>
                <a:spcPts val="0"/>
              </a:spcBef>
              <a:buFontTx/>
              <a:buNone/>
            </a:pPr>
            <a:r>
              <a:rPr lang="en-US" sz="2200" dirty="0"/>
              <a:t>describes a situation in which one of the girls in his tutor group had been</a:t>
            </a:r>
          </a:p>
          <a:p>
            <a:pPr eaLnBrk="1" hangingPunct="1">
              <a:spcBef>
                <a:spcPts val="0"/>
              </a:spcBef>
              <a:buFontTx/>
              <a:buNone/>
            </a:pPr>
            <a:r>
              <a:rPr lang="en-US" sz="2200" dirty="0"/>
              <a:t>threatened by an ex-boyfriend.  </a:t>
            </a:r>
          </a:p>
          <a:p>
            <a:pPr eaLnBrk="1" hangingPunct="1">
              <a:buFontTx/>
              <a:buNone/>
            </a:pPr>
            <a:endParaRPr lang="en-US" sz="1600" dirty="0"/>
          </a:p>
          <a:p>
            <a:pPr marL="0" indent="0" eaLnBrk="1" hangingPunct="1">
              <a:spcBef>
                <a:spcPts val="0"/>
              </a:spcBef>
              <a:buFontTx/>
              <a:buNone/>
            </a:pPr>
            <a:r>
              <a:rPr lang="en-US" sz="2200" dirty="0"/>
              <a:t>He explains that he gave the girl a lift home a few times because she</a:t>
            </a:r>
          </a:p>
          <a:p>
            <a:pPr marL="0" indent="0" eaLnBrk="1" hangingPunct="1">
              <a:spcBef>
                <a:spcPts val="0"/>
              </a:spcBef>
              <a:buFontTx/>
              <a:buNone/>
            </a:pPr>
            <a:r>
              <a:rPr lang="en-US" sz="2200" dirty="0"/>
              <a:t>was worried about the boy. Considering his response, which </a:t>
            </a:r>
            <a:r>
              <a:rPr lang="en-US" sz="2200" b="1" dirty="0"/>
              <a:t>one </a:t>
            </a:r>
            <a:r>
              <a:rPr lang="en-US" sz="2200" dirty="0"/>
              <a:t>of the following statements about the candidate do you think is </a:t>
            </a:r>
            <a:r>
              <a:rPr lang="en-US" sz="2200" b="1" dirty="0"/>
              <a:t>most accurate</a:t>
            </a:r>
            <a:r>
              <a:rPr lang="en-US" sz="2200" dirty="0"/>
              <a:t>? </a:t>
            </a:r>
          </a:p>
          <a:p>
            <a:pPr eaLnBrk="1" hangingPunct="1">
              <a:lnSpc>
                <a:spcPct val="80000"/>
              </a:lnSpc>
              <a:buFontTx/>
              <a:buNone/>
            </a:pPr>
            <a:endParaRPr lang="en-US" sz="1600" dirty="0"/>
          </a:p>
          <a:p>
            <a:pPr eaLnBrk="1" hangingPunct="1">
              <a:lnSpc>
                <a:spcPct val="80000"/>
              </a:lnSpc>
              <a:spcBef>
                <a:spcPts val="600"/>
              </a:spcBef>
              <a:spcAft>
                <a:spcPts val="600"/>
              </a:spcAft>
              <a:buFontTx/>
              <a:buNone/>
            </a:pPr>
            <a:r>
              <a:rPr lang="en-US" sz="2200" b="1" dirty="0"/>
              <a:t>A</a:t>
            </a:r>
            <a:r>
              <a:rPr lang="en-US" sz="2200" dirty="0"/>
              <a:t> His </a:t>
            </a:r>
            <a:r>
              <a:rPr lang="en-US" sz="2200" dirty="0" err="1"/>
              <a:t>behaviour</a:t>
            </a:r>
            <a:r>
              <a:rPr lang="en-US" sz="2200" dirty="0"/>
              <a:t> demonstrated a good understanding of safeguarding</a:t>
            </a:r>
          </a:p>
          <a:p>
            <a:pPr eaLnBrk="1" hangingPunct="1">
              <a:lnSpc>
                <a:spcPct val="80000"/>
              </a:lnSpc>
              <a:spcBef>
                <a:spcPts val="600"/>
              </a:spcBef>
              <a:spcAft>
                <a:spcPts val="600"/>
              </a:spcAft>
              <a:buFontTx/>
              <a:buNone/>
            </a:pPr>
            <a:r>
              <a:rPr lang="en-US" sz="2200" b="1" dirty="0"/>
              <a:t>B</a:t>
            </a:r>
            <a:r>
              <a:rPr lang="en-US" sz="2200" dirty="0"/>
              <a:t> His </a:t>
            </a:r>
            <a:r>
              <a:rPr lang="en-US" sz="2200" dirty="0" err="1"/>
              <a:t>behaviour</a:t>
            </a:r>
            <a:r>
              <a:rPr lang="en-US" sz="2200" dirty="0"/>
              <a:t> supported a safe culture in the </a:t>
            </a:r>
            <a:r>
              <a:rPr lang="en-US" sz="2200" dirty="0" err="1"/>
              <a:t>organisation</a:t>
            </a:r>
            <a:endParaRPr lang="en-US" sz="2200" dirty="0"/>
          </a:p>
          <a:p>
            <a:pPr eaLnBrk="1" hangingPunct="1">
              <a:lnSpc>
                <a:spcPct val="80000"/>
              </a:lnSpc>
              <a:spcBef>
                <a:spcPts val="600"/>
              </a:spcBef>
              <a:spcAft>
                <a:spcPts val="600"/>
              </a:spcAft>
              <a:buFontTx/>
              <a:buNone/>
            </a:pPr>
            <a:r>
              <a:rPr lang="en-US" sz="2200" b="1" dirty="0"/>
              <a:t>C</a:t>
            </a:r>
            <a:r>
              <a:rPr lang="en-US" sz="2200" dirty="0"/>
              <a:t> His </a:t>
            </a:r>
            <a:r>
              <a:rPr lang="en-US" sz="2200" dirty="0" err="1"/>
              <a:t>behaviour</a:t>
            </a:r>
            <a:r>
              <a:rPr lang="en-US" sz="2200" dirty="0"/>
              <a:t> was justified in the context</a:t>
            </a:r>
          </a:p>
          <a:p>
            <a:pPr eaLnBrk="1" hangingPunct="1">
              <a:lnSpc>
                <a:spcPct val="80000"/>
              </a:lnSpc>
              <a:spcBef>
                <a:spcPts val="600"/>
              </a:spcBef>
              <a:spcAft>
                <a:spcPts val="600"/>
              </a:spcAft>
              <a:buFontTx/>
              <a:buNone/>
            </a:pPr>
            <a:r>
              <a:rPr lang="en-US" sz="2200" b="1" dirty="0"/>
              <a:t>D</a:t>
            </a:r>
            <a:r>
              <a:rPr lang="en-US" sz="2200" dirty="0"/>
              <a:t> His </a:t>
            </a:r>
            <a:r>
              <a:rPr lang="en-US" sz="2200" dirty="0" err="1"/>
              <a:t>behaviour</a:t>
            </a:r>
            <a:r>
              <a:rPr lang="en-US" sz="2200" dirty="0"/>
              <a:t> was inappropriate </a:t>
            </a:r>
          </a:p>
          <a:p>
            <a:pPr eaLnBrk="1" hangingPunct="1">
              <a:lnSpc>
                <a:spcPct val="80000"/>
              </a:lnSpc>
            </a:pPr>
            <a:endParaRPr lang="en-GB" sz="1800" dirty="0"/>
          </a:p>
        </p:txBody>
      </p:sp>
    </p:spTree>
    <p:extLst>
      <p:ext uri="{BB962C8B-B14F-4D97-AF65-F5344CB8AC3E}">
        <p14:creationId xmlns:p14="http://schemas.microsoft.com/office/powerpoint/2010/main" val="385988075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dirty="0">
                <a:solidFill>
                  <a:srgbClr val="AD2419"/>
                </a:solidFill>
              </a:rPr>
              <a:t>Question 8: Session 3</a:t>
            </a:r>
          </a:p>
        </p:txBody>
      </p:sp>
      <p:sp>
        <p:nvSpPr>
          <p:cNvPr id="76803" name="Rectangle 3"/>
          <p:cNvSpPr>
            <a:spLocks noGrp="1" noChangeArrowheads="1"/>
          </p:cNvSpPr>
          <p:nvPr>
            <p:ph idx="1"/>
          </p:nvPr>
        </p:nvSpPr>
        <p:spPr>
          <a:xfrm>
            <a:off x="539552" y="1340768"/>
            <a:ext cx="8352928" cy="4824536"/>
          </a:xfrm>
        </p:spPr>
        <p:txBody>
          <a:bodyPr>
            <a:noAutofit/>
          </a:bodyPr>
          <a:lstStyle/>
          <a:p>
            <a:pPr eaLnBrk="1" hangingPunct="1">
              <a:lnSpc>
                <a:spcPct val="80000"/>
              </a:lnSpc>
              <a:buFontTx/>
              <a:buNone/>
            </a:pPr>
            <a:r>
              <a:rPr lang="en-US" sz="2400" dirty="0"/>
              <a:t>A local resident volunteers to come into school every Friday morning to listen to pupils reading. She will be working in the classroom and will be supervised by staff.</a:t>
            </a:r>
            <a:endParaRPr lang="en-US" sz="2400" b="1" dirty="0"/>
          </a:p>
          <a:p>
            <a:pPr eaLnBrk="1" hangingPunct="1">
              <a:lnSpc>
                <a:spcPct val="80000"/>
              </a:lnSpc>
              <a:buFontTx/>
              <a:buNone/>
            </a:pPr>
            <a:endParaRPr lang="en-US" sz="1600" dirty="0"/>
          </a:p>
          <a:p>
            <a:pPr eaLnBrk="1" hangingPunct="1">
              <a:lnSpc>
                <a:spcPct val="80000"/>
              </a:lnSpc>
              <a:buFontTx/>
              <a:buNone/>
            </a:pPr>
            <a:r>
              <a:rPr lang="en-US" sz="2400" dirty="0"/>
              <a:t>In order to </a:t>
            </a:r>
            <a:r>
              <a:rPr lang="en-US" sz="2400" dirty="0" err="1"/>
              <a:t>minimise</a:t>
            </a:r>
            <a:r>
              <a:rPr lang="en-US" sz="2400" dirty="0"/>
              <a:t> the risk to children, which </a:t>
            </a:r>
            <a:r>
              <a:rPr lang="en-US" sz="2400" b="1" dirty="0"/>
              <a:t>one</a:t>
            </a:r>
            <a:r>
              <a:rPr lang="en-US" sz="2400" dirty="0"/>
              <a:t> of the following is the correct level of checks for this situation?</a:t>
            </a:r>
          </a:p>
          <a:p>
            <a:pPr eaLnBrk="1" hangingPunct="1">
              <a:lnSpc>
                <a:spcPct val="80000"/>
              </a:lnSpc>
              <a:buFontTx/>
              <a:buNone/>
            </a:pPr>
            <a:endParaRPr lang="en-US" sz="1600" dirty="0"/>
          </a:p>
          <a:p>
            <a:pPr eaLnBrk="1" hangingPunct="1">
              <a:lnSpc>
                <a:spcPct val="150000"/>
              </a:lnSpc>
              <a:spcBef>
                <a:spcPts val="0"/>
              </a:spcBef>
              <a:buFontTx/>
              <a:buNone/>
            </a:pPr>
            <a:r>
              <a:rPr lang="en-US" sz="2400" b="1" dirty="0"/>
              <a:t>A</a:t>
            </a:r>
            <a:r>
              <a:rPr lang="en-US" sz="2400" dirty="0"/>
              <a:t> Barred list check only</a:t>
            </a:r>
          </a:p>
          <a:p>
            <a:pPr eaLnBrk="1" hangingPunct="1">
              <a:lnSpc>
                <a:spcPct val="150000"/>
              </a:lnSpc>
              <a:spcBef>
                <a:spcPts val="0"/>
              </a:spcBef>
              <a:buFontTx/>
              <a:buNone/>
            </a:pPr>
            <a:r>
              <a:rPr lang="en-US" sz="2400" b="1" dirty="0"/>
              <a:t>B</a:t>
            </a:r>
            <a:r>
              <a:rPr lang="en-US" sz="2400" dirty="0"/>
              <a:t> Enhanced DBS certificate with barred list check</a:t>
            </a:r>
          </a:p>
          <a:p>
            <a:pPr eaLnBrk="1" hangingPunct="1">
              <a:lnSpc>
                <a:spcPct val="150000"/>
              </a:lnSpc>
              <a:spcBef>
                <a:spcPts val="0"/>
              </a:spcBef>
              <a:buFontTx/>
              <a:buNone/>
            </a:pPr>
            <a:r>
              <a:rPr lang="en-US" sz="2400" b="1" dirty="0"/>
              <a:t>C</a:t>
            </a:r>
            <a:r>
              <a:rPr lang="en-US" sz="2400" dirty="0"/>
              <a:t> No checks</a:t>
            </a:r>
          </a:p>
          <a:p>
            <a:pPr eaLnBrk="1" hangingPunct="1">
              <a:lnSpc>
                <a:spcPct val="150000"/>
              </a:lnSpc>
              <a:spcBef>
                <a:spcPts val="0"/>
              </a:spcBef>
              <a:buFontTx/>
              <a:buNone/>
            </a:pPr>
            <a:r>
              <a:rPr lang="en-US" sz="2400" b="1" dirty="0"/>
              <a:t>D</a:t>
            </a:r>
            <a:r>
              <a:rPr lang="en-US" sz="2400" dirty="0"/>
              <a:t> Enhanced DBS certificate without barred list check</a:t>
            </a:r>
            <a:endParaRPr lang="en-GB" sz="2400" dirty="0"/>
          </a:p>
        </p:txBody>
      </p:sp>
    </p:spTree>
    <p:extLst>
      <p:ext uri="{BB962C8B-B14F-4D97-AF65-F5344CB8AC3E}">
        <p14:creationId xmlns:p14="http://schemas.microsoft.com/office/powerpoint/2010/main" val="7990058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dirty="0">
                <a:solidFill>
                  <a:srgbClr val="AD2419"/>
                </a:solidFill>
              </a:rPr>
              <a:t>Question 9: Session 3</a:t>
            </a:r>
          </a:p>
        </p:txBody>
      </p:sp>
      <p:sp>
        <p:nvSpPr>
          <p:cNvPr id="77827" name="Rectangle 3"/>
          <p:cNvSpPr>
            <a:spLocks noGrp="1" noChangeArrowheads="1"/>
          </p:cNvSpPr>
          <p:nvPr>
            <p:ph idx="1"/>
          </p:nvPr>
        </p:nvSpPr>
        <p:spPr>
          <a:xfrm>
            <a:off x="395536" y="1166018"/>
            <a:ext cx="8229600" cy="4525963"/>
          </a:xfrm>
        </p:spPr>
        <p:txBody>
          <a:bodyPr>
            <a:noAutofit/>
          </a:bodyPr>
          <a:lstStyle/>
          <a:p>
            <a:pPr marL="0" indent="0">
              <a:buNone/>
            </a:pPr>
            <a:r>
              <a:rPr lang="en-GB" sz="2200" dirty="0"/>
              <a:t>In an interview for a teaching post, you ask the candidate about how he approaches discipline in class. He says: “I never have any discipline problems. The pupils know exactly where they stand with me.” </a:t>
            </a:r>
          </a:p>
          <a:p>
            <a:pPr marL="0" indent="0">
              <a:spcBef>
                <a:spcPts val="0"/>
              </a:spcBef>
              <a:buNone/>
            </a:pPr>
            <a:endParaRPr lang="en-GB" sz="1600" dirty="0"/>
          </a:p>
          <a:p>
            <a:pPr marL="0" indent="0">
              <a:spcBef>
                <a:spcPts val="0"/>
              </a:spcBef>
              <a:buNone/>
            </a:pPr>
            <a:r>
              <a:rPr lang="en-GB" sz="2200" dirty="0"/>
              <a:t>Considering his response, what question should you ask next?</a:t>
            </a:r>
          </a:p>
          <a:p>
            <a:pPr marL="0" indent="0">
              <a:spcBef>
                <a:spcPts val="0"/>
              </a:spcBef>
              <a:buNone/>
            </a:pPr>
            <a:r>
              <a:rPr lang="en-GB" sz="1600" dirty="0"/>
              <a:t> </a:t>
            </a:r>
            <a:endParaRPr lang="en-US" sz="1600" dirty="0"/>
          </a:p>
          <a:p>
            <a:pPr marL="0" indent="0">
              <a:spcBef>
                <a:spcPts val="600"/>
              </a:spcBef>
              <a:spcAft>
                <a:spcPts val="600"/>
              </a:spcAft>
              <a:buNone/>
            </a:pPr>
            <a:r>
              <a:rPr lang="en-US" sz="2200" b="1" dirty="0"/>
              <a:t>A</a:t>
            </a:r>
            <a:r>
              <a:rPr lang="en-US" sz="2200" dirty="0"/>
              <a:t> </a:t>
            </a:r>
            <a:r>
              <a:rPr lang="en-GB" sz="2200" dirty="0"/>
              <a:t>That's great. We need people who are effective classroom managers. </a:t>
            </a:r>
            <a:endParaRPr lang="en-US" sz="2200" dirty="0"/>
          </a:p>
          <a:p>
            <a:pPr marL="0" indent="0">
              <a:spcBef>
                <a:spcPts val="600"/>
              </a:spcBef>
              <a:spcAft>
                <a:spcPts val="600"/>
              </a:spcAft>
              <a:buNone/>
            </a:pPr>
            <a:r>
              <a:rPr lang="en-US" sz="2200" b="1" dirty="0"/>
              <a:t>B</a:t>
            </a:r>
            <a:r>
              <a:rPr lang="en-US" sz="2200" dirty="0"/>
              <a:t> </a:t>
            </a:r>
            <a:r>
              <a:rPr lang="en-GB" sz="2200" dirty="0"/>
              <a:t>Please describe a recent situation where you had to deal with disruptive behaviour and explain what action you took? </a:t>
            </a:r>
            <a:endParaRPr lang="en-US" sz="2200" dirty="0"/>
          </a:p>
          <a:p>
            <a:pPr marL="0" indent="0">
              <a:spcBef>
                <a:spcPts val="600"/>
              </a:spcBef>
              <a:spcAft>
                <a:spcPts val="600"/>
              </a:spcAft>
              <a:buNone/>
            </a:pPr>
            <a:r>
              <a:rPr lang="en-US" sz="2200" b="1" dirty="0"/>
              <a:t>C</a:t>
            </a:r>
            <a:r>
              <a:rPr lang="en-US" sz="2200" dirty="0"/>
              <a:t> </a:t>
            </a:r>
            <a:r>
              <a:rPr lang="en-GB" sz="2200" dirty="0"/>
              <a:t>What do you think you would do if a pupil used offensive language in your class? </a:t>
            </a:r>
          </a:p>
          <a:p>
            <a:pPr marL="0" indent="0">
              <a:spcBef>
                <a:spcPts val="600"/>
              </a:spcBef>
              <a:spcAft>
                <a:spcPts val="600"/>
              </a:spcAft>
              <a:buNone/>
            </a:pPr>
            <a:r>
              <a:rPr lang="en-US" sz="2200" b="1" dirty="0"/>
              <a:t>D</a:t>
            </a:r>
            <a:r>
              <a:rPr lang="en-GB" sz="2200" dirty="0"/>
              <a:t> Have you ever had an allegation of physical violence brought against you by a pupil? </a:t>
            </a:r>
            <a:endParaRPr lang="en-US" sz="2200" dirty="0"/>
          </a:p>
        </p:txBody>
      </p:sp>
    </p:spTree>
    <p:extLst>
      <p:ext uri="{BB962C8B-B14F-4D97-AF65-F5344CB8AC3E}">
        <p14:creationId xmlns:p14="http://schemas.microsoft.com/office/powerpoint/2010/main" val="352225039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7544" y="402621"/>
            <a:ext cx="8229600" cy="1143000"/>
          </a:xfrm>
        </p:spPr>
        <p:txBody>
          <a:bodyPr>
            <a:normAutofit fontScale="90000"/>
          </a:bodyPr>
          <a:lstStyle/>
          <a:p>
            <a:pPr eaLnBrk="1" hangingPunct="1"/>
            <a:r>
              <a:rPr lang="en-GB" dirty="0">
                <a:solidFill>
                  <a:srgbClr val="61A375"/>
                </a:solidFill>
              </a:rPr>
              <a:t>Session 4: an ongoing culture of vigilance</a:t>
            </a:r>
          </a:p>
        </p:txBody>
      </p:sp>
      <p:sp>
        <p:nvSpPr>
          <p:cNvPr id="79875" name="Rectangle 3"/>
          <p:cNvSpPr>
            <a:spLocks noGrp="1" noChangeArrowheads="1"/>
          </p:cNvSpPr>
          <p:nvPr>
            <p:ph idx="1"/>
          </p:nvPr>
        </p:nvSpPr>
        <p:spPr>
          <a:xfrm>
            <a:off x="467544" y="1700808"/>
            <a:ext cx="8229600" cy="4525963"/>
          </a:xfrm>
        </p:spPr>
        <p:txBody>
          <a:bodyPr>
            <a:normAutofit/>
          </a:bodyPr>
          <a:lstStyle/>
          <a:p>
            <a:pPr marL="0" indent="0" eaLnBrk="1" hangingPunct="1">
              <a:buNone/>
            </a:pPr>
            <a:endParaRPr lang="en-GB" sz="2800" dirty="0">
              <a:solidFill>
                <a:srgbClr val="000000"/>
              </a:solidFill>
            </a:endParaRPr>
          </a:p>
          <a:p>
            <a:pPr eaLnBrk="1" hangingPunct="1"/>
            <a:r>
              <a:rPr lang="en-GB" sz="2800" dirty="0">
                <a:solidFill>
                  <a:srgbClr val="000000"/>
                </a:solidFill>
              </a:rPr>
              <a:t>Features of a safer culture</a:t>
            </a:r>
          </a:p>
          <a:p>
            <a:pPr eaLnBrk="1" hangingPunct="1"/>
            <a:r>
              <a:rPr lang="en-GB" sz="2800" dirty="0">
                <a:solidFill>
                  <a:srgbClr val="000000"/>
                </a:solidFill>
              </a:rPr>
              <a:t>Audio presentation</a:t>
            </a:r>
          </a:p>
          <a:p>
            <a:pPr eaLnBrk="1" hangingPunct="1"/>
            <a:r>
              <a:rPr lang="en-GB" sz="2800" dirty="0">
                <a:solidFill>
                  <a:srgbClr val="000000"/>
                </a:solidFill>
              </a:rPr>
              <a:t>Creating an open culture</a:t>
            </a:r>
          </a:p>
          <a:p>
            <a:pPr eaLnBrk="1" hangingPunct="1"/>
            <a:r>
              <a:rPr lang="en-GB" sz="2800" dirty="0">
                <a:solidFill>
                  <a:srgbClr val="000000"/>
                </a:solidFill>
              </a:rPr>
              <a:t>Individual responsibilities for expressing concern</a:t>
            </a:r>
          </a:p>
          <a:p>
            <a:pPr eaLnBrk="1" hangingPunct="1"/>
            <a:r>
              <a:rPr lang="en-GB" sz="2800" dirty="0">
                <a:solidFill>
                  <a:srgbClr val="000000"/>
                </a:solidFill>
              </a:rPr>
              <a:t>Dealing with allegations of professional abuse</a:t>
            </a:r>
          </a:p>
          <a:p>
            <a:pPr eaLnBrk="1" hangingPunct="1"/>
            <a:r>
              <a:rPr lang="en-GB" sz="2800" dirty="0">
                <a:solidFill>
                  <a:srgbClr val="000000"/>
                </a:solidFill>
              </a:rPr>
              <a:t>Next steps and other resources</a:t>
            </a:r>
          </a:p>
        </p:txBody>
      </p:sp>
    </p:spTree>
    <p:extLst>
      <p:ext uri="{BB962C8B-B14F-4D97-AF65-F5344CB8AC3E}">
        <p14:creationId xmlns:p14="http://schemas.microsoft.com/office/powerpoint/2010/main" val="33995424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GB" dirty="0">
                <a:solidFill>
                  <a:srgbClr val="61A375"/>
                </a:solidFill>
              </a:rPr>
              <a:t>Session 1 – setting the context for safer recruitment</a:t>
            </a:r>
          </a:p>
        </p:txBody>
      </p:sp>
      <p:sp>
        <p:nvSpPr>
          <p:cNvPr id="16387" name="Rectangle 3"/>
          <p:cNvSpPr>
            <a:spLocks noGrp="1" noChangeArrowheads="1"/>
          </p:cNvSpPr>
          <p:nvPr>
            <p:ph idx="1"/>
          </p:nvPr>
        </p:nvSpPr>
        <p:spPr>
          <a:xfrm>
            <a:off x="467544" y="2115653"/>
            <a:ext cx="8229600" cy="4525963"/>
          </a:xfrm>
        </p:spPr>
        <p:txBody>
          <a:bodyPr>
            <a:normAutofit/>
          </a:bodyPr>
          <a:lstStyle/>
          <a:p>
            <a:pPr eaLnBrk="1" hangingPunct="1">
              <a:spcBef>
                <a:spcPct val="0"/>
              </a:spcBef>
              <a:spcAft>
                <a:spcPct val="50000"/>
              </a:spcAft>
            </a:pPr>
            <a:r>
              <a:rPr lang="en-GB" sz="2800" dirty="0">
                <a:solidFill>
                  <a:schemeClr val="tx1"/>
                </a:solidFill>
              </a:rPr>
              <a:t>Background and context</a:t>
            </a:r>
          </a:p>
          <a:p>
            <a:pPr eaLnBrk="1" hangingPunct="1">
              <a:spcBef>
                <a:spcPct val="0"/>
              </a:spcBef>
              <a:spcAft>
                <a:spcPct val="50000"/>
              </a:spcAft>
            </a:pPr>
            <a:r>
              <a:rPr lang="en-GB" sz="2800" dirty="0">
                <a:solidFill>
                  <a:schemeClr val="tx1"/>
                </a:solidFill>
              </a:rPr>
              <a:t>The scale of abuse</a:t>
            </a:r>
          </a:p>
          <a:p>
            <a:pPr>
              <a:spcBef>
                <a:spcPct val="0"/>
              </a:spcBef>
              <a:spcAft>
                <a:spcPct val="50000"/>
              </a:spcAft>
            </a:pPr>
            <a:r>
              <a:rPr lang="en-GB" sz="2800" dirty="0"/>
              <a:t>A model of offending behaviour</a:t>
            </a:r>
          </a:p>
          <a:p>
            <a:pPr eaLnBrk="1" hangingPunct="1">
              <a:spcBef>
                <a:spcPct val="0"/>
              </a:spcBef>
              <a:spcAft>
                <a:spcPct val="50000"/>
              </a:spcAft>
            </a:pPr>
            <a:r>
              <a:rPr lang="en-GB" sz="2800" dirty="0">
                <a:solidFill>
                  <a:schemeClr val="tx1"/>
                </a:solidFill>
              </a:rPr>
              <a:t>Some characteristics of abusers</a:t>
            </a:r>
          </a:p>
          <a:p>
            <a:pPr eaLnBrk="1" hangingPunct="1">
              <a:spcBef>
                <a:spcPct val="0"/>
              </a:spcBef>
              <a:spcAft>
                <a:spcPct val="50000"/>
              </a:spcAft>
            </a:pPr>
            <a:r>
              <a:rPr lang="en-GB" sz="2800" dirty="0">
                <a:solidFill>
                  <a:schemeClr val="tx1"/>
                </a:solidFill>
              </a:rPr>
              <a:t>Implications for recruitment and selection and creating a safer environment </a:t>
            </a:r>
            <a:r>
              <a:rPr lang="en-GB" sz="2800" dirty="0"/>
              <a:t>for children</a:t>
            </a:r>
            <a:br>
              <a:rPr lang="en-GB" sz="2800" dirty="0">
                <a:solidFill>
                  <a:schemeClr val="tx1"/>
                </a:solidFill>
              </a:rPr>
            </a:br>
            <a:endParaRPr lang="en-GB" sz="2800" dirty="0">
              <a:solidFill>
                <a:schemeClr val="tx1"/>
              </a:solidFill>
            </a:endParaRPr>
          </a:p>
        </p:txBody>
      </p:sp>
    </p:spTree>
    <p:extLst>
      <p:ext uri="{BB962C8B-B14F-4D97-AF65-F5344CB8AC3E}">
        <p14:creationId xmlns:p14="http://schemas.microsoft.com/office/powerpoint/2010/main" val="226223188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GB" dirty="0">
                <a:solidFill>
                  <a:srgbClr val="61A375"/>
                </a:solidFill>
              </a:rPr>
              <a:t>Southbank International School</a:t>
            </a:r>
          </a:p>
        </p:txBody>
      </p:sp>
      <p:sp>
        <p:nvSpPr>
          <p:cNvPr id="82947" name="Rectangle 3"/>
          <p:cNvSpPr>
            <a:spLocks noGrp="1" noChangeArrowheads="1"/>
          </p:cNvSpPr>
          <p:nvPr>
            <p:ph idx="1"/>
          </p:nvPr>
        </p:nvSpPr>
        <p:spPr>
          <a:xfrm>
            <a:off x="179512" y="1124744"/>
            <a:ext cx="8640960" cy="4896544"/>
          </a:xfrm>
        </p:spPr>
        <p:txBody>
          <a:bodyPr>
            <a:noAutofit/>
          </a:bodyPr>
          <a:lstStyle/>
          <a:p>
            <a:pPr marL="0" indent="0" eaLnBrk="1" hangingPunct="1">
              <a:buNone/>
            </a:pPr>
            <a:endParaRPr lang="en-GB" sz="2800" dirty="0">
              <a:solidFill>
                <a:srgbClr val="000000"/>
              </a:solidFill>
            </a:endParaRPr>
          </a:p>
          <a:p>
            <a:pPr marL="0" indent="0" algn="ctr" eaLnBrk="1" hangingPunct="1">
              <a:buNone/>
            </a:pPr>
            <a:r>
              <a:rPr lang="en-GB" dirty="0">
                <a:solidFill>
                  <a:srgbClr val="000000"/>
                </a:solidFill>
              </a:rPr>
              <a:t>“A feature of the evidence is that ... staff … consistently assumed that the fact </a:t>
            </a:r>
            <a:r>
              <a:rPr lang="en-GB" dirty="0" err="1">
                <a:solidFill>
                  <a:srgbClr val="000000"/>
                </a:solidFill>
              </a:rPr>
              <a:t>Vahey</a:t>
            </a:r>
            <a:r>
              <a:rPr lang="en-GB" dirty="0">
                <a:solidFill>
                  <a:srgbClr val="000000"/>
                </a:solidFill>
              </a:rPr>
              <a:t> (and other teachers) had been subject to a vetting process on recruitment in some way certified him as a person that did not – could not – represent a threat to children.” </a:t>
            </a:r>
          </a:p>
          <a:p>
            <a:pPr marL="0" indent="0" algn="r" eaLnBrk="1" hangingPunct="1">
              <a:buNone/>
            </a:pPr>
            <a:r>
              <a:rPr lang="en-GB" sz="2800" dirty="0">
                <a:solidFill>
                  <a:srgbClr val="000000"/>
                </a:solidFill>
              </a:rPr>
              <a:t>Hugh Davies QC, 2014</a:t>
            </a:r>
          </a:p>
        </p:txBody>
      </p:sp>
    </p:spTree>
    <p:extLst>
      <p:ext uri="{BB962C8B-B14F-4D97-AF65-F5344CB8AC3E}">
        <p14:creationId xmlns:p14="http://schemas.microsoft.com/office/powerpoint/2010/main" val="415316589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ChangeArrowheads="1"/>
          </p:cNvSpPr>
          <p:nvPr/>
        </p:nvSpPr>
        <p:spPr bwMode="auto">
          <a:xfrm>
            <a:off x="1006475" y="533400"/>
            <a:ext cx="7467600" cy="990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dirty="0">
              <a:ln>
                <a:noFill/>
              </a:ln>
              <a:solidFill>
                <a:prstClr val="black"/>
              </a:solidFill>
              <a:effectLst/>
              <a:uLnTx/>
              <a:uFillTx/>
              <a:latin typeface="Tahoma" pitchFamily="34" charset="0"/>
              <a:ea typeface="+mn-ea"/>
              <a:cs typeface="+mn-cs"/>
            </a:endParaRPr>
          </a:p>
        </p:txBody>
      </p:sp>
      <p:sp>
        <p:nvSpPr>
          <p:cNvPr id="3093" name="Rectangle 21"/>
          <p:cNvSpPr>
            <a:spLocks noChangeArrowheads="1"/>
          </p:cNvSpPr>
          <p:nvPr/>
        </p:nvSpPr>
        <p:spPr bwMode="auto">
          <a:xfrm>
            <a:off x="828674" y="381000"/>
            <a:ext cx="7343725"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61A375"/>
                </a:solidFill>
                <a:effectLst/>
                <a:uLnTx/>
                <a:uFillTx/>
                <a:latin typeface="Calibri"/>
                <a:ea typeface="+mn-ea"/>
                <a:cs typeface="Arial" charset="0"/>
              </a:rPr>
              <a:t>The crime triangle –Prevent </a:t>
            </a:r>
            <a:endParaRPr kumimoji="0" lang="en-GB" altLang="en-US" sz="900" b="0" i="0" u="none" strike="noStrike" kern="1200" cap="none" spc="0" normalizeH="0" baseline="0" noProof="0" dirty="0">
              <a:ln>
                <a:noFill/>
              </a:ln>
              <a:solidFill>
                <a:prstClr val="black"/>
              </a:solidFill>
              <a:effectLst/>
              <a:uLnTx/>
              <a:uFillTx/>
              <a:latin typeface="Gill Sans" pitchFamily="34" charset="0"/>
              <a:ea typeface="+mn-ea"/>
              <a:cs typeface="Arial" charset="0"/>
            </a:endParaRPr>
          </a:p>
        </p:txBody>
      </p:sp>
      <p:pic>
        <p:nvPicPr>
          <p:cNvPr id="4" name="Picture 3">
            <a:extLst>
              <a:ext uri="{FF2B5EF4-FFF2-40B4-BE49-F238E27FC236}">
                <a16:creationId xmlns:a16="http://schemas.microsoft.com/office/drawing/2014/main" id="{F349A765-8FE8-45C4-AC87-F9C517B3744C}"/>
              </a:ext>
            </a:extLst>
          </p:cNvPr>
          <p:cNvPicPr>
            <a:picLocks noChangeAspect="1"/>
          </p:cNvPicPr>
          <p:nvPr/>
        </p:nvPicPr>
        <p:blipFill>
          <a:blip r:embed="rId3"/>
          <a:stretch>
            <a:fillRect/>
          </a:stretch>
        </p:blipFill>
        <p:spPr>
          <a:xfrm>
            <a:off x="1006475" y="1150441"/>
            <a:ext cx="6589314" cy="4841363"/>
          </a:xfrm>
          <a:prstGeom prst="rect">
            <a:avLst/>
          </a:prstGeom>
        </p:spPr>
      </p:pic>
      <p:sp>
        <p:nvSpPr>
          <p:cNvPr id="2" name="TextBox 1"/>
          <p:cNvSpPr txBox="1"/>
          <p:nvPr/>
        </p:nvSpPr>
        <p:spPr>
          <a:xfrm>
            <a:off x="6012160" y="1700808"/>
            <a:ext cx="2664296" cy="2585323"/>
          </a:xfrm>
          <a:prstGeom prst="rect">
            <a:avLst/>
          </a:prstGeom>
          <a:noFill/>
        </p:spPr>
        <p:txBody>
          <a:bodyPr wrap="square" rtlCol="0">
            <a:spAutoFit/>
          </a:bodyPr>
          <a:lstStyle/>
          <a:p>
            <a:r>
              <a:rPr lang="en-GB" i="1" dirty="0"/>
              <a:t>Control  - Equipped to help </a:t>
            </a:r>
          </a:p>
          <a:p>
            <a:endParaRPr lang="en-GB" i="1" dirty="0"/>
          </a:p>
          <a:p>
            <a:r>
              <a:rPr lang="en-GB" i="1" dirty="0"/>
              <a:t>Person or environment </a:t>
            </a:r>
          </a:p>
          <a:p>
            <a:endParaRPr lang="en-GB" i="1" dirty="0"/>
          </a:p>
          <a:p>
            <a:r>
              <a:rPr lang="en-GB" i="1" dirty="0"/>
              <a:t>                     Crime </a:t>
            </a:r>
          </a:p>
          <a:p>
            <a:endParaRPr lang="en-GB" dirty="0"/>
          </a:p>
          <a:p>
            <a:endParaRPr lang="en-GB" dirty="0"/>
          </a:p>
          <a:p>
            <a:endParaRPr lang="en-GB" dirty="0"/>
          </a:p>
          <a:p>
            <a:endParaRPr lang="en-GB" dirty="0"/>
          </a:p>
        </p:txBody>
      </p:sp>
      <p:cxnSp>
        <p:nvCxnSpPr>
          <p:cNvPr id="5" name="Straight Arrow Connector 4"/>
          <p:cNvCxnSpPr/>
          <p:nvPr/>
        </p:nvCxnSpPr>
        <p:spPr>
          <a:xfrm flipH="1">
            <a:off x="4788024" y="1988840"/>
            <a:ext cx="1368152" cy="72763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88024" y="2505055"/>
            <a:ext cx="1800200" cy="85193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88024" y="3212976"/>
            <a:ext cx="2463124" cy="151216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29838"/>
      </p:ext>
    </p:extLst>
  </p:cSld>
  <p:clrMapOvr>
    <a:masterClrMapping/>
  </p:clrMapOvr>
  <p:transition spd="med">
    <p:cover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3"/>
          <p:cNvSpPr>
            <a:spLocks noGrp="1" noChangeArrowheads="1"/>
          </p:cNvSpPr>
          <p:nvPr>
            <p:ph type="body" sz="half" idx="1"/>
          </p:nvPr>
        </p:nvSpPr>
        <p:spPr>
          <a:xfrm>
            <a:off x="755576" y="404664"/>
            <a:ext cx="7571184" cy="3240360"/>
          </a:xfrm>
        </p:spPr>
        <p:txBody>
          <a:bodyPr/>
          <a:lstStyle/>
          <a:p>
            <a:pPr marL="0" indent="0">
              <a:buNone/>
            </a:pPr>
            <a:r>
              <a:rPr lang="en-GB" sz="2400" b="1" dirty="0"/>
              <a:t>Offenders</a:t>
            </a:r>
            <a:r>
              <a:rPr lang="en-GB" sz="2400" dirty="0"/>
              <a:t> can sometimes be controlled by other people: those people are known as handlers. </a:t>
            </a:r>
          </a:p>
          <a:p>
            <a:pPr marL="0" indent="0">
              <a:buNone/>
            </a:pPr>
            <a:r>
              <a:rPr lang="en-GB" sz="2400" b="1" dirty="0"/>
              <a:t>Targets and victims </a:t>
            </a:r>
            <a:r>
              <a:rPr lang="en-GB" sz="2400" dirty="0"/>
              <a:t>can sometimes be protected by other people as well: those people are known as guardians. </a:t>
            </a:r>
          </a:p>
          <a:p>
            <a:pPr marL="0" indent="0">
              <a:buNone/>
            </a:pPr>
            <a:r>
              <a:rPr lang="en-GB" sz="2400" b="1" dirty="0"/>
              <a:t>Places</a:t>
            </a:r>
            <a:r>
              <a:rPr lang="en-GB" sz="2400" dirty="0"/>
              <a:t> are usually controlled by someone: those people are known as managers. </a:t>
            </a:r>
          </a:p>
          <a:p>
            <a:pPr marL="0" indent="0">
              <a:buNone/>
            </a:pPr>
            <a:endParaRPr lang="en-GB" sz="2400" b="1" dirty="0"/>
          </a:p>
          <a:p>
            <a:pPr marL="0" indent="0">
              <a:buNone/>
            </a:pPr>
            <a:r>
              <a:rPr lang="en-GB" sz="2400" b="1" dirty="0"/>
              <a:t>Understanding the weaknesses in the problem analysis triangle in the context of a particular problem will point the way to new intervention</a:t>
            </a:r>
          </a:p>
        </p:txBody>
      </p:sp>
    </p:spTree>
    <p:extLst>
      <p:ext uri="{BB962C8B-B14F-4D97-AF65-F5344CB8AC3E}">
        <p14:creationId xmlns:p14="http://schemas.microsoft.com/office/powerpoint/2010/main" val="600124020"/>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GB" dirty="0">
                <a:solidFill>
                  <a:srgbClr val="61A375"/>
                </a:solidFill>
              </a:rPr>
              <a:t>Alternative exercise 7 – crime triangle</a:t>
            </a:r>
          </a:p>
        </p:txBody>
      </p:sp>
      <p:pic>
        <p:nvPicPr>
          <p:cNvPr id="2" name="Picture 1">
            <a:extLst>
              <a:ext uri="{FF2B5EF4-FFF2-40B4-BE49-F238E27FC236}">
                <a16:creationId xmlns:a16="http://schemas.microsoft.com/office/drawing/2014/main" id="{4CB1F37E-E188-4026-A700-F9B666927805}"/>
              </a:ext>
            </a:extLst>
          </p:cNvPr>
          <p:cNvPicPr>
            <a:picLocks noChangeAspect="1"/>
          </p:cNvPicPr>
          <p:nvPr/>
        </p:nvPicPr>
        <p:blipFill>
          <a:blip r:embed="rId3"/>
          <a:stretch>
            <a:fillRect/>
          </a:stretch>
        </p:blipFill>
        <p:spPr>
          <a:xfrm>
            <a:off x="5364088" y="3236252"/>
            <a:ext cx="3628644" cy="2668336"/>
          </a:xfrm>
          <a:prstGeom prst="rect">
            <a:avLst/>
          </a:prstGeom>
        </p:spPr>
      </p:pic>
      <p:sp>
        <p:nvSpPr>
          <p:cNvPr id="83971" name="Rectangle 3"/>
          <p:cNvSpPr>
            <a:spLocks noGrp="1" noChangeArrowheads="1"/>
          </p:cNvSpPr>
          <p:nvPr>
            <p:ph idx="1"/>
          </p:nvPr>
        </p:nvSpPr>
        <p:spPr/>
        <p:txBody>
          <a:bodyPr>
            <a:normAutofit/>
          </a:bodyPr>
          <a:lstStyle/>
          <a:p>
            <a:pPr marL="0" indent="0">
              <a:buNone/>
            </a:pPr>
            <a:r>
              <a:rPr lang="en-GB" altLang="en-US" sz="2800" dirty="0">
                <a:solidFill>
                  <a:srgbClr val="000000"/>
                </a:solidFill>
              </a:rPr>
              <a:t>Please consider and discuss in groups:</a:t>
            </a:r>
          </a:p>
          <a:p>
            <a:endParaRPr lang="en-GB" altLang="en-US" sz="1400" dirty="0"/>
          </a:p>
          <a:p>
            <a:pPr fontAlgn="base">
              <a:spcBef>
                <a:spcPct val="0"/>
              </a:spcBef>
              <a:spcAft>
                <a:spcPct val="50000"/>
              </a:spcAft>
              <a:buSzPct val="100000"/>
            </a:pPr>
            <a:r>
              <a:rPr lang="en-GB" altLang="en-US" sz="2800" dirty="0"/>
              <a:t>What do we already do in schools to create </a:t>
            </a:r>
          </a:p>
          <a:p>
            <a:pPr lvl="1" fontAlgn="base">
              <a:spcBef>
                <a:spcPct val="0"/>
              </a:spcBef>
              <a:spcAft>
                <a:spcPct val="50000"/>
              </a:spcAft>
              <a:buSzPct val="100000"/>
            </a:pPr>
            <a:r>
              <a:rPr lang="en-GB" altLang="en-US" dirty="0"/>
              <a:t>capable guardians </a:t>
            </a:r>
          </a:p>
          <a:p>
            <a:pPr lvl="1" fontAlgn="base">
              <a:spcBef>
                <a:spcPct val="0"/>
              </a:spcBef>
              <a:spcAft>
                <a:spcPct val="50000"/>
              </a:spcAft>
              <a:buSzPct val="100000"/>
            </a:pPr>
            <a:r>
              <a:rPr lang="en-GB" altLang="en-US" dirty="0"/>
              <a:t>competent handlers </a:t>
            </a:r>
          </a:p>
          <a:p>
            <a:pPr lvl="1" fontAlgn="base">
              <a:spcBef>
                <a:spcPct val="0"/>
              </a:spcBef>
              <a:spcAft>
                <a:spcPct val="50000"/>
              </a:spcAft>
              <a:buSzPct val="100000"/>
            </a:pPr>
            <a:r>
              <a:rPr lang="en-GB" altLang="en-US" dirty="0"/>
              <a:t>effective managers?</a:t>
            </a:r>
          </a:p>
          <a:p>
            <a:pPr fontAlgn="base">
              <a:spcBef>
                <a:spcPct val="0"/>
              </a:spcBef>
              <a:spcAft>
                <a:spcPct val="50000"/>
              </a:spcAft>
              <a:buSzPct val="100000"/>
            </a:pPr>
            <a:r>
              <a:rPr lang="en-GB" altLang="en-US" sz="2800" dirty="0"/>
              <a:t>What else could we put in place?  </a:t>
            </a:r>
          </a:p>
          <a:p>
            <a:pPr marL="0" indent="0">
              <a:buNone/>
            </a:pPr>
            <a:endParaRPr lang="en-GB" sz="2800" dirty="0"/>
          </a:p>
        </p:txBody>
      </p:sp>
    </p:spTree>
    <p:extLst>
      <p:ext uri="{BB962C8B-B14F-4D97-AF65-F5344CB8AC3E}">
        <p14:creationId xmlns:p14="http://schemas.microsoft.com/office/powerpoint/2010/main" val="2071477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GB" dirty="0">
                <a:solidFill>
                  <a:srgbClr val="61A375"/>
                </a:solidFill>
              </a:rPr>
              <a:t>Exercise 7 – creating an open culture</a:t>
            </a:r>
          </a:p>
        </p:txBody>
      </p:sp>
      <p:sp>
        <p:nvSpPr>
          <p:cNvPr id="83971" name="Rectangle 3"/>
          <p:cNvSpPr>
            <a:spLocks noGrp="1" noChangeArrowheads="1"/>
          </p:cNvSpPr>
          <p:nvPr>
            <p:ph idx="1"/>
          </p:nvPr>
        </p:nvSpPr>
        <p:spPr/>
        <p:txBody>
          <a:bodyPr>
            <a:normAutofit/>
          </a:bodyPr>
          <a:lstStyle/>
          <a:p>
            <a:pPr marL="0" indent="0">
              <a:buNone/>
            </a:pPr>
            <a:r>
              <a:rPr lang="en-GB" altLang="en-US" sz="2800" dirty="0">
                <a:solidFill>
                  <a:srgbClr val="000000"/>
                </a:solidFill>
              </a:rPr>
              <a:t>Empowering and encouraging members of staff and volunteers to report concerns or allegations about the  behaviour of others is essential if we are going to tackle inappropriate or abusive behaviour.  Please consider and discuss:</a:t>
            </a:r>
          </a:p>
          <a:p>
            <a:endParaRPr lang="en-GB" altLang="en-US" sz="1400" dirty="0"/>
          </a:p>
          <a:p>
            <a:pPr fontAlgn="base">
              <a:spcBef>
                <a:spcPct val="0"/>
              </a:spcBef>
              <a:spcAft>
                <a:spcPct val="50000"/>
              </a:spcAft>
              <a:buSzPct val="100000"/>
            </a:pPr>
            <a:r>
              <a:rPr lang="en-GB" altLang="en-US" sz="2800" dirty="0"/>
              <a:t>What might stop me reporting concerns?</a:t>
            </a:r>
          </a:p>
          <a:p>
            <a:pPr fontAlgn="base">
              <a:spcBef>
                <a:spcPct val="0"/>
              </a:spcBef>
              <a:spcAft>
                <a:spcPct val="50000"/>
              </a:spcAft>
              <a:buSzPct val="100000"/>
            </a:pPr>
            <a:r>
              <a:rPr lang="en-GB" altLang="en-US" sz="2800" dirty="0"/>
              <a:t>What would help me overcome those problems?</a:t>
            </a:r>
          </a:p>
          <a:p>
            <a:pPr marL="0" indent="0">
              <a:buNone/>
            </a:pPr>
            <a:endParaRPr lang="en-GB" sz="2800" dirty="0"/>
          </a:p>
        </p:txBody>
      </p:sp>
    </p:spTree>
    <p:extLst>
      <p:ext uri="{BB962C8B-B14F-4D97-AF65-F5344CB8AC3E}">
        <p14:creationId xmlns:p14="http://schemas.microsoft.com/office/powerpoint/2010/main" val="4357264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GB" dirty="0">
                <a:solidFill>
                  <a:srgbClr val="61A375"/>
                </a:solidFill>
              </a:rPr>
              <a:t>Features of a safer culture</a:t>
            </a:r>
          </a:p>
        </p:txBody>
      </p:sp>
      <p:sp>
        <p:nvSpPr>
          <p:cNvPr id="82947" name="Rectangle 3"/>
          <p:cNvSpPr>
            <a:spLocks noGrp="1" noChangeArrowheads="1"/>
          </p:cNvSpPr>
          <p:nvPr>
            <p:ph idx="1"/>
          </p:nvPr>
        </p:nvSpPr>
        <p:spPr>
          <a:xfrm>
            <a:off x="179512" y="1124744"/>
            <a:ext cx="9073008" cy="4896544"/>
          </a:xfrm>
        </p:spPr>
        <p:txBody>
          <a:bodyPr>
            <a:noAutofit/>
          </a:bodyPr>
          <a:lstStyle/>
          <a:p>
            <a:pPr eaLnBrk="1" hangingPunct="1"/>
            <a:r>
              <a:rPr lang="en-GB" sz="2800" dirty="0">
                <a:solidFill>
                  <a:srgbClr val="000000"/>
                </a:solidFill>
              </a:rPr>
              <a:t>Open, no secrets</a:t>
            </a:r>
          </a:p>
          <a:p>
            <a:pPr eaLnBrk="1" hangingPunct="1"/>
            <a:r>
              <a:rPr lang="en-GB" sz="2800" dirty="0">
                <a:solidFill>
                  <a:srgbClr val="000000"/>
                </a:solidFill>
              </a:rPr>
              <a:t>Belief that ‘it could happen here’</a:t>
            </a:r>
          </a:p>
          <a:p>
            <a:r>
              <a:rPr lang="en-GB" sz="2800" dirty="0">
                <a:solidFill>
                  <a:srgbClr val="000000"/>
                </a:solidFill>
              </a:rPr>
              <a:t>Clear staff behaviour / safe working practice guidelines</a:t>
            </a:r>
          </a:p>
          <a:p>
            <a:pPr eaLnBrk="1" hangingPunct="1"/>
            <a:r>
              <a:rPr lang="en-GB" sz="2800" dirty="0">
                <a:solidFill>
                  <a:srgbClr val="000000"/>
                </a:solidFill>
              </a:rPr>
              <a:t>Clear procedures for reporting concerns / whistleblowing</a:t>
            </a:r>
          </a:p>
          <a:p>
            <a:pPr eaLnBrk="1" hangingPunct="1"/>
            <a:r>
              <a:rPr lang="en-GB" sz="2800" dirty="0">
                <a:solidFill>
                  <a:srgbClr val="000000"/>
                </a:solidFill>
              </a:rPr>
              <a:t>Support in raising concerns &amp; commitment to take action</a:t>
            </a:r>
          </a:p>
          <a:p>
            <a:r>
              <a:rPr lang="en-GB" sz="2800" dirty="0">
                <a:solidFill>
                  <a:srgbClr val="000000"/>
                </a:solidFill>
              </a:rPr>
              <a:t>Commitment to safeguarding &amp; an ongoing culture of vigilance</a:t>
            </a:r>
          </a:p>
          <a:p>
            <a:pPr eaLnBrk="1" hangingPunct="1"/>
            <a:r>
              <a:rPr lang="en-GB" sz="2800" dirty="0">
                <a:solidFill>
                  <a:srgbClr val="000000"/>
                </a:solidFill>
              </a:rPr>
              <a:t>Policies and procedures put into practice</a:t>
            </a:r>
          </a:p>
          <a:p>
            <a:pPr eaLnBrk="1" hangingPunct="1"/>
            <a:r>
              <a:rPr lang="en-GB" sz="2800" dirty="0">
                <a:solidFill>
                  <a:srgbClr val="000000"/>
                </a:solidFill>
              </a:rPr>
              <a:t>Good use of induction and probationary periods</a:t>
            </a:r>
          </a:p>
        </p:txBody>
      </p:sp>
    </p:spTree>
    <p:extLst>
      <p:ext uri="{BB962C8B-B14F-4D97-AF65-F5344CB8AC3E}">
        <p14:creationId xmlns:p14="http://schemas.microsoft.com/office/powerpoint/2010/main" val="115282256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706090"/>
          </a:xfrm>
        </p:spPr>
        <p:txBody>
          <a:bodyPr>
            <a:normAutofit fontScale="90000"/>
          </a:bodyPr>
          <a:lstStyle/>
          <a:p>
            <a:pPr eaLnBrk="1" hangingPunct="1"/>
            <a:r>
              <a:rPr lang="en-GB" dirty="0">
                <a:solidFill>
                  <a:srgbClr val="61A375"/>
                </a:solidFill>
              </a:rPr>
              <a:t>Disclosing potential issues </a:t>
            </a:r>
          </a:p>
        </p:txBody>
      </p:sp>
      <p:sp>
        <p:nvSpPr>
          <p:cNvPr id="82947" name="Rectangle 3"/>
          <p:cNvSpPr>
            <a:spLocks noGrp="1" noChangeArrowheads="1"/>
          </p:cNvSpPr>
          <p:nvPr>
            <p:ph idx="1"/>
          </p:nvPr>
        </p:nvSpPr>
        <p:spPr>
          <a:xfrm>
            <a:off x="251520" y="980728"/>
            <a:ext cx="8352928" cy="4896544"/>
          </a:xfrm>
        </p:spPr>
        <p:txBody>
          <a:bodyPr>
            <a:noAutofit/>
          </a:bodyPr>
          <a:lstStyle/>
          <a:p>
            <a:pPr marL="0" indent="0">
              <a:buNone/>
            </a:pPr>
            <a:r>
              <a:rPr lang="en-GB" sz="2200" dirty="0">
                <a:solidFill>
                  <a:srgbClr val="000000"/>
                </a:solidFill>
              </a:rPr>
              <a:t>‘Disqualification under the Childcare Act 2006’ (DfE August 2018) says all schools should have:</a:t>
            </a:r>
          </a:p>
          <a:p>
            <a:r>
              <a:rPr lang="en-GB" sz="2200" dirty="0">
                <a:solidFill>
                  <a:srgbClr val="000000"/>
                </a:solidFill>
              </a:rPr>
              <a:t>A clear expectation that staff will discuss with managers any relationship / association (in or out of school or online) that may have implications for the safeguarding of children in school</a:t>
            </a:r>
            <a:endParaRPr lang="en-GB" sz="1000" dirty="0"/>
          </a:p>
          <a:p>
            <a:pPr marL="0" indent="0">
              <a:buNone/>
            </a:pPr>
            <a:r>
              <a:rPr lang="en-GB" sz="2200" dirty="0"/>
              <a:t>These discussions can help schools </a:t>
            </a:r>
          </a:p>
          <a:p>
            <a:r>
              <a:rPr lang="en-GB" sz="2200" dirty="0"/>
              <a:t>safeguard their employees’ welfare and contribute to their duty of care towards their staff </a:t>
            </a:r>
          </a:p>
          <a:p>
            <a:r>
              <a:rPr lang="en-GB" sz="2200" dirty="0"/>
              <a:t>identify whether arrangements are needed to support these staff </a:t>
            </a:r>
          </a:p>
          <a:p>
            <a:r>
              <a:rPr lang="en-GB" sz="2200" dirty="0"/>
              <a:t>manage children’s safety, providing them with information that will help them consider whether there are measures that need to be put in place to safeguard children (e.g. by putting arrangements in place to stop or restrict a person coming into school where a potential risk to children has been identified)</a:t>
            </a:r>
            <a:endParaRPr lang="en-GB" sz="2200" dirty="0">
              <a:solidFill>
                <a:srgbClr val="000000"/>
              </a:solidFill>
            </a:endParaRPr>
          </a:p>
        </p:txBody>
      </p:sp>
    </p:spTree>
    <p:extLst>
      <p:ext uri="{BB962C8B-B14F-4D97-AF65-F5344CB8AC3E}">
        <p14:creationId xmlns:p14="http://schemas.microsoft.com/office/powerpoint/2010/main" val="281536355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60648"/>
            <a:ext cx="8229600" cy="1143000"/>
          </a:xfrm>
        </p:spPr>
        <p:txBody>
          <a:bodyPr>
            <a:noAutofit/>
          </a:bodyPr>
          <a:lstStyle/>
          <a:p>
            <a:pPr eaLnBrk="1" hangingPunct="1"/>
            <a:r>
              <a:rPr lang="en-GB" dirty="0">
                <a:solidFill>
                  <a:srgbClr val="61A375"/>
                </a:solidFill>
              </a:rPr>
              <a:t>Dealing with allegations against </a:t>
            </a:r>
            <a:br>
              <a:rPr lang="en-GB" dirty="0">
                <a:solidFill>
                  <a:srgbClr val="61A375"/>
                </a:solidFill>
              </a:rPr>
            </a:br>
            <a:r>
              <a:rPr lang="en-GB" dirty="0">
                <a:solidFill>
                  <a:srgbClr val="61A375"/>
                </a:solidFill>
              </a:rPr>
              <a:t>staff and volunteers in schools</a:t>
            </a:r>
          </a:p>
        </p:txBody>
      </p:sp>
      <p:sp>
        <p:nvSpPr>
          <p:cNvPr id="84995" name="Rectangle 3"/>
          <p:cNvSpPr>
            <a:spLocks noGrp="1" noChangeArrowheads="1"/>
          </p:cNvSpPr>
          <p:nvPr>
            <p:ph idx="1"/>
          </p:nvPr>
        </p:nvSpPr>
        <p:spPr>
          <a:xfrm>
            <a:off x="457200" y="1556792"/>
            <a:ext cx="8229600" cy="4536505"/>
          </a:xfrm>
        </p:spPr>
        <p:txBody>
          <a:bodyPr>
            <a:noAutofit/>
          </a:bodyPr>
          <a:lstStyle/>
          <a:p>
            <a:pPr marL="0" indent="0">
              <a:spcBef>
                <a:spcPct val="0"/>
              </a:spcBef>
              <a:buClr>
                <a:srgbClr val="000000"/>
              </a:buClr>
              <a:buFontTx/>
              <a:buNone/>
            </a:pPr>
            <a:r>
              <a:rPr lang="en-GB" sz="2400" i="1" dirty="0"/>
              <a:t>Keeping children safe in education </a:t>
            </a:r>
            <a:r>
              <a:rPr lang="en-GB" sz="2400" dirty="0"/>
              <a:t>(DfE 2018) outlines the</a:t>
            </a:r>
          </a:p>
          <a:p>
            <a:pPr marL="0" indent="0">
              <a:spcBef>
                <a:spcPct val="0"/>
              </a:spcBef>
              <a:buClr>
                <a:srgbClr val="000000"/>
              </a:buClr>
              <a:buFontTx/>
              <a:buNone/>
            </a:pPr>
            <a:r>
              <a:rPr lang="en-GB" sz="2400" dirty="0">
                <a:solidFill>
                  <a:srgbClr val="000000"/>
                </a:solidFill>
              </a:rPr>
              <a:t>framework that should be followed in all cases in which it  is alleged that a teacher, other member of staff, or volunteer in an establishment providing education for children under 18 has:</a:t>
            </a:r>
          </a:p>
          <a:p>
            <a:pPr>
              <a:spcBef>
                <a:spcPct val="0"/>
              </a:spcBef>
              <a:buClr>
                <a:srgbClr val="000000"/>
              </a:buClr>
              <a:buFontTx/>
              <a:buNone/>
            </a:pPr>
            <a:endParaRPr lang="en-GB" sz="1200" dirty="0">
              <a:solidFill>
                <a:srgbClr val="000000"/>
              </a:solidFill>
            </a:endParaRPr>
          </a:p>
          <a:p>
            <a:pPr eaLnBrk="1" hangingPunct="1">
              <a:spcBef>
                <a:spcPts val="0"/>
              </a:spcBef>
            </a:pPr>
            <a:r>
              <a:rPr lang="en-GB" sz="2400" dirty="0">
                <a:solidFill>
                  <a:srgbClr val="000000"/>
                </a:solidFill>
              </a:rPr>
              <a:t>Behaved in a way that has harmed a child or may have harmed a child</a:t>
            </a:r>
          </a:p>
          <a:p>
            <a:pPr eaLnBrk="1" hangingPunct="1"/>
            <a:r>
              <a:rPr lang="en-GB" sz="2400" dirty="0">
                <a:solidFill>
                  <a:srgbClr val="000000"/>
                </a:solidFill>
              </a:rPr>
              <a:t>Possibly committed a criminal offence against or related to a child </a:t>
            </a:r>
          </a:p>
          <a:p>
            <a:pPr eaLnBrk="1" hangingPunct="1"/>
            <a:r>
              <a:rPr lang="en-GB" sz="2400" dirty="0">
                <a:solidFill>
                  <a:srgbClr val="000000"/>
                </a:solidFill>
              </a:rPr>
              <a:t>Behaved towards a child or children in a way that indicates he or she may</a:t>
            </a:r>
            <a:r>
              <a:rPr lang="en-GB" sz="2400" dirty="0"/>
              <a:t> pose a risk of harm to children</a:t>
            </a:r>
          </a:p>
        </p:txBody>
      </p:sp>
    </p:spTree>
    <p:extLst>
      <p:ext uri="{BB962C8B-B14F-4D97-AF65-F5344CB8AC3E}">
        <p14:creationId xmlns:p14="http://schemas.microsoft.com/office/powerpoint/2010/main" val="56596990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95288" y="333375"/>
            <a:ext cx="8497192" cy="771623"/>
          </a:xfrm>
          <a:prstGeom prst="rect">
            <a:avLst/>
          </a:prstGeom>
          <a:noFill/>
          <a:ln w="9525">
            <a:noFill/>
            <a:round/>
            <a:headEnd/>
            <a:tailEnd/>
          </a:ln>
        </p:spPr>
        <p:txBody>
          <a:bodyPr wrap="square" lIns="90000" tIns="46800" rIns="90000" bIns="46800">
            <a:spAutoFit/>
          </a:bodyPr>
          <a:lstStyle/>
          <a:p>
            <a:pPr algn="ctr" defTabSz="449263" eaLnBrk="0" hangingPunct="0">
              <a:buClr>
                <a:srgbClr val="002F18"/>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solidFill>
                  <a:srgbClr val="61A375"/>
                </a:solidFill>
              </a:rPr>
              <a:t>Breach of Trust</a:t>
            </a:r>
          </a:p>
        </p:txBody>
      </p:sp>
      <p:sp>
        <p:nvSpPr>
          <p:cNvPr id="86019" name="Text Box 3"/>
          <p:cNvSpPr txBox="1">
            <a:spLocks noChangeArrowheads="1"/>
          </p:cNvSpPr>
          <p:nvPr/>
        </p:nvSpPr>
        <p:spPr bwMode="auto">
          <a:xfrm>
            <a:off x="395288" y="1484784"/>
            <a:ext cx="8497192" cy="4526497"/>
          </a:xfrm>
          <a:prstGeom prst="rect">
            <a:avLst/>
          </a:prstGeom>
          <a:noFill/>
          <a:ln w="9525">
            <a:noFill/>
            <a:round/>
            <a:headEnd/>
            <a:tailEnd/>
          </a:ln>
        </p:spPr>
        <p:txBody>
          <a:bodyPr wrap="square" lIns="90000" tIns="46800" rIns="90000" bIns="46800">
            <a:spAutoFit/>
          </a:bodyPr>
          <a:lstStyle/>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A breach of trust occurs when the boundaries of the relationship between a professional and a child or young person is broken due to inappropriate behaviour by the professional, which involves an abuse of power. </a:t>
            </a:r>
          </a:p>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dirty="0">
              <a:solidFill>
                <a:srgbClr val="000000"/>
              </a:solidFill>
            </a:endParaRPr>
          </a:p>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The behaviour itself does not necessarily have to be illegal to breach this trust – even if the child is over the age of consent </a:t>
            </a:r>
            <a:r>
              <a:rPr lang="en-GB" sz="2400" dirty="0" err="1">
                <a:solidFill>
                  <a:srgbClr val="000000"/>
                </a:solidFill>
              </a:rPr>
              <a:t>e.g</a:t>
            </a:r>
            <a:r>
              <a:rPr lang="en-GB" sz="2400" dirty="0">
                <a:solidFill>
                  <a:srgbClr val="000000"/>
                </a:solidFill>
              </a:rPr>
              <a:t>:</a:t>
            </a:r>
          </a:p>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dirty="0">
              <a:solidFill>
                <a:srgbClr val="000000"/>
              </a:solidFill>
            </a:endParaRPr>
          </a:p>
          <a:p>
            <a:pPr lvl="1" defTabSz="449263" eaLnBrk="0" hangingPunct="0">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  A youth leader (19 years old) at a youth club starts a relationship with a 16 year old youth club member</a:t>
            </a:r>
          </a:p>
          <a:p>
            <a:pPr lvl="1" defTabSz="449263" eaLnBrk="0" hangingPunct="0">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000" dirty="0">
              <a:solidFill>
                <a:srgbClr val="000000"/>
              </a:solidFill>
            </a:endParaRPr>
          </a:p>
          <a:p>
            <a:pPr lvl="1" defTabSz="449263" eaLnBrk="0" hangingPunct="0">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rPr>
              <a:t>  A teacher becomes sexually involved with a 6</a:t>
            </a:r>
            <a:r>
              <a:rPr lang="en-GB" sz="2400" baseline="30000" dirty="0">
                <a:solidFill>
                  <a:srgbClr val="000000"/>
                </a:solidFill>
              </a:rPr>
              <a:t>th</a:t>
            </a:r>
            <a:r>
              <a:rPr lang="en-GB" sz="2400" dirty="0">
                <a:solidFill>
                  <a:srgbClr val="000000"/>
                </a:solidFill>
              </a:rPr>
              <a:t> form pupil</a:t>
            </a:r>
          </a:p>
          <a:p>
            <a:pPr lvl="1" defTabSz="449263" eaLnBrk="0" hangingPunct="0">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solidFill>
                <a:srgbClr val="000000"/>
              </a:solidFill>
            </a:endParaRPr>
          </a:p>
          <a:p>
            <a:pPr defTabSz="449263" eaLnBrk="0" hangingPunct="0">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endParaRPr>
          </a:p>
        </p:txBody>
      </p:sp>
    </p:spTree>
    <p:extLst>
      <p:ext uri="{BB962C8B-B14F-4D97-AF65-F5344CB8AC3E}">
        <p14:creationId xmlns:p14="http://schemas.microsoft.com/office/powerpoint/2010/main" val="36070029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GB" sz="4900" dirty="0">
                <a:solidFill>
                  <a:srgbClr val="61A375"/>
                </a:solidFill>
              </a:rPr>
              <a:t>Structure for managing allegations </a:t>
            </a:r>
            <a:br>
              <a:rPr lang="en-GB" sz="4900" dirty="0">
                <a:solidFill>
                  <a:srgbClr val="002F18"/>
                </a:solidFill>
              </a:rPr>
            </a:br>
            <a:r>
              <a:rPr lang="en-GB" sz="2000" i="1" dirty="0">
                <a:solidFill>
                  <a:srgbClr val="002F18"/>
                </a:solidFill>
              </a:rPr>
              <a:t>Working Together to Safeguard Children (DfE 2018)</a:t>
            </a:r>
            <a:r>
              <a:rPr lang="ar-SA" sz="2000" i="1" dirty="0">
                <a:solidFill>
                  <a:srgbClr val="002F18"/>
                </a:solidFill>
              </a:rPr>
              <a:t>‏</a:t>
            </a:r>
            <a:br>
              <a:rPr lang="en-GB" sz="3300" dirty="0">
                <a:solidFill>
                  <a:srgbClr val="002F18"/>
                </a:solidFill>
              </a:rPr>
            </a:br>
            <a:endParaRPr lang="en-GB" sz="3300" dirty="0">
              <a:solidFill>
                <a:srgbClr val="002F18"/>
              </a:solidFill>
            </a:endParaRPr>
          </a:p>
        </p:txBody>
      </p:sp>
      <p:sp>
        <p:nvSpPr>
          <p:cNvPr id="87043" name="Rectangle 3"/>
          <p:cNvSpPr>
            <a:spLocks noGrp="1" noChangeArrowheads="1"/>
          </p:cNvSpPr>
          <p:nvPr>
            <p:ph idx="1"/>
          </p:nvPr>
        </p:nvSpPr>
        <p:spPr>
          <a:xfrm>
            <a:off x="251520" y="1628801"/>
            <a:ext cx="8435280" cy="4248472"/>
          </a:xfrm>
        </p:spPr>
        <p:txBody>
          <a:bodyPr>
            <a:normAutofit/>
          </a:bodyPr>
          <a:lstStyle/>
          <a:p>
            <a:pPr algn="ctr" eaLnBrk="1" hangingPunct="1">
              <a:lnSpc>
                <a:spcPct val="80000"/>
              </a:lnSpc>
            </a:pPr>
            <a:endParaRPr lang="en-GB" sz="1800" dirty="0">
              <a:solidFill>
                <a:srgbClr val="FF0000"/>
              </a:solidFill>
            </a:endParaRPr>
          </a:p>
          <a:p>
            <a:pPr eaLnBrk="1" hangingPunct="1">
              <a:lnSpc>
                <a:spcPct val="80000"/>
              </a:lnSpc>
            </a:pPr>
            <a:endParaRPr lang="en-GB" sz="2600" dirty="0"/>
          </a:p>
        </p:txBody>
      </p:sp>
      <p:graphicFrame>
        <p:nvGraphicFramePr>
          <p:cNvPr id="7" name="Diagram 6">
            <a:extLst>
              <a:ext uri="{FF2B5EF4-FFF2-40B4-BE49-F238E27FC236}">
                <a16:creationId xmlns:a16="http://schemas.microsoft.com/office/drawing/2014/main" id="{73DAA655-BFD1-4AE5-83AA-00B4D9713C1C}"/>
              </a:ext>
            </a:extLst>
          </p:cNvPr>
          <p:cNvGraphicFramePr/>
          <p:nvPr>
            <p:extLst>
              <p:ext uri="{D42A27DB-BD31-4B8C-83A1-F6EECF244321}">
                <p14:modId xmlns:p14="http://schemas.microsoft.com/office/powerpoint/2010/main" val="2831836921"/>
              </p:ext>
            </p:extLst>
          </p:nvPr>
        </p:nvGraphicFramePr>
        <p:xfrm>
          <a:off x="755576" y="1988840"/>
          <a:ext cx="7632848"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8820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a:solidFill>
                  <a:srgbClr val="61A375"/>
                </a:solidFill>
              </a:rPr>
              <a:t>The wider context</a:t>
            </a:r>
          </a:p>
        </p:txBody>
      </p:sp>
      <p:sp>
        <p:nvSpPr>
          <p:cNvPr id="17411" name="Rectangle 3"/>
          <p:cNvSpPr>
            <a:spLocks noGrp="1" noChangeArrowheads="1"/>
          </p:cNvSpPr>
          <p:nvPr>
            <p:ph idx="1"/>
          </p:nvPr>
        </p:nvSpPr>
        <p:spPr>
          <a:xfrm>
            <a:off x="478342" y="1417638"/>
            <a:ext cx="8229600" cy="4525963"/>
          </a:xfrm>
        </p:spPr>
        <p:txBody>
          <a:bodyPr>
            <a:normAutofit fontScale="92500" lnSpcReduction="10000"/>
          </a:bodyPr>
          <a:lstStyle/>
          <a:p>
            <a:r>
              <a:rPr lang="en-GB" sz="2800" dirty="0"/>
              <a:t>The </a:t>
            </a:r>
            <a:r>
              <a:rPr lang="en-GB" sz="2800" dirty="0" err="1"/>
              <a:t>Bichard</a:t>
            </a:r>
            <a:r>
              <a:rPr lang="en-GB" sz="2800" dirty="0"/>
              <a:t> Inquiry Report</a:t>
            </a:r>
          </a:p>
          <a:p>
            <a:r>
              <a:rPr lang="en-GB" sz="2800" dirty="0"/>
              <a:t>Legal duties on schools, FE colleges and a wide range of partner organisations to safeguard and promote the welfare of children</a:t>
            </a:r>
          </a:p>
          <a:p>
            <a:r>
              <a:rPr lang="en-GB" sz="2800" dirty="0"/>
              <a:t>Statutory guidance ‘Keeping children safe in education’ (DfE 2020)</a:t>
            </a:r>
          </a:p>
          <a:p>
            <a:r>
              <a:rPr lang="en-GB" sz="2800" dirty="0"/>
              <a:t>For boarding &amp; residential schools, the National Minimum Standards (NMS)</a:t>
            </a:r>
          </a:p>
          <a:p>
            <a:r>
              <a:rPr lang="en-GB" sz="2800" dirty="0"/>
              <a:t>Adopting “safer recruitment” practice is an essential feature of the arrangements organisations need to          have in place</a:t>
            </a:r>
          </a:p>
          <a:p>
            <a:endParaRPr lang="en-GB" sz="2800" dirty="0"/>
          </a:p>
        </p:txBody>
      </p:sp>
    </p:spTree>
    <p:extLst>
      <p:ext uri="{BB962C8B-B14F-4D97-AF65-F5344CB8AC3E}">
        <p14:creationId xmlns:p14="http://schemas.microsoft.com/office/powerpoint/2010/main" val="16736450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5" name="Group 47"/>
          <p:cNvGrpSpPr>
            <a:grpSpLocks/>
          </p:cNvGrpSpPr>
          <p:nvPr/>
        </p:nvGrpSpPr>
        <p:grpSpPr bwMode="auto">
          <a:xfrm>
            <a:off x="-529" y="260648"/>
            <a:ext cx="9144529" cy="5688632"/>
            <a:chOff x="-75" y="119"/>
            <a:chExt cx="5881" cy="3726"/>
          </a:xfrm>
        </p:grpSpPr>
        <p:sp>
          <p:nvSpPr>
            <p:cNvPr id="40969" name="Text Box 6"/>
            <p:cNvSpPr txBox="1">
              <a:spLocks noChangeArrowheads="1"/>
            </p:cNvSpPr>
            <p:nvPr/>
          </p:nvSpPr>
          <p:spPr bwMode="auto">
            <a:xfrm>
              <a:off x="2018" y="119"/>
              <a:ext cx="176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Child Protection</a:t>
              </a:r>
              <a:endParaRPr lang="en-US" b="1" dirty="0">
                <a:solidFill>
                  <a:prstClr val="black"/>
                </a:solidFill>
                <a:latin typeface="Calibri"/>
              </a:endParaRPr>
            </a:p>
          </p:txBody>
        </p:sp>
        <p:sp>
          <p:nvSpPr>
            <p:cNvPr id="40970" name="Text Box 7"/>
            <p:cNvSpPr txBox="1">
              <a:spLocks noChangeArrowheads="1"/>
            </p:cNvSpPr>
            <p:nvPr/>
          </p:nvSpPr>
          <p:spPr bwMode="auto">
            <a:xfrm>
              <a:off x="4445" y="892"/>
              <a:ext cx="136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Supervision</a:t>
              </a:r>
              <a:endParaRPr lang="en-US" b="1" dirty="0">
                <a:solidFill>
                  <a:prstClr val="black"/>
                </a:solidFill>
                <a:latin typeface="Calibri"/>
              </a:endParaRPr>
            </a:p>
          </p:txBody>
        </p:sp>
        <p:sp>
          <p:nvSpPr>
            <p:cNvPr id="40971" name="Text Box 8"/>
            <p:cNvSpPr txBox="1">
              <a:spLocks noChangeArrowheads="1"/>
            </p:cNvSpPr>
            <p:nvPr/>
          </p:nvSpPr>
          <p:spPr bwMode="auto">
            <a:xfrm>
              <a:off x="4445" y="1538"/>
              <a:ext cx="1315"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PSHE/ Curriculum</a:t>
              </a:r>
            </a:p>
          </p:txBody>
        </p:sp>
        <p:sp>
          <p:nvSpPr>
            <p:cNvPr id="40972" name="Text Box 9"/>
            <p:cNvSpPr txBox="1">
              <a:spLocks noChangeArrowheads="1"/>
            </p:cNvSpPr>
            <p:nvPr/>
          </p:nvSpPr>
          <p:spPr bwMode="auto">
            <a:xfrm>
              <a:off x="4388" y="2622"/>
              <a:ext cx="12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E-safety</a:t>
              </a:r>
              <a:r>
                <a:rPr lang="en-GB" sz="1600" b="1" dirty="0">
                  <a:solidFill>
                    <a:prstClr val="black"/>
                  </a:solidFill>
                  <a:latin typeface="Arial" charset="0"/>
                </a:rPr>
                <a:t> </a:t>
              </a:r>
              <a:endParaRPr lang="en-US" sz="1600" b="1" dirty="0">
                <a:solidFill>
                  <a:prstClr val="black"/>
                </a:solidFill>
                <a:latin typeface="Arial" charset="0"/>
              </a:endParaRPr>
            </a:p>
          </p:txBody>
        </p:sp>
        <p:sp>
          <p:nvSpPr>
            <p:cNvPr id="40973" name="Text Box 10"/>
            <p:cNvSpPr txBox="1">
              <a:spLocks noChangeArrowheads="1"/>
            </p:cNvSpPr>
            <p:nvPr/>
          </p:nvSpPr>
          <p:spPr bwMode="auto">
            <a:xfrm>
              <a:off x="3454" y="3241"/>
              <a:ext cx="163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The school environment</a:t>
              </a:r>
            </a:p>
          </p:txBody>
        </p:sp>
        <p:sp>
          <p:nvSpPr>
            <p:cNvPr id="40974" name="Text Box 11"/>
            <p:cNvSpPr txBox="1">
              <a:spLocks noChangeArrowheads="1"/>
            </p:cNvSpPr>
            <p:nvPr/>
          </p:nvSpPr>
          <p:spPr bwMode="auto">
            <a:xfrm>
              <a:off x="1655" y="3322"/>
              <a:ext cx="154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Safe recruitment &amp; selection</a:t>
              </a:r>
            </a:p>
          </p:txBody>
        </p:sp>
        <p:sp>
          <p:nvSpPr>
            <p:cNvPr id="40975" name="Text Box 12"/>
            <p:cNvSpPr txBox="1">
              <a:spLocks noChangeArrowheads="1"/>
            </p:cNvSpPr>
            <p:nvPr/>
          </p:nvSpPr>
          <p:spPr bwMode="auto">
            <a:xfrm>
              <a:off x="340" y="3050"/>
              <a:ext cx="1270"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Allegations management procedures</a:t>
              </a:r>
              <a:endParaRPr lang="en-US" b="1" dirty="0">
                <a:solidFill>
                  <a:prstClr val="black"/>
                </a:solidFill>
                <a:latin typeface="Calibri"/>
              </a:endParaRPr>
            </a:p>
          </p:txBody>
        </p:sp>
        <p:sp>
          <p:nvSpPr>
            <p:cNvPr id="40977" name="Text Box 14"/>
            <p:cNvSpPr txBox="1">
              <a:spLocks noChangeArrowheads="1"/>
            </p:cNvSpPr>
            <p:nvPr/>
          </p:nvSpPr>
          <p:spPr bwMode="auto">
            <a:xfrm>
              <a:off x="-75" y="1451"/>
              <a:ext cx="114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Governance</a:t>
              </a:r>
              <a:endParaRPr lang="en-US" b="1" dirty="0">
                <a:solidFill>
                  <a:prstClr val="black"/>
                </a:solidFill>
                <a:latin typeface="Calibri"/>
              </a:endParaRPr>
            </a:p>
          </p:txBody>
        </p:sp>
        <p:sp>
          <p:nvSpPr>
            <p:cNvPr id="40978" name="Text Box 16"/>
            <p:cNvSpPr txBox="1">
              <a:spLocks noChangeArrowheads="1"/>
            </p:cNvSpPr>
            <p:nvPr/>
          </p:nvSpPr>
          <p:spPr bwMode="auto">
            <a:xfrm>
              <a:off x="446" y="119"/>
              <a:ext cx="146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Safe working practice</a:t>
              </a:r>
            </a:p>
          </p:txBody>
        </p:sp>
        <p:sp>
          <p:nvSpPr>
            <p:cNvPr id="40979" name="Text Box 28"/>
            <p:cNvSpPr txBox="1">
              <a:spLocks noChangeArrowheads="1"/>
            </p:cNvSpPr>
            <p:nvPr/>
          </p:nvSpPr>
          <p:spPr bwMode="auto">
            <a:xfrm>
              <a:off x="172" y="2143"/>
              <a:ext cx="113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Whistle blowing</a:t>
              </a:r>
              <a:endParaRPr lang="en-US" b="1" dirty="0">
                <a:solidFill>
                  <a:prstClr val="black"/>
                </a:solidFill>
                <a:latin typeface="Calibri"/>
              </a:endParaRPr>
            </a:p>
          </p:txBody>
        </p:sp>
        <p:sp>
          <p:nvSpPr>
            <p:cNvPr id="40980" name="Rectangle 28"/>
            <p:cNvSpPr>
              <a:spLocks noChangeArrowheads="1"/>
            </p:cNvSpPr>
            <p:nvPr/>
          </p:nvSpPr>
          <p:spPr bwMode="auto">
            <a:xfrm>
              <a:off x="3801" y="136"/>
              <a:ext cx="938"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ts val="600"/>
                </a:spcBef>
              </a:pPr>
              <a:r>
                <a:rPr lang="en-GB" sz="2400" b="1" dirty="0">
                  <a:solidFill>
                    <a:prstClr val="black"/>
                  </a:solidFill>
                </a:rPr>
                <a:t>Induction</a:t>
              </a:r>
            </a:p>
            <a:p>
              <a:pPr algn="ctr">
                <a:spcBef>
                  <a:spcPts val="600"/>
                </a:spcBef>
              </a:pPr>
              <a:r>
                <a:rPr lang="en-GB" sz="2400" b="1" dirty="0">
                  <a:solidFill>
                    <a:prstClr val="black"/>
                  </a:solidFill>
                </a:rPr>
                <a:t>&amp; training</a:t>
              </a:r>
              <a:endParaRPr lang="en-US" sz="2400" b="1" dirty="0">
                <a:solidFill>
                  <a:prstClr val="black"/>
                </a:solidFill>
              </a:endParaRPr>
            </a:p>
            <a:p>
              <a:pPr algn="ctr">
                <a:spcBef>
                  <a:spcPct val="50000"/>
                </a:spcBef>
              </a:pPr>
              <a:endParaRPr lang="en-US" sz="1600" dirty="0">
                <a:solidFill>
                  <a:prstClr val="black"/>
                </a:solidFill>
              </a:endParaRPr>
            </a:p>
          </p:txBody>
        </p:sp>
        <p:sp>
          <p:nvSpPr>
            <p:cNvPr id="40981" name="Text Box 12"/>
            <p:cNvSpPr txBox="1">
              <a:spLocks noChangeArrowheads="1"/>
            </p:cNvSpPr>
            <p:nvPr/>
          </p:nvSpPr>
          <p:spPr bwMode="auto">
            <a:xfrm>
              <a:off x="52" y="757"/>
              <a:ext cx="112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b="1" dirty="0">
                  <a:solidFill>
                    <a:prstClr val="black"/>
                  </a:solidFill>
                  <a:latin typeface="Calibri"/>
                </a:rPr>
                <a:t>A ‘listening’ culture</a:t>
              </a:r>
              <a:endParaRPr lang="en-US" b="1" dirty="0">
                <a:solidFill>
                  <a:prstClr val="black"/>
                </a:solidFill>
                <a:latin typeface="Calibri"/>
              </a:endParaRPr>
            </a:p>
          </p:txBody>
        </p:sp>
        <p:grpSp>
          <p:nvGrpSpPr>
            <p:cNvPr id="40982" name="Group 46"/>
            <p:cNvGrpSpPr>
              <a:grpSpLocks/>
            </p:cNvGrpSpPr>
            <p:nvPr/>
          </p:nvGrpSpPr>
          <p:grpSpPr bwMode="auto">
            <a:xfrm>
              <a:off x="975" y="394"/>
              <a:ext cx="3495" cy="2946"/>
              <a:chOff x="1066" y="394"/>
              <a:chExt cx="3495" cy="2946"/>
            </a:xfrm>
          </p:grpSpPr>
          <p:sp>
            <p:nvSpPr>
              <p:cNvPr id="40985" name="AutoShape 29"/>
              <p:cNvSpPr>
                <a:spLocks noChangeArrowheads="1"/>
              </p:cNvSpPr>
              <p:nvPr/>
            </p:nvSpPr>
            <p:spPr bwMode="auto">
              <a:xfrm>
                <a:off x="1655" y="890"/>
                <a:ext cx="272" cy="1769"/>
              </a:xfrm>
              <a:prstGeom prst="curvedRightArrow">
                <a:avLst>
                  <a:gd name="adj1" fmla="val 130074"/>
                  <a:gd name="adj2" fmla="val 260147"/>
                  <a:gd name="adj3" fmla="val 33333"/>
                </a:avLst>
              </a:prstGeom>
              <a:solidFill>
                <a:schemeClr val="accent1"/>
              </a:solidFill>
              <a:ln w="9525">
                <a:solidFill>
                  <a:schemeClr val="tx1"/>
                </a:solidFill>
                <a:miter lim="800000"/>
                <a:headEnd/>
                <a:tailEnd/>
              </a:ln>
            </p:spPr>
            <p:txBody>
              <a:bodyPr wrap="none" anchor="ctr"/>
              <a:lstStyle/>
              <a:p>
                <a:pPr algn="ctr"/>
                <a:endParaRPr lang="en-US">
                  <a:solidFill>
                    <a:prstClr val="black"/>
                  </a:solidFill>
                </a:endParaRPr>
              </a:p>
            </p:txBody>
          </p:sp>
          <p:sp>
            <p:nvSpPr>
              <p:cNvPr id="40986" name="AutoShape 31"/>
              <p:cNvSpPr>
                <a:spLocks noChangeArrowheads="1"/>
              </p:cNvSpPr>
              <p:nvPr/>
            </p:nvSpPr>
            <p:spPr bwMode="auto">
              <a:xfrm rot="10800000">
                <a:off x="3742" y="845"/>
                <a:ext cx="317" cy="1859"/>
              </a:xfrm>
              <a:prstGeom prst="curvedRightArrow">
                <a:avLst>
                  <a:gd name="adj1" fmla="val 117287"/>
                  <a:gd name="adj2" fmla="val 234574"/>
                  <a:gd name="adj3" fmla="val 33333"/>
                </a:avLst>
              </a:prstGeom>
              <a:solidFill>
                <a:schemeClr val="accent1"/>
              </a:solidFill>
              <a:ln w="9525">
                <a:solidFill>
                  <a:schemeClr val="tx1"/>
                </a:solidFill>
                <a:miter lim="800000"/>
                <a:headEnd/>
                <a:tailEnd/>
              </a:ln>
            </p:spPr>
            <p:txBody>
              <a:bodyPr rot="10800000" wrap="none" anchor="ctr"/>
              <a:lstStyle/>
              <a:p>
                <a:pPr algn="ctr"/>
                <a:endParaRPr lang="en-US">
                  <a:solidFill>
                    <a:prstClr val="black"/>
                  </a:solidFill>
                </a:endParaRPr>
              </a:p>
            </p:txBody>
          </p:sp>
          <p:sp>
            <p:nvSpPr>
              <p:cNvPr id="40987" name="AutoShape 32"/>
              <p:cNvSpPr>
                <a:spLocks noChangeArrowheads="1"/>
              </p:cNvSpPr>
              <p:nvPr/>
            </p:nvSpPr>
            <p:spPr bwMode="auto">
              <a:xfrm rot="16200000">
                <a:off x="2553" y="446"/>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vert="eaVert" wrap="none" anchor="ctr"/>
              <a:lstStyle/>
              <a:p>
                <a:pPr algn="ctr"/>
                <a:endParaRPr lang="en-US">
                  <a:solidFill>
                    <a:prstClr val="black"/>
                  </a:solidFill>
                </a:endParaRPr>
              </a:p>
            </p:txBody>
          </p:sp>
          <p:sp>
            <p:nvSpPr>
              <p:cNvPr id="40988" name="AutoShape 33"/>
              <p:cNvSpPr>
                <a:spLocks noChangeArrowheads="1"/>
              </p:cNvSpPr>
              <p:nvPr/>
            </p:nvSpPr>
            <p:spPr bwMode="auto">
              <a:xfrm rot="13826470">
                <a:off x="1442" y="526"/>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vert="eaVert" wrap="none" anchor="ctr"/>
              <a:lstStyle/>
              <a:p>
                <a:pPr algn="ctr"/>
                <a:endParaRPr lang="en-US">
                  <a:solidFill>
                    <a:prstClr val="black"/>
                  </a:solidFill>
                </a:endParaRPr>
              </a:p>
            </p:txBody>
          </p:sp>
          <p:sp>
            <p:nvSpPr>
              <p:cNvPr id="40989" name="AutoShape 34"/>
              <p:cNvSpPr>
                <a:spLocks noChangeArrowheads="1"/>
              </p:cNvSpPr>
              <p:nvPr/>
            </p:nvSpPr>
            <p:spPr bwMode="auto">
              <a:xfrm rot="18497120">
                <a:off x="3537" y="548"/>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vert="eaVert" wrap="none" anchor="ctr"/>
              <a:lstStyle/>
              <a:p>
                <a:pPr algn="ctr"/>
                <a:endParaRPr lang="en-US">
                  <a:solidFill>
                    <a:prstClr val="black"/>
                  </a:solidFill>
                </a:endParaRPr>
              </a:p>
            </p:txBody>
          </p:sp>
          <p:sp>
            <p:nvSpPr>
              <p:cNvPr id="40990" name="AutoShape 35"/>
              <p:cNvSpPr>
                <a:spLocks noChangeArrowheads="1"/>
              </p:cNvSpPr>
              <p:nvPr/>
            </p:nvSpPr>
            <p:spPr bwMode="auto">
              <a:xfrm rot="19020029">
                <a:off x="4071" y="1026"/>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wrap="none" anchor="ctr"/>
              <a:lstStyle/>
              <a:p>
                <a:pPr algn="ctr"/>
                <a:endParaRPr lang="en-US">
                  <a:solidFill>
                    <a:prstClr val="black"/>
                  </a:solidFill>
                </a:endParaRPr>
              </a:p>
            </p:txBody>
          </p:sp>
          <p:sp>
            <p:nvSpPr>
              <p:cNvPr id="40991" name="AutoShape 36"/>
              <p:cNvSpPr>
                <a:spLocks noChangeArrowheads="1"/>
              </p:cNvSpPr>
              <p:nvPr/>
            </p:nvSpPr>
            <p:spPr bwMode="auto">
              <a:xfrm rot="5886350">
                <a:off x="2455" y="2983"/>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rot="10800000" vert="eaVert" wrap="none" anchor="ctr"/>
              <a:lstStyle/>
              <a:p>
                <a:pPr algn="ctr"/>
                <a:endParaRPr lang="en-US">
                  <a:solidFill>
                    <a:prstClr val="black"/>
                  </a:solidFill>
                </a:endParaRPr>
              </a:p>
            </p:txBody>
          </p:sp>
          <p:sp>
            <p:nvSpPr>
              <p:cNvPr id="40992" name="AutoShape 37"/>
              <p:cNvSpPr>
                <a:spLocks noChangeArrowheads="1"/>
              </p:cNvSpPr>
              <p:nvPr/>
            </p:nvSpPr>
            <p:spPr bwMode="auto">
              <a:xfrm rot="3481080">
                <a:off x="3431" y="2884"/>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rot="10800000" vert="eaVert" wrap="none" anchor="ctr"/>
              <a:lstStyle/>
              <a:p>
                <a:pPr algn="ctr"/>
                <a:endParaRPr lang="en-US">
                  <a:solidFill>
                    <a:prstClr val="black"/>
                  </a:solidFill>
                </a:endParaRPr>
              </a:p>
            </p:txBody>
          </p:sp>
          <p:sp>
            <p:nvSpPr>
              <p:cNvPr id="40993" name="AutoShape 38"/>
              <p:cNvSpPr>
                <a:spLocks noChangeArrowheads="1"/>
              </p:cNvSpPr>
              <p:nvPr/>
            </p:nvSpPr>
            <p:spPr bwMode="auto">
              <a:xfrm rot="1893096">
                <a:off x="4071" y="2410"/>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wrap="none" anchor="ctr"/>
              <a:lstStyle/>
              <a:p>
                <a:pPr algn="ctr"/>
                <a:endParaRPr lang="en-US">
                  <a:solidFill>
                    <a:prstClr val="black"/>
                  </a:solidFill>
                </a:endParaRPr>
              </a:p>
            </p:txBody>
          </p:sp>
          <p:sp>
            <p:nvSpPr>
              <p:cNvPr id="40994" name="AutoShape 39"/>
              <p:cNvSpPr>
                <a:spLocks noChangeArrowheads="1"/>
              </p:cNvSpPr>
              <p:nvPr/>
            </p:nvSpPr>
            <p:spPr bwMode="auto">
              <a:xfrm rot="20168804">
                <a:off x="4148" y="1811"/>
                <a:ext cx="413" cy="298"/>
              </a:xfrm>
              <a:prstGeom prst="rightArrow">
                <a:avLst>
                  <a:gd name="adj1" fmla="val 50000"/>
                  <a:gd name="adj2" fmla="val 33415"/>
                </a:avLst>
              </a:prstGeom>
              <a:solidFill>
                <a:schemeClr val="accent1"/>
              </a:solidFill>
              <a:ln w="9525">
                <a:solidFill>
                  <a:schemeClr val="tx1"/>
                </a:solidFill>
                <a:miter lim="800000"/>
                <a:headEnd/>
                <a:tailEnd/>
              </a:ln>
            </p:spPr>
            <p:txBody>
              <a:bodyPr wrap="none" anchor="ctr"/>
              <a:lstStyle/>
              <a:p>
                <a:pPr algn="ctr"/>
                <a:endParaRPr lang="en-US">
                  <a:solidFill>
                    <a:prstClr val="black"/>
                  </a:solidFill>
                </a:endParaRPr>
              </a:p>
            </p:txBody>
          </p:sp>
          <p:sp>
            <p:nvSpPr>
              <p:cNvPr id="40995" name="AutoShape 41"/>
              <p:cNvSpPr>
                <a:spLocks noChangeArrowheads="1"/>
              </p:cNvSpPr>
              <p:nvPr/>
            </p:nvSpPr>
            <p:spPr bwMode="auto">
              <a:xfrm rot="11253732">
                <a:off x="1155" y="967"/>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rot="10800000" wrap="none" anchor="ctr"/>
              <a:lstStyle/>
              <a:p>
                <a:pPr algn="ctr"/>
                <a:endParaRPr lang="en-US">
                  <a:solidFill>
                    <a:prstClr val="black"/>
                  </a:solidFill>
                </a:endParaRPr>
              </a:p>
            </p:txBody>
          </p:sp>
          <p:sp>
            <p:nvSpPr>
              <p:cNvPr id="40996" name="AutoShape 42"/>
              <p:cNvSpPr>
                <a:spLocks noChangeArrowheads="1"/>
              </p:cNvSpPr>
              <p:nvPr/>
            </p:nvSpPr>
            <p:spPr bwMode="auto">
              <a:xfrm rot="-10230667">
                <a:off x="1066" y="1570"/>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rot="10800000" wrap="none" anchor="ctr"/>
              <a:lstStyle/>
              <a:p>
                <a:pPr algn="ctr"/>
                <a:endParaRPr lang="en-US">
                  <a:solidFill>
                    <a:prstClr val="black"/>
                  </a:solidFill>
                </a:endParaRPr>
              </a:p>
            </p:txBody>
          </p:sp>
          <p:sp>
            <p:nvSpPr>
              <p:cNvPr id="40997" name="AutoShape 43"/>
              <p:cNvSpPr>
                <a:spLocks noChangeArrowheads="1"/>
              </p:cNvSpPr>
              <p:nvPr/>
            </p:nvSpPr>
            <p:spPr bwMode="auto">
              <a:xfrm rot="10368911">
                <a:off x="1156" y="2154"/>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rot="10800000" wrap="none" anchor="ctr"/>
              <a:lstStyle/>
              <a:p>
                <a:pPr algn="ctr"/>
                <a:endParaRPr lang="en-US">
                  <a:solidFill>
                    <a:prstClr val="black"/>
                  </a:solidFill>
                </a:endParaRPr>
              </a:p>
            </p:txBody>
          </p:sp>
          <p:sp>
            <p:nvSpPr>
              <p:cNvPr id="40998" name="AutoShape 44"/>
              <p:cNvSpPr>
                <a:spLocks noChangeArrowheads="1"/>
              </p:cNvSpPr>
              <p:nvPr/>
            </p:nvSpPr>
            <p:spPr bwMode="auto">
              <a:xfrm rot="8143998">
                <a:off x="1565" y="2750"/>
                <a:ext cx="409" cy="306"/>
              </a:xfrm>
              <a:prstGeom prst="rightArrow">
                <a:avLst>
                  <a:gd name="adj1" fmla="val 50000"/>
                  <a:gd name="adj2" fmla="val 33415"/>
                </a:avLst>
              </a:prstGeom>
              <a:solidFill>
                <a:schemeClr val="accent1"/>
              </a:solidFill>
              <a:ln w="9525">
                <a:solidFill>
                  <a:schemeClr val="tx1"/>
                </a:solidFill>
                <a:miter lim="800000"/>
                <a:headEnd/>
                <a:tailEnd/>
              </a:ln>
            </p:spPr>
            <p:txBody>
              <a:bodyPr rot="10800000" wrap="none" anchor="ctr"/>
              <a:lstStyle/>
              <a:p>
                <a:pPr algn="ctr"/>
                <a:endParaRPr lang="en-US">
                  <a:solidFill>
                    <a:prstClr val="black"/>
                  </a:solidFill>
                </a:endParaRPr>
              </a:p>
            </p:txBody>
          </p:sp>
        </p:grpSp>
      </p:grpSp>
      <p:sp>
        <p:nvSpPr>
          <p:cNvPr id="40966" name="WordArt 42"/>
          <p:cNvSpPr>
            <a:spLocks noChangeArrowheads="1" noChangeShapeType="1" noTextEdit="1"/>
          </p:cNvSpPr>
          <p:nvPr/>
        </p:nvSpPr>
        <p:spPr bwMode="auto">
          <a:xfrm>
            <a:off x="3202517" y="2276109"/>
            <a:ext cx="2243667" cy="431922"/>
          </a:xfrm>
          <a:prstGeom prst="rect">
            <a:avLst/>
          </a:prstGeom>
        </p:spPr>
        <p:txBody>
          <a:bodyPr wrap="none" fromWordArt="1">
            <a:prstTxWarp prst="textPlain">
              <a:avLst>
                <a:gd name="adj" fmla="val 50000"/>
              </a:avLst>
            </a:prstTxWarp>
          </a:bodyPr>
          <a:lstStyle/>
          <a:p>
            <a:pPr algn="ctr"/>
            <a:endParaRPr lang="en-GB" kern="10" dirty="0">
              <a:ln w="9525">
                <a:solidFill>
                  <a:srgbClr val="000000"/>
                </a:solidFill>
                <a:round/>
                <a:headEnd/>
                <a:tailEnd/>
              </a:ln>
              <a:solidFill>
                <a:prstClr val="white"/>
              </a:solidFill>
              <a:latin typeface="Arial Black"/>
            </a:endParaRPr>
          </a:p>
        </p:txBody>
      </p:sp>
      <p:sp>
        <p:nvSpPr>
          <p:cNvPr id="40967" name="WordArt 43"/>
          <p:cNvSpPr>
            <a:spLocks noChangeArrowheads="1" noChangeShapeType="1" noTextEdit="1"/>
          </p:cNvSpPr>
          <p:nvPr/>
        </p:nvSpPr>
        <p:spPr bwMode="auto">
          <a:xfrm>
            <a:off x="3202517" y="2708031"/>
            <a:ext cx="2523067" cy="505558"/>
          </a:xfrm>
          <a:prstGeom prst="rect">
            <a:avLst/>
          </a:prstGeom>
        </p:spPr>
        <p:txBody>
          <a:bodyPr wrap="none" fromWordArt="1">
            <a:prstTxWarp prst="textPlain">
              <a:avLst>
                <a:gd name="adj" fmla="val 50000"/>
              </a:avLst>
            </a:prstTxWarp>
          </a:bodyPr>
          <a:lstStyle/>
          <a:p>
            <a:pPr algn="ctr"/>
            <a:endParaRPr lang="en-GB" kern="10" dirty="0">
              <a:ln w="9525">
                <a:solidFill>
                  <a:srgbClr val="000000"/>
                </a:solidFill>
                <a:round/>
                <a:headEnd/>
                <a:tailEnd/>
              </a:ln>
              <a:solidFill>
                <a:srgbClr val="FFFFFF"/>
              </a:solidFill>
              <a:latin typeface="Arial Black"/>
            </a:endParaRPr>
          </a:p>
        </p:txBody>
      </p:sp>
      <p:sp>
        <p:nvSpPr>
          <p:cNvPr id="40968" name="WordArt 44"/>
          <p:cNvSpPr>
            <a:spLocks noChangeArrowheads="1" noChangeShapeType="1" noTextEdit="1"/>
          </p:cNvSpPr>
          <p:nvPr/>
        </p:nvSpPr>
        <p:spPr bwMode="auto">
          <a:xfrm>
            <a:off x="3202517" y="2311890"/>
            <a:ext cx="2061753" cy="1261086"/>
          </a:xfrm>
          <a:prstGeom prst="rect">
            <a:avLst/>
          </a:prstGeom>
        </p:spPr>
        <p:txBody>
          <a:bodyPr wrap="none" fromWordArt="1">
            <a:prstTxWarp prst="textPlain">
              <a:avLst>
                <a:gd name="adj" fmla="val 50000"/>
              </a:avLst>
            </a:prstTxWarp>
          </a:bodyPr>
          <a:lstStyle/>
          <a:p>
            <a:pPr algn="ctr"/>
            <a:endParaRPr lang="en-GB" kern="10" dirty="0">
              <a:ln w="9525">
                <a:solidFill>
                  <a:srgbClr val="000000"/>
                </a:solidFill>
                <a:round/>
                <a:headEnd/>
                <a:tailEnd/>
              </a:ln>
              <a:solidFill>
                <a:srgbClr val="FFFFFF"/>
              </a:solidFill>
              <a:latin typeface="Arial Black"/>
            </a:endParaRPr>
          </a:p>
        </p:txBody>
      </p:sp>
      <p:sp>
        <p:nvSpPr>
          <p:cNvPr id="4" name="TextBox 3"/>
          <p:cNvSpPr txBox="1"/>
          <p:nvPr/>
        </p:nvSpPr>
        <p:spPr>
          <a:xfrm>
            <a:off x="3239559" y="2311890"/>
            <a:ext cx="2486025" cy="1754326"/>
          </a:xfrm>
          <a:prstGeom prst="rect">
            <a:avLst/>
          </a:prstGeom>
          <a:noFill/>
        </p:spPr>
        <p:txBody>
          <a:bodyPr wrap="square" rtlCol="0">
            <a:spAutoFit/>
          </a:bodyPr>
          <a:lstStyle/>
          <a:p>
            <a:pPr algn="ctr"/>
            <a:r>
              <a:rPr lang="en-GB" sz="3600" dirty="0">
                <a:solidFill>
                  <a:prstClr val="black"/>
                </a:solidFill>
              </a:rPr>
              <a:t>ONGOING CULTURE OF</a:t>
            </a:r>
          </a:p>
          <a:p>
            <a:pPr algn="ctr"/>
            <a:r>
              <a:rPr lang="en-GB" sz="3600" dirty="0">
                <a:solidFill>
                  <a:prstClr val="black"/>
                </a:solidFill>
              </a:rPr>
              <a:t>VIGILANCE</a:t>
            </a:r>
          </a:p>
        </p:txBody>
      </p:sp>
    </p:spTree>
    <p:extLst>
      <p:ext uri="{BB962C8B-B14F-4D97-AF65-F5344CB8AC3E}">
        <p14:creationId xmlns:p14="http://schemas.microsoft.com/office/powerpoint/2010/main" val="186040224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dirty="0">
                <a:solidFill>
                  <a:srgbClr val="61A375"/>
                </a:solidFill>
              </a:rPr>
              <a:t>Remaining vigilant</a:t>
            </a:r>
          </a:p>
        </p:txBody>
      </p:sp>
      <p:sp>
        <p:nvSpPr>
          <p:cNvPr id="89091" name="Rectangle 3"/>
          <p:cNvSpPr>
            <a:spLocks noGrp="1" noChangeArrowheads="1"/>
          </p:cNvSpPr>
          <p:nvPr>
            <p:ph idx="1"/>
          </p:nvPr>
        </p:nvSpPr>
        <p:spPr>
          <a:xfrm>
            <a:off x="458210" y="1988840"/>
            <a:ext cx="8229600" cy="4525963"/>
          </a:xfrm>
        </p:spPr>
        <p:txBody>
          <a:bodyPr>
            <a:normAutofit/>
          </a:bodyPr>
          <a:lstStyle/>
          <a:p>
            <a:pPr eaLnBrk="1" hangingPunct="1"/>
            <a:r>
              <a:rPr lang="en-GB" sz="2800" dirty="0">
                <a:solidFill>
                  <a:srgbClr val="000000"/>
                </a:solidFill>
              </a:rPr>
              <a:t>Never think you have done enough in terms of creating a safer culture</a:t>
            </a:r>
          </a:p>
          <a:p>
            <a:pPr eaLnBrk="1" hangingPunct="1"/>
            <a:r>
              <a:rPr lang="en-GB" sz="2800" dirty="0">
                <a:solidFill>
                  <a:srgbClr val="000000"/>
                </a:solidFill>
              </a:rPr>
              <a:t>Always believe it could happen here</a:t>
            </a:r>
          </a:p>
          <a:p>
            <a:pPr eaLnBrk="1" hangingPunct="1"/>
            <a:r>
              <a:rPr lang="en-GB" sz="2800" dirty="0">
                <a:solidFill>
                  <a:srgbClr val="000000"/>
                </a:solidFill>
              </a:rPr>
              <a:t>Keep safeguarding high on everyone’s agenda</a:t>
            </a:r>
          </a:p>
          <a:p>
            <a:pPr eaLnBrk="1" hangingPunct="1"/>
            <a:r>
              <a:rPr lang="en-GB" sz="2800" dirty="0">
                <a:solidFill>
                  <a:srgbClr val="000000"/>
                </a:solidFill>
              </a:rPr>
              <a:t>Never rely on any one process to keep children safe</a:t>
            </a:r>
          </a:p>
          <a:p>
            <a:pPr eaLnBrk="1" hangingPunct="1"/>
            <a:endParaRPr lang="en-GB" sz="2800" dirty="0"/>
          </a:p>
        </p:txBody>
      </p:sp>
    </p:spTree>
    <p:extLst>
      <p:ext uri="{BB962C8B-B14F-4D97-AF65-F5344CB8AC3E}">
        <p14:creationId xmlns:p14="http://schemas.microsoft.com/office/powerpoint/2010/main" val="163331558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dirty="0">
                <a:solidFill>
                  <a:srgbClr val="61A375"/>
                </a:solidFill>
              </a:rPr>
              <a:t>Next steps</a:t>
            </a:r>
          </a:p>
        </p:txBody>
      </p:sp>
      <p:sp>
        <p:nvSpPr>
          <p:cNvPr id="89091" name="Rectangle 3"/>
          <p:cNvSpPr>
            <a:spLocks noGrp="1" noChangeArrowheads="1"/>
          </p:cNvSpPr>
          <p:nvPr>
            <p:ph idx="1"/>
          </p:nvPr>
        </p:nvSpPr>
        <p:spPr>
          <a:xfrm>
            <a:off x="611560" y="1988841"/>
            <a:ext cx="7776864" cy="2016224"/>
          </a:xfrm>
        </p:spPr>
        <p:txBody>
          <a:bodyPr>
            <a:normAutofit fontScale="77500" lnSpcReduction="20000"/>
          </a:bodyPr>
          <a:lstStyle/>
          <a:p>
            <a:pPr marL="0" indent="0" eaLnBrk="1" hangingPunct="1">
              <a:buNone/>
            </a:pPr>
            <a:r>
              <a:rPr lang="en-GB" sz="2800" dirty="0">
                <a:solidFill>
                  <a:srgbClr val="000000"/>
                </a:solidFill>
              </a:rPr>
              <a:t>Action planning for your organisation:</a:t>
            </a:r>
          </a:p>
          <a:p>
            <a:pPr marL="400050" lvl="1" indent="0">
              <a:buNone/>
            </a:pPr>
            <a:r>
              <a:rPr lang="en-GB" dirty="0">
                <a:solidFill>
                  <a:srgbClr val="000000"/>
                </a:solidFill>
              </a:rPr>
              <a:t>Please take time to complete the questionnaire on pages 53 – 54 of your workbook and begin to develop an </a:t>
            </a:r>
            <a:r>
              <a:rPr lang="en-GB">
                <a:solidFill>
                  <a:srgbClr val="000000"/>
                </a:solidFill>
              </a:rPr>
              <a:t>action plan</a:t>
            </a:r>
          </a:p>
          <a:p>
            <a:pPr marL="400050" lvl="1" indent="0">
              <a:buNone/>
            </a:pPr>
            <a:endParaRPr lang="en-GB" dirty="0">
              <a:solidFill>
                <a:srgbClr val="000000"/>
              </a:solidFill>
            </a:endParaRPr>
          </a:p>
          <a:p>
            <a:pPr marL="400050" lvl="1" indent="0">
              <a:buNone/>
            </a:pPr>
            <a:endParaRPr lang="en-GB" dirty="0">
              <a:solidFill>
                <a:srgbClr val="000000"/>
              </a:solidFill>
            </a:endParaRPr>
          </a:p>
          <a:p>
            <a:pPr marL="400050" lvl="1" indent="0">
              <a:buNone/>
            </a:pPr>
            <a:r>
              <a:rPr lang="en-GB" b="1" dirty="0">
                <a:solidFill>
                  <a:srgbClr val="FF0000"/>
                </a:solidFill>
              </a:rPr>
              <a:t>Handout workbook – do this in your own environments </a:t>
            </a:r>
          </a:p>
        </p:txBody>
      </p:sp>
    </p:spTree>
    <p:extLst>
      <p:ext uri="{BB962C8B-B14F-4D97-AF65-F5344CB8AC3E}">
        <p14:creationId xmlns:p14="http://schemas.microsoft.com/office/powerpoint/2010/main" val="106781860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7"/>
          <p:cNvSpPr>
            <a:spLocks noGrp="1" noChangeArrowheads="1"/>
          </p:cNvSpPr>
          <p:nvPr>
            <p:ph type="ctrTitle"/>
          </p:nvPr>
        </p:nvSpPr>
        <p:spPr/>
        <p:txBody>
          <a:bodyPr>
            <a:normAutofit/>
          </a:bodyPr>
          <a:lstStyle/>
          <a:p>
            <a:pPr eaLnBrk="1" hangingPunct="1"/>
            <a:r>
              <a:rPr lang="en-US" dirty="0">
                <a:solidFill>
                  <a:srgbClr val="AD2419"/>
                </a:solidFill>
              </a:rPr>
              <a:t>Safer recruitment </a:t>
            </a:r>
            <a:br>
              <a:rPr lang="en-US" dirty="0">
                <a:solidFill>
                  <a:srgbClr val="AD2419"/>
                </a:solidFill>
              </a:rPr>
            </a:br>
            <a:r>
              <a:rPr lang="en-US" dirty="0">
                <a:solidFill>
                  <a:srgbClr val="AD2419"/>
                </a:solidFill>
              </a:rPr>
              <a:t>assessment</a:t>
            </a:r>
            <a:endParaRPr lang="en-GB" dirty="0">
              <a:solidFill>
                <a:srgbClr val="AD2419"/>
              </a:solidFill>
            </a:endParaRPr>
          </a:p>
        </p:txBody>
      </p:sp>
    </p:spTree>
    <p:extLst>
      <p:ext uri="{BB962C8B-B14F-4D97-AF65-F5344CB8AC3E}">
        <p14:creationId xmlns:p14="http://schemas.microsoft.com/office/powerpoint/2010/main" val="328987084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dirty="0">
                <a:solidFill>
                  <a:srgbClr val="AD2419"/>
                </a:solidFill>
              </a:rPr>
              <a:t>Question 10: Session 4</a:t>
            </a:r>
          </a:p>
        </p:txBody>
      </p:sp>
      <p:sp>
        <p:nvSpPr>
          <p:cNvPr id="92163" name="Rectangle 3"/>
          <p:cNvSpPr>
            <a:spLocks noGrp="1" noChangeArrowheads="1"/>
          </p:cNvSpPr>
          <p:nvPr>
            <p:ph idx="1"/>
          </p:nvPr>
        </p:nvSpPr>
        <p:spPr>
          <a:xfrm>
            <a:off x="457200" y="1268760"/>
            <a:ext cx="8229600" cy="4421187"/>
          </a:xfrm>
        </p:spPr>
        <p:txBody>
          <a:bodyPr>
            <a:noAutofit/>
          </a:bodyPr>
          <a:lstStyle/>
          <a:p>
            <a:pPr marL="0" indent="0" eaLnBrk="1" hangingPunct="1">
              <a:lnSpc>
                <a:spcPct val="80000"/>
              </a:lnSpc>
              <a:buFontTx/>
              <a:buNone/>
            </a:pPr>
            <a:r>
              <a:rPr lang="en-US" sz="2200" dirty="0"/>
              <a:t>An NQT joins a Secondary school and undergoes induction training. Later that year she sees her Head of Department leaving an empty classroom with his  arm around a female pupil’s shoulder. The Head of Department removes his arm quickly when he </a:t>
            </a:r>
            <a:r>
              <a:rPr lang="en-US" sz="2200" dirty="0" err="1"/>
              <a:t>realises</a:t>
            </a:r>
            <a:r>
              <a:rPr lang="en-US" sz="2200" dirty="0"/>
              <a:t> that someone else is present.  </a:t>
            </a:r>
          </a:p>
          <a:p>
            <a:pPr eaLnBrk="1" hangingPunct="1">
              <a:lnSpc>
                <a:spcPct val="80000"/>
              </a:lnSpc>
              <a:buFontTx/>
              <a:buNone/>
            </a:pPr>
            <a:endParaRPr lang="en-US" sz="1600" dirty="0"/>
          </a:p>
          <a:p>
            <a:pPr marL="0" indent="0" eaLnBrk="1" hangingPunct="1">
              <a:lnSpc>
                <a:spcPct val="80000"/>
              </a:lnSpc>
              <a:spcBef>
                <a:spcPts val="600"/>
              </a:spcBef>
              <a:spcAft>
                <a:spcPts val="600"/>
              </a:spcAft>
              <a:buFontTx/>
              <a:buNone/>
            </a:pPr>
            <a:r>
              <a:rPr lang="en-US" sz="2200" dirty="0"/>
              <a:t>The NQT is worried about the  incident but despite her suspicions, does not report it. Which 1 of the following is the most likely reason for this?</a:t>
            </a:r>
            <a:r>
              <a:rPr lang="en-GB" sz="2200" dirty="0"/>
              <a:t> </a:t>
            </a:r>
            <a:endParaRPr lang="en-US" sz="2200" dirty="0"/>
          </a:p>
          <a:p>
            <a:pPr eaLnBrk="1" hangingPunct="1">
              <a:lnSpc>
                <a:spcPct val="80000"/>
              </a:lnSpc>
              <a:spcBef>
                <a:spcPts val="600"/>
              </a:spcBef>
              <a:spcAft>
                <a:spcPts val="600"/>
              </a:spcAft>
              <a:buFontTx/>
              <a:buNone/>
            </a:pPr>
            <a:r>
              <a:rPr lang="en-US" sz="2200" b="1" dirty="0"/>
              <a:t>A</a:t>
            </a:r>
            <a:r>
              <a:rPr lang="en-US" sz="2200" dirty="0"/>
              <a:t> The incident is not serious enough to report</a:t>
            </a:r>
            <a:r>
              <a:rPr lang="en-GB" sz="2200" dirty="0"/>
              <a:t> </a:t>
            </a:r>
            <a:endParaRPr lang="en-US" sz="1000" dirty="0"/>
          </a:p>
          <a:p>
            <a:pPr eaLnBrk="1" hangingPunct="1">
              <a:lnSpc>
                <a:spcPct val="80000"/>
              </a:lnSpc>
              <a:spcBef>
                <a:spcPts val="600"/>
              </a:spcBef>
              <a:spcAft>
                <a:spcPts val="600"/>
              </a:spcAft>
              <a:buFontTx/>
              <a:buNone/>
            </a:pPr>
            <a:r>
              <a:rPr lang="en-US" sz="2200" b="1" dirty="0"/>
              <a:t>B</a:t>
            </a:r>
            <a:r>
              <a:rPr lang="en-US" sz="2200" dirty="0"/>
              <a:t> The school lacks induction training</a:t>
            </a:r>
            <a:endParaRPr lang="en-US" sz="1000" dirty="0"/>
          </a:p>
          <a:p>
            <a:pPr eaLnBrk="1" hangingPunct="1">
              <a:lnSpc>
                <a:spcPct val="80000"/>
              </a:lnSpc>
              <a:spcBef>
                <a:spcPts val="600"/>
              </a:spcBef>
              <a:spcAft>
                <a:spcPts val="600"/>
              </a:spcAft>
              <a:buFontTx/>
              <a:buNone/>
            </a:pPr>
            <a:r>
              <a:rPr lang="en-US" sz="2200" b="1" dirty="0"/>
              <a:t>C</a:t>
            </a:r>
            <a:r>
              <a:rPr lang="en-US" sz="2200" dirty="0"/>
              <a:t> The NQT needs more experience to make the right decision</a:t>
            </a:r>
            <a:endParaRPr lang="en-US" sz="1000" dirty="0">
              <a:solidFill>
                <a:schemeClr val="tx1"/>
              </a:solidFill>
            </a:endParaRPr>
          </a:p>
          <a:p>
            <a:pPr eaLnBrk="1" hangingPunct="1">
              <a:lnSpc>
                <a:spcPct val="80000"/>
              </a:lnSpc>
              <a:spcBef>
                <a:spcPts val="600"/>
              </a:spcBef>
              <a:spcAft>
                <a:spcPts val="600"/>
              </a:spcAft>
              <a:buFontTx/>
              <a:buNone/>
            </a:pPr>
            <a:r>
              <a:rPr lang="en-US" sz="2200" b="1" dirty="0"/>
              <a:t>D</a:t>
            </a:r>
            <a:r>
              <a:rPr lang="en-GB" sz="2200" dirty="0">
                <a:solidFill>
                  <a:schemeClr val="tx1"/>
                </a:solidFill>
              </a:rPr>
              <a:t> </a:t>
            </a:r>
            <a:r>
              <a:rPr lang="en-US" sz="2200" dirty="0">
                <a:solidFill>
                  <a:schemeClr val="tx1"/>
                </a:solidFill>
              </a:rPr>
              <a:t>The</a:t>
            </a:r>
            <a:r>
              <a:rPr lang="en-GB" sz="2200" dirty="0">
                <a:solidFill>
                  <a:schemeClr val="tx1"/>
                </a:solidFill>
              </a:rPr>
              <a:t> school has failed to put in place effective procedures for whistleblowing and dealing with allegations</a:t>
            </a:r>
            <a:r>
              <a:rPr lang="en-GB" sz="2000" dirty="0">
                <a:solidFill>
                  <a:schemeClr val="tx1"/>
                </a:solidFill>
              </a:rPr>
              <a:t>.</a:t>
            </a:r>
            <a:endParaRPr lang="en-GB" sz="2000" dirty="0"/>
          </a:p>
        </p:txBody>
      </p:sp>
    </p:spTree>
    <p:extLst>
      <p:ext uri="{BB962C8B-B14F-4D97-AF65-F5344CB8AC3E}">
        <p14:creationId xmlns:p14="http://schemas.microsoft.com/office/powerpoint/2010/main" val="295402243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dirty="0">
                <a:solidFill>
                  <a:srgbClr val="AD2419"/>
                </a:solidFill>
              </a:rPr>
              <a:t>Question 11: Session 4</a:t>
            </a:r>
          </a:p>
        </p:txBody>
      </p:sp>
      <p:sp>
        <p:nvSpPr>
          <p:cNvPr id="93187" name="Rectangle 3"/>
          <p:cNvSpPr>
            <a:spLocks noGrp="1" noChangeArrowheads="1"/>
          </p:cNvSpPr>
          <p:nvPr>
            <p:ph idx="1"/>
          </p:nvPr>
        </p:nvSpPr>
        <p:spPr>
          <a:xfrm>
            <a:off x="467544" y="908720"/>
            <a:ext cx="8229600" cy="4886003"/>
          </a:xfrm>
        </p:spPr>
        <p:txBody>
          <a:bodyPr>
            <a:noAutofit/>
          </a:bodyPr>
          <a:lstStyle/>
          <a:p>
            <a:pPr marL="0" indent="0">
              <a:buNone/>
            </a:pPr>
            <a:r>
              <a:rPr lang="en-US" sz="2200" dirty="0"/>
              <a:t>A school needs a new classroom assistant.  Mr. Sinclair, the grandfather of one of the pupils, is the obvious candidate.  He has done good work for the school </a:t>
            </a:r>
            <a:r>
              <a:rPr lang="en-US" sz="2200" dirty="0" err="1"/>
              <a:t>organising</a:t>
            </a:r>
            <a:r>
              <a:rPr lang="en-US" sz="2200" dirty="0"/>
              <a:t> events for the PTA and has asked to be considered if a classroom assistant job came up.</a:t>
            </a:r>
          </a:p>
          <a:p>
            <a:pPr marL="0" indent="0">
              <a:buNone/>
            </a:pPr>
            <a:endParaRPr lang="en-US" sz="1400" dirty="0"/>
          </a:p>
          <a:p>
            <a:pPr marL="0" indent="0">
              <a:buNone/>
            </a:pPr>
            <a:r>
              <a:rPr lang="en-US" sz="2200" dirty="0"/>
              <a:t>If Mr. Sinclair is appointed, which 1 of the following actions is not appropriate?</a:t>
            </a:r>
          </a:p>
          <a:p>
            <a:pPr marL="0" indent="0">
              <a:buNone/>
            </a:pPr>
            <a:r>
              <a:rPr lang="en-US" sz="1200" dirty="0"/>
              <a:t> </a:t>
            </a:r>
          </a:p>
          <a:p>
            <a:pPr marL="0" indent="0">
              <a:buNone/>
            </a:pPr>
            <a:r>
              <a:rPr lang="en-US" sz="2200" b="1" dirty="0"/>
              <a:t>A</a:t>
            </a:r>
            <a:r>
              <a:rPr lang="en-US" sz="2200" dirty="0"/>
              <a:t>   Provide general training in child protection</a:t>
            </a:r>
          </a:p>
          <a:p>
            <a:pPr marL="0" indent="0">
              <a:buNone/>
            </a:pPr>
            <a:r>
              <a:rPr lang="en-US" sz="2200" b="1" dirty="0"/>
              <a:t>B</a:t>
            </a:r>
            <a:r>
              <a:rPr lang="en-US" sz="2200" dirty="0"/>
              <a:t>  Wait until he has been in post for 6 months before reviewing his performance, to allow him time to settle into his role</a:t>
            </a:r>
          </a:p>
          <a:p>
            <a:pPr marL="0" indent="0">
              <a:buNone/>
            </a:pPr>
            <a:r>
              <a:rPr lang="en-US" sz="2200" b="1" dirty="0"/>
              <a:t>C </a:t>
            </a:r>
            <a:r>
              <a:rPr lang="en-US" sz="2200" dirty="0"/>
              <a:t>Provide induction training and copies of relevant policies and procedures</a:t>
            </a:r>
            <a:r>
              <a:rPr lang="en-GB" sz="2200" dirty="0"/>
              <a:t> </a:t>
            </a:r>
          </a:p>
          <a:p>
            <a:pPr marL="0" indent="0">
              <a:buNone/>
            </a:pPr>
            <a:r>
              <a:rPr lang="en-US" sz="2200" b="1" dirty="0"/>
              <a:t>D</a:t>
            </a:r>
            <a:r>
              <a:rPr lang="en-GB" sz="2200" dirty="0"/>
              <a:t> </a:t>
            </a:r>
            <a:r>
              <a:rPr lang="en-US" sz="2200" dirty="0"/>
              <a:t>Arrange for Mr. Sinclair to be ”mentored” by a more experienced member of staff</a:t>
            </a:r>
            <a:endParaRPr lang="en-GB" sz="2200" dirty="0"/>
          </a:p>
        </p:txBody>
      </p:sp>
    </p:spTree>
    <p:extLst>
      <p:ext uri="{BB962C8B-B14F-4D97-AF65-F5344CB8AC3E}">
        <p14:creationId xmlns:p14="http://schemas.microsoft.com/office/powerpoint/2010/main" val="269653302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428624" y="357188"/>
            <a:ext cx="7743776" cy="769441"/>
          </a:xfrm>
          <a:prstGeom prst="rect">
            <a:avLst/>
          </a:prstGeom>
          <a:noFill/>
          <a:ln w="9525">
            <a:noFill/>
            <a:miter lim="800000"/>
            <a:headEnd/>
            <a:tailEnd/>
          </a:ln>
        </p:spPr>
        <p:txBody>
          <a:bodyPr wrap="square">
            <a:spAutoFit/>
          </a:bodyPr>
          <a:lstStyle/>
          <a:p>
            <a:pPr algn="ctr"/>
            <a:r>
              <a:rPr lang="en-GB" sz="4400" dirty="0">
                <a:solidFill>
                  <a:srgbClr val="AD2419"/>
                </a:solidFill>
                <a:latin typeface="+mj-lt"/>
              </a:rPr>
              <a:t>Question 12: Session 4 </a:t>
            </a:r>
            <a:endParaRPr lang="en-US" sz="4400" dirty="0">
              <a:latin typeface="+mj-lt"/>
            </a:endParaRPr>
          </a:p>
        </p:txBody>
      </p:sp>
      <p:sp>
        <p:nvSpPr>
          <p:cNvPr id="94211" name="Text Box 3"/>
          <p:cNvSpPr txBox="1">
            <a:spLocks noChangeArrowheads="1"/>
          </p:cNvSpPr>
          <p:nvPr/>
        </p:nvSpPr>
        <p:spPr bwMode="auto">
          <a:xfrm>
            <a:off x="440369" y="1126629"/>
            <a:ext cx="8351837" cy="5016758"/>
          </a:xfrm>
          <a:prstGeom prst="rect">
            <a:avLst/>
          </a:prstGeom>
          <a:noFill/>
          <a:ln w="9525">
            <a:noFill/>
            <a:miter lim="800000"/>
            <a:headEnd/>
            <a:tailEnd/>
          </a:ln>
        </p:spPr>
        <p:txBody>
          <a:bodyPr>
            <a:spAutoFit/>
          </a:bodyPr>
          <a:lstStyle/>
          <a:p>
            <a:r>
              <a:rPr lang="en-US" sz="2000" dirty="0"/>
              <a:t>Allegations have been brought against a member of staff, Peter Wright, about his relationship with an 18 year old pupil. You discuss the allegations separately with Mr. Wright and the pupil.  </a:t>
            </a:r>
          </a:p>
          <a:p>
            <a:endParaRPr lang="en-US" sz="1000" dirty="0"/>
          </a:p>
          <a:p>
            <a:r>
              <a:rPr lang="en-US" sz="2000" b="1" dirty="0"/>
              <a:t>Mr. Wright says</a:t>
            </a:r>
            <a:r>
              <a:rPr lang="en-US" sz="2000" dirty="0"/>
              <a:t>:</a:t>
            </a:r>
            <a:r>
              <a:rPr lang="en-US" sz="2000" i="1" dirty="0"/>
              <a:t> ‘We became close after the pupil asked my advice on some personal matters following their 18th birthday. Our relationship has developed since then, but we’re not doing anyone any harm and we’re very much in love.’</a:t>
            </a:r>
          </a:p>
          <a:p>
            <a:endParaRPr lang="en-US" sz="1000" b="1" dirty="0"/>
          </a:p>
          <a:p>
            <a:r>
              <a:rPr lang="en-US" sz="2000" b="1" dirty="0"/>
              <a:t>The pupil says:</a:t>
            </a:r>
            <a:r>
              <a:rPr lang="en-US" sz="2000" i="1" dirty="0"/>
              <a:t> ‘I’ve consented to everything we’ve done and Pete’s been a perfect star at a very difficult time in my life’.</a:t>
            </a:r>
            <a:r>
              <a:rPr lang="en-US" sz="2000" dirty="0"/>
              <a:t> </a:t>
            </a:r>
            <a:r>
              <a:rPr lang="en-US" sz="2000" b="1" dirty="0"/>
              <a:t> </a:t>
            </a:r>
          </a:p>
          <a:p>
            <a:endParaRPr lang="en-US" sz="1000" b="1" dirty="0"/>
          </a:p>
          <a:p>
            <a:r>
              <a:rPr lang="en-US" sz="2000" dirty="0"/>
              <a:t>On the basis of their responses, which </a:t>
            </a:r>
            <a:r>
              <a:rPr lang="en-US" sz="2000" b="1" dirty="0"/>
              <a:t>one </a:t>
            </a:r>
            <a:r>
              <a:rPr lang="en-US" sz="2000" dirty="0"/>
              <a:t>of the following statements most accurately describes </a:t>
            </a:r>
            <a:r>
              <a:rPr lang="en-US" sz="2000" dirty="0" err="1"/>
              <a:t>Mr</a:t>
            </a:r>
            <a:r>
              <a:rPr lang="en-US" sz="2000" dirty="0"/>
              <a:t> Wright’s </a:t>
            </a:r>
            <a:r>
              <a:rPr lang="en-US" sz="2000" dirty="0" err="1"/>
              <a:t>behaviour</a:t>
            </a:r>
            <a:r>
              <a:rPr lang="en-US" sz="2000" dirty="0"/>
              <a:t>? </a:t>
            </a:r>
          </a:p>
          <a:p>
            <a:endParaRPr lang="en-US" sz="1000" dirty="0"/>
          </a:p>
          <a:p>
            <a:r>
              <a:rPr lang="en-US" sz="2000" b="1" dirty="0"/>
              <a:t>A</a:t>
            </a:r>
            <a:r>
              <a:rPr lang="en-US" sz="2000" dirty="0"/>
              <a:t>   	it is abusive</a:t>
            </a:r>
            <a:r>
              <a:rPr lang="en-GB" sz="2000" dirty="0"/>
              <a:t> </a:t>
            </a:r>
            <a:endParaRPr lang="en-US" sz="2000" dirty="0"/>
          </a:p>
          <a:p>
            <a:r>
              <a:rPr lang="en-US" sz="2000" b="1" dirty="0"/>
              <a:t>B</a:t>
            </a:r>
            <a:r>
              <a:rPr lang="en-US" sz="2000" dirty="0"/>
              <a:t>   	it is inappropriate but forgivable</a:t>
            </a:r>
            <a:r>
              <a:rPr lang="en-GB" sz="2000" dirty="0"/>
              <a:t> </a:t>
            </a:r>
            <a:endParaRPr lang="en-US" sz="2000" dirty="0"/>
          </a:p>
          <a:p>
            <a:r>
              <a:rPr lang="en-US" sz="2000" b="1" dirty="0"/>
              <a:t>C</a:t>
            </a:r>
            <a:r>
              <a:rPr lang="en-US" sz="2000" dirty="0"/>
              <a:t> 	it is inappropriate, a breach of trust, and possibly abusive</a:t>
            </a:r>
            <a:r>
              <a:rPr lang="en-GB" sz="2000" dirty="0"/>
              <a:t> </a:t>
            </a:r>
            <a:endParaRPr lang="en-US" sz="2000" dirty="0"/>
          </a:p>
          <a:p>
            <a:r>
              <a:rPr lang="en-US" sz="2000" b="1" dirty="0"/>
              <a:t>D</a:t>
            </a:r>
            <a:r>
              <a:rPr lang="en-GB" sz="2000" dirty="0"/>
              <a:t> </a:t>
            </a:r>
            <a:r>
              <a:rPr lang="en-US" sz="2000" dirty="0"/>
              <a:t>	it is naïve</a:t>
            </a:r>
          </a:p>
        </p:txBody>
      </p:sp>
    </p:spTree>
    <p:extLst>
      <p:ext uri="{BB962C8B-B14F-4D97-AF65-F5344CB8AC3E}">
        <p14:creationId xmlns:p14="http://schemas.microsoft.com/office/powerpoint/2010/main" val="23519050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GB" dirty="0">
                <a:solidFill>
                  <a:srgbClr val="AD2419"/>
                </a:solidFill>
              </a:rPr>
              <a:t>Question 13: Session 4</a:t>
            </a:r>
          </a:p>
        </p:txBody>
      </p:sp>
      <p:sp>
        <p:nvSpPr>
          <p:cNvPr id="95235" name="Rectangle 3"/>
          <p:cNvSpPr>
            <a:spLocks noGrp="1" noChangeArrowheads="1"/>
          </p:cNvSpPr>
          <p:nvPr>
            <p:ph idx="1"/>
          </p:nvPr>
        </p:nvSpPr>
        <p:spPr/>
        <p:txBody>
          <a:bodyPr>
            <a:normAutofit/>
          </a:bodyPr>
          <a:lstStyle/>
          <a:p>
            <a:pPr eaLnBrk="1" hangingPunct="1">
              <a:lnSpc>
                <a:spcPct val="80000"/>
              </a:lnSpc>
              <a:buFontTx/>
              <a:buNone/>
            </a:pPr>
            <a:r>
              <a:rPr lang="en-US" sz="2400" dirty="0"/>
              <a:t>Which </a:t>
            </a:r>
            <a:r>
              <a:rPr lang="en-US" sz="2400" b="1" dirty="0"/>
              <a:t>2</a:t>
            </a:r>
            <a:r>
              <a:rPr lang="en-US" sz="2400" dirty="0"/>
              <a:t> of the following topics are a statutory requirement of induction training for new staff in schools and FE colleges?</a:t>
            </a:r>
          </a:p>
          <a:p>
            <a:pPr eaLnBrk="1" hangingPunct="1">
              <a:lnSpc>
                <a:spcPct val="80000"/>
              </a:lnSpc>
              <a:buFontTx/>
              <a:buNone/>
            </a:pPr>
            <a:endParaRPr lang="en-US" sz="2400" dirty="0"/>
          </a:p>
          <a:p>
            <a:pPr eaLnBrk="1" hangingPunct="1">
              <a:lnSpc>
                <a:spcPct val="150000"/>
              </a:lnSpc>
              <a:buFontTx/>
              <a:buNone/>
            </a:pPr>
            <a:r>
              <a:rPr lang="en-US" sz="2400" b="1" dirty="0"/>
              <a:t>A</a:t>
            </a:r>
            <a:r>
              <a:rPr lang="en-US" sz="2400" dirty="0"/>
              <a:t>   First aid training</a:t>
            </a:r>
          </a:p>
          <a:p>
            <a:pPr eaLnBrk="1" hangingPunct="1">
              <a:lnSpc>
                <a:spcPct val="150000"/>
              </a:lnSpc>
              <a:buFontTx/>
              <a:buNone/>
            </a:pPr>
            <a:r>
              <a:rPr lang="en-US" sz="2400" b="1" dirty="0"/>
              <a:t>B</a:t>
            </a:r>
            <a:r>
              <a:rPr lang="en-US" sz="2400" dirty="0"/>
              <a:t>   Staff code of conduct</a:t>
            </a:r>
            <a:endParaRPr lang="en-GB" sz="2400" dirty="0"/>
          </a:p>
          <a:p>
            <a:pPr eaLnBrk="1" hangingPunct="1">
              <a:lnSpc>
                <a:spcPct val="150000"/>
              </a:lnSpc>
              <a:buFontTx/>
              <a:buNone/>
            </a:pPr>
            <a:r>
              <a:rPr lang="en-US" sz="2400" b="1" dirty="0"/>
              <a:t>C</a:t>
            </a:r>
            <a:r>
              <a:rPr lang="en-US" sz="2400" dirty="0"/>
              <a:t>  </a:t>
            </a:r>
            <a:r>
              <a:rPr lang="en-GB" sz="2400" dirty="0"/>
              <a:t>Child protection arrangements </a:t>
            </a:r>
            <a:endParaRPr lang="en-US" sz="2400" dirty="0"/>
          </a:p>
          <a:p>
            <a:pPr eaLnBrk="1" hangingPunct="1">
              <a:lnSpc>
                <a:spcPct val="150000"/>
              </a:lnSpc>
              <a:buFontTx/>
              <a:buNone/>
            </a:pPr>
            <a:r>
              <a:rPr lang="en-US" sz="2400" b="1" dirty="0"/>
              <a:t>D</a:t>
            </a:r>
            <a:r>
              <a:rPr lang="en-GB" sz="2400" dirty="0"/>
              <a:t> </a:t>
            </a:r>
            <a:r>
              <a:rPr lang="en-US" sz="2400" dirty="0"/>
              <a:t> Physical intervention / restraint </a:t>
            </a:r>
          </a:p>
          <a:p>
            <a:pPr eaLnBrk="1" hangingPunct="1">
              <a:lnSpc>
                <a:spcPct val="150000"/>
              </a:lnSpc>
              <a:buFontTx/>
              <a:buNone/>
            </a:pPr>
            <a:r>
              <a:rPr lang="en-US" sz="2400" b="1" dirty="0"/>
              <a:t>E   </a:t>
            </a:r>
            <a:r>
              <a:rPr lang="en-US" sz="2400" dirty="0"/>
              <a:t>E-safety </a:t>
            </a:r>
            <a:endParaRPr lang="en-GB" sz="2400" b="1" dirty="0"/>
          </a:p>
        </p:txBody>
      </p:sp>
    </p:spTree>
    <p:extLst>
      <p:ext uri="{BB962C8B-B14F-4D97-AF65-F5344CB8AC3E}">
        <p14:creationId xmlns:p14="http://schemas.microsoft.com/office/powerpoint/2010/main" val="408385573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659" y="3645024"/>
            <a:ext cx="7772400" cy="1296144"/>
          </a:xfrm>
        </p:spPr>
        <p:txBody>
          <a:bodyPr>
            <a:normAutofit fontScale="90000"/>
          </a:bodyPr>
          <a:lstStyle/>
          <a:p>
            <a:r>
              <a:rPr lang="en-GB" dirty="0"/>
              <a:t>The Safer Recruitment Consortium</a:t>
            </a:r>
            <a:br>
              <a:rPr lang="en-GB" dirty="0"/>
            </a:br>
            <a:r>
              <a:rPr lang="en-GB" dirty="0"/>
              <a:t>© 2018</a:t>
            </a:r>
          </a:p>
        </p:txBody>
      </p:sp>
      <p:pic>
        <p:nvPicPr>
          <p:cNvPr id="5" name="Picture 4" descr="nass_logo2.jpg"/>
          <p:cNvPicPr/>
          <p:nvPr/>
        </p:nvPicPr>
        <p:blipFill>
          <a:blip r:embed="rId2"/>
          <a:stretch>
            <a:fillRect/>
          </a:stretch>
        </p:blipFill>
        <p:spPr>
          <a:xfrm>
            <a:off x="1619672" y="839638"/>
            <a:ext cx="2741930" cy="1057275"/>
          </a:xfrm>
          <a:prstGeom prst="rect">
            <a:avLst/>
          </a:prstGeom>
        </p:spPr>
      </p:pic>
      <p:pic>
        <p:nvPicPr>
          <p:cNvPr id="6" name="Picture 5" descr="http://www.ukend2end.com/assets/NSPCC%20Logo%20-%20high%20res.jpg"/>
          <p:cNvPicPr/>
          <p:nvPr/>
        </p:nvPicPr>
        <p:blipFill>
          <a:blip r:embed="rId3">
            <a:extLst>
              <a:ext uri="{28A0092B-C50C-407E-A947-70E740481C1C}">
                <a14:useLocalDpi xmlns:a14="http://schemas.microsoft.com/office/drawing/2010/main" val="0"/>
              </a:ext>
            </a:extLst>
          </a:blip>
          <a:srcRect/>
          <a:stretch>
            <a:fillRect/>
          </a:stretch>
        </p:blipFill>
        <p:spPr bwMode="auto">
          <a:xfrm>
            <a:off x="1536909" y="2100262"/>
            <a:ext cx="3028950" cy="885825"/>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233637" y="593105"/>
            <a:ext cx="1885951" cy="1550342"/>
          </a:xfrm>
          <a:prstGeom prst="rect">
            <a:avLst/>
          </a:prstGeom>
        </p:spPr>
      </p:pic>
      <p:pic>
        <p:nvPicPr>
          <p:cNvPr id="8" name="Picture 7" descr="F:\CAPE membership\Cape logo.jpg"/>
          <p:cNvPicPr/>
          <p:nvPr/>
        </p:nvPicPr>
        <p:blipFill>
          <a:blip r:embed="rId5">
            <a:extLst>
              <a:ext uri="{28A0092B-C50C-407E-A947-70E740481C1C}">
                <a14:useLocalDpi xmlns:a14="http://schemas.microsoft.com/office/drawing/2010/main" val="0"/>
              </a:ext>
            </a:extLst>
          </a:blip>
          <a:srcRect/>
          <a:stretch>
            <a:fillRect/>
          </a:stretch>
        </p:blipFill>
        <p:spPr bwMode="auto">
          <a:xfrm>
            <a:off x="5243163" y="2133798"/>
            <a:ext cx="1876425" cy="1184722"/>
          </a:xfrm>
          <a:prstGeom prst="rect">
            <a:avLst/>
          </a:prstGeom>
          <a:noFill/>
          <a:ln>
            <a:noFill/>
          </a:ln>
        </p:spPr>
      </p:pic>
    </p:spTree>
    <p:extLst>
      <p:ext uri="{BB962C8B-B14F-4D97-AF65-F5344CB8AC3E}">
        <p14:creationId xmlns:p14="http://schemas.microsoft.com/office/powerpoint/2010/main" val="2233436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rgbClr val="61A375"/>
                </a:solidFill>
              </a:rPr>
              <a:t>Exercise 1 – what </a:t>
            </a:r>
            <a:r>
              <a:rPr lang="en-GB">
                <a:solidFill>
                  <a:srgbClr val="61A375"/>
                </a:solidFill>
              </a:rPr>
              <a:t>is harm? </a:t>
            </a:r>
            <a:endParaRPr lang="en-GB" dirty="0">
              <a:solidFill>
                <a:srgbClr val="61A375"/>
              </a:solidFill>
            </a:endParaRPr>
          </a:p>
        </p:txBody>
      </p:sp>
      <p:sp>
        <p:nvSpPr>
          <p:cNvPr id="33795" name="Rectangle 3"/>
          <p:cNvSpPr>
            <a:spLocks noGrp="1" noChangeArrowheads="1"/>
          </p:cNvSpPr>
          <p:nvPr>
            <p:ph type="body" sz="half" idx="1"/>
          </p:nvPr>
        </p:nvSpPr>
        <p:spPr>
          <a:xfrm>
            <a:off x="457200" y="1600200"/>
            <a:ext cx="8075240" cy="4421188"/>
          </a:xfrm>
        </p:spPr>
        <p:txBody>
          <a:bodyPr>
            <a:normAutofit/>
          </a:bodyPr>
          <a:lstStyle/>
          <a:p>
            <a:pPr marL="0" indent="0">
              <a:buNone/>
            </a:pPr>
            <a:r>
              <a:rPr lang="en-GB" sz="2800" dirty="0"/>
              <a:t>There are four categories of child abuse:                   physical, sexual, emotional and neglect</a:t>
            </a:r>
          </a:p>
          <a:p>
            <a:pPr marL="0" indent="0">
              <a:buNone/>
            </a:pPr>
            <a:endParaRPr lang="en-GB" sz="2800" dirty="0"/>
          </a:p>
          <a:p>
            <a:pPr marL="0" indent="0">
              <a:buNone/>
            </a:pPr>
            <a:r>
              <a:rPr lang="en-GB" sz="2800" dirty="0"/>
              <a:t>Discuss how children might be harmed by an adult </a:t>
            </a:r>
          </a:p>
          <a:p>
            <a:pPr marL="0" indent="0">
              <a:buNone/>
            </a:pPr>
            <a:r>
              <a:rPr lang="en-GB" sz="2800" dirty="0"/>
              <a:t>in a school setting:</a:t>
            </a:r>
          </a:p>
          <a:p>
            <a:r>
              <a:rPr lang="en-GB" sz="2800" dirty="0"/>
              <a:t>By accident</a:t>
            </a:r>
          </a:p>
          <a:p>
            <a:r>
              <a:rPr lang="en-GB" sz="2800" dirty="0"/>
              <a:t>As a result of neglect or recklessness</a:t>
            </a:r>
          </a:p>
          <a:p>
            <a:r>
              <a:rPr lang="en-GB" sz="2800" dirty="0"/>
              <a:t>Deliberately  </a:t>
            </a:r>
            <a:endParaRPr lang="en-US" sz="2800" dirty="0"/>
          </a:p>
        </p:txBody>
      </p:sp>
    </p:spTree>
    <p:extLst>
      <p:ext uri="{BB962C8B-B14F-4D97-AF65-F5344CB8AC3E}">
        <p14:creationId xmlns:p14="http://schemas.microsoft.com/office/powerpoint/2010/main" val="43849774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solidFill>
                  <a:srgbClr val="61A375"/>
                </a:solidFill>
              </a:rPr>
              <a:t>Statistics – LADO referrals</a:t>
            </a:r>
            <a:r>
              <a:rPr lang="en-GB" dirty="0"/>
              <a:t>	</a:t>
            </a:r>
          </a:p>
        </p:txBody>
      </p:sp>
      <p:sp>
        <p:nvSpPr>
          <p:cNvPr id="18435" name="Rectangle 3"/>
          <p:cNvSpPr>
            <a:spLocks noGrp="1" noChangeArrowheads="1"/>
          </p:cNvSpPr>
          <p:nvPr>
            <p:ph idx="1"/>
          </p:nvPr>
        </p:nvSpPr>
        <p:spPr>
          <a:xfrm>
            <a:off x="442392" y="1166018"/>
            <a:ext cx="8363272" cy="4525963"/>
          </a:xfrm>
        </p:spPr>
        <p:txBody>
          <a:bodyPr>
            <a:noAutofit/>
          </a:bodyPr>
          <a:lstStyle/>
          <a:p>
            <a:pPr>
              <a:spcBef>
                <a:spcPts val="0"/>
              </a:spcBef>
            </a:pPr>
            <a:r>
              <a:rPr lang="en-GB" sz="2700" dirty="0"/>
              <a:t>Each year, 1 in 4 schools will contact the LADO regarding an allegation or concern about a member of staff</a:t>
            </a:r>
          </a:p>
          <a:p>
            <a:pPr marL="0" indent="0">
              <a:spcBef>
                <a:spcPts val="0"/>
              </a:spcBef>
              <a:buNone/>
            </a:pPr>
            <a:endParaRPr lang="en-GB" sz="1000" dirty="0"/>
          </a:p>
          <a:p>
            <a:pPr>
              <a:spcBef>
                <a:spcPts val="0"/>
              </a:spcBef>
            </a:pPr>
            <a:r>
              <a:rPr lang="en-GB" sz="2700" dirty="0"/>
              <a:t>Schools make up 1/3</a:t>
            </a:r>
            <a:r>
              <a:rPr lang="en-GB" sz="2700" baseline="30000" dirty="0"/>
              <a:t>rd</a:t>
            </a:r>
            <a:r>
              <a:rPr lang="en-GB" sz="2700" dirty="0"/>
              <a:t> of all LADO referrals</a:t>
            </a:r>
          </a:p>
          <a:p>
            <a:pPr>
              <a:spcBef>
                <a:spcPts val="0"/>
              </a:spcBef>
            </a:pPr>
            <a:endParaRPr lang="en-GB" sz="1400" dirty="0"/>
          </a:p>
          <a:p>
            <a:pPr>
              <a:spcBef>
                <a:spcPts val="0"/>
              </a:spcBef>
            </a:pPr>
            <a:r>
              <a:rPr lang="en-GB" sz="2700" dirty="0"/>
              <a:t>About 40% of all allegations are for physical abuse and 36% for sexual abuse </a:t>
            </a:r>
          </a:p>
          <a:p>
            <a:pPr>
              <a:spcBef>
                <a:spcPts val="0"/>
              </a:spcBef>
            </a:pPr>
            <a:endParaRPr lang="en-GB" sz="1000" dirty="0"/>
          </a:p>
          <a:p>
            <a:pPr>
              <a:spcBef>
                <a:spcPts val="0"/>
              </a:spcBef>
            </a:pPr>
            <a:r>
              <a:rPr lang="en-GB" sz="2700" dirty="0"/>
              <a:t>Varied significantly across different regions but 12 – 24% relate to emotional abuse or neglect </a:t>
            </a:r>
          </a:p>
          <a:p>
            <a:pPr>
              <a:spcBef>
                <a:spcPts val="0"/>
              </a:spcBef>
            </a:pPr>
            <a:endParaRPr lang="en-GB" sz="1000" dirty="0"/>
          </a:p>
          <a:p>
            <a:pPr>
              <a:spcBef>
                <a:spcPts val="0"/>
              </a:spcBef>
            </a:pPr>
            <a:r>
              <a:rPr lang="en-GB" sz="2700" dirty="0"/>
              <a:t>Where it is recorded as a separate category, 9% of allegations relate to conduct outside the workplace</a:t>
            </a:r>
            <a:endParaRPr lang="en-GB" sz="2700" dirty="0">
              <a:solidFill>
                <a:srgbClr val="FF0000"/>
              </a:solidFill>
            </a:endParaRPr>
          </a:p>
          <a:p>
            <a:pPr marL="0" indent="0" algn="r">
              <a:buNone/>
            </a:pPr>
            <a:r>
              <a:rPr lang="en-GB" sz="1800" i="1" dirty="0"/>
              <a:t>Review of LSCB annual reports 2015-16 / 2016-17 (Eyre 2017)</a:t>
            </a:r>
          </a:p>
          <a:p>
            <a:endParaRPr lang="en-GB" sz="2800" dirty="0">
              <a:solidFill>
                <a:srgbClr val="FF0000"/>
              </a:solidFill>
            </a:endParaRPr>
          </a:p>
        </p:txBody>
      </p:sp>
    </p:spTree>
    <p:extLst>
      <p:ext uri="{BB962C8B-B14F-4D97-AF65-F5344CB8AC3E}">
        <p14:creationId xmlns:p14="http://schemas.microsoft.com/office/powerpoint/2010/main" val="10377230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8189</TotalTime>
  <Words>6219</Words>
  <Application>Microsoft Office PowerPoint</Application>
  <PresentationFormat>On-screen Show (4:3)</PresentationFormat>
  <Paragraphs>928</Paragraphs>
  <Slides>78</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78</vt:i4>
      </vt:variant>
    </vt:vector>
  </HeadingPairs>
  <TitlesOfParts>
    <vt:vector size="89" baseType="lpstr">
      <vt:lpstr>Arial</vt:lpstr>
      <vt:lpstr>Arial Black</vt:lpstr>
      <vt:lpstr>Calibri</vt:lpstr>
      <vt:lpstr>Gill Sans</vt:lpstr>
      <vt:lpstr>Tahoma</vt:lpstr>
      <vt:lpstr>Times</vt:lpstr>
      <vt:lpstr>Times New Roman</vt:lpstr>
      <vt:lpstr>Verdana</vt:lpstr>
      <vt:lpstr>Office Theme</vt:lpstr>
      <vt:lpstr>Custom Design</vt:lpstr>
      <vt:lpstr>2_Default Design</vt:lpstr>
      <vt:lpstr>PowerPoint Presentation</vt:lpstr>
      <vt:lpstr>The Bichard Inquiry</vt:lpstr>
      <vt:lpstr>Objectives of the training</vt:lpstr>
      <vt:lpstr>Training outline</vt:lpstr>
      <vt:lpstr>PowerPoint Presentation</vt:lpstr>
      <vt:lpstr>Session 1 – setting the context for safer recruitment</vt:lpstr>
      <vt:lpstr>The wider context</vt:lpstr>
      <vt:lpstr>Exercise 1 – what is harm? </vt:lpstr>
      <vt:lpstr>Statistics – LADO referrals </vt:lpstr>
      <vt:lpstr>Statistics – NCTL*  *replaced by the TRA in April 2018 </vt:lpstr>
      <vt:lpstr>Statistics - DBS </vt:lpstr>
      <vt:lpstr>PowerPoint Presentation</vt:lpstr>
      <vt:lpstr>Reasons children don’t report abuse</vt:lpstr>
      <vt:lpstr>Who are the sex offenders?</vt:lpstr>
      <vt:lpstr>PowerPoint Presentation</vt:lpstr>
      <vt:lpstr>Exercise 2 - audio presentation </vt:lpstr>
      <vt:lpstr>‘Professional perpetrators’</vt:lpstr>
      <vt:lpstr>A culture of vigilance - learning lessons</vt:lpstr>
      <vt:lpstr>Other behaviours often displayed include:</vt:lpstr>
      <vt:lpstr>PowerPoint Presentation</vt:lpstr>
      <vt:lpstr>PowerPoint Presentation</vt:lpstr>
      <vt:lpstr>Safer recruitment  assessment</vt:lpstr>
      <vt:lpstr>Safer Recruitment Assessment</vt:lpstr>
      <vt:lpstr>Question 1: Session 1</vt:lpstr>
      <vt:lpstr>Question 2: Session 1</vt:lpstr>
      <vt:lpstr>Session 2: a safer recruitment process</vt:lpstr>
      <vt:lpstr>Exercise 3: what does a safer recruitment process look like?</vt:lpstr>
      <vt:lpstr>Defining the role</vt:lpstr>
      <vt:lpstr>Advertising: Sending the right message</vt:lpstr>
      <vt:lpstr>Key information on application forms</vt:lpstr>
      <vt:lpstr>Criminal background: Self-disclosures</vt:lpstr>
      <vt:lpstr>Agreeing selection criteria and process</vt:lpstr>
      <vt:lpstr>Scrutinising applications  and short listing </vt:lpstr>
      <vt:lpstr>Exercise 4 – short listing</vt:lpstr>
      <vt:lpstr>References</vt:lpstr>
      <vt:lpstr>Open references and testimonials</vt:lpstr>
      <vt:lpstr>Scrutinising references</vt:lpstr>
      <vt:lpstr>Safer recruitment  assessment</vt:lpstr>
      <vt:lpstr>Question 3: Session 2</vt:lpstr>
      <vt:lpstr>Question 4: Session 2</vt:lpstr>
      <vt:lpstr>Question 5: Session 2</vt:lpstr>
      <vt:lpstr>Session 3: making the right decisions</vt:lpstr>
      <vt:lpstr>Safer selection</vt:lpstr>
      <vt:lpstr>Selecting the right people</vt:lpstr>
      <vt:lpstr>Making decisions using selection  criteria and indicators </vt:lpstr>
      <vt:lpstr>Areas of potential concern</vt:lpstr>
      <vt:lpstr>Exercise 5 – Interview questions</vt:lpstr>
      <vt:lpstr>Pre-appointment checks</vt:lpstr>
      <vt:lpstr>Register of checks</vt:lpstr>
      <vt:lpstr>Regulated activity &amp; DBS checks</vt:lpstr>
      <vt:lpstr>DBS Barred list - children </vt:lpstr>
      <vt:lpstr>Exercise 6   Relevance of criminal offences</vt:lpstr>
      <vt:lpstr>Relevance of criminal records</vt:lpstr>
      <vt:lpstr>Safer recruitment  assessment</vt:lpstr>
      <vt:lpstr>Question 6: Session 3</vt:lpstr>
      <vt:lpstr>Question 7: Session 3</vt:lpstr>
      <vt:lpstr>Question 8: Session 3</vt:lpstr>
      <vt:lpstr>Question 9: Session 3</vt:lpstr>
      <vt:lpstr>Session 4: an ongoing culture of vigilance</vt:lpstr>
      <vt:lpstr>Southbank International School</vt:lpstr>
      <vt:lpstr>PowerPoint Presentation</vt:lpstr>
      <vt:lpstr>PowerPoint Presentation</vt:lpstr>
      <vt:lpstr>Alternative exercise 7 – crime triangle</vt:lpstr>
      <vt:lpstr>Exercise 7 – creating an open culture</vt:lpstr>
      <vt:lpstr>Features of a safer culture</vt:lpstr>
      <vt:lpstr>Disclosing potential issues </vt:lpstr>
      <vt:lpstr>Dealing with allegations against  staff and volunteers in schools</vt:lpstr>
      <vt:lpstr>PowerPoint Presentation</vt:lpstr>
      <vt:lpstr>Structure for managing allegations  Working Together to Safeguard Children (DfE 2018)‏ </vt:lpstr>
      <vt:lpstr>PowerPoint Presentation</vt:lpstr>
      <vt:lpstr>Remaining vigilant</vt:lpstr>
      <vt:lpstr>Next steps</vt:lpstr>
      <vt:lpstr>Safer recruitment  assessment</vt:lpstr>
      <vt:lpstr>Question 10: Session 4</vt:lpstr>
      <vt:lpstr>Question 11: Session 4</vt:lpstr>
      <vt:lpstr>PowerPoint Presentation</vt:lpstr>
      <vt:lpstr>Question 13: Session 4</vt:lpstr>
      <vt:lpstr>The Safer Recruitment Consortium ©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Denis</dc:creator>
  <cp:lastModifiedBy>Clive Haines (AfC)</cp:lastModifiedBy>
  <cp:revision>185</cp:revision>
  <dcterms:created xsi:type="dcterms:W3CDTF">2014-08-19T12:00:36Z</dcterms:created>
  <dcterms:modified xsi:type="dcterms:W3CDTF">2021-06-16T07:28:08Z</dcterms:modified>
</cp:coreProperties>
</file>