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181B1-34CD-4FC8-AB33-C515887634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03B2C6E-DB02-4449-812D-1415AC642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A9FCD04-A074-4B0D-B7EC-7BADB89A7DCA}"/>
              </a:ext>
            </a:extLst>
          </p:cNvPr>
          <p:cNvSpPr>
            <a:spLocks noGrp="1"/>
          </p:cNvSpPr>
          <p:nvPr>
            <p:ph type="dt" sz="half" idx="10"/>
          </p:nvPr>
        </p:nvSpPr>
        <p:spPr/>
        <p:txBody>
          <a:bodyPr/>
          <a:lstStyle/>
          <a:p>
            <a:fld id="{D6EBF521-3A31-46C3-818D-90CD5BE9AC57}" type="datetimeFigureOut">
              <a:rPr lang="en-GB" smtClean="0"/>
              <a:t>19/10/2021</a:t>
            </a:fld>
            <a:endParaRPr lang="en-GB"/>
          </a:p>
        </p:txBody>
      </p:sp>
      <p:sp>
        <p:nvSpPr>
          <p:cNvPr id="5" name="Footer Placeholder 4">
            <a:extLst>
              <a:ext uri="{FF2B5EF4-FFF2-40B4-BE49-F238E27FC236}">
                <a16:creationId xmlns:a16="http://schemas.microsoft.com/office/drawing/2014/main" id="{2391FA33-9DCC-47E2-BA4D-02BD2C2903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0F2295-B54A-407C-925C-FADF80F9B1E9}"/>
              </a:ext>
            </a:extLst>
          </p:cNvPr>
          <p:cNvSpPr>
            <a:spLocks noGrp="1"/>
          </p:cNvSpPr>
          <p:nvPr>
            <p:ph type="sldNum" sz="quarter" idx="12"/>
          </p:nvPr>
        </p:nvSpPr>
        <p:spPr/>
        <p:txBody>
          <a:bodyPr/>
          <a:lstStyle/>
          <a:p>
            <a:fld id="{273499EF-B52B-4416-A3B3-601A45F255C0}" type="slidenum">
              <a:rPr lang="en-GB" smtClean="0"/>
              <a:t>‹#›</a:t>
            </a:fld>
            <a:endParaRPr lang="en-GB"/>
          </a:p>
        </p:txBody>
      </p:sp>
    </p:spTree>
    <p:extLst>
      <p:ext uri="{BB962C8B-B14F-4D97-AF65-F5344CB8AC3E}">
        <p14:creationId xmlns:p14="http://schemas.microsoft.com/office/powerpoint/2010/main" val="1626878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57548-4B47-4601-9E1D-3520E9A9265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DE2683-C6A0-42F4-A618-B8B3D6C0E6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F2BD1E-447D-45C3-A22D-DF724A960AF7}"/>
              </a:ext>
            </a:extLst>
          </p:cNvPr>
          <p:cNvSpPr>
            <a:spLocks noGrp="1"/>
          </p:cNvSpPr>
          <p:nvPr>
            <p:ph type="dt" sz="half" idx="10"/>
          </p:nvPr>
        </p:nvSpPr>
        <p:spPr/>
        <p:txBody>
          <a:bodyPr/>
          <a:lstStyle/>
          <a:p>
            <a:fld id="{D6EBF521-3A31-46C3-818D-90CD5BE9AC57}" type="datetimeFigureOut">
              <a:rPr lang="en-GB" smtClean="0"/>
              <a:t>19/10/2021</a:t>
            </a:fld>
            <a:endParaRPr lang="en-GB"/>
          </a:p>
        </p:txBody>
      </p:sp>
      <p:sp>
        <p:nvSpPr>
          <p:cNvPr id="5" name="Footer Placeholder 4">
            <a:extLst>
              <a:ext uri="{FF2B5EF4-FFF2-40B4-BE49-F238E27FC236}">
                <a16:creationId xmlns:a16="http://schemas.microsoft.com/office/drawing/2014/main" id="{021099DA-358B-415C-A2C9-EBE4F92393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48EF09-A04C-4A97-A743-7CBFFAB0E744}"/>
              </a:ext>
            </a:extLst>
          </p:cNvPr>
          <p:cNvSpPr>
            <a:spLocks noGrp="1"/>
          </p:cNvSpPr>
          <p:nvPr>
            <p:ph type="sldNum" sz="quarter" idx="12"/>
          </p:nvPr>
        </p:nvSpPr>
        <p:spPr/>
        <p:txBody>
          <a:bodyPr/>
          <a:lstStyle/>
          <a:p>
            <a:fld id="{273499EF-B52B-4416-A3B3-601A45F255C0}" type="slidenum">
              <a:rPr lang="en-GB" smtClean="0"/>
              <a:t>‹#›</a:t>
            </a:fld>
            <a:endParaRPr lang="en-GB"/>
          </a:p>
        </p:txBody>
      </p:sp>
    </p:spTree>
    <p:extLst>
      <p:ext uri="{BB962C8B-B14F-4D97-AF65-F5344CB8AC3E}">
        <p14:creationId xmlns:p14="http://schemas.microsoft.com/office/powerpoint/2010/main" val="3005267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E881B5-1DC0-4A58-82E8-423659F36EB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794F95-C4DD-4B2F-9FC3-5BCCD3D3E2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6E60DE-A485-4EB8-A5FE-CA30F929EEFF}"/>
              </a:ext>
            </a:extLst>
          </p:cNvPr>
          <p:cNvSpPr>
            <a:spLocks noGrp="1"/>
          </p:cNvSpPr>
          <p:nvPr>
            <p:ph type="dt" sz="half" idx="10"/>
          </p:nvPr>
        </p:nvSpPr>
        <p:spPr/>
        <p:txBody>
          <a:bodyPr/>
          <a:lstStyle/>
          <a:p>
            <a:fld id="{D6EBF521-3A31-46C3-818D-90CD5BE9AC57}" type="datetimeFigureOut">
              <a:rPr lang="en-GB" smtClean="0"/>
              <a:t>19/10/2021</a:t>
            </a:fld>
            <a:endParaRPr lang="en-GB"/>
          </a:p>
        </p:txBody>
      </p:sp>
      <p:sp>
        <p:nvSpPr>
          <p:cNvPr id="5" name="Footer Placeholder 4">
            <a:extLst>
              <a:ext uri="{FF2B5EF4-FFF2-40B4-BE49-F238E27FC236}">
                <a16:creationId xmlns:a16="http://schemas.microsoft.com/office/drawing/2014/main" id="{A7E1F971-F4BA-4125-B2D9-8973082C36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32BE24-4030-4F88-B75C-6A4DC8EABC4A}"/>
              </a:ext>
            </a:extLst>
          </p:cNvPr>
          <p:cNvSpPr>
            <a:spLocks noGrp="1"/>
          </p:cNvSpPr>
          <p:nvPr>
            <p:ph type="sldNum" sz="quarter" idx="12"/>
          </p:nvPr>
        </p:nvSpPr>
        <p:spPr/>
        <p:txBody>
          <a:bodyPr/>
          <a:lstStyle/>
          <a:p>
            <a:fld id="{273499EF-B52B-4416-A3B3-601A45F255C0}" type="slidenum">
              <a:rPr lang="en-GB" smtClean="0"/>
              <a:t>‹#›</a:t>
            </a:fld>
            <a:endParaRPr lang="en-GB"/>
          </a:p>
        </p:txBody>
      </p:sp>
    </p:spTree>
    <p:extLst>
      <p:ext uri="{BB962C8B-B14F-4D97-AF65-F5344CB8AC3E}">
        <p14:creationId xmlns:p14="http://schemas.microsoft.com/office/powerpoint/2010/main" val="3994343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E4B9B-F1CC-406E-9F35-C8A16795AC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626790F-9CB4-468E-98F6-F46D939807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F35CEF-7518-492C-B151-A22BFA0EEF94}"/>
              </a:ext>
            </a:extLst>
          </p:cNvPr>
          <p:cNvSpPr>
            <a:spLocks noGrp="1"/>
          </p:cNvSpPr>
          <p:nvPr>
            <p:ph type="dt" sz="half" idx="10"/>
          </p:nvPr>
        </p:nvSpPr>
        <p:spPr/>
        <p:txBody>
          <a:bodyPr/>
          <a:lstStyle/>
          <a:p>
            <a:fld id="{D6EBF521-3A31-46C3-818D-90CD5BE9AC57}" type="datetimeFigureOut">
              <a:rPr lang="en-GB" smtClean="0"/>
              <a:t>19/10/2021</a:t>
            </a:fld>
            <a:endParaRPr lang="en-GB"/>
          </a:p>
        </p:txBody>
      </p:sp>
      <p:sp>
        <p:nvSpPr>
          <p:cNvPr id="5" name="Footer Placeholder 4">
            <a:extLst>
              <a:ext uri="{FF2B5EF4-FFF2-40B4-BE49-F238E27FC236}">
                <a16:creationId xmlns:a16="http://schemas.microsoft.com/office/drawing/2014/main" id="{D30A5024-F313-4BE3-BC08-10E0979879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E1C48A-CBF4-4475-BA0A-7BEAE4E8C256}"/>
              </a:ext>
            </a:extLst>
          </p:cNvPr>
          <p:cNvSpPr>
            <a:spLocks noGrp="1"/>
          </p:cNvSpPr>
          <p:nvPr>
            <p:ph type="sldNum" sz="quarter" idx="12"/>
          </p:nvPr>
        </p:nvSpPr>
        <p:spPr/>
        <p:txBody>
          <a:bodyPr/>
          <a:lstStyle/>
          <a:p>
            <a:fld id="{273499EF-B52B-4416-A3B3-601A45F255C0}" type="slidenum">
              <a:rPr lang="en-GB" smtClean="0"/>
              <a:t>‹#›</a:t>
            </a:fld>
            <a:endParaRPr lang="en-GB"/>
          </a:p>
        </p:txBody>
      </p:sp>
    </p:spTree>
    <p:extLst>
      <p:ext uri="{BB962C8B-B14F-4D97-AF65-F5344CB8AC3E}">
        <p14:creationId xmlns:p14="http://schemas.microsoft.com/office/powerpoint/2010/main" val="2459031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04DC4-EA44-4B24-A812-5FBA10A790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949C90C-1B39-4C7F-8F55-D30F7505FE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E7AC55-5484-4549-BF50-B0F959F41FDF}"/>
              </a:ext>
            </a:extLst>
          </p:cNvPr>
          <p:cNvSpPr>
            <a:spLocks noGrp="1"/>
          </p:cNvSpPr>
          <p:nvPr>
            <p:ph type="dt" sz="half" idx="10"/>
          </p:nvPr>
        </p:nvSpPr>
        <p:spPr/>
        <p:txBody>
          <a:bodyPr/>
          <a:lstStyle/>
          <a:p>
            <a:fld id="{D6EBF521-3A31-46C3-818D-90CD5BE9AC57}" type="datetimeFigureOut">
              <a:rPr lang="en-GB" smtClean="0"/>
              <a:t>19/10/2021</a:t>
            </a:fld>
            <a:endParaRPr lang="en-GB"/>
          </a:p>
        </p:txBody>
      </p:sp>
      <p:sp>
        <p:nvSpPr>
          <p:cNvPr id="5" name="Footer Placeholder 4">
            <a:extLst>
              <a:ext uri="{FF2B5EF4-FFF2-40B4-BE49-F238E27FC236}">
                <a16:creationId xmlns:a16="http://schemas.microsoft.com/office/drawing/2014/main" id="{C8226519-C41F-4344-ADAF-D020AF8E5F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7FBCE4-5A9F-48D8-B96E-F69F14CFD1AF}"/>
              </a:ext>
            </a:extLst>
          </p:cNvPr>
          <p:cNvSpPr>
            <a:spLocks noGrp="1"/>
          </p:cNvSpPr>
          <p:nvPr>
            <p:ph type="sldNum" sz="quarter" idx="12"/>
          </p:nvPr>
        </p:nvSpPr>
        <p:spPr/>
        <p:txBody>
          <a:bodyPr/>
          <a:lstStyle/>
          <a:p>
            <a:fld id="{273499EF-B52B-4416-A3B3-601A45F255C0}" type="slidenum">
              <a:rPr lang="en-GB" smtClean="0"/>
              <a:t>‹#›</a:t>
            </a:fld>
            <a:endParaRPr lang="en-GB"/>
          </a:p>
        </p:txBody>
      </p:sp>
    </p:spTree>
    <p:extLst>
      <p:ext uri="{BB962C8B-B14F-4D97-AF65-F5344CB8AC3E}">
        <p14:creationId xmlns:p14="http://schemas.microsoft.com/office/powerpoint/2010/main" val="2054237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987F1-D0AF-4DE0-B53C-3A16A886A40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E7C5E9-BF01-4769-A34B-F0636DE898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D235F90-3753-4A44-BEBD-14C088AAB8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0EDA8B8-1B16-4489-9188-659669F9542F}"/>
              </a:ext>
            </a:extLst>
          </p:cNvPr>
          <p:cNvSpPr>
            <a:spLocks noGrp="1"/>
          </p:cNvSpPr>
          <p:nvPr>
            <p:ph type="dt" sz="half" idx="10"/>
          </p:nvPr>
        </p:nvSpPr>
        <p:spPr/>
        <p:txBody>
          <a:bodyPr/>
          <a:lstStyle/>
          <a:p>
            <a:fld id="{D6EBF521-3A31-46C3-818D-90CD5BE9AC57}" type="datetimeFigureOut">
              <a:rPr lang="en-GB" smtClean="0"/>
              <a:t>19/10/2021</a:t>
            </a:fld>
            <a:endParaRPr lang="en-GB"/>
          </a:p>
        </p:txBody>
      </p:sp>
      <p:sp>
        <p:nvSpPr>
          <p:cNvPr id="6" name="Footer Placeholder 5">
            <a:extLst>
              <a:ext uri="{FF2B5EF4-FFF2-40B4-BE49-F238E27FC236}">
                <a16:creationId xmlns:a16="http://schemas.microsoft.com/office/drawing/2014/main" id="{F6D1BA61-FE1A-49AF-A041-EFB29F5B18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A614E5-7891-4D5F-AEB7-B6C79D71AC19}"/>
              </a:ext>
            </a:extLst>
          </p:cNvPr>
          <p:cNvSpPr>
            <a:spLocks noGrp="1"/>
          </p:cNvSpPr>
          <p:nvPr>
            <p:ph type="sldNum" sz="quarter" idx="12"/>
          </p:nvPr>
        </p:nvSpPr>
        <p:spPr/>
        <p:txBody>
          <a:bodyPr/>
          <a:lstStyle/>
          <a:p>
            <a:fld id="{273499EF-B52B-4416-A3B3-601A45F255C0}" type="slidenum">
              <a:rPr lang="en-GB" smtClean="0"/>
              <a:t>‹#›</a:t>
            </a:fld>
            <a:endParaRPr lang="en-GB"/>
          </a:p>
        </p:txBody>
      </p:sp>
    </p:spTree>
    <p:extLst>
      <p:ext uri="{BB962C8B-B14F-4D97-AF65-F5344CB8AC3E}">
        <p14:creationId xmlns:p14="http://schemas.microsoft.com/office/powerpoint/2010/main" val="2526210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ADA83-B498-49EC-A0D4-10D2176B4AE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DE05F5-D4CF-4863-A6C5-41223AE521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9F7420-1488-493B-A9C7-07BBE89119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EB288A8-84AE-490A-B36D-5C3150E48E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6A802F-82BA-45C9-AC4C-B0622CCB16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C8961F5-C4CC-436F-9479-37585B8CDE0E}"/>
              </a:ext>
            </a:extLst>
          </p:cNvPr>
          <p:cNvSpPr>
            <a:spLocks noGrp="1"/>
          </p:cNvSpPr>
          <p:nvPr>
            <p:ph type="dt" sz="half" idx="10"/>
          </p:nvPr>
        </p:nvSpPr>
        <p:spPr/>
        <p:txBody>
          <a:bodyPr/>
          <a:lstStyle/>
          <a:p>
            <a:fld id="{D6EBF521-3A31-46C3-818D-90CD5BE9AC57}" type="datetimeFigureOut">
              <a:rPr lang="en-GB" smtClean="0"/>
              <a:t>19/10/2021</a:t>
            </a:fld>
            <a:endParaRPr lang="en-GB"/>
          </a:p>
        </p:txBody>
      </p:sp>
      <p:sp>
        <p:nvSpPr>
          <p:cNvPr id="8" name="Footer Placeholder 7">
            <a:extLst>
              <a:ext uri="{FF2B5EF4-FFF2-40B4-BE49-F238E27FC236}">
                <a16:creationId xmlns:a16="http://schemas.microsoft.com/office/drawing/2014/main" id="{B978E7F3-1BA9-43D1-B37B-542C3955FA9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7C02820-D183-4E85-9AF6-43EA3E000933}"/>
              </a:ext>
            </a:extLst>
          </p:cNvPr>
          <p:cNvSpPr>
            <a:spLocks noGrp="1"/>
          </p:cNvSpPr>
          <p:nvPr>
            <p:ph type="sldNum" sz="quarter" idx="12"/>
          </p:nvPr>
        </p:nvSpPr>
        <p:spPr/>
        <p:txBody>
          <a:bodyPr/>
          <a:lstStyle/>
          <a:p>
            <a:fld id="{273499EF-B52B-4416-A3B3-601A45F255C0}" type="slidenum">
              <a:rPr lang="en-GB" smtClean="0"/>
              <a:t>‹#›</a:t>
            </a:fld>
            <a:endParaRPr lang="en-GB"/>
          </a:p>
        </p:txBody>
      </p:sp>
    </p:spTree>
    <p:extLst>
      <p:ext uri="{BB962C8B-B14F-4D97-AF65-F5344CB8AC3E}">
        <p14:creationId xmlns:p14="http://schemas.microsoft.com/office/powerpoint/2010/main" val="920507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0EC87-1FC0-4290-9CCC-835931FBBCD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DCBF75C-1248-4C1E-B031-E42FFC50D325}"/>
              </a:ext>
            </a:extLst>
          </p:cNvPr>
          <p:cNvSpPr>
            <a:spLocks noGrp="1"/>
          </p:cNvSpPr>
          <p:nvPr>
            <p:ph type="dt" sz="half" idx="10"/>
          </p:nvPr>
        </p:nvSpPr>
        <p:spPr/>
        <p:txBody>
          <a:bodyPr/>
          <a:lstStyle/>
          <a:p>
            <a:fld id="{D6EBF521-3A31-46C3-818D-90CD5BE9AC57}" type="datetimeFigureOut">
              <a:rPr lang="en-GB" smtClean="0"/>
              <a:t>19/10/2021</a:t>
            </a:fld>
            <a:endParaRPr lang="en-GB"/>
          </a:p>
        </p:txBody>
      </p:sp>
      <p:sp>
        <p:nvSpPr>
          <p:cNvPr id="4" name="Footer Placeholder 3">
            <a:extLst>
              <a:ext uri="{FF2B5EF4-FFF2-40B4-BE49-F238E27FC236}">
                <a16:creationId xmlns:a16="http://schemas.microsoft.com/office/drawing/2014/main" id="{8048DFF3-E8E0-44E4-A2B3-D5E31BBF85B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A978035-34B3-4D39-83D2-7D3AD0CF6EE4}"/>
              </a:ext>
            </a:extLst>
          </p:cNvPr>
          <p:cNvSpPr>
            <a:spLocks noGrp="1"/>
          </p:cNvSpPr>
          <p:nvPr>
            <p:ph type="sldNum" sz="quarter" idx="12"/>
          </p:nvPr>
        </p:nvSpPr>
        <p:spPr/>
        <p:txBody>
          <a:bodyPr/>
          <a:lstStyle/>
          <a:p>
            <a:fld id="{273499EF-B52B-4416-A3B3-601A45F255C0}" type="slidenum">
              <a:rPr lang="en-GB" smtClean="0"/>
              <a:t>‹#›</a:t>
            </a:fld>
            <a:endParaRPr lang="en-GB"/>
          </a:p>
        </p:txBody>
      </p:sp>
    </p:spTree>
    <p:extLst>
      <p:ext uri="{BB962C8B-B14F-4D97-AF65-F5344CB8AC3E}">
        <p14:creationId xmlns:p14="http://schemas.microsoft.com/office/powerpoint/2010/main" val="3411349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F3EE1E-6889-4BE3-B76B-2E33860AC57A}"/>
              </a:ext>
            </a:extLst>
          </p:cNvPr>
          <p:cNvSpPr>
            <a:spLocks noGrp="1"/>
          </p:cNvSpPr>
          <p:nvPr>
            <p:ph type="dt" sz="half" idx="10"/>
          </p:nvPr>
        </p:nvSpPr>
        <p:spPr/>
        <p:txBody>
          <a:bodyPr/>
          <a:lstStyle/>
          <a:p>
            <a:fld id="{D6EBF521-3A31-46C3-818D-90CD5BE9AC57}" type="datetimeFigureOut">
              <a:rPr lang="en-GB" smtClean="0"/>
              <a:t>19/10/2021</a:t>
            </a:fld>
            <a:endParaRPr lang="en-GB"/>
          </a:p>
        </p:txBody>
      </p:sp>
      <p:sp>
        <p:nvSpPr>
          <p:cNvPr id="3" name="Footer Placeholder 2">
            <a:extLst>
              <a:ext uri="{FF2B5EF4-FFF2-40B4-BE49-F238E27FC236}">
                <a16:creationId xmlns:a16="http://schemas.microsoft.com/office/drawing/2014/main" id="{347E4B44-C771-4021-BE06-9EA10FA8A80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DD95744-0BC3-4FA4-B076-6231EFCE403B}"/>
              </a:ext>
            </a:extLst>
          </p:cNvPr>
          <p:cNvSpPr>
            <a:spLocks noGrp="1"/>
          </p:cNvSpPr>
          <p:nvPr>
            <p:ph type="sldNum" sz="quarter" idx="12"/>
          </p:nvPr>
        </p:nvSpPr>
        <p:spPr/>
        <p:txBody>
          <a:bodyPr/>
          <a:lstStyle/>
          <a:p>
            <a:fld id="{273499EF-B52B-4416-A3B3-601A45F255C0}" type="slidenum">
              <a:rPr lang="en-GB" smtClean="0"/>
              <a:t>‹#›</a:t>
            </a:fld>
            <a:endParaRPr lang="en-GB"/>
          </a:p>
        </p:txBody>
      </p:sp>
    </p:spTree>
    <p:extLst>
      <p:ext uri="{BB962C8B-B14F-4D97-AF65-F5344CB8AC3E}">
        <p14:creationId xmlns:p14="http://schemas.microsoft.com/office/powerpoint/2010/main" val="3659369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529D5-6F9B-4EDF-AA61-267A4A0780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C2413D5-3B12-4B06-9725-D0CCC4CD87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1791DC2-C231-4EA6-A69E-5680E698BE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BCAE58-DF3C-43B5-AC96-291766DBC28B}"/>
              </a:ext>
            </a:extLst>
          </p:cNvPr>
          <p:cNvSpPr>
            <a:spLocks noGrp="1"/>
          </p:cNvSpPr>
          <p:nvPr>
            <p:ph type="dt" sz="half" idx="10"/>
          </p:nvPr>
        </p:nvSpPr>
        <p:spPr/>
        <p:txBody>
          <a:bodyPr/>
          <a:lstStyle/>
          <a:p>
            <a:fld id="{D6EBF521-3A31-46C3-818D-90CD5BE9AC57}" type="datetimeFigureOut">
              <a:rPr lang="en-GB" smtClean="0"/>
              <a:t>19/10/2021</a:t>
            </a:fld>
            <a:endParaRPr lang="en-GB"/>
          </a:p>
        </p:txBody>
      </p:sp>
      <p:sp>
        <p:nvSpPr>
          <p:cNvPr id="6" name="Footer Placeholder 5">
            <a:extLst>
              <a:ext uri="{FF2B5EF4-FFF2-40B4-BE49-F238E27FC236}">
                <a16:creationId xmlns:a16="http://schemas.microsoft.com/office/drawing/2014/main" id="{88F594B9-F2DE-4C21-B3DE-F499D72673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16F7FA-9432-45EB-A62E-DEC39A815343}"/>
              </a:ext>
            </a:extLst>
          </p:cNvPr>
          <p:cNvSpPr>
            <a:spLocks noGrp="1"/>
          </p:cNvSpPr>
          <p:nvPr>
            <p:ph type="sldNum" sz="quarter" idx="12"/>
          </p:nvPr>
        </p:nvSpPr>
        <p:spPr/>
        <p:txBody>
          <a:bodyPr/>
          <a:lstStyle/>
          <a:p>
            <a:fld id="{273499EF-B52B-4416-A3B3-601A45F255C0}" type="slidenum">
              <a:rPr lang="en-GB" smtClean="0"/>
              <a:t>‹#›</a:t>
            </a:fld>
            <a:endParaRPr lang="en-GB"/>
          </a:p>
        </p:txBody>
      </p:sp>
    </p:spTree>
    <p:extLst>
      <p:ext uri="{BB962C8B-B14F-4D97-AF65-F5344CB8AC3E}">
        <p14:creationId xmlns:p14="http://schemas.microsoft.com/office/powerpoint/2010/main" val="1427773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70006-A63D-4BA1-B4BE-8827D27C16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4BFE531-F89B-4A18-B4AE-6DE5514689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D9B27E2-130D-4299-BBC5-2DE00689DD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806338-D4DD-4CA4-9050-551B1EB039D9}"/>
              </a:ext>
            </a:extLst>
          </p:cNvPr>
          <p:cNvSpPr>
            <a:spLocks noGrp="1"/>
          </p:cNvSpPr>
          <p:nvPr>
            <p:ph type="dt" sz="half" idx="10"/>
          </p:nvPr>
        </p:nvSpPr>
        <p:spPr/>
        <p:txBody>
          <a:bodyPr/>
          <a:lstStyle/>
          <a:p>
            <a:fld id="{D6EBF521-3A31-46C3-818D-90CD5BE9AC57}" type="datetimeFigureOut">
              <a:rPr lang="en-GB" smtClean="0"/>
              <a:t>19/10/2021</a:t>
            </a:fld>
            <a:endParaRPr lang="en-GB"/>
          </a:p>
        </p:txBody>
      </p:sp>
      <p:sp>
        <p:nvSpPr>
          <p:cNvPr id="6" name="Footer Placeholder 5">
            <a:extLst>
              <a:ext uri="{FF2B5EF4-FFF2-40B4-BE49-F238E27FC236}">
                <a16:creationId xmlns:a16="http://schemas.microsoft.com/office/drawing/2014/main" id="{A961AA78-FB7D-49E6-AC12-3BF00156DD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EC5235-80DE-41F7-A26F-3B4E8CCB40EF}"/>
              </a:ext>
            </a:extLst>
          </p:cNvPr>
          <p:cNvSpPr>
            <a:spLocks noGrp="1"/>
          </p:cNvSpPr>
          <p:nvPr>
            <p:ph type="sldNum" sz="quarter" idx="12"/>
          </p:nvPr>
        </p:nvSpPr>
        <p:spPr/>
        <p:txBody>
          <a:bodyPr/>
          <a:lstStyle/>
          <a:p>
            <a:fld id="{273499EF-B52B-4416-A3B3-601A45F255C0}" type="slidenum">
              <a:rPr lang="en-GB" smtClean="0"/>
              <a:t>‹#›</a:t>
            </a:fld>
            <a:endParaRPr lang="en-GB"/>
          </a:p>
        </p:txBody>
      </p:sp>
    </p:spTree>
    <p:extLst>
      <p:ext uri="{BB962C8B-B14F-4D97-AF65-F5344CB8AC3E}">
        <p14:creationId xmlns:p14="http://schemas.microsoft.com/office/powerpoint/2010/main" val="731768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053BBC-96F5-48CA-9E8B-EB7DC7A520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DAB305-9DE1-45C8-820D-980A63619B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2E02F1-D562-4F75-A24E-3991AC004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EBF521-3A31-46C3-818D-90CD5BE9AC57}" type="datetimeFigureOut">
              <a:rPr lang="en-GB" smtClean="0"/>
              <a:t>19/10/2021</a:t>
            </a:fld>
            <a:endParaRPr lang="en-GB"/>
          </a:p>
        </p:txBody>
      </p:sp>
      <p:sp>
        <p:nvSpPr>
          <p:cNvPr id="5" name="Footer Placeholder 4">
            <a:extLst>
              <a:ext uri="{FF2B5EF4-FFF2-40B4-BE49-F238E27FC236}">
                <a16:creationId xmlns:a16="http://schemas.microsoft.com/office/drawing/2014/main" id="{3843F76F-796D-4D38-9C78-5E8C3150ED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6ECF6F2-4612-4EF6-B8ED-120F7142A5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3499EF-B52B-4416-A3B3-601A45F255C0}" type="slidenum">
              <a:rPr lang="en-GB" smtClean="0"/>
              <a:t>‹#›</a:t>
            </a:fld>
            <a:endParaRPr lang="en-GB"/>
          </a:p>
        </p:txBody>
      </p:sp>
    </p:spTree>
    <p:extLst>
      <p:ext uri="{BB962C8B-B14F-4D97-AF65-F5344CB8AC3E}">
        <p14:creationId xmlns:p14="http://schemas.microsoft.com/office/powerpoint/2010/main" val="2843630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9.xml"/><Relationship Id="rId1" Type="http://schemas.openxmlformats.org/officeDocument/2006/relationships/video" Target="https://www.youtube.com/embed/Kcb0n8QRUUQ?feature=oembe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mailto:alasdair.whitelaw@achievingforchildren.org.uk" TargetMode="External"/><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13">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22FDA6C-F9A3-4970-B161-67F94C088642}"/>
              </a:ext>
            </a:extLst>
          </p:cNvPr>
          <p:cNvPicPr>
            <a:picLocks noChangeAspect="1"/>
          </p:cNvPicPr>
          <p:nvPr/>
        </p:nvPicPr>
        <p:blipFill>
          <a:blip r:embed="rId2"/>
          <a:stretch>
            <a:fillRect/>
          </a:stretch>
        </p:blipFill>
        <p:spPr>
          <a:xfrm>
            <a:off x="962164" y="1702057"/>
            <a:ext cx="6249052" cy="3412311"/>
          </a:xfrm>
          <a:prstGeom prst="rect">
            <a:avLst/>
          </a:prstGeom>
        </p:spPr>
      </p:pic>
      <p:pic>
        <p:nvPicPr>
          <p:cNvPr id="6" name="Picture 5">
            <a:extLst>
              <a:ext uri="{FF2B5EF4-FFF2-40B4-BE49-F238E27FC236}">
                <a16:creationId xmlns:a16="http://schemas.microsoft.com/office/drawing/2014/main" id="{0FF575CE-FB39-4199-9F1D-A479FE857202}"/>
              </a:ext>
            </a:extLst>
          </p:cNvPr>
          <p:cNvPicPr>
            <a:picLocks noChangeAspect="1"/>
          </p:cNvPicPr>
          <p:nvPr/>
        </p:nvPicPr>
        <p:blipFill>
          <a:blip r:embed="rId3"/>
          <a:stretch>
            <a:fillRect/>
          </a:stretch>
        </p:blipFill>
        <p:spPr>
          <a:xfrm>
            <a:off x="7531606" y="1639307"/>
            <a:ext cx="3217333" cy="1849966"/>
          </a:xfrm>
          <a:prstGeom prst="rect">
            <a:avLst/>
          </a:prstGeom>
        </p:spPr>
      </p:pic>
      <p:sp>
        <p:nvSpPr>
          <p:cNvPr id="8" name="TextBox 7">
            <a:extLst>
              <a:ext uri="{FF2B5EF4-FFF2-40B4-BE49-F238E27FC236}">
                <a16:creationId xmlns:a16="http://schemas.microsoft.com/office/drawing/2014/main" id="{505AFEE4-2C96-4633-B724-60109B144EC1}"/>
              </a:ext>
            </a:extLst>
          </p:cNvPr>
          <p:cNvSpPr txBox="1"/>
          <p:nvPr/>
        </p:nvSpPr>
        <p:spPr>
          <a:xfrm>
            <a:off x="9593626" y="5521507"/>
            <a:ext cx="1947307" cy="646331"/>
          </a:xfrm>
          <a:prstGeom prst="rect">
            <a:avLst/>
          </a:prstGeom>
          <a:noFill/>
        </p:spPr>
        <p:txBody>
          <a:bodyPr wrap="square" rtlCol="0">
            <a:spAutoFit/>
          </a:bodyPr>
          <a:lstStyle/>
          <a:p>
            <a:r>
              <a:rPr lang="en-GB" dirty="0"/>
              <a:t>Alasdair Whitelaw</a:t>
            </a:r>
          </a:p>
          <a:p>
            <a:r>
              <a:rPr lang="en-GB" dirty="0"/>
              <a:t>SEMH Coordinator</a:t>
            </a:r>
          </a:p>
        </p:txBody>
      </p:sp>
      <p:pic>
        <p:nvPicPr>
          <p:cNvPr id="9" name="Picture 8">
            <a:extLst>
              <a:ext uri="{FF2B5EF4-FFF2-40B4-BE49-F238E27FC236}">
                <a16:creationId xmlns:a16="http://schemas.microsoft.com/office/drawing/2014/main" id="{1EF7905D-C705-4C28-96BA-67EBB8A768E2}"/>
              </a:ext>
            </a:extLst>
          </p:cNvPr>
          <p:cNvPicPr>
            <a:picLocks noChangeAspect="1"/>
          </p:cNvPicPr>
          <p:nvPr/>
        </p:nvPicPr>
        <p:blipFill>
          <a:blip r:embed="rId4"/>
          <a:stretch>
            <a:fillRect/>
          </a:stretch>
        </p:blipFill>
        <p:spPr>
          <a:xfrm>
            <a:off x="856411" y="5631293"/>
            <a:ext cx="1761897" cy="426757"/>
          </a:xfrm>
          <a:prstGeom prst="rect">
            <a:avLst/>
          </a:prstGeom>
        </p:spPr>
      </p:pic>
      <p:pic>
        <p:nvPicPr>
          <p:cNvPr id="10" name="Picture 9">
            <a:extLst>
              <a:ext uri="{FF2B5EF4-FFF2-40B4-BE49-F238E27FC236}">
                <a16:creationId xmlns:a16="http://schemas.microsoft.com/office/drawing/2014/main" id="{2906809E-5E81-4D43-B168-19BD63F8C354}"/>
              </a:ext>
            </a:extLst>
          </p:cNvPr>
          <p:cNvPicPr>
            <a:picLocks noChangeAspect="1"/>
          </p:cNvPicPr>
          <p:nvPr/>
        </p:nvPicPr>
        <p:blipFill>
          <a:blip r:embed="rId5"/>
          <a:stretch>
            <a:fillRect/>
          </a:stretch>
        </p:blipFill>
        <p:spPr>
          <a:xfrm>
            <a:off x="8001614" y="5218583"/>
            <a:ext cx="847417" cy="883997"/>
          </a:xfrm>
          <a:prstGeom prst="rect">
            <a:avLst/>
          </a:prstGeom>
        </p:spPr>
      </p:pic>
    </p:spTree>
    <p:extLst>
      <p:ext uri="{BB962C8B-B14F-4D97-AF65-F5344CB8AC3E}">
        <p14:creationId xmlns:p14="http://schemas.microsoft.com/office/powerpoint/2010/main" val="703336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67D71FF-68B7-41AD-B532-2E4CF1A61A0F}"/>
              </a:ext>
            </a:extLst>
          </p:cNvPr>
          <p:cNvSpPr txBox="1"/>
          <p:nvPr/>
        </p:nvSpPr>
        <p:spPr>
          <a:xfrm>
            <a:off x="609600" y="468839"/>
            <a:ext cx="6096000" cy="1138773"/>
          </a:xfrm>
          <a:prstGeom prst="rect">
            <a:avLst/>
          </a:prstGeom>
          <a:noFill/>
        </p:spPr>
        <p:txBody>
          <a:bodyPr wrap="square">
            <a:spAutoFit/>
          </a:bodyPr>
          <a:lstStyle/>
          <a:p>
            <a:r>
              <a:rPr lang="en-GB" sz="3200" b="1" i="0" u="none" strike="noStrike" baseline="0" dirty="0">
                <a:solidFill>
                  <a:srgbClr val="000000"/>
                </a:solidFill>
                <a:latin typeface="Arial" panose="020B0604020202020204" pitchFamily="34" charset="0"/>
              </a:rPr>
              <a:t>Learning plans</a:t>
            </a:r>
            <a:endParaRPr lang="en-GB" sz="3200" b="0" i="0" u="none" strike="noStrike" baseline="0" dirty="0">
              <a:solidFill>
                <a:srgbClr val="000000"/>
              </a:solidFill>
              <a:latin typeface="Arial" panose="020B0604020202020204" pitchFamily="34" charset="0"/>
            </a:endParaRPr>
          </a:p>
          <a:p>
            <a:r>
              <a:rPr lang="en-GB" sz="1800" b="0" i="0" u="none" strike="noStrike" baseline="0" dirty="0">
                <a:solidFill>
                  <a:srgbClr val="000000"/>
                </a:solidFill>
                <a:latin typeface="Arial" panose="020B0604020202020204" pitchFamily="34" charset="0"/>
              </a:rPr>
              <a:t>It will also suggest resources you can use to support progress, but you can also add your own. </a:t>
            </a:r>
            <a:endParaRPr lang="en-GB" dirty="0"/>
          </a:p>
        </p:txBody>
      </p:sp>
      <p:pic>
        <p:nvPicPr>
          <p:cNvPr id="8" name="Picture 7">
            <a:extLst>
              <a:ext uri="{FF2B5EF4-FFF2-40B4-BE49-F238E27FC236}">
                <a16:creationId xmlns:a16="http://schemas.microsoft.com/office/drawing/2014/main" id="{22A04021-9271-49DD-84B0-59E247B12B13}"/>
              </a:ext>
            </a:extLst>
          </p:cNvPr>
          <p:cNvPicPr>
            <a:picLocks noChangeAspect="1"/>
          </p:cNvPicPr>
          <p:nvPr/>
        </p:nvPicPr>
        <p:blipFill>
          <a:blip r:embed="rId2"/>
          <a:stretch>
            <a:fillRect/>
          </a:stretch>
        </p:blipFill>
        <p:spPr>
          <a:xfrm>
            <a:off x="2726441" y="1633131"/>
            <a:ext cx="8472668" cy="4756030"/>
          </a:xfrm>
          <a:prstGeom prst="rect">
            <a:avLst/>
          </a:prstGeom>
        </p:spPr>
      </p:pic>
    </p:spTree>
    <p:extLst>
      <p:ext uri="{BB962C8B-B14F-4D97-AF65-F5344CB8AC3E}">
        <p14:creationId xmlns:p14="http://schemas.microsoft.com/office/powerpoint/2010/main" val="1672450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B7A4E8E-D01A-4C85-80E4-1B1A64E18E5E}"/>
              </a:ext>
            </a:extLst>
          </p:cNvPr>
          <p:cNvSpPr txBox="1"/>
          <p:nvPr/>
        </p:nvSpPr>
        <p:spPr>
          <a:xfrm>
            <a:off x="704850" y="469505"/>
            <a:ext cx="6096000" cy="861774"/>
          </a:xfrm>
          <a:prstGeom prst="rect">
            <a:avLst/>
          </a:prstGeom>
          <a:noFill/>
        </p:spPr>
        <p:txBody>
          <a:bodyPr wrap="square">
            <a:spAutoFit/>
          </a:bodyPr>
          <a:lstStyle/>
          <a:p>
            <a:r>
              <a:rPr lang="en-GB" sz="3200" b="1" i="0" u="none" strike="noStrike" baseline="0" dirty="0">
                <a:solidFill>
                  <a:srgbClr val="000000"/>
                </a:solidFill>
                <a:latin typeface="Arial" panose="020B0604020202020204" pitchFamily="34" charset="0"/>
              </a:rPr>
              <a:t>Learning plans</a:t>
            </a:r>
            <a:endParaRPr lang="en-GB" sz="3200" b="0" i="0" u="none" strike="noStrike" baseline="0" dirty="0">
              <a:solidFill>
                <a:srgbClr val="000000"/>
              </a:solidFill>
              <a:latin typeface="Arial" panose="020B0604020202020204" pitchFamily="34" charset="0"/>
            </a:endParaRPr>
          </a:p>
          <a:p>
            <a:r>
              <a:rPr lang="en-GB" sz="1800" b="0" i="0" u="none" strike="noStrike" baseline="0" dirty="0">
                <a:solidFill>
                  <a:srgbClr val="000000"/>
                </a:solidFill>
                <a:latin typeface="Arial" panose="020B0604020202020204" pitchFamily="34" charset="0"/>
              </a:rPr>
              <a:t>Select or set criteria to measure progress…</a:t>
            </a:r>
            <a:endParaRPr lang="en-GB" dirty="0"/>
          </a:p>
        </p:txBody>
      </p:sp>
      <p:pic>
        <p:nvPicPr>
          <p:cNvPr id="8" name="Picture 7">
            <a:extLst>
              <a:ext uri="{FF2B5EF4-FFF2-40B4-BE49-F238E27FC236}">
                <a16:creationId xmlns:a16="http://schemas.microsoft.com/office/drawing/2014/main" id="{FCE4C16A-20AB-413D-A913-B9966815EF46}"/>
              </a:ext>
            </a:extLst>
          </p:cNvPr>
          <p:cNvPicPr>
            <a:picLocks noChangeAspect="1"/>
          </p:cNvPicPr>
          <p:nvPr/>
        </p:nvPicPr>
        <p:blipFill>
          <a:blip r:embed="rId2"/>
          <a:stretch>
            <a:fillRect/>
          </a:stretch>
        </p:blipFill>
        <p:spPr>
          <a:xfrm>
            <a:off x="2378227" y="1689974"/>
            <a:ext cx="8611565" cy="4698521"/>
          </a:xfrm>
          <a:prstGeom prst="rect">
            <a:avLst/>
          </a:prstGeom>
        </p:spPr>
      </p:pic>
    </p:spTree>
    <p:extLst>
      <p:ext uri="{BB962C8B-B14F-4D97-AF65-F5344CB8AC3E}">
        <p14:creationId xmlns:p14="http://schemas.microsoft.com/office/powerpoint/2010/main" val="2328186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0D1CC9C-837F-4ACA-8F2A-1C46E8D6FF68}"/>
              </a:ext>
            </a:extLst>
          </p:cNvPr>
          <p:cNvSpPr txBox="1"/>
          <p:nvPr/>
        </p:nvSpPr>
        <p:spPr>
          <a:xfrm>
            <a:off x="685800" y="621239"/>
            <a:ext cx="6096000" cy="1138773"/>
          </a:xfrm>
          <a:prstGeom prst="rect">
            <a:avLst/>
          </a:prstGeom>
          <a:noFill/>
        </p:spPr>
        <p:txBody>
          <a:bodyPr wrap="square">
            <a:spAutoFit/>
          </a:bodyPr>
          <a:lstStyle/>
          <a:p>
            <a:r>
              <a:rPr lang="en-GB" sz="3200" b="1" i="0" u="none" strike="noStrike" baseline="0" dirty="0">
                <a:solidFill>
                  <a:srgbClr val="000000"/>
                </a:solidFill>
                <a:latin typeface="Arial" panose="020B0604020202020204" pitchFamily="34" charset="0"/>
              </a:rPr>
              <a:t>Learning plans</a:t>
            </a:r>
            <a:endParaRPr lang="en-GB" sz="3200" b="0" i="0" u="none" strike="noStrike" baseline="0" dirty="0">
              <a:solidFill>
                <a:srgbClr val="000000"/>
              </a:solidFill>
              <a:latin typeface="Arial" panose="020B0604020202020204" pitchFamily="34" charset="0"/>
            </a:endParaRPr>
          </a:p>
          <a:p>
            <a:r>
              <a:rPr lang="en-GB" sz="1800" b="0" i="0" u="none" strike="noStrike" baseline="0" dirty="0">
                <a:solidFill>
                  <a:srgbClr val="000000"/>
                </a:solidFill>
                <a:latin typeface="Arial" panose="020B0604020202020204" pitchFamily="34" charset="0"/>
              </a:rPr>
              <a:t>And now you have a tangible action plan to support that child’s ability to pay purposeful attention</a:t>
            </a:r>
            <a:endParaRPr lang="en-GB" dirty="0"/>
          </a:p>
        </p:txBody>
      </p:sp>
      <p:pic>
        <p:nvPicPr>
          <p:cNvPr id="8" name="Picture 7">
            <a:extLst>
              <a:ext uri="{FF2B5EF4-FFF2-40B4-BE49-F238E27FC236}">
                <a16:creationId xmlns:a16="http://schemas.microsoft.com/office/drawing/2014/main" id="{0CDA888F-C2D1-4BFB-A38A-3701F7B4E404}"/>
              </a:ext>
            </a:extLst>
          </p:cNvPr>
          <p:cNvPicPr>
            <a:picLocks noChangeAspect="1"/>
          </p:cNvPicPr>
          <p:nvPr/>
        </p:nvPicPr>
        <p:blipFill>
          <a:blip r:embed="rId2"/>
          <a:stretch>
            <a:fillRect/>
          </a:stretch>
        </p:blipFill>
        <p:spPr>
          <a:xfrm>
            <a:off x="609600" y="1760012"/>
            <a:ext cx="10972800" cy="4963064"/>
          </a:xfrm>
          <a:prstGeom prst="rect">
            <a:avLst/>
          </a:prstGeom>
        </p:spPr>
      </p:pic>
    </p:spTree>
    <p:extLst>
      <p:ext uri="{BB962C8B-B14F-4D97-AF65-F5344CB8AC3E}">
        <p14:creationId xmlns:p14="http://schemas.microsoft.com/office/powerpoint/2010/main" val="3859600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3CE75F3-0FF1-4FDA-B98D-46382CBA6C3E}"/>
              </a:ext>
            </a:extLst>
          </p:cNvPr>
          <p:cNvSpPr txBox="1"/>
          <p:nvPr/>
        </p:nvSpPr>
        <p:spPr>
          <a:xfrm>
            <a:off x="762000" y="635139"/>
            <a:ext cx="6096000" cy="1415772"/>
          </a:xfrm>
          <a:prstGeom prst="rect">
            <a:avLst/>
          </a:prstGeom>
          <a:noFill/>
        </p:spPr>
        <p:txBody>
          <a:bodyPr wrap="square">
            <a:spAutoFit/>
          </a:bodyPr>
          <a:lstStyle/>
          <a:p>
            <a:r>
              <a:rPr lang="en-GB" sz="3200" b="1" i="0" u="none" strike="noStrike" baseline="0" dirty="0">
                <a:solidFill>
                  <a:srgbClr val="000000"/>
                </a:solidFill>
                <a:latin typeface="Arial" panose="020B0604020202020204" pitchFamily="34" charset="0"/>
              </a:rPr>
              <a:t>The value of data</a:t>
            </a:r>
            <a:endParaRPr lang="en-GB" sz="3200" b="0" i="0" u="none" strike="noStrike" baseline="0" dirty="0">
              <a:solidFill>
                <a:srgbClr val="000000"/>
              </a:solidFill>
              <a:latin typeface="Arial" panose="020B0604020202020204" pitchFamily="34" charset="0"/>
            </a:endParaRPr>
          </a:p>
          <a:p>
            <a:r>
              <a:rPr lang="en-GB" sz="1800" b="0" i="0" u="none" strike="noStrike" baseline="0" dirty="0">
                <a:solidFill>
                  <a:srgbClr val="000000"/>
                </a:solidFill>
                <a:latin typeface="Arial" panose="020B0604020202020204" pitchFamily="34" charset="0"/>
              </a:rPr>
              <a:t>When used on a group of children or young people, or on a whole-class level, you can identify trends within a group, using the group overviews tool. </a:t>
            </a:r>
            <a:endParaRPr lang="en-GB" dirty="0"/>
          </a:p>
        </p:txBody>
      </p:sp>
      <p:pic>
        <p:nvPicPr>
          <p:cNvPr id="8" name="Picture 7">
            <a:extLst>
              <a:ext uri="{FF2B5EF4-FFF2-40B4-BE49-F238E27FC236}">
                <a16:creationId xmlns:a16="http://schemas.microsoft.com/office/drawing/2014/main" id="{E805AD41-9C4D-4539-AE6A-38DE039A2353}"/>
              </a:ext>
            </a:extLst>
          </p:cNvPr>
          <p:cNvPicPr>
            <a:picLocks noChangeAspect="1"/>
          </p:cNvPicPr>
          <p:nvPr/>
        </p:nvPicPr>
        <p:blipFill>
          <a:blip r:embed="rId2"/>
          <a:stretch>
            <a:fillRect/>
          </a:stretch>
        </p:blipFill>
        <p:spPr>
          <a:xfrm>
            <a:off x="551726" y="1971959"/>
            <a:ext cx="11088547" cy="3973902"/>
          </a:xfrm>
          <a:prstGeom prst="rect">
            <a:avLst/>
          </a:prstGeom>
        </p:spPr>
      </p:pic>
      <p:sp>
        <p:nvSpPr>
          <p:cNvPr id="10" name="TextBox 9">
            <a:extLst>
              <a:ext uri="{FF2B5EF4-FFF2-40B4-BE49-F238E27FC236}">
                <a16:creationId xmlns:a16="http://schemas.microsoft.com/office/drawing/2014/main" id="{67648C58-4464-484F-9CDC-ABDDDBB9D9B0}"/>
              </a:ext>
            </a:extLst>
          </p:cNvPr>
          <p:cNvSpPr txBox="1"/>
          <p:nvPr/>
        </p:nvSpPr>
        <p:spPr>
          <a:xfrm>
            <a:off x="772248" y="5945861"/>
            <a:ext cx="10868025" cy="646331"/>
          </a:xfrm>
          <a:prstGeom prst="rect">
            <a:avLst/>
          </a:prstGeom>
          <a:noFill/>
        </p:spPr>
        <p:txBody>
          <a:bodyPr wrap="square">
            <a:spAutoFit/>
          </a:bodyPr>
          <a:lstStyle/>
          <a:p>
            <a:r>
              <a:rPr lang="en-GB" sz="1800" b="0" i="0" u="none" strike="noStrike" baseline="0" dirty="0">
                <a:solidFill>
                  <a:srgbClr val="000000"/>
                </a:solidFill>
                <a:latin typeface="Arial" panose="020B0604020202020204" pitchFamily="34" charset="0"/>
              </a:rPr>
              <a:t>And now you can adapt your teaching style to support learning in the way the children learn best, and weave in strategies that support development as well as teaching the curriculum.</a:t>
            </a:r>
            <a:endParaRPr lang="en-GB" dirty="0"/>
          </a:p>
        </p:txBody>
      </p:sp>
    </p:spTree>
    <p:extLst>
      <p:ext uri="{BB962C8B-B14F-4D97-AF65-F5344CB8AC3E}">
        <p14:creationId xmlns:p14="http://schemas.microsoft.com/office/powerpoint/2010/main" val="2546239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65AAFB7-4C63-41C6-8A24-2F95F8B3D88B}"/>
              </a:ext>
            </a:extLst>
          </p:cNvPr>
          <p:cNvSpPr txBox="1"/>
          <p:nvPr/>
        </p:nvSpPr>
        <p:spPr>
          <a:xfrm>
            <a:off x="965201" y="1036674"/>
            <a:ext cx="3689096" cy="3514364"/>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6100" b="1" i="0" u="none" strike="noStrike" kern="1200" baseline="0">
                <a:solidFill>
                  <a:schemeClr val="tx1"/>
                </a:solidFill>
                <a:latin typeface="+mj-lt"/>
                <a:ea typeface="+mj-ea"/>
                <a:cs typeface="+mj-cs"/>
              </a:rPr>
              <a:t>How some schools approach Boxall…</a:t>
            </a:r>
            <a:endParaRPr lang="en-US" sz="6100" kern="1200">
              <a:solidFill>
                <a:schemeClr val="tx1"/>
              </a:solidFill>
              <a:latin typeface="+mj-lt"/>
              <a:ea typeface="+mj-ea"/>
              <a:cs typeface="+mj-cs"/>
            </a:endParaRPr>
          </a:p>
        </p:txBody>
      </p:sp>
      <p:pic>
        <p:nvPicPr>
          <p:cNvPr id="7" name="Online Media 6" title="The Boxall Profile® - A whole school approach">
            <a:hlinkClick r:id="" action="ppaction://media"/>
            <a:extLst>
              <a:ext uri="{FF2B5EF4-FFF2-40B4-BE49-F238E27FC236}">
                <a16:creationId xmlns:a16="http://schemas.microsoft.com/office/drawing/2014/main" id="{25F6A144-CBEA-4CA1-933A-7F4938622E34}"/>
              </a:ext>
            </a:extLst>
          </p:cNvPr>
          <p:cNvPicPr>
            <a:picLocks noRot="1" noChangeAspect="1"/>
          </p:cNvPicPr>
          <p:nvPr>
            <a:videoFile r:link="rId1"/>
          </p:nvPr>
        </p:nvPicPr>
        <p:blipFill>
          <a:blip r:embed="rId3"/>
          <a:stretch>
            <a:fillRect/>
          </a:stretch>
        </p:blipFill>
        <p:spPr>
          <a:xfrm>
            <a:off x="5342862" y="1786177"/>
            <a:ext cx="4811872" cy="2718707"/>
          </a:xfrm>
          <a:prstGeom prst="rect">
            <a:avLst/>
          </a:prstGeom>
        </p:spPr>
      </p:pic>
    </p:spTree>
    <p:extLst>
      <p:ext uri="{BB962C8B-B14F-4D97-AF65-F5344CB8AC3E}">
        <p14:creationId xmlns:p14="http://schemas.microsoft.com/office/powerpoint/2010/main" val="20518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7168025-4D6C-4094-9894-C9082A464CBE}"/>
              </a:ext>
            </a:extLst>
          </p:cNvPr>
          <p:cNvSpPr txBox="1"/>
          <p:nvPr/>
        </p:nvSpPr>
        <p:spPr>
          <a:xfrm>
            <a:off x="590719" y="2330505"/>
            <a:ext cx="4559425" cy="3979585"/>
          </a:xfrm>
          <a:prstGeom prst="rect">
            <a:avLst/>
          </a:prstGeom>
        </p:spPr>
        <p:txBody>
          <a:bodyPr vert="horz" lIns="91440" tIns="45720" rIns="91440" bIns="45720" rtlCol="0" anchor="ctr">
            <a:normAutofit fontScale="92500"/>
          </a:bodyPr>
          <a:lstStyle/>
          <a:p>
            <a:pPr indent="-228600">
              <a:lnSpc>
                <a:spcPct val="90000"/>
              </a:lnSpc>
              <a:spcAft>
                <a:spcPts val="600"/>
              </a:spcAft>
              <a:buFont typeface="Arial" panose="020B0604020202020204" pitchFamily="34" charset="0"/>
              <a:buChar char="•"/>
            </a:pPr>
            <a:r>
              <a:rPr lang="en-US" sz="2400" b="0" i="0" u="none" strike="noStrike" baseline="0" dirty="0" err="1">
                <a:latin typeface="Arial" panose="020B0604020202020204" pitchFamily="34" charset="0"/>
                <a:cs typeface="Arial" panose="020B0604020202020204" pitchFamily="34" charset="0"/>
              </a:rPr>
              <a:t>NurtureUk</a:t>
            </a:r>
            <a:r>
              <a:rPr lang="en-US" sz="2400" b="0" i="0" u="none" strike="noStrike" baseline="0" dirty="0">
                <a:latin typeface="Arial" panose="020B0604020202020204" pitchFamily="34" charset="0"/>
                <a:cs typeface="Arial" panose="020B0604020202020204" pitchFamily="34" charset="0"/>
              </a:rPr>
              <a:t> is a national charity working to improve the life chances of children and young people through a nurturing approach. </a:t>
            </a:r>
          </a:p>
          <a:p>
            <a:pPr indent="-228600">
              <a:lnSpc>
                <a:spcPct val="90000"/>
              </a:lnSpc>
              <a:spcAft>
                <a:spcPts val="600"/>
              </a:spcAft>
              <a:buFont typeface="Arial" panose="020B0604020202020204" pitchFamily="34" charset="0"/>
              <a:buChar char="•"/>
            </a:pPr>
            <a:endParaRPr lang="en-US" sz="2400" b="0" i="0" u="none" strike="noStrike" baseline="0"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r>
              <a:rPr lang="en-US" sz="2400" b="0" i="0" u="none" strike="noStrike" baseline="0" dirty="0">
                <a:latin typeface="Arial" panose="020B0604020202020204" pitchFamily="34" charset="0"/>
                <a:cs typeface="Arial" panose="020B0604020202020204" pitchFamily="34" charset="0"/>
              </a:rPr>
              <a:t>They work to support children and young people’s wellbeing in education and prevent exclusions. </a:t>
            </a:r>
          </a:p>
          <a:p>
            <a:pPr indent="-228600">
              <a:lnSpc>
                <a:spcPct val="90000"/>
              </a:lnSpc>
              <a:spcAft>
                <a:spcPts val="600"/>
              </a:spcAf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r>
              <a:rPr lang="en-US" sz="2400" b="0" i="0" u="none" strike="noStrike" baseline="0" dirty="0">
                <a:latin typeface="Arial" panose="020B0604020202020204" pitchFamily="34" charset="0"/>
                <a:cs typeface="Arial" panose="020B0604020202020204" pitchFamily="34" charset="0"/>
              </a:rPr>
              <a:t>Everything they do is guided by the six principles of nurture.</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B662856-D267-4AD1-8BC8-DA56997DDC0B}"/>
              </a:ext>
            </a:extLst>
          </p:cNvPr>
          <p:cNvPicPr>
            <a:picLocks noChangeAspect="1"/>
          </p:cNvPicPr>
          <p:nvPr/>
        </p:nvPicPr>
        <p:blipFill rotWithShape="1">
          <a:blip r:embed="rId2"/>
          <a:srcRect r="-1" b="6938"/>
          <a:stretch/>
        </p:blipFill>
        <p:spPr>
          <a:xfrm>
            <a:off x="5977788" y="799352"/>
            <a:ext cx="5425410" cy="5259296"/>
          </a:xfrm>
          <a:prstGeom prst="rect">
            <a:avLst/>
          </a:prstGeom>
        </p:spPr>
      </p:pic>
      <p:sp>
        <p:nvSpPr>
          <p:cNvPr id="6" name="TextBox 5">
            <a:extLst>
              <a:ext uri="{FF2B5EF4-FFF2-40B4-BE49-F238E27FC236}">
                <a16:creationId xmlns:a16="http://schemas.microsoft.com/office/drawing/2014/main" id="{93ECED98-A9EC-4304-ACE1-B5D7AFCA5264}"/>
              </a:ext>
            </a:extLst>
          </p:cNvPr>
          <p:cNvSpPr txBox="1"/>
          <p:nvPr/>
        </p:nvSpPr>
        <p:spPr>
          <a:xfrm>
            <a:off x="665085" y="600075"/>
            <a:ext cx="4297680" cy="923330"/>
          </a:xfrm>
          <a:prstGeom prst="rect">
            <a:avLst/>
          </a:prstGeom>
          <a:noFill/>
        </p:spPr>
        <p:txBody>
          <a:bodyPr wrap="square" rtlCol="0">
            <a:spAutoFit/>
          </a:bodyPr>
          <a:lstStyle/>
          <a:p>
            <a:r>
              <a:rPr lang="en-US" sz="3600" dirty="0"/>
              <a:t>Who Is </a:t>
            </a:r>
            <a:r>
              <a:rPr lang="en-US" sz="3600" dirty="0" err="1"/>
              <a:t>NurtureUK</a:t>
            </a:r>
            <a:r>
              <a:rPr lang="en-US" sz="3600" dirty="0"/>
              <a:t>?</a:t>
            </a:r>
          </a:p>
          <a:p>
            <a:endParaRPr lang="en-GB" dirty="0"/>
          </a:p>
        </p:txBody>
      </p:sp>
    </p:spTree>
    <p:extLst>
      <p:ext uri="{BB962C8B-B14F-4D97-AF65-F5344CB8AC3E}">
        <p14:creationId xmlns:p14="http://schemas.microsoft.com/office/powerpoint/2010/main" val="3779160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57AFE7D-C5A5-488E-8E5E-2C0A4BB4E366}"/>
              </a:ext>
            </a:extLst>
          </p:cNvPr>
          <p:cNvSpPr>
            <a:spLocks noGrp="1"/>
          </p:cNvSpPr>
          <p:nvPr>
            <p:ph type="body" sz="half" idx="2"/>
          </p:nvPr>
        </p:nvSpPr>
        <p:spPr>
          <a:xfrm>
            <a:off x="973138" y="714375"/>
            <a:ext cx="3932237" cy="5461419"/>
          </a:xfrm>
        </p:spPr>
        <p:txBody>
          <a:bodyPr>
            <a:normAutofit fontScale="70000" lnSpcReduction="20000"/>
          </a:bodyPr>
          <a:lstStyle/>
          <a:p>
            <a:pPr marL="457200" indent="-457200">
              <a:buFont typeface="Arial" panose="020B0604020202020204" pitchFamily="34" charset="0"/>
              <a:buChar char="•"/>
            </a:pPr>
            <a:r>
              <a:rPr lang="en-GB" sz="3200" b="0" i="0" u="none" strike="noStrike" baseline="0" dirty="0">
                <a:solidFill>
                  <a:srgbClr val="000000"/>
                </a:solidFill>
                <a:latin typeface="Arial" panose="020B0604020202020204" pitchFamily="34" charset="0"/>
              </a:rPr>
              <a:t>Flagship’ intervention is nurture groups, they campaign for the nurturing approach through a tiered application, working from the bottom upwards. </a:t>
            </a:r>
            <a:endParaRPr lang="en-GB" sz="3200" dirty="0">
              <a:solidFill>
                <a:srgbClr val="000000"/>
              </a:solidFill>
              <a:latin typeface="Arial" panose="020B0604020202020204" pitchFamily="34" charset="0"/>
            </a:endParaRPr>
          </a:p>
          <a:p>
            <a:pPr marL="457200" indent="-457200">
              <a:buFont typeface="Arial" panose="020B0604020202020204" pitchFamily="34" charset="0"/>
              <a:buChar char="•"/>
            </a:pPr>
            <a:r>
              <a:rPr lang="en-GB" sz="3200" b="0" i="0" u="none" strike="noStrike" baseline="0" dirty="0">
                <a:solidFill>
                  <a:srgbClr val="000000"/>
                </a:solidFill>
                <a:latin typeface="Arial" panose="020B0604020202020204" pitchFamily="34" charset="0"/>
              </a:rPr>
              <a:t>The nurture pyramid approach is designed to ensure every single child’s wellbeing is measured, supported and they are given the tools to succeed. </a:t>
            </a:r>
            <a:endParaRPr lang="en-GB" sz="3200" dirty="0">
              <a:solidFill>
                <a:srgbClr val="000000"/>
              </a:solidFill>
              <a:latin typeface="Arial" panose="020B0604020202020204" pitchFamily="34" charset="0"/>
            </a:endParaRPr>
          </a:p>
          <a:p>
            <a:pPr marL="457200" indent="-457200">
              <a:buFont typeface="Arial" panose="020B0604020202020204" pitchFamily="34" charset="0"/>
              <a:buChar char="•"/>
            </a:pPr>
            <a:r>
              <a:rPr lang="en-GB" sz="3200" b="0" i="0" u="none" strike="noStrike" baseline="0" dirty="0">
                <a:solidFill>
                  <a:srgbClr val="000000"/>
                </a:solidFill>
                <a:latin typeface="Arial" panose="020B0604020202020204" pitchFamily="34" charset="0"/>
              </a:rPr>
              <a:t>The whole-school approach is their holistic programme, ensuring every child has the support they need, and includes the </a:t>
            </a:r>
            <a:r>
              <a:rPr lang="en-GB" sz="3200" b="1" i="0" u="none" strike="noStrike" baseline="0" dirty="0">
                <a:solidFill>
                  <a:srgbClr val="000000"/>
                </a:solidFill>
                <a:latin typeface="Arial" panose="020B0604020202020204" pitchFamily="34" charset="0"/>
              </a:rPr>
              <a:t>Boxall Profile </a:t>
            </a:r>
            <a:r>
              <a:rPr lang="en-GB" sz="3200" b="0" i="0" u="none" strike="noStrike" baseline="0" dirty="0">
                <a:solidFill>
                  <a:srgbClr val="000000"/>
                </a:solidFill>
                <a:latin typeface="Arial" panose="020B0604020202020204" pitchFamily="34" charset="0"/>
              </a:rPr>
              <a:t>as the starting point. </a:t>
            </a:r>
            <a:endParaRPr lang="en-GB" sz="2600" dirty="0"/>
          </a:p>
        </p:txBody>
      </p:sp>
      <p:pic>
        <p:nvPicPr>
          <p:cNvPr id="8" name="Picture 7">
            <a:extLst>
              <a:ext uri="{FF2B5EF4-FFF2-40B4-BE49-F238E27FC236}">
                <a16:creationId xmlns:a16="http://schemas.microsoft.com/office/drawing/2014/main" id="{27F1721A-5649-4EBA-AE72-CD117B59A9C8}"/>
              </a:ext>
            </a:extLst>
          </p:cNvPr>
          <p:cNvPicPr>
            <a:picLocks noChangeAspect="1"/>
          </p:cNvPicPr>
          <p:nvPr/>
        </p:nvPicPr>
        <p:blipFill>
          <a:blip r:embed="rId2"/>
          <a:stretch>
            <a:fillRect/>
          </a:stretch>
        </p:blipFill>
        <p:spPr>
          <a:xfrm>
            <a:off x="5054407" y="914934"/>
            <a:ext cx="6736466" cy="4842294"/>
          </a:xfrm>
          <a:prstGeom prst="rect">
            <a:avLst/>
          </a:prstGeom>
        </p:spPr>
      </p:pic>
    </p:spTree>
    <p:extLst>
      <p:ext uri="{BB962C8B-B14F-4D97-AF65-F5344CB8AC3E}">
        <p14:creationId xmlns:p14="http://schemas.microsoft.com/office/powerpoint/2010/main" val="2088111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752AAD1-0D4C-47BF-AB50-CDBAD7E81DA5}"/>
              </a:ext>
            </a:extLst>
          </p:cNvPr>
          <p:cNvPicPr>
            <a:picLocks noChangeAspect="1"/>
          </p:cNvPicPr>
          <p:nvPr/>
        </p:nvPicPr>
        <p:blipFill>
          <a:blip r:embed="rId2"/>
          <a:stretch>
            <a:fillRect/>
          </a:stretch>
        </p:blipFill>
        <p:spPr>
          <a:xfrm>
            <a:off x="2632999" y="1991684"/>
            <a:ext cx="6644351" cy="2874632"/>
          </a:xfrm>
          <a:prstGeom prst="rect">
            <a:avLst/>
          </a:prstGeom>
        </p:spPr>
      </p:pic>
      <p:sp>
        <p:nvSpPr>
          <p:cNvPr id="8" name="TextBox 7">
            <a:extLst>
              <a:ext uri="{FF2B5EF4-FFF2-40B4-BE49-F238E27FC236}">
                <a16:creationId xmlns:a16="http://schemas.microsoft.com/office/drawing/2014/main" id="{9109266A-B26F-4D9F-898B-8698FE6BB0D3}"/>
              </a:ext>
            </a:extLst>
          </p:cNvPr>
          <p:cNvSpPr txBox="1"/>
          <p:nvPr/>
        </p:nvSpPr>
        <p:spPr>
          <a:xfrm>
            <a:off x="1057275" y="561976"/>
            <a:ext cx="10877550" cy="5847755"/>
          </a:xfrm>
          <a:prstGeom prst="rect">
            <a:avLst/>
          </a:prstGeom>
          <a:noFill/>
        </p:spPr>
        <p:txBody>
          <a:bodyPr wrap="square">
            <a:spAutoFit/>
          </a:bodyPr>
          <a:lstStyle/>
          <a:p>
            <a:r>
              <a:rPr lang="en-GB" sz="3200" b="1" i="0" u="none" strike="noStrike" baseline="0" dirty="0">
                <a:solidFill>
                  <a:srgbClr val="000000"/>
                </a:solidFill>
                <a:latin typeface="Arial" panose="020B0604020202020204" pitchFamily="34" charset="0"/>
              </a:rPr>
              <a:t>What is the Boxall Profile?</a:t>
            </a:r>
            <a:endParaRPr lang="en-GB" sz="3200" b="0" i="0" u="none" strike="noStrike" baseline="0" dirty="0">
              <a:solidFill>
                <a:srgbClr val="000000"/>
              </a:solidFill>
              <a:latin typeface="Arial" panose="020B0604020202020204" pitchFamily="34" charset="0"/>
            </a:endParaRPr>
          </a:p>
          <a:p>
            <a:r>
              <a:rPr lang="en-GB" sz="1800" b="0" i="0" u="none" strike="noStrike" baseline="0" dirty="0">
                <a:solidFill>
                  <a:srgbClr val="000000"/>
                </a:solidFill>
                <a:latin typeface="Arial" panose="020B0604020202020204" pitchFamily="34" charset="0"/>
              </a:rPr>
              <a:t>The Boxall Profile is a unique psycho-social assessment tool designed to support all children and young people, by identifying social, emotional and mental health needs. It is owned and operated by </a:t>
            </a:r>
            <a:r>
              <a:rPr lang="en-GB" sz="1800" b="0" i="0" u="none" strike="noStrike" baseline="0" dirty="0" err="1">
                <a:solidFill>
                  <a:srgbClr val="000000"/>
                </a:solidFill>
                <a:latin typeface="Arial" panose="020B0604020202020204" pitchFamily="34" charset="0"/>
              </a:rPr>
              <a:t>nurture</a:t>
            </a:r>
            <a:r>
              <a:rPr lang="en-GB" sz="1800" b="1" i="0" u="none" strike="noStrike" baseline="0" dirty="0" err="1">
                <a:solidFill>
                  <a:srgbClr val="000000"/>
                </a:solidFill>
                <a:latin typeface="Arial" panose="020B0604020202020204" pitchFamily="34" charset="0"/>
              </a:rPr>
              <a:t>uk</a:t>
            </a:r>
            <a:r>
              <a:rPr lang="en-GB" sz="1800" b="0" i="0" u="none" strike="noStrike" baseline="0" dirty="0">
                <a:solidFill>
                  <a:srgbClr val="000000"/>
                </a:solidFill>
                <a:latin typeface="Arial" panose="020B0604020202020204" pitchFamily="34" charset="0"/>
              </a:rPr>
              <a:t>.</a:t>
            </a:r>
          </a:p>
          <a:p>
            <a:endParaRPr lang="en-GB" sz="1800" b="0" i="0" u="none" strike="noStrike" baseline="0" dirty="0">
              <a:solidFill>
                <a:srgbClr val="000000"/>
              </a:solidFill>
              <a:latin typeface="Arial" panose="020B0604020202020204" pitchFamily="34" charset="0"/>
            </a:endParaRPr>
          </a:p>
          <a:p>
            <a:endParaRPr lang="en-GB" dirty="0">
              <a:solidFill>
                <a:srgbClr val="000000"/>
              </a:solidFill>
              <a:latin typeface="Arial" panose="020B0604020202020204" pitchFamily="34" charset="0"/>
            </a:endParaRPr>
          </a:p>
          <a:p>
            <a:endParaRPr lang="en-GB" sz="1800" b="0" i="0" u="none" strike="noStrike" baseline="0" dirty="0">
              <a:solidFill>
                <a:srgbClr val="000000"/>
              </a:solidFill>
              <a:latin typeface="Arial" panose="020B0604020202020204" pitchFamily="34" charset="0"/>
            </a:endParaRPr>
          </a:p>
          <a:p>
            <a:endParaRPr lang="en-GB" dirty="0">
              <a:solidFill>
                <a:srgbClr val="000000"/>
              </a:solidFill>
              <a:latin typeface="Arial" panose="020B0604020202020204" pitchFamily="34" charset="0"/>
            </a:endParaRPr>
          </a:p>
          <a:p>
            <a:endParaRPr lang="en-GB" sz="1800" b="0" i="0" u="none" strike="noStrike" baseline="0" dirty="0">
              <a:solidFill>
                <a:srgbClr val="000000"/>
              </a:solidFill>
              <a:latin typeface="Arial" panose="020B0604020202020204" pitchFamily="34" charset="0"/>
            </a:endParaRPr>
          </a:p>
          <a:p>
            <a:endParaRPr lang="en-GB" dirty="0">
              <a:solidFill>
                <a:srgbClr val="000000"/>
              </a:solidFill>
              <a:latin typeface="Arial" panose="020B0604020202020204" pitchFamily="34" charset="0"/>
            </a:endParaRPr>
          </a:p>
          <a:p>
            <a:endParaRPr lang="en-GB" sz="1800" b="0" i="0" u="none" strike="noStrike" baseline="0" dirty="0">
              <a:solidFill>
                <a:srgbClr val="000000"/>
              </a:solidFill>
              <a:latin typeface="Arial" panose="020B0604020202020204" pitchFamily="34" charset="0"/>
            </a:endParaRPr>
          </a:p>
          <a:p>
            <a:endParaRPr lang="en-GB" dirty="0">
              <a:solidFill>
                <a:srgbClr val="000000"/>
              </a:solidFill>
              <a:latin typeface="Arial" panose="020B0604020202020204" pitchFamily="34" charset="0"/>
            </a:endParaRPr>
          </a:p>
          <a:p>
            <a:endParaRPr lang="en-GB" sz="1800" b="0" i="0" u="none" strike="noStrike" baseline="0" dirty="0">
              <a:solidFill>
                <a:srgbClr val="000000"/>
              </a:solidFill>
              <a:latin typeface="Arial" panose="020B0604020202020204" pitchFamily="34" charset="0"/>
            </a:endParaRPr>
          </a:p>
          <a:p>
            <a:endParaRPr lang="en-GB" dirty="0">
              <a:solidFill>
                <a:srgbClr val="000000"/>
              </a:solidFill>
              <a:latin typeface="Arial" panose="020B0604020202020204" pitchFamily="34" charset="0"/>
            </a:endParaRPr>
          </a:p>
          <a:p>
            <a:endParaRPr lang="en-GB" sz="1800" b="0" i="0" u="none" strike="noStrike" baseline="0" dirty="0">
              <a:solidFill>
                <a:srgbClr val="000000"/>
              </a:solidFill>
              <a:latin typeface="Arial" panose="020B0604020202020204" pitchFamily="34" charset="0"/>
            </a:endParaRPr>
          </a:p>
          <a:p>
            <a:endParaRPr lang="en-GB" dirty="0">
              <a:solidFill>
                <a:srgbClr val="000000"/>
              </a:solidFill>
              <a:latin typeface="Arial" panose="020B0604020202020204" pitchFamily="34" charset="0"/>
            </a:endParaRPr>
          </a:p>
          <a:p>
            <a:endParaRPr lang="en-GB" sz="1800" b="0" i="0" u="none" strike="noStrike" baseline="0" dirty="0">
              <a:solidFill>
                <a:srgbClr val="000000"/>
              </a:solidFill>
              <a:latin typeface="Arial" panose="020B0604020202020204" pitchFamily="34" charset="0"/>
            </a:endParaRPr>
          </a:p>
          <a:p>
            <a:r>
              <a:rPr lang="en-GB" sz="1800" b="0" i="0" u="none" strike="noStrike" baseline="0" dirty="0">
                <a:solidFill>
                  <a:srgbClr val="000000"/>
                </a:solidFill>
                <a:latin typeface="Arial" panose="020B0604020202020204" pitchFamily="34" charset="0"/>
              </a:rPr>
              <a:t>It was developed in the 70’s by Educational Psychologist Marjorie Boxall, together with classroom teachers. They designed the tool in schools through pupil observations to create a resource that could help children and teachers everywhere. It is regularly re-standardised to reflect the ‘norms’ of children today. </a:t>
            </a:r>
            <a:endParaRPr lang="en-GB" dirty="0"/>
          </a:p>
        </p:txBody>
      </p:sp>
    </p:spTree>
    <p:extLst>
      <p:ext uri="{BB962C8B-B14F-4D97-AF65-F5344CB8AC3E}">
        <p14:creationId xmlns:p14="http://schemas.microsoft.com/office/powerpoint/2010/main" val="854337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BOXALL PROFILE">
            <a:extLst>
              <a:ext uri="{FF2B5EF4-FFF2-40B4-BE49-F238E27FC236}">
                <a16:creationId xmlns:a16="http://schemas.microsoft.com/office/drawing/2014/main" id="{00D1F654-51E5-42C5-BFCB-4F1683CF5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1928" y="400367"/>
            <a:ext cx="1857536" cy="26241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A6598A3-5A4C-4EDF-8929-27AC28731DFC}"/>
              </a:ext>
            </a:extLst>
          </p:cNvPr>
          <p:cNvSpPr txBox="1"/>
          <p:nvPr/>
        </p:nvSpPr>
        <p:spPr>
          <a:xfrm>
            <a:off x="503555" y="1712436"/>
            <a:ext cx="11372850" cy="4955203"/>
          </a:xfrm>
          <a:prstGeom prst="rect">
            <a:avLst/>
          </a:prstGeom>
          <a:noFill/>
        </p:spPr>
        <p:txBody>
          <a:bodyPr wrap="square">
            <a:spAutoFit/>
          </a:bodyPr>
          <a:lstStyle/>
          <a:p>
            <a:r>
              <a:rPr lang="en-GB" sz="3200" b="1" i="0" u="none" strike="noStrike" baseline="0" dirty="0">
                <a:solidFill>
                  <a:srgbClr val="000000"/>
                </a:solidFill>
                <a:latin typeface="Arial" panose="020B0604020202020204" pitchFamily="34" charset="0"/>
              </a:rPr>
              <a:t>How does it work?</a:t>
            </a:r>
          </a:p>
          <a:p>
            <a:endParaRPr lang="en-GB" sz="3200" b="0" i="0" u="none" strike="noStrike" baseline="0" dirty="0">
              <a:solidFill>
                <a:srgbClr val="000000"/>
              </a:solidFill>
              <a:latin typeface="Arial" panose="020B0604020202020204" pitchFamily="34" charset="0"/>
            </a:endParaRPr>
          </a:p>
          <a:p>
            <a:r>
              <a:rPr lang="en-GB" sz="1800" b="0" i="0" u="none" strike="noStrike" baseline="0" dirty="0">
                <a:solidFill>
                  <a:srgbClr val="000000"/>
                </a:solidFill>
                <a:latin typeface="Arial" panose="020B0604020202020204" pitchFamily="34" charset="0"/>
              </a:rPr>
              <a:t>The assessment consists of two profiles, with 34 questions in each profile. </a:t>
            </a:r>
          </a:p>
          <a:p>
            <a:endParaRPr lang="en-GB" sz="1800" b="0" i="0" u="none" strike="noStrike" baseline="0" dirty="0">
              <a:solidFill>
                <a:srgbClr val="000000"/>
              </a:solidFill>
              <a:latin typeface="Arial" panose="020B0604020202020204" pitchFamily="34" charset="0"/>
            </a:endParaRPr>
          </a:p>
          <a:p>
            <a:pPr marL="285750" indent="-285750">
              <a:buFont typeface="Arial" panose="020B0604020202020204" pitchFamily="34" charset="0"/>
              <a:buChar char="•"/>
            </a:pPr>
            <a:r>
              <a:rPr lang="en-GB" sz="1800" b="1" i="0" u="none" strike="noStrike" baseline="0" dirty="0">
                <a:solidFill>
                  <a:srgbClr val="000000"/>
                </a:solidFill>
                <a:latin typeface="Arial" panose="020B0604020202020204" pitchFamily="34" charset="0"/>
              </a:rPr>
              <a:t>The Developmental Profile</a:t>
            </a:r>
            <a:r>
              <a:rPr lang="en-GB" sz="1800" b="0" i="0" u="none" strike="noStrike" baseline="0" dirty="0">
                <a:solidFill>
                  <a:srgbClr val="000000"/>
                </a:solidFill>
                <a:latin typeface="Arial" panose="020B0604020202020204" pitchFamily="34" charset="0"/>
              </a:rPr>
              <a:t>, assessing the social, emotional needs of children and young people. This measures progress through the different aspects of development in the child's early years. </a:t>
            </a:r>
          </a:p>
          <a:p>
            <a:r>
              <a:rPr lang="en-GB" dirty="0">
                <a:solidFill>
                  <a:srgbClr val="000000"/>
                </a:solidFill>
                <a:latin typeface="Arial" panose="020B0604020202020204" pitchFamily="34" charset="0"/>
              </a:rPr>
              <a:t>	</a:t>
            </a:r>
            <a:r>
              <a:rPr lang="en-GB" sz="1800" b="0" i="0" u="none" strike="noStrike" baseline="0" dirty="0">
                <a:solidFill>
                  <a:srgbClr val="000000"/>
                </a:solidFill>
                <a:latin typeface="Arial" panose="020B0604020202020204" pitchFamily="34" charset="0"/>
              </a:rPr>
              <a:t>The first assessing the child and young person's organisation of their learning experiences</a:t>
            </a:r>
            <a:r>
              <a:rPr lang="en-GB" dirty="0">
                <a:solidFill>
                  <a:srgbClr val="000000"/>
                </a:solidFill>
                <a:latin typeface="Arial" panose="020B0604020202020204" pitchFamily="34" charset="0"/>
              </a:rPr>
              <a:t>. </a:t>
            </a:r>
          </a:p>
          <a:p>
            <a:r>
              <a:rPr lang="en-GB" dirty="0">
                <a:solidFill>
                  <a:srgbClr val="000000"/>
                </a:solidFill>
                <a:latin typeface="Arial" panose="020B0604020202020204" pitchFamily="34" charset="0"/>
              </a:rPr>
              <a:t>	T</a:t>
            </a:r>
            <a:r>
              <a:rPr lang="en-GB" sz="1800" b="0" i="0" u="none" strike="noStrike" baseline="0" dirty="0">
                <a:solidFill>
                  <a:srgbClr val="000000"/>
                </a:solidFill>
                <a:latin typeface="Arial" panose="020B0604020202020204" pitchFamily="34" charset="0"/>
              </a:rPr>
              <a:t>he second, their internalisation of controls.</a:t>
            </a:r>
          </a:p>
          <a:p>
            <a:pPr marL="285750" indent="-285750">
              <a:buFont typeface="Arial" panose="020B0604020202020204" pitchFamily="34" charset="0"/>
              <a:buChar char="•"/>
            </a:pPr>
            <a:endParaRPr lang="en-GB" sz="1800" b="0" i="0" u="none" strike="noStrike" baseline="0" dirty="0">
              <a:solidFill>
                <a:srgbClr val="000000"/>
              </a:solidFill>
              <a:latin typeface="Arial" panose="020B0604020202020204" pitchFamily="34" charset="0"/>
            </a:endParaRPr>
          </a:p>
          <a:p>
            <a:pPr marL="285750" indent="-285750">
              <a:buFont typeface="Arial" panose="020B0604020202020204" pitchFamily="34" charset="0"/>
              <a:buChar char="•"/>
            </a:pPr>
            <a:r>
              <a:rPr lang="en-GB" sz="1800" b="1" i="0" u="none" strike="noStrike" baseline="0" dirty="0">
                <a:solidFill>
                  <a:srgbClr val="000000"/>
                </a:solidFill>
                <a:latin typeface="Arial" panose="020B0604020202020204" pitchFamily="34" charset="0"/>
              </a:rPr>
              <a:t>The Diagnostic Profile, </a:t>
            </a:r>
            <a:r>
              <a:rPr lang="en-GB" sz="1800" b="0" i="0" u="none" strike="noStrike" baseline="0" dirty="0">
                <a:solidFill>
                  <a:srgbClr val="000000"/>
                </a:solidFill>
                <a:latin typeface="Arial" panose="020B0604020202020204" pitchFamily="34" charset="0"/>
              </a:rPr>
              <a:t>assessing the behaviours that limit learning experiences. This consists of items describing behaviours that inhibit or interfere with the child's satisfactory involvement in school These include self-limiting features, undeveloped behaviour and unsupported development. They are directly or indirectly the outcome of impaired learning in the earliest years. </a:t>
            </a:r>
          </a:p>
          <a:p>
            <a:endParaRPr lang="en-GB" dirty="0">
              <a:solidFill>
                <a:srgbClr val="000000"/>
              </a:solidFill>
              <a:latin typeface="Arial" panose="020B0604020202020204" pitchFamily="34" charset="0"/>
            </a:endParaRPr>
          </a:p>
          <a:p>
            <a:r>
              <a:rPr lang="en-GB" sz="1800" b="0" i="0" u="none" strike="noStrike" baseline="0" dirty="0">
                <a:solidFill>
                  <a:srgbClr val="000000"/>
                </a:solidFill>
                <a:latin typeface="Arial" panose="020B0604020202020204" pitchFamily="34" charset="0"/>
              </a:rPr>
              <a:t>The earlier such children are identified the greater the hope of being able to address and remediate their social, emotional and behavioural difficulties through Quality First Teaching.</a:t>
            </a:r>
            <a:endParaRPr lang="en-GB" dirty="0"/>
          </a:p>
        </p:txBody>
      </p:sp>
      <p:sp>
        <p:nvSpPr>
          <p:cNvPr id="4" name="TextBox 3">
            <a:extLst>
              <a:ext uri="{FF2B5EF4-FFF2-40B4-BE49-F238E27FC236}">
                <a16:creationId xmlns:a16="http://schemas.microsoft.com/office/drawing/2014/main" id="{753D4BDF-3CBC-4626-B553-0A49783BBB04}"/>
              </a:ext>
            </a:extLst>
          </p:cNvPr>
          <p:cNvSpPr txBox="1"/>
          <p:nvPr/>
        </p:nvSpPr>
        <p:spPr>
          <a:xfrm>
            <a:off x="470816" y="342254"/>
            <a:ext cx="7288079" cy="1200329"/>
          </a:xfrm>
          <a:prstGeom prst="rect">
            <a:avLst/>
          </a:prstGeom>
          <a:pattFill prst="pct80">
            <a:fgClr>
              <a:srgbClr val="FFC000"/>
            </a:fgClr>
            <a:bgClr>
              <a:schemeClr val="bg1"/>
            </a:bgClr>
          </a:pattFill>
          <a:ln>
            <a:solidFill>
              <a:schemeClr val="accent1"/>
            </a:solidFill>
          </a:ln>
        </p:spPr>
        <p:txBody>
          <a:bodyPr wrap="square" rtlCol="0">
            <a:spAutoFit/>
          </a:bodyPr>
          <a:lstStyle/>
          <a:p>
            <a:r>
              <a:rPr lang="en-GB" b="1" dirty="0">
                <a:latin typeface="Arial" panose="020B0604020202020204" pitchFamily="34" charset="0"/>
                <a:cs typeface="Arial" panose="020B0604020202020204" pitchFamily="34" charset="0"/>
              </a:rPr>
              <a:t>Reminder for Admin</a:t>
            </a:r>
          </a:p>
          <a:p>
            <a:r>
              <a:rPr lang="en-GB" dirty="0">
                <a:latin typeface="Arial" panose="020B0604020202020204" pitchFamily="34" charset="0"/>
                <a:cs typeface="Arial" panose="020B0604020202020204" pitchFamily="34" charset="0"/>
              </a:rPr>
              <a:t>In order for rich and effective data across the borough please add </a:t>
            </a:r>
            <a:r>
              <a:rPr lang="en-GB" dirty="0">
                <a:latin typeface="Arial" panose="020B0604020202020204" pitchFamily="34" charset="0"/>
                <a:cs typeface="Arial" panose="020B0604020202020204" pitchFamily="34" charset="0"/>
                <a:hlinkClick r:id="rId3"/>
              </a:rPr>
              <a:t>alasdair.whitelaw@achievingforchildren.org.uk</a:t>
            </a:r>
            <a:r>
              <a:rPr lang="en-GB" dirty="0">
                <a:latin typeface="Arial" panose="020B0604020202020204" pitchFamily="34" charset="0"/>
                <a:cs typeface="Arial" panose="020B0604020202020204" pitchFamily="34" charset="0"/>
              </a:rPr>
              <a:t> as Super-User when allocating to your staff.</a:t>
            </a:r>
          </a:p>
        </p:txBody>
      </p:sp>
    </p:spTree>
    <p:extLst>
      <p:ext uri="{BB962C8B-B14F-4D97-AF65-F5344CB8AC3E}">
        <p14:creationId xmlns:p14="http://schemas.microsoft.com/office/powerpoint/2010/main" val="2870965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8C96332-0F5C-4320-911E-AAB9904025D3}"/>
              </a:ext>
            </a:extLst>
          </p:cNvPr>
          <p:cNvSpPr txBox="1"/>
          <p:nvPr/>
        </p:nvSpPr>
        <p:spPr>
          <a:xfrm>
            <a:off x="590550" y="3380899"/>
            <a:ext cx="11153775" cy="2585323"/>
          </a:xfrm>
          <a:prstGeom prst="rect">
            <a:avLst/>
          </a:prstGeom>
          <a:noFill/>
        </p:spPr>
        <p:txBody>
          <a:bodyPr wrap="square">
            <a:spAutoFit/>
          </a:bodyPr>
          <a:lstStyle/>
          <a:p>
            <a:endParaRPr lang="en-GB" sz="1800" b="0" i="0" u="none" strike="noStrike" baseline="0" dirty="0">
              <a:solidFill>
                <a:srgbClr val="000000"/>
              </a:solidFill>
              <a:latin typeface="Arial" panose="020B0604020202020204" pitchFamily="34" charset="0"/>
            </a:endParaRPr>
          </a:p>
          <a:p>
            <a:r>
              <a:rPr lang="en-GB" sz="1800" b="0" i="0" u="none" strike="noStrike" baseline="0" dirty="0">
                <a:solidFill>
                  <a:srgbClr val="000000"/>
                </a:solidFill>
                <a:latin typeface="Arial" panose="020B0604020202020204" pitchFamily="34" charset="0"/>
              </a:rPr>
              <a:t>• Once you register a child on the website, they are assigned a randomly generated code, known as an EBP (E Boxall Profile). This helps to keep data as non identifiable as possible, with schools keeping records of which code corresponds to which child in their own database. However, if you like, you can add the child’s name to make it easier for your own purposes. The data is secured and safe. </a:t>
            </a:r>
          </a:p>
          <a:p>
            <a:endParaRPr lang="en-GB" sz="1800" b="0" i="0" u="none" strike="noStrike" baseline="0" dirty="0">
              <a:solidFill>
                <a:srgbClr val="000000"/>
              </a:solidFill>
              <a:latin typeface="Arial" panose="020B0604020202020204" pitchFamily="34" charset="0"/>
            </a:endParaRPr>
          </a:p>
          <a:p>
            <a:r>
              <a:rPr lang="en-GB" sz="1800" b="0" i="0" u="none" strike="noStrike" baseline="0" dirty="0">
                <a:solidFill>
                  <a:srgbClr val="000000"/>
                </a:solidFill>
                <a:latin typeface="Arial" panose="020B0604020202020204" pitchFamily="34" charset="0"/>
              </a:rPr>
              <a:t>• you can have as many staff members as you like registered to your organisation, and you can complete as many assessments as you like for up to 300 pupils for the year. </a:t>
            </a:r>
          </a:p>
          <a:p>
            <a:r>
              <a:rPr lang="en-GB" dirty="0">
                <a:solidFill>
                  <a:srgbClr val="000000"/>
                </a:solidFill>
                <a:latin typeface="Arial" panose="020B0604020202020204" pitchFamily="34" charset="0"/>
              </a:rPr>
              <a:t>						</a:t>
            </a:r>
            <a:r>
              <a:rPr lang="en-GB" b="1" i="1" dirty="0">
                <a:solidFill>
                  <a:srgbClr val="FFC000"/>
                </a:solidFill>
                <a:latin typeface="Arial" panose="020B0604020202020204" pitchFamily="34" charset="0"/>
              </a:rPr>
              <a:t>*</a:t>
            </a:r>
            <a:r>
              <a:rPr lang="en-GB" sz="1800" b="1" i="1" u="none" strike="noStrike" baseline="0" dirty="0">
                <a:solidFill>
                  <a:srgbClr val="FFC000"/>
                </a:solidFill>
                <a:latin typeface="Arial" panose="020B0604020202020204" pitchFamily="34" charset="0"/>
              </a:rPr>
              <a:t>Remember to add Al Whitelaw as Super-User</a:t>
            </a:r>
          </a:p>
        </p:txBody>
      </p:sp>
      <p:pic>
        <p:nvPicPr>
          <p:cNvPr id="2" name="Picture 1">
            <a:extLst>
              <a:ext uri="{FF2B5EF4-FFF2-40B4-BE49-F238E27FC236}">
                <a16:creationId xmlns:a16="http://schemas.microsoft.com/office/drawing/2014/main" id="{EAA6105A-CEE4-4274-9C47-BADE675C7B61}"/>
              </a:ext>
            </a:extLst>
          </p:cNvPr>
          <p:cNvPicPr>
            <a:picLocks noChangeAspect="1"/>
          </p:cNvPicPr>
          <p:nvPr/>
        </p:nvPicPr>
        <p:blipFill>
          <a:blip r:embed="rId2"/>
          <a:stretch>
            <a:fillRect/>
          </a:stretch>
        </p:blipFill>
        <p:spPr>
          <a:xfrm>
            <a:off x="1955482" y="837724"/>
            <a:ext cx="1800225" cy="2543175"/>
          </a:xfrm>
          <a:prstGeom prst="rect">
            <a:avLst/>
          </a:prstGeom>
          <a:ln>
            <a:noFill/>
          </a:ln>
          <a:effectLst>
            <a:softEdge rad="112500"/>
          </a:effectLst>
        </p:spPr>
      </p:pic>
      <p:sp>
        <p:nvSpPr>
          <p:cNvPr id="5" name="TextBox 4">
            <a:extLst>
              <a:ext uri="{FF2B5EF4-FFF2-40B4-BE49-F238E27FC236}">
                <a16:creationId xmlns:a16="http://schemas.microsoft.com/office/drawing/2014/main" id="{DB8229FD-543D-4A06-AD08-769A540A341D}"/>
              </a:ext>
            </a:extLst>
          </p:cNvPr>
          <p:cNvSpPr txBox="1"/>
          <p:nvPr/>
        </p:nvSpPr>
        <p:spPr>
          <a:xfrm>
            <a:off x="5938520" y="325665"/>
            <a:ext cx="6096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How do you use it?</a:t>
            </a:r>
            <a:endPar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9C9E6B64-2358-4862-A6F8-BCBDF09EB661}"/>
              </a:ext>
            </a:extLst>
          </p:cNvPr>
          <p:cNvSpPr txBox="1"/>
          <p:nvPr/>
        </p:nvSpPr>
        <p:spPr>
          <a:xfrm>
            <a:off x="5505450" y="1120676"/>
            <a:ext cx="6096000"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The assessment should be completed a minimum of twice in a school year, ideally three times. It should be completed by the person who knows the child best.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The website takes you through the assessment asking simple questions about the child. Once comfortable with the platform, an assessment can be completed as quickly as 10 minutes per child on average. </a:t>
            </a:r>
          </a:p>
        </p:txBody>
      </p:sp>
    </p:spTree>
    <p:extLst>
      <p:ext uri="{BB962C8B-B14F-4D97-AF65-F5344CB8AC3E}">
        <p14:creationId xmlns:p14="http://schemas.microsoft.com/office/powerpoint/2010/main" val="2592469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CCFA7D2-8D82-4536-812B-17C13CC28196}"/>
              </a:ext>
            </a:extLst>
          </p:cNvPr>
          <p:cNvSpPr txBox="1"/>
          <p:nvPr/>
        </p:nvSpPr>
        <p:spPr>
          <a:xfrm>
            <a:off x="396240" y="498455"/>
            <a:ext cx="6096000" cy="738664"/>
          </a:xfrm>
          <a:prstGeom prst="rect">
            <a:avLst/>
          </a:prstGeom>
          <a:noFill/>
        </p:spPr>
        <p:txBody>
          <a:bodyPr wrap="square">
            <a:spAutoFit/>
          </a:bodyPr>
          <a:lstStyle/>
          <a:p>
            <a:r>
              <a:rPr lang="en-GB" sz="2400" b="1" dirty="0">
                <a:solidFill>
                  <a:srgbClr val="000000"/>
                </a:solidFill>
                <a:latin typeface="Arial" panose="020B0604020202020204" pitchFamily="34" charset="0"/>
              </a:rPr>
              <a:t>What are the questions?</a:t>
            </a:r>
          </a:p>
          <a:p>
            <a:endParaRPr lang="en-GB" dirty="0">
              <a:solidFill>
                <a:srgbClr val="000000"/>
              </a:solidFill>
              <a:latin typeface="Arial" panose="020B0604020202020204" pitchFamily="34" charset="0"/>
            </a:endParaRPr>
          </a:p>
        </p:txBody>
      </p:sp>
      <p:pic>
        <p:nvPicPr>
          <p:cNvPr id="8" name="Picture 7">
            <a:extLst>
              <a:ext uri="{FF2B5EF4-FFF2-40B4-BE49-F238E27FC236}">
                <a16:creationId xmlns:a16="http://schemas.microsoft.com/office/drawing/2014/main" id="{D69D3A77-D615-4A58-8381-EA4F180FF1EF}"/>
              </a:ext>
            </a:extLst>
          </p:cNvPr>
          <p:cNvPicPr>
            <a:picLocks noChangeAspect="1"/>
          </p:cNvPicPr>
          <p:nvPr/>
        </p:nvPicPr>
        <p:blipFill>
          <a:blip r:embed="rId2"/>
          <a:stretch>
            <a:fillRect/>
          </a:stretch>
        </p:blipFill>
        <p:spPr>
          <a:xfrm>
            <a:off x="5492493" y="1237119"/>
            <a:ext cx="5771137" cy="2584390"/>
          </a:xfrm>
          <a:prstGeom prst="rect">
            <a:avLst/>
          </a:prstGeom>
        </p:spPr>
      </p:pic>
      <p:pic>
        <p:nvPicPr>
          <p:cNvPr id="10" name="Picture 9">
            <a:extLst>
              <a:ext uri="{FF2B5EF4-FFF2-40B4-BE49-F238E27FC236}">
                <a16:creationId xmlns:a16="http://schemas.microsoft.com/office/drawing/2014/main" id="{3514CA97-95B8-41ED-8C07-51906478626D}"/>
              </a:ext>
            </a:extLst>
          </p:cNvPr>
          <p:cNvPicPr>
            <a:picLocks noChangeAspect="1"/>
          </p:cNvPicPr>
          <p:nvPr/>
        </p:nvPicPr>
        <p:blipFill>
          <a:blip r:embed="rId3"/>
          <a:stretch>
            <a:fillRect/>
          </a:stretch>
        </p:blipFill>
        <p:spPr>
          <a:xfrm>
            <a:off x="1130043" y="4101426"/>
            <a:ext cx="5903217" cy="2600823"/>
          </a:xfrm>
          <a:prstGeom prst="rect">
            <a:avLst/>
          </a:prstGeom>
        </p:spPr>
      </p:pic>
      <p:sp>
        <p:nvSpPr>
          <p:cNvPr id="7" name="TextBox 6">
            <a:extLst>
              <a:ext uri="{FF2B5EF4-FFF2-40B4-BE49-F238E27FC236}">
                <a16:creationId xmlns:a16="http://schemas.microsoft.com/office/drawing/2014/main" id="{7716A3DE-8EF8-4F71-A8AE-5C198431DE91}"/>
              </a:ext>
            </a:extLst>
          </p:cNvPr>
          <p:cNvSpPr txBox="1"/>
          <p:nvPr/>
        </p:nvSpPr>
        <p:spPr>
          <a:xfrm>
            <a:off x="644079" y="1766451"/>
            <a:ext cx="4600575" cy="1200329"/>
          </a:xfrm>
          <a:prstGeom prst="rect">
            <a:avLst/>
          </a:prstGeom>
          <a:noFill/>
        </p:spPr>
        <p:txBody>
          <a:bodyPr wrap="square">
            <a:spAutoFit/>
          </a:bodyPr>
          <a:lstStyle/>
          <a:p>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See two example questions, one from each profile.</a:t>
            </a:r>
          </a:p>
          <a:p>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(Sample data not from a real child)</a:t>
            </a:r>
            <a:endParaRPr lang="en-GB" dirty="0"/>
          </a:p>
        </p:txBody>
      </p:sp>
      <p:sp>
        <p:nvSpPr>
          <p:cNvPr id="3" name="TextBox 2">
            <a:extLst>
              <a:ext uri="{FF2B5EF4-FFF2-40B4-BE49-F238E27FC236}">
                <a16:creationId xmlns:a16="http://schemas.microsoft.com/office/drawing/2014/main" id="{6F6D0F33-4168-4300-8CF9-32D45F950057}"/>
              </a:ext>
            </a:extLst>
          </p:cNvPr>
          <p:cNvSpPr txBox="1"/>
          <p:nvPr/>
        </p:nvSpPr>
        <p:spPr>
          <a:xfrm>
            <a:off x="7543800" y="4560173"/>
            <a:ext cx="4000500" cy="1200329"/>
          </a:xfrm>
          <a:prstGeom prst="rect">
            <a:avLst/>
          </a:prstGeom>
          <a:noFill/>
        </p:spPr>
        <p:txBody>
          <a:bodyPr wrap="square" rtlCol="0">
            <a:spAutoFit/>
          </a:bodyPr>
          <a:lstStyle/>
          <a:p>
            <a:r>
              <a:rPr lang="en-GB" dirty="0"/>
              <a:t>The staff member that knows the child best will score them according to their understanding of the child’s presentation.</a:t>
            </a:r>
          </a:p>
        </p:txBody>
      </p:sp>
    </p:spTree>
    <p:extLst>
      <p:ext uri="{BB962C8B-B14F-4D97-AF65-F5344CB8AC3E}">
        <p14:creationId xmlns:p14="http://schemas.microsoft.com/office/powerpoint/2010/main" val="3631852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2740504-F202-457B-9573-965FB808020A}"/>
              </a:ext>
            </a:extLst>
          </p:cNvPr>
          <p:cNvSpPr txBox="1"/>
          <p:nvPr/>
        </p:nvSpPr>
        <p:spPr>
          <a:xfrm>
            <a:off x="676274" y="968664"/>
            <a:ext cx="8467725" cy="2554545"/>
          </a:xfrm>
          <a:prstGeom prst="rect">
            <a:avLst/>
          </a:prstGeom>
          <a:noFill/>
        </p:spPr>
        <p:txBody>
          <a:bodyPr wrap="square">
            <a:spAutoFit/>
          </a:bodyPr>
          <a:lstStyle/>
          <a:p>
            <a:r>
              <a:rPr lang="en-GB" sz="1600" b="0" i="0" u="none" strike="noStrike" baseline="0" dirty="0">
                <a:solidFill>
                  <a:srgbClr val="000000"/>
                </a:solidFill>
                <a:latin typeface="Arial" panose="020B0604020202020204" pitchFamily="34" charset="0"/>
              </a:rPr>
              <a:t>Now you have completed an assessment, you create a learning plan.</a:t>
            </a:r>
          </a:p>
          <a:p>
            <a:r>
              <a:rPr lang="en-GB" sz="1600" b="0" i="0" u="none" strike="noStrike" baseline="0" dirty="0">
                <a:solidFill>
                  <a:srgbClr val="000000"/>
                </a:solidFill>
                <a:latin typeface="Arial" panose="020B0604020202020204" pitchFamily="34" charset="0"/>
              </a:rPr>
              <a:t>The learning plan is the ‘so what’ element. </a:t>
            </a:r>
          </a:p>
          <a:p>
            <a:r>
              <a:rPr lang="en-GB" sz="1600" b="0" i="0" u="none" strike="noStrike" baseline="0" dirty="0">
                <a:solidFill>
                  <a:srgbClr val="000000"/>
                </a:solidFill>
                <a:latin typeface="Arial" panose="020B0604020202020204" pitchFamily="34" charset="0"/>
              </a:rPr>
              <a:t>Now you have identified their needs, </a:t>
            </a:r>
            <a:r>
              <a:rPr lang="en-GB" sz="1600" dirty="0">
                <a:solidFill>
                  <a:srgbClr val="000000"/>
                </a:solidFill>
                <a:latin typeface="Arial" panose="020B0604020202020204" pitchFamily="34" charset="0"/>
              </a:rPr>
              <a:t>the OBP provides </a:t>
            </a:r>
            <a:r>
              <a:rPr lang="en-GB" sz="1600" b="0" i="0" u="none" strike="noStrike" baseline="0" dirty="0">
                <a:solidFill>
                  <a:srgbClr val="000000"/>
                </a:solidFill>
                <a:latin typeface="Arial" panose="020B0604020202020204" pitchFamily="34" charset="0"/>
              </a:rPr>
              <a:t>strategies to support progress. </a:t>
            </a:r>
          </a:p>
          <a:p>
            <a:r>
              <a:rPr lang="en-GB" sz="1600" b="0" i="0" u="none" strike="noStrike" baseline="0" dirty="0">
                <a:solidFill>
                  <a:srgbClr val="000000"/>
                </a:solidFill>
                <a:latin typeface="Arial" panose="020B0604020202020204" pitchFamily="34" charset="0"/>
              </a:rPr>
              <a:t>You must always start with the questions to address the developmental need in order to see progress in the diagnostic profile. </a:t>
            </a:r>
          </a:p>
          <a:p>
            <a:r>
              <a:rPr lang="en-GB" sz="1600" b="0" i="0" u="none" strike="noStrike" baseline="0" dirty="0">
                <a:solidFill>
                  <a:srgbClr val="000000"/>
                </a:solidFill>
                <a:latin typeface="Arial" panose="020B0604020202020204" pitchFamily="34" charset="0"/>
              </a:rPr>
              <a:t>It is recommended to focus on no more than two/three questions or ‘strands’ for improvement at a time. </a:t>
            </a:r>
          </a:p>
          <a:p>
            <a:pPr marL="285750" indent="-285750">
              <a:buFont typeface="Arial" panose="020B0604020202020204" pitchFamily="34" charset="0"/>
              <a:buChar char="•"/>
            </a:pPr>
            <a:r>
              <a:rPr lang="en-GB" sz="1600" b="0" i="0" u="none" strike="noStrike" baseline="0" dirty="0">
                <a:solidFill>
                  <a:srgbClr val="FF0066"/>
                </a:solidFill>
                <a:latin typeface="Arial" panose="020B0604020202020204" pitchFamily="34" charset="0"/>
              </a:rPr>
              <a:t>Red</a:t>
            </a:r>
            <a:r>
              <a:rPr lang="en-GB" sz="1600" b="0" i="0" u="none" strike="noStrike" baseline="0" dirty="0">
                <a:solidFill>
                  <a:srgbClr val="000000"/>
                </a:solidFill>
                <a:latin typeface="Arial" panose="020B0604020202020204" pitchFamily="34" charset="0"/>
              </a:rPr>
              <a:t> strands highlight ‘significant need’ </a:t>
            </a:r>
          </a:p>
          <a:p>
            <a:pPr marL="285750" indent="-285750">
              <a:buFont typeface="Arial" panose="020B0604020202020204" pitchFamily="34" charset="0"/>
              <a:buChar char="•"/>
            </a:pPr>
            <a:r>
              <a:rPr lang="en-GB" sz="1600" b="0" i="0" u="none" strike="noStrike" baseline="0" dirty="0">
                <a:solidFill>
                  <a:srgbClr val="FFCC00"/>
                </a:solidFill>
                <a:latin typeface="Arial" panose="020B0604020202020204" pitchFamily="34" charset="0"/>
              </a:rPr>
              <a:t>Amber </a:t>
            </a:r>
            <a:r>
              <a:rPr lang="en-GB" sz="1600" b="0" i="0" u="none" strike="noStrike" baseline="0" dirty="0">
                <a:solidFill>
                  <a:srgbClr val="000000"/>
                </a:solidFill>
                <a:latin typeface="Arial" panose="020B0604020202020204" pitchFamily="34" charset="0"/>
              </a:rPr>
              <a:t>means ‘has some need’</a:t>
            </a:r>
          </a:p>
          <a:p>
            <a:pPr marL="285750" indent="-285750">
              <a:buFont typeface="Arial" panose="020B0604020202020204" pitchFamily="34" charset="0"/>
              <a:buChar char="•"/>
            </a:pPr>
            <a:r>
              <a:rPr lang="en-GB" sz="1600" b="0" i="0" u="none" strike="noStrike" baseline="0" dirty="0">
                <a:solidFill>
                  <a:schemeClr val="accent6">
                    <a:lumMod val="60000"/>
                    <a:lumOff val="40000"/>
                  </a:schemeClr>
                </a:solidFill>
                <a:latin typeface="Arial" panose="020B0604020202020204" pitchFamily="34" charset="0"/>
              </a:rPr>
              <a:t>Green</a:t>
            </a:r>
            <a:r>
              <a:rPr lang="en-GB" sz="1600" b="0" i="0" u="none" strike="noStrike" baseline="0" dirty="0">
                <a:solidFill>
                  <a:srgbClr val="000000"/>
                </a:solidFill>
                <a:latin typeface="Arial" panose="020B0604020202020204" pitchFamily="34" charset="0"/>
              </a:rPr>
              <a:t> means ‘no apparent needs’ </a:t>
            </a:r>
          </a:p>
        </p:txBody>
      </p:sp>
      <p:pic>
        <p:nvPicPr>
          <p:cNvPr id="8" name="Picture 7">
            <a:extLst>
              <a:ext uri="{FF2B5EF4-FFF2-40B4-BE49-F238E27FC236}">
                <a16:creationId xmlns:a16="http://schemas.microsoft.com/office/drawing/2014/main" id="{72596687-960F-4712-9BA8-9C9F1764B398}"/>
              </a:ext>
            </a:extLst>
          </p:cNvPr>
          <p:cNvPicPr>
            <a:picLocks noChangeAspect="1"/>
          </p:cNvPicPr>
          <p:nvPr/>
        </p:nvPicPr>
        <p:blipFill>
          <a:blip r:embed="rId2"/>
          <a:stretch>
            <a:fillRect/>
          </a:stretch>
        </p:blipFill>
        <p:spPr>
          <a:xfrm>
            <a:off x="5197153" y="2755803"/>
            <a:ext cx="6651947" cy="3795254"/>
          </a:xfrm>
          <a:prstGeom prst="rect">
            <a:avLst/>
          </a:prstGeom>
        </p:spPr>
      </p:pic>
      <p:sp>
        <p:nvSpPr>
          <p:cNvPr id="9" name="Thought Bubble: Cloud 8">
            <a:extLst>
              <a:ext uri="{FF2B5EF4-FFF2-40B4-BE49-F238E27FC236}">
                <a16:creationId xmlns:a16="http://schemas.microsoft.com/office/drawing/2014/main" id="{D2910D2B-D979-4A05-8C47-F319569972C8}"/>
              </a:ext>
            </a:extLst>
          </p:cNvPr>
          <p:cNvSpPr/>
          <p:nvPr/>
        </p:nvSpPr>
        <p:spPr>
          <a:xfrm>
            <a:off x="1119187" y="3881522"/>
            <a:ext cx="3790950" cy="1771650"/>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10" name="TextBox 9">
            <a:extLst>
              <a:ext uri="{FF2B5EF4-FFF2-40B4-BE49-F238E27FC236}">
                <a16:creationId xmlns:a16="http://schemas.microsoft.com/office/drawing/2014/main" id="{2BE0D392-7302-4720-841F-C887BF3689EC}"/>
              </a:ext>
            </a:extLst>
          </p:cNvPr>
          <p:cNvSpPr txBox="1"/>
          <p:nvPr/>
        </p:nvSpPr>
        <p:spPr>
          <a:xfrm>
            <a:off x="1844352" y="4444182"/>
            <a:ext cx="2266950" cy="646331"/>
          </a:xfrm>
          <a:prstGeom prst="rect">
            <a:avLst/>
          </a:prstGeom>
          <a:noFill/>
        </p:spPr>
        <p:txBody>
          <a:bodyPr wrap="square" rtlCol="0">
            <a:spAutoFit/>
          </a:bodyPr>
          <a:lstStyle/>
          <a:p>
            <a:r>
              <a:rPr lang="en-GB" dirty="0"/>
              <a:t>Let’s Click on this question…</a:t>
            </a:r>
          </a:p>
        </p:txBody>
      </p:sp>
      <p:cxnSp>
        <p:nvCxnSpPr>
          <p:cNvPr id="12" name="Straight Arrow Connector 11">
            <a:extLst>
              <a:ext uri="{FF2B5EF4-FFF2-40B4-BE49-F238E27FC236}">
                <a16:creationId xmlns:a16="http://schemas.microsoft.com/office/drawing/2014/main" id="{3F8E3D55-43D3-488A-B651-905312928674}"/>
              </a:ext>
            </a:extLst>
          </p:cNvPr>
          <p:cNvCxnSpPr>
            <a:cxnSpLocks/>
          </p:cNvCxnSpPr>
          <p:nvPr/>
        </p:nvCxnSpPr>
        <p:spPr>
          <a:xfrm flipV="1">
            <a:off x="4111302" y="3881522"/>
            <a:ext cx="1365573" cy="59522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1" name="TextBox 10">
            <a:extLst>
              <a:ext uri="{FF2B5EF4-FFF2-40B4-BE49-F238E27FC236}">
                <a16:creationId xmlns:a16="http://schemas.microsoft.com/office/drawing/2014/main" id="{E0F00D51-77FE-49EC-8F79-A1ADC40C35B3}"/>
              </a:ext>
            </a:extLst>
          </p:cNvPr>
          <p:cNvSpPr txBox="1"/>
          <p:nvPr/>
        </p:nvSpPr>
        <p:spPr>
          <a:xfrm>
            <a:off x="981074" y="306943"/>
            <a:ext cx="7134225" cy="461665"/>
          </a:xfrm>
          <a:prstGeom prst="rect">
            <a:avLst/>
          </a:prstGeom>
          <a:noFill/>
        </p:spPr>
        <p:txBody>
          <a:bodyPr wrap="square">
            <a:spAutoFit/>
          </a:bodyPr>
          <a:lstStyle/>
          <a:p>
            <a:r>
              <a:rPr lang="en-GB" sz="2400" b="1" i="0" u="none" strike="noStrike" baseline="0" dirty="0">
                <a:solidFill>
                  <a:srgbClr val="000000"/>
                </a:solidFill>
                <a:latin typeface="Arial" panose="020B0604020202020204" pitchFamily="34" charset="0"/>
              </a:rPr>
              <a:t>I’ve done an assessment, now what?</a:t>
            </a:r>
            <a:endParaRPr lang="en-GB" sz="2400" b="0"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4164346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468A06-B2A9-41A3-BAB8-A92F7A82ED43}"/>
              </a:ext>
            </a:extLst>
          </p:cNvPr>
          <p:cNvSpPr txBox="1"/>
          <p:nvPr/>
        </p:nvSpPr>
        <p:spPr>
          <a:xfrm>
            <a:off x="722695" y="503066"/>
            <a:ext cx="6096000" cy="1415772"/>
          </a:xfrm>
          <a:prstGeom prst="rect">
            <a:avLst/>
          </a:prstGeom>
          <a:noFill/>
        </p:spPr>
        <p:txBody>
          <a:bodyPr wrap="square">
            <a:spAutoFit/>
          </a:bodyPr>
          <a:lstStyle/>
          <a:p>
            <a:r>
              <a:rPr lang="en-GB" sz="3200" b="1" i="0" u="none" strike="noStrike" baseline="0" dirty="0">
                <a:solidFill>
                  <a:srgbClr val="000000"/>
                </a:solidFill>
                <a:latin typeface="Arial" panose="020B0604020202020204" pitchFamily="34" charset="0"/>
              </a:rPr>
              <a:t>Learning plans</a:t>
            </a:r>
            <a:endParaRPr lang="en-GB" sz="3200" b="0" i="0" u="none" strike="noStrike" baseline="0" dirty="0">
              <a:solidFill>
                <a:srgbClr val="000000"/>
              </a:solidFill>
              <a:latin typeface="Arial" panose="020B0604020202020204" pitchFamily="34" charset="0"/>
            </a:endParaRPr>
          </a:p>
          <a:p>
            <a:r>
              <a:rPr lang="en-GB" sz="1800" b="0" i="0" u="none" strike="noStrike" baseline="0" dirty="0">
                <a:solidFill>
                  <a:srgbClr val="000000"/>
                </a:solidFill>
                <a:latin typeface="Arial" panose="020B0604020202020204" pitchFamily="34" charset="0"/>
              </a:rPr>
              <a:t>It will now suggest strategies you can adopt to support that question. You can click on strategies to use and also add your own..</a:t>
            </a:r>
            <a:endParaRPr lang="en-GB" dirty="0"/>
          </a:p>
        </p:txBody>
      </p:sp>
      <p:pic>
        <p:nvPicPr>
          <p:cNvPr id="8" name="Picture 7">
            <a:extLst>
              <a:ext uri="{FF2B5EF4-FFF2-40B4-BE49-F238E27FC236}">
                <a16:creationId xmlns:a16="http://schemas.microsoft.com/office/drawing/2014/main" id="{1C7334FE-F6C5-454D-B729-C98D0CEADC3E}"/>
              </a:ext>
            </a:extLst>
          </p:cNvPr>
          <p:cNvPicPr>
            <a:picLocks noChangeAspect="1"/>
          </p:cNvPicPr>
          <p:nvPr/>
        </p:nvPicPr>
        <p:blipFill>
          <a:blip r:embed="rId2"/>
          <a:stretch>
            <a:fillRect/>
          </a:stretch>
        </p:blipFill>
        <p:spPr>
          <a:xfrm>
            <a:off x="2741994" y="1918838"/>
            <a:ext cx="8727311" cy="4715774"/>
          </a:xfrm>
          <a:prstGeom prst="rect">
            <a:avLst/>
          </a:prstGeom>
        </p:spPr>
      </p:pic>
    </p:spTree>
    <p:extLst>
      <p:ext uri="{BB962C8B-B14F-4D97-AF65-F5344CB8AC3E}">
        <p14:creationId xmlns:p14="http://schemas.microsoft.com/office/powerpoint/2010/main" val="15967977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937</Words>
  <Application>Microsoft Office PowerPoint</Application>
  <PresentationFormat>Widescreen</PresentationFormat>
  <Paragraphs>76</Paragraphs>
  <Slides>14</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Alasdair Whitelaw (AfC)</dc:creator>
  <cp:lastModifiedBy>Alasdair Whitelaw (AfC)</cp:lastModifiedBy>
  <cp:revision>8</cp:revision>
  <dcterms:created xsi:type="dcterms:W3CDTF">2021-10-18T05:57:28Z</dcterms:created>
  <dcterms:modified xsi:type="dcterms:W3CDTF">2021-10-19T14:21:20Z</dcterms:modified>
</cp:coreProperties>
</file>