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3"/>
  </p:notesMasterIdLst>
  <p:sldIdLst>
    <p:sldId id="256" r:id="rId3"/>
    <p:sldId id="257" r:id="rId4"/>
    <p:sldId id="259" r:id="rId5"/>
    <p:sldId id="381" r:id="rId6"/>
    <p:sldId id="382" r:id="rId7"/>
    <p:sldId id="383" r:id="rId8"/>
    <p:sldId id="384" r:id="rId9"/>
    <p:sldId id="385" r:id="rId10"/>
    <p:sldId id="386" r:id="rId11"/>
    <p:sldId id="261" r:id="rId12"/>
    <p:sldId id="263" r:id="rId13"/>
    <p:sldId id="387" r:id="rId14"/>
    <p:sldId id="388" r:id="rId15"/>
    <p:sldId id="389" r:id="rId16"/>
    <p:sldId id="390" r:id="rId17"/>
    <p:sldId id="391" r:id="rId18"/>
    <p:sldId id="392" r:id="rId19"/>
    <p:sldId id="262" r:id="rId20"/>
    <p:sldId id="393" r:id="rId21"/>
    <p:sldId id="394" r:id="rId22"/>
    <p:sldId id="395" r:id="rId23"/>
    <p:sldId id="375" r:id="rId24"/>
    <p:sldId id="344" r:id="rId25"/>
    <p:sldId id="376" r:id="rId26"/>
    <p:sldId id="260" r:id="rId27"/>
    <p:sldId id="377" r:id="rId28"/>
    <p:sldId id="378" r:id="rId29"/>
    <p:sldId id="379" r:id="rId30"/>
    <p:sldId id="264" r:id="rId31"/>
    <p:sldId id="380" r:id="rId32"/>
    <p:sldId id="266" r:id="rId33"/>
    <p:sldId id="267" r:id="rId34"/>
    <p:sldId id="268" r:id="rId35"/>
    <p:sldId id="343" r:id="rId36"/>
    <p:sldId id="345" r:id="rId37"/>
    <p:sldId id="347" r:id="rId38"/>
    <p:sldId id="348" r:id="rId39"/>
    <p:sldId id="396" r:id="rId40"/>
    <p:sldId id="258" r:id="rId41"/>
    <p:sldId id="265" r:id="rId42"/>
  </p:sldIdLst>
  <p:sldSz cx="12192000" cy="6858000"/>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151" autoAdjust="0"/>
  </p:normalViewPr>
  <p:slideViewPr>
    <p:cSldViewPr snapToGrid="0">
      <p:cViewPr varScale="1">
        <p:scale>
          <a:sx n="45" d="100"/>
          <a:sy n="45" d="100"/>
        </p:scale>
        <p:origin x="1496" y="5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820E96C8-647A-4213-ABE2-C5881B5AD6BC}" type="datetimeFigureOut">
              <a:rPr lang="en-GB" smtClean="0"/>
              <a:t>19/01/2022</a:t>
            </a:fld>
            <a:endParaRPr lang="en-GB"/>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91DE5355-E39E-464F-8ED8-150EC9E44F73}" type="slidenum">
              <a:rPr lang="en-GB" smtClean="0"/>
              <a:t>‹#›</a:t>
            </a:fld>
            <a:endParaRPr lang="en-GB"/>
          </a:p>
        </p:txBody>
      </p:sp>
    </p:spTree>
    <p:extLst>
      <p:ext uri="{BB962C8B-B14F-4D97-AF65-F5344CB8AC3E}">
        <p14:creationId xmlns:p14="http://schemas.microsoft.com/office/powerpoint/2010/main" val="3521480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DE5355-E39E-464F-8ED8-150EC9E44F73}" type="slidenum">
              <a:rPr lang="en-GB" smtClean="0"/>
              <a:t>1</a:t>
            </a:fld>
            <a:endParaRPr lang="en-GB"/>
          </a:p>
        </p:txBody>
      </p:sp>
    </p:spTree>
    <p:extLst>
      <p:ext uri="{BB962C8B-B14F-4D97-AF65-F5344CB8AC3E}">
        <p14:creationId xmlns:p14="http://schemas.microsoft.com/office/powerpoint/2010/main" val="808708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fd36b430d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d36b430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02afa574e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02afa574e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Professor </a:t>
            </a:r>
            <a:r>
              <a:rPr lang="en-GB" dirty="0" err="1"/>
              <a:t>Phillippa</a:t>
            </a:r>
            <a:r>
              <a:rPr lang="en-GB" dirty="0"/>
              <a:t> </a:t>
            </a:r>
            <a:r>
              <a:rPr lang="en-GB" dirty="0" err="1"/>
              <a:t>Diedrichs</a:t>
            </a:r>
            <a:r>
              <a:rPr lang="en-GB" dirty="0"/>
              <a:t> – findings</a:t>
            </a:r>
          </a:p>
          <a:p>
            <a:r>
              <a:rPr lang="en-GB" dirty="0"/>
              <a:t>Short overview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79F21-C1EA-4EB8-890F-79D5870EBB7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5650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effective programme target body dissatisfaction – prevention.  </a:t>
            </a:r>
          </a:p>
        </p:txBody>
      </p:sp>
      <p:sp>
        <p:nvSpPr>
          <p:cNvPr id="4" name="Slide Number Placeholder 3"/>
          <p:cNvSpPr>
            <a:spLocks noGrp="1"/>
          </p:cNvSpPr>
          <p:nvPr>
            <p:ph type="sldNum" sz="quarter" idx="5"/>
          </p:nvPr>
        </p:nvSpPr>
        <p:spPr/>
        <p:txBody>
          <a:bodyPr/>
          <a:lstStyle/>
          <a:p>
            <a:fld id="{B7582B9D-753F-4FD4-BB27-488C70B508F1}" type="slidenum">
              <a:rPr lang="en-GB" smtClean="0"/>
              <a:pPr/>
              <a:t>24</a:t>
            </a:fld>
            <a:endParaRPr lang="en-GB"/>
          </a:p>
        </p:txBody>
      </p:sp>
    </p:spTree>
    <p:extLst>
      <p:ext uri="{BB962C8B-B14F-4D97-AF65-F5344CB8AC3E}">
        <p14:creationId xmlns:p14="http://schemas.microsoft.com/office/powerpoint/2010/main" val="3898892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Highlighted two effective ED prevention and body image intervention programmes</a:t>
            </a:r>
          </a:p>
          <a:p>
            <a:r>
              <a:rPr lang="en-GB" dirty="0"/>
              <a:t>Targeted programme</a:t>
            </a:r>
          </a:p>
        </p:txBody>
      </p:sp>
      <p:sp>
        <p:nvSpPr>
          <p:cNvPr id="4" name="Slide Number Placeholder 3"/>
          <p:cNvSpPr>
            <a:spLocks noGrp="1"/>
          </p:cNvSpPr>
          <p:nvPr>
            <p:ph type="sldNum" sz="quarter" idx="5"/>
          </p:nvPr>
        </p:nvSpPr>
        <p:spPr/>
        <p:txBody>
          <a:bodyPr/>
          <a:lstStyle/>
          <a:p>
            <a:fld id="{43079F21-C1EA-4EB8-890F-79D5870EBB77}" type="slidenum">
              <a:rPr lang="en-GB" smtClean="0"/>
              <a:t>27</a:t>
            </a:fld>
            <a:endParaRPr lang="en-GB"/>
          </a:p>
        </p:txBody>
      </p:sp>
    </p:spTree>
    <p:extLst>
      <p:ext uri="{BB962C8B-B14F-4D97-AF65-F5344CB8AC3E}">
        <p14:creationId xmlns:p14="http://schemas.microsoft.com/office/powerpoint/2010/main" val="4193299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079F21-C1EA-4EB8-890F-79D5870EBB77}" type="slidenum">
              <a:rPr lang="en-GB" smtClean="0"/>
              <a:t>29</a:t>
            </a:fld>
            <a:endParaRPr lang="en-GB"/>
          </a:p>
        </p:txBody>
      </p:sp>
    </p:spTree>
    <p:extLst>
      <p:ext uri="{BB962C8B-B14F-4D97-AF65-F5344CB8AC3E}">
        <p14:creationId xmlns:p14="http://schemas.microsoft.com/office/powerpoint/2010/main" val="1814803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Universal programme – FREE online and downloadable.  </a:t>
            </a:r>
          </a:p>
        </p:txBody>
      </p:sp>
      <p:sp>
        <p:nvSpPr>
          <p:cNvPr id="4" name="Slide Number Placeholder 3"/>
          <p:cNvSpPr>
            <a:spLocks noGrp="1"/>
          </p:cNvSpPr>
          <p:nvPr>
            <p:ph type="sldNum" sz="quarter" idx="5"/>
          </p:nvPr>
        </p:nvSpPr>
        <p:spPr/>
        <p:txBody>
          <a:bodyPr/>
          <a:lstStyle/>
          <a:p>
            <a:fld id="{43079F21-C1EA-4EB8-890F-79D5870EBB77}" type="slidenum">
              <a:rPr lang="en-GB" smtClean="0"/>
              <a:t>30</a:t>
            </a:fld>
            <a:endParaRPr lang="en-GB"/>
          </a:p>
        </p:txBody>
      </p:sp>
    </p:spTree>
    <p:extLst>
      <p:ext uri="{BB962C8B-B14F-4D97-AF65-F5344CB8AC3E}">
        <p14:creationId xmlns:p14="http://schemas.microsoft.com/office/powerpoint/2010/main" val="589859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Leadership Website – home page – quick links to the right. SEMH Service is at the top. AP docs – Nurture – Boxall – Network meetings. What else would you like to see here?</a:t>
            </a:r>
          </a:p>
          <a:p>
            <a:r>
              <a:rPr lang="en-GB" dirty="0"/>
              <a:t>SEMH Email – Heads only – had 6 referrals so far – differing outcomes… observations, become part of project/intervention. Signposting and consultations/</a:t>
            </a:r>
          </a:p>
          <a:p>
            <a:r>
              <a:rPr lang="en-GB" dirty="0"/>
              <a:t>PEAR Panel – referrals form Claire </a:t>
            </a:r>
            <a:r>
              <a:rPr lang="en-GB" dirty="0" err="1"/>
              <a:t>Raffaelli</a:t>
            </a:r>
            <a:r>
              <a:rPr lang="en-GB" dirty="0"/>
              <a:t>/Rosie Gossage/Kelly Nash and Myself + school representatives.</a:t>
            </a:r>
          </a:p>
          <a:p>
            <a:r>
              <a:rPr lang="en-GB" dirty="0"/>
              <a:t>SEMH Intervention project updates – SEMH Intervention Service (amalgamate BST – Cherrelle Long … Maternity… Transitions + Nurture (Rebecca Askew and relaunch)</a:t>
            </a:r>
          </a:p>
          <a:p>
            <a:endParaRPr lang="en-GB" dirty="0"/>
          </a:p>
        </p:txBody>
      </p:sp>
      <p:sp>
        <p:nvSpPr>
          <p:cNvPr id="4" name="Slide Number Placeholder 3"/>
          <p:cNvSpPr>
            <a:spLocks noGrp="1"/>
          </p:cNvSpPr>
          <p:nvPr>
            <p:ph type="sldNum" sz="quarter" idx="5"/>
          </p:nvPr>
        </p:nvSpPr>
        <p:spPr/>
        <p:txBody>
          <a:bodyPr/>
          <a:lstStyle/>
          <a:p>
            <a:fld id="{91DE5355-E39E-464F-8ED8-150EC9E44F73}" type="slidenum">
              <a:rPr lang="en-GB" smtClean="0"/>
              <a:t>39</a:t>
            </a:fld>
            <a:endParaRPr lang="en-GB"/>
          </a:p>
        </p:txBody>
      </p:sp>
    </p:spTree>
    <p:extLst>
      <p:ext uri="{BB962C8B-B14F-4D97-AF65-F5344CB8AC3E}">
        <p14:creationId xmlns:p14="http://schemas.microsoft.com/office/powerpoint/2010/main" val="1927265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DE5355-E39E-464F-8ED8-150EC9E44F73}" type="slidenum">
              <a:rPr lang="en-GB" smtClean="0"/>
              <a:t>10</a:t>
            </a:fld>
            <a:endParaRPr lang="en-GB"/>
          </a:p>
        </p:txBody>
      </p:sp>
    </p:spTree>
    <p:extLst>
      <p:ext uri="{BB962C8B-B14F-4D97-AF65-F5344CB8AC3E}">
        <p14:creationId xmlns:p14="http://schemas.microsoft.com/office/powerpoint/2010/main" val="198990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af106f485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af106f48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cde129a92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cde129a92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d6577037c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d6577037c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d6577037cc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d6577037c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0af106f48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0af106f48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063e24526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063e2452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C835E-23C4-4E6F-99AE-EA1A398C5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674E313-E1FA-4891-A466-966968F94F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4F92813-BF91-4291-8710-102A76D92257}"/>
              </a:ext>
            </a:extLst>
          </p:cNvPr>
          <p:cNvSpPr>
            <a:spLocks noGrp="1"/>
          </p:cNvSpPr>
          <p:nvPr>
            <p:ph type="dt" sz="half" idx="10"/>
          </p:nvPr>
        </p:nvSpPr>
        <p:spPr/>
        <p:txBody>
          <a:bodyPr/>
          <a:lstStyle/>
          <a:p>
            <a:fld id="{30E3AEB6-88A5-4225-8E42-D0E697AB0760}" type="datetimeFigureOut">
              <a:rPr lang="en-GB" smtClean="0"/>
              <a:t>19/01/2022</a:t>
            </a:fld>
            <a:endParaRPr lang="en-GB"/>
          </a:p>
        </p:txBody>
      </p:sp>
      <p:sp>
        <p:nvSpPr>
          <p:cNvPr id="5" name="Footer Placeholder 4">
            <a:extLst>
              <a:ext uri="{FF2B5EF4-FFF2-40B4-BE49-F238E27FC236}">
                <a16:creationId xmlns:a16="http://schemas.microsoft.com/office/drawing/2014/main" id="{BBF7E063-2C7B-43C5-B4E0-9E53F25DC3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74E497-CDAB-4B98-8108-C1C4715CE9DB}"/>
              </a:ext>
            </a:extLst>
          </p:cNvPr>
          <p:cNvSpPr>
            <a:spLocks noGrp="1"/>
          </p:cNvSpPr>
          <p:nvPr>
            <p:ph type="sldNum" sz="quarter" idx="12"/>
          </p:nvPr>
        </p:nvSpPr>
        <p:spPr/>
        <p:txBody>
          <a:bodyPr/>
          <a:lstStyle/>
          <a:p>
            <a:fld id="{9E470DDF-DDEC-4A59-97D8-AC51F8EB304D}" type="slidenum">
              <a:rPr lang="en-GB" smtClean="0"/>
              <a:t>‹#›</a:t>
            </a:fld>
            <a:endParaRPr lang="en-GB"/>
          </a:p>
        </p:txBody>
      </p:sp>
    </p:spTree>
    <p:extLst>
      <p:ext uri="{BB962C8B-B14F-4D97-AF65-F5344CB8AC3E}">
        <p14:creationId xmlns:p14="http://schemas.microsoft.com/office/powerpoint/2010/main" val="588390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7824-B0F4-402D-8E16-0B3CDFD0385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7274BE-73E7-4A18-907E-A0FDA05D2B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A42A39-F602-420F-8EF4-9DF79D9CE070}"/>
              </a:ext>
            </a:extLst>
          </p:cNvPr>
          <p:cNvSpPr>
            <a:spLocks noGrp="1"/>
          </p:cNvSpPr>
          <p:nvPr>
            <p:ph type="dt" sz="half" idx="10"/>
          </p:nvPr>
        </p:nvSpPr>
        <p:spPr/>
        <p:txBody>
          <a:bodyPr/>
          <a:lstStyle/>
          <a:p>
            <a:fld id="{30E3AEB6-88A5-4225-8E42-D0E697AB0760}" type="datetimeFigureOut">
              <a:rPr lang="en-GB" smtClean="0"/>
              <a:t>19/01/2022</a:t>
            </a:fld>
            <a:endParaRPr lang="en-GB"/>
          </a:p>
        </p:txBody>
      </p:sp>
      <p:sp>
        <p:nvSpPr>
          <p:cNvPr id="5" name="Footer Placeholder 4">
            <a:extLst>
              <a:ext uri="{FF2B5EF4-FFF2-40B4-BE49-F238E27FC236}">
                <a16:creationId xmlns:a16="http://schemas.microsoft.com/office/drawing/2014/main" id="{741B696D-A2D8-4887-A0D1-0F7CE24313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30AC98-74D5-465C-B05A-0EAFA98BD6AE}"/>
              </a:ext>
            </a:extLst>
          </p:cNvPr>
          <p:cNvSpPr>
            <a:spLocks noGrp="1"/>
          </p:cNvSpPr>
          <p:nvPr>
            <p:ph type="sldNum" sz="quarter" idx="12"/>
          </p:nvPr>
        </p:nvSpPr>
        <p:spPr/>
        <p:txBody>
          <a:bodyPr/>
          <a:lstStyle/>
          <a:p>
            <a:fld id="{9E470DDF-DDEC-4A59-97D8-AC51F8EB304D}" type="slidenum">
              <a:rPr lang="en-GB" smtClean="0"/>
              <a:t>‹#›</a:t>
            </a:fld>
            <a:endParaRPr lang="en-GB"/>
          </a:p>
        </p:txBody>
      </p:sp>
    </p:spTree>
    <p:extLst>
      <p:ext uri="{BB962C8B-B14F-4D97-AF65-F5344CB8AC3E}">
        <p14:creationId xmlns:p14="http://schemas.microsoft.com/office/powerpoint/2010/main" val="3772396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CE756E-D571-410C-9AEF-0BCF765EB1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59EBAE-D36B-4E32-8083-814F385295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B98D87-A45C-4847-B87E-5A49D78D909F}"/>
              </a:ext>
            </a:extLst>
          </p:cNvPr>
          <p:cNvSpPr>
            <a:spLocks noGrp="1"/>
          </p:cNvSpPr>
          <p:nvPr>
            <p:ph type="dt" sz="half" idx="10"/>
          </p:nvPr>
        </p:nvSpPr>
        <p:spPr/>
        <p:txBody>
          <a:bodyPr/>
          <a:lstStyle/>
          <a:p>
            <a:fld id="{30E3AEB6-88A5-4225-8E42-D0E697AB0760}" type="datetimeFigureOut">
              <a:rPr lang="en-GB" smtClean="0"/>
              <a:t>19/01/2022</a:t>
            </a:fld>
            <a:endParaRPr lang="en-GB"/>
          </a:p>
        </p:txBody>
      </p:sp>
      <p:sp>
        <p:nvSpPr>
          <p:cNvPr id="5" name="Footer Placeholder 4">
            <a:extLst>
              <a:ext uri="{FF2B5EF4-FFF2-40B4-BE49-F238E27FC236}">
                <a16:creationId xmlns:a16="http://schemas.microsoft.com/office/drawing/2014/main" id="{B4C44B3B-1127-4AB1-8656-0FC9E22389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94AA19-CB70-4B65-AF21-065E5626487B}"/>
              </a:ext>
            </a:extLst>
          </p:cNvPr>
          <p:cNvSpPr>
            <a:spLocks noGrp="1"/>
          </p:cNvSpPr>
          <p:nvPr>
            <p:ph type="sldNum" sz="quarter" idx="12"/>
          </p:nvPr>
        </p:nvSpPr>
        <p:spPr/>
        <p:txBody>
          <a:bodyPr/>
          <a:lstStyle/>
          <a:p>
            <a:fld id="{9E470DDF-DDEC-4A59-97D8-AC51F8EB304D}" type="slidenum">
              <a:rPr lang="en-GB" smtClean="0"/>
              <a:t>‹#›</a:t>
            </a:fld>
            <a:endParaRPr lang="en-GB"/>
          </a:p>
        </p:txBody>
      </p:sp>
    </p:spTree>
    <p:extLst>
      <p:ext uri="{BB962C8B-B14F-4D97-AF65-F5344CB8AC3E}">
        <p14:creationId xmlns:p14="http://schemas.microsoft.com/office/powerpoint/2010/main" val="2441403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Grey Backgroun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descr="AfC_RGB-Colour_ForGreyBackgroun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0821" y="5662726"/>
            <a:ext cx="3972939" cy="772149"/>
          </a:xfrm>
          <a:prstGeom prst="rect">
            <a:avLst/>
          </a:prstGeom>
        </p:spPr>
      </p:pic>
    </p:spTree>
    <p:extLst>
      <p:ext uri="{BB962C8B-B14F-4D97-AF65-F5344CB8AC3E}">
        <p14:creationId xmlns:p14="http://schemas.microsoft.com/office/powerpoint/2010/main" val="2758039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Grey Backgroun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descr="AfC_RGB-Colour_ForGreyBackgroun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0821" y="5662726"/>
            <a:ext cx="3972939" cy="772149"/>
          </a:xfrm>
          <a:prstGeom prst="rect">
            <a:avLst/>
          </a:prstGeom>
        </p:spPr>
      </p:pic>
    </p:spTree>
    <p:extLst>
      <p:ext uri="{BB962C8B-B14F-4D97-AF65-F5344CB8AC3E}">
        <p14:creationId xmlns:p14="http://schemas.microsoft.com/office/powerpoint/2010/main" val="2119265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s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2433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rtrait image with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6729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on grey backgroun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0163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on grey backgrou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8" name="Straight Connector 7"/>
          <p:cNvCxnSpPr/>
          <p:nvPr userDrawn="1"/>
        </p:nvCxnSpPr>
        <p:spPr>
          <a:xfrm>
            <a:off x="4528502" y="3460261"/>
            <a:ext cx="3245641" cy="0"/>
          </a:xfrm>
          <a:prstGeom prst="line">
            <a:avLst/>
          </a:prstGeom>
          <a:ln w="9525" cmpd="sng">
            <a:solidFill>
              <a:srgbClr val="F4C239"/>
            </a:solidFill>
          </a:ln>
          <a:effectLst/>
        </p:spPr>
        <p:style>
          <a:lnRef idx="2">
            <a:schemeClr val="accent1"/>
          </a:lnRef>
          <a:fillRef idx="0">
            <a:schemeClr val="accent1"/>
          </a:fillRef>
          <a:effectRef idx="1">
            <a:schemeClr val="accent1"/>
          </a:effectRef>
          <a:fontRef idx="minor">
            <a:schemeClr val="tx1"/>
          </a:fontRef>
        </p:style>
      </p:cxnSp>
      <p:sp>
        <p:nvSpPr>
          <p:cNvPr id="17" name="Text Placeholder 8"/>
          <p:cNvSpPr>
            <a:spLocks noGrp="1"/>
          </p:cNvSpPr>
          <p:nvPr>
            <p:ph type="body" sz="quarter" idx="10" hasCustomPrompt="1"/>
          </p:nvPr>
        </p:nvSpPr>
        <p:spPr>
          <a:xfrm>
            <a:off x="2466244" y="2627089"/>
            <a:ext cx="7263840" cy="780685"/>
          </a:xfrm>
        </p:spPr>
        <p:txBody>
          <a:bodyPr>
            <a:normAutofit/>
          </a:bodyPr>
          <a:lstStyle>
            <a:lvl1pPr marL="0" indent="0" algn="ctr">
              <a:buFontTx/>
              <a:buNone/>
              <a:defRPr sz="3600" b="1" baseline="0">
                <a:solidFill>
                  <a:schemeClr val="bg1"/>
                </a:solidFill>
                <a:latin typeface="+mj-lt"/>
              </a:defRPr>
            </a:lvl1pPr>
          </a:lstStyle>
          <a:p>
            <a:pPr lvl="0"/>
            <a:r>
              <a:rPr lang="en-GB" dirty="0"/>
              <a:t>Thank you </a:t>
            </a:r>
            <a:endParaRPr lang="en-US" dirty="0"/>
          </a:p>
        </p:txBody>
      </p:sp>
      <p:pic>
        <p:nvPicPr>
          <p:cNvPr id="6" name="Picture 5" descr="AfC_RGB-Colour_ForGreyBackgroun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0821" y="5662726"/>
            <a:ext cx="3972939" cy="772149"/>
          </a:xfrm>
          <a:prstGeom prst="rect">
            <a:avLst/>
          </a:prstGeom>
        </p:spPr>
      </p:pic>
    </p:spTree>
    <p:extLst>
      <p:ext uri="{BB962C8B-B14F-4D97-AF65-F5344CB8AC3E}">
        <p14:creationId xmlns:p14="http://schemas.microsoft.com/office/powerpoint/2010/main" val="1138616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334434" y="6237288"/>
            <a:ext cx="10369551" cy="144462"/>
          </a:xfrm>
          <a:prstGeom prst="rect">
            <a:avLst/>
          </a:prstGeom>
          <a:solidFill>
            <a:srgbClr val="73267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sz="2400"/>
          </a:p>
        </p:txBody>
      </p:sp>
      <p:pic>
        <p:nvPicPr>
          <p:cNvPr id="5" name="Picture 3" descr="RBWM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07700" y="5229225"/>
            <a:ext cx="99906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3200" b="1">
                <a:solidFill>
                  <a:srgbClr val="73267A"/>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17186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F6C20-6F43-491B-A8FE-82CB70997097}"/>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89ED73EA-30D9-48C1-9FF1-F9A8BD9319C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8010668-DF11-43A1-8C4C-BD26632FE505}"/>
              </a:ext>
            </a:extLst>
          </p:cNvPr>
          <p:cNvSpPr>
            <a:spLocks noGrp="1"/>
          </p:cNvSpPr>
          <p:nvPr>
            <p:ph type="dt" sz="half" idx="10"/>
          </p:nvPr>
        </p:nvSpPr>
        <p:spPr/>
        <p:txBody>
          <a:bodyPr/>
          <a:lstStyle/>
          <a:p>
            <a:fld id="{1834E45E-FB54-4E45-94DB-6D293F690FCB}" type="datetimeFigureOut">
              <a:rPr lang="en-GB" smtClean="0"/>
              <a:t>19/01/2022</a:t>
            </a:fld>
            <a:endParaRPr lang="en-GB"/>
          </a:p>
        </p:txBody>
      </p:sp>
      <p:sp>
        <p:nvSpPr>
          <p:cNvPr id="5" name="Footer Placeholder 4">
            <a:extLst>
              <a:ext uri="{FF2B5EF4-FFF2-40B4-BE49-F238E27FC236}">
                <a16:creationId xmlns:a16="http://schemas.microsoft.com/office/drawing/2014/main" id="{1B1B0629-6421-4DE0-8F6F-15D5314A6C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DB5814-BF04-417A-A72C-8028295EA89A}"/>
              </a:ext>
            </a:extLst>
          </p:cNvPr>
          <p:cNvSpPr>
            <a:spLocks noGrp="1"/>
          </p:cNvSpPr>
          <p:nvPr>
            <p:ph type="sldNum" sz="quarter" idx="12"/>
          </p:nvPr>
        </p:nvSpPr>
        <p:spPr/>
        <p:txBody>
          <a:bodyPr/>
          <a:lstStyle/>
          <a:p>
            <a:fld id="{F81FA137-2225-4782-8CE0-43915AB34861}" type="slidenum">
              <a:rPr lang="en-GB" smtClean="0"/>
              <a:t>‹#›</a:t>
            </a:fld>
            <a:endParaRPr lang="en-GB"/>
          </a:p>
        </p:txBody>
      </p:sp>
    </p:spTree>
    <p:extLst>
      <p:ext uri="{BB962C8B-B14F-4D97-AF65-F5344CB8AC3E}">
        <p14:creationId xmlns:p14="http://schemas.microsoft.com/office/powerpoint/2010/main" val="64659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0D4B-152A-4CC1-AD3A-4D3CCA6186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E1A1DB-0802-4D0C-B625-AE60262B96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4A0A48-D2E9-4006-96D0-56E4699B76FF}"/>
              </a:ext>
            </a:extLst>
          </p:cNvPr>
          <p:cNvSpPr>
            <a:spLocks noGrp="1"/>
          </p:cNvSpPr>
          <p:nvPr>
            <p:ph type="dt" sz="half" idx="10"/>
          </p:nvPr>
        </p:nvSpPr>
        <p:spPr/>
        <p:txBody>
          <a:bodyPr/>
          <a:lstStyle/>
          <a:p>
            <a:fld id="{30E3AEB6-88A5-4225-8E42-D0E697AB0760}" type="datetimeFigureOut">
              <a:rPr lang="en-GB" smtClean="0"/>
              <a:t>19/01/2022</a:t>
            </a:fld>
            <a:endParaRPr lang="en-GB"/>
          </a:p>
        </p:txBody>
      </p:sp>
      <p:sp>
        <p:nvSpPr>
          <p:cNvPr id="5" name="Footer Placeholder 4">
            <a:extLst>
              <a:ext uri="{FF2B5EF4-FFF2-40B4-BE49-F238E27FC236}">
                <a16:creationId xmlns:a16="http://schemas.microsoft.com/office/drawing/2014/main" id="{0092C964-7370-4154-B281-E5C14E9F94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6D4B7-64D6-4CF6-ADA7-3E9DB2186423}"/>
              </a:ext>
            </a:extLst>
          </p:cNvPr>
          <p:cNvSpPr>
            <a:spLocks noGrp="1"/>
          </p:cNvSpPr>
          <p:nvPr>
            <p:ph type="sldNum" sz="quarter" idx="12"/>
          </p:nvPr>
        </p:nvSpPr>
        <p:spPr/>
        <p:txBody>
          <a:bodyPr/>
          <a:lstStyle/>
          <a:p>
            <a:fld id="{9E470DDF-DDEC-4A59-97D8-AC51F8EB304D}" type="slidenum">
              <a:rPr lang="en-GB" smtClean="0"/>
              <a:t>‹#›</a:t>
            </a:fld>
            <a:endParaRPr lang="en-GB"/>
          </a:p>
        </p:txBody>
      </p:sp>
    </p:spTree>
    <p:extLst>
      <p:ext uri="{BB962C8B-B14F-4D97-AF65-F5344CB8AC3E}">
        <p14:creationId xmlns:p14="http://schemas.microsoft.com/office/powerpoint/2010/main" val="284484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3CCC-EE68-4D1B-8460-0B96FE0DC7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6B80854-FB9B-4BC4-82F5-58431E36AD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A08FF4-3BC5-4D68-A189-326DF3868953}"/>
              </a:ext>
            </a:extLst>
          </p:cNvPr>
          <p:cNvSpPr>
            <a:spLocks noGrp="1"/>
          </p:cNvSpPr>
          <p:nvPr>
            <p:ph type="dt" sz="half" idx="10"/>
          </p:nvPr>
        </p:nvSpPr>
        <p:spPr/>
        <p:txBody>
          <a:bodyPr/>
          <a:lstStyle/>
          <a:p>
            <a:fld id="{30E3AEB6-88A5-4225-8E42-D0E697AB0760}" type="datetimeFigureOut">
              <a:rPr lang="en-GB" smtClean="0"/>
              <a:t>19/01/2022</a:t>
            </a:fld>
            <a:endParaRPr lang="en-GB"/>
          </a:p>
        </p:txBody>
      </p:sp>
      <p:sp>
        <p:nvSpPr>
          <p:cNvPr id="5" name="Footer Placeholder 4">
            <a:extLst>
              <a:ext uri="{FF2B5EF4-FFF2-40B4-BE49-F238E27FC236}">
                <a16:creationId xmlns:a16="http://schemas.microsoft.com/office/drawing/2014/main" id="{A738F6B7-16F3-4066-B1C1-C37B9CE155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13C2E8-061E-4534-B0FE-D85561C3E741}"/>
              </a:ext>
            </a:extLst>
          </p:cNvPr>
          <p:cNvSpPr>
            <a:spLocks noGrp="1"/>
          </p:cNvSpPr>
          <p:nvPr>
            <p:ph type="sldNum" sz="quarter" idx="12"/>
          </p:nvPr>
        </p:nvSpPr>
        <p:spPr/>
        <p:txBody>
          <a:bodyPr/>
          <a:lstStyle/>
          <a:p>
            <a:fld id="{9E470DDF-DDEC-4A59-97D8-AC51F8EB304D}" type="slidenum">
              <a:rPr lang="en-GB" smtClean="0"/>
              <a:t>‹#›</a:t>
            </a:fld>
            <a:endParaRPr lang="en-GB"/>
          </a:p>
        </p:txBody>
      </p:sp>
    </p:spTree>
    <p:extLst>
      <p:ext uri="{BB962C8B-B14F-4D97-AF65-F5344CB8AC3E}">
        <p14:creationId xmlns:p14="http://schemas.microsoft.com/office/powerpoint/2010/main" val="2938209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C2C54-E8F3-48B3-AEB0-FDAB806C3D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E0A811-0400-429A-99E8-1BF6D85295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B8587B-FA70-43D2-A252-D854EF1C46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BD1CEDE-ED97-4193-96C1-AB52FF825787}"/>
              </a:ext>
            </a:extLst>
          </p:cNvPr>
          <p:cNvSpPr>
            <a:spLocks noGrp="1"/>
          </p:cNvSpPr>
          <p:nvPr>
            <p:ph type="dt" sz="half" idx="10"/>
          </p:nvPr>
        </p:nvSpPr>
        <p:spPr/>
        <p:txBody>
          <a:bodyPr/>
          <a:lstStyle/>
          <a:p>
            <a:fld id="{30E3AEB6-88A5-4225-8E42-D0E697AB0760}" type="datetimeFigureOut">
              <a:rPr lang="en-GB" smtClean="0"/>
              <a:t>19/01/2022</a:t>
            </a:fld>
            <a:endParaRPr lang="en-GB"/>
          </a:p>
        </p:txBody>
      </p:sp>
      <p:sp>
        <p:nvSpPr>
          <p:cNvPr id="6" name="Footer Placeholder 5">
            <a:extLst>
              <a:ext uri="{FF2B5EF4-FFF2-40B4-BE49-F238E27FC236}">
                <a16:creationId xmlns:a16="http://schemas.microsoft.com/office/drawing/2014/main" id="{7B93D4AF-2A7D-4E2D-B7A6-9FBD6934CD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6DDFE1-7DFC-4318-94AC-F6034C71B6AC}"/>
              </a:ext>
            </a:extLst>
          </p:cNvPr>
          <p:cNvSpPr>
            <a:spLocks noGrp="1"/>
          </p:cNvSpPr>
          <p:nvPr>
            <p:ph type="sldNum" sz="quarter" idx="12"/>
          </p:nvPr>
        </p:nvSpPr>
        <p:spPr/>
        <p:txBody>
          <a:bodyPr/>
          <a:lstStyle/>
          <a:p>
            <a:fld id="{9E470DDF-DDEC-4A59-97D8-AC51F8EB304D}" type="slidenum">
              <a:rPr lang="en-GB" smtClean="0"/>
              <a:t>‹#›</a:t>
            </a:fld>
            <a:endParaRPr lang="en-GB"/>
          </a:p>
        </p:txBody>
      </p:sp>
    </p:spTree>
    <p:extLst>
      <p:ext uri="{BB962C8B-B14F-4D97-AF65-F5344CB8AC3E}">
        <p14:creationId xmlns:p14="http://schemas.microsoft.com/office/powerpoint/2010/main" val="942321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96F29-3D8B-4929-8BCC-53D95C2B0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50313D-6DE9-4D0D-9848-1B74252D6D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3DA84-04C3-4168-B1DF-6C3B6DB234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5BE53A-AE05-4770-807C-EDE2C60161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3A33AA-E840-4808-8ABD-5C5F025149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43ECA5-A158-4D27-AB09-EC3B975A4F1C}"/>
              </a:ext>
            </a:extLst>
          </p:cNvPr>
          <p:cNvSpPr>
            <a:spLocks noGrp="1"/>
          </p:cNvSpPr>
          <p:nvPr>
            <p:ph type="dt" sz="half" idx="10"/>
          </p:nvPr>
        </p:nvSpPr>
        <p:spPr/>
        <p:txBody>
          <a:bodyPr/>
          <a:lstStyle/>
          <a:p>
            <a:fld id="{30E3AEB6-88A5-4225-8E42-D0E697AB0760}" type="datetimeFigureOut">
              <a:rPr lang="en-GB" smtClean="0"/>
              <a:t>19/01/2022</a:t>
            </a:fld>
            <a:endParaRPr lang="en-GB"/>
          </a:p>
        </p:txBody>
      </p:sp>
      <p:sp>
        <p:nvSpPr>
          <p:cNvPr id="8" name="Footer Placeholder 7">
            <a:extLst>
              <a:ext uri="{FF2B5EF4-FFF2-40B4-BE49-F238E27FC236}">
                <a16:creationId xmlns:a16="http://schemas.microsoft.com/office/drawing/2014/main" id="{F4C84DE7-F7AF-49DA-8BD9-E32188CBAF7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0E2CA68-86AA-4AC9-B45D-86ADAA69E635}"/>
              </a:ext>
            </a:extLst>
          </p:cNvPr>
          <p:cNvSpPr>
            <a:spLocks noGrp="1"/>
          </p:cNvSpPr>
          <p:nvPr>
            <p:ph type="sldNum" sz="quarter" idx="12"/>
          </p:nvPr>
        </p:nvSpPr>
        <p:spPr/>
        <p:txBody>
          <a:bodyPr/>
          <a:lstStyle/>
          <a:p>
            <a:fld id="{9E470DDF-DDEC-4A59-97D8-AC51F8EB304D}" type="slidenum">
              <a:rPr lang="en-GB" smtClean="0"/>
              <a:t>‹#›</a:t>
            </a:fld>
            <a:endParaRPr lang="en-GB"/>
          </a:p>
        </p:txBody>
      </p:sp>
    </p:spTree>
    <p:extLst>
      <p:ext uri="{BB962C8B-B14F-4D97-AF65-F5344CB8AC3E}">
        <p14:creationId xmlns:p14="http://schemas.microsoft.com/office/powerpoint/2010/main" val="3912073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225D-90D7-402A-BBAE-AB6F1B95B1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1A4C3B3-6AC4-489B-BA74-A26BC150DC08}"/>
              </a:ext>
            </a:extLst>
          </p:cNvPr>
          <p:cNvSpPr>
            <a:spLocks noGrp="1"/>
          </p:cNvSpPr>
          <p:nvPr>
            <p:ph type="dt" sz="half" idx="10"/>
          </p:nvPr>
        </p:nvSpPr>
        <p:spPr/>
        <p:txBody>
          <a:bodyPr/>
          <a:lstStyle/>
          <a:p>
            <a:fld id="{30E3AEB6-88A5-4225-8E42-D0E697AB0760}" type="datetimeFigureOut">
              <a:rPr lang="en-GB" smtClean="0"/>
              <a:t>19/01/2022</a:t>
            </a:fld>
            <a:endParaRPr lang="en-GB"/>
          </a:p>
        </p:txBody>
      </p:sp>
      <p:sp>
        <p:nvSpPr>
          <p:cNvPr id="4" name="Footer Placeholder 3">
            <a:extLst>
              <a:ext uri="{FF2B5EF4-FFF2-40B4-BE49-F238E27FC236}">
                <a16:creationId xmlns:a16="http://schemas.microsoft.com/office/drawing/2014/main" id="{95C99E7F-D405-402A-8DDB-7FF65D6780B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BE0F6A-81B8-414C-89BB-4F5BC1950465}"/>
              </a:ext>
            </a:extLst>
          </p:cNvPr>
          <p:cNvSpPr>
            <a:spLocks noGrp="1"/>
          </p:cNvSpPr>
          <p:nvPr>
            <p:ph type="sldNum" sz="quarter" idx="12"/>
          </p:nvPr>
        </p:nvSpPr>
        <p:spPr/>
        <p:txBody>
          <a:bodyPr/>
          <a:lstStyle/>
          <a:p>
            <a:fld id="{9E470DDF-DDEC-4A59-97D8-AC51F8EB304D}" type="slidenum">
              <a:rPr lang="en-GB" smtClean="0"/>
              <a:t>‹#›</a:t>
            </a:fld>
            <a:endParaRPr lang="en-GB"/>
          </a:p>
        </p:txBody>
      </p:sp>
    </p:spTree>
    <p:extLst>
      <p:ext uri="{BB962C8B-B14F-4D97-AF65-F5344CB8AC3E}">
        <p14:creationId xmlns:p14="http://schemas.microsoft.com/office/powerpoint/2010/main" val="223186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C72007-589E-4CFB-9A1C-B70CCD63D5D3}"/>
              </a:ext>
            </a:extLst>
          </p:cNvPr>
          <p:cNvSpPr>
            <a:spLocks noGrp="1"/>
          </p:cNvSpPr>
          <p:nvPr>
            <p:ph type="dt" sz="half" idx="10"/>
          </p:nvPr>
        </p:nvSpPr>
        <p:spPr/>
        <p:txBody>
          <a:bodyPr/>
          <a:lstStyle/>
          <a:p>
            <a:fld id="{30E3AEB6-88A5-4225-8E42-D0E697AB0760}" type="datetimeFigureOut">
              <a:rPr lang="en-GB" smtClean="0"/>
              <a:t>19/01/2022</a:t>
            </a:fld>
            <a:endParaRPr lang="en-GB"/>
          </a:p>
        </p:txBody>
      </p:sp>
      <p:sp>
        <p:nvSpPr>
          <p:cNvPr id="3" name="Footer Placeholder 2">
            <a:extLst>
              <a:ext uri="{FF2B5EF4-FFF2-40B4-BE49-F238E27FC236}">
                <a16:creationId xmlns:a16="http://schemas.microsoft.com/office/drawing/2014/main" id="{AD6D7D78-A993-4430-8B40-EF08DF0E63B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57DDF74-1D45-4C76-BC99-401DC342E8AB}"/>
              </a:ext>
            </a:extLst>
          </p:cNvPr>
          <p:cNvSpPr>
            <a:spLocks noGrp="1"/>
          </p:cNvSpPr>
          <p:nvPr>
            <p:ph type="sldNum" sz="quarter" idx="12"/>
          </p:nvPr>
        </p:nvSpPr>
        <p:spPr/>
        <p:txBody>
          <a:bodyPr/>
          <a:lstStyle/>
          <a:p>
            <a:fld id="{9E470DDF-DDEC-4A59-97D8-AC51F8EB304D}" type="slidenum">
              <a:rPr lang="en-GB" smtClean="0"/>
              <a:t>‹#›</a:t>
            </a:fld>
            <a:endParaRPr lang="en-GB"/>
          </a:p>
        </p:txBody>
      </p:sp>
    </p:spTree>
    <p:extLst>
      <p:ext uri="{BB962C8B-B14F-4D97-AF65-F5344CB8AC3E}">
        <p14:creationId xmlns:p14="http://schemas.microsoft.com/office/powerpoint/2010/main" val="4182035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DEBBD-C5D8-492A-910D-5099950981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38F661B-D878-46B2-B0DE-AB4E0DC813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CD9D273-2FB3-4EC8-A325-BF0133A2B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2C06A0-526F-4A4E-9E6D-D5BECE576879}"/>
              </a:ext>
            </a:extLst>
          </p:cNvPr>
          <p:cNvSpPr>
            <a:spLocks noGrp="1"/>
          </p:cNvSpPr>
          <p:nvPr>
            <p:ph type="dt" sz="half" idx="10"/>
          </p:nvPr>
        </p:nvSpPr>
        <p:spPr/>
        <p:txBody>
          <a:bodyPr/>
          <a:lstStyle/>
          <a:p>
            <a:fld id="{30E3AEB6-88A5-4225-8E42-D0E697AB0760}" type="datetimeFigureOut">
              <a:rPr lang="en-GB" smtClean="0"/>
              <a:t>19/01/2022</a:t>
            </a:fld>
            <a:endParaRPr lang="en-GB"/>
          </a:p>
        </p:txBody>
      </p:sp>
      <p:sp>
        <p:nvSpPr>
          <p:cNvPr id="6" name="Footer Placeholder 5">
            <a:extLst>
              <a:ext uri="{FF2B5EF4-FFF2-40B4-BE49-F238E27FC236}">
                <a16:creationId xmlns:a16="http://schemas.microsoft.com/office/drawing/2014/main" id="{BA8C1DF5-291D-493F-A51E-3DF9DC1A0C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37403D-B74B-4F07-A3BA-EB453DBA6C31}"/>
              </a:ext>
            </a:extLst>
          </p:cNvPr>
          <p:cNvSpPr>
            <a:spLocks noGrp="1"/>
          </p:cNvSpPr>
          <p:nvPr>
            <p:ph type="sldNum" sz="quarter" idx="12"/>
          </p:nvPr>
        </p:nvSpPr>
        <p:spPr/>
        <p:txBody>
          <a:bodyPr/>
          <a:lstStyle/>
          <a:p>
            <a:fld id="{9E470DDF-DDEC-4A59-97D8-AC51F8EB304D}" type="slidenum">
              <a:rPr lang="en-GB" smtClean="0"/>
              <a:t>‹#›</a:t>
            </a:fld>
            <a:endParaRPr lang="en-GB"/>
          </a:p>
        </p:txBody>
      </p:sp>
    </p:spTree>
    <p:extLst>
      <p:ext uri="{BB962C8B-B14F-4D97-AF65-F5344CB8AC3E}">
        <p14:creationId xmlns:p14="http://schemas.microsoft.com/office/powerpoint/2010/main" val="3425091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71FBB-5675-4916-B6ED-7D19FEB3FB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1DBDE78-5003-4D6D-9BF9-8286B351C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1A69C5-AAAC-4E2E-B73A-753B17694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8D1CA-E085-44AD-BD26-B4416479B1BD}"/>
              </a:ext>
            </a:extLst>
          </p:cNvPr>
          <p:cNvSpPr>
            <a:spLocks noGrp="1"/>
          </p:cNvSpPr>
          <p:nvPr>
            <p:ph type="dt" sz="half" idx="10"/>
          </p:nvPr>
        </p:nvSpPr>
        <p:spPr/>
        <p:txBody>
          <a:bodyPr/>
          <a:lstStyle/>
          <a:p>
            <a:fld id="{30E3AEB6-88A5-4225-8E42-D0E697AB0760}" type="datetimeFigureOut">
              <a:rPr lang="en-GB" smtClean="0"/>
              <a:t>19/01/2022</a:t>
            </a:fld>
            <a:endParaRPr lang="en-GB"/>
          </a:p>
        </p:txBody>
      </p:sp>
      <p:sp>
        <p:nvSpPr>
          <p:cNvPr id="6" name="Footer Placeholder 5">
            <a:extLst>
              <a:ext uri="{FF2B5EF4-FFF2-40B4-BE49-F238E27FC236}">
                <a16:creationId xmlns:a16="http://schemas.microsoft.com/office/drawing/2014/main" id="{1314666A-9D2B-4A31-81FB-106258A997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7F1051-9801-482A-AB5B-7362F1648CAB}"/>
              </a:ext>
            </a:extLst>
          </p:cNvPr>
          <p:cNvSpPr>
            <a:spLocks noGrp="1"/>
          </p:cNvSpPr>
          <p:nvPr>
            <p:ph type="sldNum" sz="quarter" idx="12"/>
          </p:nvPr>
        </p:nvSpPr>
        <p:spPr/>
        <p:txBody>
          <a:bodyPr/>
          <a:lstStyle/>
          <a:p>
            <a:fld id="{9E470DDF-DDEC-4A59-97D8-AC51F8EB304D}" type="slidenum">
              <a:rPr lang="en-GB" smtClean="0"/>
              <a:t>‹#›</a:t>
            </a:fld>
            <a:endParaRPr lang="en-GB"/>
          </a:p>
        </p:txBody>
      </p:sp>
    </p:spTree>
    <p:extLst>
      <p:ext uri="{BB962C8B-B14F-4D97-AF65-F5344CB8AC3E}">
        <p14:creationId xmlns:p14="http://schemas.microsoft.com/office/powerpoint/2010/main" val="1691302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D9CF9-479A-43F0-AC48-1F8429F32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6F43ED-716F-4083-9098-16C69C084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72F270-7109-4DD1-BDD5-01691D4A36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3AEB6-88A5-4225-8E42-D0E697AB0760}" type="datetimeFigureOut">
              <a:rPr lang="en-GB" smtClean="0"/>
              <a:t>19/01/2022</a:t>
            </a:fld>
            <a:endParaRPr lang="en-GB"/>
          </a:p>
        </p:txBody>
      </p:sp>
      <p:sp>
        <p:nvSpPr>
          <p:cNvPr id="5" name="Footer Placeholder 4">
            <a:extLst>
              <a:ext uri="{FF2B5EF4-FFF2-40B4-BE49-F238E27FC236}">
                <a16:creationId xmlns:a16="http://schemas.microsoft.com/office/drawing/2014/main" id="{2E616367-14C8-4A5D-A331-B691CE3E6B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243DDE-970F-48A4-8BED-1541ED2EF7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70DDF-DDEC-4A59-97D8-AC51F8EB304D}" type="slidenum">
              <a:rPr lang="en-GB" smtClean="0"/>
              <a:t>‹#›</a:t>
            </a:fld>
            <a:endParaRPr lang="en-GB"/>
          </a:p>
        </p:txBody>
      </p:sp>
    </p:spTree>
    <p:extLst>
      <p:ext uri="{BB962C8B-B14F-4D97-AF65-F5344CB8AC3E}">
        <p14:creationId xmlns:p14="http://schemas.microsoft.com/office/powerpoint/2010/main" val="2479564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A823C-80D3-9242-A3DC-1A2C6C879196}" type="datetimeFigureOut">
              <a:rPr lang="en-US" smtClean="0"/>
              <a:pPr/>
              <a:t>1/19/2022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C3231D-557D-0245-BFA8-91B4157E4FCA}" type="slidenum">
              <a:rPr lang="en-US" smtClean="0"/>
              <a:pPr/>
              <a:t>‹#›</a:t>
            </a:fld>
            <a:endParaRPr lang="en-US"/>
          </a:p>
        </p:txBody>
      </p:sp>
    </p:spTree>
    <p:extLst>
      <p:ext uri="{BB962C8B-B14F-4D97-AF65-F5344CB8AC3E}">
        <p14:creationId xmlns:p14="http://schemas.microsoft.com/office/powerpoint/2010/main" val="37563167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hyperlink" Target="https://docs.google.com/forms/d/e/1FAIpQLSfFPSDBL3nMvxAL1MEhVHBkTT8-C4pPjdfUELEjSWdOTk3QMQ/viewform" TargetMode="External"/><Relationship Id="rId3" Type="http://schemas.openxmlformats.org/officeDocument/2006/relationships/image" Target="../media/image9.jpg"/><Relationship Id="rId7" Type="http://schemas.openxmlformats.org/officeDocument/2006/relationships/hyperlink" Target="mailto:MASH@achievingforchildren.org.uk"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rbwmsafeguardingpartnership.org.uk/p/safeguarding-children/concerned-about-a-child" TargetMode="External"/><Relationship Id="rId5" Type="http://schemas.openxmlformats.org/officeDocument/2006/relationships/hyperlink" Target="mailto:familyhubs@achievingforchildren.org.uk" TargetMode="External"/><Relationship Id="rId4" Type="http://schemas.openxmlformats.org/officeDocument/2006/relationships/hyperlink" Target="https://docs.google.com/document/d/1qWHKlxaktWOgIEKyYAgrAcSz-p1JU35L/edi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hyperlink" Target="https://rbwm.afcinfo.org.uk/pages/community-information/information-and-advice/family-hub-service"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hyperlink" Target="mailto:hello@boxallprofile.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hyperlink" Target="https://www.healthylondon.org/new-eating-disorders-guidelines-launched-for-educational-professionals/" TargetMode="External"/><Relationship Id="rId2" Type="http://schemas.openxmlformats.org/officeDocument/2006/relationships/hyperlink" Target="https://www.beateatingdisorders.org.uk/spot-the-signs-appeal" TargetMode="External"/><Relationship Id="rId1" Type="http://schemas.openxmlformats.org/officeDocument/2006/relationships/slideLayout" Target="../slideLayouts/slideLayout15.xml"/><Relationship Id="rId4" Type="http://schemas.openxmlformats.org/officeDocument/2006/relationships/hyperlink" Target="https://www.mentallyhealthyschools.org.uk/mental-health-needs/eating-disorders/?searchTerm=eating+disorder"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beateatingdisorders.org.uk/support-services/downloads-resources" TargetMode="External"/><Relationship Id="rId2" Type="http://schemas.openxmlformats.org/officeDocument/2006/relationships/hyperlink" Target="https://www.beateatingdisorders.org.uk/support-services/online-groups" TargetMode="External"/><Relationship Id="rId1" Type="http://schemas.openxmlformats.org/officeDocument/2006/relationships/slideLayout" Target="../slideLayouts/slideLayout15.xml"/><Relationship Id="rId4" Type="http://schemas.openxmlformats.org/officeDocument/2006/relationships/hyperlink" Target="https://helpfinder.beateatingdisorders.org.uk/"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https://ccg.thefantasticfredexperience.com/berkshire/portal" TargetMode="Externa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hyperlink" Target="mailto:semh@achievingforchildren.org.uk"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leadershipupdate-rbwm.co.uk/" TargetMode="External"/><Relationship Id="rId4" Type="http://schemas.openxmlformats.org/officeDocument/2006/relationships/hyperlink" Target="https://docs.google.com/forms/d/e/1FAIpQLSeO2hYTIwniLQTsDvNN5Yu91XVt83pysGWu1pYQYn3H2KWE6A/viewfor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docs.google.com/forms/d/e/1FAIpQLSfWjH8tnWMHlTpeEyVKo2RkETuAHJSxlA-_GUMiueMWKEH9gw/viewform?vc=0&amp;c=0&amp;w=1&amp;flr=0"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education.gov.scot/improvement/self-evaluation/applying-nurture-as-a-whole-school-approach-a-framework-to-support-self-evaluatio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1BE448-424B-48D6-8F38-5CD68903E34C}"/>
              </a:ext>
            </a:extLst>
          </p:cNvPr>
          <p:cNvSpPr txBox="1"/>
          <p:nvPr/>
        </p:nvSpPr>
        <p:spPr>
          <a:xfrm>
            <a:off x="914400" y="589280"/>
            <a:ext cx="4897120" cy="646331"/>
          </a:xfrm>
          <a:prstGeom prst="rect">
            <a:avLst/>
          </a:prstGeom>
          <a:noFill/>
        </p:spPr>
        <p:txBody>
          <a:bodyPr wrap="square" rtlCol="0">
            <a:spAutoFit/>
          </a:bodyPr>
          <a:lstStyle/>
          <a:p>
            <a:pPr algn="ctr"/>
            <a:r>
              <a:rPr lang="en-GB" sz="3200" dirty="0">
                <a:ea typeface="Tahoma" panose="020B0604030504040204" pitchFamily="34" charset="0"/>
                <a:cs typeface="Tahoma" panose="020B0604030504040204" pitchFamily="34" charset="0"/>
              </a:rPr>
              <a:t>SEMH </a:t>
            </a:r>
            <a:r>
              <a:rPr lang="en-GB" sz="3600" dirty="0">
                <a:ea typeface="Tahoma" panose="020B0604030504040204" pitchFamily="34" charset="0"/>
                <a:cs typeface="Tahoma" panose="020B0604030504040204" pitchFamily="34" charset="0"/>
              </a:rPr>
              <a:t>Network</a:t>
            </a:r>
            <a:r>
              <a:rPr lang="en-GB" sz="3200" dirty="0">
                <a:ea typeface="Tahoma" panose="020B0604030504040204" pitchFamily="34" charset="0"/>
                <a:cs typeface="Tahoma" panose="020B0604030504040204" pitchFamily="34" charset="0"/>
              </a:rPr>
              <a:t> Meeting</a:t>
            </a:r>
          </a:p>
        </p:txBody>
      </p:sp>
      <p:sp>
        <p:nvSpPr>
          <p:cNvPr id="5" name="TextBox 4">
            <a:extLst>
              <a:ext uri="{FF2B5EF4-FFF2-40B4-BE49-F238E27FC236}">
                <a16:creationId xmlns:a16="http://schemas.microsoft.com/office/drawing/2014/main" id="{83F681A2-CAEF-4F7F-922A-BE2B2AF6268E}"/>
              </a:ext>
            </a:extLst>
          </p:cNvPr>
          <p:cNvSpPr txBox="1"/>
          <p:nvPr/>
        </p:nvSpPr>
        <p:spPr>
          <a:xfrm>
            <a:off x="1941869" y="1521470"/>
            <a:ext cx="5628640" cy="584775"/>
          </a:xfrm>
          <a:prstGeom prst="rect">
            <a:avLst/>
          </a:prstGeom>
          <a:noFill/>
        </p:spPr>
        <p:txBody>
          <a:bodyPr wrap="square" rtlCol="0">
            <a:spAutoFit/>
          </a:bodyPr>
          <a:lstStyle/>
          <a:p>
            <a:r>
              <a:rPr lang="en-GB" sz="3200" dirty="0">
                <a:latin typeface="Tahoma" panose="020B0604030504040204" pitchFamily="34" charset="0"/>
                <a:ea typeface="Tahoma" panose="020B0604030504040204" pitchFamily="34" charset="0"/>
                <a:cs typeface="Tahoma" panose="020B0604030504040204" pitchFamily="34" charset="0"/>
              </a:rPr>
              <a:t>Virtual</a:t>
            </a:r>
          </a:p>
        </p:txBody>
      </p:sp>
      <p:sp>
        <p:nvSpPr>
          <p:cNvPr id="6" name="TextBox 5">
            <a:extLst>
              <a:ext uri="{FF2B5EF4-FFF2-40B4-BE49-F238E27FC236}">
                <a16:creationId xmlns:a16="http://schemas.microsoft.com/office/drawing/2014/main" id="{99FCF57D-10D8-4763-AD16-3D4B943C6BF7}"/>
              </a:ext>
            </a:extLst>
          </p:cNvPr>
          <p:cNvSpPr txBox="1"/>
          <p:nvPr/>
        </p:nvSpPr>
        <p:spPr>
          <a:xfrm>
            <a:off x="1941869" y="1970911"/>
            <a:ext cx="3217547" cy="1077218"/>
          </a:xfrm>
          <a:prstGeom prst="rect">
            <a:avLst/>
          </a:prstGeom>
          <a:noFill/>
        </p:spPr>
        <p:txBody>
          <a:bodyPr wrap="none" rtlCol="0">
            <a:spAutoFit/>
          </a:bodyPr>
          <a:lstStyle/>
          <a:p>
            <a:r>
              <a:rPr lang="en-GB" sz="3200" dirty="0">
                <a:ea typeface="Tahoma" panose="020B0604030504040204" pitchFamily="34" charset="0"/>
                <a:cs typeface="Tahoma" panose="020B0604030504040204" pitchFamily="34" charset="0"/>
              </a:rPr>
              <a:t>19</a:t>
            </a:r>
            <a:r>
              <a:rPr lang="en-GB" sz="3200" baseline="30000" dirty="0">
                <a:ea typeface="Tahoma" panose="020B0604030504040204" pitchFamily="34" charset="0"/>
                <a:cs typeface="Tahoma" panose="020B0604030504040204" pitchFamily="34" charset="0"/>
              </a:rPr>
              <a:t>th</a:t>
            </a:r>
            <a:r>
              <a:rPr lang="en-GB" sz="3200" dirty="0">
                <a:ea typeface="Tahoma" panose="020B0604030504040204" pitchFamily="34" charset="0"/>
                <a:cs typeface="Tahoma" panose="020B0604030504040204" pitchFamily="34" charset="0"/>
              </a:rPr>
              <a:t> January 2022</a:t>
            </a:r>
          </a:p>
          <a:p>
            <a:r>
              <a:rPr lang="en-GB" sz="3200" dirty="0">
                <a:ea typeface="Tahoma" panose="020B0604030504040204" pitchFamily="34" charset="0"/>
                <a:cs typeface="Tahoma" panose="020B0604030504040204" pitchFamily="34" charset="0"/>
              </a:rPr>
              <a:t>3.30pm – 5.00pm </a:t>
            </a:r>
          </a:p>
        </p:txBody>
      </p:sp>
      <p:sp>
        <p:nvSpPr>
          <p:cNvPr id="7" name="TextBox 6">
            <a:extLst>
              <a:ext uri="{FF2B5EF4-FFF2-40B4-BE49-F238E27FC236}">
                <a16:creationId xmlns:a16="http://schemas.microsoft.com/office/drawing/2014/main" id="{46760289-08EB-4154-A9C3-A7C8C9F7F129}"/>
              </a:ext>
            </a:extLst>
          </p:cNvPr>
          <p:cNvSpPr txBox="1"/>
          <p:nvPr/>
        </p:nvSpPr>
        <p:spPr>
          <a:xfrm>
            <a:off x="1381760" y="4023360"/>
            <a:ext cx="3281680" cy="1200329"/>
          </a:xfrm>
          <a:prstGeom prst="rect">
            <a:avLst/>
          </a:prstGeom>
          <a:noFill/>
        </p:spPr>
        <p:txBody>
          <a:bodyPr wrap="square" rtlCol="0">
            <a:spAutoFit/>
          </a:bodyPr>
          <a:lstStyle/>
          <a:p>
            <a:r>
              <a:rPr lang="en-GB" sz="2400" dirty="0">
                <a:ea typeface="Tahoma" panose="020B0604030504040204" pitchFamily="34" charset="0"/>
                <a:cs typeface="Tahoma" panose="020B0604030504040204" pitchFamily="34" charset="0"/>
              </a:rPr>
              <a:t>Alasdair Whitelaw</a:t>
            </a:r>
          </a:p>
          <a:p>
            <a:r>
              <a:rPr lang="en-GB" sz="2400" dirty="0">
                <a:ea typeface="Tahoma" panose="020B0604030504040204" pitchFamily="34" charset="0"/>
                <a:cs typeface="Tahoma" panose="020B0604030504040204" pitchFamily="34" charset="0"/>
              </a:rPr>
              <a:t>SEMH Coordinator </a:t>
            </a:r>
          </a:p>
          <a:p>
            <a:r>
              <a:rPr lang="en-GB" sz="2400" dirty="0">
                <a:ea typeface="Tahoma" panose="020B0604030504040204" pitchFamily="34" charset="0"/>
                <a:cs typeface="Tahoma" panose="020B0604030504040204" pitchFamily="34" charset="0"/>
              </a:rPr>
              <a:t>AfC</a:t>
            </a:r>
          </a:p>
        </p:txBody>
      </p:sp>
    </p:spTree>
    <p:extLst>
      <p:ext uri="{BB962C8B-B14F-4D97-AF65-F5344CB8AC3E}">
        <p14:creationId xmlns:p14="http://schemas.microsoft.com/office/powerpoint/2010/main" val="112185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EC181-3E0C-463E-88E8-0F59FD495F80}"/>
              </a:ext>
            </a:extLst>
          </p:cNvPr>
          <p:cNvSpPr>
            <a:spLocks noGrp="1"/>
          </p:cNvSpPr>
          <p:nvPr>
            <p:ph type="title"/>
          </p:nvPr>
        </p:nvSpPr>
        <p:spPr/>
        <p:txBody>
          <a:bodyPr/>
          <a:lstStyle/>
          <a:p>
            <a:r>
              <a:rPr lang="en-GB" dirty="0"/>
              <a:t>Break – Breakout rooms</a:t>
            </a:r>
          </a:p>
        </p:txBody>
      </p:sp>
      <p:sp>
        <p:nvSpPr>
          <p:cNvPr id="3" name="Content Placeholder 2">
            <a:extLst>
              <a:ext uri="{FF2B5EF4-FFF2-40B4-BE49-F238E27FC236}">
                <a16:creationId xmlns:a16="http://schemas.microsoft.com/office/drawing/2014/main" id="{89C13D9F-6C01-4751-A15F-578C32CB7E3E}"/>
              </a:ext>
            </a:extLst>
          </p:cNvPr>
          <p:cNvSpPr>
            <a:spLocks noGrp="1"/>
          </p:cNvSpPr>
          <p:nvPr>
            <p:ph idx="1"/>
          </p:nvPr>
        </p:nvSpPr>
        <p:spPr/>
        <p:txBody>
          <a:bodyPr/>
          <a:lstStyle/>
          <a:p>
            <a:r>
              <a:rPr lang="en-GB" b="1" dirty="0">
                <a:ea typeface="Calibri" panose="020F0502020204030204" pitchFamily="34" charset="0"/>
                <a:cs typeface="Times New Roman" panose="02020603050405020304" pitchFamily="18" charset="0"/>
              </a:rPr>
              <a:t>D</a:t>
            </a:r>
            <a:r>
              <a:rPr lang="en-GB" sz="2800" b="1" dirty="0">
                <a:effectLst/>
                <a:ea typeface="Calibri" panose="020F0502020204030204" pitchFamily="34" charset="0"/>
                <a:cs typeface="Times New Roman" panose="02020603050405020304" pitchFamily="18" charset="0"/>
              </a:rPr>
              <a:t>iscussion of BPO application.		</a:t>
            </a:r>
          </a:p>
          <a:p>
            <a:r>
              <a:rPr lang="en-GB" sz="2800" b="1" dirty="0">
                <a:effectLst/>
                <a:ea typeface="Calibri" panose="020F0502020204030204" pitchFamily="34" charset="0"/>
                <a:cs typeface="Times New Roman" panose="02020603050405020304" pitchFamily="18" charset="0"/>
              </a:rPr>
              <a:t>Boxall Profile application strategy</a:t>
            </a:r>
            <a:r>
              <a:rPr lang="en-GB" sz="2800" b="1" dirty="0">
                <a:ea typeface="Calibri" panose="020F0502020204030204" pitchFamily="34" charset="0"/>
                <a:cs typeface="Times New Roman" panose="02020603050405020304" pitchFamily="18" charset="0"/>
              </a:rPr>
              <a:t> </a:t>
            </a:r>
            <a:r>
              <a:rPr lang="en-GB" sz="2800" b="1" dirty="0">
                <a:effectLst/>
                <a:ea typeface="Calibri" panose="020F0502020204030204" pitchFamily="34" charset="0"/>
                <a:cs typeface="Times New Roman" panose="02020603050405020304" pitchFamily="18" charset="0"/>
              </a:rPr>
              <a:t>Individual Setting.</a:t>
            </a:r>
          </a:p>
          <a:p>
            <a:endParaRPr lang="en-GB" dirty="0"/>
          </a:p>
        </p:txBody>
      </p:sp>
      <p:pic>
        <p:nvPicPr>
          <p:cNvPr id="4" name="Picture 3">
            <a:extLst>
              <a:ext uri="{FF2B5EF4-FFF2-40B4-BE49-F238E27FC236}">
                <a16:creationId xmlns:a16="http://schemas.microsoft.com/office/drawing/2014/main" id="{A8FE0B3B-E54A-41F9-A664-DF57714658EE}"/>
              </a:ext>
            </a:extLst>
          </p:cNvPr>
          <p:cNvPicPr>
            <a:picLocks noChangeAspect="1"/>
          </p:cNvPicPr>
          <p:nvPr/>
        </p:nvPicPr>
        <p:blipFill>
          <a:blip r:embed="rId3"/>
          <a:stretch>
            <a:fillRect/>
          </a:stretch>
        </p:blipFill>
        <p:spPr>
          <a:xfrm>
            <a:off x="3362325" y="3073400"/>
            <a:ext cx="6096000" cy="3238500"/>
          </a:xfrm>
          <a:prstGeom prst="rect">
            <a:avLst/>
          </a:prstGeom>
        </p:spPr>
      </p:pic>
    </p:spTree>
    <p:extLst>
      <p:ext uri="{BB962C8B-B14F-4D97-AF65-F5344CB8AC3E}">
        <p14:creationId xmlns:p14="http://schemas.microsoft.com/office/powerpoint/2010/main" val="3053012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18AD-017D-45B7-94EE-95D6DB134EB3}"/>
              </a:ext>
            </a:extLst>
          </p:cNvPr>
          <p:cNvSpPr>
            <a:spLocks noGrp="1"/>
          </p:cNvSpPr>
          <p:nvPr>
            <p:ph type="title"/>
          </p:nvPr>
        </p:nvSpPr>
        <p:spPr>
          <a:xfrm>
            <a:off x="838200" y="365126"/>
            <a:ext cx="4133850" cy="1049338"/>
          </a:xfrm>
        </p:spPr>
        <p:txBody>
          <a:bodyPr/>
          <a:lstStyle/>
          <a:p>
            <a:r>
              <a:rPr lang="en-GB" sz="4400" b="1" dirty="0">
                <a:effectLst/>
                <a:ea typeface="Calibri" panose="020F0502020204030204" pitchFamily="34" charset="0"/>
                <a:cs typeface="Times New Roman" panose="02020603050405020304" pitchFamily="18" charset="0"/>
              </a:rPr>
              <a:t>Welcome Back</a:t>
            </a:r>
            <a:endParaRPr lang="en-GB" dirty="0"/>
          </a:p>
        </p:txBody>
      </p:sp>
      <p:pic>
        <p:nvPicPr>
          <p:cNvPr id="3" name="Google Shape;54;p13">
            <a:extLst>
              <a:ext uri="{FF2B5EF4-FFF2-40B4-BE49-F238E27FC236}">
                <a16:creationId xmlns:a16="http://schemas.microsoft.com/office/drawing/2014/main" id="{0EB6F82A-EE3B-45DC-88BF-17A931FC60B9}"/>
              </a:ext>
            </a:extLst>
          </p:cNvPr>
          <p:cNvPicPr preferRelativeResize="0"/>
          <p:nvPr/>
        </p:nvPicPr>
        <p:blipFill>
          <a:blip r:embed="rId2">
            <a:alphaModFix/>
          </a:blip>
          <a:stretch>
            <a:fillRect/>
          </a:stretch>
        </p:blipFill>
        <p:spPr>
          <a:xfrm>
            <a:off x="1257300" y="1414464"/>
            <a:ext cx="8543925" cy="4471987"/>
          </a:xfrm>
          <a:prstGeom prst="rect">
            <a:avLst/>
          </a:prstGeom>
          <a:noFill/>
          <a:ln>
            <a:noFill/>
          </a:ln>
        </p:spPr>
      </p:pic>
      <p:sp>
        <p:nvSpPr>
          <p:cNvPr id="4" name="TextBox 3">
            <a:extLst>
              <a:ext uri="{FF2B5EF4-FFF2-40B4-BE49-F238E27FC236}">
                <a16:creationId xmlns:a16="http://schemas.microsoft.com/office/drawing/2014/main" id="{29C6F6C9-F232-48DB-A793-5A3753AC40B2}"/>
              </a:ext>
            </a:extLst>
          </p:cNvPr>
          <p:cNvSpPr txBox="1"/>
          <p:nvPr/>
        </p:nvSpPr>
        <p:spPr>
          <a:xfrm>
            <a:off x="2714625" y="6029325"/>
            <a:ext cx="8715375" cy="369332"/>
          </a:xfrm>
          <a:prstGeom prst="rect">
            <a:avLst/>
          </a:prstGeom>
          <a:noFill/>
        </p:spPr>
        <p:txBody>
          <a:bodyPr wrap="square" rtlCol="0">
            <a:spAutoFit/>
          </a:bodyPr>
          <a:lstStyle/>
          <a:p>
            <a:r>
              <a:rPr lang="en-GB" dirty="0"/>
              <a:t>Family Hub Service – Danny </a:t>
            </a:r>
            <a:r>
              <a:rPr lang="en-GB" dirty="0" err="1"/>
              <a:t>Gomm</a:t>
            </a:r>
            <a:endParaRPr lang="en-GB" dirty="0"/>
          </a:p>
        </p:txBody>
      </p:sp>
    </p:spTree>
    <p:extLst>
      <p:ext uri="{BB962C8B-B14F-4D97-AF65-F5344CB8AC3E}">
        <p14:creationId xmlns:p14="http://schemas.microsoft.com/office/powerpoint/2010/main" val="2670255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55" name="Google Shape;55;p13"/>
          <p:cNvPicPr preferRelativeResize="0"/>
          <p:nvPr/>
        </p:nvPicPr>
        <p:blipFill>
          <a:blip r:embed="rId4">
            <a:alphaModFix/>
          </a:blip>
          <a:stretch>
            <a:fillRect/>
          </a:stretch>
        </p:blipFill>
        <p:spPr>
          <a:xfrm>
            <a:off x="7619634" y="205633"/>
            <a:ext cx="4331700" cy="1149200"/>
          </a:xfrm>
          <a:prstGeom prst="rect">
            <a:avLst/>
          </a:prstGeom>
          <a:noFill/>
          <a:ln>
            <a:noFill/>
          </a:ln>
        </p:spPr>
      </p:pic>
      <p:pic>
        <p:nvPicPr>
          <p:cNvPr id="56" name="Google Shape;56;p13"/>
          <p:cNvPicPr preferRelativeResize="0"/>
          <p:nvPr/>
        </p:nvPicPr>
        <p:blipFill>
          <a:blip r:embed="rId5">
            <a:alphaModFix/>
          </a:blip>
          <a:stretch>
            <a:fillRect/>
          </a:stretch>
        </p:blipFill>
        <p:spPr>
          <a:xfrm>
            <a:off x="167701" y="-816600"/>
            <a:ext cx="9165599" cy="20944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mt="10000"/>
          </a:blip>
          <a:stretch>
            <a:fillRect/>
          </a:stretch>
        </p:blipFill>
        <p:spPr>
          <a:xfrm>
            <a:off x="0" y="-1700"/>
            <a:ext cx="12192000" cy="6858000"/>
          </a:xfrm>
          <a:prstGeom prst="rect">
            <a:avLst/>
          </a:prstGeom>
          <a:noFill/>
          <a:ln>
            <a:noFill/>
          </a:ln>
        </p:spPr>
      </p:pic>
      <p:sp>
        <p:nvSpPr>
          <p:cNvPr id="62" name="Google Shape;62;p14"/>
          <p:cNvSpPr txBox="1"/>
          <p:nvPr/>
        </p:nvSpPr>
        <p:spPr>
          <a:xfrm>
            <a:off x="416800" y="682000"/>
            <a:ext cx="4376400" cy="615513"/>
          </a:xfrm>
          <a:prstGeom prst="rect">
            <a:avLst/>
          </a:prstGeom>
          <a:noFill/>
          <a:ln>
            <a:noFill/>
          </a:ln>
        </p:spPr>
        <p:txBody>
          <a:bodyPr spcFirstLastPara="1" wrap="square" lIns="121900" tIns="121900" rIns="121900" bIns="121900" anchor="t" anchorCtr="0">
            <a:spAutoFit/>
          </a:bodyPr>
          <a:lstStyle/>
          <a:p>
            <a:endParaRPr sz="2400"/>
          </a:p>
        </p:txBody>
      </p:sp>
      <p:sp>
        <p:nvSpPr>
          <p:cNvPr id="63" name="Google Shape;63;p14"/>
          <p:cNvSpPr txBox="1"/>
          <p:nvPr/>
        </p:nvSpPr>
        <p:spPr>
          <a:xfrm>
            <a:off x="315033" y="1250800"/>
            <a:ext cx="11364000" cy="5252038"/>
          </a:xfrm>
          <a:prstGeom prst="rect">
            <a:avLst/>
          </a:prstGeom>
          <a:noFill/>
          <a:ln>
            <a:noFill/>
          </a:ln>
        </p:spPr>
        <p:txBody>
          <a:bodyPr spcFirstLastPara="1" wrap="square" lIns="121900" tIns="121900" rIns="121900" bIns="121900" anchor="t" anchorCtr="0">
            <a:spAutoFit/>
          </a:bodyPr>
          <a:lstStyle/>
          <a:p>
            <a:pPr marL="609585" indent="-465655">
              <a:buSzPts val="1900"/>
              <a:buFont typeface="Acme"/>
              <a:buChar char="●"/>
            </a:pPr>
            <a:r>
              <a:rPr lang="en-GB" sz="2533">
                <a:latin typeface="Acme"/>
                <a:ea typeface="Acme"/>
                <a:cs typeface="Acme"/>
                <a:sym typeface="Acme"/>
              </a:rPr>
              <a:t>The Family Hub Service was launched on 1st May 2021 to replace Children's Centres, Youth Service, Family Resilience and Parenting</a:t>
            </a:r>
            <a:endParaRPr sz="2533">
              <a:latin typeface="Acme"/>
              <a:ea typeface="Acme"/>
              <a:cs typeface="Acme"/>
              <a:sym typeface="Acme"/>
            </a:endParaRPr>
          </a:p>
          <a:p>
            <a:pPr marL="609585"/>
            <a:endParaRPr sz="2400">
              <a:latin typeface="Acme"/>
              <a:ea typeface="Acme"/>
              <a:cs typeface="Acme"/>
              <a:sym typeface="Acme"/>
            </a:endParaRPr>
          </a:p>
          <a:p>
            <a:pPr marL="609585" indent="-465655">
              <a:buSzPts val="1900"/>
              <a:buFont typeface="Acme"/>
              <a:buChar char="●"/>
            </a:pPr>
            <a:r>
              <a:rPr lang="en-GB" sz="2533">
                <a:latin typeface="Acme"/>
                <a:ea typeface="Acme"/>
                <a:cs typeface="Acme"/>
                <a:sym typeface="Acme"/>
              </a:rPr>
              <a:t>The FH sits within Early Help but will support children, young people and families on statutory plans inc Children in Care</a:t>
            </a:r>
            <a:endParaRPr sz="2533">
              <a:latin typeface="Acme"/>
              <a:ea typeface="Acme"/>
              <a:cs typeface="Acme"/>
              <a:sym typeface="Acme"/>
            </a:endParaRPr>
          </a:p>
          <a:p>
            <a:pPr marL="609585"/>
            <a:endParaRPr sz="2400">
              <a:latin typeface="Acme"/>
              <a:ea typeface="Acme"/>
              <a:cs typeface="Acme"/>
              <a:sym typeface="Acme"/>
            </a:endParaRPr>
          </a:p>
          <a:p>
            <a:pPr marL="609585" indent="-465655">
              <a:buSzPts val="1900"/>
              <a:buFont typeface="Acme"/>
              <a:buChar char="●"/>
            </a:pPr>
            <a:r>
              <a:rPr lang="en-GB" sz="2533">
                <a:latin typeface="Acme"/>
                <a:ea typeface="Acme"/>
                <a:cs typeface="Acme"/>
                <a:sym typeface="Acme"/>
              </a:rPr>
              <a:t>A majority of staff are divided into 2 main hubs (Windsor and Maidenhead) - Each team has a Lead (Manager), a Snr FH Worker, a Lead Youth Worker, Family Coaches and Family Hub Workers</a:t>
            </a:r>
            <a:endParaRPr sz="2533">
              <a:latin typeface="Acme"/>
              <a:ea typeface="Acme"/>
              <a:cs typeface="Acme"/>
              <a:sym typeface="Acme"/>
            </a:endParaRPr>
          </a:p>
          <a:p>
            <a:pPr marL="609585"/>
            <a:endParaRPr sz="2400">
              <a:latin typeface="Acme"/>
              <a:ea typeface="Acme"/>
              <a:cs typeface="Acme"/>
              <a:sym typeface="Acme"/>
            </a:endParaRPr>
          </a:p>
          <a:p>
            <a:pPr marL="609585" indent="-465655">
              <a:buSzPts val="1900"/>
              <a:buFont typeface="Acme"/>
              <a:buChar char="●"/>
            </a:pPr>
            <a:r>
              <a:rPr lang="en-GB" sz="2533">
                <a:latin typeface="Acme"/>
                <a:ea typeface="Acme"/>
                <a:cs typeface="Acme"/>
                <a:sym typeface="Acme"/>
              </a:rPr>
              <a:t>The work is focussed </a:t>
            </a:r>
            <a:r>
              <a:rPr lang="en-GB" sz="2533">
                <a:solidFill>
                  <a:schemeClr val="dk1"/>
                </a:solidFill>
                <a:latin typeface="Acme"/>
                <a:ea typeface="Acme"/>
                <a:cs typeface="Acme"/>
                <a:sym typeface="Acme"/>
              </a:rPr>
              <a:t>on supporting targeted families across the age range of 0-19 years (or age 25 years where young people have learning difficulties and/or disabilities).</a:t>
            </a:r>
            <a:endParaRPr sz="2533">
              <a:latin typeface="Acme"/>
              <a:ea typeface="Acme"/>
              <a:cs typeface="Acme"/>
              <a:sym typeface="Acme"/>
            </a:endParaRPr>
          </a:p>
        </p:txBody>
      </p:sp>
      <p:sp>
        <p:nvSpPr>
          <p:cNvPr id="64" name="Google Shape;64;p14"/>
          <p:cNvSpPr txBox="1"/>
          <p:nvPr/>
        </p:nvSpPr>
        <p:spPr>
          <a:xfrm>
            <a:off x="203200" y="101600"/>
            <a:ext cx="6418800" cy="1149057"/>
          </a:xfrm>
          <a:prstGeom prst="rect">
            <a:avLst/>
          </a:prstGeom>
          <a:noFill/>
          <a:ln>
            <a:noFill/>
          </a:ln>
        </p:spPr>
        <p:txBody>
          <a:bodyPr spcFirstLastPara="1" wrap="square" lIns="121900" tIns="121900" rIns="121900" bIns="121900" anchor="t" anchorCtr="0">
            <a:spAutoFit/>
          </a:bodyPr>
          <a:lstStyle/>
          <a:p>
            <a:r>
              <a:rPr lang="en-GB" sz="5867" b="1">
                <a:solidFill>
                  <a:schemeClr val="dk2"/>
                </a:solidFill>
                <a:highlight>
                  <a:srgbClr val="F1C232"/>
                </a:highlight>
                <a:latin typeface="Acme"/>
                <a:ea typeface="Acme"/>
                <a:cs typeface="Acme"/>
                <a:sym typeface="Acme"/>
              </a:rPr>
              <a:t>Introduction</a:t>
            </a:r>
            <a:endParaRPr sz="2400">
              <a:highlight>
                <a:srgbClr val="F1C232"/>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fade">
                                      <p:cBhvr>
                                        <p:cTn id="7" dur="10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xEl>
                                              <p:pRg st="2" end="2"/>
                                            </p:txEl>
                                          </p:spTgt>
                                        </p:tgtEl>
                                        <p:attrNameLst>
                                          <p:attrName>style.visibility</p:attrName>
                                        </p:attrNameLst>
                                      </p:cBhvr>
                                      <p:to>
                                        <p:strVal val="visible"/>
                                      </p:to>
                                    </p:set>
                                    <p:animEffect transition="in" filter="fade">
                                      <p:cBhvr>
                                        <p:cTn id="12" dur="1000"/>
                                        <p:tgtEl>
                                          <p:spTgt spid="6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
                                            <p:txEl>
                                              <p:pRg st="4" end="4"/>
                                            </p:txEl>
                                          </p:spTgt>
                                        </p:tgtEl>
                                        <p:attrNameLst>
                                          <p:attrName>style.visibility</p:attrName>
                                        </p:attrNameLst>
                                      </p:cBhvr>
                                      <p:to>
                                        <p:strVal val="visible"/>
                                      </p:to>
                                    </p:set>
                                    <p:animEffect transition="in" filter="fade">
                                      <p:cBhvr>
                                        <p:cTn id="17" dur="1000"/>
                                        <p:tgtEl>
                                          <p:spTgt spid="6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
                                            <p:txEl>
                                              <p:pRg st="6" end="6"/>
                                            </p:txEl>
                                          </p:spTgt>
                                        </p:tgtEl>
                                        <p:attrNameLst>
                                          <p:attrName>style.visibility</p:attrName>
                                        </p:attrNameLst>
                                      </p:cBhvr>
                                      <p:to>
                                        <p:strVal val="visible"/>
                                      </p:to>
                                    </p:set>
                                    <p:animEffect transition="in" filter="fade">
                                      <p:cBhvr>
                                        <p:cTn id="22" dur="1000"/>
                                        <p:tgtEl>
                                          <p:spTgt spid="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5"/>
          <p:cNvPicPr preferRelativeResize="0"/>
          <p:nvPr/>
        </p:nvPicPr>
        <p:blipFill>
          <a:blip r:embed="rId3">
            <a:alphaModFix amt="10000"/>
          </a:blip>
          <a:stretch>
            <a:fillRect/>
          </a:stretch>
        </p:blipFill>
        <p:spPr>
          <a:xfrm>
            <a:off x="0" y="-1700"/>
            <a:ext cx="12192000" cy="6858000"/>
          </a:xfrm>
          <a:prstGeom prst="rect">
            <a:avLst/>
          </a:prstGeom>
          <a:noFill/>
          <a:ln>
            <a:noFill/>
          </a:ln>
        </p:spPr>
      </p:pic>
      <p:sp>
        <p:nvSpPr>
          <p:cNvPr id="70" name="Google Shape;70;p15"/>
          <p:cNvSpPr txBox="1"/>
          <p:nvPr/>
        </p:nvSpPr>
        <p:spPr>
          <a:xfrm>
            <a:off x="416800" y="682000"/>
            <a:ext cx="4376400" cy="615513"/>
          </a:xfrm>
          <a:prstGeom prst="rect">
            <a:avLst/>
          </a:prstGeom>
          <a:noFill/>
          <a:ln>
            <a:noFill/>
          </a:ln>
        </p:spPr>
        <p:txBody>
          <a:bodyPr spcFirstLastPara="1" wrap="square" lIns="121900" tIns="121900" rIns="121900" bIns="121900" anchor="t" anchorCtr="0">
            <a:spAutoFit/>
          </a:bodyPr>
          <a:lstStyle/>
          <a:p>
            <a:endParaRPr sz="2400"/>
          </a:p>
        </p:txBody>
      </p:sp>
      <p:sp>
        <p:nvSpPr>
          <p:cNvPr id="71" name="Google Shape;71;p15"/>
          <p:cNvSpPr txBox="1"/>
          <p:nvPr/>
        </p:nvSpPr>
        <p:spPr>
          <a:xfrm>
            <a:off x="315033" y="1250801"/>
            <a:ext cx="11574800" cy="5047495"/>
          </a:xfrm>
          <a:prstGeom prst="rect">
            <a:avLst/>
          </a:prstGeom>
          <a:noFill/>
          <a:ln>
            <a:noFill/>
          </a:ln>
        </p:spPr>
        <p:txBody>
          <a:bodyPr spcFirstLastPara="1" wrap="square" lIns="121900" tIns="121900" rIns="121900" bIns="121900" anchor="t" anchorCtr="0">
            <a:spAutoFit/>
          </a:bodyPr>
          <a:lstStyle/>
          <a:p>
            <a:pPr marL="479988" indent="-392390">
              <a:buSzPts val="1800"/>
              <a:buFont typeface="Acme"/>
              <a:buChar char="●"/>
            </a:pPr>
            <a:r>
              <a:rPr lang="en-GB" sz="2400">
                <a:latin typeface="Acme"/>
                <a:ea typeface="Acme"/>
                <a:cs typeface="Acme"/>
                <a:sym typeface="Acme"/>
              </a:rPr>
              <a:t>Children not meeting their health and development milestones </a:t>
            </a:r>
            <a:endParaRPr sz="2400">
              <a:latin typeface="Acme"/>
              <a:ea typeface="Acme"/>
              <a:cs typeface="Acme"/>
              <a:sym typeface="Acme"/>
            </a:endParaRPr>
          </a:p>
          <a:p>
            <a:pPr marL="479988" indent="-392390">
              <a:buSzPts val="1800"/>
              <a:buFont typeface="Acme"/>
              <a:buChar char="●"/>
            </a:pPr>
            <a:r>
              <a:rPr lang="en-GB" sz="2400">
                <a:latin typeface="Acme"/>
                <a:ea typeface="Acme"/>
                <a:cs typeface="Acme"/>
                <a:sym typeface="Acme"/>
              </a:rPr>
              <a:t>C&amp;YP at risk of or already experiencing poor mental health.</a:t>
            </a:r>
            <a:endParaRPr sz="2400">
              <a:latin typeface="Acme"/>
              <a:ea typeface="Acme"/>
              <a:cs typeface="Acme"/>
              <a:sym typeface="Acme"/>
            </a:endParaRPr>
          </a:p>
          <a:p>
            <a:pPr marL="479988" indent="-392390">
              <a:buSzPts val="1800"/>
              <a:buFont typeface="Acme"/>
              <a:buChar char="●"/>
            </a:pPr>
            <a:r>
              <a:rPr lang="en-GB" sz="2400">
                <a:latin typeface="Acme"/>
                <a:ea typeface="Acme"/>
                <a:cs typeface="Acme"/>
                <a:sym typeface="Acme"/>
              </a:rPr>
              <a:t>C&amp;YP who are living with parents with poor mental health.</a:t>
            </a:r>
            <a:endParaRPr sz="2400">
              <a:latin typeface="Acme"/>
              <a:ea typeface="Acme"/>
              <a:cs typeface="Acme"/>
              <a:sym typeface="Acme"/>
            </a:endParaRPr>
          </a:p>
          <a:p>
            <a:pPr marL="479988" indent="-392390">
              <a:buSzPts val="1800"/>
              <a:buFont typeface="Acme"/>
              <a:buChar char="●"/>
            </a:pPr>
            <a:r>
              <a:rPr lang="en-GB" sz="2400">
                <a:latin typeface="Acme"/>
                <a:ea typeface="Acme"/>
                <a:cs typeface="Acme"/>
                <a:sym typeface="Acme"/>
              </a:rPr>
              <a:t>C&amp;YP whose parents require extra support in their parenting i.e. teenage parents, parents with physical disabilities or learning needs.</a:t>
            </a:r>
            <a:endParaRPr sz="2400">
              <a:latin typeface="Acme"/>
              <a:ea typeface="Acme"/>
              <a:cs typeface="Acme"/>
              <a:sym typeface="Acme"/>
            </a:endParaRPr>
          </a:p>
          <a:p>
            <a:pPr marL="479988" indent="-392390">
              <a:buSzPts val="1800"/>
              <a:buFont typeface="Acme"/>
              <a:buChar char="●"/>
            </a:pPr>
            <a:r>
              <a:rPr lang="en-GB" sz="2400">
                <a:latin typeface="Acme"/>
                <a:ea typeface="Acme"/>
                <a:cs typeface="Acme"/>
                <a:sym typeface="Acme"/>
              </a:rPr>
              <a:t>C&amp;YP who misuse substances or are affected by parental substance misuse.</a:t>
            </a:r>
            <a:endParaRPr sz="2400">
              <a:latin typeface="Acme"/>
              <a:ea typeface="Acme"/>
              <a:cs typeface="Acme"/>
              <a:sym typeface="Acme"/>
            </a:endParaRPr>
          </a:p>
          <a:p>
            <a:pPr marL="479988" indent="-392390">
              <a:buSzPts val="1800"/>
              <a:buFont typeface="Acme"/>
              <a:buChar char="●"/>
            </a:pPr>
            <a:r>
              <a:rPr lang="en-GB" sz="2400">
                <a:latin typeface="Acme"/>
                <a:ea typeface="Acme"/>
                <a:cs typeface="Acme"/>
                <a:sym typeface="Acme"/>
              </a:rPr>
              <a:t>C&amp;YP at risk of exploitation and online dangers.</a:t>
            </a:r>
            <a:endParaRPr sz="2400">
              <a:latin typeface="Acme"/>
              <a:ea typeface="Acme"/>
              <a:cs typeface="Acme"/>
              <a:sym typeface="Acme"/>
            </a:endParaRPr>
          </a:p>
          <a:p>
            <a:pPr marL="479988" indent="-392390">
              <a:buSzPts val="1800"/>
              <a:buFont typeface="Acme"/>
              <a:buChar char="●"/>
            </a:pPr>
            <a:r>
              <a:rPr lang="en-GB" sz="2400">
                <a:latin typeface="Acme"/>
                <a:ea typeface="Acme"/>
                <a:cs typeface="Acme"/>
                <a:sym typeface="Acme"/>
              </a:rPr>
              <a:t>C&amp;YP who go missing</a:t>
            </a:r>
            <a:endParaRPr sz="2400">
              <a:latin typeface="Acme"/>
              <a:ea typeface="Acme"/>
              <a:cs typeface="Acme"/>
              <a:sym typeface="Acme"/>
            </a:endParaRPr>
          </a:p>
          <a:p>
            <a:pPr marL="479988" indent="-392390">
              <a:buSzPts val="1800"/>
              <a:buFont typeface="Acme"/>
              <a:buChar char="●"/>
            </a:pPr>
            <a:r>
              <a:rPr lang="en-GB" sz="2400">
                <a:latin typeface="Acme"/>
                <a:ea typeface="Acme"/>
                <a:cs typeface="Acme"/>
                <a:sym typeface="Acme"/>
              </a:rPr>
              <a:t>Children who don't attend school or have poor school attendance thus risking achieving their educational potential.</a:t>
            </a:r>
            <a:endParaRPr sz="2400">
              <a:latin typeface="Acme"/>
              <a:ea typeface="Acme"/>
              <a:cs typeface="Acme"/>
              <a:sym typeface="Acme"/>
            </a:endParaRPr>
          </a:p>
          <a:p>
            <a:pPr marL="479988" indent="-392390">
              <a:buSzPts val="1800"/>
              <a:buFont typeface="Acme"/>
              <a:buChar char="●"/>
            </a:pPr>
            <a:r>
              <a:rPr lang="en-GB" sz="2400">
                <a:latin typeface="Acme"/>
                <a:ea typeface="Acme"/>
                <a:cs typeface="Acme"/>
                <a:sym typeface="Acme"/>
              </a:rPr>
              <a:t>C&amp;YP who are exposed to violence, either at home or in their communities, including those young people at risk of becoming involved in gangs, serious youth violence or engaging in extremism</a:t>
            </a:r>
            <a:endParaRPr sz="2400">
              <a:latin typeface="Acme"/>
              <a:ea typeface="Acme"/>
              <a:cs typeface="Acme"/>
              <a:sym typeface="Acme"/>
            </a:endParaRPr>
          </a:p>
        </p:txBody>
      </p:sp>
      <p:sp>
        <p:nvSpPr>
          <p:cNvPr id="72" name="Google Shape;72;p15"/>
          <p:cNvSpPr txBox="1"/>
          <p:nvPr/>
        </p:nvSpPr>
        <p:spPr>
          <a:xfrm>
            <a:off x="203200" y="101600"/>
            <a:ext cx="6418800" cy="1149057"/>
          </a:xfrm>
          <a:prstGeom prst="rect">
            <a:avLst/>
          </a:prstGeom>
          <a:noFill/>
          <a:ln>
            <a:noFill/>
          </a:ln>
        </p:spPr>
        <p:txBody>
          <a:bodyPr spcFirstLastPara="1" wrap="square" lIns="121900" tIns="121900" rIns="121900" bIns="121900" anchor="t" anchorCtr="0">
            <a:spAutoFit/>
          </a:bodyPr>
          <a:lstStyle/>
          <a:p>
            <a:r>
              <a:rPr lang="en-GB" sz="5867" b="1">
                <a:solidFill>
                  <a:schemeClr val="dk2"/>
                </a:solidFill>
                <a:highlight>
                  <a:srgbClr val="F1C232"/>
                </a:highlight>
                <a:latin typeface="Acme"/>
                <a:ea typeface="Acme"/>
                <a:cs typeface="Acme"/>
                <a:sym typeface="Acme"/>
              </a:rPr>
              <a:t>Priorities</a:t>
            </a:r>
            <a:endParaRPr sz="2400">
              <a:highlight>
                <a:srgbClr val="F1C232"/>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Effect transition="in" filter="fade">
                                      <p:cBhvr>
                                        <p:cTn id="7" dur="1000"/>
                                        <p:tgtEl>
                                          <p:spTgt spid="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
                                            <p:txEl>
                                              <p:pRg st="1" end="1"/>
                                            </p:txEl>
                                          </p:spTgt>
                                        </p:tgtEl>
                                        <p:attrNameLst>
                                          <p:attrName>style.visibility</p:attrName>
                                        </p:attrNameLst>
                                      </p:cBhvr>
                                      <p:to>
                                        <p:strVal val="visible"/>
                                      </p:to>
                                    </p:set>
                                    <p:animEffect transition="in" filter="fade">
                                      <p:cBhvr>
                                        <p:cTn id="12" dur="1000"/>
                                        <p:tgtEl>
                                          <p:spTgt spid="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
                                            <p:txEl>
                                              <p:pRg st="2" end="2"/>
                                            </p:txEl>
                                          </p:spTgt>
                                        </p:tgtEl>
                                        <p:attrNameLst>
                                          <p:attrName>style.visibility</p:attrName>
                                        </p:attrNameLst>
                                      </p:cBhvr>
                                      <p:to>
                                        <p:strVal val="visible"/>
                                      </p:to>
                                    </p:set>
                                    <p:animEffect transition="in" filter="fade">
                                      <p:cBhvr>
                                        <p:cTn id="17" dur="1000"/>
                                        <p:tgtEl>
                                          <p:spTgt spid="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
                                            <p:txEl>
                                              <p:pRg st="3" end="3"/>
                                            </p:txEl>
                                          </p:spTgt>
                                        </p:tgtEl>
                                        <p:attrNameLst>
                                          <p:attrName>style.visibility</p:attrName>
                                        </p:attrNameLst>
                                      </p:cBhvr>
                                      <p:to>
                                        <p:strVal val="visible"/>
                                      </p:to>
                                    </p:set>
                                    <p:animEffect transition="in" filter="fade">
                                      <p:cBhvr>
                                        <p:cTn id="22" dur="1000"/>
                                        <p:tgtEl>
                                          <p:spTgt spid="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
                                            <p:txEl>
                                              <p:pRg st="4" end="4"/>
                                            </p:txEl>
                                          </p:spTgt>
                                        </p:tgtEl>
                                        <p:attrNameLst>
                                          <p:attrName>style.visibility</p:attrName>
                                        </p:attrNameLst>
                                      </p:cBhvr>
                                      <p:to>
                                        <p:strVal val="visible"/>
                                      </p:to>
                                    </p:set>
                                    <p:animEffect transition="in" filter="fade">
                                      <p:cBhvr>
                                        <p:cTn id="27" dur="1000"/>
                                        <p:tgtEl>
                                          <p:spTgt spid="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xEl>
                                              <p:pRg st="5" end="5"/>
                                            </p:txEl>
                                          </p:spTgt>
                                        </p:tgtEl>
                                        <p:attrNameLst>
                                          <p:attrName>style.visibility</p:attrName>
                                        </p:attrNameLst>
                                      </p:cBhvr>
                                      <p:to>
                                        <p:strVal val="visible"/>
                                      </p:to>
                                    </p:set>
                                    <p:animEffect transition="in" filter="fade">
                                      <p:cBhvr>
                                        <p:cTn id="32" dur="1000"/>
                                        <p:tgtEl>
                                          <p:spTgt spid="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
                                            <p:txEl>
                                              <p:pRg st="6" end="6"/>
                                            </p:txEl>
                                          </p:spTgt>
                                        </p:tgtEl>
                                        <p:attrNameLst>
                                          <p:attrName>style.visibility</p:attrName>
                                        </p:attrNameLst>
                                      </p:cBhvr>
                                      <p:to>
                                        <p:strVal val="visible"/>
                                      </p:to>
                                    </p:set>
                                    <p:animEffect transition="in" filter="fade">
                                      <p:cBhvr>
                                        <p:cTn id="37" dur="1000"/>
                                        <p:tgtEl>
                                          <p:spTgt spid="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
                                            <p:txEl>
                                              <p:pRg st="7" end="7"/>
                                            </p:txEl>
                                          </p:spTgt>
                                        </p:tgtEl>
                                        <p:attrNameLst>
                                          <p:attrName>style.visibility</p:attrName>
                                        </p:attrNameLst>
                                      </p:cBhvr>
                                      <p:to>
                                        <p:strVal val="visible"/>
                                      </p:to>
                                    </p:set>
                                    <p:animEffect transition="in" filter="fade">
                                      <p:cBhvr>
                                        <p:cTn id="42" dur="1000"/>
                                        <p:tgtEl>
                                          <p:spTgt spid="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
                                            <p:txEl>
                                              <p:pRg st="8" end="8"/>
                                            </p:txEl>
                                          </p:spTgt>
                                        </p:tgtEl>
                                        <p:attrNameLst>
                                          <p:attrName>style.visibility</p:attrName>
                                        </p:attrNameLst>
                                      </p:cBhvr>
                                      <p:to>
                                        <p:strVal val="visible"/>
                                      </p:to>
                                    </p:set>
                                    <p:animEffect transition="in" filter="fade">
                                      <p:cBhvr>
                                        <p:cTn id="47" dur="1000"/>
                                        <p:tgtEl>
                                          <p:spTgt spid="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a:blip r:embed="rId3">
            <a:alphaModFix amt="10000"/>
          </a:blip>
          <a:stretch>
            <a:fillRect/>
          </a:stretch>
        </p:blipFill>
        <p:spPr>
          <a:xfrm>
            <a:off x="0" y="-1700"/>
            <a:ext cx="12192000" cy="6858000"/>
          </a:xfrm>
          <a:prstGeom prst="rect">
            <a:avLst/>
          </a:prstGeom>
          <a:noFill/>
          <a:ln>
            <a:noFill/>
          </a:ln>
        </p:spPr>
      </p:pic>
      <p:sp>
        <p:nvSpPr>
          <p:cNvPr id="78" name="Google Shape;78;p16"/>
          <p:cNvSpPr txBox="1"/>
          <p:nvPr/>
        </p:nvSpPr>
        <p:spPr>
          <a:xfrm>
            <a:off x="-101600" y="101600"/>
            <a:ext cx="7752400" cy="2051932"/>
          </a:xfrm>
          <a:prstGeom prst="rect">
            <a:avLst/>
          </a:prstGeom>
          <a:noFill/>
          <a:ln>
            <a:noFill/>
          </a:ln>
        </p:spPr>
        <p:txBody>
          <a:bodyPr spcFirstLastPara="1" wrap="square" lIns="121900" tIns="121900" rIns="121900" bIns="121900" anchor="t" anchorCtr="0">
            <a:spAutoFit/>
          </a:bodyPr>
          <a:lstStyle/>
          <a:p>
            <a:pPr algn="ctr"/>
            <a:r>
              <a:rPr lang="en-GB" sz="5867" b="1">
                <a:solidFill>
                  <a:schemeClr val="dk2"/>
                </a:solidFill>
                <a:highlight>
                  <a:srgbClr val="F1C232"/>
                </a:highlight>
                <a:latin typeface="Acme"/>
                <a:ea typeface="Acme"/>
                <a:cs typeface="Acme"/>
                <a:sym typeface="Acme"/>
              </a:rPr>
              <a:t>1-1 support for families</a:t>
            </a:r>
            <a:endParaRPr sz="2400"/>
          </a:p>
        </p:txBody>
      </p:sp>
      <p:sp>
        <p:nvSpPr>
          <p:cNvPr id="79" name="Google Shape;79;p16"/>
          <p:cNvSpPr txBox="1"/>
          <p:nvPr/>
        </p:nvSpPr>
        <p:spPr>
          <a:xfrm>
            <a:off x="132233" y="1140367"/>
            <a:ext cx="6224400" cy="6423321"/>
          </a:xfrm>
          <a:prstGeom prst="rect">
            <a:avLst/>
          </a:prstGeom>
          <a:noFill/>
          <a:ln>
            <a:noFill/>
          </a:ln>
        </p:spPr>
        <p:txBody>
          <a:bodyPr spcFirstLastPara="1" wrap="square" lIns="121900" tIns="121900" rIns="121900" bIns="121900" anchor="t" anchorCtr="0">
            <a:spAutoFit/>
          </a:bodyPr>
          <a:lstStyle/>
          <a:p>
            <a:pPr marL="609585" indent="-448722">
              <a:buClr>
                <a:schemeClr val="dk1"/>
              </a:buClr>
              <a:buSzPts val="1700"/>
              <a:buFont typeface="Acme"/>
              <a:buChar char="●"/>
            </a:pPr>
            <a:r>
              <a:rPr lang="en-GB" sz="2267">
                <a:solidFill>
                  <a:schemeClr val="dk1"/>
                </a:solidFill>
                <a:highlight>
                  <a:srgbClr val="FFF2CC"/>
                </a:highlight>
                <a:latin typeface="Acme"/>
                <a:ea typeface="Acme"/>
                <a:cs typeface="Acme"/>
                <a:sym typeface="Acme"/>
              </a:rPr>
              <a:t>Substance Misuse </a:t>
            </a:r>
            <a:endParaRPr sz="2267">
              <a:solidFill>
                <a:schemeClr val="dk1"/>
              </a:solidFill>
              <a:highlight>
                <a:srgbClr val="FFF2CC"/>
              </a:highlight>
              <a:latin typeface="Acme"/>
              <a:ea typeface="Acme"/>
              <a:cs typeface="Acme"/>
              <a:sym typeface="Acme"/>
            </a:endParaRPr>
          </a:p>
          <a:p>
            <a:pPr marL="609585" indent="-448722">
              <a:buClr>
                <a:schemeClr val="dk1"/>
              </a:buClr>
              <a:buSzPts val="1700"/>
              <a:buFont typeface="Acme"/>
              <a:buChar char="●"/>
            </a:pPr>
            <a:r>
              <a:rPr lang="en-GB" sz="2267">
                <a:solidFill>
                  <a:schemeClr val="dk1"/>
                </a:solidFill>
                <a:highlight>
                  <a:srgbClr val="FFF2CC"/>
                </a:highlight>
                <a:latin typeface="Acme"/>
                <a:ea typeface="Acme"/>
                <a:cs typeface="Acme"/>
                <a:sym typeface="Acme"/>
              </a:rPr>
              <a:t>Support for children and young people who are impacted by parental substance or alcohol misuse - 7Cs</a:t>
            </a:r>
            <a:endParaRPr sz="2267">
              <a:solidFill>
                <a:schemeClr val="dk1"/>
              </a:solidFill>
              <a:highlight>
                <a:srgbClr val="FFF2CC"/>
              </a:highlight>
              <a:latin typeface="Acme"/>
              <a:ea typeface="Acme"/>
              <a:cs typeface="Acme"/>
              <a:sym typeface="Acme"/>
            </a:endParaRPr>
          </a:p>
          <a:p>
            <a:pPr marL="609585" indent="-448722">
              <a:buClr>
                <a:schemeClr val="dk1"/>
              </a:buClr>
              <a:buSzPts val="1700"/>
              <a:buFont typeface="Acme"/>
              <a:buChar char="●"/>
            </a:pPr>
            <a:r>
              <a:rPr lang="en-GB" sz="2267">
                <a:solidFill>
                  <a:schemeClr val="dk1"/>
                </a:solidFill>
                <a:highlight>
                  <a:srgbClr val="FFF2CC"/>
                </a:highlight>
                <a:latin typeface="Acme"/>
                <a:ea typeface="Acme"/>
                <a:cs typeface="Acme"/>
                <a:sym typeface="Acme"/>
              </a:rPr>
              <a:t>Children Criminal Exploitation</a:t>
            </a:r>
            <a:endParaRPr sz="2267">
              <a:solidFill>
                <a:schemeClr val="dk1"/>
              </a:solidFill>
              <a:highlight>
                <a:srgbClr val="FFF2CC"/>
              </a:highlight>
              <a:latin typeface="Acme"/>
              <a:ea typeface="Acme"/>
              <a:cs typeface="Acme"/>
              <a:sym typeface="Acme"/>
            </a:endParaRPr>
          </a:p>
          <a:p>
            <a:pPr marL="609585" indent="-448722">
              <a:buClr>
                <a:schemeClr val="dk1"/>
              </a:buClr>
              <a:buSzPts val="1700"/>
              <a:buFont typeface="Acme"/>
              <a:buChar char="●"/>
            </a:pPr>
            <a:r>
              <a:rPr lang="en-GB" sz="2267">
                <a:solidFill>
                  <a:schemeClr val="dk1"/>
                </a:solidFill>
                <a:highlight>
                  <a:srgbClr val="FFF2CC"/>
                </a:highlight>
                <a:latin typeface="Acme"/>
                <a:ea typeface="Acme"/>
                <a:cs typeface="Acme"/>
                <a:sym typeface="Acme"/>
              </a:rPr>
              <a:t>Child Sexual Exploitation</a:t>
            </a:r>
            <a:endParaRPr sz="2267">
              <a:solidFill>
                <a:schemeClr val="dk1"/>
              </a:solidFill>
              <a:highlight>
                <a:srgbClr val="FFF2CC"/>
              </a:highlight>
              <a:latin typeface="Acme"/>
              <a:ea typeface="Acme"/>
              <a:cs typeface="Acme"/>
              <a:sym typeface="Acme"/>
            </a:endParaRPr>
          </a:p>
          <a:p>
            <a:pPr marL="609585" indent="-448722">
              <a:buClr>
                <a:schemeClr val="dk1"/>
              </a:buClr>
              <a:buSzPts val="1700"/>
              <a:buFont typeface="Acme"/>
              <a:buChar char="●"/>
            </a:pPr>
            <a:r>
              <a:rPr lang="en-GB" sz="2267">
                <a:solidFill>
                  <a:schemeClr val="dk1"/>
                </a:solidFill>
                <a:highlight>
                  <a:srgbClr val="FFF2CC"/>
                </a:highlight>
                <a:latin typeface="Acme"/>
                <a:ea typeface="Acme"/>
                <a:cs typeface="Acme"/>
                <a:sym typeface="Acme"/>
              </a:rPr>
              <a:t>Digital Life </a:t>
            </a:r>
            <a:endParaRPr sz="2267">
              <a:solidFill>
                <a:schemeClr val="dk1"/>
              </a:solidFill>
              <a:highlight>
                <a:srgbClr val="FFF2CC"/>
              </a:highlight>
              <a:latin typeface="Acme"/>
              <a:ea typeface="Acme"/>
              <a:cs typeface="Acme"/>
              <a:sym typeface="Acme"/>
            </a:endParaRPr>
          </a:p>
          <a:p>
            <a:pPr marL="609585" indent="-448722">
              <a:buClr>
                <a:schemeClr val="dk1"/>
              </a:buClr>
              <a:buSzPts val="1700"/>
              <a:buFont typeface="Acme"/>
              <a:buChar char="●"/>
            </a:pPr>
            <a:r>
              <a:rPr lang="en-GB" sz="2267">
                <a:solidFill>
                  <a:schemeClr val="dk1"/>
                </a:solidFill>
                <a:highlight>
                  <a:srgbClr val="FFF2CC"/>
                </a:highlight>
                <a:latin typeface="Acme"/>
                <a:ea typeface="Acme"/>
                <a:cs typeface="Acme"/>
                <a:sym typeface="Acme"/>
              </a:rPr>
              <a:t>Knife carrying/Youth Violence</a:t>
            </a:r>
            <a:endParaRPr sz="2267">
              <a:solidFill>
                <a:schemeClr val="dk1"/>
              </a:solidFill>
              <a:highlight>
                <a:srgbClr val="FFF2CC"/>
              </a:highlight>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Low mental health</a:t>
            </a:r>
            <a:endParaRPr sz="2267">
              <a:solidFill>
                <a:schemeClr val="dk1"/>
              </a:solidFill>
              <a:highlight>
                <a:srgbClr val="FFF2CC"/>
              </a:highlight>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Harmful Sexual Behaviour</a:t>
            </a:r>
            <a:endParaRPr sz="2267">
              <a:solidFill>
                <a:schemeClr val="dk1"/>
              </a:solidFill>
              <a:highlight>
                <a:srgbClr val="FFF2CC"/>
              </a:highlight>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Employment, education and training support</a:t>
            </a:r>
            <a:endParaRPr sz="2267">
              <a:solidFill>
                <a:schemeClr val="dk1"/>
              </a:solidFill>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Housing and benefits advice</a:t>
            </a:r>
            <a:endParaRPr sz="2267">
              <a:solidFill>
                <a:schemeClr val="dk1"/>
              </a:solidFill>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Healthy Relationships</a:t>
            </a:r>
            <a:endParaRPr sz="2267">
              <a:solidFill>
                <a:schemeClr val="dk1"/>
              </a:solidFill>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Family Relationships</a:t>
            </a:r>
            <a:endParaRPr sz="2267">
              <a:solidFill>
                <a:schemeClr val="dk1"/>
              </a:solidFill>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Managing emotions</a:t>
            </a:r>
            <a:endParaRPr sz="2267">
              <a:solidFill>
                <a:schemeClr val="dk1"/>
              </a:solidFill>
              <a:latin typeface="Acme"/>
              <a:ea typeface="Acme"/>
              <a:cs typeface="Acme"/>
              <a:sym typeface="Acme"/>
            </a:endParaRPr>
          </a:p>
          <a:p>
            <a:pPr marL="609585"/>
            <a:endParaRPr sz="1467">
              <a:solidFill>
                <a:schemeClr val="dk1"/>
              </a:solidFill>
              <a:latin typeface="Comfortaa"/>
              <a:ea typeface="Comfortaa"/>
              <a:cs typeface="Comfortaa"/>
              <a:sym typeface="Comfortaa"/>
            </a:endParaRPr>
          </a:p>
          <a:p>
            <a:endParaRPr sz="2400"/>
          </a:p>
        </p:txBody>
      </p:sp>
      <p:sp>
        <p:nvSpPr>
          <p:cNvPr id="80" name="Google Shape;80;p16"/>
          <p:cNvSpPr txBox="1"/>
          <p:nvPr/>
        </p:nvSpPr>
        <p:spPr>
          <a:xfrm>
            <a:off x="6764833" y="1140367"/>
            <a:ext cx="5427200" cy="5458890"/>
          </a:xfrm>
          <a:prstGeom prst="rect">
            <a:avLst/>
          </a:prstGeom>
          <a:noFill/>
          <a:ln>
            <a:noFill/>
          </a:ln>
        </p:spPr>
        <p:txBody>
          <a:bodyPr spcFirstLastPara="1" wrap="square" lIns="121900" tIns="121900" rIns="121900" bIns="121900" anchor="t" anchorCtr="0">
            <a:spAutoFit/>
          </a:bodyPr>
          <a:lstStyle/>
          <a:p>
            <a:pPr marL="609585" indent="-448722">
              <a:buClr>
                <a:schemeClr val="dk1"/>
              </a:buClr>
              <a:buSzPts val="1700"/>
              <a:buFont typeface="Acme"/>
              <a:buChar char="●"/>
            </a:pPr>
            <a:r>
              <a:rPr lang="en-GB" sz="2267">
                <a:solidFill>
                  <a:schemeClr val="dk1"/>
                </a:solidFill>
                <a:latin typeface="Acme"/>
                <a:ea typeface="Acme"/>
                <a:cs typeface="Acme"/>
                <a:sym typeface="Acme"/>
              </a:rPr>
              <a:t>Parenting</a:t>
            </a:r>
            <a:endParaRPr sz="2267">
              <a:solidFill>
                <a:schemeClr val="dk1"/>
              </a:solidFill>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Restorative Intervention</a:t>
            </a:r>
            <a:endParaRPr sz="2267">
              <a:solidFill>
                <a:schemeClr val="dk1"/>
              </a:solidFill>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Parental Conflict</a:t>
            </a:r>
            <a:endParaRPr sz="2267">
              <a:solidFill>
                <a:schemeClr val="dk1"/>
              </a:solidFill>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Reunification </a:t>
            </a:r>
            <a:endParaRPr sz="2267">
              <a:solidFill>
                <a:schemeClr val="dk1"/>
              </a:solidFill>
              <a:latin typeface="Acme"/>
              <a:ea typeface="Acme"/>
              <a:cs typeface="Acme"/>
              <a:sym typeface="Acme"/>
            </a:endParaRPr>
          </a:p>
          <a:p>
            <a:pPr marL="609585" indent="-448722">
              <a:buClr>
                <a:schemeClr val="dk1"/>
              </a:buClr>
              <a:buSzPts val="1700"/>
              <a:buFont typeface="Acme"/>
              <a:buChar char="●"/>
            </a:pPr>
            <a:r>
              <a:rPr lang="en-GB" sz="2267">
                <a:solidFill>
                  <a:schemeClr val="dk1"/>
                </a:solidFill>
                <a:highlight>
                  <a:srgbClr val="FFF2CC"/>
                </a:highlight>
                <a:latin typeface="Acme"/>
                <a:ea typeface="Acme"/>
                <a:cs typeface="Acme"/>
                <a:sym typeface="Acme"/>
              </a:rPr>
              <a:t>Parents as first teachers</a:t>
            </a:r>
            <a:endParaRPr sz="2267">
              <a:solidFill>
                <a:schemeClr val="dk1"/>
              </a:solidFill>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Baby Massage</a:t>
            </a:r>
            <a:endParaRPr sz="2267">
              <a:solidFill>
                <a:schemeClr val="dk1"/>
              </a:solidFill>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Emotional first aid for parents</a:t>
            </a:r>
            <a:endParaRPr sz="2267">
              <a:solidFill>
                <a:schemeClr val="dk1"/>
              </a:solidFill>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Domestic Abuse </a:t>
            </a:r>
            <a:endParaRPr sz="2267">
              <a:solidFill>
                <a:schemeClr val="dk1"/>
              </a:solidFill>
              <a:latin typeface="Acme"/>
              <a:ea typeface="Acme"/>
              <a:cs typeface="Acme"/>
              <a:sym typeface="Acme"/>
            </a:endParaRPr>
          </a:p>
          <a:p>
            <a:endParaRPr sz="1067">
              <a:solidFill>
                <a:schemeClr val="dk1"/>
              </a:solidFill>
              <a:latin typeface="Acme"/>
              <a:ea typeface="Acme"/>
              <a:cs typeface="Acme"/>
              <a:sym typeface="Acme"/>
            </a:endParaRPr>
          </a:p>
          <a:p>
            <a:r>
              <a:rPr lang="en-GB" sz="2267">
                <a:solidFill>
                  <a:schemeClr val="dk1"/>
                </a:solidFill>
                <a:latin typeface="Acme"/>
                <a:ea typeface="Acme"/>
                <a:cs typeface="Acme"/>
                <a:sym typeface="Acme"/>
              </a:rPr>
              <a:t>As part of wider work can also help with:</a:t>
            </a:r>
            <a:endParaRPr sz="2267">
              <a:solidFill>
                <a:schemeClr val="dk1"/>
              </a:solidFill>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Charity Funding Referrals.</a:t>
            </a:r>
            <a:endParaRPr sz="2267">
              <a:solidFill>
                <a:schemeClr val="dk1"/>
              </a:solidFill>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Baby Bank referrals.</a:t>
            </a:r>
            <a:endParaRPr sz="2267">
              <a:solidFill>
                <a:schemeClr val="dk1"/>
              </a:solidFill>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Wishes &amp; Feelings </a:t>
            </a:r>
            <a:endParaRPr sz="2267">
              <a:solidFill>
                <a:schemeClr val="dk1"/>
              </a:solidFill>
              <a:latin typeface="Acme"/>
              <a:ea typeface="Acme"/>
              <a:cs typeface="Acme"/>
              <a:sym typeface="Acme"/>
            </a:endParaRPr>
          </a:p>
          <a:p>
            <a:pPr marL="609585" indent="-448722">
              <a:buClr>
                <a:schemeClr val="dk1"/>
              </a:buClr>
              <a:buSzPts val="1700"/>
              <a:buFont typeface="Acme"/>
              <a:buChar char="●"/>
            </a:pPr>
            <a:r>
              <a:rPr lang="en-GB" sz="2267">
                <a:solidFill>
                  <a:schemeClr val="dk1"/>
                </a:solidFill>
                <a:latin typeface="Acme"/>
                <a:ea typeface="Acme"/>
                <a:cs typeface="Acme"/>
                <a:sym typeface="Acme"/>
              </a:rPr>
              <a:t>Foodshare referrals</a:t>
            </a:r>
            <a:endParaRPr sz="2267">
              <a:solidFill>
                <a:schemeClr val="dk1"/>
              </a:solidFill>
              <a:latin typeface="Acme"/>
              <a:ea typeface="Acme"/>
              <a:cs typeface="Acme"/>
              <a:sym typeface="Acme"/>
            </a:endParaRPr>
          </a:p>
          <a:p>
            <a:endParaRPr sz="1067">
              <a:solidFill>
                <a:schemeClr val="dk1"/>
              </a:solidFill>
              <a:latin typeface="Acme"/>
              <a:ea typeface="Acme"/>
              <a:cs typeface="Acme"/>
              <a:sym typeface="Acme"/>
            </a:endParaRPr>
          </a:p>
          <a:p>
            <a:r>
              <a:rPr lang="en-GB" sz="2267">
                <a:solidFill>
                  <a:schemeClr val="dk1"/>
                </a:solidFill>
                <a:highlight>
                  <a:srgbClr val="FFF2CC"/>
                </a:highlight>
                <a:latin typeface="Acme"/>
                <a:ea typeface="Acme"/>
                <a:cs typeface="Acme"/>
                <a:sym typeface="Acme"/>
              </a:rPr>
              <a:t>Complete return Home Interviews</a:t>
            </a:r>
            <a:endParaRPr sz="2267">
              <a:solidFill>
                <a:schemeClr val="dk1"/>
              </a:solidFill>
              <a:highlight>
                <a:srgbClr val="FFF2CC"/>
              </a:highlight>
              <a:latin typeface="Acme"/>
              <a:ea typeface="Acme"/>
              <a:cs typeface="Acme"/>
              <a:sym typeface="Acm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7"/>
          <p:cNvPicPr preferRelativeResize="0"/>
          <p:nvPr/>
        </p:nvPicPr>
        <p:blipFill>
          <a:blip r:embed="rId3">
            <a:alphaModFix amt="10000"/>
          </a:blip>
          <a:stretch>
            <a:fillRect/>
          </a:stretch>
        </p:blipFill>
        <p:spPr>
          <a:xfrm>
            <a:off x="0" y="-1700"/>
            <a:ext cx="12192000" cy="6858000"/>
          </a:xfrm>
          <a:prstGeom prst="rect">
            <a:avLst/>
          </a:prstGeom>
          <a:noFill/>
          <a:ln>
            <a:noFill/>
          </a:ln>
        </p:spPr>
      </p:pic>
      <p:sp>
        <p:nvSpPr>
          <p:cNvPr id="86" name="Google Shape;86;p17"/>
          <p:cNvSpPr txBox="1"/>
          <p:nvPr/>
        </p:nvSpPr>
        <p:spPr>
          <a:xfrm>
            <a:off x="0" y="101600"/>
            <a:ext cx="8460800" cy="2010831"/>
          </a:xfrm>
          <a:prstGeom prst="rect">
            <a:avLst/>
          </a:prstGeom>
          <a:noFill/>
          <a:ln>
            <a:noFill/>
          </a:ln>
        </p:spPr>
        <p:txBody>
          <a:bodyPr spcFirstLastPara="1" wrap="square" lIns="121900" tIns="121900" rIns="121900" bIns="121900" anchor="t" anchorCtr="0">
            <a:spAutoFit/>
          </a:bodyPr>
          <a:lstStyle/>
          <a:p>
            <a:pPr algn="ctr"/>
            <a:r>
              <a:rPr lang="en-GB" sz="5867" b="1">
                <a:solidFill>
                  <a:schemeClr val="dk2"/>
                </a:solidFill>
                <a:highlight>
                  <a:srgbClr val="F1C232"/>
                </a:highlight>
                <a:latin typeface="Acme"/>
                <a:ea typeface="Acme"/>
                <a:cs typeface="Acme"/>
                <a:sym typeface="Acme"/>
              </a:rPr>
              <a:t>Group s</a:t>
            </a:r>
            <a:r>
              <a:rPr lang="en-GB" sz="5600" b="1">
                <a:solidFill>
                  <a:schemeClr val="dk2"/>
                </a:solidFill>
                <a:highlight>
                  <a:srgbClr val="F1C232"/>
                </a:highlight>
                <a:latin typeface="Acme"/>
                <a:ea typeface="Acme"/>
                <a:cs typeface="Acme"/>
                <a:sym typeface="Acme"/>
              </a:rPr>
              <a:t>upport for families</a:t>
            </a:r>
            <a:endParaRPr sz="5600">
              <a:latin typeface="Acme"/>
              <a:ea typeface="Acme"/>
              <a:cs typeface="Acme"/>
              <a:sym typeface="Acme"/>
            </a:endParaRPr>
          </a:p>
        </p:txBody>
      </p:sp>
      <p:sp>
        <p:nvSpPr>
          <p:cNvPr id="87" name="Google Shape;87;p17"/>
          <p:cNvSpPr txBox="1"/>
          <p:nvPr/>
        </p:nvSpPr>
        <p:spPr>
          <a:xfrm>
            <a:off x="335433" y="1140367"/>
            <a:ext cx="6224400" cy="5067181"/>
          </a:xfrm>
          <a:prstGeom prst="rect">
            <a:avLst/>
          </a:prstGeom>
          <a:noFill/>
          <a:ln>
            <a:noFill/>
          </a:ln>
        </p:spPr>
        <p:txBody>
          <a:bodyPr spcFirstLastPara="1" wrap="square" lIns="121900" tIns="121900" rIns="121900" bIns="121900" anchor="t" anchorCtr="0">
            <a:spAutoFit/>
          </a:bodyPr>
          <a:lstStyle/>
          <a:p>
            <a:r>
              <a:rPr lang="en-GB" sz="3600">
                <a:solidFill>
                  <a:schemeClr val="dk1"/>
                </a:solidFill>
                <a:latin typeface="Acme"/>
                <a:ea typeface="Acme"/>
                <a:cs typeface="Acme"/>
                <a:sym typeface="Acme"/>
              </a:rPr>
              <a:t>For Parents</a:t>
            </a:r>
            <a:endParaRPr sz="3600">
              <a:solidFill>
                <a:schemeClr val="dk1"/>
              </a:solidFill>
              <a:latin typeface="Acme"/>
              <a:ea typeface="Acme"/>
              <a:cs typeface="Acme"/>
              <a:sym typeface="Acme"/>
            </a:endParaRPr>
          </a:p>
          <a:p>
            <a:pPr marL="609585" indent="-440256">
              <a:buClr>
                <a:schemeClr val="dk1"/>
              </a:buClr>
              <a:buSzPts val="1600"/>
              <a:buFont typeface="Acme"/>
              <a:buChar char="●"/>
            </a:pPr>
            <a:r>
              <a:rPr lang="en-GB" sz="2133">
                <a:solidFill>
                  <a:schemeClr val="dk1"/>
                </a:solidFill>
                <a:latin typeface="Acme"/>
                <a:ea typeface="Acme"/>
                <a:cs typeface="Acme"/>
                <a:sym typeface="Acme"/>
              </a:rPr>
              <a:t>Online live Q&amp;A covering:</a:t>
            </a:r>
            <a:endParaRPr sz="2133">
              <a:solidFill>
                <a:schemeClr val="dk1"/>
              </a:solidFill>
              <a:latin typeface="Acme"/>
              <a:ea typeface="Acme"/>
              <a:cs typeface="Acme"/>
              <a:sym typeface="Acme"/>
            </a:endParaRPr>
          </a:p>
          <a:p>
            <a:pPr marL="1219170" lvl="1" indent="-440256">
              <a:buClr>
                <a:schemeClr val="dk1"/>
              </a:buClr>
              <a:buSzPts val="1600"/>
              <a:buFont typeface="Acme"/>
              <a:buChar char="○"/>
            </a:pPr>
            <a:r>
              <a:rPr lang="en-GB" sz="2133">
                <a:solidFill>
                  <a:schemeClr val="dk1"/>
                </a:solidFill>
                <a:latin typeface="Acme"/>
                <a:ea typeface="Acme"/>
                <a:cs typeface="Acme"/>
                <a:sym typeface="Acme"/>
              </a:rPr>
              <a:t>Child Criminal Exploitation</a:t>
            </a:r>
            <a:endParaRPr sz="2133">
              <a:solidFill>
                <a:schemeClr val="dk1"/>
              </a:solidFill>
              <a:latin typeface="Acme"/>
              <a:ea typeface="Acme"/>
              <a:cs typeface="Acme"/>
              <a:sym typeface="Acme"/>
            </a:endParaRPr>
          </a:p>
          <a:p>
            <a:pPr marL="1219170" lvl="1" indent="-440256">
              <a:buClr>
                <a:schemeClr val="dk1"/>
              </a:buClr>
              <a:buSzPts val="1600"/>
              <a:buFont typeface="Acme"/>
              <a:buChar char="○"/>
            </a:pPr>
            <a:r>
              <a:rPr lang="en-GB" sz="2133">
                <a:solidFill>
                  <a:schemeClr val="dk1"/>
                </a:solidFill>
                <a:latin typeface="Acme"/>
                <a:ea typeface="Acme"/>
                <a:cs typeface="Acme"/>
                <a:sym typeface="Acme"/>
              </a:rPr>
              <a:t>Child Sexual Exploitation</a:t>
            </a:r>
            <a:endParaRPr sz="2133">
              <a:solidFill>
                <a:schemeClr val="dk1"/>
              </a:solidFill>
              <a:latin typeface="Acme"/>
              <a:ea typeface="Acme"/>
              <a:cs typeface="Acme"/>
              <a:sym typeface="Acme"/>
            </a:endParaRPr>
          </a:p>
          <a:p>
            <a:pPr marL="1219170" lvl="1" indent="-440256">
              <a:buClr>
                <a:schemeClr val="dk1"/>
              </a:buClr>
              <a:buSzPts val="1600"/>
              <a:buFont typeface="Acme"/>
              <a:buChar char="○"/>
            </a:pPr>
            <a:r>
              <a:rPr lang="en-GB" sz="2133">
                <a:solidFill>
                  <a:schemeClr val="dk1"/>
                </a:solidFill>
                <a:latin typeface="Acme"/>
                <a:ea typeface="Acme"/>
                <a:cs typeface="Acme"/>
                <a:sym typeface="Acme"/>
              </a:rPr>
              <a:t>Substance Misuse</a:t>
            </a:r>
            <a:endParaRPr sz="2133">
              <a:solidFill>
                <a:schemeClr val="dk1"/>
              </a:solidFill>
              <a:latin typeface="Acme"/>
              <a:ea typeface="Acme"/>
              <a:cs typeface="Acme"/>
              <a:sym typeface="Acme"/>
            </a:endParaRPr>
          </a:p>
          <a:p>
            <a:pPr marL="1219170" lvl="1" indent="-440256">
              <a:buClr>
                <a:schemeClr val="dk1"/>
              </a:buClr>
              <a:buSzPts val="1600"/>
              <a:buFont typeface="Acme"/>
              <a:buChar char="○"/>
            </a:pPr>
            <a:r>
              <a:rPr lang="en-GB" sz="2133">
                <a:solidFill>
                  <a:schemeClr val="dk1"/>
                </a:solidFill>
                <a:latin typeface="Acme"/>
                <a:ea typeface="Acme"/>
                <a:cs typeface="Acme"/>
                <a:sym typeface="Acme"/>
              </a:rPr>
              <a:t>Digital World and Safety</a:t>
            </a:r>
            <a:endParaRPr sz="2133">
              <a:solidFill>
                <a:schemeClr val="dk1"/>
              </a:solidFill>
              <a:latin typeface="Acme"/>
              <a:ea typeface="Acme"/>
              <a:cs typeface="Acme"/>
              <a:sym typeface="Acme"/>
            </a:endParaRPr>
          </a:p>
          <a:p>
            <a:pPr marL="1219170" lvl="1" indent="-440256">
              <a:buClr>
                <a:schemeClr val="dk1"/>
              </a:buClr>
              <a:buSzPts val="1600"/>
              <a:buFont typeface="Acme"/>
              <a:buChar char="○"/>
            </a:pPr>
            <a:r>
              <a:rPr lang="en-GB" sz="2133">
                <a:solidFill>
                  <a:schemeClr val="dk1"/>
                </a:solidFill>
                <a:latin typeface="Acme"/>
                <a:ea typeface="Acme"/>
                <a:cs typeface="Acme"/>
                <a:sym typeface="Acme"/>
              </a:rPr>
              <a:t>Parenting</a:t>
            </a:r>
            <a:endParaRPr sz="2133">
              <a:solidFill>
                <a:schemeClr val="dk1"/>
              </a:solidFill>
              <a:latin typeface="Acme"/>
              <a:ea typeface="Acme"/>
              <a:cs typeface="Acme"/>
              <a:sym typeface="Acme"/>
            </a:endParaRPr>
          </a:p>
          <a:p>
            <a:pPr marL="1219170" lvl="1" indent="-440256">
              <a:buClr>
                <a:schemeClr val="dk1"/>
              </a:buClr>
              <a:buSzPts val="1600"/>
              <a:buFont typeface="Acme"/>
              <a:buChar char="○"/>
            </a:pPr>
            <a:r>
              <a:rPr lang="en-GB" sz="2133">
                <a:solidFill>
                  <a:schemeClr val="dk1"/>
                </a:solidFill>
                <a:latin typeface="Acme"/>
                <a:ea typeface="Acme"/>
                <a:cs typeface="Acme"/>
                <a:sym typeface="Acme"/>
              </a:rPr>
              <a:t>Early Years</a:t>
            </a:r>
            <a:endParaRPr sz="2133">
              <a:solidFill>
                <a:schemeClr val="dk1"/>
              </a:solidFill>
              <a:latin typeface="Acme"/>
              <a:ea typeface="Acme"/>
              <a:cs typeface="Acme"/>
              <a:sym typeface="Acme"/>
            </a:endParaRPr>
          </a:p>
          <a:p>
            <a:pPr marL="609585" indent="-440256">
              <a:buClr>
                <a:schemeClr val="dk1"/>
              </a:buClr>
              <a:buSzPts val="1600"/>
              <a:buFont typeface="Acme"/>
              <a:buChar char="●"/>
            </a:pPr>
            <a:r>
              <a:rPr lang="en-GB" sz="2133">
                <a:solidFill>
                  <a:schemeClr val="dk1"/>
                </a:solidFill>
                <a:latin typeface="Acme"/>
                <a:ea typeface="Acme"/>
                <a:cs typeface="Acme"/>
                <a:sym typeface="Acme"/>
              </a:rPr>
              <a:t>Freedom Programme</a:t>
            </a:r>
            <a:endParaRPr sz="2133">
              <a:solidFill>
                <a:schemeClr val="dk1"/>
              </a:solidFill>
              <a:latin typeface="Acme"/>
              <a:ea typeface="Acme"/>
              <a:cs typeface="Acme"/>
              <a:sym typeface="Acme"/>
            </a:endParaRPr>
          </a:p>
          <a:p>
            <a:pPr marL="609585" indent="-440256">
              <a:buClr>
                <a:schemeClr val="dk1"/>
              </a:buClr>
              <a:buSzPts val="1600"/>
              <a:buFont typeface="Acme"/>
              <a:buChar char="●"/>
            </a:pPr>
            <a:r>
              <a:rPr lang="en-GB" sz="2133">
                <a:solidFill>
                  <a:schemeClr val="dk1"/>
                </a:solidFill>
                <a:latin typeface="Acme"/>
                <a:ea typeface="Acme"/>
                <a:cs typeface="Acme"/>
                <a:sym typeface="Acme"/>
              </a:rPr>
              <a:t>Emotional First Aid (PaUSE)</a:t>
            </a:r>
            <a:endParaRPr sz="2133">
              <a:solidFill>
                <a:schemeClr val="dk1"/>
              </a:solidFill>
              <a:latin typeface="Acme"/>
              <a:ea typeface="Acme"/>
              <a:cs typeface="Acme"/>
              <a:sym typeface="Acme"/>
            </a:endParaRPr>
          </a:p>
          <a:p>
            <a:pPr marL="609585" indent="-440256">
              <a:buClr>
                <a:schemeClr val="dk1"/>
              </a:buClr>
              <a:buSzPts val="1600"/>
              <a:buFont typeface="Acme"/>
              <a:buChar char="●"/>
            </a:pPr>
            <a:r>
              <a:rPr lang="en-GB" sz="2133">
                <a:solidFill>
                  <a:schemeClr val="dk1"/>
                </a:solidFill>
                <a:latin typeface="Acme"/>
                <a:ea typeface="Acme"/>
                <a:cs typeface="Acme"/>
                <a:sym typeface="Acme"/>
              </a:rPr>
              <a:t>Incredible Years</a:t>
            </a:r>
            <a:endParaRPr sz="2133">
              <a:solidFill>
                <a:schemeClr val="dk1"/>
              </a:solidFill>
              <a:latin typeface="Acme"/>
              <a:ea typeface="Acme"/>
              <a:cs typeface="Acme"/>
              <a:sym typeface="Acme"/>
            </a:endParaRPr>
          </a:p>
          <a:p>
            <a:pPr marL="609585" indent="-440256">
              <a:buClr>
                <a:schemeClr val="dk1"/>
              </a:buClr>
              <a:buSzPts val="1600"/>
              <a:buFont typeface="Acme"/>
              <a:buChar char="●"/>
            </a:pPr>
            <a:r>
              <a:rPr lang="en-GB" sz="2133">
                <a:solidFill>
                  <a:schemeClr val="dk1"/>
                </a:solidFill>
                <a:latin typeface="Acme"/>
                <a:ea typeface="Acme"/>
                <a:cs typeface="Acme"/>
                <a:sym typeface="Acme"/>
              </a:rPr>
              <a:t>Triple P Parenting</a:t>
            </a:r>
            <a:endParaRPr sz="2133">
              <a:solidFill>
                <a:schemeClr val="dk1"/>
              </a:solidFill>
              <a:latin typeface="Acme"/>
              <a:ea typeface="Acme"/>
              <a:cs typeface="Acme"/>
              <a:sym typeface="Acme"/>
            </a:endParaRPr>
          </a:p>
          <a:p>
            <a:pPr marL="609585" indent="-440256">
              <a:buClr>
                <a:schemeClr val="dk1"/>
              </a:buClr>
              <a:buSzPts val="1600"/>
              <a:buFont typeface="Acme"/>
              <a:buChar char="●"/>
            </a:pPr>
            <a:r>
              <a:rPr lang="en-GB" sz="2133">
                <a:solidFill>
                  <a:schemeClr val="dk1"/>
                </a:solidFill>
                <a:latin typeface="Acme"/>
                <a:ea typeface="Acme"/>
                <a:cs typeface="Acme"/>
                <a:sym typeface="Acme"/>
              </a:rPr>
              <a:t>Baby Massage</a:t>
            </a:r>
            <a:endParaRPr sz="2133">
              <a:solidFill>
                <a:schemeClr val="dk1"/>
              </a:solidFill>
              <a:latin typeface="Acme"/>
              <a:ea typeface="Acme"/>
              <a:cs typeface="Acme"/>
              <a:sym typeface="Acme"/>
            </a:endParaRPr>
          </a:p>
          <a:p>
            <a:pPr marL="609585" indent="-440256">
              <a:buClr>
                <a:schemeClr val="dk1"/>
              </a:buClr>
              <a:buSzPts val="1600"/>
              <a:buFont typeface="Acme"/>
              <a:buChar char="●"/>
            </a:pPr>
            <a:r>
              <a:rPr lang="en-GB" sz="2133">
                <a:solidFill>
                  <a:schemeClr val="dk1"/>
                </a:solidFill>
                <a:latin typeface="Acme"/>
                <a:ea typeface="Acme"/>
                <a:cs typeface="Acme"/>
                <a:sym typeface="Acme"/>
              </a:rPr>
              <a:t>BAME Parenting groups</a:t>
            </a:r>
            <a:endParaRPr sz="2133">
              <a:solidFill>
                <a:schemeClr val="dk1"/>
              </a:solidFill>
              <a:latin typeface="Acme"/>
              <a:ea typeface="Acme"/>
              <a:cs typeface="Acme"/>
              <a:sym typeface="Acme"/>
            </a:endParaRPr>
          </a:p>
        </p:txBody>
      </p:sp>
      <p:sp>
        <p:nvSpPr>
          <p:cNvPr id="88" name="Google Shape;88;p17"/>
          <p:cNvSpPr txBox="1"/>
          <p:nvPr/>
        </p:nvSpPr>
        <p:spPr>
          <a:xfrm>
            <a:off x="6356633" y="1140367"/>
            <a:ext cx="5835200" cy="4082487"/>
          </a:xfrm>
          <a:prstGeom prst="rect">
            <a:avLst/>
          </a:prstGeom>
          <a:noFill/>
          <a:ln>
            <a:noFill/>
          </a:ln>
        </p:spPr>
        <p:txBody>
          <a:bodyPr spcFirstLastPara="1" wrap="square" lIns="121900" tIns="121900" rIns="121900" bIns="121900" anchor="t" anchorCtr="0">
            <a:spAutoFit/>
          </a:bodyPr>
          <a:lstStyle/>
          <a:p>
            <a:r>
              <a:rPr lang="en-GB" sz="3600">
                <a:solidFill>
                  <a:schemeClr val="dk1"/>
                </a:solidFill>
                <a:latin typeface="Acme"/>
                <a:ea typeface="Acme"/>
                <a:cs typeface="Acme"/>
                <a:sym typeface="Acme"/>
              </a:rPr>
              <a:t>For Children/Young people</a:t>
            </a:r>
            <a:endParaRPr sz="2133">
              <a:solidFill>
                <a:schemeClr val="dk1"/>
              </a:solidFill>
              <a:latin typeface="Acme"/>
              <a:ea typeface="Acme"/>
              <a:cs typeface="Acme"/>
              <a:sym typeface="Acme"/>
            </a:endParaRPr>
          </a:p>
          <a:p>
            <a:pPr marL="609585" indent="-440256">
              <a:buClr>
                <a:schemeClr val="dk1"/>
              </a:buClr>
              <a:buSzPts val="1600"/>
              <a:buFont typeface="Acme"/>
              <a:buChar char="●"/>
            </a:pPr>
            <a:r>
              <a:rPr lang="en-GB" sz="2133">
                <a:solidFill>
                  <a:schemeClr val="dk1"/>
                </a:solidFill>
                <a:latin typeface="Acme"/>
                <a:ea typeface="Acme"/>
                <a:cs typeface="Acme"/>
                <a:sym typeface="Acme"/>
              </a:rPr>
              <a:t>Esteem Project</a:t>
            </a:r>
            <a:endParaRPr sz="2133">
              <a:solidFill>
                <a:schemeClr val="dk1"/>
              </a:solidFill>
              <a:latin typeface="Acme"/>
              <a:ea typeface="Acme"/>
              <a:cs typeface="Acme"/>
              <a:sym typeface="Acme"/>
            </a:endParaRPr>
          </a:p>
          <a:p>
            <a:pPr marL="609585" indent="-440256">
              <a:buClr>
                <a:schemeClr val="dk1"/>
              </a:buClr>
              <a:buSzPts val="1600"/>
              <a:buFont typeface="Acme"/>
              <a:buChar char="●"/>
            </a:pPr>
            <a:r>
              <a:rPr lang="en-GB" sz="2133">
                <a:solidFill>
                  <a:schemeClr val="dk1"/>
                </a:solidFill>
                <a:latin typeface="Acme"/>
                <a:ea typeface="Acme"/>
                <a:cs typeface="Acme"/>
                <a:sym typeface="Acme"/>
              </a:rPr>
              <a:t>Valu (for those at risk of exploitation)</a:t>
            </a:r>
            <a:endParaRPr sz="2133">
              <a:solidFill>
                <a:schemeClr val="dk1"/>
              </a:solidFill>
              <a:latin typeface="Acme"/>
              <a:ea typeface="Acme"/>
              <a:cs typeface="Acme"/>
              <a:sym typeface="Acme"/>
            </a:endParaRPr>
          </a:p>
          <a:p>
            <a:pPr marL="609585" indent="-440256">
              <a:buClr>
                <a:schemeClr val="dk1"/>
              </a:buClr>
              <a:buSzPts val="1600"/>
              <a:buFont typeface="Acme"/>
              <a:buChar char="●"/>
            </a:pPr>
            <a:r>
              <a:rPr lang="en-GB" sz="2133">
                <a:solidFill>
                  <a:schemeClr val="dk1"/>
                </a:solidFill>
                <a:latin typeface="Acme"/>
                <a:ea typeface="Acme"/>
                <a:cs typeface="Acme"/>
                <a:sym typeface="Acme"/>
              </a:rPr>
              <a:t>School workshops covering:</a:t>
            </a:r>
            <a:endParaRPr sz="2133">
              <a:solidFill>
                <a:schemeClr val="dk1"/>
              </a:solidFill>
              <a:latin typeface="Acme"/>
              <a:ea typeface="Acme"/>
              <a:cs typeface="Acme"/>
              <a:sym typeface="Acme"/>
            </a:endParaRPr>
          </a:p>
          <a:p>
            <a:pPr marL="1219170" lvl="1" indent="-440256">
              <a:buClr>
                <a:schemeClr val="dk1"/>
              </a:buClr>
              <a:buSzPts val="1600"/>
              <a:buFont typeface="Acme"/>
              <a:buChar char="○"/>
            </a:pPr>
            <a:r>
              <a:rPr lang="en-GB" sz="2133">
                <a:solidFill>
                  <a:schemeClr val="dk1"/>
                </a:solidFill>
                <a:latin typeface="Acme"/>
                <a:ea typeface="Acme"/>
                <a:cs typeface="Acme"/>
                <a:sym typeface="Acme"/>
              </a:rPr>
              <a:t>Child Criminal Exploitation</a:t>
            </a:r>
            <a:endParaRPr sz="2133">
              <a:solidFill>
                <a:schemeClr val="dk1"/>
              </a:solidFill>
              <a:latin typeface="Acme"/>
              <a:ea typeface="Acme"/>
              <a:cs typeface="Acme"/>
              <a:sym typeface="Acme"/>
            </a:endParaRPr>
          </a:p>
          <a:p>
            <a:pPr marL="1219170" lvl="1" indent="-440256">
              <a:buClr>
                <a:schemeClr val="dk1"/>
              </a:buClr>
              <a:buSzPts val="1600"/>
              <a:buFont typeface="Acme"/>
              <a:buChar char="○"/>
            </a:pPr>
            <a:r>
              <a:rPr lang="en-GB" sz="2133">
                <a:solidFill>
                  <a:schemeClr val="dk1"/>
                </a:solidFill>
                <a:latin typeface="Acme"/>
                <a:ea typeface="Acme"/>
                <a:cs typeface="Acme"/>
                <a:sym typeface="Acme"/>
              </a:rPr>
              <a:t>Child Sexual Exploitation</a:t>
            </a:r>
            <a:endParaRPr sz="2133">
              <a:solidFill>
                <a:schemeClr val="dk1"/>
              </a:solidFill>
              <a:latin typeface="Acme"/>
              <a:ea typeface="Acme"/>
              <a:cs typeface="Acme"/>
              <a:sym typeface="Acme"/>
            </a:endParaRPr>
          </a:p>
          <a:p>
            <a:pPr marL="1219170" lvl="1" indent="-440256">
              <a:buClr>
                <a:schemeClr val="dk1"/>
              </a:buClr>
              <a:buSzPts val="1600"/>
              <a:buFont typeface="Acme"/>
              <a:buChar char="○"/>
            </a:pPr>
            <a:r>
              <a:rPr lang="en-GB" sz="2133">
                <a:solidFill>
                  <a:schemeClr val="dk1"/>
                </a:solidFill>
                <a:latin typeface="Acme"/>
                <a:ea typeface="Acme"/>
                <a:cs typeface="Acme"/>
                <a:sym typeface="Acme"/>
              </a:rPr>
              <a:t>Substance Misuse</a:t>
            </a:r>
            <a:endParaRPr sz="2133">
              <a:solidFill>
                <a:schemeClr val="dk1"/>
              </a:solidFill>
              <a:latin typeface="Acme"/>
              <a:ea typeface="Acme"/>
              <a:cs typeface="Acme"/>
              <a:sym typeface="Acme"/>
            </a:endParaRPr>
          </a:p>
          <a:p>
            <a:pPr marL="1219170" lvl="1" indent="-440256">
              <a:buClr>
                <a:schemeClr val="dk1"/>
              </a:buClr>
              <a:buSzPts val="1600"/>
              <a:buFont typeface="Acme"/>
              <a:buChar char="○"/>
            </a:pPr>
            <a:r>
              <a:rPr lang="en-GB" sz="2133">
                <a:solidFill>
                  <a:schemeClr val="dk1"/>
                </a:solidFill>
                <a:latin typeface="Acme"/>
                <a:ea typeface="Acme"/>
                <a:cs typeface="Acme"/>
                <a:sym typeface="Acme"/>
              </a:rPr>
              <a:t>Digital World and Safety</a:t>
            </a:r>
            <a:endParaRPr sz="2133">
              <a:solidFill>
                <a:schemeClr val="dk1"/>
              </a:solidFill>
              <a:latin typeface="Acme"/>
              <a:ea typeface="Acme"/>
              <a:cs typeface="Acme"/>
              <a:sym typeface="Acme"/>
            </a:endParaRPr>
          </a:p>
          <a:p>
            <a:pPr marL="1219170" lvl="1" indent="-440256">
              <a:buClr>
                <a:schemeClr val="dk1"/>
              </a:buClr>
              <a:buSzPts val="1600"/>
              <a:buFont typeface="Acme"/>
              <a:buChar char="○"/>
            </a:pPr>
            <a:r>
              <a:rPr lang="en-GB" sz="2133">
                <a:solidFill>
                  <a:schemeClr val="dk1"/>
                </a:solidFill>
                <a:latin typeface="Acme"/>
                <a:ea typeface="Acme"/>
                <a:cs typeface="Acme"/>
                <a:sym typeface="Acme"/>
              </a:rPr>
              <a:t>Realities of Pornography</a:t>
            </a:r>
            <a:endParaRPr sz="2133">
              <a:solidFill>
                <a:schemeClr val="dk1"/>
              </a:solidFill>
              <a:latin typeface="Acme"/>
              <a:ea typeface="Acme"/>
              <a:cs typeface="Acme"/>
              <a:sym typeface="Acme"/>
            </a:endParaRPr>
          </a:p>
          <a:p>
            <a:pPr marL="1219170" lvl="1" indent="-440256">
              <a:buClr>
                <a:schemeClr val="dk1"/>
              </a:buClr>
              <a:buSzPts val="1600"/>
              <a:buFont typeface="Acme"/>
              <a:buChar char="○"/>
            </a:pPr>
            <a:r>
              <a:rPr lang="en-GB" sz="2133">
                <a:solidFill>
                  <a:schemeClr val="dk1"/>
                </a:solidFill>
                <a:latin typeface="Acme"/>
                <a:ea typeface="Acme"/>
                <a:cs typeface="Acme"/>
                <a:sym typeface="Acme"/>
              </a:rPr>
              <a:t>Youth Violence</a:t>
            </a:r>
            <a:endParaRPr sz="2133">
              <a:solidFill>
                <a:schemeClr val="dk1"/>
              </a:solidFill>
              <a:latin typeface="Acme"/>
              <a:ea typeface="Acme"/>
              <a:cs typeface="Acme"/>
              <a:sym typeface="Acme"/>
            </a:endParaRPr>
          </a:p>
          <a:p>
            <a:endParaRPr sz="2133">
              <a:solidFill>
                <a:schemeClr val="dk1"/>
              </a:solidFill>
              <a:latin typeface="Acme"/>
              <a:ea typeface="Acme"/>
              <a:cs typeface="Acme"/>
              <a:sym typeface="Acme"/>
            </a:endParaRPr>
          </a:p>
        </p:txBody>
      </p:sp>
      <p:sp>
        <p:nvSpPr>
          <p:cNvPr id="89" name="Google Shape;89;p17"/>
          <p:cNvSpPr txBox="1"/>
          <p:nvPr/>
        </p:nvSpPr>
        <p:spPr>
          <a:xfrm>
            <a:off x="6356633" y="4939234"/>
            <a:ext cx="5405200" cy="2113102"/>
          </a:xfrm>
          <a:prstGeom prst="rect">
            <a:avLst/>
          </a:prstGeom>
          <a:noFill/>
          <a:ln>
            <a:noFill/>
          </a:ln>
        </p:spPr>
        <p:txBody>
          <a:bodyPr spcFirstLastPara="1" wrap="square" lIns="121900" tIns="121900" rIns="121900" bIns="121900" anchor="t" anchorCtr="0">
            <a:spAutoFit/>
          </a:bodyPr>
          <a:lstStyle/>
          <a:p>
            <a:r>
              <a:rPr lang="en-GB" sz="3600">
                <a:solidFill>
                  <a:schemeClr val="dk1"/>
                </a:solidFill>
                <a:latin typeface="Acme"/>
                <a:ea typeface="Acme"/>
                <a:cs typeface="Acme"/>
                <a:sym typeface="Acme"/>
              </a:rPr>
              <a:t>Other Groups</a:t>
            </a:r>
            <a:endParaRPr sz="2133">
              <a:solidFill>
                <a:schemeClr val="dk1"/>
              </a:solidFill>
              <a:latin typeface="Acme"/>
              <a:ea typeface="Acme"/>
              <a:cs typeface="Acme"/>
              <a:sym typeface="Acme"/>
            </a:endParaRPr>
          </a:p>
          <a:p>
            <a:pPr marL="609585" indent="-440256">
              <a:buClr>
                <a:schemeClr val="dk1"/>
              </a:buClr>
              <a:buSzPts val="1600"/>
              <a:buFont typeface="Acme"/>
              <a:buChar char="●"/>
            </a:pPr>
            <a:r>
              <a:rPr lang="en-GB" sz="2133">
                <a:solidFill>
                  <a:schemeClr val="dk1"/>
                </a:solidFill>
                <a:latin typeface="Acme"/>
                <a:ea typeface="Acme"/>
                <a:cs typeface="Acme"/>
                <a:sym typeface="Acme"/>
              </a:rPr>
              <a:t>Youth Participation Groups (Girls Policy Forum, Youth Council, Kickback)</a:t>
            </a:r>
            <a:endParaRPr sz="2133">
              <a:solidFill>
                <a:schemeClr val="dk1"/>
              </a:solidFill>
              <a:latin typeface="Acme"/>
              <a:ea typeface="Acme"/>
              <a:cs typeface="Acme"/>
              <a:sym typeface="Acme"/>
            </a:endParaRPr>
          </a:p>
          <a:p>
            <a:pPr marL="609585" indent="-440256">
              <a:buClr>
                <a:schemeClr val="dk1"/>
              </a:buClr>
              <a:buSzPts val="1600"/>
              <a:buFont typeface="Acme"/>
              <a:buChar char="●"/>
            </a:pPr>
            <a:r>
              <a:rPr lang="en-GB" sz="2133">
                <a:solidFill>
                  <a:schemeClr val="dk1"/>
                </a:solidFill>
                <a:latin typeface="Acme"/>
                <a:ea typeface="Acme"/>
                <a:cs typeface="Acme"/>
                <a:sym typeface="Acme"/>
              </a:rPr>
              <a:t>Young Health Champions</a:t>
            </a:r>
            <a:endParaRPr sz="2133">
              <a:solidFill>
                <a:schemeClr val="dk1"/>
              </a:solidFill>
              <a:latin typeface="Acme"/>
              <a:ea typeface="Acme"/>
              <a:cs typeface="Acme"/>
              <a:sym typeface="Acme"/>
            </a:endParaRPr>
          </a:p>
        </p:txBody>
      </p:sp>
      <p:sp>
        <p:nvSpPr>
          <p:cNvPr id="90" name="Google Shape;90;p17"/>
          <p:cNvSpPr txBox="1"/>
          <p:nvPr/>
        </p:nvSpPr>
        <p:spPr>
          <a:xfrm>
            <a:off x="440300" y="5934201"/>
            <a:ext cx="5655600" cy="1128410"/>
          </a:xfrm>
          <a:prstGeom prst="rect">
            <a:avLst/>
          </a:prstGeom>
          <a:noFill/>
          <a:ln>
            <a:noFill/>
          </a:ln>
        </p:spPr>
        <p:txBody>
          <a:bodyPr spcFirstLastPara="1" wrap="square" lIns="121900" tIns="121900" rIns="121900" bIns="121900" anchor="t" anchorCtr="0">
            <a:spAutoFit/>
          </a:bodyPr>
          <a:lstStyle/>
          <a:p>
            <a:r>
              <a:rPr lang="en-GB" sz="3600">
                <a:solidFill>
                  <a:schemeClr val="dk1"/>
                </a:solidFill>
                <a:latin typeface="Acme"/>
                <a:ea typeface="Acme"/>
                <a:cs typeface="Acme"/>
                <a:sym typeface="Acme"/>
              </a:rPr>
              <a:t>ALSO:</a:t>
            </a:r>
            <a:r>
              <a:rPr lang="en-GB" sz="2133">
                <a:solidFill>
                  <a:schemeClr val="dk1"/>
                </a:solidFill>
                <a:latin typeface="Acme"/>
                <a:ea typeface="Acme"/>
                <a:cs typeface="Acme"/>
                <a:sym typeface="Acme"/>
              </a:rPr>
              <a:t> FUEL- Holiday and activity programme</a:t>
            </a:r>
            <a:endParaRPr sz="2133">
              <a:solidFill>
                <a:schemeClr val="dk1"/>
              </a:solidFill>
              <a:latin typeface="Acme"/>
              <a:ea typeface="Acme"/>
              <a:cs typeface="Acme"/>
              <a:sym typeface="Acm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10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1000"/>
                                        <p:tgtEl>
                                          <p:spTgt spid="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8"/>
          <p:cNvPicPr preferRelativeResize="0"/>
          <p:nvPr/>
        </p:nvPicPr>
        <p:blipFill>
          <a:blip r:embed="rId3">
            <a:alphaModFix amt="10000"/>
          </a:blip>
          <a:stretch>
            <a:fillRect/>
          </a:stretch>
        </p:blipFill>
        <p:spPr>
          <a:xfrm>
            <a:off x="0" y="0"/>
            <a:ext cx="12192000" cy="6858000"/>
          </a:xfrm>
          <a:prstGeom prst="rect">
            <a:avLst/>
          </a:prstGeom>
          <a:noFill/>
          <a:ln>
            <a:noFill/>
          </a:ln>
        </p:spPr>
      </p:pic>
      <p:sp>
        <p:nvSpPr>
          <p:cNvPr id="96" name="Google Shape;96;p18"/>
          <p:cNvSpPr txBox="1"/>
          <p:nvPr/>
        </p:nvSpPr>
        <p:spPr>
          <a:xfrm>
            <a:off x="0" y="101600"/>
            <a:ext cx="9623600" cy="2051932"/>
          </a:xfrm>
          <a:prstGeom prst="rect">
            <a:avLst/>
          </a:prstGeom>
          <a:noFill/>
          <a:ln>
            <a:noFill/>
          </a:ln>
        </p:spPr>
        <p:txBody>
          <a:bodyPr spcFirstLastPara="1" wrap="square" lIns="121900" tIns="121900" rIns="121900" bIns="121900" anchor="t" anchorCtr="0">
            <a:spAutoFit/>
          </a:bodyPr>
          <a:lstStyle/>
          <a:p>
            <a:pPr algn="ctr"/>
            <a:r>
              <a:rPr lang="en-GB" sz="5867" b="1">
                <a:solidFill>
                  <a:schemeClr val="dk2"/>
                </a:solidFill>
                <a:highlight>
                  <a:srgbClr val="F1C232"/>
                </a:highlight>
                <a:latin typeface="Acme"/>
                <a:ea typeface="Acme"/>
                <a:cs typeface="Acme"/>
                <a:sym typeface="Acme"/>
              </a:rPr>
              <a:t>Family Hub key delivery roles</a:t>
            </a:r>
            <a:endParaRPr sz="5600">
              <a:latin typeface="Acme"/>
              <a:ea typeface="Acme"/>
              <a:cs typeface="Acme"/>
              <a:sym typeface="Acme"/>
            </a:endParaRPr>
          </a:p>
        </p:txBody>
      </p:sp>
      <p:sp>
        <p:nvSpPr>
          <p:cNvPr id="97" name="Google Shape;97;p18"/>
          <p:cNvSpPr txBox="1"/>
          <p:nvPr/>
        </p:nvSpPr>
        <p:spPr>
          <a:xfrm>
            <a:off x="362267" y="1241967"/>
            <a:ext cx="5879200" cy="1703246"/>
          </a:xfrm>
          <a:prstGeom prst="rect">
            <a:avLst/>
          </a:prstGeom>
          <a:noFill/>
          <a:ln>
            <a:noFill/>
          </a:ln>
        </p:spPr>
        <p:txBody>
          <a:bodyPr spcFirstLastPara="1" wrap="square" lIns="121900" tIns="121900" rIns="121900" bIns="121900" anchor="t" anchorCtr="0">
            <a:spAutoFit/>
          </a:bodyPr>
          <a:lstStyle/>
          <a:p>
            <a:r>
              <a:rPr lang="en-GB" sz="3600">
                <a:solidFill>
                  <a:schemeClr val="dk1"/>
                </a:solidFill>
                <a:latin typeface="Acme"/>
                <a:ea typeface="Acme"/>
                <a:cs typeface="Acme"/>
                <a:sym typeface="Acme"/>
              </a:rPr>
              <a:t>Family Coach</a:t>
            </a:r>
            <a:endParaRPr sz="3600">
              <a:solidFill>
                <a:schemeClr val="dk1"/>
              </a:solidFill>
              <a:latin typeface="Acme"/>
              <a:ea typeface="Acme"/>
              <a:cs typeface="Acme"/>
              <a:sym typeface="Acme"/>
            </a:endParaRPr>
          </a:p>
          <a:p>
            <a:r>
              <a:rPr lang="en-GB" sz="1467">
                <a:solidFill>
                  <a:schemeClr val="dk1"/>
                </a:solidFill>
                <a:latin typeface="Acme"/>
                <a:ea typeface="Acme"/>
                <a:cs typeface="Acme"/>
                <a:sym typeface="Acme"/>
              </a:rPr>
              <a:t>Work with the whole family due to entrenched, complex needs - interventions will be directly delivered to all family members within the home. </a:t>
            </a:r>
            <a:r>
              <a:rPr lang="en-GB" sz="1467">
                <a:solidFill>
                  <a:srgbClr val="9900FF"/>
                </a:solidFill>
                <a:latin typeface="Acme"/>
                <a:ea typeface="Acme"/>
                <a:cs typeface="Acme"/>
                <a:sym typeface="Acme"/>
              </a:rPr>
              <a:t>At least 1 session week with family</a:t>
            </a:r>
            <a:r>
              <a:rPr lang="en-GB" sz="1467">
                <a:solidFill>
                  <a:schemeClr val="dk1"/>
                </a:solidFill>
                <a:latin typeface="Acme"/>
                <a:ea typeface="Acme"/>
                <a:cs typeface="Acme"/>
                <a:sym typeface="Acme"/>
              </a:rPr>
              <a:t>. </a:t>
            </a:r>
            <a:r>
              <a:rPr lang="en-GB" sz="1467">
                <a:solidFill>
                  <a:srgbClr val="980000"/>
                </a:solidFill>
                <a:latin typeface="Acme"/>
                <a:ea typeface="Acme"/>
                <a:cs typeface="Acme"/>
                <a:sym typeface="Acme"/>
              </a:rPr>
              <a:t>Support should be completed within 9 months</a:t>
            </a:r>
            <a:endParaRPr sz="2133">
              <a:solidFill>
                <a:schemeClr val="dk1"/>
              </a:solidFill>
              <a:latin typeface="Acme"/>
              <a:ea typeface="Acme"/>
              <a:cs typeface="Acme"/>
              <a:sym typeface="Acme"/>
            </a:endParaRPr>
          </a:p>
        </p:txBody>
      </p:sp>
      <p:sp>
        <p:nvSpPr>
          <p:cNvPr id="98" name="Google Shape;98;p18"/>
          <p:cNvSpPr txBox="1"/>
          <p:nvPr/>
        </p:nvSpPr>
        <p:spPr>
          <a:xfrm>
            <a:off x="6661433" y="1241967"/>
            <a:ext cx="5252400" cy="2483012"/>
          </a:xfrm>
          <a:prstGeom prst="rect">
            <a:avLst/>
          </a:prstGeom>
          <a:noFill/>
          <a:ln>
            <a:noFill/>
          </a:ln>
        </p:spPr>
        <p:txBody>
          <a:bodyPr spcFirstLastPara="1" wrap="square" lIns="121900" tIns="121900" rIns="121900" bIns="121900" anchor="t" anchorCtr="0">
            <a:spAutoFit/>
          </a:bodyPr>
          <a:lstStyle/>
          <a:p>
            <a:r>
              <a:rPr lang="en-GB" sz="3600">
                <a:solidFill>
                  <a:schemeClr val="dk1"/>
                </a:solidFill>
                <a:latin typeface="Acme"/>
                <a:ea typeface="Acme"/>
                <a:cs typeface="Acme"/>
                <a:sym typeface="Acme"/>
              </a:rPr>
              <a:t>Family Hub Worker</a:t>
            </a:r>
            <a:endParaRPr sz="2133">
              <a:solidFill>
                <a:schemeClr val="dk1"/>
              </a:solidFill>
              <a:latin typeface="Acme"/>
              <a:ea typeface="Acme"/>
              <a:cs typeface="Acme"/>
              <a:sym typeface="Acme"/>
            </a:endParaRPr>
          </a:p>
          <a:p>
            <a:r>
              <a:rPr lang="en-GB" sz="1467">
                <a:solidFill>
                  <a:schemeClr val="dk1"/>
                </a:solidFill>
                <a:latin typeface="Acme"/>
                <a:ea typeface="Acme"/>
                <a:cs typeface="Acme"/>
                <a:sym typeface="Acme"/>
              </a:rPr>
              <a:t>Work focussed on short term interventions that consider the whole family and may focus on an specific individual within the family e.g a child, yp or a parent.</a:t>
            </a:r>
            <a:r>
              <a:rPr lang="en-GB" sz="1467">
                <a:solidFill>
                  <a:srgbClr val="9900FF"/>
                </a:solidFill>
                <a:latin typeface="Acme"/>
                <a:ea typeface="Acme"/>
                <a:cs typeface="Acme"/>
                <a:sym typeface="Acme"/>
              </a:rPr>
              <a:t> Weekly/fortnightly sessions. </a:t>
            </a:r>
            <a:r>
              <a:rPr lang="en-GB" sz="1467">
                <a:solidFill>
                  <a:srgbClr val="980000"/>
                </a:solidFill>
                <a:latin typeface="Acme"/>
                <a:ea typeface="Acme"/>
                <a:cs typeface="Acme"/>
                <a:sym typeface="Acme"/>
              </a:rPr>
              <a:t>Support should be completed within: 6 months if multiple interventions across the family or 3 months if focussed on an individual child/young person</a:t>
            </a:r>
            <a:endParaRPr sz="1467">
              <a:solidFill>
                <a:schemeClr val="dk1"/>
              </a:solidFill>
              <a:latin typeface="Acme"/>
              <a:ea typeface="Acme"/>
              <a:cs typeface="Acme"/>
              <a:sym typeface="Acme"/>
            </a:endParaRPr>
          </a:p>
          <a:p>
            <a:endParaRPr sz="2133">
              <a:solidFill>
                <a:schemeClr val="dk1"/>
              </a:solidFill>
              <a:latin typeface="Acme"/>
              <a:ea typeface="Acme"/>
              <a:cs typeface="Acme"/>
              <a:sym typeface="Acme"/>
            </a:endParaRPr>
          </a:p>
        </p:txBody>
      </p:sp>
      <p:sp>
        <p:nvSpPr>
          <p:cNvPr id="99" name="Google Shape;99;p18"/>
          <p:cNvSpPr txBox="1"/>
          <p:nvPr/>
        </p:nvSpPr>
        <p:spPr>
          <a:xfrm>
            <a:off x="362267" y="3086867"/>
            <a:ext cx="5879200" cy="2483012"/>
          </a:xfrm>
          <a:prstGeom prst="rect">
            <a:avLst/>
          </a:prstGeom>
          <a:noFill/>
          <a:ln>
            <a:noFill/>
          </a:ln>
        </p:spPr>
        <p:txBody>
          <a:bodyPr spcFirstLastPara="1" wrap="square" lIns="121900" tIns="121900" rIns="121900" bIns="121900" anchor="t" anchorCtr="0">
            <a:spAutoFit/>
          </a:bodyPr>
          <a:lstStyle/>
          <a:p>
            <a:r>
              <a:rPr lang="en-GB" sz="3600">
                <a:solidFill>
                  <a:schemeClr val="dk1"/>
                </a:solidFill>
                <a:latin typeface="Acme"/>
                <a:ea typeface="Acme"/>
                <a:cs typeface="Acme"/>
                <a:sym typeface="Acme"/>
              </a:rPr>
              <a:t>Lead Family Hub Youth Worker</a:t>
            </a:r>
            <a:endParaRPr sz="2133">
              <a:solidFill>
                <a:schemeClr val="dk1"/>
              </a:solidFill>
              <a:latin typeface="Acme"/>
              <a:ea typeface="Acme"/>
              <a:cs typeface="Acme"/>
              <a:sym typeface="Acme"/>
            </a:endParaRPr>
          </a:p>
          <a:p>
            <a:r>
              <a:rPr lang="en-GB" sz="1467">
                <a:solidFill>
                  <a:schemeClr val="dk1"/>
                </a:solidFill>
                <a:latin typeface="Acme"/>
                <a:ea typeface="Acme"/>
                <a:cs typeface="Acme"/>
                <a:sym typeface="Acme"/>
              </a:rPr>
              <a:t>Focus on direct work with young people 8-18 and consideration to the wider needs of family members and predominantly signposting in nature. Would generally support young people with more complex needs. </a:t>
            </a:r>
            <a:r>
              <a:rPr lang="en-GB" sz="1467">
                <a:solidFill>
                  <a:srgbClr val="9900FF"/>
                </a:solidFill>
                <a:latin typeface="Acme"/>
                <a:ea typeface="Acme"/>
                <a:cs typeface="Acme"/>
                <a:sym typeface="Acme"/>
              </a:rPr>
              <a:t>Weekly/fortnightly sessions.</a:t>
            </a:r>
            <a:r>
              <a:rPr lang="en-GB" sz="1467">
                <a:solidFill>
                  <a:srgbClr val="980000"/>
                </a:solidFill>
                <a:latin typeface="Acme"/>
                <a:ea typeface="Acme"/>
                <a:cs typeface="Acme"/>
                <a:sym typeface="Acme"/>
              </a:rPr>
              <a:t> Support should be completed within 3 months unless exploitation or HSB  related intervention</a:t>
            </a:r>
            <a:endParaRPr sz="2133">
              <a:solidFill>
                <a:schemeClr val="dk1"/>
              </a:solidFill>
              <a:latin typeface="Acme"/>
              <a:ea typeface="Acme"/>
              <a:cs typeface="Acme"/>
              <a:sym typeface="Acme"/>
            </a:endParaRPr>
          </a:p>
        </p:txBody>
      </p:sp>
      <p:sp>
        <p:nvSpPr>
          <p:cNvPr id="100" name="Google Shape;100;p18"/>
          <p:cNvSpPr txBox="1"/>
          <p:nvPr/>
        </p:nvSpPr>
        <p:spPr>
          <a:xfrm>
            <a:off x="362267" y="5129567"/>
            <a:ext cx="5879200" cy="1785257"/>
          </a:xfrm>
          <a:prstGeom prst="rect">
            <a:avLst/>
          </a:prstGeom>
          <a:noFill/>
          <a:ln>
            <a:noFill/>
          </a:ln>
        </p:spPr>
        <p:txBody>
          <a:bodyPr spcFirstLastPara="1" wrap="square" lIns="121900" tIns="121900" rIns="121900" bIns="121900" anchor="t" anchorCtr="0">
            <a:spAutoFit/>
          </a:bodyPr>
          <a:lstStyle/>
          <a:p>
            <a:r>
              <a:rPr lang="en-GB" sz="3600">
                <a:solidFill>
                  <a:schemeClr val="dk1"/>
                </a:solidFill>
                <a:latin typeface="Acme"/>
                <a:ea typeface="Acme"/>
                <a:cs typeface="Acme"/>
                <a:sym typeface="Acme"/>
              </a:rPr>
              <a:t>Substance Misuse Worker </a:t>
            </a:r>
            <a:r>
              <a:rPr lang="en-GB" sz="2000">
                <a:solidFill>
                  <a:schemeClr val="dk1"/>
                </a:solidFill>
                <a:latin typeface="Acme"/>
                <a:ea typeface="Acme"/>
                <a:cs typeface="Acme"/>
                <a:sym typeface="Acme"/>
              </a:rPr>
              <a:t>(inc Snr)</a:t>
            </a:r>
            <a:endParaRPr sz="533">
              <a:solidFill>
                <a:schemeClr val="dk1"/>
              </a:solidFill>
              <a:latin typeface="Acme"/>
              <a:ea typeface="Acme"/>
              <a:cs typeface="Acme"/>
              <a:sym typeface="Acme"/>
            </a:endParaRPr>
          </a:p>
          <a:p>
            <a:r>
              <a:rPr lang="en-GB" sz="1467">
                <a:solidFill>
                  <a:schemeClr val="dk1"/>
                </a:solidFill>
                <a:latin typeface="Acme"/>
                <a:ea typeface="Acme"/>
                <a:cs typeface="Acme"/>
                <a:sym typeface="Acme"/>
              </a:rPr>
              <a:t>Focus on direct work with young people 8 -18 and consideration to the wider needs of family members and predominantly signposting in nature. </a:t>
            </a:r>
            <a:r>
              <a:rPr lang="en-GB" sz="1467">
                <a:solidFill>
                  <a:srgbClr val="9900FF"/>
                </a:solidFill>
                <a:latin typeface="Acme"/>
                <a:ea typeface="Acme"/>
                <a:cs typeface="Acme"/>
                <a:sym typeface="Acme"/>
              </a:rPr>
              <a:t>Weekly/fortnightly sessions. </a:t>
            </a:r>
            <a:r>
              <a:rPr lang="en-GB" sz="1467">
                <a:solidFill>
                  <a:srgbClr val="980000"/>
                </a:solidFill>
                <a:latin typeface="Acme"/>
                <a:ea typeface="Acme"/>
                <a:cs typeface="Acme"/>
                <a:sym typeface="Acme"/>
              </a:rPr>
              <a:t>No max length of support</a:t>
            </a:r>
            <a:endParaRPr sz="2133">
              <a:latin typeface="Acme"/>
              <a:ea typeface="Acme"/>
              <a:cs typeface="Acme"/>
              <a:sym typeface="Acme"/>
            </a:endParaRPr>
          </a:p>
        </p:txBody>
      </p:sp>
      <p:sp>
        <p:nvSpPr>
          <p:cNvPr id="101" name="Google Shape;101;p18"/>
          <p:cNvSpPr txBox="1"/>
          <p:nvPr/>
        </p:nvSpPr>
        <p:spPr>
          <a:xfrm>
            <a:off x="6661433" y="4001267"/>
            <a:ext cx="5252400" cy="2154780"/>
          </a:xfrm>
          <a:prstGeom prst="rect">
            <a:avLst/>
          </a:prstGeom>
          <a:noFill/>
          <a:ln>
            <a:noFill/>
          </a:ln>
        </p:spPr>
        <p:txBody>
          <a:bodyPr spcFirstLastPara="1" wrap="square" lIns="121900" tIns="121900" rIns="121900" bIns="121900" anchor="t" anchorCtr="0">
            <a:spAutoFit/>
          </a:bodyPr>
          <a:lstStyle/>
          <a:p>
            <a:r>
              <a:rPr lang="en-GB" sz="3600">
                <a:solidFill>
                  <a:schemeClr val="dk1"/>
                </a:solidFill>
                <a:latin typeface="Acme"/>
                <a:ea typeface="Acme"/>
                <a:cs typeface="Acme"/>
                <a:sym typeface="Acme"/>
              </a:rPr>
              <a:t>Parenting Worker</a:t>
            </a:r>
            <a:endParaRPr sz="2133">
              <a:solidFill>
                <a:schemeClr val="dk1"/>
              </a:solidFill>
              <a:latin typeface="Acme"/>
              <a:ea typeface="Acme"/>
              <a:cs typeface="Acme"/>
              <a:sym typeface="Acme"/>
            </a:endParaRPr>
          </a:p>
          <a:p>
            <a:r>
              <a:rPr lang="en-GB" sz="1467">
                <a:solidFill>
                  <a:schemeClr val="dk1"/>
                </a:solidFill>
                <a:latin typeface="Acme"/>
                <a:ea typeface="Acme"/>
                <a:cs typeface="Acme"/>
                <a:sym typeface="Acme"/>
              </a:rPr>
              <a:t>Focus on direct work with parents/caregivers with consideration given to the wider needs of the family, predominantly signposting in nature. Interventions are evidenced based. </a:t>
            </a:r>
            <a:r>
              <a:rPr lang="en-GB" sz="1467">
                <a:solidFill>
                  <a:srgbClr val="9900FF"/>
                </a:solidFill>
                <a:latin typeface="Acme"/>
                <a:ea typeface="Acme"/>
                <a:cs typeface="Acme"/>
                <a:sym typeface="Acme"/>
              </a:rPr>
              <a:t>Weekly sessions. </a:t>
            </a:r>
            <a:r>
              <a:rPr lang="en-GB" sz="1467">
                <a:solidFill>
                  <a:srgbClr val="980000"/>
                </a:solidFill>
                <a:latin typeface="Acme"/>
                <a:ea typeface="Acme"/>
                <a:cs typeface="Acme"/>
                <a:sym typeface="Acme"/>
              </a:rPr>
              <a:t>Support should be completed within 3 months.</a:t>
            </a:r>
            <a:endParaRPr sz="1467">
              <a:solidFill>
                <a:schemeClr val="dk1"/>
              </a:solidFill>
              <a:latin typeface="Acme"/>
              <a:ea typeface="Acme"/>
              <a:cs typeface="Acme"/>
              <a:sym typeface="Acme"/>
            </a:endParaRPr>
          </a:p>
          <a:p>
            <a:pPr marL="609585"/>
            <a:endParaRPr sz="1467">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fade">
                                      <p:cBhvr>
                                        <p:cTn id="17" dur="1000"/>
                                        <p:tgtEl>
                                          <p:spTgt spid="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1000"/>
                                        <p:tgtEl>
                                          <p:spTgt spid="1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9"/>
          <p:cNvPicPr preferRelativeResize="0"/>
          <p:nvPr/>
        </p:nvPicPr>
        <p:blipFill>
          <a:blip r:embed="rId3">
            <a:alphaModFix amt="10000"/>
          </a:blip>
          <a:stretch>
            <a:fillRect/>
          </a:stretch>
        </p:blipFill>
        <p:spPr>
          <a:xfrm>
            <a:off x="0" y="0"/>
            <a:ext cx="12192000" cy="6858000"/>
          </a:xfrm>
          <a:prstGeom prst="rect">
            <a:avLst/>
          </a:prstGeom>
          <a:noFill/>
          <a:ln w="9525" cap="flat" cmpd="sng">
            <a:solidFill>
              <a:srgbClr val="000000"/>
            </a:solidFill>
            <a:prstDash val="dash"/>
            <a:round/>
            <a:headEnd type="none" w="sm" len="sm"/>
            <a:tailEnd type="none" w="sm" len="sm"/>
          </a:ln>
        </p:spPr>
      </p:pic>
      <p:sp>
        <p:nvSpPr>
          <p:cNvPr id="107" name="Google Shape;107;p19"/>
          <p:cNvSpPr/>
          <p:nvPr/>
        </p:nvSpPr>
        <p:spPr>
          <a:xfrm>
            <a:off x="4574100" y="322167"/>
            <a:ext cx="3212000" cy="668400"/>
          </a:xfrm>
          <a:prstGeom prst="roundRect">
            <a:avLst>
              <a:gd name="adj" fmla="val 31172"/>
            </a:avLst>
          </a:prstGeom>
          <a:solidFill>
            <a:srgbClr val="6AA84F"/>
          </a:solidFill>
          <a:ln>
            <a:noFill/>
          </a:ln>
        </p:spPr>
        <p:txBody>
          <a:bodyPr spcFirstLastPara="1" wrap="square" lIns="121900" tIns="121900" rIns="121900" bIns="121900" anchor="ctr" anchorCtr="0">
            <a:noAutofit/>
          </a:bodyPr>
          <a:lstStyle/>
          <a:p>
            <a:pPr algn="ctr"/>
            <a:r>
              <a:rPr lang="en-GB" sz="2133" b="1">
                <a:solidFill>
                  <a:srgbClr val="222222"/>
                </a:solidFill>
                <a:latin typeface="Calibri"/>
                <a:ea typeface="Calibri"/>
                <a:cs typeface="Calibri"/>
                <a:sym typeface="Calibri"/>
              </a:rPr>
              <a:t>Danny Gomm</a:t>
            </a:r>
            <a:endParaRPr sz="2133" b="1">
              <a:solidFill>
                <a:srgbClr val="222222"/>
              </a:solidFill>
              <a:latin typeface="Calibri"/>
              <a:ea typeface="Calibri"/>
              <a:cs typeface="Calibri"/>
              <a:sym typeface="Calibri"/>
            </a:endParaRPr>
          </a:p>
          <a:p>
            <a:pPr algn="ctr"/>
            <a:r>
              <a:rPr lang="en-GB" sz="1333">
                <a:solidFill>
                  <a:srgbClr val="222222"/>
                </a:solidFill>
                <a:latin typeface="Calibri"/>
                <a:ea typeface="Calibri"/>
                <a:cs typeface="Calibri"/>
                <a:sym typeface="Calibri"/>
              </a:rPr>
              <a:t>(Family Hub Manager)</a:t>
            </a:r>
            <a:endParaRPr sz="1333">
              <a:solidFill>
                <a:srgbClr val="222222"/>
              </a:solidFill>
              <a:latin typeface="Calibri"/>
              <a:ea typeface="Calibri"/>
              <a:cs typeface="Calibri"/>
              <a:sym typeface="Calibri"/>
            </a:endParaRPr>
          </a:p>
        </p:txBody>
      </p:sp>
      <p:cxnSp>
        <p:nvCxnSpPr>
          <p:cNvPr id="108" name="Google Shape;108;p19"/>
          <p:cNvCxnSpPr>
            <a:stCxn id="109" idx="2"/>
            <a:endCxn id="110" idx="0"/>
          </p:cNvCxnSpPr>
          <p:nvPr/>
        </p:nvCxnSpPr>
        <p:spPr>
          <a:xfrm rot="-5400000" flipH="1">
            <a:off x="3466400" y="3106400"/>
            <a:ext cx="151600" cy="800"/>
          </a:xfrm>
          <a:prstGeom prst="bentConnector3">
            <a:avLst>
              <a:gd name="adj1" fmla="val 50000"/>
            </a:avLst>
          </a:prstGeom>
          <a:noFill/>
          <a:ln w="9525" cap="flat" cmpd="sng">
            <a:solidFill>
              <a:srgbClr val="B7B7B7"/>
            </a:solidFill>
            <a:prstDash val="dash"/>
            <a:round/>
            <a:headEnd type="none" w="med" len="med"/>
            <a:tailEnd type="none" w="med" len="med"/>
          </a:ln>
        </p:spPr>
      </p:cxnSp>
      <p:sp>
        <p:nvSpPr>
          <p:cNvPr id="111" name="Google Shape;111;p19"/>
          <p:cNvSpPr/>
          <p:nvPr/>
        </p:nvSpPr>
        <p:spPr>
          <a:xfrm>
            <a:off x="640533" y="459000"/>
            <a:ext cx="2678000" cy="6147600"/>
          </a:xfrm>
          <a:prstGeom prst="roundRect">
            <a:avLst>
              <a:gd name="adj" fmla="val 10971"/>
            </a:avLst>
          </a:prstGeom>
          <a:solidFill>
            <a:srgbClr val="4A86E8"/>
          </a:solidFill>
          <a:ln>
            <a:noFill/>
          </a:ln>
        </p:spPr>
        <p:txBody>
          <a:bodyPr spcFirstLastPara="1" wrap="square" lIns="121900" tIns="121900" rIns="121900" bIns="121900" anchor="ctr" anchorCtr="0">
            <a:noAutofit/>
          </a:bodyPr>
          <a:lstStyle/>
          <a:p>
            <a:pPr algn="ctr"/>
            <a:r>
              <a:rPr lang="en-GB" sz="2400" b="1">
                <a:latin typeface="Calibri"/>
                <a:ea typeface="Calibri"/>
                <a:cs typeface="Calibri"/>
                <a:sym typeface="Calibri"/>
              </a:rPr>
              <a:t>Helen Smith</a:t>
            </a:r>
            <a:endParaRPr sz="2400" b="1">
              <a:latin typeface="Calibri"/>
              <a:ea typeface="Calibri"/>
              <a:cs typeface="Calibri"/>
              <a:sym typeface="Calibri"/>
            </a:endParaRPr>
          </a:p>
          <a:p>
            <a:pPr algn="ctr"/>
            <a:r>
              <a:rPr lang="en-GB" sz="1333">
                <a:latin typeface="Calibri"/>
                <a:ea typeface="Calibri"/>
                <a:cs typeface="Calibri"/>
                <a:sym typeface="Calibri"/>
              </a:rPr>
              <a:t>(Family Hub Lead)</a:t>
            </a:r>
            <a:endParaRPr sz="1333">
              <a:latin typeface="Calibri"/>
              <a:ea typeface="Calibri"/>
              <a:cs typeface="Calibri"/>
              <a:sym typeface="Calibri"/>
            </a:endParaRPr>
          </a:p>
          <a:p>
            <a:pPr algn="ctr">
              <a:buClr>
                <a:schemeClr val="dk1"/>
              </a:buClr>
              <a:buSzPts val="1100"/>
            </a:pPr>
            <a:r>
              <a:rPr lang="en-GB" sz="2400" b="1">
                <a:latin typeface="Calibri"/>
                <a:ea typeface="Calibri"/>
                <a:cs typeface="Calibri"/>
                <a:sym typeface="Calibri"/>
              </a:rPr>
              <a:t>Rob Hathorn</a:t>
            </a:r>
            <a:endParaRPr sz="2400" b="1">
              <a:latin typeface="Calibri"/>
              <a:ea typeface="Calibri"/>
              <a:cs typeface="Calibri"/>
              <a:sym typeface="Calibri"/>
            </a:endParaRPr>
          </a:p>
          <a:p>
            <a:pPr algn="ctr"/>
            <a:r>
              <a:rPr lang="en-GB" sz="1333">
                <a:latin typeface="Calibri"/>
                <a:ea typeface="Calibri"/>
                <a:cs typeface="Calibri"/>
                <a:sym typeface="Calibri"/>
              </a:rPr>
              <a:t>(Lead FH Youth Worker)</a:t>
            </a:r>
            <a:endParaRPr sz="1333">
              <a:latin typeface="Calibri"/>
              <a:ea typeface="Calibri"/>
              <a:cs typeface="Calibri"/>
              <a:sym typeface="Calibri"/>
            </a:endParaRPr>
          </a:p>
          <a:p>
            <a:pPr algn="ctr"/>
            <a:r>
              <a:rPr lang="en-GB" sz="2400" b="1">
                <a:latin typeface="Calibri"/>
                <a:ea typeface="Calibri"/>
                <a:cs typeface="Calibri"/>
                <a:sym typeface="Calibri"/>
              </a:rPr>
              <a:t>Diane Whittaker</a:t>
            </a:r>
            <a:endParaRPr sz="2400" b="1">
              <a:latin typeface="Calibri"/>
              <a:ea typeface="Calibri"/>
              <a:cs typeface="Calibri"/>
              <a:sym typeface="Calibri"/>
            </a:endParaRPr>
          </a:p>
          <a:p>
            <a:pPr algn="ctr"/>
            <a:r>
              <a:rPr lang="en-GB" sz="2400" b="1">
                <a:latin typeface="Calibri"/>
                <a:ea typeface="Calibri"/>
                <a:cs typeface="Calibri"/>
                <a:sym typeface="Calibri"/>
              </a:rPr>
              <a:t>Eunice Da Silva</a:t>
            </a:r>
            <a:endParaRPr sz="2400" b="1">
              <a:latin typeface="Calibri"/>
              <a:ea typeface="Calibri"/>
              <a:cs typeface="Calibri"/>
              <a:sym typeface="Calibri"/>
            </a:endParaRPr>
          </a:p>
          <a:p>
            <a:pPr algn="ctr"/>
            <a:r>
              <a:rPr lang="en-GB" sz="1333">
                <a:latin typeface="Calibri"/>
                <a:ea typeface="Calibri"/>
                <a:cs typeface="Calibri"/>
                <a:sym typeface="Calibri"/>
              </a:rPr>
              <a:t>(Snr Family Hub Worker)</a:t>
            </a:r>
            <a:endParaRPr sz="1333">
              <a:latin typeface="Calibri"/>
              <a:ea typeface="Calibri"/>
              <a:cs typeface="Calibri"/>
              <a:sym typeface="Calibri"/>
            </a:endParaRPr>
          </a:p>
          <a:p>
            <a:pPr algn="ctr"/>
            <a:r>
              <a:rPr lang="en-GB" sz="2400" b="1">
                <a:solidFill>
                  <a:schemeClr val="lt1"/>
                </a:solidFill>
                <a:latin typeface="Calibri"/>
                <a:ea typeface="Calibri"/>
                <a:cs typeface="Calibri"/>
                <a:sym typeface="Calibri"/>
              </a:rPr>
              <a:t>Arifa Naeem</a:t>
            </a:r>
            <a:endParaRPr sz="2400" b="1">
              <a:solidFill>
                <a:schemeClr val="lt1"/>
              </a:solidFill>
              <a:latin typeface="Calibri"/>
              <a:ea typeface="Calibri"/>
              <a:cs typeface="Calibri"/>
              <a:sym typeface="Calibri"/>
            </a:endParaRPr>
          </a:p>
          <a:p>
            <a:pPr algn="ctr"/>
            <a:r>
              <a:rPr lang="en-GB" sz="1333">
                <a:solidFill>
                  <a:schemeClr val="lt1"/>
                </a:solidFill>
                <a:latin typeface="Calibri"/>
                <a:ea typeface="Calibri"/>
                <a:cs typeface="Calibri"/>
                <a:sym typeface="Calibri"/>
              </a:rPr>
              <a:t>(Specialist Parenting Worker)</a:t>
            </a:r>
            <a:endParaRPr sz="1333">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Heather Piper</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Becky Hill</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VACAN</a:t>
            </a:r>
            <a:r>
              <a:rPr lang="en-GB" sz="2400">
                <a:solidFill>
                  <a:schemeClr val="lt1"/>
                </a:solidFill>
                <a:latin typeface="Calibri"/>
                <a:ea typeface="Calibri"/>
                <a:cs typeface="Calibri"/>
                <a:sym typeface="Calibri"/>
              </a:rPr>
              <a:t>T</a:t>
            </a:r>
            <a:endParaRPr sz="2400">
              <a:solidFill>
                <a:schemeClr val="lt1"/>
              </a:solidFill>
              <a:latin typeface="Calibri"/>
              <a:ea typeface="Calibri"/>
              <a:cs typeface="Calibri"/>
              <a:sym typeface="Calibri"/>
            </a:endParaRPr>
          </a:p>
          <a:p>
            <a:pPr algn="ctr"/>
            <a:r>
              <a:rPr lang="en-GB" sz="1333">
                <a:solidFill>
                  <a:schemeClr val="lt1"/>
                </a:solidFill>
                <a:latin typeface="Calibri"/>
                <a:ea typeface="Calibri"/>
                <a:cs typeface="Calibri"/>
                <a:sym typeface="Calibri"/>
              </a:rPr>
              <a:t>(Family Coach)</a:t>
            </a:r>
            <a:endParaRPr sz="1333">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Gemma Kelly</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Louise Hildreth</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Todorka Baker</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Pinder Sagoo</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Leticia Sant'Anna</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Laura Penman</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Mandy Perera</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Sarina Akhtar</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Amanda McGiffen</a:t>
            </a:r>
            <a:r>
              <a:rPr lang="en-GB"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a:p>
            <a:pPr algn="ctr"/>
            <a:r>
              <a:rPr lang="en-GB" sz="1333">
                <a:solidFill>
                  <a:schemeClr val="lt1"/>
                </a:solidFill>
                <a:latin typeface="Calibri"/>
                <a:ea typeface="Calibri"/>
                <a:cs typeface="Calibri"/>
                <a:sym typeface="Calibri"/>
              </a:rPr>
              <a:t>(Family Hub Worker)</a:t>
            </a:r>
            <a:endParaRPr sz="1333">
              <a:solidFill>
                <a:schemeClr val="lt1"/>
              </a:solidFill>
              <a:latin typeface="Calibri"/>
              <a:ea typeface="Calibri"/>
              <a:cs typeface="Calibri"/>
              <a:sym typeface="Calibri"/>
            </a:endParaRPr>
          </a:p>
        </p:txBody>
      </p:sp>
      <p:sp>
        <p:nvSpPr>
          <p:cNvPr id="112" name="Google Shape;112;p19"/>
          <p:cNvSpPr/>
          <p:nvPr/>
        </p:nvSpPr>
        <p:spPr>
          <a:xfrm>
            <a:off x="9029467" y="459000"/>
            <a:ext cx="2678000" cy="6147600"/>
          </a:xfrm>
          <a:prstGeom prst="roundRect">
            <a:avLst>
              <a:gd name="adj" fmla="val 12081"/>
            </a:avLst>
          </a:prstGeom>
          <a:solidFill>
            <a:srgbClr val="E06666"/>
          </a:solidFill>
          <a:ln>
            <a:noFill/>
          </a:ln>
        </p:spPr>
        <p:txBody>
          <a:bodyPr spcFirstLastPara="1" wrap="square" lIns="121900" tIns="121900" rIns="121900" bIns="121900" anchor="ctr" anchorCtr="0">
            <a:noAutofit/>
          </a:bodyPr>
          <a:lstStyle/>
          <a:p>
            <a:pPr algn="ctr"/>
            <a:r>
              <a:rPr lang="en-GB" sz="2400" b="1">
                <a:solidFill>
                  <a:srgbClr val="222222"/>
                </a:solidFill>
                <a:latin typeface="Calibri"/>
                <a:ea typeface="Calibri"/>
                <a:cs typeface="Calibri"/>
                <a:sym typeface="Calibri"/>
              </a:rPr>
              <a:t>Debbie Oates</a:t>
            </a:r>
            <a:endParaRPr sz="2400" b="1">
              <a:solidFill>
                <a:srgbClr val="222222"/>
              </a:solidFill>
              <a:latin typeface="Calibri"/>
              <a:ea typeface="Calibri"/>
              <a:cs typeface="Calibri"/>
              <a:sym typeface="Calibri"/>
            </a:endParaRPr>
          </a:p>
          <a:p>
            <a:pPr algn="ctr"/>
            <a:r>
              <a:rPr lang="en-GB" sz="1333">
                <a:solidFill>
                  <a:srgbClr val="222222"/>
                </a:solidFill>
                <a:latin typeface="Calibri"/>
                <a:ea typeface="Calibri"/>
                <a:cs typeface="Calibri"/>
                <a:sym typeface="Calibri"/>
              </a:rPr>
              <a:t>(Family Hub Lead)</a:t>
            </a:r>
            <a:endParaRPr sz="1333">
              <a:solidFill>
                <a:srgbClr val="222222"/>
              </a:solidFill>
              <a:latin typeface="Calibri"/>
              <a:ea typeface="Calibri"/>
              <a:cs typeface="Calibri"/>
              <a:sym typeface="Calibri"/>
            </a:endParaRPr>
          </a:p>
          <a:p>
            <a:pPr algn="ctr">
              <a:buClr>
                <a:schemeClr val="dk1"/>
              </a:buClr>
              <a:buSzPts val="1100"/>
            </a:pPr>
            <a:r>
              <a:rPr lang="en-GB" sz="2400" b="1">
                <a:solidFill>
                  <a:srgbClr val="222222"/>
                </a:solidFill>
                <a:latin typeface="Calibri"/>
                <a:ea typeface="Calibri"/>
                <a:cs typeface="Calibri"/>
                <a:sym typeface="Calibri"/>
              </a:rPr>
              <a:t>Rosie Coombes </a:t>
            </a:r>
            <a:endParaRPr sz="2400">
              <a:solidFill>
                <a:srgbClr val="222222"/>
              </a:solidFill>
              <a:latin typeface="Calibri"/>
              <a:ea typeface="Calibri"/>
              <a:cs typeface="Calibri"/>
              <a:sym typeface="Calibri"/>
            </a:endParaRPr>
          </a:p>
          <a:p>
            <a:pPr algn="ctr"/>
            <a:r>
              <a:rPr lang="en-GB" sz="1333">
                <a:solidFill>
                  <a:srgbClr val="222222"/>
                </a:solidFill>
                <a:latin typeface="Calibri"/>
                <a:ea typeface="Calibri"/>
                <a:cs typeface="Calibri"/>
                <a:sym typeface="Calibri"/>
              </a:rPr>
              <a:t>(Lead FH Youth Worker)</a:t>
            </a:r>
            <a:endParaRPr sz="2400" b="1">
              <a:solidFill>
                <a:srgbClr val="222222"/>
              </a:solidFill>
              <a:latin typeface="Calibri"/>
              <a:ea typeface="Calibri"/>
              <a:cs typeface="Calibri"/>
              <a:sym typeface="Calibri"/>
            </a:endParaRPr>
          </a:p>
          <a:p>
            <a:pPr algn="ctr"/>
            <a:r>
              <a:rPr lang="en-GB" sz="2400" b="1">
                <a:solidFill>
                  <a:srgbClr val="222222"/>
                </a:solidFill>
                <a:latin typeface="Calibri"/>
                <a:ea typeface="Calibri"/>
                <a:cs typeface="Calibri"/>
                <a:sym typeface="Calibri"/>
              </a:rPr>
              <a:t>Chris Caughey</a:t>
            </a:r>
            <a:endParaRPr sz="2400">
              <a:solidFill>
                <a:srgbClr val="222222"/>
              </a:solidFill>
              <a:latin typeface="Calibri"/>
              <a:ea typeface="Calibri"/>
              <a:cs typeface="Calibri"/>
              <a:sym typeface="Calibri"/>
            </a:endParaRPr>
          </a:p>
          <a:p>
            <a:pPr algn="ctr"/>
            <a:r>
              <a:rPr lang="en-GB" sz="1333">
                <a:solidFill>
                  <a:srgbClr val="222222"/>
                </a:solidFill>
                <a:latin typeface="Calibri"/>
                <a:ea typeface="Calibri"/>
                <a:cs typeface="Calibri"/>
                <a:sym typeface="Calibri"/>
              </a:rPr>
              <a:t>(Snr Family Hub Worker)</a:t>
            </a:r>
            <a:endParaRPr sz="1333">
              <a:solidFill>
                <a:srgbClr val="222222"/>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Sofina Hanif</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Vinisha Patel</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Tricia Phillips</a:t>
            </a:r>
            <a:endParaRPr sz="2400" b="1">
              <a:solidFill>
                <a:schemeClr val="lt1"/>
              </a:solidFill>
              <a:latin typeface="Calibri"/>
              <a:ea typeface="Calibri"/>
              <a:cs typeface="Calibri"/>
              <a:sym typeface="Calibri"/>
            </a:endParaRPr>
          </a:p>
          <a:p>
            <a:pPr algn="ctr"/>
            <a:r>
              <a:rPr lang="en-GB" sz="1333">
                <a:solidFill>
                  <a:schemeClr val="lt1"/>
                </a:solidFill>
                <a:latin typeface="Calibri"/>
                <a:ea typeface="Calibri"/>
                <a:cs typeface="Calibri"/>
                <a:sym typeface="Calibri"/>
              </a:rPr>
              <a:t>(Family Coach)</a:t>
            </a:r>
            <a:endParaRPr sz="2400">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Amanda Beldom</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Sumera Sharif</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Abby Read</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Andrew Long</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Franki Lynn-Ovidi</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Mia Kielty-Bande</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Margaret Moffatt</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Gill Way </a:t>
            </a:r>
            <a:endParaRPr sz="2400" b="1">
              <a:solidFill>
                <a:schemeClr val="lt1"/>
              </a:solidFill>
              <a:latin typeface="Calibri"/>
              <a:ea typeface="Calibri"/>
              <a:cs typeface="Calibri"/>
              <a:sym typeface="Calibri"/>
            </a:endParaRPr>
          </a:p>
          <a:p>
            <a:pPr algn="ctr"/>
            <a:r>
              <a:rPr lang="en-GB" sz="1333">
                <a:solidFill>
                  <a:schemeClr val="lt1"/>
                </a:solidFill>
                <a:latin typeface="Calibri"/>
                <a:ea typeface="Calibri"/>
                <a:cs typeface="Calibri"/>
                <a:sym typeface="Calibri"/>
              </a:rPr>
              <a:t>(Family Hub Worker)</a:t>
            </a:r>
            <a:endParaRPr sz="1600">
              <a:solidFill>
                <a:schemeClr val="lt1"/>
              </a:solidFill>
              <a:latin typeface="Acme"/>
              <a:ea typeface="Acme"/>
              <a:cs typeface="Acme"/>
              <a:sym typeface="Acme"/>
            </a:endParaRPr>
          </a:p>
        </p:txBody>
      </p:sp>
      <p:sp>
        <p:nvSpPr>
          <p:cNvPr id="113" name="Google Shape;113;p19"/>
          <p:cNvSpPr/>
          <p:nvPr/>
        </p:nvSpPr>
        <p:spPr>
          <a:xfrm>
            <a:off x="4574084" y="1139900"/>
            <a:ext cx="3212000" cy="5466800"/>
          </a:xfrm>
          <a:prstGeom prst="roundRect">
            <a:avLst>
              <a:gd name="adj" fmla="val 9094"/>
            </a:avLst>
          </a:prstGeom>
          <a:solidFill>
            <a:srgbClr val="6AA84F"/>
          </a:solidFill>
          <a:ln>
            <a:noFill/>
          </a:ln>
        </p:spPr>
        <p:txBody>
          <a:bodyPr spcFirstLastPara="1" wrap="square" lIns="121900" tIns="121900" rIns="121900" bIns="121900" anchor="ctr" anchorCtr="0">
            <a:noAutofit/>
          </a:bodyPr>
          <a:lstStyle/>
          <a:p>
            <a:pPr algn="ctr"/>
            <a:r>
              <a:rPr lang="en-GB" sz="2400" b="1">
                <a:solidFill>
                  <a:schemeClr val="dk1"/>
                </a:solidFill>
                <a:latin typeface="Calibri"/>
                <a:ea typeface="Calibri"/>
                <a:cs typeface="Calibri"/>
                <a:sym typeface="Calibri"/>
              </a:rPr>
              <a:t>Elaine Keating</a:t>
            </a:r>
            <a:endParaRPr sz="2400">
              <a:solidFill>
                <a:schemeClr val="dk1"/>
              </a:solidFill>
              <a:latin typeface="Calibri"/>
              <a:ea typeface="Calibri"/>
              <a:cs typeface="Calibri"/>
              <a:sym typeface="Calibri"/>
            </a:endParaRPr>
          </a:p>
          <a:p>
            <a:pPr algn="ctr"/>
            <a:r>
              <a:rPr lang="en-GB" sz="1333">
                <a:solidFill>
                  <a:schemeClr val="dk1"/>
                </a:solidFill>
                <a:latin typeface="Calibri"/>
                <a:ea typeface="Calibri"/>
                <a:cs typeface="Calibri"/>
                <a:sym typeface="Calibri"/>
              </a:rPr>
              <a:t>(Youth Engagement Officer)</a:t>
            </a:r>
            <a:endParaRPr sz="1333">
              <a:solidFill>
                <a:schemeClr val="dk1"/>
              </a:solidFill>
              <a:latin typeface="Calibri"/>
              <a:ea typeface="Calibri"/>
              <a:cs typeface="Calibri"/>
              <a:sym typeface="Calibri"/>
            </a:endParaRPr>
          </a:p>
          <a:p>
            <a:pPr algn="ctr"/>
            <a:r>
              <a:rPr lang="en-GB" sz="2400" b="1">
                <a:solidFill>
                  <a:schemeClr val="dk1"/>
                </a:solidFill>
                <a:latin typeface="Calibri"/>
                <a:ea typeface="Calibri"/>
                <a:cs typeface="Calibri"/>
                <a:sym typeface="Calibri"/>
              </a:rPr>
              <a:t>Theresa Allen</a:t>
            </a:r>
            <a:endParaRPr sz="2400">
              <a:solidFill>
                <a:schemeClr val="dk1"/>
              </a:solidFill>
              <a:latin typeface="Calibri"/>
              <a:ea typeface="Calibri"/>
              <a:cs typeface="Calibri"/>
              <a:sym typeface="Calibri"/>
            </a:endParaRPr>
          </a:p>
          <a:p>
            <a:pPr algn="ctr"/>
            <a:r>
              <a:rPr lang="en-GB" sz="1333">
                <a:solidFill>
                  <a:schemeClr val="dk1"/>
                </a:solidFill>
                <a:latin typeface="Calibri"/>
                <a:ea typeface="Calibri"/>
                <a:cs typeface="Calibri"/>
                <a:sym typeface="Calibri"/>
              </a:rPr>
              <a:t>(Snr YP Substance Misuse Worker)</a:t>
            </a:r>
            <a:endParaRPr sz="2400">
              <a:solidFill>
                <a:schemeClr val="dk1"/>
              </a:solidFill>
              <a:latin typeface="Calibri"/>
              <a:ea typeface="Calibri"/>
              <a:cs typeface="Calibri"/>
              <a:sym typeface="Calibri"/>
            </a:endParaRPr>
          </a:p>
          <a:p>
            <a:pPr algn="ctr">
              <a:buClr>
                <a:schemeClr val="dk1"/>
              </a:buClr>
              <a:buSzPts val="1100"/>
            </a:pPr>
            <a:r>
              <a:rPr lang="en-GB" sz="2400" b="1">
                <a:solidFill>
                  <a:schemeClr val="lt1"/>
                </a:solidFill>
                <a:latin typeface="Calibri"/>
                <a:ea typeface="Calibri"/>
                <a:cs typeface="Calibri"/>
                <a:sym typeface="Calibri"/>
              </a:rPr>
              <a:t>Dan Saunders</a:t>
            </a:r>
            <a:endParaRPr sz="2400">
              <a:solidFill>
                <a:schemeClr val="lt1"/>
              </a:solidFill>
              <a:latin typeface="Calibri"/>
              <a:ea typeface="Calibri"/>
              <a:cs typeface="Calibri"/>
              <a:sym typeface="Calibri"/>
            </a:endParaRPr>
          </a:p>
          <a:p>
            <a:pPr algn="ctr"/>
            <a:r>
              <a:rPr lang="en-GB" sz="1333">
                <a:solidFill>
                  <a:schemeClr val="lt1"/>
                </a:solidFill>
                <a:latin typeface="Calibri"/>
                <a:ea typeface="Calibri"/>
                <a:cs typeface="Calibri"/>
                <a:sym typeface="Calibri"/>
              </a:rPr>
              <a:t>(Youth Centre Coordinator)</a:t>
            </a:r>
            <a:endParaRPr sz="2400">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Jazmin Harvey- O'Donnell</a:t>
            </a:r>
            <a:endParaRPr sz="2400">
              <a:solidFill>
                <a:schemeClr val="lt1"/>
              </a:solidFill>
              <a:latin typeface="Calibri"/>
              <a:ea typeface="Calibri"/>
              <a:cs typeface="Calibri"/>
              <a:sym typeface="Calibri"/>
            </a:endParaRPr>
          </a:p>
          <a:p>
            <a:pPr algn="ctr"/>
            <a:r>
              <a:rPr lang="en-GB" sz="1333">
                <a:solidFill>
                  <a:schemeClr val="lt1"/>
                </a:solidFill>
                <a:latin typeface="Calibri"/>
                <a:ea typeface="Calibri"/>
                <a:cs typeface="Calibri"/>
                <a:sym typeface="Calibri"/>
              </a:rPr>
              <a:t>(Schools Youth Worker)</a:t>
            </a:r>
            <a:endParaRPr sz="1333">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Jess Montague</a:t>
            </a:r>
            <a:endParaRPr sz="2400">
              <a:solidFill>
                <a:schemeClr val="lt1"/>
              </a:solidFill>
              <a:latin typeface="Calibri"/>
              <a:ea typeface="Calibri"/>
              <a:cs typeface="Calibri"/>
              <a:sym typeface="Calibri"/>
            </a:endParaRPr>
          </a:p>
          <a:p>
            <a:pPr algn="ctr"/>
            <a:r>
              <a:rPr lang="en-GB" sz="1333">
                <a:solidFill>
                  <a:schemeClr val="lt1"/>
                </a:solidFill>
                <a:latin typeface="Calibri"/>
                <a:ea typeface="Calibri"/>
                <a:cs typeface="Calibri"/>
                <a:sym typeface="Calibri"/>
              </a:rPr>
              <a:t>(YP Substance Misuse Worker)</a:t>
            </a:r>
            <a:endParaRPr sz="2400">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Debbie McEwan</a:t>
            </a:r>
            <a:endParaRPr sz="2400">
              <a:solidFill>
                <a:schemeClr val="lt1"/>
              </a:solidFill>
              <a:latin typeface="Calibri"/>
              <a:ea typeface="Calibri"/>
              <a:cs typeface="Calibri"/>
              <a:sym typeface="Calibri"/>
            </a:endParaRPr>
          </a:p>
          <a:p>
            <a:pPr algn="ctr"/>
            <a:r>
              <a:rPr lang="en-GB" sz="1333">
                <a:solidFill>
                  <a:schemeClr val="lt1"/>
                </a:solidFill>
                <a:latin typeface="Calibri"/>
                <a:ea typeface="Calibri"/>
                <a:cs typeface="Calibri"/>
                <a:sym typeface="Calibri"/>
              </a:rPr>
              <a:t>(Parenting Worker)</a:t>
            </a:r>
            <a:endParaRPr sz="2400">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Satnam Bahra</a:t>
            </a:r>
            <a:endParaRPr sz="2400" b="1">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Sue Leonard</a:t>
            </a:r>
            <a:endParaRPr sz="2400">
              <a:solidFill>
                <a:schemeClr val="lt1"/>
              </a:solidFill>
              <a:latin typeface="Calibri"/>
              <a:ea typeface="Calibri"/>
              <a:cs typeface="Calibri"/>
              <a:sym typeface="Calibri"/>
            </a:endParaRPr>
          </a:p>
          <a:p>
            <a:pPr algn="ctr"/>
            <a:r>
              <a:rPr lang="en-GB" sz="1333">
                <a:solidFill>
                  <a:schemeClr val="lt1"/>
                </a:solidFill>
                <a:latin typeface="Calibri"/>
                <a:ea typeface="Calibri"/>
                <a:cs typeface="Calibri"/>
                <a:sym typeface="Calibri"/>
              </a:rPr>
              <a:t>(Business Support)</a:t>
            </a:r>
            <a:endParaRPr sz="2400">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VACANT</a:t>
            </a:r>
            <a:endParaRPr sz="2400" b="1">
              <a:solidFill>
                <a:schemeClr val="lt1"/>
              </a:solidFill>
              <a:latin typeface="Calibri"/>
              <a:ea typeface="Calibri"/>
              <a:cs typeface="Calibri"/>
              <a:sym typeface="Calibri"/>
            </a:endParaRPr>
          </a:p>
          <a:p>
            <a:pPr algn="ctr"/>
            <a:r>
              <a:rPr lang="en-GB" sz="1333">
                <a:solidFill>
                  <a:schemeClr val="lt1"/>
                </a:solidFill>
                <a:latin typeface="Calibri"/>
                <a:ea typeface="Calibri"/>
                <a:cs typeface="Calibri"/>
                <a:sym typeface="Calibri"/>
              </a:rPr>
              <a:t>(FUEL Co Ordinator)</a:t>
            </a:r>
            <a:endParaRPr sz="2400">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Tayaba Hussain</a:t>
            </a:r>
            <a:endParaRPr sz="2400">
              <a:solidFill>
                <a:schemeClr val="lt1"/>
              </a:solidFill>
              <a:latin typeface="Calibri"/>
              <a:ea typeface="Calibri"/>
              <a:cs typeface="Calibri"/>
              <a:sym typeface="Calibri"/>
            </a:endParaRPr>
          </a:p>
          <a:p>
            <a:pPr algn="ctr"/>
            <a:r>
              <a:rPr lang="en-GB" sz="1333">
                <a:solidFill>
                  <a:schemeClr val="lt1"/>
                </a:solidFill>
                <a:latin typeface="Calibri"/>
                <a:ea typeface="Calibri"/>
                <a:cs typeface="Calibri"/>
                <a:sym typeface="Calibri"/>
              </a:rPr>
              <a:t>(Youth Engagement Apprentice)</a:t>
            </a:r>
            <a:endParaRPr sz="2400">
              <a:solidFill>
                <a:schemeClr val="lt1"/>
              </a:solidFill>
              <a:latin typeface="Calibri"/>
              <a:ea typeface="Calibri"/>
              <a:cs typeface="Calibri"/>
              <a:sym typeface="Calibri"/>
            </a:endParaRPr>
          </a:p>
          <a:p>
            <a:pPr algn="ctr"/>
            <a:r>
              <a:rPr lang="en-GB" sz="2400" b="1">
                <a:solidFill>
                  <a:schemeClr val="lt1"/>
                </a:solidFill>
                <a:latin typeface="Calibri"/>
                <a:ea typeface="Calibri"/>
                <a:cs typeface="Calibri"/>
                <a:sym typeface="Calibri"/>
              </a:rPr>
              <a:t>Ruby Jones</a:t>
            </a:r>
            <a:endParaRPr sz="2400">
              <a:solidFill>
                <a:schemeClr val="lt1"/>
              </a:solidFill>
              <a:latin typeface="Calibri"/>
              <a:ea typeface="Calibri"/>
              <a:cs typeface="Calibri"/>
              <a:sym typeface="Calibri"/>
            </a:endParaRPr>
          </a:p>
          <a:p>
            <a:pPr algn="ctr">
              <a:buClr>
                <a:schemeClr val="dk1"/>
              </a:buClr>
              <a:buSzPts val="1100"/>
            </a:pPr>
            <a:r>
              <a:rPr lang="en-GB" sz="1333">
                <a:solidFill>
                  <a:schemeClr val="lt1"/>
                </a:solidFill>
                <a:latin typeface="Calibri"/>
                <a:ea typeface="Calibri"/>
                <a:cs typeface="Calibri"/>
                <a:sym typeface="Calibri"/>
              </a:rPr>
              <a:t>(FH Apprentice)</a:t>
            </a:r>
            <a:endParaRPr sz="1067">
              <a:solidFill>
                <a:schemeClr val="lt1"/>
              </a:solidFill>
              <a:latin typeface="Acme"/>
              <a:ea typeface="Acme"/>
              <a:cs typeface="Acme"/>
              <a:sym typeface="Acme"/>
            </a:endParaRPr>
          </a:p>
        </p:txBody>
      </p:sp>
      <p:sp>
        <p:nvSpPr>
          <p:cNvPr id="114" name="Google Shape;114;p19"/>
          <p:cNvSpPr txBox="1"/>
          <p:nvPr/>
        </p:nvSpPr>
        <p:spPr>
          <a:xfrm rot="-5400000">
            <a:off x="-2262100" y="3214743"/>
            <a:ext cx="5512400" cy="615513"/>
          </a:xfrm>
          <a:prstGeom prst="rect">
            <a:avLst/>
          </a:prstGeom>
          <a:noFill/>
          <a:ln>
            <a:noFill/>
          </a:ln>
        </p:spPr>
        <p:txBody>
          <a:bodyPr spcFirstLastPara="1" wrap="square" lIns="121900" tIns="121900" rIns="121900" bIns="121900" anchor="t" anchorCtr="0">
            <a:spAutoFit/>
          </a:bodyPr>
          <a:lstStyle/>
          <a:p>
            <a:pPr algn="ctr"/>
            <a:r>
              <a:rPr lang="en-GB" sz="2400" b="1">
                <a:solidFill>
                  <a:srgbClr val="4A86E8"/>
                </a:solidFill>
              </a:rPr>
              <a:t>Maidenhead Area</a:t>
            </a:r>
            <a:endParaRPr sz="2400" b="1">
              <a:solidFill>
                <a:srgbClr val="4A86E8"/>
              </a:solidFill>
            </a:endParaRPr>
          </a:p>
        </p:txBody>
      </p:sp>
      <p:sp>
        <p:nvSpPr>
          <p:cNvPr id="115" name="Google Shape;115;p19"/>
          <p:cNvSpPr txBox="1"/>
          <p:nvPr/>
        </p:nvSpPr>
        <p:spPr>
          <a:xfrm rot="-5400000">
            <a:off x="6069100" y="3214743"/>
            <a:ext cx="5512400" cy="615513"/>
          </a:xfrm>
          <a:prstGeom prst="rect">
            <a:avLst/>
          </a:prstGeom>
          <a:noFill/>
          <a:ln>
            <a:noFill/>
          </a:ln>
        </p:spPr>
        <p:txBody>
          <a:bodyPr spcFirstLastPara="1" wrap="square" lIns="121900" tIns="121900" rIns="121900" bIns="121900" anchor="t" anchorCtr="0">
            <a:spAutoFit/>
          </a:bodyPr>
          <a:lstStyle/>
          <a:p>
            <a:pPr algn="ctr"/>
            <a:r>
              <a:rPr lang="en-GB" sz="2400" b="1">
                <a:solidFill>
                  <a:srgbClr val="E06666"/>
                </a:solidFill>
              </a:rPr>
              <a:t>Windsor Area</a:t>
            </a:r>
            <a:endParaRPr sz="2400" b="1">
              <a:solidFill>
                <a:srgbClr val="E06666"/>
              </a:solidFill>
            </a:endParaRPr>
          </a:p>
        </p:txBody>
      </p:sp>
      <p:sp>
        <p:nvSpPr>
          <p:cNvPr id="116" name="Google Shape;116;p19"/>
          <p:cNvSpPr txBox="1"/>
          <p:nvPr/>
        </p:nvSpPr>
        <p:spPr>
          <a:xfrm rot="-5400000">
            <a:off x="1598700" y="3214743"/>
            <a:ext cx="5512400" cy="615513"/>
          </a:xfrm>
          <a:prstGeom prst="rect">
            <a:avLst/>
          </a:prstGeom>
          <a:noFill/>
          <a:ln>
            <a:noFill/>
          </a:ln>
        </p:spPr>
        <p:txBody>
          <a:bodyPr spcFirstLastPara="1" wrap="square" lIns="121900" tIns="121900" rIns="121900" bIns="121900" anchor="t" anchorCtr="0">
            <a:spAutoFit/>
          </a:bodyPr>
          <a:lstStyle/>
          <a:p>
            <a:pPr algn="ctr"/>
            <a:r>
              <a:rPr lang="en-GB" sz="2400" b="1">
                <a:solidFill>
                  <a:srgbClr val="6AA84F"/>
                </a:solidFill>
              </a:rPr>
              <a:t>Boroughwide</a:t>
            </a:r>
            <a:endParaRPr sz="2400" b="1">
              <a:solidFill>
                <a:srgbClr val="6AA84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0"/>
          <p:cNvPicPr preferRelativeResize="0"/>
          <p:nvPr/>
        </p:nvPicPr>
        <p:blipFill>
          <a:blip r:embed="rId3">
            <a:alphaModFix amt="10000"/>
          </a:blip>
          <a:stretch>
            <a:fillRect/>
          </a:stretch>
        </p:blipFill>
        <p:spPr>
          <a:xfrm>
            <a:off x="0" y="0"/>
            <a:ext cx="12192000" cy="6858000"/>
          </a:xfrm>
          <a:prstGeom prst="rect">
            <a:avLst/>
          </a:prstGeom>
          <a:noFill/>
          <a:ln>
            <a:noFill/>
          </a:ln>
        </p:spPr>
      </p:pic>
      <p:sp>
        <p:nvSpPr>
          <p:cNvPr id="122" name="Google Shape;122;p20"/>
          <p:cNvSpPr txBox="1">
            <a:spLocks noGrp="1"/>
          </p:cNvSpPr>
          <p:nvPr>
            <p:ph type="ctrTitle"/>
          </p:nvPr>
        </p:nvSpPr>
        <p:spPr>
          <a:xfrm>
            <a:off x="328300" y="4447433"/>
            <a:ext cx="5869200" cy="2088000"/>
          </a:xfrm>
          <a:prstGeom prst="rect">
            <a:avLst/>
          </a:prstGeom>
        </p:spPr>
        <p:txBody>
          <a:bodyPr spcFirstLastPara="1" vert="horz" wrap="square" lIns="121900" tIns="121900" rIns="121900" bIns="121900" rtlCol="0" anchor="b" anchorCtr="0">
            <a:noAutofit/>
          </a:bodyPr>
          <a:lstStyle/>
          <a:p>
            <a:pPr algn="l">
              <a:lnSpc>
                <a:spcPct val="115000"/>
              </a:lnSpc>
              <a:spcBef>
                <a:spcPts val="400"/>
              </a:spcBef>
              <a:buClr>
                <a:schemeClr val="dk1"/>
              </a:buClr>
              <a:buSzPts val="1100"/>
            </a:pPr>
            <a:endParaRPr sz="2267">
              <a:latin typeface="Acme"/>
              <a:ea typeface="Acme"/>
              <a:cs typeface="Acme"/>
              <a:sym typeface="Acme"/>
            </a:endParaRPr>
          </a:p>
          <a:p>
            <a:pPr algn="l">
              <a:lnSpc>
                <a:spcPct val="115000"/>
              </a:lnSpc>
              <a:spcBef>
                <a:spcPts val="400"/>
              </a:spcBef>
            </a:pPr>
            <a:endParaRPr sz="2267" i="1">
              <a:latin typeface="Acme"/>
              <a:ea typeface="Acme"/>
              <a:cs typeface="Acme"/>
              <a:sym typeface="Acme"/>
            </a:endParaRPr>
          </a:p>
          <a:p>
            <a:pPr algn="l">
              <a:lnSpc>
                <a:spcPct val="115000"/>
              </a:lnSpc>
              <a:spcBef>
                <a:spcPts val="400"/>
              </a:spcBef>
              <a:buClr>
                <a:schemeClr val="dk1"/>
              </a:buClr>
              <a:buSzPts val="1100"/>
            </a:pPr>
            <a:endParaRPr sz="2267">
              <a:highlight>
                <a:srgbClr val="FFFFFF"/>
              </a:highlight>
              <a:latin typeface="Acme"/>
              <a:ea typeface="Acme"/>
              <a:cs typeface="Acme"/>
              <a:sym typeface="Acme"/>
            </a:endParaRPr>
          </a:p>
          <a:p>
            <a:pPr algn="l">
              <a:lnSpc>
                <a:spcPct val="115000"/>
              </a:lnSpc>
              <a:spcBef>
                <a:spcPts val="400"/>
              </a:spcBef>
            </a:pPr>
            <a:r>
              <a:rPr lang="en-GB" sz="2533" b="1">
                <a:latin typeface="Acme"/>
                <a:ea typeface="Acme"/>
                <a:cs typeface="Acme"/>
                <a:sym typeface="Acme"/>
              </a:rPr>
              <a:t>Other referral routes </a:t>
            </a:r>
            <a:endParaRPr sz="2533" b="1">
              <a:latin typeface="Acme"/>
              <a:ea typeface="Acme"/>
              <a:cs typeface="Acme"/>
              <a:sym typeface="Acme"/>
            </a:endParaRPr>
          </a:p>
          <a:p>
            <a:pPr marL="239993" indent="-204660" algn="l">
              <a:lnSpc>
                <a:spcPct val="115000"/>
              </a:lnSpc>
              <a:spcBef>
                <a:spcPts val="0"/>
              </a:spcBef>
              <a:buSzPts val="1000"/>
              <a:buFont typeface="Acme"/>
              <a:buChar char="●"/>
            </a:pPr>
            <a:r>
              <a:rPr lang="en-GB" sz="2267">
                <a:latin typeface="Acme"/>
                <a:ea typeface="Acme"/>
                <a:cs typeface="Acme"/>
                <a:sym typeface="Acme"/>
              </a:rPr>
              <a:t>Strategy meetings or referrals from SPA/D&amp;A</a:t>
            </a:r>
            <a:r>
              <a:rPr lang="en-GB" sz="2133">
                <a:latin typeface="Acme"/>
                <a:ea typeface="Acme"/>
                <a:cs typeface="Acme"/>
                <a:sym typeface="Acme"/>
              </a:rPr>
              <a:t>  </a:t>
            </a:r>
            <a:r>
              <a:rPr lang="en-GB" sz="2000">
                <a:latin typeface="Acme"/>
                <a:ea typeface="Acme"/>
                <a:cs typeface="Acme"/>
                <a:sym typeface="Acme"/>
              </a:rPr>
              <a:t>Exploitation, substance misuse, online safety only</a:t>
            </a:r>
            <a:endParaRPr sz="2000">
              <a:latin typeface="Acme"/>
              <a:ea typeface="Acme"/>
              <a:cs typeface="Acme"/>
              <a:sym typeface="Acme"/>
            </a:endParaRPr>
          </a:p>
          <a:p>
            <a:pPr marL="239993" indent="-204660" algn="l">
              <a:lnSpc>
                <a:spcPct val="115000"/>
              </a:lnSpc>
              <a:spcBef>
                <a:spcPts val="0"/>
              </a:spcBef>
              <a:buSzPts val="1000"/>
              <a:buFont typeface="Acme"/>
              <a:buChar char="●"/>
            </a:pPr>
            <a:r>
              <a:rPr lang="en-GB" sz="2267">
                <a:latin typeface="Acme"/>
                <a:ea typeface="Acme"/>
                <a:cs typeface="Acme"/>
                <a:sym typeface="Acme"/>
              </a:rPr>
              <a:t>YOT (inc drug diversion)</a:t>
            </a:r>
            <a:endParaRPr sz="2267">
              <a:latin typeface="Acme"/>
              <a:ea typeface="Acme"/>
              <a:cs typeface="Acme"/>
              <a:sym typeface="Acme"/>
            </a:endParaRPr>
          </a:p>
          <a:p>
            <a:pPr marL="239993" indent="-204660" algn="l">
              <a:lnSpc>
                <a:spcPct val="115000"/>
              </a:lnSpc>
              <a:spcBef>
                <a:spcPts val="0"/>
              </a:spcBef>
              <a:buSzPts val="1000"/>
              <a:buFont typeface="Acme"/>
              <a:buChar char="●"/>
            </a:pPr>
            <a:r>
              <a:rPr lang="en-GB" sz="2267">
                <a:latin typeface="Acme"/>
                <a:ea typeface="Acme"/>
                <a:cs typeface="Acme"/>
                <a:sym typeface="Acme"/>
              </a:rPr>
              <a:t>Return home interview</a:t>
            </a:r>
            <a:endParaRPr sz="2267">
              <a:latin typeface="Acme"/>
              <a:ea typeface="Acme"/>
              <a:cs typeface="Acme"/>
              <a:sym typeface="Acme"/>
            </a:endParaRPr>
          </a:p>
        </p:txBody>
      </p:sp>
      <p:sp>
        <p:nvSpPr>
          <p:cNvPr id="123" name="Google Shape;123;p20"/>
          <p:cNvSpPr txBox="1"/>
          <p:nvPr/>
        </p:nvSpPr>
        <p:spPr>
          <a:xfrm>
            <a:off x="203200" y="203200"/>
            <a:ext cx="4229200" cy="2051932"/>
          </a:xfrm>
          <a:prstGeom prst="rect">
            <a:avLst/>
          </a:prstGeom>
          <a:noFill/>
          <a:ln>
            <a:noFill/>
          </a:ln>
        </p:spPr>
        <p:txBody>
          <a:bodyPr spcFirstLastPara="1" wrap="square" lIns="121900" tIns="121900" rIns="121900" bIns="121900" anchor="t" anchorCtr="0">
            <a:spAutoFit/>
          </a:bodyPr>
          <a:lstStyle/>
          <a:p>
            <a:pPr algn="ctr"/>
            <a:r>
              <a:rPr lang="en-GB" sz="5867" b="1">
                <a:solidFill>
                  <a:schemeClr val="dk2"/>
                </a:solidFill>
                <a:highlight>
                  <a:srgbClr val="F1C232"/>
                </a:highlight>
                <a:latin typeface="Acme"/>
                <a:ea typeface="Acme"/>
                <a:cs typeface="Acme"/>
                <a:sym typeface="Acme"/>
              </a:rPr>
              <a:t>How to refer</a:t>
            </a:r>
            <a:endParaRPr sz="2400">
              <a:highlight>
                <a:srgbClr val="F1C232"/>
              </a:highlight>
            </a:endParaRPr>
          </a:p>
        </p:txBody>
      </p:sp>
      <p:sp>
        <p:nvSpPr>
          <p:cNvPr id="124" name="Google Shape;124;p20"/>
          <p:cNvSpPr txBox="1"/>
          <p:nvPr/>
        </p:nvSpPr>
        <p:spPr>
          <a:xfrm>
            <a:off x="344200" y="1385000"/>
            <a:ext cx="5430000" cy="3255531"/>
          </a:xfrm>
          <a:prstGeom prst="rect">
            <a:avLst/>
          </a:prstGeom>
          <a:noFill/>
          <a:ln>
            <a:noFill/>
          </a:ln>
        </p:spPr>
        <p:txBody>
          <a:bodyPr spcFirstLastPara="1" wrap="square" lIns="121900" tIns="121900" rIns="121900" bIns="121900" anchor="t" anchorCtr="0">
            <a:spAutoFit/>
          </a:bodyPr>
          <a:lstStyle/>
          <a:p>
            <a:pPr algn="just">
              <a:lnSpc>
                <a:spcPct val="115000"/>
              </a:lnSpc>
              <a:spcBef>
                <a:spcPts val="400"/>
              </a:spcBef>
              <a:buClr>
                <a:schemeClr val="dk1"/>
              </a:buClr>
              <a:buSzPts val="1100"/>
            </a:pPr>
            <a:r>
              <a:rPr lang="en-GB" sz="2533" b="1">
                <a:solidFill>
                  <a:schemeClr val="dk1"/>
                </a:solidFill>
                <a:latin typeface="Acme"/>
                <a:ea typeface="Acme"/>
                <a:cs typeface="Acme"/>
                <a:sym typeface="Acme"/>
              </a:rPr>
              <a:t>Statutory referral pathway</a:t>
            </a:r>
            <a:endParaRPr sz="2533" b="1">
              <a:solidFill>
                <a:schemeClr val="dk1"/>
              </a:solidFill>
              <a:latin typeface="Acme"/>
              <a:ea typeface="Acme"/>
              <a:cs typeface="Acme"/>
              <a:sym typeface="Acme"/>
            </a:endParaRPr>
          </a:p>
          <a:p>
            <a:pPr algn="just">
              <a:lnSpc>
                <a:spcPct val="115000"/>
              </a:lnSpc>
              <a:spcBef>
                <a:spcPts val="400"/>
              </a:spcBef>
              <a:spcAft>
                <a:spcPts val="400"/>
              </a:spcAft>
              <a:buClr>
                <a:schemeClr val="dk1"/>
              </a:buClr>
              <a:buSzPts val="1100"/>
            </a:pPr>
            <a:r>
              <a:rPr lang="en-GB" sz="2267">
                <a:solidFill>
                  <a:schemeClr val="dk1"/>
                </a:solidFill>
                <a:latin typeface="Acme"/>
                <a:ea typeface="Acme"/>
                <a:cs typeface="Acme"/>
                <a:sym typeface="Acme"/>
              </a:rPr>
              <a:t>1-1 requests for families where the social worker is the lead professional should be submitted by completing this form: </a:t>
            </a:r>
            <a:r>
              <a:rPr lang="en-GB" sz="2267" u="sng">
                <a:solidFill>
                  <a:srgbClr val="1155CC"/>
                </a:solidFill>
                <a:latin typeface="Acme"/>
                <a:ea typeface="Acme"/>
                <a:cs typeface="Acme"/>
                <a:sym typeface="Acme"/>
                <a:hlinkClick r:id="rId4">
                  <a:extLst>
                    <a:ext uri="{A12FA001-AC4F-418D-AE19-62706E023703}">
                      <ahyp:hlinkClr xmlns:ahyp="http://schemas.microsoft.com/office/drawing/2018/hyperlinkcolor" val="tx"/>
                    </a:ext>
                  </a:extLst>
                </a:hlinkClick>
              </a:rPr>
              <a:t>Family Hub Referral Form</a:t>
            </a:r>
            <a:r>
              <a:rPr lang="en-GB" sz="2267">
                <a:solidFill>
                  <a:schemeClr val="dk1"/>
                </a:solidFill>
                <a:latin typeface="Acme"/>
                <a:ea typeface="Acme"/>
                <a:cs typeface="Acme"/>
                <a:sym typeface="Acme"/>
              </a:rPr>
              <a:t> and sending to </a:t>
            </a:r>
            <a:r>
              <a:rPr lang="en-GB" sz="2267" u="sng">
                <a:solidFill>
                  <a:srgbClr val="1155CC"/>
                </a:solidFill>
                <a:latin typeface="Acme"/>
                <a:ea typeface="Acme"/>
                <a:cs typeface="Acme"/>
                <a:sym typeface="Acme"/>
                <a:hlinkClick r:id="rId5">
                  <a:extLst>
                    <a:ext uri="{A12FA001-AC4F-418D-AE19-62706E023703}">
                      <ahyp:hlinkClr xmlns:ahyp="http://schemas.microsoft.com/office/drawing/2018/hyperlinkcolor" val="tx"/>
                    </a:ext>
                  </a:extLst>
                </a:hlinkClick>
              </a:rPr>
              <a:t>familyhubs@achievingforchildren.org.uk</a:t>
            </a:r>
            <a:endParaRPr sz="2267">
              <a:latin typeface="Acme"/>
              <a:ea typeface="Acme"/>
              <a:cs typeface="Acme"/>
              <a:sym typeface="Acme"/>
            </a:endParaRPr>
          </a:p>
        </p:txBody>
      </p:sp>
      <p:sp>
        <p:nvSpPr>
          <p:cNvPr id="125" name="Google Shape;125;p20"/>
          <p:cNvSpPr txBox="1"/>
          <p:nvPr/>
        </p:nvSpPr>
        <p:spPr>
          <a:xfrm>
            <a:off x="6096000" y="206201"/>
            <a:ext cx="5639200" cy="4057930"/>
          </a:xfrm>
          <a:prstGeom prst="rect">
            <a:avLst/>
          </a:prstGeom>
          <a:noFill/>
          <a:ln>
            <a:noFill/>
          </a:ln>
        </p:spPr>
        <p:txBody>
          <a:bodyPr spcFirstLastPara="1" wrap="square" lIns="121900" tIns="121900" rIns="121900" bIns="121900" anchor="t" anchorCtr="0">
            <a:spAutoFit/>
          </a:bodyPr>
          <a:lstStyle/>
          <a:p>
            <a:pPr algn="just">
              <a:lnSpc>
                <a:spcPct val="115000"/>
              </a:lnSpc>
              <a:spcBef>
                <a:spcPts val="400"/>
              </a:spcBef>
              <a:buClr>
                <a:schemeClr val="dk1"/>
              </a:buClr>
              <a:buSzPts val="1100"/>
            </a:pPr>
            <a:r>
              <a:rPr lang="en-GB" sz="2533" b="1">
                <a:solidFill>
                  <a:schemeClr val="dk1"/>
                </a:solidFill>
                <a:latin typeface="Acme"/>
                <a:ea typeface="Acme"/>
                <a:cs typeface="Acme"/>
                <a:sym typeface="Acme"/>
              </a:rPr>
              <a:t>Early Help referral pathway:</a:t>
            </a:r>
            <a:endParaRPr sz="2533" b="1">
              <a:solidFill>
                <a:schemeClr val="dk1"/>
              </a:solidFill>
              <a:latin typeface="Acme"/>
              <a:ea typeface="Acme"/>
              <a:cs typeface="Acme"/>
              <a:sym typeface="Acme"/>
            </a:endParaRPr>
          </a:p>
          <a:p>
            <a:pPr algn="just">
              <a:lnSpc>
                <a:spcPct val="115000"/>
              </a:lnSpc>
              <a:spcBef>
                <a:spcPts val="400"/>
              </a:spcBef>
              <a:spcAft>
                <a:spcPts val="400"/>
              </a:spcAft>
              <a:buClr>
                <a:schemeClr val="dk1"/>
              </a:buClr>
              <a:buSzPts val="1100"/>
            </a:pPr>
            <a:r>
              <a:rPr lang="en-GB" sz="2267">
                <a:solidFill>
                  <a:schemeClr val="dk1"/>
                </a:solidFill>
                <a:latin typeface="Acme"/>
                <a:ea typeface="Acme"/>
                <a:cs typeface="Acme"/>
                <a:sym typeface="Acme"/>
              </a:rPr>
              <a:t>Requests for families from universal (ie schools) or early help or those stepping forward from a statutory intervention (ie closing to  a Social Worker) should be submitted by completing this form   </a:t>
            </a:r>
            <a:r>
              <a:rPr lang="en-GB" sz="2267">
                <a:solidFill>
                  <a:srgbClr val="1155CC"/>
                </a:solidFill>
                <a:uFill>
                  <a:noFill/>
                </a:uFill>
                <a:latin typeface="Acme"/>
                <a:ea typeface="Acme"/>
                <a:cs typeface="Acme"/>
                <a:sym typeface="Acme"/>
                <a:hlinkClick r:id="rId6">
                  <a:extLst>
                    <a:ext uri="{A12FA001-AC4F-418D-AE19-62706E023703}">
                      <ahyp:hlinkClr xmlns:ahyp="http://schemas.microsoft.com/office/drawing/2018/hyperlinkcolor" val="tx"/>
                    </a:ext>
                  </a:extLst>
                </a:hlinkClick>
              </a:rPr>
              <a:t>Early Help Referral form</a:t>
            </a:r>
            <a:r>
              <a:rPr lang="en-GB" sz="2267">
                <a:solidFill>
                  <a:schemeClr val="dk1"/>
                </a:solidFill>
                <a:latin typeface="Acme"/>
                <a:ea typeface="Acme"/>
                <a:cs typeface="Acme"/>
                <a:sym typeface="Acme"/>
              </a:rPr>
              <a:t> (Part 1-Assessment) and sending to </a:t>
            </a:r>
            <a:r>
              <a:rPr lang="en-GB" sz="2267" u="sng">
                <a:solidFill>
                  <a:srgbClr val="1155CC"/>
                </a:solidFill>
                <a:latin typeface="Acme"/>
                <a:ea typeface="Acme"/>
                <a:cs typeface="Acme"/>
                <a:sym typeface="Acme"/>
                <a:hlinkClick r:id="rId7">
                  <a:extLst>
                    <a:ext uri="{A12FA001-AC4F-418D-AE19-62706E023703}">
                      <ahyp:hlinkClr xmlns:ahyp="http://schemas.microsoft.com/office/drawing/2018/hyperlinkcolor" val="tx"/>
                    </a:ext>
                  </a:extLst>
                </a:hlinkClick>
              </a:rPr>
              <a:t>MASH@achievingforchildren.org.uk</a:t>
            </a:r>
            <a:endParaRPr sz="2267">
              <a:latin typeface="Acme"/>
              <a:ea typeface="Acme"/>
              <a:cs typeface="Acme"/>
              <a:sym typeface="Acme"/>
            </a:endParaRPr>
          </a:p>
        </p:txBody>
      </p:sp>
      <p:sp>
        <p:nvSpPr>
          <p:cNvPr id="126" name="Google Shape;126;p20"/>
          <p:cNvSpPr txBox="1">
            <a:spLocks noGrp="1"/>
          </p:cNvSpPr>
          <p:nvPr>
            <p:ph type="ctrTitle"/>
          </p:nvPr>
        </p:nvSpPr>
        <p:spPr>
          <a:xfrm>
            <a:off x="6096000" y="4447433"/>
            <a:ext cx="5740800" cy="2088000"/>
          </a:xfrm>
          <a:prstGeom prst="rect">
            <a:avLst/>
          </a:prstGeom>
        </p:spPr>
        <p:txBody>
          <a:bodyPr spcFirstLastPara="1" vert="horz" wrap="square" lIns="121900" tIns="121900" rIns="121900" bIns="121900" rtlCol="0" anchor="t" anchorCtr="0">
            <a:noAutofit/>
          </a:bodyPr>
          <a:lstStyle/>
          <a:p>
            <a:pPr algn="l">
              <a:lnSpc>
                <a:spcPct val="115000"/>
              </a:lnSpc>
              <a:spcBef>
                <a:spcPts val="0"/>
              </a:spcBef>
            </a:pPr>
            <a:r>
              <a:rPr lang="en-GB" sz="2533" b="1">
                <a:latin typeface="Acme"/>
                <a:ea typeface="Acme"/>
                <a:cs typeface="Acme"/>
                <a:sym typeface="Acme"/>
              </a:rPr>
              <a:t>Group  referrals</a:t>
            </a:r>
            <a:endParaRPr sz="2533" b="1">
              <a:latin typeface="Acme"/>
              <a:ea typeface="Acme"/>
              <a:cs typeface="Acme"/>
              <a:sym typeface="Acme"/>
            </a:endParaRPr>
          </a:p>
          <a:p>
            <a:pPr algn="l">
              <a:lnSpc>
                <a:spcPct val="115000"/>
              </a:lnSpc>
              <a:spcBef>
                <a:spcPts val="0"/>
              </a:spcBef>
            </a:pPr>
            <a:r>
              <a:rPr lang="en-GB" sz="2267">
                <a:latin typeface="Acme"/>
                <a:ea typeface="Acme"/>
                <a:cs typeface="Acme"/>
                <a:sym typeface="Acme"/>
              </a:rPr>
              <a:t>For parenting groups, parents can self refer or a professional can refer on their behalf </a:t>
            </a:r>
            <a:r>
              <a:rPr lang="en-GB" sz="1867">
                <a:latin typeface="Acme"/>
                <a:ea typeface="Acme"/>
                <a:cs typeface="Acme"/>
                <a:sym typeface="Acme"/>
              </a:rPr>
              <a:t>(basic form) </a:t>
            </a:r>
            <a:r>
              <a:rPr lang="en-GB" sz="2267" u="sng">
                <a:solidFill>
                  <a:schemeClr val="hlink"/>
                </a:solidFill>
                <a:latin typeface="Acme"/>
                <a:ea typeface="Acme"/>
                <a:cs typeface="Acme"/>
                <a:sym typeface="Acme"/>
                <a:hlinkClick r:id="rId8"/>
              </a:rPr>
              <a:t>Family Hub Group Referral Form</a:t>
            </a:r>
            <a:endParaRPr sz="1867">
              <a:latin typeface="Acme"/>
              <a:ea typeface="Acme"/>
              <a:cs typeface="Acme"/>
              <a:sym typeface="Acm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B1C20E-A2EE-422B-8D7A-E0A7433DC31F}"/>
              </a:ext>
            </a:extLst>
          </p:cNvPr>
          <p:cNvPicPr>
            <a:picLocks noChangeAspect="1"/>
          </p:cNvPicPr>
          <p:nvPr/>
        </p:nvPicPr>
        <p:blipFill>
          <a:blip r:embed="rId2"/>
          <a:stretch>
            <a:fillRect/>
          </a:stretch>
        </p:blipFill>
        <p:spPr>
          <a:xfrm>
            <a:off x="71720" y="614363"/>
            <a:ext cx="2857219" cy="5396968"/>
          </a:xfrm>
          <a:prstGeom prst="rect">
            <a:avLst/>
          </a:prstGeom>
        </p:spPr>
      </p:pic>
      <p:sp>
        <p:nvSpPr>
          <p:cNvPr id="9" name="TextBox 8">
            <a:extLst>
              <a:ext uri="{FF2B5EF4-FFF2-40B4-BE49-F238E27FC236}">
                <a16:creationId xmlns:a16="http://schemas.microsoft.com/office/drawing/2014/main" id="{BE22907C-EA52-4485-BB7C-3BACA2A1EB23}"/>
              </a:ext>
            </a:extLst>
          </p:cNvPr>
          <p:cNvSpPr txBox="1"/>
          <p:nvPr/>
        </p:nvSpPr>
        <p:spPr>
          <a:xfrm>
            <a:off x="461963" y="2381250"/>
            <a:ext cx="2328862" cy="830997"/>
          </a:xfrm>
          <a:prstGeom prst="rect">
            <a:avLst/>
          </a:prstGeom>
          <a:noFill/>
        </p:spPr>
        <p:txBody>
          <a:bodyPr wrap="square" rtlCol="0">
            <a:spAutoFit/>
          </a:bodyPr>
          <a:lstStyle/>
          <a:p>
            <a:r>
              <a:rPr lang="en-GB" sz="4800" dirty="0"/>
              <a:t>Agenda</a:t>
            </a:r>
          </a:p>
        </p:txBody>
      </p:sp>
      <p:sp>
        <p:nvSpPr>
          <p:cNvPr id="11" name="TextBox 10">
            <a:extLst>
              <a:ext uri="{FF2B5EF4-FFF2-40B4-BE49-F238E27FC236}">
                <a16:creationId xmlns:a16="http://schemas.microsoft.com/office/drawing/2014/main" id="{32A3EEE5-CE5C-4224-A073-7B4E92670319}"/>
              </a:ext>
            </a:extLst>
          </p:cNvPr>
          <p:cNvSpPr txBox="1"/>
          <p:nvPr/>
        </p:nvSpPr>
        <p:spPr>
          <a:xfrm>
            <a:off x="3019425" y="1002119"/>
            <a:ext cx="9382125" cy="3785652"/>
          </a:xfrm>
          <a:prstGeom prst="rect">
            <a:avLst/>
          </a:prstGeom>
          <a:noFill/>
        </p:spPr>
        <p:txBody>
          <a:bodyPr wrap="square">
            <a:spAutoFit/>
          </a:bodyPr>
          <a:lstStyle/>
          <a:p>
            <a:r>
              <a:rPr lang="en-GB" sz="2400" b="1" dirty="0">
                <a:solidFill>
                  <a:srgbClr val="C00000"/>
                </a:solidFill>
                <a:effectLst/>
                <a:ea typeface="Calibri" panose="020F0502020204030204" pitchFamily="34" charset="0"/>
                <a:cs typeface="Times New Roman" panose="02020603050405020304" pitchFamily="18" charset="0"/>
              </a:rPr>
              <a:t>3.30 </a:t>
            </a:r>
            <a:r>
              <a:rPr lang="en-GB" sz="2400" b="1" dirty="0">
                <a:effectLst/>
                <a:ea typeface="Calibri" panose="020F0502020204030204" pitchFamily="34" charset="0"/>
                <a:cs typeface="Times New Roman" panose="02020603050405020304" pitchFamily="18" charset="0"/>
              </a:rPr>
              <a:t>	</a:t>
            </a:r>
            <a:r>
              <a:rPr lang="en-GB" sz="2400" b="1" dirty="0">
                <a:cs typeface="Times New Roman" panose="02020603050405020304" pitchFamily="18" charset="0"/>
              </a:rPr>
              <a:t>Welcome and outline of SEMH Network Meeting	</a:t>
            </a:r>
          </a:p>
          <a:p>
            <a:r>
              <a:rPr lang="en-GB" sz="2400" b="1" dirty="0">
                <a:solidFill>
                  <a:srgbClr val="C00000"/>
                </a:solidFill>
                <a:effectLst/>
                <a:ea typeface="Calibri" panose="020F0502020204030204" pitchFamily="34" charset="0"/>
                <a:cs typeface="Times New Roman" panose="02020603050405020304" pitchFamily="18" charset="0"/>
              </a:rPr>
              <a:t>3.35</a:t>
            </a:r>
            <a:r>
              <a:rPr lang="en-GB" sz="2400" b="1" dirty="0">
                <a:effectLst/>
                <a:ea typeface="Calibri" panose="020F0502020204030204" pitchFamily="34" charset="0"/>
                <a:cs typeface="Times New Roman" panose="02020603050405020304" pitchFamily="18" charset="0"/>
              </a:rPr>
              <a:t>	</a:t>
            </a:r>
            <a:r>
              <a:rPr lang="en-GB" sz="2400" b="1" dirty="0">
                <a:cs typeface="Times New Roman" panose="02020603050405020304" pitchFamily="18" charset="0"/>
              </a:rPr>
              <a:t>Online Boxall Profile update and overview</a:t>
            </a:r>
          </a:p>
          <a:p>
            <a:r>
              <a:rPr lang="en-GB" sz="2400" b="1" dirty="0">
                <a:solidFill>
                  <a:srgbClr val="C00000"/>
                </a:solidFill>
                <a:effectLst/>
                <a:ea typeface="Calibri" panose="020F0502020204030204" pitchFamily="34" charset="0"/>
                <a:cs typeface="Times New Roman" panose="02020603050405020304" pitchFamily="18" charset="0"/>
              </a:rPr>
              <a:t>3.40</a:t>
            </a:r>
            <a:r>
              <a:rPr lang="en-GB" sz="2400" b="1" dirty="0">
                <a:effectLst/>
                <a:ea typeface="Calibri" panose="020F0502020204030204" pitchFamily="34" charset="0"/>
                <a:cs typeface="Times New Roman" panose="02020603050405020304" pitchFamily="18" charset="0"/>
              </a:rPr>
              <a:t>	Ellie Noon (Homer First) Whole school approach to Boxall</a:t>
            </a:r>
          </a:p>
          <a:p>
            <a:r>
              <a:rPr lang="en-GB" sz="2400" b="1" dirty="0">
                <a:solidFill>
                  <a:srgbClr val="C00000"/>
                </a:solidFill>
                <a:effectLst/>
                <a:ea typeface="Calibri" panose="020F0502020204030204" pitchFamily="34" charset="0"/>
                <a:cs typeface="Times New Roman" panose="02020603050405020304" pitchFamily="18" charset="0"/>
              </a:rPr>
              <a:t>4.00</a:t>
            </a:r>
            <a:r>
              <a:rPr lang="en-GB" sz="2400" b="1" dirty="0">
                <a:effectLst/>
                <a:ea typeface="Calibri" panose="020F0502020204030204" pitchFamily="34" charset="0"/>
                <a:cs typeface="Times New Roman" panose="02020603050405020304" pitchFamily="18" charset="0"/>
              </a:rPr>
              <a:t>	</a:t>
            </a:r>
            <a:r>
              <a:rPr lang="en-GB" sz="2400" b="1" dirty="0">
                <a:ea typeface="Calibri" panose="020F0502020204030204" pitchFamily="34" charset="0"/>
                <a:cs typeface="Times New Roman" panose="02020603050405020304" pitchFamily="18" charset="0"/>
              </a:rPr>
              <a:t>Working Break. </a:t>
            </a:r>
            <a:endParaRPr lang="en-GB" sz="2400" b="1" dirty="0">
              <a:effectLst/>
              <a:ea typeface="Calibri" panose="020F0502020204030204" pitchFamily="34" charset="0"/>
              <a:cs typeface="Times New Roman" panose="02020603050405020304" pitchFamily="18" charset="0"/>
            </a:endParaRPr>
          </a:p>
          <a:p>
            <a:r>
              <a:rPr lang="en-GB" sz="2400" b="1" dirty="0">
                <a:solidFill>
                  <a:srgbClr val="C00000"/>
                </a:solidFill>
                <a:ea typeface="Calibri" panose="020F0502020204030204" pitchFamily="34" charset="0"/>
                <a:cs typeface="Times New Roman" panose="02020603050405020304" pitchFamily="18" charset="0"/>
              </a:rPr>
              <a:t>	</a:t>
            </a:r>
            <a:r>
              <a:rPr lang="en-GB" sz="2400" b="1" dirty="0">
                <a:effectLst/>
                <a:ea typeface="Calibri" panose="020F0502020204030204" pitchFamily="34" charset="0"/>
                <a:cs typeface="Times New Roman" panose="02020603050405020304" pitchFamily="18" charset="0"/>
              </a:rPr>
              <a:t>Breakout rooms BPO application.		</a:t>
            </a:r>
          </a:p>
          <a:p>
            <a:r>
              <a:rPr lang="en-GB" sz="2400" b="1" dirty="0">
                <a:effectLst/>
                <a:ea typeface="Calibri" panose="020F0502020204030204" pitchFamily="34" charset="0"/>
                <a:cs typeface="Times New Roman" panose="02020603050405020304" pitchFamily="18" charset="0"/>
              </a:rPr>
              <a:t>	BPO application strategy</a:t>
            </a:r>
            <a:r>
              <a:rPr lang="en-GB" sz="2400" b="1" dirty="0">
                <a:ea typeface="Calibri" panose="020F0502020204030204" pitchFamily="34" charset="0"/>
                <a:cs typeface="Times New Roman" panose="02020603050405020304" pitchFamily="18" charset="0"/>
              </a:rPr>
              <a:t> </a:t>
            </a:r>
            <a:r>
              <a:rPr lang="en-GB" sz="2400" b="1" dirty="0">
                <a:effectLst/>
                <a:ea typeface="Calibri" panose="020F0502020204030204" pitchFamily="34" charset="0"/>
                <a:cs typeface="Times New Roman" panose="02020603050405020304" pitchFamily="18" charset="0"/>
              </a:rPr>
              <a:t>Individual Setting.</a:t>
            </a:r>
          </a:p>
          <a:p>
            <a:r>
              <a:rPr lang="en-GB" sz="2400" b="1" dirty="0">
                <a:solidFill>
                  <a:srgbClr val="C00000"/>
                </a:solidFill>
                <a:effectLst/>
                <a:ea typeface="Calibri" panose="020F0502020204030204" pitchFamily="34" charset="0"/>
                <a:cs typeface="Times New Roman" panose="02020603050405020304" pitchFamily="18" charset="0"/>
              </a:rPr>
              <a:t>4.15</a:t>
            </a:r>
            <a:r>
              <a:rPr lang="en-GB" sz="2400" b="1" dirty="0">
                <a:effectLst/>
                <a:ea typeface="Calibri" panose="020F0502020204030204" pitchFamily="34" charset="0"/>
                <a:cs typeface="Times New Roman" panose="02020603050405020304" pitchFamily="18" charset="0"/>
              </a:rPr>
              <a:t>	</a:t>
            </a:r>
            <a:r>
              <a:rPr lang="en-GB" sz="2400" b="1" dirty="0">
                <a:cs typeface="Times New Roman" panose="02020603050405020304" pitchFamily="18" charset="0"/>
              </a:rPr>
              <a:t>Family Hub update – Danny </a:t>
            </a:r>
            <a:r>
              <a:rPr lang="en-GB" sz="2400" b="1" dirty="0" err="1">
                <a:cs typeface="Times New Roman" panose="02020603050405020304" pitchFamily="18" charset="0"/>
              </a:rPr>
              <a:t>Gomm</a:t>
            </a:r>
            <a:r>
              <a:rPr lang="en-GB" sz="1800" dirty="0">
                <a:effectLst/>
                <a:latin typeface="Tahoma" panose="020B0604030504040204" pitchFamily="34" charset="0"/>
                <a:ea typeface="Calibri" panose="020F0502020204030204" pitchFamily="34" charset="0"/>
              </a:rPr>
              <a:t>	</a:t>
            </a:r>
          </a:p>
          <a:p>
            <a:r>
              <a:rPr lang="en-GB" sz="2400" b="1" dirty="0">
                <a:solidFill>
                  <a:srgbClr val="C00000"/>
                </a:solidFill>
                <a:cs typeface="Times New Roman" panose="02020603050405020304" pitchFamily="18" charset="0"/>
              </a:rPr>
              <a:t>4.30 	</a:t>
            </a:r>
            <a:r>
              <a:rPr lang="en-GB" sz="2400" b="1" dirty="0">
                <a:cs typeface="Times New Roman" panose="02020603050405020304" pitchFamily="18" charset="0"/>
              </a:rPr>
              <a:t>Rebecca Askew Children and Young People with Eating disorders</a:t>
            </a:r>
          </a:p>
          <a:p>
            <a:r>
              <a:rPr lang="en-GB" sz="2400" b="1" dirty="0">
                <a:solidFill>
                  <a:srgbClr val="C00000"/>
                </a:solidFill>
                <a:effectLst/>
                <a:ea typeface="Calibri" panose="020F0502020204030204" pitchFamily="34" charset="0"/>
                <a:cs typeface="Times New Roman" panose="02020603050405020304" pitchFamily="18" charset="0"/>
              </a:rPr>
              <a:t>4.50</a:t>
            </a:r>
            <a:r>
              <a:rPr lang="en-GB" sz="2400" b="1" dirty="0">
                <a:effectLst/>
                <a:ea typeface="Calibri" panose="020F0502020204030204" pitchFamily="34" charset="0"/>
                <a:cs typeface="Times New Roman" panose="02020603050405020304" pitchFamily="18" charset="0"/>
              </a:rPr>
              <a:t>	SEMH Updates and Feedback.				</a:t>
            </a:r>
          </a:p>
          <a:p>
            <a:r>
              <a:rPr lang="en-GB" sz="2400" b="1" dirty="0">
                <a:solidFill>
                  <a:srgbClr val="C00000"/>
                </a:solidFill>
                <a:effectLst/>
                <a:ea typeface="Calibri" panose="020F0502020204030204" pitchFamily="34" charset="0"/>
                <a:cs typeface="Times New Roman" panose="02020603050405020304" pitchFamily="18" charset="0"/>
              </a:rPr>
              <a:t>5.00 </a:t>
            </a:r>
            <a:r>
              <a:rPr lang="en-GB" sz="2400" b="1" dirty="0">
                <a:effectLst/>
                <a:ea typeface="Calibri" panose="020F0502020204030204" pitchFamily="34" charset="0"/>
                <a:cs typeface="Times New Roman" panose="02020603050405020304" pitchFamily="18" charset="0"/>
              </a:rPr>
              <a:t>	Close.</a:t>
            </a:r>
          </a:p>
        </p:txBody>
      </p:sp>
    </p:spTree>
    <p:extLst>
      <p:ext uri="{BB962C8B-B14F-4D97-AF65-F5344CB8AC3E}">
        <p14:creationId xmlns:p14="http://schemas.microsoft.com/office/powerpoint/2010/main" val="2049900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1"/>
          <p:cNvPicPr preferRelativeResize="0"/>
          <p:nvPr/>
        </p:nvPicPr>
        <p:blipFill>
          <a:blip r:embed="rId3">
            <a:alphaModFix amt="10000"/>
          </a:blip>
          <a:stretch>
            <a:fillRect/>
          </a:stretch>
        </p:blipFill>
        <p:spPr>
          <a:xfrm>
            <a:off x="0" y="0"/>
            <a:ext cx="12192000" cy="6858000"/>
          </a:xfrm>
          <a:prstGeom prst="rect">
            <a:avLst/>
          </a:prstGeom>
          <a:noFill/>
          <a:ln>
            <a:noFill/>
          </a:ln>
        </p:spPr>
      </p:pic>
      <p:sp>
        <p:nvSpPr>
          <p:cNvPr id="132" name="Google Shape;132;p21"/>
          <p:cNvSpPr txBox="1"/>
          <p:nvPr/>
        </p:nvSpPr>
        <p:spPr>
          <a:xfrm>
            <a:off x="482600" y="6218767"/>
            <a:ext cx="11442800" cy="512857"/>
          </a:xfrm>
          <a:prstGeom prst="rect">
            <a:avLst/>
          </a:prstGeom>
          <a:noFill/>
          <a:ln>
            <a:noFill/>
          </a:ln>
        </p:spPr>
        <p:txBody>
          <a:bodyPr spcFirstLastPara="1" wrap="square" lIns="121900" tIns="121900" rIns="121900" bIns="121900" anchor="t" anchorCtr="0">
            <a:spAutoFit/>
          </a:bodyPr>
          <a:lstStyle/>
          <a:p>
            <a:pPr algn="ctr"/>
            <a:r>
              <a:rPr lang="en-GB" sz="1733" u="sng">
                <a:solidFill>
                  <a:schemeClr val="hlink"/>
                </a:solidFill>
                <a:hlinkClick r:id="rId4"/>
              </a:rPr>
              <a:t>https://rbwm.afcinfo.org.uk/pages/community-information/information-and-advice/family-hub-service</a:t>
            </a:r>
            <a:endParaRPr sz="1733"/>
          </a:p>
        </p:txBody>
      </p:sp>
      <p:sp>
        <p:nvSpPr>
          <p:cNvPr id="133" name="Google Shape;133;p21"/>
          <p:cNvSpPr txBox="1"/>
          <p:nvPr/>
        </p:nvSpPr>
        <p:spPr>
          <a:xfrm>
            <a:off x="-203200" y="101600"/>
            <a:ext cx="3695600" cy="1149057"/>
          </a:xfrm>
          <a:prstGeom prst="rect">
            <a:avLst/>
          </a:prstGeom>
          <a:noFill/>
          <a:ln>
            <a:noFill/>
          </a:ln>
        </p:spPr>
        <p:txBody>
          <a:bodyPr spcFirstLastPara="1" wrap="square" lIns="121900" tIns="121900" rIns="121900" bIns="121900" anchor="t" anchorCtr="0">
            <a:spAutoFit/>
          </a:bodyPr>
          <a:lstStyle/>
          <a:p>
            <a:pPr algn="ctr"/>
            <a:r>
              <a:rPr lang="en-GB" sz="5867" b="1">
                <a:solidFill>
                  <a:schemeClr val="dk2"/>
                </a:solidFill>
                <a:highlight>
                  <a:srgbClr val="F1C232"/>
                </a:highlight>
                <a:latin typeface="Acme"/>
                <a:ea typeface="Acme"/>
                <a:cs typeface="Acme"/>
                <a:sym typeface="Acme"/>
              </a:rPr>
              <a:t>Website</a:t>
            </a:r>
            <a:endParaRPr sz="2400">
              <a:highlight>
                <a:srgbClr val="F1C232"/>
              </a:highlight>
            </a:endParaRPr>
          </a:p>
        </p:txBody>
      </p:sp>
      <p:pic>
        <p:nvPicPr>
          <p:cNvPr id="134" name="Google Shape;134;p21"/>
          <p:cNvPicPr preferRelativeResize="0"/>
          <p:nvPr/>
        </p:nvPicPr>
        <p:blipFill rotWithShape="1">
          <a:blip r:embed="rId5">
            <a:alphaModFix/>
          </a:blip>
          <a:srcRect l="14662" t="9961" r="15748" b="5542"/>
          <a:stretch/>
        </p:blipFill>
        <p:spPr>
          <a:xfrm rot="-562540">
            <a:off x="2588381" y="572803"/>
            <a:ext cx="7449609" cy="50881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2411F-A39D-47CF-9E5C-884E537B994D}"/>
              </a:ext>
            </a:extLst>
          </p:cNvPr>
          <p:cNvSpPr>
            <a:spLocks noGrp="1"/>
          </p:cNvSpPr>
          <p:nvPr>
            <p:ph type="title"/>
          </p:nvPr>
        </p:nvSpPr>
        <p:spPr/>
        <p:txBody>
          <a:bodyPr/>
          <a:lstStyle/>
          <a:p>
            <a:r>
              <a:rPr lang="en-GB" dirty="0"/>
              <a:t>Questions…</a:t>
            </a:r>
          </a:p>
        </p:txBody>
      </p:sp>
      <p:pic>
        <p:nvPicPr>
          <p:cNvPr id="1026" name="Picture 2" descr="The Best Questions to Ask Your Child's Teacher at the Start of Every School  Year | Parents">
            <a:extLst>
              <a:ext uri="{FF2B5EF4-FFF2-40B4-BE49-F238E27FC236}">
                <a16:creationId xmlns:a16="http://schemas.microsoft.com/office/drawing/2014/main" id="{4B7FD20D-0D7C-43C3-86DF-E07DE24C1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980" y="1690688"/>
            <a:ext cx="4457020" cy="445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026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464053" y="3847549"/>
            <a:ext cx="5280144" cy="0"/>
          </a:xfrm>
          <a:prstGeom prst="line">
            <a:avLst/>
          </a:prstGeom>
          <a:ln w="9525" cmpd="sng">
            <a:solidFill>
              <a:srgbClr val="F4C239"/>
            </a:solidFill>
          </a:ln>
          <a:effectLst/>
        </p:spPr>
        <p:style>
          <a:lnRef idx="2">
            <a:schemeClr val="accent1"/>
          </a:lnRef>
          <a:fillRef idx="0">
            <a:schemeClr val="accent1"/>
          </a:fillRef>
          <a:effectRef idx="1">
            <a:schemeClr val="accent1"/>
          </a:effectRef>
          <a:fontRef idx="minor">
            <a:schemeClr val="tx1"/>
          </a:fontRef>
        </p:style>
      </p:cxnSp>
      <p:sp>
        <p:nvSpPr>
          <p:cNvPr id="2" name="Text Placeholder 1"/>
          <p:cNvSpPr>
            <a:spLocks noGrp="1"/>
          </p:cNvSpPr>
          <p:nvPr>
            <p:ph type="body" sz="quarter" idx="4294967295"/>
          </p:nvPr>
        </p:nvSpPr>
        <p:spPr>
          <a:xfrm>
            <a:off x="2438401" y="2582296"/>
            <a:ext cx="7095281" cy="1139850"/>
          </a:xfrm>
        </p:spPr>
        <p:txBody>
          <a:bodyPr>
            <a:normAutofit/>
          </a:bodyPr>
          <a:lstStyle/>
          <a:p>
            <a:pPr marL="0" indent="0" algn="ctr">
              <a:buNone/>
            </a:pPr>
            <a:r>
              <a:rPr lang="en-GB" dirty="0">
                <a:solidFill>
                  <a:schemeClr val="bg1"/>
                </a:solidFill>
              </a:rPr>
              <a:t>Eating Disorders and Disordered Eating </a:t>
            </a:r>
          </a:p>
          <a:p>
            <a:pPr marL="0" indent="0" algn="ctr">
              <a:buNone/>
            </a:pPr>
            <a:r>
              <a:rPr lang="en-GB" dirty="0">
                <a:solidFill>
                  <a:schemeClr val="bg1"/>
                </a:solidFill>
              </a:rPr>
              <a:t>Early Identification, Prevention and Support</a:t>
            </a:r>
          </a:p>
          <a:p>
            <a:endParaRPr lang="en-GB" dirty="0">
              <a:solidFill>
                <a:schemeClr val="bg1"/>
              </a:solidFill>
            </a:endParaRPr>
          </a:p>
        </p:txBody>
      </p:sp>
      <p:sp>
        <p:nvSpPr>
          <p:cNvPr id="3" name="Text Placeholder 2"/>
          <p:cNvSpPr>
            <a:spLocks noGrp="1"/>
          </p:cNvSpPr>
          <p:nvPr>
            <p:ph type="body" sz="quarter" idx="4294967295"/>
          </p:nvPr>
        </p:nvSpPr>
        <p:spPr>
          <a:xfrm>
            <a:off x="2947687" y="3999305"/>
            <a:ext cx="6585995" cy="1124786"/>
          </a:xfrm>
        </p:spPr>
        <p:txBody>
          <a:bodyPr>
            <a:noAutofit/>
          </a:bodyPr>
          <a:lstStyle/>
          <a:p>
            <a:pPr marL="0" indent="0" algn="ctr">
              <a:spcBef>
                <a:spcPct val="50000"/>
              </a:spcBef>
              <a:buNone/>
            </a:pPr>
            <a:r>
              <a:rPr lang="en-GB" altLang="en-US" sz="2000" dirty="0">
                <a:solidFill>
                  <a:schemeClr val="bg1"/>
                </a:solidFill>
              </a:rPr>
              <a:t>Rebecca Askew </a:t>
            </a:r>
          </a:p>
          <a:p>
            <a:pPr marL="0" indent="0" algn="ctr">
              <a:spcBef>
                <a:spcPct val="50000"/>
              </a:spcBef>
              <a:buNone/>
            </a:pPr>
            <a:r>
              <a:rPr lang="en-GB" altLang="en-US" sz="2000" dirty="0">
                <a:solidFill>
                  <a:schemeClr val="bg1"/>
                </a:solidFill>
              </a:rPr>
              <a:t>Senior Specialist Educational Psychologist – Wellbeing </a:t>
            </a:r>
          </a:p>
          <a:p>
            <a:pPr marL="0" indent="0">
              <a:buNone/>
            </a:pPr>
            <a:endParaRPr lang="en-GB" sz="2000" dirty="0">
              <a:solidFill>
                <a:schemeClr val="bg1"/>
              </a:solidFill>
            </a:endParaRPr>
          </a:p>
        </p:txBody>
      </p:sp>
    </p:spTree>
    <p:extLst>
      <p:ext uri="{BB962C8B-B14F-4D97-AF65-F5344CB8AC3E}">
        <p14:creationId xmlns:p14="http://schemas.microsoft.com/office/powerpoint/2010/main" val="4188623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63F255-AF3B-4D1F-AAEB-D4AAD2F18F3C}"/>
              </a:ext>
            </a:extLst>
          </p:cNvPr>
          <p:cNvPicPr>
            <a:picLocks noChangeAspect="1"/>
          </p:cNvPicPr>
          <p:nvPr/>
        </p:nvPicPr>
        <p:blipFill rotWithShape="1">
          <a:blip r:embed="rId3"/>
          <a:srcRect l="58167" t="18741" r="8750" b="14443"/>
          <a:stretch/>
        </p:blipFill>
        <p:spPr>
          <a:xfrm>
            <a:off x="1783096" y="979170"/>
            <a:ext cx="8625808" cy="4899660"/>
          </a:xfrm>
          <a:prstGeom prst="rect">
            <a:avLst/>
          </a:prstGeom>
        </p:spPr>
      </p:pic>
    </p:spTree>
    <p:extLst>
      <p:ext uri="{BB962C8B-B14F-4D97-AF65-F5344CB8AC3E}">
        <p14:creationId xmlns:p14="http://schemas.microsoft.com/office/powerpoint/2010/main" val="1254975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AD81A1-6754-4DCD-8315-056DB6B3B78C}"/>
              </a:ext>
            </a:extLst>
          </p:cNvPr>
          <p:cNvPicPr>
            <a:picLocks noChangeAspect="1"/>
          </p:cNvPicPr>
          <p:nvPr/>
        </p:nvPicPr>
        <p:blipFill rotWithShape="1">
          <a:blip r:embed="rId3"/>
          <a:srcRect l="58361" t="18741" r="8692" b="14593"/>
          <a:stretch/>
        </p:blipFill>
        <p:spPr>
          <a:xfrm>
            <a:off x="1996441" y="1093470"/>
            <a:ext cx="8222149" cy="4648200"/>
          </a:xfrm>
          <a:prstGeom prst="rect">
            <a:avLst/>
          </a:prstGeom>
        </p:spPr>
      </p:pic>
    </p:spTree>
    <p:extLst>
      <p:ext uri="{BB962C8B-B14F-4D97-AF65-F5344CB8AC3E}">
        <p14:creationId xmlns:p14="http://schemas.microsoft.com/office/powerpoint/2010/main" val="3404823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B3F151-0E03-4D92-872C-E40B0BB7B545}"/>
              </a:ext>
            </a:extLst>
          </p:cNvPr>
          <p:cNvPicPr>
            <a:picLocks noChangeAspect="1"/>
          </p:cNvPicPr>
          <p:nvPr/>
        </p:nvPicPr>
        <p:blipFill rotWithShape="1">
          <a:blip r:embed="rId2"/>
          <a:srcRect l="58000" t="13408" r="8917" b="20519"/>
          <a:stretch/>
        </p:blipFill>
        <p:spPr>
          <a:xfrm>
            <a:off x="1523999" y="857250"/>
            <a:ext cx="9156814" cy="5143500"/>
          </a:xfrm>
          <a:prstGeom prst="rect">
            <a:avLst/>
          </a:prstGeom>
        </p:spPr>
      </p:pic>
    </p:spTree>
    <p:extLst>
      <p:ext uri="{BB962C8B-B14F-4D97-AF65-F5344CB8AC3E}">
        <p14:creationId xmlns:p14="http://schemas.microsoft.com/office/powerpoint/2010/main" val="2740398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B3F151-0E03-4D92-872C-E40B0BB7B545}"/>
              </a:ext>
            </a:extLst>
          </p:cNvPr>
          <p:cNvPicPr>
            <a:picLocks noChangeAspect="1"/>
          </p:cNvPicPr>
          <p:nvPr/>
        </p:nvPicPr>
        <p:blipFill rotWithShape="1">
          <a:blip r:embed="rId2"/>
          <a:srcRect l="58000" t="13408" r="8917" b="20519"/>
          <a:stretch/>
        </p:blipFill>
        <p:spPr>
          <a:xfrm>
            <a:off x="1523999" y="857250"/>
            <a:ext cx="9156814" cy="5143500"/>
          </a:xfrm>
          <a:prstGeom prst="rect">
            <a:avLst/>
          </a:prstGeom>
        </p:spPr>
      </p:pic>
    </p:spTree>
    <p:extLst>
      <p:ext uri="{BB962C8B-B14F-4D97-AF65-F5344CB8AC3E}">
        <p14:creationId xmlns:p14="http://schemas.microsoft.com/office/powerpoint/2010/main" val="3055278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9B9832-38FA-46F9-8034-D8A3B9180019}"/>
              </a:ext>
            </a:extLst>
          </p:cNvPr>
          <p:cNvPicPr>
            <a:picLocks noChangeAspect="1"/>
          </p:cNvPicPr>
          <p:nvPr/>
        </p:nvPicPr>
        <p:blipFill rotWithShape="1">
          <a:blip r:embed="rId3"/>
          <a:srcRect l="58619" t="30702" r="8816" b="3685"/>
          <a:stretch/>
        </p:blipFill>
        <p:spPr>
          <a:xfrm>
            <a:off x="1975413" y="857250"/>
            <a:ext cx="8625353" cy="5143500"/>
          </a:xfrm>
          <a:prstGeom prst="rect">
            <a:avLst/>
          </a:prstGeom>
        </p:spPr>
      </p:pic>
    </p:spTree>
    <p:extLst>
      <p:ext uri="{BB962C8B-B14F-4D97-AF65-F5344CB8AC3E}">
        <p14:creationId xmlns:p14="http://schemas.microsoft.com/office/powerpoint/2010/main" val="3624359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0D8C77-BCA2-4CC0-83A1-186CE8259E18}"/>
              </a:ext>
            </a:extLst>
          </p:cNvPr>
          <p:cNvPicPr>
            <a:picLocks noChangeAspect="1"/>
          </p:cNvPicPr>
          <p:nvPr/>
        </p:nvPicPr>
        <p:blipFill rotWithShape="1">
          <a:blip r:embed="rId2"/>
          <a:srcRect l="58322" t="18070" r="8421" b="17018"/>
          <a:stretch/>
        </p:blipFill>
        <p:spPr>
          <a:xfrm>
            <a:off x="1524000" y="857250"/>
            <a:ext cx="9144000" cy="5019702"/>
          </a:xfrm>
          <a:prstGeom prst="rect">
            <a:avLst/>
          </a:prstGeom>
        </p:spPr>
      </p:pic>
    </p:spTree>
    <p:extLst>
      <p:ext uri="{BB962C8B-B14F-4D97-AF65-F5344CB8AC3E}">
        <p14:creationId xmlns:p14="http://schemas.microsoft.com/office/powerpoint/2010/main" val="1299278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B1EE7E-FBF7-4856-AD41-25A33D2E0C47}"/>
              </a:ext>
            </a:extLst>
          </p:cNvPr>
          <p:cNvPicPr>
            <a:picLocks noChangeAspect="1"/>
          </p:cNvPicPr>
          <p:nvPr/>
        </p:nvPicPr>
        <p:blipFill rotWithShape="1">
          <a:blip r:embed="rId3"/>
          <a:srcRect l="58230" t="18015" r="8484" b="15468"/>
          <a:stretch/>
        </p:blipFill>
        <p:spPr>
          <a:xfrm>
            <a:off x="1524000" y="857250"/>
            <a:ext cx="9144000" cy="5139158"/>
          </a:xfrm>
          <a:prstGeom prst="rect">
            <a:avLst/>
          </a:prstGeom>
        </p:spPr>
      </p:pic>
    </p:spTree>
    <p:extLst>
      <p:ext uri="{BB962C8B-B14F-4D97-AF65-F5344CB8AC3E}">
        <p14:creationId xmlns:p14="http://schemas.microsoft.com/office/powerpoint/2010/main" val="3475289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997F-8004-4544-98E0-31AE6736FE1F}"/>
              </a:ext>
            </a:extLst>
          </p:cNvPr>
          <p:cNvSpPr>
            <a:spLocks noGrp="1"/>
          </p:cNvSpPr>
          <p:nvPr>
            <p:ph type="title"/>
          </p:nvPr>
        </p:nvSpPr>
        <p:spPr/>
        <p:txBody>
          <a:bodyPr/>
          <a:lstStyle/>
          <a:p>
            <a:r>
              <a:rPr lang="en-GB" dirty="0"/>
              <a:t>Online Boxall Profile				</a:t>
            </a:r>
            <a:r>
              <a:rPr lang="en-GB" dirty="0" err="1"/>
              <a:t>NurtureUK</a:t>
            </a:r>
            <a:endParaRPr lang="en-GB" dirty="0"/>
          </a:p>
        </p:txBody>
      </p:sp>
      <p:sp>
        <p:nvSpPr>
          <p:cNvPr id="3" name="Content Placeholder 2">
            <a:extLst>
              <a:ext uri="{FF2B5EF4-FFF2-40B4-BE49-F238E27FC236}">
                <a16:creationId xmlns:a16="http://schemas.microsoft.com/office/drawing/2014/main" id="{D66FE8AD-B101-42FF-871D-6CAD3E38F4E3}"/>
              </a:ext>
            </a:extLst>
          </p:cNvPr>
          <p:cNvSpPr>
            <a:spLocks noGrp="1"/>
          </p:cNvSpPr>
          <p:nvPr>
            <p:ph idx="1"/>
          </p:nvPr>
        </p:nvSpPr>
        <p:spPr>
          <a:xfrm>
            <a:off x="838200" y="1825625"/>
            <a:ext cx="10515600" cy="3721735"/>
          </a:xfrm>
        </p:spPr>
        <p:txBody>
          <a:bodyPr/>
          <a:lstStyle/>
          <a:p>
            <a:r>
              <a:rPr lang="en-GB" dirty="0"/>
              <a:t>65 licences (300 pupil)			</a:t>
            </a:r>
          </a:p>
          <a:p>
            <a:r>
              <a:rPr lang="en-GB" dirty="0"/>
              <a:t>SEMH Leads - Administrator</a:t>
            </a:r>
          </a:p>
          <a:p>
            <a:r>
              <a:rPr lang="en-GB" dirty="0"/>
              <a:t>Super-User - Data</a:t>
            </a:r>
          </a:p>
          <a:p>
            <a:endParaRPr lang="en-GB" dirty="0"/>
          </a:p>
          <a:p>
            <a:r>
              <a:rPr lang="en-GB" dirty="0"/>
              <a:t>Other SEMH </a:t>
            </a:r>
            <a:r>
              <a:rPr lang="en-GB" dirty="0" err="1"/>
              <a:t>initative</a:t>
            </a:r>
            <a:r>
              <a:rPr lang="en-GB" dirty="0"/>
              <a:t> updates</a:t>
            </a:r>
          </a:p>
        </p:txBody>
      </p:sp>
      <p:sp>
        <p:nvSpPr>
          <p:cNvPr id="4" name="TextBox 3">
            <a:extLst>
              <a:ext uri="{FF2B5EF4-FFF2-40B4-BE49-F238E27FC236}">
                <a16:creationId xmlns:a16="http://schemas.microsoft.com/office/drawing/2014/main" id="{39A5CE76-9F96-41C4-B5B3-6A5E8369E437}"/>
              </a:ext>
            </a:extLst>
          </p:cNvPr>
          <p:cNvSpPr txBox="1"/>
          <p:nvPr/>
        </p:nvSpPr>
        <p:spPr>
          <a:xfrm>
            <a:off x="6096000" y="5720080"/>
            <a:ext cx="5257800" cy="369332"/>
          </a:xfrm>
          <a:prstGeom prst="rect">
            <a:avLst/>
          </a:prstGeom>
          <a:noFill/>
        </p:spPr>
        <p:txBody>
          <a:bodyPr wrap="square" rtlCol="0">
            <a:spAutoFit/>
          </a:bodyPr>
          <a:lstStyle/>
          <a:p>
            <a:r>
              <a:rPr lang="en-GB" dirty="0">
                <a:hlinkClick r:id="rId2"/>
              </a:rPr>
              <a:t>hello@boxallprofile.org</a:t>
            </a:r>
            <a:endParaRPr lang="en-GB" dirty="0"/>
          </a:p>
        </p:txBody>
      </p:sp>
    </p:spTree>
    <p:extLst>
      <p:ext uri="{BB962C8B-B14F-4D97-AF65-F5344CB8AC3E}">
        <p14:creationId xmlns:p14="http://schemas.microsoft.com/office/powerpoint/2010/main" val="65381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660F6A-EAAD-4E30-B72F-70064EA3F3C0}"/>
              </a:ext>
            </a:extLst>
          </p:cNvPr>
          <p:cNvPicPr>
            <a:picLocks noChangeAspect="1"/>
          </p:cNvPicPr>
          <p:nvPr/>
        </p:nvPicPr>
        <p:blipFill rotWithShape="1">
          <a:blip r:embed="rId3"/>
          <a:srcRect l="58147" t="20112" r="9325" b="12173"/>
          <a:stretch/>
        </p:blipFill>
        <p:spPr>
          <a:xfrm>
            <a:off x="1524000" y="857250"/>
            <a:ext cx="9144000" cy="5233432"/>
          </a:xfrm>
          <a:prstGeom prst="rect">
            <a:avLst/>
          </a:prstGeom>
        </p:spPr>
      </p:pic>
    </p:spTree>
    <p:extLst>
      <p:ext uri="{BB962C8B-B14F-4D97-AF65-F5344CB8AC3E}">
        <p14:creationId xmlns:p14="http://schemas.microsoft.com/office/powerpoint/2010/main" val="3217457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5D5754-C8D0-4F63-8749-0575A810EE00}"/>
              </a:ext>
            </a:extLst>
          </p:cNvPr>
          <p:cNvPicPr>
            <a:picLocks noChangeAspect="1"/>
          </p:cNvPicPr>
          <p:nvPr/>
        </p:nvPicPr>
        <p:blipFill rotWithShape="1">
          <a:blip r:embed="rId2"/>
          <a:srcRect l="58146" t="21910" r="8989" b="13070"/>
          <a:stretch/>
        </p:blipFill>
        <p:spPr>
          <a:xfrm>
            <a:off x="1647291" y="857251"/>
            <a:ext cx="9084923" cy="5054943"/>
          </a:xfrm>
          <a:prstGeom prst="rect">
            <a:avLst/>
          </a:prstGeom>
        </p:spPr>
      </p:pic>
    </p:spTree>
    <p:extLst>
      <p:ext uri="{BB962C8B-B14F-4D97-AF65-F5344CB8AC3E}">
        <p14:creationId xmlns:p14="http://schemas.microsoft.com/office/powerpoint/2010/main" val="3263079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3759C2-9168-48B7-A780-1DFCAE90D4E7}"/>
              </a:ext>
            </a:extLst>
          </p:cNvPr>
          <p:cNvPicPr>
            <a:picLocks noChangeAspect="1"/>
          </p:cNvPicPr>
          <p:nvPr/>
        </p:nvPicPr>
        <p:blipFill rotWithShape="1">
          <a:blip r:embed="rId2"/>
          <a:srcRect l="58314" t="21011" r="8821" b="13071"/>
          <a:stretch/>
        </p:blipFill>
        <p:spPr>
          <a:xfrm>
            <a:off x="1577939" y="857252"/>
            <a:ext cx="9030984" cy="5094401"/>
          </a:xfrm>
          <a:prstGeom prst="rect">
            <a:avLst/>
          </a:prstGeom>
        </p:spPr>
      </p:pic>
    </p:spTree>
    <p:extLst>
      <p:ext uri="{BB962C8B-B14F-4D97-AF65-F5344CB8AC3E}">
        <p14:creationId xmlns:p14="http://schemas.microsoft.com/office/powerpoint/2010/main" val="1558372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6E867-E45A-44F0-B078-5F664868FAC4}"/>
              </a:ext>
            </a:extLst>
          </p:cNvPr>
          <p:cNvPicPr>
            <a:picLocks noChangeAspect="1"/>
          </p:cNvPicPr>
          <p:nvPr/>
        </p:nvPicPr>
        <p:blipFill rotWithShape="1">
          <a:blip r:embed="rId2"/>
          <a:srcRect l="58652" t="21611" r="8820" b="11573"/>
          <a:stretch/>
        </p:blipFill>
        <p:spPr>
          <a:xfrm>
            <a:off x="1824520" y="995951"/>
            <a:ext cx="4454885" cy="2573676"/>
          </a:xfrm>
          <a:prstGeom prst="rect">
            <a:avLst/>
          </a:prstGeom>
        </p:spPr>
      </p:pic>
      <p:pic>
        <p:nvPicPr>
          <p:cNvPr id="7" name="Picture 6">
            <a:extLst>
              <a:ext uri="{FF2B5EF4-FFF2-40B4-BE49-F238E27FC236}">
                <a16:creationId xmlns:a16="http://schemas.microsoft.com/office/drawing/2014/main" id="{7AF44223-EDDC-4154-981E-F11A7BBCF7A2}"/>
              </a:ext>
            </a:extLst>
          </p:cNvPr>
          <p:cNvPicPr>
            <a:picLocks noChangeAspect="1"/>
          </p:cNvPicPr>
          <p:nvPr/>
        </p:nvPicPr>
        <p:blipFill rotWithShape="1">
          <a:blip r:embed="rId3"/>
          <a:srcRect l="57893" t="24906" r="8230" b="12173"/>
          <a:stretch/>
        </p:blipFill>
        <p:spPr>
          <a:xfrm>
            <a:off x="1997919" y="3569627"/>
            <a:ext cx="4108087" cy="2146016"/>
          </a:xfrm>
          <a:prstGeom prst="rect">
            <a:avLst/>
          </a:prstGeom>
        </p:spPr>
      </p:pic>
      <p:pic>
        <p:nvPicPr>
          <p:cNvPr id="9" name="Picture 8">
            <a:extLst>
              <a:ext uri="{FF2B5EF4-FFF2-40B4-BE49-F238E27FC236}">
                <a16:creationId xmlns:a16="http://schemas.microsoft.com/office/drawing/2014/main" id="{855C5CFC-6DF5-49C7-9334-A9DF843BAA56}"/>
              </a:ext>
            </a:extLst>
          </p:cNvPr>
          <p:cNvPicPr>
            <a:picLocks noChangeAspect="1"/>
          </p:cNvPicPr>
          <p:nvPr/>
        </p:nvPicPr>
        <p:blipFill rotWithShape="1">
          <a:blip r:embed="rId4"/>
          <a:srcRect l="57977" t="24007" r="8736" b="9476"/>
          <a:stretch/>
        </p:blipFill>
        <p:spPr>
          <a:xfrm>
            <a:off x="6494122" y="1065302"/>
            <a:ext cx="3852638" cy="2165279"/>
          </a:xfrm>
          <a:prstGeom prst="rect">
            <a:avLst/>
          </a:prstGeom>
        </p:spPr>
      </p:pic>
      <p:pic>
        <p:nvPicPr>
          <p:cNvPr id="11" name="Picture 10">
            <a:extLst>
              <a:ext uri="{FF2B5EF4-FFF2-40B4-BE49-F238E27FC236}">
                <a16:creationId xmlns:a16="http://schemas.microsoft.com/office/drawing/2014/main" id="{9D399A64-965A-4C20-81F1-E85D82BD651B}"/>
              </a:ext>
            </a:extLst>
          </p:cNvPr>
          <p:cNvPicPr>
            <a:picLocks noChangeAspect="1"/>
          </p:cNvPicPr>
          <p:nvPr/>
        </p:nvPicPr>
        <p:blipFill rotWithShape="1">
          <a:blip r:embed="rId5"/>
          <a:srcRect l="57868" t="24607" r="8145" b="8577"/>
          <a:stretch/>
        </p:blipFill>
        <p:spPr>
          <a:xfrm>
            <a:off x="6452803" y="3429000"/>
            <a:ext cx="4031033" cy="2228850"/>
          </a:xfrm>
          <a:prstGeom prst="rect">
            <a:avLst/>
          </a:prstGeom>
        </p:spPr>
      </p:pic>
    </p:spTree>
    <p:extLst>
      <p:ext uri="{BB962C8B-B14F-4D97-AF65-F5344CB8AC3E}">
        <p14:creationId xmlns:p14="http://schemas.microsoft.com/office/powerpoint/2010/main" val="464677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94918" y="274639"/>
            <a:ext cx="8229600" cy="581889"/>
          </a:xfrm>
        </p:spPr>
        <p:txBody>
          <a:bodyPr>
            <a:normAutofit fontScale="90000"/>
          </a:bodyPr>
          <a:lstStyle/>
          <a:p>
            <a:pPr algn="l"/>
            <a:r>
              <a:rPr lang="en-US" dirty="0"/>
              <a:t>Resources</a:t>
            </a:r>
          </a:p>
        </p:txBody>
      </p:sp>
      <p:sp>
        <p:nvSpPr>
          <p:cNvPr id="3" name="Content Placeholder 2"/>
          <p:cNvSpPr>
            <a:spLocks noGrp="1"/>
          </p:cNvSpPr>
          <p:nvPr>
            <p:ph idx="4294967295"/>
          </p:nvPr>
        </p:nvSpPr>
        <p:spPr>
          <a:xfrm>
            <a:off x="1894918" y="960700"/>
            <a:ext cx="8505632" cy="5622662"/>
          </a:xfrm>
        </p:spPr>
        <p:txBody>
          <a:bodyPr>
            <a:normAutofit/>
          </a:bodyPr>
          <a:lstStyle/>
          <a:p>
            <a:r>
              <a:rPr lang="en-US" sz="1600" b="1" dirty="0"/>
              <a:t>BEAT </a:t>
            </a:r>
            <a:r>
              <a:rPr lang="en-US" sz="1600" dirty="0"/>
              <a:t>- </a:t>
            </a:r>
            <a:r>
              <a:rPr lang="en-GB" sz="1600" dirty="0"/>
              <a:t>Delivered by clinicians with extensive experience in the field of eating disorders. Spotting the early warning signs, risk management and screening tools. • The importance of early intervention. • How to approach and have difficult conversations. • • Signposting to treatment services.  Suitable for non--specialists – FREE</a:t>
            </a:r>
          </a:p>
          <a:p>
            <a:pPr marL="0" indent="0">
              <a:buNone/>
            </a:pPr>
            <a:r>
              <a:rPr lang="en-GB" sz="1600" dirty="0">
                <a:hlinkClick r:id="rId2"/>
              </a:rPr>
              <a:t>https://www.beateatingdisorders.org.uk/spot-the-signs-appeal</a:t>
            </a:r>
            <a:r>
              <a:rPr lang="en-GB" sz="1600" dirty="0"/>
              <a:t> Discussion-starter film including “Know the First Signs” • Teacher’s Guide with short tutorial –plan</a:t>
            </a:r>
          </a:p>
          <a:p>
            <a:pPr marL="0" indent="0">
              <a:buNone/>
            </a:pPr>
            <a:endParaRPr lang="en-GB" sz="1600" dirty="0"/>
          </a:p>
          <a:p>
            <a:r>
              <a:rPr lang="en-GB" sz="1600" b="1" dirty="0" err="1"/>
              <a:t>MindEd</a:t>
            </a:r>
            <a:r>
              <a:rPr lang="en-GB" sz="1600" dirty="0"/>
              <a:t> - Knowledge to support wellbeing • Understanding to identify a child at -risk of a mental health condition • Confidence to act on concerns and signpost to services where needed. Suitable for non--specialists – FREE</a:t>
            </a:r>
          </a:p>
          <a:p>
            <a:r>
              <a:rPr lang="en-GB" sz="1600" b="1" dirty="0"/>
              <a:t>Mental Health First Aid (Youth)</a:t>
            </a:r>
            <a:r>
              <a:rPr lang="en-GB" sz="1600" dirty="0"/>
              <a:t> Builds skills and confidence to spot the signs of mental health issues in young people • Offer first aid and guide towards the support their needs, to help speed up a young person’s recovery and to stop mental health issues from getting worse. • Teach participants to listen, reassure and respond, even in a crisis.  1 day courses: £200 pp ½ day course: £75 pp.</a:t>
            </a:r>
          </a:p>
          <a:p>
            <a:r>
              <a:rPr lang="en-GB" sz="1600" dirty="0">
                <a:hlinkClick r:id="rId3"/>
              </a:rPr>
              <a:t>https://www.healthylondon.org/new-eating-disorders-guidelines-launched-for-educational-professionals/</a:t>
            </a:r>
            <a:r>
              <a:rPr lang="en-GB" sz="1600" dirty="0"/>
              <a:t> </a:t>
            </a:r>
          </a:p>
          <a:p>
            <a:r>
              <a:rPr lang="en-GB" sz="1600" dirty="0">
                <a:hlinkClick r:id="rId4"/>
              </a:rPr>
              <a:t>https://www.mentallyhealthyschools.org.uk/mental-health-needs/eating-disorders/?searchTerm=eating+disorder</a:t>
            </a:r>
            <a:r>
              <a:rPr lang="en-GB" sz="1600" dirty="0"/>
              <a:t>  - Types of Eating Disorder • How to spot the signs • What schools and further education settings can do (Anna Freud) </a:t>
            </a:r>
          </a:p>
          <a:p>
            <a:endParaRPr lang="en-US" sz="1600" dirty="0"/>
          </a:p>
        </p:txBody>
      </p:sp>
    </p:spTree>
    <p:extLst>
      <p:ext uri="{BB962C8B-B14F-4D97-AF65-F5344CB8AC3E}">
        <p14:creationId xmlns:p14="http://schemas.microsoft.com/office/powerpoint/2010/main" val="2244183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0A9378-CBC7-47D3-9268-0F793530A246}"/>
              </a:ext>
            </a:extLst>
          </p:cNvPr>
          <p:cNvSpPr txBox="1"/>
          <p:nvPr/>
        </p:nvSpPr>
        <p:spPr>
          <a:xfrm>
            <a:off x="1894391" y="170121"/>
            <a:ext cx="8635386" cy="6278642"/>
          </a:xfrm>
          <a:prstGeom prst="rect">
            <a:avLst/>
          </a:prstGeom>
          <a:noFill/>
        </p:spPr>
        <p:txBody>
          <a:bodyPr wrap="square">
            <a:spAutoFit/>
          </a:bodyPr>
          <a:lstStyle/>
          <a:p>
            <a:r>
              <a:rPr lang="en-GB" sz="2400" b="1" dirty="0"/>
              <a:t>BEAT </a:t>
            </a:r>
          </a:p>
          <a:p>
            <a:endParaRPr lang="en-GB" dirty="0"/>
          </a:p>
          <a:p>
            <a:r>
              <a:rPr lang="en-GB" dirty="0"/>
              <a:t>Skills workshops for carers and those supporting someone with an eating disorder. Online support groups for both those suffering and for carers. Various chat rooms can be accessed by clicking </a:t>
            </a:r>
            <a:r>
              <a:rPr lang="en-GB" dirty="0">
                <a:hlinkClick r:id="rId2"/>
              </a:rPr>
              <a:t>https://www.beateatingdisorders.org.uk/support-services/online-groups</a:t>
            </a:r>
            <a:endParaRPr lang="en-GB" dirty="0"/>
          </a:p>
          <a:p>
            <a:endParaRPr lang="en-GB" dirty="0"/>
          </a:p>
          <a:p>
            <a:r>
              <a:rPr lang="en-GB" dirty="0"/>
              <a:t> A booklet for parents, families, friends and carers can be accessed </a:t>
            </a:r>
          </a:p>
          <a:p>
            <a:r>
              <a:rPr lang="en-GB" dirty="0">
                <a:hlinkClick r:id="rId3"/>
              </a:rPr>
              <a:t>https://www.beateatingdisorders.org.uk/support-services/downloads-resources</a:t>
            </a:r>
            <a:r>
              <a:rPr lang="en-GB" dirty="0"/>
              <a:t> which covers information about eating disorders and treatment and offers guidance on how you might approach the subject if you’re worried about someone you know.  </a:t>
            </a:r>
          </a:p>
          <a:p>
            <a:endParaRPr lang="en-GB" dirty="0"/>
          </a:p>
          <a:p>
            <a:r>
              <a:rPr lang="en-GB" dirty="0"/>
              <a:t>• Tips poster: spotting the first signs and symptoms is extremely important and this poster provides tips on how to spot the very first signs of an eating disorder. </a:t>
            </a:r>
            <a:r>
              <a:rPr lang="en-GB" dirty="0">
                <a:hlinkClick r:id="rId3"/>
              </a:rPr>
              <a:t>https://www.beateatingdisorders.org.uk/support-services/downloads-resources</a:t>
            </a:r>
            <a:r>
              <a:rPr lang="en-GB" dirty="0"/>
              <a:t> </a:t>
            </a:r>
          </a:p>
          <a:p>
            <a:endParaRPr lang="en-GB" dirty="0"/>
          </a:p>
          <a:p>
            <a:r>
              <a:rPr lang="en-GB" dirty="0"/>
              <a:t>• Directory of local services: </a:t>
            </a:r>
            <a:r>
              <a:rPr lang="en-GB" dirty="0">
                <a:hlinkClick r:id="rId4"/>
              </a:rPr>
              <a:t>https://helpfinder.beateatingdisorders.org.uk/</a:t>
            </a:r>
            <a:r>
              <a:rPr lang="en-GB" dirty="0"/>
              <a:t> </a:t>
            </a:r>
          </a:p>
          <a:p>
            <a:endParaRPr lang="en-GB" dirty="0"/>
          </a:p>
          <a:p>
            <a:r>
              <a:rPr lang="en-GB" b="1" dirty="0"/>
              <a:t>Parents:  </a:t>
            </a:r>
            <a:r>
              <a:rPr lang="en-GB" dirty="0" err="1"/>
              <a:t>MindEd</a:t>
            </a:r>
            <a:r>
              <a:rPr lang="en-GB" dirty="0"/>
              <a:t>, Young Minds, F.E.A.S.T, Around the Dinner Table, </a:t>
            </a:r>
          </a:p>
          <a:p>
            <a:r>
              <a:rPr lang="en-GB" b="1" dirty="0"/>
              <a:t>Autism:  </a:t>
            </a:r>
            <a:r>
              <a:rPr lang="en-GB" dirty="0"/>
              <a:t>NAS, National Centre for Eating Disorders, Pathway for Eating Disorders and Autism Developed form Clinical Experience P.E.A.C.E</a:t>
            </a:r>
          </a:p>
          <a:p>
            <a:endParaRPr lang="en-GB" dirty="0"/>
          </a:p>
          <a:p>
            <a:r>
              <a:rPr lang="en-GB" dirty="0" err="1"/>
              <a:t>PPEPCare</a:t>
            </a:r>
            <a:r>
              <a:rPr lang="en-GB" dirty="0"/>
              <a:t> – E Berkshire Workforce Development Programme</a:t>
            </a:r>
          </a:p>
        </p:txBody>
      </p:sp>
    </p:spTree>
    <p:extLst>
      <p:ext uri="{BB962C8B-B14F-4D97-AF65-F5344CB8AC3E}">
        <p14:creationId xmlns:p14="http://schemas.microsoft.com/office/powerpoint/2010/main" val="3323804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0A9378-CBC7-47D3-9268-0F793530A246}"/>
              </a:ext>
            </a:extLst>
          </p:cNvPr>
          <p:cNvSpPr txBox="1"/>
          <p:nvPr/>
        </p:nvSpPr>
        <p:spPr>
          <a:xfrm>
            <a:off x="1853609" y="255182"/>
            <a:ext cx="8607258" cy="6555641"/>
          </a:xfrm>
          <a:prstGeom prst="rect">
            <a:avLst/>
          </a:prstGeom>
          <a:noFill/>
        </p:spPr>
        <p:txBody>
          <a:bodyPr wrap="square">
            <a:spAutoFit/>
          </a:bodyPr>
          <a:lstStyle/>
          <a:p>
            <a:pPr algn="ctr"/>
            <a:r>
              <a:rPr lang="en-GB" sz="2400" b="1" dirty="0"/>
              <a:t>Updates and Signposts</a:t>
            </a:r>
          </a:p>
          <a:p>
            <a:r>
              <a:rPr lang="en-GB" b="1" dirty="0"/>
              <a:t>Fantastic FRED</a:t>
            </a:r>
          </a:p>
          <a:p>
            <a:pPr algn="l"/>
            <a:r>
              <a:rPr lang="en-GB" b="1" dirty="0">
                <a:solidFill>
                  <a:srgbClr val="229DD8"/>
                </a:solidFill>
                <a:latin typeface="Circularstd"/>
              </a:rPr>
              <a:t>The Fantastic FRED Experience is a school-based, live performance mental health resource for primary aged children delivered by a team of trained actors.</a:t>
            </a:r>
          </a:p>
          <a:p>
            <a:pPr algn="l"/>
            <a:r>
              <a:rPr lang="en-GB" dirty="0">
                <a:solidFill>
                  <a:srgbClr val="000000"/>
                </a:solidFill>
                <a:latin typeface="Circularstd book"/>
              </a:rPr>
              <a:t>Fantastic FRED is a resource targeted at delivering preventative mental health education in schools for children in reception and Years 1 to 6.</a:t>
            </a:r>
          </a:p>
          <a:p>
            <a:pPr algn="l"/>
            <a:r>
              <a:rPr lang="en-GB" dirty="0">
                <a:solidFill>
                  <a:srgbClr val="000000"/>
                </a:solidFill>
                <a:latin typeface="Circularstd book"/>
              </a:rPr>
              <a:t>The letters in FRED’s name represent the areas of educational focus: </a:t>
            </a:r>
            <a:r>
              <a:rPr lang="en-GB" b="1" cap="all" dirty="0">
                <a:solidFill>
                  <a:srgbClr val="229DD8"/>
                </a:solidFill>
                <a:latin typeface="Circularstd"/>
              </a:rPr>
              <a:t>FOOD, REST, EXERCISE, DEVICES    </a:t>
            </a:r>
            <a:r>
              <a:rPr lang="en-US" altLang="en-US" dirty="0">
                <a:solidFill>
                  <a:srgbClr val="1155CC"/>
                </a:solidFill>
                <a:latin typeface="Arial" panose="020B0604020202020204" pitchFamily="34" charset="0"/>
                <a:cs typeface="Arial" panose="020B0604020202020204" pitchFamily="34" charset="0"/>
                <a:hlinkClick r:id="rId2"/>
              </a:rPr>
              <a:t>https://ccg.thefantasticfredexperience.com/berkshire/portal</a:t>
            </a:r>
            <a:r>
              <a:rPr lang="en-US" altLang="en-US" dirty="0"/>
              <a:t> </a:t>
            </a:r>
            <a:endParaRPr lang="en-US" altLang="en-US" dirty="0">
              <a:latin typeface="Arial" panose="020B0604020202020204" pitchFamily="34" charset="0"/>
            </a:endParaRPr>
          </a:p>
          <a:p>
            <a:endParaRPr lang="en-GB" dirty="0"/>
          </a:p>
          <a:p>
            <a:r>
              <a:rPr lang="en-GB" b="1" dirty="0"/>
              <a:t>The Link Programme </a:t>
            </a:r>
            <a:r>
              <a:rPr lang="en-GB" dirty="0"/>
              <a:t>– Tailored sessions</a:t>
            </a:r>
          </a:p>
          <a:p>
            <a:r>
              <a:rPr lang="en-GB" dirty="0"/>
              <a:t>15</a:t>
            </a:r>
            <a:r>
              <a:rPr lang="en-GB" baseline="30000" dirty="0"/>
              <a:t>th</a:t>
            </a:r>
            <a:r>
              <a:rPr lang="en-GB" dirty="0"/>
              <a:t> Feb, 1</a:t>
            </a:r>
            <a:r>
              <a:rPr lang="en-GB" baseline="30000" dirty="0"/>
              <a:t>st</a:t>
            </a:r>
            <a:r>
              <a:rPr lang="en-GB" dirty="0"/>
              <a:t> March, 15</a:t>
            </a:r>
            <a:r>
              <a:rPr lang="en-GB" baseline="30000" dirty="0"/>
              <a:t>th</a:t>
            </a:r>
            <a:r>
              <a:rPr lang="en-GB" dirty="0"/>
              <a:t> March</a:t>
            </a:r>
          </a:p>
          <a:p>
            <a:endParaRPr lang="en-GB" dirty="0"/>
          </a:p>
          <a:p>
            <a:r>
              <a:rPr lang="en-GB" b="1" dirty="0"/>
              <a:t>Number 22 Counselling line </a:t>
            </a:r>
            <a:r>
              <a:rPr lang="en-GB" dirty="0"/>
              <a:t>- </a:t>
            </a:r>
            <a:r>
              <a:rPr lang="en-GB" dirty="0">
                <a:solidFill>
                  <a:srgbClr val="000000"/>
                </a:solidFill>
                <a:latin typeface="Calibri" panose="020F0502020204030204" pitchFamily="34" charset="0"/>
              </a:rPr>
              <a:t>A bookable 25-minute telephone appointment for young people between the age of 11-25 years living in Slough, Windsor, and Maidenhead. The telephone service is run by Number 22 counsellors.  </a:t>
            </a:r>
          </a:p>
          <a:p>
            <a:pPr algn="l"/>
            <a:r>
              <a:rPr lang="en-GB" dirty="0">
                <a:solidFill>
                  <a:srgbClr val="000000"/>
                </a:solidFill>
                <a:latin typeface="Calibri" panose="020F0502020204030204" pitchFamily="34" charset="0"/>
              </a:rPr>
              <a:t>The appointment can be used as a: </a:t>
            </a:r>
          </a:p>
          <a:p>
            <a:pPr algn="l">
              <a:buFont typeface="Arial" panose="020B0604020202020204" pitchFamily="34" charset="0"/>
              <a:buChar char="•"/>
            </a:pPr>
            <a:r>
              <a:rPr lang="en-GB" dirty="0">
                <a:solidFill>
                  <a:srgbClr val="000000"/>
                </a:solidFill>
                <a:latin typeface="Calibri" panose="020F0502020204030204" pitchFamily="34" charset="0"/>
              </a:rPr>
              <a:t>One off counselling session  </a:t>
            </a:r>
            <a:endParaRPr lang="en-GB" dirty="0">
              <a:solidFill>
                <a:srgbClr val="222222"/>
              </a:solidFill>
              <a:latin typeface="Calibri" panose="020F0502020204030204" pitchFamily="34" charset="0"/>
            </a:endParaRPr>
          </a:p>
          <a:p>
            <a:pPr algn="l">
              <a:buFont typeface="Arial" panose="020B0604020202020204" pitchFamily="34" charset="0"/>
              <a:buChar char="•"/>
            </a:pPr>
            <a:r>
              <a:rPr lang="en-GB" dirty="0">
                <a:solidFill>
                  <a:srgbClr val="000000"/>
                </a:solidFill>
                <a:latin typeface="Calibri" panose="020F0502020204030204" pitchFamily="34" charset="0"/>
              </a:rPr>
              <a:t>Reporting a safeguarding concern </a:t>
            </a:r>
            <a:endParaRPr lang="en-GB" dirty="0">
              <a:solidFill>
                <a:srgbClr val="222222"/>
              </a:solidFill>
              <a:latin typeface="Calibri" panose="020F0502020204030204" pitchFamily="34" charset="0"/>
            </a:endParaRPr>
          </a:p>
          <a:p>
            <a:pPr algn="l">
              <a:buFont typeface="Arial" panose="020B0604020202020204" pitchFamily="34" charset="0"/>
              <a:buChar char="•"/>
            </a:pPr>
            <a:r>
              <a:rPr lang="en-GB" dirty="0">
                <a:solidFill>
                  <a:srgbClr val="000000"/>
                </a:solidFill>
                <a:latin typeface="Calibri" panose="020F0502020204030204" pitchFamily="34" charset="0"/>
              </a:rPr>
              <a:t>Introduction to counselling – what could a YP expect, allaying fears, taster session </a:t>
            </a:r>
            <a:endParaRPr lang="en-GB" dirty="0">
              <a:solidFill>
                <a:srgbClr val="222222"/>
              </a:solidFill>
              <a:latin typeface="Calibri" panose="020F0502020204030204" pitchFamily="34" charset="0"/>
            </a:endParaRPr>
          </a:p>
          <a:p>
            <a:pPr algn="l">
              <a:buFont typeface="Arial" panose="020B0604020202020204" pitchFamily="34" charset="0"/>
              <a:buChar char="•"/>
            </a:pPr>
            <a:r>
              <a:rPr lang="en-GB" dirty="0">
                <a:solidFill>
                  <a:srgbClr val="000000"/>
                </a:solidFill>
                <a:latin typeface="Calibri" panose="020F0502020204030204" pitchFamily="34" charset="0"/>
              </a:rPr>
              <a:t>Signposting to other services </a:t>
            </a:r>
            <a:endParaRPr lang="en-GB" dirty="0">
              <a:solidFill>
                <a:srgbClr val="222222"/>
              </a:solidFill>
              <a:latin typeface="Calibri" panose="020F0502020204030204" pitchFamily="34" charset="0"/>
            </a:endParaRPr>
          </a:p>
          <a:p>
            <a:r>
              <a:rPr lang="en-GB" b="1" dirty="0"/>
              <a:t>number22.org </a:t>
            </a:r>
          </a:p>
          <a:p>
            <a:endParaRPr lang="en-GB" b="1" dirty="0"/>
          </a:p>
          <a:p>
            <a:endParaRPr lang="en-GB" dirty="0"/>
          </a:p>
        </p:txBody>
      </p:sp>
    </p:spTree>
    <p:extLst>
      <p:ext uri="{BB962C8B-B14F-4D97-AF65-F5344CB8AC3E}">
        <p14:creationId xmlns:p14="http://schemas.microsoft.com/office/powerpoint/2010/main" val="1289833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0A9378-CBC7-47D3-9268-0F793530A246}"/>
              </a:ext>
            </a:extLst>
          </p:cNvPr>
          <p:cNvSpPr txBox="1"/>
          <p:nvPr/>
        </p:nvSpPr>
        <p:spPr>
          <a:xfrm>
            <a:off x="1986987" y="162047"/>
            <a:ext cx="8356922" cy="6278642"/>
          </a:xfrm>
          <a:prstGeom prst="rect">
            <a:avLst/>
          </a:prstGeom>
          <a:noFill/>
        </p:spPr>
        <p:txBody>
          <a:bodyPr wrap="square">
            <a:spAutoFit/>
          </a:bodyPr>
          <a:lstStyle/>
          <a:p>
            <a:pPr algn="ctr"/>
            <a:r>
              <a:rPr lang="en-GB" sz="2400" b="1" dirty="0"/>
              <a:t>Updates and Signposts</a:t>
            </a:r>
          </a:p>
          <a:p>
            <a:endParaRPr lang="en-GB" b="1" dirty="0"/>
          </a:p>
          <a:p>
            <a:r>
              <a:rPr lang="en-GB" b="1" dirty="0"/>
              <a:t>Spot Purchasing</a:t>
            </a:r>
          </a:p>
          <a:p>
            <a:endParaRPr lang="en-GB" b="1" dirty="0"/>
          </a:p>
          <a:p>
            <a:r>
              <a:rPr lang="en-GB" dirty="0"/>
              <a:t>There are currently 3 spot purchase arrangements that are available.</a:t>
            </a:r>
          </a:p>
          <a:p>
            <a:r>
              <a:rPr lang="en-GB" dirty="0"/>
              <a:t>• Challenging Behaviour SPA for LD/Autism – this funding is available until the new service is up and running – probably December 2022</a:t>
            </a:r>
          </a:p>
          <a:p>
            <a:endParaRPr lang="en-GB" dirty="0"/>
          </a:p>
          <a:p>
            <a:r>
              <a:rPr lang="en-GB" dirty="0"/>
              <a:t>• Challenging Behaviour SPA for social needs – this funding is currently only available as</a:t>
            </a:r>
          </a:p>
          <a:p>
            <a:r>
              <a:rPr lang="en-GB" dirty="0"/>
              <a:t>Frimley ICS winter surge funding until March 2022</a:t>
            </a:r>
          </a:p>
          <a:p>
            <a:endParaRPr lang="en-GB" dirty="0"/>
          </a:p>
          <a:p>
            <a:r>
              <a:rPr lang="en-GB" dirty="0"/>
              <a:t>• CAMHS CIC spot purchase arrangements – this funding is available until the new service up and running.</a:t>
            </a:r>
          </a:p>
          <a:p>
            <a:endParaRPr lang="en-GB" dirty="0"/>
          </a:p>
          <a:p>
            <a:r>
              <a:rPr lang="en-GB" dirty="0"/>
              <a:t>There is also an allocation of £100k per area from CAMHS Local Transformation Plan</a:t>
            </a:r>
          </a:p>
          <a:p>
            <a:r>
              <a:rPr lang="en-GB" dirty="0"/>
              <a:t>underspend for gaps in provision between Getting Help/MHST and Specialist. The details of how this is going to be spent is going to be determined through discussions at a local authority level.</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165731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2411F-A39D-47CF-9E5C-884E537B994D}"/>
              </a:ext>
            </a:extLst>
          </p:cNvPr>
          <p:cNvSpPr>
            <a:spLocks noGrp="1"/>
          </p:cNvSpPr>
          <p:nvPr>
            <p:ph type="title"/>
          </p:nvPr>
        </p:nvSpPr>
        <p:spPr/>
        <p:txBody>
          <a:bodyPr/>
          <a:lstStyle/>
          <a:p>
            <a:r>
              <a:rPr lang="en-GB" dirty="0"/>
              <a:t>Questions…</a:t>
            </a:r>
          </a:p>
        </p:txBody>
      </p:sp>
      <p:pic>
        <p:nvPicPr>
          <p:cNvPr id="1026" name="Picture 2" descr="The Best Questions to Ask Your Child's Teacher at the Start of Every School  Year | Parents">
            <a:extLst>
              <a:ext uri="{FF2B5EF4-FFF2-40B4-BE49-F238E27FC236}">
                <a16:creationId xmlns:a16="http://schemas.microsoft.com/office/drawing/2014/main" id="{4B7FD20D-0D7C-43C3-86DF-E07DE24C1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980" y="1690688"/>
            <a:ext cx="4457020" cy="445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384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BE68D-6683-47D0-A4EA-1DD0F6FFB06A}"/>
              </a:ext>
            </a:extLst>
          </p:cNvPr>
          <p:cNvSpPr>
            <a:spLocks noGrp="1"/>
          </p:cNvSpPr>
          <p:nvPr>
            <p:ph type="title"/>
          </p:nvPr>
        </p:nvSpPr>
        <p:spPr/>
        <p:txBody>
          <a:bodyPr/>
          <a:lstStyle/>
          <a:p>
            <a:r>
              <a:rPr lang="en-GB" dirty="0"/>
              <a:t>SEMH Service Updates</a:t>
            </a:r>
          </a:p>
        </p:txBody>
      </p:sp>
      <p:sp>
        <p:nvSpPr>
          <p:cNvPr id="3" name="Content Placeholder 2">
            <a:extLst>
              <a:ext uri="{FF2B5EF4-FFF2-40B4-BE49-F238E27FC236}">
                <a16:creationId xmlns:a16="http://schemas.microsoft.com/office/drawing/2014/main" id="{62F8F1D5-F481-4B21-9C5F-E2EFF48B27AB}"/>
              </a:ext>
            </a:extLst>
          </p:cNvPr>
          <p:cNvSpPr>
            <a:spLocks noGrp="1"/>
          </p:cNvSpPr>
          <p:nvPr>
            <p:ph idx="1"/>
          </p:nvPr>
        </p:nvSpPr>
        <p:spPr/>
        <p:txBody>
          <a:bodyPr>
            <a:normAutofit fontScale="92500" lnSpcReduction="20000"/>
          </a:bodyPr>
          <a:lstStyle/>
          <a:p>
            <a:r>
              <a:rPr lang="en-GB" dirty="0"/>
              <a:t>Leadership Update Website – a quick tour.</a:t>
            </a:r>
          </a:p>
          <a:p>
            <a:endParaRPr lang="en-GB" dirty="0"/>
          </a:p>
          <a:p>
            <a:r>
              <a:rPr lang="en-GB" dirty="0"/>
              <a:t>Alternative Provision Documents</a:t>
            </a:r>
          </a:p>
          <a:p>
            <a:pPr lvl="2"/>
            <a:r>
              <a:rPr lang="en-GB" dirty="0"/>
              <a:t>Directory – updated (let me know of new provisions you use)</a:t>
            </a:r>
          </a:p>
          <a:p>
            <a:pPr lvl="2"/>
            <a:r>
              <a:rPr lang="en-GB" dirty="0"/>
              <a:t>Guidance</a:t>
            </a:r>
          </a:p>
          <a:p>
            <a:pPr lvl="2"/>
            <a:r>
              <a:rPr lang="en-GB" dirty="0"/>
              <a:t>Quality Assurance</a:t>
            </a:r>
          </a:p>
          <a:p>
            <a:r>
              <a:rPr lang="en-GB" dirty="0"/>
              <a:t>SEMH@ Email </a:t>
            </a:r>
            <a:r>
              <a:rPr lang="en-GB" sz="2100" b="1" dirty="0">
                <a:solidFill>
                  <a:schemeClr val="accent1"/>
                </a:solidFill>
                <a:hlinkClick r:id="rId3">
                  <a:extLst>
                    <a:ext uri="{A12FA001-AC4F-418D-AE19-62706E023703}">
                      <ahyp:hlinkClr xmlns:ahyp="http://schemas.microsoft.com/office/drawing/2018/hyperlinkcolor" val="tx"/>
                    </a:ext>
                  </a:extLst>
                </a:hlinkClick>
              </a:rPr>
              <a:t>semh@achievingforchildren.org.uk</a:t>
            </a:r>
            <a:r>
              <a:rPr lang="en-GB" sz="2100" b="1" dirty="0">
                <a:solidFill>
                  <a:schemeClr val="accent1"/>
                </a:solidFill>
              </a:rPr>
              <a:t> </a:t>
            </a:r>
          </a:p>
          <a:p>
            <a:r>
              <a:rPr lang="en-GB" dirty="0"/>
              <a:t>PEAR Panel  </a:t>
            </a:r>
            <a:r>
              <a:rPr lang="en-GB" dirty="0">
                <a:hlinkClick r:id="rId4"/>
              </a:rPr>
              <a:t>Form</a:t>
            </a:r>
            <a:endParaRPr lang="en-GB" dirty="0"/>
          </a:p>
          <a:p>
            <a:r>
              <a:rPr lang="en-GB" dirty="0"/>
              <a:t>SEMH Intervention Project </a:t>
            </a:r>
          </a:p>
          <a:p>
            <a:r>
              <a:rPr lang="en-GB" dirty="0"/>
              <a:t>Network Meetings</a:t>
            </a:r>
          </a:p>
          <a:p>
            <a:r>
              <a:rPr lang="en-GB" dirty="0"/>
              <a:t>Online Boxall Profile</a:t>
            </a:r>
          </a:p>
        </p:txBody>
      </p:sp>
      <p:sp>
        <p:nvSpPr>
          <p:cNvPr id="4" name="TextBox 3">
            <a:extLst>
              <a:ext uri="{FF2B5EF4-FFF2-40B4-BE49-F238E27FC236}">
                <a16:creationId xmlns:a16="http://schemas.microsoft.com/office/drawing/2014/main" id="{4E80DE02-89F3-4DB3-A6A2-BD922849BA92}"/>
              </a:ext>
            </a:extLst>
          </p:cNvPr>
          <p:cNvSpPr txBox="1"/>
          <p:nvPr/>
        </p:nvSpPr>
        <p:spPr>
          <a:xfrm>
            <a:off x="1316990" y="2153285"/>
            <a:ext cx="5588000" cy="369332"/>
          </a:xfrm>
          <a:prstGeom prst="rect">
            <a:avLst/>
          </a:prstGeom>
          <a:noFill/>
        </p:spPr>
        <p:txBody>
          <a:bodyPr wrap="square" rtlCol="0">
            <a:spAutoFit/>
          </a:bodyPr>
          <a:lstStyle/>
          <a:p>
            <a:r>
              <a:rPr lang="en-GB" b="1" dirty="0">
                <a:hlinkClick r:id="rId5"/>
              </a:rPr>
              <a:t>https://www.leadershipupdate-rbwm.co.uk/</a:t>
            </a:r>
            <a:r>
              <a:rPr lang="en-GB" b="1" dirty="0"/>
              <a:t> </a:t>
            </a:r>
          </a:p>
        </p:txBody>
      </p:sp>
      <p:pic>
        <p:nvPicPr>
          <p:cNvPr id="6" name="Picture 5">
            <a:extLst>
              <a:ext uri="{FF2B5EF4-FFF2-40B4-BE49-F238E27FC236}">
                <a16:creationId xmlns:a16="http://schemas.microsoft.com/office/drawing/2014/main" id="{1DE86027-F29A-4D73-915F-89BC6EA9E937}"/>
              </a:ext>
            </a:extLst>
          </p:cNvPr>
          <p:cNvPicPr>
            <a:picLocks noChangeAspect="1"/>
          </p:cNvPicPr>
          <p:nvPr/>
        </p:nvPicPr>
        <p:blipFill rotWithShape="1">
          <a:blip r:embed="rId6"/>
          <a:srcRect t="4375" r="63259" b="16225"/>
          <a:stretch/>
        </p:blipFill>
        <p:spPr>
          <a:xfrm>
            <a:off x="7469312" y="635115"/>
            <a:ext cx="4479533" cy="3025150"/>
          </a:xfrm>
          <a:prstGeom prst="rect">
            <a:avLst/>
          </a:prstGeom>
        </p:spPr>
      </p:pic>
    </p:spTree>
    <p:extLst>
      <p:ext uri="{BB962C8B-B14F-4D97-AF65-F5344CB8AC3E}">
        <p14:creationId xmlns:p14="http://schemas.microsoft.com/office/powerpoint/2010/main" val="1370482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Boxall update from Homer First School</a:t>
            </a:r>
          </a:p>
        </p:txBody>
      </p:sp>
      <p:sp>
        <p:nvSpPr>
          <p:cNvPr id="3" name="Subtitle 2"/>
          <p:cNvSpPr>
            <a:spLocks noGrp="1"/>
          </p:cNvSpPr>
          <p:nvPr>
            <p:ph type="subTitle" idx="1"/>
          </p:nvPr>
        </p:nvSpPr>
        <p:spPr/>
        <p:txBody>
          <a:bodyPr/>
          <a:lstStyle/>
          <a:p>
            <a:r>
              <a:rPr lang="en-GB" dirty="0"/>
              <a:t>Ellie Noon, Deputy SENCO</a:t>
            </a:r>
          </a:p>
        </p:txBody>
      </p:sp>
    </p:spTree>
    <p:extLst>
      <p:ext uri="{BB962C8B-B14F-4D97-AF65-F5344CB8AC3E}">
        <p14:creationId xmlns:p14="http://schemas.microsoft.com/office/powerpoint/2010/main" val="1004908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FAECC-117B-47BA-9E9E-B9427FFCB82F}"/>
              </a:ext>
            </a:extLst>
          </p:cNvPr>
          <p:cNvSpPr>
            <a:spLocks noGrp="1"/>
          </p:cNvSpPr>
          <p:nvPr>
            <p:ph type="title"/>
          </p:nvPr>
        </p:nvSpPr>
        <p:spPr/>
        <p:txBody>
          <a:bodyPr/>
          <a:lstStyle/>
          <a:p>
            <a:r>
              <a:rPr lang="en-GB" dirty="0"/>
              <a:t>Questions.</a:t>
            </a:r>
          </a:p>
        </p:txBody>
      </p:sp>
      <p:sp>
        <p:nvSpPr>
          <p:cNvPr id="4" name="TextBox 3">
            <a:extLst>
              <a:ext uri="{FF2B5EF4-FFF2-40B4-BE49-F238E27FC236}">
                <a16:creationId xmlns:a16="http://schemas.microsoft.com/office/drawing/2014/main" id="{626B2BE0-6C62-4171-8CAF-535EA1AAB8CE}"/>
              </a:ext>
            </a:extLst>
          </p:cNvPr>
          <p:cNvSpPr txBox="1"/>
          <p:nvPr/>
        </p:nvSpPr>
        <p:spPr>
          <a:xfrm>
            <a:off x="942975" y="1690688"/>
            <a:ext cx="3590925" cy="707886"/>
          </a:xfrm>
          <a:prstGeom prst="rect">
            <a:avLst/>
          </a:prstGeom>
          <a:noFill/>
        </p:spPr>
        <p:txBody>
          <a:bodyPr wrap="square" rtlCol="0">
            <a:spAutoFit/>
          </a:bodyPr>
          <a:lstStyle/>
          <a:p>
            <a:r>
              <a:rPr lang="en-GB" sz="4000" dirty="0"/>
              <a:t>Feedback</a:t>
            </a:r>
            <a:endParaRPr lang="en-GB" dirty="0"/>
          </a:p>
        </p:txBody>
      </p:sp>
      <p:pic>
        <p:nvPicPr>
          <p:cNvPr id="7" name="Picture 6" descr="Young girl presenting">
            <a:extLst>
              <a:ext uri="{FF2B5EF4-FFF2-40B4-BE49-F238E27FC236}">
                <a16:creationId xmlns:a16="http://schemas.microsoft.com/office/drawing/2014/main" id="{5B67F2E0-E937-411D-886F-CBE257FC7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0139" y="1325017"/>
            <a:ext cx="2753660" cy="5319395"/>
          </a:xfrm>
          <a:prstGeom prst="rect">
            <a:avLst/>
          </a:prstGeom>
        </p:spPr>
      </p:pic>
      <p:sp>
        <p:nvSpPr>
          <p:cNvPr id="8" name="TextBox 7">
            <a:extLst>
              <a:ext uri="{FF2B5EF4-FFF2-40B4-BE49-F238E27FC236}">
                <a16:creationId xmlns:a16="http://schemas.microsoft.com/office/drawing/2014/main" id="{A00EAAAB-686A-4955-848C-1089F57D8291}"/>
              </a:ext>
            </a:extLst>
          </p:cNvPr>
          <p:cNvSpPr txBox="1"/>
          <p:nvPr/>
        </p:nvSpPr>
        <p:spPr>
          <a:xfrm>
            <a:off x="481481" y="5534710"/>
            <a:ext cx="8104838" cy="646331"/>
          </a:xfrm>
          <a:prstGeom prst="rect">
            <a:avLst/>
          </a:prstGeom>
          <a:noFill/>
        </p:spPr>
        <p:txBody>
          <a:bodyPr wrap="square">
            <a:spAutoFit/>
          </a:bodyPr>
          <a:lstStyle/>
          <a:p>
            <a:r>
              <a:rPr lang="en-GB" dirty="0">
                <a:hlinkClick r:id="rId3"/>
              </a:rPr>
              <a:t>https://docs.google.com/forms/d/e/1FAIpQLSfWjH8tnWMHlTpeEyVKo2RkETuAHJSxlA-_GUMiueMWKEH9gw/viewform?vc=0&amp;c=0&amp;w=1&amp;flr=0</a:t>
            </a:r>
            <a:endParaRPr lang="en-GB" dirty="0"/>
          </a:p>
        </p:txBody>
      </p:sp>
      <p:sp>
        <p:nvSpPr>
          <p:cNvPr id="6" name="TextBox 5">
            <a:extLst>
              <a:ext uri="{FF2B5EF4-FFF2-40B4-BE49-F238E27FC236}">
                <a16:creationId xmlns:a16="http://schemas.microsoft.com/office/drawing/2014/main" id="{8BFD00BB-6B94-4357-A270-521C16E2892E}"/>
              </a:ext>
            </a:extLst>
          </p:cNvPr>
          <p:cNvSpPr txBox="1"/>
          <p:nvPr/>
        </p:nvSpPr>
        <p:spPr>
          <a:xfrm>
            <a:off x="5561663" y="1401743"/>
            <a:ext cx="3038476" cy="707886"/>
          </a:xfrm>
          <a:prstGeom prst="rect">
            <a:avLst/>
          </a:prstGeom>
          <a:noFill/>
          <a:ln w="57150">
            <a:solidFill>
              <a:schemeClr val="tx1"/>
            </a:solidFill>
          </a:ln>
        </p:spPr>
        <p:txBody>
          <a:bodyPr wrap="square" rtlCol="0">
            <a:spAutoFit/>
          </a:bodyPr>
          <a:lstStyle/>
          <a:p>
            <a:r>
              <a:rPr lang="en-GB" sz="4000" dirty="0">
                <a:solidFill>
                  <a:schemeClr val="accent1"/>
                </a:solidFill>
                <a:hlinkClick r:id="rId3"/>
              </a:rPr>
              <a:t>Fill out form</a:t>
            </a:r>
            <a:endParaRPr lang="en-GB" sz="4000" dirty="0">
              <a:solidFill>
                <a:schemeClr val="accent1"/>
              </a:solidFill>
            </a:endParaRPr>
          </a:p>
        </p:txBody>
      </p:sp>
      <p:sp>
        <p:nvSpPr>
          <p:cNvPr id="9" name="TextBox 8">
            <a:extLst>
              <a:ext uri="{FF2B5EF4-FFF2-40B4-BE49-F238E27FC236}">
                <a16:creationId xmlns:a16="http://schemas.microsoft.com/office/drawing/2014/main" id="{DFEB6484-FCFB-4314-BE62-C019B513057E}"/>
              </a:ext>
            </a:extLst>
          </p:cNvPr>
          <p:cNvSpPr txBox="1"/>
          <p:nvPr/>
        </p:nvSpPr>
        <p:spPr>
          <a:xfrm>
            <a:off x="1314450" y="4381500"/>
            <a:ext cx="5133975" cy="369332"/>
          </a:xfrm>
          <a:prstGeom prst="rect">
            <a:avLst/>
          </a:prstGeom>
          <a:noFill/>
        </p:spPr>
        <p:txBody>
          <a:bodyPr wrap="square" rtlCol="0">
            <a:spAutoFit/>
          </a:bodyPr>
          <a:lstStyle/>
          <a:p>
            <a:r>
              <a:rPr lang="en-GB" dirty="0"/>
              <a:t>Thanks</a:t>
            </a:r>
          </a:p>
        </p:txBody>
      </p:sp>
    </p:spTree>
    <p:extLst>
      <p:ext uri="{BB962C8B-B14F-4D97-AF65-F5344CB8AC3E}">
        <p14:creationId xmlns:p14="http://schemas.microsoft.com/office/powerpoint/2010/main" val="2661957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SEMH support that we offer </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GB" dirty="0"/>
              <a:t>Nurture group has been running for over 3 years</a:t>
            </a:r>
          </a:p>
          <a:p>
            <a:pPr>
              <a:buFont typeface="Wingdings" panose="05000000000000000000" pitchFamily="2" charset="2"/>
              <a:buChar char="Ø"/>
            </a:pPr>
            <a:r>
              <a:rPr lang="en-GB" dirty="0"/>
              <a:t>2 Nurture trained members of staff, 1 awaiting training </a:t>
            </a:r>
          </a:p>
          <a:p>
            <a:pPr>
              <a:buFont typeface="Wingdings" panose="05000000000000000000" pitchFamily="2" charset="2"/>
              <a:buChar char="Ø"/>
            </a:pPr>
            <a:r>
              <a:rPr lang="en-GB" dirty="0"/>
              <a:t>Trained ELSA’s and Drawing and Talking support staff, 1 family link support worker  </a:t>
            </a:r>
          </a:p>
        </p:txBody>
      </p:sp>
    </p:spTree>
    <p:extLst>
      <p:ext uri="{BB962C8B-B14F-4D97-AF65-F5344CB8AC3E}">
        <p14:creationId xmlns:p14="http://schemas.microsoft.com/office/powerpoint/2010/main" val="3593807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do we use the Boxall?</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GB" dirty="0"/>
              <a:t>To help identify SEMH needs within the classroom </a:t>
            </a:r>
          </a:p>
          <a:p>
            <a:pPr>
              <a:buFont typeface="Wingdings" panose="05000000000000000000" pitchFamily="2" charset="2"/>
              <a:buChar char="Ø"/>
            </a:pPr>
            <a:r>
              <a:rPr lang="en-GB" dirty="0"/>
              <a:t>To identify pupils that may benefit from our Nurture group</a:t>
            </a:r>
          </a:p>
          <a:p>
            <a:pPr>
              <a:buFont typeface="Wingdings" panose="05000000000000000000" pitchFamily="2" charset="2"/>
              <a:buChar char="Ø"/>
            </a:pPr>
            <a:r>
              <a:rPr lang="en-GB" dirty="0"/>
              <a:t>To track and monitor SEMH needs of children receiving support from external professionals </a:t>
            </a:r>
          </a:p>
          <a:p>
            <a:pPr>
              <a:buFont typeface="Wingdings" panose="05000000000000000000" pitchFamily="2" charset="2"/>
              <a:buChar char="Ø"/>
            </a:pPr>
            <a:r>
              <a:rPr lang="en-GB" dirty="0"/>
              <a:t>CPD for class teachers – whole school nurture approach </a:t>
            </a:r>
          </a:p>
        </p:txBody>
      </p:sp>
    </p:spTree>
    <p:extLst>
      <p:ext uri="{BB962C8B-B14F-4D97-AF65-F5344CB8AC3E}">
        <p14:creationId xmlns:p14="http://schemas.microsoft.com/office/powerpoint/2010/main" val="877691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How do we use the online </a:t>
            </a:r>
            <a:r>
              <a:rPr lang="en-GB" dirty="0" err="1"/>
              <a:t>boxall</a:t>
            </a:r>
            <a:r>
              <a:rPr lang="en-GB" dirty="0"/>
              <a:t> profile within our nurture group?</a:t>
            </a:r>
          </a:p>
        </p:txBody>
      </p:sp>
      <p:sp>
        <p:nvSpPr>
          <p:cNvPr id="3" name="Content Placeholder 2"/>
          <p:cNvSpPr>
            <a:spLocks noGrp="1"/>
          </p:cNvSpPr>
          <p:nvPr>
            <p:ph idx="1"/>
          </p:nvPr>
        </p:nvSpPr>
        <p:spPr>
          <a:xfrm>
            <a:off x="1775520" y="1600200"/>
            <a:ext cx="8892480" cy="5141168"/>
          </a:xfrm>
        </p:spPr>
        <p:txBody>
          <a:bodyPr>
            <a:normAutofit fontScale="85000" lnSpcReduction="20000"/>
          </a:bodyPr>
          <a:lstStyle/>
          <a:p>
            <a:pPr>
              <a:buFont typeface="Wingdings" panose="05000000000000000000" pitchFamily="2" charset="2"/>
              <a:buChar char="Ø"/>
            </a:pPr>
            <a:r>
              <a:rPr lang="en-GB" dirty="0"/>
              <a:t>Children are highlighted as requiring nurture support using the diagnostic scales</a:t>
            </a:r>
          </a:p>
          <a:p>
            <a:pPr>
              <a:buFont typeface="Wingdings" panose="05000000000000000000" pitchFamily="2" charset="2"/>
              <a:buChar char="Ø"/>
            </a:pPr>
            <a:r>
              <a:rPr lang="en-GB" dirty="0"/>
              <a:t>When a child is selected by their class teacher (based on their Boxall result) a baseline Boxall will be completed. We will review their Boxall 3 times a year to measure progress</a:t>
            </a:r>
          </a:p>
          <a:p>
            <a:pPr>
              <a:buFont typeface="Wingdings" panose="05000000000000000000" pitchFamily="2" charset="2"/>
              <a:buChar char="Ø"/>
            </a:pPr>
            <a:r>
              <a:rPr lang="en-GB" dirty="0"/>
              <a:t>Areas of need will be identified within the main part of the Boxall. Alongside the Boxall we use staff and parent questionnaires to determine a child's main area of need. Nurture staff will then identify appropriate targets and plan appropriate activities to further support this</a:t>
            </a:r>
          </a:p>
          <a:p>
            <a:pPr>
              <a:buFont typeface="Wingdings" panose="05000000000000000000" pitchFamily="2" charset="2"/>
              <a:buChar char="Ø"/>
            </a:pPr>
            <a:r>
              <a:rPr lang="en-GB" dirty="0"/>
              <a:t>To help children apply this to their classroom environment, targets are written on clouds that the children take backwards and forwards from nurture to their classrooms. Class teachers can record on their bubble when they see a child achieving their target in class. When a child receives 3 marks on their cloud, nurture staff will set them a new target </a:t>
            </a:r>
          </a:p>
          <a:p>
            <a:pPr>
              <a:buFont typeface="Wingdings" panose="05000000000000000000" pitchFamily="2" charset="2"/>
              <a:buChar char="Ø"/>
            </a:pPr>
            <a:endParaRPr lang="en-GB" dirty="0"/>
          </a:p>
        </p:txBody>
      </p:sp>
    </p:spTree>
    <p:extLst>
      <p:ext uri="{BB962C8B-B14F-4D97-AF65-F5344CB8AC3E}">
        <p14:creationId xmlns:p14="http://schemas.microsoft.com/office/powerpoint/2010/main" val="1886463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Whole school nurture approach – what is it and how have we used it?</a:t>
            </a:r>
          </a:p>
        </p:txBody>
      </p:sp>
      <p:sp>
        <p:nvSpPr>
          <p:cNvPr id="3" name="Content Placeholder 2"/>
          <p:cNvSpPr>
            <a:spLocks noGrp="1"/>
          </p:cNvSpPr>
          <p:nvPr>
            <p:ph idx="1"/>
          </p:nvPr>
        </p:nvSpPr>
        <p:spPr/>
        <p:txBody>
          <a:bodyPr>
            <a:normAutofit fontScale="85000" lnSpcReduction="20000"/>
          </a:bodyPr>
          <a:lstStyle/>
          <a:p>
            <a:r>
              <a:rPr lang="en-GB" dirty="0"/>
              <a:t>As a school we were invited to take part in a whole school nurture project run by Lisa Chung </a:t>
            </a:r>
          </a:p>
          <a:p>
            <a:r>
              <a:rPr lang="en-GB" dirty="0">
                <a:hlinkClick r:id="rId2"/>
              </a:rPr>
              <a:t>Applying nurture as a whole school approach - A framework to support self-evaluation | Self-evaluation | National Improvement Hub (</a:t>
            </a:r>
            <a:r>
              <a:rPr lang="en-GB" dirty="0" err="1">
                <a:hlinkClick r:id="rId2"/>
              </a:rPr>
              <a:t>education.gov.scot</a:t>
            </a:r>
            <a:r>
              <a:rPr lang="en-GB" dirty="0">
                <a:hlinkClick r:id="rId2"/>
              </a:rPr>
              <a:t>)</a:t>
            </a:r>
            <a:endParaRPr lang="en-GB" dirty="0"/>
          </a:p>
          <a:p>
            <a:r>
              <a:rPr lang="en-GB" dirty="0"/>
              <a:t>Teachers were asked to select 4 targets from the above to work on over the year. </a:t>
            </a:r>
          </a:p>
          <a:p>
            <a:r>
              <a:rPr lang="en-GB" dirty="0"/>
              <a:t>Class teachers were asked to complete Boxalls on 4 children (1 SEND, 1PP, 1 MA, 1 HA) as a baseline for the above project</a:t>
            </a:r>
          </a:p>
          <a:p>
            <a:r>
              <a:rPr lang="en-GB" dirty="0"/>
              <a:t>We then reviewed these at the end of the academic year </a:t>
            </a:r>
          </a:p>
          <a:p>
            <a:r>
              <a:rPr lang="en-GB" dirty="0"/>
              <a:t>This data however was not accurate due to COVID and the interruptions to their school life </a:t>
            </a:r>
          </a:p>
          <a:p>
            <a:r>
              <a:rPr lang="en-GB" dirty="0"/>
              <a:t>We are rolling this out again this year, baselines have been completed </a:t>
            </a:r>
          </a:p>
          <a:p>
            <a:r>
              <a:rPr lang="en-GB" dirty="0"/>
              <a:t>More accurate data will be accumulated for this academic year  </a:t>
            </a:r>
          </a:p>
        </p:txBody>
      </p:sp>
    </p:spTree>
    <p:extLst>
      <p:ext uri="{BB962C8B-B14F-4D97-AF65-F5344CB8AC3E}">
        <p14:creationId xmlns:p14="http://schemas.microsoft.com/office/powerpoint/2010/main" val="2072202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2411F-A39D-47CF-9E5C-884E537B994D}"/>
              </a:ext>
            </a:extLst>
          </p:cNvPr>
          <p:cNvSpPr>
            <a:spLocks noGrp="1"/>
          </p:cNvSpPr>
          <p:nvPr>
            <p:ph type="title"/>
          </p:nvPr>
        </p:nvSpPr>
        <p:spPr/>
        <p:txBody>
          <a:bodyPr/>
          <a:lstStyle/>
          <a:p>
            <a:r>
              <a:rPr lang="en-GB" dirty="0"/>
              <a:t>Questions…</a:t>
            </a:r>
          </a:p>
        </p:txBody>
      </p:sp>
      <p:pic>
        <p:nvPicPr>
          <p:cNvPr id="1026" name="Picture 2" descr="The Best Questions to Ask Your Child's Teacher at the Start of Every School  Year | Parents">
            <a:extLst>
              <a:ext uri="{FF2B5EF4-FFF2-40B4-BE49-F238E27FC236}">
                <a16:creationId xmlns:a16="http://schemas.microsoft.com/office/drawing/2014/main" id="{4B7FD20D-0D7C-43C3-86DF-E07DE24C1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980" y="1690688"/>
            <a:ext cx="4457020" cy="445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1035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werpoint_master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1282</TotalTime>
  <Words>2755</Words>
  <Application>Microsoft Office PowerPoint</Application>
  <PresentationFormat>Widescreen</PresentationFormat>
  <Paragraphs>325</Paragraphs>
  <Slides>40</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Acme</vt:lpstr>
      <vt:lpstr>Arial</vt:lpstr>
      <vt:lpstr>Calibri</vt:lpstr>
      <vt:lpstr>Calibri Light</vt:lpstr>
      <vt:lpstr>Circularstd</vt:lpstr>
      <vt:lpstr>Circularstd book</vt:lpstr>
      <vt:lpstr>Comfortaa</vt:lpstr>
      <vt:lpstr>Tahoma</vt:lpstr>
      <vt:lpstr>Times New Roman</vt:lpstr>
      <vt:lpstr>Wingdings</vt:lpstr>
      <vt:lpstr>Office Theme</vt:lpstr>
      <vt:lpstr>Powerpoint_master_template</vt:lpstr>
      <vt:lpstr>PowerPoint Presentation</vt:lpstr>
      <vt:lpstr>PowerPoint Presentation</vt:lpstr>
      <vt:lpstr>Online Boxall Profile    NurtureUK</vt:lpstr>
      <vt:lpstr>Boxall update from Homer First School</vt:lpstr>
      <vt:lpstr>SEMH support that we offer </vt:lpstr>
      <vt:lpstr>Why do we use the Boxall?</vt:lpstr>
      <vt:lpstr>How do we use the online boxall profile within our nurture group?</vt:lpstr>
      <vt:lpstr>Whole school nurture approach – what is it and how have we used it?</vt:lpstr>
      <vt:lpstr>Questions…</vt:lpstr>
      <vt:lpstr>Break – Breakout rooms</vt:lpstr>
      <vt:lpstr>Welcome 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Other referral routes  Strategy meetings or referrals from SPA/D&amp;A  Exploitation, substance misuse, online safety only YOT (inc drug diversion) Return home interview</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PowerPoint Presentation</vt:lpstr>
      <vt:lpstr>PowerPoint Presentation</vt:lpstr>
      <vt:lpstr>PowerPoint Presentation</vt:lpstr>
      <vt:lpstr>Questions…</vt:lpstr>
      <vt:lpstr>SEMH Service Updates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Alasdair Whitelaw (AfC)</dc:creator>
  <cp:lastModifiedBy>Alasdair Whitelaw (AfC)</cp:lastModifiedBy>
  <cp:revision>35</cp:revision>
  <cp:lastPrinted>2022-01-19T11:35:33Z</cp:lastPrinted>
  <dcterms:created xsi:type="dcterms:W3CDTF">2021-09-17T10:59:59Z</dcterms:created>
  <dcterms:modified xsi:type="dcterms:W3CDTF">2022-01-19T13:58:27Z</dcterms:modified>
</cp:coreProperties>
</file>