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  <p:sldMasterId id="2147483701" r:id="rId5"/>
  </p:sldMasterIdLst>
  <p:notesMasterIdLst>
    <p:notesMasterId r:id="rId42"/>
  </p:notesMasterIdLst>
  <p:sldIdLst>
    <p:sldId id="256" r:id="rId6"/>
    <p:sldId id="257" r:id="rId7"/>
    <p:sldId id="258" r:id="rId8"/>
    <p:sldId id="259" r:id="rId9"/>
    <p:sldId id="262" r:id="rId10"/>
    <p:sldId id="267" r:id="rId11"/>
    <p:sldId id="268" r:id="rId12"/>
    <p:sldId id="269" r:id="rId13"/>
    <p:sldId id="270" r:id="rId14"/>
    <p:sldId id="271" r:id="rId15"/>
    <p:sldId id="260" r:id="rId16"/>
    <p:sldId id="329" r:id="rId17"/>
    <p:sldId id="357" r:id="rId18"/>
    <p:sldId id="358" r:id="rId19"/>
    <p:sldId id="359" r:id="rId20"/>
    <p:sldId id="360" r:id="rId21"/>
    <p:sldId id="361" r:id="rId22"/>
    <p:sldId id="364" r:id="rId23"/>
    <p:sldId id="363" r:id="rId24"/>
    <p:sldId id="367" r:id="rId25"/>
    <p:sldId id="341" r:id="rId26"/>
    <p:sldId id="261" r:id="rId27"/>
    <p:sldId id="263" r:id="rId28"/>
    <p:sldId id="368" r:id="rId29"/>
    <p:sldId id="369" r:id="rId30"/>
    <p:sldId id="370" r:id="rId31"/>
    <p:sldId id="264" r:id="rId32"/>
    <p:sldId id="276" r:id="rId33"/>
    <p:sldId id="266" r:id="rId34"/>
    <p:sldId id="371" r:id="rId35"/>
    <p:sldId id="278" r:id="rId36"/>
    <p:sldId id="279" r:id="rId37"/>
    <p:sldId id="280" r:id="rId38"/>
    <p:sldId id="372" r:id="rId39"/>
    <p:sldId id="275" r:id="rId40"/>
    <p:sldId id="26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E96C8-647A-4213-ABE2-C5881B5AD6BC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E5355-E39E-464F-8ED8-150EC9E44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8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0c56435d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0c56435d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329c84e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329c84e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329c84e8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329c84e8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329c84e8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329c84e8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0313b3f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00313b3f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329c84e8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329c84e8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0a7f68ae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0a7f68ae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329c84e8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329c84e8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835E-23C4-4E6F-99AE-EA1A398C5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4E313-E1FA-4891-A466-966968F94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2813-BF91-4291-8710-102A76D9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E063-2C7B-43C5-B4E0-9E53F25D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E497-CDAB-4B98-8108-C1C4715C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9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7824-B0F4-402D-8E16-0B3CDFD0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274BE-73E7-4A18-907E-A0FDA05D2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2A39-F602-420F-8EF4-9DF79D9C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B696D-A2D8-4887-A0D1-0F7CE243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0AC98-74D5-465C-B05A-0EAFA98B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39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CE756E-D571-410C-9AEF-0BCF765EB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9EBAE-D36B-4E32-8083-814F38529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98D87-A45C-4847-B87E-5A49D78D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44B3B-1127-4AB1-8656-0FC9E223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4AA19-CB70-4B65-AF21-065E5626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40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69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434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928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12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4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56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00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8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0D4B-152A-4CC1-AD3A-4D3CCA61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1A1DB-0802-4D0C-B625-AE60262B9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A0A48-D2E9-4006-96D0-56E4699B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2C964-7370-4154-B281-E5C14E9F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6D4B7-64D6-4CF6-ADA7-3E9DB218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847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705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03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691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73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9761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8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66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65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63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3CCC-EE68-4D1B-8460-0B96FE0D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0854-FB9B-4BC4-82F5-58431E36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08FF4-3BC5-4D68-A189-326DF386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8F6B7-16F3-4066-B1C1-C37B9CE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3C2E8-061E-4534-B0FE-D85561C3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09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15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28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578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99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15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037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12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42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8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2C54-E8F3-48B3-AEB0-FDAB806C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A811-0400-429A-99E8-1BF6D8529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8587B-FA70-43D2-A252-D854EF1C4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1CEDE-ED97-4193-96C1-AB52FF82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3D4AF-2A7D-4E2D-B7A6-9FBD6934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DDFE1-7DFC-4318-94AC-F6034C71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21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0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39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62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84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57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32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15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48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6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4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6F29-3D8B-4929-8BCC-53D95C2B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0313D-6DE9-4D0D-9848-1B74252D6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3DA84-04C3-4168-B1DF-6C3B6DB23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BE53A-AE05-4770-807C-EDE2C6016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A33AA-E840-4808-8ABD-5C5F02514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43ECA5-A158-4D27-AB09-EC3B975A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84DE7-F7AF-49DA-8BD9-E32188CB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2CA68-86AA-4AC9-B45D-86ADAA69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073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6886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7274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7408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971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85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6965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8133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3291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2342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681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225D-90D7-402A-BBAE-AB6F1B95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4C3B3-6AC4-489B-BA74-A26BC150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99E7F-D405-402A-8DDB-7FF65D67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E0F6A-81B8-414C-89BB-4F5BC195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86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673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72007-589E-4CFB-9A1C-B70CCD63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D7D78-A993-4430-8B40-EF08DF0E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DF74-1D45-4C76-BC99-401DC342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3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EBBD-C5D8-492A-910D-50999509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F661B-D878-46B2-B0DE-AB4E0DC8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9D273-2FB3-4EC8-A325-BF0133A2B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C06A0-526F-4A4E-9E6D-D5BECE57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C1DF5-291D-493F-A51E-3DF9DC1A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7403D-B74B-4F07-A3BA-EB453DBA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9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1FBB-5675-4916-B6ED-7D19FEB3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BDE78-5003-4D6D-9BF9-8286B351C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A69C5-AAAC-4E2E-B73A-753B17694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8D1CA-E085-44AD-BD26-B4416479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4666A-9D2B-4A31-81FB-106258A9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F1051-9801-482A-AB5B-7362F164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0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D9CF9-479A-43F0-AC48-1F8429F3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F43ED-716F-4083-9098-16C69C084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F270-7109-4DD1-BDD5-01691D4A3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AEB6-88A5-4225-8E42-D0E697AB0760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16367-14C8-4A5D-A331-B691CE3E6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43DDE-970F-48A4-8BED-1541ED2EF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70DDF-DDEC-4A59-97D8-AC51F8EB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6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5C1B-003D-4CE9-A569-D2BE3930CD06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4CFAEA-F489-4D41-9D12-CDCFC0F3D7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0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1F30-6D0E-42AE-9A73-17BAD80DA6F1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003FB-C02E-46FE-B496-9C50FDD66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9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1F30-6D0E-42AE-9A73-17BAD80DA6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003FB-C02E-46FE-B496-9C50FDD664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0220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votaleducation.com/classroom-behaviour-management/resource-bank/pillar-1-consistent-calm-adult-behaviour/" TargetMode="External"/><Relationship Id="rId7" Type="http://schemas.openxmlformats.org/officeDocument/2006/relationships/hyperlink" Target="https://pivotaleducation.com/classroom-behaviour-management/resource-bank/pillar-5-restorative-conversation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pivotaleducation.com/classroom-behaviour-management/resource-bank/pillar-4-scripting-difficult-interventions/" TargetMode="External"/><Relationship Id="rId5" Type="http://schemas.openxmlformats.org/officeDocument/2006/relationships/hyperlink" Target="https://pivotaleducation.com/classroom-behaviour-management/resource-bank/pillar-3-relentless-routines/" TargetMode="External"/><Relationship Id="rId4" Type="http://schemas.openxmlformats.org/officeDocument/2006/relationships/hyperlink" Target="https://pivotaleducation.com/classroom-behaviour-management/resource-bank/pillar-2-first-attention-to-best-conduct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dershipupdate-rbwm.co.uk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boxall.or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1BE448-424B-48D6-8F38-5CD68903E34C}"/>
              </a:ext>
            </a:extLst>
          </p:cNvPr>
          <p:cNvSpPr txBox="1"/>
          <p:nvPr/>
        </p:nvSpPr>
        <p:spPr>
          <a:xfrm>
            <a:off x="914400" y="58928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SEMH </a:t>
            </a: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Network</a:t>
            </a:r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681A2-CAEF-4F7F-922A-BE2B2AF6268E}"/>
              </a:ext>
            </a:extLst>
          </p:cNvPr>
          <p:cNvSpPr txBox="1"/>
          <p:nvPr/>
        </p:nvSpPr>
        <p:spPr>
          <a:xfrm>
            <a:off x="1941869" y="1521470"/>
            <a:ext cx="562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Moor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CF57D-10D8-4763-AD16-3D4B943C6BF7}"/>
              </a:ext>
            </a:extLst>
          </p:cNvPr>
          <p:cNvSpPr txBox="1"/>
          <p:nvPr/>
        </p:nvSpPr>
        <p:spPr>
          <a:xfrm>
            <a:off x="1941869" y="1970911"/>
            <a:ext cx="37451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en-GB" sz="3200" baseline="30000" dirty="0"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 September 2021</a:t>
            </a:r>
          </a:p>
          <a:p>
            <a:r>
              <a:rPr lang="en-GB" sz="3200" dirty="0">
                <a:ea typeface="Tahoma" panose="020B0604030504040204" pitchFamily="34" charset="0"/>
                <a:cs typeface="Tahoma" panose="020B0604030504040204" pitchFamily="34" charset="0"/>
              </a:rPr>
              <a:t>3.30pm – 5.00pm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60289-08EB-4154-A9C3-A7C8C9F7F129}"/>
              </a:ext>
            </a:extLst>
          </p:cNvPr>
          <p:cNvSpPr txBox="1"/>
          <p:nvPr/>
        </p:nvSpPr>
        <p:spPr>
          <a:xfrm>
            <a:off x="1381760" y="4023360"/>
            <a:ext cx="328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Alasdair Whitelaw</a:t>
            </a:r>
          </a:p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SEMH Coordinator </a:t>
            </a:r>
          </a:p>
          <a:p>
            <a:r>
              <a:rPr lang="en-GB" sz="2400" dirty="0">
                <a:ea typeface="Tahoma" panose="020B0604030504040204" pitchFamily="34" charset="0"/>
                <a:cs typeface="Tahoma" panose="020B0604030504040204" pitchFamily="34" charset="0"/>
              </a:rPr>
              <a:t>AfC</a:t>
            </a:r>
          </a:p>
        </p:txBody>
      </p:sp>
    </p:spTree>
    <p:extLst>
      <p:ext uri="{BB962C8B-B14F-4D97-AF65-F5344CB8AC3E}">
        <p14:creationId xmlns:p14="http://schemas.microsoft.com/office/powerpoint/2010/main" val="11218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ture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23" y="1053951"/>
            <a:ext cx="1952066" cy="3145641"/>
          </a:xfrm>
          <a:prstGeom prst="rect">
            <a:avLst/>
          </a:prstGeom>
        </p:spPr>
      </p:pic>
      <p:pic>
        <p:nvPicPr>
          <p:cNvPr id="3" name="Picture 2" descr="Nurture 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3912899"/>
            <a:ext cx="3434843" cy="2576132"/>
          </a:xfrm>
          <a:prstGeom prst="rect">
            <a:avLst/>
          </a:prstGeom>
        </p:spPr>
      </p:pic>
      <p:pic>
        <p:nvPicPr>
          <p:cNvPr id="4" name="Picture 3" descr="Nurture 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5" y="1523380"/>
            <a:ext cx="2789681" cy="3719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88" y="1113539"/>
            <a:ext cx="3949680" cy="2962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47" y="3383167"/>
            <a:ext cx="2243542" cy="2991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26" y="297398"/>
            <a:ext cx="11251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Developing their skills to improve their Boxall Scores</a:t>
            </a:r>
          </a:p>
        </p:txBody>
      </p:sp>
    </p:spTree>
    <p:extLst>
      <p:ext uri="{BB962C8B-B14F-4D97-AF65-F5344CB8AC3E}">
        <p14:creationId xmlns:p14="http://schemas.microsoft.com/office/powerpoint/2010/main" val="210122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89BAB8B8-43B4-49B1-88F4-142689C4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0" y="201182"/>
            <a:ext cx="9094079" cy="64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459" y="912245"/>
            <a:ext cx="45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Welcome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your new career.</a:t>
            </a:r>
          </a:p>
        </p:txBody>
      </p:sp>
      <p:sp>
        <p:nvSpPr>
          <p:cNvPr id="13" name="Oval 12"/>
          <p:cNvSpPr/>
          <p:nvPr/>
        </p:nvSpPr>
        <p:spPr>
          <a:xfrm rot="5400000">
            <a:off x="3262090" y="-8908901"/>
            <a:ext cx="5250678" cy="18002251"/>
          </a:xfrm>
          <a:prstGeom prst="ellipse">
            <a:avLst/>
          </a:prstGeom>
          <a:solidFill>
            <a:srgbClr val="82C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15" y="321920"/>
            <a:ext cx="11141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379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Boxall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C379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Profile Impact and Application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C379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In Manor Green School and The Link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799CD-4E6F-41A0-817B-E0B449C0A186}"/>
              </a:ext>
            </a:extLst>
          </p:cNvPr>
          <p:cNvSpPr txBox="1"/>
          <p:nvPr/>
        </p:nvSpPr>
        <p:spPr>
          <a:xfrm>
            <a:off x="8924562" y="5756689"/>
            <a:ext cx="326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Helen Hannam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Rachel Goymer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Josie Glover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DC20D-29A8-43EA-9115-503B7F901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62" y="3781515"/>
            <a:ext cx="2466981" cy="1377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97" y="2717563"/>
            <a:ext cx="2935014" cy="928423"/>
          </a:xfrm>
          <a:prstGeom prst="rect">
            <a:avLst/>
          </a:prstGeom>
        </p:spPr>
      </p:pic>
      <p:pic>
        <p:nvPicPr>
          <p:cNvPr id="7" name="Picture 6" descr="Group of glass stars on a white background">
            <a:extLst>
              <a:ext uri="{FF2B5EF4-FFF2-40B4-BE49-F238E27FC236}">
                <a16:creationId xmlns:a16="http://schemas.microsoft.com/office/drawing/2014/main" id="{F5F78D0E-C5D0-4179-8FEE-92A615101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17563"/>
            <a:ext cx="7429367" cy="39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80724" y="338580"/>
            <a:ext cx="847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Introduction and Overview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6239" y="1029099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 . 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4418B8-5531-48AF-9799-1EF25F49A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9" y="267613"/>
            <a:ext cx="2263929" cy="744844"/>
          </a:xfrm>
          <a:prstGeom prst="rect">
            <a:avLst/>
          </a:prstGeom>
        </p:spPr>
      </p:pic>
      <p:pic>
        <p:nvPicPr>
          <p:cNvPr id="3" name="Picture 2" descr="School desk with books and pencils with chalkboard in background">
            <a:extLst>
              <a:ext uri="{FF2B5EF4-FFF2-40B4-BE49-F238E27FC236}">
                <a16:creationId xmlns:a16="http://schemas.microsoft.com/office/drawing/2014/main" id="{EB958743-192D-4EED-98B7-8CE42AE33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09" y="2158200"/>
            <a:ext cx="6335381" cy="42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123" y="366435"/>
            <a:ext cx="6559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Boxall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in The Link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Practical Application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4592" y="1817128"/>
            <a:ext cx="645067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FEFA6-8FE0-4A11-8CF1-B110CBB4D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376" y="2500005"/>
            <a:ext cx="6189811" cy="39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9237" y="366435"/>
            <a:ext cx="79183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Targeting Strategies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Individuals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4021" y="1804707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7B1AC-A1A3-4814-91FD-D2432E8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225" y="2791177"/>
            <a:ext cx="7962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779" y="366435"/>
            <a:ext cx="6658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Impact on Behaviour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1799" y="1029099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BF2AB-5004-4FE3-B849-E3137D020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4" y="2404762"/>
            <a:ext cx="11966412" cy="23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642" y="366435"/>
            <a:ext cx="70725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Boxall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In Manor Green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Whole School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Boxall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7692" y="1716804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 descr="White puzzle with one red piece">
            <a:extLst>
              <a:ext uri="{FF2B5EF4-FFF2-40B4-BE49-F238E27FC236}">
                <a16:creationId xmlns:a16="http://schemas.microsoft.com/office/drawing/2014/main" id="{6B5D2C00-C9A3-40C1-A44D-FB708D7B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93" y="2155386"/>
            <a:ext cx="8343014" cy="46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153" y="366435"/>
            <a:ext cx="7113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Using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Boxall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in EHCPs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1799" y="1029099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 descr="Person typing on laptop">
            <a:extLst>
              <a:ext uri="{FF2B5EF4-FFF2-40B4-BE49-F238E27FC236}">
                <a16:creationId xmlns:a16="http://schemas.microsoft.com/office/drawing/2014/main" id="{27EF7024-E881-4313-861E-A0042040E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1" y="1804501"/>
            <a:ext cx="8761228" cy="4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3976" y="366435"/>
            <a:ext cx="4591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SEMH Project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1799" y="1029099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AC04E-6DD9-45EA-865D-9D604CDC3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51" y="1860096"/>
            <a:ext cx="6345270" cy="32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B1C20E-A2EE-422B-8D7A-E0A7433DC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4" y="661988"/>
            <a:ext cx="2857219" cy="5396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22907C-EA52-4485-BB7C-3BACA2A1EB23}"/>
              </a:ext>
            </a:extLst>
          </p:cNvPr>
          <p:cNvSpPr txBox="1"/>
          <p:nvPr/>
        </p:nvSpPr>
        <p:spPr>
          <a:xfrm>
            <a:off x="1243013" y="2371725"/>
            <a:ext cx="232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Agenda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3EEE5-CE5C-4224-A073-7B4E92670319}"/>
              </a:ext>
            </a:extLst>
          </p:cNvPr>
          <p:cNvSpPr txBox="1"/>
          <p:nvPr/>
        </p:nvSpPr>
        <p:spPr>
          <a:xfrm>
            <a:off x="3928464" y="1002119"/>
            <a:ext cx="83921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3.30 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Welcome.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3.35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400" b="1" dirty="0">
                <a:effectLst/>
                <a:ea typeface="Calibri" panose="020F0502020204030204" pitchFamily="34" charset="0"/>
              </a:rPr>
              <a:t>Introductions and Updates.	</a:t>
            </a:r>
            <a:endParaRPr lang="en-GB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3.40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Boxall Online Profile update and overview.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3.50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Rachel </a:t>
            </a:r>
            <a:r>
              <a:rPr lang="en-GB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Endacott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(FPJS) presentation of BPO/Nurture 	practical impact.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4.00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Helen </a:t>
            </a:r>
            <a:r>
              <a:rPr lang="en-GB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Hannam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(MGS) presentation of BPO practical 	impact	.</a:t>
            </a:r>
          </a:p>
          <a:p>
            <a:pPr>
              <a:tabLst>
                <a:tab pos="457200" algn="l"/>
                <a:tab pos="914400" algn="l"/>
                <a:tab pos="1371600" algn="l"/>
                <a:tab pos="5086350" algn="l"/>
              </a:tabLst>
            </a:pPr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4.15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Working Break.		</a:t>
            </a:r>
          </a:p>
          <a:p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Table discussion of BPO application.		</a:t>
            </a:r>
          </a:p>
          <a:p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Boxall Profile application strategy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Individual Setting.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4.30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Helen Daniels (</a:t>
            </a:r>
            <a:r>
              <a:rPr lang="en-GB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Cookham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Rise) Paul Dix – Achievable 	Behaviour Nirvana.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4.50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Feedback and Agenda items.				</a:t>
            </a:r>
          </a:p>
          <a:p>
            <a:r>
              <a:rPr lang="en-GB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5.00 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Close.</a:t>
            </a:r>
          </a:p>
        </p:txBody>
      </p:sp>
    </p:spTree>
    <p:extLst>
      <p:ext uri="{BB962C8B-B14F-4D97-AF65-F5344CB8AC3E}">
        <p14:creationId xmlns:p14="http://schemas.microsoft.com/office/powerpoint/2010/main" val="204990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07159" y="366435"/>
            <a:ext cx="7994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Use of Catch-Up Funding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1799" y="1029099"/>
            <a:ext cx="86375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7D7D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. . . . . . . . . . . . . . . . . . . . . . . . . . . . . . . .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5D999-AA79-4250-8860-E602F2B1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59" y="125308"/>
            <a:ext cx="1618368" cy="903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26" y="204781"/>
            <a:ext cx="2354668" cy="744844"/>
          </a:xfrm>
          <a:prstGeom prst="rect">
            <a:avLst/>
          </a:prstGeom>
        </p:spPr>
      </p:pic>
      <p:pic>
        <p:nvPicPr>
          <p:cNvPr id="3" name="Picture 2" descr="3D Dialogue Boxes">
            <a:extLst>
              <a:ext uri="{FF2B5EF4-FFF2-40B4-BE49-F238E27FC236}">
                <a16:creationId xmlns:a16="http://schemas.microsoft.com/office/drawing/2014/main" id="{B8F8CAE4-2331-4A56-8FD1-1DDD8C61F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23" y="1612289"/>
            <a:ext cx="5999488" cy="500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C3F06-D601-4C10-B411-BE94B46CE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37"/>
          <a:stretch/>
        </p:blipFill>
        <p:spPr>
          <a:xfrm>
            <a:off x="0" y="-716254"/>
            <a:ext cx="12191999" cy="7574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A8135E-8A8E-492E-98C4-F057D875B548}"/>
              </a:ext>
            </a:extLst>
          </p:cNvPr>
          <p:cNvSpPr txBox="1"/>
          <p:nvPr/>
        </p:nvSpPr>
        <p:spPr>
          <a:xfrm>
            <a:off x="3330429" y="613116"/>
            <a:ext cx="4907561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598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C181-3E0C-463E-88E8-0F59FD49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13D9F-6C01-4751-A15F-578C32CB7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iscussion of BPO application.		</a:t>
            </a:r>
          </a:p>
          <a:p>
            <a:r>
              <a:rPr lang="en-GB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Boxall Profile application strategy</a:t>
            </a:r>
            <a:r>
              <a:rPr lang="en-GB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Individual Setting.</a:t>
            </a:r>
          </a:p>
          <a:p>
            <a:endParaRPr lang="en-GB" dirty="0"/>
          </a:p>
        </p:txBody>
      </p:sp>
      <p:pic>
        <p:nvPicPr>
          <p:cNvPr id="5" name="Picture 4" descr="A picture containing cup, coffee, table, indoor&#10;&#10;Description automatically generated">
            <a:extLst>
              <a:ext uri="{FF2B5EF4-FFF2-40B4-BE49-F238E27FC236}">
                <a16:creationId xmlns:a16="http://schemas.microsoft.com/office/drawing/2014/main" id="{25421B16-5AD4-4789-A4EC-3AE9BA780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56" y="2997200"/>
            <a:ext cx="5458287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18AD-017D-45B7-94EE-95D6DB13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Helen Daniels</a:t>
            </a:r>
            <a:endParaRPr lang="en-GB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D9F5517-FEC5-4F29-A852-BF50ED4F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91" y="365125"/>
            <a:ext cx="3660709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2402617" y="4921867"/>
            <a:ext cx="7386800" cy="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3000"/>
            </a:pPr>
            <a:r>
              <a:rPr lang="en" sz="3200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Behaviour Policy Relaunch</a:t>
            </a:r>
            <a:endParaRPr sz="3200" b="1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buClr>
                <a:srgbClr val="000000"/>
              </a:buClr>
              <a:buSzPts val="3000"/>
            </a:pPr>
            <a:r>
              <a:rPr lang="en" sz="3200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1st July 2021</a:t>
            </a:r>
            <a:endParaRPr sz="3200" b="1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67" y="766480"/>
            <a:ext cx="3564412" cy="5359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029" y="766480"/>
            <a:ext cx="3888449" cy="53590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03" y="462456"/>
            <a:ext cx="10958787" cy="583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B050"/>
                </a:solidFill>
                <a:latin typeface="Source Sans Pro"/>
                <a:cs typeface="Arial"/>
                <a:sym typeface="Arial"/>
                <a:hlinkClick r:id="rId3"/>
              </a:rPr>
              <a:t>Consistent, calm adult behaviour</a:t>
            </a:r>
            <a:r>
              <a:rPr lang="en-GB" sz="2667" kern="0" dirty="0">
                <a:solidFill>
                  <a:srgbClr val="43454B"/>
                </a:solidFill>
                <a:latin typeface="Source Sans Pro"/>
                <a:cs typeface="Arial"/>
                <a:sym typeface="Arial"/>
              </a:rPr>
              <a:t> – consistency, adult behaviour, emotional control, teacher expectations</a:t>
            </a:r>
          </a:p>
          <a:p>
            <a:pPr defTabSz="1219170">
              <a:buClr>
                <a:srgbClr val="000000"/>
              </a:buClr>
            </a:pPr>
            <a:endParaRPr lang="en-GB" sz="2667" kern="0" dirty="0">
              <a:solidFill>
                <a:srgbClr val="43454B"/>
              </a:solidFill>
              <a:latin typeface="Source Sans Pro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B050"/>
                </a:solidFill>
                <a:latin typeface="Source Sans Pro"/>
                <a:cs typeface="Arial"/>
                <a:sym typeface="Arial"/>
                <a:hlinkClick r:id="rId4"/>
              </a:rPr>
              <a:t>First attention to best conduct</a:t>
            </a:r>
            <a:r>
              <a:rPr lang="en-GB" sz="2667" kern="0" dirty="0">
                <a:solidFill>
                  <a:srgbClr val="43454B"/>
                </a:solidFill>
                <a:latin typeface="Source Sans Pro"/>
                <a:cs typeface="Arial"/>
                <a:sym typeface="Arial"/>
              </a:rPr>
              <a:t> – rewards, recognition, praise, motivation, engagement</a:t>
            </a:r>
          </a:p>
          <a:p>
            <a:pPr defTabSz="1219170">
              <a:buClr>
                <a:srgbClr val="000000"/>
              </a:buClr>
            </a:pPr>
            <a:endParaRPr lang="en-GB" sz="2667" kern="0" dirty="0">
              <a:solidFill>
                <a:srgbClr val="43454B"/>
              </a:solidFill>
              <a:latin typeface="Source Sans Pro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96588A"/>
                </a:solidFill>
                <a:latin typeface="Source Sans Pro"/>
                <a:cs typeface="Arial"/>
                <a:sym typeface="Arial"/>
                <a:hlinkClick r:id="rId5"/>
              </a:rPr>
              <a:t>Relentless routines</a:t>
            </a:r>
            <a:r>
              <a:rPr lang="en-GB" sz="2667" kern="0" dirty="0">
                <a:solidFill>
                  <a:srgbClr val="43454B"/>
                </a:solidFill>
                <a:latin typeface="Source Sans Pro"/>
                <a:cs typeface="Arial"/>
                <a:sym typeface="Arial"/>
              </a:rPr>
              <a:t> – rules, routines, follow-up, teacher habits, non-verbal cues,</a:t>
            </a:r>
          </a:p>
          <a:p>
            <a:pPr defTabSz="1219170">
              <a:buClr>
                <a:srgbClr val="000000"/>
              </a:buClr>
            </a:pPr>
            <a:endParaRPr lang="en-GB" sz="2667" kern="0" dirty="0">
              <a:solidFill>
                <a:srgbClr val="43454B"/>
              </a:solidFill>
              <a:latin typeface="Source Sans Pro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96588A"/>
                </a:solidFill>
                <a:latin typeface="Source Sans Pro"/>
                <a:cs typeface="Arial"/>
                <a:sym typeface="Arial"/>
                <a:hlinkClick r:id="rId6"/>
              </a:rPr>
              <a:t>Scripting difficult interventions</a:t>
            </a:r>
            <a:r>
              <a:rPr lang="en-GB" sz="2667" kern="0" dirty="0">
                <a:solidFill>
                  <a:srgbClr val="43454B"/>
                </a:solidFill>
                <a:latin typeface="Source Sans Pro"/>
                <a:cs typeface="Arial"/>
                <a:sym typeface="Arial"/>
              </a:rPr>
              <a:t> – de-escalation, disruption, delivering sanctions, confrontation</a:t>
            </a:r>
          </a:p>
          <a:p>
            <a:pPr defTabSz="1219170">
              <a:buClr>
                <a:srgbClr val="000000"/>
              </a:buClr>
            </a:pPr>
            <a:endParaRPr lang="en-GB" sz="2667" kern="0" dirty="0">
              <a:solidFill>
                <a:srgbClr val="43454B"/>
              </a:solidFill>
              <a:latin typeface="Source Sans Pro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96588A"/>
                </a:solidFill>
                <a:latin typeface="Source Sans Pro"/>
                <a:cs typeface="Arial"/>
                <a:sym typeface="Arial"/>
                <a:hlinkClick r:id="rId7"/>
              </a:rPr>
              <a:t>Restorative conversations</a:t>
            </a:r>
            <a:r>
              <a:rPr lang="en-GB" sz="2667" kern="0" dirty="0">
                <a:solidFill>
                  <a:srgbClr val="43454B"/>
                </a:solidFill>
                <a:latin typeface="Source Sans Pro"/>
                <a:cs typeface="Arial"/>
                <a:sym typeface="Arial"/>
              </a:rPr>
              <a:t> – restorative practice, structuring sanctions, working with the most troubled, developing relationships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305900" y="157867"/>
            <a:ext cx="11653600" cy="96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Consistent, calm adult behaviour</a:t>
            </a:r>
            <a:endParaRPr sz="46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217100" y="1115033"/>
            <a:ext cx="11742400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 only must each individual adult be consistent with how they deal with behaviour; but we need every single member of staff to deal with behaviour in the same manner;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Children find it really difficult if all the adults that they encounter deal with behaviour in a different manner;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Being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visibly consistent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means that no adult will let behaviours go unchallenged;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Having and using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scripted language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ensures that all adults are consistent;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 also want to demonstrate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visible kindness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 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Forming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positive relationships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the key underlying principle of our Behaviour Policy;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Every kid needs a champion!</a:t>
            </a: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pupils need your emotional </a:t>
            </a:r>
            <a:r>
              <a:rPr lang="en-GB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  <a:r>
              <a:rPr lang="en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onsistency and agility as a model of</a:t>
            </a:r>
          </a:p>
          <a:p>
            <a:pPr marL="152396" defTabSz="1219170">
              <a:buClr>
                <a:srgbClr val="000000"/>
              </a:buClr>
              <a:buSzPts val="1800"/>
            </a:pPr>
            <a:r>
              <a:rPr lang="en-GB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" sz="2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ow to be a resilient adult</a:t>
            </a:r>
            <a:endParaRPr sz="2400" b="1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/>
        </p:nvSpPr>
        <p:spPr>
          <a:xfrm>
            <a:off x="0" y="0"/>
            <a:ext cx="12192000" cy="96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First attention for best conduct</a:t>
            </a:r>
            <a:endParaRPr sz="18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49334" y="967034"/>
            <a:ext cx="8471053" cy="607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Make regular deposits into the ‘self-esteem’ bank</a:t>
            </a:r>
            <a:endParaRPr sz="2400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 children start school with a full piggy bank (the lucky ones!) 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Others may have empty piggy banks, or even be in debt;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the children who are going to need more deposits than the others;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 want to catch children doing the right thing as often as possible - and praise them for this;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Deposits are a way of forming relationships. </a:t>
            </a:r>
            <a:r>
              <a:rPr lang="en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a smile at the class door. Ker-ching! How’s your little brother settling in? Ker-ching! Did you watch the match yesterday? Ker-ching!</a:t>
            </a:r>
          </a:p>
          <a:p>
            <a:pPr marL="609585" indent="-457189" defTabSz="1219170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24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Our meet and greet from all adults in the room is a really important start to the day</a:t>
            </a:r>
            <a:endParaRPr sz="24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483" y="1975945"/>
            <a:ext cx="3479251" cy="408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96" y="541509"/>
            <a:ext cx="11360800" cy="1122400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What stage of decay are you at?!</a:t>
            </a:r>
          </a:p>
        </p:txBody>
      </p:sp>
      <p:sp>
        <p:nvSpPr>
          <p:cNvPr id="3" name="AutoShape 2" descr="Banana Guy Stock Illustration - Download Image Now - iStoc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AutoShape 4" descr="Banana Guy Stock Illustration - Download Image Now - iStock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657" y="2368331"/>
            <a:ext cx="2868195" cy="3630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116" y="2564960"/>
            <a:ext cx="3237187" cy="32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3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/>
        </p:nvSpPr>
        <p:spPr>
          <a:xfrm>
            <a:off x="0" y="0"/>
            <a:ext cx="12192000" cy="96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First attention for best conduct</a:t>
            </a:r>
            <a:endParaRPr sz="18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30;p22"/>
          <p:cNvSpPr txBox="1"/>
          <p:nvPr/>
        </p:nvSpPr>
        <p:spPr>
          <a:xfrm>
            <a:off x="932202" y="989877"/>
            <a:ext cx="10643191" cy="668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Before helping someone to regulate, make sure you regulate yourself.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punishment clichés away – they won’t help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Make a plan and be ready to adapt it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 ready not to react to an angry response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Frame the situation – that is calm adult helping distressed child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Respect physical space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Take away time limits – you have ten minutes to comply isn’t going to work now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 the support of adults who have a strong emotional currency with the child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 ready for waves of emotion, not a single tidal wave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E68D-6683-47D0-A4EA-1DD0F6FF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SEMH Service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8F1D5-F481-4B21-9C5F-E2EFF48B2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Alternative Provision Documents</a:t>
            </a:r>
          </a:p>
          <a:p>
            <a:pPr lvl="2"/>
            <a:r>
              <a:rPr lang="en-GB" dirty="0"/>
              <a:t>Directory</a:t>
            </a:r>
          </a:p>
          <a:p>
            <a:pPr lvl="2"/>
            <a:r>
              <a:rPr lang="en-GB" dirty="0"/>
              <a:t>Guidance</a:t>
            </a:r>
          </a:p>
          <a:p>
            <a:pPr lvl="2"/>
            <a:r>
              <a:rPr lang="en-GB" dirty="0"/>
              <a:t>Quality Assurance</a:t>
            </a:r>
          </a:p>
          <a:p>
            <a:r>
              <a:rPr lang="en-GB" dirty="0"/>
              <a:t>SEMH@ Email</a:t>
            </a:r>
          </a:p>
          <a:p>
            <a:r>
              <a:rPr lang="en-GB" dirty="0"/>
              <a:t>SEMH Intervention Project </a:t>
            </a:r>
          </a:p>
          <a:p>
            <a:r>
              <a:rPr lang="en-GB" dirty="0"/>
              <a:t>Network Meetings</a:t>
            </a:r>
          </a:p>
          <a:p>
            <a:r>
              <a:rPr lang="en-GB" dirty="0"/>
              <a:t>Behaviour Support</a:t>
            </a:r>
          </a:p>
          <a:p>
            <a:r>
              <a:rPr lang="en-GB" dirty="0"/>
              <a:t>Online Boxall Profile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0DE02-89F3-4DB3-A6A2-BD922849BA92}"/>
              </a:ext>
            </a:extLst>
          </p:cNvPr>
          <p:cNvSpPr txBox="1"/>
          <p:nvPr/>
        </p:nvSpPr>
        <p:spPr>
          <a:xfrm>
            <a:off x="5984240" y="5496560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linkClick r:id="rId2"/>
              </a:rPr>
              <a:t>https://www.leadershipupdate-rbwm.co.uk/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48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1" y="612805"/>
            <a:ext cx="7609492" cy="16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Relentless Routines</a:t>
            </a:r>
          </a:p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Recognition Boards</a:t>
            </a:r>
            <a:endParaRPr sz="18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30;p22"/>
          <p:cNvSpPr txBox="1"/>
          <p:nvPr/>
        </p:nvSpPr>
        <p:spPr>
          <a:xfrm>
            <a:off x="441721" y="2295276"/>
            <a:ext cx="10643191" cy="570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Here are five ways to stop recognition from becoming rewards: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Refocus recognition so that it is awarded for effort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Recognition should not be part of a cumulative awards system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Recognition is collaborative not competitive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recognition starts afresh in a new lesson / session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Shift pupils thinking towards competing against their previous best efforts rather than each other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035" y="150291"/>
            <a:ext cx="3100503" cy="2334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78511" y="2872828"/>
            <a:ext cx="8128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45" y="359331"/>
            <a:ext cx="11360800" cy="11224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50"/>
                </a:solidFill>
              </a:rPr>
              <a:t>Proportionate and productive consequences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573" y="1597573"/>
            <a:ext cx="10916744" cy="542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Classroom support plan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Calm and easy on every step with time for take up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REMINDER</a:t>
            </a:r>
          </a:p>
          <a:p>
            <a:pPr defTabSz="1219170">
              <a:buClr>
                <a:srgbClr val="000000"/>
              </a:buClr>
            </a:pPr>
            <a:endParaRPr lang="en-GB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WARNING AND A MINUTE</a:t>
            </a:r>
          </a:p>
          <a:p>
            <a:pPr defTabSz="1219170">
              <a:buClr>
                <a:srgbClr val="000000"/>
              </a:buClr>
            </a:pPr>
            <a:endParaRPr lang="en-GB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LAST CHANCE, SCRIPT AND TWO MINS AFTER THE LESSON</a:t>
            </a:r>
          </a:p>
          <a:p>
            <a:pPr defTabSz="1219170">
              <a:buClr>
                <a:srgbClr val="000000"/>
              </a:buClr>
            </a:pPr>
            <a:endParaRPr lang="en-GB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TRIAGE</a:t>
            </a:r>
          </a:p>
          <a:p>
            <a:pPr defTabSz="1219170">
              <a:buClr>
                <a:srgbClr val="000000"/>
              </a:buClr>
            </a:pPr>
            <a:endParaRPr lang="en-GB" sz="21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TEACHER’S CHOICE – </a:t>
            </a: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QUICK CATCH UP / RESTORATIVE CONVERSATION / IMPOSITION / NATURAL CONSEQUENCE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82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45" y="359331"/>
            <a:ext cx="11360800" cy="1122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What does triage look like?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573" y="1779753"/>
            <a:ext cx="10916744" cy="436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Key principles</a:t>
            </a:r>
          </a:p>
          <a:p>
            <a:pPr defTabSz="1219170">
              <a:buClr>
                <a:srgbClr val="000000"/>
              </a:buClr>
            </a:pPr>
            <a:endParaRPr lang="en-GB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Triage is a no-blame environment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Students stay for one lesson only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 teachers follow up as necessary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Being removed from class is the consequence</a:t>
            </a:r>
          </a:p>
          <a:p>
            <a:pPr marL="380990" indent="-380990" defTabSz="1219170">
              <a:buClr>
                <a:srgbClr val="000000"/>
              </a:buClr>
              <a:buFontTx/>
              <a:buChar char="-"/>
            </a:pPr>
            <a:endParaRPr lang="en-GB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(p53 – 54)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629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45" y="359331"/>
            <a:ext cx="11360800" cy="1122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Teacher’s Choice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573" y="1821794"/>
            <a:ext cx="10916744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When the teacher has the power to decide the child stops looking over their shoulder for the higher authority.</a:t>
            </a:r>
          </a:p>
          <a:p>
            <a:pPr defTabSz="1219170">
              <a:buClr>
                <a:srgbClr val="000000"/>
              </a:buClr>
            </a:pPr>
            <a:endParaRPr lang="en-GB" sz="21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quick catch up can take place anywhere </a:t>
            </a:r>
            <a:r>
              <a:rPr lang="en-GB" sz="2133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</a:t>
            </a: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at break / tidying the class after a lesson</a:t>
            </a:r>
          </a:p>
          <a:p>
            <a:pPr defTabSz="1219170">
              <a:buClr>
                <a:srgbClr val="000000"/>
              </a:buClr>
            </a:pPr>
            <a:endParaRPr lang="en-GB" sz="21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Restorative conversation (see next slide)</a:t>
            </a:r>
          </a:p>
          <a:p>
            <a:pPr defTabSz="1219170">
              <a:buClr>
                <a:srgbClr val="000000"/>
              </a:buClr>
            </a:pPr>
            <a:endParaRPr lang="en-GB" sz="21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Impositions are where work is taken home to complete </a:t>
            </a:r>
          </a:p>
          <a:p>
            <a:pPr defTabSz="1219170">
              <a:buClr>
                <a:srgbClr val="000000"/>
              </a:buClr>
            </a:pPr>
            <a:endParaRPr lang="en-GB" sz="21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Natural consequence is e.g. clearing up the mess you made</a:t>
            </a:r>
          </a:p>
          <a:p>
            <a:pPr defTabSz="1219170">
              <a:buClr>
                <a:srgbClr val="000000"/>
              </a:buClr>
            </a:pPr>
            <a:endParaRPr lang="en-GB" sz="21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most effective way to support a colleague with a child’s behaviour is to stand alongside them. 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005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0" y="420414"/>
            <a:ext cx="12192000" cy="16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Six things to try before removing a child from the classroom</a:t>
            </a:r>
            <a:endParaRPr sz="18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449" y="2229010"/>
            <a:ext cx="10916744" cy="403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Stand close by or sit alongside them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Give them responsibility or a job (but not a fool’s errand)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Positively reinforce good behaviour and reflect back successes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a gentle way to change who the child is working with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If they are not disrupting others give them some more time and space to recover their behaviour</a:t>
            </a:r>
          </a:p>
          <a:p>
            <a:pPr defTabSz="1219170">
              <a:buClr>
                <a:srgbClr val="000000"/>
              </a:buClr>
            </a:pPr>
            <a:endParaRPr lang="en-GB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Tell them that you want them in the lesson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3284" y="812801"/>
            <a:ext cx="8730593" cy="497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I’ve recently had some challenging lessons with a  pupil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But next lesson I’ll start again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I’ll forgive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I’ll move on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Ill consider new strategies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It will be a fresh start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I won’t bear a grudge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Because I’m the teacher</a:t>
            </a:r>
          </a:p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And they’re still </a:t>
            </a:r>
            <a:r>
              <a:rPr lang="en-GB" sz="1867" kern="0">
                <a:solidFill>
                  <a:srgbClr val="000000"/>
                </a:solidFill>
                <a:latin typeface="Lucida Handwriting" panose="03010101010101010101" pitchFamily="66" charset="0"/>
                <a:cs typeface="Arial"/>
                <a:sym typeface="Arial"/>
              </a:rPr>
              <a:t>a child</a:t>
            </a:r>
            <a:endParaRPr lang="en-GB" sz="1867" kern="0" dirty="0">
              <a:solidFill>
                <a:srgbClr val="000000"/>
              </a:solidFill>
              <a:latin typeface="Lucida Handwriting" panose="03010101010101010101" pitchFamily="66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AECC-117B-47BA-9E9E-B9427FFC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B2BE0-6C62-4171-8CAF-535EA1AAB8CE}"/>
              </a:ext>
            </a:extLst>
          </p:cNvPr>
          <p:cNvSpPr txBox="1"/>
          <p:nvPr/>
        </p:nvSpPr>
        <p:spPr>
          <a:xfrm>
            <a:off x="942975" y="1690688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Feedback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BCCAC-7224-46C4-9C83-C9993459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25" y="712610"/>
            <a:ext cx="4304149" cy="5566130"/>
          </a:xfrm>
          <a:prstGeom prst="rect">
            <a:avLst/>
          </a:prstGeom>
        </p:spPr>
      </p:pic>
      <p:pic>
        <p:nvPicPr>
          <p:cNvPr id="7" name="Picture 6" descr="Young girl presenting">
            <a:extLst>
              <a:ext uri="{FF2B5EF4-FFF2-40B4-BE49-F238E27FC236}">
                <a16:creationId xmlns:a16="http://schemas.microsoft.com/office/drawing/2014/main" id="{5B67F2E0-E937-411D-886F-CBE257FC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39" y="1325017"/>
            <a:ext cx="2753660" cy="53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997F-8004-4544-98E0-31AE6736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Boxall Profile				</a:t>
            </a:r>
            <a:r>
              <a:rPr lang="en-GB" dirty="0" err="1"/>
              <a:t>NurtureUK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FE8AD-B101-42FF-871D-6CAD3E38F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21735"/>
          </a:xfrm>
        </p:spPr>
        <p:txBody>
          <a:bodyPr/>
          <a:lstStyle/>
          <a:p>
            <a:r>
              <a:rPr lang="en-GB" dirty="0"/>
              <a:t>65 licences (300 pupil)</a:t>
            </a:r>
          </a:p>
          <a:p>
            <a:r>
              <a:rPr lang="en-GB" dirty="0"/>
              <a:t>SEMH Leads - Administrator</a:t>
            </a:r>
          </a:p>
          <a:p>
            <a:r>
              <a:rPr lang="en-GB" dirty="0"/>
              <a:t>Allocated – Roll out.</a:t>
            </a:r>
          </a:p>
          <a:p>
            <a:r>
              <a:rPr lang="en-GB" dirty="0"/>
              <a:t>Email instructions</a:t>
            </a:r>
          </a:p>
          <a:p>
            <a:r>
              <a:rPr lang="en-GB" dirty="0"/>
              <a:t>Allocation</a:t>
            </a:r>
          </a:p>
          <a:p>
            <a:r>
              <a:rPr lang="en-GB" dirty="0"/>
              <a:t>Super-User</a:t>
            </a:r>
          </a:p>
          <a:p>
            <a:r>
              <a:rPr lang="en-GB" dirty="0"/>
              <a:t>Training (£30)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5CE76-9F96-41C4-B5B3-6A5E8369E437}"/>
              </a:ext>
            </a:extLst>
          </p:cNvPr>
          <p:cNvSpPr txBox="1"/>
          <p:nvPr/>
        </p:nvSpPr>
        <p:spPr>
          <a:xfrm>
            <a:off x="6096000" y="572008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hello@boxall.org</a:t>
            </a:r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38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81D0-51C7-4150-8E58-3F6B3D61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Rachel </a:t>
            </a:r>
            <a:r>
              <a:rPr lang="en-GB" sz="4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Endacott</a:t>
            </a:r>
            <a:endParaRPr lang="en-GB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12C5BE1-EBF1-4810-A02D-8CE18DBC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40" y="1289050"/>
            <a:ext cx="473075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2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669" y="600891"/>
            <a:ext cx="10093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we use the Boxall Profile at Furze Platt...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Initially for the Nurture Group (X5/6 pupils in each year group)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 teachers are responsible for data input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Quick fire, quick response method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Assess pupils once a term (in Autumn after a  settling in period)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Nurture targets carried over into the class setting not just Nurture group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4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9464" y="505097"/>
            <a:ext cx="100932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success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Pupil J (some data missing due to pandemic)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49" y="2163064"/>
            <a:ext cx="10423752" cy="44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709" y="600891"/>
            <a:ext cx="1046770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uses of the Boxall Profile at Furze Platt...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produced by the Boxall Profile was also useful for any pupil with SEMH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risk of exclusion/pupils with PSP’s/evidence for EHCPs/Core Groups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mtgs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Great measure of progress (or not) for SEMH needs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Evidenced that support in the Nurture group was potentially not meeting the pupils’ needs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17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9464" y="505097"/>
            <a:ext cx="100932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>
                <a:latin typeface="Arial" panose="020B0604020202020204" pitchFamily="34" charset="0"/>
              </a:rPr>
              <a:t>A story that needed more/something different</a:t>
            </a:r>
          </a:p>
          <a:p>
            <a:endParaRPr lang="en-GB" sz="2800" b="1" u="sng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Pupil O (some data missing due to pandemic)</a:t>
            </a:r>
          </a:p>
          <a:p>
            <a:endParaRPr lang="en-GB" sz="3200" dirty="0">
              <a:latin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</a:endParaRPr>
          </a:p>
          <a:p>
            <a:endParaRPr lang="en-GB" sz="3600" dirty="0"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77" y="2142563"/>
            <a:ext cx="10663721" cy="43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1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1548</Words>
  <Application>Microsoft Office PowerPoint</Application>
  <PresentationFormat>Widescreen</PresentationFormat>
  <Paragraphs>228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Arial Rounded MT Bold</vt:lpstr>
      <vt:lpstr>Calibri</vt:lpstr>
      <vt:lpstr>Calibri Light</vt:lpstr>
      <vt:lpstr>Century Gothic</vt:lpstr>
      <vt:lpstr>Lucida Handwriting</vt:lpstr>
      <vt:lpstr>Nunito</vt:lpstr>
      <vt:lpstr>Source Sans Pro</vt:lpstr>
      <vt:lpstr>Tahoma</vt:lpstr>
      <vt:lpstr>Wingdings 3</vt:lpstr>
      <vt:lpstr>Office Theme</vt:lpstr>
      <vt:lpstr>Wisp</vt:lpstr>
      <vt:lpstr>1_Office Theme</vt:lpstr>
      <vt:lpstr>2_Office Theme</vt:lpstr>
      <vt:lpstr>Simple Light</vt:lpstr>
      <vt:lpstr>PowerPoint Presentation</vt:lpstr>
      <vt:lpstr>PowerPoint Presentation</vt:lpstr>
      <vt:lpstr>SEMH Service Updates</vt:lpstr>
      <vt:lpstr>Online Boxall Profile    NurtureUK</vt:lpstr>
      <vt:lpstr>Rachel Endacott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Helen Daniels</vt:lpstr>
      <vt:lpstr>PowerPoint Presentation</vt:lpstr>
      <vt:lpstr>PowerPoint Presentation</vt:lpstr>
      <vt:lpstr>PowerPoint Presentation</vt:lpstr>
      <vt:lpstr>PowerPoint Presentation</vt:lpstr>
      <vt:lpstr>What stage of decay are you at?!</vt:lpstr>
      <vt:lpstr>PowerPoint Presentation</vt:lpstr>
      <vt:lpstr>PowerPoint Presentation</vt:lpstr>
      <vt:lpstr>Proportionate and productive consequences</vt:lpstr>
      <vt:lpstr>What does triage look like?</vt:lpstr>
      <vt:lpstr>Teacher’s Choice …</vt:lpstr>
      <vt:lpstr>PowerPoint Presentation</vt:lpstr>
      <vt:lpstr>PowerPoint Presentation</vt:lpstr>
      <vt:lpstr>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Alasdair Whitelaw (AfC)</dc:creator>
  <cp:lastModifiedBy>Alasdair Whitelaw (AfC)</cp:lastModifiedBy>
  <cp:revision>14</cp:revision>
  <dcterms:created xsi:type="dcterms:W3CDTF">2021-09-17T10:59:59Z</dcterms:created>
  <dcterms:modified xsi:type="dcterms:W3CDTF">2021-09-22T11:00:02Z</dcterms:modified>
</cp:coreProperties>
</file>