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669088" cy="9872663"/>
  <p:embeddedFontLst>
    <p:embeddedFont>
      <p:font typeface="Calibri" panose="020F0502020204030204" pitchFamily="34" charset="0"/>
      <p:regular r:id="rId21"/>
      <p:bold r:id="rId22"/>
      <p:italic r:id="rId23"/>
      <p:boldItalic r:id="rId24"/>
    </p:embeddedFont>
    <p:embeddedFont>
      <p:font typeface="Century Gothic" panose="020B0502020202020204" pitchFamily="34" charset="0"/>
      <p:regular r:id="rId25"/>
      <p:bold r:id="rId26"/>
      <p:italic r:id="rId27"/>
      <p:boldItalic r:id="rId28"/>
    </p:embeddedFont>
    <p:embeddedFont>
      <p:font typeface="Roboto" panose="02000000000000000000" pitchFamily="2" charset="0"/>
      <p:regular r:id="rId29"/>
      <p:bold r:id="rId30"/>
      <p:italic r:id="rId31"/>
      <p:boldItalic r:id="rId32"/>
    </p:embeddedFont>
    <p:embeddedFont>
      <p:font typeface="Varela Round" panose="00000500000000000000" pitchFamily="2" charset="-79"/>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jD40kQ3sUD3FFN+oD8J9GWCU2/G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2"/>
            <a:ext cx="2889938" cy="49363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777607" y="2"/>
            <a:ext cx="2889938" cy="493633"/>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866775" y="739775"/>
            <a:ext cx="4935538" cy="370363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66909" y="4689515"/>
            <a:ext cx="5335270" cy="444269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377318"/>
            <a:ext cx="2889938" cy="493633"/>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777607" y="9377318"/>
            <a:ext cx="2889938" cy="493633"/>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oogle.com/search?sa=X&amp;bih=577&amp;biw=1280&amp;rlz=1C1GCEA_enGB1062GB1062&amp;hl=en-GB&amp;sxsrf=APwXEdd0Zp-Kq-6BrmjbAbsHnXaVsh8MFg:1688126428070&amp;q=involuntary&amp;si=AMnBZoG9fGMZkoPgk-g4eVoaZFdEgRVPp0lF1kDyYIB9zNPK8XvNA9kk26nsr3yG_YHR1vvaRPkSVCsE1d0hOPhuWPo6GqnaV6u4BS5iazQSY76fqjZkU24%3D&amp;expnd=1"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oogle.com/search?sa=X&amp;bih=577&amp;biw=1280&amp;rlz=1C1GCEA_enGB1062GB1062&amp;hl=en-GB&amp;sxsrf=APwXEdd0Zp-Kq-6BrmjbAbsHnXaVsh8MFg:1688126428070&amp;q=contraction&amp;si=AMnBZoG9fGMZkoPgk-g4eVoaZFdEQssEeknMZa7sM5T2nHGwoVi1TO_leqLlqynGFCOO6E8riWUEubep1Bkw7Uyi3ipR8ItqdqJmU1vSd9IfkLzR0ZKukv0%3D&amp;expnd=1"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aasKIDz9ZX4"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jpKMWFaptw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ndependent.co.uk/news/health/vape-ecigarettes-students-hospital-hampshire-b2349781.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LIyzUVfJpN4&amp;t=83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9jxBJ1HAfI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2587a31d9bc_0_0:notes"/>
          <p:cNvSpPr txBox="1">
            <a:spLocks noGrp="1"/>
          </p:cNvSpPr>
          <p:nvPr>
            <p:ph type="body" idx="1"/>
          </p:nvPr>
        </p:nvSpPr>
        <p:spPr>
          <a:xfrm>
            <a:off x="666909" y="4689515"/>
            <a:ext cx="5335200" cy="444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GB" sz="1500" b="1">
                <a:latin typeface="Arial"/>
                <a:ea typeface="Arial"/>
                <a:cs typeface="Arial"/>
                <a:sym typeface="Arial"/>
              </a:rPr>
              <a:t>Videos total = 17 minutes </a:t>
            </a:r>
            <a:endParaRPr sz="1500" b="1">
              <a:latin typeface="Arial"/>
              <a:ea typeface="Arial"/>
              <a:cs typeface="Arial"/>
              <a:sym typeface="Arial"/>
            </a:endParaRPr>
          </a:p>
        </p:txBody>
      </p:sp>
      <p:sp>
        <p:nvSpPr>
          <p:cNvPr id="64" name="Google Shape;64;g2587a31d9bc_0_0: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5633ac9627_0_11: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25633ac9627_0_11:notes"/>
          <p:cNvSpPr txBox="1">
            <a:spLocks noGrp="1"/>
          </p:cNvSpPr>
          <p:nvPr>
            <p:ph type="body" idx="1"/>
          </p:nvPr>
        </p:nvSpPr>
        <p:spPr>
          <a:xfrm>
            <a:off x="666750" y="4689475"/>
            <a:ext cx="5335500" cy="4443300"/>
          </a:xfrm>
          <a:prstGeom prst="rect">
            <a:avLst/>
          </a:prstGeom>
          <a:noFill/>
          <a:ln>
            <a:noFill/>
          </a:ln>
        </p:spPr>
        <p:txBody>
          <a:bodyPr spcFirstLastPara="1" wrap="square" lIns="91425" tIns="45700" rIns="91425" bIns="45700" anchor="t" anchorCtr="0">
            <a:noAutofit/>
          </a:bodyPr>
          <a:lstStyle/>
          <a:p>
            <a:pPr marL="0" lvl="0" indent="0" algn="l" rtl="0">
              <a:lnSpc>
                <a:spcPct val="180000"/>
              </a:lnSpc>
              <a:spcBef>
                <a:spcPts val="0"/>
              </a:spcBef>
              <a:spcAft>
                <a:spcPts val="0"/>
              </a:spcAft>
              <a:buSzPts val="1100"/>
              <a:buNone/>
            </a:pPr>
            <a:r>
              <a:rPr lang="en-GB" b="1">
                <a:latin typeface="Arial"/>
                <a:ea typeface="Arial"/>
                <a:cs typeface="Arial"/>
                <a:sym typeface="Arial"/>
              </a:rPr>
              <a:t>Ask students what do they know about the effects of SPICE? </a:t>
            </a:r>
            <a:endParaRPr b="1">
              <a:latin typeface="Arial"/>
              <a:ea typeface="Arial"/>
              <a:cs typeface="Arial"/>
              <a:sym typeface="Arial"/>
            </a:endParaRPr>
          </a:p>
          <a:p>
            <a:pPr marL="0" lvl="0" indent="0" algn="l" rtl="0">
              <a:lnSpc>
                <a:spcPct val="180000"/>
              </a:lnSpc>
              <a:spcBef>
                <a:spcPts val="0"/>
              </a:spcBef>
              <a:spcAft>
                <a:spcPts val="0"/>
              </a:spcAft>
              <a:buSzPts val="1100"/>
              <a:buNone/>
            </a:pPr>
            <a:r>
              <a:rPr lang="en-GB" b="1">
                <a:latin typeface="Arial"/>
                <a:ea typeface="Arial"/>
                <a:cs typeface="Arial"/>
                <a:sym typeface="Arial"/>
              </a:rPr>
              <a:t>Overdose</a:t>
            </a:r>
            <a:r>
              <a:rPr lang="en-GB">
                <a:latin typeface="Arial"/>
                <a:ea typeface="Arial"/>
                <a:cs typeface="Arial"/>
                <a:sym typeface="Arial"/>
              </a:rPr>
              <a:t> -</a:t>
            </a:r>
            <a:r>
              <a:rPr lang="en-GB" b="1">
                <a:latin typeface="Arial"/>
                <a:ea typeface="Arial"/>
                <a:cs typeface="Arial"/>
                <a:sym typeface="Arial"/>
              </a:rPr>
              <a:t> </a:t>
            </a:r>
            <a:r>
              <a:rPr lang="en-GB" i="1">
                <a:latin typeface="Arial"/>
                <a:ea typeface="Arial"/>
                <a:cs typeface="Arial"/>
                <a:sym typeface="Arial"/>
              </a:rPr>
              <a:t>Mild anxiety, paranoia &amp; vomiting. </a:t>
            </a:r>
            <a:endParaRPr i="1">
              <a:latin typeface="Arial"/>
              <a:ea typeface="Arial"/>
              <a:cs typeface="Arial"/>
              <a:sym typeface="Arial"/>
            </a:endParaRPr>
          </a:p>
          <a:p>
            <a:pPr marL="0" lvl="0" indent="0" algn="l" rtl="0">
              <a:lnSpc>
                <a:spcPct val="180000"/>
              </a:lnSpc>
              <a:spcBef>
                <a:spcPts val="0"/>
              </a:spcBef>
              <a:spcAft>
                <a:spcPts val="0"/>
              </a:spcAft>
              <a:buSzPts val="1100"/>
              <a:buNone/>
            </a:pPr>
            <a:r>
              <a:rPr lang="en-GB" b="1">
                <a:latin typeface="Arial"/>
                <a:ea typeface="Arial"/>
                <a:cs typeface="Arial"/>
                <a:sym typeface="Arial"/>
              </a:rPr>
              <a:t>Severe overdose</a:t>
            </a:r>
            <a:r>
              <a:rPr lang="en-GB">
                <a:latin typeface="Arial"/>
                <a:ea typeface="Arial"/>
                <a:cs typeface="Arial"/>
                <a:sym typeface="Arial"/>
              </a:rPr>
              <a:t> - </a:t>
            </a:r>
            <a:r>
              <a:rPr lang="en-GB" i="1">
                <a:latin typeface="Arial"/>
                <a:ea typeface="Arial"/>
                <a:cs typeface="Arial"/>
                <a:sym typeface="Arial"/>
              </a:rPr>
              <a:t>Inability to move, seizures, convulsions, psychotic episodes, abnormally fast heart beat &amp; hallucinations.</a:t>
            </a:r>
            <a:endParaRPr i="1">
              <a:latin typeface="Arial"/>
              <a:ea typeface="Arial"/>
              <a:cs typeface="Arial"/>
              <a:sym typeface="Arial"/>
            </a:endParaRPr>
          </a:p>
          <a:p>
            <a:pPr marL="0" lvl="0" indent="0" algn="l" rtl="0">
              <a:lnSpc>
                <a:spcPct val="180000"/>
              </a:lnSpc>
              <a:spcBef>
                <a:spcPts val="0"/>
              </a:spcBef>
              <a:spcAft>
                <a:spcPts val="0"/>
              </a:spcAft>
              <a:buSzPts val="1100"/>
              <a:buNone/>
            </a:pPr>
            <a:r>
              <a:rPr lang="en-GB" b="1">
                <a:latin typeface="Arial"/>
                <a:ea typeface="Arial"/>
                <a:cs typeface="Arial"/>
                <a:sym typeface="Arial"/>
              </a:rPr>
              <a:t>What to do in an emergency </a:t>
            </a:r>
            <a:r>
              <a:rPr lang="en-GB">
                <a:latin typeface="Arial"/>
                <a:ea typeface="Arial"/>
                <a:cs typeface="Arial"/>
                <a:sym typeface="Arial"/>
              </a:rPr>
              <a:t>-</a:t>
            </a:r>
            <a:r>
              <a:rPr lang="en-GB" i="1">
                <a:latin typeface="Arial"/>
                <a:ea typeface="Arial"/>
                <a:cs typeface="Arial"/>
                <a:sym typeface="Arial"/>
              </a:rPr>
              <a:t> Call for an ambulance (999), if someone is hot put a damp cloth to their forehead, make sure there is somewhere quiet and wait for the ambulance. </a:t>
            </a:r>
            <a:endParaRPr i="1">
              <a:latin typeface="Arial"/>
              <a:ea typeface="Arial"/>
              <a:cs typeface="Arial"/>
              <a:sym typeface="Arial"/>
            </a:endParaRPr>
          </a:p>
          <a:p>
            <a:pPr marL="0" lvl="0" indent="0" algn="l" rtl="0">
              <a:lnSpc>
                <a:spcPct val="180000"/>
              </a:lnSpc>
              <a:spcBef>
                <a:spcPts val="0"/>
              </a:spcBef>
              <a:spcAft>
                <a:spcPts val="0"/>
              </a:spcAft>
              <a:buSzPts val="1100"/>
              <a:buNone/>
            </a:pPr>
            <a:endParaRPr>
              <a:latin typeface="Arial"/>
              <a:ea typeface="Arial"/>
              <a:cs typeface="Arial"/>
              <a:sym typeface="Arial"/>
            </a:endParaRPr>
          </a:p>
          <a:p>
            <a:pPr marL="0" lvl="0" indent="0" algn="l" rtl="0">
              <a:lnSpc>
                <a:spcPct val="180000"/>
              </a:lnSpc>
              <a:spcBef>
                <a:spcPts val="0"/>
              </a:spcBef>
              <a:spcAft>
                <a:spcPts val="0"/>
              </a:spcAft>
              <a:buSzPts val="1100"/>
              <a:buNone/>
            </a:pPr>
            <a:r>
              <a:rPr lang="en-GB" b="1">
                <a:latin typeface="Arial"/>
                <a:ea typeface="Arial"/>
                <a:cs typeface="Arial"/>
                <a:sym typeface="Arial"/>
              </a:rPr>
              <a:t>Story to go with slide:</a:t>
            </a:r>
            <a:endParaRPr b="1">
              <a:latin typeface="Arial"/>
              <a:ea typeface="Arial"/>
              <a:cs typeface="Arial"/>
              <a:sym typeface="Arial"/>
            </a:endParaRPr>
          </a:p>
          <a:p>
            <a:pPr marL="0" lvl="0" indent="0" algn="l" rtl="0">
              <a:lnSpc>
                <a:spcPct val="180000"/>
              </a:lnSpc>
              <a:spcBef>
                <a:spcPts val="0"/>
              </a:spcBef>
              <a:spcAft>
                <a:spcPts val="0"/>
              </a:spcAft>
              <a:buSzPts val="1100"/>
              <a:buNone/>
            </a:pPr>
            <a:r>
              <a:rPr lang="en-GB">
                <a:latin typeface="Arial"/>
                <a:ea typeface="Arial"/>
                <a:cs typeface="Arial"/>
                <a:sym typeface="Arial"/>
              </a:rPr>
              <a:t>A teenager and his mother have spoken of the harrowing moment an electronic cigarette laced with spice left the 16-year-old fighting for his life. Spencer Smith said he "felt like he was going to die" as he collapsed in the middle of a playing field after inhaling the vape.</a:t>
            </a:r>
            <a:endParaRPr>
              <a:latin typeface="Arial"/>
              <a:ea typeface="Arial"/>
              <a:cs typeface="Arial"/>
              <a:sym typeface="Arial"/>
            </a:endParaRPr>
          </a:p>
          <a:p>
            <a:pPr marL="0" lvl="0" indent="0" algn="l" rtl="0">
              <a:lnSpc>
                <a:spcPct val="180000"/>
              </a:lnSpc>
              <a:spcBef>
                <a:spcPts val="900"/>
              </a:spcBef>
              <a:spcAft>
                <a:spcPts val="0"/>
              </a:spcAft>
              <a:buSzPts val="1100"/>
              <a:buNone/>
            </a:pPr>
            <a:r>
              <a:rPr lang="en-GB">
                <a:latin typeface="Arial"/>
                <a:ea typeface="Arial"/>
                <a:cs typeface="Arial"/>
                <a:sym typeface="Arial"/>
              </a:rPr>
              <a:t>Suzanne has now spoken out about the terrifying ordeal and how it has impacted the entire family, with hopes that Spencer's story will warn others of the dangers. She said her son, was playing football with his friends on a field in Rotherham when he was offered the vape from some older boys.</a:t>
            </a:r>
            <a:endParaRPr>
              <a:latin typeface="Arial"/>
              <a:ea typeface="Arial"/>
              <a:cs typeface="Arial"/>
              <a:sym typeface="Arial"/>
            </a:endParaRPr>
          </a:p>
          <a:p>
            <a:pPr marL="0" lvl="0" indent="0" algn="l" rtl="0">
              <a:lnSpc>
                <a:spcPct val="180000"/>
              </a:lnSpc>
              <a:spcBef>
                <a:spcPts val="900"/>
              </a:spcBef>
              <a:spcAft>
                <a:spcPts val="0"/>
              </a:spcAft>
              <a:buClr>
                <a:schemeClr val="dk1"/>
              </a:buClr>
              <a:buSzPts val="1100"/>
              <a:buFont typeface="Arial"/>
              <a:buNone/>
            </a:pPr>
            <a:r>
              <a:rPr lang="en-GB">
                <a:latin typeface="Arial"/>
                <a:ea typeface="Arial"/>
                <a:cs typeface="Arial"/>
                <a:sym typeface="Arial"/>
              </a:rPr>
              <a:t>Within minutes, the teen collapsed in the middle of the football pitch as his body started to convulse (suffering violent </a:t>
            </a:r>
            <a:r>
              <a:rPr lang="en-GB">
                <a:solidFill>
                  <a:schemeClr val="hlink"/>
                </a:solidFill>
                <a:uFill>
                  <a:noFill/>
                </a:uFill>
                <a:latin typeface="Arial"/>
                <a:ea typeface="Arial"/>
                <a:cs typeface="Arial"/>
                <a:sym typeface="Arial"/>
                <a:hlinkClick r:id="rId3"/>
              </a:rPr>
              <a:t>involuntary</a:t>
            </a:r>
            <a:r>
              <a:rPr lang="en-GB">
                <a:latin typeface="Arial"/>
                <a:ea typeface="Arial"/>
                <a:cs typeface="Arial"/>
                <a:sym typeface="Arial"/>
              </a:rPr>
              <a:t> </a:t>
            </a:r>
            <a:r>
              <a:rPr lang="en-GB">
                <a:solidFill>
                  <a:schemeClr val="hlink"/>
                </a:solidFill>
                <a:uFill>
                  <a:noFill/>
                </a:uFill>
                <a:latin typeface="Arial"/>
                <a:ea typeface="Arial"/>
                <a:cs typeface="Arial"/>
                <a:sym typeface="Arial"/>
                <a:hlinkClick r:id="rId4"/>
              </a:rPr>
              <a:t>contraction</a:t>
            </a:r>
            <a:r>
              <a:rPr lang="en-GB">
                <a:latin typeface="Arial"/>
                <a:ea typeface="Arial"/>
                <a:cs typeface="Arial"/>
                <a:sym typeface="Arial"/>
              </a:rPr>
              <a:t> of the muscles) He remembers that his vision went initially and after that his memory is hazy, but he distinctly remembers feeling like he wasn't in his own body.</a:t>
            </a:r>
            <a:endParaRPr>
              <a:latin typeface="Arial"/>
              <a:ea typeface="Arial"/>
              <a:cs typeface="Arial"/>
              <a:sym typeface="Arial"/>
            </a:endParaRPr>
          </a:p>
          <a:p>
            <a:pPr marL="0" lvl="0" indent="0" algn="l" rtl="0">
              <a:lnSpc>
                <a:spcPct val="180000"/>
              </a:lnSpc>
              <a:spcBef>
                <a:spcPts val="900"/>
              </a:spcBef>
              <a:spcAft>
                <a:spcPts val="0"/>
              </a:spcAft>
              <a:buClr>
                <a:schemeClr val="dk1"/>
              </a:buClr>
              <a:buSzPts val="1100"/>
              <a:buFont typeface="Arial"/>
              <a:buNone/>
            </a:pPr>
            <a:r>
              <a:rPr lang="en-GB">
                <a:latin typeface="Arial"/>
                <a:ea typeface="Arial"/>
                <a:cs typeface="Arial"/>
                <a:sym typeface="Arial"/>
              </a:rPr>
              <a:t>However, he did not know what the contents were and believed it was just a normal electronic cigarette. Later tests found that the vape was actually laced with spice and benzodiazepines.</a:t>
            </a:r>
            <a:endParaRPr>
              <a:latin typeface="Arial"/>
              <a:ea typeface="Arial"/>
              <a:cs typeface="Arial"/>
              <a:sym typeface="Arial"/>
            </a:endParaRPr>
          </a:p>
          <a:p>
            <a:pPr marL="0" lvl="0" indent="0" algn="l" rtl="0">
              <a:lnSpc>
                <a:spcPct val="180000"/>
              </a:lnSpc>
              <a:spcBef>
                <a:spcPts val="900"/>
              </a:spcBef>
              <a:spcAft>
                <a:spcPts val="0"/>
              </a:spcAft>
              <a:buClr>
                <a:schemeClr val="dk1"/>
              </a:buClr>
              <a:buSzPts val="1100"/>
              <a:buFont typeface="Arial"/>
              <a:buNone/>
            </a:pPr>
            <a:r>
              <a:rPr lang="en-GB">
                <a:latin typeface="Arial"/>
                <a:ea typeface="Arial"/>
                <a:cs typeface="Arial"/>
                <a:sym typeface="Arial"/>
              </a:rPr>
              <a:t>His body started convulsing and he was rushed to A&amp;E in an ambulance in what he described was the "scariest moment of his life". His mum Suzanne Smith said the few drags on the vape "very nearly" killed her son. "I didn’t even know if he would be ok. His pulse reached over 200bpm and I was told they were worried his heart might become damaged”.</a:t>
            </a:r>
            <a:endParaRPr>
              <a:latin typeface="Arial"/>
              <a:ea typeface="Arial"/>
              <a:cs typeface="Arial"/>
              <a:sym typeface="Arial"/>
            </a:endParaRPr>
          </a:p>
          <a:p>
            <a:pPr marL="0" lvl="0" indent="0" algn="l" rtl="0">
              <a:lnSpc>
                <a:spcPct val="115000"/>
              </a:lnSpc>
              <a:spcBef>
                <a:spcPts val="900"/>
              </a:spcBef>
              <a:spcAft>
                <a:spcPts val="0"/>
              </a:spcAft>
              <a:buClr>
                <a:srgbClr val="000000"/>
              </a:buClr>
              <a:buSzPts val="2300"/>
              <a:buFont typeface="Arial"/>
              <a:buNone/>
            </a:pPr>
            <a:endParaRPr sz="1400" b="1">
              <a:latin typeface="Arial"/>
              <a:ea typeface="Arial"/>
              <a:cs typeface="Arial"/>
              <a:sym typeface="Arial"/>
            </a:endParaRPr>
          </a:p>
          <a:p>
            <a:pPr marL="0" lvl="0" indent="0" algn="l" rtl="0">
              <a:lnSpc>
                <a:spcPct val="115000"/>
              </a:lnSpc>
              <a:spcBef>
                <a:spcPts val="900"/>
              </a:spcBef>
              <a:spcAft>
                <a:spcPts val="0"/>
              </a:spcAft>
              <a:buClr>
                <a:srgbClr val="000000"/>
              </a:buClr>
              <a:buSzPts val="2300"/>
              <a:buFont typeface="Arial"/>
              <a:buNone/>
            </a:pPr>
            <a:endParaRPr sz="1400" b="1">
              <a:latin typeface="Arial"/>
              <a:ea typeface="Arial"/>
              <a:cs typeface="Arial"/>
              <a:sym typeface="Arial"/>
            </a:endParaRPr>
          </a:p>
          <a:p>
            <a:pPr marL="0" lvl="0" indent="0" algn="l" rtl="0">
              <a:lnSpc>
                <a:spcPct val="115000"/>
              </a:lnSpc>
              <a:spcBef>
                <a:spcPts val="900"/>
              </a:spcBef>
              <a:spcAft>
                <a:spcPts val="0"/>
              </a:spcAft>
              <a:buClr>
                <a:srgbClr val="000000"/>
              </a:buClr>
              <a:buSzPts val="2300"/>
              <a:buFont typeface="Arial"/>
              <a:buNone/>
            </a:pPr>
            <a:endParaRPr sz="1400" b="1">
              <a:latin typeface="Arial"/>
              <a:ea typeface="Arial"/>
              <a:cs typeface="Arial"/>
              <a:sym typeface="Arial"/>
            </a:endParaRPr>
          </a:p>
          <a:p>
            <a:pPr marL="0" lvl="0" indent="0" algn="l" rtl="0">
              <a:lnSpc>
                <a:spcPct val="115000"/>
              </a:lnSpc>
              <a:spcBef>
                <a:spcPts val="1400"/>
              </a:spcBef>
              <a:spcAft>
                <a:spcPts val="1400"/>
              </a:spcAft>
              <a:buSzPts val="1400"/>
              <a:buNone/>
            </a:pPr>
            <a:endParaRPr sz="1400">
              <a:latin typeface="Arial"/>
              <a:ea typeface="Arial"/>
              <a:cs typeface="Arial"/>
              <a:sym typeface="Arial"/>
            </a:endParaRPr>
          </a:p>
        </p:txBody>
      </p:sp>
      <p:sp>
        <p:nvSpPr>
          <p:cNvPr id="148" name="Google Shape;148;g25633ac9627_0_11:notes"/>
          <p:cNvSpPr txBox="1">
            <a:spLocks noGrp="1"/>
          </p:cNvSpPr>
          <p:nvPr>
            <p:ph type="sldNum" idx="12"/>
          </p:nvPr>
        </p:nvSpPr>
        <p:spPr>
          <a:xfrm>
            <a:off x="3778250" y="9377362"/>
            <a:ext cx="2889300" cy="493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10</a:t>
            </a:fld>
            <a:endParaRPr sz="14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5633ac9627_0_42: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5633ac9627_0_42:notes"/>
          <p:cNvSpPr txBox="1">
            <a:spLocks noGrp="1"/>
          </p:cNvSpPr>
          <p:nvPr>
            <p:ph type="body" idx="1"/>
          </p:nvPr>
        </p:nvSpPr>
        <p:spPr>
          <a:xfrm>
            <a:off x="666750" y="4689475"/>
            <a:ext cx="5335500" cy="4443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500"/>
              </a:spcBef>
              <a:spcAft>
                <a:spcPts val="0"/>
              </a:spcAft>
              <a:buSzPts val="1100"/>
              <a:buNone/>
            </a:pPr>
            <a:r>
              <a:rPr lang="en-GB">
                <a:solidFill>
                  <a:srgbClr val="1D2129"/>
                </a:solidFill>
                <a:latin typeface="Roboto"/>
                <a:ea typeface="Roboto"/>
                <a:cs typeface="Roboto"/>
                <a:sym typeface="Roboto"/>
              </a:rPr>
              <a:t>The drugs have been sold as ‘THC vape juice’, ‘THC vape pens’, ‘THC oil’ or ‘cannabis oil’. This product is also sometimes sold as “cannabis vape juice”. But tests have shown the drug added are the same chemical compounds found in “spice”.</a:t>
            </a:r>
            <a:endParaRPr>
              <a:solidFill>
                <a:srgbClr val="1D2129"/>
              </a:solidFill>
              <a:latin typeface="Roboto"/>
              <a:ea typeface="Roboto"/>
              <a:cs typeface="Roboto"/>
              <a:sym typeface="Roboto"/>
            </a:endParaRPr>
          </a:p>
          <a:p>
            <a:pPr marL="0" lvl="0" indent="0" algn="l" rtl="0">
              <a:lnSpc>
                <a:spcPct val="115000"/>
              </a:lnSpc>
              <a:spcBef>
                <a:spcPts val="500"/>
              </a:spcBef>
              <a:spcAft>
                <a:spcPts val="0"/>
              </a:spcAft>
              <a:buSzPts val="1100"/>
              <a:buNone/>
            </a:pPr>
            <a:endParaRPr>
              <a:solidFill>
                <a:srgbClr val="1D2129"/>
              </a:solidFill>
              <a:latin typeface="Roboto"/>
              <a:ea typeface="Roboto"/>
              <a:cs typeface="Roboto"/>
              <a:sym typeface="Roboto"/>
            </a:endParaRPr>
          </a:p>
          <a:p>
            <a:pPr marL="457200" lvl="0" indent="-317500" algn="l" rtl="0">
              <a:lnSpc>
                <a:spcPct val="115000"/>
              </a:lnSpc>
              <a:spcBef>
                <a:spcPts val="500"/>
              </a:spcBef>
              <a:spcAft>
                <a:spcPts val="0"/>
              </a:spcAft>
              <a:buClr>
                <a:srgbClr val="1D2129"/>
              </a:buClr>
              <a:buSzPts val="1400"/>
              <a:buFont typeface="Roboto"/>
              <a:buChar char="●"/>
            </a:pPr>
            <a:r>
              <a:rPr lang="en-GB">
                <a:solidFill>
                  <a:srgbClr val="1D2129"/>
                </a:solidFill>
                <a:latin typeface="Roboto"/>
                <a:ea typeface="Roboto"/>
                <a:cs typeface="Roboto"/>
                <a:sym typeface="Roboto"/>
              </a:rPr>
              <a:t>Severe poisoning is far more common with synthetic cannabinoids than with cannabis.</a:t>
            </a:r>
            <a:endParaRPr>
              <a:solidFill>
                <a:srgbClr val="1D2129"/>
              </a:solidFill>
              <a:latin typeface="Roboto"/>
              <a:ea typeface="Roboto"/>
              <a:cs typeface="Roboto"/>
              <a:sym typeface="Roboto"/>
            </a:endParaRPr>
          </a:p>
          <a:p>
            <a:pPr marL="457200" lvl="0" indent="-317500" algn="l" rtl="0">
              <a:lnSpc>
                <a:spcPct val="115000"/>
              </a:lnSpc>
              <a:spcBef>
                <a:spcPts val="0"/>
              </a:spcBef>
              <a:spcAft>
                <a:spcPts val="0"/>
              </a:spcAft>
              <a:buClr>
                <a:srgbClr val="1D2129"/>
              </a:buClr>
              <a:buSzPts val="1400"/>
              <a:buFont typeface="Roboto"/>
              <a:buChar char="●"/>
            </a:pPr>
            <a:r>
              <a:rPr lang="en-GB">
                <a:solidFill>
                  <a:srgbClr val="1D2129"/>
                </a:solidFill>
                <a:latin typeface="Roboto"/>
                <a:ea typeface="Roboto"/>
                <a:cs typeface="Roboto"/>
                <a:sym typeface="Roboto"/>
              </a:rPr>
              <a:t>You can never tell what is in your vape - adulterants or the purity of your substance</a:t>
            </a:r>
            <a:endParaRPr>
              <a:solidFill>
                <a:srgbClr val="1D2129"/>
              </a:solidFill>
              <a:latin typeface="Roboto"/>
              <a:ea typeface="Roboto"/>
              <a:cs typeface="Roboto"/>
              <a:sym typeface="Roboto"/>
            </a:endParaRPr>
          </a:p>
        </p:txBody>
      </p:sp>
      <p:sp>
        <p:nvSpPr>
          <p:cNvPr id="157" name="Google Shape;157;g25633ac9627_0_42:notes"/>
          <p:cNvSpPr txBox="1">
            <a:spLocks noGrp="1"/>
          </p:cNvSpPr>
          <p:nvPr>
            <p:ph type="sldNum" idx="12"/>
          </p:nvPr>
        </p:nvSpPr>
        <p:spPr>
          <a:xfrm>
            <a:off x="3778250" y="9377362"/>
            <a:ext cx="2889300" cy="493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11</a:t>
            </a:fld>
            <a:endParaRPr sz="1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2537db1b349_0_14: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2537db1b349_0_14:notes"/>
          <p:cNvSpPr txBox="1">
            <a:spLocks noGrp="1"/>
          </p:cNvSpPr>
          <p:nvPr>
            <p:ph type="body" idx="1"/>
          </p:nvPr>
        </p:nvSpPr>
        <p:spPr>
          <a:xfrm>
            <a:off x="666909" y="4689515"/>
            <a:ext cx="5335200" cy="4442700"/>
          </a:xfrm>
          <a:prstGeom prst="rect">
            <a:avLst/>
          </a:prstGeom>
          <a:noFill/>
          <a:ln>
            <a:noFill/>
          </a:ln>
        </p:spPr>
        <p:txBody>
          <a:bodyPr spcFirstLastPara="1" wrap="square" lIns="91425" tIns="45700" rIns="91425" bIns="45700" anchor="t" anchorCtr="0">
            <a:noAutofit/>
          </a:bodyPr>
          <a:lstStyle/>
          <a:p>
            <a:pPr marL="457200" lvl="0" indent="-317500" algn="l" rtl="0">
              <a:spcBef>
                <a:spcPts val="1200"/>
              </a:spcBef>
              <a:spcAft>
                <a:spcPts val="0"/>
              </a:spcAft>
              <a:buSzPts val="1400"/>
              <a:buChar char="●"/>
            </a:pPr>
            <a:r>
              <a:rPr lang="en-GB">
                <a:latin typeface="Arial"/>
                <a:ea typeface="Arial"/>
                <a:cs typeface="Arial"/>
                <a:sym typeface="Arial"/>
              </a:rPr>
              <a:t>Health officials have warned about life-threatening bleeding linked to the use of synthetic cannabis, often sold as spice or K2.</a:t>
            </a:r>
            <a:endParaRPr>
              <a:latin typeface="Arial"/>
              <a:ea typeface="Arial"/>
              <a:cs typeface="Arial"/>
              <a:sym typeface="Arial"/>
            </a:endParaRPr>
          </a:p>
          <a:p>
            <a:pPr marL="457200" lvl="0" indent="-317500" algn="l" rtl="0">
              <a:lnSpc>
                <a:spcPct val="100000"/>
              </a:lnSpc>
              <a:spcBef>
                <a:spcPts val="0"/>
              </a:spcBef>
              <a:spcAft>
                <a:spcPts val="0"/>
              </a:spcAft>
              <a:buSzPts val="1400"/>
              <a:buChar char="●"/>
            </a:pPr>
            <a:r>
              <a:rPr lang="en-GB">
                <a:latin typeface="Arial"/>
                <a:ea typeface="Arial"/>
                <a:cs typeface="Arial"/>
                <a:sym typeface="Arial"/>
              </a:rPr>
              <a:t>Synthetic cannabis, known as spice, have been found to contain brodifacoum, a rat poison, according to health officials.</a:t>
            </a:r>
            <a:endParaRPr>
              <a:latin typeface="Arial"/>
              <a:ea typeface="Arial"/>
              <a:cs typeface="Arial"/>
              <a:sym typeface="Arial"/>
            </a:endParaRPr>
          </a:p>
          <a:p>
            <a:pPr marL="457200" lvl="0" indent="-317500" algn="l" rtl="0">
              <a:lnSpc>
                <a:spcPct val="100000"/>
              </a:lnSpc>
              <a:spcBef>
                <a:spcPts val="0"/>
              </a:spcBef>
              <a:spcAft>
                <a:spcPts val="0"/>
              </a:spcAft>
              <a:buSzPts val="1400"/>
              <a:buChar char="●"/>
            </a:pPr>
            <a:r>
              <a:rPr lang="en-GB">
                <a:latin typeface="Arial"/>
                <a:ea typeface="Arial"/>
                <a:cs typeface="Arial"/>
                <a:sym typeface="Arial"/>
              </a:rPr>
              <a:t>“We continue to see new cases of individuals experiencing severe bleeding after using synthetic cannabis”</a:t>
            </a:r>
            <a:endParaRPr>
              <a:latin typeface="Arial"/>
              <a:ea typeface="Arial"/>
              <a:cs typeface="Arial"/>
              <a:sym typeface="Arial"/>
            </a:endParaRPr>
          </a:p>
          <a:p>
            <a:pPr marL="457200" lvl="0" indent="-317500" algn="l" rtl="0">
              <a:lnSpc>
                <a:spcPct val="100000"/>
              </a:lnSpc>
              <a:spcBef>
                <a:spcPts val="0"/>
              </a:spcBef>
              <a:spcAft>
                <a:spcPts val="0"/>
              </a:spcAft>
              <a:buSzPts val="1400"/>
              <a:buChar char="●"/>
            </a:pPr>
            <a:r>
              <a:rPr lang="en-GB">
                <a:latin typeface="Arial"/>
                <a:ea typeface="Arial"/>
                <a:cs typeface="Arial"/>
                <a:sym typeface="Arial"/>
              </a:rPr>
              <a:t>E-cigarettes have been linked to 5 deaths in the UK.</a:t>
            </a:r>
            <a:endParaRPr>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GB">
                <a:latin typeface="Arial"/>
                <a:ea typeface="Arial"/>
                <a:cs typeface="Arial"/>
                <a:sym typeface="Arial"/>
              </a:rPr>
              <a:t>120 reports for gastrointestinal disorders</a:t>
            </a:r>
            <a:endParaRPr>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GB">
                <a:latin typeface="Arial"/>
                <a:ea typeface="Arial"/>
                <a:cs typeface="Arial"/>
                <a:sym typeface="Arial"/>
              </a:rPr>
              <a:t>114 reports for chest pain and fatigue </a:t>
            </a:r>
            <a:endParaRPr>
              <a:latin typeface="Arial"/>
              <a:ea typeface="Arial"/>
              <a:cs typeface="Arial"/>
              <a:sym typeface="Arial"/>
            </a:endParaRPr>
          </a:p>
          <a:p>
            <a:pPr marL="457200" lvl="0" indent="-317500" algn="l" rtl="0">
              <a:lnSpc>
                <a:spcPct val="100000"/>
              </a:lnSpc>
              <a:spcBef>
                <a:spcPts val="0"/>
              </a:spcBef>
              <a:spcAft>
                <a:spcPts val="0"/>
              </a:spcAft>
              <a:buSzPts val="1400"/>
              <a:buFont typeface="Arial"/>
              <a:buChar char="●"/>
            </a:pPr>
            <a:r>
              <a:rPr lang="en-GB">
                <a:latin typeface="Arial"/>
                <a:ea typeface="Arial"/>
                <a:cs typeface="Arial"/>
                <a:sym typeface="Arial"/>
              </a:rPr>
              <a:t>1 report for throat cancer</a:t>
            </a:r>
            <a:endParaRPr>
              <a:latin typeface="Arial"/>
              <a:ea typeface="Arial"/>
              <a:cs typeface="Arial"/>
              <a:sym typeface="Arial"/>
            </a:endParaRPr>
          </a:p>
          <a:p>
            <a:pPr marL="457200" lvl="0" indent="0" algn="l" rtl="0">
              <a:lnSpc>
                <a:spcPct val="100000"/>
              </a:lnSpc>
              <a:spcBef>
                <a:spcPts val="1200"/>
              </a:spcBef>
              <a:spcAft>
                <a:spcPts val="0"/>
              </a:spcAft>
              <a:buNone/>
            </a:pPr>
            <a:endParaRPr>
              <a:latin typeface="Arial"/>
              <a:ea typeface="Arial"/>
              <a:cs typeface="Arial"/>
              <a:sym typeface="Arial"/>
            </a:endParaRPr>
          </a:p>
        </p:txBody>
      </p:sp>
      <p:sp>
        <p:nvSpPr>
          <p:cNvPr id="167" name="Google Shape;167;g2537db1b349_0_14:notes"/>
          <p:cNvSpPr txBox="1">
            <a:spLocks noGrp="1"/>
          </p:cNvSpPr>
          <p:nvPr>
            <p:ph type="sldNum" idx="12"/>
          </p:nvPr>
        </p:nvSpPr>
        <p:spPr>
          <a:xfrm>
            <a:off x="3777607" y="9377318"/>
            <a:ext cx="2889900" cy="493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f05d3e7cc7_0_46:notes"/>
          <p:cNvSpPr txBox="1">
            <a:spLocks noGrp="1"/>
          </p:cNvSpPr>
          <p:nvPr>
            <p:ph type="body" idx="1"/>
          </p:nvPr>
        </p:nvSpPr>
        <p:spPr>
          <a:xfrm>
            <a:off x="666909" y="4689515"/>
            <a:ext cx="5335200" cy="4442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rgbClr val="262626"/>
                </a:solidFill>
                <a:latin typeface="Arial"/>
                <a:ea typeface="Arial"/>
                <a:cs typeface="Arial"/>
                <a:sym typeface="Arial"/>
              </a:rPr>
              <a:t>Late last month, an 18-year-old student athlete was hospitalized after using e-cigarettes for more than a year and a half. Now his lungs are similar to those of a 70-year-old adult, doctors told him.</a:t>
            </a:r>
            <a:endParaRPr>
              <a:solidFill>
                <a:srgbClr val="262626"/>
              </a:solidFill>
              <a:latin typeface="Arial"/>
              <a:ea typeface="Arial"/>
              <a:cs typeface="Arial"/>
              <a:sym typeface="Arial"/>
            </a:endParaRPr>
          </a:p>
          <a:p>
            <a:pPr marL="0" lvl="0" indent="0" algn="l" rtl="0">
              <a:lnSpc>
                <a:spcPct val="100000"/>
              </a:lnSpc>
              <a:spcBef>
                <a:spcPts val="1100"/>
              </a:spcBef>
              <a:spcAft>
                <a:spcPts val="0"/>
              </a:spcAft>
              <a:buClr>
                <a:schemeClr val="dk1"/>
              </a:buClr>
              <a:buSzPts val="1100"/>
              <a:buFont typeface="Arial"/>
              <a:buNone/>
            </a:pPr>
            <a:r>
              <a:rPr lang="en-GB">
                <a:solidFill>
                  <a:srgbClr val="262626"/>
                </a:solidFill>
                <a:latin typeface="Arial"/>
                <a:ea typeface="Arial"/>
                <a:cs typeface="Arial"/>
                <a:sym typeface="Arial"/>
              </a:rPr>
              <a:t>"It was scary to think about that -- that little device did that to my lungs," Adam said.</a:t>
            </a:r>
            <a:endParaRPr>
              <a:solidFill>
                <a:srgbClr val="262626"/>
              </a:solidFill>
              <a:latin typeface="Arial"/>
              <a:ea typeface="Arial"/>
              <a:cs typeface="Arial"/>
              <a:sym typeface="Arial"/>
            </a:endParaRPr>
          </a:p>
          <a:p>
            <a:pPr marL="0" lvl="0" indent="0" algn="l" rtl="0">
              <a:lnSpc>
                <a:spcPct val="100000"/>
              </a:lnSpc>
              <a:spcBef>
                <a:spcPts val="1100"/>
              </a:spcBef>
              <a:spcAft>
                <a:spcPts val="0"/>
              </a:spcAft>
              <a:buClr>
                <a:schemeClr val="dk1"/>
              </a:buClr>
              <a:buSzPts val="1100"/>
              <a:buFont typeface="Arial"/>
              <a:buNone/>
            </a:pPr>
            <a:r>
              <a:rPr lang="en-GB" b="1">
                <a:solidFill>
                  <a:srgbClr val="262626"/>
                </a:solidFill>
                <a:latin typeface="Arial"/>
                <a:ea typeface="Arial"/>
                <a:cs typeface="Arial"/>
                <a:sym typeface="Arial"/>
              </a:rPr>
              <a:t>Image of  - LUNG SCAN </a:t>
            </a:r>
            <a:endParaRPr b="1">
              <a:solidFill>
                <a:srgbClr val="262626"/>
              </a:solidFill>
              <a:latin typeface="Arial"/>
              <a:ea typeface="Arial"/>
              <a:cs typeface="Arial"/>
              <a:sym typeface="Arial"/>
            </a:endParaRPr>
          </a:p>
          <a:p>
            <a:pPr marL="457200" lvl="0" indent="-304800" algn="l" rtl="0">
              <a:lnSpc>
                <a:spcPct val="100000"/>
              </a:lnSpc>
              <a:spcBef>
                <a:spcPts val="1100"/>
              </a:spcBef>
              <a:spcAft>
                <a:spcPts val="0"/>
              </a:spcAft>
              <a:buClr>
                <a:srgbClr val="262626"/>
              </a:buClr>
              <a:buSzPts val="1200"/>
              <a:buFont typeface="Arial"/>
              <a:buChar char="●"/>
            </a:pPr>
            <a:r>
              <a:rPr lang="en-GB">
                <a:solidFill>
                  <a:srgbClr val="262626"/>
                </a:solidFill>
                <a:latin typeface="Arial"/>
                <a:ea typeface="Arial"/>
                <a:cs typeface="Arial"/>
                <a:sym typeface="Arial"/>
              </a:rPr>
              <a:t>Your lungs when xrayed should look black on the scan you can see the lungs on the left are healthy lungs the xray of the lung on the right show low of air and soft tissue which means that… ??</a:t>
            </a:r>
            <a:endParaRPr>
              <a:solidFill>
                <a:srgbClr val="262626"/>
              </a:solidFill>
              <a:latin typeface="Arial"/>
              <a:ea typeface="Arial"/>
              <a:cs typeface="Arial"/>
              <a:sym typeface="Arial"/>
            </a:endParaRPr>
          </a:p>
          <a:p>
            <a:pPr marL="457200" lvl="0" indent="-304800" algn="just" rtl="0">
              <a:lnSpc>
                <a:spcPct val="100000"/>
              </a:lnSpc>
              <a:spcBef>
                <a:spcPts val="0"/>
              </a:spcBef>
              <a:spcAft>
                <a:spcPts val="0"/>
              </a:spcAft>
              <a:buClr>
                <a:srgbClr val="262626"/>
              </a:buClr>
              <a:buSzPts val="1200"/>
              <a:buChar char="●"/>
            </a:pPr>
            <a:r>
              <a:rPr lang="en-GB">
                <a:solidFill>
                  <a:srgbClr val="212121"/>
                </a:solidFill>
                <a:latin typeface="Arial"/>
                <a:ea typeface="Arial"/>
                <a:cs typeface="Arial"/>
                <a:sym typeface="Arial"/>
              </a:rPr>
              <a:t>Health officials began investigating an outbreak of a severe lung disease associated with vaping and e-cigarettes. </a:t>
            </a:r>
            <a:endParaRPr>
              <a:solidFill>
                <a:srgbClr val="212121"/>
              </a:solidFill>
              <a:latin typeface="Arial"/>
              <a:ea typeface="Arial"/>
              <a:cs typeface="Arial"/>
              <a:sym typeface="Arial"/>
            </a:endParaRPr>
          </a:p>
          <a:p>
            <a:pPr marL="457200" lvl="0" indent="-304800" algn="l" rtl="0">
              <a:lnSpc>
                <a:spcPct val="100000"/>
              </a:lnSpc>
              <a:spcBef>
                <a:spcPts val="0"/>
              </a:spcBef>
              <a:spcAft>
                <a:spcPts val="0"/>
              </a:spcAft>
              <a:buClr>
                <a:srgbClr val="262626"/>
              </a:buClr>
              <a:buSzPts val="1200"/>
              <a:buChar char="●"/>
            </a:pPr>
            <a:r>
              <a:rPr lang="en-GB">
                <a:solidFill>
                  <a:srgbClr val="0B0C0C"/>
                </a:solidFill>
                <a:latin typeface="Arial"/>
                <a:ea typeface="Arial"/>
                <a:cs typeface="Arial"/>
                <a:sym typeface="Arial"/>
              </a:rPr>
              <a:t>The Government have a team of sciences that regulate and have been researching  the dangers of vaping. (They are called the MHRA)    They have received reports of 618 adverse reactions believed to be associated with nicotine containing vaping products.  </a:t>
            </a:r>
            <a:endParaRPr>
              <a:solidFill>
                <a:srgbClr val="0B0C0C"/>
              </a:solidFill>
              <a:latin typeface="Arial"/>
              <a:ea typeface="Arial"/>
              <a:cs typeface="Arial"/>
              <a:sym typeface="Arial"/>
            </a:endParaRPr>
          </a:p>
          <a:p>
            <a:pPr marL="457200" lvl="0" indent="-304800" algn="l" rtl="0">
              <a:lnSpc>
                <a:spcPct val="100000"/>
              </a:lnSpc>
              <a:spcBef>
                <a:spcPts val="0"/>
              </a:spcBef>
              <a:spcAft>
                <a:spcPts val="0"/>
              </a:spcAft>
              <a:buClr>
                <a:srgbClr val="262626"/>
              </a:buClr>
              <a:buSzPts val="1200"/>
              <a:buChar char="●"/>
            </a:pPr>
            <a:r>
              <a:rPr lang="en-GB">
                <a:solidFill>
                  <a:srgbClr val="0B0C0C"/>
                </a:solidFill>
                <a:latin typeface="Arial"/>
                <a:ea typeface="Arial"/>
                <a:cs typeface="Arial"/>
                <a:sym typeface="Arial"/>
              </a:rPr>
              <a:t>182 of this relate to low level respiratory reactions (lungs) </a:t>
            </a:r>
            <a:endParaRPr>
              <a:solidFill>
                <a:srgbClr val="0B0C0C"/>
              </a:solidFill>
              <a:latin typeface="Arial"/>
              <a:ea typeface="Arial"/>
              <a:cs typeface="Arial"/>
              <a:sym typeface="Arial"/>
            </a:endParaRPr>
          </a:p>
          <a:p>
            <a:pPr marL="457200" lvl="0" indent="-304800" algn="l" rtl="0">
              <a:lnSpc>
                <a:spcPct val="100000"/>
              </a:lnSpc>
              <a:spcBef>
                <a:spcPts val="0"/>
              </a:spcBef>
              <a:spcAft>
                <a:spcPts val="0"/>
              </a:spcAft>
              <a:buClr>
                <a:srgbClr val="262626"/>
              </a:buClr>
              <a:buSzPts val="1200"/>
              <a:buChar char="●"/>
            </a:pPr>
            <a:r>
              <a:rPr lang="en-GB">
                <a:solidFill>
                  <a:srgbClr val="0B0C0C"/>
                </a:solidFill>
                <a:latin typeface="Arial"/>
                <a:ea typeface="Arial"/>
                <a:cs typeface="Arial"/>
                <a:sym typeface="Arial"/>
              </a:rPr>
              <a:t>27 </a:t>
            </a:r>
            <a:r>
              <a:rPr lang="en-GB" u="sng">
                <a:solidFill>
                  <a:srgbClr val="0B0C0C"/>
                </a:solidFill>
                <a:latin typeface="Arial"/>
                <a:ea typeface="Arial"/>
                <a:cs typeface="Arial"/>
                <a:sym typeface="Arial"/>
              </a:rPr>
              <a:t>serious respiratory</a:t>
            </a:r>
            <a:r>
              <a:rPr lang="en-GB">
                <a:solidFill>
                  <a:srgbClr val="0B0C0C"/>
                </a:solidFill>
                <a:latin typeface="Arial"/>
                <a:ea typeface="Arial"/>
                <a:cs typeface="Arial"/>
                <a:sym typeface="Arial"/>
              </a:rPr>
              <a:t> events e.g. pneumonia, lower respiratory tract infection, and infectious pneumonia. </a:t>
            </a:r>
            <a:endParaRPr>
              <a:solidFill>
                <a:srgbClr val="0B0C0C"/>
              </a:solidFill>
              <a:latin typeface="Arial"/>
              <a:ea typeface="Arial"/>
              <a:cs typeface="Arial"/>
              <a:sym typeface="Arial"/>
            </a:endParaRPr>
          </a:p>
          <a:p>
            <a:pPr marL="457200" lvl="0" indent="-304800" algn="l" rtl="0">
              <a:lnSpc>
                <a:spcPct val="100000"/>
              </a:lnSpc>
              <a:spcBef>
                <a:spcPts val="0"/>
              </a:spcBef>
              <a:spcAft>
                <a:spcPts val="0"/>
              </a:spcAft>
              <a:buClr>
                <a:srgbClr val="262626"/>
              </a:buClr>
              <a:buSzPts val="1200"/>
              <a:buChar char="●"/>
            </a:pPr>
            <a:r>
              <a:rPr lang="en-GB">
                <a:solidFill>
                  <a:srgbClr val="0B0C0C"/>
                </a:solidFill>
                <a:latin typeface="Arial"/>
                <a:ea typeface="Arial"/>
                <a:cs typeface="Arial"/>
                <a:sym typeface="Arial"/>
              </a:rPr>
              <a:t>4  reports included a fatal outcome ; use-associated lung injury’ (EVALI).</a:t>
            </a:r>
            <a:endParaRPr>
              <a:solidFill>
                <a:srgbClr val="0B0C0C"/>
              </a:solidFill>
              <a:latin typeface="Arial"/>
              <a:ea typeface="Arial"/>
              <a:cs typeface="Arial"/>
              <a:sym typeface="Arial"/>
            </a:endParaRPr>
          </a:p>
          <a:p>
            <a:pPr marL="457200" lvl="0" indent="-304800" algn="l" rtl="0">
              <a:lnSpc>
                <a:spcPct val="100000"/>
              </a:lnSpc>
              <a:spcBef>
                <a:spcPts val="0"/>
              </a:spcBef>
              <a:spcAft>
                <a:spcPts val="0"/>
              </a:spcAft>
              <a:buClr>
                <a:srgbClr val="0B0C0C"/>
              </a:buClr>
              <a:buSzPts val="1200"/>
              <a:buFont typeface="Arial"/>
              <a:buChar char="●"/>
            </a:pPr>
            <a:r>
              <a:rPr lang="en-GB">
                <a:solidFill>
                  <a:srgbClr val="0B0C0C"/>
                </a:solidFill>
                <a:latin typeface="Arial"/>
                <a:ea typeface="Arial"/>
                <a:cs typeface="Arial"/>
                <a:sym typeface="Arial"/>
              </a:rPr>
              <a:t>EVALI - </a:t>
            </a:r>
            <a:r>
              <a:rPr lang="en-GB">
                <a:solidFill>
                  <a:srgbClr val="212121"/>
                </a:solidFill>
                <a:latin typeface="Arial"/>
                <a:ea typeface="Arial"/>
                <a:cs typeface="Arial"/>
                <a:sym typeface="Arial"/>
              </a:rPr>
              <a:t>Recent research suggests that vaping especially liquids that contains vitamin E acetate, can be particularly harmful to your lungs.</a:t>
            </a:r>
            <a:endParaRPr>
              <a:solidFill>
                <a:srgbClr val="0B0C0C"/>
              </a:solidFill>
              <a:latin typeface="Arial"/>
              <a:ea typeface="Arial"/>
              <a:cs typeface="Arial"/>
              <a:sym typeface="Arial"/>
            </a:endParaRPr>
          </a:p>
          <a:p>
            <a:pPr marL="457200" lvl="0" indent="-304800" algn="l" rtl="0">
              <a:lnSpc>
                <a:spcPct val="100000"/>
              </a:lnSpc>
              <a:spcBef>
                <a:spcPts val="0"/>
              </a:spcBef>
              <a:spcAft>
                <a:spcPts val="0"/>
              </a:spcAft>
              <a:buClr>
                <a:srgbClr val="0B0C0C"/>
              </a:buClr>
              <a:buSzPts val="1200"/>
              <a:buFont typeface="Arial"/>
              <a:buChar char="●"/>
            </a:pPr>
            <a:r>
              <a:rPr lang="en-GB">
                <a:solidFill>
                  <a:srgbClr val="0B0C0C"/>
                </a:solidFill>
                <a:latin typeface="Arial"/>
                <a:ea typeface="Arial"/>
                <a:cs typeface="Arial"/>
                <a:sym typeface="Arial"/>
              </a:rPr>
              <a:t>In the states which is bigger and more reports have been logged  more than 2600 US cases have been identified (60 fatal cases)</a:t>
            </a:r>
            <a:endParaRPr>
              <a:solidFill>
                <a:srgbClr val="0B0C0C"/>
              </a:solidFill>
              <a:latin typeface="Arial"/>
              <a:ea typeface="Arial"/>
              <a:cs typeface="Arial"/>
              <a:sym typeface="Arial"/>
            </a:endParaRPr>
          </a:p>
          <a:p>
            <a:pPr marL="0" lvl="0" indent="0" algn="ctr" rtl="0">
              <a:lnSpc>
                <a:spcPct val="150000"/>
              </a:lnSpc>
              <a:spcBef>
                <a:spcPts val="1500"/>
              </a:spcBef>
              <a:spcAft>
                <a:spcPts val="1500"/>
              </a:spcAft>
              <a:buClr>
                <a:schemeClr val="dk1"/>
              </a:buClr>
              <a:buSzPts val="1100"/>
              <a:buFont typeface="Arial"/>
              <a:buNone/>
            </a:pPr>
            <a:endParaRPr>
              <a:solidFill>
                <a:srgbClr val="0A3C64"/>
              </a:solidFill>
              <a:highlight>
                <a:srgbClr val="FFFFFF"/>
              </a:highlight>
              <a:latin typeface="Arial"/>
              <a:ea typeface="Arial"/>
              <a:cs typeface="Arial"/>
              <a:sym typeface="Arial"/>
            </a:endParaRPr>
          </a:p>
        </p:txBody>
      </p:sp>
      <p:sp>
        <p:nvSpPr>
          <p:cNvPr id="174" name="Google Shape;174;gf05d3e7cc7_0_46: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537db1b349_0_6: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g2537db1b349_0_6:notes"/>
          <p:cNvSpPr txBox="1">
            <a:spLocks noGrp="1"/>
          </p:cNvSpPr>
          <p:nvPr>
            <p:ph type="body" idx="1"/>
          </p:nvPr>
        </p:nvSpPr>
        <p:spPr>
          <a:xfrm>
            <a:off x="666909" y="4689515"/>
            <a:ext cx="5335200" cy="44427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GB">
                <a:latin typeface="Arial"/>
                <a:ea typeface="Arial"/>
                <a:cs typeface="Arial"/>
                <a:sym typeface="Arial"/>
              </a:rPr>
              <a:t>ADDICTION IS DEFINED AS NOT HAVING CONTROL OVER DOING, TAKING OR USING SOMETHING TO THE POINT WHERE IT COULD BE HARMFUL TO YOU. When you take drugs or become addicted to anything, you become dependent on that substance.</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solidFill>
                <a:srgbClr val="202124"/>
              </a:solidFill>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a:latin typeface="Arial"/>
                <a:ea typeface="Arial"/>
                <a:cs typeface="Arial"/>
                <a:sym typeface="Arial"/>
              </a:rPr>
              <a:t>Nicotine and other chemicals in vape smoke are easily absorbed into the blood through the lungs. From there, nicotine quickly spreads throughout the body. When taken in small amounts, nicotine causes pleasant feelings and distracts the user from unpleasant feelings. This makes the vape user want to use more due to a chemical in the brain called Dopamine.</a:t>
            </a:r>
            <a:r>
              <a:rPr lang="en-GB">
                <a:highlight>
                  <a:srgbClr val="FFFFFF"/>
                </a:highlight>
                <a:latin typeface="Arial"/>
                <a:ea typeface="Arial"/>
                <a:cs typeface="Arial"/>
                <a:sym typeface="Arial"/>
              </a:rPr>
              <a:t> </a:t>
            </a:r>
            <a:endParaRPr>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solidFill>
                <a:srgbClr val="4D5156"/>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r>
              <a:rPr lang="en-GB">
                <a:solidFill>
                  <a:srgbClr val="202124"/>
                </a:solidFill>
                <a:latin typeface="Arial"/>
                <a:ea typeface="Arial"/>
                <a:cs typeface="Arial"/>
                <a:sym typeface="Arial"/>
              </a:rPr>
              <a:t>With vaping addiction, </a:t>
            </a:r>
            <a:r>
              <a:rPr lang="en-GB">
                <a:solidFill>
                  <a:srgbClr val="040C28"/>
                </a:solidFill>
                <a:latin typeface="Arial"/>
                <a:ea typeface="Arial"/>
                <a:cs typeface="Arial"/>
                <a:sym typeface="Arial"/>
              </a:rPr>
              <a:t>cravings for the vape may feel like an itch you just can't scratch, making you anxious and irritable</a:t>
            </a:r>
            <a:r>
              <a:rPr lang="en-GB">
                <a:solidFill>
                  <a:srgbClr val="202124"/>
                </a:solidFill>
                <a:latin typeface="Arial"/>
                <a:ea typeface="Arial"/>
                <a:cs typeface="Arial"/>
                <a:sym typeface="Arial"/>
              </a:rPr>
              <a:t>. Intrusive thoughts about vaping can cause disruptions at work, school or in relationships, with the urge to vape taking precedence over everything else.</a:t>
            </a:r>
            <a:endParaRPr>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sz="1100">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solidFill>
                <a:srgbClr val="4D5156"/>
              </a:solidFill>
              <a:highlight>
                <a:srgbClr val="FFFFFF"/>
              </a:highlight>
              <a:latin typeface="Arial"/>
              <a:ea typeface="Arial"/>
              <a:cs typeface="Arial"/>
              <a:sym typeface="Arial"/>
            </a:endParaRPr>
          </a:p>
          <a:p>
            <a:pPr marL="0" lvl="0" indent="0" algn="l" rtl="0">
              <a:lnSpc>
                <a:spcPct val="115000"/>
              </a:lnSpc>
              <a:spcBef>
                <a:spcPts val="0"/>
              </a:spcBef>
              <a:spcAft>
                <a:spcPts val="0"/>
              </a:spcAft>
              <a:buClr>
                <a:schemeClr val="dk1"/>
              </a:buClr>
              <a:buSzPts val="1100"/>
              <a:buFont typeface="Arial"/>
              <a:buNone/>
            </a:pPr>
            <a:endParaRPr>
              <a:solidFill>
                <a:srgbClr val="4D5156"/>
              </a:solidFill>
              <a:highlight>
                <a:srgbClr val="FFFFFF"/>
              </a:highlight>
              <a:latin typeface="Arial"/>
              <a:ea typeface="Arial"/>
              <a:cs typeface="Arial"/>
              <a:sym typeface="Arial"/>
            </a:endParaRPr>
          </a:p>
          <a:p>
            <a:pPr marL="0" lvl="0" indent="0" algn="l" rtl="0">
              <a:lnSpc>
                <a:spcPct val="100000"/>
              </a:lnSpc>
              <a:spcBef>
                <a:spcPts val="1200"/>
              </a:spcBef>
              <a:spcAft>
                <a:spcPts val="0"/>
              </a:spcAft>
              <a:buSzPts val="1400"/>
              <a:buNone/>
            </a:pPr>
            <a:endParaRPr>
              <a:solidFill>
                <a:srgbClr val="0B0C0C"/>
              </a:solidFill>
              <a:highlight>
                <a:srgbClr val="FFFFFF"/>
              </a:highlight>
              <a:latin typeface="Arial"/>
              <a:ea typeface="Arial"/>
              <a:cs typeface="Arial"/>
              <a:sym typeface="Arial"/>
            </a:endParaRPr>
          </a:p>
        </p:txBody>
      </p:sp>
      <p:sp>
        <p:nvSpPr>
          <p:cNvPr id="183" name="Google Shape;183;g2537db1b349_0_6:notes"/>
          <p:cNvSpPr txBox="1">
            <a:spLocks noGrp="1"/>
          </p:cNvSpPr>
          <p:nvPr>
            <p:ph type="sldNum" idx="12"/>
          </p:nvPr>
        </p:nvSpPr>
        <p:spPr>
          <a:xfrm>
            <a:off x="3777607" y="9377318"/>
            <a:ext cx="2889900" cy="493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57a47c3ca2_1_0: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57a47c3ca2_1_0:notes"/>
          <p:cNvSpPr txBox="1">
            <a:spLocks noGrp="1"/>
          </p:cNvSpPr>
          <p:nvPr>
            <p:ph type="body" idx="1"/>
          </p:nvPr>
        </p:nvSpPr>
        <p:spPr>
          <a:xfrm>
            <a:off x="666909" y="4689515"/>
            <a:ext cx="5335200" cy="44427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GB">
                <a:solidFill>
                  <a:srgbClr val="333333"/>
                </a:solidFill>
                <a:latin typeface="Arial"/>
                <a:ea typeface="Arial"/>
                <a:cs typeface="Arial"/>
                <a:sym typeface="Arial"/>
              </a:rPr>
              <a:t>A recent survey by Action on Smoking and Health (ASH) has found that the use of vapes is increasing among young people nationally. Additionally, local insights have shown that there is an increasing level of young people using vapes in Bracknell Forest and the Royal Borough.</a:t>
            </a:r>
            <a:endParaRPr>
              <a:solidFill>
                <a:srgbClr val="333333"/>
              </a:solidFill>
              <a:latin typeface="Arial"/>
              <a:ea typeface="Arial"/>
              <a:cs typeface="Arial"/>
              <a:sym typeface="Arial"/>
            </a:endParaRPr>
          </a:p>
          <a:p>
            <a:pPr marL="0" lvl="0" indent="0" algn="l" rtl="0">
              <a:lnSpc>
                <a:spcPct val="100000"/>
              </a:lnSpc>
              <a:spcBef>
                <a:spcPts val="2300"/>
              </a:spcBef>
              <a:spcAft>
                <a:spcPts val="0"/>
              </a:spcAft>
              <a:buClr>
                <a:schemeClr val="dk1"/>
              </a:buClr>
              <a:buSzPts val="1100"/>
              <a:buFont typeface="Arial"/>
              <a:buNone/>
            </a:pPr>
            <a:r>
              <a:rPr lang="en-GB">
                <a:solidFill>
                  <a:srgbClr val="333333"/>
                </a:solidFill>
                <a:latin typeface="Arial"/>
                <a:ea typeface="Arial"/>
                <a:cs typeface="Arial"/>
                <a:sym typeface="Arial"/>
              </a:rPr>
              <a:t>While vapes are less harmful than cigarettes and can be a useful tool to support people to stop smoking, they are not designed for people who don’t smoke, whatever their age, plus the long-term effects are still unknown.</a:t>
            </a:r>
            <a:endParaRPr>
              <a:solidFill>
                <a:srgbClr val="333333"/>
              </a:solidFill>
              <a:latin typeface="Arial"/>
              <a:ea typeface="Arial"/>
              <a:cs typeface="Arial"/>
              <a:sym typeface="Arial"/>
            </a:endParaRPr>
          </a:p>
          <a:p>
            <a:pPr marL="0" lvl="0" indent="0" algn="l" rtl="0">
              <a:lnSpc>
                <a:spcPct val="100000"/>
              </a:lnSpc>
              <a:spcBef>
                <a:spcPts val="2300"/>
              </a:spcBef>
              <a:spcAft>
                <a:spcPts val="0"/>
              </a:spcAft>
              <a:buNone/>
            </a:pPr>
            <a:r>
              <a:rPr lang="en-GB">
                <a:solidFill>
                  <a:srgbClr val="333333"/>
                </a:solidFill>
                <a:latin typeface="Arial"/>
                <a:ea typeface="Arial"/>
                <a:cs typeface="Arial"/>
                <a:sym typeface="Arial"/>
              </a:rPr>
              <a:t>If you are a </a:t>
            </a:r>
            <a:r>
              <a:rPr lang="en-GB" b="1">
                <a:solidFill>
                  <a:srgbClr val="333333"/>
                </a:solidFill>
                <a:latin typeface="Arial"/>
                <a:ea typeface="Arial"/>
                <a:cs typeface="Arial"/>
                <a:sym typeface="Arial"/>
              </a:rPr>
              <a:t>young person</a:t>
            </a:r>
            <a:r>
              <a:rPr lang="en-GB">
                <a:solidFill>
                  <a:srgbClr val="333333"/>
                </a:solidFill>
                <a:latin typeface="Arial"/>
                <a:ea typeface="Arial"/>
                <a:cs typeface="Arial"/>
                <a:sym typeface="Arial"/>
              </a:rPr>
              <a:t> who would like to participate in the conversation, speak to your school about joining a focus group.</a:t>
            </a:r>
            <a:endParaRPr sz="1100"/>
          </a:p>
        </p:txBody>
      </p:sp>
      <p:sp>
        <p:nvSpPr>
          <p:cNvPr id="191" name="Google Shape;191;g257a47c3ca2_1_0:notes"/>
          <p:cNvSpPr txBox="1">
            <a:spLocks noGrp="1"/>
          </p:cNvSpPr>
          <p:nvPr>
            <p:ph type="sldNum" idx="12"/>
          </p:nvPr>
        </p:nvSpPr>
        <p:spPr>
          <a:xfrm>
            <a:off x="3777607" y="9377318"/>
            <a:ext cx="2889900" cy="493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57a47c3ca2_1_26:notes"/>
          <p:cNvSpPr>
            <a:spLocks noGrp="1" noRot="1" noChangeAspect="1"/>
          </p:cNvSpPr>
          <p:nvPr>
            <p:ph type="sldImg" idx="2"/>
          </p:nvPr>
        </p:nvSpPr>
        <p:spPr>
          <a:xfrm>
            <a:off x="1111790"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57a47c3ca2_1_26:notes"/>
          <p:cNvSpPr txBox="1">
            <a:spLocks noGrp="1"/>
          </p:cNvSpPr>
          <p:nvPr>
            <p:ph type="body" idx="1"/>
          </p:nvPr>
        </p:nvSpPr>
        <p:spPr>
          <a:xfrm>
            <a:off x="666907" y="4689509"/>
            <a:ext cx="5334900" cy="444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t>One piece of paper per table- ask every student to write their number and reasons.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57a47c3ca2_1_11:notes"/>
          <p:cNvSpPr>
            <a:spLocks noGrp="1" noRot="1" noChangeAspect="1"/>
          </p:cNvSpPr>
          <p:nvPr>
            <p:ph type="sldImg" idx="2"/>
          </p:nvPr>
        </p:nvSpPr>
        <p:spPr>
          <a:xfrm>
            <a:off x="1111513" y="740449"/>
            <a:ext cx="4446000" cy="3702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257a47c3ca2_1_11:notes"/>
          <p:cNvSpPr txBox="1">
            <a:spLocks noGrp="1"/>
          </p:cNvSpPr>
          <p:nvPr>
            <p:ph type="body" idx="1"/>
          </p:nvPr>
        </p:nvSpPr>
        <p:spPr>
          <a:xfrm>
            <a:off x="666907" y="4689509"/>
            <a:ext cx="5334900" cy="444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6" name="Google Shape;206;g257a47c3ca2_1_11:notes"/>
          <p:cNvSpPr txBox="1">
            <a:spLocks noGrp="1"/>
          </p:cNvSpPr>
          <p:nvPr>
            <p:ph type="sldNum" idx="12"/>
          </p:nvPr>
        </p:nvSpPr>
        <p:spPr>
          <a:xfrm>
            <a:off x="3777599" y="9377304"/>
            <a:ext cx="2890200" cy="4938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57a47c3ca2_0_0:notes"/>
          <p:cNvSpPr>
            <a:spLocks noGrp="1" noRot="1" noChangeAspect="1"/>
          </p:cNvSpPr>
          <p:nvPr>
            <p:ph type="sldImg" idx="2"/>
          </p:nvPr>
        </p:nvSpPr>
        <p:spPr>
          <a:xfrm>
            <a:off x="891934" y="739775"/>
            <a:ext cx="48852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257a47c3ca2_0_0:notes"/>
          <p:cNvSpPr txBox="1">
            <a:spLocks noGrp="1"/>
          </p:cNvSpPr>
          <p:nvPr>
            <p:ph type="body" idx="1"/>
          </p:nvPr>
        </p:nvSpPr>
        <p:spPr>
          <a:xfrm>
            <a:off x="666909" y="4689515"/>
            <a:ext cx="5335200" cy="4442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257a47c3ca2_0_0:notes"/>
          <p:cNvSpPr txBox="1">
            <a:spLocks noGrp="1"/>
          </p:cNvSpPr>
          <p:nvPr>
            <p:ph type="sldNum" idx="12"/>
          </p:nvPr>
        </p:nvSpPr>
        <p:spPr>
          <a:xfrm>
            <a:off x="3777607" y="9377321"/>
            <a:ext cx="2890200" cy="493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175034bbe3_0_1: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g1175034bbe3_0_1:notes"/>
          <p:cNvSpPr txBox="1">
            <a:spLocks noGrp="1"/>
          </p:cNvSpPr>
          <p:nvPr>
            <p:ph type="body" idx="1"/>
          </p:nvPr>
        </p:nvSpPr>
        <p:spPr>
          <a:xfrm>
            <a:off x="666909" y="4689515"/>
            <a:ext cx="5335200" cy="4442700"/>
          </a:xfrm>
          <a:prstGeom prst="rect">
            <a:avLst/>
          </a:prstGeom>
          <a:noFill/>
          <a:ln>
            <a:noFill/>
          </a:ln>
        </p:spPr>
        <p:txBody>
          <a:bodyPr spcFirstLastPara="1" wrap="square" lIns="91425" tIns="45700" rIns="91425" bIns="45700" anchor="t" anchorCtr="0">
            <a:noAutofit/>
          </a:bodyPr>
          <a:lstStyle/>
          <a:p>
            <a:pPr marL="457200" lvl="0" indent="-304800" algn="l" rtl="0">
              <a:lnSpc>
                <a:spcPct val="131579"/>
              </a:lnSpc>
              <a:spcBef>
                <a:spcPts val="1500"/>
              </a:spcBef>
              <a:spcAft>
                <a:spcPts val="0"/>
              </a:spcAft>
              <a:buClr>
                <a:schemeClr val="dk1"/>
              </a:buClr>
              <a:buSzPts val="1200"/>
              <a:buChar char="●"/>
            </a:pPr>
            <a:r>
              <a:rPr lang="en-GB">
                <a:solidFill>
                  <a:srgbClr val="0B0C0C"/>
                </a:solidFill>
                <a:latin typeface="Arial"/>
                <a:ea typeface="Arial"/>
                <a:cs typeface="Arial"/>
                <a:sym typeface="Arial"/>
              </a:rPr>
              <a:t>From research carried out by Gov.uk Young people age 11 - 18 yrs old  perceptions of the relative harms of vaping thought that vaping was less harmful than cigarettes </a:t>
            </a:r>
            <a:endParaRPr>
              <a:solidFill>
                <a:srgbClr val="0B0C0C"/>
              </a:solidFill>
              <a:latin typeface="Arial"/>
              <a:ea typeface="Arial"/>
              <a:cs typeface="Arial"/>
              <a:sym typeface="Arial"/>
            </a:endParaRPr>
          </a:p>
          <a:p>
            <a:pPr marL="457200" lvl="0" indent="-304800" algn="l" rtl="0">
              <a:lnSpc>
                <a:spcPct val="131579"/>
              </a:lnSpc>
              <a:spcBef>
                <a:spcPts val="0"/>
              </a:spcBef>
              <a:spcAft>
                <a:spcPts val="0"/>
              </a:spcAft>
              <a:buClr>
                <a:schemeClr val="dk1"/>
              </a:buClr>
              <a:buSzPts val="1200"/>
              <a:buChar char="●"/>
            </a:pPr>
            <a:r>
              <a:rPr lang="en-GB">
                <a:solidFill>
                  <a:srgbClr val="0B0C0C"/>
                </a:solidFill>
                <a:latin typeface="Arial"/>
                <a:ea typeface="Arial"/>
                <a:cs typeface="Arial"/>
                <a:sym typeface="Arial"/>
              </a:rPr>
              <a:t>Just over a third of 11 to 15-year-olds thought it was OK to try vaping and just under a quarter thought it was OK to vape once a week.</a:t>
            </a:r>
            <a:endParaRPr>
              <a:solidFill>
                <a:srgbClr val="0B0C0C"/>
              </a:solidFill>
              <a:latin typeface="Arial"/>
              <a:ea typeface="Arial"/>
              <a:cs typeface="Arial"/>
              <a:sym typeface="Arial"/>
            </a:endParaRPr>
          </a:p>
          <a:p>
            <a:pPr marL="457200" lvl="0" indent="-304800" algn="l" rtl="0">
              <a:lnSpc>
                <a:spcPct val="131579"/>
              </a:lnSpc>
              <a:spcBef>
                <a:spcPts val="0"/>
              </a:spcBef>
              <a:spcAft>
                <a:spcPts val="0"/>
              </a:spcAft>
              <a:buClr>
                <a:schemeClr val="dk1"/>
              </a:buClr>
              <a:buSzPts val="1200"/>
              <a:buChar char="●"/>
            </a:pPr>
            <a:r>
              <a:rPr lang="en-GB">
                <a:solidFill>
                  <a:srgbClr val="0B0C0C"/>
                </a:solidFill>
                <a:latin typeface="Arial"/>
                <a:ea typeface="Arial"/>
                <a:cs typeface="Arial"/>
                <a:sym typeface="Arial"/>
              </a:rPr>
              <a:t>Most young people who have tried vaping, do so from curiosity.</a:t>
            </a:r>
            <a:endParaRPr>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GB">
                <a:latin typeface="Arial"/>
                <a:ea typeface="Arial"/>
                <a:cs typeface="Arial"/>
                <a:sym typeface="Arial"/>
              </a:rPr>
              <a:t>E-cigarettes are known by many different names. They are sometimes called “e-cigs,” “e-hookahs,” “mods,” “vape pens,” “vapes,” “tank systems,” and “electronic nicotine delivery systems (ENDS).”</a:t>
            </a:r>
            <a:endParaRPr>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GB">
                <a:latin typeface="Arial"/>
                <a:ea typeface="Arial"/>
                <a:cs typeface="Arial"/>
                <a:sym typeface="Arial"/>
              </a:rPr>
              <a:t>Using an e-cigarette is sometimes called “vaping.”</a:t>
            </a:r>
            <a:endParaRPr>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GB">
                <a:latin typeface="Arial"/>
                <a:ea typeface="Arial"/>
                <a:cs typeface="Arial"/>
                <a:sym typeface="Arial"/>
              </a:rPr>
              <a:t>E-cigarettes produce an aerosol by heating a liquid that usually contains nicotine, flavorings, and other chemicals that help to make the aerosol.</a:t>
            </a:r>
            <a:endParaRPr>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GB">
                <a:latin typeface="Arial"/>
                <a:ea typeface="Arial"/>
                <a:cs typeface="Arial"/>
                <a:sym typeface="Arial"/>
              </a:rPr>
              <a:t>The liquid used often contains nicotine and flavorings. This liquid is sometimes called “e-juice,” “e-liquid,” “vape juice,” or “vape liquid.”</a:t>
            </a:r>
            <a:endParaRPr>
              <a:latin typeface="Arial"/>
              <a:ea typeface="Arial"/>
              <a:cs typeface="Arial"/>
              <a:sym typeface="Arial"/>
            </a:endParaRPr>
          </a:p>
          <a:p>
            <a:pPr marL="457200" lvl="0" indent="-304800" algn="l" rtl="0">
              <a:lnSpc>
                <a:spcPct val="115000"/>
              </a:lnSpc>
              <a:spcBef>
                <a:spcPts val="0"/>
              </a:spcBef>
              <a:spcAft>
                <a:spcPts val="0"/>
              </a:spcAft>
              <a:buClr>
                <a:schemeClr val="dk1"/>
              </a:buClr>
              <a:buSzPts val="1200"/>
              <a:buChar char="●"/>
            </a:pPr>
            <a:r>
              <a:rPr lang="en-GB">
                <a:latin typeface="Arial"/>
                <a:ea typeface="Arial"/>
                <a:cs typeface="Arial"/>
                <a:sym typeface="Arial"/>
              </a:rPr>
              <a:t>Users inhale e-cigarette aerosol into their lungs. Bystanders can also breathe in this aerosol when the user exhales it into the air.</a:t>
            </a:r>
            <a:endParaRPr>
              <a:latin typeface="Arial"/>
              <a:ea typeface="Arial"/>
              <a:cs typeface="Arial"/>
              <a:sym typeface="Arial"/>
            </a:endParaRPr>
          </a:p>
          <a:p>
            <a:pPr marL="0" lvl="0" indent="0" algn="l" rtl="0">
              <a:lnSpc>
                <a:spcPct val="100000"/>
              </a:lnSpc>
              <a:spcBef>
                <a:spcPts val="1200"/>
              </a:spcBef>
              <a:spcAft>
                <a:spcPts val="0"/>
              </a:spcAft>
              <a:buSzPts val="1400"/>
              <a:buNone/>
            </a:pPr>
            <a:endParaRPr/>
          </a:p>
        </p:txBody>
      </p:sp>
      <p:sp>
        <p:nvSpPr>
          <p:cNvPr id="73" name="Google Shape;73;g1175034bbe3_0_1:notes"/>
          <p:cNvSpPr txBox="1">
            <a:spLocks noGrp="1"/>
          </p:cNvSpPr>
          <p:nvPr>
            <p:ph type="sldNum" idx="12"/>
          </p:nvPr>
        </p:nvSpPr>
        <p:spPr>
          <a:xfrm>
            <a:off x="3777607" y="9377318"/>
            <a:ext cx="2889900" cy="4935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17156a1811_0_76: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g117156a1811_0_76:notes"/>
          <p:cNvSpPr txBox="1">
            <a:spLocks noGrp="1"/>
          </p:cNvSpPr>
          <p:nvPr>
            <p:ph type="body" idx="1"/>
          </p:nvPr>
        </p:nvSpPr>
        <p:spPr>
          <a:xfrm>
            <a:off x="666750" y="4689475"/>
            <a:ext cx="5335500" cy="44433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SzPts val="1400"/>
              <a:buNone/>
            </a:pPr>
            <a:r>
              <a:rPr lang="en-GB">
                <a:solidFill>
                  <a:srgbClr val="202124"/>
                </a:solidFill>
                <a:latin typeface="Arial"/>
                <a:ea typeface="Arial"/>
                <a:cs typeface="Arial"/>
                <a:sym typeface="Arial"/>
              </a:rPr>
              <a:t>Video - 2 Mins</a:t>
            </a:r>
            <a:endParaRPr>
              <a:solidFill>
                <a:srgbClr val="202124"/>
              </a:solidFill>
              <a:latin typeface="Arial"/>
              <a:ea typeface="Arial"/>
              <a:cs typeface="Arial"/>
              <a:sym typeface="Arial"/>
            </a:endParaRPr>
          </a:p>
          <a:p>
            <a:pPr marL="0" lvl="0" indent="0" algn="just" rtl="0">
              <a:lnSpc>
                <a:spcPct val="100000"/>
              </a:lnSpc>
              <a:spcBef>
                <a:spcPts val="0"/>
              </a:spcBef>
              <a:spcAft>
                <a:spcPts val="0"/>
              </a:spcAft>
              <a:buSzPts val="1400"/>
              <a:buNone/>
            </a:pPr>
            <a:r>
              <a:rPr lang="en-GB">
                <a:solidFill>
                  <a:srgbClr val="202124"/>
                </a:solidFill>
                <a:latin typeface="Arial"/>
                <a:ea typeface="Arial"/>
                <a:cs typeface="Arial"/>
                <a:sym typeface="Arial"/>
              </a:rPr>
              <a:t>QUESTION - What do you know about the effect of vaping on the body? </a:t>
            </a:r>
            <a:endParaRPr>
              <a:solidFill>
                <a:srgbClr val="202124"/>
              </a:solidFill>
              <a:latin typeface="Arial"/>
              <a:ea typeface="Arial"/>
              <a:cs typeface="Arial"/>
              <a:sym typeface="Arial"/>
            </a:endParaRPr>
          </a:p>
          <a:p>
            <a:pPr marL="0" lvl="0" indent="0" algn="just" rtl="0">
              <a:lnSpc>
                <a:spcPct val="100000"/>
              </a:lnSpc>
              <a:spcBef>
                <a:spcPts val="0"/>
              </a:spcBef>
              <a:spcAft>
                <a:spcPts val="0"/>
              </a:spcAft>
              <a:buSzPts val="1400"/>
              <a:buNone/>
            </a:pPr>
            <a:endParaRPr>
              <a:solidFill>
                <a:srgbClr val="202124"/>
              </a:solidFill>
              <a:latin typeface="Arial"/>
              <a:ea typeface="Arial"/>
              <a:cs typeface="Arial"/>
              <a:sym typeface="Arial"/>
            </a:endParaRPr>
          </a:p>
          <a:p>
            <a:pPr marL="0" lvl="0" indent="0" algn="just" rtl="0">
              <a:lnSpc>
                <a:spcPct val="100000"/>
              </a:lnSpc>
              <a:spcBef>
                <a:spcPts val="0"/>
              </a:spcBef>
              <a:spcAft>
                <a:spcPts val="0"/>
              </a:spcAft>
              <a:buSzPts val="1400"/>
              <a:buNone/>
            </a:pPr>
            <a:r>
              <a:rPr lang="en-GB">
                <a:solidFill>
                  <a:srgbClr val="202124"/>
                </a:solidFill>
                <a:latin typeface="Arial"/>
                <a:ea typeface="Arial"/>
                <a:cs typeface="Arial"/>
                <a:sym typeface="Arial"/>
              </a:rPr>
              <a:t>Share info: </a:t>
            </a:r>
            <a:endParaRPr>
              <a:solidFill>
                <a:srgbClr val="202124"/>
              </a:solidFill>
              <a:latin typeface="Arial"/>
              <a:ea typeface="Arial"/>
              <a:cs typeface="Arial"/>
              <a:sym typeface="Arial"/>
            </a:endParaRPr>
          </a:p>
          <a:p>
            <a:pPr marL="0" lvl="0" indent="0" algn="just" rtl="0">
              <a:lnSpc>
                <a:spcPct val="100000"/>
              </a:lnSpc>
              <a:spcBef>
                <a:spcPts val="0"/>
              </a:spcBef>
              <a:spcAft>
                <a:spcPts val="0"/>
              </a:spcAft>
              <a:buSzPts val="1400"/>
              <a:buNone/>
            </a:pPr>
            <a:endParaRPr>
              <a:solidFill>
                <a:srgbClr val="202124"/>
              </a:solidFill>
              <a:latin typeface="Arial"/>
              <a:ea typeface="Arial"/>
              <a:cs typeface="Arial"/>
              <a:sym typeface="Arial"/>
            </a:endParaRPr>
          </a:p>
          <a:p>
            <a:pPr marL="457200" lvl="0" indent="-304800" algn="just" rtl="0">
              <a:lnSpc>
                <a:spcPct val="100000"/>
              </a:lnSpc>
              <a:spcBef>
                <a:spcPts val="0"/>
              </a:spcBef>
              <a:spcAft>
                <a:spcPts val="0"/>
              </a:spcAft>
              <a:buClr>
                <a:srgbClr val="202124"/>
              </a:buClr>
              <a:buSzPts val="1200"/>
              <a:buFont typeface="Arial"/>
              <a:buChar char="●"/>
            </a:pPr>
            <a:r>
              <a:rPr lang="en-GB">
                <a:solidFill>
                  <a:srgbClr val="202124"/>
                </a:solidFill>
                <a:latin typeface="Arial"/>
                <a:ea typeface="Arial"/>
                <a:cs typeface="Arial"/>
                <a:sym typeface="Arial"/>
              </a:rPr>
              <a:t>Vaping puts nicotine into the body.</a:t>
            </a:r>
            <a:endParaRPr>
              <a:solidFill>
                <a:srgbClr val="202124"/>
              </a:solidFill>
              <a:latin typeface="Arial"/>
              <a:ea typeface="Arial"/>
              <a:cs typeface="Arial"/>
              <a:sym typeface="Arial"/>
            </a:endParaRPr>
          </a:p>
          <a:p>
            <a:pPr marL="457200" lvl="0" indent="-304800" algn="just" rtl="0">
              <a:lnSpc>
                <a:spcPct val="115000"/>
              </a:lnSpc>
              <a:spcBef>
                <a:spcPts val="0"/>
              </a:spcBef>
              <a:spcAft>
                <a:spcPts val="0"/>
              </a:spcAft>
              <a:buClr>
                <a:schemeClr val="dk1"/>
              </a:buClr>
              <a:buSzPts val="1200"/>
              <a:buChar char="●"/>
            </a:pPr>
            <a:r>
              <a:rPr lang="en-GB">
                <a:latin typeface="Arial"/>
                <a:ea typeface="Arial"/>
                <a:cs typeface="Arial"/>
                <a:sym typeface="Arial"/>
              </a:rPr>
              <a:t>Most e-cigarettes contain nicotine—the addictive drug in regular cigarettes, cigars, and other tobacco products. Using nicotine in adolescence may also increase risk for future addiction to other drugs.</a:t>
            </a:r>
            <a:endParaRPr>
              <a:latin typeface="Arial"/>
              <a:ea typeface="Arial"/>
              <a:cs typeface="Arial"/>
              <a:sym typeface="Arial"/>
            </a:endParaRPr>
          </a:p>
          <a:p>
            <a:pPr marL="457200" lvl="0" indent="-304800" algn="just" rtl="0">
              <a:lnSpc>
                <a:spcPct val="115000"/>
              </a:lnSpc>
              <a:spcBef>
                <a:spcPts val="0"/>
              </a:spcBef>
              <a:spcAft>
                <a:spcPts val="0"/>
              </a:spcAft>
              <a:buClr>
                <a:schemeClr val="dk1"/>
              </a:buClr>
              <a:buSzPts val="1200"/>
              <a:buChar char="●"/>
            </a:pPr>
            <a:r>
              <a:rPr lang="en-GB">
                <a:latin typeface="Arial"/>
                <a:ea typeface="Arial"/>
                <a:cs typeface="Arial"/>
                <a:sym typeface="Arial"/>
              </a:rPr>
              <a:t>Nicotine can harm the developing adolescent brain. The brain keeps developing until about age 25.</a:t>
            </a:r>
            <a:endParaRPr>
              <a:latin typeface="Arial"/>
              <a:ea typeface="Arial"/>
              <a:cs typeface="Arial"/>
              <a:sym typeface="Arial"/>
            </a:endParaRPr>
          </a:p>
          <a:p>
            <a:pPr marL="457200" lvl="0" indent="-304800" algn="just" rtl="0">
              <a:lnSpc>
                <a:spcPct val="115000"/>
              </a:lnSpc>
              <a:spcBef>
                <a:spcPts val="0"/>
              </a:spcBef>
              <a:spcAft>
                <a:spcPts val="0"/>
              </a:spcAft>
              <a:buClr>
                <a:schemeClr val="dk1"/>
              </a:buClr>
              <a:buSzPts val="1200"/>
              <a:buChar char="●"/>
            </a:pPr>
            <a:r>
              <a:rPr lang="en-GB">
                <a:latin typeface="Arial"/>
                <a:ea typeface="Arial"/>
                <a:cs typeface="Arial"/>
                <a:sym typeface="Arial"/>
              </a:rPr>
              <a:t>Using nicotine in adolescence can slow brain development in teenage years.  It harm the parts of the brain that control attention, learning, mood, and impulse control</a:t>
            </a:r>
            <a:endParaRPr>
              <a:solidFill>
                <a:srgbClr val="202124"/>
              </a:solidFill>
              <a:latin typeface="Arial"/>
              <a:ea typeface="Arial"/>
              <a:cs typeface="Arial"/>
              <a:sym typeface="Arial"/>
            </a:endParaRPr>
          </a:p>
          <a:p>
            <a:pPr marL="457200" lvl="0" indent="-304800" algn="just" rtl="0">
              <a:lnSpc>
                <a:spcPct val="115000"/>
              </a:lnSpc>
              <a:spcBef>
                <a:spcPts val="0"/>
              </a:spcBef>
              <a:spcAft>
                <a:spcPts val="0"/>
              </a:spcAft>
              <a:buClr>
                <a:schemeClr val="dk1"/>
              </a:buClr>
              <a:buSzPts val="1200"/>
              <a:buChar char="●"/>
            </a:pPr>
            <a:r>
              <a:rPr lang="en-GB">
                <a:latin typeface="Arial"/>
                <a:ea typeface="Arial"/>
                <a:cs typeface="Arial"/>
                <a:sym typeface="Arial"/>
              </a:rPr>
              <a:t>Each time a new memory is created or a new skill is learned, stronger connections are built in the brain (– or synapses – are built between brain cells). Young people’s brains build synapses faster than adult brains. Nicotine changes the way these synapses are formed.</a:t>
            </a:r>
            <a:endParaRPr>
              <a:solidFill>
                <a:srgbClr val="075290"/>
              </a:solidFill>
              <a:latin typeface="Arial"/>
              <a:ea typeface="Arial"/>
              <a:cs typeface="Arial"/>
              <a:sym typeface="Arial"/>
            </a:endParaRPr>
          </a:p>
          <a:p>
            <a:pPr marL="457200" lvl="0" indent="-304800" algn="just" rtl="0">
              <a:lnSpc>
                <a:spcPct val="115000"/>
              </a:lnSpc>
              <a:spcBef>
                <a:spcPts val="0"/>
              </a:spcBef>
              <a:spcAft>
                <a:spcPts val="0"/>
              </a:spcAft>
              <a:buClr>
                <a:schemeClr val="dk1"/>
              </a:buClr>
              <a:buSzPts val="1200"/>
              <a:buChar char="●"/>
            </a:pPr>
            <a:r>
              <a:rPr lang="en-GB">
                <a:latin typeface="Arial"/>
                <a:ea typeface="Arial"/>
                <a:cs typeface="Arial"/>
                <a:sym typeface="Arial"/>
              </a:rPr>
              <a:t>Some of the ingredients in e-cigarette aerosol could also be harmful to the lungs in the long-term. For example, some e-cigarette flavorings may be safe to eat but not to inhale because the gut can process more substances than the lungs.</a:t>
            </a:r>
            <a:endParaRPr>
              <a:solidFill>
                <a:srgbClr val="075290"/>
              </a:solidFill>
              <a:latin typeface="Arial"/>
              <a:ea typeface="Arial"/>
              <a:cs typeface="Arial"/>
              <a:sym typeface="Arial"/>
            </a:endParaRPr>
          </a:p>
          <a:p>
            <a:pPr marL="457200" lvl="0" indent="-304800" algn="just" rtl="0">
              <a:lnSpc>
                <a:spcPct val="115000"/>
              </a:lnSpc>
              <a:spcBef>
                <a:spcPts val="0"/>
              </a:spcBef>
              <a:spcAft>
                <a:spcPts val="0"/>
              </a:spcAft>
              <a:buClr>
                <a:schemeClr val="dk1"/>
              </a:buClr>
              <a:buSzPts val="1200"/>
              <a:buChar char="●"/>
            </a:pPr>
            <a:r>
              <a:rPr lang="en-GB">
                <a:latin typeface="Arial"/>
                <a:ea typeface="Arial"/>
                <a:cs typeface="Arial"/>
                <a:sym typeface="Arial"/>
              </a:rPr>
              <a:t>Defective e-cigarette batteries have caused some fires and explosions, a few of which have resulted in serious injuries.</a:t>
            </a:r>
            <a:endParaRPr>
              <a:latin typeface="Arial"/>
              <a:ea typeface="Arial"/>
              <a:cs typeface="Arial"/>
              <a:sym typeface="Arial"/>
            </a:endParaRPr>
          </a:p>
          <a:p>
            <a:pPr marL="457200" lvl="0" indent="-304800" algn="just" rtl="0">
              <a:lnSpc>
                <a:spcPct val="115000"/>
              </a:lnSpc>
              <a:spcBef>
                <a:spcPts val="0"/>
              </a:spcBef>
              <a:spcAft>
                <a:spcPts val="0"/>
              </a:spcAft>
              <a:buClr>
                <a:schemeClr val="dk1"/>
              </a:buClr>
              <a:buSzPts val="1200"/>
              <a:buChar char="●"/>
            </a:pPr>
            <a:r>
              <a:rPr lang="en-GB">
                <a:latin typeface="Arial"/>
                <a:ea typeface="Arial"/>
                <a:cs typeface="Arial"/>
                <a:sym typeface="Arial"/>
              </a:rPr>
              <a:t>Children and adults have been poisoned by swallowing, breathing, or absorbing e-cigarette liquid through their skin or eyes.</a:t>
            </a:r>
            <a:endParaRPr>
              <a:latin typeface="Arial"/>
              <a:ea typeface="Arial"/>
              <a:cs typeface="Arial"/>
              <a:sym typeface="Arial"/>
            </a:endParaRPr>
          </a:p>
          <a:p>
            <a:pPr marL="457200" lvl="0" indent="0" algn="just" rtl="0">
              <a:lnSpc>
                <a:spcPct val="115000"/>
              </a:lnSpc>
              <a:spcBef>
                <a:spcPts val="0"/>
              </a:spcBef>
              <a:spcAft>
                <a:spcPts val="0"/>
              </a:spcAft>
              <a:buSzPts val="1400"/>
              <a:buNone/>
            </a:pPr>
            <a:endParaRPr>
              <a:latin typeface="Arial"/>
              <a:ea typeface="Arial"/>
              <a:cs typeface="Arial"/>
              <a:sym typeface="Arial"/>
            </a:endParaRPr>
          </a:p>
          <a:p>
            <a:pPr marL="0" lvl="0" indent="0" algn="just" rtl="0">
              <a:lnSpc>
                <a:spcPct val="115000"/>
              </a:lnSpc>
              <a:spcBef>
                <a:spcPts val="0"/>
              </a:spcBef>
              <a:spcAft>
                <a:spcPts val="0"/>
              </a:spcAft>
              <a:buSzPts val="1400"/>
              <a:buNone/>
            </a:pPr>
            <a:r>
              <a:rPr lang="en-GB" b="1">
                <a:latin typeface="Arial"/>
                <a:ea typeface="Arial"/>
                <a:cs typeface="Arial"/>
                <a:sym typeface="Arial"/>
              </a:rPr>
              <a:t>Lets now watch a video to show the impact of vaping has on your brain </a:t>
            </a:r>
            <a:endParaRPr b="1">
              <a:latin typeface="Arial"/>
              <a:ea typeface="Arial"/>
              <a:cs typeface="Arial"/>
              <a:sym typeface="Arial"/>
            </a:endParaRPr>
          </a:p>
          <a:p>
            <a:pPr marL="0" lvl="0" indent="0" algn="just" rtl="0">
              <a:lnSpc>
                <a:spcPct val="115000"/>
              </a:lnSpc>
              <a:spcBef>
                <a:spcPts val="0"/>
              </a:spcBef>
              <a:spcAft>
                <a:spcPts val="0"/>
              </a:spcAft>
              <a:buSzPts val="1400"/>
              <a:buNone/>
            </a:pPr>
            <a:r>
              <a:rPr lang="en-GB" b="1">
                <a:latin typeface="Arial"/>
                <a:ea typeface="Arial"/>
                <a:cs typeface="Arial"/>
                <a:sym typeface="Arial"/>
              </a:rPr>
              <a:t>PLAY VIDEO</a:t>
            </a:r>
            <a:r>
              <a:rPr lang="en-GB">
                <a:latin typeface="Arial"/>
                <a:ea typeface="Arial"/>
                <a:cs typeface="Arial"/>
                <a:sym typeface="Arial"/>
              </a:rPr>
              <a:t> - link at bottom of slide ( Vaping : The Hit Your Brain Takes 2:09)</a:t>
            </a:r>
            <a:endParaRPr>
              <a:latin typeface="Arial"/>
              <a:ea typeface="Arial"/>
              <a:cs typeface="Arial"/>
              <a:sym typeface="Arial"/>
            </a:endParaRPr>
          </a:p>
          <a:p>
            <a:pPr marL="0" lvl="0" indent="0" algn="just" rtl="0">
              <a:spcBef>
                <a:spcPts val="0"/>
              </a:spcBef>
              <a:spcAft>
                <a:spcPts val="0"/>
              </a:spcAft>
              <a:buClr>
                <a:schemeClr val="dk1"/>
              </a:buClr>
              <a:buSzPts val="1400"/>
              <a:buFont typeface="Arial"/>
              <a:buNone/>
            </a:pPr>
            <a:r>
              <a:rPr lang="en-GB" u="sng">
                <a:solidFill>
                  <a:schemeClr val="hlink"/>
                </a:solidFill>
                <a:latin typeface="Arial"/>
                <a:ea typeface="Arial"/>
                <a:cs typeface="Arial"/>
                <a:sym typeface="Arial"/>
                <a:hlinkClick r:id="rId3"/>
              </a:rPr>
              <a:t>https://www.youtube.com/watch?v=aasKIDz9ZX4</a:t>
            </a:r>
            <a:endParaRPr>
              <a:solidFill>
                <a:srgbClr val="202124"/>
              </a:solidFill>
              <a:latin typeface="Arial"/>
              <a:ea typeface="Arial"/>
              <a:cs typeface="Arial"/>
              <a:sym typeface="Arial"/>
            </a:endParaRPr>
          </a:p>
          <a:p>
            <a:pPr marL="0" lvl="0" indent="0" algn="just" rtl="0">
              <a:lnSpc>
                <a:spcPct val="115000"/>
              </a:lnSpc>
              <a:spcBef>
                <a:spcPts val="0"/>
              </a:spcBef>
              <a:spcAft>
                <a:spcPts val="0"/>
              </a:spcAft>
              <a:buSzPts val="1400"/>
              <a:buNone/>
            </a:pPr>
            <a:r>
              <a:rPr lang="en-GB">
                <a:latin typeface="Arial"/>
                <a:ea typeface="Arial"/>
                <a:cs typeface="Arial"/>
                <a:sym typeface="Arial"/>
              </a:rPr>
              <a:t> </a:t>
            </a:r>
            <a:endParaRPr>
              <a:latin typeface="Arial"/>
              <a:ea typeface="Arial"/>
              <a:cs typeface="Arial"/>
              <a:sym typeface="Arial"/>
            </a:endParaRPr>
          </a:p>
          <a:p>
            <a:pPr marL="457200" lvl="0" indent="0" algn="l" rtl="0">
              <a:lnSpc>
                <a:spcPct val="100000"/>
              </a:lnSpc>
              <a:spcBef>
                <a:spcPts val="0"/>
              </a:spcBef>
              <a:spcAft>
                <a:spcPts val="0"/>
              </a:spcAft>
              <a:buSzPts val="1400"/>
              <a:buNone/>
            </a:pPr>
            <a:endParaRPr>
              <a:solidFill>
                <a:srgbClr val="202124"/>
              </a:solidFill>
              <a:latin typeface="Arial"/>
              <a:ea typeface="Arial"/>
              <a:cs typeface="Arial"/>
              <a:sym typeface="Arial"/>
            </a:endParaRPr>
          </a:p>
        </p:txBody>
      </p:sp>
      <p:sp>
        <p:nvSpPr>
          <p:cNvPr id="81" name="Google Shape;81;g117156a1811_0_76:notes"/>
          <p:cNvSpPr txBox="1">
            <a:spLocks noGrp="1"/>
          </p:cNvSpPr>
          <p:nvPr>
            <p:ph type="sldNum" idx="12"/>
          </p:nvPr>
        </p:nvSpPr>
        <p:spPr>
          <a:xfrm>
            <a:off x="3778250" y="9377362"/>
            <a:ext cx="2889300" cy="493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3</a:t>
            </a:fld>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17156a1811_0_88: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g117156a1811_0_88:notes"/>
          <p:cNvSpPr txBox="1">
            <a:spLocks noGrp="1"/>
          </p:cNvSpPr>
          <p:nvPr>
            <p:ph type="body" idx="1"/>
          </p:nvPr>
        </p:nvSpPr>
        <p:spPr>
          <a:xfrm>
            <a:off x="666750" y="4689475"/>
            <a:ext cx="5335500" cy="444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latin typeface="Arial"/>
                <a:ea typeface="Arial"/>
                <a:cs typeface="Arial"/>
                <a:sym typeface="Arial"/>
              </a:rPr>
              <a:t>Myth: Vaping is safe.</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GB">
                <a:latin typeface="Arial"/>
                <a:ea typeface="Arial"/>
                <a:cs typeface="Arial"/>
                <a:sym typeface="Arial"/>
              </a:rPr>
              <a:t>Fact: Nope! Vapes contain </a:t>
            </a:r>
            <a:r>
              <a:rPr lang="en-GB" b="1">
                <a:latin typeface="Arial"/>
                <a:ea typeface="Arial"/>
                <a:cs typeface="Arial"/>
                <a:sym typeface="Arial"/>
              </a:rPr>
              <a:t>harmful chemicals</a:t>
            </a:r>
            <a:r>
              <a:rPr lang="en-GB">
                <a:latin typeface="Arial"/>
                <a:ea typeface="Arial"/>
                <a:cs typeface="Arial"/>
                <a:sym typeface="Arial"/>
              </a:rPr>
              <a:t>, which can cause short and </a:t>
            </a:r>
            <a:r>
              <a:rPr lang="en-GB" b="1">
                <a:latin typeface="Arial"/>
                <a:ea typeface="Arial"/>
                <a:cs typeface="Arial"/>
                <a:sym typeface="Arial"/>
              </a:rPr>
              <a:t>long-term health effects</a:t>
            </a:r>
            <a:r>
              <a:rPr lang="en-GB">
                <a:latin typeface="Arial"/>
                <a:ea typeface="Arial"/>
                <a:cs typeface="Arial"/>
                <a:sym typeface="Arial"/>
              </a:rPr>
              <a:t> like vomiting, shortness of breath and lung damage. Vapes haven’t been around long enough to know all the health risks, but experts think it is likely they will cause </a:t>
            </a:r>
            <a:r>
              <a:rPr lang="en-GB" b="1">
                <a:latin typeface="Arial"/>
                <a:ea typeface="Arial"/>
                <a:cs typeface="Arial"/>
                <a:sym typeface="Arial"/>
              </a:rPr>
              <a:t>mouth and lung cancer</a:t>
            </a:r>
            <a:r>
              <a:rPr lang="en-GB">
                <a:latin typeface="Arial"/>
                <a:ea typeface="Arial"/>
                <a:cs typeface="Arial"/>
                <a:sym typeface="Arial"/>
              </a:rPr>
              <a:t>.</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GB">
                <a:latin typeface="Arial"/>
                <a:ea typeface="Arial"/>
                <a:cs typeface="Arial"/>
                <a:sym typeface="Arial"/>
              </a:rPr>
              <a:t>Myth: It’s just flavour</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GB">
                <a:latin typeface="Arial"/>
                <a:ea typeface="Arial"/>
                <a:cs typeface="Arial"/>
                <a:sym typeface="Arial"/>
              </a:rPr>
              <a:t>Fact: Nope! The flavours of vapes are made from </a:t>
            </a:r>
            <a:r>
              <a:rPr lang="en-GB" b="1">
                <a:latin typeface="Arial"/>
                <a:ea typeface="Arial"/>
                <a:cs typeface="Arial"/>
                <a:sym typeface="Arial"/>
              </a:rPr>
              <a:t>multiple chemicals</a:t>
            </a:r>
            <a:r>
              <a:rPr lang="en-GB">
                <a:latin typeface="Arial"/>
                <a:ea typeface="Arial"/>
                <a:cs typeface="Arial"/>
                <a:sym typeface="Arial"/>
              </a:rPr>
              <a:t> that are </a:t>
            </a:r>
            <a:r>
              <a:rPr lang="en-GB" b="1">
                <a:latin typeface="Arial"/>
                <a:ea typeface="Arial"/>
                <a:cs typeface="Arial"/>
                <a:sym typeface="Arial"/>
              </a:rPr>
              <a:t>not safe to inhale </a:t>
            </a:r>
            <a:r>
              <a:rPr lang="en-GB">
                <a:latin typeface="Arial"/>
                <a:ea typeface="Arial"/>
                <a:cs typeface="Arial"/>
                <a:sym typeface="Arial"/>
              </a:rPr>
              <a:t>into the lungs. Inhaling chemicals can damage your airway and your lungs, with the </a:t>
            </a:r>
            <a:r>
              <a:rPr lang="en-GB" b="1">
                <a:latin typeface="Arial"/>
                <a:ea typeface="Arial"/>
                <a:cs typeface="Arial"/>
                <a:sym typeface="Arial"/>
              </a:rPr>
              <a:t>long-term</a:t>
            </a:r>
            <a:r>
              <a:rPr lang="en-GB">
                <a:latin typeface="Arial"/>
                <a:ea typeface="Arial"/>
                <a:cs typeface="Arial"/>
                <a:sym typeface="Arial"/>
              </a:rPr>
              <a:t> damage still unknown.</a:t>
            </a: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r>
              <a:rPr lang="en-GB">
                <a:latin typeface="Arial"/>
                <a:ea typeface="Arial"/>
                <a:cs typeface="Arial"/>
                <a:sym typeface="Arial"/>
              </a:rPr>
              <a:t>Myth: It’s only water vapour</a:t>
            </a:r>
            <a:endParaRPr>
              <a:latin typeface="Arial"/>
              <a:ea typeface="Arial"/>
              <a:cs typeface="Arial"/>
              <a:sym typeface="Arial"/>
            </a:endParaRPr>
          </a:p>
          <a:p>
            <a:pPr marL="0" lvl="0" indent="0" algn="l" rtl="0">
              <a:lnSpc>
                <a:spcPct val="100000"/>
              </a:lnSpc>
              <a:spcBef>
                <a:spcPts val="0"/>
              </a:spcBef>
              <a:spcAft>
                <a:spcPts val="0"/>
              </a:spcAft>
              <a:buSzPts val="1400"/>
              <a:buNone/>
            </a:pPr>
            <a:r>
              <a:rPr lang="en-GB">
                <a:latin typeface="Arial"/>
                <a:ea typeface="Arial"/>
                <a:cs typeface="Arial"/>
                <a:sym typeface="Arial"/>
              </a:rPr>
              <a:t>Fact: But it’s not! Vaping products actually</a:t>
            </a:r>
            <a:r>
              <a:rPr lang="en-GB" b="1">
                <a:latin typeface="Arial"/>
                <a:ea typeface="Arial"/>
                <a:cs typeface="Arial"/>
                <a:sym typeface="Arial"/>
              </a:rPr>
              <a:t> produce an</a:t>
            </a:r>
            <a:r>
              <a:rPr lang="en-GB">
                <a:latin typeface="Arial"/>
                <a:ea typeface="Arial"/>
                <a:cs typeface="Arial"/>
                <a:sym typeface="Arial"/>
              </a:rPr>
              <a:t> </a:t>
            </a:r>
            <a:r>
              <a:rPr lang="en-GB" b="1">
                <a:latin typeface="Arial"/>
                <a:ea typeface="Arial"/>
                <a:cs typeface="Arial"/>
                <a:sym typeface="Arial"/>
              </a:rPr>
              <a:t>aerosol</a:t>
            </a:r>
            <a:r>
              <a:rPr lang="en-GB">
                <a:latin typeface="Arial"/>
                <a:ea typeface="Arial"/>
                <a:cs typeface="Arial"/>
                <a:sym typeface="Arial"/>
              </a:rPr>
              <a:t>, which is a fine spray of </a:t>
            </a:r>
            <a:r>
              <a:rPr lang="en-GB" b="1">
                <a:latin typeface="Arial"/>
                <a:ea typeface="Arial"/>
                <a:cs typeface="Arial"/>
                <a:sym typeface="Arial"/>
              </a:rPr>
              <a:t>chemicals </a:t>
            </a:r>
            <a:r>
              <a:rPr lang="en-GB">
                <a:latin typeface="Arial"/>
                <a:ea typeface="Arial"/>
                <a:cs typeface="Arial"/>
                <a:sym typeface="Arial"/>
              </a:rPr>
              <a:t>and </a:t>
            </a:r>
            <a:r>
              <a:rPr lang="en-GB" b="1">
                <a:latin typeface="Arial"/>
                <a:ea typeface="Arial"/>
                <a:cs typeface="Arial"/>
                <a:sym typeface="Arial"/>
              </a:rPr>
              <a:t>particles</a:t>
            </a:r>
            <a:r>
              <a:rPr lang="en-GB">
                <a:latin typeface="Arial"/>
                <a:ea typeface="Arial"/>
                <a:cs typeface="Arial"/>
                <a:sym typeface="Arial"/>
              </a:rPr>
              <a:t>.Those particles can</a:t>
            </a:r>
            <a:r>
              <a:rPr lang="en-GB" b="1">
                <a:latin typeface="Arial"/>
                <a:ea typeface="Arial"/>
                <a:cs typeface="Arial"/>
                <a:sym typeface="Arial"/>
              </a:rPr>
              <a:t> lodge in your lungs</a:t>
            </a:r>
            <a:r>
              <a:rPr lang="en-GB">
                <a:latin typeface="Arial"/>
                <a:ea typeface="Arial"/>
                <a:cs typeface="Arial"/>
                <a:sym typeface="Arial"/>
              </a:rPr>
              <a:t> and the chemicals can enter the body via the lungs.</a:t>
            </a:r>
            <a:endParaRPr>
              <a:solidFill>
                <a:srgbClr val="212121"/>
              </a:solidFill>
              <a:latin typeface="Arial"/>
              <a:ea typeface="Arial"/>
              <a:cs typeface="Arial"/>
              <a:sym typeface="Arial"/>
            </a:endParaRPr>
          </a:p>
          <a:p>
            <a:pPr marL="0" lvl="0" indent="0" algn="just" rtl="0">
              <a:lnSpc>
                <a:spcPct val="115000"/>
              </a:lnSpc>
              <a:spcBef>
                <a:spcPts val="1400"/>
              </a:spcBef>
              <a:spcAft>
                <a:spcPts val="1400"/>
              </a:spcAft>
              <a:buClr>
                <a:schemeClr val="dk1"/>
              </a:buClr>
              <a:buSzPts val="1100"/>
              <a:buFont typeface="Arial"/>
              <a:buNone/>
            </a:pPr>
            <a:r>
              <a:rPr lang="en-GB">
                <a:solidFill>
                  <a:srgbClr val="212121"/>
                </a:solidFill>
                <a:latin typeface="Arial"/>
                <a:ea typeface="Arial"/>
                <a:cs typeface="Arial"/>
                <a:sym typeface="Arial"/>
              </a:rPr>
              <a:t>September 2019, health officials began investigating an outbreak of a severe lung disease associated with vaping and e-cigarettes. By December 2019, more than </a:t>
            </a:r>
            <a:r>
              <a:rPr lang="en-GB" b="1">
                <a:solidFill>
                  <a:srgbClr val="212121"/>
                </a:solidFill>
                <a:latin typeface="Arial"/>
                <a:ea typeface="Arial"/>
                <a:cs typeface="Arial"/>
                <a:sym typeface="Arial"/>
              </a:rPr>
              <a:t>2,800 cases of the lung disease.</a:t>
            </a:r>
            <a:endParaRPr/>
          </a:p>
        </p:txBody>
      </p:sp>
      <p:sp>
        <p:nvSpPr>
          <p:cNvPr id="90" name="Google Shape;90;g117156a1811_0_88:notes"/>
          <p:cNvSpPr txBox="1">
            <a:spLocks noGrp="1"/>
          </p:cNvSpPr>
          <p:nvPr>
            <p:ph type="sldNum" idx="12"/>
          </p:nvPr>
        </p:nvSpPr>
        <p:spPr>
          <a:xfrm>
            <a:off x="3778250" y="9377362"/>
            <a:ext cx="2889300" cy="493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a:t>
            </a:fld>
            <a:endParaRPr sz="14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17156a1811_0_81: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17156a1811_0_81:notes"/>
          <p:cNvSpPr txBox="1">
            <a:spLocks noGrp="1"/>
          </p:cNvSpPr>
          <p:nvPr>
            <p:ph type="body" idx="1"/>
          </p:nvPr>
        </p:nvSpPr>
        <p:spPr>
          <a:xfrm>
            <a:off x="666750" y="4689475"/>
            <a:ext cx="5335500" cy="4443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400"/>
              <a:buFont typeface="Arial"/>
              <a:buNone/>
            </a:pPr>
            <a:r>
              <a:rPr lang="en-GB" b="1">
                <a:solidFill>
                  <a:srgbClr val="202124"/>
                </a:solidFill>
                <a:latin typeface="Arial"/>
                <a:ea typeface="Arial"/>
                <a:cs typeface="Arial"/>
                <a:sym typeface="Arial"/>
              </a:rPr>
              <a:t>VIDEO</a:t>
            </a:r>
            <a:r>
              <a:rPr lang="en-GB">
                <a:solidFill>
                  <a:srgbClr val="202124"/>
                </a:solidFill>
                <a:latin typeface="Arial"/>
                <a:ea typeface="Arial"/>
                <a:cs typeface="Arial"/>
                <a:sym typeface="Arial"/>
              </a:rPr>
              <a:t> - 3.09</a:t>
            </a:r>
            <a:endParaRPr>
              <a:solidFill>
                <a:srgbClr val="202124"/>
              </a:solidFill>
              <a:latin typeface="Arial"/>
              <a:ea typeface="Arial"/>
              <a:cs typeface="Arial"/>
              <a:sym typeface="Arial"/>
            </a:endParaRPr>
          </a:p>
          <a:p>
            <a:pPr marL="0" lvl="0" indent="0" algn="l" rtl="0">
              <a:spcBef>
                <a:spcPts val="0"/>
              </a:spcBef>
              <a:spcAft>
                <a:spcPts val="0"/>
              </a:spcAft>
              <a:buClr>
                <a:srgbClr val="000000"/>
              </a:buClr>
              <a:buSzPts val="1400"/>
              <a:buFont typeface="Arial"/>
              <a:buNone/>
            </a:pPr>
            <a:r>
              <a:rPr lang="en-GB" sz="1400" u="sng">
                <a:solidFill>
                  <a:schemeClr val="hlink"/>
                </a:solidFill>
                <a:latin typeface="Arial"/>
                <a:ea typeface="Arial"/>
                <a:cs typeface="Arial"/>
                <a:sym typeface="Arial"/>
                <a:hlinkClick r:id="rId3"/>
              </a:rPr>
              <a:t>https://www.youtube.com/watch?v=jpKMWFaptwE</a:t>
            </a:r>
            <a:r>
              <a:rPr lang="en-GB" sz="1400">
                <a:solidFill>
                  <a:srgbClr val="000000"/>
                </a:solidFill>
                <a:latin typeface="Arial"/>
                <a:ea typeface="Arial"/>
                <a:cs typeface="Arial"/>
                <a:sym typeface="Arial"/>
              </a:rPr>
              <a:t> </a:t>
            </a:r>
            <a:endParaRPr sz="1400">
              <a:solidFill>
                <a:srgbClr val="000000"/>
              </a:solidFill>
              <a:latin typeface="Arial"/>
              <a:ea typeface="Arial"/>
              <a:cs typeface="Arial"/>
              <a:sym typeface="Arial"/>
            </a:endParaRPr>
          </a:p>
          <a:p>
            <a:pPr marL="0" lvl="0" indent="0" algn="l" rtl="0">
              <a:lnSpc>
                <a:spcPct val="100000"/>
              </a:lnSpc>
              <a:spcBef>
                <a:spcPts val="1400"/>
              </a:spcBef>
              <a:spcAft>
                <a:spcPts val="0"/>
              </a:spcAft>
              <a:buSzPts val="1400"/>
              <a:buNone/>
            </a:pPr>
            <a:r>
              <a:rPr lang="en-GB" b="1">
                <a:latin typeface="Arial"/>
                <a:ea typeface="Arial"/>
                <a:cs typeface="Arial"/>
                <a:sym typeface="Arial"/>
              </a:rPr>
              <a:t>Propylene glycol</a:t>
            </a:r>
            <a:endParaRPr b="1">
              <a:latin typeface="Arial"/>
              <a:ea typeface="Arial"/>
              <a:cs typeface="Arial"/>
              <a:sym typeface="Arial"/>
            </a:endParaRPr>
          </a:p>
          <a:p>
            <a:pPr marL="0" lvl="0" indent="0" algn="l" rtl="0">
              <a:lnSpc>
                <a:spcPct val="100000"/>
              </a:lnSpc>
              <a:spcBef>
                <a:spcPts val="0"/>
              </a:spcBef>
              <a:spcAft>
                <a:spcPts val="0"/>
              </a:spcAft>
              <a:buSzPts val="1400"/>
              <a:buNone/>
            </a:pPr>
            <a:r>
              <a:rPr lang="en-GB">
                <a:solidFill>
                  <a:srgbClr val="202124"/>
                </a:solidFill>
                <a:latin typeface="Arial"/>
                <a:ea typeface="Arial"/>
                <a:cs typeface="Arial"/>
                <a:sym typeface="Arial"/>
              </a:rPr>
              <a:t>It is used to </a:t>
            </a:r>
            <a:r>
              <a:rPr lang="en-GB" b="1">
                <a:solidFill>
                  <a:srgbClr val="202124"/>
                </a:solidFill>
                <a:latin typeface="Arial"/>
                <a:ea typeface="Arial"/>
                <a:cs typeface="Arial"/>
                <a:sym typeface="Arial"/>
              </a:rPr>
              <a:t>absorb extra water and maintain moisture in certain medicines</a:t>
            </a:r>
            <a:r>
              <a:rPr lang="en-GB">
                <a:solidFill>
                  <a:srgbClr val="202124"/>
                </a:solidFill>
                <a:latin typeface="Arial"/>
                <a:ea typeface="Arial"/>
                <a:cs typeface="Arial"/>
                <a:sym typeface="Arial"/>
              </a:rPr>
              <a:t>, cosmetics, or food products. It is a solvent for food colors and flavors, and in the paint and plastics industries.</a:t>
            </a:r>
            <a:endParaRPr>
              <a:solidFill>
                <a:srgbClr val="202124"/>
              </a:solidFill>
              <a:latin typeface="Arial"/>
              <a:ea typeface="Arial"/>
              <a:cs typeface="Arial"/>
              <a:sym typeface="Arial"/>
            </a:endParaRPr>
          </a:p>
          <a:p>
            <a:pPr marL="0" lvl="0" indent="0" algn="l" rtl="0">
              <a:lnSpc>
                <a:spcPct val="115000"/>
              </a:lnSpc>
              <a:spcBef>
                <a:spcPts val="1400"/>
              </a:spcBef>
              <a:spcAft>
                <a:spcPts val="0"/>
              </a:spcAft>
              <a:buSzPts val="1400"/>
              <a:buNone/>
            </a:pPr>
            <a:r>
              <a:rPr lang="en-GB" b="1">
                <a:latin typeface="Arial"/>
                <a:ea typeface="Arial"/>
                <a:cs typeface="Arial"/>
                <a:sym typeface="Arial"/>
              </a:rPr>
              <a:t>Glycerin</a:t>
            </a:r>
            <a:endParaRPr b="1">
              <a:solidFill>
                <a:srgbClr val="202124"/>
              </a:solidFill>
              <a:latin typeface="Arial"/>
              <a:ea typeface="Arial"/>
              <a:cs typeface="Arial"/>
              <a:sym typeface="Arial"/>
            </a:endParaRPr>
          </a:p>
          <a:p>
            <a:pPr marL="0" lvl="0" indent="0" algn="l" rtl="0">
              <a:lnSpc>
                <a:spcPct val="100000"/>
              </a:lnSpc>
              <a:spcBef>
                <a:spcPts val="0"/>
              </a:spcBef>
              <a:spcAft>
                <a:spcPts val="0"/>
              </a:spcAft>
              <a:buSzPts val="1400"/>
              <a:buNone/>
            </a:pPr>
            <a:r>
              <a:rPr lang="en-GB">
                <a:solidFill>
                  <a:srgbClr val="202124"/>
                </a:solidFill>
                <a:latin typeface="Arial"/>
                <a:ea typeface="Arial"/>
                <a:cs typeface="Arial"/>
                <a:sym typeface="Arial"/>
              </a:rPr>
              <a:t>When ingested, vegetable glycerin may cause </a:t>
            </a:r>
            <a:r>
              <a:rPr lang="en-GB" b="1">
                <a:solidFill>
                  <a:srgbClr val="202124"/>
                </a:solidFill>
                <a:latin typeface="Arial"/>
                <a:ea typeface="Arial"/>
                <a:cs typeface="Arial"/>
                <a:sym typeface="Arial"/>
              </a:rPr>
              <a:t>headaches, dizziness, nausea, vomiting and excessive thirst</a:t>
            </a:r>
            <a:r>
              <a:rPr lang="en-GB">
                <a:solidFill>
                  <a:srgbClr val="202124"/>
                </a:solidFill>
                <a:latin typeface="Arial"/>
                <a:ea typeface="Arial"/>
                <a:cs typeface="Arial"/>
                <a:sym typeface="Arial"/>
              </a:rPr>
              <a:t> in some people (13). Since glycerin is a form of sugar alcohol that your body cannot fully absorb, consuming too much — either alone or through foods — may also lead to gas and diarrhea</a:t>
            </a:r>
            <a:endParaRPr>
              <a:solidFill>
                <a:srgbClr val="202124"/>
              </a:solidFill>
              <a:latin typeface="Arial"/>
              <a:ea typeface="Arial"/>
              <a:cs typeface="Arial"/>
              <a:sym typeface="Arial"/>
            </a:endParaRPr>
          </a:p>
          <a:p>
            <a:pPr marL="0" lvl="0" indent="0" algn="l" rtl="0">
              <a:lnSpc>
                <a:spcPct val="115000"/>
              </a:lnSpc>
              <a:spcBef>
                <a:spcPts val="1400"/>
              </a:spcBef>
              <a:spcAft>
                <a:spcPts val="1400"/>
              </a:spcAft>
              <a:buSzPts val="1400"/>
              <a:buNone/>
            </a:pPr>
            <a:endParaRPr>
              <a:solidFill>
                <a:srgbClr val="202124"/>
              </a:solidFill>
              <a:highlight>
                <a:schemeClr val="lt1"/>
              </a:highlight>
              <a:latin typeface="Arial"/>
              <a:ea typeface="Arial"/>
              <a:cs typeface="Arial"/>
              <a:sym typeface="Arial"/>
            </a:endParaRPr>
          </a:p>
        </p:txBody>
      </p:sp>
      <p:sp>
        <p:nvSpPr>
          <p:cNvPr id="103" name="Google Shape;103;g117156a1811_0_81:notes"/>
          <p:cNvSpPr txBox="1">
            <a:spLocks noGrp="1"/>
          </p:cNvSpPr>
          <p:nvPr>
            <p:ph type="sldNum" idx="12"/>
          </p:nvPr>
        </p:nvSpPr>
        <p:spPr>
          <a:xfrm>
            <a:off x="3778250" y="9377362"/>
            <a:ext cx="2889300" cy="493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a:t>
            </a:fld>
            <a:endParaRPr sz="14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562fd860b8_0_0: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 name="Google Shape;112;g2562fd860b8_0_0:notes"/>
          <p:cNvSpPr txBox="1">
            <a:spLocks noGrp="1"/>
          </p:cNvSpPr>
          <p:nvPr>
            <p:ph type="body" idx="1"/>
          </p:nvPr>
        </p:nvSpPr>
        <p:spPr>
          <a:xfrm>
            <a:off x="666750" y="4689475"/>
            <a:ext cx="5335500" cy="4443300"/>
          </a:xfrm>
          <a:prstGeom prst="rect">
            <a:avLst/>
          </a:prstGeom>
          <a:noFill/>
          <a:ln>
            <a:noFill/>
          </a:ln>
        </p:spPr>
        <p:txBody>
          <a:bodyPr spcFirstLastPara="1" wrap="square" lIns="91425" tIns="45700" rIns="91425" bIns="45700" anchor="t" anchorCtr="0">
            <a:noAutofit/>
          </a:bodyPr>
          <a:lstStyle/>
          <a:p>
            <a:pPr marL="457200" lvl="0" indent="-317500" algn="l" rtl="0">
              <a:lnSpc>
                <a:spcPct val="115000"/>
              </a:lnSpc>
              <a:spcBef>
                <a:spcPts val="1400"/>
              </a:spcBef>
              <a:spcAft>
                <a:spcPts val="0"/>
              </a:spcAft>
              <a:buClr>
                <a:srgbClr val="121212"/>
              </a:buClr>
              <a:buSzPts val="1400"/>
              <a:buFont typeface="Roboto"/>
              <a:buChar char="●"/>
            </a:pPr>
            <a:r>
              <a:rPr lang="en-GB">
                <a:solidFill>
                  <a:srgbClr val="121212"/>
                </a:solidFill>
                <a:latin typeface="Roboto"/>
                <a:ea typeface="Roboto"/>
                <a:cs typeface="Roboto"/>
                <a:sym typeface="Roboto"/>
              </a:rPr>
              <a:t>Generally, a smoker absorbs between 1 milligram and 2mg of nicotine from a single cigarette. Although there is between 8mg and 20mg of nicotine, only a fraction is actually inhaled – generally thought to be about a 10th. Various factors alter this – the strength of the filter, each individual person and how much is lost in the smoke – but this amount is a general rule of thumb.</a:t>
            </a:r>
            <a:endParaRPr>
              <a:solidFill>
                <a:srgbClr val="121212"/>
              </a:solidFill>
              <a:latin typeface="Roboto"/>
              <a:ea typeface="Roboto"/>
              <a:cs typeface="Roboto"/>
              <a:sym typeface="Roboto"/>
            </a:endParaRPr>
          </a:p>
          <a:p>
            <a:pPr marL="457200" lvl="0" indent="-317500" algn="l" rtl="0">
              <a:lnSpc>
                <a:spcPct val="100000"/>
              </a:lnSpc>
              <a:spcBef>
                <a:spcPts val="0"/>
              </a:spcBef>
              <a:spcAft>
                <a:spcPts val="0"/>
              </a:spcAft>
              <a:buClr>
                <a:srgbClr val="121212"/>
              </a:buClr>
              <a:buSzPts val="1400"/>
              <a:buFont typeface="Roboto"/>
              <a:buChar char="●"/>
            </a:pPr>
            <a:r>
              <a:rPr lang="en-GB">
                <a:solidFill>
                  <a:srgbClr val="121212"/>
                </a:solidFill>
                <a:latin typeface="Roboto"/>
                <a:ea typeface="Roboto"/>
                <a:cs typeface="Roboto"/>
                <a:sym typeface="Roboto"/>
              </a:rPr>
              <a:t>An e-cigarette, much like the regular variety, has differing levels of nicotine depending on the brand.</a:t>
            </a:r>
            <a:endParaRPr>
              <a:solidFill>
                <a:srgbClr val="121212"/>
              </a:solidFill>
              <a:latin typeface="Roboto"/>
              <a:ea typeface="Roboto"/>
              <a:cs typeface="Roboto"/>
              <a:sym typeface="Roboto"/>
            </a:endParaRPr>
          </a:p>
          <a:p>
            <a:pPr marL="457200" lvl="0" indent="-317500" algn="l" rtl="0">
              <a:lnSpc>
                <a:spcPct val="100000"/>
              </a:lnSpc>
              <a:spcBef>
                <a:spcPts val="0"/>
              </a:spcBef>
              <a:spcAft>
                <a:spcPts val="0"/>
              </a:spcAft>
              <a:buClr>
                <a:srgbClr val="121212"/>
              </a:buClr>
              <a:buSzPts val="1400"/>
              <a:buFont typeface="Roboto"/>
              <a:buChar char="●"/>
            </a:pPr>
            <a:r>
              <a:rPr lang="en-GB">
                <a:solidFill>
                  <a:srgbClr val="121212"/>
                </a:solidFill>
                <a:latin typeface="Roboto"/>
                <a:ea typeface="Roboto"/>
                <a:cs typeface="Roboto"/>
                <a:sym typeface="Roboto"/>
              </a:rPr>
              <a:t>1% = 10mg nicotine</a:t>
            </a:r>
            <a:endParaRPr>
              <a:solidFill>
                <a:srgbClr val="121212"/>
              </a:solidFill>
              <a:latin typeface="Roboto"/>
              <a:ea typeface="Roboto"/>
              <a:cs typeface="Roboto"/>
              <a:sym typeface="Roboto"/>
            </a:endParaRPr>
          </a:p>
          <a:p>
            <a:pPr marL="457200" lvl="0" indent="-317500" algn="l" rtl="0">
              <a:lnSpc>
                <a:spcPct val="100000"/>
              </a:lnSpc>
              <a:spcBef>
                <a:spcPts val="0"/>
              </a:spcBef>
              <a:spcAft>
                <a:spcPts val="0"/>
              </a:spcAft>
              <a:buClr>
                <a:srgbClr val="121212"/>
              </a:buClr>
              <a:buSzPts val="1400"/>
              <a:buFont typeface="Roboto"/>
              <a:buChar char="●"/>
            </a:pPr>
            <a:r>
              <a:rPr lang="en-GB">
                <a:solidFill>
                  <a:srgbClr val="121212"/>
                </a:solidFill>
                <a:latin typeface="Roboto"/>
                <a:ea typeface="Roboto"/>
                <a:cs typeface="Roboto"/>
                <a:sym typeface="Roboto"/>
              </a:rPr>
              <a:t>2% = 20mg</a:t>
            </a:r>
            <a:endParaRPr>
              <a:solidFill>
                <a:srgbClr val="121212"/>
              </a:solidFill>
              <a:latin typeface="Roboto"/>
              <a:ea typeface="Roboto"/>
              <a:cs typeface="Roboto"/>
              <a:sym typeface="Roboto"/>
            </a:endParaRPr>
          </a:p>
          <a:p>
            <a:pPr marL="457200" lvl="0" indent="-317500" algn="l" rtl="0">
              <a:lnSpc>
                <a:spcPct val="100000"/>
              </a:lnSpc>
              <a:spcBef>
                <a:spcPts val="0"/>
              </a:spcBef>
              <a:spcAft>
                <a:spcPts val="0"/>
              </a:spcAft>
              <a:buClr>
                <a:srgbClr val="121212"/>
              </a:buClr>
              <a:buSzPts val="1400"/>
              <a:buFont typeface="Roboto"/>
              <a:buChar char="●"/>
            </a:pPr>
            <a:endParaRPr>
              <a:solidFill>
                <a:srgbClr val="121212"/>
              </a:solidFill>
              <a:latin typeface="Roboto"/>
              <a:ea typeface="Roboto"/>
              <a:cs typeface="Roboto"/>
              <a:sym typeface="Roboto"/>
            </a:endParaRPr>
          </a:p>
          <a:p>
            <a:pPr marL="457200" lvl="0" indent="-317500" algn="l" rtl="0">
              <a:lnSpc>
                <a:spcPct val="100000"/>
              </a:lnSpc>
              <a:spcBef>
                <a:spcPts val="0"/>
              </a:spcBef>
              <a:spcAft>
                <a:spcPts val="0"/>
              </a:spcAft>
              <a:buClr>
                <a:srgbClr val="121212"/>
              </a:buClr>
              <a:buSzPts val="1400"/>
              <a:buFont typeface="Roboto"/>
              <a:buChar char="●"/>
            </a:pPr>
            <a:r>
              <a:rPr lang="en-GB">
                <a:solidFill>
                  <a:srgbClr val="121212"/>
                </a:solidFill>
                <a:latin typeface="Roboto"/>
                <a:ea typeface="Roboto"/>
                <a:cs typeface="Roboto"/>
                <a:sym typeface="Roboto"/>
              </a:rPr>
              <a:t>A 20mg/ml vape, with 40mg of nicotine, is therefore the equivalent of smoking one or two packs of 20 cigarettes.</a:t>
            </a:r>
            <a:endParaRPr>
              <a:solidFill>
                <a:srgbClr val="121212"/>
              </a:solidFill>
              <a:latin typeface="Roboto"/>
              <a:ea typeface="Roboto"/>
              <a:cs typeface="Roboto"/>
              <a:sym typeface="Roboto"/>
            </a:endParaRPr>
          </a:p>
          <a:p>
            <a:pPr marL="457200" lvl="0" indent="-317500" algn="l" rtl="0">
              <a:lnSpc>
                <a:spcPct val="100000"/>
              </a:lnSpc>
              <a:spcBef>
                <a:spcPts val="0"/>
              </a:spcBef>
              <a:spcAft>
                <a:spcPts val="0"/>
              </a:spcAft>
              <a:buClr>
                <a:srgbClr val="121212"/>
              </a:buClr>
              <a:buSzPts val="1400"/>
              <a:buFont typeface="Roboto"/>
              <a:buChar char="●"/>
            </a:pPr>
            <a:endParaRPr>
              <a:solidFill>
                <a:srgbClr val="121212"/>
              </a:solidFill>
              <a:latin typeface="Roboto"/>
              <a:ea typeface="Roboto"/>
              <a:cs typeface="Roboto"/>
              <a:sym typeface="Roboto"/>
            </a:endParaRPr>
          </a:p>
          <a:p>
            <a:pPr marL="457200" lvl="0" indent="-317500" algn="l" rtl="0">
              <a:lnSpc>
                <a:spcPct val="100000"/>
              </a:lnSpc>
              <a:spcBef>
                <a:spcPts val="0"/>
              </a:spcBef>
              <a:spcAft>
                <a:spcPts val="0"/>
              </a:spcAft>
              <a:buClr>
                <a:srgbClr val="121212"/>
              </a:buClr>
              <a:buSzPts val="1400"/>
              <a:buFont typeface="Roboto"/>
              <a:buChar char="●"/>
            </a:pPr>
            <a:r>
              <a:rPr lang="en-GB">
                <a:solidFill>
                  <a:srgbClr val="121212"/>
                </a:solidFill>
                <a:latin typeface="Roboto"/>
                <a:ea typeface="Roboto"/>
                <a:cs typeface="Roboto"/>
                <a:sym typeface="Roboto"/>
              </a:rPr>
              <a:t>The Tobacco Products Directive, which came into force in the UK in May 2017, restricts vapes to 2 millilitres of e-liquid with a strength of 20mg nicotine per millilitre or under in any single product.</a:t>
            </a:r>
            <a:endParaRPr>
              <a:solidFill>
                <a:srgbClr val="000000"/>
              </a:solidFill>
              <a:latin typeface="Roboto"/>
              <a:ea typeface="Roboto"/>
              <a:cs typeface="Roboto"/>
              <a:sym typeface="Roboto"/>
            </a:endParaRPr>
          </a:p>
          <a:p>
            <a:pPr marL="0" lvl="0" indent="0" algn="l" rtl="0">
              <a:lnSpc>
                <a:spcPct val="100000"/>
              </a:lnSpc>
              <a:spcBef>
                <a:spcPts val="0"/>
              </a:spcBef>
              <a:spcAft>
                <a:spcPts val="0"/>
              </a:spcAft>
              <a:buSzPts val="1400"/>
              <a:buNone/>
            </a:pPr>
            <a:endParaRPr>
              <a:solidFill>
                <a:srgbClr val="121212"/>
              </a:solidFill>
              <a:latin typeface="Roboto"/>
              <a:ea typeface="Roboto"/>
              <a:cs typeface="Roboto"/>
              <a:sym typeface="Roboto"/>
            </a:endParaRPr>
          </a:p>
          <a:p>
            <a:pPr marL="0" lvl="0" indent="0" algn="l" rtl="0">
              <a:lnSpc>
                <a:spcPct val="100000"/>
              </a:lnSpc>
              <a:spcBef>
                <a:spcPts val="0"/>
              </a:spcBef>
              <a:spcAft>
                <a:spcPts val="0"/>
              </a:spcAft>
              <a:buSzPts val="1400"/>
              <a:buNone/>
            </a:pPr>
            <a:endParaRPr>
              <a:solidFill>
                <a:srgbClr val="121212"/>
              </a:solidFill>
              <a:latin typeface="Roboto"/>
              <a:ea typeface="Roboto"/>
              <a:cs typeface="Roboto"/>
              <a:sym typeface="Roboto"/>
            </a:endParaRPr>
          </a:p>
          <a:p>
            <a:pPr marL="0" lvl="0" indent="0" algn="l" rtl="0">
              <a:lnSpc>
                <a:spcPct val="115000"/>
              </a:lnSpc>
              <a:spcBef>
                <a:spcPts val="1400"/>
              </a:spcBef>
              <a:spcAft>
                <a:spcPts val="1400"/>
              </a:spcAft>
              <a:buSzPts val="1400"/>
              <a:buNone/>
            </a:pPr>
            <a:endParaRPr>
              <a:solidFill>
                <a:srgbClr val="121212"/>
              </a:solidFill>
              <a:latin typeface="Roboto"/>
              <a:ea typeface="Roboto"/>
              <a:cs typeface="Roboto"/>
              <a:sym typeface="Roboto"/>
            </a:endParaRPr>
          </a:p>
        </p:txBody>
      </p:sp>
      <p:sp>
        <p:nvSpPr>
          <p:cNvPr id="113" name="Google Shape;113;g2562fd860b8_0_0:notes"/>
          <p:cNvSpPr txBox="1">
            <a:spLocks noGrp="1"/>
          </p:cNvSpPr>
          <p:nvPr>
            <p:ph type="sldNum" idx="12"/>
          </p:nvPr>
        </p:nvSpPr>
        <p:spPr>
          <a:xfrm>
            <a:off x="3778250" y="9377362"/>
            <a:ext cx="2889300" cy="493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6</a:t>
            </a:fld>
            <a:endParaRPr sz="14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257a47c3ca2_1_164: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257a47c3ca2_1_164:notes"/>
          <p:cNvSpPr txBox="1">
            <a:spLocks noGrp="1"/>
          </p:cNvSpPr>
          <p:nvPr>
            <p:ph type="body" idx="1"/>
          </p:nvPr>
        </p:nvSpPr>
        <p:spPr>
          <a:xfrm>
            <a:off x="666909" y="4689515"/>
            <a:ext cx="5335200" cy="444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GB">
                <a:latin typeface="Arial"/>
                <a:ea typeface="Arial"/>
                <a:cs typeface="Arial"/>
                <a:sym typeface="Arial"/>
              </a:rPr>
              <a:t>Reference for the whole article to share with students of recent health risks to students:</a:t>
            </a:r>
            <a:endParaRPr>
              <a:latin typeface="Arial"/>
              <a:ea typeface="Arial"/>
              <a:cs typeface="Arial"/>
              <a:sym typeface="Arial"/>
            </a:endParaRPr>
          </a:p>
          <a:p>
            <a:pPr marL="0" lvl="0" indent="0" algn="l" rtl="0">
              <a:spcBef>
                <a:spcPts val="0"/>
              </a:spcBef>
              <a:spcAft>
                <a:spcPts val="0"/>
              </a:spcAft>
              <a:buNone/>
            </a:pPr>
            <a:endParaRPr>
              <a:latin typeface="Arial"/>
              <a:ea typeface="Arial"/>
              <a:cs typeface="Arial"/>
              <a:sym typeface="Arial"/>
            </a:endParaRPr>
          </a:p>
          <a:p>
            <a:pPr marL="0" lvl="0" indent="0" algn="l" rtl="0">
              <a:spcBef>
                <a:spcPts val="0"/>
              </a:spcBef>
              <a:spcAft>
                <a:spcPts val="0"/>
              </a:spcAft>
              <a:buNone/>
            </a:pPr>
            <a:r>
              <a:rPr lang="en-GB" u="sng">
                <a:solidFill>
                  <a:schemeClr val="hlink"/>
                </a:solidFill>
                <a:latin typeface="Arial"/>
                <a:ea typeface="Arial"/>
                <a:cs typeface="Arial"/>
                <a:sym typeface="Arial"/>
                <a:hlinkClick r:id="rId3"/>
              </a:rPr>
              <a:t>h</a:t>
            </a:r>
            <a:r>
              <a:rPr lang="en-GB" u="sng">
                <a:solidFill>
                  <a:schemeClr val="hlink"/>
                </a:solidFill>
                <a:latin typeface="Arial"/>
                <a:ea typeface="Arial"/>
                <a:cs typeface="Arial"/>
                <a:sym typeface="Arial"/>
                <a:hlinkClick r:id="rId3"/>
              </a:rPr>
              <a:t>ttps://www.independent.co.uk/news/health/vape-ecigarettes-students-hospital-hampshire-b2349781.html</a:t>
            </a:r>
            <a:endParaRPr>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a:latin typeface="Arial"/>
              <a:ea typeface="Arial"/>
              <a:cs typeface="Arial"/>
              <a:sym typeface="Arial"/>
            </a:endParaRPr>
          </a:p>
        </p:txBody>
      </p:sp>
      <p:sp>
        <p:nvSpPr>
          <p:cNvPr id="122" name="Google Shape;122;g257a47c3ca2_1_164:notes"/>
          <p:cNvSpPr txBox="1">
            <a:spLocks noGrp="1"/>
          </p:cNvSpPr>
          <p:nvPr>
            <p:ph type="sldNum" idx="12"/>
          </p:nvPr>
        </p:nvSpPr>
        <p:spPr>
          <a:xfrm>
            <a:off x="3777607" y="9377318"/>
            <a:ext cx="2889900" cy="4935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562fd860b8_0_23: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2562fd860b8_0_23:notes"/>
          <p:cNvSpPr txBox="1">
            <a:spLocks noGrp="1"/>
          </p:cNvSpPr>
          <p:nvPr>
            <p:ph type="body" idx="1"/>
          </p:nvPr>
        </p:nvSpPr>
        <p:spPr>
          <a:xfrm>
            <a:off x="666750" y="4689475"/>
            <a:ext cx="5335500" cy="4443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400"/>
              </a:spcBef>
              <a:spcAft>
                <a:spcPts val="0"/>
              </a:spcAft>
              <a:buSzPts val="1400"/>
              <a:buNone/>
            </a:pPr>
            <a:r>
              <a:rPr lang="en-GB" b="1">
                <a:solidFill>
                  <a:srgbClr val="202124"/>
                </a:solidFill>
                <a:latin typeface="Arial"/>
                <a:ea typeface="Arial"/>
                <a:cs typeface="Arial"/>
                <a:sym typeface="Arial"/>
              </a:rPr>
              <a:t>8 minutes 24 seconds - video - </a:t>
            </a:r>
            <a:r>
              <a:rPr lang="en-GB" b="1" u="sng">
                <a:solidFill>
                  <a:schemeClr val="hlink"/>
                </a:solidFill>
                <a:latin typeface="Arial"/>
                <a:ea typeface="Arial"/>
                <a:cs typeface="Arial"/>
                <a:sym typeface="Arial"/>
                <a:hlinkClick r:id="rId3"/>
              </a:rPr>
              <a:t>https://www.youtube.com/watch?v=LIyzUVfJpN4&amp;t=83s</a:t>
            </a:r>
            <a:endParaRPr b="1">
              <a:solidFill>
                <a:srgbClr val="202124"/>
              </a:solidFill>
              <a:latin typeface="Arial"/>
              <a:ea typeface="Arial"/>
              <a:cs typeface="Arial"/>
              <a:sym typeface="Arial"/>
            </a:endParaRPr>
          </a:p>
          <a:p>
            <a:pPr marL="0" lvl="0" indent="0" algn="l" rtl="0">
              <a:lnSpc>
                <a:spcPct val="100000"/>
              </a:lnSpc>
              <a:spcBef>
                <a:spcPts val="0"/>
              </a:spcBef>
              <a:spcAft>
                <a:spcPts val="0"/>
              </a:spcAft>
              <a:buSzPts val="1100"/>
              <a:buNone/>
            </a:pPr>
            <a:r>
              <a:rPr lang="en-GB" sz="1100" b="1">
                <a:solidFill>
                  <a:srgbClr val="0F0F0F"/>
                </a:solidFill>
                <a:latin typeface="Roboto"/>
                <a:ea typeface="Roboto"/>
                <a:cs typeface="Roboto"/>
                <a:sym typeface="Roboto"/>
              </a:rPr>
              <a:t>Teen was in the fight for her life after vaping a cartridge a day I Nightline</a:t>
            </a:r>
            <a:endParaRPr sz="1100" b="1">
              <a:solidFill>
                <a:srgbClr val="0F0F0F"/>
              </a:solidFill>
              <a:latin typeface="Roboto"/>
              <a:ea typeface="Roboto"/>
              <a:cs typeface="Roboto"/>
              <a:sym typeface="Roboto"/>
            </a:endParaRPr>
          </a:p>
          <a:p>
            <a:pPr marL="0" lvl="0" indent="0" algn="l" rtl="0">
              <a:lnSpc>
                <a:spcPct val="100000"/>
              </a:lnSpc>
              <a:spcBef>
                <a:spcPts val="0"/>
              </a:spcBef>
              <a:spcAft>
                <a:spcPts val="0"/>
              </a:spcAft>
              <a:buSzPts val="1100"/>
              <a:buNone/>
            </a:pPr>
            <a:endParaRPr sz="1050">
              <a:solidFill>
                <a:srgbClr val="131313"/>
              </a:solidFill>
              <a:latin typeface="Roboto"/>
              <a:ea typeface="Roboto"/>
              <a:cs typeface="Roboto"/>
              <a:sym typeface="Roboto"/>
            </a:endParaRPr>
          </a:p>
          <a:p>
            <a:pPr marL="0" lvl="0" indent="0" algn="l" rtl="0">
              <a:lnSpc>
                <a:spcPct val="100000"/>
              </a:lnSpc>
              <a:spcBef>
                <a:spcPts val="0"/>
              </a:spcBef>
              <a:spcAft>
                <a:spcPts val="0"/>
              </a:spcAft>
              <a:buClr>
                <a:schemeClr val="dk1"/>
              </a:buClr>
              <a:buSzPts val="1100"/>
              <a:buFont typeface="Arial"/>
              <a:buNone/>
            </a:pPr>
            <a:r>
              <a:rPr lang="en-GB">
                <a:solidFill>
                  <a:srgbClr val="131313"/>
                </a:solidFill>
                <a:latin typeface="Arial"/>
                <a:ea typeface="Arial"/>
                <a:cs typeface="Arial"/>
                <a:sym typeface="Arial"/>
              </a:rPr>
              <a:t>Simah Herman, 18, became an anti-vaping advocate after surviving a severe lung illness that caused her to be placed in a medically induced coma – one of several recent incidents linked to vaping.</a:t>
            </a:r>
            <a:endParaRPr>
              <a:solidFill>
                <a:srgbClr val="202124"/>
              </a:solidFill>
              <a:latin typeface="Arial"/>
              <a:ea typeface="Arial"/>
              <a:cs typeface="Arial"/>
              <a:sym typeface="Arial"/>
            </a:endParaRPr>
          </a:p>
        </p:txBody>
      </p:sp>
      <p:sp>
        <p:nvSpPr>
          <p:cNvPr id="129" name="Google Shape;129;g2562fd860b8_0_23:notes"/>
          <p:cNvSpPr txBox="1">
            <a:spLocks noGrp="1"/>
          </p:cNvSpPr>
          <p:nvPr>
            <p:ph type="sldNum" idx="12"/>
          </p:nvPr>
        </p:nvSpPr>
        <p:spPr>
          <a:xfrm>
            <a:off x="3778250" y="9377362"/>
            <a:ext cx="2889300" cy="493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8</a:t>
            </a:fld>
            <a:endParaRPr sz="14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25633ac9627_0_0:notes"/>
          <p:cNvSpPr>
            <a:spLocks noGrp="1" noRot="1" noChangeAspect="1"/>
          </p:cNvSpPr>
          <p:nvPr>
            <p:ph type="sldImg" idx="2"/>
          </p:nvPr>
        </p:nvSpPr>
        <p:spPr>
          <a:xfrm>
            <a:off x="866775" y="739775"/>
            <a:ext cx="4935600" cy="3703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 name="Google Shape;137;g25633ac9627_0_0:notes"/>
          <p:cNvSpPr txBox="1">
            <a:spLocks noGrp="1"/>
          </p:cNvSpPr>
          <p:nvPr>
            <p:ph type="body" idx="1"/>
          </p:nvPr>
        </p:nvSpPr>
        <p:spPr>
          <a:xfrm>
            <a:off x="666750" y="4689475"/>
            <a:ext cx="5335500" cy="44433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400"/>
              </a:spcBef>
              <a:spcAft>
                <a:spcPts val="0"/>
              </a:spcAft>
              <a:buClr>
                <a:schemeClr val="dk1"/>
              </a:buClr>
              <a:buSzPts val="1400"/>
              <a:buFont typeface="Arial"/>
              <a:buNone/>
            </a:pPr>
            <a:r>
              <a:rPr lang="en-GB" sz="1100" b="1">
                <a:solidFill>
                  <a:srgbClr val="4D5156"/>
                </a:solidFill>
                <a:latin typeface="Roboto"/>
                <a:ea typeface="Roboto"/>
                <a:cs typeface="Roboto"/>
                <a:sym typeface="Roboto"/>
              </a:rPr>
              <a:t>Video - 3.30 minutes - </a:t>
            </a:r>
            <a:r>
              <a:rPr lang="en-GB" sz="1100" b="1">
                <a:solidFill>
                  <a:srgbClr val="0F0F0F"/>
                </a:solidFill>
                <a:latin typeface="Roboto"/>
                <a:ea typeface="Roboto"/>
                <a:cs typeface="Roboto"/>
                <a:sym typeface="Roboto"/>
              </a:rPr>
              <a:t>How synthetic cannabis wrecked Emily's life.</a:t>
            </a:r>
            <a:endParaRPr sz="1100" b="1">
              <a:solidFill>
                <a:srgbClr val="0F0F0F"/>
              </a:solidFill>
              <a:latin typeface="Roboto"/>
              <a:ea typeface="Roboto"/>
              <a:cs typeface="Roboto"/>
              <a:sym typeface="Roboto"/>
            </a:endParaRPr>
          </a:p>
          <a:p>
            <a:pPr marL="0" lvl="0" indent="0" algn="l" rtl="0">
              <a:spcBef>
                <a:spcPts val="0"/>
              </a:spcBef>
              <a:spcAft>
                <a:spcPts val="0"/>
              </a:spcAft>
              <a:buClr>
                <a:schemeClr val="dk1"/>
              </a:buClr>
              <a:buSzPts val="1400"/>
              <a:buFont typeface="Arial"/>
              <a:buNone/>
            </a:pPr>
            <a:r>
              <a:rPr lang="en-GB" sz="1400" u="sng">
                <a:solidFill>
                  <a:srgbClr val="0097A7"/>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https://www.youtube.com/watch?v=9jxBJ1HAfIM</a:t>
            </a:r>
            <a:endParaRPr sz="1400">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sz="1400">
              <a:latin typeface="Arial"/>
              <a:ea typeface="Arial"/>
              <a:cs typeface="Arial"/>
              <a:sym typeface="Arial"/>
            </a:endParaRPr>
          </a:p>
          <a:p>
            <a:pPr marL="0" lvl="0" indent="0" algn="l" rtl="0">
              <a:spcBef>
                <a:spcPts val="0"/>
              </a:spcBef>
              <a:spcAft>
                <a:spcPts val="0"/>
              </a:spcAft>
              <a:buClr>
                <a:schemeClr val="dk1"/>
              </a:buClr>
              <a:buSzPts val="1400"/>
              <a:buFont typeface="Arial"/>
              <a:buNone/>
            </a:pPr>
            <a:r>
              <a:rPr lang="en-GB" sz="1100">
                <a:solidFill>
                  <a:srgbClr val="131313"/>
                </a:solidFill>
                <a:latin typeface="Arial"/>
                <a:ea typeface="Arial"/>
                <a:cs typeface="Arial"/>
                <a:sym typeface="Arial"/>
              </a:rPr>
              <a:t>After a bad reaction to synthetic cannabis, Emily was left permanently brain damaged. In this sneak peek, Jodie Marsh (Official)​ meets Emily's mother to find out why the happy-go-lucky school girl decided to dabble in drugs.</a:t>
            </a:r>
            <a:r>
              <a:rPr lang="en-GB" sz="1100">
                <a:latin typeface="Arial"/>
                <a:ea typeface="Arial"/>
                <a:cs typeface="Arial"/>
                <a:sym typeface="Arial"/>
              </a:rPr>
              <a:t> </a:t>
            </a:r>
            <a:endParaRPr sz="1100" b="1">
              <a:solidFill>
                <a:srgbClr val="4D5156"/>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sz="1100" b="1">
              <a:solidFill>
                <a:srgbClr val="4D5156"/>
              </a:solidFill>
              <a:latin typeface="Roboto"/>
              <a:ea typeface="Roboto"/>
              <a:cs typeface="Roboto"/>
              <a:sym typeface="Roboto"/>
            </a:endParaRPr>
          </a:p>
          <a:p>
            <a:pPr marL="0" lvl="0" indent="0" algn="l" rtl="0">
              <a:spcBef>
                <a:spcPts val="0"/>
              </a:spcBef>
              <a:spcAft>
                <a:spcPts val="0"/>
              </a:spcAft>
              <a:buClr>
                <a:schemeClr val="dk1"/>
              </a:buClr>
              <a:buSzPts val="1400"/>
              <a:buFont typeface="Arial"/>
              <a:buNone/>
            </a:pPr>
            <a:r>
              <a:rPr lang="en-GB" sz="1100" b="1">
                <a:solidFill>
                  <a:srgbClr val="4D5156"/>
                </a:solidFill>
                <a:latin typeface="Roboto"/>
                <a:ea typeface="Roboto"/>
                <a:cs typeface="Roboto"/>
                <a:sym typeface="Roboto"/>
              </a:rPr>
              <a:t>Text in slide to cover- </a:t>
            </a:r>
            <a:endParaRPr sz="1100" b="1">
              <a:solidFill>
                <a:srgbClr val="4D5156"/>
              </a:solidFill>
              <a:latin typeface="Roboto"/>
              <a:ea typeface="Roboto"/>
              <a:cs typeface="Roboto"/>
              <a:sym typeface="Roboto"/>
            </a:endParaRPr>
          </a:p>
          <a:p>
            <a:pPr marL="0" lvl="0" indent="0" algn="l" rtl="0">
              <a:spcBef>
                <a:spcPts val="0"/>
              </a:spcBef>
              <a:spcAft>
                <a:spcPts val="0"/>
              </a:spcAft>
              <a:buClr>
                <a:schemeClr val="dk1"/>
              </a:buClr>
              <a:buSzPts val="1400"/>
              <a:buFont typeface="Arial"/>
              <a:buNone/>
            </a:pPr>
            <a:endParaRPr sz="1100" b="1">
              <a:solidFill>
                <a:srgbClr val="4D5156"/>
              </a:solidFill>
              <a:latin typeface="Roboto"/>
              <a:ea typeface="Roboto"/>
              <a:cs typeface="Roboto"/>
              <a:sym typeface="Roboto"/>
            </a:endParaRPr>
          </a:p>
          <a:p>
            <a:pPr marL="0" lvl="0" indent="0" algn="l" rtl="0">
              <a:spcBef>
                <a:spcPts val="0"/>
              </a:spcBef>
              <a:spcAft>
                <a:spcPts val="0"/>
              </a:spcAft>
              <a:buClr>
                <a:schemeClr val="dk1"/>
              </a:buClr>
              <a:buSzPts val="1400"/>
              <a:buFont typeface="Arial"/>
              <a:buNone/>
            </a:pPr>
            <a:r>
              <a:rPr lang="en-GB" sz="1100" b="1">
                <a:latin typeface="Roboto"/>
                <a:ea typeface="Roboto"/>
                <a:cs typeface="Roboto"/>
                <a:sym typeface="Roboto"/>
              </a:rPr>
              <a:t>What is Spice?</a:t>
            </a:r>
            <a:endParaRPr sz="1100" b="1">
              <a:latin typeface="Roboto"/>
              <a:ea typeface="Roboto"/>
              <a:cs typeface="Roboto"/>
              <a:sym typeface="Roboto"/>
            </a:endParaRPr>
          </a:p>
          <a:p>
            <a:pPr marL="0" lvl="0" indent="0" algn="l" rtl="0">
              <a:lnSpc>
                <a:spcPct val="115000"/>
              </a:lnSpc>
              <a:spcBef>
                <a:spcPts val="1400"/>
              </a:spcBef>
              <a:spcAft>
                <a:spcPts val="0"/>
              </a:spcAft>
              <a:buSzPts val="1400"/>
              <a:buNone/>
            </a:pPr>
            <a:r>
              <a:rPr lang="en-GB" sz="1100">
                <a:solidFill>
                  <a:srgbClr val="202124"/>
                </a:solidFill>
                <a:latin typeface="Roboto"/>
                <a:ea typeface="Roboto"/>
                <a:cs typeface="Roboto"/>
                <a:sym typeface="Roboto"/>
              </a:rPr>
              <a:t>Spice is mixing chemicals with chopped up leaves and herbs </a:t>
            </a:r>
            <a:endParaRPr sz="1100">
              <a:solidFill>
                <a:srgbClr val="202124"/>
              </a:solidFill>
              <a:latin typeface="Roboto"/>
              <a:ea typeface="Roboto"/>
              <a:cs typeface="Roboto"/>
              <a:sym typeface="Roboto"/>
            </a:endParaRPr>
          </a:p>
          <a:p>
            <a:pPr marL="0" lvl="0" indent="0" algn="l" rtl="0">
              <a:lnSpc>
                <a:spcPct val="115000"/>
              </a:lnSpc>
              <a:spcBef>
                <a:spcPts val="1400"/>
              </a:spcBef>
              <a:spcAft>
                <a:spcPts val="0"/>
              </a:spcAft>
              <a:buSzPts val="1400"/>
              <a:buNone/>
            </a:pPr>
            <a:r>
              <a:rPr lang="en-GB" sz="1100" b="1">
                <a:solidFill>
                  <a:srgbClr val="202124"/>
                </a:solidFill>
                <a:latin typeface="Roboto"/>
                <a:ea typeface="Roboto"/>
                <a:cs typeface="Roboto"/>
                <a:sym typeface="Roboto"/>
              </a:rPr>
              <a:t>How strong is spice? </a:t>
            </a:r>
            <a:endParaRPr sz="1100" b="1">
              <a:solidFill>
                <a:srgbClr val="202124"/>
              </a:solidFill>
              <a:latin typeface="Roboto"/>
              <a:ea typeface="Roboto"/>
              <a:cs typeface="Roboto"/>
              <a:sym typeface="Roboto"/>
            </a:endParaRPr>
          </a:p>
          <a:p>
            <a:pPr marL="0" lvl="0" indent="0" algn="l" rtl="0">
              <a:lnSpc>
                <a:spcPct val="115000"/>
              </a:lnSpc>
              <a:spcBef>
                <a:spcPts val="1400"/>
              </a:spcBef>
              <a:spcAft>
                <a:spcPts val="0"/>
              </a:spcAft>
              <a:buSzPts val="1400"/>
              <a:buNone/>
            </a:pPr>
            <a:r>
              <a:rPr lang="en-GB" sz="1100">
                <a:solidFill>
                  <a:srgbClr val="202124"/>
                </a:solidFill>
                <a:latin typeface="Roboto"/>
                <a:ea typeface="Roboto"/>
                <a:cs typeface="Roboto"/>
                <a:sym typeface="Roboto"/>
              </a:rPr>
              <a:t>You can never tell each batch of spice is or how it is going to affect you. Spice is very potent even at low doses, a pinch the sizeof a match head is an active dose. Remember it is not like cannabis. </a:t>
            </a:r>
            <a:endParaRPr sz="1100">
              <a:solidFill>
                <a:srgbClr val="202124"/>
              </a:solidFill>
              <a:latin typeface="Roboto"/>
              <a:ea typeface="Roboto"/>
              <a:cs typeface="Roboto"/>
              <a:sym typeface="Roboto"/>
            </a:endParaRPr>
          </a:p>
          <a:p>
            <a:pPr marL="0" lvl="0" indent="0" algn="l" rtl="0">
              <a:lnSpc>
                <a:spcPct val="115000"/>
              </a:lnSpc>
              <a:spcBef>
                <a:spcPts val="1400"/>
              </a:spcBef>
              <a:spcAft>
                <a:spcPts val="0"/>
              </a:spcAft>
              <a:buSzPts val="1400"/>
              <a:buNone/>
            </a:pPr>
            <a:r>
              <a:rPr lang="en-GB" sz="1100" b="1">
                <a:solidFill>
                  <a:srgbClr val="202124"/>
                </a:solidFill>
                <a:latin typeface="Roboto"/>
                <a:ea typeface="Roboto"/>
                <a:cs typeface="Roboto"/>
                <a:sym typeface="Roboto"/>
              </a:rPr>
              <a:t>What does spice look like?</a:t>
            </a:r>
            <a:endParaRPr sz="1100" b="1">
              <a:solidFill>
                <a:srgbClr val="202124"/>
              </a:solidFill>
              <a:latin typeface="Roboto"/>
              <a:ea typeface="Roboto"/>
              <a:cs typeface="Roboto"/>
              <a:sym typeface="Roboto"/>
            </a:endParaRPr>
          </a:p>
          <a:p>
            <a:pPr marL="0" lvl="0" indent="0" algn="l" rtl="0">
              <a:lnSpc>
                <a:spcPct val="115000"/>
              </a:lnSpc>
              <a:spcBef>
                <a:spcPts val="1400"/>
              </a:spcBef>
              <a:spcAft>
                <a:spcPts val="0"/>
              </a:spcAft>
              <a:buSzPts val="1400"/>
              <a:buNone/>
            </a:pPr>
            <a:r>
              <a:rPr lang="en-GB" sz="1100">
                <a:solidFill>
                  <a:srgbClr val="202124"/>
                </a:solidFill>
                <a:latin typeface="Roboto"/>
                <a:ea typeface="Roboto"/>
                <a:cs typeface="Roboto"/>
                <a:sym typeface="Roboto"/>
              </a:rPr>
              <a:t>Chopped up herbal tobacco, spice is not like cannabis, it’s usually greenish/brown in colour.</a:t>
            </a:r>
            <a:endParaRPr sz="1100">
              <a:solidFill>
                <a:srgbClr val="202124"/>
              </a:solidFill>
              <a:latin typeface="Roboto"/>
              <a:ea typeface="Roboto"/>
              <a:cs typeface="Roboto"/>
              <a:sym typeface="Roboto"/>
            </a:endParaRPr>
          </a:p>
          <a:p>
            <a:pPr marL="0" lvl="0" indent="0" algn="l" rtl="0">
              <a:lnSpc>
                <a:spcPct val="115000"/>
              </a:lnSpc>
              <a:spcBef>
                <a:spcPts val="1400"/>
              </a:spcBef>
              <a:spcAft>
                <a:spcPts val="0"/>
              </a:spcAft>
              <a:buSzPts val="1400"/>
              <a:buNone/>
            </a:pPr>
            <a:r>
              <a:rPr lang="en-GB" sz="1100" b="1">
                <a:solidFill>
                  <a:srgbClr val="202124"/>
                </a:solidFill>
                <a:latin typeface="Roboto"/>
                <a:ea typeface="Roboto"/>
                <a:cs typeface="Roboto"/>
                <a:sym typeface="Roboto"/>
              </a:rPr>
              <a:t>Is Spice legal?</a:t>
            </a:r>
            <a:endParaRPr sz="1100" b="1">
              <a:solidFill>
                <a:srgbClr val="202124"/>
              </a:solidFill>
              <a:latin typeface="Roboto"/>
              <a:ea typeface="Roboto"/>
              <a:cs typeface="Roboto"/>
              <a:sym typeface="Roboto"/>
            </a:endParaRPr>
          </a:p>
          <a:p>
            <a:pPr marL="0" lvl="0" indent="0" algn="l" rtl="0">
              <a:lnSpc>
                <a:spcPct val="115000"/>
              </a:lnSpc>
              <a:spcBef>
                <a:spcPts val="1400"/>
              </a:spcBef>
              <a:spcAft>
                <a:spcPts val="0"/>
              </a:spcAft>
              <a:buSzPts val="1400"/>
              <a:buNone/>
            </a:pPr>
            <a:r>
              <a:rPr lang="en-GB" sz="1100">
                <a:solidFill>
                  <a:srgbClr val="202124"/>
                </a:solidFill>
                <a:latin typeface="Roboto"/>
                <a:ea typeface="Roboto"/>
                <a:cs typeface="Roboto"/>
                <a:sym typeface="Roboto"/>
              </a:rPr>
              <a:t>Is an illegal Class B drug - it is illegal to buy, possess or sell. </a:t>
            </a:r>
            <a:endParaRPr sz="1100">
              <a:solidFill>
                <a:srgbClr val="202124"/>
              </a:solidFill>
              <a:latin typeface="Roboto"/>
              <a:ea typeface="Roboto"/>
              <a:cs typeface="Roboto"/>
              <a:sym typeface="Roboto"/>
            </a:endParaRPr>
          </a:p>
          <a:p>
            <a:pPr marL="0" lvl="0" indent="0" algn="l" rtl="0">
              <a:lnSpc>
                <a:spcPct val="115000"/>
              </a:lnSpc>
              <a:spcBef>
                <a:spcPts val="1400"/>
              </a:spcBef>
              <a:spcAft>
                <a:spcPts val="0"/>
              </a:spcAft>
              <a:buSzPts val="1400"/>
              <a:buNone/>
            </a:pPr>
            <a:r>
              <a:rPr lang="en-GB" sz="1100" b="1">
                <a:solidFill>
                  <a:srgbClr val="202124"/>
                </a:solidFill>
                <a:latin typeface="Roboto"/>
                <a:ea typeface="Roboto"/>
                <a:cs typeface="Roboto"/>
                <a:sym typeface="Roboto"/>
              </a:rPr>
              <a:t>Acetone</a:t>
            </a:r>
            <a:r>
              <a:rPr lang="en-GB" sz="1100">
                <a:solidFill>
                  <a:srgbClr val="202124"/>
                </a:solidFill>
                <a:latin typeface="Roboto"/>
                <a:ea typeface="Roboto"/>
                <a:cs typeface="Roboto"/>
                <a:sym typeface="Roboto"/>
              </a:rPr>
              <a:t> - </a:t>
            </a:r>
            <a:r>
              <a:rPr lang="en-GB" sz="1100">
                <a:solidFill>
                  <a:srgbClr val="4D5156"/>
                </a:solidFill>
                <a:latin typeface="Roboto"/>
                <a:ea typeface="Roboto"/>
                <a:cs typeface="Roboto"/>
                <a:sym typeface="Roboto"/>
              </a:rPr>
              <a:t>is a colorless, highly volatile and flammable liquid with a characteristic pungent odor. </a:t>
            </a:r>
            <a:r>
              <a:rPr lang="en-GB" sz="1100">
                <a:solidFill>
                  <a:srgbClr val="5F6368"/>
                </a:solidFill>
                <a:latin typeface="Roboto"/>
                <a:ea typeface="Roboto"/>
                <a:cs typeface="Roboto"/>
                <a:sym typeface="Roboto"/>
              </a:rPr>
              <a:t>Acetone is used to take off nail varnish. </a:t>
            </a:r>
            <a:r>
              <a:rPr lang="en-GB" sz="1100">
                <a:solidFill>
                  <a:srgbClr val="4D5156"/>
                </a:solidFill>
                <a:latin typeface="Roboto"/>
                <a:ea typeface="Roboto"/>
                <a:cs typeface="Roboto"/>
                <a:sym typeface="Roboto"/>
              </a:rPr>
              <a:t>Breathing or swallowing high amounts of acetone over a short period of time can cause headaches, confusion, nausea, racing pulse, changes in the size and amount of blood cells, unconsciousness (passing out), or coma. Breathing a moderate to high amount of acetone can also cause nose, throat, lung, and eye irritation</a:t>
            </a:r>
            <a:endParaRPr sz="1100">
              <a:solidFill>
                <a:srgbClr val="4D5156"/>
              </a:solidFill>
              <a:latin typeface="Roboto"/>
              <a:ea typeface="Roboto"/>
              <a:cs typeface="Roboto"/>
              <a:sym typeface="Roboto"/>
            </a:endParaRPr>
          </a:p>
          <a:p>
            <a:pPr marL="0" lvl="0" indent="0" algn="l" rtl="0">
              <a:lnSpc>
                <a:spcPct val="115000"/>
              </a:lnSpc>
              <a:spcBef>
                <a:spcPts val="1400"/>
              </a:spcBef>
              <a:spcAft>
                <a:spcPts val="0"/>
              </a:spcAft>
              <a:buSzPts val="1400"/>
              <a:buNone/>
            </a:pPr>
            <a:r>
              <a:rPr lang="en-GB" sz="1100">
                <a:solidFill>
                  <a:srgbClr val="4D5156"/>
                </a:solidFill>
                <a:latin typeface="Roboto"/>
                <a:ea typeface="Roboto"/>
                <a:cs typeface="Roboto"/>
                <a:sym typeface="Roboto"/>
              </a:rPr>
              <a:t>Damiana is </a:t>
            </a:r>
            <a:r>
              <a:rPr lang="en-GB" sz="1100" b="1">
                <a:solidFill>
                  <a:srgbClr val="5F6368"/>
                </a:solidFill>
                <a:latin typeface="Roboto"/>
                <a:ea typeface="Roboto"/>
                <a:cs typeface="Roboto"/>
                <a:sym typeface="Roboto"/>
              </a:rPr>
              <a:t>a wild shrub</a:t>
            </a:r>
            <a:r>
              <a:rPr lang="en-GB" sz="1100">
                <a:solidFill>
                  <a:srgbClr val="4D5156"/>
                </a:solidFill>
                <a:latin typeface="Roboto"/>
                <a:ea typeface="Roboto"/>
                <a:cs typeface="Roboto"/>
                <a:sym typeface="Roboto"/>
              </a:rPr>
              <a:t> that grows in Mexico, Central America, and the West Indies</a:t>
            </a:r>
            <a:endParaRPr sz="1100">
              <a:solidFill>
                <a:srgbClr val="4D5156"/>
              </a:solidFill>
              <a:latin typeface="Roboto"/>
              <a:ea typeface="Roboto"/>
              <a:cs typeface="Roboto"/>
              <a:sym typeface="Roboto"/>
            </a:endParaRPr>
          </a:p>
          <a:p>
            <a:pPr marL="0" lvl="0" indent="0" algn="l" rtl="0">
              <a:lnSpc>
                <a:spcPct val="115000"/>
              </a:lnSpc>
              <a:spcBef>
                <a:spcPts val="1400"/>
              </a:spcBef>
              <a:spcAft>
                <a:spcPts val="1400"/>
              </a:spcAft>
              <a:buSzPts val="1400"/>
              <a:buNone/>
            </a:pPr>
            <a:endParaRPr sz="1100" b="1">
              <a:solidFill>
                <a:srgbClr val="4D5156"/>
              </a:solidFill>
              <a:latin typeface="Roboto"/>
              <a:ea typeface="Roboto"/>
              <a:cs typeface="Roboto"/>
              <a:sym typeface="Roboto"/>
            </a:endParaRPr>
          </a:p>
        </p:txBody>
      </p:sp>
      <p:sp>
        <p:nvSpPr>
          <p:cNvPr id="138" name="Google Shape;138;g25633ac9627_0_0:notes"/>
          <p:cNvSpPr txBox="1">
            <a:spLocks noGrp="1"/>
          </p:cNvSpPr>
          <p:nvPr>
            <p:ph type="sldNum" idx="12"/>
          </p:nvPr>
        </p:nvSpPr>
        <p:spPr>
          <a:xfrm>
            <a:off x="3778250" y="9377362"/>
            <a:ext cx="2889300" cy="4938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9</a:t>
            </a:fld>
            <a:endParaRPr sz="14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Grey Background)">
  <p:cSld name="Title Slide (Grey Background)">
    <p:spTree>
      <p:nvGrpSpPr>
        <p:cNvPr id="1" name="Shape 13"/>
        <p:cNvGrpSpPr/>
        <p:nvPr/>
      </p:nvGrpSpPr>
      <p:grpSpPr>
        <a:xfrm>
          <a:off x="0" y="0"/>
          <a:ext cx="0" cy="0"/>
          <a:chOff x="0" y="0"/>
          <a:chExt cx="0" cy="0"/>
        </a:xfrm>
      </p:grpSpPr>
      <p:pic>
        <p:nvPicPr>
          <p:cNvPr id="14" name="Google Shape;14;g117156a1811_1_272"/>
          <p:cNvPicPr preferRelativeResize="0"/>
          <p:nvPr/>
        </p:nvPicPr>
        <p:blipFill rotWithShape="1">
          <a:blip r:embed="rId2">
            <a:alphaModFix/>
          </a:blip>
          <a:srcRect/>
          <a:stretch/>
        </p:blipFill>
        <p:spPr>
          <a:xfrm>
            <a:off x="0" y="0"/>
            <a:ext cx="9009888" cy="6841884"/>
          </a:xfrm>
          <a:prstGeom prst="rect">
            <a:avLst/>
          </a:prstGeom>
          <a:noFill/>
          <a:ln>
            <a:noFill/>
          </a:ln>
        </p:spPr>
      </p:pic>
      <p:pic>
        <p:nvPicPr>
          <p:cNvPr id="15" name="Google Shape;15;g117156a1811_1_272" descr="AfC_RGB-Colour_ForGreyBackground.png"/>
          <p:cNvPicPr preferRelativeResize="0"/>
          <p:nvPr/>
        </p:nvPicPr>
        <p:blipFill rotWithShape="1">
          <a:blip r:embed="rId3">
            <a:alphaModFix/>
          </a:blip>
          <a:srcRect/>
          <a:stretch/>
        </p:blipFill>
        <p:spPr>
          <a:xfrm>
            <a:off x="488116" y="5662725"/>
            <a:ext cx="2959741" cy="770914"/>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0"/>
        <p:cNvGrpSpPr/>
        <p:nvPr/>
      </p:nvGrpSpPr>
      <p:grpSpPr>
        <a:xfrm>
          <a:off x="0" y="0"/>
          <a:ext cx="0" cy="0"/>
          <a:chOff x="0" y="0"/>
          <a:chExt cx="0" cy="0"/>
        </a:xfrm>
      </p:grpSpPr>
      <p:sp>
        <p:nvSpPr>
          <p:cNvPr id="41" name="Google Shape;41;g117156a1811_1_250"/>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2" name="Google Shape;42;g117156a1811_1_250"/>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3" name="Google Shape;43;g117156a1811_1_25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sp>
        <p:nvSpPr>
          <p:cNvPr id="45" name="Google Shape;45;g117156a1811_1_254"/>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46" name="Google Shape;46;g117156a1811_1_254"/>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7"/>
        <p:cNvGrpSpPr/>
        <p:nvPr/>
      </p:nvGrpSpPr>
      <p:grpSpPr>
        <a:xfrm>
          <a:off x="0" y="0"/>
          <a:ext cx="0" cy="0"/>
          <a:chOff x="0" y="0"/>
          <a:chExt cx="0" cy="0"/>
        </a:xfrm>
      </p:grpSpPr>
      <p:sp>
        <p:nvSpPr>
          <p:cNvPr id="48" name="Google Shape;48;g117156a1811_1_257"/>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117156a1811_1_257"/>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0" name="Google Shape;50;g117156a1811_1_257"/>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1" name="Google Shape;51;g117156a1811_1_257"/>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2" name="Google Shape;52;g117156a1811_1_25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
        <p:cNvGrpSpPr/>
        <p:nvPr/>
      </p:nvGrpSpPr>
      <p:grpSpPr>
        <a:xfrm>
          <a:off x="0" y="0"/>
          <a:ext cx="0" cy="0"/>
          <a:chOff x="0" y="0"/>
          <a:chExt cx="0" cy="0"/>
        </a:xfrm>
      </p:grpSpPr>
      <p:sp>
        <p:nvSpPr>
          <p:cNvPr id="54" name="Google Shape;54;g117156a1811_1_263"/>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55" name="Google Shape;55;g117156a1811_1_263"/>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6"/>
        <p:cNvGrpSpPr/>
        <p:nvPr/>
      </p:nvGrpSpPr>
      <p:grpSpPr>
        <a:xfrm>
          <a:off x="0" y="0"/>
          <a:ext cx="0" cy="0"/>
          <a:chOff x="0" y="0"/>
          <a:chExt cx="0" cy="0"/>
        </a:xfrm>
      </p:grpSpPr>
      <p:sp>
        <p:nvSpPr>
          <p:cNvPr id="57" name="Google Shape;57;g117156a1811_1_266"/>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8" name="Google Shape;58;g117156a1811_1_266"/>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59" name="Google Shape;59;g117156a1811_1_26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Bullets only">
  <p:cSld name="1_Bullets only">
    <p:spTree>
      <p:nvGrpSpPr>
        <p:cNvPr id="1" name="Shape 60"/>
        <p:cNvGrpSpPr/>
        <p:nvPr/>
      </p:nvGrpSpPr>
      <p:grpSpPr>
        <a:xfrm>
          <a:off x="0" y="0"/>
          <a:ext cx="0" cy="0"/>
          <a:chOff x="0" y="0"/>
          <a:chExt cx="0" cy="0"/>
        </a:xfrm>
      </p:grpSpPr>
      <p:pic>
        <p:nvPicPr>
          <p:cNvPr id="61" name="Google Shape;61;g117156a1811_1_276"/>
          <p:cNvPicPr preferRelativeResize="0"/>
          <p:nvPr/>
        </p:nvPicPr>
        <p:blipFill rotWithShape="1">
          <a:blip r:embed="rId2">
            <a:alphaModFix/>
          </a:blip>
          <a:srcRect/>
          <a:stretch/>
        </p:blipFill>
        <p:spPr>
          <a:xfrm>
            <a:off x="0" y="0"/>
            <a:ext cx="9144002" cy="685800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ortrait image with text">
  <p:cSld name="Portrait image with text">
    <p:spTree>
      <p:nvGrpSpPr>
        <p:cNvPr id="1" name="Shape 16"/>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g117156a1811_1_238"/>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g117156a1811_1_238"/>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 name="Google Shape;20;g117156a1811_1_238"/>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g117156a1811_1_270"/>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ullets only">
  <p:cSld name="Bullets only">
    <p:spTree>
      <p:nvGrpSpPr>
        <p:cNvPr id="1" name="Shape 23"/>
        <p:cNvGrpSpPr/>
        <p:nvPr/>
      </p:nvGrpSpPr>
      <p:grpSpPr>
        <a:xfrm>
          <a:off x="0" y="0"/>
          <a:ext cx="0" cy="0"/>
          <a:chOff x="0" y="0"/>
          <a:chExt cx="0" cy="0"/>
        </a:xfrm>
      </p:grpSpPr>
      <p:pic>
        <p:nvPicPr>
          <p:cNvPr id="24" name="Google Shape;24;g117156a1811_1_278"/>
          <p:cNvPicPr preferRelativeResize="0"/>
          <p:nvPr/>
        </p:nvPicPr>
        <p:blipFill rotWithShape="1">
          <a:blip r:embed="rId2">
            <a:alphaModFix/>
          </a:blip>
          <a:srcRect/>
          <a:stretch/>
        </p:blipFill>
        <p:spPr>
          <a:xfrm>
            <a:off x="0" y="0"/>
            <a:ext cx="9009888" cy="6841884"/>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g117156a1811_1_231"/>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7" name="Google Shape;27;g117156a1811_1_231"/>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8" name="Google Shape;28;g117156a1811_1_23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g117156a1811_1_235"/>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1" name="Google Shape;31;g117156a1811_1_235"/>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
        <p:cNvGrpSpPr/>
        <p:nvPr/>
      </p:nvGrpSpPr>
      <p:grpSpPr>
        <a:xfrm>
          <a:off x="0" y="0"/>
          <a:ext cx="0" cy="0"/>
          <a:chOff x="0" y="0"/>
          <a:chExt cx="0" cy="0"/>
        </a:xfrm>
      </p:grpSpPr>
      <p:sp>
        <p:nvSpPr>
          <p:cNvPr id="33" name="Google Shape;33;g117156a1811_1_24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g117156a1811_1_242"/>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 name="Google Shape;35;g117156a1811_1_242"/>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 name="Google Shape;36;g117156a1811_1_24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7"/>
        <p:cNvGrpSpPr/>
        <p:nvPr/>
      </p:nvGrpSpPr>
      <p:grpSpPr>
        <a:xfrm>
          <a:off x="0" y="0"/>
          <a:ext cx="0" cy="0"/>
          <a:chOff x="0" y="0"/>
          <a:chExt cx="0" cy="0"/>
        </a:xfrm>
      </p:grpSpPr>
      <p:sp>
        <p:nvSpPr>
          <p:cNvPr id="38" name="Google Shape;38;g117156a1811_1_24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 name="Google Shape;39;g117156a1811_1_24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117156a1811_1_22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1" name="Google Shape;11;g117156a1811_1_22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 name="Google Shape;12;g117156a1811_1_22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hyperlink" Target="mailto:jess.montague@achievingforchildren.org.uk"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mailto:Theresa.allen@achievingforchildren.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hyperlink" Target="https://www.youtube.com/watch?v=aasKIDz9ZX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jpKMWFaptwE"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independent.co.uk/life-style/health-and-families/prime-minister-vaping-government-rishi-sunak-england-b2348094.html"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www.independent.co.uk/news/uk/prime-minister-government-regulation-labour-yougov-b2345672.html" TargetMode="External"/><Relationship Id="rId4" Type="http://schemas.openxmlformats.org/officeDocument/2006/relationships/hyperlink" Target="https://www.independent.co.uk/news/uk/home-news/vape-children-crackdown-rishi-sunak-b2347971.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LIyzUVfJpN4&amp;t=83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9jxBJ1HAfI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cxnSp>
        <p:nvCxnSpPr>
          <p:cNvPr id="66" name="Google Shape;66;g2587a31d9bc_0_0"/>
          <p:cNvCxnSpPr/>
          <p:nvPr/>
        </p:nvCxnSpPr>
        <p:spPr>
          <a:xfrm>
            <a:off x="1940053" y="3847549"/>
            <a:ext cx="5280000" cy="0"/>
          </a:xfrm>
          <a:prstGeom prst="straightConnector1">
            <a:avLst/>
          </a:prstGeom>
          <a:noFill/>
          <a:ln w="9525" cap="flat" cmpd="sng">
            <a:solidFill>
              <a:srgbClr val="F4C239"/>
            </a:solidFill>
            <a:prstDash val="solid"/>
            <a:round/>
            <a:headEnd type="none" w="sm" len="sm"/>
            <a:tailEnd type="none" w="sm" len="sm"/>
          </a:ln>
        </p:spPr>
      </p:cxnSp>
      <p:sp>
        <p:nvSpPr>
          <p:cNvPr id="67" name="Google Shape;67;g2587a31d9bc_0_0"/>
          <p:cNvSpPr txBox="1">
            <a:spLocks noGrp="1"/>
          </p:cNvSpPr>
          <p:nvPr>
            <p:ph type="body" idx="4294967295"/>
          </p:nvPr>
        </p:nvSpPr>
        <p:spPr>
          <a:xfrm>
            <a:off x="1931847" y="2576406"/>
            <a:ext cx="5280300" cy="1140000"/>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chemeClr val="dk1"/>
              </a:buClr>
              <a:buSzPts val="1100"/>
              <a:buFont typeface="Arial"/>
              <a:buNone/>
            </a:pPr>
            <a:r>
              <a:rPr lang="en-GB" sz="4500">
                <a:solidFill>
                  <a:schemeClr val="lt1"/>
                </a:solidFill>
              </a:rPr>
              <a:t>Vaping &amp; Spice</a:t>
            </a:r>
            <a:endParaRPr sz="5900" b="0" i="0" u="none" strike="noStrike" cap="none">
              <a:solidFill>
                <a:schemeClr val="lt1"/>
              </a:solidFill>
              <a:latin typeface="Calibri"/>
              <a:ea typeface="Calibri"/>
              <a:cs typeface="Calibri"/>
              <a:sym typeface="Calibri"/>
            </a:endParaRPr>
          </a:p>
        </p:txBody>
      </p:sp>
      <p:sp>
        <p:nvSpPr>
          <p:cNvPr id="68" name="Google Shape;68;g2587a31d9bc_0_0"/>
          <p:cNvSpPr txBox="1"/>
          <p:nvPr/>
        </p:nvSpPr>
        <p:spPr>
          <a:xfrm>
            <a:off x="6875253" y="6185140"/>
            <a:ext cx="2018700" cy="4062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FFFFFF"/>
              </a:buClr>
              <a:buSzPts val="2240"/>
              <a:buFont typeface="Arial"/>
              <a:buNone/>
            </a:pPr>
            <a:r>
              <a:rPr lang="en-GB" sz="2240" b="0" i="0" u="none" strike="noStrike" cap="none">
                <a:solidFill>
                  <a:srgbClr val="FFFFFF"/>
                </a:solidFill>
                <a:latin typeface="Calibri"/>
                <a:ea typeface="Calibri"/>
                <a:cs typeface="Calibri"/>
                <a:sym typeface="Calibri"/>
              </a:rPr>
              <a:t>2023</a:t>
            </a:r>
            <a:endParaRPr sz="2240" b="0" i="0" u="none" strike="noStrike" cap="none">
              <a:solidFill>
                <a:srgbClr val="FFFFFF"/>
              </a:solidFill>
              <a:latin typeface="Calibri"/>
              <a:ea typeface="Calibri"/>
              <a:cs typeface="Calibri"/>
              <a:sym typeface="Calibri"/>
            </a:endParaRPr>
          </a:p>
        </p:txBody>
      </p:sp>
      <p:sp>
        <p:nvSpPr>
          <p:cNvPr id="69" name="Google Shape;69;g2587a31d9bc_0_0"/>
          <p:cNvSpPr txBox="1"/>
          <p:nvPr/>
        </p:nvSpPr>
        <p:spPr>
          <a:xfrm>
            <a:off x="354325" y="3716400"/>
            <a:ext cx="8451600" cy="2260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200"/>
              <a:buFont typeface="Arial"/>
              <a:buNone/>
            </a:pPr>
            <a:endParaRPr sz="3200" b="0" i="0" u="none" strike="noStrike" cap="none">
              <a:solidFill>
                <a:srgbClr val="FFFF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9"/>
        <p:cNvGrpSpPr/>
        <p:nvPr/>
      </p:nvGrpSpPr>
      <p:grpSpPr>
        <a:xfrm>
          <a:off x="0" y="0"/>
          <a:ext cx="0" cy="0"/>
          <a:chOff x="0" y="0"/>
          <a:chExt cx="0" cy="0"/>
        </a:xfrm>
      </p:grpSpPr>
      <p:sp>
        <p:nvSpPr>
          <p:cNvPr id="150" name="Google Shape;150;g25633ac9627_0_11"/>
          <p:cNvSpPr txBox="1"/>
          <p:nvPr/>
        </p:nvSpPr>
        <p:spPr>
          <a:xfrm>
            <a:off x="662675" y="4622325"/>
            <a:ext cx="52047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 name="Google Shape;151;g25633ac9627_0_11"/>
          <p:cNvSpPr txBox="1"/>
          <p:nvPr/>
        </p:nvSpPr>
        <p:spPr>
          <a:xfrm>
            <a:off x="3878025" y="4714875"/>
            <a:ext cx="4306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2" name="Google Shape;152;g25633ac9627_0_11"/>
          <p:cNvSpPr txBox="1"/>
          <p:nvPr/>
        </p:nvSpPr>
        <p:spPr>
          <a:xfrm>
            <a:off x="158550" y="475850"/>
            <a:ext cx="8826900" cy="1293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1" i="0" u="none" strike="noStrike" cap="none">
                <a:solidFill>
                  <a:srgbClr val="141414"/>
                </a:solidFill>
                <a:latin typeface="Arial"/>
                <a:ea typeface="Arial"/>
                <a:cs typeface="Arial"/>
                <a:sym typeface="Arial"/>
              </a:rPr>
              <a:t>Mum's warning after vape laced with spice left boy fighting for his life</a:t>
            </a:r>
            <a:endParaRPr sz="1400" b="0" i="0" u="none" strike="noStrike" cap="none">
              <a:solidFill>
                <a:srgbClr val="000000"/>
              </a:solidFill>
              <a:latin typeface="Arial"/>
              <a:ea typeface="Arial"/>
              <a:cs typeface="Arial"/>
              <a:sym typeface="Arial"/>
            </a:endParaRPr>
          </a:p>
        </p:txBody>
      </p:sp>
      <p:pic>
        <p:nvPicPr>
          <p:cNvPr id="153" name="Google Shape;153;g25633ac9627_0_11"/>
          <p:cNvPicPr preferRelativeResize="0"/>
          <p:nvPr/>
        </p:nvPicPr>
        <p:blipFill rotWithShape="1">
          <a:blip r:embed="rId3">
            <a:alphaModFix/>
          </a:blip>
          <a:srcRect/>
          <a:stretch/>
        </p:blipFill>
        <p:spPr>
          <a:xfrm>
            <a:off x="1663975" y="2344750"/>
            <a:ext cx="5338175" cy="35522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sp>
        <p:nvSpPr>
          <p:cNvPr id="159" name="Google Shape;159;g25633ac9627_0_42"/>
          <p:cNvSpPr txBox="1"/>
          <p:nvPr/>
        </p:nvSpPr>
        <p:spPr>
          <a:xfrm>
            <a:off x="662675" y="4622325"/>
            <a:ext cx="52047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g25633ac9627_0_42"/>
          <p:cNvSpPr txBox="1"/>
          <p:nvPr/>
        </p:nvSpPr>
        <p:spPr>
          <a:xfrm>
            <a:off x="3878025" y="4714875"/>
            <a:ext cx="4306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1" name="Google Shape;161;g25633ac9627_0_42"/>
          <p:cNvSpPr txBox="1"/>
          <p:nvPr/>
        </p:nvSpPr>
        <p:spPr>
          <a:xfrm>
            <a:off x="158550" y="318338"/>
            <a:ext cx="8826900" cy="64998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GB" sz="2000" b="1" i="0" u="none" strike="noStrike" cap="none">
                <a:solidFill>
                  <a:srgbClr val="1D2129"/>
                </a:solidFill>
              </a:rPr>
              <a:t>Health warning issued over </a:t>
            </a:r>
            <a:r>
              <a:rPr lang="en-GB" sz="2000" b="1" i="0" u="none" strike="noStrike" cap="none">
                <a:solidFill>
                  <a:srgbClr val="FF0000"/>
                </a:solidFill>
              </a:rPr>
              <a:t>fake “THC vape”</a:t>
            </a:r>
            <a:r>
              <a:rPr lang="en-GB" sz="2000" b="1" i="0" u="none" strike="noStrike" cap="none">
                <a:solidFill>
                  <a:srgbClr val="1D2129"/>
                </a:solidFill>
              </a:rPr>
              <a:t> that in fact contains </a:t>
            </a:r>
            <a:r>
              <a:rPr lang="en-GB" sz="2000" b="1" i="0" u="none" strike="noStrike" cap="none">
                <a:solidFill>
                  <a:srgbClr val="FF0000"/>
                </a:solidFill>
              </a:rPr>
              <a:t>“spice”</a:t>
            </a:r>
            <a:r>
              <a:rPr lang="en-GB" sz="2000" b="1" i="0" u="none" strike="noStrike" cap="none">
                <a:solidFill>
                  <a:srgbClr val="1D2129"/>
                </a:solidFill>
              </a:rPr>
              <a:t>.</a:t>
            </a:r>
            <a:endParaRPr sz="2000" b="1" i="0" u="none" strike="noStrike" cap="none">
              <a:solidFill>
                <a:srgbClr val="1D2129"/>
              </a:solidFill>
            </a:endParaRPr>
          </a:p>
          <a:p>
            <a:pPr marL="0" marR="0" lvl="0" indent="0" algn="ctr" rtl="0">
              <a:lnSpc>
                <a:spcPct val="115000"/>
              </a:lnSpc>
              <a:spcBef>
                <a:spcPts val="500"/>
              </a:spcBef>
              <a:spcAft>
                <a:spcPts val="0"/>
              </a:spcAft>
              <a:buClr>
                <a:srgbClr val="000000"/>
              </a:buClr>
              <a:buSzPts val="1900"/>
              <a:buFont typeface="Arial"/>
              <a:buNone/>
            </a:pPr>
            <a:r>
              <a:rPr lang="en-GB" sz="1900" i="0" u="none" strike="noStrike" cap="none">
                <a:solidFill>
                  <a:srgbClr val="1D2129"/>
                </a:solidFill>
              </a:rPr>
              <a:t>Dealers are selling a vaping liquid labelled as a natural cannabis-based “THC vape” but it is in fact spice. There have been incidents of young people collapsing and being hospitalised having vaped the drug.</a:t>
            </a:r>
            <a:endParaRPr sz="1900" i="0" u="none" strike="noStrike" cap="none">
              <a:solidFill>
                <a:srgbClr val="1D2129"/>
              </a:solidFill>
            </a:endParaRPr>
          </a:p>
          <a:p>
            <a:pPr marL="0" marR="0" lvl="0" indent="0" algn="ctr" rtl="0">
              <a:lnSpc>
                <a:spcPct val="115000"/>
              </a:lnSpc>
              <a:spcBef>
                <a:spcPts val="500"/>
              </a:spcBef>
              <a:spcAft>
                <a:spcPts val="0"/>
              </a:spcAft>
              <a:buClr>
                <a:srgbClr val="000000"/>
              </a:buClr>
              <a:buSzPts val="1600"/>
              <a:buFont typeface="Arial"/>
              <a:buNone/>
            </a:pPr>
            <a:br>
              <a:rPr lang="en-GB" sz="1600" b="0" i="0" u="none" strike="noStrike" cap="none">
                <a:solidFill>
                  <a:srgbClr val="1D2129"/>
                </a:solidFill>
                <a:latin typeface="Roboto"/>
                <a:ea typeface="Roboto"/>
                <a:cs typeface="Roboto"/>
                <a:sym typeface="Roboto"/>
              </a:rPr>
            </a:br>
            <a:endParaRPr sz="1600" b="0" i="0" u="none" strike="noStrike" cap="none">
              <a:solidFill>
                <a:srgbClr val="1D2129"/>
              </a:solidFill>
              <a:latin typeface="Roboto"/>
              <a:ea typeface="Roboto"/>
              <a:cs typeface="Roboto"/>
              <a:sym typeface="Roboto"/>
            </a:endParaRPr>
          </a:p>
          <a:p>
            <a:pPr marL="0" marR="0" lvl="0" indent="0" algn="ctr" rtl="0">
              <a:lnSpc>
                <a:spcPct val="115000"/>
              </a:lnSpc>
              <a:spcBef>
                <a:spcPts val="500"/>
              </a:spcBef>
              <a:spcAft>
                <a:spcPts val="0"/>
              </a:spcAft>
              <a:buClr>
                <a:schemeClr val="dk1"/>
              </a:buClr>
              <a:buSzPts val="1100"/>
              <a:buFont typeface="Arial"/>
              <a:buNone/>
            </a:pPr>
            <a:endParaRPr sz="1600" b="0" i="0" u="none" strike="noStrike" cap="none">
              <a:solidFill>
                <a:srgbClr val="1D2129"/>
              </a:solidFill>
              <a:latin typeface="Roboto"/>
              <a:ea typeface="Roboto"/>
              <a:cs typeface="Roboto"/>
              <a:sym typeface="Roboto"/>
            </a:endParaRPr>
          </a:p>
          <a:p>
            <a:pPr marL="0" marR="0" lvl="0" indent="0" algn="ctr" rtl="0">
              <a:lnSpc>
                <a:spcPct val="115000"/>
              </a:lnSpc>
              <a:spcBef>
                <a:spcPts val="500"/>
              </a:spcBef>
              <a:spcAft>
                <a:spcPts val="0"/>
              </a:spcAft>
              <a:buClr>
                <a:srgbClr val="000000"/>
              </a:buClr>
              <a:buSzPts val="1600"/>
              <a:buFont typeface="Arial"/>
              <a:buNone/>
            </a:pPr>
            <a:endParaRPr sz="1600" b="0" i="0" u="none" strike="noStrike" cap="none">
              <a:solidFill>
                <a:srgbClr val="1D2129"/>
              </a:solidFill>
              <a:latin typeface="Roboto"/>
              <a:ea typeface="Roboto"/>
              <a:cs typeface="Roboto"/>
              <a:sym typeface="Roboto"/>
            </a:endParaRPr>
          </a:p>
          <a:p>
            <a:pPr marL="0" marR="0" lvl="0" indent="0" algn="ctr" rtl="0">
              <a:lnSpc>
                <a:spcPct val="115000"/>
              </a:lnSpc>
              <a:spcBef>
                <a:spcPts val="500"/>
              </a:spcBef>
              <a:spcAft>
                <a:spcPts val="0"/>
              </a:spcAft>
              <a:buClr>
                <a:srgbClr val="000000"/>
              </a:buClr>
              <a:buSzPts val="1600"/>
              <a:buFont typeface="Arial"/>
              <a:buNone/>
            </a:pPr>
            <a:endParaRPr sz="1600" b="0" i="0" u="none" strike="noStrike" cap="none">
              <a:solidFill>
                <a:srgbClr val="1D2129"/>
              </a:solidFill>
              <a:latin typeface="Roboto"/>
              <a:ea typeface="Roboto"/>
              <a:cs typeface="Roboto"/>
              <a:sym typeface="Roboto"/>
            </a:endParaRPr>
          </a:p>
          <a:p>
            <a:pPr marL="0" marR="0" lvl="0" indent="0" algn="ctr" rtl="0">
              <a:lnSpc>
                <a:spcPct val="115000"/>
              </a:lnSpc>
              <a:spcBef>
                <a:spcPts val="500"/>
              </a:spcBef>
              <a:spcAft>
                <a:spcPts val="0"/>
              </a:spcAft>
              <a:buClr>
                <a:srgbClr val="000000"/>
              </a:buClr>
              <a:buSzPts val="1600"/>
              <a:buFont typeface="Arial"/>
              <a:buNone/>
            </a:pPr>
            <a:endParaRPr sz="1600" b="0" i="0" u="none" strike="noStrike" cap="none">
              <a:solidFill>
                <a:srgbClr val="1D2129"/>
              </a:solidFill>
              <a:latin typeface="Roboto"/>
              <a:ea typeface="Roboto"/>
              <a:cs typeface="Roboto"/>
              <a:sym typeface="Roboto"/>
            </a:endParaRPr>
          </a:p>
          <a:p>
            <a:pPr marL="0" marR="0" lvl="0" indent="0" algn="ctr" rtl="0">
              <a:lnSpc>
                <a:spcPct val="115000"/>
              </a:lnSpc>
              <a:spcBef>
                <a:spcPts val="500"/>
              </a:spcBef>
              <a:spcAft>
                <a:spcPts val="0"/>
              </a:spcAft>
              <a:buClr>
                <a:srgbClr val="000000"/>
              </a:buClr>
              <a:buSzPts val="1600"/>
              <a:buFont typeface="Arial"/>
              <a:buNone/>
            </a:pPr>
            <a:endParaRPr sz="1600" b="0" i="0" u="none" strike="noStrike" cap="none">
              <a:solidFill>
                <a:srgbClr val="1D2129"/>
              </a:solidFill>
              <a:latin typeface="Roboto"/>
              <a:ea typeface="Roboto"/>
              <a:cs typeface="Roboto"/>
              <a:sym typeface="Roboto"/>
            </a:endParaRPr>
          </a:p>
          <a:p>
            <a:pPr marL="0" marR="0" lvl="0" indent="0" algn="ctr" rtl="0">
              <a:lnSpc>
                <a:spcPct val="115000"/>
              </a:lnSpc>
              <a:spcBef>
                <a:spcPts val="500"/>
              </a:spcBef>
              <a:spcAft>
                <a:spcPts val="0"/>
              </a:spcAft>
              <a:buClr>
                <a:srgbClr val="000000"/>
              </a:buClr>
              <a:buSzPts val="1900"/>
              <a:buFont typeface="Arial"/>
              <a:buNone/>
            </a:pPr>
            <a:r>
              <a:rPr lang="en-GB" sz="1900" b="1" i="0" u="none" strike="noStrike" cap="none">
                <a:solidFill>
                  <a:srgbClr val="1D2129"/>
                </a:solidFill>
              </a:rPr>
              <a:t>The effects of using “spice” are very dangerous, </a:t>
            </a:r>
            <a:endParaRPr sz="1900" b="1" i="0" u="none" strike="noStrike" cap="none">
              <a:solidFill>
                <a:srgbClr val="1D2129"/>
              </a:solidFill>
            </a:endParaRPr>
          </a:p>
          <a:p>
            <a:pPr marL="0" marR="0" lvl="0" indent="0" algn="ctr" rtl="0">
              <a:lnSpc>
                <a:spcPct val="115000"/>
              </a:lnSpc>
              <a:spcBef>
                <a:spcPts val="500"/>
              </a:spcBef>
              <a:spcAft>
                <a:spcPts val="0"/>
              </a:spcAft>
              <a:buClr>
                <a:srgbClr val="000000"/>
              </a:buClr>
              <a:buSzPts val="1900"/>
              <a:buFont typeface="Arial"/>
              <a:buNone/>
            </a:pPr>
            <a:r>
              <a:rPr lang="en-GB" sz="1900" b="1" i="0" u="none" strike="noStrike" cap="none">
                <a:solidFill>
                  <a:srgbClr val="1D2129"/>
                </a:solidFill>
              </a:rPr>
              <a:t>unpredictable, and may even be </a:t>
            </a:r>
            <a:r>
              <a:rPr lang="en-GB" sz="1900" b="1" i="0" u="none" strike="noStrike" cap="none">
                <a:solidFill>
                  <a:srgbClr val="FF0000"/>
                </a:solidFill>
              </a:rPr>
              <a:t>fatal</a:t>
            </a:r>
            <a:r>
              <a:rPr lang="en-GB" sz="1900" b="1" i="0" u="none" strike="noStrike" cap="none">
                <a:solidFill>
                  <a:srgbClr val="1D2129"/>
                </a:solidFill>
              </a:rPr>
              <a:t>.</a:t>
            </a:r>
            <a:endParaRPr sz="1900" b="1" i="0" u="none" strike="noStrike" cap="none">
              <a:solidFill>
                <a:srgbClr val="1D2129"/>
              </a:solidFill>
            </a:endParaRPr>
          </a:p>
          <a:p>
            <a:pPr marL="0" marR="0" lvl="0" indent="0" algn="ctr" rtl="0">
              <a:lnSpc>
                <a:spcPct val="115000"/>
              </a:lnSpc>
              <a:spcBef>
                <a:spcPts val="500"/>
              </a:spcBef>
              <a:spcAft>
                <a:spcPts val="0"/>
              </a:spcAft>
              <a:buClr>
                <a:srgbClr val="000000"/>
              </a:buClr>
              <a:buSzPts val="1900"/>
              <a:buFont typeface="Arial"/>
              <a:buNone/>
            </a:pPr>
            <a:br>
              <a:rPr lang="en-GB" sz="1900" i="0" u="none" strike="noStrike" cap="none">
                <a:solidFill>
                  <a:srgbClr val="1D2129"/>
                </a:solidFill>
              </a:rPr>
            </a:br>
            <a:r>
              <a:rPr lang="en-GB" sz="1900" i="1" u="none" strike="noStrike" cap="none">
                <a:solidFill>
                  <a:srgbClr val="1D2129"/>
                </a:solidFill>
              </a:rPr>
              <a:t>Anyone who is with a person who has collapsed as a result of taking this drug should call an ambulance and place them in the recovery position in order to avoid them choking on their own vomit.</a:t>
            </a:r>
            <a:endParaRPr sz="3600" b="1" i="1" u="none" strike="noStrike" cap="none">
              <a:solidFill>
                <a:srgbClr val="141414"/>
              </a:solidFill>
            </a:endParaRPr>
          </a:p>
        </p:txBody>
      </p:sp>
      <p:pic>
        <p:nvPicPr>
          <p:cNvPr id="162" name="Google Shape;162;g25633ac9627_0_42"/>
          <p:cNvPicPr preferRelativeResize="0"/>
          <p:nvPr/>
        </p:nvPicPr>
        <p:blipFill rotWithShape="1">
          <a:blip r:embed="rId3">
            <a:alphaModFix/>
          </a:blip>
          <a:srcRect/>
          <a:stretch/>
        </p:blipFill>
        <p:spPr>
          <a:xfrm>
            <a:off x="1020525" y="2567888"/>
            <a:ext cx="2857500" cy="1600200"/>
          </a:xfrm>
          <a:prstGeom prst="rect">
            <a:avLst/>
          </a:prstGeom>
          <a:noFill/>
          <a:ln>
            <a:noFill/>
          </a:ln>
        </p:spPr>
      </p:pic>
      <p:pic>
        <p:nvPicPr>
          <p:cNvPr id="163" name="Google Shape;163;g25633ac9627_0_42"/>
          <p:cNvPicPr preferRelativeResize="0"/>
          <p:nvPr/>
        </p:nvPicPr>
        <p:blipFill rotWithShape="1">
          <a:blip r:embed="rId4">
            <a:alphaModFix/>
          </a:blip>
          <a:srcRect/>
          <a:stretch/>
        </p:blipFill>
        <p:spPr>
          <a:xfrm>
            <a:off x="5525800" y="2408350"/>
            <a:ext cx="1747765" cy="1919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8"/>
        <p:cNvGrpSpPr/>
        <p:nvPr/>
      </p:nvGrpSpPr>
      <p:grpSpPr>
        <a:xfrm>
          <a:off x="0" y="0"/>
          <a:ext cx="0" cy="0"/>
          <a:chOff x="0" y="0"/>
          <a:chExt cx="0" cy="0"/>
        </a:xfrm>
      </p:grpSpPr>
      <p:sp>
        <p:nvSpPr>
          <p:cNvPr id="169" name="Google Shape;169;g2537db1b349_0_14"/>
          <p:cNvSpPr txBox="1"/>
          <p:nvPr/>
        </p:nvSpPr>
        <p:spPr>
          <a:xfrm>
            <a:off x="700500" y="866050"/>
            <a:ext cx="7743000" cy="87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0" name="Google Shape;170;g2537db1b349_0_14"/>
          <p:cNvSpPr txBox="1"/>
          <p:nvPr/>
        </p:nvSpPr>
        <p:spPr>
          <a:xfrm>
            <a:off x="804925" y="373450"/>
            <a:ext cx="4263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pic>
        <p:nvPicPr>
          <p:cNvPr id="171" name="Google Shape;171;g2537db1b349_0_14"/>
          <p:cNvPicPr preferRelativeResize="0"/>
          <p:nvPr/>
        </p:nvPicPr>
        <p:blipFill>
          <a:blip r:embed="rId3">
            <a:alphaModFix/>
          </a:blip>
          <a:stretch>
            <a:fillRect/>
          </a:stretch>
        </p:blipFill>
        <p:spPr>
          <a:xfrm>
            <a:off x="1538550" y="0"/>
            <a:ext cx="6069051" cy="69401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10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5"/>
        <p:cNvGrpSpPr/>
        <p:nvPr/>
      </p:nvGrpSpPr>
      <p:grpSpPr>
        <a:xfrm>
          <a:off x="0" y="0"/>
          <a:ext cx="0" cy="0"/>
          <a:chOff x="0" y="0"/>
          <a:chExt cx="0" cy="0"/>
        </a:xfrm>
      </p:grpSpPr>
      <p:pic>
        <p:nvPicPr>
          <p:cNvPr id="176" name="Google Shape;176;gf05d3e7cc7_0_46"/>
          <p:cNvPicPr preferRelativeResize="0"/>
          <p:nvPr/>
        </p:nvPicPr>
        <p:blipFill rotWithShape="1">
          <a:blip r:embed="rId3">
            <a:alphaModFix/>
          </a:blip>
          <a:srcRect/>
          <a:stretch/>
        </p:blipFill>
        <p:spPr>
          <a:xfrm>
            <a:off x="1592849" y="77450"/>
            <a:ext cx="5958298" cy="3351551"/>
          </a:xfrm>
          <a:prstGeom prst="rect">
            <a:avLst/>
          </a:prstGeom>
          <a:noFill/>
          <a:ln>
            <a:noFill/>
          </a:ln>
        </p:spPr>
      </p:pic>
      <p:sp>
        <p:nvSpPr>
          <p:cNvPr id="177" name="Google Shape;177;gf05d3e7cc7_0_46"/>
          <p:cNvSpPr txBox="1"/>
          <p:nvPr/>
        </p:nvSpPr>
        <p:spPr>
          <a:xfrm>
            <a:off x="981000" y="3685000"/>
            <a:ext cx="7182000" cy="10119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500"/>
              <a:buFont typeface="Arial"/>
              <a:buNone/>
            </a:pPr>
            <a:r>
              <a:rPr lang="en-GB" sz="2500" b="1" i="0" u="none" strike="noStrike" cap="none">
                <a:solidFill>
                  <a:srgbClr val="262626"/>
                </a:solidFill>
                <a:latin typeface="Arial"/>
                <a:ea typeface="Arial"/>
                <a:cs typeface="Arial"/>
                <a:sym typeface="Arial"/>
              </a:rPr>
              <a:t>After vaping-related illness, teen now has lungs like 'a 70-year-old's</a:t>
            </a:r>
            <a:endParaRPr sz="2500" b="1" i="0" u="none" strike="noStrike" cap="none">
              <a:solidFill>
                <a:srgbClr val="262626"/>
              </a:solidFill>
              <a:latin typeface="Arial"/>
              <a:ea typeface="Arial"/>
              <a:cs typeface="Arial"/>
              <a:sym typeface="Arial"/>
            </a:endParaRPr>
          </a:p>
        </p:txBody>
      </p:sp>
      <p:pic>
        <p:nvPicPr>
          <p:cNvPr id="178" name="Google Shape;178;gf05d3e7cc7_0_46"/>
          <p:cNvPicPr preferRelativeResize="0"/>
          <p:nvPr/>
        </p:nvPicPr>
        <p:blipFill rotWithShape="1">
          <a:blip r:embed="rId4">
            <a:alphaModFix/>
          </a:blip>
          <a:srcRect l="49354"/>
          <a:stretch/>
        </p:blipFill>
        <p:spPr>
          <a:xfrm>
            <a:off x="6014941" y="4696903"/>
            <a:ext cx="1671408" cy="1856300"/>
          </a:xfrm>
          <a:prstGeom prst="rect">
            <a:avLst/>
          </a:prstGeom>
          <a:noFill/>
          <a:ln>
            <a:noFill/>
          </a:ln>
        </p:spPr>
      </p:pic>
      <p:pic>
        <p:nvPicPr>
          <p:cNvPr id="179" name="Google Shape;179;gf05d3e7cc7_0_46"/>
          <p:cNvPicPr preferRelativeResize="0"/>
          <p:nvPr/>
        </p:nvPicPr>
        <p:blipFill rotWithShape="1">
          <a:blip r:embed="rId5">
            <a:alphaModFix/>
          </a:blip>
          <a:srcRect/>
          <a:stretch/>
        </p:blipFill>
        <p:spPr>
          <a:xfrm>
            <a:off x="1592850" y="4696900"/>
            <a:ext cx="1856301" cy="18563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childTnLst>
                                </p:cTn>
                              </p:par>
                              <p:par>
                                <p:cTn id="8" presetID="10" presetClass="entr" presetSubtype="0" fill="hold" nodeType="withEffect">
                                  <p:stCondLst>
                                    <p:cond delay="0"/>
                                  </p:stCondLst>
                                  <p:childTnLst>
                                    <p:set>
                                      <p:cBhvr>
                                        <p:cTn id="9" dur="1" fill="hold">
                                          <p:stCondLst>
                                            <p:cond delay="0"/>
                                          </p:stCondLst>
                                        </p:cTn>
                                        <p:tgtEl>
                                          <p:spTgt spid="177"/>
                                        </p:tgtEl>
                                        <p:attrNameLst>
                                          <p:attrName>style.visibility</p:attrName>
                                        </p:attrNameLst>
                                      </p:cBhvr>
                                      <p:to>
                                        <p:strVal val="visible"/>
                                      </p:to>
                                    </p:set>
                                    <p:animEffect transition="in" filter="fade">
                                      <p:cBhvr>
                                        <p:cTn id="10" dur="1000"/>
                                        <p:tgtEl>
                                          <p:spTgt spid="177"/>
                                        </p:tgtEl>
                                      </p:cBhvr>
                                    </p:animEffect>
                                  </p:childTnLst>
                                </p:cTn>
                              </p:par>
                              <p:par>
                                <p:cTn id="11" presetID="10" presetClass="entr" presetSubtype="0" fill="hold" nodeType="withEffect">
                                  <p:stCondLst>
                                    <p:cond delay="0"/>
                                  </p:stCondLst>
                                  <p:childTnLst>
                                    <p:set>
                                      <p:cBhvr>
                                        <p:cTn id="12" dur="1" fill="hold">
                                          <p:stCondLst>
                                            <p:cond delay="0"/>
                                          </p:stCondLst>
                                        </p:cTn>
                                        <p:tgtEl>
                                          <p:spTgt spid="177"/>
                                        </p:tgtEl>
                                        <p:attrNameLst>
                                          <p:attrName>style.visibility</p:attrName>
                                        </p:attrNameLst>
                                      </p:cBhvr>
                                      <p:to>
                                        <p:strVal val="visible"/>
                                      </p:to>
                                    </p:set>
                                    <p:animEffect transition="in" filter="fade">
                                      <p:cBhvr>
                                        <p:cTn id="13" dur="1000"/>
                                        <p:tgtEl>
                                          <p:spTgt spid="17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9"/>
                                        </p:tgtEl>
                                        <p:attrNameLst>
                                          <p:attrName>style.visibility</p:attrName>
                                        </p:attrNameLst>
                                      </p:cBhvr>
                                      <p:to>
                                        <p:strVal val="visible"/>
                                      </p:to>
                                    </p:set>
                                    <p:animEffect transition="in" filter="fade">
                                      <p:cBhvr>
                                        <p:cTn id="18" dur="1000"/>
                                        <p:tgtEl>
                                          <p:spTgt spid="179"/>
                                        </p:tgtEl>
                                      </p:cBhvr>
                                    </p:animEffect>
                                  </p:childTnLst>
                                </p:cTn>
                              </p:par>
                              <p:par>
                                <p:cTn id="19" presetID="10" presetClass="entr" presetSubtype="0" fill="hold" nodeType="withEffect">
                                  <p:stCondLst>
                                    <p:cond delay="0"/>
                                  </p:stCondLst>
                                  <p:childTnLst>
                                    <p:set>
                                      <p:cBhvr>
                                        <p:cTn id="20" dur="1" fill="hold">
                                          <p:stCondLst>
                                            <p:cond delay="0"/>
                                          </p:stCondLst>
                                        </p:cTn>
                                        <p:tgtEl>
                                          <p:spTgt spid="178"/>
                                        </p:tgtEl>
                                        <p:attrNameLst>
                                          <p:attrName>style.visibility</p:attrName>
                                        </p:attrNameLst>
                                      </p:cBhvr>
                                      <p:to>
                                        <p:strVal val="visible"/>
                                      </p:to>
                                    </p:set>
                                    <p:animEffect transition="in" filter="fade">
                                      <p:cBhvr>
                                        <p:cTn id="21" dur="1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sp>
        <p:nvSpPr>
          <p:cNvPr id="185" name="Google Shape;185;g2537db1b349_0_6"/>
          <p:cNvSpPr txBox="1"/>
          <p:nvPr/>
        </p:nvSpPr>
        <p:spPr>
          <a:xfrm>
            <a:off x="700500" y="866050"/>
            <a:ext cx="7743000" cy="872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g2537db1b349_0_6"/>
          <p:cNvSpPr txBox="1"/>
          <p:nvPr/>
        </p:nvSpPr>
        <p:spPr>
          <a:xfrm>
            <a:off x="804925" y="373450"/>
            <a:ext cx="4263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endParaRPr sz="1400" b="0" i="0" u="none" strike="noStrike" cap="none">
              <a:solidFill>
                <a:srgbClr val="000000"/>
              </a:solidFill>
              <a:latin typeface="Arial"/>
              <a:ea typeface="Arial"/>
              <a:cs typeface="Arial"/>
              <a:sym typeface="Arial"/>
            </a:endParaRPr>
          </a:p>
        </p:txBody>
      </p:sp>
      <p:pic>
        <p:nvPicPr>
          <p:cNvPr id="187" name="Google Shape;187;g2537db1b349_0_6"/>
          <p:cNvPicPr preferRelativeResize="0"/>
          <p:nvPr/>
        </p:nvPicPr>
        <p:blipFill rotWithShape="1">
          <a:blip r:embed="rId3">
            <a:alphaModFix/>
          </a:blip>
          <a:srcRect/>
          <a:stretch/>
        </p:blipFill>
        <p:spPr>
          <a:xfrm>
            <a:off x="1424525" y="0"/>
            <a:ext cx="68580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10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257a47c3ca2_1_0"/>
          <p:cNvPicPr preferRelativeResize="0"/>
          <p:nvPr/>
        </p:nvPicPr>
        <p:blipFill rotWithShape="1">
          <a:blip r:embed="rId3">
            <a:alphaModFix/>
          </a:blip>
          <a:srcRect l="33494" t="24192" r="34791" b="4546"/>
          <a:stretch/>
        </p:blipFill>
        <p:spPr>
          <a:xfrm>
            <a:off x="2113375" y="169000"/>
            <a:ext cx="5159050" cy="6520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97"/>
        <p:cNvGrpSpPr/>
        <p:nvPr/>
      </p:nvGrpSpPr>
      <p:grpSpPr>
        <a:xfrm>
          <a:off x="0" y="0"/>
          <a:ext cx="0" cy="0"/>
          <a:chOff x="0" y="0"/>
          <a:chExt cx="0" cy="0"/>
        </a:xfrm>
      </p:grpSpPr>
      <p:sp>
        <p:nvSpPr>
          <p:cNvPr id="198" name="Google Shape;198;g257a47c3ca2_1_26"/>
          <p:cNvSpPr txBox="1">
            <a:spLocks noGrp="1"/>
          </p:cNvSpPr>
          <p:nvPr>
            <p:ph type="title" idx="4294967295"/>
          </p:nvPr>
        </p:nvSpPr>
        <p:spPr>
          <a:xfrm>
            <a:off x="195450" y="593375"/>
            <a:ext cx="8877900" cy="7635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SzPct val="25063"/>
              <a:buNone/>
            </a:pPr>
            <a:r>
              <a:rPr lang="en-GB" sz="3950" b="1">
                <a:latin typeface="Varela Round"/>
                <a:ea typeface="Varela Round"/>
                <a:cs typeface="Varela Round"/>
                <a:sym typeface="Varela Round"/>
              </a:rPr>
              <a:t>How did you find the session </a:t>
            </a:r>
            <a:r>
              <a:rPr lang="en-GB" sz="3950" b="1">
                <a:solidFill>
                  <a:schemeClr val="lt1"/>
                </a:solidFill>
                <a:latin typeface="Varela Round"/>
                <a:ea typeface="Varela Round"/>
                <a:cs typeface="Varela Round"/>
                <a:sym typeface="Varela Round"/>
              </a:rPr>
              <a:t>today?</a:t>
            </a:r>
            <a:endParaRPr sz="3950">
              <a:solidFill>
                <a:schemeClr val="lt1"/>
              </a:solidFill>
              <a:latin typeface="Calibri"/>
              <a:ea typeface="Calibri"/>
              <a:cs typeface="Calibri"/>
              <a:sym typeface="Calibri"/>
            </a:endParaRPr>
          </a:p>
        </p:txBody>
      </p:sp>
      <p:sp>
        <p:nvSpPr>
          <p:cNvPr id="199" name="Google Shape;199;g257a47c3ca2_1_26"/>
          <p:cNvSpPr txBox="1">
            <a:spLocks noGrp="1"/>
          </p:cNvSpPr>
          <p:nvPr>
            <p:ph type="body" idx="4294967295"/>
          </p:nvPr>
        </p:nvSpPr>
        <p:spPr>
          <a:xfrm>
            <a:off x="347250" y="2255033"/>
            <a:ext cx="8418300" cy="914100"/>
          </a:xfrm>
          <a:prstGeom prst="rect">
            <a:avLst/>
          </a:prstGeom>
          <a:solidFill>
            <a:schemeClr val="lt1"/>
          </a:solidFill>
        </p:spPr>
        <p:txBody>
          <a:bodyPr spcFirstLastPara="1" wrap="square" lIns="91425" tIns="91425" rIns="91425" bIns="91425" anchor="t" anchorCtr="0">
            <a:noAutofit/>
          </a:bodyPr>
          <a:lstStyle/>
          <a:p>
            <a:pPr marL="0" lvl="0" indent="0" algn="ctr" rtl="0">
              <a:lnSpc>
                <a:spcPct val="95000"/>
              </a:lnSpc>
              <a:spcBef>
                <a:spcPts val="0"/>
              </a:spcBef>
              <a:spcAft>
                <a:spcPts val="0"/>
              </a:spcAft>
              <a:buSzPts val="688"/>
              <a:buNone/>
            </a:pPr>
            <a:r>
              <a:rPr lang="en-GB" sz="3600" b="1">
                <a:highlight>
                  <a:schemeClr val="lt1"/>
                </a:highlight>
                <a:latin typeface="Varela Round"/>
                <a:ea typeface="Varela Round"/>
                <a:cs typeface="Varela Round"/>
                <a:sym typeface="Varela Round"/>
              </a:rPr>
              <a:t>1 --------2-------3------4------5</a:t>
            </a:r>
            <a:endParaRPr sz="3600" b="1">
              <a:highlight>
                <a:schemeClr val="lt1"/>
              </a:highlight>
              <a:latin typeface="Varela Round"/>
              <a:ea typeface="Varela Round"/>
              <a:cs typeface="Varela Round"/>
              <a:sym typeface="Varela Round"/>
            </a:endParaRPr>
          </a:p>
          <a:p>
            <a:pPr marL="0" lvl="0" indent="0" algn="ctr" rtl="0">
              <a:lnSpc>
                <a:spcPct val="95000"/>
              </a:lnSpc>
              <a:spcBef>
                <a:spcPts val="0"/>
              </a:spcBef>
              <a:spcAft>
                <a:spcPts val="0"/>
              </a:spcAft>
              <a:buSzPts val="688"/>
              <a:buNone/>
            </a:pPr>
            <a:endParaRPr sz="3600" b="1">
              <a:highlight>
                <a:schemeClr val="lt1"/>
              </a:highlight>
              <a:latin typeface="Varela Round"/>
              <a:ea typeface="Varela Round"/>
              <a:cs typeface="Varela Round"/>
              <a:sym typeface="Varela Round"/>
            </a:endParaRPr>
          </a:p>
        </p:txBody>
      </p:sp>
      <p:sp>
        <p:nvSpPr>
          <p:cNvPr id="200" name="Google Shape;200;g257a47c3ca2_1_26"/>
          <p:cNvSpPr txBox="1"/>
          <p:nvPr/>
        </p:nvSpPr>
        <p:spPr>
          <a:xfrm>
            <a:off x="174025" y="3063800"/>
            <a:ext cx="2670300" cy="12930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b="1">
                <a:solidFill>
                  <a:schemeClr val="dk1"/>
                </a:solidFill>
                <a:latin typeface="Varela Round"/>
                <a:ea typeface="Varela Round"/>
                <a:cs typeface="Varela Round"/>
                <a:sym typeface="Varela Round"/>
              </a:rPr>
              <a:t>Boring, uninformative, waste of time </a:t>
            </a:r>
            <a:endParaRPr sz="2400" b="1">
              <a:solidFill>
                <a:schemeClr val="dk1"/>
              </a:solidFill>
              <a:latin typeface="Varela Round"/>
              <a:ea typeface="Varela Round"/>
              <a:cs typeface="Varela Round"/>
              <a:sym typeface="Varela Round"/>
            </a:endParaRPr>
          </a:p>
        </p:txBody>
      </p:sp>
      <p:sp>
        <p:nvSpPr>
          <p:cNvPr id="201" name="Google Shape;201;g257a47c3ca2_1_26"/>
          <p:cNvSpPr txBox="1"/>
          <p:nvPr/>
        </p:nvSpPr>
        <p:spPr>
          <a:xfrm>
            <a:off x="6313650" y="3169126"/>
            <a:ext cx="2451900" cy="1293000"/>
          </a:xfrm>
          <a:prstGeom prst="rect">
            <a:avLst/>
          </a:prstGeom>
          <a:solidFill>
            <a:schemeClr val="lt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b="1">
                <a:solidFill>
                  <a:schemeClr val="dk1"/>
                </a:solidFill>
                <a:highlight>
                  <a:schemeClr val="lt1"/>
                </a:highlight>
                <a:latin typeface="Varela Round"/>
                <a:ea typeface="Varela Round"/>
                <a:cs typeface="Varela Round"/>
                <a:sym typeface="Varela Round"/>
              </a:rPr>
              <a:t>Engaging, educational, </a:t>
            </a:r>
            <a:endParaRPr sz="2400" b="1">
              <a:solidFill>
                <a:schemeClr val="dk1"/>
              </a:solidFill>
              <a:highlight>
                <a:schemeClr val="lt1"/>
              </a:highlight>
              <a:latin typeface="Varela Round"/>
              <a:ea typeface="Varela Round"/>
              <a:cs typeface="Varela Round"/>
              <a:sym typeface="Varela Round"/>
            </a:endParaRPr>
          </a:p>
          <a:p>
            <a:pPr marL="0" lvl="0" indent="0" algn="ctr" rtl="0">
              <a:spcBef>
                <a:spcPts val="0"/>
              </a:spcBef>
              <a:spcAft>
                <a:spcPts val="0"/>
              </a:spcAft>
              <a:buNone/>
            </a:pPr>
            <a:r>
              <a:rPr lang="en-GB" sz="2400" b="1">
                <a:solidFill>
                  <a:schemeClr val="dk1"/>
                </a:solidFill>
                <a:highlight>
                  <a:schemeClr val="lt1"/>
                </a:highlight>
                <a:latin typeface="Varela Round"/>
                <a:ea typeface="Varela Round"/>
                <a:cs typeface="Varela Round"/>
                <a:sym typeface="Varela Round"/>
              </a:rPr>
              <a:t>worthwhile</a:t>
            </a:r>
            <a:endParaRPr sz="2400" b="1">
              <a:solidFill>
                <a:schemeClr val="dk1"/>
              </a:solidFill>
              <a:highlight>
                <a:schemeClr val="lt1"/>
              </a:highlight>
              <a:latin typeface="Varela Round"/>
              <a:ea typeface="Varela Round"/>
              <a:cs typeface="Varela Round"/>
              <a:sym typeface="Varela Round"/>
            </a:endParaRPr>
          </a:p>
        </p:txBody>
      </p:sp>
      <p:sp>
        <p:nvSpPr>
          <p:cNvPr id="202" name="Google Shape;202;g257a47c3ca2_1_26"/>
          <p:cNvSpPr txBox="1"/>
          <p:nvPr/>
        </p:nvSpPr>
        <p:spPr>
          <a:xfrm>
            <a:off x="1996625" y="4848550"/>
            <a:ext cx="4629600" cy="1293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2400" b="1">
                <a:highlight>
                  <a:srgbClr val="FFFF00"/>
                </a:highlight>
                <a:latin typeface="Varela Round"/>
                <a:ea typeface="Varela Round"/>
                <a:cs typeface="Varela Round"/>
                <a:sym typeface="Varela Round"/>
              </a:rPr>
              <a:t>Why?</a:t>
            </a:r>
            <a:endParaRPr sz="2400" b="1">
              <a:highlight>
                <a:srgbClr val="FFFF00"/>
              </a:highlight>
              <a:latin typeface="Varela Round"/>
              <a:ea typeface="Varela Round"/>
              <a:cs typeface="Varela Round"/>
              <a:sym typeface="Varela Round"/>
            </a:endParaRPr>
          </a:p>
          <a:p>
            <a:pPr marL="0" lvl="0" indent="0" algn="ctr" rtl="0">
              <a:spcBef>
                <a:spcPts val="0"/>
              </a:spcBef>
              <a:spcAft>
                <a:spcPts val="0"/>
              </a:spcAft>
              <a:buNone/>
            </a:pPr>
            <a:r>
              <a:rPr lang="en-GB" sz="2400" b="1">
                <a:highlight>
                  <a:srgbClr val="FFFF00"/>
                </a:highlight>
                <a:latin typeface="Varela Round"/>
                <a:ea typeface="Varela Round"/>
                <a:cs typeface="Varela Round"/>
                <a:sym typeface="Varela Round"/>
              </a:rPr>
              <a:t>Share something you learnt form the session.</a:t>
            </a:r>
            <a:endParaRPr sz="2400" b="1">
              <a:highlight>
                <a:srgbClr val="FFFF00"/>
              </a:highlight>
              <a:latin typeface="Varela Round"/>
              <a:ea typeface="Varela Round"/>
              <a:cs typeface="Varela Round"/>
              <a:sym typeface="Varela Roun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07"/>
        <p:cNvGrpSpPr/>
        <p:nvPr/>
      </p:nvGrpSpPr>
      <p:grpSpPr>
        <a:xfrm>
          <a:off x="0" y="0"/>
          <a:ext cx="0" cy="0"/>
          <a:chOff x="0" y="0"/>
          <a:chExt cx="0" cy="0"/>
        </a:xfrm>
      </p:grpSpPr>
      <p:sp>
        <p:nvSpPr>
          <p:cNvPr id="208" name="Google Shape;208;g257a47c3ca2_1_11"/>
          <p:cNvSpPr txBox="1"/>
          <p:nvPr/>
        </p:nvSpPr>
        <p:spPr>
          <a:xfrm>
            <a:off x="60675" y="-26100"/>
            <a:ext cx="8817000" cy="5694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2500" b="1">
                <a:solidFill>
                  <a:schemeClr val="dk1"/>
                </a:solidFill>
                <a:highlight>
                  <a:schemeClr val="lt1"/>
                </a:highlight>
                <a:latin typeface="Century Gothic"/>
                <a:ea typeface="Century Gothic"/>
                <a:cs typeface="Century Gothic"/>
                <a:sym typeface="Century Gothic"/>
              </a:rPr>
              <a:t>Come join our Youth Groups….We are always recruiting! </a:t>
            </a:r>
            <a:endParaRPr sz="3000" b="1">
              <a:solidFill>
                <a:schemeClr val="dk1"/>
              </a:solidFill>
              <a:highlight>
                <a:schemeClr val="lt1"/>
              </a:highlight>
              <a:latin typeface="Century Gothic"/>
              <a:ea typeface="Century Gothic"/>
              <a:cs typeface="Century Gothic"/>
              <a:sym typeface="Century Gothic"/>
            </a:endParaRPr>
          </a:p>
        </p:txBody>
      </p:sp>
      <p:pic>
        <p:nvPicPr>
          <p:cNvPr id="209" name="Google Shape;209;g257a47c3ca2_1_11"/>
          <p:cNvPicPr preferRelativeResize="0"/>
          <p:nvPr/>
        </p:nvPicPr>
        <p:blipFill>
          <a:blip r:embed="rId3">
            <a:alphaModFix/>
          </a:blip>
          <a:stretch>
            <a:fillRect/>
          </a:stretch>
        </p:blipFill>
        <p:spPr>
          <a:xfrm>
            <a:off x="179850" y="4864617"/>
            <a:ext cx="1251100" cy="1515315"/>
          </a:xfrm>
          <a:prstGeom prst="rect">
            <a:avLst/>
          </a:prstGeom>
          <a:noFill/>
          <a:ln>
            <a:noFill/>
          </a:ln>
        </p:spPr>
      </p:pic>
      <p:pic>
        <p:nvPicPr>
          <p:cNvPr id="210" name="Google Shape;210;g257a47c3ca2_1_11"/>
          <p:cNvPicPr preferRelativeResize="0"/>
          <p:nvPr/>
        </p:nvPicPr>
        <p:blipFill rotWithShape="1">
          <a:blip r:embed="rId4">
            <a:alphaModFix/>
          </a:blip>
          <a:srcRect l="19053" t="4945" r="9772" b="26841"/>
          <a:stretch/>
        </p:blipFill>
        <p:spPr>
          <a:xfrm>
            <a:off x="163500" y="3009667"/>
            <a:ext cx="938322" cy="877275"/>
          </a:xfrm>
          <a:prstGeom prst="rect">
            <a:avLst/>
          </a:prstGeom>
          <a:noFill/>
          <a:ln>
            <a:noFill/>
          </a:ln>
        </p:spPr>
      </p:pic>
      <p:pic>
        <p:nvPicPr>
          <p:cNvPr id="211" name="Google Shape;211;g257a47c3ca2_1_11"/>
          <p:cNvPicPr preferRelativeResize="0"/>
          <p:nvPr/>
        </p:nvPicPr>
        <p:blipFill>
          <a:blip r:embed="rId5">
            <a:alphaModFix/>
          </a:blip>
          <a:stretch>
            <a:fillRect/>
          </a:stretch>
        </p:blipFill>
        <p:spPr>
          <a:xfrm>
            <a:off x="163499" y="1054900"/>
            <a:ext cx="1309624" cy="1694597"/>
          </a:xfrm>
          <a:prstGeom prst="rect">
            <a:avLst/>
          </a:prstGeom>
          <a:noFill/>
          <a:ln>
            <a:noFill/>
          </a:ln>
        </p:spPr>
      </p:pic>
      <p:sp>
        <p:nvSpPr>
          <p:cNvPr id="212" name="Google Shape;212;g257a47c3ca2_1_11"/>
          <p:cNvSpPr txBox="1"/>
          <p:nvPr/>
        </p:nvSpPr>
        <p:spPr>
          <a:xfrm>
            <a:off x="1646063" y="938400"/>
            <a:ext cx="5778300" cy="14160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chemeClr val="dk1"/>
                </a:solidFill>
                <a:highlight>
                  <a:schemeClr val="lt1"/>
                </a:highlight>
                <a:latin typeface="Century Gothic"/>
                <a:ea typeface="Century Gothic"/>
                <a:cs typeface="Century Gothic"/>
                <a:sym typeface="Century Gothic"/>
              </a:rPr>
              <a:t>The RBWM Youth Council meet twice a month with one face to face meeting and one virtual meeting. We represent and communicate the views and needs of young people within the RBWM to those who can make an impact.</a:t>
            </a:r>
            <a:endParaRPr sz="1600" b="1">
              <a:solidFill>
                <a:schemeClr val="dk1"/>
              </a:solidFill>
              <a:highlight>
                <a:schemeClr val="lt1"/>
              </a:highlight>
              <a:latin typeface="Century Gothic"/>
              <a:ea typeface="Century Gothic"/>
              <a:cs typeface="Century Gothic"/>
              <a:sym typeface="Century Gothic"/>
            </a:endParaRPr>
          </a:p>
        </p:txBody>
      </p:sp>
      <p:sp>
        <p:nvSpPr>
          <p:cNvPr id="213" name="Google Shape;213;g257a47c3ca2_1_11"/>
          <p:cNvSpPr txBox="1"/>
          <p:nvPr/>
        </p:nvSpPr>
        <p:spPr>
          <a:xfrm>
            <a:off x="1532475" y="2749500"/>
            <a:ext cx="5873400" cy="11697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chemeClr val="dk1"/>
                </a:solidFill>
                <a:highlight>
                  <a:schemeClr val="lt1"/>
                </a:highlight>
                <a:latin typeface="Century Gothic"/>
                <a:ea typeface="Century Gothic"/>
                <a:cs typeface="Century Gothic"/>
                <a:sym typeface="Century Gothic"/>
              </a:rPr>
              <a:t>Girls’ Forum was born to empower young girls and women to have their voice heard in RBWM. We meet twice a month and our mission is simple: to make life better for girls in our Borough</a:t>
            </a:r>
            <a:r>
              <a:rPr lang="en-GB" sz="1100" b="1">
                <a:solidFill>
                  <a:schemeClr val="dk1"/>
                </a:solidFill>
                <a:highlight>
                  <a:schemeClr val="lt1"/>
                </a:highlight>
                <a:latin typeface="Century Gothic"/>
                <a:ea typeface="Century Gothic"/>
                <a:cs typeface="Century Gothic"/>
                <a:sym typeface="Century Gothic"/>
              </a:rPr>
              <a:t>  </a:t>
            </a:r>
            <a:endParaRPr b="1">
              <a:solidFill>
                <a:schemeClr val="dk1"/>
              </a:solidFill>
              <a:highlight>
                <a:schemeClr val="lt1"/>
              </a:highlight>
              <a:latin typeface="Century Gothic"/>
              <a:ea typeface="Century Gothic"/>
              <a:cs typeface="Century Gothic"/>
              <a:sym typeface="Century Gothic"/>
            </a:endParaRPr>
          </a:p>
        </p:txBody>
      </p:sp>
      <p:sp>
        <p:nvSpPr>
          <p:cNvPr id="214" name="Google Shape;214;g257a47c3ca2_1_11"/>
          <p:cNvSpPr txBox="1"/>
          <p:nvPr/>
        </p:nvSpPr>
        <p:spPr>
          <a:xfrm>
            <a:off x="1602938" y="4569267"/>
            <a:ext cx="5909400" cy="1785600"/>
          </a:xfrm>
          <a:prstGeom prst="rect">
            <a:avLst/>
          </a:prstGeom>
          <a:solidFill>
            <a:schemeClr val="lt1"/>
          </a:solidFill>
          <a:ln w="952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GB" sz="1600" b="1">
                <a:solidFill>
                  <a:schemeClr val="dk1"/>
                </a:solidFill>
                <a:highlight>
                  <a:schemeClr val="lt1"/>
                </a:highlight>
                <a:latin typeface="Century Gothic"/>
                <a:ea typeface="Century Gothic"/>
                <a:cs typeface="Century Gothic"/>
                <a:sym typeface="Century Gothic"/>
              </a:rPr>
              <a:t>Kickback is the children in care council of RBWM. If you are a young person in care we would love to have you as part of our group. We meet once a month to talk about issues that are important to us and to do fun activities. </a:t>
            </a:r>
            <a:endParaRPr sz="1600" b="1">
              <a:solidFill>
                <a:schemeClr val="dk1"/>
              </a:solidFill>
              <a:highlight>
                <a:schemeClr val="lt1"/>
              </a:highlight>
              <a:latin typeface="Century Gothic"/>
              <a:ea typeface="Century Gothic"/>
              <a:cs typeface="Century Gothic"/>
              <a:sym typeface="Century Gothic"/>
            </a:endParaRPr>
          </a:p>
          <a:p>
            <a:pPr marL="0" lvl="0" indent="0" algn="ctr" rtl="0">
              <a:spcBef>
                <a:spcPts val="0"/>
              </a:spcBef>
              <a:spcAft>
                <a:spcPts val="0"/>
              </a:spcAft>
              <a:buNone/>
            </a:pPr>
            <a:endParaRPr sz="800" b="1">
              <a:solidFill>
                <a:schemeClr val="dk1"/>
              </a:solidFill>
              <a:highlight>
                <a:schemeClr val="lt1"/>
              </a:highlight>
              <a:latin typeface="Century Gothic"/>
              <a:ea typeface="Century Gothic"/>
              <a:cs typeface="Century Gothic"/>
              <a:sym typeface="Century Gothic"/>
            </a:endParaRPr>
          </a:p>
          <a:p>
            <a:pPr marL="0" lvl="0" indent="0" algn="ctr" rtl="0">
              <a:spcBef>
                <a:spcPts val="0"/>
              </a:spcBef>
              <a:spcAft>
                <a:spcPts val="0"/>
              </a:spcAft>
              <a:buNone/>
            </a:pPr>
            <a:r>
              <a:rPr lang="en-GB" sz="1600" b="1">
                <a:solidFill>
                  <a:schemeClr val="dk1"/>
                </a:solidFill>
                <a:highlight>
                  <a:schemeClr val="lt1"/>
                </a:highlight>
                <a:latin typeface="Century Gothic"/>
                <a:ea typeface="Century Gothic"/>
                <a:cs typeface="Century Gothic"/>
                <a:sym typeface="Century Gothic"/>
              </a:rPr>
              <a:t>For further information contact elaine.keating@achievingforchildren.org.uk</a:t>
            </a:r>
            <a:endParaRPr sz="1600" b="1">
              <a:solidFill>
                <a:schemeClr val="dk1"/>
              </a:solidFill>
              <a:highlight>
                <a:schemeClr val="lt1"/>
              </a:highlight>
              <a:latin typeface="Century Gothic"/>
              <a:ea typeface="Century Gothic"/>
              <a:cs typeface="Century Gothic"/>
              <a:sym typeface="Century Gothic"/>
            </a:endParaRPr>
          </a:p>
        </p:txBody>
      </p:sp>
      <p:pic>
        <p:nvPicPr>
          <p:cNvPr id="215" name="Google Shape;215;g257a47c3ca2_1_11"/>
          <p:cNvPicPr preferRelativeResize="0"/>
          <p:nvPr/>
        </p:nvPicPr>
        <p:blipFill rotWithShape="1">
          <a:blip r:embed="rId6">
            <a:alphaModFix/>
          </a:blip>
          <a:srcRect b="21371"/>
          <a:stretch/>
        </p:blipFill>
        <p:spPr>
          <a:xfrm>
            <a:off x="7597300" y="1369583"/>
            <a:ext cx="1342249" cy="1789952"/>
          </a:xfrm>
          <a:prstGeom prst="rect">
            <a:avLst/>
          </a:prstGeom>
          <a:noFill/>
          <a:ln>
            <a:noFill/>
          </a:ln>
        </p:spPr>
      </p:pic>
      <p:pic>
        <p:nvPicPr>
          <p:cNvPr id="216" name="Google Shape;216;g257a47c3ca2_1_11"/>
          <p:cNvPicPr preferRelativeResize="0"/>
          <p:nvPr/>
        </p:nvPicPr>
        <p:blipFill rotWithShape="1">
          <a:blip r:embed="rId7">
            <a:alphaModFix/>
          </a:blip>
          <a:srcRect b="20810"/>
          <a:stretch/>
        </p:blipFill>
        <p:spPr>
          <a:xfrm>
            <a:off x="7613613" y="3736517"/>
            <a:ext cx="1309623" cy="1717417"/>
          </a:xfrm>
          <a:prstGeom prst="rect">
            <a:avLst/>
          </a:prstGeom>
          <a:noFill/>
          <a:ln>
            <a:noFill/>
          </a:ln>
        </p:spPr>
      </p:pic>
      <p:sp>
        <p:nvSpPr>
          <p:cNvPr id="217" name="Google Shape;217;g257a47c3ca2_1_11"/>
          <p:cNvSpPr txBox="1"/>
          <p:nvPr/>
        </p:nvSpPr>
        <p:spPr>
          <a:xfrm>
            <a:off x="7407150" y="947533"/>
            <a:ext cx="1660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highlight>
                  <a:schemeClr val="lt1"/>
                </a:highlight>
                <a:latin typeface="Calibri"/>
                <a:ea typeface="Calibri"/>
                <a:cs typeface="Calibri"/>
                <a:sym typeface="Calibri"/>
              </a:rPr>
              <a:t>YOUTH COUNCIL</a:t>
            </a:r>
            <a:endParaRPr>
              <a:highlight>
                <a:schemeClr val="lt1"/>
              </a:highlight>
              <a:latin typeface="Calibri"/>
              <a:ea typeface="Calibri"/>
              <a:cs typeface="Calibri"/>
              <a:sym typeface="Calibri"/>
            </a:endParaRPr>
          </a:p>
        </p:txBody>
      </p:sp>
      <p:sp>
        <p:nvSpPr>
          <p:cNvPr id="218" name="Google Shape;218;g257a47c3ca2_1_11"/>
          <p:cNvSpPr txBox="1"/>
          <p:nvPr/>
        </p:nvSpPr>
        <p:spPr>
          <a:xfrm>
            <a:off x="7276350" y="3334100"/>
            <a:ext cx="1660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a:highlight>
                  <a:schemeClr val="lt1"/>
                </a:highlight>
                <a:latin typeface="Calibri"/>
                <a:ea typeface="Calibri"/>
                <a:cs typeface="Calibri"/>
                <a:sym typeface="Calibri"/>
              </a:rPr>
              <a:t>GIRLS’ FORUM</a:t>
            </a:r>
            <a:endParaRPr>
              <a:highlight>
                <a:schemeClr val="lt1"/>
              </a:highlight>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257a47c3ca2_0_0"/>
          <p:cNvSpPr txBox="1"/>
          <p:nvPr/>
        </p:nvSpPr>
        <p:spPr>
          <a:xfrm>
            <a:off x="1011600" y="430300"/>
            <a:ext cx="7120800" cy="48006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200"/>
              <a:buFont typeface="Arial"/>
              <a:buNone/>
            </a:pPr>
            <a:r>
              <a:rPr lang="en-GB" sz="7200" b="0" i="0" u="none" strike="noStrike" cap="none">
                <a:solidFill>
                  <a:schemeClr val="lt1"/>
                </a:solidFill>
                <a:latin typeface="Calibri"/>
                <a:ea typeface="Calibri"/>
                <a:cs typeface="Calibri"/>
                <a:sym typeface="Calibri"/>
              </a:rPr>
              <a:t>Any Questions?</a:t>
            </a:r>
            <a:endParaRPr sz="7200" b="0"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3200"/>
              <a:buFont typeface="Arial"/>
              <a:buNone/>
            </a:pPr>
            <a:endParaRPr sz="7200">
              <a:solidFill>
                <a:schemeClr val="lt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3000"/>
              <a:buFont typeface="Arial"/>
              <a:buNone/>
            </a:pPr>
            <a:r>
              <a:rPr lang="en-GB" sz="3000"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jess.freed@achievingforchildren.org.uk</a:t>
            </a:r>
            <a:r>
              <a:rPr lang="en-GB" sz="3000">
                <a:solidFill>
                  <a:schemeClr val="lt1"/>
                </a:solidFill>
                <a:latin typeface="Calibri"/>
                <a:ea typeface="Calibri"/>
                <a:cs typeface="Calibri"/>
                <a:sym typeface="Calibri"/>
              </a:rPr>
              <a:t> </a:t>
            </a:r>
            <a:endParaRPr sz="3000">
              <a:solidFill>
                <a:schemeClr val="lt1"/>
              </a:solidFill>
              <a:latin typeface="Calibri"/>
              <a:ea typeface="Calibri"/>
              <a:cs typeface="Calibri"/>
              <a:sym typeface="Calibri"/>
            </a:endParaRPr>
          </a:p>
          <a:p>
            <a:pPr marL="0" lvl="0" indent="0" algn="ctr" rtl="0">
              <a:lnSpc>
                <a:spcPct val="115000"/>
              </a:lnSpc>
              <a:spcBef>
                <a:spcPts val="0"/>
              </a:spcBef>
              <a:spcAft>
                <a:spcPts val="0"/>
              </a:spcAft>
              <a:buClr>
                <a:schemeClr val="dk1"/>
              </a:buClr>
              <a:buSzPts val="3000"/>
              <a:buFont typeface="Arial"/>
              <a:buNone/>
            </a:pPr>
            <a:r>
              <a:rPr lang="en-GB" sz="3000">
                <a:solidFill>
                  <a:schemeClr val="lt1"/>
                </a:solidFill>
                <a:latin typeface="Calibri"/>
                <a:ea typeface="Calibri"/>
                <a:cs typeface="Calibri"/>
                <a:sym typeface="Calibri"/>
              </a:rPr>
              <a:t>t</a:t>
            </a:r>
            <a:r>
              <a:rPr lang="en-GB" sz="3000" u="sng">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heresa.allen@achievingforchildren.org.uk</a:t>
            </a:r>
            <a:endParaRPr sz="72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pic>
        <p:nvPicPr>
          <p:cNvPr id="75" name="Google Shape;75;g1175034bbe3_0_1"/>
          <p:cNvPicPr preferRelativeResize="0"/>
          <p:nvPr/>
        </p:nvPicPr>
        <p:blipFill rotWithShape="1">
          <a:blip r:embed="rId3">
            <a:alphaModFix/>
          </a:blip>
          <a:srcRect/>
          <a:stretch/>
        </p:blipFill>
        <p:spPr>
          <a:xfrm>
            <a:off x="1755650" y="3969250"/>
            <a:ext cx="5632701" cy="1955350"/>
          </a:xfrm>
          <a:prstGeom prst="rect">
            <a:avLst/>
          </a:prstGeom>
          <a:noFill/>
          <a:ln>
            <a:noFill/>
          </a:ln>
        </p:spPr>
      </p:pic>
      <p:sp>
        <p:nvSpPr>
          <p:cNvPr id="76" name="Google Shape;76;g1175034bbe3_0_1"/>
          <p:cNvSpPr txBox="1"/>
          <p:nvPr/>
        </p:nvSpPr>
        <p:spPr>
          <a:xfrm>
            <a:off x="700500" y="866050"/>
            <a:ext cx="7743000" cy="31032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chemeClr val="dk1"/>
              </a:buClr>
              <a:buSzPts val="1800"/>
              <a:buFont typeface="Arial"/>
              <a:buChar char="●"/>
            </a:pPr>
            <a:r>
              <a:rPr lang="en-GB" sz="1800" b="0" i="0" u="none" strike="noStrike" cap="none">
                <a:solidFill>
                  <a:schemeClr val="dk1"/>
                </a:solidFill>
                <a:latin typeface="Arial"/>
                <a:ea typeface="Arial"/>
                <a:cs typeface="Arial"/>
                <a:sym typeface="Arial"/>
              </a:rPr>
              <a:t>E-cigarettes are electronic devices that heat a liquid and produce an aerosol, or mix of small particles in the air.</a:t>
            </a:r>
            <a:endParaRPr sz="1800" b="0" i="0" u="none" strike="noStrike" cap="none">
              <a:solidFill>
                <a:schemeClr val="dk1"/>
              </a:solidFill>
              <a:latin typeface="Aria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Char char="●"/>
            </a:pPr>
            <a:r>
              <a:rPr lang="en-GB" sz="1800" b="0" i="0" u="none" strike="noStrike" cap="none">
                <a:solidFill>
                  <a:schemeClr val="dk1"/>
                </a:solidFill>
                <a:latin typeface="Arial"/>
                <a:ea typeface="Arial"/>
                <a:cs typeface="Arial"/>
                <a:sym typeface="Arial"/>
              </a:rPr>
              <a:t>E-cigarettes come in many shapes and sizes. Most have a battery, a heating element, and a place to hold a liquid.</a:t>
            </a:r>
            <a:endParaRPr sz="1800" b="0" i="0" u="none" strike="noStrike" cap="none">
              <a:solidFill>
                <a:schemeClr val="dk1"/>
              </a:solidFill>
              <a:latin typeface="Arial"/>
              <a:ea typeface="Arial"/>
              <a:cs typeface="Arial"/>
              <a:sym typeface="Arial"/>
            </a:endParaRPr>
          </a:p>
          <a:p>
            <a:pPr marL="457200" marR="0" lvl="0" indent="-342900" algn="l" rtl="0">
              <a:lnSpc>
                <a:spcPct val="115000"/>
              </a:lnSpc>
              <a:spcBef>
                <a:spcPts val="0"/>
              </a:spcBef>
              <a:spcAft>
                <a:spcPts val="0"/>
              </a:spcAft>
              <a:buClr>
                <a:schemeClr val="dk1"/>
              </a:buClr>
              <a:buSzPts val="1800"/>
              <a:buFont typeface="Arial"/>
              <a:buChar char="●"/>
            </a:pPr>
            <a:r>
              <a:rPr lang="en-GB" sz="1800" b="0" i="0" u="none" strike="noStrike" cap="none">
                <a:solidFill>
                  <a:schemeClr val="dk1"/>
                </a:solidFill>
                <a:latin typeface="Arial"/>
                <a:ea typeface="Arial"/>
                <a:cs typeface="Arial"/>
                <a:sym typeface="Arial"/>
              </a:rPr>
              <a:t>Some e-cigarettes look like regular cigarettes, cigars, or pipes. Some look like USB flash drives, pens, and other everyday items. Larger devices such as tank systems, or “mods,” do not look like other tobacco products.</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12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g1175034bbe3_0_1"/>
          <p:cNvSpPr txBox="1"/>
          <p:nvPr/>
        </p:nvSpPr>
        <p:spPr>
          <a:xfrm>
            <a:off x="804925" y="373450"/>
            <a:ext cx="4263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000" b="1" i="0" u="none" strike="noStrike" cap="none">
                <a:solidFill>
                  <a:schemeClr val="dk1"/>
                </a:solidFill>
                <a:latin typeface="Arial"/>
                <a:ea typeface="Arial"/>
                <a:cs typeface="Arial"/>
                <a:sym typeface="Arial"/>
              </a:rPr>
              <a:t>Vaping - What is it?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10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2"/>
        <p:cNvGrpSpPr/>
        <p:nvPr/>
      </p:nvGrpSpPr>
      <p:grpSpPr>
        <a:xfrm>
          <a:off x="0" y="0"/>
          <a:ext cx="0" cy="0"/>
          <a:chOff x="0" y="0"/>
          <a:chExt cx="0" cy="0"/>
        </a:xfrm>
      </p:grpSpPr>
      <p:sp>
        <p:nvSpPr>
          <p:cNvPr id="83" name="Google Shape;83;g117156a1811_0_76"/>
          <p:cNvSpPr txBox="1"/>
          <p:nvPr/>
        </p:nvSpPr>
        <p:spPr>
          <a:xfrm>
            <a:off x="448200" y="887225"/>
            <a:ext cx="8695800" cy="16104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0"/>
              </a:spcAft>
              <a:buClr>
                <a:srgbClr val="000000"/>
              </a:buClr>
              <a:buSzPts val="2100"/>
              <a:buFont typeface="Arial"/>
              <a:buNone/>
            </a:pPr>
            <a:r>
              <a:rPr lang="en-GB" sz="2100" b="0" i="0" u="none" strike="noStrike" cap="none">
                <a:solidFill>
                  <a:schemeClr val="dk1"/>
                </a:solidFill>
                <a:latin typeface="Arial"/>
                <a:ea typeface="Arial"/>
                <a:cs typeface="Arial"/>
                <a:sym typeface="Arial"/>
              </a:rPr>
              <a:t>Lead to a nicotine addiction         Gateway to other addictive substances</a:t>
            </a:r>
            <a:endParaRPr sz="2100" b="0" i="0" u="none" strike="noStrike" cap="none">
              <a:solidFill>
                <a:schemeClr val="dk1"/>
              </a:solidFill>
              <a:latin typeface="Arial"/>
              <a:ea typeface="Arial"/>
              <a:cs typeface="Arial"/>
              <a:sym typeface="Arial"/>
            </a:endParaRPr>
          </a:p>
          <a:p>
            <a:pPr marL="0" marR="0" lvl="0" indent="0" algn="l" rtl="0">
              <a:lnSpc>
                <a:spcPct val="115000"/>
              </a:lnSpc>
              <a:spcBef>
                <a:spcPts val="1400"/>
              </a:spcBef>
              <a:spcAft>
                <a:spcPts val="0"/>
              </a:spcAft>
              <a:buClr>
                <a:srgbClr val="000000"/>
              </a:buClr>
              <a:buSzPts val="2100"/>
              <a:buFont typeface="Arial"/>
              <a:buNone/>
            </a:pPr>
            <a:r>
              <a:rPr lang="en-GB" sz="2100" b="0" i="0" u="none" strike="noStrike" cap="none">
                <a:solidFill>
                  <a:schemeClr val="dk1"/>
                </a:solidFill>
                <a:latin typeface="Arial"/>
                <a:ea typeface="Arial"/>
                <a:cs typeface="Arial"/>
                <a:sym typeface="Arial"/>
              </a:rPr>
              <a:t>Depress immune system              Prevents lungs from detoxing</a:t>
            </a:r>
            <a:endParaRPr sz="2100" b="0" i="0" u="none" strike="noStrike" cap="none">
              <a:solidFill>
                <a:schemeClr val="dk1"/>
              </a:solidFill>
              <a:latin typeface="Arial"/>
              <a:ea typeface="Arial"/>
              <a:cs typeface="Arial"/>
              <a:sym typeface="Arial"/>
            </a:endParaRPr>
          </a:p>
          <a:p>
            <a:pPr marL="0" marR="0" lvl="0" indent="0" algn="l" rtl="0">
              <a:lnSpc>
                <a:spcPct val="115000"/>
              </a:lnSpc>
              <a:spcBef>
                <a:spcPts val="1400"/>
              </a:spcBef>
              <a:spcAft>
                <a:spcPts val="1400"/>
              </a:spcAft>
              <a:buClr>
                <a:srgbClr val="000000"/>
              </a:buClr>
              <a:buSzPts val="2100"/>
              <a:buFont typeface="Arial"/>
              <a:buNone/>
            </a:pPr>
            <a:r>
              <a:rPr lang="en-GB" sz="2100" b="0" i="0" u="none" strike="noStrike" cap="none">
                <a:solidFill>
                  <a:schemeClr val="dk1"/>
                </a:solidFill>
                <a:latin typeface="Arial"/>
                <a:ea typeface="Arial"/>
                <a:cs typeface="Arial"/>
                <a:sym typeface="Arial"/>
              </a:rPr>
              <a:t>Increase risk of frequent infections</a:t>
            </a:r>
            <a:endParaRPr sz="2100" b="0" i="0" u="none" strike="noStrike" cap="none">
              <a:solidFill>
                <a:schemeClr val="dk1"/>
              </a:solidFill>
              <a:latin typeface="Arial"/>
              <a:ea typeface="Arial"/>
              <a:cs typeface="Arial"/>
              <a:sym typeface="Arial"/>
            </a:endParaRPr>
          </a:p>
        </p:txBody>
      </p:sp>
      <p:pic>
        <p:nvPicPr>
          <p:cNvPr id="84" name="Google Shape;84;g117156a1811_0_76"/>
          <p:cNvPicPr preferRelativeResize="0"/>
          <p:nvPr/>
        </p:nvPicPr>
        <p:blipFill rotWithShape="1">
          <a:blip r:embed="rId3">
            <a:alphaModFix/>
          </a:blip>
          <a:srcRect t="74119" r="-6596" b="13126"/>
          <a:stretch/>
        </p:blipFill>
        <p:spPr>
          <a:xfrm>
            <a:off x="1209350" y="3136425"/>
            <a:ext cx="7688400" cy="2612751"/>
          </a:xfrm>
          <a:prstGeom prst="rect">
            <a:avLst/>
          </a:prstGeom>
          <a:noFill/>
          <a:ln>
            <a:noFill/>
          </a:ln>
        </p:spPr>
      </p:pic>
      <p:sp>
        <p:nvSpPr>
          <p:cNvPr id="85" name="Google Shape;85;g117156a1811_0_76"/>
          <p:cNvSpPr txBox="1"/>
          <p:nvPr/>
        </p:nvSpPr>
        <p:spPr>
          <a:xfrm>
            <a:off x="891075" y="6133850"/>
            <a:ext cx="46902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sng" strike="noStrike" cap="none">
                <a:solidFill>
                  <a:schemeClr val="hlink"/>
                </a:solidFill>
                <a:latin typeface="Arial"/>
                <a:ea typeface="Arial"/>
                <a:cs typeface="Arial"/>
                <a:sym typeface="Arial"/>
                <a:hlinkClick r:id="rId4"/>
              </a:rPr>
              <a:t>https://www.youtube.com/watch?v=aasKIDz9ZX4</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86" name="Google Shape;86;g117156a1811_0_76"/>
          <p:cNvSpPr txBox="1"/>
          <p:nvPr/>
        </p:nvSpPr>
        <p:spPr>
          <a:xfrm>
            <a:off x="1312175" y="333125"/>
            <a:ext cx="5097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400"/>
              </a:spcBef>
              <a:spcAft>
                <a:spcPts val="1400"/>
              </a:spcAft>
              <a:buClr>
                <a:schemeClr val="dk1"/>
              </a:buClr>
              <a:buSzPts val="1100"/>
              <a:buFont typeface="Arial"/>
              <a:buNone/>
            </a:pPr>
            <a:r>
              <a:rPr lang="en-GB" sz="2400" b="1" i="0" u="none" strike="noStrike" cap="none">
                <a:solidFill>
                  <a:schemeClr val="dk1"/>
                </a:solidFill>
                <a:latin typeface="Arial"/>
                <a:ea typeface="Arial"/>
                <a:cs typeface="Arial"/>
                <a:sym typeface="Arial"/>
              </a:rPr>
              <a:t>How vapes affect the body</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par>
                                <p:cTn id="8" presetID="10" presetClass="entr" presetSubtype="0" fill="hold"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1"/>
        <p:cNvGrpSpPr/>
        <p:nvPr/>
      </p:nvGrpSpPr>
      <p:grpSpPr>
        <a:xfrm>
          <a:off x="0" y="0"/>
          <a:ext cx="0" cy="0"/>
          <a:chOff x="0" y="0"/>
          <a:chExt cx="0" cy="0"/>
        </a:xfrm>
      </p:grpSpPr>
      <p:sp>
        <p:nvSpPr>
          <p:cNvPr id="92" name="Google Shape;92;g117156a1811_0_88"/>
          <p:cNvSpPr txBox="1"/>
          <p:nvPr/>
        </p:nvSpPr>
        <p:spPr>
          <a:xfrm>
            <a:off x="2918725" y="244925"/>
            <a:ext cx="4939500" cy="5694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n-GB" sz="2500" b="1" i="0" u="none" strike="noStrike" cap="none">
                <a:solidFill>
                  <a:srgbClr val="000000"/>
                </a:solidFill>
                <a:latin typeface="Arial"/>
                <a:ea typeface="Arial"/>
                <a:cs typeface="Arial"/>
                <a:sym typeface="Arial"/>
              </a:rPr>
              <a:t>Vaping  - Myth or Fact??? </a:t>
            </a:r>
            <a:endParaRPr sz="2500" b="1" i="0" u="none" strike="noStrike" cap="none">
              <a:solidFill>
                <a:srgbClr val="000000"/>
              </a:solidFill>
              <a:latin typeface="Arial"/>
              <a:ea typeface="Arial"/>
              <a:cs typeface="Arial"/>
              <a:sym typeface="Arial"/>
            </a:endParaRPr>
          </a:p>
        </p:txBody>
      </p:sp>
      <p:pic>
        <p:nvPicPr>
          <p:cNvPr id="93" name="Google Shape;93;g117156a1811_0_88"/>
          <p:cNvPicPr preferRelativeResize="0"/>
          <p:nvPr/>
        </p:nvPicPr>
        <p:blipFill rotWithShape="1">
          <a:blip r:embed="rId3">
            <a:alphaModFix/>
          </a:blip>
          <a:srcRect/>
          <a:stretch/>
        </p:blipFill>
        <p:spPr>
          <a:xfrm>
            <a:off x="886188" y="3455800"/>
            <a:ext cx="6377674" cy="3404806"/>
          </a:xfrm>
          <a:prstGeom prst="rect">
            <a:avLst/>
          </a:prstGeom>
          <a:noFill/>
          <a:ln>
            <a:noFill/>
          </a:ln>
        </p:spPr>
      </p:pic>
      <p:sp>
        <p:nvSpPr>
          <p:cNvPr id="94" name="Google Shape;94;g117156a1811_0_88"/>
          <p:cNvSpPr txBox="1"/>
          <p:nvPr/>
        </p:nvSpPr>
        <p:spPr>
          <a:xfrm>
            <a:off x="340275" y="1268800"/>
            <a:ext cx="29817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100" b="1" i="0" u="none" strike="noStrike" cap="none">
                <a:solidFill>
                  <a:schemeClr val="dk1"/>
                </a:solidFill>
                <a:latin typeface="Arial"/>
                <a:ea typeface="Arial"/>
                <a:cs typeface="Arial"/>
                <a:sym typeface="Arial"/>
              </a:rPr>
              <a:t>Myth:</a:t>
            </a:r>
            <a:r>
              <a:rPr lang="en-GB" sz="2100" b="0" i="0" u="none" strike="noStrike" cap="none">
                <a:solidFill>
                  <a:schemeClr val="dk1"/>
                </a:solidFill>
                <a:latin typeface="Arial"/>
                <a:ea typeface="Arial"/>
                <a:cs typeface="Arial"/>
                <a:sym typeface="Arial"/>
              </a:rPr>
              <a:t> Vaping is safe </a:t>
            </a:r>
            <a:endParaRPr sz="1400" b="0" i="0" u="none" strike="noStrike" cap="none">
              <a:solidFill>
                <a:srgbClr val="000000"/>
              </a:solidFill>
              <a:latin typeface="Arial"/>
              <a:ea typeface="Arial"/>
              <a:cs typeface="Arial"/>
              <a:sym typeface="Arial"/>
            </a:endParaRPr>
          </a:p>
        </p:txBody>
      </p:sp>
      <p:sp>
        <p:nvSpPr>
          <p:cNvPr id="95" name="Google Shape;95;g117156a1811_0_88"/>
          <p:cNvSpPr txBox="1"/>
          <p:nvPr/>
        </p:nvSpPr>
        <p:spPr>
          <a:xfrm>
            <a:off x="3628250" y="1268800"/>
            <a:ext cx="53424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100" b="1" i="0" u="none" strike="noStrike" cap="none">
                <a:solidFill>
                  <a:schemeClr val="dk1"/>
                </a:solidFill>
                <a:latin typeface="Arial"/>
                <a:ea typeface="Arial"/>
                <a:cs typeface="Arial"/>
                <a:sym typeface="Arial"/>
              </a:rPr>
              <a:t>Fact:</a:t>
            </a:r>
            <a:r>
              <a:rPr lang="en-GB" sz="2100" b="0" i="0" u="none" strike="noStrike" cap="none">
                <a:solidFill>
                  <a:schemeClr val="dk1"/>
                </a:solidFill>
                <a:latin typeface="Arial"/>
                <a:ea typeface="Arial"/>
                <a:cs typeface="Arial"/>
                <a:sym typeface="Arial"/>
              </a:rPr>
              <a:t> Nope! Contains harmful chemicals</a:t>
            </a:r>
            <a:endParaRPr sz="1400" b="0" i="0" u="none" strike="noStrike" cap="none">
              <a:solidFill>
                <a:srgbClr val="000000"/>
              </a:solidFill>
              <a:latin typeface="Arial"/>
              <a:ea typeface="Arial"/>
              <a:cs typeface="Arial"/>
              <a:sym typeface="Arial"/>
            </a:endParaRPr>
          </a:p>
        </p:txBody>
      </p:sp>
      <p:sp>
        <p:nvSpPr>
          <p:cNvPr id="96" name="Google Shape;96;g117156a1811_0_88"/>
          <p:cNvSpPr txBox="1"/>
          <p:nvPr/>
        </p:nvSpPr>
        <p:spPr>
          <a:xfrm>
            <a:off x="340275" y="1890000"/>
            <a:ext cx="29817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100" b="1" i="0" u="none" strike="noStrike" cap="none">
                <a:solidFill>
                  <a:schemeClr val="dk1"/>
                </a:solidFill>
                <a:latin typeface="Arial"/>
                <a:ea typeface="Arial"/>
                <a:cs typeface="Arial"/>
                <a:sym typeface="Arial"/>
              </a:rPr>
              <a:t>Myth:</a:t>
            </a:r>
            <a:r>
              <a:rPr lang="en-GB" sz="2100" b="0" i="0" u="none" strike="noStrike" cap="none">
                <a:solidFill>
                  <a:schemeClr val="dk1"/>
                </a:solidFill>
                <a:latin typeface="Arial"/>
                <a:ea typeface="Arial"/>
                <a:cs typeface="Arial"/>
                <a:sym typeface="Arial"/>
              </a:rPr>
              <a:t> It’s just flavour </a:t>
            </a:r>
            <a:endParaRPr sz="1400" b="0" i="0" u="none" strike="noStrike" cap="none">
              <a:solidFill>
                <a:srgbClr val="000000"/>
              </a:solidFill>
              <a:latin typeface="Arial"/>
              <a:ea typeface="Arial"/>
              <a:cs typeface="Arial"/>
              <a:sym typeface="Arial"/>
            </a:endParaRPr>
          </a:p>
        </p:txBody>
      </p:sp>
      <p:sp>
        <p:nvSpPr>
          <p:cNvPr id="97" name="Google Shape;97;g117156a1811_0_88"/>
          <p:cNvSpPr txBox="1"/>
          <p:nvPr/>
        </p:nvSpPr>
        <p:spPr>
          <a:xfrm>
            <a:off x="3628250" y="1889988"/>
            <a:ext cx="42489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GB" sz="2100" b="1" i="0" u="none" strike="noStrike" cap="none">
                <a:solidFill>
                  <a:schemeClr val="dk1"/>
                </a:solidFill>
                <a:latin typeface="Arial"/>
                <a:ea typeface="Arial"/>
                <a:cs typeface="Arial"/>
                <a:sym typeface="Arial"/>
              </a:rPr>
              <a:t>Fact: </a:t>
            </a:r>
            <a:r>
              <a:rPr lang="en-GB" sz="2100" b="0" i="0" u="none" strike="noStrike" cap="none">
                <a:solidFill>
                  <a:schemeClr val="dk1"/>
                </a:solidFill>
                <a:latin typeface="Arial"/>
                <a:ea typeface="Arial"/>
                <a:cs typeface="Arial"/>
                <a:sym typeface="Arial"/>
              </a:rPr>
              <a:t>Nope! Not safe to inhale</a:t>
            </a:r>
            <a:endParaRPr sz="1400" b="0" i="0" u="none" strike="noStrike" cap="none">
              <a:solidFill>
                <a:srgbClr val="000000"/>
              </a:solidFill>
              <a:latin typeface="Arial"/>
              <a:ea typeface="Arial"/>
              <a:cs typeface="Arial"/>
              <a:sym typeface="Arial"/>
            </a:endParaRPr>
          </a:p>
        </p:txBody>
      </p:sp>
      <p:sp>
        <p:nvSpPr>
          <p:cNvPr id="98" name="Google Shape;98;g117156a1811_0_88"/>
          <p:cNvSpPr txBox="1"/>
          <p:nvPr/>
        </p:nvSpPr>
        <p:spPr>
          <a:xfrm>
            <a:off x="340275" y="2577175"/>
            <a:ext cx="37521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2100" b="1" i="0" u="none" strike="noStrike" cap="none">
                <a:solidFill>
                  <a:schemeClr val="dk1"/>
                </a:solidFill>
                <a:latin typeface="Arial"/>
                <a:ea typeface="Arial"/>
                <a:cs typeface="Arial"/>
                <a:sym typeface="Arial"/>
              </a:rPr>
              <a:t>Myth:</a:t>
            </a:r>
            <a:r>
              <a:rPr lang="en-GB" sz="2100" b="0" i="0" u="none" strike="noStrike" cap="none">
                <a:solidFill>
                  <a:schemeClr val="dk1"/>
                </a:solidFill>
                <a:latin typeface="Arial"/>
                <a:ea typeface="Arial"/>
                <a:cs typeface="Arial"/>
                <a:sym typeface="Arial"/>
              </a:rPr>
              <a:t> It’s only water</a:t>
            </a: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2100" b="0" i="0" u="none" strike="noStrike" cap="none">
                <a:solidFill>
                  <a:schemeClr val="dk1"/>
                </a:solidFill>
                <a:latin typeface="Arial"/>
                <a:ea typeface="Arial"/>
                <a:cs typeface="Arial"/>
                <a:sym typeface="Arial"/>
              </a:rPr>
              <a:t>           vapour </a:t>
            </a:r>
            <a:endParaRPr sz="1400" b="0" i="0" u="none" strike="noStrike" cap="none">
              <a:solidFill>
                <a:srgbClr val="000000"/>
              </a:solidFill>
              <a:latin typeface="Arial"/>
              <a:ea typeface="Arial"/>
              <a:cs typeface="Arial"/>
              <a:sym typeface="Arial"/>
            </a:endParaRPr>
          </a:p>
        </p:txBody>
      </p:sp>
      <p:sp>
        <p:nvSpPr>
          <p:cNvPr id="99" name="Google Shape;99;g117156a1811_0_88"/>
          <p:cNvSpPr txBox="1"/>
          <p:nvPr/>
        </p:nvSpPr>
        <p:spPr>
          <a:xfrm>
            <a:off x="3628250" y="2511200"/>
            <a:ext cx="7355100" cy="831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en-GB" sz="2100" b="1" i="0" u="none" strike="noStrike" cap="none">
                <a:solidFill>
                  <a:schemeClr val="dk1"/>
                </a:solidFill>
                <a:latin typeface="Arial"/>
                <a:ea typeface="Arial"/>
                <a:cs typeface="Arial"/>
                <a:sym typeface="Arial"/>
              </a:rPr>
              <a:t>Fact:</a:t>
            </a:r>
            <a:r>
              <a:rPr lang="en-GB" sz="2100" b="0" i="0" u="none" strike="noStrike" cap="none">
                <a:solidFill>
                  <a:schemeClr val="dk1"/>
                </a:solidFill>
                <a:latin typeface="Arial"/>
                <a:ea typeface="Arial"/>
                <a:cs typeface="Arial"/>
                <a:sym typeface="Arial"/>
              </a:rPr>
              <a:t> But it’s not! Causes damage to your </a:t>
            </a:r>
            <a:endParaRPr sz="21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GB" sz="2100" b="0" i="0" u="none" strike="noStrike" cap="none">
                <a:solidFill>
                  <a:schemeClr val="dk1"/>
                </a:solidFill>
                <a:latin typeface="Arial"/>
                <a:ea typeface="Arial"/>
                <a:cs typeface="Arial"/>
                <a:sym typeface="Arial"/>
              </a:rPr>
              <a:t>          airway and lungs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p:cTn id="7" dur="1000"/>
                                        <p:tgtEl>
                                          <p:spTgt spid="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10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10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1000"/>
                                        <p:tgtEl>
                                          <p:spTgt spid="9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8"/>
                                        </p:tgtEl>
                                        <p:attrNameLst>
                                          <p:attrName>style.visibility</p:attrName>
                                        </p:attrNameLst>
                                      </p:cBhvr>
                                      <p:to>
                                        <p:strVal val="visible"/>
                                      </p:to>
                                    </p:set>
                                    <p:animEffect transition="in" filter="fade">
                                      <p:cBhvr>
                                        <p:cTn id="27" dur="1000"/>
                                        <p:tgtEl>
                                          <p:spTgt spid="9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9"/>
                                        </p:tgtEl>
                                        <p:attrNameLst>
                                          <p:attrName>style.visibility</p:attrName>
                                        </p:attrNameLst>
                                      </p:cBhvr>
                                      <p:to>
                                        <p:strVal val="visible"/>
                                      </p:to>
                                    </p:set>
                                    <p:animEffect transition="in" filter="fade">
                                      <p:cBhvr>
                                        <p:cTn id="32" dur="1000"/>
                                        <p:tgtEl>
                                          <p:spTgt spid="9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3"/>
                                        </p:tgtEl>
                                        <p:attrNameLst>
                                          <p:attrName>style.visibility</p:attrName>
                                        </p:attrNameLst>
                                      </p:cBhvr>
                                      <p:to>
                                        <p:strVal val="visible"/>
                                      </p:to>
                                    </p:set>
                                    <p:animEffect transition="in" filter="fade">
                                      <p:cBhvr>
                                        <p:cTn id="37" dur="10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g117156a1811_0_81"/>
          <p:cNvSpPr txBox="1"/>
          <p:nvPr/>
        </p:nvSpPr>
        <p:spPr>
          <a:xfrm>
            <a:off x="662675" y="4622325"/>
            <a:ext cx="52047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g117156a1811_0_81"/>
          <p:cNvSpPr txBox="1"/>
          <p:nvPr/>
        </p:nvSpPr>
        <p:spPr>
          <a:xfrm>
            <a:off x="3878025" y="4791075"/>
            <a:ext cx="4306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07" name="Google Shape;107;g117156a1811_0_81"/>
          <p:cNvSpPr txBox="1"/>
          <p:nvPr/>
        </p:nvSpPr>
        <p:spPr>
          <a:xfrm>
            <a:off x="172400" y="478900"/>
            <a:ext cx="8011800" cy="22656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1400"/>
              </a:spcBef>
              <a:spcAft>
                <a:spcPts val="0"/>
              </a:spcAft>
              <a:buClr>
                <a:srgbClr val="000000"/>
              </a:buClr>
              <a:buSzPts val="2400"/>
              <a:buFont typeface="Arial"/>
              <a:buNone/>
            </a:pPr>
            <a:r>
              <a:rPr lang="en-GB" sz="2400" b="1" i="0" u="none" strike="noStrike" cap="none">
                <a:solidFill>
                  <a:schemeClr val="dk1"/>
                </a:solidFill>
                <a:latin typeface="Arial"/>
                <a:ea typeface="Arial"/>
                <a:cs typeface="Arial"/>
                <a:sym typeface="Arial"/>
              </a:rPr>
              <a:t>What are teens inhaling</a:t>
            </a:r>
            <a:endParaRPr sz="2400" b="1" i="0" u="none" strike="noStrike" cap="none">
              <a:solidFill>
                <a:schemeClr val="dk1"/>
              </a:solidFill>
              <a:latin typeface="Arial"/>
              <a:ea typeface="Arial"/>
              <a:cs typeface="Arial"/>
              <a:sym typeface="Arial"/>
            </a:endParaRPr>
          </a:p>
          <a:p>
            <a:pPr marL="0" marR="0" lvl="0" indent="0" algn="ctr" rtl="0">
              <a:lnSpc>
                <a:spcPct val="115000"/>
              </a:lnSpc>
              <a:spcBef>
                <a:spcPts val="1400"/>
              </a:spcBef>
              <a:spcAft>
                <a:spcPts val="0"/>
              </a:spcAft>
              <a:buClr>
                <a:srgbClr val="000000"/>
              </a:buClr>
              <a:buSzPts val="2200"/>
              <a:buFont typeface="Arial"/>
              <a:buNone/>
            </a:pPr>
            <a:r>
              <a:rPr lang="en-GB" sz="2200" b="0" i="0" u="none" strike="noStrike" cap="none">
                <a:solidFill>
                  <a:schemeClr val="dk1"/>
                </a:solidFill>
                <a:latin typeface="Arial"/>
                <a:ea typeface="Arial"/>
                <a:cs typeface="Arial"/>
                <a:sym typeface="Arial"/>
              </a:rPr>
              <a:t>Nicotine</a:t>
            </a:r>
            <a:endParaRPr sz="2200" b="0" i="0" u="none" strike="noStrike" cap="none">
              <a:solidFill>
                <a:schemeClr val="dk1"/>
              </a:solidFill>
              <a:latin typeface="Arial"/>
              <a:ea typeface="Arial"/>
              <a:cs typeface="Arial"/>
              <a:sym typeface="Arial"/>
            </a:endParaRPr>
          </a:p>
          <a:p>
            <a:pPr marL="0" marR="0" lvl="0" indent="0" algn="ctr" rtl="0">
              <a:lnSpc>
                <a:spcPct val="115000"/>
              </a:lnSpc>
              <a:spcBef>
                <a:spcPts val="1400"/>
              </a:spcBef>
              <a:spcAft>
                <a:spcPts val="0"/>
              </a:spcAft>
              <a:buClr>
                <a:srgbClr val="000000"/>
              </a:buClr>
              <a:buSzPts val="2200"/>
              <a:buFont typeface="Arial"/>
              <a:buNone/>
            </a:pPr>
            <a:r>
              <a:rPr lang="en-GB" sz="2200" b="0" i="0" u="none" strike="noStrike" cap="none">
                <a:solidFill>
                  <a:schemeClr val="dk1"/>
                </a:solidFill>
                <a:latin typeface="Arial"/>
                <a:ea typeface="Arial"/>
                <a:cs typeface="Arial"/>
                <a:sym typeface="Arial"/>
              </a:rPr>
              <a:t>Propylene glycol, glycerin and other harmful chemicals</a:t>
            </a:r>
            <a:endParaRPr sz="2200" b="0" i="0" u="none" strike="noStrike" cap="none">
              <a:solidFill>
                <a:schemeClr val="dk1"/>
              </a:solidFill>
              <a:latin typeface="Arial"/>
              <a:ea typeface="Arial"/>
              <a:cs typeface="Arial"/>
              <a:sym typeface="Arial"/>
            </a:endParaRPr>
          </a:p>
          <a:p>
            <a:pPr marL="0" marR="0" lvl="0" indent="0" algn="ctr" rtl="0">
              <a:lnSpc>
                <a:spcPct val="115000"/>
              </a:lnSpc>
              <a:spcBef>
                <a:spcPts val="1400"/>
              </a:spcBef>
              <a:spcAft>
                <a:spcPts val="1400"/>
              </a:spcAft>
              <a:buClr>
                <a:srgbClr val="000000"/>
              </a:buClr>
              <a:buSzPts val="2200"/>
              <a:buFont typeface="Arial"/>
              <a:buNone/>
            </a:pPr>
            <a:r>
              <a:rPr lang="en-GB" sz="2200" b="0" i="0" u="none" strike="noStrike" cap="none">
                <a:solidFill>
                  <a:schemeClr val="dk1"/>
                </a:solidFill>
                <a:latin typeface="Arial"/>
                <a:ea typeface="Arial"/>
                <a:cs typeface="Arial"/>
                <a:sym typeface="Arial"/>
              </a:rPr>
              <a:t>Heavy metals - nickel, tin, lead</a:t>
            </a:r>
            <a:endParaRPr sz="2200" b="0" i="0" u="none" strike="noStrike" cap="none">
              <a:solidFill>
                <a:srgbClr val="000000"/>
              </a:solidFill>
              <a:latin typeface="Arial"/>
              <a:ea typeface="Arial"/>
              <a:cs typeface="Arial"/>
              <a:sym typeface="Arial"/>
            </a:endParaRPr>
          </a:p>
        </p:txBody>
      </p:sp>
      <p:sp>
        <p:nvSpPr>
          <p:cNvPr id="108" name="Google Shape;108;g117156a1811_0_81"/>
          <p:cNvSpPr txBox="1"/>
          <p:nvPr/>
        </p:nvSpPr>
        <p:spPr>
          <a:xfrm>
            <a:off x="777875" y="6388700"/>
            <a:ext cx="4974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sng" strike="noStrike" cap="none">
                <a:solidFill>
                  <a:schemeClr val="hlink"/>
                </a:solidFill>
                <a:latin typeface="Arial"/>
                <a:ea typeface="Arial"/>
                <a:cs typeface="Arial"/>
                <a:sym typeface="Arial"/>
                <a:hlinkClick r:id="rId3"/>
              </a:rPr>
              <a:t>https://www.youtube.com/watch?v=jpKMWFaptwE</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09" name="Google Shape;109;g117156a1811_0_81"/>
          <p:cNvPicPr preferRelativeResize="0"/>
          <p:nvPr/>
        </p:nvPicPr>
        <p:blipFill rotWithShape="1">
          <a:blip r:embed="rId4">
            <a:alphaModFix/>
          </a:blip>
          <a:srcRect/>
          <a:stretch/>
        </p:blipFill>
        <p:spPr>
          <a:xfrm>
            <a:off x="1335500" y="2744500"/>
            <a:ext cx="4873698" cy="32491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4"/>
        <p:cNvGrpSpPr/>
        <p:nvPr/>
      </p:nvGrpSpPr>
      <p:grpSpPr>
        <a:xfrm>
          <a:off x="0" y="0"/>
          <a:ext cx="0" cy="0"/>
          <a:chOff x="0" y="0"/>
          <a:chExt cx="0" cy="0"/>
        </a:xfrm>
      </p:grpSpPr>
      <p:sp>
        <p:nvSpPr>
          <p:cNvPr id="115" name="Google Shape;115;g2562fd860b8_0_0"/>
          <p:cNvSpPr txBox="1"/>
          <p:nvPr/>
        </p:nvSpPr>
        <p:spPr>
          <a:xfrm>
            <a:off x="662675" y="4622325"/>
            <a:ext cx="52047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 name="Google Shape;116;g2562fd860b8_0_0"/>
          <p:cNvSpPr txBox="1"/>
          <p:nvPr/>
        </p:nvSpPr>
        <p:spPr>
          <a:xfrm>
            <a:off x="1610975" y="1440700"/>
            <a:ext cx="5628600" cy="1493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700" i="0" u="none" strike="noStrike" cap="none">
                <a:solidFill>
                  <a:srgbClr val="040C28"/>
                </a:solidFill>
              </a:rPr>
              <a:t>A 20mg/ml vape, with 40mg of nicotine</a:t>
            </a:r>
            <a:r>
              <a:rPr lang="en-GB" sz="1700" i="0" u="none" strike="noStrike" cap="none">
                <a:solidFill>
                  <a:srgbClr val="202124"/>
                </a:solidFill>
              </a:rPr>
              <a:t>, is therefore the equivalent of smoking one or two packs of 20 cigarettes. But when a vape is illegal, it may contain a lot more e-liquid, and the strength per millilitre could be far higher than allowed</a:t>
            </a:r>
            <a:endParaRPr sz="2000" i="0" u="none" strike="noStrike" cap="none">
              <a:solidFill>
                <a:srgbClr val="000000"/>
              </a:solidFill>
            </a:endParaRPr>
          </a:p>
        </p:txBody>
      </p:sp>
      <p:sp>
        <p:nvSpPr>
          <p:cNvPr id="117" name="Google Shape;117;g2562fd860b8_0_0"/>
          <p:cNvSpPr txBox="1"/>
          <p:nvPr/>
        </p:nvSpPr>
        <p:spPr>
          <a:xfrm>
            <a:off x="566100" y="371750"/>
            <a:ext cx="80118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chemeClr val="dk1"/>
              </a:buClr>
              <a:buSzPts val="1100"/>
              <a:buFont typeface="Arial"/>
              <a:buNone/>
            </a:pPr>
            <a:r>
              <a:rPr lang="en-GB" sz="2200" b="1" i="0" u="none" strike="noStrike" cap="none">
                <a:solidFill>
                  <a:srgbClr val="121212"/>
                </a:solidFill>
              </a:rPr>
              <a:t>How much nicotine is in a cigarette compared to a vape?</a:t>
            </a:r>
            <a:endParaRPr sz="2200" b="1" i="0" u="none" strike="noStrike" cap="none">
              <a:solidFill>
                <a:srgbClr val="121212"/>
              </a:solidFill>
            </a:endParaRPr>
          </a:p>
        </p:txBody>
      </p:sp>
      <p:pic>
        <p:nvPicPr>
          <p:cNvPr id="118" name="Google Shape;118;g2562fd860b8_0_0"/>
          <p:cNvPicPr preferRelativeResize="0"/>
          <p:nvPr/>
        </p:nvPicPr>
        <p:blipFill rotWithShape="1">
          <a:blip r:embed="rId3">
            <a:alphaModFix/>
          </a:blip>
          <a:srcRect/>
          <a:stretch/>
        </p:blipFill>
        <p:spPr>
          <a:xfrm>
            <a:off x="566112" y="2931850"/>
            <a:ext cx="6449425" cy="27022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g257a47c3ca2_1_164"/>
          <p:cNvSpPr txBox="1"/>
          <p:nvPr/>
        </p:nvSpPr>
        <p:spPr>
          <a:xfrm>
            <a:off x="297000" y="0"/>
            <a:ext cx="8550000" cy="1190400"/>
          </a:xfrm>
          <a:prstGeom prst="rect">
            <a:avLst/>
          </a:prstGeom>
          <a:noFill/>
          <a:ln>
            <a:noFill/>
          </a:ln>
        </p:spPr>
        <p:txBody>
          <a:bodyPr spcFirstLastPara="1" wrap="square" lIns="91425" tIns="91425" rIns="91425" bIns="91425" anchor="t" anchorCtr="0">
            <a:spAutoFit/>
          </a:bodyPr>
          <a:lstStyle/>
          <a:p>
            <a:pPr marL="0" lvl="0" indent="0" algn="ctr" rtl="0">
              <a:lnSpc>
                <a:spcPct val="107407"/>
              </a:lnSpc>
              <a:spcBef>
                <a:spcPts val="0"/>
              </a:spcBef>
              <a:spcAft>
                <a:spcPts val="1500"/>
              </a:spcAft>
              <a:buNone/>
            </a:pPr>
            <a:r>
              <a:rPr lang="en-GB" sz="3150" b="1">
                <a:solidFill>
                  <a:schemeClr val="dk1"/>
                </a:solidFill>
              </a:rPr>
              <a:t>Vape warning to parents after school pupils rushed to hospital after using e-cigarettes</a:t>
            </a:r>
            <a:endParaRPr sz="3150" b="1">
              <a:solidFill>
                <a:schemeClr val="dk1"/>
              </a:solidFill>
            </a:endParaRPr>
          </a:p>
        </p:txBody>
      </p:sp>
      <p:sp>
        <p:nvSpPr>
          <p:cNvPr id="125" name="Google Shape;125;g257a47c3ca2_1_164"/>
          <p:cNvSpPr txBox="1"/>
          <p:nvPr/>
        </p:nvSpPr>
        <p:spPr>
          <a:xfrm>
            <a:off x="401400" y="1374125"/>
            <a:ext cx="8341200" cy="4474500"/>
          </a:xfrm>
          <a:prstGeom prst="rect">
            <a:avLst/>
          </a:prstGeom>
          <a:noFill/>
          <a:ln>
            <a:noFill/>
          </a:ln>
        </p:spPr>
        <p:txBody>
          <a:bodyPr spcFirstLastPara="1" wrap="square" lIns="91425" tIns="91425" rIns="91425" bIns="91425" anchor="t" anchorCtr="0">
            <a:spAutoFit/>
          </a:bodyPr>
          <a:lstStyle/>
          <a:p>
            <a:pPr marL="0" lvl="0" indent="0" algn="l" rtl="0">
              <a:lnSpc>
                <a:spcPct val="144000"/>
              </a:lnSpc>
              <a:spcBef>
                <a:spcPts val="1200"/>
              </a:spcBef>
              <a:spcAft>
                <a:spcPts val="0"/>
              </a:spcAft>
              <a:buClr>
                <a:schemeClr val="dk1"/>
              </a:buClr>
              <a:buSzPts val="1100"/>
              <a:buFont typeface="Arial"/>
              <a:buNone/>
            </a:pPr>
            <a:r>
              <a:rPr lang="en-GB" sz="1450">
                <a:solidFill>
                  <a:srgbClr val="222222"/>
                </a:solidFill>
              </a:rPr>
              <a:t>P</a:t>
            </a:r>
            <a:r>
              <a:rPr lang="en-GB" sz="1550">
                <a:solidFill>
                  <a:srgbClr val="222222"/>
                </a:solidFill>
              </a:rPr>
              <a:t>upils at two schools in a town in Hampshire have been </a:t>
            </a:r>
            <a:r>
              <a:rPr lang="en-GB" sz="1550">
                <a:solidFill>
                  <a:srgbClr val="EC1A2E"/>
                </a:solidFill>
                <a:uFill>
                  <a:noFill/>
                </a:uFill>
                <a:hlinkClick r:id="rId3">
                  <a:extLst>
                    <a:ext uri="{A12FA001-AC4F-418D-AE19-62706E023703}">
                      <ahyp:hlinkClr xmlns:ahyp="http://schemas.microsoft.com/office/drawing/2018/hyperlinkcolor" val="tx"/>
                    </a:ext>
                  </a:extLst>
                </a:hlinkClick>
              </a:rPr>
              <a:t>rushed to hospital after using e-cigarettes</a:t>
            </a:r>
            <a:r>
              <a:rPr lang="en-GB" sz="1550">
                <a:solidFill>
                  <a:srgbClr val="222222"/>
                </a:solidFill>
              </a:rPr>
              <a:t>.</a:t>
            </a:r>
            <a:endParaRPr sz="1550">
              <a:solidFill>
                <a:srgbClr val="222222"/>
              </a:solidFill>
            </a:endParaRPr>
          </a:p>
          <a:p>
            <a:pPr marL="0" lvl="0" indent="0" algn="l" rtl="0">
              <a:lnSpc>
                <a:spcPct val="144000"/>
              </a:lnSpc>
              <a:spcBef>
                <a:spcPts val="1200"/>
              </a:spcBef>
              <a:spcAft>
                <a:spcPts val="0"/>
              </a:spcAft>
              <a:buClr>
                <a:schemeClr val="dk1"/>
              </a:buClr>
              <a:buSzPts val="1100"/>
              <a:buFont typeface="Arial"/>
              <a:buNone/>
            </a:pPr>
            <a:r>
              <a:rPr lang="en-GB" sz="1550">
                <a:solidFill>
                  <a:srgbClr val="222222"/>
                </a:solidFill>
              </a:rPr>
              <a:t>In a letter issued to parents with children at The Mountbatten School and The Romsey School, both in Romsey, on 26 May, the schools confirmed a “small number” of </a:t>
            </a:r>
            <a:r>
              <a:rPr lang="en-GB" sz="1550">
                <a:solidFill>
                  <a:srgbClr val="EC1A2E"/>
                </a:solidFill>
                <a:uFill>
                  <a:noFill/>
                </a:uFill>
                <a:hlinkClick r:id="rId4">
                  <a:extLst>
                    <a:ext uri="{A12FA001-AC4F-418D-AE19-62706E023703}">
                      <ahyp:hlinkClr xmlns:ahyp="http://schemas.microsoft.com/office/drawing/2018/hyperlinkcolor" val="tx"/>
                    </a:ext>
                  </a:extLst>
                </a:hlinkClick>
              </a:rPr>
              <a:t>students were sent to hospital after using vapes</a:t>
            </a:r>
            <a:r>
              <a:rPr lang="en-GB" sz="1550">
                <a:solidFill>
                  <a:srgbClr val="222222"/>
                </a:solidFill>
              </a:rPr>
              <a:t>.</a:t>
            </a:r>
            <a:endParaRPr sz="1550">
              <a:solidFill>
                <a:srgbClr val="222222"/>
              </a:solidFill>
            </a:endParaRPr>
          </a:p>
          <a:p>
            <a:pPr marL="0" lvl="0" indent="0" algn="l" rtl="0">
              <a:lnSpc>
                <a:spcPct val="144000"/>
              </a:lnSpc>
              <a:spcBef>
                <a:spcPts val="1200"/>
              </a:spcBef>
              <a:spcAft>
                <a:spcPts val="0"/>
              </a:spcAft>
              <a:buNone/>
            </a:pPr>
            <a:r>
              <a:rPr lang="en-GB" sz="1550">
                <a:solidFill>
                  <a:srgbClr val="222222"/>
                </a:solidFill>
              </a:rPr>
              <a:t>It added some students required hospital treatment after </a:t>
            </a:r>
            <a:r>
              <a:rPr lang="en-GB" sz="1550">
                <a:solidFill>
                  <a:srgbClr val="EC1A2E"/>
                </a:solidFill>
                <a:uFill>
                  <a:noFill/>
                </a:uFill>
                <a:hlinkClick r:id="rId5">
                  <a:extLst>
                    <a:ext uri="{A12FA001-AC4F-418D-AE19-62706E023703}">
                      <ahyp:hlinkClr xmlns:ahyp="http://schemas.microsoft.com/office/drawing/2018/hyperlinkcolor" val="tx"/>
                    </a:ext>
                  </a:extLst>
                </a:hlinkClick>
              </a:rPr>
              <a:t>experiencing high heart rates, confusion and, in one extreme case, fitting.</a:t>
            </a:r>
            <a:endParaRPr sz="1550">
              <a:solidFill>
                <a:srgbClr val="EC1A2E"/>
              </a:solidFill>
            </a:endParaRPr>
          </a:p>
          <a:p>
            <a:pPr marL="0" lvl="0" indent="0" algn="l" rtl="0">
              <a:lnSpc>
                <a:spcPct val="144000"/>
              </a:lnSpc>
              <a:spcBef>
                <a:spcPts val="1200"/>
              </a:spcBef>
              <a:spcAft>
                <a:spcPts val="0"/>
              </a:spcAft>
              <a:buNone/>
            </a:pPr>
            <a:r>
              <a:rPr lang="en-GB" sz="1550">
                <a:solidFill>
                  <a:srgbClr val="222222"/>
                </a:solidFill>
                <a:highlight>
                  <a:srgbClr val="FFFFFF"/>
                </a:highlight>
              </a:rPr>
              <a:t>“In the last two weeks there have been a small number of cases of students from both our communities requiring hospital treatment after using vapes”, the letter read.</a:t>
            </a:r>
            <a:endParaRPr sz="1550">
              <a:solidFill>
                <a:srgbClr val="222222"/>
              </a:solidFill>
              <a:highlight>
                <a:srgbClr val="FFFFFF"/>
              </a:highlight>
            </a:endParaRPr>
          </a:p>
          <a:p>
            <a:pPr marL="0" lvl="0" indent="0" algn="l" rtl="0">
              <a:lnSpc>
                <a:spcPct val="144000"/>
              </a:lnSpc>
              <a:spcBef>
                <a:spcPts val="1200"/>
              </a:spcBef>
              <a:spcAft>
                <a:spcPts val="1200"/>
              </a:spcAft>
              <a:buNone/>
            </a:pPr>
            <a:r>
              <a:rPr lang="en-GB" sz="1550">
                <a:solidFill>
                  <a:srgbClr val="222222"/>
                </a:solidFill>
              </a:rPr>
              <a:t>It is suspected that the contents of these vapes was not what it appeared to be and this is currently being investigated.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0"/>
        <p:cNvGrpSpPr/>
        <p:nvPr/>
      </p:nvGrpSpPr>
      <p:grpSpPr>
        <a:xfrm>
          <a:off x="0" y="0"/>
          <a:ext cx="0" cy="0"/>
          <a:chOff x="0" y="0"/>
          <a:chExt cx="0" cy="0"/>
        </a:xfrm>
      </p:grpSpPr>
      <p:sp>
        <p:nvSpPr>
          <p:cNvPr id="131" name="Google Shape;131;g2562fd860b8_0_23"/>
          <p:cNvSpPr txBox="1"/>
          <p:nvPr/>
        </p:nvSpPr>
        <p:spPr>
          <a:xfrm>
            <a:off x="662675" y="4622325"/>
            <a:ext cx="5204700" cy="400200"/>
          </a:xfrm>
          <a:prstGeom prst="rect">
            <a:avLst/>
          </a:prstGeom>
          <a:noFill/>
          <a:ln>
            <a:noFill/>
          </a:ln>
        </p:spPr>
        <p:txBody>
          <a:bodyPr spcFirstLastPara="1" wrap="square" lIns="91425" tIns="91425" rIns="91425" bIns="91425" anchor="t" anchorCtr="0">
            <a:spAutoFit/>
          </a:bodyPr>
          <a:lstStyle/>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g2562fd860b8_0_23"/>
          <p:cNvSpPr txBox="1"/>
          <p:nvPr/>
        </p:nvSpPr>
        <p:spPr>
          <a:xfrm>
            <a:off x="3878025" y="4714875"/>
            <a:ext cx="4306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3" name="Google Shape;133;g2562fd860b8_0_23"/>
          <p:cNvSpPr txBox="1"/>
          <p:nvPr/>
        </p:nvSpPr>
        <p:spPr>
          <a:xfrm>
            <a:off x="600475" y="703950"/>
            <a:ext cx="8011800" cy="9459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300"/>
              <a:buFont typeface="Arial"/>
              <a:buNone/>
            </a:pPr>
            <a:r>
              <a:rPr lang="en-GB" sz="2300" b="1" i="0" u="none" strike="noStrike" cap="none">
                <a:solidFill>
                  <a:srgbClr val="0F0F0F"/>
                </a:solidFill>
              </a:rPr>
              <a:t>Teen was in the fight for her life after vaping a cartridge a day</a:t>
            </a:r>
            <a:endParaRPr sz="2300" b="1" i="0" u="none" strike="noStrike" cap="none">
              <a:solidFill>
                <a:srgbClr val="0F0F0F"/>
              </a:solidFill>
            </a:endParaRPr>
          </a:p>
        </p:txBody>
      </p:sp>
      <p:sp>
        <p:nvSpPr>
          <p:cNvPr id="134" name="Google Shape;134;g2562fd860b8_0_23"/>
          <p:cNvSpPr txBox="1"/>
          <p:nvPr/>
        </p:nvSpPr>
        <p:spPr>
          <a:xfrm>
            <a:off x="1882075" y="2596250"/>
            <a:ext cx="5448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sng" strike="noStrike" cap="none">
                <a:solidFill>
                  <a:schemeClr val="hlink"/>
                </a:solidFill>
                <a:latin typeface="Arial"/>
                <a:ea typeface="Arial"/>
                <a:cs typeface="Arial"/>
                <a:sym typeface="Arial"/>
                <a:hlinkClick r:id="rId3"/>
              </a:rPr>
              <a:t>https://www.youtube.com/watch?v=LIyzUVfJpN4&amp;t=83s</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9"/>
        <p:cNvGrpSpPr/>
        <p:nvPr/>
      </p:nvGrpSpPr>
      <p:grpSpPr>
        <a:xfrm>
          <a:off x="0" y="0"/>
          <a:ext cx="0" cy="0"/>
          <a:chOff x="0" y="0"/>
          <a:chExt cx="0" cy="0"/>
        </a:xfrm>
      </p:grpSpPr>
      <p:sp>
        <p:nvSpPr>
          <p:cNvPr id="140" name="Google Shape;140;g25633ac9627_0_0"/>
          <p:cNvSpPr txBox="1"/>
          <p:nvPr/>
        </p:nvSpPr>
        <p:spPr>
          <a:xfrm>
            <a:off x="3878025" y="4714875"/>
            <a:ext cx="43062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1" name="Google Shape;141;g25633ac9627_0_0"/>
          <p:cNvSpPr txBox="1"/>
          <p:nvPr/>
        </p:nvSpPr>
        <p:spPr>
          <a:xfrm>
            <a:off x="566100" y="368050"/>
            <a:ext cx="8011800" cy="4397700"/>
          </a:xfrm>
          <a:prstGeom prst="rect">
            <a:avLst/>
          </a:prstGeom>
          <a:noFill/>
          <a:ln>
            <a:noFill/>
          </a:ln>
        </p:spPr>
        <p:txBody>
          <a:bodyPr spcFirstLastPara="1" wrap="square" lIns="91425" tIns="91425" rIns="91425" bIns="91425" anchor="t" anchorCtr="0">
            <a:spAutoFit/>
          </a:bodyPr>
          <a:lstStyle/>
          <a:p>
            <a:pPr marL="0" marR="0" lvl="0" indent="0" algn="ctr" rtl="0">
              <a:lnSpc>
                <a:spcPct val="115000"/>
              </a:lnSpc>
              <a:spcBef>
                <a:spcPts val="0"/>
              </a:spcBef>
              <a:spcAft>
                <a:spcPts val="0"/>
              </a:spcAft>
              <a:buClr>
                <a:srgbClr val="000000"/>
              </a:buClr>
              <a:buSzPts val="2300"/>
              <a:buFont typeface="Arial"/>
              <a:buNone/>
            </a:pPr>
            <a:r>
              <a:rPr lang="en-GB" sz="3500" b="1" i="0" u="none" strike="noStrike" cap="none">
                <a:solidFill>
                  <a:srgbClr val="0F0F0F"/>
                </a:solidFill>
              </a:rPr>
              <a:t>Spice</a:t>
            </a:r>
            <a:endParaRPr sz="3500" b="1" i="0" u="none" strike="noStrike" cap="none">
              <a:solidFill>
                <a:srgbClr val="0F0F0F"/>
              </a:solidFill>
            </a:endParaRPr>
          </a:p>
          <a:p>
            <a:pPr marL="0" marR="0" lvl="0" indent="0" algn="ctr" rtl="0">
              <a:lnSpc>
                <a:spcPct val="115000"/>
              </a:lnSpc>
              <a:spcBef>
                <a:spcPts val="0"/>
              </a:spcBef>
              <a:spcAft>
                <a:spcPts val="0"/>
              </a:spcAft>
              <a:buClr>
                <a:srgbClr val="000000"/>
              </a:buClr>
              <a:buSzPts val="2300"/>
              <a:buFont typeface="Arial"/>
              <a:buNone/>
            </a:pPr>
            <a:endParaRPr sz="1600" i="0" u="none" strike="noStrike" cap="none">
              <a:solidFill>
                <a:srgbClr val="4D5156"/>
              </a:solidFill>
            </a:endParaRPr>
          </a:p>
          <a:p>
            <a:pPr marL="0" marR="0" lvl="0" indent="0" algn="ctr" rtl="0">
              <a:lnSpc>
                <a:spcPct val="115000"/>
              </a:lnSpc>
              <a:spcBef>
                <a:spcPts val="0"/>
              </a:spcBef>
              <a:spcAft>
                <a:spcPts val="0"/>
              </a:spcAft>
              <a:buClr>
                <a:srgbClr val="000000"/>
              </a:buClr>
              <a:buSzPts val="2300"/>
              <a:buFont typeface="Arial"/>
              <a:buNone/>
            </a:pPr>
            <a:r>
              <a:rPr lang="en-GB" sz="1800" i="0" u="none" strike="noStrike" cap="none">
                <a:solidFill>
                  <a:schemeClr val="dk1"/>
                </a:solidFill>
              </a:rPr>
              <a:t>Spice is made in China and</a:t>
            </a:r>
            <a:r>
              <a:rPr lang="en-GB" sz="1800" i="0" u="none" strike="noStrike" cap="none">
                <a:solidFill>
                  <a:srgbClr val="FF0000"/>
                </a:solidFill>
              </a:rPr>
              <a:t> imported to the UK by criminal gangs</a:t>
            </a:r>
            <a:r>
              <a:rPr lang="en-GB" sz="1800" i="0" u="none" strike="noStrike" cap="none">
                <a:solidFill>
                  <a:schemeClr val="dk1"/>
                </a:solidFill>
              </a:rPr>
              <a:t>, who dissolve the powder in </a:t>
            </a:r>
            <a:r>
              <a:rPr lang="en-GB" sz="1800" i="0" u="none" strike="noStrike" cap="none">
                <a:solidFill>
                  <a:srgbClr val="FF0000"/>
                </a:solidFill>
              </a:rPr>
              <a:t>acetone </a:t>
            </a:r>
            <a:r>
              <a:rPr lang="en-GB" sz="1800" i="0" u="none" strike="noStrike" cap="none">
                <a:solidFill>
                  <a:schemeClr val="dk1"/>
                </a:solidFill>
              </a:rPr>
              <a:t>and spray it on to a herbal plant such as damiana. The volatile solvent evaporates, leaving the plant infused and ready to smoke.</a:t>
            </a:r>
            <a:endParaRPr sz="1800" i="0" u="none" strike="noStrike" cap="none">
              <a:solidFill>
                <a:schemeClr val="dk1"/>
              </a:solidFill>
            </a:endParaRPr>
          </a:p>
          <a:p>
            <a:pPr marL="0" marR="0" lvl="0" indent="0" algn="l" rtl="0">
              <a:lnSpc>
                <a:spcPct val="115000"/>
              </a:lnSpc>
              <a:spcBef>
                <a:spcPts val="0"/>
              </a:spcBef>
              <a:spcAft>
                <a:spcPts val="0"/>
              </a:spcAft>
              <a:buClr>
                <a:srgbClr val="000000"/>
              </a:buClr>
              <a:buSzPts val="2300"/>
              <a:buFont typeface="Arial"/>
              <a:buNone/>
            </a:pPr>
            <a:endParaRPr sz="2500" b="1" i="0" u="none" strike="noStrike" cap="none">
              <a:solidFill>
                <a:srgbClr val="0F0F0F"/>
              </a:solidFill>
            </a:endParaRPr>
          </a:p>
          <a:p>
            <a:pPr marL="0" marR="0" lvl="0" indent="0" algn="ctr" rtl="0">
              <a:lnSpc>
                <a:spcPct val="115000"/>
              </a:lnSpc>
              <a:spcBef>
                <a:spcPts val="0"/>
              </a:spcBef>
              <a:spcAft>
                <a:spcPts val="0"/>
              </a:spcAft>
              <a:buClr>
                <a:srgbClr val="000000"/>
              </a:buClr>
              <a:buSzPts val="2300"/>
              <a:buFont typeface="Arial"/>
              <a:buNone/>
            </a:pPr>
            <a:r>
              <a:rPr lang="en-GB" sz="1800" i="0" u="none" strike="noStrike" cap="none">
                <a:solidFill>
                  <a:srgbClr val="202124"/>
                </a:solidFill>
              </a:rPr>
              <a:t>They have been marketed as </a:t>
            </a:r>
            <a:r>
              <a:rPr lang="en-GB" sz="1800" i="0" u="none" strike="noStrike" cap="none">
                <a:solidFill>
                  <a:srgbClr val="040C28"/>
                </a:solidFill>
              </a:rPr>
              <a:t>herbal incense, or "herbal smoking blends", and sold under common names like K2, spice, and synthetic marijuana</a:t>
            </a:r>
            <a:r>
              <a:rPr lang="en-GB" sz="1800" i="0" u="none" strike="noStrike" cap="none">
                <a:solidFill>
                  <a:srgbClr val="202124"/>
                </a:solidFill>
              </a:rPr>
              <a:t>. They are often labeled </a:t>
            </a:r>
            <a:r>
              <a:rPr lang="en-GB" sz="1800" i="0" u="none" strike="noStrike" cap="none">
                <a:solidFill>
                  <a:srgbClr val="FF0000"/>
                </a:solidFill>
              </a:rPr>
              <a:t>"not for human consumption"</a:t>
            </a:r>
            <a:r>
              <a:rPr lang="en-GB" sz="1800" i="0" u="none" strike="noStrike" cap="none">
                <a:solidFill>
                  <a:srgbClr val="202124"/>
                </a:solidFill>
              </a:rPr>
              <a:t> for liability defense.</a:t>
            </a:r>
            <a:endParaRPr sz="1800" b="1" i="0" u="none" strike="noStrike" cap="none">
              <a:solidFill>
                <a:srgbClr val="0F0F0F"/>
              </a:solidFill>
            </a:endParaRPr>
          </a:p>
          <a:p>
            <a:pPr marL="0" marR="0" lvl="0" indent="0" algn="l" rtl="0">
              <a:lnSpc>
                <a:spcPct val="115000"/>
              </a:lnSpc>
              <a:spcBef>
                <a:spcPts val="0"/>
              </a:spcBef>
              <a:spcAft>
                <a:spcPts val="0"/>
              </a:spcAft>
              <a:buClr>
                <a:srgbClr val="000000"/>
              </a:buClr>
              <a:buSzPts val="2300"/>
              <a:buFont typeface="Arial"/>
              <a:buNone/>
            </a:pPr>
            <a:endParaRPr sz="1600" b="1" i="0" u="none" strike="noStrike" cap="none">
              <a:solidFill>
                <a:srgbClr val="0F0F0F"/>
              </a:solidFill>
              <a:latin typeface="Arial"/>
              <a:ea typeface="Arial"/>
              <a:cs typeface="Arial"/>
              <a:sym typeface="Arial"/>
            </a:endParaRPr>
          </a:p>
          <a:p>
            <a:pPr marL="0" marR="0" lvl="0" indent="0" algn="l" rtl="0">
              <a:lnSpc>
                <a:spcPct val="115000"/>
              </a:lnSpc>
              <a:spcBef>
                <a:spcPts val="0"/>
              </a:spcBef>
              <a:spcAft>
                <a:spcPts val="0"/>
              </a:spcAft>
              <a:buClr>
                <a:srgbClr val="000000"/>
              </a:buClr>
              <a:buSzPts val="2300"/>
              <a:buFont typeface="Arial"/>
              <a:buNone/>
            </a:pPr>
            <a:r>
              <a:rPr lang="en-GB" sz="2300" b="1" i="0" u="none" strike="noStrike" cap="none">
                <a:solidFill>
                  <a:srgbClr val="0F0F0F"/>
                </a:solidFill>
                <a:latin typeface="Roboto"/>
                <a:ea typeface="Roboto"/>
                <a:cs typeface="Roboto"/>
                <a:sym typeface="Roboto"/>
              </a:rPr>
              <a:t> </a:t>
            </a:r>
            <a:endParaRPr sz="2300" b="1" i="0" u="none" strike="noStrike" cap="none">
              <a:solidFill>
                <a:srgbClr val="0F0F0F"/>
              </a:solidFill>
              <a:latin typeface="Roboto"/>
              <a:ea typeface="Roboto"/>
              <a:cs typeface="Roboto"/>
              <a:sym typeface="Roboto"/>
            </a:endParaRPr>
          </a:p>
        </p:txBody>
      </p:sp>
      <p:sp>
        <p:nvSpPr>
          <p:cNvPr id="142" name="Google Shape;142;g25633ac9627_0_0"/>
          <p:cNvSpPr txBox="1"/>
          <p:nvPr/>
        </p:nvSpPr>
        <p:spPr>
          <a:xfrm>
            <a:off x="566100" y="6121500"/>
            <a:ext cx="3000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GB" sz="1400" b="0" i="0" u="sng" strike="noStrike" cap="none">
                <a:solidFill>
                  <a:schemeClr val="hlink"/>
                </a:solidFill>
                <a:latin typeface="Arial"/>
                <a:ea typeface="Arial"/>
                <a:cs typeface="Arial"/>
                <a:sym typeface="Arial"/>
                <a:hlinkClick r:id="rId3"/>
              </a:rPr>
              <a:t>https://www.youtube.com/watch?v=9jxBJ1HAfIM</a:t>
            </a:r>
            <a:r>
              <a:rPr lang="en-GB"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143" name="Google Shape;143;g25633ac9627_0_0"/>
          <p:cNvPicPr preferRelativeResize="0"/>
          <p:nvPr/>
        </p:nvPicPr>
        <p:blipFill rotWithShape="1">
          <a:blip r:embed="rId4">
            <a:alphaModFix/>
          </a:blip>
          <a:srcRect/>
          <a:stretch/>
        </p:blipFill>
        <p:spPr>
          <a:xfrm>
            <a:off x="3878025" y="4100102"/>
            <a:ext cx="2818775" cy="1691250"/>
          </a:xfrm>
          <a:prstGeom prst="rect">
            <a:avLst/>
          </a:prstGeom>
          <a:noFill/>
          <a:ln>
            <a:noFill/>
          </a:ln>
        </p:spPr>
      </p:pic>
      <p:pic>
        <p:nvPicPr>
          <p:cNvPr id="144" name="Google Shape;144;g25633ac9627_0_0"/>
          <p:cNvPicPr preferRelativeResize="0"/>
          <p:nvPr/>
        </p:nvPicPr>
        <p:blipFill rotWithShape="1">
          <a:blip r:embed="rId5">
            <a:alphaModFix/>
          </a:blip>
          <a:srcRect/>
          <a:stretch/>
        </p:blipFill>
        <p:spPr>
          <a:xfrm>
            <a:off x="724550" y="4068475"/>
            <a:ext cx="2082514" cy="20530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3391</Words>
  <Application>Microsoft Office PowerPoint</Application>
  <PresentationFormat>On-screen Show (4:3)</PresentationFormat>
  <Paragraphs>211</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Calibri</vt:lpstr>
      <vt:lpstr>Varela Round</vt:lpstr>
      <vt:lpstr>Arial</vt:lpstr>
      <vt:lpstr>Roboto</vt:lpstr>
      <vt:lpstr>Century Gothic</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did you find the session today?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localprofile</dc:creator>
  <cp:lastModifiedBy>Rosie Gossage (AfC)</cp:lastModifiedBy>
  <cp:revision>1</cp:revision>
  <dcterms:created xsi:type="dcterms:W3CDTF">2018-08-20T13:16:44Z</dcterms:created>
  <dcterms:modified xsi:type="dcterms:W3CDTF">2023-08-01T10:37:01Z</dcterms:modified>
</cp:coreProperties>
</file>